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45"/>
  </p:notesMasterIdLst>
  <p:handoutMasterIdLst>
    <p:handoutMasterId r:id="rId46"/>
  </p:handoutMasterIdLst>
  <p:sldIdLst>
    <p:sldId id="338" r:id="rId4"/>
    <p:sldId id="377" r:id="rId5"/>
    <p:sldId id="660" r:id="rId6"/>
    <p:sldId id="642" r:id="rId7"/>
    <p:sldId id="643" r:id="rId8"/>
    <p:sldId id="644" r:id="rId9"/>
    <p:sldId id="645" r:id="rId10"/>
    <p:sldId id="661" r:id="rId11"/>
    <p:sldId id="641" r:id="rId12"/>
    <p:sldId id="663" r:id="rId13"/>
    <p:sldId id="662" r:id="rId14"/>
    <p:sldId id="664" r:id="rId15"/>
    <p:sldId id="646" r:id="rId16"/>
    <p:sldId id="647" r:id="rId17"/>
    <p:sldId id="648" r:id="rId18"/>
    <p:sldId id="650" r:id="rId19"/>
    <p:sldId id="649" r:id="rId20"/>
    <p:sldId id="601" r:id="rId21"/>
    <p:sldId id="602" r:id="rId22"/>
    <p:sldId id="652" r:id="rId23"/>
    <p:sldId id="653" r:id="rId24"/>
    <p:sldId id="607" r:id="rId25"/>
    <p:sldId id="608" r:id="rId26"/>
    <p:sldId id="654" r:id="rId27"/>
    <p:sldId id="655" r:id="rId28"/>
    <p:sldId id="612" r:id="rId29"/>
    <p:sldId id="613" r:id="rId30"/>
    <p:sldId id="656" r:id="rId31"/>
    <p:sldId id="618" r:id="rId32"/>
    <p:sldId id="620" r:id="rId33"/>
    <p:sldId id="621" r:id="rId34"/>
    <p:sldId id="657" r:id="rId35"/>
    <p:sldId id="624" r:id="rId36"/>
    <p:sldId id="659" r:id="rId37"/>
    <p:sldId id="625" r:id="rId38"/>
    <p:sldId id="626" r:id="rId39"/>
    <p:sldId id="629" r:id="rId40"/>
    <p:sldId id="658" r:id="rId41"/>
    <p:sldId id="627" r:id="rId42"/>
    <p:sldId id="639" r:id="rId43"/>
    <p:sldId id="284" r:id="rId44"/>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C5C"/>
    <a:srgbClr val="82ABD4"/>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71530" autoAdjust="0"/>
  </p:normalViewPr>
  <p:slideViewPr>
    <p:cSldViewPr showGuides="1">
      <p:cViewPr>
        <p:scale>
          <a:sx n="60" d="100"/>
          <a:sy n="60" d="100"/>
        </p:scale>
        <p:origin x="-1656" y="-36"/>
      </p:cViewPr>
      <p:guideLst>
        <p:guide orient="horz" pos="2160"/>
        <p:guide pos="2880"/>
      </p:guideLst>
    </p:cSldViewPr>
  </p:slideViewPr>
  <p:outlineViewPr>
    <p:cViewPr>
      <p:scale>
        <a:sx n="33" d="100"/>
        <a:sy n="33" d="100"/>
      </p:scale>
      <p:origin x="0" y="38864"/>
    </p:cViewPr>
  </p:outlineViewPr>
  <p:notesTextViewPr>
    <p:cViewPr>
      <p:scale>
        <a:sx n="1" d="1"/>
        <a:sy n="1" d="1"/>
      </p:scale>
      <p:origin x="0" y="0"/>
    </p:cViewPr>
  </p:notesTextViewPr>
  <p:sorterViewPr>
    <p:cViewPr>
      <p:scale>
        <a:sx n="100" d="100"/>
        <a:sy n="100" d="100"/>
      </p:scale>
      <p:origin x="0" y="588"/>
    </p:cViewPr>
  </p:sorterViewPr>
  <p:notesViewPr>
    <p:cSldViewPr>
      <p:cViewPr varScale="1">
        <p:scale>
          <a:sx n="52" d="100"/>
          <a:sy n="52" d="100"/>
        </p:scale>
        <p:origin x="-2700" y="-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pl-PL" dirty="0" err="1" smtClean="0">
              <a:latin typeface="Candara" panose="020E0502030303020204" pitchFamily="34" charset="0"/>
            </a:rPr>
            <a:t>Preservation</a:t>
          </a:r>
          <a:endParaRPr lang="pl-PL"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pl-PL" dirty="0" smtClean="0">
              <a:latin typeface="Candara" panose="020E0502030303020204" pitchFamily="34" charset="0"/>
            </a:rPr>
            <a:t>Data </a:t>
          </a:r>
          <a:r>
            <a:rPr lang="pl-PL" dirty="0" err="1" smtClean="0">
              <a:latin typeface="Candara" panose="020E0502030303020204" pitchFamily="34" charset="0"/>
            </a:rPr>
            <a:t>stored</a:t>
          </a:r>
          <a:r>
            <a:rPr lang="pl-PL" dirty="0" smtClean="0">
              <a:latin typeface="Candara" panose="020E0502030303020204" pitchFamily="34" charset="0"/>
            </a:rPr>
            <a:t> in </a:t>
          </a:r>
          <a:r>
            <a:rPr lang="pl-PL" dirty="0" err="1" smtClean="0">
              <a:latin typeface="Candara" panose="020E0502030303020204" pitchFamily="34" charset="0"/>
            </a:rPr>
            <a:t>long</a:t>
          </a:r>
          <a:r>
            <a:rPr lang="pl-PL" dirty="0" smtClean="0">
              <a:latin typeface="Candara" panose="020E0502030303020204" pitchFamily="34" charset="0"/>
            </a:rPr>
            <a:t> term </a:t>
          </a:r>
          <a:r>
            <a:rPr lang="pl-PL" dirty="0" err="1" smtClean="0">
              <a:latin typeface="Candara" panose="020E0502030303020204" pitchFamily="34" charset="0"/>
            </a:rPr>
            <a:t>retention</a:t>
          </a:r>
          <a:r>
            <a:rPr lang="pl-PL" dirty="0" smtClean="0">
              <a:latin typeface="Candara" panose="020E0502030303020204" pitchFamily="34" charset="0"/>
            </a:rPr>
            <a:t> </a:t>
          </a:r>
          <a:r>
            <a:rPr lang="pl-PL" dirty="0" err="1" smtClean="0">
              <a:latin typeface="Candara" panose="020E0502030303020204" pitchFamily="34" charset="0"/>
            </a:rPr>
            <a:t>archive</a:t>
          </a:r>
          <a:r>
            <a:rPr lang="pl-PL" dirty="0" smtClean="0">
              <a:latin typeface="Candara" panose="020E0502030303020204" pitchFamily="34" charset="0"/>
            </a:rPr>
            <a:t> </a:t>
          </a:r>
          <a:r>
            <a:rPr lang="pl-PL" dirty="0" err="1" smtClean="0">
              <a:latin typeface="Candara" panose="020E0502030303020204" pitchFamily="34" charset="0"/>
            </a:rPr>
            <a:t>should</a:t>
          </a:r>
          <a:r>
            <a:rPr lang="pl-PL" dirty="0" smtClean="0">
              <a:latin typeface="Candara" panose="020E0502030303020204" pitchFamily="34" charset="0"/>
            </a:rPr>
            <a:t> be </a:t>
          </a:r>
          <a:r>
            <a:rPr lang="pl-PL" dirty="0" err="1" smtClean="0">
              <a:latin typeface="Candara" panose="020E0502030303020204" pitchFamily="34" charset="0"/>
            </a:rPr>
            <a:t>usable</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tens</a:t>
          </a:r>
          <a:r>
            <a:rPr lang="pl-PL" dirty="0" smtClean="0">
              <a:latin typeface="Candara" panose="020E0502030303020204" pitchFamily="34" charset="0"/>
            </a:rPr>
            <a:t> of </a:t>
          </a:r>
          <a:r>
            <a:rPr lang="pl-PL" dirty="0" err="1" smtClean="0">
              <a:latin typeface="Candara" panose="020E0502030303020204" pitchFamily="34" charset="0"/>
            </a:rPr>
            <a:t>years</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creation</a:t>
          </a:r>
          <a:endParaRPr lang="pl-PL"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AD3E4A3-0AEC-4B20-8B94-A8F3F6357850}" type="presOf" srcId="{3CA058CA-780B-A342-BADB-38CEEF13EDDA}" destId="{BE32BD7F-E6C6-A945-86EB-59BA31566A41}" srcOrd="0" destOrd="0" presId="urn:microsoft.com/office/officeart/2005/8/layout/vList5"/>
    <dgm:cxn modelId="{924BC871-1001-5F49-8B48-32B54623FF45}" srcId="{A383C282-3B4D-9C4D-B043-7E977666993E}" destId="{0FFB13A8-08BA-DD48-9C1E-5F72EDDE0DD7}" srcOrd="0" destOrd="0" parTransId="{EE142952-F7C1-F449-A88D-D34A4CBAFEEE}" sibTransId="{F925EDF0-677D-0343-8094-309EF53FDFD9}"/>
    <dgm:cxn modelId="{118E6BF8-9AC6-4D78-9FBF-65B6A0C1D82B}" type="presOf" srcId="{F25763D7-5B8C-7C4C-83BE-DDB8845D720C}" destId="{0B4CB9A9-1620-AA43-9C53-C94F6C3731CC}" srcOrd="0" destOrd="0" presId="urn:microsoft.com/office/officeart/2005/8/layout/vList5"/>
    <dgm:cxn modelId="{2F1D1EF6-392B-44F0-B3B2-1F7CE25E1B1B}"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B06FC5B8-E106-BD48-B0B0-3E5277A24BD2}" srcId="{89926639-56D3-3048-8039-50AEEFF74D30}" destId="{A1A51B22-46EA-3A40-92DE-2E6320D53C03}" srcOrd="0" destOrd="0" parTransId="{9C5BFC40-F9ED-F944-9C5B-3A61F1C62FE5}" sibTransId="{90B9B12C-E518-204D-B824-E80014B36999}"/>
    <dgm:cxn modelId="{61FD5165-9380-438D-A6FE-5E4867CBD0BB}" type="presOf" srcId="{4F324045-4E60-5446-978F-82ACC857111B}" destId="{14BDA7EE-DA61-0841-8441-4866CE5DDABC}"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B5002D15-82C7-450E-9EE8-AF2998187BD3}" type="presOf" srcId="{0FFB13A8-08BA-DD48-9C1E-5F72EDDE0DD7}" destId="{3F687AAB-AF21-4340-8266-9F0A28DA7F0B}" srcOrd="0" destOrd="0" presId="urn:microsoft.com/office/officeart/2005/8/layout/vList5"/>
    <dgm:cxn modelId="{A863665C-3B93-4F95-80A1-6A80E92324AA}" type="presOf" srcId="{A383C282-3B4D-9C4D-B043-7E977666993E}" destId="{FB7156EC-559E-9D40-92C4-ACACF340CC3F}"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B0213F8-D3F7-8E4C-B4E4-5DE8C0DA2212}" srcId="{007D5E8F-64B8-8546-A6B3-CA19D7E453CC}" destId="{E2867AAF-E5B3-8844-9271-29391F4E4B1C}" srcOrd="0" destOrd="0" parTransId="{FAF29299-EC0B-3D47-9B07-6D697D2B272B}" sibTransId="{F1AAB51B-7438-364C-863F-6C30A3438F8D}"/>
    <dgm:cxn modelId="{7E5A3C23-CE8B-2043-9631-BA610F1665EE}" srcId="{89926639-56D3-3048-8039-50AEEFF74D30}" destId="{E0BF4245-DE50-A349-BAC1-65C0EABB814B}" srcOrd="1" destOrd="0" parTransId="{5AC9D584-8A04-8B4F-9241-51245CE77ED0}" sibTransId="{869C7A63-7590-4B4D-AAB2-9A8B1F534176}"/>
    <dgm:cxn modelId="{0153C666-96BC-4A1B-BD7D-453A8C009380}" type="presOf" srcId="{E0BF4245-DE50-A349-BAC1-65C0EABB814B}" destId="{CA76F7A5-4F18-454B-B901-D61112CE4961}" srcOrd="0" destOrd="0" presId="urn:microsoft.com/office/officeart/2005/8/layout/vList5"/>
    <dgm:cxn modelId="{DB871372-63FC-4A11-B59F-4845C6279CF8}" type="presOf" srcId="{C880B1B5-D1E4-0A4E-AFF7-96E8F3C1CF08}" destId="{702E4542-08BF-B34F-ACEB-47F2B83D31F5}"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B832E575-520E-4623-9DEE-97F360B1E066}" type="presOf" srcId="{E2867AAF-E5B3-8844-9271-29391F4E4B1C}" destId="{71FA3CF7-AC0E-7841-A458-778D8D0DD26A}" srcOrd="0" destOrd="0" presId="urn:microsoft.com/office/officeart/2005/8/layout/vList5"/>
    <dgm:cxn modelId="{81179E35-BAC1-417F-ACD7-46BD916BA137}" type="presOf" srcId="{64C605ED-411E-3848-B733-668930181C47}" destId="{7B444145-7482-FB41-9C77-8D54CF87CAFB}" srcOrd="0" destOrd="0" presId="urn:microsoft.com/office/officeart/2005/8/layout/vList5"/>
    <dgm:cxn modelId="{62E61A5A-2690-4595-9BE5-006FB32C2EEE}" type="presOf" srcId="{007D5E8F-64B8-8546-A6B3-CA19D7E453CC}" destId="{935820EB-0622-0A4B-A5BE-1EE412695BAF}" srcOrd="0" destOrd="0" presId="urn:microsoft.com/office/officeart/2005/8/layout/vList5"/>
    <dgm:cxn modelId="{9CC89E11-3000-4014-B54E-BD02F084878A}" type="presOf" srcId="{A1A51B22-46EA-3A40-92DE-2E6320D53C03}" destId="{91CCCD39-D6ED-C247-9972-2F03D8B2275A}"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6E213BD5-E123-4F2C-8203-855635972F6E}" type="presOf" srcId="{667E7ADE-DBE8-FA43-94D7-549977A793CE}" destId="{A960BB04-512A-064A-A68D-297AC1B883F4}" srcOrd="0" destOrd="0" presId="urn:microsoft.com/office/officeart/2005/8/layout/vList5"/>
    <dgm:cxn modelId="{0DB71FE8-DD10-4CA8-B780-D5F12D9CACD6}" type="presParOf" srcId="{BE8DC376-6D88-014C-8FF6-4F30E88FF5F2}" destId="{F41646DC-D583-6144-B1B7-F71E41F6E7BC}" srcOrd="0" destOrd="0" presId="urn:microsoft.com/office/officeart/2005/8/layout/vList5"/>
    <dgm:cxn modelId="{94EDDD5D-C0B1-45D5-8346-EBA16C07852A}" type="presParOf" srcId="{F41646DC-D583-6144-B1B7-F71E41F6E7BC}" destId="{91CCCD39-D6ED-C247-9972-2F03D8B2275A}" srcOrd="0" destOrd="0" presId="urn:microsoft.com/office/officeart/2005/8/layout/vList5"/>
    <dgm:cxn modelId="{E8B6C3C1-D7B4-4C7B-B0E7-D6FA2DD4698B}" type="presParOf" srcId="{F41646DC-D583-6144-B1B7-F71E41F6E7BC}" destId="{702E4542-08BF-B34F-ACEB-47F2B83D31F5}" srcOrd="1" destOrd="0" presId="urn:microsoft.com/office/officeart/2005/8/layout/vList5"/>
    <dgm:cxn modelId="{EFF4EACA-7E1A-43BE-9472-19FC6440C238}" type="presParOf" srcId="{BE8DC376-6D88-014C-8FF6-4F30E88FF5F2}" destId="{5A4C7B81-6793-414C-9085-A303E8BB8012}" srcOrd="1" destOrd="0" presId="urn:microsoft.com/office/officeart/2005/8/layout/vList5"/>
    <dgm:cxn modelId="{7B8C0EE5-0CFA-41D9-BD42-254691996E77}" type="presParOf" srcId="{BE8DC376-6D88-014C-8FF6-4F30E88FF5F2}" destId="{72541A29-56E4-CD40-9C89-4405806CCD92}" srcOrd="2" destOrd="0" presId="urn:microsoft.com/office/officeart/2005/8/layout/vList5"/>
    <dgm:cxn modelId="{42FD2984-D7A1-41E1-94A3-44452ACA59C7}" type="presParOf" srcId="{72541A29-56E4-CD40-9C89-4405806CCD92}" destId="{CA76F7A5-4F18-454B-B901-D61112CE4961}" srcOrd="0" destOrd="0" presId="urn:microsoft.com/office/officeart/2005/8/layout/vList5"/>
    <dgm:cxn modelId="{3E465D00-479C-4006-BAAA-59493C8A8C3A}" type="presParOf" srcId="{72541A29-56E4-CD40-9C89-4405806CCD92}" destId="{7B444145-7482-FB41-9C77-8D54CF87CAFB}" srcOrd="1" destOrd="0" presId="urn:microsoft.com/office/officeart/2005/8/layout/vList5"/>
    <dgm:cxn modelId="{3259EFB1-D924-4B59-BD1F-44203CBEBB98}" type="presParOf" srcId="{BE8DC376-6D88-014C-8FF6-4F30E88FF5F2}" destId="{39E0B8CA-A38E-9343-890D-BC87754030C2}" srcOrd="3" destOrd="0" presId="urn:microsoft.com/office/officeart/2005/8/layout/vList5"/>
    <dgm:cxn modelId="{B531F5F3-5F09-4077-AB93-60D91F7A69A7}" type="presParOf" srcId="{BE8DC376-6D88-014C-8FF6-4F30E88FF5F2}" destId="{FE64B72C-B0F5-A247-807F-224246018164}" srcOrd="4" destOrd="0" presId="urn:microsoft.com/office/officeart/2005/8/layout/vList5"/>
    <dgm:cxn modelId="{E949E6E4-8346-4220-9A1B-BF9F1ABC48F7}" type="presParOf" srcId="{FE64B72C-B0F5-A247-807F-224246018164}" destId="{A960BB04-512A-064A-A68D-297AC1B883F4}" srcOrd="0" destOrd="0" presId="urn:microsoft.com/office/officeart/2005/8/layout/vList5"/>
    <dgm:cxn modelId="{B865AF1D-95A4-40A4-8C07-8D7EEA7C557F}" type="presParOf" srcId="{FE64B72C-B0F5-A247-807F-224246018164}" destId="{14BDA7EE-DA61-0841-8441-4866CE5DDABC}" srcOrd="1" destOrd="0" presId="urn:microsoft.com/office/officeart/2005/8/layout/vList5"/>
    <dgm:cxn modelId="{33D596B8-C97C-419C-8041-A680932CD3E2}" type="presParOf" srcId="{BE8DC376-6D88-014C-8FF6-4F30E88FF5F2}" destId="{D9C6C8AD-8C87-434E-A7D2-69E1D6F5CB5D}" srcOrd="5" destOrd="0" presId="urn:microsoft.com/office/officeart/2005/8/layout/vList5"/>
    <dgm:cxn modelId="{E4F57F18-013C-4DCA-B455-27027D39135B}" type="presParOf" srcId="{BE8DC376-6D88-014C-8FF6-4F30E88FF5F2}" destId="{FF09BF5B-4E6C-BE49-BC04-FC8DB4A5BB17}" srcOrd="6" destOrd="0" presId="urn:microsoft.com/office/officeart/2005/8/layout/vList5"/>
    <dgm:cxn modelId="{A0C807A0-5121-4555-AE56-0E24E11B4588}" type="presParOf" srcId="{FF09BF5B-4E6C-BE49-BC04-FC8DB4A5BB17}" destId="{935820EB-0622-0A4B-A5BE-1EE412695BAF}" srcOrd="0" destOrd="0" presId="urn:microsoft.com/office/officeart/2005/8/layout/vList5"/>
    <dgm:cxn modelId="{363D1C5B-D5FB-422A-A27C-F8B8AFD3A05C}" type="presParOf" srcId="{FF09BF5B-4E6C-BE49-BC04-FC8DB4A5BB17}" destId="{71FA3CF7-AC0E-7841-A458-778D8D0DD26A}" srcOrd="1" destOrd="0" presId="urn:microsoft.com/office/officeart/2005/8/layout/vList5"/>
    <dgm:cxn modelId="{502CBC2D-B396-4668-B62B-60CC76657181}" type="presParOf" srcId="{BE8DC376-6D88-014C-8FF6-4F30E88FF5F2}" destId="{AFE6A4EC-03DC-9C47-BC6B-B73CF06E84DA}" srcOrd="7" destOrd="0" presId="urn:microsoft.com/office/officeart/2005/8/layout/vList5"/>
    <dgm:cxn modelId="{195B2733-B4BB-460C-B094-BE9C27C7207C}" type="presParOf" srcId="{BE8DC376-6D88-014C-8FF6-4F30E88FF5F2}" destId="{7B64F133-97CE-C94D-B942-53EE253A1C5C}" srcOrd="8" destOrd="0" presId="urn:microsoft.com/office/officeart/2005/8/layout/vList5"/>
    <dgm:cxn modelId="{A5D8BB3C-4450-49F1-BC80-48E0E27346F9}" type="presParOf" srcId="{7B64F133-97CE-C94D-B942-53EE253A1C5C}" destId="{FB7156EC-559E-9D40-92C4-ACACF340CC3F}" srcOrd="0" destOrd="0" presId="urn:microsoft.com/office/officeart/2005/8/layout/vList5"/>
    <dgm:cxn modelId="{C54F8C9E-987C-4A94-AACA-DF00ADE0D19F}" type="presParOf" srcId="{7B64F133-97CE-C94D-B942-53EE253A1C5C}" destId="{3F687AAB-AF21-4340-8266-9F0A28DA7F0B}" srcOrd="1" destOrd="0" presId="urn:microsoft.com/office/officeart/2005/8/layout/vList5"/>
    <dgm:cxn modelId="{A5563B74-84C2-4227-ACFA-3E26E52775B6}" type="presParOf" srcId="{BE8DC376-6D88-014C-8FF6-4F30E88FF5F2}" destId="{A8FE1D6B-10DB-0448-8AAB-EC612566C46A}" srcOrd="9" destOrd="0" presId="urn:microsoft.com/office/officeart/2005/8/layout/vList5"/>
    <dgm:cxn modelId="{78BB22F9-D917-48E0-8E88-92FDCD6649FF}" type="presParOf" srcId="{BE8DC376-6D88-014C-8FF6-4F30E88FF5F2}" destId="{0C4A0E7D-8786-2042-AFAA-7535FDB01237}" srcOrd="10" destOrd="0" presId="urn:microsoft.com/office/officeart/2005/8/layout/vList5"/>
    <dgm:cxn modelId="{007718F1-9825-491D-A0A5-C741A0B2B4F6}" type="presParOf" srcId="{0C4A0E7D-8786-2042-AFAA-7535FDB01237}" destId="{0B4CB9A9-1620-AA43-9C53-C94F6C3731CC}" srcOrd="0" destOrd="0" presId="urn:microsoft.com/office/officeart/2005/8/layout/vList5"/>
    <dgm:cxn modelId="{C0AE27B8-62DC-4894-88CD-90EC7B8DB9D7}"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BC380C12-539A-41D8-BD6D-6796BF498F18}" type="presOf" srcId="{2348165C-968B-CE41-A08E-EBA4484BDBC7}" destId="{3EC18B71-6A8F-3242-98D8-4EC1A20CA68C}" srcOrd="0" destOrd="0" presId="urn:microsoft.com/office/officeart/2005/8/layout/radial4"/>
    <dgm:cxn modelId="{819F8BA2-29DA-420D-B026-7740499B072A}" type="presOf" srcId="{52D0CD00-1780-1046-B050-CEB311AD8501}" destId="{03FFB143-831C-D64E-865B-510B13A97FD3}"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EC921DFF-46B6-4C17-9769-A764EC5313E6}" type="presOf" srcId="{F4AFC847-0EFB-8741-8F29-4B1EC2D613D3}" destId="{8C0C96FF-B389-4043-A9FB-34C088FADDF9}" srcOrd="0" destOrd="0" presId="urn:microsoft.com/office/officeart/2005/8/layout/radial4"/>
    <dgm:cxn modelId="{20CC9BC4-8701-4215-8255-55EBD14DF7B4}" type="presOf" srcId="{7750AB31-C1C7-7344-A878-2F1F1D6F959D}" destId="{5B419068-F6C7-ED43-90EB-A719CDFBFE8C}" srcOrd="0" destOrd="0" presId="urn:microsoft.com/office/officeart/2005/8/layout/radial4"/>
    <dgm:cxn modelId="{3C638110-7891-477B-989C-20A2A331E7B2}" type="presOf" srcId="{F4FCBC98-52A8-6647-8331-19DFF71F0806}" destId="{9F83EF44-C7A4-8449-B831-4B6D7DA40FE5}"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940AA8FD-9532-44BD-89E7-E4FAF4584134}" type="presOf" srcId="{EE1581EF-F8FA-C347-90AE-B89A9E916325}" destId="{EC2794B5-6399-A34E-8379-DA36603127D7}" srcOrd="0" destOrd="0" presId="urn:microsoft.com/office/officeart/2005/8/layout/radial4"/>
    <dgm:cxn modelId="{B5717356-2883-464A-9D8A-174D98FB5765}" srcId="{F4FCBC98-52A8-6647-8331-19DFF71F0806}" destId="{0A8B00ED-CC6B-2748-99F8-8C633A4CFCBA}" srcOrd="3" destOrd="0" parTransId="{52D0CD00-1780-1046-B050-CEB311AD8501}" sibTransId="{FEAB10ED-0593-654B-8528-9816B070C57C}"/>
    <dgm:cxn modelId="{4353135F-76CA-413D-B679-441C477010B5}" type="presOf" srcId="{3992BA59-84FC-8646-9793-F125D9A612F7}" destId="{B2A22C5E-5F1A-A348-A7D8-6AA34F37270D}"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0879A268-7228-41B2-B100-5596F1245A16}" type="presOf" srcId="{A7A65BC1-C35B-3449-AC4F-C7C3526D6258}" destId="{C3F92824-4A89-9D49-AD1B-950120FE7B8C}" srcOrd="0" destOrd="0" presId="urn:microsoft.com/office/officeart/2005/8/layout/radial4"/>
    <dgm:cxn modelId="{D08508E6-8EAC-451F-A256-13F557246A8D}" type="presOf" srcId="{D49B8A53-BA6C-FB42-BD2B-E1C6EB884509}" destId="{AC25135F-51DB-A841-ABFB-FF77BBDBA5DE}" srcOrd="0" destOrd="0" presId="urn:microsoft.com/office/officeart/2005/8/layout/radial4"/>
    <dgm:cxn modelId="{65F96601-5448-4694-9ADF-CB605FB74F15}" type="presOf" srcId="{78896B25-0E27-BD46-B60C-79F1602CF242}" destId="{695E7E68-84A8-C644-9133-861E112EC4FE}" srcOrd="0" destOrd="0" presId="urn:microsoft.com/office/officeart/2005/8/layout/radial4"/>
    <dgm:cxn modelId="{D7DF3FAC-449C-4505-BD24-2F8E98857900}" type="presOf" srcId="{0A8B00ED-CC6B-2748-99F8-8C633A4CFCBA}" destId="{6B923702-C2AF-324F-B93A-48605C05FC3B}"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9D5AF4B3-4BE2-4207-96EB-99F1CCCDA953}" type="presOf" srcId="{E233BFE2-CAC9-5C4F-9B6F-7747D3EAB498}" destId="{FD3791DF-E5AB-C64E-B60B-3225F743B1BF}" srcOrd="0" destOrd="0" presId="urn:microsoft.com/office/officeart/2005/8/layout/radial4"/>
    <dgm:cxn modelId="{8454ACFB-733C-42CE-B5B6-6D0B09C328A8}" type="presParOf" srcId="{3EC18B71-6A8F-3242-98D8-4EC1A20CA68C}" destId="{9F83EF44-C7A4-8449-B831-4B6D7DA40FE5}" srcOrd="0" destOrd="0" presId="urn:microsoft.com/office/officeart/2005/8/layout/radial4"/>
    <dgm:cxn modelId="{86652D02-42DA-4BEF-9A0A-2C8A02C3F028}" type="presParOf" srcId="{3EC18B71-6A8F-3242-98D8-4EC1A20CA68C}" destId="{FD3791DF-E5AB-C64E-B60B-3225F743B1BF}" srcOrd="1" destOrd="0" presId="urn:microsoft.com/office/officeart/2005/8/layout/radial4"/>
    <dgm:cxn modelId="{49A6EDF1-BA6D-4587-999D-4D1778A68F3A}" type="presParOf" srcId="{3EC18B71-6A8F-3242-98D8-4EC1A20CA68C}" destId="{C3F92824-4A89-9D49-AD1B-950120FE7B8C}" srcOrd="2" destOrd="0" presId="urn:microsoft.com/office/officeart/2005/8/layout/radial4"/>
    <dgm:cxn modelId="{FB1075DE-DE98-42FB-8695-D53761780D66}" type="presParOf" srcId="{3EC18B71-6A8F-3242-98D8-4EC1A20CA68C}" destId="{695E7E68-84A8-C644-9133-861E112EC4FE}" srcOrd="3" destOrd="0" presId="urn:microsoft.com/office/officeart/2005/8/layout/radial4"/>
    <dgm:cxn modelId="{0F275B9C-30C9-4001-9CDD-6D24ACA335B6}" type="presParOf" srcId="{3EC18B71-6A8F-3242-98D8-4EC1A20CA68C}" destId="{5B419068-F6C7-ED43-90EB-A719CDFBFE8C}" srcOrd="4" destOrd="0" presId="urn:microsoft.com/office/officeart/2005/8/layout/radial4"/>
    <dgm:cxn modelId="{76B79058-09E8-4276-8145-6B7A809A16D0}" type="presParOf" srcId="{3EC18B71-6A8F-3242-98D8-4EC1A20CA68C}" destId="{B2A22C5E-5F1A-A348-A7D8-6AA34F37270D}" srcOrd="5" destOrd="0" presId="urn:microsoft.com/office/officeart/2005/8/layout/radial4"/>
    <dgm:cxn modelId="{BF70AC2E-5687-4E0C-978F-41F1B858DC90}" type="presParOf" srcId="{3EC18B71-6A8F-3242-98D8-4EC1A20CA68C}" destId="{8C0C96FF-B389-4043-A9FB-34C088FADDF9}" srcOrd="6" destOrd="0" presId="urn:microsoft.com/office/officeart/2005/8/layout/radial4"/>
    <dgm:cxn modelId="{6B4F15A9-E055-400A-8CB7-BBDA08796CD5}" type="presParOf" srcId="{3EC18B71-6A8F-3242-98D8-4EC1A20CA68C}" destId="{03FFB143-831C-D64E-865B-510B13A97FD3}" srcOrd="7" destOrd="0" presId="urn:microsoft.com/office/officeart/2005/8/layout/radial4"/>
    <dgm:cxn modelId="{BD9D7FD6-32A5-46DF-AAA9-4B9D59504B6E}" type="presParOf" srcId="{3EC18B71-6A8F-3242-98D8-4EC1A20CA68C}" destId="{6B923702-C2AF-324F-B93A-48605C05FC3B}" srcOrd="8" destOrd="0" presId="urn:microsoft.com/office/officeart/2005/8/layout/radial4"/>
    <dgm:cxn modelId="{FA7167D2-1A8B-42DD-89E9-41BF33E0672F}" type="presParOf" srcId="{3EC18B71-6A8F-3242-98D8-4EC1A20CA68C}" destId="{AC25135F-51DB-A841-ABFB-FF77BBDBA5DE}" srcOrd="9" destOrd="0" presId="urn:microsoft.com/office/officeart/2005/8/layout/radial4"/>
    <dgm:cxn modelId="{5B1147C2-5DE1-40CA-A934-2F2E72D6B35C}"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63592CC1-B31D-C644-A657-1F3EF1D55BC1}" srcId="{1ED8A153-1EAA-7A4E-A44C-9CE319214B7A}" destId="{E0CE3F94-5A48-F04D-8501-99DCE5A155D5}" srcOrd="3" destOrd="0" parTransId="{4944F778-64FB-834C-8C57-5F5E2596551B}" sibTransId="{7BE005B5-7093-2A4E-9DBC-5A22BFDBBE25}"/>
    <dgm:cxn modelId="{A145BAFE-F786-4E35-B8F3-9EB1F61EB739}" type="presOf" srcId="{7AD22F5B-BB6B-804D-9A49-28D7126CE4FA}" destId="{AA66E035-65A4-3044-8755-BF09ADFD177C}"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B82C4BB7-77CD-466F-BD11-D4430BFC9E58}" type="presOf" srcId="{95EDFBDE-371A-964D-8519-1DB97FADBF58}" destId="{B8BFE8B3-A7E1-9043-9DBA-E1C982B027E1}" srcOrd="0"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37D301B2-DE37-43FD-AA4E-D1B829BBD514}" type="presOf" srcId="{A0050C9A-65CD-7D4B-8C22-F13B96A2D687}" destId="{30847A94-E3BC-864C-ADB9-568B1CCFFB02}"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E420DA26-16ED-46B2-8642-1FBA845D6B8F}" type="presOf" srcId="{EDA32340-A4B7-1348-956B-ACAF4BF541B1}" destId="{B3272CC6-6CC5-E340-8411-751AA24A8F4D}" srcOrd="1" destOrd="0" presId="urn:microsoft.com/office/officeart/2005/8/layout/lProcess2"/>
    <dgm:cxn modelId="{4F8E08AB-7918-45CF-AB6F-90A5D399E197}" type="presOf" srcId="{542DF250-3A5C-F44B-91B6-F826786F2A68}" destId="{A66B197F-167A-D04D-A501-192D3E739B6B}" srcOrd="0" destOrd="0" presId="urn:microsoft.com/office/officeart/2005/8/layout/lProcess2"/>
    <dgm:cxn modelId="{6A9A89DB-9CD0-46A3-99E8-556F1B2EA865}" type="presOf" srcId="{63EA0591-27AA-5349-9668-D959AD6A1EFF}" destId="{FF2FDCF8-96A0-8B4A-87DF-90C864C51DC8}" srcOrd="0" destOrd="0" presId="urn:microsoft.com/office/officeart/2005/8/layout/lProcess2"/>
    <dgm:cxn modelId="{AC54DB53-F449-41A8-AA59-023C50241AE6}" type="presOf" srcId="{2E5B1853-85D1-BA46-A487-F945ED03514B}" destId="{06242C21-4BAF-6147-8685-A1A9F8961E92}" srcOrd="1" destOrd="0" presId="urn:microsoft.com/office/officeart/2005/8/layout/lProcess2"/>
    <dgm:cxn modelId="{D33DA2F9-00F3-44F4-8EB6-0B9EDC8A619A}" type="presOf" srcId="{A100B749-50FD-3F4A-A2B2-F185ECB48D9B}" destId="{14C39B2F-F47D-C646-A1B3-985AE3EE314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BAA84447-B22E-4133-8DFB-BC8EBFEC1A6E}" type="presOf" srcId="{E0CE3F94-5A48-F04D-8501-99DCE5A155D5}" destId="{9AE9FBA6-878E-D847-8EFD-CFC820137F30}"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86DA7176-07CD-4B48-B908-7186C129003D}" type="presOf" srcId="{8FE4EB8B-9092-B740-9905-7753B518A31B}" destId="{1060AB16-CA4D-084E-8C20-36B0F79E7596}" srcOrd="0" destOrd="0" presId="urn:microsoft.com/office/officeart/2005/8/layout/lProcess2"/>
    <dgm:cxn modelId="{00595066-5E9D-46BF-BF88-9B3A15AA7F19}" type="presOf" srcId="{63EA0591-27AA-5349-9668-D959AD6A1EFF}" destId="{2904C95A-4014-2546-A03F-7482046016E0}"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E913DADF-E59E-47E7-811F-8AA97AFE0A65}" type="presOf" srcId="{EDA32340-A4B7-1348-956B-ACAF4BF541B1}" destId="{CB90402A-65CF-4749-86E3-AE10C9C59D69}" srcOrd="0" destOrd="0" presId="urn:microsoft.com/office/officeart/2005/8/layout/lProcess2"/>
    <dgm:cxn modelId="{9BB1EEA8-E344-4DA7-A3DC-949BC0C5D15C}" type="presOf" srcId="{995E81B4-D34E-7440-A2C2-AA69E62C4C42}" destId="{1247DB76-89A5-7946-B408-73A867DFBBA5}" srcOrd="0" destOrd="0" presId="urn:microsoft.com/office/officeart/2005/8/layout/lProcess2"/>
    <dgm:cxn modelId="{414B8597-B948-468E-B974-52CA4CCF612C}" type="presOf" srcId="{A100B749-50FD-3F4A-A2B2-F185ECB48D9B}" destId="{F9BE1C5E-A7F8-0F46-8215-84BDDB572628}" srcOrd="1" destOrd="0" presId="urn:microsoft.com/office/officeart/2005/8/layout/lProcess2"/>
    <dgm:cxn modelId="{5A7511F3-305D-47DD-85FA-8A99A969BE01}" type="presOf" srcId="{2E5B1853-85D1-BA46-A487-F945ED03514B}" destId="{258B7F63-7C63-0346-A0D7-7C04F2A76F72}" srcOrd="0" destOrd="0" presId="urn:microsoft.com/office/officeart/2005/8/layout/lProcess2"/>
    <dgm:cxn modelId="{27FDA860-8275-4DC3-895B-19F0DB1EDE65}" type="presOf" srcId="{431458F3-BEA9-B84D-A3BD-AA771916900B}" destId="{887C57A5-60B0-8E48-92E2-70269F2AA603}" srcOrd="0" destOrd="0" presId="urn:microsoft.com/office/officeart/2005/8/layout/lProcess2"/>
    <dgm:cxn modelId="{F4BA55BD-9C79-4F4C-82FD-30D201772DC7}" type="presOf" srcId="{1ED8A153-1EAA-7A4E-A44C-9CE319214B7A}" destId="{DC8E6F84-D8B9-CF41-9891-BB3063D64E51}" srcOrd="0"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CFD2626-EB13-4265-BBF1-1B9316D84DC1}" type="presOf" srcId="{431458F3-BEA9-B84D-A3BD-AA771916900B}" destId="{BB7FF12A-186E-FA44-8F7D-55A8FF463972}" srcOrd="1" destOrd="0" presId="urn:microsoft.com/office/officeart/2005/8/layout/lProcess2"/>
    <dgm:cxn modelId="{33BD7081-A104-43CF-80DE-79C754732036}" type="presOf" srcId="{E0CE3F94-5A48-F04D-8501-99DCE5A155D5}" destId="{48DB2247-3926-F04E-ADAC-BD7237F52E56}" srcOrd="1" destOrd="0" presId="urn:microsoft.com/office/officeart/2005/8/layout/lProcess2"/>
    <dgm:cxn modelId="{AA9D3565-B7AA-4B41-8A2C-817A64B58168}" type="presParOf" srcId="{DC8E6F84-D8B9-CF41-9891-BB3063D64E51}" destId="{A8E5DF7C-CD45-5D4E-B3D8-32C6034F80A1}" srcOrd="0" destOrd="0" presId="urn:microsoft.com/office/officeart/2005/8/layout/lProcess2"/>
    <dgm:cxn modelId="{73E068BA-6D2D-4FD4-AE32-D249BF95EE52}" type="presParOf" srcId="{A8E5DF7C-CD45-5D4E-B3D8-32C6034F80A1}" destId="{887C57A5-60B0-8E48-92E2-70269F2AA603}" srcOrd="0" destOrd="0" presId="urn:microsoft.com/office/officeart/2005/8/layout/lProcess2"/>
    <dgm:cxn modelId="{E30BEBFD-811B-4EB0-BD87-E4D01D3461FD}" type="presParOf" srcId="{A8E5DF7C-CD45-5D4E-B3D8-32C6034F80A1}" destId="{BB7FF12A-186E-FA44-8F7D-55A8FF463972}" srcOrd="1" destOrd="0" presId="urn:microsoft.com/office/officeart/2005/8/layout/lProcess2"/>
    <dgm:cxn modelId="{5C846E5B-9149-4C4C-811C-BE08090ED7D0}" type="presParOf" srcId="{A8E5DF7C-CD45-5D4E-B3D8-32C6034F80A1}" destId="{0AC83542-C801-F446-8366-4EA6E5ADD8AA}" srcOrd="2" destOrd="0" presId="urn:microsoft.com/office/officeart/2005/8/layout/lProcess2"/>
    <dgm:cxn modelId="{8B5029E6-1755-481D-A2FE-E2DF499A3DFF}" type="presParOf" srcId="{0AC83542-C801-F446-8366-4EA6E5ADD8AA}" destId="{032B39DD-AD1C-3845-9FBF-D94C32AF6E0F}" srcOrd="0" destOrd="0" presId="urn:microsoft.com/office/officeart/2005/8/layout/lProcess2"/>
    <dgm:cxn modelId="{025D8710-D713-48E7-8DC5-46FF515C875B}" type="presParOf" srcId="{032B39DD-AD1C-3845-9FBF-D94C32AF6E0F}" destId="{1247DB76-89A5-7946-B408-73A867DFBBA5}" srcOrd="0" destOrd="0" presId="urn:microsoft.com/office/officeart/2005/8/layout/lProcess2"/>
    <dgm:cxn modelId="{484C7358-B365-4E37-BA3E-EEB326745D7C}" type="presParOf" srcId="{DC8E6F84-D8B9-CF41-9891-BB3063D64E51}" destId="{24CCA73F-8F27-FF40-A386-2C4059928135}" srcOrd="1" destOrd="0" presId="urn:microsoft.com/office/officeart/2005/8/layout/lProcess2"/>
    <dgm:cxn modelId="{B2834265-F394-4332-B324-364CFD1F1AF9}" type="presParOf" srcId="{DC8E6F84-D8B9-CF41-9891-BB3063D64E51}" destId="{6750A5E5-29DA-B243-AC0A-001F4C164445}" srcOrd="2" destOrd="0" presId="urn:microsoft.com/office/officeart/2005/8/layout/lProcess2"/>
    <dgm:cxn modelId="{7FF7B405-A9E2-4B1B-B3DA-75BD51FE0208}" type="presParOf" srcId="{6750A5E5-29DA-B243-AC0A-001F4C164445}" destId="{CB90402A-65CF-4749-86E3-AE10C9C59D69}" srcOrd="0" destOrd="0" presId="urn:microsoft.com/office/officeart/2005/8/layout/lProcess2"/>
    <dgm:cxn modelId="{79058AC6-C306-4E86-AE51-85FC253E7571}" type="presParOf" srcId="{6750A5E5-29DA-B243-AC0A-001F4C164445}" destId="{B3272CC6-6CC5-E340-8411-751AA24A8F4D}" srcOrd="1" destOrd="0" presId="urn:microsoft.com/office/officeart/2005/8/layout/lProcess2"/>
    <dgm:cxn modelId="{01ADDCB0-2F03-4F44-9B4C-FDDA308B88D9}" type="presParOf" srcId="{6750A5E5-29DA-B243-AC0A-001F4C164445}" destId="{97FFEF4D-66C9-154E-A0FA-76008DEC8C0B}" srcOrd="2" destOrd="0" presId="urn:microsoft.com/office/officeart/2005/8/layout/lProcess2"/>
    <dgm:cxn modelId="{D0E71581-5752-41DD-9A54-81C98435F667}" type="presParOf" srcId="{97FFEF4D-66C9-154E-A0FA-76008DEC8C0B}" destId="{A077E831-A236-EE4D-A225-283670262C52}" srcOrd="0" destOrd="0" presId="urn:microsoft.com/office/officeart/2005/8/layout/lProcess2"/>
    <dgm:cxn modelId="{FB5E05F7-6387-4E45-AA6C-2A672893D099}" type="presParOf" srcId="{A077E831-A236-EE4D-A225-283670262C52}" destId="{A66B197F-167A-D04D-A501-192D3E739B6B}" srcOrd="0" destOrd="0" presId="urn:microsoft.com/office/officeart/2005/8/layout/lProcess2"/>
    <dgm:cxn modelId="{B7FF8F7B-34DD-46BD-9EF9-803AAC1BC0C2}" type="presParOf" srcId="{DC8E6F84-D8B9-CF41-9891-BB3063D64E51}" destId="{06492CF7-5D2A-9F44-B3D9-4598BD28A49C}" srcOrd="3" destOrd="0" presId="urn:microsoft.com/office/officeart/2005/8/layout/lProcess2"/>
    <dgm:cxn modelId="{B3B9C31C-ADCE-44D7-B7DF-64A8F2793198}" type="presParOf" srcId="{DC8E6F84-D8B9-CF41-9891-BB3063D64E51}" destId="{3C8ACAE2-D12B-FE47-8950-4DD17C119FF4}" srcOrd="4" destOrd="0" presId="urn:microsoft.com/office/officeart/2005/8/layout/lProcess2"/>
    <dgm:cxn modelId="{B5422274-0BE7-4273-B213-82F858E4ED86}" type="presParOf" srcId="{3C8ACAE2-D12B-FE47-8950-4DD17C119FF4}" destId="{FF2FDCF8-96A0-8B4A-87DF-90C864C51DC8}" srcOrd="0" destOrd="0" presId="urn:microsoft.com/office/officeart/2005/8/layout/lProcess2"/>
    <dgm:cxn modelId="{22D5EBA0-F520-4D9B-BDC7-CCB86CA4F28C}" type="presParOf" srcId="{3C8ACAE2-D12B-FE47-8950-4DD17C119FF4}" destId="{2904C95A-4014-2546-A03F-7482046016E0}" srcOrd="1" destOrd="0" presId="urn:microsoft.com/office/officeart/2005/8/layout/lProcess2"/>
    <dgm:cxn modelId="{8E2D78FC-0019-4AEC-9AA1-A4F83513CC88}" type="presParOf" srcId="{3C8ACAE2-D12B-FE47-8950-4DD17C119FF4}" destId="{48E73602-C8EE-744F-A287-F6A66A0F764F}" srcOrd="2" destOrd="0" presId="urn:microsoft.com/office/officeart/2005/8/layout/lProcess2"/>
    <dgm:cxn modelId="{0AD822CB-9621-4DA3-AADE-7FCC876E7ABF}" type="presParOf" srcId="{48E73602-C8EE-744F-A287-F6A66A0F764F}" destId="{7DC80F39-D6F5-7347-B262-26EFA16BF629}" srcOrd="0" destOrd="0" presId="urn:microsoft.com/office/officeart/2005/8/layout/lProcess2"/>
    <dgm:cxn modelId="{C5A58F55-AE81-49BA-882D-074066D73F52}" type="presParOf" srcId="{7DC80F39-D6F5-7347-B262-26EFA16BF629}" destId="{30847A94-E3BC-864C-ADB9-568B1CCFFB02}" srcOrd="0" destOrd="0" presId="urn:microsoft.com/office/officeart/2005/8/layout/lProcess2"/>
    <dgm:cxn modelId="{795179D8-F186-40EB-A50D-89DB5244432E}" type="presParOf" srcId="{DC8E6F84-D8B9-CF41-9891-BB3063D64E51}" destId="{CAD7629E-0B8D-F84C-BB2C-FF580855F88E}" srcOrd="5" destOrd="0" presId="urn:microsoft.com/office/officeart/2005/8/layout/lProcess2"/>
    <dgm:cxn modelId="{CCE4AC83-C832-4EA4-82B5-0B66524D5576}" type="presParOf" srcId="{DC8E6F84-D8B9-CF41-9891-BB3063D64E51}" destId="{D2C75721-3964-544C-ADB0-5135BD855F8E}" srcOrd="6" destOrd="0" presId="urn:microsoft.com/office/officeart/2005/8/layout/lProcess2"/>
    <dgm:cxn modelId="{D8A8E4C6-BCA4-4CF8-91B9-95C585462529}" type="presParOf" srcId="{D2C75721-3964-544C-ADB0-5135BD855F8E}" destId="{9AE9FBA6-878E-D847-8EFD-CFC820137F30}" srcOrd="0" destOrd="0" presId="urn:microsoft.com/office/officeart/2005/8/layout/lProcess2"/>
    <dgm:cxn modelId="{779D7EA9-52EA-4E6A-AB41-94F58C2F7EFD}" type="presParOf" srcId="{D2C75721-3964-544C-ADB0-5135BD855F8E}" destId="{48DB2247-3926-F04E-ADAC-BD7237F52E56}" srcOrd="1" destOrd="0" presId="urn:microsoft.com/office/officeart/2005/8/layout/lProcess2"/>
    <dgm:cxn modelId="{A82A3145-992F-4110-8095-0DCC3128A30E}" type="presParOf" srcId="{D2C75721-3964-544C-ADB0-5135BD855F8E}" destId="{5C8360E0-1A57-494E-BC92-DAB1F964C4CA}" srcOrd="2" destOrd="0" presId="urn:microsoft.com/office/officeart/2005/8/layout/lProcess2"/>
    <dgm:cxn modelId="{482F57A4-0520-4391-859A-A445A55F0DE5}" type="presParOf" srcId="{5C8360E0-1A57-494E-BC92-DAB1F964C4CA}" destId="{FA8C9917-C727-324F-B747-153C1F5CC279}" srcOrd="0" destOrd="0" presId="urn:microsoft.com/office/officeart/2005/8/layout/lProcess2"/>
    <dgm:cxn modelId="{E4698274-57D7-4DCA-881E-64764B1F7790}" type="presParOf" srcId="{FA8C9917-C727-324F-B747-153C1F5CC279}" destId="{AA66E035-65A4-3044-8755-BF09ADFD177C}" srcOrd="0" destOrd="0" presId="urn:microsoft.com/office/officeart/2005/8/layout/lProcess2"/>
    <dgm:cxn modelId="{F11EE63E-ABEA-4913-AAD8-9DEE04FDEB70}" type="presParOf" srcId="{DC8E6F84-D8B9-CF41-9891-BB3063D64E51}" destId="{F1606F10-9F5E-3F49-9725-0433915A1FB1}" srcOrd="7" destOrd="0" presId="urn:microsoft.com/office/officeart/2005/8/layout/lProcess2"/>
    <dgm:cxn modelId="{31F1CBFF-D834-4F73-9587-7A5A84DBC2B5}" type="presParOf" srcId="{DC8E6F84-D8B9-CF41-9891-BB3063D64E51}" destId="{0695E317-1B1C-FA48-B3F1-43573EF5EDF3}" srcOrd="8" destOrd="0" presId="urn:microsoft.com/office/officeart/2005/8/layout/lProcess2"/>
    <dgm:cxn modelId="{AF369CCA-A727-4882-84D6-81611B1AD196}" type="presParOf" srcId="{0695E317-1B1C-FA48-B3F1-43573EF5EDF3}" destId="{258B7F63-7C63-0346-A0D7-7C04F2A76F72}" srcOrd="0" destOrd="0" presId="urn:microsoft.com/office/officeart/2005/8/layout/lProcess2"/>
    <dgm:cxn modelId="{F04BF9CE-F67F-4B49-8AFE-DD26CDDB3D5A}" type="presParOf" srcId="{0695E317-1B1C-FA48-B3F1-43573EF5EDF3}" destId="{06242C21-4BAF-6147-8685-A1A9F8961E92}" srcOrd="1" destOrd="0" presId="urn:microsoft.com/office/officeart/2005/8/layout/lProcess2"/>
    <dgm:cxn modelId="{3BE4E8BB-3F90-4A53-8699-6B8A14435EA7}" type="presParOf" srcId="{0695E317-1B1C-FA48-B3F1-43573EF5EDF3}" destId="{9A75B097-B597-374F-A14B-9AEEA839805B}" srcOrd="2" destOrd="0" presId="urn:microsoft.com/office/officeart/2005/8/layout/lProcess2"/>
    <dgm:cxn modelId="{137FB074-D640-459C-8E90-3AA20C1EB7BD}" type="presParOf" srcId="{9A75B097-B597-374F-A14B-9AEEA839805B}" destId="{75D29C5A-0EAF-4E4B-9D18-31C2BAA60634}" srcOrd="0" destOrd="0" presId="urn:microsoft.com/office/officeart/2005/8/layout/lProcess2"/>
    <dgm:cxn modelId="{CDF270DD-4422-471F-B271-A0F4734FE80C}" type="presParOf" srcId="{75D29C5A-0EAF-4E4B-9D18-31C2BAA60634}" destId="{B8BFE8B3-A7E1-9043-9DBA-E1C982B027E1}" srcOrd="0" destOrd="0" presId="urn:microsoft.com/office/officeart/2005/8/layout/lProcess2"/>
    <dgm:cxn modelId="{A85D1059-C3CC-4A09-810E-7B64E095DE18}" type="presParOf" srcId="{DC8E6F84-D8B9-CF41-9891-BB3063D64E51}" destId="{B138B233-116A-1141-BD20-477196ABDFC7}" srcOrd="9" destOrd="0" presId="urn:microsoft.com/office/officeart/2005/8/layout/lProcess2"/>
    <dgm:cxn modelId="{7D548CE5-4BC8-40B1-9CDE-0503D8D70B37}" type="presParOf" srcId="{DC8E6F84-D8B9-CF41-9891-BB3063D64E51}" destId="{4F4A7595-7777-9543-B267-BCCCCD987774}" srcOrd="10" destOrd="0" presId="urn:microsoft.com/office/officeart/2005/8/layout/lProcess2"/>
    <dgm:cxn modelId="{85D8480B-1A29-4199-8F95-136BE737223E}" type="presParOf" srcId="{4F4A7595-7777-9543-B267-BCCCCD987774}" destId="{14C39B2F-F47D-C646-A1B3-985AE3EE3143}" srcOrd="0" destOrd="0" presId="urn:microsoft.com/office/officeart/2005/8/layout/lProcess2"/>
    <dgm:cxn modelId="{62919E55-2105-49BA-BE02-8AA8AB35C75E}" type="presParOf" srcId="{4F4A7595-7777-9543-B267-BCCCCD987774}" destId="{F9BE1C5E-A7F8-0F46-8215-84BDDB572628}" srcOrd="1" destOrd="0" presId="urn:microsoft.com/office/officeart/2005/8/layout/lProcess2"/>
    <dgm:cxn modelId="{A12DC92E-B4E0-4F4D-A5DC-2C163E0231B4}" type="presParOf" srcId="{4F4A7595-7777-9543-B267-BCCCCD987774}" destId="{42D90200-389E-2245-AE8C-06740EEBCFED}" srcOrd="2" destOrd="0" presId="urn:microsoft.com/office/officeart/2005/8/layout/lProcess2"/>
    <dgm:cxn modelId="{D03FAF46-C0C7-441F-9AFC-A9470D0724C6}" type="presParOf" srcId="{42D90200-389E-2245-AE8C-06740EEBCFED}" destId="{C318E39F-2E58-1E4A-A986-BD243A9753B0}" srcOrd="0" destOrd="0" presId="urn:microsoft.com/office/officeart/2005/8/layout/lProcess2"/>
    <dgm:cxn modelId="{CE8677FF-CE4F-4D9C-825A-F24A2338DEA0}"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5693880" y="-243040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Distributed, reliable storage, standard and easy protocols for accessing data, replicas</a:t>
          </a:r>
          <a:endParaRPr lang="en-GB" sz="1600" kern="1200" noProof="0" dirty="0">
            <a:latin typeface="Candara" panose="020E0502030303020204" pitchFamily="34" charset="0"/>
          </a:endParaRPr>
        </a:p>
      </dsp:txBody>
      <dsp:txXfrm rot="-5400000">
        <a:off x="3182661" y="111847"/>
        <a:ext cx="5627035" cy="573567"/>
      </dsp:txXfrm>
    </dsp:sp>
    <dsp:sp modelId="{91CCCD39-D6ED-C247-9972-2F03D8B2275A}">
      <dsp:nvSpPr>
        <dsp:cNvPr id="0" name=""/>
        <dsp:cNvSpPr/>
      </dsp:nvSpPr>
      <dsp:spPr>
        <a:xfrm>
          <a:off x="0" y="1364"/>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Availability</a:t>
          </a:r>
          <a:endParaRPr lang="en-GB" sz="3100" kern="1200" noProof="0" dirty="0">
            <a:latin typeface="Candara" panose="020E0502030303020204" pitchFamily="34" charset="0"/>
          </a:endParaRPr>
        </a:p>
      </dsp:txBody>
      <dsp:txXfrm>
        <a:off x="38786" y="40150"/>
        <a:ext cx="3105089" cy="716959"/>
      </dsp:txXfrm>
    </dsp:sp>
    <dsp:sp modelId="{7B444145-7482-FB41-9C77-8D54CF87CAFB}">
      <dsp:nvSpPr>
        <dsp:cNvPr id="0" name=""/>
        <dsp:cNvSpPr/>
      </dsp:nvSpPr>
      <dsp:spPr>
        <a:xfrm rot="5400000">
          <a:off x="5693880" y="-1596143"/>
          <a:ext cx="635625" cy="565806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available in standard, interoperable, open formats</a:t>
          </a:r>
          <a:endParaRPr lang="en-GB" sz="1600" kern="1200" noProof="0" dirty="0">
            <a:latin typeface="Candara" panose="020E0502030303020204" pitchFamily="34" charset="0"/>
          </a:endParaRPr>
        </a:p>
      </dsp:txBody>
      <dsp:txXfrm rot="-5400000">
        <a:off x="3182661" y="946105"/>
        <a:ext cx="5627035" cy="573567"/>
      </dsp:txXfrm>
    </dsp:sp>
    <dsp:sp modelId="{CA76F7A5-4F18-454B-B901-D61112CE4961}">
      <dsp:nvSpPr>
        <dsp:cNvPr id="0" name=""/>
        <dsp:cNvSpPr/>
      </dsp:nvSpPr>
      <dsp:spPr>
        <a:xfrm>
          <a:off x="0" y="835622"/>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Interoperability</a:t>
          </a:r>
          <a:endParaRPr lang="en-GB" sz="3100" kern="1200" noProof="0" dirty="0">
            <a:latin typeface="Candara" panose="020E0502030303020204" pitchFamily="34" charset="0"/>
          </a:endParaRPr>
        </a:p>
      </dsp:txBody>
      <dsp:txXfrm>
        <a:off x="38786" y="874408"/>
        <a:ext cx="3105089" cy="716959"/>
      </dsp:txXfrm>
    </dsp:sp>
    <dsp:sp modelId="{14BDA7EE-DA61-0841-8441-4866CE5DDABC}">
      <dsp:nvSpPr>
        <dsp:cNvPr id="0" name=""/>
        <dsp:cNvSpPr/>
      </dsp:nvSpPr>
      <dsp:spPr>
        <a:xfrm rot="5400000">
          <a:off x="5693880" y="-761885"/>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enriched with metadata, which discovery services and users can understand and which can be indexed</a:t>
          </a:r>
          <a:endParaRPr lang="en-GB" sz="1600" kern="1200" noProof="0" dirty="0">
            <a:latin typeface="Candara" panose="020E0502030303020204" pitchFamily="34" charset="0"/>
          </a:endParaRPr>
        </a:p>
      </dsp:txBody>
      <dsp:txXfrm rot="-5400000">
        <a:off x="3182661" y="1780363"/>
        <a:ext cx="5627035" cy="573567"/>
      </dsp:txXfrm>
    </dsp:sp>
    <dsp:sp modelId="{A960BB04-512A-064A-A68D-297AC1B883F4}">
      <dsp:nvSpPr>
        <dsp:cNvPr id="0" name=""/>
        <dsp:cNvSpPr/>
      </dsp:nvSpPr>
      <dsp:spPr>
        <a:xfrm>
          <a:off x="0" y="1669881"/>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smtClean="0">
              <a:latin typeface="Candara" panose="020E0502030303020204" pitchFamily="34" charset="0"/>
            </a:rPr>
            <a:t>Discovery</a:t>
          </a:r>
          <a:endParaRPr lang="pl-PL" sz="3100" kern="1200" dirty="0">
            <a:latin typeface="Candara" panose="020E0502030303020204" pitchFamily="34" charset="0"/>
          </a:endParaRPr>
        </a:p>
      </dsp:txBody>
      <dsp:txXfrm>
        <a:off x="38786" y="1708667"/>
        <a:ext cx="3105089" cy="716959"/>
      </dsp:txXfrm>
    </dsp:sp>
    <dsp:sp modelId="{71FA3CF7-AC0E-7841-A458-778D8D0DD26A}">
      <dsp:nvSpPr>
        <dsp:cNvPr id="0" name=""/>
        <dsp:cNvSpPr/>
      </dsp:nvSpPr>
      <dsp:spPr>
        <a:xfrm rot="5400000">
          <a:off x="5693880" y="72373"/>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sets and items must have global unique identifiers which allow for their unambiguous referencing</a:t>
          </a:r>
          <a:endParaRPr lang="en-GB" sz="1600" kern="1200" noProof="0" dirty="0">
            <a:latin typeface="Candara" panose="020E0502030303020204" pitchFamily="34" charset="0"/>
          </a:endParaRPr>
        </a:p>
      </dsp:txBody>
      <dsp:txXfrm rot="-5400000">
        <a:off x="3182661" y="2614622"/>
        <a:ext cx="5627035" cy="573567"/>
      </dsp:txXfrm>
    </dsp:sp>
    <dsp:sp modelId="{935820EB-0622-0A4B-A5BE-1EE412695BAF}">
      <dsp:nvSpPr>
        <dsp:cNvPr id="0" name=""/>
        <dsp:cNvSpPr/>
      </dsp:nvSpPr>
      <dsp:spPr>
        <a:xfrm>
          <a:off x="0" y="2504139"/>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Identification</a:t>
          </a:r>
          <a:endParaRPr lang="en-GB" sz="3100" kern="1200" noProof="0" dirty="0">
            <a:latin typeface="Candara" panose="020E0502030303020204" pitchFamily="34" charset="0"/>
          </a:endParaRPr>
        </a:p>
      </dsp:txBody>
      <dsp:txXfrm>
        <a:off x="38786" y="2542925"/>
        <a:ext cx="3105089" cy="716959"/>
      </dsp:txXfrm>
    </dsp:sp>
    <dsp:sp modelId="{3F687AAB-AF21-4340-8266-9F0A28DA7F0B}">
      <dsp:nvSpPr>
        <dsp:cNvPr id="0" name=""/>
        <dsp:cNvSpPr/>
      </dsp:nvSpPr>
      <dsp:spPr>
        <a:xfrm rot="5400000">
          <a:off x="5693880" y="90663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Information on how the data was obtained or generated, in case of simulation data it should be possible to reproduce it</a:t>
          </a:r>
          <a:endParaRPr lang="en-GB" sz="1600" kern="1200" noProof="0" dirty="0">
            <a:latin typeface="Candara" panose="020E0502030303020204" pitchFamily="34" charset="0"/>
          </a:endParaRPr>
        </a:p>
      </dsp:txBody>
      <dsp:txXfrm rot="-5400000">
        <a:off x="3182661" y="3448880"/>
        <a:ext cx="5627035" cy="573567"/>
      </dsp:txXfrm>
    </dsp:sp>
    <dsp:sp modelId="{FB7156EC-559E-9D40-92C4-ACACF340CC3F}">
      <dsp:nvSpPr>
        <dsp:cNvPr id="0" name=""/>
        <dsp:cNvSpPr/>
      </dsp:nvSpPr>
      <dsp:spPr>
        <a:xfrm>
          <a:off x="0" y="3338397"/>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Provenance</a:t>
          </a:r>
          <a:endParaRPr lang="en-GB" sz="3100" kern="1200" noProof="0" dirty="0">
            <a:latin typeface="Candara" panose="020E0502030303020204" pitchFamily="34" charset="0"/>
          </a:endParaRPr>
        </a:p>
      </dsp:txBody>
      <dsp:txXfrm>
        <a:off x="38786" y="3377183"/>
        <a:ext cx="3105089" cy="716959"/>
      </dsp:txXfrm>
    </dsp:sp>
    <dsp:sp modelId="{BE32BD7F-E6C6-A945-86EB-59BA31566A41}">
      <dsp:nvSpPr>
        <dsp:cNvPr id="0" name=""/>
        <dsp:cNvSpPr/>
      </dsp:nvSpPr>
      <dsp:spPr>
        <a:xfrm rot="5400000">
          <a:off x="5693880" y="1740889"/>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latin typeface="Candara" panose="020E0502030303020204" pitchFamily="34" charset="0"/>
            </a:rPr>
            <a:t>Data </a:t>
          </a:r>
          <a:r>
            <a:rPr lang="pl-PL" sz="1600" kern="1200" dirty="0" err="1" smtClean="0">
              <a:latin typeface="Candara" panose="020E0502030303020204" pitchFamily="34" charset="0"/>
            </a:rPr>
            <a:t>stored</a:t>
          </a:r>
          <a:r>
            <a:rPr lang="pl-PL" sz="1600" kern="1200" dirty="0" smtClean="0">
              <a:latin typeface="Candara" panose="020E0502030303020204" pitchFamily="34" charset="0"/>
            </a:rPr>
            <a:t> in </a:t>
          </a:r>
          <a:r>
            <a:rPr lang="pl-PL" sz="1600" kern="1200" dirty="0" err="1" smtClean="0">
              <a:latin typeface="Candara" panose="020E0502030303020204" pitchFamily="34" charset="0"/>
            </a:rPr>
            <a:t>long</a:t>
          </a:r>
          <a:r>
            <a:rPr lang="pl-PL" sz="1600" kern="1200" dirty="0" smtClean="0">
              <a:latin typeface="Candara" panose="020E0502030303020204" pitchFamily="34" charset="0"/>
            </a:rPr>
            <a:t> term </a:t>
          </a:r>
          <a:r>
            <a:rPr lang="pl-PL" sz="1600" kern="1200" dirty="0" err="1" smtClean="0">
              <a:latin typeface="Candara" panose="020E0502030303020204" pitchFamily="34" charset="0"/>
            </a:rPr>
            <a:t>retention</a:t>
          </a:r>
          <a:r>
            <a:rPr lang="pl-PL" sz="1600" kern="1200" dirty="0" smtClean="0">
              <a:latin typeface="Candara" panose="020E0502030303020204" pitchFamily="34" charset="0"/>
            </a:rPr>
            <a:t> </a:t>
          </a:r>
          <a:r>
            <a:rPr lang="pl-PL" sz="1600" kern="1200" dirty="0" err="1" smtClean="0">
              <a:latin typeface="Candara" panose="020E0502030303020204" pitchFamily="34" charset="0"/>
            </a:rPr>
            <a:t>archive</a:t>
          </a:r>
          <a:r>
            <a:rPr lang="pl-PL" sz="1600" kern="1200" dirty="0" smtClean="0">
              <a:latin typeface="Candara" panose="020E0502030303020204" pitchFamily="34" charset="0"/>
            </a:rPr>
            <a:t> </a:t>
          </a:r>
          <a:r>
            <a:rPr lang="pl-PL" sz="1600" kern="1200" dirty="0" err="1" smtClean="0">
              <a:latin typeface="Candara" panose="020E0502030303020204" pitchFamily="34" charset="0"/>
            </a:rPr>
            <a:t>should</a:t>
          </a:r>
          <a:r>
            <a:rPr lang="pl-PL" sz="1600" kern="1200" dirty="0" smtClean="0">
              <a:latin typeface="Candara" panose="020E0502030303020204" pitchFamily="34" charset="0"/>
            </a:rPr>
            <a:t> be </a:t>
          </a:r>
          <a:r>
            <a:rPr lang="pl-PL" sz="1600" kern="1200" dirty="0" err="1" smtClean="0">
              <a:latin typeface="Candara" panose="020E0502030303020204" pitchFamily="34" charset="0"/>
            </a:rPr>
            <a:t>usable</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tens</a:t>
          </a:r>
          <a:r>
            <a:rPr lang="pl-PL" sz="1600" kern="1200" dirty="0" smtClean="0">
              <a:latin typeface="Candara" panose="020E0502030303020204" pitchFamily="34" charset="0"/>
            </a:rPr>
            <a:t> of </a:t>
          </a:r>
          <a:r>
            <a:rPr lang="pl-PL" sz="1600" kern="1200" dirty="0" err="1" smtClean="0">
              <a:latin typeface="Candara" panose="020E0502030303020204" pitchFamily="34" charset="0"/>
            </a:rPr>
            <a:t>years</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creation</a:t>
          </a:r>
          <a:endParaRPr lang="pl-PL" sz="1600" kern="1200" dirty="0">
            <a:latin typeface="Candara" panose="020E0502030303020204" pitchFamily="34" charset="0"/>
          </a:endParaRPr>
        </a:p>
      </dsp:txBody>
      <dsp:txXfrm rot="-5400000">
        <a:off x="3182661" y="4283138"/>
        <a:ext cx="5627035" cy="573567"/>
      </dsp:txXfrm>
    </dsp:sp>
    <dsp:sp modelId="{0B4CB9A9-1620-AA43-9C53-C94F6C3731CC}">
      <dsp:nvSpPr>
        <dsp:cNvPr id="0" name=""/>
        <dsp:cNvSpPr/>
      </dsp:nvSpPr>
      <dsp:spPr>
        <a:xfrm>
          <a:off x="0" y="4172655"/>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err="1" smtClean="0">
              <a:latin typeface="Candara" panose="020E0502030303020204" pitchFamily="34" charset="0"/>
            </a:rPr>
            <a:t>Preservation</a:t>
          </a:r>
          <a:endParaRPr lang="pl-PL" sz="3100" kern="1200" dirty="0">
            <a:latin typeface="Candara" panose="020E0502030303020204" pitchFamily="34" charset="0"/>
          </a:endParaRPr>
        </a:p>
      </dsp:txBody>
      <dsp:txXfrm>
        <a:off x="38786" y="4211441"/>
        <a:ext cx="3105089" cy="71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3769763" y="2998350"/>
          <a:ext cx="1265665" cy="1265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smtClean="0"/>
            <a:t>ODP</a:t>
          </a:r>
          <a:endParaRPr lang="pl-PL" sz="3700" kern="1200" dirty="0"/>
        </a:p>
      </dsp:txBody>
      <dsp:txXfrm>
        <a:off x="3955115" y="3183702"/>
        <a:ext cx="894961" cy="894961"/>
      </dsp:txXfrm>
    </dsp:sp>
    <dsp:sp modelId="{FD3791DF-E5AB-C64E-B60B-3225F743B1BF}">
      <dsp:nvSpPr>
        <dsp:cNvPr id="0" name=""/>
        <dsp:cNvSpPr/>
      </dsp:nvSpPr>
      <dsp:spPr>
        <a:xfrm rot="9512130">
          <a:off x="1581370" y="3974678"/>
          <a:ext cx="2189615"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539554" y="3816422"/>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Non-Grid users friendly security – no VO certificate necessary for open data – EGI AAI</a:t>
          </a:r>
          <a:endParaRPr lang="en-GB" sz="1800" kern="1200" noProof="0" dirty="0"/>
        </a:p>
      </dsp:txBody>
      <dsp:txXfrm>
        <a:off x="591934" y="3868802"/>
        <a:ext cx="2130733" cy="1683634"/>
      </dsp:txXfrm>
    </dsp:sp>
    <dsp:sp modelId="{695E7E68-84A8-C644-9133-861E112EC4FE}">
      <dsp:nvSpPr>
        <dsp:cNvPr id="0" name=""/>
        <dsp:cNvSpPr/>
      </dsp:nvSpPr>
      <dsp:spPr>
        <a:xfrm rot="12003041">
          <a:off x="1369108" y="2623218"/>
          <a:ext cx="2380991"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323517" y="1656181"/>
          <a:ext cx="2235493" cy="178839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Users and community data is organized into spaces (virtual folders)</a:t>
          </a:r>
          <a:endParaRPr lang="en-GB" sz="1800" kern="1200" noProof="0" dirty="0"/>
        </a:p>
      </dsp:txBody>
      <dsp:txXfrm>
        <a:off x="375897" y="1708561"/>
        <a:ext cx="2130733" cy="1683634"/>
      </dsp:txXfrm>
    </dsp:sp>
    <dsp:sp modelId="{B2A22C5E-5F1A-A348-A7D8-6AA34F37270D}">
      <dsp:nvSpPr>
        <dsp:cNvPr id="0" name=""/>
        <dsp:cNvSpPr/>
      </dsp:nvSpPr>
      <dsp:spPr>
        <a:xfrm rot="15949858">
          <a:off x="3390535" y="1669797"/>
          <a:ext cx="1787068"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2915806" y="216016"/>
          <a:ext cx="2606607" cy="179587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Single user interface for personal, research and open data management</a:t>
          </a:r>
          <a:endParaRPr lang="en-GB" sz="1800" kern="1200" noProof="0" dirty="0"/>
        </a:p>
      </dsp:txBody>
      <dsp:txXfrm>
        <a:off x="2968405" y="268615"/>
        <a:ext cx="2501409" cy="1690672"/>
      </dsp:txXfrm>
    </dsp:sp>
    <dsp:sp modelId="{03FFB143-831C-D64E-865B-510B13A97FD3}">
      <dsp:nvSpPr>
        <dsp:cNvPr id="0" name=""/>
        <dsp:cNvSpPr/>
      </dsp:nvSpPr>
      <dsp:spPr>
        <a:xfrm rot="19141494">
          <a:off x="4662908" y="1867644"/>
          <a:ext cx="276820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5940155" y="216027"/>
          <a:ext cx="2303698" cy="21586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Open data specific functionality including DOI registration, publication policies and long term preservation</a:t>
          </a:r>
          <a:endParaRPr lang="en-GB" sz="1800" kern="1200" noProof="0" dirty="0"/>
        </a:p>
      </dsp:txBody>
      <dsp:txXfrm>
        <a:off x="6003381" y="279253"/>
        <a:ext cx="2177246" cy="2032230"/>
      </dsp:txXfrm>
    </dsp:sp>
    <dsp:sp modelId="{AC25135F-51DB-A841-ABFB-FF77BBDBA5DE}">
      <dsp:nvSpPr>
        <dsp:cNvPr id="0" name=""/>
        <dsp:cNvSpPr/>
      </dsp:nvSpPr>
      <dsp:spPr>
        <a:xfrm rot="531969">
          <a:off x="5149354" y="3596224"/>
          <a:ext cx="2357540"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6156163" y="2821470"/>
          <a:ext cx="2673292" cy="2583515"/>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Web interface for data management, including ACL and sharing. </a:t>
          </a:r>
        </a:p>
        <a:p>
          <a:pPr lvl="0" algn="ctr" defTabSz="800100">
            <a:lnSpc>
              <a:spcPct val="90000"/>
            </a:lnSpc>
            <a:spcBef>
              <a:spcPct val="0"/>
            </a:spcBef>
            <a:spcAft>
              <a:spcPct val="35000"/>
            </a:spcAft>
          </a:pPr>
          <a:r>
            <a:rPr lang="en-GB" sz="1800" kern="1200" noProof="0" dirty="0" smtClean="0"/>
            <a:t>Data can be accessed from local filesystem or Grid and Cloud protocols</a:t>
          </a:r>
          <a:endParaRPr lang="en-GB" sz="1800" kern="1200" noProof="0" dirty="0"/>
        </a:p>
      </dsp:txBody>
      <dsp:txXfrm>
        <a:off x="6231832" y="2897139"/>
        <a:ext cx="2521954" cy="243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3485"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GUI</a:t>
          </a:r>
          <a:endParaRPr lang="pl-PL" sz="3600" kern="1200" dirty="0"/>
        </a:p>
      </dsp:txBody>
      <dsp:txXfrm>
        <a:off x="3485" y="0"/>
        <a:ext cx="1376942" cy="1512168"/>
      </dsp:txXfrm>
    </dsp:sp>
    <dsp:sp modelId="{1247DB76-89A5-7946-B408-73A867DFBBA5}">
      <dsp:nvSpPr>
        <dsp:cNvPr id="0" name=""/>
        <dsp:cNvSpPr/>
      </dsp:nvSpPr>
      <dsp:spPr>
        <a:xfrm>
          <a:off x="141179"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Web based </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Easy data management and sharing, access control</a:t>
          </a:r>
        </a:p>
        <a:p>
          <a:pPr lvl="0" algn="ctr" defTabSz="577850">
            <a:lnSpc>
              <a:spcPct val="90000"/>
            </a:lnSpc>
            <a:spcBef>
              <a:spcPct val="0"/>
            </a:spcBef>
            <a:spcAft>
              <a:spcPct val="35000"/>
            </a:spcAft>
          </a:pPr>
          <a:r>
            <a:rPr lang="en-GB" sz="1300" kern="1200" noProof="0" dirty="0" smtClean="0"/>
            <a:t> </a:t>
          </a:r>
        </a:p>
        <a:p>
          <a:pPr lvl="0" algn="ctr" defTabSz="577850">
            <a:lnSpc>
              <a:spcPct val="90000"/>
            </a:lnSpc>
            <a:spcBef>
              <a:spcPct val="0"/>
            </a:spcBef>
            <a:spcAft>
              <a:spcPct val="35000"/>
            </a:spcAft>
          </a:pPr>
          <a:r>
            <a:rPr lang="en-GB" sz="1300" kern="1200" noProof="0" dirty="0" smtClean="0"/>
            <a:t>Publication of data items and collections</a:t>
          </a:r>
          <a:endParaRPr lang="en-GB" sz="1300" kern="1200" noProof="0" dirty="0"/>
        </a:p>
      </dsp:txBody>
      <dsp:txXfrm>
        <a:off x="173442" y="1544431"/>
        <a:ext cx="1037027" cy="3211838"/>
      </dsp:txXfrm>
    </dsp:sp>
    <dsp:sp modelId="{CB90402A-65CF-4749-86E3-AE10C9C59D69}">
      <dsp:nvSpPr>
        <dsp:cNvPr id="0" name=""/>
        <dsp:cNvSpPr/>
      </dsp:nvSpPr>
      <dsp:spPr>
        <a:xfrm>
          <a:off x="1483697"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REST</a:t>
          </a:r>
          <a:endParaRPr lang="pl-PL" sz="3600" kern="1200" dirty="0"/>
        </a:p>
      </dsp:txBody>
      <dsp:txXfrm>
        <a:off x="1483697" y="0"/>
        <a:ext cx="1376942" cy="1512168"/>
      </dsp:txXfrm>
    </dsp:sp>
    <dsp:sp modelId="{A66B197F-167A-D04D-A501-192D3E739B6B}">
      <dsp:nvSpPr>
        <dsp:cNvPr id="0" name=""/>
        <dsp:cNvSpPr/>
      </dsp:nvSpPr>
      <dsp:spPr>
        <a:xfrm>
          <a:off x="162139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Advanced data and collection management API for integration with community tools and portals</a:t>
          </a:r>
          <a:endParaRPr lang="en-GB" sz="1300" kern="1200" noProof="0" dirty="0"/>
        </a:p>
      </dsp:txBody>
      <dsp:txXfrm>
        <a:off x="1653655" y="1544431"/>
        <a:ext cx="1037027" cy="3211838"/>
      </dsp:txXfrm>
    </dsp:sp>
    <dsp:sp modelId="{FF2FDCF8-96A0-8B4A-87DF-90C864C51DC8}">
      <dsp:nvSpPr>
        <dsp:cNvPr id="0" name=""/>
        <dsp:cNvSpPr/>
      </dsp:nvSpPr>
      <dsp:spPr>
        <a:xfrm>
          <a:off x="2963910"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CDMI</a:t>
          </a:r>
          <a:endParaRPr lang="pl-PL" sz="3600" kern="1200" dirty="0"/>
        </a:p>
      </dsp:txBody>
      <dsp:txXfrm>
        <a:off x="2963910" y="0"/>
        <a:ext cx="1376942" cy="1512168"/>
      </dsp:txXfrm>
    </dsp:sp>
    <dsp:sp modelId="{30847A94-E3BC-864C-ADB9-568B1CCFFB02}">
      <dsp:nvSpPr>
        <dsp:cNvPr id="0" name=""/>
        <dsp:cNvSpPr/>
      </dsp:nvSpPr>
      <dsp:spPr>
        <a:xfrm>
          <a:off x="3101604"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Standard data management operations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Advanced metadata queries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Integration with future data management applications </a:t>
          </a:r>
          <a:endParaRPr lang="en-GB" sz="1300" kern="1200" noProof="0" dirty="0"/>
        </a:p>
      </dsp:txBody>
      <dsp:txXfrm>
        <a:off x="3133867" y="1544431"/>
        <a:ext cx="1037027" cy="3211838"/>
      </dsp:txXfrm>
    </dsp:sp>
    <dsp:sp modelId="{9AE9FBA6-878E-D847-8EFD-CFC820137F30}">
      <dsp:nvSpPr>
        <dsp:cNvPr id="0" name=""/>
        <dsp:cNvSpPr/>
      </dsp:nvSpPr>
      <dsp:spPr>
        <a:xfrm>
          <a:off x="4444123"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POSIX</a:t>
          </a:r>
          <a:endParaRPr lang="pl-PL" sz="3600" kern="1200" dirty="0"/>
        </a:p>
      </dsp:txBody>
      <dsp:txXfrm>
        <a:off x="4444123" y="0"/>
        <a:ext cx="1376942" cy="1512168"/>
      </dsp:txXfrm>
    </dsp:sp>
    <dsp:sp modelId="{AA66E035-65A4-3044-8755-BF09ADFD177C}">
      <dsp:nvSpPr>
        <dsp:cNvPr id="0" name=""/>
        <dsp:cNvSpPr/>
      </dsp:nvSpPr>
      <dsp:spPr>
        <a:xfrm>
          <a:off x="4581817"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Enable direct mounting of spaces in the local filesystem without full data transfer</a:t>
          </a:r>
          <a:endParaRPr lang="en-GB" sz="1300" kern="1200" noProof="0" dirty="0"/>
        </a:p>
      </dsp:txBody>
      <dsp:txXfrm>
        <a:off x="4614080" y="1544431"/>
        <a:ext cx="1037027" cy="3211838"/>
      </dsp:txXfrm>
    </dsp:sp>
    <dsp:sp modelId="{258B7F63-7C63-0346-A0D7-7C04F2A76F72}">
      <dsp:nvSpPr>
        <dsp:cNvPr id="0" name=""/>
        <dsp:cNvSpPr/>
      </dsp:nvSpPr>
      <dsp:spPr>
        <a:xfrm>
          <a:off x="5924336"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OAI-PMH</a:t>
          </a:r>
          <a:endParaRPr lang="pl-PL" sz="3600" kern="1200" dirty="0"/>
        </a:p>
      </dsp:txBody>
      <dsp:txXfrm>
        <a:off x="5924336" y="0"/>
        <a:ext cx="1376942" cy="1512168"/>
      </dsp:txXfrm>
    </dsp:sp>
    <dsp:sp modelId="{B8BFE8B3-A7E1-9043-9DBA-E1C982B027E1}">
      <dsp:nvSpPr>
        <dsp:cNvPr id="0" name=""/>
        <dsp:cNvSpPr/>
      </dsp:nvSpPr>
      <dsp:spPr>
        <a:xfrm>
          <a:off x="6062030"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OAI Data Provider interface</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Dublin Core metadata by default</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More complex metadata can be registered in ODP manually</a:t>
          </a:r>
        </a:p>
      </dsp:txBody>
      <dsp:txXfrm>
        <a:off x="6094293" y="1544431"/>
        <a:ext cx="1037027" cy="3211838"/>
      </dsp:txXfrm>
    </dsp:sp>
    <dsp:sp modelId="{14C39B2F-F47D-C646-A1B3-985AE3EE3143}">
      <dsp:nvSpPr>
        <dsp:cNvPr id="0" name=""/>
        <dsp:cNvSpPr/>
      </dsp:nvSpPr>
      <dsp:spPr>
        <a:xfrm>
          <a:off x="7404548"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HTTP</a:t>
          </a:r>
          <a:endParaRPr lang="pl-PL" sz="3600" kern="1200" dirty="0"/>
        </a:p>
      </dsp:txBody>
      <dsp:txXfrm>
        <a:off x="7404548" y="0"/>
        <a:ext cx="1376942" cy="1512168"/>
      </dsp:txXfrm>
    </dsp:sp>
    <dsp:sp modelId="{1060AB16-CA4D-084E-8C20-36B0F79E7596}">
      <dsp:nvSpPr>
        <dsp:cNvPr id="0" name=""/>
        <dsp:cNvSpPr/>
      </dsp:nvSpPr>
      <dsp:spPr>
        <a:xfrm>
          <a:off x="754224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Direct download of open data from URL’s</a:t>
          </a:r>
          <a:endParaRPr lang="en-GB" sz="1300" kern="1200" noProof="0" dirty="0"/>
        </a:p>
      </dsp:txBody>
      <dsp:txXfrm>
        <a:off x="7574505" y="1544431"/>
        <a:ext cx="1037027" cy="32118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C98F682-7966-4F36-8C65-12C6AC282E64}" type="datetimeFigureOut">
              <a:rPr lang="en-GB" smtClean="0"/>
              <a:t>28/07/2017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BA4EA1F-7887-426C-BD0E-29F38E7AB4A2}" type="datetimeFigureOut">
              <a:rPr lang="nl-NL" smtClean="0"/>
              <a:t>28-7-2017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220794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Ceph</a:t>
            </a:r>
            <a:r>
              <a:rPr lang="it-IT" dirty="0" smtClean="0"/>
              <a:t>,</a:t>
            </a:r>
            <a:r>
              <a:rPr lang="it-IT" baseline="0" dirty="0" smtClean="0"/>
              <a:t> Lustre, NFS</a:t>
            </a:r>
            <a:r>
              <a:rPr lang="it-IT" baseline="0" smtClean="0"/>
              <a:t>, Amazon S3</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252275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406110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42834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216524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50297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169743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277425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231280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385559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baseline="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77771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57665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40</a:t>
            </a:fld>
            <a:endParaRPr lang="nl-NL"/>
          </a:p>
        </p:txBody>
      </p:sp>
    </p:spTree>
    <p:extLst>
      <p:ext uri="{BB962C8B-B14F-4D97-AF65-F5344CB8AC3E}">
        <p14:creationId xmlns:p14="http://schemas.microsoft.com/office/powerpoint/2010/main" val="30552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229657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326042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316092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468312" y="1341438"/>
            <a:ext cx="8424167" cy="4824412"/>
          </a:xfrm>
          <a:prstGeom prst="rect">
            <a:avLst/>
          </a:prstGeom>
        </p:spPr>
        <p:txBody>
          <a:bodyPr/>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457200" y="6454179"/>
            <a:ext cx="2057400" cy="365125"/>
          </a:xfrm>
          <a:prstGeom prst="rect">
            <a:avLst/>
          </a:prstGeom>
        </p:spPr>
        <p:txBody>
          <a:bodyPr vert="horz" lIns="91440" tIns="45720" rIns="91440" bIns="45720" rtlCol="0" anchor="ctr"/>
          <a:lstStyle>
            <a:lvl1pPr algn="l">
              <a:defRPr sz="1000">
                <a:solidFill>
                  <a:schemeClr val="bg1"/>
                </a:solidFill>
              </a:defRPr>
            </a:lvl1pPr>
          </a:lstStyle>
          <a:p>
            <a:fld id="{2CDEB0F9-71B2-4695-BF6E-6B05A8AD9565}" type="datetime1">
              <a:rPr lang="nl-NL" smtClean="0"/>
              <a:pPr/>
              <a:t>28-7-2017</a:t>
            </a:fld>
            <a:endParaRPr lang="nl-NL" dirty="0"/>
          </a:p>
        </p:txBody>
      </p:sp>
      <p:sp>
        <p:nvSpPr>
          <p:cNvPr id="7" name="Content Placeholder 5"/>
          <p:cNvSpPr>
            <a:spLocks noGrp="1"/>
          </p:cNvSpPr>
          <p:nvPr>
            <p:ph sz="quarter" idx="10" hasCustomPrompt="1"/>
          </p:nvPr>
        </p:nvSpPr>
        <p:spPr>
          <a:xfrm>
            <a:off x="3203575" y="6525344"/>
            <a:ext cx="3455988" cy="288925"/>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3456565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2643834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47664" y="188640"/>
            <a:ext cx="7344816" cy="850106"/>
          </a:xfrm>
          <a:prstGeom prst="rect">
            <a:avLst/>
          </a:prstGeo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1415901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http://creativecommons.org/licenses/by/4.0/" TargetMode="Externa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7/28/2017</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91" r:id="rId4"/>
    <p:sldLayoutId id="2147483697" r:id="rId5"/>
    <p:sldLayoutId id="2147483698" r:id="rId6"/>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7"/>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 id="2147483695"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atahub.egi.e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hyperlink" Target="https://www.egi.eu/services/training-infrastructu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onedat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331640" y="4579304"/>
            <a:ext cx="6697290" cy="865920"/>
          </a:xfrm>
        </p:spPr>
        <p:txBody>
          <a:bodyPr>
            <a:noAutofit/>
          </a:bodyPr>
          <a:lstStyle/>
          <a:p>
            <a:r>
              <a:rPr lang="en-US" sz="2800" dirty="0" smtClean="0">
                <a:solidFill>
                  <a:schemeClr val="tx2"/>
                </a:solidFill>
              </a:rPr>
              <a:t>Technical Outreach Expert</a:t>
            </a:r>
          </a:p>
          <a:p>
            <a:r>
              <a:rPr lang="en-US" sz="2400" dirty="0">
                <a:solidFill>
                  <a:schemeClr val="tx2"/>
                </a:solidFill>
              </a:rPr>
              <a:t>g</a:t>
            </a:r>
            <a:r>
              <a:rPr lang="en-US" sz="2400" dirty="0" smtClean="0">
                <a:solidFill>
                  <a:schemeClr val="tx2"/>
                </a:solidFill>
              </a:rPr>
              <a:t>iuseppe.larocca@egi.eu</a:t>
            </a:r>
            <a:endParaRPr lang="en-GB" sz="2400" dirty="0">
              <a:solidFill>
                <a:schemeClr val="tx2"/>
              </a:solidFill>
            </a:endParaRPr>
          </a:p>
        </p:txBody>
      </p:sp>
      <p:sp>
        <p:nvSpPr>
          <p:cNvPr id="3" name="Título 2"/>
          <p:cNvSpPr>
            <a:spLocks noGrp="1"/>
          </p:cNvSpPr>
          <p:nvPr>
            <p:ph type="ctrTitle"/>
          </p:nvPr>
        </p:nvSpPr>
        <p:spPr>
          <a:xfrm>
            <a:off x="467544" y="1484944"/>
            <a:ext cx="8206680" cy="1440000"/>
          </a:xfrm>
        </p:spPr>
        <p:txBody>
          <a:bodyPr>
            <a:normAutofit/>
          </a:bodyPr>
          <a:lstStyle/>
          <a:p>
            <a:r>
              <a:rPr lang="en-GB" sz="4000" dirty="0" smtClean="0"/>
              <a:t>The EGI </a:t>
            </a:r>
            <a:r>
              <a:rPr lang="en-GB" sz="4000" dirty="0" err="1" smtClean="0"/>
              <a:t>DataHub</a:t>
            </a:r>
            <a:r>
              <a:rPr lang="en-GB" sz="4000" dirty="0" smtClean="0"/>
              <a:t>: </a:t>
            </a:r>
            <a:br>
              <a:rPr lang="en-GB" sz="4000" dirty="0" smtClean="0"/>
            </a:br>
            <a:r>
              <a:rPr lang="en-GB" sz="4000" dirty="0" smtClean="0"/>
              <a:t>a new Data as a Service (</a:t>
            </a:r>
            <a:r>
              <a:rPr lang="en-GB" sz="4000" dirty="0" err="1" smtClean="0"/>
              <a:t>DaaS</a:t>
            </a:r>
            <a:r>
              <a:rPr lang="en-GB" sz="4000" dirty="0" smtClean="0"/>
              <a:t>)</a:t>
            </a:r>
            <a:endParaRPr lang="en-GB" sz="4000" dirty="0"/>
          </a:p>
        </p:txBody>
      </p:sp>
      <p:sp>
        <p:nvSpPr>
          <p:cNvPr id="4" name="Subtítulo 3"/>
          <p:cNvSpPr>
            <a:spLocks noGrp="1"/>
          </p:cNvSpPr>
          <p:nvPr>
            <p:ph type="subTitle" idx="1"/>
          </p:nvPr>
        </p:nvSpPr>
        <p:spPr>
          <a:xfrm>
            <a:off x="395536" y="3501008"/>
            <a:ext cx="8352928" cy="504056"/>
          </a:xfrm>
        </p:spPr>
        <p:txBody>
          <a:bodyPr/>
          <a:lstStyle/>
          <a:p>
            <a:r>
              <a:rPr lang="en-US" dirty="0" smtClean="0"/>
              <a:t>Giuseppe LA ROCCA </a:t>
            </a:r>
            <a:br>
              <a:rPr lang="en-US" dirty="0" smtClean="0"/>
            </a:br>
            <a:r>
              <a:rPr lang="en-US" dirty="0" smtClean="0"/>
              <a:t>(EGI Foundation)</a:t>
            </a:r>
            <a:endParaRPr lang="en-GB" dirty="0"/>
          </a:p>
        </p:txBody>
      </p:sp>
    </p:spTree>
    <p:extLst>
      <p:ext uri="{BB962C8B-B14F-4D97-AF65-F5344CB8AC3E}">
        <p14:creationId xmlns:p14="http://schemas.microsoft.com/office/powerpoint/2010/main" val="27438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a:spLocks noGrp="1"/>
          </p:cNvSpPr>
          <p:nvPr>
            <p:ph idx="1"/>
          </p:nvPr>
        </p:nvSpPr>
        <p:spPr>
          <a:xfrm>
            <a:off x="179512" y="1340768"/>
            <a:ext cx="8856984" cy="1962889"/>
          </a:xfrm>
        </p:spPr>
        <p:txBody>
          <a:bodyPr>
            <a:noAutofit/>
          </a:bodyPr>
          <a:lstStyle/>
          <a:p>
            <a:pPr marL="0" indent="0">
              <a:buNone/>
            </a:pPr>
            <a:r>
              <a:rPr lang="en-GB" sz="2800" b="1" dirty="0" smtClean="0">
                <a:solidFill>
                  <a:srgbClr val="FF0000"/>
                </a:solidFill>
                <a:latin typeface="Candara" panose="020E0502030303020204" pitchFamily="34" charset="0"/>
              </a:rPr>
              <a:t>Providers</a:t>
            </a:r>
            <a:r>
              <a:rPr lang="en-GB" sz="2800" b="1" dirty="0" smtClean="0">
                <a:latin typeface="Candara" panose="020E0502030303020204" pitchFamily="34" charset="0"/>
              </a:rPr>
              <a:t> – </a:t>
            </a:r>
            <a:r>
              <a:rPr lang="en-GB" sz="2800" dirty="0" smtClean="0">
                <a:latin typeface="Candara" panose="020E0502030303020204" pitchFamily="34" charset="0"/>
              </a:rPr>
              <a:t>entities who support spaces with storage resources</a:t>
            </a:r>
          </a:p>
          <a:p>
            <a:pPr lvl="1"/>
            <a:r>
              <a:rPr lang="en-GB" sz="2400" dirty="0" smtClean="0">
                <a:latin typeface="Candara" panose="020E0502030303020204" pitchFamily="34" charset="0"/>
              </a:rPr>
              <a:t>Any centre can become a provider by installing </a:t>
            </a:r>
            <a:r>
              <a:rPr lang="en-GB" sz="2400" dirty="0" err="1" smtClean="0">
                <a:latin typeface="Candara" panose="020E0502030303020204" pitchFamily="34" charset="0"/>
              </a:rPr>
              <a:t>OneProvider</a:t>
            </a:r>
            <a:r>
              <a:rPr lang="en-GB" sz="2400" dirty="0" smtClean="0">
                <a:latin typeface="Candara" panose="020E0502030303020204" pitchFamily="34" charset="0"/>
              </a:rPr>
              <a:t> service, attaching some resources and registering it in </a:t>
            </a:r>
            <a:r>
              <a:rPr lang="en-GB" sz="2400" b="1" dirty="0" err="1" smtClean="0">
                <a:solidFill>
                  <a:srgbClr val="FF0000"/>
                </a:solidFill>
                <a:latin typeface="Candara" panose="020E0502030303020204" pitchFamily="34" charset="0"/>
              </a:rPr>
              <a:t>OneZone</a:t>
            </a:r>
            <a:r>
              <a:rPr lang="en-GB" sz="2400" dirty="0" smtClean="0">
                <a:latin typeface="Candara" panose="020E0502030303020204" pitchFamily="34" charset="0"/>
              </a:rPr>
              <a:t> service</a:t>
            </a:r>
            <a:endParaRPr lang="en-GB" sz="2800" dirty="0" smtClean="0">
              <a:latin typeface="Candara" panose="020E0502030303020204" pitchFamily="34" charset="0"/>
            </a:endParaRPr>
          </a:p>
          <a:p>
            <a:endParaRPr lang="pl-PL" sz="2800" dirty="0" smtClean="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347864" y="3096256"/>
            <a:ext cx="5282709" cy="3240360"/>
          </a:xfrm>
          <a:prstGeom prst="rect">
            <a:avLst/>
          </a:prstGeom>
        </p:spPr>
      </p:pic>
    </p:spTree>
    <p:extLst>
      <p:ext uri="{BB962C8B-B14F-4D97-AF65-F5344CB8AC3E}">
        <p14:creationId xmlns:p14="http://schemas.microsoft.com/office/powerpoint/2010/main" val="15831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96752"/>
            <a:ext cx="8856984" cy="4824412"/>
          </a:xfrm>
        </p:spPr>
        <p:txBody>
          <a:bodyPr>
            <a:noAutofit/>
          </a:bodyPr>
          <a:lstStyle/>
          <a:p>
            <a:pPr marL="0" indent="0">
              <a:buNone/>
            </a:pPr>
            <a:r>
              <a:rPr lang="en-GB" sz="2800" b="1" dirty="0" smtClean="0">
                <a:solidFill>
                  <a:srgbClr val="FF0000"/>
                </a:solidFill>
                <a:latin typeface="Candara" panose="020E0502030303020204" pitchFamily="34" charset="0"/>
              </a:rPr>
              <a:t>Zones</a:t>
            </a:r>
            <a:r>
              <a:rPr lang="en-GB" sz="2800" b="1" dirty="0" smtClean="0">
                <a:latin typeface="Candara" panose="020E0502030303020204" pitchFamily="34" charset="0"/>
              </a:rPr>
              <a:t> – </a:t>
            </a:r>
            <a:r>
              <a:rPr lang="en-GB" sz="2800" dirty="0" smtClean="0">
                <a:latin typeface="Candara" panose="020E0502030303020204" pitchFamily="34" charset="0"/>
              </a:rPr>
              <a:t>federations of providers</a:t>
            </a:r>
          </a:p>
          <a:p>
            <a:pPr lvl="1"/>
            <a:r>
              <a:rPr lang="en-GB" sz="2400" dirty="0" smtClean="0">
                <a:latin typeface="Candara" panose="020E0502030303020204" pitchFamily="34" charset="0"/>
              </a:rPr>
              <a:t>Any organization, community or users group can deploy their own </a:t>
            </a:r>
            <a:r>
              <a:rPr lang="en-GB" sz="2400" dirty="0" err="1" smtClean="0">
                <a:latin typeface="Candara" panose="020E0502030303020204" pitchFamily="34" charset="0"/>
              </a:rPr>
              <a:t>Onezone</a:t>
            </a:r>
            <a:r>
              <a:rPr lang="en-GB" sz="2400" dirty="0" smtClean="0">
                <a:latin typeface="Candara" panose="020E0502030303020204" pitchFamily="34" charset="0"/>
              </a:rPr>
              <a:t> service</a:t>
            </a:r>
          </a:p>
          <a:p>
            <a:pPr lvl="1"/>
            <a:r>
              <a:rPr lang="en-GB" sz="2400" dirty="0" err="1" smtClean="0">
                <a:latin typeface="Candara" panose="020E0502030303020204" pitchFamily="34" charset="0"/>
              </a:rPr>
              <a:t>Onezone</a:t>
            </a:r>
            <a:r>
              <a:rPr lang="en-GB" sz="2400" dirty="0" smtClean="0">
                <a:latin typeface="Candara" panose="020E0502030303020204" pitchFamily="34" charset="0"/>
              </a:rPr>
              <a:t> is responsible for authentication and authorization of users</a:t>
            </a:r>
            <a:endParaRPr lang="en-GB" sz="1600" dirty="0" smtClean="0">
              <a:latin typeface="Candara" panose="020E0502030303020204" pitchFamily="34" charset="0"/>
            </a:endParaRPr>
          </a:p>
          <a:p>
            <a:pPr lvl="1"/>
            <a:r>
              <a:rPr lang="en-GB" sz="2400" dirty="0" smtClean="0">
                <a:latin typeface="Candara" panose="020E0502030303020204" pitchFamily="34" charset="0"/>
              </a:rPr>
              <a:t>It allows providers from different zones to interact with each</a:t>
            </a:r>
            <a:r>
              <a:rPr lang="it-IT" sz="2400" dirty="0" smtClean="0">
                <a:latin typeface="Candara" panose="020E0502030303020204" pitchFamily="34" charset="0"/>
              </a:rPr>
              <a:t> </a:t>
            </a:r>
            <a:r>
              <a:rPr lang="en-GB" sz="2400" dirty="0" smtClean="0">
                <a:latin typeface="Candara" panose="020E0502030303020204" pitchFamily="34" charset="0"/>
              </a:rPr>
              <a:t>others and share data</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4860032" y="3645024"/>
            <a:ext cx="4032448" cy="2683093"/>
          </a:xfrm>
          <a:prstGeom prst="rect">
            <a:avLst/>
          </a:prstGeom>
        </p:spPr>
      </p:pic>
    </p:spTree>
    <p:extLst>
      <p:ext uri="{BB962C8B-B14F-4D97-AF65-F5344CB8AC3E}">
        <p14:creationId xmlns:p14="http://schemas.microsoft.com/office/powerpoint/2010/main" val="401311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user interfaces</a:t>
            </a:r>
            <a:endParaRPr lang="en-GB" sz="3200" dirty="0"/>
          </a:p>
        </p:txBody>
      </p:sp>
      <p:sp>
        <p:nvSpPr>
          <p:cNvPr id="3" name="Symbol zastępczy zawartości 2"/>
          <p:cNvSpPr>
            <a:spLocks noGrp="1"/>
          </p:cNvSpPr>
          <p:nvPr>
            <p:ph idx="1"/>
          </p:nvPr>
        </p:nvSpPr>
        <p:spPr>
          <a:xfrm>
            <a:off x="179512" y="5877272"/>
            <a:ext cx="8856984" cy="432048"/>
          </a:xfrm>
        </p:spPr>
        <p:txBody>
          <a:bodyPr>
            <a:noAutofit/>
          </a:bodyPr>
          <a:lstStyle/>
          <a:p>
            <a:pPr marL="0" indent="0">
              <a:buNone/>
            </a:pPr>
            <a:r>
              <a:rPr lang="en-GB" sz="2400" dirty="0" err="1" smtClean="0">
                <a:latin typeface="Candara" panose="020E0502030303020204" pitchFamily="34" charset="0"/>
              </a:rPr>
              <a:t>OneData</a:t>
            </a:r>
            <a:r>
              <a:rPr lang="en-GB" sz="2400" dirty="0" smtClean="0">
                <a:latin typeface="Candara" panose="020E0502030303020204" pitchFamily="34" charset="0"/>
              </a:rPr>
              <a:t> provides also the </a:t>
            </a:r>
            <a:r>
              <a:rPr lang="en-GB" sz="2400" dirty="0" err="1" smtClean="0">
                <a:latin typeface="Candara" panose="020E0502030303020204" pitchFamily="34" charset="0"/>
              </a:rPr>
              <a:t>oneclient</a:t>
            </a:r>
            <a:r>
              <a:rPr lang="en-GB" sz="2400" dirty="0" smtClean="0">
                <a:latin typeface="Candara" panose="020E0502030303020204" pitchFamily="34" charset="0"/>
              </a:rPr>
              <a:t> CLI</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51520" y="1628800"/>
            <a:ext cx="8640960" cy="3528393"/>
          </a:xfrm>
          <a:prstGeom prst="rect">
            <a:avLst/>
          </a:prstGeom>
        </p:spPr>
      </p:pic>
      <p:sp>
        <p:nvSpPr>
          <p:cNvPr id="8" name="Symbol zastępczy zawartości 2"/>
          <p:cNvSpPr>
            <a:spLocks noGrp="1"/>
          </p:cNvSpPr>
          <p:nvPr>
            <p:ph idx="1"/>
          </p:nvPr>
        </p:nvSpPr>
        <p:spPr>
          <a:xfrm>
            <a:off x="179512" y="1196752"/>
            <a:ext cx="8856984" cy="432048"/>
          </a:xfrm>
        </p:spPr>
        <p:txBody>
          <a:bodyPr>
            <a:noAutofit/>
          </a:bodyPr>
          <a:lstStyle/>
          <a:p>
            <a:pPr marL="0" indent="0">
              <a:buNone/>
            </a:pPr>
            <a:r>
              <a:rPr lang="en-GB" sz="2400" b="1" dirty="0" smtClean="0">
                <a:latin typeface="Candara" panose="020E0502030303020204" pitchFamily="34" charset="0"/>
              </a:rPr>
              <a:t>User web interface</a:t>
            </a:r>
          </a:p>
        </p:txBody>
      </p:sp>
      <p:sp>
        <p:nvSpPr>
          <p:cNvPr id="9" name="Symbol zastępczy zawartości 2"/>
          <p:cNvSpPr>
            <a:spLocks noGrp="1"/>
          </p:cNvSpPr>
          <p:nvPr>
            <p:ph idx="1"/>
          </p:nvPr>
        </p:nvSpPr>
        <p:spPr>
          <a:xfrm>
            <a:off x="179512" y="5445224"/>
            <a:ext cx="8856984" cy="432048"/>
          </a:xfrm>
        </p:spPr>
        <p:txBody>
          <a:bodyPr>
            <a:noAutofit/>
          </a:bodyPr>
          <a:lstStyle/>
          <a:p>
            <a:pPr marL="0" indent="0">
              <a:buNone/>
            </a:pPr>
            <a:r>
              <a:rPr lang="en-GB" sz="2400" b="1" dirty="0" smtClean="0">
                <a:latin typeface="Candara" panose="020E0502030303020204" pitchFamily="34" charset="0"/>
              </a:rPr>
              <a:t>User command line interface</a:t>
            </a:r>
          </a:p>
        </p:txBody>
      </p:sp>
    </p:spTree>
    <p:extLst>
      <p:ext uri="{BB962C8B-B14F-4D97-AF65-F5344CB8AC3E}">
        <p14:creationId xmlns:p14="http://schemas.microsoft.com/office/powerpoint/2010/main" val="309697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188640"/>
            <a:ext cx="7344816" cy="850106"/>
          </a:xfrm>
        </p:spPr>
        <p:txBody>
          <a:bodyPr>
            <a:normAutofit/>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6300192" y="1268760"/>
            <a:ext cx="936104" cy="648072"/>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1" name="PoleTekstowe 10"/>
          <p:cNvSpPr txBox="1"/>
          <p:nvPr/>
        </p:nvSpPr>
        <p:spPr>
          <a:xfrm>
            <a:off x="179512" y="1650866"/>
            <a:ext cx="1152128" cy="246221"/>
          </a:xfrm>
          <a:prstGeom prst="rect">
            <a:avLst/>
          </a:prstGeom>
          <a:noFill/>
        </p:spPr>
        <p:txBody>
          <a:bodyPr wrap="square" rtlCol="0">
            <a:spAutoFit/>
          </a:bodyPr>
          <a:lstStyle/>
          <a:p>
            <a:pPr algn="ctr"/>
            <a:r>
              <a:rPr lang="en-GB" sz="1000" dirty="0" smtClean="0"/>
              <a:t>EGI User 1 (VO x)</a:t>
            </a:r>
            <a:endParaRPr lang="en-GB" sz="1000" dirty="0"/>
          </a:p>
        </p:txBody>
      </p:sp>
      <p:sp>
        <p:nvSpPr>
          <p:cNvPr id="12" name="PoleTekstowe 11"/>
          <p:cNvSpPr txBox="1"/>
          <p:nvPr/>
        </p:nvSpPr>
        <p:spPr>
          <a:xfrm>
            <a:off x="1187624" y="1650866"/>
            <a:ext cx="1368152" cy="400110"/>
          </a:xfrm>
          <a:prstGeom prst="rect">
            <a:avLst/>
          </a:prstGeom>
          <a:noFill/>
        </p:spPr>
        <p:txBody>
          <a:bodyPr wrap="square" rtlCol="0">
            <a:spAutoFit/>
          </a:bodyPr>
          <a:lstStyle/>
          <a:p>
            <a:pPr algn="ctr"/>
            <a:r>
              <a:rPr lang="en-GB" sz="1000" dirty="0" smtClean="0"/>
              <a:t>Anonymous </a:t>
            </a:r>
          </a:p>
          <a:p>
            <a:pPr algn="ctr"/>
            <a:r>
              <a:rPr lang="pl-PL" sz="1000" dirty="0" smtClean="0"/>
              <a:t>User </a:t>
            </a:r>
            <a:r>
              <a:rPr lang="pl-PL" sz="1000" dirty="0"/>
              <a:t>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79793"/>
            <a:ext cx="276738" cy="363971"/>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279793"/>
            <a:ext cx="270722" cy="336899"/>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1268760"/>
            <a:ext cx="309827" cy="362467"/>
          </a:xfrm>
          <a:prstGeom prst="rect">
            <a:avLst/>
          </a:prstGeom>
        </p:spPr>
      </p:pic>
      <p:sp>
        <p:nvSpPr>
          <p:cNvPr id="16" name="PoleTekstowe 15"/>
          <p:cNvSpPr txBox="1"/>
          <p:nvPr/>
        </p:nvSpPr>
        <p:spPr>
          <a:xfrm>
            <a:off x="2483768" y="1650866"/>
            <a:ext cx="1368152" cy="400110"/>
          </a:xfrm>
          <a:prstGeom prst="rect">
            <a:avLst/>
          </a:prstGeom>
          <a:noFill/>
        </p:spPr>
        <p:txBody>
          <a:bodyPr wrap="square" rtlCol="0">
            <a:spAutoFit/>
          </a:bodyPr>
          <a:lstStyle/>
          <a:p>
            <a:pPr algn="ctr"/>
            <a:r>
              <a:rPr lang="en-GB" sz="1000" dirty="0" smtClean="0"/>
              <a:t>EGI User 2</a:t>
            </a:r>
          </a:p>
          <a:p>
            <a:pPr algn="ctr"/>
            <a:r>
              <a:rPr lang="en-GB" sz="1000" dirty="0" smtClean="0"/>
              <a:t>(</a:t>
            </a:r>
            <a:r>
              <a:rPr lang="en-GB" sz="1000" dirty="0" err="1" smtClean="0"/>
              <a:t>Onedata</a:t>
            </a:r>
            <a:r>
              <a:rPr lang="en-GB" sz="1000" dirty="0" smtClean="0"/>
              <a:t> space)</a:t>
            </a:r>
            <a:endParaRPr lang="en-GB" sz="1000" dirty="0"/>
          </a:p>
        </p:txBody>
      </p:sp>
      <p:sp>
        <p:nvSpPr>
          <p:cNvPr id="17" name="PoleTekstowe 16"/>
          <p:cNvSpPr txBox="1"/>
          <p:nvPr/>
        </p:nvSpPr>
        <p:spPr>
          <a:xfrm>
            <a:off x="3707904" y="1700808"/>
            <a:ext cx="1368152" cy="400110"/>
          </a:xfrm>
          <a:prstGeom prst="rect">
            <a:avLst/>
          </a:prstGeom>
          <a:noFill/>
        </p:spPr>
        <p:txBody>
          <a:bodyPr wrap="square" rtlCol="0">
            <a:spAutoFit/>
          </a:bodyPr>
          <a:lstStyle/>
          <a:p>
            <a:pPr algn="ctr"/>
            <a:r>
              <a:rPr lang="en-GB" sz="1000" dirty="0" smtClean="0"/>
              <a:t>Anonymous </a:t>
            </a:r>
          </a:p>
          <a:p>
            <a:pPr algn="ctr"/>
            <a:r>
              <a:rPr lang="en-GB" sz="1000" dirty="0" smtClean="0"/>
              <a:t>User 2</a:t>
            </a:r>
            <a:endParaRPr lang="en-GB" sz="1000" dirty="0"/>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1268760"/>
            <a:ext cx="360040" cy="361388"/>
          </a:xfrm>
          <a:prstGeom prst="rect">
            <a:avLst/>
          </a:prstGeom>
        </p:spPr>
      </p:pic>
      <p:sp>
        <p:nvSpPr>
          <p:cNvPr id="19" name="PoleTekstowe 18"/>
          <p:cNvSpPr txBox="1"/>
          <p:nvPr/>
        </p:nvSpPr>
        <p:spPr>
          <a:xfrm>
            <a:off x="413013" y="3170094"/>
            <a:ext cx="647596" cy="369332"/>
          </a:xfrm>
          <a:prstGeom prst="rect">
            <a:avLst/>
          </a:prstGeom>
          <a:noFill/>
        </p:spPr>
        <p:txBody>
          <a:bodyPr wrap="square" rtlCol="0">
            <a:spAutoFit/>
          </a:bodyPr>
          <a:lstStyle/>
          <a:p>
            <a:pPr algn="ctr"/>
            <a:r>
              <a:rPr lang="pl-PL" sz="900" dirty="0" smtClean="0">
                <a:solidFill>
                  <a:schemeClr val="bg1"/>
                </a:solidFill>
              </a:rPr>
              <a:t>Space Manager</a:t>
            </a:r>
          </a:p>
        </p:txBody>
      </p:sp>
      <p:sp>
        <p:nvSpPr>
          <p:cNvPr id="20" name="PoleTekstowe 19"/>
          <p:cNvSpPr txBox="1"/>
          <p:nvPr/>
        </p:nvSpPr>
        <p:spPr>
          <a:xfrm>
            <a:off x="6264188" y="1412776"/>
            <a:ext cx="1008112" cy="369332"/>
          </a:xfrm>
          <a:prstGeom prst="rect">
            <a:avLst/>
          </a:prstGeom>
          <a:noFill/>
        </p:spPr>
        <p:txBody>
          <a:bodyPr wrap="square" rtlCol="0">
            <a:spAutoFit/>
          </a:bodyPr>
          <a:lstStyle/>
          <a:p>
            <a:pPr algn="ctr"/>
            <a:r>
              <a:rPr lang="pl-PL" sz="900" dirty="0" smtClean="0">
                <a:solidFill>
                  <a:schemeClr val="bg1"/>
                </a:solidFill>
              </a:rPr>
              <a:t>DOI </a:t>
            </a:r>
            <a:r>
              <a:rPr lang="pl-PL" sz="900" dirty="0" err="1" smtClean="0">
                <a:solidFill>
                  <a:schemeClr val="bg1"/>
                </a:solidFill>
              </a:rPr>
              <a:t>Registrar</a:t>
            </a:r>
            <a:r>
              <a:rPr lang="pl-PL" sz="900" dirty="0" smtClean="0">
                <a:solidFill>
                  <a:schemeClr val="bg1"/>
                </a:solidFill>
              </a:rPr>
              <a:t> (</a:t>
            </a:r>
            <a:r>
              <a:rPr lang="pl-PL" sz="900" dirty="0" err="1" smtClean="0">
                <a:solidFill>
                  <a:schemeClr val="bg1"/>
                </a:solidFill>
              </a:rPr>
              <a:t>e.g</a:t>
            </a:r>
            <a:r>
              <a:rPr lang="pl-PL" sz="900" dirty="0" smtClean="0">
                <a:solidFill>
                  <a:schemeClr val="bg1"/>
                </a:solidFill>
              </a:rPr>
              <a:t>. </a:t>
            </a:r>
            <a:r>
              <a:rPr lang="pl-PL" sz="900" dirty="0" err="1" smtClean="0">
                <a:solidFill>
                  <a:schemeClr val="bg1"/>
                </a:solidFill>
              </a:rPr>
              <a:t>DataCite</a:t>
            </a:r>
            <a:r>
              <a:rPr lang="pl-PL" sz="900" dirty="0" smtClean="0">
                <a:solidFill>
                  <a:schemeClr val="bg1"/>
                </a:solidFill>
              </a:rPr>
              <a:t>)</a:t>
            </a:r>
            <a:endParaRPr lang="pl-PL" sz="900" dirty="0">
              <a:solidFill>
                <a:schemeClr val="bg1"/>
              </a:solidFill>
            </a:endParaRPr>
          </a:p>
        </p:txBody>
      </p:sp>
      <p:sp>
        <p:nvSpPr>
          <p:cNvPr id="21" name="Owal 20"/>
          <p:cNvSpPr/>
          <p:nvPr/>
        </p:nvSpPr>
        <p:spPr>
          <a:xfrm>
            <a:off x="7596336" y="1196752"/>
            <a:ext cx="792088" cy="79208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2" name="PoleTekstowe 21"/>
          <p:cNvSpPr txBox="1"/>
          <p:nvPr/>
        </p:nvSpPr>
        <p:spPr>
          <a:xfrm>
            <a:off x="7488324" y="1412776"/>
            <a:ext cx="1008112" cy="369332"/>
          </a:xfrm>
          <a:prstGeom prst="rect">
            <a:avLst/>
          </a:prstGeom>
          <a:noFill/>
        </p:spPr>
        <p:txBody>
          <a:bodyPr wrap="square" rtlCol="0">
            <a:spAutoFit/>
          </a:bodyPr>
          <a:lstStyle/>
          <a:p>
            <a:pPr algn="ctr"/>
            <a:r>
              <a:rPr lang="pl-PL" sz="900" dirty="0" err="1" smtClean="0"/>
              <a:t>Community</a:t>
            </a:r>
            <a:r>
              <a:rPr lang="pl-PL" sz="900" dirty="0" smtClean="0"/>
              <a:t> Portal</a:t>
            </a:r>
            <a:endParaRPr lang="pl-PL" sz="900" dirty="0"/>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401" y="5754012"/>
            <a:ext cx="1008112" cy="179834"/>
          </a:xfrm>
          <a:prstGeom prst="rect">
            <a:avLst/>
          </a:prstGeom>
        </p:spPr>
      </p:pic>
      <p:sp>
        <p:nvSpPr>
          <p:cNvPr id="24" name="Tytuł 1"/>
          <p:cNvSpPr txBox="1">
            <a:spLocks/>
          </p:cNvSpPr>
          <p:nvPr/>
        </p:nvSpPr>
        <p:spPr>
          <a:xfrm>
            <a:off x="107504" y="3861048"/>
            <a:ext cx="237626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Open Data Platform</a:t>
            </a:r>
            <a:endParaRPr lang="pl-PL" sz="900" b="0" dirty="0">
              <a:solidFill>
                <a:schemeClr val="tx1"/>
              </a:solidFill>
            </a:endParaRPr>
          </a:p>
        </p:txBody>
      </p:sp>
      <p:sp>
        <p:nvSpPr>
          <p:cNvPr id="25" name="Tytuł 1"/>
          <p:cNvSpPr txBox="1">
            <a:spLocks/>
          </p:cNvSpPr>
          <p:nvPr/>
        </p:nvSpPr>
        <p:spPr>
          <a:xfrm>
            <a:off x="971600"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400" b="0" dirty="0" smtClean="0">
                <a:solidFill>
                  <a:srgbClr val="7F7F7F"/>
                </a:solidFill>
              </a:rPr>
              <a:t>Web GUI</a:t>
            </a:r>
            <a:endParaRPr lang="pl-PL" sz="1400" b="0" dirty="0">
              <a:solidFill>
                <a:srgbClr val="7F7F7F"/>
              </a:solidFill>
            </a:endParaRPr>
          </a:p>
        </p:txBody>
      </p:sp>
      <p:cxnSp>
        <p:nvCxnSpPr>
          <p:cNvPr id="26" name="Łącznik prosty 25"/>
          <p:cNvCxnSpPr>
            <a:stCxn id="25" idx="2"/>
          </p:cNvCxnSpPr>
          <p:nvPr/>
        </p:nvCxnSpPr>
        <p:spPr>
          <a:xfrm>
            <a:off x="133164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449542" y="2294874"/>
            <a:ext cx="756084" cy="288032"/>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421650" y="2330878"/>
            <a:ext cx="756084" cy="216024"/>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691680" y="2060848"/>
            <a:ext cx="1440160" cy="756084"/>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203848"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POSIX</a:t>
            </a:r>
            <a:endParaRPr lang="pl-PL" sz="1400" b="0" dirty="0">
              <a:solidFill>
                <a:srgbClr val="7F7F7F"/>
              </a:solidFill>
            </a:endParaRPr>
          </a:p>
        </p:txBody>
      </p:sp>
      <p:cxnSp>
        <p:nvCxnSpPr>
          <p:cNvPr id="31" name="Łącznik prosty 30"/>
          <p:cNvCxnSpPr>
            <a:stCxn id="30" idx="2"/>
          </p:cNvCxnSpPr>
          <p:nvPr/>
        </p:nvCxnSpPr>
        <p:spPr>
          <a:xfrm>
            <a:off x="3563888"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1399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HTTP</a:t>
            </a:r>
            <a:endParaRPr lang="pl-PL" sz="1400" b="0" dirty="0">
              <a:solidFill>
                <a:srgbClr val="7F7F7F"/>
              </a:solidFill>
            </a:endParaRPr>
          </a:p>
        </p:txBody>
      </p:sp>
      <p:cxnSp>
        <p:nvCxnSpPr>
          <p:cNvPr id="33" name="Łącznik prosty 32"/>
          <p:cNvCxnSpPr>
            <a:stCxn id="32" idx="2"/>
          </p:cNvCxnSpPr>
          <p:nvPr/>
        </p:nvCxnSpPr>
        <p:spPr>
          <a:xfrm>
            <a:off x="44999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5292080" y="2708920"/>
            <a:ext cx="720080" cy="216024"/>
          </a:xfrm>
          <a:prstGeom prst="rect">
            <a:avLst/>
          </a:prstGeom>
          <a:ln>
            <a:solidFill>
              <a:srgbClr val="7F7F7F"/>
            </a:solidFill>
          </a:ln>
        </p:spPr>
        <p:txBody>
          <a:bodyPr vert="horz" lIns="91440" tIns="45720" rIns="91440" bIns="45720" rtlCol="0" anchor="ctr">
            <a:normAutofit fontScale="625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OAI-PMH</a:t>
            </a:r>
            <a:endParaRPr lang="pl-PL" sz="1400" b="0" dirty="0">
              <a:solidFill>
                <a:srgbClr val="7F7F7F"/>
              </a:solidFill>
            </a:endParaRPr>
          </a:p>
        </p:txBody>
      </p:sp>
      <p:cxnSp>
        <p:nvCxnSpPr>
          <p:cNvPr id="35" name="Łącznik prosty 34"/>
          <p:cNvCxnSpPr>
            <a:stCxn id="34" idx="2"/>
          </p:cNvCxnSpPr>
          <p:nvPr/>
        </p:nvCxnSpPr>
        <p:spPr>
          <a:xfrm>
            <a:off x="565212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6876256"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CDMI</a:t>
            </a:r>
            <a:endParaRPr lang="pl-PL" sz="1400" b="0" dirty="0">
              <a:solidFill>
                <a:srgbClr val="7F7F7F"/>
              </a:solidFill>
            </a:endParaRPr>
          </a:p>
        </p:txBody>
      </p:sp>
      <p:cxnSp>
        <p:nvCxnSpPr>
          <p:cNvPr id="37" name="Łącznik prosty 36"/>
          <p:cNvCxnSpPr>
            <a:stCxn id="36" idx="2"/>
          </p:cNvCxnSpPr>
          <p:nvPr/>
        </p:nvCxnSpPr>
        <p:spPr>
          <a:xfrm>
            <a:off x="7236296"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77403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cxnSp>
        <p:nvCxnSpPr>
          <p:cNvPr id="39" name="Łącznik prosty 38"/>
          <p:cNvCxnSpPr>
            <a:stCxn id="38" idx="2"/>
          </p:cNvCxnSpPr>
          <p:nvPr/>
        </p:nvCxnSpPr>
        <p:spPr>
          <a:xfrm>
            <a:off x="81003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095836" y="2240868"/>
            <a:ext cx="648072" cy="28803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5652120"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6732240" y="1988840"/>
            <a:ext cx="0" cy="1296144"/>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81003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7236296" y="2060848"/>
            <a:ext cx="648072" cy="64807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44999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6372200" y="2204864"/>
            <a:ext cx="720080" cy="216024"/>
          </a:xfrm>
          <a:prstGeom prst="rect">
            <a:avLst/>
          </a:prstGeom>
          <a:solidFill>
            <a:schemeClr val="bg1"/>
          </a:solidFill>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4509120"/>
            <a:ext cx="400186" cy="42784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744" y="4581128"/>
            <a:ext cx="936104" cy="163818"/>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5796136" y="4509120"/>
            <a:ext cx="1097360" cy="429993"/>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5976" y="4581128"/>
            <a:ext cx="360041" cy="360041"/>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184" y="5157192"/>
            <a:ext cx="360040" cy="436770"/>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5157192"/>
            <a:ext cx="360040" cy="436770"/>
          </a:xfrm>
          <a:prstGeom prst="rect">
            <a:avLst/>
          </a:prstGeom>
        </p:spPr>
      </p:pic>
      <p:sp>
        <p:nvSpPr>
          <p:cNvPr id="53" name="Prostokąt 52"/>
          <p:cNvSpPr/>
          <p:nvPr/>
        </p:nvSpPr>
        <p:spPr>
          <a:xfrm>
            <a:off x="1075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4" name="Prostokąt 53"/>
          <p:cNvSpPr/>
          <p:nvPr/>
        </p:nvSpPr>
        <p:spPr>
          <a:xfrm>
            <a:off x="19077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5" name="Prostokąt 54"/>
          <p:cNvSpPr/>
          <p:nvPr/>
        </p:nvSpPr>
        <p:spPr>
          <a:xfrm>
            <a:off x="37079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6" name="Prostokąt 55"/>
          <p:cNvSpPr/>
          <p:nvPr/>
        </p:nvSpPr>
        <p:spPr>
          <a:xfrm>
            <a:off x="55081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7" name="Prostokąt 56"/>
          <p:cNvSpPr/>
          <p:nvPr/>
        </p:nvSpPr>
        <p:spPr>
          <a:xfrm>
            <a:off x="73083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9959" y="4509120"/>
            <a:ext cx="938505" cy="385687"/>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5157192"/>
            <a:ext cx="360040" cy="436770"/>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7984" y="5157192"/>
            <a:ext cx="360040" cy="436770"/>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0032" y="5157192"/>
            <a:ext cx="360040" cy="436770"/>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3728" y="5157192"/>
            <a:ext cx="360040" cy="436770"/>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776" y="5157192"/>
            <a:ext cx="360040" cy="436770"/>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7824" y="5157192"/>
            <a:ext cx="360040" cy="436770"/>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536" y="5157192"/>
            <a:ext cx="360040" cy="436770"/>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584" y="5157192"/>
            <a:ext cx="360040" cy="436770"/>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5157192"/>
            <a:ext cx="360040" cy="436770"/>
          </a:xfrm>
          <a:prstGeom prst="rect">
            <a:avLst/>
          </a:prstGeom>
        </p:spPr>
      </p:pic>
      <p:cxnSp>
        <p:nvCxnSpPr>
          <p:cNvPr id="68" name="Łącznik prosty 67"/>
          <p:cNvCxnSpPr/>
          <p:nvPr/>
        </p:nvCxnSpPr>
        <p:spPr>
          <a:xfrm>
            <a:off x="8100392" y="3861048"/>
            <a:ext cx="0" cy="432048"/>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8172400" y="3861048"/>
            <a:ext cx="1152128" cy="36004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800" b="0" dirty="0" err="1" smtClean="0">
                <a:solidFill>
                  <a:schemeClr val="bg1">
                    <a:lumMod val="50000"/>
                  </a:schemeClr>
                </a:solidFill>
              </a:rPr>
              <a:t>Generatore</a:t>
            </a:r>
            <a:r>
              <a:rPr lang="en-GB" sz="800" b="0" dirty="0" smtClean="0">
                <a:solidFill>
                  <a:schemeClr val="bg1">
                    <a:lumMod val="50000"/>
                  </a:schemeClr>
                </a:solidFill>
              </a:rPr>
              <a:t> AIP package for </a:t>
            </a:r>
            <a:r>
              <a:rPr lang="en-GB" sz="800" b="0" dirty="0" err="1" smtClean="0">
                <a:solidFill>
                  <a:schemeClr val="bg1">
                    <a:lumMod val="50000"/>
                  </a:schemeClr>
                </a:solidFill>
              </a:rPr>
              <a:t>abc</a:t>
            </a:r>
            <a:endParaRPr lang="en-GB" sz="800" b="0" dirty="0">
              <a:solidFill>
                <a:schemeClr val="bg1">
                  <a:lumMod val="50000"/>
                </a:schemeClr>
              </a:solidFill>
            </a:endParaRPr>
          </a:p>
        </p:txBody>
      </p:sp>
      <p:sp>
        <p:nvSpPr>
          <p:cNvPr id="70" name="Tytuł 1"/>
          <p:cNvSpPr txBox="1">
            <a:spLocks/>
          </p:cNvSpPr>
          <p:nvPr/>
        </p:nvSpPr>
        <p:spPr>
          <a:xfrm>
            <a:off x="1075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1</a:t>
            </a:r>
            <a:endParaRPr lang="en-GB" sz="900" b="0" dirty="0">
              <a:solidFill>
                <a:schemeClr val="tx1"/>
              </a:solidFill>
            </a:endParaRPr>
          </a:p>
        </p:txBody>
      </p:sp>
      <p:sp>
        <p:nvSpPr>
          <p:cNvPr id="71" name="Tytuł 1"/>
          <p:cNvSpPr txBox="1">
            <a:spLocks/>
          </p:cNvSpPr>
          <p:nvPr/>
        </p:nvSpPr>
        <p:spPr>
          <a:xfrm>
            <a:off x="19077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2</a:t>
            </a:r>
            <a:endParaRPr lang="en-GB" sz="900" b="0" dirty="0">
              <a:solidFill>
                <a:schemeClr val="tx1"/>
              </a:solidFill>
            </a:endParaRPr>
          </a:p>
        </p:txBody>
      </p:sp>
      <p:sp>
        <p:nvSpPr>
          <p:cNvPr id="72" name="Tytuł 1"/>
          <p:cNvSpPr txBox="1">
            <a:spLocks/>
          </p:cNvSpPr>
          <p:nvPr/>
        </p:nvSpPr>
        <p:spPr>
          <a:xfrm>
            <a:off x="37079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3</a:t>
            </a:r>
            <a:endParaRPr lang="en-GB" sz="900" b="0" dirty="0">
              <a:solidFill>
                <a:schemeClr val="tx1"/>
              </a:solidFill>
            </a:endParaRPr>
          </a:p>
        </p:txBody>
      </p:sp>
      <p:sp>
        <p:nvSpPr>
          <p:cNvPr id="73" name="Tytuł 1"/>
          <p:cNvSpPr txBox="1">
            <a:spLocks/>
          </p:cNvSpPr>
          <p:nvPr/>
        </p:nvSpPr>
        <p:spPr>
          <a:xfrm>
            <a:off x="55081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Cloud storage </a:t>
            </a:r>
            <a:endParaRPr lang="en-GB" sz="900" b="0" dirty="0">
              <a:solidFill>
                <a:schemeClr val="tx1"/>
              </a:solidFill>
            </a:endParaRPr>
          </a:p>
        </p:txBody>
      </p:sp>
      <p:sp>
        <p:nvSpPr>
          <p:cNvPr id="74" name="Tytuł 1"/>
          <p:cNvSpPr txBox="1">
            <a:spLocks/>
          </p:cNvSpPr>
          <p:nvPr/>
        </p:nvSpPr>
        <p:spPr>
          <a:xfrm>
            <a:off x="73083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EUDAT</a:t>
            </a:r>
            <a:endParaRPr lang="en-GB" sz="900" b="0" dirty="0">
              <a:solidFill>
                <a:schemeClr val="tx1"/>
              </a:solidFill>
            </a:endParaRP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072" y="1268760"/>
            <a:ext cx="783215" cy="550488"/>
          </a:xfrm>
          <a:prstGeom prst="rect">
            <a:avLst/>
          </a:prstGeom>
        </p:spPr>
      </p:pic>
      <p:sp>
        <p:nvSpPr>
          <p:cNvPr id="76" name="Prostokąt 75"/>
          <p:cNvSpPr/>
          <p:nvPr/>
        </p:nvSpPr>
        <p:spPr>
          <a:xfrm>
            <a:off x="107504" y="3284984"/>
            <a:ext cx="8928992" cy="57606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chemeClr val="tx2">
                  <a:lumMod val="75000"/>
                </a:schemeClr>
              </a:solidFill>
            </a:endParaRPr>
          </a:p>
        </p:txBody>
      </p:sp>
      <p:sp>
        <p:nvSpPr>
          <p:cNvPr id="77" name="Tytuł 1"/>
          <p:cNvSpPr txBox="1">
            <a:spLocks/>
          </p:cNvSpPr>
          <p:nvPr/>
        </p:nvSpPr>
        <p:spPr>
          <a:xfrm>
            <a:off x="323528" y="3429000"/>
            <a:ext cx="1368152"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Space Manager</a:t>
            </a:r>
            <a:endParaRPr lang="en-GB" sz="1000" dirty="0">
              <a:solidFill>
                <a:schemeClr val="bg1">
                  <a:lumMod val="50000"/>
                </a:schemeClr>
              </a:solidFill>
            </a:endParaRPr>
          </a:p>
        </p:txBody>
      </p:sp>
      <p:sp>
        <p:nvSpPr>
          <p:cNvPr id="78" name="Tytuł 1"/>
          <p:cNvSpPr txBox="1">
            <a:spLocks/>
          </p:cNvSpPr>
          <p:nvPr/>
        </p:nvSpPr>
        <p:spPr>
          <a:xfrm>
            <a:off x="1835696" y="3429000"/>
            <a:ext cx="1440160"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Open Data Manager</a:t>
            </a:r>
            <a:endParaRPr lang="en-GB" sz="1000" dirty="0">
              <a:solidFill>
                <a:schemeClr val="bg1">
                  <a:lumMod val="50000"/>
                </a:schemeClr>
              </a:solidFill>
            </a:endParaRPr>
          </a:p>
        </p:txBody>
      </p:sp>
      <p:sp>
        <p:nvSpPr>
          <p:cNvPr id="79" name="Tytuł 1"/>
          <p:cNvSpPr txBox="1">
            <a:spLocks/>
          </p:cNvSpPr>
          <p:nvPr/>
        </p:nvSpPr>
        <p:spPr>
          <a:xfrm>
            <a:off x="3563888" y="3429000"/>
            <a:ext cx="1296144"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Metadata Registry</a:t>
            </a:r>
            <a:endParaRPr lang="en-GB" sz="1000" dirty="0">
              <a:solidFill>
                <a:schemeClr val="bg1">
                  <a:lumMod val="50000"/>
                </a:schemeClr>
              </a:solidFill>
            </a:endParaRPr>
          </a:p>
        </p:txBody>
      </p:sp>
      <p:sp>
        <p:nvSpPr>
          <p:cNvPr id="80" name="Tytuł 1"/>
          <p:cNvSpPr txBox="1">
            <a:spLocks/>
          </p:cNvSpPr>
          <p:nvPr/>
        </p:nvSpPr>
        <p:spPr>
          <a:xfrm>
            <a:off x="5076056"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OAI-PMH Data</a:t>
            </a:r>
          </a:p>
          <a:p>
            <a:pPr algn="ctr"/>
            <a:r>
              <a:rPr lang="en-GB" sz="1000" dirty="0" smtClean="0">
                <a:solidFill>
                  <a:schemeClr val="bg1">
                    <a:lumMod val="50000"/>
                  </a:schemeClr>
                </a:solidFill>
              </a:rPr>
              <a:t>Provider</a:t>
            </a:r>
            <a:endParaRPr lang="en-GB" sz="1000" dirty="0">
              <a:solidFill>
                <a:schemeClr val="bg1">
                  <a:lumMod val="50000"/>
                </a:schemeClr>
              </a:solidFill>
            </a:endParaRPr>
          </a:p>
        </p:txBody>
      </p:sp>
      <p:sp>
        <p:nvSpPr>
          <p:cNvPr id="81" name="Tytuł 1"/>
          <p:cNvSpPr txBox="1">
            <a:spLocks/>
          </p:cNvSpPr>
          <p:nvPr/>
        </p:nvSpPr>
        <p:spPr>
          <a:xfrm>
            <a:off x="6372200"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900" dirty="0" smtClean="0">
                <a:solidFill>
                  <a:schemeClr val="bg1">
                    <a:lumMod val="50000"/>
                  </a:schemeClr>
                </a:solidFill>
              </a:rPr>
              <a:t>Authentication and Authorization</a:t>
            </a:r>
            <a:r>
              <a:rPr lang="pl-PL" sz="900" dirty="0" smtClean="0">
                <a:solidFill>
                  <a:schemeClr val="bg1">
                    <a:lumMod val="50000"/>
                  </a:schemeClr>
                </a:solidFill>
              </a:rPr>
              <a:t> </a:t>
            </a:r>
            <a:endParaRPr lang="pl-PL" sz="900" dirty="0">
              <a:solidFill>
                <a:schemeClr val="bg1">
                  <a:lumMod val="50000"/>
                </a:schemeClr>
              </a:solidFill>
            </a:endParaRPr>
          </a:p>
        </p:txBody>
      </p:sp>
      <p:sp>
        <p:nvSpPr>
          <p:cNvPr id="82" name="Tytuł 1"/>
          <p:cNvSpPr txBox="1">
            <a:spLocks/>
          </p:cNvSpPr>
          <p:nvPr/>
        </p:nvSpPr>
        <p:spPr>
          <a:xfrm>
            <a:off x="7668344" y="3429000"/>
            <a:ext cx="1008112"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Long Term Retention</a:t>
            </a:r>
            <a:endParaRPr lang="en-GB" sz="1000" dirty="0">
              <a:solidFill>
                <a:schemeClr val="bg1">
                  <a:lumMod val="50000"/>
                </a:schemeClr>
              </a:solidFill>
            </a:endParaRPr>
          </a:p>
        </p:txBody>
      </p:sp>
      <p:cxnSp>
        <p:nvCxnSpPr>
          <p:cNvPr id="83" name="Łącznik prosty 82"/>
          <p:cNvCxnSpPr/>
          <p:nvPr/>
        </p:nvCxnSpPr>
        <p:spPr>
          <a:xfrm flipH="1">
            <a:off x="971600" y="3717032"/>
            <a:ext cx="12961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483768" y="3717032"/>
            <a:ext cx="0"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2627784" y="3717032"/>
            <a:ext cx="165618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059832" y="3717032"/>
            <a:ext cx="30963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5755798"/>
            <a:ext cx="1008112" cy="179834"/>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8272" y="5760552"/>
            <a:ext cx="1008112" cy="179834"/>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5750672"/>
            <a:ext cx="1008112" cy="179834"/>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5746904"/>
            <a:ext cx="1008112" cy="179834"/>
          </a:xfrm>
          <a:prstGeom prst="rect">
            <a:avLst/>
          </a:prstGeom>
        </p:spPr>
      </p:pic>
      <p:sp>
        <p:nvSpPr>
          <p:cNvPr id="9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467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082950"/>
            <a:ext cx="6552728" cy="1066130"/>
          </a:xfrm>
        </p:spPr>
        <p:txBody>
          <a:bodyPr>
            <a:noAutofit/>
          </a:bodyPr>
          <a:lstStyle/>
          <a:p>
            <a:pPr algn="l"/>
            <a:r>
              <a:rPr lang="en-GB" sz="3600" dirty="0" smtClean="0"/>
              <a:t>Accessing the </a:t>
            </a:r>
            <a:br>
              <a:rPr lang="en-GB" sz="3600" dirty="0" smtClean="0"/>
            </a:br>
            <a:r>
              <a:rPr lang="en-GB" sz="3600" dirty="0" smtClean="0"/>
              <a:t>EGI Training Infrastructure</a:t>
            </a:r>
            <a:endParaRPr lang="en-GB" sz="32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1" y="3140968"/>
            <a:ext cx="962025" cy="10668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53024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88640"/>
            <a:ext cx="7704856" cy="850106"/>
          </a:xfrm>
          <a:noFill/>
        </p:spPr>
        <p:txBody>
          <a:bodyPr>
            <a:normAutofit/>
          </a:bodyPr>
          <a:lstStyle/>
          <a:p>
            <a:r>
              <a:rPr lang="en-GB" sz="3200" noProof="0" dirty="0" smtClean="0"/>
              <a:t>Before to start</a:t>
            </a:r>
            <a:endParaRPr lang="en-GB" sz="3200" noProof="0" dirty="0"/>
          </a:p>
        </p:txBody>
      </p:sp>
      <p:sp>
        <p:nvSpPr>
          <p:cNvPr id="3" name="Marcador de contenido 2"/>
          <p:cNvSpPr>
            <a:spLocks noGrp="1"/>
          </p:cNvSpPr>
          <p:nvPr>
            <p:ph sz="half" idx="2"/>
          </p:nvPr>
        </p:nvSpPr>
        <p:spPr>
          <a:xfrm>
            <a:off x="72008" y="1052736"/>
            <a:ext cx="8964488" cy="5184576"/>
          </a:xfrm>
        </p:spPr>
        <p:txBody>
          <a:bodyPr/>
          <a:lstStyle/>
          <a:p>
            <a:r>
              <a:rPr lang="en-GB" sz="2400" b="1" u="sng" dirty="0" smtClean="0">
                <a:latin typeface="Candara" panose="020E0502030303020204" pitchFamily="34" charset="0"/>
              </a:rPr>
              <a:t>Accessing</a:t>
            </a:r>
            <a:r>
              <a:rPr lang="it-IT" sz="2400" b="1" u="sng" noProof="0" dirty="0" smtClean="0">
                <a:latin typeface="Candara" panose="020E0502030303020204" pitchFamily="34" charset="0"/>
              </a:rPr>
              <a:t> the </a:t>
            </a:r>
            <a:r>
              <a:rPr lang="en-GB" sz="2400" b="1" u="sng" dirty="0" smtClean="0">
                <a:latin typeface="Candara" panose="020E0502030303020204" pitchFamily="34" charset="0"/>
              </a:rPr>
              <a:t>EGI Federated Cloud Clients:</a:t>
            </a:r>
            <a:endParaRPr lang="en-GB" sz="2400" b="1" u="sng" noProof="0" dirty="0" smtClean="0">
              <a:latin typeface="Candara" panose="020E0502030303020204" pitchFamily="34" charset="0"/>
            </a:endParaRPr>
          </a:p>
          <a:p>
            <a:pPr lvl="1"/>
            <a:r>
              <a:rPr lang="en-GB" dirty="0" smtClean="0">
                <a:latin typeface="Candara" panose="020E0502030303020204" pitchFamily="34" charset="0"/>
              </a:rPr>
              <a:t>UI Server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rPr>
              <a:t>90.147.16.130 </a:t>
            </a:r>
            <a:r>
              <a:rPr lang="en-GB" dirty="0" smtClean="0">
                <a:latin typeface="Candara" panose="020E0502030303020204" pitchFamily="34" charset="0"/>
              </a:rPr>
              <a:t>Port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sym typeface="Wingdings" panose="05000000000000000000" pitchFamily="2" charset="2"/>
              </a:rPr>
              <a:t>4422</a:t>
            </a:r>
            <a:endParaRPr lang="en-GB" b="1" dirty="0" smtClean="0">
              <a:solidFill>
                <a:srgbClr val="FF0000"/>
              </a:solidFill>
              <a:latin typeface="Candara" panose="020E0502030303020204" pitchFamily="34" charset="0"/>
            </a:endParaRPr>
          </a:p>
          <a:p>
            <a:pPr lvl="1"/>
            <a:r>
              <a:rPr lang="en-GB" dirty="0" smtClean="0">
                <a:latin typeface="Candara" panose="020E0502030303020204" pitchFamily="34" charset="0"/>
              </a:rPr>
              <a:t>Username </a:t>
            </a:r>
            <a:r>
              <a:rPr lang="en-GB" dirty="0" smtClean="0">
                <a:latin typeface="Candara" panose="020E0502030303020204" pitchFamily="34" charset="0"/>
                <a:sym typeface="Wingdings" panose="05000000000000000000" pitchFamily="2" charset="2"/>
              </a:rPr>
              <a:t></a:t>
            </a:r>
            <a:r>
              <a:rPr lang="en-GB" dirty="0" smtClean="0">
                <a:latin typeface="Candara" panose="020E0502030303020204" pitchFamily="34" charset="0"/>
              </a:rPr>
              <a:t>  </a:t>
            </a:r>
            <a:r>
              <a:rPr lang="en-GB" b="1" dirty="0" err="1" smtClean="0">
                <a:solidFill>
                  <a:srgbClr val="FF0000"/>
                </a:solidFill>
                <a:latin typeface="Candara" panose="020E0502030303020204" pitchFamily="34" charset="0"/>
              </a:rPr>
              <a:t>userX</a:t>
            </a:r>
            <a:r>
              <a:rPr lang="en-GB" dirty="0" smtClean="0">
                <a:latin typeface="Candara" panose="020E0502030303020204" pitchFamily="34" charset="0"/>
              </a:rPr>
              <a:t>, where X=1,..,39</a:t>
            </a:r>
            <a:endParaRPr lang="en-GB" dirty="0" smtClean="0">
              <a:solidFill>
                <a:srgbClr val="FF0000"/>
              </a:solidFill>
              <a:latin typeface="Candara" panose="020E0502030303020204" pitchFamily="34" charset="0"/>
            </a:endParaRPr>
          </a:p>
          <a:p>
            <a:pPr lvl="1"/>
            <a:r>
              <a:rPr lang="en-GB" dirty="0" smtClean="0">
                <a:latin typeface="Candara" panose="020E0502030303020204" pitchFamily="34" charset="0"/>
              </a:rPr>
              <a:t>Password</a:t>
            </a:r>
            <a:r>
              <a:rPr lang="en-GB" dirty="0">
                <a:latin typeface="Candara" panose="020E0502030303020204" pitchFamily="34" charset="0"/>
              </a:rPr>
              <a:t> </a:t>
            </a:r>
            <a:r>
              <a:rPr lang="en-GB" dirty="0" smtClean="0">
                <a:latin typeface="Candara" panose="020E0502030303020204" pitchFamily="34" charset="0"/>
              </a:rPr>
              <a:t> </a:t>
            </a:r>
            <a:r>
              <a:rPr lang="en-GB" dirty="0" smtClean="0">
                <a:latin typeface="Candara" panose="020E0502030303020204" pitchFamily="34" charset="0"/>
                <a:sym typeface="Wingdings" panose="05000000000000000000" pitchFamily="2" charset="2"/>
              </a:rPr>
              <a:t> </a:t>
            </a:r>
            <a:r>
              <a:rPr lang="en-GB" b="1" dirty="0" err="1" smtClean="0">
                <a:solidFill>
                  <a:srgbClr val="FF0000"/>
                </a:solidFill>
                <a:latin typeface="Candara" panose="020E0502030303020204" pitchFamily="34" charset="0"/>
              </a:rPr>
              <a:t>FedCloudUserX</a:t>
            </a:r>
            <a:r>
              <a:rPr lang="en-GB" dirty="0" smtClean="0">
                <a:latin typeface="Candara" panose="020E0502030303020204" pitchFamily="34" charset="0"/>
              </a:rPr>
              <a:t>, where X=1,..,39</a:t>
            </a:r>
          </a:p>
          <a:p>
            <a:endParaRPr lang="en-GB" sz="2400" noProof="0" dirty="0" smtClean="0">
              <a:latin typeface="Candara" panose="020E0502030303020204" pitchFamily="34" charset="0"/>
            </a:endParaRPr>
          </a:p>
          <a:p>
            <a:pPr algn="just"/>
            <a:endParaRPr lang="en-GB" sz="2400" b="1" u="sng" dirty="0" smtClean="0">
              <a:latin typeface="Candara" panose="020E0502030303020204" pitchFamily="34" charset="0"/>
            </a:endParaRPr>
          </a:p>
          <a:p>
            <a:pPr algn="just"/>
            <a:r>
              <a:rPr lang="en-GB" sz="2400" b="1" u="sng" dirty="0" smtClean="0">
                <a:latin typeface="Candara" panose="020E0502030303020204" pitchFamily="34" charset="0"/>
              </a:rPr>
              <a:t>Access the Central EGI </a:t>
            </a:r>
            <a:r>
              <a:rPr lang="en-GB" sz="2400" b="1" u="sng" dirty="0" err="1" smtClean="0">
                <a:latin typeface="Candara" panose="020E0502030303020204" pitchFamily="34" charset="0"/>
              </a:rPr>
              <a:t>DataHub</a:t>
            </a:r>
            <a:r>
              <a:rPr lang="en-GB" sz="2400" b="1" u="sng" dirty="0" smtClean="0">
                <a:latin typeface="Candara" panose="020E0502030303020204" pitchFamily="34" charset="0"/>
              </a:rPr>
              <a:t>:</a:t>
            </a:r>
          </a:p>
          <a:p>
            <a:pPr lvl="1"/>
            <a:r>
              <a:rPr lang="it-IT" sz="2000" dirty="0" smtClean="0">
                <a:latin typeface="Candara" panose="020E0502030303020204" pitchFamily="34" charset="0"/>
                <a:hlinkClick r:id="rId3"/>
              </a:rPr>
              <a:t>https://datahub.egi.eu</a:t>
            </a:r>
            <a:r>
              <a:rPr lang="it-IT" sz="2000" dirty="0" smtClean="0">
                <a:latin typeface="Candara" panose="020E0502030303020204" pitchFamily="34" charset="0"/>
              </a:rPr>
              <a:t> </a:t>
            </a:r>
            <a:endParaRPr lang="it-IT" sz="2000" dirty="0">
              <a:latin typeface="Candara" panose="020E0502030303020204" pitchFamily="34" charset="0"/>
            </a:endParaRPr>
          </a:p>
          <a:p>
            <a:pPr algn="just"/>
            <a:r>
              <a:rPr lang="en-GB" sz="2400" b="1" u="sng" dirty="0">
                <a:latin typeface="Candara" panose="020E0502030303020204" pitchFamily="34" charset="0"/>
              </a:rPr>
              <a:t>Access </a:t>
            </a:r>
            <a:r>
              <a:rPr lang="en-GB" sz="2400" b="1" u="sng" dirty="0" err="1" smtClean="0">
                <a:latin typeface="Candara" panose="020E0502030303020204" pitchFamily="34" charset="0"/>
              </a:rPr>
              <a:t>OneProviders</a:t>
            </a:r>
            <a:r>
              <a:rPr lang="en-GB" sz="2400" b="1" u="sng" dirty="0" smtClean="0">
                <a:latin typeface="Candara" panose="020E0502030303020204" pitchFamily="34" charset="0"/>
              </a:rPr>
              <a:t>:</a:t>
            </a:r>
            <a:endParaRPr lang="en-GB" sz="2400" b="1" u="sng" dirty="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pre-defined providers already deployed in </a:t>
            </a:r>
            <a:br>
              <a:rPr lang="en-GB" sz="2000" dirty="0" smtClean="0">
                <a:latin typeface="Candara" panose="020E0502030303020204" pitchFamily="34" charset="0"/>
              </a:rPr>
            </a:br>
            <a:r>
              <a:rPr lang="en-GB" sz="2000" dirty="0" smtClean="0">
                <a:latin typeface="Candara" panose="020E0502030303020204" pitchFamily="34" charset="0"/>
              </a:rPr>
              <a:t>   the EGI Training </a:t>
            </a:r>
            <a:r>
              <a:rPr lang="en-GB" sz="2000" dirty="0">
                <a:latin typeface="Candara" panose="020E0502030303020204" pitchFamily="34" charset="0"/>
              </a:rPr>
              <a:t>Infrastructure (</a:t>
            </a:r>
            <a:r>
              <a:rPr lang="en-GB" b="1" dirty="0">
                <a:solidFill>
                  <a:srgbClr val="FF0000"/>
                </a:solidFill>
                <a:latin typeface="Candara" panose="020E0502030303020204" pitchFamily="34" charset="0"/>
              </a:rPr>
              <a:t>147.228.242.126-130</a:t>
            </a:r>
            <a:r>
              <a:rPr lang="en-GB" sz="2000" dirty="0">
                <a:latin typeface="Candara" panose="020E0502030303020204" pitchFamily="34" charset="0"/>
              </a:rPr>
              <a:t>)</a:t>
            </a:r>
            <a:endParaRPr lang="en-GB" sz="2000" dirty="0" smtClean="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groups to be formed</a:t>
            </a:r>
          </a:p>
          <a:p>
            <a:pPr lvl="1"/>
            <a:r>
              <a:rPr lang="en-GB" sz="2000" b="1" dirty="0" smtClean="0">
                <a:latin typeface="Candara" panose="020E0502030303020204" pitchFamily="34" charset="0"/>
              </a:rPr>
              <a:t>1</a:t>
            </a:r>
            <a:r>
              <a:rPr lang="en-GB" sz="2000" dirty="0" smtClean="0">
                <a:latin typeface="Candara" panose="020E0502030303020204" pitchFamily="34" charset="0"/>
              </a:rPr>
              <a:t> provider assigned to each group</a:t>
            </a:r>
          </a:p>
        </p:txBody>
      </p:sp>
      <p:sp>
        <p:nvSpPr>
          <p:cNvPr id="8" name="Rectángulo 4"/>
          <p:cNvSpPr/>
          <p:nvPr/>
        </p:nvSpPr>
        <p:spPr>
          <a:xfrm>
            <a:off x="467544" y="3059668"/>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a:t>
            </a:r>
            <a:r>
              <a:rPr lang="en-GB" dirty="0">
                <a:latin typeface="Courier"/>
                <a:cs typeface="Courier"/>
              </a:rPr>
              <a:t>$ </a:t>
            </a:r>
            <a:r>
              <a:rPr lang="en-GB" dirty="0" err="1" smtClean="0">
                <a:latin typeface="Courier"/>
                <a:cs typeface="Courier"/>
              </a:rPr>
              <a:t>ssh</a:t>
            </a:r>
            <a:r>
              <a:rPr lang="en-GB" dirty="0" smtClean="0">
                <a:latin typeface="Courier"/>
                <a:cs typeface="Courier"/>
              </a:rPr>
              <a:t> userX@90.147.16.130 –p 4422</a:t>
            </a:r>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4262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330" y="1127878"/>
            <a:ext cx="7769614" cy="5190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47664" y="-99392"/>
            <a:ext cx="7344816" cy="850106"/>
          </a:xfrm>
          <a:noFill/>
        </p:spPr>
        <p:txBody>
          <a:bodyPr>
            <a:normAutofit/>
          </a:bodyPr>
          <a:lstStyle/>
          <a:p>
            <a:r>
              <a:rPr lang="en-GB" dirty="0" smtClean="0"/>
              <a:t>The Infrastructure for this tutorial</a:t>
            </a:r>
            <a:endParaRPr lang="en-GB" dirty="0"/>
          </a:p>
        </p:txBody>
      </p:sp>
      <p:sp>
        <p:nvSpPr>
          <p:cNvPr id="4" name="TextBox 3"/>
          <p:cNvSpPr txBox="1"/>
          <p:nvPr/>
        </p:nvSpPr>
        <p:spPr>
          <a:xfrm>
            <a:off x="3166106" y="476672"/>
            <a:ext cx="5798382" cy="400110"/>
          </a:xfrm>
          <a:prstGeom prst="rect">
            <a:avLst/>
          </a:prstGeom>
          <a:noFill/>
        </p:spPr>
        <p:txBody>
          <a:bodyPr wrap="none" rtlCol="0">
            <a:spAutoFit/>
          </a:bodyPr>
          <a:lstStyle/>
          <a:p>
            <a:r>
              <a:rPr lang="en-GB" sz="2000" dirty="0">
                <a:latin typeface="Candara" panose="020E0502030303020204" pitchFamily="34" charset="0"/>
                <a:hlinkClick r:id="rId4"/>
              </a:rPr>
              <a:t>https://www.egi.eu/services/training-infrastructure/</a:t>
            </a:r>
            <a:r>
              <a:rPr lang="en-GB" sz="2000" dirty="0">
                <a:latin typeface="Candara" panose="020E0502030303020204" pitchFamily="34" charset="0"/>
              </a:rPr>
              <a:t> </a:t>
            </a:r>
            <a:endParaRPr lang="en-GB" sz="2400" dirty="0">
              <a:latin typeface="Candara" panose="020E0502030303020204" pitchFamily="34" charset="0"/>
            </a:endParaRPr>
          </a:p>
        </p:txBody>
      </p:sp>
      <p:sp>
        <p:nvSpPr>
          <p:cNvPr id="2" name="Down Arrow Callout 1"/>
          <p:cNvSpPr/>
          <p:nvPr/>
        </p:nvSpPr>
        <p:spPr>
          <a:xfrm>
            <a:off x="3603408" y="2763512"/>
            <a:ext cx="936104" cy="792088"/>
          </a:xfrm>
          <a:prstGeom prst="downArrowCallout">
            <a:avLst>
              <a:gd name="adj1" fmla="val 16000"/>
              <a:gd name="adj2" fmla="val 16305"/>
              <a:gd name="adj3" fmla="val 25000"/>
              <a:gd name="adj4" fmla="val 55607"/>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CESNET (</a:t>
            </a:r>
            <a:r>
              <a:rPr lang="en-US" sz="1100" b="1" dirty="0" err="1" smtClean="0">
                <a:solidFill>
                  <a:schemeClr val="tx1"/>
                </a:solidFill>
              </a:rPr>
              <a:t>OpenNebula</a:t>
            </a:r>
            <a:r>
              <a:rPr lang="en-US" sz="1100" b="1" dirty="0" smtClean="0">
                <a:solidFill>
                  <a:schemeClr val="tx1"/>
                </a:solidFill>
              </a:rPr>
              <a:t>)</a:t>
            </a:r>
            <a:endParaRPr lang="en-GB" sz="1100" b="1" dirty="0">
              <a:solidFill>
                <a:schemeClr val="tx1"/>
              </a:solidFill>
            </a:endParaRPr>
          </a:p>
        </p:txBody>
      </p:sp>
      <p:sp>
        <p:nvSpPr>
          <p:cNvPr id="20" name="Down Arrow Callout 19"/>
          <p:cNvSpPr/>
          <p:nvPr/>
        </p:nvSpPr>
        <p:spPr>
          <a:xfrm>
            <a:off x="4427984" y="2492896"/>
            <a:ext cx="936104" cy="649740"/>
          </a:xfrm>
          <a:prstGeom prst="downArrowCallout">
            <a:avLst>
              <a:gd name="adj1" fmla="val 16000"/>
              <a:gd name="adj2" fmla="val 16305"/>
              <a:gd name="adj3" fmla="val 25000"/>
              <a:gd name="adj4" fmla="val 615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CYFRONET</a:t>
            </a:r>
            <a:endParaRPr lang="en-GB" sz="1100" b="1" dirty="0">
              <a:solidFill>
                <a:schemeClr val="tx1"/>
              </a:solidFill>
            </a:endParaRPr>
          </a:p>
        </p:txBody>
      </p:sp>
      <p:sp>
        <p:nvSpPr>
          <p:cNvPr id="3" name="Oval 2"/>
          <p:cNvSpPr/>
          <p:nvPr/>
        </p:nvSpPr>
        <p:spPr>
          <a:xfrm>
            <a:off x="3584252" y="5333061"/>
            <a:ext cx="360040" cy="36004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UI</a:t>
            </a:r>
            <a:endParaRPr lang="en-GB" sz="1400" dirty="0">
              <a:solidFill>
                <a:schemeClr val="tx1"/>
              </a:solidFill>
            </a:endParaRPr>
          </a:p>
        </p:txBody>
      </p:sp>
      <p:sp>
        <p:nvSpPr>
          <p:cNvPr id="7" name="Rounded Rectangle 6"/>
          <p:cNvSpPr/>
          <p:nvPr/>
        </p:nvSpPr>
        <p:spPr>
          <a:xfrm>
            <a:off x="858934" y="1556792"/>
            <a:ext cx="7497002" cy="468052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20649964">
            <a:off x="2943328" y="5595764"/>
            <a:ext cx="615584" cy="287264"/>
          </a:xfrm>
          <a:prstGeom prst="rightArrow">
            <a:avLst/>
          </a:prstGeom>
          <a:solidFill>
            <a:srgbClr val="00206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p>
        </p:txBody>
      </p:sp>
      <p:sp>
        <p:nvSpPr>
          <p:cNvPr id="17" name="Down Arrow Callout 16"/>
          <p:cNvSpPr/>
          <p:nvPr/>
        </p:nvSpPr>
        <p:spPr>
          <a:xfrm flipV="1">
            <a:off x="3781151" y="5513081"/>
            <a:ext cx="936104" cy="611468"/>
          </a:xfrm>
          <a:prstGeom prst="downArrowCallout">
            <a:avLst>
              <a:gd name="adj1" fmla="val 16000"/>
              <a:gd name="adj2" fmla="val 16305"/>
              <a:gd name="adj3" fmla="val 25000"/>
              <a:gd name="adj4" fmla="val 62178"/>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b="1" dirty="0">
              <a:solidFill>
                <a:schemeClr val="tx1"/>
              </a:solidFill>
            </a:endParaRPr>
          </a:p>
        </p:txBody>
      </p:sp>
      <p:sp>
        <p:nvSpPr>
          <p:cNvPr id="8" name="Rectangle 7"/>
          <p:cNvSpPr/>
          <p:nvPr/>
        </p:nvSpPr>
        <p:spPr>
          <a:xfrm>
            <a:off x="3822267" y="5717001"/>
            <a:ext cx="933269" cy="430887"/>
          </a:xfrm>
          <a:prstGeom prst="rect">
            <a:avLst/>
          </a:prstGeom>
        </p:spPr>
        <p:txBody>
          <a:bodyPr wrap="none">
            <a:spAutoFit/>
          </a:bodyPr>
          <a:lstStyle/>
          <a:p>
            <a:pPr algn="ctr"/>
            <a:r>
              <a:rPr lang="en-US" sz="1100" b="1" dirty="0" smtClean="0"/>
              <a:t>INFN</a:t>
            </a:r>
            <a:br>
              <a:rPr lang="en-US" sz="1100" b="1" dirty="0" smtClean="0"/>
            </a:br>
            <a:r>
              <a:rPr lang="en-US" sz="1100" b="1" dirty="0" smtClean="0"/>
              <a:t>(OpenStack</a:t>
            </a:r>
            <a:r>
              <a:rPr lang="en-US" sz="1100" b="1" dirty="0"/>
              <a:t>) </a:t>
            </a:r>
            <a:endParaRPr lang="en-GB" sz="1100" b="1" dirty="0"/>
          </a:p>
        </p:txBody>
      </p:sp>
      <p:pic>
        <p:nvPicPr>
          <p:cNvPr id="23"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56" y="3555600"/>
            <a:ext cx="1512168" cy="360040"/>
          </a:xfrm>
          <a:prstGeom prst="rect">
            <a:avLst/>
          </a:prstGeom>
        </p:spPr>
      </p:pic>
      <p:pic>
        <p:nvPicPr>
          <p:cNvPr id="24" name="Obraz 47" descr="OneDat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4" y="3193174"/>
            <a:ext cx="936104" cy="163818"/>
          </a:xfrm>
          <a:prstGeom prst="rect">
            <a:avLst/>
          </a:prstGeom>
        </p:spPr>
      </p:pic>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grpSp>
        <p:nvGrpSpPr>
          <p:cNvPr id="5" name="Gruppo 4"/>
          <p:cNvGrpSpPr/>
          <p:nvPr/>
        </p:nvGrpSpPr>
        <p:grpSpPr>
          <a:xfrm>
            <a:off x="1929080" y="5356380"/>
            <a:ext cx="1058744" cy="808924"/>
            <a:chOff x="1979712" y="5356380"/>
            <a:chExt cx="1058744" cy="808924"/>
          </a:xfrm>
        </p:grpSpPr>
        <p:pic>
          <p:nvPicPr>
            <p:cNvPr id="18"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267744" y="5356380"/>
              <a:ext cx="576064" cy="576064"/>
            </a:xfrm>
            <a:prstGeom prst="rect">
              <a:avLst/>
            </a:prstGeom>
          </p:spPr>
        </p:pic>
        <p:pic>
          <p:nvPicPr>
            <p:cNvPr id="21"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462392" y="5589240"/>
              <a:ext cx="576064" cy="576064"/>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1979712" y="5589240"/>
              <a:ext cx="576064" cy="576064"/>
            </a:xfrm>
            <a:prstGeom prst="rect">
              <a:avLst/>
            </a:prstGeom>
          </p:spPr>
        </p:pic>
      </p:grpSp>
      <p:pic>
        <p:nvPicPr>
          <p:cNvPr id="22"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332282"/>
            <a:ext cx="1512168" cy="360040"/>
          </a:xfrm>
          <a:prstGeom prst="rect">
            <a:avLst/>
          </a:prstGeom>
        </p:spPr>
      </p:pic>
    </p:spTree>
    <p:extLst>
      <p:ext uri="{BB962C8B-B14F-4D97-AF65-F5344CB8AC3E}">
        <p14:creationId xmlns:p14="http://schemas.microsoft.com/office/powerpoint/2010/main" val="128417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nSpc>
                <a:spcPct val="100000"/>
              </a:lnSpc>
            </a:pPr>
            <a:r>
              <a:rPr lang="en-GB" sz="3600" u="sng" noProof="0" dirty="0" smtClean="0"/>
              <a:t>Exercise 1:</a:t>
            </a:r>
            <a:r>
              <a:rPr lang="en-GB" sz="3600" noProof="0" dirty="0" smtClean="0"/>
              <a:t/>
            </a:r>
            <a:br>
              <a:rPr lang="en-GB" sz="3600" noProof="0" dirty="0" smtClean="0"/>
            </a:br>
            <a:r>
              <a:rPr lang="nl-NL" sz="3600" dirty="0"/>
              <a:t>Access Copernicus Data </a:t>
            </a:r>
            <a:r>
              <a:rPr lang="nl-NL" sz="3600" dirty="0" smtClean="0"/>
              <a:t/>
            </a:r>
            <a:br>
              <a:rPr lang="nl-NL" sz="3600" dirty="0" smtClean="0"/>
            </a:br>
            <a:r>
              <a:rPr lang="nl-NL" sz="3600" dirty="0" smtClean="0"/>
              <a:t>stored </a:t>
            </a:r>
            <a:r>
              <a:rPr lang="nl-NL" sz="3600" dirty="0"/>
              <a:t>in the EGI DataHub</a:t>
            </a:r>
          </a:p>
        </p:txBody>
      </p:sp>
      <p:sp>
        <p:nvSpPr>
          <p:cNvPr id="4" name="Segnaposto contenuto 2"/>
          <p:cNvSpPr txBox="1">
            <a:spLocks/>
          </p:cNvSpPr>
          <p:nvPr/>
        </p:nvSpPr>
        <p:spPr>
          <a:xfrm>
            <a:off x="395536" y="3256384"/>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Login</a:t>
            </a:r>
            <a:r>
              <a:rPr lang="en-US" b="0" dirty="0" smtClean="0">
                <a:solidFill>
                  <a:schemeClr val="tx1"/>
                </a:solidFill>
                <a:latin typeface="Candara" panose="020E0502030303020204" pitchFamily="34" charset="0"/>
              </a:rPr>
              <a:t> the EGI </a:t>
            </a:r>
            <a:r>
              <a:rPr lang="en-US" b="0" dirty="0" err="1" smtClean="0">
                <a:solidFill>
                  <a:schemeClr val="tx1"/>
                </a:solidFill>
                <a:latin typeface="Candara" panose="020E0502030303020204" pitchFamily="34" charset="0"/>
              </a:rPr>
              <a:t>DataHub</a:t>
            </a:r>
            <a:r>
              <a:rPr lang="en-US" b="0" dirty="0" smtClean="0">
                <a:solidFill>
                  <a:schemeClr val="tx1"/>
                </a:solidFill>
                <a:latin typeface="Candara" panose="020E0502030303020204" pitchFamily="34" charset="0"/>
              </a:rPr>
              <a:t> with EGI SSO or your </a:t>
            </a:r>
            <a:r>
              <a:rPr lang="en-US" b="0" dirty="0" err="1" smtClean="0">
                <a:solidFill>
                  <a:schemeClr val="tx1"/>
                </a:solidFill>
                <a:latin typeface="Candara" panose="020E0502030303020204" pitchFamily="34" charset="0"/>
              </a:rPr>
              <a:t>IdP</a:t>
            </a:r>
            <a:endParaRPr lang="en-US" b="0" dirty="0" smtClean="0">
              <a:solidFill>
                <a:schemeClr val="tx1"/>
              </a:solidFill>
              <a:latin typeface="Candara" panose="020E0502030303020204" pitchFamily="34" charset="0"/>
            </a:endParaRPr>
          </a:p>
          <a:p>
            <a:pPr marL="342900" indent="-342900" algn="just">
              <a:buFont typeface="Arial" panose="020B0604020202020204" pitchFamily="34" charset="0"/>
              <a:buChar char="•"/>
            </a:pPr>
            <a:r>
              <a:rPr lang="en-US" b="0" dirty="0" smtClean="0">
                <a:solidFill>
                  <a:schemeClr val="tx1"/>
                </a:solidFill>
                <a:latin typeface="Candara" panose="020E0502030303020204" pitchFamily="34" charset="0"/>
              </a:rPr>
              <a:t> </a:t>
            </a:r>
            <a:r>
              <a:rPr lang="en-US" dirty="0" smtClean="0">
                <a:solidFill>
                  <a:schemeClr val="tx1"/>
                </a:solidFill>
                <a:latin typeface="Candara" panose="020E0502030303020204" pitchFamily="34" charset="0"/>
              </a:rPr>
              <a:t>Access</a:t>
            </a:r>
            <a:r>
              <a:rPr lang="en-US" b="0" dirty="0" smtClean="0">
                <a:solidFill>
                  <a:schemeClr val="tx1"/>
                </a:solidFill>
                <a:latin typeface="Candara" panose="020E0502030303020204" pitchFamily="34" charset="0"/>
              </a:rPr>
              <a:t> the </a:t>
            </a:r>
            <a:r>
              <a:rPr lang="en-US" b="0" dirty="0" err="1" smtClean="0">
                <a:solidFill>
                  <a:schemeClr val="tx1"/>
                </a:solidFill>
                <a:latin typeface="Candara" panose="020E0502030303020204" pitchFamily="34" charset="0"/>
              </a:rPr>
              <a:t>PlGrid</a:t>
            </a:r>
            <a:r>
              <a:rPr lang="en-US" b="0" dirty="0" smtClean="0">
                <a:solidFill>
                  <a:schemeClr val="tx1"/>
                </a:solidFill>
                <a:latin typeface="Candara" panose="020E0502030303020204" pitchFamily="34" charset="0"/>
              </a:rPr>
              <a:t> Provider</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Download</a:t>
            </a:r>
            <a:r>
              <a:rPr lang="en-US" b="0" dirty="0" smtClean="0">
                <a:solidFill>
                  <a:schemeClr val="tx1"/>
                </a:solidFill>
                <a:latin typeface="Candara" panose="020E0502030303020204" pitchFamily="34" charset="0"/>
              </a:rPr>
              <a:t> some Copernicus files </a:t>
            </a: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215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n-GB" noProof="0" dirty="0" smtClean="0"/>
              <a:t>Login the EGI </a:t>
            </a:r>
            <a:r>
              <a:rPr lang="en-GB" noProof="0" dirty="0" err="1" smtClean="0"/>
              <a:t>DataHub</a:t>
            </a:r>
            <a:endParaRPr lang="en-GB" noProof="0" dirty="0"/>
          </a:p>
        </p:txBody>
      </p:sp>
      <p:sp>
        <p:nvSpPr>
          <p:cNvPr id="3" name="Marcador de contenido 2"/>
          <p:cNvSpPr>
            <a:spLocks noGrp="1"/>
          </p:cNvSpPr>
          <p:nvPr>
            <p:ph sz="half" idx="2"/>
          </p:nvPr>
        </p:nvSpPr>
        <p:spPr>
          <a:xfrm>
            <a:off x="467544" y="1196752"/>
            <a:ext cx="8424936" cy="4784400"/>
          </a:xfrm>
        </p:spPr>
        <p:txBody>
          <a:bodyPr/>
          <a:lstStyle/>
          <a:p>
            <a:r>
              <a:rPr lang="en-GB" noProof="0" dirty="0" smtClean="0">
                <a:latin typeface="Candara" panose="020E0502030303020204" pitchFamily="34" charset="0"/>
              </a:rPr>
              <a:t>Access the EGI </a:t>
            </a:r>
            <a:r>
              <a:rPr lang="en-GB" noProof="0" dirty="0" err="1" smtClean="0">
                <a:latin typeface="Candara" panose="020E0502030303020204" pitchFamily="34" charset="0"/>
              </a:rPr>
              <a:t>DataHub</a:t>
            </a:r>
            <a:r>
              <a:rPr lang="en-GB" noProof="0" dirty="0" smtClean="0">
                <a:latin typeface="Candara" panose="020E0502030303020204" pitchFamily="34" charset="0"/>
              </a:rPr>
              <a:t> at </a:t>
            </a:r>
            <a:r>
              <a:rPr lang="en-GB" b="1" noProof="0" dirty="0" smtClean="0">
                <a:solidFill>
                  <a:srgbClr val="C00000"/>
                </a:solidFill>
                <a:latin typeface="Candara" panose="020E0502030303020204" pitchFamily="34" charset="0"/>
              </a:rPr>
              <a:t>https://</a:t>
            </a:r>
            <a:r>
              <a:rPr lang="en-GB" b="1" dirty="0" smtClean="0">
                <a:solidFill>
                  <a:srgbClr val="C00000"/>
                </a:solidFill>
                <a:latin typeface="Candara" panose="020E0502030303020204" pitchFamily="34" charset="0"/>
              </a:rPr>
              <a:t>datahub.egi.eu</a:t>
            </a:r>
          </a:p>
        </p:txBody>
      </p:sp>
      <p:pic>
        <p:nvPicPr>
          <p:cNvPr id="7" name="Immagine 6"/>
          <p:cNvPicPr>
            <a:picLocks noChangeAspect="1"/>
          </p:cNvPicPr>
          <p:nvPr/>
        </p:nvPicPr>
        <p:blipFill>
          <a:blip r:embed="rId2"/>
          <a:stretch>
            <a:fillRect/>
          </a:stretch>
        </p:blipFill>
        <p:spPr>
          <a:xfrm>
            <a:off x="467544" y="1840803"/>
            <a:ext cx="5324964" cy="4036469"/>
          </a:xfrm>
          <a:prstGeom prst="rect">
            <a:avLst/>
          </a:prstGeom>
        </p:spPr>
      </p:pic>
      <p:grpSp>
        <p:nvGrpSpPr>
          <p:cNvPr id="10" name="Gruppo 9"/>
          <p:cNvGrpSpPr/>
          <p:nvPr/>
        </p:nvGrpSpPr>
        <p:grpSpPr>
          <a:xfrm>
            <a:off x="3878937" y="4941168"/>
            <a:ext cx="1413143" cy="843478"/>
            <a:chOff x="4067945" y="5013176"/>
            <a:chExt cx="1413143" cy="843478"/>
          </a:xfrm>
        </p:grpSpPr>
        <p:sp>
          <p:nvSpPr>
            <p:cNvPr id="8" name="Freccia a destra 7"/>
            <p:cNvSpPr/>
            <p:nvPr/>
          </p:nvSpPr>
          <p:spPr>
            <a:xfrm rot="10800000">
              <a:off x="4067945" y="537321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4139952" y="5013176"/>
              <a:ext cx="1341136" cy="430887"/>
            </a:xfrm>
            <a:prstGeom prst="rect">
              <a:avLst/>
            </a:prstGeom>
            <a:noFill/>
          </p:spPr>
          <p:txBody>
            <a:bodyPr wrap="none" rtlCol="0">
              <a:spAutoFit/>
            </a:bodyPr>
            <a:lstStyle/>
            <a:p>
              <a:r>
                <a:rPr lang="it-IT" sz="2200" b="1" dirty="0" smtClean="0"/>
                <a:t>Select EGI</a:t>
              </a:r>
              <a:endParaRPr lang="en-GB" sz="2200" b="1" dirty="0"/>
            </a:p>
          </p:txBody>
        </p:sp>
      </p:grpSp>
      <p:sp>
        <p:nvSpPr>
          <p:cNvPr id="12"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6390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327210" y="1196752"/>
            <a:ext cx="8637278" cy="5112568"/>
            <a:chOff x="327210" y="1196752"/>
            <a:chExt cx="8637278" cy="5112568"/>
          </a:xfrm>
          <a:effectLst>
            <a:outerShdw blurRad="50800" dist="38100" dir="2700000" algn="tl" rotWithShape="0">
              <a:prstClr val="black">
                <a:alpha val="40000"/>
              </a:prstClr>
            </a:outerShdw>
          </a:effectLst>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0" y="1196752"/>
              <a:ext cx="86372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555189" y="4294257"/>
              <a:ext cx="3401187" cy="430887"/>
            </a:xfrm>
            <a:prstGeom prst="rect">
              <a:avLst/>
            </a:prstGeom>
            <a:noFill/>
          </p:spPr>
          <p:txBody>
            <a:bodyPr wrap="none" rtlCol="0">
              <a:spAutoFit/>
            </a:bodyPr>
            <a:lstStyle/>
            <a:p>
              <a:r>
                <a:rPr lang="en-GB" sz="2200" b="1" dirty="0" smtClean="0"/>
                <a:t>Choose EGI SSO or your IDP</a:t>
              </a:r>
              <a:endParaRPr lang="en-GB" sz="2200" b="1" dirty="0"/>
            </a:p>
          </p:txBody>
        </p:sp>
        <p:sp>
          <p:nvSpPr>
            <p:cNvPr id="13" name="Freccia a destra 12"/>
            <p:cNvSpPr/>
            <p:nvPr/>
          </p:nvSpPr>
          <p:spPr>
            <a:xfrm>
              <a:off x="6084168" y="3559368"/>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ccia a destra 29"/>
            <p:cNvSpPr/>
            <p:nvPr/>
          </p:nvSpPr>
          <p:spPr>
            <a:xfrm rot="10800000">
              <a:off x="1478252" y="4320392"/>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95941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Outline</a:t>
            </a:r>
            <a:endParaRPr lang="en-GB" sz="3200" dirty="0"/>
          </a:p>
        </p:txBody>
      </p:sp>
      <p:sp>
        <p:nvSpPr>
          <p:cNvPr id="6" name="Content Placeholder 5"/>
          <p:cNvSpPr>
            <a:spLocks noGrp="1"/>
          </p:cNvSpPr>
          <p:nvPr>
            <p:ph sz="half" idx="2"/>
          </p:nvPr>
        </p:nvSpPr>
        <p:spPr>
          <a:xfrm>
            <a:off x="251520" y="1236888"/>
            <a:ext cx="8640960" cy="4784400"/>
          </a:xfrm>
        </p:spPr>
        <p:txBody>
          <a:bodyPr/>
          <a:lstStyle/>
          <a:p>
            <a:r>
              <a:rPr lang="en-GB" sz="2400" dirty="0" smtClean="0">
                <a:latin typeface="Candara" panose="020E0502030303020204" pitchFamily="34" charset="0"/>
              </a:rPr>
              <a:t>Introductory concepts and driving considerations</a:t>
            </a:r>
          </a:p>
          <a:p>
            <a:r>
              <a:rPr lang="en-GB" sz="2400" dirty="0" smtClean="0">
                <a:latin typeface="Candara" panose="020E0502030303020204" pitchFamily="34" charset="0"/>
              </a:rPr>
              <a:t>EGI </a:t>
            </a:r>
            <a:r>
              <a:rPr lang="en-GB" sz="2400" dirty="0">
                <a:latin typeface="Candara" panose="020E0502030303020204" pitchFamily="34" charset="0"/>
              </a:rPr>
              <a:t>Open Data Platform </a:t>
            </a:r>
            <a:r>
              <a:rPr lang="en-GB" sz="2400" dirty="0" smtClean="0">
                <a:latin typeface="Candara" panose="020E0502030303020204" pitchFamily="34" charset="0"/>
              </a:rPr>
              <a:t>overview</a:t>
            </a:r>
            <a:endParaRPr lang="en-GB" sz="2400" dirty="0">
              <a:latin typeface="Candara" panose="020E0502030303020204" pitchFamily="34" charset="0"/>
            </a:endParaRPr>
          </a:p>
          <a:p>
            <a:r>
              <a:rPr lang="en-GB" sz="2400" dirty="0" smtClean="0">
                <a:latin typeface="Candara" panose="020E0502030303020204" pitchFamily="34" charset="0"/>
              </a:rPr>
              <a:t>The EGI </a:t>
            </a:r>
            <a:r>
              <a:rPr lang="en-GB" sz="2400" dirty="0" err="1" smtClean="0">
                <a:latin typeface="Candara" panose="020E0502030303020204" pitchFamily="34" charset="0"/>
              </a:rPr>
              <a:t>DataHub</a:t>
            </a:r>
            <a:r>
              <a:rPr lang="en-GB" sz="2400" dirty="0" smtClean="0">
                <a:latin typeface="Candara" panose="020E0502030303020204" pitchFamily="34" charset="0"/>
              </a:rPr>
              <a:t> in a nutshell</a:t>
            </a:r>
            <a:endParaRPr lang="en-GB" sz="2400" dirty="0">
              <a:latin typeface="Candara" panose="020E0502030303020204" pitchFamily="34" charset="0"/>
            </a:endParaRPr>
          </a:p>
          <a:p>
            <a:r>
              <a:rPr lang="en-GB" sz="2400" dirty="0">
                <a:latin typeface="Candara" panose="020E0502030303020204" pitchFamily="34" charset="0"/>
              </a:rPr>
              <a:t>Hand-on </a:t>
            </a:r>
            <a:r>
              <a:rPr lang="en-GB" sz="2400" dirty="0" smtClean="0">
                <a:latin typeface="Candara" panose="020E0502030303020204" pitchFamily="34" charset="0"/>
              </a:rPr>
              <a:t>Exercises</a:t>
            </a:r>
          </a:p>
          <a:p>
            <a:r>
              <a:rPr lang="it-IT" sz="2400" dirty="0" smtClean="0">
                <a:latin typeface="Candara" panose="020E0502030303020204" pitchFamily="34" charset="0"/>
              </a:rPr>
              <a:t>Feedback </a:t>
            </a:r>
            <a:r>
              <a:rPr lang="it-IT" sz="2400" dirty="0" err="1" smtClean="0">
                <a:latin typeface="Candara" panose="020E0502030303020204" pitchFamily="34" charset="0"/>
              </a:rPr>
              <a:t>form</a:t>
            </a:r>
            <a:endParaRPr lang="en-GB" sz="18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00430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51545"/>
            <a:ext cx="3384376" cy="5057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01693"/>
            <a:ext cx="5472608" cy="52324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300192" y="578784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63" y="904952"/>
            <a:ext cx="7081933" cy="54355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1084552" y="3374408"/>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863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28725"/>
            <a:ext cx="9009063" cy="4400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680372" y="1412776"/>
            <a:ext cx="199608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2391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Access the </a:t>
            </a:r>
            <a:r>
              <a:rPr lang="it-IT" dirty="0" err="1" smtClean="0"/>
              <a:t>PlGrid</a:t>
            </a:r>
            <a:r>
              <a:rPr lang="it-IT" dirty="0" smtClean="0"/>
              <a:t> Provider</a:t>
            </a:r>
            <a:endParaRPr lang="en-GB" dirty="0"/>
          </a:p>
        </p:txBody>
      </p:sp>
      <p:pic>
        <p:nvPicPr>
          <p:cNvPr id="4" name="Immagine 3"/>
          <p:cNvPicPr>
            <a:picLocks noChangeAspect="1"/>
          </p:cNvPicPr>
          <p:nvPr/>
        </p:nvPicPr>
        <p:blipFill>
          <a:blip r:embed="rId2"/>
          <a:stretch>
            <a:fillRect/>
          </a:stretch>
        </p:blipFill>
        <p:spPr>
          <a:xfrm>
            <a:off x="251520" y="1340768"/>
            <a:ext cx="2676525" cy="4057650"/>
          </a:xfrm>
          <a:prstGeom prst="rect">
            <a:avLst/>
          </a:prstGeom>
        </p:spPr>
      </p:pic>
      <p:grpSp>
        <p:nvGrpSpPr>
          <p:cNvPr id="6" name="Gruppo 5"/>
          <p:cNvGrpSpPr/>
          <p:nvPr/>
        </p:nvGrpSpPr>
        <p:grpSpPr>
          <a:xfrm>
            <a:off x="3131840" y="3738811"/>
            <a:ext cx="3547180" cy="914325"/>
            <a:chOff x="5076056" y="5191195"/>
            <a:chExt cx="3547180" cy="914325"/>
          </a:xfrm>
        </p:grpSpPr>
        <p:sp>
          <p:nvSpPr>
            <p:cNvPr id="7" name="Freccia a destra 6"/>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p:cNvSpPr txBox="1"/>
            <p:nvPr/>
          </p:nvSpPr>
          <p:spPr>
            <a:xfrm>
              <a:off x="5158826" y="5191195"/>
              <a:ext cx="3464410" cy="430887"/>
            </a:xfrm>
            <a:prstGeom prst="rect">
              <a:avLst/>
            </a:prstGeom>
            <a:noFill/>
          </p:spPr>
          <p:txBody>
            <a:bodyPr wrap="none" rtlCol="0">
              <a:spAutoFit/>
            </a:bodyPr>
            <a:lstStyle/>
            <a:p>
              <a:r>
                <a:rPr lang="it-IT" sz="2200" b="1" dirty="0" smtClean="0">
                  <a:latin typeface="Candara" panose="020E0502030303020204" pitchFamily="34" charset="0"/>
                </a:rPr>
                <a:t>1. Select GO TO YOUR FILES</a:t>
              </a:r>
              <a:endParaRPr lang="en-GB" sz="2200" b="1" dirty="0">
                <a:latin typeface="Candara" panose="020E0502030303020204" pitchFamily="34" charset="0"/>
              </a:endParaRPr>
            </a:p>
          </p:txBody>
        </p:sp>
      </p:grpSp>
      <p:grpSp>
        <p:nvGrpSpPr>
          <p:cNvPr id="9" name="Gruppo 8"/>
          <p:cNvGrpSpPr/>
          <p:nvPr/>
        </p:nvGrpSpPr>
        <p:grpSpPr>
          <a:xfrm>
            <a:off x="3131840" y="4653136"/>
            <a:ext cx="3170475" cy="914325"/>
            <a:chOff x="5076056" y="5191195"/>
            <a:chExt cx="3170475" cy="914325"/>
          </a:xfrm>
        </p:grpSpPr>
        <p:sp>
          <p:nvSpPr>
            <p:cNvPr id="10" name="Freccia a destra 9"/>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158826" y="5191195"/>
              <a:ext cx="3087705" cy="430887"/>
            </a:xfrm>
            <a:prstGeom prst="rect">
              <a:avLst/>
            </a:prstGeom>
            <a:noFill/>
          </p:spPr>
          <p:txBody>
            <a:bodyPr wrap="none" rtlCol="0">
              <a:spAutoFit/>
            </a:bodyPr>
            <a:lstStyle/>
            <a:p>
              <a:r>
                <a:rPr lang="it-IT" sz="2200" b="1" dirty="0" smtClean="0">
                  <a:latin typeface="Candara" panose="020E0502030303020204" pitchFamily="34" charset="0"/>
                </a:rPr>
                <a:t>2. Select </a:t>
              </a:r>
              <a:r>
                <a:rPr lang="it-IT" sz="2200" b="1" dirty="0" err="1" smtClean="0">
                  <a:latin typeface="Candara" panose="020E0502030303020204" pitchFamily="34" charset="0"/>
                </a:rPr>
                <a:t>PlGrid</a:t>
              </a:r>
              <a:r>
                <a:rPr lang="it-IT" sz="2200" b="1" dirty="0" smtClean="0">
                  <a:latin typeface="Candara" panose="020E0502030303020204" pitchFamily="34" charset="0"/>
                </a:rPr>
                <a:t> provider</a:t>
              </a:r>
              <a:endParaRPr lang="en-GB" sz="2200" b="1" dirty="0">
                <a:latin typeface="Candara" panose="020E0502030303020204" pitchFamily="34" charset="0"/>
              </a:endParaRPr>
            </a:p>
          </p:txBody>
        </p:sp>
      </p:grpSp>
      <p:grpSp>
        <p:nvGrpSpPr>
          <p:cNvPr id="16" name="Gruppo 15"/>
          <p:cNvGrpSpPr/>
          <p:nvPr/>
        </p:nvGrpSpPr>
        <p:grpSpPr>
          <a:xfrm>
            <a:off x="3275856" y="1423417"/>
            <a:ext cx="5604779" cy="1933575"/>
            <a:chOff x="3287701" y="1423417"/>
            <a:chExt cx="5604779" cy="1933575"/>
          </a:xfrm>
        </p:grpSpPr>
        <p:pic>
          <p:nvPicPr>
            <p:cNvPr id="5" name="Immagine 4"/>
            <p:cNvPicPr>
              <a:picLocks noChangeAspect="1"/>
            </p:cNvPicPr>
            <p:nvPr/>
          </p:nvPicPr>
          <p:blipFill>
            <a:blip r:embed="rId3"/>
            <a:stretch>
              <a:fillRect/>
            </a:stretch>
          </p:blipFill>
          <p:spPr>
            <a:xfrm>
              <a:off x="6530280" y="1423417"/>
              <a:ext cx="2362200" cy="1933575"/>
            </a:xfrm>
            <a:prstGeom prst="rect">
              <a:avLst/>
            </a:prstGeom>
          </p:spPr>
        </p:pic>
        <p:grpSp>
          <p:nvGrpSpPr>
            <p:cNvPr id="15" name="Gruppo 14"/>
            <p:cNvGrpSpPr/>
            <p:nvPr/>
          </p:nvGrpSpPr>
          <p:grpSpPr>
            <a:xfrm>
              <a:off x="3287701" y="2003460"/>
              <a:ext cx="3109562" cy="966877"/>
              <a:chOff x="3287701" y="2003460"/>
              <a:chExt cx="3109562" cy="966877"/>
            </a:xfrm>
          </p:grpSpPr>
          <p:sp>
            <p:nvSpPr>
              <p:cNvPr id="13" name="Freccia a destra 12"/>
              <p:cNvSpPr/>
              <p:nvPr/>
            </p:nvSpPr>
            <p:spPr>
              <a:xfrm>
                <a:off x="5092549" y="248689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3287701" y="2003460"/>
                <a:ext cx="3084499" cy="430887"/>
              </a:xfrm>
              <a:prstGeom prst="rect">
                <a:avLst/>
              </a:prstGeom>
              <a:noFill/>
            </p:spPr>
            <p:txBody>
              <a:bodyPr wrap="none" rtlCol="0">
                <a:spAutoFit/>
              </a:bodyPr>
              <a:lstStyle/>
              <a:p>
                <a:r>
                  <a:rPr lang="it-IT" sz="2200" b="1" dirty="0" smtClean="0">
                    <a:latin typeface="Candara" panose="020E0502030303020204" pitchFamily="34" charset="0"/>
                  </a:rPr>
                  <a:t>3. Select Go to </a:t>
                </a:r>
                <a:r>
                  <a:rPr lang="it-IT" sz="2200" b="1" dirty="0" err="1" smtClean="0">
                    <a:latin typeface="Candara" panose="020E0502030303020204" pitchFamily="34" charset="0"/>
                  </a:rPr>
                  <a:t>your</a:t>
                </a:r>
                <a:r>
                  <a:rPr lang="it-IT" sz="2200" b="1" dirty="0" smtClean="0">
                    <a:latin typeface="Candara" panose="020E0502030303020204" pitchFamily="34" charset="0"/>
                  </a:rPr>
                  <a:t> </a:t>
                </a:r>
                <a:r>
                  <a:rPr lang="it-IT" sz="2200" b="1" dirty="0" err="1" smtClean="0">
                    <a:latin typeface="Candara" panose="020E0502030303020204" pitchFamily="34" charset="0"/>
                  </a:rPr>
                  <a:t>files</a:t>
                </a:r>
                <a:endParaRPr lang="en-GB" sz="2200" b="1" dirty="0">
                  <a:latin typeface="Candara" panose="020E0502030303020204" pitchFamily="34" charset="0"/>
                </a:endParaRPr>
              </a:p>
            </p:txBody>
          </p:sp>
        </p:grpSp>
      </p:grpSp>
      <p:sp>
        <p:nvSpPr>
          <p:cNvPr id="1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968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Download Copernicus data</a:t>
            </a:r>
            <a:endParaRPr lang="en-GB" dirty="0"/>
          </a:p>
        </p:txBody>
      </p:sp>
      <p:grpSp>
        <p:nvGrpSpPr>
          <p:cNvPr id="13" name="Gruppo 12"/>
          <p:cNvGrpSpPr/>
          <p:nvPr/>
        </p:nvGrpSpPr>
        <p:grpSpPr>
          <a:xfrm>
            <a:off x="539552" y="1340768"/>
            <a:ext cx="8136904" cy="4896544"/>
            <a:chOff x="1331640" y="1340768"/>
            <a:chExt cx="7983324" cy="4619625"/>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2"/>
            <a:stretch>
              <a:fillRect/>
            </a:stretch>
          </p:blipFill>
          <p:spPr>
            <a:xfrm>
              <a:off x="1331640" y="1340768"/>
              <a:ext cx="6143625" cy="4619625"/>
            </a:xfrm>
            <a:prstGeom prst="rect">
              <a:avLst/>
            </a:prstGeom>
          </p:spPr>
        </p:pic>
        <p:grpSp>
          <p:nvGrpSpPr>
            <p:cNvPr id="12" name="Gruppo 11"/>
            <p:cNvGrpSpPr/>
            <p:nvPr/>
          </p:nvGrpSpPr>
          <p:grpSpPr>
            <a:xfrm>
              <a:off x="5652120" y="3176126"/>
              <a:ext cx="3662844" cy="929689"/>
              <a:chOff x="5917418" y="3377818"/>
              <a:chExt cx="3662844" cy="929689"/>
            </a:xfrm>
          </p:grpSpPr>
          <p:sp>
            <p:nvSpPr>
              <p:cNvPr id="10" name="Freccia a destra 9"/>
              <p:cNvSpPr/>
              <p:nvPr/>
            </p:nvSpPr>
            <p:spPr>
              <a:xfrm rot="10800000">
                <a:off x="5940152" y="382406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917418" y="3377818"/>
                <a:ext cx="3662844" cy="406519"/>
              </a:xfrm>
              <a:prstGeom prst="rect">
                <a:avLst/>
              </a:prstGeom>
              <a:noFill/>
            </p:spPr>
            <p:txBody>
              <a:bodyPr wrap="square" rtlCol="0">
                <a:spAutoFit/>
              </a:bodyPr>
              <a:lstStyle/>
              <a:p>
                <a:r>
                  <a:rPr lang="it-IT" sz="2200" b="1" dirty="0" smtClean="0">
                    <a:latin typeface="Candara" panose="020E0502030303020204" pitchFamily="34" charset="0"/>
                  </a:rPr>
                  <a:t>Click on a file to download </a:t>
                </a:r>
                <a:r>
                  <a:rPr lang="it-IT" sz="2200" b="1" dirty="0" err="1" smtClean="0">
                    <a:latin typeface="Candara" panose="020E0502030303020204" pitchFamily="34" charset="0"/>
                  </a:rPr>
                  <a:t>it</a:t>
                </a:r>
                <a:endParaRPr lang="en-GB" sz="2200" b="1" dirty="0">
                  <a:latin typeface="Candara" panose="020E0502030303020204" pitchFamily="34" charset="0"/>
                </a:endParaRPr>
              </a:p>
            </p:txBody>
          </p:sp>
        </p:gr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17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20688"/>
            <a:ext cx="8134672" cy="1440000"/>
          </a:xfrm>
        </p:spPr>
        <p:txBody>
          <a:bodyPr>
            <a:noAutofit/>
          </a:bodyPr>
          <a:lstStyle/>
          <a:p>
            <a:pPr>
              <a:lnSpc>
                <a:spcPct val="100000"/>
              </a:lnSpc>
            </a:pPr>
            <a:r>
              <a:rPr lang="en-GB" sz="3600" u="sng" noProof="0" dirty="0" smtClean="0"/>
              <a:t>Exercise 2:</a:t>
            </a:r>
            <a:r>
              <a:rPr lang="en-GB" sz="3600" noProof="0" dirty="0" smtClean="0"/>
              <a:t/>
            </a:r>
            <a:br>
              <a:rPr lang="en-GB" sz="3600" noProof="0" dirty="0" smtClean="0"/>
            </a:br>
            <a:r>
              <a:rPr lang="en-GB" sz="3600" noProof="0" dirty="0" smtClean="0"/>
              <a:t>Create a new space </a:t>
            </a:r>
            <a:br>
              <a:rPr lang="en-GB" sz="3600" noProof="0" dirty="0" smtClean="0"/>
            </a:br>
            <a:r>
              <a:rPr lang="en-GB" sz="3600" noProof="0" dirty="0" smtClean="0"/>
              <a:t>in the EGI </a:t>
            </a:r>
            <a:r>
              <a:rPr lang="en-GB" sz="3600" noProof="0" dirty="0" err="1" smtClean="0"/>
              <a:t>DataHub</a:t>
            </a:r>
            <a:endParaRPr lang="nl-NL" sz="3600" dirty="0"/>
          </a:p>
        </p:txBody>
      </p:sp>
      <p:sp>
        <p:nvSpPr>
          <p:cNvPr id="4" name="Segnaposto contenuto 2"/>
          <p:cNvSpPr txBox="1">
            <a:spLocks/>
          </p:cNvSpPr>
          <p:nvPr/>
        </p:nvSpPr>
        <p:spPr>
          <a:xfrm>
            <a:off x="395536" y="2248272"/>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Create</a:t>
            </a:r>
            <a:r>
              <a:rPr lang="en-US" b="0" dirty="0">
                <a:solidFill>
                  <a:prstClr val="black"/>
                </a:solidFill>
                <a:latin typeface="Candara" panose="020E0502030303020204" pitchFamily="34" charset="0"/>
              </a:rPr>
              <a:t> a new space in the EGI </a:t>
            </a:r>
            <a:r>
              <a:rPr lang="en-US" b="0" dirty="0" err="1" smtClean="0">
                <a:solidFill>
                  <a:prstClr val="black"/>
                </a:solidFill>
                <a:latin typeface="Candara" panose="020E0502030303020204" pitchFamily="34" charset="0"/>
              </a:rPr>
              <a:t>DataHub</a:t>
            </a:r>
            <a:endParaRPr lang="en-US" b="0" dirty="0" smtClean="0">
              <a:solidFill>
                <a:schemeClr val="tx1"/>
              </a:solidFill>
              <a:latin typeface="Candara" panose="020E0502030303020204" pitchFamily="34" charset="0"/>
            </a:endParaRPr>
          </a:p>
          <a:p>
            <a:pPr marL="457200" lvl="0" indent="-457200" algn="l">
              <a:buFont typeface="Arial" panose="020B0604020202020204" pitchFamily="34" charset="0"/>
              <a:buChar char="•"/>
            </a:pPr>
            <a:r>
              <a:rPr lang="en-US" dirty="0" smtClean="0">
                <a:solidFill>
                  <a:prstClr val="black"/>
                </a:solidFill>
                <a:latin typeface="Candara" panose="020E0502030303020204" pitchFamily="34" charset="0"/>
              </a:rPr>
              <a:t>Support</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the new space with your provider</a:t>
            </a:r>
          </a:p>
          <a:p>
            <a:pPr marL="1314450" lvl="2" indent="-514350" algn="l">
              <a:buFont typeface="+mj-lt"/>
              <a:buAutoNum type="arabicPeriod"/>
            </a:pPr>
            <a:r>
              <a:rPr lang="en-US" sz="2000" dirty="0">
                <a:solidFill>
                  <a:prstClr val="black"/>
                </a:solidFill>
                <a:latin typeface="Candara" panose="020E0502030303020204" pitchFamily="34" charset="0"/>
              </a:rPr>
              <a:t>Get a token to support the new space</a:t>
            </a:r>
          </a:p>
          <a:p>
            <a:pPr marL="1314450" lvl="2" indent="-514350" algn="l">
              <a:buFont typeface="+mj-lt"/>
              <a:buAutoNum type="arabicPeriod"/>
            </a:pPr>
            <a:r>
              <a:rPr lang="en-US" sz="2000" dirty="0">
                <a:solidFill>
                  <a:prstClr val="black"/>
                </a:solidFill>
                <a:latin typeface="Candara" panose="020E0502030303020204" pitchFamily="34" charset="0"/>
              </a:rPr>
              <a:t>Login into the web admin interface of your provider</a:t>
            </a:r>
          </a:p>
          <a:p>
            <a:pPr marL="1314450" lvl="2" indent="-514350" algn="l">
              <a:buFont typeface="+mj-lt"/>
              <a:buAutoNum type="arabicPeriod"/>
            </a:pPr>
            <a:r>
              <a:rPr lang="en-US" sz="2000" dirty="0">
                <a:solidFill>
                  <a:prstClr val="black"/>
                </a:solidFill>
                <a:latin typeface="Candara" panose="020E0502030303020204" pitchFamily="34" charset="0"/>
              </a:rPr>
              <a:t>Support the new space with some storage</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Upload</a:t>
            </a:r>
            <a:r>
              <a:rPr lang="en-US" b="0" dirty="0">
                <a:solidFill>
                  <a:prstClr val="black"/>
                </a:solidFill>
                <a:latin typeface="Candara" panose="020E0502030303020204" pitchFamily="34" charset="0"/>
              </a:rPr>
              <a:t> some data on the new space through the web interface</a:t>
            </a:r>
            <a:endParaRPr lang="en-GB" b="0" dirty="0">
              <a:solidFill>
                <a:prstClr val="black"/>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510932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Create a new space</a:t>
            </a:r>
            <a:endParaRPr lang="en-GB" dirty="0"/>
          </a:p>
        </p:txBody>
      </p:sp>
      <p:grpSp>
        <p:nvGrpSpPr>
          <p:cNvPr id="15" name="Gruppo 14"/>
          <p:cNvGrpSpPr/>
          <p:nvPr/>
        </p:nvGrpSpPr>
        <p:grpSpPr>
          <a:xfrm>
            <a:off x="6115447" y="1281533"/>
            <a:ext cx="2736304" cy="4114800"/>
            <a:chOff x="6115447" y="1281533"/>
            <a:chExt cx="2736304" cy="4114800"/>
          </a:xfrm>
          <a:effectLst>
            <a:outerShdw blurRad="50800" dist="38100" dir="2700000" algn="tl" rotWithShape="0">
              <a:prstClr val="black">
                <a:alpha val="40000"/>
              </a:prstClr>
            </a:outerShdw>
          </a:effectLst>
        </p:grpSpPr>
        <p:pic>
          <p:nvPicPr>
            <p:cNvPr id="5" name="Immagine 4"/>
            <p:cNvPicPr>
              <a:picLocks noChangeAspect="1"/>
            </p:cNvPicPr>
            <p:nvPr/>
          </p:nvPicPr>
          <p:blipFill>
            <a:blip r:embed="rId2"/>
            <a:stretch>
              <a:fillRect/>
            </a:stretch>
          </p:blipFill>
          <p:spPr>
            <a:xfrm>
              <a:off x="6156176" y="1281533"/>
              <a:ext cx="2695575" cy="4114800"/>
            </a:xfrm>
            <a:prstGeom prst="rect">
              <a:avLst/>
            </a:prstGeom>
          </p:spPr>
        </p:pic>
        <p:sp>
          <p:nvSpPr>
            <p:cNvPr id="17" name="Ovale 16"/>
            <p:cNvSpPr/>
            <p:nvPr/>
          </p:nvSpPr>
          <p:spPr>
            <a:xfrm>
              <a:off x="6115447" y="3600312"/>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o 15"/>
          <p:cNvGrpSpPr/>
          <p:nvPr/>
        </p:nvGrpSpPr>
        <p:grpSpPr>
          <a:xfrm>
            <a:off x="2987824" y="1272064"/>
            <a:ext cx="2839591" cy="4690864"/>
            <a:chOff x="2987824" y="1258416"/>
            <a:chExt cx="2839591" cy="4690864"/>
          </a:xfrm>
        </p:grpSpPr>
        <p:grpSp>
          <p:nvGrpSpPr>
            <p:cNvPr id="13" name="Gruppo 12"/>
            <p:cNvGrpSpPr/>
            <p:nvPr/>
          </p:nvGrpSpPr>
          <p:grpSpPr>
            <a:xfrm>
              <a:off x="3131840" y="1258416"/>
              <a:ext cx="2695575" cy="4690864"/>
              <a:chOff x="2663236" y="1523227"/>
              <a:chExt cx="2695575" cy="4690864"/>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3"/>
              <a:stretch>
                <a:fillRect/>
              </a:stretch>
            </p:blipFill>
            <p:spPr>
              <a:xfrm>
                <a:off x="2663236" y="1523227"/>
                <a:ext cx="2695575" cy="4114800"/>
              </a:xfrm>
              <a:prstGeom prst="rect">
                <a:avLst/>
              </a:prstGeom>
            </p:spPr>
          </p:pic>
          <p:sp>
            <p:nvSpPr>
              <p:cNvPr id="12" name="CasellaDiTesto 11"/>
              <p:cNvSpPr txBox="1"/>
              <p:nvPr/>
            </p:nvSpPr>
            <p:spPr>
              <a:xfrm>
                <a:off x="3024214" y="5783204"/>
                <a:ext cx="1973617" cy="430887"/>
              </a:xfrm>
              <a:prstGeom prst="rect">
                <a:avLst/>
              </a:prstGeom>
              <a:noFill/>
            </p:spPr>
            <p:txBody>
              <a:bodyPr wrap="none" rtlCol="0">
                <a:spAutoFit/>
              </a:bodyPr>
              <a:lstStyle/>
              <a:p>
                <a:r>
                  <a:rPr lang="it-IT" sz="2200" b="1" dirty="0" err="1" smtClean="0"/>
                  <a:t>Choose</a:t>
                </a:r>
                <a:r>
                  <a:rPr lang="it-IT" sz="2200" b="1" dirty="0" smtClean="0"/>
                  <a:t> a </a:t>
                </a:r>
                <a:r>
                  <a:rPr lang="it-IT" sz="2200" b="1" dirty="0" err="1" smtClean="0"/>
                  <a:t>name</a:t>
                </a:r>
                <a:endParaRPr lang="en-GB" sz="2200" b="1" dirty="0"/>
              </a:p>
            </p:txBody>
          </p:sp>
        </p:grpSp>
        <p:sp>
          <p:nvSpPr>
            <p:cNvPr id="20" name="Ovale 19"/>
            <p:cNvSpPr/>
            <p:nvPr/>
          </p:nvSpPr>
          <p:spPr>
            <a:xfrm>
              <a:off x="2987824" y="4074465"/>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o 21"/>
          <p:cNvGrpSpPr/>
          <p:nvPr/>
        </p:nvGrpSpPr>
        <p:grpSpPr>
          <a:xfrm>
            <a:off x="35496" y="1281533"/>
            <a:ext cx="2767583" cy="4666586"/>
            <a:chOff x="35496" y="1281533"/>
            <a:chExt cx="2767583" cy="4666586"/>
          </a:xfrm>
        </p:grpSpPr>
        <p:grpSp>
          <p:nvGrpSpPr>
            <p:cNvPr id="9" name="Gruppo 8"/>
            <p:cNvGrpSpPr/>
            <p:nvPr/>
          </p:nvGrpSpPr>
          <p:grpSpPr>
            <a:xfrm>
              <a:off x="107504" y="1281533"/>
              <a:ext cx="2695575" cy="4666586"/>
              <a:chOff x="283926" y="1281533"/>
              <a:chExt cx="2695575" cy="4666586"/>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4"/>
              <a:stretch>
                <a:fillRect/>
              </a:stretch>
            </p:blipFill>
            <p:spPr>
              <a:xfrm>
                <a:off x="283926" y="1281533"/>
                <a:ext cx="2695575" cy="4114800"/>
              </a:xfrm>
              <a:prstGeom prst="rect">
                <a:avLst/>
              </a:prstGeom>
            </p:spPr>
          </p:pic>
          <p:sp>
            <p:nvSpPr>
              <p:cNvPr id="8" name="CasellaDiTesto 7"/>
              <p:cNvSpPr txBox="1"/>
              <p:nvPr/>
            </p:nvSpPr>
            <p:spPr>
              <a:xfrm>
                <a:off x="510733" y="5517232"/>
                <a:ext cx="2241960" cy="430887"/>
              </a:xfrm>
              <a:prstGeom prst="rect">
                <a:avLst/>
              </a:prstGeom>
              <a:noFill/>
            </p:spPr>
            <p:txBody>
              <a:bodyPr wrap="none" rtlCol="0">
                <a:spAutoFit/>
              </a:bodyPr>
              <a:lstStyle/>
              <a:p>
                <a:r>
                  <a:rPr lang="it-IT" sz="2200" b="1" dirty="0" smtClean="0"/>
                  <a:t>Create new </a:t>
                </a:r>
                <a:r>
                  <a:rPr lang="it-IT" sz="2200" b="1" dirty="0" err="1" smtClean="0"/>
                  <a:t>space</a:t>
                </a:r>
                <a:endParaRPr lang="en-GB" sz="2200" b="1" dirty="0"/>
              </a:p>
            </p:txBody>
          </p:sp>
        </p:grpSp>
        <p:sp>
          <p:nvSpPr>
            <p:cNvPr id="21" name="Ovale 20"/>
            <p:cNvSpPr/>
            <p:nvPr/>
          </p:nvSpPr>
          <p:spPr>
            <a:xfrm>
              <a:off x="35496" y="4078233"/>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377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pic>
        <p:nvPicPr>
          <p:cNvPr id="3" name="Immagine 2"/>
          <p:cNvPicPr>
            <a:picLocks noChangeAspect="1"/>
          </p:cNvPicPr>
          <p:nvPr/>
        </p:nvPicPr>
        <p:blipFill>
          <a:blip r:embed="rId3"/>
          <a:stretch>
            <a:fillRect/>
          </a:stretch>
        </p:blipFill>
        <p:spPr>
          <a:xfrm>
            <a:off x="539552" y="1124745"/>
            <a:ext cx="6984776" cy="3729642"/>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87524" y="5013176"/>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Select the </a:t>
            </a:r>
            <a:r>
              <a:rPr lang="en-GB" sz="2600" dirty="0">
                <a:latin typeface="Candara" panose="020E0502030303020204" pitchFamily="34" charset="0"/>
              </a:rPr>
              <a:t>c</a:t>
            </a:r>
            <a:r>
              <a:rPr lang="en-GB" sz="2600" dirty="0" smtClean="0">
                <a:latin typeface="Candara" panose="020E0502030303020204" pitchFamily="34" charset="0"/>
              </a:rPr>
              <a:t>reated </a:t>
            </a:r>
            <a:r>
              <a:rPr lang="en-GB" sz="2600" dirty="0">
                <a:latin typeface="Candara" panose="020E0502030303020204" pitchFamily="34" charset="0"/>
              </a:rPr>
              <a:t>space </a:t>
            </a:r>
            <a:endParaRPr lang="en-GB" sz="2600" dirty="0" smtClean="0">
              <a:latin typeface="Candara" panose="020E0502030303020204" pitchFamily="34" charset="0"/>
            </a:endParaRPr>
          </a:p>
          <a:p>
            <a:r>
              <a:rPr lang="it-IT" sz="2600" dirty="0" smtClean="0">
                <a:latin typeface="Candara" panose="020E0502030303020204" pitchFamily="34" charset="0"/>
              </a:rPr>
              <a:t>Click on </a:t>
            </a:r>
            <a:r>
              <a:rPr lang="en-GB" sz="2600" b="1" dirty="0" smtClean="0">
                <a:latin typeface="Candara" panose="020E0502030303020204" pitchFamily="34" charset="0"/>
              </a:rPr>
              <a:t>Get support</a:t>
            </a:r>
            <a:r>
              <a:rPr lang="en-GB" sz="2600" dirty="0" smtClean="0">
                <a:latin typeface="Candara" panose="020E0502030303020204" pitchFamily="34" charset="0"/>
              </a:rPr>
              <a:t> and get the token</a:t>
            </a:r>
          </a:p>
        </p:txBody>
      </p:sp>
      <p:sp>
        <p:nvSpPr>
          <p:cNvPr id="5" name="Ovale 4"/>
          <p:cNvSpPr/>
          <p:nvPr/>
        </p:nvSpPr>
        <p:spPr>
          <a:xfrm>
            <a:off x="417640" y="3861048"/>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43010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2"/>
          </p:nvPr>
        </p:nvPicPr>
        <p:blipFill>
          <a:blip r:embed="rId3"/>
          <a:stretch>
            <a:fillRect/>
          </a:stretch>
        </p:blipFill>
        <p:spPr>
          <a:xfrm>
            <a:off x="1678008" y="3835871"/>
            <a:ext cx="5927928" cy="2473449"/>
          </a:xfrm>
          <a:prstGeom prst="rect">
            <a:avLst/>
          </a:prstGeom>
          <a:effectLst>
            <a:outerShdw blurRad="50800" dist="38100" dir="2700000" algn="tl" rotWithShape="0">
              <a:prstClr val="black">
                <a:alpha val="40000"/>
              </a:prstClr>
            </a:outerShdw>
          </a:effectLst>
        </p:spPr>
      </p:pic>
      <p:sp>
        <p:nvSpPr>
          <p:cNvPr id="5" name="Marcador de contenido 2"/>
          <p:cNvSpPr txBox="1">
            <a:spLocks/>
          </p:cNvSpPr>
          <p:nvPr/>
        </p:nvSpPr>
        <p:spPr>
          <a:xfrm>
            <a:off x="251520" y="1173845"/>
            <a:ext cx="8712968"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Access the </a:t>
            </a:r>
            <a:r>
              <a:rPr lang="en-GB" sz="2600" dirty="0" err="1" smtClean="0">
                <a:latin typeface="Candara" panose="020E0502030303020204" pitchFamily="34" charset="0"/>
              </a:rPr>
              <a:t>OneProvider</a:t>
            </a:r>
            <a:r>
              <a:rPr lang="en-GB" sz="2600" dirty="0" smtClean="0">
                <a:latin typeface="Candara" panose="020E0502030303020204" pitchFamily="34" charset="0"/>
              </a:rPr>
              <a:t> administration interface via web:</a:t>
            </a:r>
          </a:p>
          <a:p>
            <a:pPr lvl="1"/>
            <a:r>
              <a:rPr lang="it-IT" sz="2400" b="1" dirty="0">
                <a:solidFill>
                  <a:srgbClr val="FF0000"/>
                </a:solidFill>
                <a:latin typeface="Candara" panose="020E0502030303020204" pitchFamily="34" charset="0"/>
              </a:rPr>
              <a:t>https://&lt;OneProvider IP&gt;:</a:t>
            </a:r>
            <a:r>
              <a:rPr lang="it-IT" sz="2400" b="1" dirty="0" smtClean="0">
                <a:solidFill>
                  <a:srgbClr val="FF0000"/>
                </a:solidFill>
                <a:latin typeface="Candara" panose="020E0502030303020204" pitchFamily="34" charset="0"/>
              </a:rPr>
              <a:t>9443</a:t>
            </a:r>
          </a:p>
          <a:p>
            <a:pPr lvl="1"/>
            <a:r>
              <a:rPr lang="en-GB" sz="2400" b="1" dirty="0">
                <a:solidFill>
                  <a:srgbClr val="FF0000"/>
                </a:solidFill>
                <a:latin typeface="Candara" panose="020E0502030303020204" pitchFamily="34" charset="0"/>
              </a:rPr>
              <a:t>147.228.242.126-130</a:t>
            </a:r>
            <a:endParaRPr lang="it-IT" sz="2400" b="1" dirty="0" smtClean="0">
              <a:solidFill>
                <a:srgbClr val="FF0000"/>
              </a:solidFill>
              <a:latin typeface="Candara" panose="020E0502030303020204" pitchFamily="34" charset="0"/>
            </a:endParaRPr>
          </a:p>
          <a:p>
            <a:r>
              <a:rPr lang="en-GB" sz="2600" u="sng" dirty="0" smtClean="0">
                <a:latin typeface="Candara" panose="020E0502030303020204" pitchFamily="34" charset="0"/>
              </a:rPr>
              <a:t>Credentials</a:t>
            </a:r>
          </a:p>
          <a:p>
            <a:pPr lvl="1"/>
            <a:r>
              <a:rPr lang="it-IT" sz="2200" dirty="0" smtClean="0">
                <a:latin typeface="Candara" panose="020E0502030303020204" pitchFamily="34" charset="0"/>
              </a:rPr>
              <a:t>Username: </a:t>
            </a:r>
            <a:r>
              <a:rPr lang="it-IT" sz="2200" b="1" dirty="0" err="1" smtClean="0">
                <a:solidFill>
                  <a:srgbClr val="FF0000"/>
                </a:solidFill>
                <a:latin typeface="Candara" panose="020E0502030303020204" pitchFamily="34" charset="0"/>
              </a:rPr>
              <a:t>admin</a:t>
            </a:r>
            <a:endParaRPr lang="it-IT" sz="2200" b="1" dirty="0" smtClean="0">
              <a:solidFill>
                <a:srgbClr val="FF0000"/>
              </a:solidFill>
              <a:latin typeface="Candara" panose="020E0502030303020204" pitchFamily="34" charset="0"/>
            </a:endParaRPr>
          </a:p>
          <a:p>
            <a:pPr lvl="1"/>
            <a:r>
              <a:rPr lang="it-IT" sz="2200" dirty="0" smtClean="0">
                <a:latin typeface="Candara" panose="020E0502030303020204" pitchFamily="34" charset="0"/>
              </a:rPr>
              <a:t>Password: </a:t>
            </a:r>
            <a:r>
              <a:rPr lang="it-IT" sz="2200" b="1" dirty="0" smtClean="0">
                <a:solidFill>
                  <a:srgbClr val="FF0000"/>
                </a:solidFill>
                <a:latin typeface="Candara" panose="020E0502030303020204" pitchFamily="34" charset="0"/>
              </a:rPr>
              <a:t>password</a:t>
            </a:r>
            <a:endParaRPr lang="en-GB" sz="2200" b="1" dirty="0" smtClean="0">
              <a:solidFill>
                <a:srgbClr val="FF0000"/>
              </a:solidFill>
              <a:latin typeface="Candara" panose="020E0502030303020204" pitchFamily="34" charset="0"/>
            </a:endParaRPr>
          </a:p>
        </p:txBody>
      </p:sp>
      <p:sp>
        <p:nvSpPr>
          <p:cNvPr id="6"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694830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971600" y="1412776"/>
            <a:ext cx="7190038" cy="3286125"/>
            <a:chOff x="971600" y="1412776"/>
            <a:chExt cx="7190038" cy="3286125"/>
          </a:xfrm>
        </p:grpSpPr>
        <p:pic>
          <p:nvPicPr>
            <p:cNvPr id="3" name="Immagine 2"/>
            <p:cNvPicPr>
              <a:picLocks noChangeAspect="1"/>
            </p:cNvPicPr>
            <p:nvPr/>
          </p:nvPicPr>
          <p:blipFill>
            <a:blip r:embed="rId3"/>
            <a:stretch>
              <a:fillRect/>
            </a:stretch>
          </p:blipFill>
          <p:spPr>
            <a:xfrm>
              <a:off x="971600" y="1412776"/>
              <a:ext cx="7086600" cy="3286125"/>
            </a:xfrm>
            <a:prstGeom prst="rect">
              <a:avLst/>
            </a:prstGeom>
          </p:spPr>
        </p:pic>
        <p:grpSp>
          <p:nvGrpSpPr>
            <p:cNvPr id="8" name="Gruppo 7"/>
            <p:cNvGrpSpPr/>
            <p:nvPr/>
          </p:nvGrpSpPr>
          <p:grpSpPr>
            <a:xfrm>
              <a:off x="5940152" y="2564904"/>
              <a:ext cx="2221486" cy="1202357"/>
              <a:chOff x="5940152" y="2564904"/>
              <a:chExt cx="2221486" cy="1202357"/>
            </a:xfrm>
          </p:grpSpPr>
          <p:sp>
            <p:nvSpPr>
              <p:cNvPr id="6" name="Freccia a destra 5"/>
              <p:cNvSpPr/>
              <p:nvPr/>
            </p:nvSpPr>
            <p:spPr>
              <a:xfrm rot="10800000">
                <a:off x="5940152" y="3283823"/>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p:cNvSpPr txBox="1"/>
              <p:nvPr/>
            </p:nvSpPr>
            <p:spPr>
              <a:xfrm>
                <a:off x="5940152" y="2564904"/>
                <a:ext cx="2221486" cy="769441"/>
              </a:xfrm>
              <a:prstGeom prst="rect">
                <a:avLst/>
              </a:prstGeom>
              <a:noFill/>
            </p:spPr>
            <p:txBody>
              <a:bodyPr wrap="square" rtlCol="0">
                <a:spAutoFit/>
              </a:bodyPr>
              <a:lstStyle/>
              <a:p>
                <a:r>
                  <a:rPr lang="it-IT" sz="2200" b="1" dirty="0" smtClean="0"/>
                  <a:t>Select </a:t>
                </a:r>
                <a:r>
                  <a:rPr lang="it-IT" sz="2200" b="1" dirty="0" err="1" smtClean="0"/>
                  <a:t>Support</a:t>
                </a:r>
                <a:r>
                  <a:rPr lang="it-IT" sz="2200" b="1" dirty="0" smtClean="0"/>
                  <a:t> Space</a:t>
                </a:r>
                <a:endParaRPr lang="en-GB" sz="2200" b="1" dirty="0"/>
              </a:p>
            </p:txBody>
          </p:sp>
        </p:grpSp>
      </p:grpSp>
      <p:grpSp>
        <p:nvGrpSpPr>
          <p:cNvPr id="20" name="Gruppo 19"/>
          <p:cNvGrpSpPr/>
          <p:nvPr/>
        </p:nvGrpSpPr>
        <p:grpSpPr>
          <a:xfrm>
            <a:off x="287524" y="1567457"/>
            <a:ext cx="8847059" cy="4520848"/>
            <a:chOff x="287524" y="1567457"/>
            <a:chExt cx="8847059" cy="4520848"/>
          </a:xfrm>
        </p:grpSpPr>
        <p:grpSp>
          <p:nvGrpSpPr>
            <p:cNvPr id="18" name="Gruppo 17"/>
            <p:cNvGrpSpPr/>
            <p:nvPr/>
          </p:nvGrpSpPr>
          <p:grpSpPr>
            <a:xfrm>
              <a:off x="323528" y="1567457"/>
              <a:ext cx="8811055" cy="3533775"/>
              <a:chOff x="323528" y="1567457"/>
              <a:chExt cx="8811055" cy="3533775"/>
            </a:xfrm>
          </p:grpSpPr>
          <p:pic>
            <p:nvPicPr>
              <p:cNvPr id="10" name="Immagine 9"/>
              <p:cNvPicPr>
                <a:picLocks noChangeAspect="1"/>
              </p:cNvPicPr>
              <p:nvPr/>
            </p:nvPicPr>
            <p:blipFill>
              <a:blip r:embed="rId4"/>
              <a:stretch>
                <a:fillRect/>
              </a:stretch>
            </p:blipFill>
            <p:spPr>
              <a:xfrm>
                <a:off x="323528" y="1567457"/>
                <a:ext cx="5781675" cy="3533775"/>
              </a:xfrm>
              <a:prstGeom prst="rect">
                <a:avLst/>
              </a:prstGeom>
            </p:spPr>
          </p:pic>
          <p:grpSp>
            <p:nvGrpSpPr>
              <p:cNvPr id="11" name="Gruppo 10"/>
              <p:cNvGrpSpPr/>
              <p:nvPr/>
            </p:nvGrpSpPr>
            <p:grpSpPr>
              <a:xfrm>
                <a:off x="5512986" y="2435858"/>
                <a:ext cx="2778829" cy="914325"/>
                <a:chOff x="5076056" y="5191195"/>
                <a:chExt cx="2778829" cy="914325"/>
              </a:xfrm>
            </p:grpSpPr>
            <p:sp>
              <p:nvSpPr>
                <p:cNvPr id="12" name="Freccia a destra 11"/>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p:cNvSpPr txBox="1"/>
                <p:nvPr/>
              </p:nvSpPr>
              <p:spPr>
                <a:xfrm>
                  <a:off x="5158826" y="5191195"/>
                  <a:ext cx="2696059" cy="430887"/>
                </a:xfrm>
                <a:prstGeom prst="rect">
                  <a:avLst/>
                </a:prstGeom>
                <a:noFill/>
              </p:spPr>
              <p:txBody>
                <a:bodyPr wrap="none" rtlCol="0">
                  <a:spAutoFit/>
                </a:bodyPr>
                <a:lstStyle/>
                <a:p>
                  <a:r>
                    <a:rPr lang="it-IT" sz="2200" b="1" dirty="0" smtClean="0"/>
                    <a:t>Copy </a:t>
                  </a:r>
                  <a:r>
                    <a:rPr lang="it-IT" sz="2200" b="1" dirty="0" err="1" smtClean="0"/>
                    <a:t>here</a:t>
                  </a:r>
                  <a:r>
                    <a:rPr lang="it-IT" sz="2200" b="1" dirty="0" smtClean="0"/>
                    <a:t> </a:t>
                  </a:r>
                  <a:r>
                    <a:rPr lang="it-IT" sz="2200" b="1" dirty="0" err="1" smtClean="0"/>
                    <a:t>your</a:t>
                  </a:r>
                  <a:r>
                    <a:rPr lang="it-IT" sz="2200" b="1" dirty="0" smtClean="0"/>
                    <a:t> </a:t>
                  </a:r>
                  <a:r>
                    <a:rPr lang="it-IT" sz="2200" b="1" dirty="0" err="1" smtClean="0"/>
                    <a:t>token</a:t>
                  </a:r>
                  <a:endParaRPr lang="en-GB" sz="2200" b="1" dirty="0"/>
                </a:p>
              </p:txBody>
            </p:sp>
          </p:grpSp>
          <p:grpSp>
            <p:nvGrpSpPr>
              <p:cNvPr id="17" name="Gruppo 16"/>
              <p:cNvGrpSpPr/>
              <p:nvPr/>
            </p:nvGrpSpPr>
            <p:grpSpPr>
              <a:xfrm>
                <a:off x="5512986" y="3406389"/>
                <a:ext cx="3621597" cy="857468"/>
                <a:chOff x="5512986" y="3406389"/>
                <a:chExt cx="3621597" cy="857468"/>
              </a:xfrm>
            </p:grpSpPr>
            <p:sp>
              <p:nvSpPr>
                <p:cNvPr id="15" name="Freccia a destra 14"/>
                <p:cNvSpPr/>
                <p:nvPr/>
              </p:nvSpPr>
              <p:spPr>
                <a:xfrm rot="10800000">
                  <a:off x="5512986" y="340638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p:cNvSpPr txBox="1"/>
                <p:nvPr/>
              </p:nvSpPr>
              <p:spPr>
                <a:xfrm>
                  <a:off x="5575724" y="3832970"/>
                  <a:ext cx="3558859" cy="430887"/>
                </a:xfrm>
                <a:prstGeom prst="rect">
                  <a:avLst/>
                </a:prstGeom>
                <a:noFill/>
              </p:spPr>
              <p:txBody>
                <a:bodyPr wrap="none" rtlCol="0">
                  <a:spAutoFit/>
                </a:bodyPr>
                <a:lstStyle/>
                <a:p>
                  <a:r>
                    <a:rPr lang="it-IT" sz="2200" b="1" dirty="0" smtClean="0"/>
                    <a:t>Select the </a:t>
                  </a:r>
                  <a:r>
                    <a:rPr lang="it-IT" sz="2200" b="1" dirty="0" err="1" smtClean="0"/>
                    <a:t>amount</a:t>
                  </a:r>
                  <a:r>
                    <a:rPr lang="it-IT" sz="2200" b="1" dirty="0" smtClean="0"/>
                    <a:t> of </a:t>
                  </a:r>
                  <a:r>
                    <a:rPr lang="it-IT" sz="2200" b="1" dirty="0" err="1" smtClean="0"/>
                    <a:t>storage</a:t>
                  </a:r>
                  <a:endParaRPr lang="en-GB" sz="2200" b="1" dirty="0"/>
                </a:p>
              </p:txBody>
            </p:sp>
          </p:grpSp>
        </p:grpSp>
        <p:sp>
          <p:nvSpPr>
            <p:cNvPr id="19" name="Marcador de contenido 2"/>
            <p:cNvSpPr txBox="1">
              <a:spLocks/>
            </p:cNvSpPr>
            <p:nvPr/>
          </p:nvSpPr>
          <p:spPr>
            <a:xfrm>
              <a:off x="287524" y="5440233"/>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NB: test provider can offer not more than </a:t>
              </a:r>
              <a:r>
                <a:rPr lang="en-GB" sz="2600" b="1" dirty="0" smtClean="0">
                  <a:solidFill>
                    <a:srgbClr val="FF0000"/>
                  </a:solidFill>
                  <a:latin typeface="Candara" panose="020E0502030303020204" pitchFamily="34" charset="0"/>
                </a:rPr>
                <a:t>20 GB</a:t>
              </a:r>
              <a:r>
                <a:rPr lang="en-GB" sz="2600" dirty="0" smtClean="0">
                  <a:latin typeface="Candara" panose="020E0502030303020204" pitchFamily="34" charset="0"/>
                </a:rPr>
                <a:t>!</a:t>
              </a:r>
            </a:p>
          </p:txBody>
        </p:sp>
      </p:grpSp>
      <p:pic>
        <p:nvPicPr>
          <p:cNvPr id="21" name="Immagine 20"/>
          <p:cNvPicPr>
            <a:picLocks noChangeAspect="1"/>
          </p:cNvPicPr>
          <p:nvPr/>
        </p:nvPicPr>
        <p:blipFill>
          <a:blip r:embed="rId5"/>
          <a:stretch>
            <a:fillRect/>
          </a:stretch>
        </p:blipFill>
        <p:spPr>
          <a:xfrm>
            <a:off x="444227" y="1735323"/>
            <a:ext cx="5495925" cy="3143250"/>
          </a:xfrm>
          <a:prstGeom prst="rect">
            <a:avLst/>
          </a:prstGeom>
        </p:spPr>
      </p:pic>
      <p:grpSp>
        <p:nvGrpSpPr>
          <p:cNvPr id="24" name="Gruppo 23"/>
          <p:cNvGrpSpPr/>
          <p:nvPr/>
        </p:nvGrpSpPr>
        <p:grpSpPr>
          <a:xfrm>
            <a:off x="395607" y="1412776"/>
            <a:ext cx="8424936" cy="5035574"/>
            <a:chOff x="395607" y="1412776"/>
            <a:chExt cx="8424936" cy="5035574"/>
          </a:xfrm>
        </p:grpSpPr>
        <p:pic>
          <p:nvPicPr>
            <p:cNvPr id="22" name="Immagine 21"/>
            <p:cNvPicPr>
              <a:picLocks noChangeAspect="1"/>
            </p:cNvPicPr>
            <p:nvPr/>
          </p:nvPicPr>
          <p:blipFill>
            <a:blip r:embed="rId6"/>
            <a:stretch>
              <a:fillRect/>
            </a:stretch>
          </p:blipFill>
          <p:spPr>
            <a:xfrm>
              <a:off x="1047179" y="1412776"/>
              <a:ext cx="6905625" cy="4019550"/>
            </a:xfrm>
            <a:prstGeom prst="rect">
              <a:avLst/>
            </a:prstGeom>
          </p:spPr>
        </p:pic>
        <p:sp>
          <p:nvSpPr>
            <p:cNvPr id="23" name="Marcador de contenido 2"/>
            <p:cNvSpPr txBox="1">
              <a:spLocks/>
            </p:cNvSpPr>
            <p:nvPr/>
          </p:nvSpPr>
          <p:spPr>
            <a:xfrm>
              <a:off x="395607" y="5800278"/>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Your provider is now supporting the new space</a:t>
              </a:r>
            </a:p>
          </p:txBody>
        </p:sp>
      </p:grpSp>
      <p:sp>
        <p:nvSpPr>
          <p:cNvPr id="25"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2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492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3" name="Immagine 2"/>
          <p:cNvPicPr>
            <a:picLocks noChangeAspect="1"/>
          </p:cNvPicPr>
          <p:nvPr/>
        </p:nvPicPr>
        <p:blipFill>
          <a:blip r:embed="rId3"/>
          <a:stretch>
            <a:fillRect/>
          </a:stretch>
        </p:blipFill>
        <p:spPr>
          <a:xfrm>
            <a:off x="395536" y="2060848"/>
            <a:ext cx="2705100" cy="4305300"/>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51520" y="1173845"/>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Go back to the EGI </a:t>
            </a:r>
            <a:r>
              <a:rPr lang="en-GB" sz="2600" dirty="0" err="1" smtClean="0">
                <a:latin typeface="Candara" panose="020E0502030303020204" pitchFamily="34" charset="0"/>
              </a:rPr>
              <a:t>DataHub</a:t>
            </a:r>
            <a:r>
              <a:rPr lang="en-GB" sz="2600" dirty="0" smtClean="0">
                <a:latin typeface="Candara" panose="020E0502030303020204" pitchFamily="34" charset="0"/>
              </a:rPr>
              <a:t> web interface</a:t>
            </a:r>
          </a:p>
          <a:p>
            <a:pPr lvl="1"/>
            <a:r>
              <a:rPr lang="en-GB" sz="1800" dirty="0" smtClean="0">
                <a:latin typeface="Candara" panose="020E0502030303020204" pitchFamily="34" charset="0"/>
              </a:rPr>
              <a:t>The new space is now supported by your provider.</a:t>
            </a:r>
          </a:p>
          <a:p>
            <a:pPr lvl="1"/>
            <a:endParaRPr lang="en-GB" sz="1800" dirty="0" smtClean="0">
              <a:latin typeface="Candara" panose="020E0502030303020204" pitchFamily="34" charset="0"/>
            </a:endParaRPr>
          </a:p>
        </p:txBody>
      </p:sp>
      <p:grpSp>
        <p:nvGrpSpPr>
          <p:cNvPr id="7" name="Gruppo 6"/>
          <p:cNvGrpSpPr/>
          <p:nvPr/>
        </p:nvGrpSpPr>
        <p:grpSpPr>
          <a:xfrm>
            <a:off x="3111032" y="4365104"/>
            <a:ext cx="5664747" cy="914325"/>
            <a:chOff x="5076056" y="5191195"/>
            <a:chExt cx="5664747" cy="914325"/>
          </a:xfrm>
        </p:grpSpPr>
        <p:sp>
          <p:nvSpPr>
            <p:cNvPr id="8" name="Freccia a destra 7"/>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5158826" y="5191195"/>
              <a:ext cx="5581977" cy="430887"/>
            </a:xfrm>
            <a:prstGeom prst="rect">
              <a:avLst/>
            </a:prstGeom>
            <a:noFill/>
          </p:spPr>
          <p:txBody>
            <a:bodyPr wrap="none" rtlCol="0">
              <a:spAutoFit/>
            </a:bodyPr>
            <a:lstStyle/>
            <a:p>
              <a:r>
                <a:rPr lang="en-GB" sz="2200" b="1" dirty="0" smtClean="0">
                  <a:latin typeface="Candara" panose="020E0502030303020204" pitchFamily="34" charset="0"/>
                </a:rPr>
                <a:t>1. Select your provider name under the space</a:t>
              </a:r>
              <a:endParaRPr lang="en-GB" sz="2200" b="1" dirty="0">
                <a:latin typeface="Candara" panose="020E0502030303020204" pitchFamily="34" charset="0"/>
              </a:endParaRPr>
            </a:p>
          </p:txBody>
        </p:sp>
      </p:grpSp>
      <p:grpSp>
        <p:nvGrpSpPr>
          <p:cNvPr id="14" name="Gruppo 13"/>
          <p:cNvGrpSpPr/>
          <p:nvPr/>
        </p:nvGrpSpPr>
        <p:grpSpPr>
          <a:xfrm>
            <a:off x="3493594" y="2492896"/>
            <a:ext cx="4927622" cy="1295400"/>
            <a:chOff x="3493594" y="2492896"/>
            <a:chExt cx="4927622" cy="1295400"/>
          </a:xfrm>
        </p:grpSpPr>
        <p:pic>
          <p:nvPicPr>
            <p:cNvPr id="5" name="Immagine 4"/>
            <p:cNvPicPr>
              <a:picLocks noChangeAspect="1"/>
            </p:cNvPicPr>
            <p:nvPr/>
          </p:nvPicPr>
          <p:blipFill>
            <a:blip r:embed="rId4"/>
            <a:stretch>
              <a:fillRect/>
            </a:stretch>
          </p:blipFill>
          <p:spPr>
            <a:xfrm>
              <a:off x="6516216" y="2492896"/>
              <a:ext cx="1905000" cy="1295400"/>
            </a:xfrm>
            <a:prstGeom prst="rect">
              <a:avLst/>
            </a:prstGeom>
            <a:effectLst>
              <a:outerShdw blurRad="50800" dist="38100" dir="2700000" algn="tl" rotWithShape="0">
                <a:prstClr val="black">
                  <a:alpha val="40000"/>
                </a:prstClr>
              </a:outerShdw>
            </a:effectLst>
          </p:spPr>
        </p:pic>
        <p:grpSp>
          <p:nvGrpSpPr>
            <p:cNvPr id="13" name="Gruppo 12"/>
            <p:cNvGrpSpPr/>
            <p:nvPr/>
          </p:nvGrpSpPr>
          <p:grpSpPr>
            <a:xfrm>
              <a:off x="3493594" y="2884901"/>
              <a:ext cx="3086101" cy="896773"/>
              <a:chOff x="3493594" y="2884901"/>
              <a:chExt cx="3086101" cy="896773"/>
            </a:xfrm>
          </p:grpSpPr>
          <p:sp>
            <p:nvSpPr>
              <p:cNvPr id="11" name="Freccia a destra 10"/>
              <p:cNvSpPr/>
              <p:nvPr/>
            </p:nvSpPr>
            <p:spPr>
              <a:xfrm>
                <a:off x="5211502" y="329823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p:cNvSpPr txBox="1"/>
              <p:nvPr/>
            </p:nvSpPr>
            <p:spPr>
              <a:xfrm>
                <a:off x="3493594" y="2884901"/>
                <a:ext cx="3086101" cy="769441"/>
              </a:xfrm>
              <a:prstGeom prst="rect">
                <a:avLst/>
              </a:prstGeom>
              <a:noFill/>
            </p:spPr>
            <p:txBody>
              <a:bodyPr wrap="none" rtlCol="0">
                <a:spAutoFit/>
              </a:bodyPr>
              <a:lstStyle/>
              <a:p>
                <a:r>
                  <a:rPr lang="en-GB" sz="2200" b="1" dirty="0" smtClean="0">
                    <a:latin typeface="Candara" panose="020E0502030303020204" pitchFamily="34" charset="0"/>
                  </a:rPr>
                  <a:t>2. Select Go to your files</a:t>
                </a:r>
              </a:p>
              <a:p>
                <a:r>
                  <a:rPr lang="en-GB" sz="2200" b="1" dirty="0" smtClean="0">
                    <a:latin typeface="Candara" panose="020E0502030303020204" pitchFamily="34" charset="0"/>
                  </a:rPr>
                  <a:t>in the map</a:t>
                </a:r>
                <a:endParaRPr lang="en-GB" sz="2200" b="1" dirty="0">
                  <a:latin typeface="Candara" panose="020E0502030303020204" pitchFamily="34" charset="0"/>
                </a:endParaRPr>
              </a:p>
            </p:txBody>
          </p:sp>
        </p:grpSp>
      </p:gr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6956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1800" i="1" noProof="0" dirty="0" smtClean="0"/>
              <a:t>Open Science Commons paper</a:t>
            </a:r>
            <a:endParaRPr lang="en-US" sz="1800" i="1" noProof="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51593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124337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5" name="Immagine 4"/>
          <p:cNvPicPr>
            <a:picLocks noChangeAspect="1"/>
          </p:cNvPicPr>
          <p:nvPr/>
        </p:nvPicPr>
        <p:blipFill>
          <a:blip r:embed="rId2"/>
          <a:stretch>
            <a:fillRect/>
          </a:stretch>
        </p:blipFill>
        <p:spPr>
          <a:xfrm>
            <a:off x="3203848" y="2276872"/>
            <a:ext cx="3208972" cy="3960440"/>
          </a:xfrm>
          <a:prstGeom prst="rect">
            <a:avLst/>
          </a:prstGeom>
          <a:effectLst>
            <a:outerShdw blurRad="50800" dist="38100" dir="2700000" algn="tl" rotWithShape="0">
              <a:prstClr val="black">
                <a:alpha val="40000"/>
              </a:prstClr>
            </a:outerShdw>
          </a:effectLst>
        </p:spPr>
      </p:pic>
      <p:sp>
        <p:nvSpPr>
          <p:cNvPr id="6"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 will be redirected to the </a:t>
            </a:r>
            <a:r>
              <a:rPr lang="en-GB" sz="2600" dirty="0" err="1" smtClean="0">
                <a:latin typeface="Candara" panose="020E0502030303020204" pitchFamily="34" charset="0"/>
              </a:rPr>
              <a:t>OneProvider</a:t>
            </a:r>
            <a:r>
              <a:rPr lang="en-GB" sz="2600" dirty="0" smtClean="0">
                <a:latin typeface="Candara" panose="020E0502030303020204" pitchFamily="34" charset="0"/>
              </a:rPr>
              <a:t> user interface</a:t>
            </a:r>
          </a:p>
          <a:p>
            <a:pPr lvl="1"/>
            <a:r>
              <a:rPr lang="en-GB" sz="1800" dirty="0" smtClean="0">
                <a:latin typeface="Candara" panose="020E0502030303020204" pitchFamily="34" charset="0"/>
              </a:rPr>
              <a:t>Select the new space</a:t>
            </a:r>
          </a:p>
          <a:p>
            <a:pPr lvl="1"/>
            <a:endParaRPr lang="en-GB" sz="1800" dirty="0" smtClean="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913665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sp>
        <p:nvSpPr>
          <p:cNvPr id="5"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Upload some files</a:t>
            </a:r>
            <a:endParaRPr lang="en-GB" sz="1800" dirty="0" smtClean="0">
              <a:latin typeface="Candara" panose="020E0502030303020204" pitchFamily="34" charset="0"/>
            </a:endParaRPr>
          </a:p>
          <a:p>
            <a:pPr lvl="1"/>
            <a:endParaRPr lang="en-GB" sz="1800" dirty="0" smtClean="0">
              <a:latin typeface="Candara" panose="020E0502030303020204" pitchFamily="34" charset="0"/>
            </a:endParaRPr>
          </a:p>
        </p:txBody>
      </p:sp>
      <p:grpSp>
        <p:nvGrpSpPr>
          <p:cNvPr id="7" name="Gruppo 6"/>
          <p:cNvGrpSpPr/>
          <p:nvPr/>
        </p:nvGrpSpPr>
        <p:grpSpPr>
          <a:xfrm>
            <a:off x="268936" y="1792727"/>
            <a:ext cx="8689475" cy="4120108"/>
            <a:chOff x="130997" y="2161223"/>
            <a:chExt cx="8882005" cy="4120108"/>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3"/>
            <a:stretch>
              <a:fillRect/>
            </a:stretch>
          </p:blipFill>
          <p:spPr>
            <a:xfrm>
              <a:off x="130997" y="2161223"/>
              <a:ext cx="8882005" cy="4120108"/>
            </a:xfrm>
            <a:prstGeom prst="rect">
              <a:avLst/>
            </a:prstGeom>
          </p:spPr>
        </p:pic>
        <p:sp>
          <p:nvSpPr>
            <p:cNvPr id="6" name="Ovale 5"/>
            <p:cNvSpPr/>
            <p:nvPr/>
          </p:nvSpPr>
          <p:spPr>
            <a:xfrm>
              <a:off x="5251136" y="2205935"/>
              <a:ext cx="1296144" cy="54769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67731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052896"/>
            <a:ext cx="7772400" cy="1440000"/>
          </a:xfrm>
        </p:spPr>
        <p:txBody>
          <a:bodyPr>
            <a:noAutofit/>
          </a:bodyPr>
          <a:lstStyle/>
          <a:p>
            <a:pPr>
              <a:lnSpc>
                <a:spcPct val="100000"/>
              </a:lnSpc>
            </a:pPr>
            <a:r>
              <a:rPr lang="en-GB" sz="3600" u="sng" noProof="0" dirty="0" smtClean="0"/>
              <a:t>Exercise 3:</a:t>
            </a:r>
            <a:r>
              <a:rPr lang="en-GB" sz="3600" noProof="0" dirty="0" smtClean="0"/>
              <a:t/>
            </a:r>
            <a:br>
              <a:rPr lang="en-GB" sz="3600" noProof="0" dirty="0" smtClean="0"/>
            </a:br>
            <a:r>
              <a:rPr lang="nl-NL" sz="3600" dirty="0"/>
              <a:t>Access </a:t>
            </a:r>
            <a:r>
              <a:rPr lang="nl-NL" sz="3600" dirty="0" smtClean="0"/>
              <a:t>data with oneclient</a:t>
            </a:r>
            <a:endParaRPr lang="nl-NL" sz="3600" dirty="0"/>
          </a:p>
        </p:txBody>
      </p:sp>
      <p:sp>
        <p:nvSpPr>
          <p:cNvPr id="4" name="Segnaposto contenuto 2"/>
          <p:cNvSpPr txBox="1">
            <a:spLocks/>
          </p:cNvSpPr>
          <p:nvPr/>
        </p:nvSpPr>
        <p:spPr>
          <a:xfrm>
            <a:off x="251520" y="2680320"/>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sz="2600" b="0" dirty="0">
                <a:solidFill>
                  <a:schemeClr val="tx1"/>
                </a:solidFill>
                <a:latin typeface="Candara" panose="020E0502030303020204" pitchFamily="34" charset="0"/>
              </a:rPr>
              <a:t>I</a:t>
            </a:r>
            <a:r>
              <a:rPr lang="en-US" sz="2600"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sz="2600" dirty="0">
                <a:solidFill>
                  <a:prstClr val="black"/>
                </a:solidFill>
                <a:latin typeface="Candara" panose="020E0502030303020204" pitchFamily="34" charset="0"/>
              </a:rPr>
              <a:t>Get</a:t>
            </a:r>
            <a:r>
              <a:rPr lang="en-US" sz="2600" b="0" dirty="0">
                <a:solidFill>
                  <a:prstClr val="black"/>
                </a:solidFill>
                <a:latin typeface="Candara" panose="020E0502030303020204" pitchFamily="34" charset="0"/>
              </a:rPr>
              <a:t> an </a:t>
            </a:r>
            <a:r>
              <a:rPr lang="en-US" sz="2600" dirty="0" smtClean="0">
                <a:solidFill>
                  <a:srgbClr val="FF0000"/>
                </a:solidFill>
                <a:latin typeface="Candara" panose="020E0502030303020204" pitchFamily="34" charset="0"/>
              </a:rPr>
              <a:t>Access Token</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from the EGI </a:t>
            </a:r>
            <a:r>
              <a:rPr lang="en-US" sz="2600" b="0" dirty="0" err="1">
                <a:solidFill>
                  <a:prstClr val="black"/>
                </a:solidFill>
                <a:latin typeface="Candara" panose="020E0502030303020204" pitchFamily="34" charset="0"/>
              </a:rPr>
              <a:t>DataHub</a:t>
            </a:r>
            <a:r>
              <a:rPr lang="en-US" sz="2600" b="0" dirty="0">
                <a:solidFill>
                  <a:prstClr val="black"/>
                </a:solidFill>
                <a:latin typeface="Candara" panose="020E0502030303020204" pitchFamily="34" charset="0"/>
              </a:rPr>
              <a:t> web </a:t>
            </a:r>
            <a:r>
              <a:rPr lang="en-US" sz="2600" b="0" dirty="0" smtClean="0">
                <a:solidFill>
                  <a:prstClr val="black"/>
                </a:solidFill>
                <a:latin typeface="Candara" panose="020E0502030303020204" pitchFamily="34" charset="0"/>
              </a:rPr>
              <a:t>interface</a:t>
            </a:r>
          </a:p>
          <a:p>
            <a:pPr marL="514350" lvl="0" indent="-514350" algn="l">
              <a:buFont typeface="+mj-lt"/>
              <a:buAutoNum type="arabicPeriod"/>
            </a:pPr>
            <a:r>
              <a:rPr lang="en-US" sz="2600" dirty="0" smtClean="0">
                <a:solidFill>
                  <a:prstClr val="black"/>
                </a:solidFill>
                <a:latin typeface="Candara" panose="020E0502030303020204" pitchFamily="34" charset="0"/>
              </a:rPr>
              <a:t>Access </a:t>
            </a:r>
            <a:r>
              <a:rPr lang="en-US" sz="2600" b="0" dirty="0" smtClean="0">
                <a:solidFill>
                  <a:prstClr val="black"/>
                </a:solidFill>
                <a:latin typeface="Candara" panose="020E0502030303020204" pitchFamily="34" charset="0"/>
              </a:rPr>
              <a:t>the EGI </a:t>
            </a:r>
            <a:r>
              <a:rPr lang="en-US" sz="2600" b="0" dirty="0" err="1" smtClean="0">
                <a:solidFill>
                  <a:prstClr val="black"/>
                </a:solidFill>
                <a:latin typeface="Candara" panose="020E0502030303020204" pitchFamily="34" charset="0"/>
              </a:rPr>
              <a:t>FedCloud</a:t>
            </a:r>
            <a:r>
              <a:rPr lang="en-US" sz="2600" b="0" dirty="0" smtClean="0">
                <a:solidFill>
                  <a:prstClr val="black"/>
                </a:solidFill>
                <a:latin typeface="Candara" panose="020E0502030303020204" pitchFamily="34" charset="0"/>
              </a:rPr>
              <a:t> UI via SSH</a:t>
            </a:r>
          </a:p>
          <a:p>
            <a:pPr marL="514350" lvl="0" indent="-514350" algn="l">
              <a:buFont typeface="+mj-lt"/>
              <a:buAutoNum type="arabicPeriod"/>
            </a:pPr>
            <a:r>
              <a:rPr lang="en-US" sz="2600" dirty="0" smtClean="0">
                <a:solidFill>
                  <a:prstClr val="black"/>
                </a:solidFill>
                <a:latin typeface="Candara" panose="020E0502030303020204" pitchFamily="34" charset="0"/>
              </a:rPr>
              <a:t>Mount</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the virtual file-system with </a:t>
            </a:r>
            <a:r>
              <a:rPr lang="en-US" sz="2600" b="0" dirty="0" err="1">
                <a:solidFill>
                  <a:prstClr val="black"/>
                </a:solidFill>
                <a:latin typeface="Candara" panose="020E0502030303020204" pitchFamily="34" charset="0"/>
              </a:rPr>
              <a:t>OneClient</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smtClean="0">
                <a:solidFill>
                  <a:prstClr val="black"/>
                </a:solidFill>
                <a:latin typeface="Candara" panose="020E0502030303020204" pitchFamily="34" charset="0"/>
              </a:rPr>
              <a:t>Create</a:t>
            </a:r>
            <a:r>
              <a:rPr lang="en-US" sz="2600" b="0" dirty="0" smtClean="0">
                <a:solidFill>
                  <a:prstClr val="black"/>
                </a:solidFill>
                <a:latin typeface="Candara" panose="020E0502030303020204" pitchFamily="34" charset="0"/>
              </a:rPr>
              <a:t> a new file in the new space</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a:solidFill>
                  <a:prstClr val="black"/>
                </a:solidFill>
                <a:latin typeface="Candara" panose="020E0502030303020204" pitchFamily="34" charset="0"/>
              </a:rPr>
              <a:t>Unmount</a:t>
            </a:r>
            <a:r>
              <a:rPr lang="en-US" sz="2600" b="0" dirty="0">
                <a:solidFill>
                  <a:prstClr val="black"/>
                </a:solidFill>
                <a:latin typeface="Candara" panose="020E0502030303020204" pitchFamily="34" charset="0"/>
              </a:rPr>
              <a:t> the virtual file-system</a:t>
            </a:r>
            <a:endParaRPr lang="en-GB" sz="2600"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sz="2600"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8248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Get an access token</a:t>
            </a:r>
            <a:endParaRPr lang="en-GB" dirty="0"/>
          </a:p>
        </p:txBody>
      </p:sp>
      <p:pic>
        <p:nvPicPr>
          <p:cNvPr id="4" name="Immagine 3"/>
          <p:cNvPicPr>
            <a:picLocks noChangeAspect="1"/>
          </p:cNvPicPr>
          <p:nvPr/>
        </p:nvPicPr>
        <p:blipFill>
          <a:blip r:embed="rId3"/>
          <a:stretch>
            <a:fillRect/>
          </a:stretch>
        </p:blipFill>
        <p:spPr>
          <a:xfrm>
            <a:off x="1259632" y="1484784"/>
            <a:ext cx="3024336" cy="4155818"/>
          </a:xfrm>
          <a:prstGeom prst="rect">
            <a:avLst/>
          </a:prstGeom>
          <a:effectLst>
            <a:outerShdw blurRad="50800" dist="38100" dir="2700000" algn="tl" rotWithShape="0">
              <a:prstClr val="black">
                <a:alpha val="40000"/>
              </a:prstClr>
            </a:outerShdw>
          </a:effectLst>
        </p:spPr>
      </p:pic>
      <p:sp>
        <p:nvSpPr>
          <p:cNvPr id="8" name="CasellaDiTesto 7"/>
          <p:cNvSpPr txBox="1"/>
          <p:nvPr/>
        </p:nvSpPr>
        <p:spPr>
          <a:xfrm>
            <a:off x="1337455" y="5662409"/>
            <a:ext cx="2874505" cy="430887"/>
          </a:xfrm>
          <a:prstGeom prst="rect">
            <a:avLst/>
          </a:prstGeom>
          <a:noFill/>
        </p:spPr>
        <p:txBody>
          <a:bodyPr wrap="none" rtlCol="0">
            <a:spAutoFit/>
          </a:bodyPr>
          <a:lstStyle/>
          <a:p>
            <a:r>
              <a:rPr lang="it-IT" sz="2200" b="1" dirty="0" smtClean="0"/>
              <a:t>1. Select Access </a:t>
            </a:r>
            <a:r>
              <a:rPr lang="it-IT" sz="2200" b="1" dirty="0" err="1" smtClean="0"/>
              <a:t>Tokens</a:t>
            </a:r>
            <a:endParaRPr lang="en-GB" sz="2200" b="1" dirty="0"/>
          </a:p>
        </p:txBody>
      </p:sp>
      <p:grpSp>
        <p:nvGrpSpPr>
          <p:cNvPr id="12" name="Gruppo 11"/>
          <p:cNvGrpSpPr/>
          <p:nvPr/>
        </p:nvGrpSpPr>
        <p:grpSpPr>
          <a:xfrm>
            <a:off x="4768009" y="1484784"/>
            <a:ext cx="2900335" cy="4587517"/>
            <a:chOff x="4067944" y="1484784"/>
            <a:chExt cx="2705100" cy="4808868"/>
          </a:xfrm>
        </p:grpSpPr>
        <p:sp>
          <p:nvSpPr>
            <p:cNvPr id="11" name="CasellaDiTesto 10"/>
            <p:cNvSpPr txBox="1"/>
            <p:nvPr/>
          </p:nvSpPr>
          <p:spPr>
            <a:xfrm>
              <a:off x="4283968" y="5862765"/>
              <a:ext cx="2257413" cy="430887"/>
            </a:xfrm>
            <a:prstGeom prst="rect">
              <a:avLst/>
            </a:prstGeom>
            <a:noFill/>
          </p:spPr>
          <p:txBody>
            <a:bodyPr wrap="none" rtlCol="0">
              <a:spAutoFit/>
            </a:bodyPr>
            <a:lstStyle/>
            <a:p>
              <a:r>
                <a:rPr lang="it-IT" sz="2200" b="1" dirty="0"/>
                <a:t>2</a:t>
              </a:r>
              <a:r>
                <a:rPr lang="it-IT" sz="2200" b="1" dirty="0" smtClean="0"/>
                <a:t>. Copy the </a:t>
              </a:r>
              <a:r>
                <a:rPr lang="it-IT" sz="2200" b="1" dirty="0" err="1" smtClean="0"/>
                <a:t>Token</a:t>
              </a:r>
              <a:endParaRPr lang="en-GB" sz="2200" b="1" dirty="0"/>
            </a:p>
          </p:txBody>
        </p:sp>
        <p:pic>
          <p:nvPicPr>
            <p:cNvPr id="5" name="Immagine 4"/>
            <p:cNvPicPr>
              <a:picLocks noChangeAspect="1"/>
            </p:cNvPicPr>
            <p:nvPr/>
          </p:nvPicPr>
          <p:blipFill>
            <a:blip r:embed="rId4"/>
            <a:stretch>
              <a:fillRect/>
            </a:stretch>
          </p:blipFill>
          <p:spPr>
            <a:xfrm>
              <a:off x="4067944" y="1484784"/>
              <a:ext cx="2705100" cy="4356340"/>
            </a:xfrm>
            <a:prstGeom prst="rect">
              <a:avLst/>
            </a:prstGeom>
            <a:effectLst>
              <a:outerShdw blurRad="50800" dist="38100" dir="2700000" algn="tl" rotWithShape="0">
                <a:prstClr val="black">
                  <a:alpha val="40000"/>
                </a:prstClr>
              </a:outerShdw>
            </a:effectLst>
          </p:spPr>
        </p:pic>
      </p:grpSp>
      <p:sp>
        <p:nvSpPr>
          <p:cNvPr id="13" name="Ovale 12"/>
          <p:cNvSpPr/>
          <p:nvPr/>
        </p:nvSpPr>
        <p:spPr>
          <a:xfrm>
            <a:off x="1259632" y="4005064"/>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4863800" y="4695241"/>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978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p>
            <a:r>
              <a:rPr lang="en-GB" noProof="0" dirty="0" smtClean="0"/>
              <a:t>Log into the </a:t>
            </a:r>
            <a:r>
              <a:rPr lang="en-GB" noProof="0" dirty="0" err="1" smtClean="0"/>
              <a:t>OneProvider</a:t>
            </a:r>
            <a:endParaRPr lang="en-GB" noProof="0" dirty="0"/>
          </a:p>
        </p:txBody>
      </p:sp>
      <p:sp>
        <p:nvSpPr>
          <p:cNvPr id="3" name="Marcador de contenido 2"/>
          <p:cNvSpPr>
            <a:spLocks noGrp="1"/>
          </p:cNvSpPr>
          <p:nvPr>
            <p:ph sz="half" idx="2"/>
          </p:nvPr>
        </p:nvSpPr>
        <p:spPr>
          <a:xfrm>
            <a:off x="467544" y="1341438"/>
            <a:ext cx="8424936" cy="575394"/>
          </a:xfrm>
        </p:spPr>
        <p:txBody>
          <a:bodyPr/>
          <a:lstStyle/>
          <a:p>
            <a:r>
              <a:rPr lang="en-GB" b="1" noProof="0" dirty="0" smtClean="0">
                <a:latin typeface="Candara" panose="020E0502030303020204" pitchFamily="34" charset="0"/>
              </a:rPr>
              <a:t>Access</a:t>
            </a:r>
            <a:r>
              <a:rPr lang="en-GB" noProof="0" dirty="0" smtClean="0">
                <a:latin typeface="Candara" panose="020E0502030303020204" pitchFamily="34" charset="0"/>
              </a:rPr>
              <a:t> the </a:t>
            </a:r>
            <a:r>
              <a:rPr lang="en-GB" dirty="0" smtClean="0">
                <a:latin typeface="Candara" panose="020E0502030303020204" pitchFamily="34" charset="0"/>
              </a:rPr>
              <a:t>EGI </a:t>
            </a:r>
            <a:r>
              <a:rPr lang="en-GB" dirty="0" err="1" smtClean="0">
                <a:latin typeface="Candara" panose="020E0502030303020204" pitchFamily="34" charset="0"/>
              </a:rPr>
              <a:t>FedCloud</a:t>
            </a:r>
            <a:r>
              <a:rPr lang="en-GB" dirty="0" smtClean="0">
                <a:latin typeface="Candara" panose="020E0502030303020204" pitchFamily="34" charset="0"/>
              </a:rPr>
              <a:t> Client UI</a:t>
            </a:r>
            <a:endParaRPr lang="en-GB" noProof="0" dirty="0" smtClean="0">
              <a:latin typeface="Candara" panose="020E0502030303020204" pitchFamily="34" charset="0"/>
            </a:endParaRPr>
          </a:p>
        </p:txBody>
      </p:sp>
      <p:sp>
        <p:nvSpPr>
          <p:cNvPr id="5" name="Rectángulo 4"/>
          <p:cNvSpPr/>
          <p:nvPr/>
        </p:nvSpPr>
        <p:spPr>
          <a:xfrm>
            <a:off x="467544" y="37907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export PROVIDER_HOSTNAME=&lt;</a:t>
            </a:r>
            <a:r>
              <a:rPr lang="en-GB" dirty="0" err="1" smtClean="0">
                <a:latin typeface="Courier"/>
                <a:cs typeface="Courier"/>
              </a:rPr>
              <a:t>OneProvider</a:t>
            </a:r>
            <a:r>
              <a:rPr lang="en-GB" dirty="0" err="1">
                <a:latin typeface="Courier"/>
                <a:cs typeface="Courier"/>
              </a:rPr>
              <a:t>_</a:t>
            </a:r>
            <a:r>
              <a:rPr lang="en-GB" dirty="0" err="1" smtClean="0">
                <a:latin typeface="Courier"/>
                <a:cs typeface="Courier"/>
              </a:rPr>
              <a:t>IP</a:t>
            </a:r>
            <a:r>
              <a:rPr lang="en-GB" dirty="0" smtClean="0">
                <a:latin typeface="Courier"/>
                <a:cs typeface="Courier"/>
              </a:rPr>
              <a:t>&gt;</a:t>
            </a:r>
          </a:p>
          <a:p>
            <a:r>
              <a:rPr lang="en-GB" dirty="0" smtClean="0">
                <a:latin typeface="Courier"/>
                <a:cs typeface="Courier"/>
              </a:rPr>
              <a:t>~$ export ONECLIENT_AUTHORIZATION_TOKEN=‘&lt;Access Token&gt;’</a:t>
            </a:r>
          </a:p>
        </p:txBody>
      </p:sp>
      <p:sp>
        <p:nvSpPr>
          <p:cNvPr id="8" name="Rectángulo 4"/>
          <p:cNvSpPr/>
          <p:nvPr/>
        </p:nvSpPr>
        <p:spPr>
          <a:xfrm>
            <a:off x="467544" y="5518973"/>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mkdir</a:t>
            </a:r>
            <a:r>
              <a:rPr lang="en-GB" dirty="0" smtClean="0">
                <a:latin typeface="Courier"/>
                <a:cs typeface="Courier"/>
              </a:rPr>
              <a:t> </a:t>
            </a:r>
            <a:r>
              <a:rPr lang="en-GB" dirty="0" err="1" smtClean="0">
                <a:latin typeface="Courier"/>
                <a:cs typeface="Courier"/>
              </a:rPr>
              <a:t>onedata</a:t>
            </a:r>
            <a:endParaRPr lang="en-GB" dirty="0" smtClean="0">
              <a:latin typeface="Courier"/>
              <a:cs typeface="Courier"/>
            </a:endParaRPr>
          </a:p>
          <a:p>
            <a:r>
              <a:rPr lang="en-GB" dirty="0" smtClean="0">
                <a:latin typeface="Courier"/>
                <a:cs typeface="Courier"/>
              </a:rPr>
              <a:t>~$ export MOUNT_POINT=/home/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smtClean="0">
              <a:latin typeface="Courier"/>
              <a:cs typeface="Courier"/>
            </a:endParaRPr>
          </a:p>
        </p:txBody>
      </p:sp>
      <p:sp>
        <p:nvSpPr>
          <p:cNvPr id="7" name="Rectángulo 4"/>
          <p:cNvSpPr/>
          <p:nvPr/>
        </p:nvSpPr>
        <p:spPr>
          <a:xfrm>
            <a:off x="467544" y="2055331"/>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ssh</a:t>
            </a:r>
            <a:r>
              <a:rPr lang="en-GB" dirty="0" smtClean="0">
                <a:latin typeface="Courier"/>
                <a:cs typeface="Courier"/>
              </a:rPr>
              <a:t> userX@90.147.16.130</a:t>
            </a:r>
            <a:r>
              <a:rPr lang="en-GB" dirty="0">
                <a:latin typeface="Courier"/>
                <a:cs typeface="Courier"/>
              </a:rPr>
              <a:t> </a:t>
            </a:r>
            <a:r>
              <a:rPr lang="en-GB" dirty="0" smtClean="0">
                <a:latin typeface="Courier"/>
                <a:cs typeface="Courier"/>
              </a:rPr>
              <a:t>–p 4422</a:t>
            </a:r>
          </a:p>
        </p:txBody>
      </p:sp>
      <p:sp>
        <p:nvSpPr>
          <p:cNvPr id="9" name="Marcador de contenido 2"/>
          <p:cNvSpPr txBox="1">
            <a:spLocks/>
          </p:cNvSpPr>
          <p:nvPr/>
        </p:nvSpPr>
        <p:spPr>
          <a:xfrm>
            <a:off x="467544" y="2781598"/>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Create</a:t>
            </a:r>
            <a:r>
              <a:rPr lang="en-GB" dirty="0" smtClean="0">
                <a:latin typeface="Candara" panose="020E0502030303020204" pitchFamily="34" charset="0"/>
              </a:rPr>
              <a:t> a folder </a:t>
            </a:r>
            <a:r>
              <a:rPr lang="en-GB" dirty="0">
                <a:latin typeface="Candara" panose="020E0502030303020204" pitchFamily="34" charset="0"/>
              </a:rPr>
              <a:t>to mount the </a:t>
            </a:r>
            <a:r>
              <a:rPr lang="en-GB" dirty="0" err="1">
                <a:latin typeface="Candara" panose="020E0502030303020204" pitchFamily="34" charset="0"/>
              </a:rPr>
              <a:t>OneData</a:t>
            </a:r>
            <a:r>
              <a:rPr lang="en-GB" dirty="0">
                <a:latin typeface="Candara" panose="020E0502030303020204" pitchFamily="34" charset="0"/>
              </a:rPr>
              <a:t> virtual file-system and export the mount point</a:t>
            </a:r>
            <a:endParaRPr lang="en-GB" dirty="0" smtClean="0">
              <a:latin typeface="Candara" panose="020E0502030303020204" pitchFamily="34" charset="0"/>
            </a:endParaRPr>
          </a:p>
        </p:txBody>
      </p:sp>
      <p:sp>
        <p:nvSpPr>
          <p:cNvPr id="10" name="Marcador de contenido 2"/>
          <p:cNvSpPr txBox="1">
            <a:spLocks/>
          </p:cNvSpPr>
          <p:nvPr/>
        </p:nvSpPr>
        <p:spPr>
          <a:xfrm>
            <a:off x="467544" y="4797822"/>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Configure</a:t>
            </a:r>
            <a:r>
              <a:rPr lang="en-GB" dirty="0" smtClean="0">
                <a:latin typeface="Candara" panose="020E0502030303020204" pitchFamily="34" charset="0"/>
              </a:rPr>
              <a:t> the </a:t>
            </a:r>
            <a:r>
              <a:rPr lang="en-GB" dirty="0" err="1" smtClean="0">
                <a:latin typeface="Candara" panose="020E0502030303020204" pitchFamily="34" charset="0"/>
              </a:rPr>
              <a:t>OneClient</a:t>
            </a:r>
            <a:r>
              <a:rPr lang="en-GB" dirty="0" smtClean="0">
                <a:latin typeface="Candara" panose="020E0502030303020204" pitchFamily="34" charset="0"/>
              </a:rPr>
              <a:t> settings:</a:t>
            </a:r>
          </a:p>
        </p:txBody>
      </p:sp>
      <p:sp>
        <p:nvSpPr>
          <p:cNvPr id="11"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888792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251520" y="1124744"/>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Mount</a:t>
            </a:r>
            <a:r>
              <a:rPr lang="en-GB" sz="2800" dirty="0" smtClean="0">
                <a:latin typeface="Candara" panose="020E0502030303020204" pitchFamily="34" charset="0"/>
              </a:rPr>
              <a:t> the virtual file-system</a:t>
            </a:r>
          </a:p>
          <a:p>
            <a:endParaRPr lang="it-IT" sz="2800" dirty="0">
              <a:latin typeface="Candara" panose="020E0502030303020204" pitchFamily="34" charset="0"/>
            </a:endParaRPr>
          </a:p>
          <a:p>
            <a:endParaRPr lang="it-IT" sz="2800" dirty="0" smtClean="0">
              <a:latin typeface="Candara" panose="020E0502030303020204" pitchFamily="34" charset="0"/>
            </a:endParaRPr>
          </a:p>
          <a:p>
            <a:endParaRPr lang="it-IT" sz="2800" dirty="0">
              <a:latin typeface="Candara" panose="020E0502030303020204" pitchFamily="34" charset="0"/>
            </a:endParaRPr>
          </a:p>
        </p:txBody>
      </p:sp>
      <p:sp>
        <p:nvSpPr>
          <p:cNvPr id="2" name="Titolo 1"/>
          <p:cNvSpPr>
            <a:spLocks noGrp="1"/>
          </p:cNvSpPr>
          <p:nvPr>
            <p:ph type="title"/>
          </p:nvPr>
        </p:nvSpPr>
        <p:spPr/>
        <p:txBody>
          <a:bodyPr/>
          <a:lstStyle/>
          <a:p>
            <a:r>
              <a:rPr lang="en-GB" dirty="0" smtClean="0"/>
              <a:t>Mount the virtual file-system</a:t>
            </a:r>
            <a:endParaRPr lang="en-GB" dirty="0"/>
          </a:p>
        </p:txBody>
      </p:sp>
      <p:sp>
        <p:nvSpPr>
          <p:cNvPr id="3" name="Rectángulo 4"/>
          <p:cNvSpPr/>
          <p:nvPr/>
        </p:nvSpPr>
        <p:spPr>
          <a:xfrm>
            <a:off x="311703" y="1905798"/>
            <a:ext cx="820891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err="1">
                <a:latin typeface="Courier"/>
                <a:cs typeface="Courier"/>
              </a:rPr>
              <a:t>oneclient</a:t>
            </a:r>
            <a:r>
              <a:rPr lang="en-GB" dirty="0">
                <a:latin typeface="Courier"/>
                <a:cs typeface="Courier"/>
              </a:rPr>
              <a:t> --authentication token $MOUNT_POINT --no-check-certificate</a:t>
            </a:r>
          </a:p>
          <a:p>
            <a:r>
              <a:rPr lang="en-GB" dirty="0">
                <a:latin typeface="Courier"/>
                <a:cs typeface="Courier"/>
              </a:rPr>
              <a:t>Connecting to provider </a:t>
            </a:r>
            <a:r>
              <a:rPr lang="en-GB" dirty="0" smtClean="0">
                <a:latin typeface="Courier"/>
                <a:cs typeface="Courier"/>
              </a:rPr>
              <a:t>‘&lt;</a:t>
            </a:r>
            <a:r>
              <a:rPr lang="en-GB" dirty="0" err="1" smtClean="0">
                <a:latin typeface="Courier"/>
                <a:cs typeface="Courier"/>
              </a:rPr>
              <a:t>Your_ProviderID</a:t>
            </a:r>
            <a:r>
              <a:rPr lang="en-GB" dirty="0" smtClean="0">
                <a:latin typeface="Courier"/>
                <a:cs typeface="Courier"/>
              </a:rPr>
              <a:t>&gt;' </a:t>
            </a:r>
            <a:r>
              <a:rPr lang="en-GB" dirty="0">
                <a:latin typeface="Courier"/>
                <a:cs typeface="Courier"/>
              </a:rPr>
              <a:t>...</a:t>
            </a:r>
          </a:p>
          <a:p>
            <a:r>
              <a:rPr lang="en-GB" dirty="0">
                <a:latin typeface="Courier"/>
                <a:cs typeface="Courier"/>
              </a:rPr>
              <a:t>Getting configuration ...</a:t>
            </a:r>
          </a:p>
          <a:p>
            <a:r>
              <a:rPr lang="en-GB" dirty="0" err="1">
                <a:latin typeface="Courier"/>
                <a:cs typeface="Courier"/>
              </a:rPr>
              <a:t>oneclient</a:t>
            </a:r>
            <a:r>
              <a:rPr lang="en-GB" dirty="0">
                <a:latin typeface="Courier"/>
                <a:cs typeface="Courier"/>
              </a:rPr>
              <a:t> has been successfully mounted in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4" name="Rectángulo 4"/>
          <p:cNvSpPr/>
          <p:nvPr/>
        </p:nvSpPr>
        <p:spPr>
          <a:xfrm>
            <a:off x="323528" y="4277995"/>
            <a:ext cx="8208912"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a:latin typeface="Courier"/>
                <a:cs typeface="Courier"/>
              </a:rPr>
              <a:t>cd </a:t>
            </a:r>
            <a:r>
              <a:rPr lang="en-GB" dirty="0" err="1">
                <a:latin typeface="Courier"/>
                <a:cs typeface="Courier"/>
              </a:rPr>
              <a:t>onedata</a:t>
            </a:r>
            <a:r>
              <a:rPr lang="en-GB" dirty="0">
                <a:latin typeface="Courier"/>
                <a:cs typeface="Courier"/>
              </a:rPr>
              <a:t>/</a:t>
            </a:r>
          </a:p>
          <a:p>
            <a:r>
              <a:rPr lang="en-GB" dirty="0">
                <a:latin typeface="Courier"/>
                <a:cs typeface="Courier"/>
              </a:rPr>
              <a:t>ubuntu@stoor168:~/</a:t>
            </a:r>
            <a:r>
              <a:rPr lang="en-GB" dirty="0" err="1">
                <a:latin typeface="Courier"/>
                <a:cs typeface="Courier"/>
              </a:rPr>
              <a:t>onedata</a:t>
            </a:r>
            <a:r>
              <a:rPr lang="en-GB" dirty="0">
                <a:latin typeface="Courier"/>
                <a:cs typeface="Courier"/>
              </a:rPr>
              <a:t>$ ls -la</a:t>
            </a:r>
          </a:p>
          <a:p>
            <a:r>
              <a:rPr lang="en-GB" dirty="0">
                <a:latin typeface="Courier"/>
                <a:cs typeface="Courier"/>
              </a:rPr>
              <a:t>total 4</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1 root   </a:t>
            </a:r>
            <a:r>
              <a:rPr lang="en-GB" dirty="0" err="1">
                <a:latin typeface="Courier"/>
                <a:cs typeface="Courier"/>
              </a:rPr>
              <a:t>root</a:t>
            </a:r>
            <a:r>
              <a:rPr lang="en-GB" dirty="0">
                <a:latin typeface="Courier"/>
                <a:cs typeface="Courier"/>
              </a:rPr>
              <a:t>       0 Sep 29 09:24 .</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7 </a:t>
            </a:r>
            <a:r>
              <a:rPr lang="en-GB" dirty="0" err="1">
                <a:latin typeface="Courier"/>
                <a:cs typeface="Courier"/>
              </a:rPr>
              <a:t>ubuntu</a:t>
            </a:r>
            <a:r>
              <a:rPr lang="en-GB" dirty="0">
                <a:latin typeface="Courier"/>
                <a:cs typeface="Courier"/>
              </a:rPr>
              <a:t> </a:t>
            </a:r>
            <a:r>
              <a:rPr lang="en-GB" dirty="0" err="1">
                <a:latin typeface="Courier"/>
                <a:cs typeface="Courier"/>
              </a:rPr>
              <a:t>ubuntu</a:t>
            </a:r>
            <a:r>
              <a:rPr lang="en-GB" dirty="0">
                <a:latin typeface="Courier"/>
                <a:cs typeface="Courier"/>
              </a:rPr>
              <a:t>  4096 Sep 29 12:26 ..</a:t>
            </a:r>
          </a:p>
          <a:p>
            <a:r>
              <a:rPr lang="en-GB" dirty="0" err="1">
                <a:latin typeface="Courier"/>
                <a:cs typeface="Courier"/>
              </a:rPr>
              <a:t>drwxrwxr</a:t>
            </a:r>
            <a:r>
              <a:rPr lang="en-GB" dirty="0">
                <a:latin typeface="Courier"/>
                <a:cs typeface="Courier"/>
              </a:rPr>
              <a:t>-x 1 root   1338303    0 Sep 29 11:59 </a:t>
            </a:r>
            <a:r>
              <a:rPr lang="en-GB" dirty="0" err="1">
                <a:latin typeface="Courier"/>
                <a:cs typeface="Courier"/>
              </a:rPr>
              <a:t>MySpaceX</a:t>
            </a:r>
            <a:endParaRPr lang="en-GB" dirty="0">
              <a:latin typeface="Courier"/>
              <a:cs typeface="Courier"/>
            </a:endParaRPr>
          </a:p>
          <a:p>
            <a:r>
              <a:rPr lang="en-GB" dirty="0" err="1">
                <a:latin typeface="Courier"/>
                <a:cs typeface="Courier"/>
              </a:rPr>
              <a:t>drwxrwxr</a:t>
            </a:r>
            <a:r>
              <a:rPr lang="en-GB" dirty="0">
                <a:latin typeface="Courier"/>
                <a:cs typeface="Courier"/>
              </a:rPr>
              <a:t>-x 1 root   </a:t>
            </a:r>
            <a:r>
              <a:rPr lang="en-GB" dirty="0" err="1">
                <a:latin typeface="Courier"/>
                <a:cs typeface="Courier"/>
              </a:rPr>
              <a:t>root</a:t>
            </a:r>
            <a:r>
              <a:rPr lang="en-GB" dirty="0">
                <a:latin typeface="Courier"/>
                <a:cs typeface="Courier"/>
              </a:rPr>
              <a:t>       0 Sep 29 09:28 Sentinel2</a:t>
            </a:r>
          </a:p>
        </p:txBody>
      </p:sp>
      <p:sp>
        <p:nvSpPr>
          <p:cNvPr id="7" name="Marcador de contenido 2"/>
          <p:cNvSpPr txBox="1">
            <a:spLocks/>
          </p:cNvSpPr>
          <p:nvPr/>
        </p:nvSpPr>
        <p:spPr>
          <a:xfrm>
            <a:off x="251520" y="3695352"/>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Check</a:t>
            </a:r>
            <a:r>
              <a:rPr lang="en-GB" sz="2800" dirty="0" smtClean="0">
                <a:latin typeface="Candara" panose="020E0502030303020204" pitchFamily="34" charset="0"/>
              </a:rPr>
              <a:t> the virtual file-system content</a:t>
            </a:r>
          </a:p>
          <a:p>
            <a:pPr marL="0" indent="0">
              <a:buNone/>
            </a:pPr>
            <a:endParaRPr lang="it-IT" sz="2800" dirty="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200216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Work with the virtual file-system</a:t>
            </a:r>
            <a:endParaRPr lang="en-GB" dirty="0"/>
          </a:p>
        </p:txBody>
      </p:sp>
      <p:sp>
        <p:nvSpPr>
          <p:cNvPr id="3" name="Rectángulo 4"/>
          <p:cNvSpPr/>
          <p:nvPr/>
        </p:nvSpPr>
        <p:spPr>
          <a:xfrm>
            <a:off x="539552" y="1642448"/>
            <a:ext cx="82089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a:t>
            </a:r>
            <a:r>
              <a:rPr lang="en-GB" dirty="0" err="1">
                <a:latin typeface="Courier"/>
                <a:cs typeface="Courier"/>
              </a:rPr>
              <a:t>onedata</a:t>
            </a:r>
            <a:r>
              <a:rPr lang="en-GB" dirty="0">
                <a:latin typeface="Courier"/>
                <a:cs typeface="Courier"/>
              </a:rPr>
              <a:t>$ cd </a:t>
            </a:r>
            <a:r>
              <a:rPr lang="en-GB" dirty="0" err="1">
                <a:latin typeface="Courier"/>
                <a:cs typeface="Courier"/>
              </a:rPr>
              <a:t>MySpaceX</a:t>
            </a:r>
            <a:r>
              <a:rPr lang="en-GB" dirty="0">
                <a:latin typeface="Courier"/>
                <a:cs typeface="Courier"/>
              </a:rPr>
              <a:t>/</a:t>
            </a:r>
          </a:p>
          <a:p>
            <a:r>
              <a:rPr lang="en-GB" dirty="0" smtClean="0">
                <a:latin typeface="Courier"/>
                <a:cs typeface="Courier"/>
              </a:rPr>
              <a:t>userX@stoor168</a:t>
            </a:r>
            <a:r>
              <a:rPr lang="en-GB" dirty="0">
                <a:latin typeface="Courier"/>
                <a:cs typeface="Courier"/>
              </a:rPr>
              <a:t>:~/</a:t>
            </a:r>
            <a:r>
              <a:rPr lang="en-GB" dirty="0" err="1">
                <a:latin typeface="Courier"/>
                <a:cs typeface="Courier"/>
              </a:rPr>
              <a:t>onedata</a:t>
            </a:r>
            <a:r>
              <a:rPr lang="en-GB" dirty="0">
                <a:latin typeface="Courier"/>
                <a:cs typeface="Courier"/>
              </a:rPr>
              <a:t>/</a:t>
            </a:r>
            <a:r>
              <a:rPr lang="en-GB" dirty="0" err="1">
                <a:latin typeface="Courier"/>
                <a:cs typeface="Courier"/>
              </a:rPr>
              <a:t>MySpaceX</a:t>
            </a:r>
            <a:r>
              <a:rPr lang="en-GB" dirty="0">
                <a:latin typeface="Courier"/>
                <a:cs typeface="Courier"/>
              </a:rPr>
              <a:t>$ cat TestOneClient.txt </a:t>
            </a:r>
          </a:p>
          <a:p>
            <a:r>
              <a:rPr lang="en-GB" dirty="0">
                <a:latin typeface="Courier"/>
                <a:cs typeface="Courier"/>
              </a:rPr>
              <a:t>my first test with </a:t>
            </a:r>
            <a:r>
              <a:rPr lang="en-GB" dirty="0" err="1">
                <a:latin typeface="Courier"/>
                <a:cs typeface="Courier"/>
              </a:rPr>
              <a:t>OneClient</a:t>
            </a:r>
            <a:r>
              <a:rPr lang="en-GB" dirty="0" smtClean="0">
                <a:latin typeface="Courier"/>
                <a:cs typeface="Courier"/>
              </a:rPr>
              <a:t>.</a:t>
            </a:r>
            <a:endParaRPr lang="en-GB" dirty="0">
              <a:latin typeface="Courier"/>
              <a:cs typeface="Courier"/>
            </a:endParaRPr>
          </a:p>
        </p:txBody>
      </p:sp>
      <p:pic>
        <p:nvPicPr>
          <p:cNvPr id="4" name="Immagine 3"/>
          <p:cNvPicPr>
            <a:picLocks noChangeAspect="1"/>
          </p:cNvPicPr>
          <p:nvPr/>
        </p:nvPicPr>
        <p:blipFill>
          <a:blip r:embed="rId2"/>
          <a:stretch>
            <a:fillRect/>
          </a:stretch>
        </p:blipFill>
        <p:spPr>
          <a:xfrm>
            <a:off x="3229297" y="3212977"/>
            <a:ext cx="5591175" cy="3096344"/>
          </a:xfrm>
          <a:prstGeom prst="rect">
            <a:avLst/>
          </a:prstGeom>
        </p:spPr>
      </p:pic>
      <p:sp>
        <p:nvSpPr>
          <p:cNvPr id="5" name="Marcador de contenido 2"/>
          <p:cNvSpPr txBox="1">
            <a:spLocks/>
          </p:cNvSpPr>
          <p:nvPr/>
        </p:nvSpPr>
        <p:spPr>
          <a:xfrm>
            <a:off x="323528" y="1164880"/>
            <a:ext cx="8424936" cy="478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Create a new file under your space</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a:p>
            <a:r>
              <a:rPr lang="en-GB" sz="2600" dirty="0" smtClean="0">
                <a:latin typeface="Candara" panose="020E0502030303020204" pitchFamily="34" charset="0"/>
              </a:rPr>
              <a:t>Go back to the web interface and download the new file</a:t>
            </a:r>
            <a:endParaRPr lang="en-GB" sz="26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55160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Unmount the virtual file-system</a:t>
            </a:r>
            <a:endParaRPr lang="en-GB" dirty="0"/>
          </a:p>
        </p:txBody>
      </p:sp>
      <p:sp>
        <p:nvSpPr>
          <p:cNvPr id="3" name="Rectángulo 4"/>
          <p:cNvSpPr/>
          <p:nvPr/>
        </p:nvSpPr>
        <p:spPr>
          <a:xfrm>
            <a:off x="395536" y="19905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smtClean="0">
                <a:latin typeface="Courier"/>
                <a:cs typeface="Courier"/>
              </a:rPr>
              <a:t>cd $HOME</a:t>
            </a:r>
          </a:p>
          <a:p>
            <a:r>
              <a:rPr lang="en-GB" dirty="0" smtClean="0">
                <a:latin typeface="Courier"/>
                <a:cs typeface="Courier"/>
              </a:rPr>
              <a:t>~$ </a:t>
            </a:r>
            <a:r>
              <a:rPr lang="en-GB" dirty="0" err="1" smtClean="0">
                <a:latin typeface="Courier"/>
                <a:cs typeface="Courier"/>
              </a:rPr>
              <a:t>fusermount</a:t>
            </a:r>
            <a:r>
              <a:rPr lang="en-GB" dirty="0" smtClean="0">
                <a:latin typeface="Courier"/>
                <a:cs typeface="Courier"/>
              </a:rPr>
              <a:t> </a:t>
            </a:r>
            <a:r>
              <a:rPr lang="en-GB" dirty="0">
                <a:latin typeface="Courier"/>
                <a:cs typeface="Courier"/>
              </a:rPr>
              <a:t>-u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Marcador de contenido 2"/>
          <p:cNvSpPr txBox="1">
            <a:spLocks/>
          </p:cNvSpPr>
          <p:nvPr/>
        </p:nvSpPr>
        <p:spPr>
          <a:xfrm>
            <a:off x="323528" y="1380904"/>
            <a:ext cx="8424936" cy="6079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Release the virtual file-system</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p:txBody>
      </p:sp>
    </p:spTree>
    <p:extLst>
      <p:ext uri="{BB962C8B-B14F-4D97-AF65-F5344CB8AC3E}">
        <p14:creationId xmlns:p14="http://schemas.microsoft.com/office/powerpoint/2010/main" val="1707391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484944"/>
            <a:ext cx="7772400" cy="1440000"/>
          </a:xfrm>
        </p:spPr>
        <p:txBody>
          <a:bodyPr>
            <a:noAutofit/>
          </a:bodyPr>
          <a:lstStyle/>
          <a:p>
            <a:pPr>
              <a:lnSpc>
                <a:spcPct val="100000"/>
              </a:lnSpc>
            </a:pPr>
            <a:r>
              <a:rPr lang="en-GB" sz="3600" u="sng" noProof="0" dirty="0" smtClean="0"/>
              <a:t>Exercise 4:</a:t>
            </a:r>
            <a:r>
              <a:rPr lang="en-GB" sz="3600" noProof="0" dirty="0" smtClean="0"/>
              <a:t/>
            </a:r>
            <a:br>
              <a:rPr lang="en-GB" sz="3600" noProof="0" dirty="0" smtClean="0"/>
            </a:br>
            <a:r>
              <a:rPr lang="en-GB" sz="3600" noProof="0" dirty="0" smtClean="0"/>
              <a:t>Share your data</a:t>
            </a:r>
            <a:endParaRPr lang="nl-NL" sz="3600" dirty="0"/>
          </a:p>
        </p:txBody>
      </p:sp>
      <p:sp>
        <p:nvSpPr>
          <p:cNvPr id="4" name="Segnaposto contenuto 2"/>
          <p:cNvSpPr txBox="1">
            <a:spLocks/>
          </p:cNvSpPr>
          <p:nvPr/>
        </p:nvSpPr>
        <p:spPr>
          <a:xfrm>
            <a:off x="251520" y="2824336"/>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dirty="0" smtClean="0">
                <a:solidFill>
                  <a:prstClr val="black"/>
                </a:solidFill>
                <a:latin typeface="Candara" panose="020E0502030303020204" pitchFamily="34" charset="0"/>
              </a:rPr>
              <a:t>Generate </a:t>
            </a:r>
            <a:r>
              <a:rPr lang="en-US" b="0" dirty="0" smtClean="0">
                <a:solidFill>
                  <a:prstClr val="black"/>
                </a:solidFill>
                <a:latin typeface="Candara" panose="020E0502030303020204" pitchFamily="34" charset="0"/>
              </a:rPr>
              <a:t>a </a:t>
            </a:r>
            <a:r>
              <a:rPr lang="en-US" dirty="0" smtClean="0">
                <a:solidFill>
                  <a:srgbClr val="FF0000"/>
                </a:solidFill>
                <a:latin typeface="Candara" panose="020E0502030303020204" pitchFamily="34" charset="0"/>
              </a:rPr>
              <a:t>Space Token</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from the EGI </a:t>
            </a:r>
            <a:r>
              <a:rPr lang="en-US" b="0" dirty="0" err="1">
                <a:solidFill>
                  <a:prstClr val="black"/>
                </a:solidFill>
                <a:latin typeface="Candara" panose="020E0502030303020204" pitchFamily="34" charset="0"/>
              </a:rPr>
              <a:t>DataHub</a:t>
            </a:r>
            <a:r>
              <a:rPr lang="en-US" b="0" dirty="0">
                <a:solidFill>
                  <a:prstClr val="black"/>
                </a:solidFill>
                <a:latin typeface="Candara" panose="020E0502030303020204" pitchFamily="34" charset="0"/>
              </a:rPr>
              <a:t> web </a:t>
            </a:r>
            <a:r>
              <a:rPr lang="en-US" b="0" dirty="0" smtClean="0">
                <a:solidFill>
                  <a:prstClr val="black"/>
                </a:solidFill>
                <a:latin typeface="Candara" panose="020E0502030303020204" pitchFamily="34" charset="0"/>
              </a:rPr>
              <a:t>interface</a:t>
            </a:r>
          </a:p>
          <a:p>
            <a:pPr marL="514350" lvl="0" indent="-514350" algn="l">
              <a:buFont typeface="+mj-lt"/>
              <a:buAutoNum type="arabicPeriod"/>
            </a:pPr>
            <a:r>
              <a:rPr lang="en-US" dirty="0" smtClean="0">
                <a:solidFill>
                  <a:prstClr val="black"/>
                </a:solidFill>
                <a:latin typeface="Candara" panose="020E0502030303020204" pitchFamily="34" charset="0"/>
              </a:rPr>
              <a:t>Invite</a:t>
            </a:r>
            <a:r>
              <a:rPr lang="en-US" b="0" dirty="0" smtClean="0">
                <a:solidFill>
                  <a:prstClr val="black"/>
                </a:solidFill>
                <a:latin typeface="Candara" panose="020E0502030303020204" pitchFamily="34" charset="0"/>
              </a:rPr>
              <a:t> other users to access the data</a:t>
            </a:r>
            <a:endParaRPr lang="en-GB"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80159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Share your data!</a:t>
            </a:r>
            <a:endParaRPr lang="en-GB" dirty="0"/>
          </a:p>
        </p:txBody>
      </p:sp>
      <p:sp>
        <p:nvSpPr>
          <p:cNvPr id="4" name="Marcador de contenido 2"/>
          <p:cNvSpPr txBox="1">
            <a:spLocks/>
          </p:cNvSpPr>
          <p:nvPr/>
        </p:nvSpPr>
        <p:spPr>
          <a:xfrm>
            <a:off x="323528" y="1357649"/>
            <a:ext cx="4392488" cy="14232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latin typeface="Candara" panose="020E0502030303020204" pitchFamily="34" charset="0"/>
              </a:rPr>
              <a:t>Go to the </a:t>
            </a:r>
            <a:r>
              <a:rPr lang="en-GB" sz="2800" dirty="0" err="1" smtClean="0">
                <a:latin typeface="Candara" panose="020E0502030303020204" pitchFamily="34" charset="0"/>
              </a:rPr>
              <a:t>OneProvider</a:t>
            </a:r>
            <a:r>
              <a:rPr lang="en-GB" sz="2800" dirty="0" smtClean="0">
                <a:latin typeface="Candara" panose="020E0502030303020204" pitchFamily="34" charset="0"/>
              </a:rPr>
              <a:t> interface and generate space join token</a:t>
            </a:r>
            <a:endParaRPr lang="it-IT" sz="2800" dirty="0">
              <a:latin typeface="Candara" panose="020E0502030303020204" pitchFamily="34" charset="0"/>
            </a:endParaRPr>
          </a:p>
          <a:p>
            <a:pPr marL="0" indent="0">
              <a:buNone/>
            </a:pPr>
            <a:endParaRPr lang="it-IT" sz="2800" dirty="0">
              <a:latin typeface="Candara" panose="020E0502030303020204" pitchFamily="34" charset="0"/>
            </a:endParaRPr>
          </a:p>
          <a:p>
            <a:endParaRPr lang="en-GB" sz="2800" dirty="0">
              <a:latin typeface="Candara" panose="020E0502030303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80728"/>
            <a:ext cx="3960440" cy="3450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4633839" cy="22322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curva 4"/>
          <p:cNvSpPr/>
          <p:nvPr/>
        </p:nvSpPr>
        <p:spPr>
          <a:xfrm rot="10800000">
            <a:off x="4932040" y="4581128"/>
            <a:ext cx="1980220"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460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challenges</a:t>
            </a:r>
            <a:endParaRPr lang="en-US" sz="3200" noProof="0" dirty="0"/>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2850695748"/>
              </p:ext>
            </p:extLst>
          </p:nvPr>
        </p:nvGraphicFramePr>
        <p:xfrm>
          <a:off x="123763" y="1268760"/>
          <a:ext cx="884072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741075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4060" y="1196752"/>
            <a:ext cx="8710428" cy="523220"/>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Candara" panose="020E0502030303020204" pitchFamily="34" charset="0"/>
              </a:rPr>
              <a:t>Give it to another group who should join your space</a:t>
            </a:r>
            <a:endParaRPr lang="en-GB" sz="2800" dirty="0">
              <a:latin typeface="Candara" panose="020E0502030303020204" pitchFamily="34" charset="0"/>
            </a:endParaRPr>
          </a:p>
        </p:txBody>
      </p:sp>
      <p:pic>
        <p:nvPicPr>
          <p:cNvPr id="3" name="Obraz 2" descr="Screen Shot 2016-09-29 at 15.29.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67" y="1863080"/>
            <a:ext cx="3119397" cy="4446240"/>
          </a:xfrm>
          <a:prstGeom prst="rect">
            <a:avLst/>
          </a:prstGeom>
          <a:effectLst>
            <a:outerShdw blurRad="50800" dist="38100" dir="2700000" algn="tl" rotWithShape="0">
              <a:prstClr val="black">
                <a:alpha val="40000"/>
              </a:prstClr>
            </a:outerShdw>
          </a:effectLst>
        </p:spPr>
      </p:pic>
      <p:sp>
        <p:nvSpPr>
          <p:cNvPr id="6" name="Freccia a destra 6"/>
          <p:cNvSpPr/>
          <p:nvPr/>
        </p:nvSpPr>
        <p:spPr>
          <a:xfrm rot="10800000">
            <a:off x="2691222" y="2369497"/>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Obraz 7" descr="Screen Shot 2016-09-29 at 15.31.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484" y="2564904"/>
            <a:ext cx="4966012" cy="3717442"/>
          </a:xfrm>
          <a:prstGeom prst="rect">
            <a:avLst/>
          </a:prstGeom>
          <a:effectLst>
            <a:outerShdw blurRad="50800" dist="38100" dir="2700000" algn="tl" rotWithShape="0">
              <a:prstClr val="black">
                <a:alpha val="40000"/>
              </a:prstClr>
            </a:outerShdw>
          </a:effectLst>
        </p:spPr>
      </p:pic>
      <p:sp>
        <p:nvSpPr>
          <p:cNvPr id="9" name="Freccia a destra 6"/>
          <p:cNvSpPr/>
          <p:nvPr/>
        </p:nvSpPr>
        <p:spPr>
          <a:xfrm>
            <a:off x="4707446" y="4149080"/>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olo 1"/>
          <p:cNvSpPr>
            <a:spLocks noGrp="1"/>
          </p:cNvSpPr>
          <p:nvPr>
            <p:ph type="title"/>
          </p:nvPr>
        </p:nvSpPr>
        <p:spPr>
          <a:xfrm>
            <a:off x="1547664" y="188640"/>
            <a:ext cx="7344816" cy="850106"/>
          </a:xfrm>
        </p:spPr>
        <p:txBody>
          <a:bodyPr/>
          <a:lstStyle/>
          <a:p>
            <a:r>
              <a:rPr lang="en-GB" dirty="0" smtClean="0"/>
              <a:t>Share your data!</a:t>
            </a:r>
            <a:endParaRPr lang="en-GB" dirty="0"/>
          </a:p>
        </p:txBody>
      </p:sp>
      <p:sp>
        <p:nvSpPr>
          <p:cNvPr id="1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87413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3450704"/>
            <a:ext cx="633670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PLEASE FILL IN THE </a:t>
            </a:r>
            <a:r>
              <a:rPr lang="en-GB" sz="2400" smtClean="0">
                <a:solidFill>
                  <a:schemeClr val="tx1"/>
                </a:solidFill>
              </a:rPr>
              <a:t>FEEDBACK FORM!</a:t>
            </a:r>
            <a:r>
              <a:rPr lang="en-GB" sz="2400" dirty="0" smtClean="0">
                <a:solidFill>
                  <a:schemeClr val="tx1"/>
                </a:solidFill>
              </a:rPr>
              <a:t/>
            </a:r>
            <a:br>
              <a:rPr lang="en-GB" sz="2400" dirty="0" smtClean="0">
                <a:solidFill>
                  <a:schemeClr val="tx1"/>
                </a:solidFill>
              </a:rPr>
            </a:br>
            <a:r>
              <a:rPr lang="en-GB" sz="2400" dirty="0">
                <a:solidFill>
                  <a:schemeClr val="tx1"/>
                </a:solidFill>
              </a:rPr>
              <a:t>https://</a:t>
            </a:r>
            <a:r>
              <a:rPr lang="en-GB" sz="2400" dirty="0" smtClean="0">
                <a:solidFill>
                  <a:schemeClr val="tx1"/>
                </a:solidFill>
              </a:rPr>
              <a:t>www.surveymonkey.com/r/R6KMCDG</a:t>
            </a:r>
            <a:endParaRPr lang="en-GB" sz="2400" dirty="0">
              <a:solidFill>
                <a:schemeClr val="tx1"/>
              </a:solidFill>
            </a:endParaRPr>
          </a:p>
        </p:txBody>
      </p:sp>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179512" y="1196752"/>
            <a:ext cx="8784976" cy="3024336"/>
          </a:xfrm>
        </p:spPr>
        <p:txBody>
          <a:bodyPr/>
          <a:lstStyle/>
          <a:p>
            <a:r>
              <a:rPr lang="en-GB" sz="3200" b="1" dirty="0" smtClean="0">
                <a:latin typeface="Candara" panose="020E0502030303020204" pitchFamily="34" charset="0"/>
              </a:rPr>
              <a:t>EGI </a:t>
            </a:r>
            <a:r>
              <a:rPr lang="en-GB" sz="3200" b="1" dirty="0">
                <a:latin typeface="Candara" panose="020E0502030303020204" pitchFamily="34" charset="0"/>
              </a:rPr>
              <a:t>Open Data Platform (ODP)</a:t>
            </a:r>
            <a:endParaRPr lang="en-GB" sz="3200" dirty="0">
              <a:latin typeface="Candara" panose="020E0502030303020204" pitchFamily="34" charset="0"/>
            </a:endParaRPr>
          </a:p>
          <a:p>
            <a:pPr lvl="1"/>
            <a:r>
              <a:rPr lang="en-GB" sz="2800" dirty="0">
                <a:latin typeface="Candara" panose="020E0502030303020204" pitchFamily="34" charset="0"/>
              </a:rPr>
              <a:t>Support EC Open Data Cloud vision</a:t>
            </a:r>
            <a:endParaRPr lang="en-GB" sz="2800" strike="sngStrike" dirty="0">
              <a:latin typeface="Candara" panose="020E0502030303020204" pitchFamily="34" charset="0"/>
            </a:endParaRPr>
          </a:p>
          <a:p>
            <a:pPr lvl="1"/>
            <a:r>
              <a:rPr lang="en-GB" sz="2800" dirty="0" smtClean="0">
                <a:latin typeface="Candara" panose="020E0502030303020204" pitchFamily="34" charset="0"/>
              </a:rPr>
              <a:t>Integrate different data repositories available in a distributed environment</a:t>
            </a:r>
          </a:p>
          <a:p>
            <a:pPr lvl="1"/>
            <a:r>
              <a:rPr lang="en-GB" sz="2800" dirty="0" smtClean="0">
                <a:latin typeface="Candara" panose="020E0502030303020204" pitchFamily="34" charset="0"/>
              </a:rPr>
              <a:t>Offer the functionalities to make data open and link them to Open Data Catalogues</a:t>
            </a:r>
          </a:p>
          <a:p>
            <a:pPr marL="457200" lvl="1" indent="0">
              <a:buNone/>
            </a:pPr>
            <a:endParaRPr lang="en-GB" sz="2800" dirty="0" smtClean="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txBox="1">
            <a:spLocks/>
          </p:cNvSpPr>
          <p:nvPr/>
        </p:nvSpPr>
        <p:spPr>
          <a:xfrm>
            <a:off x="179512" y="4365104"/>
            <a:ext cx="8784976" cy="18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200" b="1" dirty="0" err="1" smtClean="0">
                <a:latin typeface="Candara" panose="020E0502030303020204" pitchFamily="34" charset="0"/>
              </a:rPr>
              <a:t>Onedata</a:t>
            </a:r>
            <a:endParaRPr lang="en-GB" sz="3200" dirty="0" smtClean="0">
              <a:latin typeface="Candara" panose="020E0502030303020204" pitchFamily="34" charset="0"/>
            </a:endParaRPr>
          </a:p>
          <a:p>
            <a:pPr lvl="1"/>
            <a:r>
              <a:rPr lang="en-GB" sz="2800" dirty="0" smtClean="0">
                <a:latin typeface="Candara" panose="020E0502030303020204" pitchFamily="34" charset="0"/>
              </a:rPr>
              <a:t>Software stack for distributed data management platform developed externally to EGI</a:t>
            </a:r>
          </a:p>
          <a:p>
            <a:pPr marL="457200" lvl="1" indent="0">
              <a:buNone/>
            </a:pPr>
            <a:r>
              <a:rPr lang="it-IT" sz="2800" dirty="0" smtClean="0">
                <a:latin typeface="Candara" panose="020E0502030303020204" pitchFamily="34" charset="0"/>
              </a:rPr>
              <a:t>    </a:t>
            </a:r>
            <a:r>
              <a:rPr lang="it-IT" sz="2800" dirty="0" smtClean="0">
                <a:latin typeface="Candara" panose="020E0502030303020204" pitchFamily="34" charset="0"/>
                <a:hlinkClick r:id="rId3"/>
              </a:rPr>
              <a:t>www.onedata.org</a:t>
            </a:r>
            <a:r>
              <a:rPr lang="it-IT" sz="2800" dirty="0" smtClean="0">
                <a:latin typeface="Candara" panose="020E0502030303020204" pitchFamily="34" charset="0"/>
              </a:rPr>
              <a:t>   </a:t>
            </a:r>
            <a:endParaRPr lang="en-GB" sz="3200" dirty="0" smtClean="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509120"/>
            <a:ext cx="2466132" cy="439026"/>
          </a:xfrm>
          <a:prstGeom prst="rect">
            <a:avLst/>
          </a:prstGeom>
        </p:spPr>
      </p:pic>
    </p:spTree>
    <p:extLst>
      <p:ext uri="{BB962C8B-B14F-4D97-AF65-F5344CB8AC3E}">
        <p14:creationId xmlns:p14="http://schemas.microsoft.com/office/powerpoint/2010/main" val="40885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640960" cy="850106"/>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019294"/>
              </p:ext>
            </p:extLst>
          </p:nvPr>
        </p:nvGraphicFramePr>
        <p:xfrm>
          <a:off x="0" y="692696"/>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42771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Platform – Interfaces </a:t>
            </a:r>
            <a:endParaRPr lang="en-US" sz="3200" noProof="0" dirty="0"/>
          </a:p>
        </p:txBody>
      </p:sp>
      <p:graphicFrame>
        <p:nvGraphicFramePr>
          <p:cNvPr id="23" name="Diagram 22"/>
          <p:cNvGraphicFramePr/>
          <p:nvPr>
            <p:extLst>
              <p:ext uri="{D42A27DB-BD31-4B8C-83A1-F6EECF244321}">
                <p14:modId xmlns:p14="http://schemas.microsoft.com/office/powerpoint/2010/main" val="3862032417"/>
              </p:ext>
            </p:extLst>
          </p:nvPr>
        </p:nvGraphicFramePr>
        <p:xfrm>
          <a:off x="179512" y="1196752"/>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1064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smtClean="0"/>
              <a:t>The EGI </a:t>
            </a:r>
            <a:r>
              <a:rPr lang="en-GB" sz="3200" dirty="0" err="1" smtClean="0"/>
              <a:t>DataHub</a:t>
            </a:r>
            <a:r>
              <a:rPr lang="en-GB" sz="3200" dirty="0" smtClean="0"/>
              <a:t> in a nutshell</a:t>
            </a:r>
            <a:endParaRPr lang="en-GB" sz="3200" dirty="0"/>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400" dirty="0" smtClean="0">
              <a:latin typeface="Candara" panose="020E0502030303020204" pitchFamily="34" charset="0"/>
            </a:endParaRPr>
          </a:p>
          <a:p>
            <a:pPr lvl="1"/>
            <a:endParaRPr lang="pl-PL" sz="2800" dirty="0">
              <a:latin typeface="Candara" panose="020E0502030303020204" pitchFamily="34" charset="0"/>
            </a:endParaRPr>
          </a:p>
          <a:p>
            <a:endParaRPr lang="pl-PL" sz="28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26079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24744"/>
            <a:ext cx="8856984" cy="2952328"/>
          </a:xfrm>
        </p:spPr>
        <p:txBody>
          <a:bodyPr>
            <a:noAutofit/>
          </a:bodyPr>
          <a:lstStyle/>
          <a:p>
            <a:pPr marL="0" indent="0">
              <a:buNone/>
            </a:pPr>
            <a:r>
              <a:rPr lang="en-GB" sz="2800" b="1" dirty="0" smtClean="0">
                <a:solidFill>
                  <a:srgbClr val="FF0000"/>
                </a:solidFill>
                <a:latin typeface="Candara" panose="020E0502030303020204" pitchFamily="34" charset="0"/>
              </a:rPr>
              <a:t>Spaces</a:t>
            </a:r>
            <a:r>
              <a:rPr lang="en-GB" sz="2800" b="1" dirty="0" smtClean="0">
                <a:latin typeface="Candara" panose="020E0502030303020204" pitchFamily="34" charset="0"/>
              </a:rPr>
              <a:t> – </a:t>
            </a:r>
            <a:r>
              <a:rPr lang="en-GB" sz="2800" dirty="0" smtClean="0">
                <a:latin typeface="Candara" panose="020E0502030303020204" pitchFamily="34" charset="0"/>
              </a:rPr>
              <a:t>distributed virtual volume where users can organize their data</a:t>
            </a:r>
          </a:p>
          <a:p>
            <a:pPr lvl="1"/>
            <a:r>
              <a:rPr lang="en-GB" sz="2400" dirty="0">
                <a:latin typeface="Candara" panose="020E0502030303020204" pitchFamily="34" charset="0"/>
              </a:rPr>
              <a:t>Each space has to be supported by at least one </a:t>
            </a:r>
            <a:r>
              <a:rPr lang="en-GB" sz="2400" b="1" i="1" dirty="0">
                <a:solidFill>
                  <a:srgbClr val="FF0000"/>
                </a:solidFill>
                <a:latin typeface="Candara" panose="020E0502030303020204" pitchFamily="34" charset="0"/>
              </a:rPr>
              <a:t>P</a:t>
            </a:r>
            <a:r>
              <a:rPr lang="en-GB" sz="2400" b="1" i="1" dirty="0" smtClean="0">
                <a:solidFill>
                  <a:srgbClr val="FF0000"/>
                </a:solidFill>
                <a:latin typeface="Candara" panose="020E0502030303020204" pitchFamily="34" charset="0"/>
              </a:rPr>
              <a:t>rovider</a:t>
            </a:r>
            <a:r>
              <a:rPr lang="en-GB" sz="2400" dirty="0" smtClean="0">
                <a:latin typeface="Candara" panose="020E0502030303020204" pitchFamily="34" charset="0"/>
              </a:rPr>
              <a:t>, which means that this provider reserve a certain storage quota for this particular space.</a:t>
            </a:r>
          </a:p>
          <a:p>
            <a:pPr marL="457200" lvl="1" indent="0">
              <a:buNone/>
            </a:pPr>
            <a:endParaRPr lang="en-GB" sz="2400" dirty="0" smtClean="0">
              <a:latin typeface="Candara" panose="020E0502030303020204" pitchFamily="34" charset="0"/>
            </a:endParaRPr>
          </a:p>
          <a:p>
            <a:pPr lvl="1"/>
            <a:r>
              <a:rPr lang="en-GB" sz="2400" dirty="0">
                <a:latin typeface="Candara" panose="020E0502030303020204" pitchFamily="34" charset="0"/>
              </a:rPr>
              <a:t>Spaces can be shared with other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users </a:t>
            </a:r>
            <a:r>
              <a:rPr lang="en-GB" sz="2400" dirty="0">
                <a:latin typeface="Candara" panose="020E0502030303020204" pitchFamily="34" charset="0"/>
              </a:rPr>
              <a:t>and even exposed to the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public</a:t>
            </a:r>
            <a:r>
              <a:rPr lang="en-GB" sz="2400" dirty="0">
                <a:latin typeface="Candara" panose="020E0502030303020204" pitchFamily="34" charset="0"/>
              </a:rPr>
              <a:t>.</a:t>
            </a:r>
          </a:p>
          <a:p>
            <a:pPr lvl="1"/>
            <a:endParaRPr lang="en-GB" sz="24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5652120" y="2821872"/>
            <a:ext cx="3384376" cy="3510781"/>
          </a:xfrm>
          <a:prstGeom prst="rect">
            <a:avLst/>
          </a:prstGeom>
        </p:spPr>
      </p:pic>
    </p:spTree>
    <p:extLst>
      <p:ext uri="{BB962C8B-B14F-4D97-AF65-F5344CB8AC3E}">
        <p14:creationId xmlns:p14="http://schemas.microsoft.com/office/powerpoint/2010/main" val="64451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nga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Engage.potx</Template>
  <TotalTime>23034</TotalTime>
  <Words>1837</Words>
  <Application>Microsoft Office PowerPoint</Application>
  <PresentationFormat>Presentazione su schermo (4:3)</PresentationFormat>
  <Paragraphs>323</Paragraphs>
  <Slides>41</Slides>
  <Notes>26</Notes>
  <HiddenSlides>0</HiddenSlides>
  <MMClips>0</MMClips>
  <ScaleCrop>false</ScaleCrop>
  <HeadingPairs>
    <vt:vector size="4" baseType="variant">
      <vt:variant>
        <vt:lpstr>Tema</vt:lpstr>
      </vt:variant>
      <vt:variant>
        <vt:i4>3</vt:i4>
      </vt:variant>
      <vt:variant>
        <vt:lpstr>Titoli diapositive</vt:lpstr>
      </vt:variant>
      <vt:variant>
        <vt:i4>41</vt:i4>
      </vt:variant>
    </vt:vector>
  </HeadingPairs>
  <TitlesOfParts>
    <vt:vector size="44" baseType="lpstr">
      <vt:lpstr>Engage</vt:lpstr>
      <vt:lpstr>EGI Powerpoint Presentation (body)</vt:lpstr>
      <vt:lpstr>EGI Powerpoint Presentation (closing)</vt:lpstr>
      <vt:lpstr>The EGI DataHub:  a new Data as a Service (DaaS)</vt:lpstr>
      <vt:lpstr>Outline</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Accessing the  EGI Training Infrastructure</vt:lpstr>
      <vt:lpstr>Before to start</vt:lpstr>
      <vt:lpstr>The Infrastructure for this tutorial</vt:lpstr>
      <vt:lpstr>Exercise 1: Access Copernicus Data  stored in the EGI DataHub</vt:lpstr>
      <vt:lpstr>Login the EGI DataHub</vt:lpstr>
      <vt:lpstr>Login the EGI DataHub</vt:lpstr>
      <vt:lpstr>Login the EGI DataHub</vt:lpstr>
      <vt:lpstr>Login the EGI DataHub</vt:lpstr>
      <vt:lpstr>Access the PlGrid Provider</vt:lpstr>
      <vt:lpstr>Download Copernicus data</vt:lpstr>
      <vt:lpstr>Exercise 2: Create a new space  in the EGI DataHub</vt:lpstr>
      <vt:lpstr>Create a new space</vt:lpstr>
      <vt:lpstr>Support the new space with your provider</vt:lpstr>
      <vt:lpstr>Support the new space with your provider</vt:lpstr>
      <vt:lpstr>Support the new space with your provider</vt:lpstr>
      <vt:lpstr>Upload data in the new space</vt:lpstr>
      <vt:lpstr>Upload data in the new space</vt:lpstr>
      <vt:lpstr>Upload data in the new space</vt:lpstr>
      <vt:lpstr>Exercise 3: Access data with oneclient</vt:lpstr>
      <vt:lpstr>Get an access token</vt:lpstr>
      <vt:lpstr>Log into the OneProvider</vt:lpstr>
      <vt:lpstr>Mount the virtual file-system</vt:lpstr>
      <vt:lpstr>Work with the virtual file-system</vt:lpstr>
      <vt:lpstr>Unmount the virtual file-system</vt:lpstr>
      <vt:lpstr>Exercise 4: Share your data</vt:lpstr>
      <vt:lpstr>Share your data!</vt:lpstr>
      <vt:lpstr>Share your data!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La Rocca" &lt;giuseppe.larocca@egi.eu&gt;</dc:creator>
  <cp:lastModifiedBy>larocca</cp:lastModifiedBy>
  <cp:revision>705</cp:revision>
  <cp:lastPrinted>2015-10-13T14:53:18Z</cp:lastPrinted>
  <dcterms:created xsi:type="dcterms:W3CDTF">2015-05-07T09:24:15Z</dcterms:created>
  <dcterms:modified xsi:type="dcterms:W3CDTF">2017-07-28T08:54:41Z</dcterms:modified>
</cp:coreProperties>
</file>