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8"/>
  </p:notesMasterIdLst>
  <p:sldIdLst>
    <p:sldId id="302" r:id="rId2"/>
    <p:sldId id="323" r:id="rId3"/>
    <p:sldId id="303" r:id="rId4"/>
    <p:sldId id="320" r:id="rId5"/>
    <p:sldId id="324" r:id="rId6"/>
    <p:sldId id="325" r:id="rId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00"/>
    <a:srgbClr val="D0D8E8"/>
    <a:srgbClr val="E9EDF4"/>
    <a:srgbClr val="EBF6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714" autoAdjust="0"/>
  </p:normalViewPr>
  <p:slideViewPr>
    <p:cSldViewPr>
      <p:cViewPr>
        <p:scale>
          <a:sx n="89" d="100"/>
          <a:sy n="89" d="100"/>
        </p:scale>
        <p:origin x="-990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672A105D-3D27-4A51-A2A2-65FB6A3B9EE6}" type="datetimeFigureOut">
              <a:rPr lang="en-US"/>
              <a:pPr>
                <a:defRPr/>
              </a:pPr>
              <a:t>5/1/2014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37501649-B9E3-4875-A626-A910092959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7137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501649-B9E3-4875-A626-A9100929597C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501649-B9E3-4875-A626-A9100929597C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501649-B9E3-4875-A626-A9100929597C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501649-B9E3-4875-A626-A9100929597C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501649-B9E3-4875-A626-A9100929597C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6" name="Group 21"/>
          <p:cNvGrpSpPr>
            <a:grpSpLocks/>
          </p:cNvGrpSpPr>
          <p:nvPr userDrawn="1"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45000" rIns="90000" bIns="4500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n-GB" sz="3200" b="1" dirty="0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EGI-</a:t>
              </a:r>
              <a:r>
                <a:rPr lang="en-GB" sz="3200" b="1" dirty="0" err="1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InSPIRE</a:t>
              </a:r>
              <a:endParaRPr lang="en-GB" sz="3200" b="1" dirty="0">
                <a:solidFill>
                  <a:srgbClr val="FFFFFF"/>
                </a:solidFill>
                <a:ea typeface="SimSun" charset="0"/>
                <a:cs typeface="Arial" pitchFamily="34" charset="0"/>
              </a:endParaRP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 userDrawn="1"/>
        </p:nvSpPr>
        <p:spPr bwMode="auto">
          <a:xfrm>
            <a:off x="53752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>
          <a:xfrm>
            <a:off x="62136" y="637667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39A2D18B-0A31-4D1A-A5D1-D72E94819219}" type="datetime1">
              <a:rPr lang="en-US" smtClean="0"/>
              <a:pPr>
                <a:defRPr/>
              </a:pPr>
              <a:t>5/1/2014</a:t>
            </a:fld>
            <a:endParaRPr lang="en-US" dirty="0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A53E93C7-7FA6-4B67-89AC-03CBAB78CC3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6410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9765C5-37FE-4CCC-9D4D-1E3194200BCD}" type="datetime1">
              <a:rPr lang="en-US" smtClean="0"/>
              <a:pPr>
                <a:defRPr/>
              </a:pPr>
              <a:t>5/1/2014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DEF26-A65D-420E-806B-5DECF286FE2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8490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A990E7-BD90-4032-A3A0-4F62A6679964}" type="datetime1">
              <a:rPr lang="en-US" smtClean="0"/>
              <a:pPr>
                <a:defRPr/>
              </a:pPr>
              <a:t>5/1/2014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11AA2-99FE-4BFE-B934-C050D2B5835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632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8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8A1C01B5-5442-4B46-84EB-58D14E104751}" type="datetime1">
              <a:rPr lang="en-US" smtClean="0"/>
              <a:pPr>
                <a:defRPr/>
              </a:pPr>
              <a:t>5/1/2014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B4511AA2-99FE-4BFE-B934-C050D2B5835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6" r:id="rId2"/>
    <p:sldLayoutId id="2147483658" r:id="rId3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documents.egi.eu/document/2187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3356992"/>
            <a:ext cx="7200800" cy="1470025"/>
          </a:xfrm>
        </p:spPr>
        <p:txBody>
          <a:bodyPr/>
          <a:lstStyle/>
          <a:p>
            <a:r>
              <a:rPr lang="it-IT" sz="2800" b="1" dirty="0" smtClean="0"/>
              <a:t/>
            </a:r>
            <a:br>
              <a:rPr lang="it-IT" sz="2800" b="1" dirty="0" smtClean="0"/>
            </a:br>
            <a:r>
              <a:rPr lang="it-IT" sz="2800" b="1" dirty="0" smtClean="0"/>
              <a:t>NGI </a:t>
            </a:r>
            <a:r>
              <a:rPr lang="it-IT" sz="2800" b="1" dirty="0" smtClean="0"/>
              <a:t>XXX</a:t>
            </a:r>
            <a:br>
              <a:rPr lang="it-IT" sz="2800" b="1" dirty="0" smtClean="0"/>
            </a:br>
            <a:r>
              <a:rPr lang="it-IT" sz="2800" b="1" dirty="0"/>
              <a:t/>
            </a:r>
            <a:br>
              <a:rPr lang="it-IT" sz="2800" b="1" dirty="0"/>
            </a:br>
            <a:r>
              <a:rPr lang="it-IT" sz="2800" b="1" dirty="0" smtClean="0"/>
              <a:t/>
            </a:r>
            <a:br>
              <a:rPr lang="it-IT" sz="2800" b="1" dirty="0" smtClean="0"/>
            </a:br>
            <a:r>
              <a:rPr lang="en-GB" sz="2800" b="1" dirty="0" smtClean="0"/>
              <a:t/>
            </a:r>
            <a:br>
              <a:rPr lang="en-GB" sz="2800" b="1" dirty="0" smtClean="0"/>
            </a:br>
            <a:endParaRPr lang="en-GB" sz="2800" b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9A2D18B-0A31-4D1A-A5D1-D72E94819219}" type="datetime1">
              <a:rPr lang="en-US" smtClean="0"/>
              <a:pPr>
                <a:defRPr/>
              </a:pPr>
              <a:t>5/1/2014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3E93C7-7FA6-4B67-89AC-03CBAB78CC39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Disclaimer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24744"/>
            <a:ext cx="8964488" cy="4525963"/>
          </a:xfrm>
        </p:spPr>
        <p:txBody>
          <a:bodyPr/>
          <a:lstStyle/>
          <a:p>
            <a:r>
              <a:rPr lang="it-IT" sz="2400" b="1" i="1" dirty="0"/>
              <a:t>This presentation template is meant to provide NILs</a:t>
            </a:r>
            <a:br>
              <a:rPr lang="it-IT" sz="2400" b="1" i="1" dirty="0"/>
            </a:br>
            <a:r>
              <a:rPr lang="it-IT" sz="2400" b="1" i="1" dirty="0"/>
              <a:t>with an instrument to </a:t>
            </a:r>
            <a:r>
              <a:rPr lang="it-IT" sz="2400" b="1" i="1" dirty="0" smtClean="0"/>
              <a:t>discuss ideas for user-support and service innovation in H2020 that could become part of the activity of an EGI-Engage Competence Centre </a:t>
            </a:r>
            <a:r>
              <a:rPr lang="it-IT" sz="1800" b="1" i="1" dirty="0" smtClean="0"/>
              <a:t>(</a:t>
            </a:r>
            <a:r>
              <a:rPr lang="en-GB" sz="1800" dirty="0">
                <a:hlinkClick r:id="rId2"/>
              </a:rPr>
              <a:t>https://</a:t>
            </a:r>
            <a:r>
              <a:rPr lang="en-GB" sz="1800" dirty="0" smtClean="0">
                <a:hlinkClick r:id="rId2"/>
              </a:rPr>
              <a:t>documents.egi.eu/document/2187</a:t>
            </a:r>
            <a:r>
              <a:rPr lang="en-GB" sz="1800" dirty="0" smtClean="0"/>
              <a:t>)</a:t>
            </a:r>
            <a:endParaRPr lang="it-IT" sz="2400" b="1" i="1" dirty="0" smtClean="0"/>
          </a:p>
          <a:p>
            <a:r>
              <a:rPr lang="it-IT" sz="2400" b="1" i="1" dirty="0" smtClean="0"/>
              <a:t>User support activities include</a:t>
            </a:r>
          </a:p>
          <a:p>
            <a:pPr lvl="1"/>
            <a:r>
              <a:rPr lang="it-IT" sz="2000" b="1" i="1" dirty="0" smtClean="0"/>
              <a:t>Training and education</a:t>
            </a:r>
          </a:p>
          <a:p>
            <a:pPr lvl="1"/>
            <a:r>
              <a:rPr lang="it-IT" sz="2000" b="1" i="1" dirty="0" smtClean="0"/>
              <a:t>Technical support and consultancy to existing and prospective user communities</a:t>
            </a:r>
          </a:p>
          <a:p>
            <a:pPr lvl="1"/>
            <a:r>
              <a:rPr lang="it-IT" sz="2000" b="1" i="1" dirty="0" smtClean="0"/>
              <a:t>Innovation and pre-production</a:t>
            </a:r>
          </a:p>
          <a:p>
            <a:pPr lvl="2"/>
            <a:r>
              <a:rPr lang="it-IT" sz="1600" b="1" i="1" dirty="0" smtClean="0"/>
              <a:t>of new capabilities to the EGI services portfolio (infrastructure platform, cloud and grid platforms), the integration of  new ICT technologies</a:t>
            </a:r>
          </a:p>
          <a:p>
            <a:pPr lvl="2"/>
            <a:r>
              <a:rPr lang="it-IT" sz="1600" b="1" i="1" dirty="0" smtClean="0"/>
              <a:t>of Virtual Research Environments to be integrated with existing and new EGI capabilities</a:t>
            </a:r>
            <a:endParaRPr lang="en-GB" sz="1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89765C5-37FE-4CCC-9D4D-1E3194200BCD}" type="datetime1">
              <a:rPr lang="en-US" smtClean="0"/>
              <a:pPr>
                <a:defRPr/>
              </a:pPr>
              <a:t>5/1/2014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41814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 smtClean="0"/>
              <a:t>Main relevant communities</a:t>
            </a:r>
            <a:endParaRPr lang="en-GB" sz="4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89765C5-37FE-4CCC-9D4D-1E3194200BCD}" type="datetime1">
              <a:rPr lang="en-US" smtClean="0"/>
              <a:pPr>
                <a:defRPr/>
              </a:pPr>
              <a:t>5/1/2014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graphicFrame>
        <p:nvGraphicFramePr>
          <p:cNvPr id="7" name="Tabel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7459807"/>
              </p:ext>
            </p:extLst>
          </p:nvPr>
        </p:nvGraphicFramePr>
        <p:xfrm>
          <a:off x="504057" y="1916832"/>
          <a:ext cx="8388423" cy="42387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71537"/>
                <a:gridCol w="4616886"/>
              </a:tblGrid>
              <a:tr h="576064">
                <a:tc>
                  <a:txBody>
                    <a:bodyPr/>
                    <a:lstStyle/>
                    <a:p>
                      <a:r>
                        <a:rPr lang="en-US" dirty="0" smtClean="0"/>
                        <a:t>User community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User support project</a:t>
                      </a:r>
                      <a:endParaRPr lang="en-US" dirty="0"/>
                    </a:p>
                  </a:txBody>
                  <a:tcPr/>
                </a:tc>
              </a:tr>
              <a:tr h="1220906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Community A</a:t>
                      </a:r>
                      <a:endParaRPr lang="en-US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…</a:t>
                      </a:r>
                      <a:endParaRPr lang="en-US" sz="14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…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…</a:t>
                      </a:r>
                      <a:endParaRPr lang="en-US" sz="14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1220906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Community</a:t>
                      </a:r>
                      <a:r>
                        <a:rPr lang="en-US" sz="1600" b="1" baseline="0" dirty="0" smtClean="0"/>
                        <a:t> B</a:t>
                      </a:r>
                      <a:endParaRPr lang="en-US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…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…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…</a:t>
                      </a:r>
                      <a:endParaRPr lang="en-US" sz="14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1220906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Community C</a:t>
                      </a:r>
                      <a:endParaRPr lang="en-US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…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…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…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en-US" sz="14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Content Placeholder 2"/>
          <p:cNvSpPr txBox="1">
            <a:spLocks/>
          </p:cNvSpPr>
          <p:nvPr/>
        </p:nvSpPr>
        <p:spPr>
          <a:xfrm>
            <a:off x="251520" y="1052736"/>
            <a:ext cx="8640960" cy="792088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Specify in </a:t>
            </a:r>
            <a:r>
              <a:rPr kumimoji="0" lang="en-GB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this table the 3 </a:t>
            </a:r>
            <a:r>
              <a:rPr kumimoji="0" lang="en-GB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international communities which reflect your </a:t>
            </a:r>
            <a:r>
              <a:rPr kumimoji="0" lang="en-GB" sz="14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highest </a:t>
            </a:r>
            <a:r>
              <a:rPr kumimoji="0" lang="en-GB" sz="14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priority </a:t>
            </a:r>
            <a:r>
              <a:rPr kumimoji="0" lang="en-GB" sz="14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in your national user engagement roadmap</a:t>
            </a:r>
            <a:endParaRPr lang="en-GB" sz="1400" dirty="0" smtClean="0">
              <a:solidFill>
                <a:srgbClr val="FF0000"/>
              </a:solidFill>
              <a:cs typeface="Arial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For</a:t>
            </a:r>
            <a:r>
              <a:rPr kumimoji="0" lang="en-GB" sz="14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each community list </a:t>
            </a:r>
            <a:r>
              <a:rPr kumimoji="0" lang="en-GB" sz="14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user support project ideas</a:t>
            </a:r>
            <a:endParaRPr kumimoji="0" lang="en-GB" sz="14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A990E7-BD90-4032-A3A0-4F62A6679964}" type="datetime1">
              <a:rPr lang="en-US" smtClean="0"/>
              <a:pPr>
                <a:defRPr/>
              </a:pPr>
              <a:t>5/1/2014</a:t>
            </a:fld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11AA2-99FE-4BFE-B934-C050D2B58355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 smtClean="0"/>
              <a:t>Community A</a:t>
            </a:r>
            <a:endParaRPr lang="en-GB" sz="40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07504" y="1124744"/>
            <a:ext cx="8712968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Support objectives</a:t>
            </a: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GB" sz="2000" dirty="0" smtClean="0">
                <a:cs typeface="Arial" pitchFamily="34" charset="0"/>
              </a:rPr>
              <a:t>A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GB" sz="2000" dirty="0" smtClean="0">
                <a:cs typeface="Arial" pitchFamily="34" charset="0"/>
              </a:rPr>
              <a:t>B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GB" sz="2000" dirty="0" smtClean="0">
                <a:cs typeface="Arial" pitchFamily="34" charset="0"/>
              </a:rPr>
              <a:t>C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400" dirty="0" smtClean="0">
                <a:cs typeface="Arial" pitchFamily="34" charset="0"/>
              </a:rPr>
              <a:t>Development projects that could bring benefits to this community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US" sz="2000" dirty="0" smtClean="0">
                <a:cs typeface="Arial" pitchFamily="34" charset="0"/>
              </a:rPr>
              <a:t>A</a:t>
            </a:r>
            <a:endParaRPr lang="en-GB" sz="2000" dirty="0" smtClean="0">
              <a:cs typeface="Arial" pitchFamily="34" charset="0"/>
            </a:endParaRP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GB" sz="2000" dirty="0" smtClean="0">
                <a:cs typeface="Arial" pitchFamily="34" charset="0"/>
              </a:rPr>
              <a:t>B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GB" sz="2000" dirty="0">
                <a:cs typeface="Arial" pitchFamily="34" charset="0"/>
              </a:rPr>
              <a:t>C</a:t>
            </a:r>
            <a:endParaRPr lang="en-GB" sz="2000" dirty="0" smtClean="0">
              <a:cs typeface="Arial" pitchFamily="34" charset="0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-36512" y="5013176"/>
            <a:ext cx="8640960" cy="792088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GB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	Expand here your</a:t>
            </a:r>
            <a:r>
              <a:rPr kumimoji="0" lang="en-GB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ideas to support the community and the proposed development projects</a:t>
            </a:r>
            <a:endParaRPr kumimoji="0" lang="en-GB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en-GB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A990E7-BD90-4032-A3A0-4F62A6679964}" type="datetime1">
              <a:rPr lang="en-US" smtClean="0"/>
              <a:pPr>
                <a:defRPr/>
              </a:pPr>
              <a:t>5/1/2014</a:t>
            </a:fld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11AA2-99FE-4BFE-B934-C050D2B58355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 smtClean="0"/>
              <a:t>Community </a:t>
            </a:r>
            <a:r>
              <a:rPr lang="en-GB" sz="4000" dirty="0" smtClean="0"/>
              <a:t>B</a:t>
            </a:r>
            <a:endParaRPr lang="en-GB" sz="40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07504" y="1124744"/>
            <a:ext cx="8712968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Support objectives</a:t>
            </a: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GB" sz="2000" dirty="0" smtClean="0">
                <a:cs typeface="Arial" pitchFamily="34" charset="0"/>
              </a:rPr>
              <a:t>A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GB" sz="2000" dirty="0" smtClean="0">
                <a:cs typeface="Arial" pitchFamily="34" charset="0"/>
              </a:rPr>
              <a:t>B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GB" sz="2000" dirty="0" smtClean="0">
                <a:cs typeface="Arial" pitchFamily="34" charset="0"/>
              </a:rPr>
              <a:t>C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400" dirty="0" smtClean="0">
                <a:cs typeface="Arial" pitchFamily="34" charset="0"/>
              </a:rPr>
              <a:t>Development projects that could bring benefits to this community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US" sz="2000" dirty="0" smtClean="0">
                <a:cs typeface="Arial" pitchFamily="34" charset="0"/>
              </a:rPr>
              <a:t>A</a:t>
            </a:r>
            <a:endParaRPr lang="en-GB" sz="2000" dirty="0" smtClean="0">
              <a:cs typeface="Arial" pitchFamily="34" charset="0"/>
            </a:endParaRP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GB" sz="2000" dirty="0" smtClean="0">
                <a:cs typeface="Arial" pitchFamily="34" charset="0"/>
              </a:rPr>
              <a:t>B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GB" sz="2000" dirty="0">
                <a:cs typeface="Arial" pitchFamily="34" charset="0"/>
              </a:rPr>
              <a:t>C</a:t>
            </a:r>
            <a:endParaRPr lang="en-GB" sz="2000" dirty="0" smtClean="0">
              <a:cs typeface="Arial" pitchFamily="34" charset="0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-36512" y="5013176"/>
            <a:ext cx="8640960" cy="792088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GB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	Expand here your</a:t>
            </a:r>
            <a:r>
              <a:rPr kumimoji="0" lang="en-GB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ideas to support the community and the proposed development projects</a:t>
            </a:r>
            <a:endParaRPr kumimoji="0" lang="en-GB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en-GB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539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A990E7-BD90-4032-A3A0-4F62A6679964}" type="datetime1">
              <a:rPr lang="en-US" smtClean="0"/>
              <a:pPr>
                <a:defRPr/>
              </a:pPr>
              <a:t>5/1/2014</a:t>
            </a:fld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11AA2-99FE-4BFE-B934-C050D2B58355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 smtClean="0"/>
              <a:t>Community </a:t>
            </a:r>
            <a:r>
              <a:rPr lang="en-GB" sz="4000" dirty="0" smtClean="0"/>
              <a:t>C</a:t>
            </a:r>
            <a:endParaRPr lang="en-GB" sz="40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07504" y="1124744"/>
            <a:ext cx="8712968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Support objectives</a:t>
            </a: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GB" sz="2000" dirty="0" smtClean="0">
                <a:cs typeface="Arial" pitchFamily="34" charset="0"/>
              </a:rPr>
              <a:t>A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GB" sz="2000" dirty="0" smtClean="0">
                <a:cs typeface="Arial" pitchFamily="34" charset="0"/>
              </a:rPr>
              <a:t>B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GB" sz="2000" dirty="0" smtClean="0">
                <a:cs typeface="Arial" pitchFamily="34" charset="0"/>
              </a:rPr>
              <a:t>C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400" dirty="0" smtClean="0">
                <a:cs typeface="Arial" pitchFamily="34" charset="0"/>
              </a:rPr>
              <a:t>Development projects that could bring benefits to this community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US" sz="2000" dirty="0" smtClean="0">
                <a:cs typeface="Arial" pitchFamily="34" charset="0"/>
              </a:rPr>
              <a:t>A</a:t>
            </a:r>
            <a:endParaRPr lang="en-GB" sz="2000" dirty="0" smtClean="0">
              <a:cs typeface="Arial" pitchFamily="34" charset="0"/>
            </a:endParaRP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GB" sz="2000" dirty="0" smtClean="0">
                <a:cs typeface="Arial" pitchFamily="34" charset="0"/>
              </a:rPr>
              <a:t>B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GB" sz="2000" dirty="0">
                <a:cs typeface="Arial" pitchFamily="34" charset="0"/>
              </a:rPr>
              <a:t>C</a:t>
            </a:r>
            <a:endParaRPr lang="en-GB" sz="2000" dirty="0" smtClean="0">
              <a:cs typeface="Arial" pitchFamily="34" charset="0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-36512" y="5013176"/>
            <a:ext cx="8640960" cy="792088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GB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	Expand here your</a:t>
            </a:r>
            <a:r>
              <a:rPr kumimoji="0" lang="en-GB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ideas to support the community and the proposed development projects</a:t>
            </a:r>
            <a:endParaRPr kumimoji="0" lang="en-GB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en-GB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539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GI-InSPIRE-Slide-Template_v4-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EGI-InSPIRE-Slide-Template_v4-1</Template>
  <TotalTime>1565</TotalTime>
  <Words>142</Words>
  <Application>Microsoft Office PowerPoint</Application>
  <PresentationFormat>On-screen Show (4:3)</PresentationFormat>
  <Paragraphs>73</Paragraphs>
  <Slides>6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EGI-InSPIRE-Slide-Template_v4-1</vt:lpstr>
      <vt:lpstr> NGI XXX    </vt:lpstr>
      <vt:lpstr>Disclaimer</vt:lpstr>
      <vt:lpstr>Main relevant communities</vt:lpstr>
      <vt:lpstr>Community A</vt:lpstr>
      <vt:lpstr>Community B</vt:lpstr>
      <vt:lpstr>Community C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Outreach in EGI-InSPIRE PY4 and PY5</dc:title>
  <dc:creator>Tiziana Ferrari</dc:creator>
  <cp:lastModifiedBy>Tiziana Ferrari</cp:lastModifiedBy>
  <cp:revision>542</cp:revision>
  <dcterms:created xsi:type="dcterms:W3CDTF">2013-10-15T23:33:54Z</dcterms:created>
  <dcterms:modified xsi:type="dcterms:W3CDTF">2014-05-01T17:49:07Z</dcterms:modified>
</cp:coreProperties>
</file>