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302" r:id="rId2"/>
    <p:sldId id="323" r:id="rId3"/>
    <p:sldId id="303" r:id="rId4"/>
    <p:sldId id="320" r:id="rId5"/>
    <p:sldId id="324" r:id="rId6"/>
    <p:sldId id="32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D0D8E8"/>
    <a:srgbClr val="E9EDF4"/>
    <a:srgbClr val="EBF6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714" autoAdjust="0"/>
  </p:normalViewPr>
  <p:slideViewPr>
    <p:cSldViewPr>
      <p:cViewPr>
        <p:scale>
          <a:sx n="89" d="100"/>
          <a:sy n="89" d="100"/>
        </p:scale>
        <p:origin x="-99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501649-B9E3-4875-A626-A9100929597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5/1/2014</a:t>
            </a:fld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A1C01B5-5442-4B46-84EB-58D14E104751}" type="datetime1">
              <a:rPr lang="en-US" smtClean="0"/>
              <a:pPr>
                <a:defRPr/>
              </a:pPr>
              <a:t>5/1/2014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uments.egi.eu/document/218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3356992"/>
            <a:ext cx="7200800" cy="1470025"/>
          </a:xfrm>
        </p:spPr>
        <p:txBody>
          <a:bodyPr/>
          <a:lstStyle/>
          <a:p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it-IT" sz="2800" b="1" dirty="0" smtClean="0"/>
              <a:t>NGI </a:t>
            </a:r>
            <a:r>
              <a:rPr lang="it-IT" sz="2800" b="1" dirty="0" smtClean="0"/>
              <a:t>XXX</a:t>
            </a:r>
            <a:br>
              <a:rPr lang="it-IT" sz="2800" b="1" dirty="0" smtClean="0"/>
            </a:br>
            <a:r>
              <a:rPr lang="it-IT" sz="2800" b="1" dirty="0"/>
              <a:t/>
            </a:r>
            <a:br>
              <a:rPr lang="it-IT" sz="2800" b="1" dirty="0"/>
            </a:br>
            <a:r>
              <a:rPr lang="it-IT" sz="2800" b="1" dirty="0" smtClean="0"/>
              <a:t/>
            </a:r>
            <a:br>
              <a:rPr lang="it-IT" sz="2800" b="1" dirty="0" smtClean="0"/>
            </a:br>
            <a:r>
              <a:rPr lang="en-GB" sz="2800" b="1" dirty="0" smtClean="0"/>
              <a:t/>
            </a:r>
            <a:br>
              <a:rPr lang="en-GB" sz="2800" b="1" dirty="0" smtClean="0"/>
            </a:br>
            <a:endParaRPr lang="en-GB" sz="28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A2D18B-0A31-4D1A-A5D1-D72E94819219}" type="datetime1">
              <a:rPr lang="en-US" smtClean="0"/>
              <a:pPr>
                <a:defRPr/>
              </a:pPr>
              <a:t>5/1/2014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3E93C7-7FA6-4B67-89AC-03CBAB78CC3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Disclaimer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8964488" cy="4525963"/>
          </a:xfrm>
        </p:spPr>
        <p:txBody>
          <a:bodyPr/>
          <a:lstStyle/>
          <a:p>
            <a:r>
              <a:rPr lang="it-IT" sz="2400" b="1" i="1" dirty="0"/>
              <a:t>This presentation template is meant to provide NILs</a:t>
            </a:r>
            <a:br>
              <a:rPr lang="it-IT" sz="2400" b="1" i="1" dirty="0"/>
            </a:br>
            <a:r>
              <a:rPr lang="it-IT" sz="2400" b="1" i="1" dirty="0"/>
              <a:t>with an instrument to </a:t>
            </a:r>
            <a:r>
              <a:rPr lang="it-IT" sz="2400" b="1" i="1" dirty="0" smtClean="0"/>
              <a:t>discuss ideas for user-support and service innovation in H2020 that could become part of the activity of an EGI-Engage Competence Centre </a:t>
            </a:r>
            <a:r>
              <a:rPr lang="it-IT" sz="1800" b="1" i="1" dirty="0" smtClean="0"/>
              <a:t>(</a:t>
            </a:r>
            <a:r>
              <a:rPr lang="en-GB" sz="1800" dirty="0">
                <a:hlinkClick r:id="rId2"/>
              </a:rPr>
              <a:t>https://</a:t>
            </a:r>
            <a:r>
              <a:rPr lang="en-GB" sz="1800" dirty="0" smtClean="0">
                <a:hlinkClick r:id="rId2"/>
              </a:rPr>
              <a:t>documents.egi.eu/document/2187</a:t>
            </a:r>
            <a:r>
              <a:rPr lang="en-GB" sz="1800" dirty="0" smtClean="0"/>
              <a:t>)</a:t>
            </a:r>
            <a:endParaRPr lang="it-IT" sz="2400" b="1" i="1" dirty="0" smtClean="0"/>
          </a:p>
          <a:p>
            <a:r>
              <a:rPr lang="it-IT" sz="2400" b="1" i="1" dirty="0" smtClean="0"/>
              <a:t>User support activities include</a:t>
            </a:r>
          </a:p>
          <a:p>
            <a:pPr lvl="1"/>
            <a:r>
              <a:rPr lang="it-IT" sz="2000" b="1" i="1" dirty="0" smtClean="0"/>
              <a:t>Training and education</a:t>
            </a:r>
          </a:p>
          <a:p>
            <a:pPr lvl="1"/>
            <a:r>
              <a:rPr lang="it-IT" sz="2000" b="1" i="1" dirty="0" smtClean="0"/>
              <a:t>Technical support and consultancy to existing and prospective user communities</a:t>
            </a:r>
          </a:p>
          <a:p>
            <a:pPr lvl="1"/>
            <a:r>
              <a:rPr lang="it-IT" sz="2000" b="1" i="1" dirty="0" smtClean="0"/>
              <a:t>Innovation and pre-production</a:t>
            </a:r>
          </a:p>
          <a:p>
            <a:pPr lvl="2"/>
            <a:r>
              <a:rPr lang="it-IT" sz="1600" b="1" i="1" dirty="0" smtClean="0"/>
              <a:t>of new capabilities to the EGI services portfolio (infrastructure platform, cloud and grid platforms), the integration of  new ICT technologies</a:t>
            </a:r>
          </a:p>
          <a:p>
            <a:pPr lvl="2"/>
            <a:r>
              <a:rPr lang="it-IT" sz="1600" b="1" i="1" dirty="0" smtClean="0"/>
              <a:t>of Virtual Research Environments to be integrated with existing and new EGI capabilities</a:t>
            </a:r>
            <a:endParaRPr lang="en-GB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18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Main relevant communities</a:t>
            </a:r>
            <a:endParaRPr lang="en-GB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9765C5-37FE-4CCC-9D4D-1E3194200BCD}" type="datetime1">
              <a:rPr lang="en-US" smtClean="0"/>
              <a:pPr>
                <a:defRPr/>
              </a:pPr>
              <a:t>5/1/2014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ADEF26-A65D-420E-806B-5DECF286FE2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459807"/>
              </p:ext>
            </p:extLst>
          </p:nvPr>
        </p:nvGraphicFramePr>
        <p:xfrm>
          <a:off x="504057" y="1916832"/>
          <a:ext cx="8388423" cy="423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537"/>
                <a:gridCol w="4616886"/>
              </a:tblGrid>
              <a:tr h="576064">
                <a:tc>
                  <a:txBody>
                    <a:bodyPr/>
                    <a:lstStyle/>
                    <a:p>
                      <a:r>
                        <a:rPr lang="en-US" dirty="0" smtClean="0"/>
                        <a:t>User community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User support project</a:t>
                      </a:r>
                      <a:endParaRPr lang="en-US" dirty="0"/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Community A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Community</a:t>
                      </a:r>
                      <a:r>
                        <a:rPr lang="en-US" sz="1600" b="1" baseline="0" dirty="0" smtClean="0"/>
                        <a:t> B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220906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Community C</a:t>
                      </a:r>
                      <a:endParaRPr lang="en-US" sz="16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sz="14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…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4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251520" y="1052736"/>
            <a:ext cx="8640960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Specify in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this table the 3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international communities which reflect your 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highest 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priority 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in your national user engagement roadmap</a:t>
            </a:r>
            <a:endParaRPr lang="en-GB" sz="1400" dirty="0" smtClean="0">
              <a:solidFill>
                <a:srgbClr val="FF0000"/>
              </a:solidFill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For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each community list </a:t>
            </a:r>
            <a:r>
              <a:rPr kumimoji="0" lang="en-GB" sz="1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user support project ideas</a:t>
            </a: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GB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Community A</a:t>
            </a: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A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B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C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A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B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C</a:t>
            </a:r>
            <a:endParaRPr lang="en-GB" sz="2000" dirty="0" smtClean="0"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36512" y="5013176"/>
            <a:ext cx="8640960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Expand here your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ideas to support the community and the proposed development projects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Community </a:t>
            </a:r>
            <a:r>
              <a:rPr lang="en-GB" sz="4000" dirty="0" smtClean="0"/>
              <a:t>B</a:t>
            </a: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A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B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C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A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B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C</a:t>
            </a:r>
            <a:endParaRPr lang="en-GB" sz="2000" dirty="0" smtClean="0"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36512" y="5013176"/>
            <a:ext cx="8640960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Expand here your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ideas to support the community and the proposed development projects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A990E7-BD90-4032-A3A0-4F62A6679964}" type="datetime1">
              <a:rPr lang="en-US" smtClean="0"/>
              <a:pPr>
                <a:defRPr/>
              </a:pPr>
              <a:t>5/1/2014</a:t>
            </a:fld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Community </a:t>
            </a:r>
            <a:r>
              <a:rPr lang="en-GB" sz="4000" dirty="0" smtClean="0"/>
              <a:t>C</a:t>
            </a:r>
            <a:endParaRPr lang="en-GB" sz="4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7504" y="1124744"/>
            <a:ext cx="8712968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Support objectives</a:t>
            </a:r>
            <a:endParaRPr kumimoji="0" lang="en-GB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A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B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C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400" dirty="0" smtClean="0">
                <a:cs typeface="Arial" pitchFamily="34" charset="0"/>
              </a:rPr>
              <a:t>Development projects that could bring benefits to this community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US" sz="2000" dirty="0" smtClean="0">
                <a:cs typeface="Arial" pitchFamily="34" charset="0"/>
              </a:rPr>
              <a:t>A</a:t>
            </a:r>
            <a:endParaRPr lang="en-GB" sz="2000" dirty="0" smtClean="0">
              <a:cs typeface="Arial" pitchFamily="34" charset="0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 smtClean="0">
                <a:cs typeface="Arial" pitchFamily="34" charset="0"/>
              </a:rPr>
              <a:t>B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‒"/>
              <a:defRPr/>
            </a:pPr>
            <a:r>
              <a:rPr lang="en-GB" sz="2000" dirty="0">
                <a:cs typeface="Arial" pitchFamily="34" charset="0"/>
              </a:rPr>
              <a:t>C</a:t>
            </a:r>
            <a:endParaRPr lang="en-GB" sz="2000" dirty="0" smtClean="0">
              <a:cs typeface="Arial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-36512" y="5013176"/>
            <a:ext cx="8640960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GB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	Expand here your</a:t>
            </a:r>
            <a:r>
              <a:rPr kumimoji="0" lang="en-GB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ideas to support the community and the proposed development projects</a:t>
            </a: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-Slide-Template_v4-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EGI-InSPIRE-Slide-Template_v4-1</Template>
  <TotalTime>1565</TotalTime>
  <Words>142</Words>
  <Application>Microsoft Office PowerPoint</Application>
  <PresentationFormat>On-screen Show (4:3)</PresentationFormat>
  <Paragraphs>73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EGI-InSPIRE-Slide-Template_v4-1</vt:lpstr>
      <vt:lpstr> NGI XXX    </vt:lpstr>
      <vt:lpstr>Disclaimer</vt:lpstr>
      <vt:lpstr>Main relevant communities</vt:lpstr>
      <vt:lpstr>Community A</vt:lpstr>
      <vt:lpstr>Community B</vt:lpstr>
      <vt:lpstr>Community 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Outreach in EGI-InSPIRE PY4 and PY5</dc:title>
  <dc:creator>Tiziana Ferrari</dc:creator>
  <cp:lastModifiedBy>Tiziana Ferrari</cp:lastModifiedBy>
  <cp:revision>542</cp:revision>
  <dcterms:created xsi:type="dcterms:W3CDTF">2013-10-15T23:33:54Z</dcterms:created>
  <dcterms:modified xsi:type="dcterms:W3CDTF">2014-05-01T17:49:07Z</dcterms:modified>
</cp:coreProperties>
</file>