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56"/>
  </p:notesMasterIdLst>
  <p:handoutMasterIdLst>
    <p:handoutMasterId r:id="rId157"/>
  </p:handoutMasterIdLst>
  <p:sldIdLst>
    <p:sldId id="338" r:id="rId4"/>
    <p:sldId id="477" r:id="rId5"/>
    <p:sldId id="377" r:id="rId6"/>
    <p:sldId id="383" r:id="rId7"/>
    <p:sldId id="379" r:id="rId8"/>
    <p:sldId id="380" r:id="rId9"/>
    <p:sldId id="399" r:id="rId10"/>
    <p:sldId id="398" r:id="rId11"/>
    <p:sldId id="484" r:id="rId12"/>
    <p:sldId id="485" r:id="rId13"/>
    <p:sldId id="418" r:id="rId14"/>
    <p:sldId id="388" r:id="rId15"/>
    <p:sldId id="390" r:id="rId16"/>
    <p:sldId id="486" r:id="rId17"/>
    <p:sldId id="467" r:id="rId18"/>
    <p:sldId id="468" r:id="rId19"/>
    <p:sldId id="577" r:id="rId20"/>
    <p:sldId id="578" r:id="rId21"/>
    <p:sldId id="580" r:id="rId22"/>
    <p:sldId id="581" r:id="rId23"/>
    <p:sldId id="582" r:id="rId24"/>
    <p:sldId id="583" r:id="rId25"/>
    <p:sldId id="584" r:id="rId26"/>
    <p:sldId id="585" r:id="rId27"/>
    <p:sldId id="586" r:id="rId28"/>
    <p:sldId id="587" r:id="rId29"/>
    <p:sldId id="588" r:id="rId30"/>
    <p:sldId id="589" r:id="rId31"/>
    <p:sldId id="590" r:id="rId32"/>
    <p:sldId id="591" r:id="rId33"/>
    <p:sldId id="419" r:id="rId34"/>
    <p:sldId id="420" r:id="rId35"/>
    <p:sldId id="421" r:id="rId36"/>
    <p:sldId id="493" r:id="rId37"/>
    <p:sldId id="405" r:id="rId38"/>
    <p:sldId id="408" r:id="rId39"/>
    <p:sldId id="599" r:id="rId40"/>
    <p:sldId id="600" r:id="rId41"/>
    <p:sldId id="549" r:id="rId42"/>
    <p:sldId id="550" r:id="rId43"/>
    <p:sldId id="551" r:id="rId44"/>
    <p:sldId id="552" r:id="rId45"/>
    <p:sldId id="553" r:id="rId46"/>
    <p:sldId id="554" r:id="rId47"/>
    <p:sldId id="595" r:id="rId48"/>
    <p:sldId id="596" r:id="rId49"/>
    <p:sldId id="597" r:id="rId50"/>
    <p:sldId id="310" r:id="rId51"/>
    <p:sldId id="593" r:id="rId52"/>
    <p:sldId id="541" r:id="rId53"/>
    <p:sldId id="424" r:id="rId54"/>
    <p:sldId id="592" r:id="rId55"/>
    <p:sldId id="425" r:id="rId56"/>
    <p:sldId id="427" r:id="rId57"/>
    <p:sldId id="598" r:id="rId58"/>
    <p:sldId id="428" r:id="rId59"/>
    <p:sldId id="436" r:id="rId60"/>
    <p:sldId id="437" r:id="rId61"/>
    <p:sldId id="438" r:id="rId62"/>
    <p:sldId id="439" r:id="rId63"/>
    <p:sldId id="542" r:id="rId64"/>
    <p:sldId id="558" r:id="rId65"/>
    <p:sldId id="559" r:id="rId66"/>
    <p:sldId id="560" r:id="rId67"/>
    <p:sldId id="561" r:id="rId68"/>
    <p:sldId id="562" r:id="rId69"/>
    <p:sldId id="563" r:id="rId70"/>
    <p:sldId id="440" r:id="rId71"/>
    <p:sldId id="441" r:id="rId72"/>
    <p:sldId id="442" r:id="rId73"/>
    <p:sldId id="443" r:id="rId74"/>
    <p:sldId id="525" r:id="rId75"/>
    <p:sldId id="526" r:id="rId76"/>
    <p:sldId id="446" r:id="rId77"/>
    <p:sldId id="447" r:id="rId78"/>
    <p:sldId id="448" r:id="rId79"/>
    <p:sldId id="449" r:id="rId80"/>
    <p:sldId id="402" r:id="rId81"/>
    <p:sldId id="311" r:id="rId82"/>
    <p:sldId id="312" r:id="rId83"/>
    <p:sldId id="314" r:id="rId84"/>
    <p:sldId id="317" r:id="rId85"/>
    <p:sldId id="319" r:id="rId86"/>
    <p:sldId id="316" r:id="rId87"/>
    <p:sldId id="320" r:id="rId88"/>
    <p:sldId id="318" r:id="rId89"/>
    <p:sldId id="322" r:id="rId90"/>
    <p:sldId id="321" r:id="rId91"/>
    <p:sldId id="324" r:id="rId92"/>
    <p:sldId id="325" r:id="rId93"/>
    <p:sldId id="326" r:id="rId94"/>
    <p:sldId id="450" r:id="rId95"/>
    <p:sldId id="451" r:id="rId96"/>
    <p:sldId id="452" r:id="rId97"/>
    <p:sldId id="453" r:id="rId98"/>
    <p:sldId id="454" r:id="rId99"/>
    <p:sldId id="455" r:id="rId100"/>
    <p:sldId id="456" r:id="rId101"/>
    <p:sldId id="457" r:id="rId102"/>
    <p:sldId id="458" r:id="rId103"/>
    <p:sldId id="459" r:id="rId104"/>
    <p:sldId id="460" r:id="rId105"/>
    <p:sldId id="461" r:id="rId106"/>
    <p:sldId id="499" r:id="rId107"/>
    <p:sldId id="501" r:id="rId108"/>
    <p:sldId id="517" r:id="rId109"/>
    <p:sldId id="518" r:id="rId110"/>
    <p:sldId id="519" r:id="rId111"/>
    <p:sldId id="520" r:id="rId112"/>
    <p:sldId id="564" r:id="rId113"/>
    <p:sldId id="504" r:id="rId114"/>
    <p:sldId id="505" r:id="rId115"/>
    <p:sldId id="506" r:id="rId116"/>
    <p:sldId id="510" r:id="rId117"/>
    <p:sldId id="511" r:id="rId118"/>
    <p:sldId id="512" r:id="rId119"/>
    <p:sldId id="513" r:id="rId120"/>
    <p:sldId id="514" r:id="rId121"/>
    <p:sldId id="565" r:id="rId122"/>
    <p:sldId id="566" r:id="rId123"/>
    <p:sldId id="567" r:id="rId124"/>
    <p:sldId id="568" r:id="rId125"/>
    <p:sldId id="569" r:id="rId126"/>
    <p:sldId id="570" r:id="rId127"/>
    <p:sldId id="571" r:id="rId128"/>
    <p:sldId id="572" r:id="rId129"/>
    <p:sldId id="573" r:id="rId130"/>
    <p:sldId id="574" r:id="rId131"/>
    <p:sldId id="575" r:id="rId132"/>
    <p:sldId id="576" r:id="rId133"/>
    <p:sldId id="516" r:id="rId134"/>
    <p:sldId id="414" r:id="rId135"/>
    <p:sldId id="352" r:id="rId136"/>
    <p:sldId id="358" r:id="rId137"/>
    <p:sldId id="359" r:id="rId138"/>
    <p:sldId id="353" r:id="rId139"/>
    <p:sldId id="354" r:id="rId140"/>
    <p:sldId id="360" r:id="rId141"/>
    <p:sldId id="361" r:id="rId142"/>
    <p:sldId id="362" r:id="rId143"/>
    <p:sldId id="355" r:id="rId144"/>
    <p:sldId id="357" r:id="rId145"/>
    <p:sldId id="328" r:id="rId146"/>
    <p:sldId id="423" r:id="rId147"/>
    <p:sldId id="393" r:id="rId148"/>
    <p:sldId id="475" r:id="rId149"/>
    <p:sldId id="478" r:id="rId150"/>
    <p:sldId id="473" r:id="rId151"/>
    <p:sldId id="479" r:id="rId152"/>
    <p:sldId id="594" r:id="rId153"/>
    <p:sldId id="376" r:id="rId154"/>
    <p:sldId id="284" r:id="rId155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9C5C"/>
    <a:srgbClr val="82ABD4"/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82164" autoAdjust="0"/>
  </p:normalViewPr>
  <p:slideViewPr>
    <p:cSldViewPr showGuides="1">
      <p:cViewPr varScale="1">
        <p:scale>
          <a:sx n="62" d="100"/>
          <a:sy n="62" d="100"/>
        </p:scale>
        <p:origin x="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84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54" Type="http://schemas.openxmlformats.org/officeDocument/2006/relationships/slide" Target="slides/slide151.xml"/><Relationship Id="rId159" Type="http://schemas.openxmlformats.org/officeDocument/2006/relationships/viewProps" Target="view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60" Type="http://schemas.openxmlformats.org/officeDocument/2006/relationships/theme" Target="theme/theme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55" Type="http://schemas.openxmlformats.org/officeDocument/2006/relationships/slide" Target="slides/slide15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53" Type="http://schemas.openxmlformats.org/officeDocument/2006/relationships/slide" Target="slides/slide150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51" Type="http://schemas.openxmlformats.org/officeDocument/2006/relationships/slide" Target="slides/slide148.xml"/><Relationship Id="rId156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1900" noProof="0" dirty="0" err="1" smtClean="0"/>
            <a:t>Usage</a:t>
          </a:r>
          <a:r>
            <a:rPr lang="it-IT" sz="1900" noProof="0" dirty="0" smtClean="0"/>
            <a:t> Model</a:t>
          </a:r>
          <a:endParaRPr lang="en-GB" sz="19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it-IT" sz="1600" b="1" noProof="0" dirty="0" err="1" smtClean="0"/>
            <a:t>Heavy</a:t>
          </a:r>
          <a:r>
            <a:rPr lang="it-IT" sz="1600" b="1" noProof="0" dirty="0" smtClean="0"/>
            <a:t> </a:t>
          </a:r>
          <a:r>
            <a:rPr lang="it-IT" sz="1600" b="1" noProof="0" dirty="0" err="1" smtClean="0"/>
            <a:t>computation</a:t>
          </a:r>
          <a:endParaRPr lang="en-GB" sz="1600" b="1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900" noProof="0" dirty="0" smtClean="0"/>
            <a:t>Scientific Disciplines</a:t>
          </a:r>
          <a:endParaRPr lang="en-GB" sz="19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it-IT" sz="1600" b="1" noProof="0" dirty="0" err="1" smtClean="0"/>
            <a:t>Bioinformatics</a:t>
          </a:r>
          <a:endParaRPr lang="en-GB" sz="1600" b="1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CB77300B-15C3-42E8-8338-C93925A787CF}">
      <dgm:prSet phldrT="[Texto]" custT="1"/>
      <dgm:spPr/>
      <dgm:t>
        <a:bodyPr/>
        <a:lstStyle/>
        <a:p>
          <a:r>
            <a:rPr lang="it-IT" sz="1600" b="1" noProof="0" dirty="0" smtClean="0"/>
            <a:t>Large Memory</a:t>
          </a:r>
          <a:endParaRPr lang="en-GB" sz="1600" b="1" noProof="0" dirty="0"/>
        </a:p>
      </dgm:t>
    </dgm:pt>
    <dgm:pt modelId="{7A687B55-39C1-42EA-8EBC-79BAEB5D8017}" type="parTrans" cxnId="{D2F18102-05D8-42DF-A3D9-C80A4FA00797}">
      <dgm:prSet/>
      <dgm:spPr/>
      <dgm:t>
        <a:bodyPr/>
        <a:lstStyle/>
        <a:p>
          <a:endParaRPr lang="en-GB"/>
        </a:p>
      </dgm:t>
    </dgm:pt>
    <dgm:pt modelId="{33415345-4C2E-4353-B2C1-98B5C2A4F8B6}" type="sibTrans" cxnId="{D2F18102-05D8-42DF-A3D9-C80A4FA00797}">
      <dgm:prSet/>
      <dgm:spPr/>
      <dgm:t>
        <a:bodyPr/>
        <a:lstStyle/>
        <a:p>
          <a:endParaRPr lang="en-GB"/>
        </a:p>
      </dgm:t>
    </dgm:pt>
    <dgm:pt modelId="{3DDFAD20-F569-430B-9252-46D9AC74D737}">
      <dgm:prSet phldrT="[Texto]" custT="1"/>
      <dgm:spPr/>
      <dgm:t>
        <a:bodyPr/>
        <a:lstStyle/>
        <a:p>
          <a:r>
            <a:rPr lang="en-GB" sz="1900" noProof="0" dirty="0" smtClean="0"/>
            <a:t>Deployment in the </a:t>
          </a:r>
          <a:r>
            <a:rPr lang="en-GB" sz="1900" noProof="0" dirty="0" err="1" smtClean="0"/>
            <a:t>FedCloud</a:t>
          </a:r>
          <a:endParaRPr lang="en-GB" sz="1900" noProof="0" dirty="0"/>
        </a:p>
      </dgm:t>
    </dgm:pt>
    <dgm:pt modelId="{A65A8757-603D-490D-999F-9EE087916729}" type="parTrans" cxnId="{F22C22B1-1324-41F1-9A09-4341CFB6AB1C}">
      <dgm:prSet/>
      <dgm:spPr/>
      <dgm:t>
        <a:bodyPr/>
        <a:lstStyle/>
        <a:p>
          <a:endParaRPr lang="en-GB"/>
        </a:p>
      </dgm:t>
    </dgm:pt>
    <dgm:pt modelId="{3C08DF51-A755-40C0-8D72-99EAB2082256}" type="sibTrans" cxnId="{F22C22B1-1324-41F1-9A09-4341CFB6AB1C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ScaleX="138109" custLinFactNeighborY="-652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ScaleX="13810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E79CB4A-2652-45B4-8592-F4735A9C7B05}" type="pres">
      <dgm:prSet presAssocID="{3DDFAD20-F569-430B-9252-46D9AC74D737}" presName="linNode" presStyleCnt="0"/>
      <dgm:spPr/>
    </dgm:pt>
    <dgm:pt modelId="{459ED9AC-3365-4D47-AB35-0C201C7CA26F}" type="pres">
      <dgm:prSet presAssocID="{3DDFAD20-F569-430B-9252-46D9AC74D737}" presName="parentText" presStyleLbl="node1" presStyleIdx="2" presStyleCnt="3" custScaleX="12138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10FBA4-1104-4513-A9D2-F1613A37FFC1}" type="presOf" srcId="{9C7FFCED-14CE-7644-813A-7A2D024A4965}" destId="{3E2056DF-E964-5048-A380-E6EBE5B741FB}" srcOrd="0" destOrd="0" presId="urn:microsoft.com/office/officeart/2005/8/layout/vList5"/>
    <dgm:cxn modelId="{25D2D63D-4C51-420A-A22D-9605A271F1CF}" type="presOf" srcId="{AA4356EB-692D-284F-98C1-2B6937442E3F}" destId="{B6F6B977-D3DD-B441-B4B6-9DA3723DEE4E}" srcOrd="0" destOrd="0" presId="urn:microsoft.com/office/officeart/2005/8/layout/vList5"/>
    <dgm:cxn modelId="{CEF5C3A2-AC79-40C5-BD99-7D93C468225B}" type="presOf" srcId="{3DDFAD20-F569-430B-9252-46D9AC74D737}" destId="{459ED9AC-3365-4D47-AB35-0C201C7CA26F}" srcOrd="0" destOrd="0" presId="urn:microsoft.com/office/officeart/2005/8/layout/vList5"/>
    <dgm:cxn modelId="{76994E43-EB1F-429B-8DB0-11F21C5E4008}" type="presOf" srcId="{53DE6BF7-D782-7F4C-A42E-7176629894CE}" destId="{8849C30C-C12E-724A-885E-DF03434CD769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E22EA625-ED8F-42B9-A0B5-275EAC1C704E}" type="presOf" srcId="{91DA2045-1738-B648-973E-49B795DD32D0}" destId="{485EE53E-2622-7D42-A4C9-D7F305E1EF21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D2F18102-05D8-42DF-A3D9-C80A4FA00797}" srcId="{91DA2045-1738-B648-973E-49B795DD32D0}" destId="{CB77300B-15C3-42E8-8338-C93925A787CF}" srcOrd="1" destOrd="0" parTransId="{7A687B55-39C1-42EA-8EBC-79BAEB5D8017}" sibTransId="{33415345-4C2E-4353-B2C1-98B5C2A4F8B6}"/>
    <dgm:cxn modelId="{795D5669-B11E-4FA6-8A31-1DC8D96C8926}" type="presOf" srcId="{3EFECC13-FE4F-2240-816B-14032C136543}" destId="{DBBB9663-FCED-C74C-9916-8B06EA51FFFE}" srcOrd="0" destOrd="0" presId="urn:microsoft.com/office/officeart/2005/8/layout/vList5"/>
    <dgm:cxn modelId="{F22C22B1-1324-41F1-9A09-4341CFB6AB1C}" srcId="{53DE6BF7-D782-7F4C-A42E-7176629894CE}" destId="{3DDFAD20-F569-430B-9252-46D9AC74D737}" srcOrd="2" destOrd="0" parTransId="{A65A8757-603D-490D-999F-9EE087916729}" sibTransId="{3C08DF51-A755-40C0-8D72-99EAB2082256}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8D9FB03D-36FF-4B59-B350-9181BCB9307B}" type="presOf" srcId="{CB77300B-15C3-42E8-8338-C93925A787CF}" destId="{3E2056DF-E964-5048-A380-E6EBE5B741FB}" srcOrd="0" destOrd="1" presId="urn:microsoft.com/office/officeart/2005/8/layout/vList5"/>
    <dgm:cxn modelId="{FC17B0D5-92B7-47E2-BD87-5DFD03EC57D0}" type="presParOf" srcId="{8849C30C-C12E-724A-885E-DF03434CD769}" destId="{882772B1-7901-584A-A5D2-9DAE8A3F5946}" srcOrd="0" destOrd="0" presId="urn:microsoft.com/office/officeart/2005/8/layout/vList5"/>
    <dgm:cxn modelId="{A31BE26A-61CB-4E15-BC68-BC742CA6AE6D}" type="presParOf" srcId="{882772B1-7901-584A-A5D2-9DAE8A3F5946}" destId="{485EE53E-2622-7D42-A4C9-D7F305E1EF21}" srcOrd="0" destOrd="0" presId="urn:microsoft.com/office/officeart/2005/8/layout/vList5"/>
    <dgm:cxn modelId="{9F0AE5DB-A236-441D-A915-954D74ED44E4}" type="presParOf" srcId="{882772B1-7901-584A-A5D2-9DAE8A3F5946}" destId="{3E2056DF-E964-5048-A380-E6EBE5B741FB}" srcOrd="1" destOrd="0" presId="urn:microsoft.com/office/officeart/2005/8/layout/vList5"/>
    <dgm:cxn modelId="{CB1CDB28-86D0-4F9D-898C-6AE155C81F46}" type="presParOf" srcId="{8849C30C-C12E-724A-885E-DF03434CD769}" destId="{E30A85D9-F3C1-924B-BDCF-A91150CDEECC}" srcOrd="1" destOrd="0" presId="urn:microsoft.com/office/officeart/2005/8/layout/vList5"/>
    <dgm:cxn modelId="{7B69A437-1064-46B8-B082-F0A30BC353F5}" type="presParOf" srcId="{8849C30C-C12E-724A-885E-DF03434CD769}" destId="{E425D782-B3CA-3E43-A5C2-E35B35753950}" srcOrd="2" destOrd="0" presId="urn:microsoft.com/office/officeart/2005/8/layout/vList5"/>
    <dgm:cxn modelId="{4C7DA596-C51B-4E49-9E5C-607694CAF1BC}" type="presParOf" srcId="{E425D782-B3CA-3E43-A5C2-E35B35753950}" destId="{DBBB9663-FCED-C74C-9916-8B06EA51FFFE}" srcOrd="0" destOrd="0" presId="urn:microsoft.com/office/officeart/2005/8/layout/vList5"/>
    <dgm:cxn modelId="{C58838E7-C020-40BD-8A81-35AB868E10AB}" type="presParOf" srcId="{E425D782-B3CA-3E43-A5C2-E35B35753950}" destId="{B6F6B977-D3DD-B441-B4B6-9DA3723DEE4E}" srcOrd="1" destOrd="0" presId="urn:microsoft.com/office/officeart/2005/8/layout/vList5"/>
    <dgm:cxn modelId="{75C81A98-4699-4C0A-B9BC-046165C3D993}" type="presParOf" srcId="{8849C30C-C12E-724A-885E-DF03434CD769}" destId="{11D20ED9-3E92-CC47-82E6-ABA98AB55F9E}" srcOrd="3" destOrd="0" presId="urn:microsoft.com/office/officeart/2005/8/layout/vList5"/>
    <dgm:cxn modelId="{E9722597-28BF-44CE-8C46-D7BD03C25ED8}" type="presParOf" srcId="{8849C30C-C12E-724A-885E-DF03434CD769}" destId="{FE79CB4A-2652-45B4-8592-F4735A9C7B05}" srcOrd="4" destOrd="0" presId="urn:microsoft.com/office/officeart/2005/8/layout/vList5"/>
    <dgm:cxn modelId="{A39B846D-90BC-493C-B82A-71AEB430B706}" type="presParOf" srcId="{FE79CB4A-2652-45B4-8592-F4735A9C7B05}" destId="{459ED9AC-3365-4D47-AB35-0C201C7CA26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600" dirty="0" smtClean="0"/>
            <a:t>Catania</a:t>
          </a:r>
          <a:br>
            <a:rPr lang="en-GB" sz="1600" dirty="0" smtClean="0"/>
          </a:br>
          <a:r>
            <a:rPr lang="en-GB" sz="1600" dirty="0" smtClean="0"/>
            <a:t>Science Gateway</a:t>
          </a:r>
          <a:endParaRPr lang="en-GB" sz="16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600" noProof="0" dirty="0" smtClean="0"/>
            <a:t>Slipstream</a:t>
          </a:r>
          <a:endParaRPr lang="en-GB" sz="18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600" dirty="0" smtClean="0"/>
            <a:t>COMPSs</a:t>
          </a:r>
          <a:endParaRPr lang="en-GB" sz="18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AA1126-E00A-45F7-A53E-81C9F8D9BB12}" type="presOf" srcId="{84A79093-DE52-A445-BF25-7E479107B21F}" destId="{5E680ADE-353C-CB48-9D0E-4EBB4FEEBAF5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80B02104-B139-419C-8A26-255FC6D6CFA9}" type="presOf" srcId="{91DA2045-1738-B648-973E-49B795DD32D0}" destId="{485EE53E-2622-7D42-A4C9-D7F305E1EF21}" srcOrd="0" destOrd="0" presId="urn:microsoft.com/office/officeart/2005/8/layout/vList5"/>
    <dgm:cxn modelId="{59F90993-24C4-487C-A81F-57353C7F7DE8}" type="presOf" srcId="{3EFECC13-FE4F-2240-816B-14032C136543}" destId="{DBBB9663-FCED-C74C-9916-8B06EA51FFFE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C92C3B9D-7E4E-4713-B5E1-937BC6947BF9}" type="presOf" srcId="{53DE6BF7-D782-7F4C-A42E-7176629894CE}" destId="{8849C30C-C12E-724A-885E-DF03434CD769}" srcOrd="0" destOrd="0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3CB3E1E8-296D-4AEE-8A9E-109D3F7EDF71}" type="presParOf" srcId="{8849C30C-C12E-724A-885E-DF03434CD769}" destId="{882772B1-7901-584A-A5D2-9DAE8A3F5946}" srcOrd="0" destOrd="0" presId="urn:microsoft.com/office/officeart/2005/8/layout/vList5"/>
    <dgm:cxn modelId="{45F88579-572C-4923-88C4-1C253110239E}" type="presParOf" srcId="{882772B1-7901-584A-A5D2-9DAE8A3F5946}" destId="{485EE53E-2622-7D42-A4C9-D7F305E1EF21}" srcOrd="0" destOrd="0" presId="urn:microsoft.com/office/officeart/2005/8/layout/vList5"/>
    <dgm:cxn modelId="{B1C2CE44-7B12-45D3-B032-ABF186F712BB}" type="presParOf" srcId="{8849C30C-C12E-724A-885E-DF03434CD769}" destId="{E30A85D9-F3C1-924B-BDCF-A91150CDEECC}" srcOrd="1" destOrd="0" presId="urn:microsoft.com/office/officeart/2005/8/layout/vList5"/>
    <dgm:cxn modelId="{2903589D-854D-4A4C-89B5-F6C7126AB0AC}" type="presParOf" srcId="{8849C30C-C12E-724A-885E-DF03434CD769}" destId="{E425D782-B3CA-3E43-A5C2-E35B35753950}" srcOrd="2" destOrd="0" presId="urn:microsoft.com/office/officeart/2005/8/layout/vList5"/>
    <dgm:cxn modelId="{F2D5B4C3-6BC8-403F-BADE-B70C30F7C1B6}" type="presParOf" srcId="{E425D782-B3CA-3E43-A5C2-E35B35753950}" destId="{DBBB9663-FCED-C74C-9916-8B06EA51FFFE}" srcOrd="0" destOrd="0" presId="urn:microsoft.com/office/officeart/2005/8/layout/vList5"/>
    <dgm:cxn modelId="{BDB23F1B-9A0D-4CBD-B414-9D6794E36ED5}" type="presParOf" srcId="{8849C30C-C12E-724A-885E-DF03434CD769}" destId="{11D20ED9-3E92-CC47-82E6-ABA98AB55F9E}" srcOrd="3" destOrd="0" presId="urn:microsoft.com/office/officeart/2005/8/layout/vList5"/>
    <dgm:cxn modelId="{200816D8-D05B-4E07-8255-CE014BDB127D}" type="presParOf" srcId="{8849C30C-C12E-724A-885E-DF03434CD769}" destId="{F1E89154-4D47-164E-96D6-75F18E86A916}" srcOrd="4" destOrd="0" presId="urn:microsoft.com/office/officeart/2005/8/layout/vList5"/>
    <dgm:cxn modelId="{B6EEC6A3-597F-444C-9CE7-0616BF1C5AEB}" type="presParOf" srcId="{F1E89154-4D47-164E-96D6-75F18E86A916}" destId="{5E680ADE-353C-CB48-9D0E-4EBB4FEEBAF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1600" dirty="0" smtClean="0"/>
            <a:t>VMDIRAC</a:t>
          </a:r>
          <a:endParaRPr lang="en-GB" sz="18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1600" dirty="0" smtClean="0"/>
            <a:t>WS-PGRADE</a:t>
          </a:r>
          <a:endParaRPr lang="en-GB" sz="1800" noProof="0" dirty="0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1600" dirty="0" err="1" smtClean="0"/>
            <a:t>Vcycle</a:t>
          </a:r>
          <a:endParaRPr lang="en-GB" sz="18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NeighborY="-877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 custLinFactNeighborY="53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347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BE6755D-CF77-4853-8DA1-10FF57BC7CC7}" type="presOf" srcId="{84A79093-DE52-A445-BF25-7E479107B21F}" destId="{5E680ADE-353C-CB48-9D0E-4EBB4FEEBAF5}" srcOrd="0" destOrd="0" presId="urn:microsoft.com/office/officeart/2005/8/layout/vList5"/>
    <dgm:cxn modelId="{7B2F5546-7C8A-4806-A8AA-CF05DE9E6957}" type="presOf" srcId="{53DE6BF7-D782-7F4C-A42E-7176629894CE}" destId="{8849C30C-C12E-724A-885E-DF03434CD769}" srcOrd="0" destOrd="0" presId="urn:microsoft.com/office/officeart/2005/8/layout/vList5"/>
    <dgm:cxn modelId="{1C28337A-F060-4E45-B2DD-97AA9ABC07D2}" type="presOf" srcId="{3EFECC13-FE4F-2240-816B-14032C136543}" destId="{DBBB9663-FCED-C74C-9916-8B06EA51FFFE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04D6E8B8-5CA5-456B-857D-8AB98990B57E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E91A61AE-AFBB-4FED-9EC6-42A9A8D97975}" type="presParOf" srcId="{8849C30C-C12E-724A-885E-DF03434CD769}" destId="{882772B1-7901-584A-A5D2-9DAE8A3F5946}" srcOrd="0" destOrd="0" presId="urn:microsoft.com/office/officeart/2005/8/layout/vList5"/>
    <dgm:cxn modelId="{D6F2FDBD-5B2A-407E-B6A4-AD29B367CD33}" type="presParOf" srcId="{882772B1-7901-584A-A5D2-9DAE8A3F5946}" destId="{485EE53E-2622-7D42-A4C9-D7F305E1EF21}" srcOrd="0" destOrd="0" presId="urn:microsoft.com/office/officeart/2005/8/layout/vList5"/>
    <dgm:cxn modelId="{4535C3B4-7FFA-4CEB-A836-DA16DF930160}" type="presParOf" srcId="{8849C30C-C12E-724A-885E-DF03434CD769}" destId="{E30A85D9-F3C1-924B-BDCF-A91150CDEECC}" srcOrd="1" destOrd="0" presId="urn:microsoft.com/office/officeart/2005/8/layout/vList5"/>
    <dgm:cxn modelId="{CFB7AFCB-CDC8-4C62-8E8E-24EC55A38F27}" type="presParOf" srcId="{8849C30C-C12E-724A-885E-DF03434CD769}" destId="{E425D782-B3CA-3E43-A5C2-E35B35753950}" srcOrd="2" destOrd="0" presId="urn:microsoft.com/office/officeart/2005/8/layout/vList5"/>
    <dgm:cxn modelId="{32114D85-1557-435E-8B2A-56CDBE246C3E}" type="presParOf" srcId="{E425D782-B3CA-3E43-A5C2-E35B35753950}" destId="{DBBB9663-FCED-C74C-9916-8B06EA51FFFE}" srcOrd="0" destOrd="0" presId="urn:microsoft.com/office/officeart/2005/8/layout/vList5"/>
    <dgm:cxn modelId="{A7A44D8C-90D1-4F20-8398-45BE891D9B6E}" type="presParOf" srcId="{8849C30C-C12E-724A-885E-DF03434CD769}" destId="{11D20ED9-3E92-CC47-82E6-ABA98AB55F9E}" srcOrd="3" destOrd="0" presId="urn:microsoft.com/office/officeart/2005/8/layout/vList5"/>
    <dgm:cxn modelId="{BDB1DA55-955F-426D-8CC3-9B3F4860F361}" type="presParOf" srcId="{8849C30C-C12E-724A-885E-DF03434CD769}" destId="{F1E89154-4D47-164E-96D6-75F18E86A916}" srcOrd="4" destOrd="0" presId="urn:microsoft.com/office/officeart/2005/8/layout/vList5"/>
    <dgm:cxn modelId="{87038745-550B-4B69-8C62-3A16ADD5364B}" type="presParOf" srcId="{F1E89154-4D47-164E-96D6-75F18E86A916}" destId="{5E680ADE-353C-CB48-9D0E-4EBB4FEEBAF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en-GB" sz="2100" noProof="0" dirty="0" smtClean="0"/>
            <a:t>Doc</a:t>
          </a:r>
          <a:endParaRPr lang="en-GB" sz="2100" noProof="0" dirty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 rIns="36000"/>
        <a:lstStyle/>
        <a:p>
          <a:r>
            <a:rPr lang="en-GB" sz="1600" dirty="0" smtClean="0"/>
            <a:t>Step by step guides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noProof="0" dirty="0" smtClean="0"/>
            <a:t>Secure, up-to-date</a:t>
          </a:r>
          <a:endParaRPr lang="en-GB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Migration to production</a:t>
          </a:r>
          <a:endParaRPr lang="en-GB" sz="2100" noProof="0" dirty="0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D31B91E9-2435-C444-9790-FE7263938E6D}">
      <dgm:prSet phldrT="[Texto]" custT="1"/>
      <dgm:spPr/>
      <dgm:t>
        <a:bodyPr/>
        <a:lstStyle/>
        <a:p>
          <a:r>
            <a:rPr lang="en-GB" sz="1600" dirty="0" smtClean="0"/>
            <a:t>Identifying committed resource providers</a:t>
          </a:r>
          <a:endParaRPr lang="en-GB" sz="1600" noProof="0" dirty="0"/>
        </a:p>
      </dgm:t>
    </dgm:pt>
    <dgm:pt modelId="{F23346A1-D48D-524A-AA42-5C3529726103}" type="parTrans" cxnId="{49DB1C89-EDEC-3849-AF45-B1C74C765BA0}">
      <dgm:prSet/>
      <dgm:spPr/>
      <dgm:t>
        <a:bodyPr/>
        <a:lstStyle/>
        <a:p>
          <a:endParaRPr lang="es-ES"/>
        </a:p>
      </dgm:t>
    </dgm:pt>
    <dgm:pt modelId="{C59095B4-EEA8-524F-8136-1F299127D28F}" type="sibTrans" cxnId="{49DB1C89-EDEC-3849-AF45-B1C74C765BA0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it-IT" sz="2100" noProof="0" dirty="0" smtClean="0"/>
            <a:t>EGI VM Images</a:t>
          </a:r>
          <a:endParaRPr lang="en-GB" sz="21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2B00528E-1486-45AA-8D57-B0034DCA40E2}">
      <dgm:prSet phldrT="[Texto]" custT="1"/>
      <dgm:spPr/>
      <dgm:t>
        <a:bodyPr/>
        <a:lstStyle/>
        <a:p>
          <a:r>
            <a:rPr lang="it-IT" sz="1600" noProof="0" dirty="0" err="1" smtClean="0"/>
            <a:t>Contextualisation</a:t>
          </a:r>
          <a:endParaRPr lang="en-GB" sz="1600" noProof="0" dirty="0"/>
        </a:p>
      </dgm:t>
    </dgm:pt>
    <dgm:pt modelId="{369969A5-3405-4A88-B62F-0D4C3BFA9EEA}" type="parTrans" cxnId="{5351E795-2925-4999-A712-6755C5BDF0C7}">
      <dgm:prSet/>
      <dgm:spPr/>
      <dgm:t>
        <a:bodyPr/>
        <a:lstStyle/>
        <a:p>
          <a:endParaRPr lang="en-GB"/>
        </a:p>
      </dgm:t>
    </dgm:pt>
    <dgm:pt modelId="{1ADA3BEA-6322-48B2-B3E1-6AC6ECF08719}" type="sibTrans" cxnId="{5351E795-2925-4999-A712-6755C5BDF0C7}">
      <dgm:prSet/>
      <dgm:spPr/>
      <dgm:t>
        <a:bodyPr/>
        <a:lstStyle/>
        <a:p>
          <a:endParaRPr lang="en-GB"/>
        </a:p>
      </dgm:t>
    </dgm:pt>
    <dgm:pt modelId="{C286CC57-232A-49D1-BACF-3CC72E4D1143}">
      <dgm:prSet phldrT="[Texto]" custT="1"/>
      <dgm:spPr/>
      <dgm:t>
        <a:bodyPr rIns="36000"/>
        <a:lstStyle/>
        <a:p>
          <a:r>
            <a:rPr lang="it-IT" sz="1600" noProof="0" dirty="0" err="1" smtClean="0"/>
            <a:t>Examples</a:t>
          </a:r>
          <a:endParaRPr lang="en-GB" sz="1600" noProof="0" dirty="0"/>
        </a:p>
      </dgm:t>
    </dgm:pt>
    <dgm:pt modelId="{524A410B-EBCA-4F94-AEF7-2C5C24E889AA}" type="parTrans" cxnId="{265E48D0-7966-4498-97CD-8B36A6C568E5}">
      <dgm:prSet/>
      <dgm:spPr/>
      <dgm:t>
        <a:bodyPr/>
        <a:lstStyle/>
        <a:p>
          <a:endParaRPr lang="en-GB"/>
        </a:p>
      </dgm:t>
    </dgm:pt>
    <dgm:pt modelId="{66D6D2E4-F100-43BC-B4F8-1F6DAE3776C0}" type="sibTrans" cxnId="{265E48D0-7966-4498-97CD-8B36A6C568E5}">
      <dgm:prSet/>
      <dgm:spPr/>
      <dgm:t>
        <a:bodyPr/>
        <a:lstStyle/>
        <a:p>
          <a:endParaRPr lang="en-GB"/>
        </a:p>
      </dgm:t>
    </dgm:pt>
    <dgm:pt modelId="{8D0D2A7C-7272-4CD0-ABD1-6DBCEC3AEB72}">
      <dgm:prSet phldrT="[Texto]" custT="1"/>
      <dgm:spPr/>
      <dgm:t>
        <a:bodyPr rIns="36000"/>
        <a:lstStyle/>
        <a:p>
          <a:r>
            <a:rPr lang="it-IT" sz="1600" noProof="0" dirty="0" smtClean="0"/>
            <a:t>Tutorials – CMD line, API</a:t>
          </a:r>
          <a:endParaRPr lang="en-GB" sz="1600" noProof="0" dirty="0"/>
        </a:p>
      </dgm:t>
    </dgm:pt>
    <dgm:pt modelId="{D028BC96-1D85-4329-A232-76181F081921}" type="parTrans" cxnId="{3B0805C2-2C38-48DD-A8F1-33B488FC07F1}">
      <dgm:prSet/>
      <dgm:spPr/>
      <dgm:t>
        <a:bodyPr/>
        <a:lstStyle/>
        <a:p>
          <a:endParaRPr lang="en-GB"/>
        </a:p>
      </dgm:t>
    </dgm:pt>
    <dgm:pt modelId="{22DC9A21-0498-4321-B014-8475AB9C1D9C}" type="sibTrans" cxnId="{3B0805C2-2C38-48DD-A8F1-33B488FC07F1}">
      <dgm:prSet/>
      <dgm:spPr/>
      <dgm:t>
        <a:bodyPr/>
        <a:lstStyle/>
        <a:p>
          <a:endParaRPr lang="en-GB"/>
        </a:p>
      </dgm:t>
    </dgm:pt>
    <dgm:pt modelId="{AAED8A58-DC6E-438E-AE48-7BD91549BF13}">
      <dgm:prSet phldrT="[Texto]" custT="1"/>
      <dgm:spPr/>
      <dgm:t>
        <a:bodyPr/>
        <a:lstStyle/>
        <a:p>
          <a:r>
            <a:rPr lang="it-IT" sz="1600" noProof="0" dirty="0" smtClean="0"/>
            <a:t>Main OS versions</a:t>
          </a:r>
          <a:endParaRPr lang="en-GB" sz="1600" noProof="0" dirty="0"/>
        </a:p>
      </dgm:t>
    </dgm:pt>
    <dgm:pt modelId="{6558EB1B-E82E-4D4E-ACA8-2FC9BF61854D}" type="parTrans" cxnId="{909B4C4A-947B-40EF-9CB3-CA2FD0D541E4}">
      <dgm:prSet/>
      <dgm:spPr/>
      <dgm:t>
        <a:bodyPr/>
        <a:lstStyle/>
        <a:p>
          <a:endParaRPr lang="en-GB"/>
        </a:p>
      </dgm:t>
    </dgm:pt>
    <dgm:pt modelId="{C6695E52-D84C-4558-BC27-2D53FA25B02C}" type="sibTrans" cxnId="{909B4C4A-947B-40EF-9CB3-CA2FD0D541E4}">
      <dgm:prSet/>
      <dgm:spPr/>
      <dgm:t>
        <a:bodyPr/>
        <a:lstStyle/>
        <a:p>
          <a:endParaRPr lang="en-GB"/>
        </a:p>
      </dgm:t>
    </dgm:pt>
    <dgm:pt modelId="{BE61BAFB-B0F0-496E-A8CD-3FC3740C32B1}">
      <dgm:prSet phldrT="[Texto]" custT="1"/>
      <dgm:spPr/>
      <dgm:t>
        <a:bodyPr/>
        <a:lstStyle/>
        <a:p>
          <a:r>
            <a:rPr lang="it-IT" sz="1600" noProof="0" dirty="0" smtClean="0"/>
            <a:t>Support for VO setup</a:t>
          </a:r>
          <a:endParaRPr lang="en-GB" sz="1600" noProof="0" dirty="0"/>
        </a:p>
      </dgm:t>
    </dgm:pt>
    <dgm:pt modelId="{76495E09-75EF-40EC-BE95-352DEE2D3A6E}" type="parTrans" cxnId="{ED7ED850-2E15-48E9-8B98-29F7D93A6B7D}">
      <dgm:prSet/>
      <dgm:spPr/>
      <dgm:t>
        <a:bodyPr/>
        <a:lstStyle/>
        <a:p>
          <a:endParaRPr lang="en-GB"/>
        </a:p>
      </dgm:t>
    </dgm:pt>
    <dgm:pt modelId="{E96BB48A-0D89-4CC6-98A9-8F355FFA0CB1}" type="sibTrans" cxnId="{ED7ED850-2E15-48E9-8B98-29F7D93A6B7D}">
      <dgm:prSet/>
      <dgm:spPr/>
      <dgm:t>
        <a:bodyPr/>
        <a:lstStyle/>
        <a:p>
          <a:endParaRPr lang="en-GB"/>
        </a:p>
      </dgm:t>
    </dgm:pt>
    <dgm:pt modelId="{A09E90BA-62B1-4128-9C36-6D339C6570DA}">
      <dgm:prSet phldrT="[Texto]" custT="1"/>
      <dgm:spPr/>
      <dgm:t>
        <a:bodyPr/>
        <a:lstStyle/>
        <a:p>
          <a:r>
            <a:rPr lang="en-GB" sz="1600" noProof="0" dirty="0" smtClean="0"/>
            <a:t>SLAs, OLAs</a:t>
          </a:r>
          <a:endParaRPr lang="en-GB" sz="1600" noProof="0" dirty="0"/>
        </a:p>
      </dgm:t>
    </dgm:pt>
    <dgm:pt modelId="{04418B28-5106-430B-B39A-E914241F3AAC}" type="parTrans" cxnId="{65E0FC0A-4D94-4998-B45B-3996F7D7F635}">
      <dgm:prSet/>
      <dgm:spPr/>
      <dgm:t>
        <a:bodyPr/>
        <a:lstStyle/>
        <a:p>
          <a:endParaRPr lang="en-GB"/>
        </a:p>
      </dgm:t>
    </dgm:pt>
    <dgm:pt modelId="{6CE1B02D-4430-48A2-BEA8-44233730E791}" type="sibTrans" cxnId="{65E0FC0A-4D94-4998-B45B-3996F7D7F635}">
      <dgm:prSet/>
      <dgm:spPr/>
      <dgm:t>
        <a:bodyPr/>
        <a:lstStyle/>
        <a:p>
          <a:endParaRPr lang="en-GB"/>
        </a:p>
      </dgm:t>
    </dgm:pt>
    <dgm:pt modelId="{5A7032B8-C84F-4046-8037-A0AF77A2EDC9}">
      <dgm:prSet phldrT="[Texto]" custT="1"/>
      <dgm:spPr/>
      <dgm:t>
        <a:bodyPr/>
        <a:lstStyle/>
        <a:p>
          <a:r>
            <a:rPr lang="en-GB" sz="1600" noProof="0" dirty="0" smtClean="0"/>
            <a:t>Docker</a:t>
          </a:r>
          <a:endParaRPr lang="en-GB" sz="1600" noProof="0" dirty="0"/>
        </a:p>
      </dgm:t>
    </dgm:pt>
    <dgm:pt modelId="{9152CBA2-1F31-4C59-9BFB-DECFF7A7E818}" type="parTrans" cxnId="{E8A600C1-D3A9-4854-84BC-E6F2A127E63F}">
      <dgm:prSet/>
      <dgm:spPr/>
      <dgm:t>
        <a:bodyPr/>
        <a:lstStyle/>
        <a:p>
          <a:endParaRPr lang="en-GB"/>
        </a:p>
      </dgm:t>
    </dgm:pt>
    <dgm:pt modelId="{C600FB66-1749-48B6-875F-523D2347492F}" type="sibTrans" cxnId="{E8A600C1-D3A9-4854-84BC-E6F2A127E63F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X="-4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31D3A1-2BDC-41DE-82DD-71AD34B95B3A}" type="presOf" srcId="{BE61BAFB-B0F0-496E-A8CD-3FC3740C32B1}" destId="{53EFA311-C139-E245-9076-C8B47A922F38}" srcOrd="0" destOrd="1" presId="urn:microsoft.com/office/officeart/2005/8/layout/vList5"/>
    <dgm:cxn modelId="{3B0805C2-2C38-48DD-A8F1-33B488FC07F1}" srcId="{91DA2045-1738-B648-973E-49B795DD32D0}" destId="{8D0D2A7C-7272-4CD0-ABD1-6DBCEC3AEB72}" srcOrd="1" destOrd="0" parTransId="{D028BC96-1D85-4329-A232-76181F081921}" sibTransId="{22DC9A21-0498-4321-B014-8475AB9C1D9C}"/>
    <dgm:cxn modelId="{265E48D0-7966-4498-97CD-8B36A6C568E5}" srcId="{91DA2045-1738-B648-973E-49B795DD32D0}" destId="{C286CC57-232A-49D1-BACF-3CC72E4D1143}" srcOrd="2" destOrd="0" parTransId="{524A410B-EBCA-4F94-AEF7-2C5C24E889AA}" sibTransId="{66D6D2E4-F100-43BC-B4F8-1F6DAE3776C0}"/>
    <dgm:cxn modelId="{C38C2991-E41F-42A7-A90E-68DBCE8E0886}" type="presOf" srcId="{91DA2045-1738-B648-973E-49B795DD32D0}" destId="{485EE53E-2622-7D42-A4C9-D7F305E1EF21}" srcOrd="0" destOrd="0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F98C7558-5AB3-4692-8120-36EDD4071EB1}" type="presOf" srcId="{5A7032B8-C84F-4046-8037-A0AF77A2EDC9}" destId="{B6F6B977-D3DD-B441-B4B6-9DA3723DEE4E}" srcOrd="0" destOrd="3" presId="urn:microsoft.com/office/officeart/2005/8/layout/vList5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ED7ED850-2E15-48E9-8B98-29F7D93A6B7D}" srcId="{84A79093-DE52-A445-BF25-7E479107B21F}" destId="{BE61BAFB-B0F0-496E-A8CD-3FC3740C32B1}" srcOrd="1" destOrd="0" parTransId="{76495E09-75EF-40EC-BE95-352DEE2D3A6E}" sibTransId="{E96BB48A-0D89-4CC6-98A9-8F355FFA0CB1}"/>
    <dgm:cxn modelId="{F9D6636C-E51C-456E-9629-249DAA386148}" type="presOf" srcId="{AA4356EB-692D-284F-98C1-2B6937442E3F}" destId="{B6F6B977-D3DD-B441-B4B6-9DA3723DEE4E}" srcOrd="0" destOrd="1" presId="urn:microsoft.com/office/officeart/2005/8/layout/vList5"/>
    <dgm:cxn modelId="{49F2AFF7-5A8F-4A8E-A106-7C850A4DF165}" type="presOf" srcId="{AAED8A58-DC6E-438E-AE48-7BD91549BF13}" destId="{B6F6B977-D3DD-B441-B4B6-9DA3723DEE4E}" srcOrd="0" destOrd="0" presId="urn:microsoft.com/office/officeart/2005/8/layout/vList5"/>
    <dgm:cxn modelId="{65E0FC0A-4D94-4998-B45B-3996F7D7F635}" srcId="{84A79093-DE52-A445-BF25-7E479107B21F}" destId="{A09E90BA-62B1-4128-9C36-6D339C6570DA}" srcOrd="2" destOrd="0" parTransId="{04418B28-5106-430B-B39A-E914241F3AAC}" sibTransId="{6CE1B02D-4430-48A2-BEA8-44233730E791}"/>
    <dgm:cxn modelId="{488CEA24-1FD6-4CA5-987C-8CC3CD2548FB}" type="presOf" srcId="{C286CC57-232A-49D1-BACF-3CC72E4D1143}" destId="{3E2056DF-E964-5048-A380-E6EBE5B741FB}" srcOrd="0" destOrd="2" presId="urn:microsoft.com/office/officeart/2005/8/layout/vList5"/>
    <dgm:cxn modelId="{26FC4D4F-0D20-4F18-84B4-EF3601993318}" type="presOf" srcId="{9C7FFCED-14CE-7644-813A-7A2D024A4965}" destId="{3E2056DF-E964-5048-A380-E6EBE5B741FB}" srcOrd="0" destOrd="0" presId="urn:microsoft.com/office/officeart/2005/8/layout/vList5"/>
    <dgm:cxn modelId="{49DB1C89-EDEC-3849-AF45-B1C74C765BA0}" srcId="{84A79093-DE52-A445-BF25-7E479107B21F}" destId="{D31B91E9-2435-C444-9790-FE7263938E6D}" srcOrd="0" destOrd="0" parTransId="{F23346A1-D48D-524A-AA42-5C3529726103}" sibTransId="{C59095B4-EEA8-524F-8136-1F299127D28F}"/>
    <dgm:cxn modelId="{31FA5C4E-32FA-47E3-802C-7F463566DCC8}" type="presOf" srcId="{8D0D2A7C-7272-4CD0-ABD1-6DBCEC3AEB72}" destId="{3E2056DF-E964-5048-A380-E6EBE5B741FB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5D3FFED6-678B-435D-A494-BCA14F2D7DAA}" type="presOf" srcId="{53DE6BF7-D782-7F4C-A42E-7176629894CE}" destId="{8849C30C-C12E-724A-885E-DF03434CD769}" srcOrd="0" destOrd="0" presId="urn:microsoft.com/office/officeart/2005/8/layout/vList5"/>
    <dgm:cxn modelId="{3B067774-9F12-F646-A28F-63A8F0D5950C}" srcId="{3EFECC13-FE4F-2240-816B-14032C136543}" destId="{AA4356EB-692D-284F-98C1-2B6937442E3F}" srcOrd="1" destOrd="0" parTransId="{9AF81E5B-B8A7-D841-BF01-9E90A1AE4FCB}" sibTransId="{9F889DBB-9D0C-E047-8479-B8DBA34F54FE}"/>
    <dgm:cxn modelId="{49EE099C-2D67-4195-B33E-2E6215091BBA}" type="presOf" srcId="{84A79093-DE52-A445-BF25-7E479107B21F}" destId="{5E680ADE-353C-CB48-9D0E-4EBB4FEEBAF5}" srcOrd="0" destOrd="0" presId="urn:microsoft.com/office/officeart/2005/8/layout/vList5"/>
    <dgm:cxn modelId="{E8A600C1-D3A9-4854-84BC-E6F2A127E63F}" srcId="{3EFECC13-FE4F-2240-816B-14032C136543}" destId="{5A7032B8-C84F-4046-8037-A0AF77A2EDC9}" srcOrd="3" destOrd="0" parTransId="{9152CBA2-1F31-4C59-9BFB-DECFF7A7E818}" sibTransId="{C600FB66-1749-48B6-875F-523D2347492F}"/>
    <dgm:cxn modelId="{3E259579-DCC8-47EE-8C15-623D67C0A3FA}" type="presOf" srcId="{A09E90BA-62B1-4128-9C36-6D339C6570DA}" destId="{53EFA311-C139-E245-9076-C8B47A922F38}" srcOrd="0" destOrd="2" presId="urn:microsoft.com/office/officeart/2005/8/layout/vList5"/>
    <dgm:cxn modelId="{5351E795-2925-4999-A712-6755C5BDF0C7}" srcId="{3EFECC13-FE4F-2240-816B-14032C136543}" destId="{2B00528E-1486-45AA-8D57-B0034DCA40E2}" srcOrd="2" destOrd="0" parTransId="{369969A5-3405-4A88-B62F-0D4C3BFA9EEA}" sibTransId="{1ADA3BEA-6322-48B2-B3E1-6AC6ECF08719}"/>
    <dgm:cxn modelId="{1B39F0F5-3AD6-4C16-93CB-3F5D4EA08378}" type="presOf" srcId="{2B00528E-1486-45AA-8D57-B0034DCA40E2}" destId="{B6F6B977-D3DD-B441-B4B6-9DA3723DEE4E}" srcOrd="0" destOrd="2" presId="urn:microsoft.com/office/officeart/2005/8/layout/vList5"/>
    <dgm:cxn modelId="{909B4C4A-947B-40EF-9CB3-CA2FD0D541E4}" srcId="{3EFECC13-FE4F-2240-816B-14032C136543}" destId="{AAED8A58-DC6E-438E-AE48-7BD91549BF13}" srcOrd="0" destOrd="0" parTransId="{6558EB1B-E82E-4D4E-ACA8-2FC9BF61854D}" sibTransId="{C6695E52-D84C-4558-BC27-2D53FA25B02C}"/>
    <dgm:cxn modelId="{E6DC5486-DBB2-4821-BE2E-0D64B787A95D}" type="presOf" srcId="{D31B91E9-2435-C444-9790-FE7263938E6D}" destId="{53EFA311-C139-E245-9076-C8B47A922F38}" srcOrd="0" destOrd="0" presId="urn:microsoft.com/office/officeart/2005/8/layout/vList5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494C301D-3E83-4BBE-8D0B-25ABD6DF9D29}" type="presOf" srcId="{3EFECC13-FE4F-2240-816B-14032C136543}" destId="{DBBB9663-FCED-C74C-9916-8B06EA51FFFE}" srcOrd="0" destOrd="0" presId="urn:microsoft.com/office/officeart/2005/8/layout/vList5"/>
    <dgm:cxn modelId="{CC8A27EA-44AA-45FC-9EAA-5AABD6C64B5D}" type="presParOf" srcId="{8849C30C-C12E-724A-885E-DF03434CD769}" destId="{882772B1-7901-584A-A5D2-9DAE8A3F5946}" srcOrd="0" destOrd="0" presId="urn:microsoft.com/office/officeart/2005/8/layout/vList5"/>
    <dgm:cxn modelId="{D620F7E3-8D90-461B-8131-769006C4958F}" type="presParOf" srcId="{882772B1-7901-584A-A5D2-9DAE8A3F5946}" destId="{485EE53E-2622-7D42-A4C9-D7F305E1EF21}" srcOrd="0" destOrd="0" presId="urn:microsoft.com/office/officeart/2005/8/layout/vList5"/>
    <dgm:cxn modelId="{8BE93CDD-CE9D-426B-A184-5C7DB1037E2D}" type="presParOf" srcId="{882772B1-7901-584A-A5D2-9DAE8A3F5946}" destId="{3E2056DF-E964-5048-A380-E6EBE5B741FB}" srcOrd="1" destOrd="0" presId="urn:microsoft.com/office/officeart/2005/8/layout/vList5"/>
    <dgm:cxn modelId="{D6936412-2E6B-4046-ADBD-494FD76DDC4F}" type="presParOf" srcId="{8849C30C-C12E-724A-885E-DF03434CD769}" destId="{E30A85D9-F3C1-924B-BDCF-A91150CDEECC}" srcOrd="1" destOrd="0" presId="urn:microsoft.com/office/officeart/2005/8/layout/vList5"/>
    <dgm:cxn modelId="{233E3069-C0AC-410A-895D-C11319E156AD}" type="presParOf" srcId="{8849C30C-C12E-724A-885E-DF03434CD769}" destId="{E425D782-B3CA-3E43-A5C2-E35B35753950}" srcOrd="2" destOrd="0" presId="urn:microsoft.com/office/officeart/2005/8/layout/vList5"/>
    <dgm:cxn modelId="{CF6B479D-7E71-441C-B5C3-6864D70DFCB8}" type="presParOf" srcId="{E425D782-B3CA-3E43-A5C2-E35B35753950}" destId="{DBBB9663-FCED-C74C-9916-8B06EA51FFFE}" srcOrd="0" destOrd="0" presId="urn:microsoft.com/office/officeart/2005/8/layout/vList5"/>
    <dgm:cxn modelId="{CB51B35C-A0D6-43EF-953F-C9EAB959B3FF}" type="presParOf" srcId="{E425D782-B3CA-3E43-A5C2-E35B35753950}" destId="{B6F6B977-D3DD-B441-B4B6-9DA3723DEE4E}" srcOrd="1" destOrd="0" presId="urn:microsoft.com/office/officeart/2005/8/layout/vList5"/>
    <dgm:cxn modelId="{29D6FD91-B272-4D40-A7B3-87DEDEB760A1}" type="presParOf" srcId="{8849C30C-C12E-724A-885E-DF03434CD769}" destId="{11D20ED9-3E92-CC47-82E6-ABA98AB55F9E}" srcOrd="3" destOrd="0" presId="urn:microsoft.com/office/officeart/2005/8/layout/vList5"/>
    <dgm:cxn modelId="{9FD83D10-FCAC-4D96-98DA-2155979D23CA}" type="presParOf" srcId="{8849C30C-C12E-724A-885E-DF03434CD769}" destId="{F1E89154-4D47-164E-96D6-75F18E86A916}" srcOrd="4" destOrd="0" presId="urn:microsoft.com/office/officeart/2005/8/layout/vList5"/>
    <dgm:cxn modelId="{627522BC-708E-4EC2-AE3E-4477F13009C5}" type="presParOf" srcId="{F1E89154-4D47-164E-96D6-75F18E86A916}" destId="{5E680ADE-353C-CB48-9D0E-4EBB4FEEBAF5}" srcOrd="0" destOrd="0" presId="urn:microsoft.com/office/officeart/2005/8/layout/vList5"/>
    <dgm:cxn modelId="{2120473D-E808-4CC6-A039-4386A5C8ADE4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DE6BF7-D782-7F4C-A42E-7176629894C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DA2045-1738-B648-973E-49B795DD32D0}">
      <dgm:prSet phldrT="[Texto]" custT="1"/>
      <dgm:spPr/>
      <dgm:t>
        <a:bodyPr/>
        <a:lstStyle/>
        <a:p>
          <a:r>
            <a:rPr lang="it-IT" sz="2100" noProof="0" dirty="0" smtClean="0"/>
            <a:t>F2F/Web </a:t>
          </a:r>
          <a:r>
            <a:rPr lang="it-IT" sz="2100" noProof="0" dirty="0" err="1" smtClean="0"/>
            <a:t>Meetings</a:t>
          </a:r>
          <a:endParaRPr lang="it-IT" sz="2100" noProof="0" dirty="0" smtClean="0"/>
        </a:p>
      </dgm:t>
    </dgm:pt>
    <dgm:pt modelId="{E63BCEB7-D714-3D43-B15C-266BC44120C2}" type="parTrans" cxnId="{2ECD7303-85A2-144D-8F93-1DFA8802E731}">
      <dgm:prSet/>
      <dgm:spPr/>
      <dgm:t>
        <a:bodyPr/>
        <a:lstStyle/>
        <a:p>
          <a:endParaRPr lang="es-ES"/>
        </a:p>
      </dgm:t>
    </dgm:pt>
    <dgm:pt modelId="{4DFD0F23-8B77-E740-92E6-2D926FDB12EF}" type="sibTrans" cxnId="{2ECD7303-85A2-144D-8F93-1DFA8802E731}">
      <dgm:prSet/>
      <dgm:spPr/>
      <dgm:t>
        <a:bodyPr/>
        <a:lstStyle/>
        <a:p>
          <a:endParaRPr lang="es-ES"/>
        </a:p>
      </dgm:t>
    </dgm:pt>
    <dgm:pt modelId="{9C7FFCED-14CE-7644-813A-7A2D024A4965}">
      <dgm:prSet phldrT="[Texto]" custT="1"/>
      <dgm:spPr/>
      <dgm:t>
        <a:bodyPr/>
        <a:lstStyle/>
        <a:p>
          <a:r>
            <a:rPr lang="en-GB" sz="1600" dirty="0" smtClean="0"/>
            <a:t>Identify suitable setup</a:t>
          </a:r>
          <a:endParaRPr lang="en-GB" sz="1600" noProof="0" dirty="0"/>
        </a:p>
      </dgm:t>
    </dgm:pt>
    <dgm:pt modelId="{A67FD237-52A2-D944-8D86-5EEF5A500314}" type="parTrans" cxnId="{EAFAA9D0-4FDC-CD4A-99C8-CD8BD46ED490}">
      <dgm:prSet/>
      <dgm:spPr/>
      <dgm:t>
        <a:bodyPr/>
        <a:lstStyle/>
        <a:p>
          <a:endParaRPr lang="es-ES"/>
        </a:p>
      </dgm:t>
    </dgm:pt>
    <dgm:pt modelId="{6313EDA3-71D3-1B41-93DB-49E01C857D77}" type="sibTrans" cxnId="{EAFAA9D0-4FDC-CD4A-99C8-CD8BD46ED490}">
      <dgm:prSet/>
      <dgm:spPr/>
      <dgm:t>
        <a:bodyPr/>
        <a:lstStyle/>
        <a:p>
          <a:endParaRPr lang="es-ES"/>
        </a:p>
      </dgm:t>
    </dgm:pt>
    <dgm:pt modelId="{AA4356EB-692D-284F-98C1-2B6937442E3F}">
      <dgm:prSet phldrT="[Texto]" custT="1"/>
      <dgm:spPr/>
      <dgm:t>
        <a:bodyPr/>
        <a:lstStyle/>
        <a:p>
          <a:r>
            <a:rPr lang="en-GB" sz="1600" dirty="0" smtClean="0"/>
            <a:t>Technical integration</a:t>
          </a:r>
          <a:endParaRPr lang="en-US" sz="1600" noProof="0" dirty="0"/>
        </a:p>
      </dgm:t>
    </dgm:pt>
    <dgm:pt modelId="{9AF81E5B-B8A7-D841-BF01-9E90A1AE4FCB}" type="parTrans" cxnId="{3B067774-9F12-F646-A28F-63A8F0D5950C}">
      <dgm:prSet/>
      <dgm:spPr/>
      <dgm:t>
        <a:bodyPr/>
        <a:lstStyle/>
        <a:p>
          <a:endParaRPr lang="es-ES"/>
        </a:p>
      </dgm:t>
    </dgm:pt>
    <dgm:pt modelId="{9F889DBB-9D0C-E047-8479-B8DBA34F54FE}" type="sibTrans" cxnId="{3B067774-9F12-F646-A28F-63A8F0D5950C}">
      <dgm:prSet/>
      <dgm:spPr/>
      <dgm:t>
        <a:bodyPr/>
        <a:lstStyle/>
        <a:p>
          <a:endParaRPr lang="es-ES"/>
        </a:p>
      </dgm:t>
    </dgm:pt>
    <dgm:pt modelId="{3EFECC13-FE4F-2240-816B-14032C136543}">
      <dgm:prSet phldrT="[Texto]" custT="1"/>
      <dgm:spPr/>
      <dgm:t>
        <a:bodyPr/>
        <a:lstStyle/>
        <a:p>
          <a:r>
            <a:rPr lang="en-GB" sz="2000" dirty="0" smtClean="0"/>
            <a:t>Continuous tracking and support</a:t>
          </a:r>
          <a:endParaRPr lang="en-GB" sz="2000" noProof="0" dirty="0"/>
        </a:p>
      </dgm:t>
    </dgm:pt>
    <dgm:pt modelId="{ED1B1219-5ADC-CA4F-8863-F2968686E0FD}" type="sibTrans" cxnId="{B4C49CFD-65DC-E04D-AE22-15CA729D6EC0}">
      <dgm:prSet/>
      <dgm:spPr/>
      <dgm:t>
        <a:bodyPr/>
        <a:lstStyle/>
        <a:p>
          <a:endParaRPr lang="es-ES"/>
        </a:p>
      </dgm:t>
    </dgm:pt>
    <dgm:pt modelId="{F06B5F4C-6662-2D47-91E1-9EF80AA675F4}" type="parTrans" cxnId="{B4C49CFD-65DC-E04D-AE22-15CA729D6EC0}">
      <dgm:prSet/>
      <dgm:spPr/>
      <dgm:t>
        <a:bodyPr/>
        <a:lstStyle/>
        <a:p>
          <a:endParaRPr lang="es-ES"/>
        </a:p>
      </dgm:t>
    </dgm:pt>
    <dgm:pt modelId="{54B1347A-ABAB-4501-A8A1-7D5F47E5756B}">
      <dgm:prSet phldrT="[Texto]" custT="1"/>
      <dgm:spPr/>
      <dgm:t>
        <a:bodyPr/>
        <a:lstStyle/>
        <a:p>
          <a:r>
            <a:rPr lang="en-GB" sz="1600" dirty="0" smtClean="0"/>
            <a:t>Periodic meetings</a:t>
          </a:r>
          <a:endParaRPr lang="en-US" sz="1600" noProof="0" dirty="0"/>
        </a:p>
      </dgm:t>
    </dgm:pt>
    <dgm:pt modelId="{DC19640B-2D52-4034-98BE-9612DF6018EC}" type="parTrans" cxnId="{2746825E-6957-40B7-BE65-CA0DE7097A04}">
      <dgm:prSet/>
      <dgm:spPr/>
      <dgm:t>
        <a:bodyPr/>
        <a:lstStyle/>
        <a:p>
          <a:endParaRPr lang="en-GB"/>
        </a:p>
      </dgm:t>
    </dgm:pt>
    <dgm:pt modelId="{A19B1162-90A6-48DC-BA83-F78D8FA64E5A}" type="sibTrans" cxnId="{2746825E-6957-40B7-BE65-CA0DE7097A04}">
      <dgm:prSet/>
      <dgm:spPr/>
      <dgm:t>
        <a:bodyPr/>
        <a:lstStyle/>
        <a:p>
          <a:endParaRPr lang="en-GB"/>
        </a:p>
      </dgm:t>
    </dgm:pt>
    <dgm:pt modelId="{84A79093-DE52-A445-BF25-7E479107B21F}">
      <dgm:prSet phldrT="[Texto]" custT="1"/>
      <dgm:spPr/>
      <dgm:t>
        <a:bodyPr/>
        <a:lstStyle/>
        <a:p>
          <a:r>
            <a:rPr lang="en-GB" sz="2100" noProof="0" dirty="0" smtClean="0"/>
            <a:t>Fedcloud.egi.eu VO</a:t>
          </a:r>
          <a:endParaRPr lang="en-GB" sz="2100" noProof="0" dirty="0"/>
        </a:p>
      </dgm:t>
    </dgm:pt>
    <dgm:pt modelId="{FFD7A98C-B5B9-2C40-BD43-1B9FBCA16BEB}" type="sibTrans" cxnId="{255DCE1F-B7B5-BF49-967C-3AB8E6A49A14}">
      <dgm:prSet/>
      <dgm:spPr/>
      <dgm:t>
        <a:bodyPr/>
        <a:lstStyle/>
        <a:p>
          <a:endParaRPr lang="es-ES"/>
        </a:p>
      </dgm:t>
    </dgm:pt>
    <dgm:pt modelId="{F6A788F2-B00D-794A-B4AD-AB4EC5A56CCB}" type="parTrans" cxnId="{255DCE1F-B7B5-BF49-967C-3AB8E6A49A14}">
      <dgm:prSet/>
      <dgm:spPr/>
      <dgm:t>
        <a:bodyPr/>
        <a:lstStyle/>
        <a:p>
          <a:endParaRPr lang="es-ES"/>
        </a:p>
      </dgm:t>
    </dgm:pt>
    <dgm:pt modelId="{12BE6A57-C33E-473F-87AA-89341B815D47}">
      <dgm:prSet phldrT="[Texto]" custT="1"/>
      <dgm:spPr/>
      <dgm:t>
        <a:bodyPr/>
        <a:lstStyle/>
        <a:p>
          <a:r>
            <a:rPr lang="en-GB" sz="1600" noProof="0" dirty="0" smtClean="0"/>
            <a:t>Resources for prototyping</a:t>
          </a:r>
          <a:endParaRPr lang="en-GB" sz="1600" noProof="0" dirty="0"/>
        </a:p>
      </dgm:t>
    </dgm:pt>
    <dgm:pt modelId="{9F49F65E-5841-44E2-9ADF-571D1D094519}" type="parTrans" cxnId="{05699F7E-5228-42DE-B583-016C022C4B20}">
      <dgm:prSet/>
      <dgm:spPr/>
      <dgm:t>
        <a:bodyPr/>
        <a:lstStyle/>
        <a:p>
          <a:endParaRPr lang="en-GB"/>
        </a:p>
      </dgm:t>
    </dgm:pt>
    <dgm:pt modelId="{ED454792-8649-49EE-B3C0-19B98FD4D257}" type="sibTrans" cxnId="{05699F7E-5228-42DE-B583-016C022C4B20}">
      <dgm:prSet/>
      <dgm:spPr/>
      <dgm:t>
        <a:bodyPr/>
        <a:lstStyle/>
        <a:p>
          <a:endParaRPr lang="en-GB"/>
        </a:p>
      </dgm:t>
    </dgm:pt>
    <dgm:pt modelId="{261D4D8A-97D4-4950-BD84-369F82CFEBFD}">
      <dgm:prSet custT="1"/>
      <dgm:spPr/>
      <dgm:t>
        <a:bodyPr/>
        <a:lstStyle/>
        <a:p>
          <a:r>
            <a:rPr lang="en-GB" sz="1600" dirty="0" smtClean="0"/>
            <a:t>Allocate technical experts</a:t>
          </a:r>
        </a:p>
      </dgm:t>
    </dgm:pt>
    <dgm:pt modelId="{42C4BB1F-9E88-44A4-AF33-5C1115DF5936}" type="parTrans" cxnId="{06E76CC3-A932-4610-8F31-3B00CE6D2DFD}">
      <dgm:prSet/>
      <dgm:spPr/>
      <dgm:t>
        <a:bodyPr/>
        <a:lstStyle/>
        <a:p>
          <a:endParaRPr lang="en-GB"/>
        </a:p>
      </dgm:t>
    </dgm:pt>
    <dgm:pt modelId="{5377E8E7-980F-4FEA-B489-CF85CD3A6019}" type="sibTrans" cxnId="{06E76CC3-A932-4610-8F31-3B00CE6D2DFD}">
      <dgm:prSet/>
      <dgm:spPr/>
      <dgm:t>
        <a:bodyPr/>
        <a:lstStyle/>
        <a:p>
          <a:endParaRPr lang="en-GB"/>
        </a:p>
      </dgm:t>
    </dgm:pt>
    <dgm:pt modelId="{B75B32A2-CC81-4F26-A3D8-91A19E596179}">
      <dgm:prSet custT="1"/>
      <dgm:spPr/>
      <dgm:t>
        <a:bodyPr/>
        <a:lstStyle/>
        <a:p>
          <a:r>
            <a:rPr lang="en-GB" sz="1600" dirty="0" smtClean="0"/>
            <a:t>Define milestones</a:t>
          </a:r>
          <a:endParaRPr lang="en-GB" sz="1600" dirty="0"/>
        </a:p>
      </dgm:t>
    </dgm:pt>
    <dgm:pt modelId="{430D45A3-926C-44E0-95D6-0EAF834DB091}" type="parTrans" cxnId="{C02DD5B4-933D-4B5D-AC9A-EBAD70E8999E}">
      <dgm:prSet/>
      <dgm:spPr/>
      <dgm:t>
        <a:bodyPr/>
        <a:lstStyle/>
        <a:p>
          <a:endParaRPr lang="en-GB"/>
        </a:p>
      </dgm:t>
    </dgm:pt>
    <dgm:pt modelId="{1FBE7954-79BF-4AA4-90C6-2D67AEA5B9FC}" type="sibTrans" cxnId="{C02DD5B4-933D-4B5D-AC9A-EBAD70E8999E}">
      <dgm:prSet/>
      <dgm:spPr/>
      <dgm:t>
        <a:bodyPr/>
        <a:lstStyle/>
        <a:p>
          <a:endParaRPr lang="en-GB"/>
        </a:p>
      </dgm:t>
    </dgm:pt>
    <dgm:pt modelId="{36393518-344F-42F3-B3EE-B7B3E4F9F71F}">
      <dgm:prSet phldrT="[Texto]" custT="1"/>
      <dgm:spPr/>
      <dgm:t>
        <a:bodyPr/>
        <a:lstStyle/>
        <a:p>
          <a:r>
            <a:rPr lang="it-IT" sz="1600" noProof="0" dirty="0" smtClean="0"/>
            <a:t>Usable for 2x6 months</a:t>
          </a:r>
          <a:endParaRPr lang="en-GB" sz="1600" noProof="0" dirty="0"/>
        </a:p>
      </dgm:t>
    </dgm:pt>
    <dgm:pt modelId="{980CC525-A8F4-4978-988F-B90F220E507D}" type="parTrans" cxnId="{0FB89C09-3AF9-4C35-9ADF-5061C40FBC43}">
      <dgm:prSet/>
      <dgm:spPr/>
      <dgm:t>
        <a:bodyPr/>
        <a:lstStyle/>
        <a:p>
          <a:endParaRPr lang="en-GB"/>
        </a:p>
      </dgm:t>
    </dgm:pt>
    <dgm:pt modelId="{3ADA0821-A934-464A-9DE5-4D2BA0112378}" type="sibTrans" cxnId="{0FB89C09-3AF9-4C35-9ADF-5061C40FBC43}">
      <dgm:prSet/>
      <dgm:spPr/>
      <dgm:t>
        <a:bodyPr/>
        <a:lstStyle/>
        <a:p>
          <a:endParaRPr lang="en-GB"/>
        </a:p>
      </dgm:t>
    </dgm:pt>
    <dgm:pt modelId="{C4875336-EA44-4160-99B2-7F93EB4D78F0}">
      <dgm:prSet phldrT="[Texto]" custT="1"/>
      <dgm:spPr/>
      <dgm:t>
        <a:bodyPr/>
        <a:lstStyle/>
        <a:p>
          <a:r>
            <a:rPr lang="it-IT" sz="1600" noProof="0" dirty="0" smtClean="0"/>
            <a:t>Enabled on all sites</a:t>
          </a:r>
          <a:endParaRPr lang="en-GB" sz="1600" noProof="0" dirty="0"/>
        </a:p>
      </dgm:t>
    </dgm:pt>
    <dgm:pt modelId="{51838811-15EE-4498-92F8-7A5A75BFE5B8}" type="parTrans" cxnId="{A0C01EAE-17C8-4563-9E9C-2D7C03B0D606}">
      <dgm:prSet/>
      <dgm:spPr/>
      <dgm:t>
        <a:bodyPr/>
        <a:lstStyle/>
        <a:p>
          <a:endParaRPr lang="en-GB"/>
        </a:p>
      </dgm:t>
    </dgm:pt>
    <dgm:pt modelId="{12091FC7-D77E-4D65-A29A-9C7CFD852864}" type="sibTrans" cxnId="{A0C01EAE-17C8-4563-9E9C-2D7C03B0D606}">
      <dgm:prSet/>
      <dgm:spPr/>
      <dgm:t>
        <a:bodyPr/>
        <a:lstStyle/>
        <a:p>
          <a:endParaRPr lang="en-GB"/>
        </a:p>
      </dgm:t>
    </dgm:pt>
    <dgm:pt modelId="{8849C30C-C12E-724A-885E-DF03434CD769}" type="pres">
      <dgm:prSet presAssocID="{53DE6BF7-D782-7F4C-A42E-717662989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82772B1-7901-584A-A5D2-9DAE8A3F5946}" type="pres">
      <dgm:prSet presAssocID="{91DA2045-1738-B648-973E-49B795DD32D0}" presName="linNode" presStyleCnt="0"/>
      <dgm:spPr/>
    </dgm:pt>
    <dgm:pt modelId="{485EE53E-2622-7D42-A4C9-D7F305E1EF21}" type="pres">
      <dgm:prSet presAssocID="{91DA2045-1738-B648-973E-49B795DD32D0}" presName="parentText" presStyleLbl="node1" presStyleIdx="0" presStyleCnt="3" custLinFactX="-100000" custLinFactY="-22221" custLinFactNeighborX="-1114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2056DF-E964-5048-A380-E6EBE5B741FB}" type="pres">
      <dgm:prSet presAssocID="{91DA2045-1738-B648-973E-49B795DD32D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0A85D9-F3C1-924B-BDCF-A91150CDEECC}" type="pres">
      <dgm:prSet presAssocID="{4DFD0F23-8B77-E740-92E6-2D926FDB12EF}" presName="sp" presStyleCnt="0"/>
      <dgm:spPr/>
    </dgm:pt>
    <dgm:pt modelId="{E425D782-B3CA-3E43-A5C2-E35B35753950}" type="pres">
      <dgm:prSet presAssocID="{3EFECC13-FE4F-2240-816B-14032C136543}" presName="linNode" presStyleCnt="0"/>
      <dgm:spPr/>
    </dgm:pt>
    <dgm:pt modelId="{DBBB9663-FCED-C74C-9916-8B06EA51FFFE}" type="pres">
      <dgm:prSet presAssocID="{3EFECC13-FE4F-2240-816B-14032C13654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F6B977-D3DD-B441-B4B6-9DA3723DEE4E}" type="pres">
      <dgm:prSet presAssocID="{3EFECC13-FE4F-2240-816B-14032C13654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D20ED9-3E92-CC47-82E6-ABA98AB55F9E}" type="pres">
      <dgm:prSet presAssocID="{ED1B1219-5ADC-CA4F-8863-F2968686E0FD}" presName="sp" presStyleCnt="0"/>
      <dgm:spPr/>
    </dgm:pt>
    <dgm:pt modelId="{F1E89154-4D47-164E-96D6-75F18E86A916}" type="pres">
      <dgm:prSet presAssocID="{84A79093-DE52-A445-BF25-7E479107B21F}" presName="linNode" presStyleCnt="0"/>
      <dgm:spPr/>
    </dgm:pt>
    <dgm:pt modelId="{5E680ADE-353C-CB48-9D0E-4EBB4FEEBAF5}" type="pres">
      <dgm:prSet presAssocID="{84A79093-DE52-A445-BF25-7E479107B21F}" presName="parentText" presStyleLbl="node1" presStyleIdx="2" presStyleCnt="3" custLinFactNeighborY="604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EFA311-C139-E245-9076-C8B47A922F38}" type="pres">
      <dgm:prSet presAssocID="{84A79093-DE52-A445-BF25-7E479107B21F}" presName="descendantText" presStyleLbl="alignAccFollowNode1" presStyleIdx="2" presStyleCnt="3" custLinFactNeighborX="44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EB206E0-AC2D-4E6D-AE02-519532170A47}" type="presOf" srcId="{9C7FFCED-14CE-7644-813A-7A2D024A4965}" destId="{3E2056DF-E964-5048-A380-E6EBE5B741FB}" srcOrd="0" destOrd="0" presId="urn:microsoft.com/office/officeart/2005/8/layout/vList5"/>
    <dgm:cxn modelId="{080836BC-489B-4E7B-8713-C2AB474A0181}" type="presOf" srcId="{3EFECC13-FE4F-2240-816B-14032C136543}" destId="{DBBB9663-FCED-C74C-9916-8B06EA51FFFE}" srcOrd="0" destOrd="0" presId="urn:microsoft.com/office/officeart/2005/8/layout/vList5"/>
    <dgm:cxn modelId="{9C6DF718-FE3A-4BF2-A923-41A5DE77660B}" type="presOf" srcId="{84A79093-DE52-A445-BF25-7E479107B21F}" destId="{5E680ADE-353C-CB48-9D0E-4EBB4FEEBAF5}" srcOrd="0" destOrd="0" presId="urn:microsoft.com/office/officeart/2005/8/layout/vList5"/>
    <dgm:cxn modelId="{08A34C04-744D-4421-95A7-1AE3DCF42C06}" type="presOf" srcId="{261D4D8A-97D4-4950-BD84-369F82CFEBFD}" destId="{3E2056DF-E964-5048-A380-E6EBE5B741FB}" srcOrd="0" destOrd="1" presId="urn:microsoft.com/office/officeart/2005/8/layout/vList5"/>
    <dgm:cxn modelId="{2ECD7303-85A2-144D-8F93-1DFA8802E731}" srcId="{53DE6BF7-D782-7F4C-A42E-7176629894CE}" destId="{91DA2045-1738-B648-973E-49B795DD32D0}" srcOrd="0" destOrd="0" parTransId="{E63BCEB7-D714-3D43-B15C-266BC44120C2}" sibTransId="{4DFD0F23-8B77-E740-92E6-2D926FDB12EF}"/>
    <dgm:cxn modelId="{0FB89C09-3AF9-4C35-9ADF-5061C40FBC43}" srcId="{84A79093-DE52-A445-BF25-7E479107B21F}" destId="{36393518-344F-42F3-B3EE-B7B3E4F9F71F}" srcOrd="2" destOrd="0" parTransId="{980CC525-A8F4-4978-988F-B90F220E507D}" sibTransId="{3ADA0821-A934-464A-9DE5-4D2BA0112378}"/>
    <dgm:cxn modelId="{1B250FF2-9484-474A-90CD-75154CC77042}" type="presOf" srcId="{91DA2045-1738-B648-973E-49B795DD32D0}" destId="{485EE53E-2622-7D42-A4C9-D7F305E1EF21}" srcOrd="0" destOrd="0" presId="urn:microsoft.com/office/officeart/2005/8/layout/vList5"/>
    <dgm:cxn modelId="{05699F7E-5228-42DE-B583-016C022C4B20}" srcId="{84A79093-DE52-A445-BF25-7E479107B21F}" destId="{12BE6A57-C33E-473F-87AA-89341B815D47}" srcOrd="0" destOrd="0" parTransId="{9F49F65E-5841-44E2-9ADF-571D1D094519}" sibTransId="{ED454792-8649-49EE-B3C0-19B98FD4D257}"/>
    <dgm:cxn modelId="{B4C49CFD-65DC-E04D-AE22-15CA729D6EC0}" srcId="{53DE6BF7-D782-7F4C-A42E-7176629894CE}" destId="{3EFECC13-FE4F-2240-816B-14032C136543}" srcOrd="1" destOrd="0" parTransId="{F06B5F4C-6662-2D47-91E1-9EF80AA675F4}" sibTransId="{ED1B1219-5ADC-CA4F-8863-F2968686E0FD}"/>
    <dgm:cxn modelId="{2746825E-6957-40B7-BE65-CA0DE7097A04}" srcId="{3EFECC13-FE4F-2240-816B-14032C136543}" destId="{54B1347A-ABAB-4501-A8A1-7D5F47E5756B}" srcOrd="1" destOrd="0" parTransId="{DC19640B-2D52-4034-98BE-9612DF6018EC}" sibTransId="{A19B1162-90A6-48DC-BA83-F78D8FA64E5A}"/>
    <dgm:cxn modelId="{08352015-4E2B-492A-96A0-71141BCE4A8E}" type="presOf" srcId="{12BE6A57-C33E-473F-87AA-89341B815D47}" destId="{53EFA311-C139-E245-9076-C8B47A922F38}" srcOrd="0" destOrd="0" presId="urn:microsoft.com/office/officeart/2005/8/layout/vList5"/>
    <dgm:cxn modelId="{AE12E8AA-5989-4937-B180-47D64B935F8B}" type="presOf" srcId="{B75B32A2-CC81-4F26-A3D8-91A19E596179}" destId="{3E2056DF-E964-5048-A380-E6EBE5B741FB}" srcOrd="0" destOrd="2" presId="urn:microsoft.com/office/officeart/2005/8/layout/vList5"/>
    <dgm:cxn modelId="{DC506C00-1900-437D-953C-199D91C012A2}" type="presOf" srcId="{AA4356EB-692D-284F-98C1-2B6937442E3F}" destId="{B6F6B977-D3DD-B441-B4B6-9DA3723DEE4E}" srcOrd="0" destOrd="0" presId="urn:microsoft.com/office/officeart/2005/8/layout/vList5"/>
    <dgm:cxn modelId="{140DA87A-6337-44ED-9657-B8A31FBAB7FA}" type="presOf" srcId="{54B1347A-ABAB-4501-A8A1-7D5F47E5756B}" destId="{B6F6B977-D3DD-B441-B4B6-9DA3723DEE4E}" srcOrd="0" destOrd="1" presId="urn:microsoft.com/office/officeart/2005/8/layout/vList5"/>
    <dgm:cxn modelId="{87DD247A-F37F-4110-988D-3956A17500B9}" type="presOf" srcId="{C4875336-EA44-4160-99B2-7F93EB4D78F0}" destId="{53EFA311-C139-E245-9076-C8B47A922F38}" srcOrd="0" destOrd="1" presId="urn:microsoft.com/office/officeart/2005/8/layout/vList5"/>
    <dgm:cxn modelId="{EAFAA9D0-4FDC-CD4A-99C8-CD8BD46ED490}" srcId="{91DA2045-1738-B648-973E-49B795DD32D0}" destId="{9C7FFCED-14CE-7644-813A-7A2D024A4965}" srcOrd="0" destOrd="0" parTransId="{A67FD237-52A2-D944-8D86-5EEF5A500314}" sibTransId="{6313EDA3-71D3-1B41-93DB-49E01C857D77}"/>
    <dgm:cxn modelId="{3B067774-9F12-F646-A28F-63A8F0D5950C}" srcId="{3EFECC13-FE4F-2240-816B-14032C136543}" destId="{AA4356EB-692D-284F-98C1-2B6937442E3F}" srcOrd="0" destOrd="0" parTransId="{9AF81E5B-B8A7-D841-BF01-9E90A1AE4FCB}" sibTransId="{9F889DBB-9D0C-E047-8479-B8DBA34F54FE}"/>
    <dgm:cxn modelId="{C02DD5B4-933D-4B5D-AC9A-EBAD70E8999E}" srcId="{91DA2045-1738-B648-973E-49B795DD32D0}" destId="{B75B32A2-CC81-4F26-A3D8-91A19E596179}" srcOrd="2" destOrd="0" parTransId="{430D45A3-926C-44E0-95D6-0EAF834DB091}" sibTransId="{1FBE7954-79BF-4AA4-90C6-2D67AEA5B9FC}"/>
    <dgm:cxn modelId="{A0C01EAE-17C8-4563-9E9C-2D7C03B0D606}" srcId="{84A79093-DE52-A445-BF25-7E479107B21F}" destId="{C4875336-EA44-4160-99B2-7F93EB4D78F0}" srcOrd="1" destOrd="0" parTransId="{51838811-15EE-4498-92F8-7A5A75BFE5B8}" sibTransId="{12091FC7-D77E-4D65-A29A-9C7CFD852864}"/>
    <dgm:cxn modelId="{06E76CC3-A932-4610-8F31-3B00CE6D2DFD}" srcId="{91DA2045-1738-B648-973E-49B795DD32D0}" destId="{261D4D8A-97D4-4950-BD84-369F82CFEBFD}" srcOrd="1" destOrd="0" parTransId="{42C4BB1F-9E88-44A4-AF33-5C1115DF5936}" sibTransId="{5377E8E7-980F-4FEA-B489-CF85CD3A6019}"/>
    <dgm:cxn modelId="{255DCE1F-B7B5-BF49-967C-3AB8E6A49A14}" srcId="{53DE6BF7-D782-7F4C-A42E-7176629894CE}" destId="{84A79093-DE52-A445-BF25-7E479107B21F}" srcOrd="2" destOrd="0" parTransId="{F6A788F2-B00D-794A-B4AD-AB4EC5A56CCB}" sibTransId="{FFD7A98C-B5B9-2C40-BD43-1B9FBCA16BEB}"/>
    <dgm:cxn modelId="{A45717BE-A944-4B79-BA79-54E8A792B536}" type="presOf" srcId="{36393518-344F-42F3-B3EE-B7B3E4F9F71F}" destId="{53EFA311-C139-E245-9076-C8B47A922F38}" srcOrd="0" destOrd="2" presId="urn:microsoft.com/office/officeart/2005/8/layout/vList5"/>
    <dgm:cxn modelId="{2F4E87A0-488E-4ADA-8700-D27C848E37A9}" type="presOf" srcId="{53DE6BF7-D782-7F4C-A42E-7176629894CE}" destId="{8849C30C-C12E-724A-885E-DF03434CD769}" srcOrd="0" destOrd="0" presId="urn:microsoft.com/office/officeart/2005/8/layout/vList5"/>
    <dgm:cxn modelId="{4D18AB9D-B297-40BC-B525-420B2F3A7A74}" type="presParOf" srcId="{8849C30C-C12E-724A-885E-DF03434CD769}" destId="{882772B1-7901-584A-A5D2-9DAE8A3F5946}" srcOrd="0" destOrd="0" presId="urn:microsoft.com/office/officeart/2005/8/layout/vList5"/>
    <dgm:cxn modelId="{00B2517E-DA93-4A6E-A6DC-99A1F49064CC}" type="presParOf" srcId="{882772B1-7901-584A-A5D2-9DAE8A3F5946}" destId="{485EE53E-2622-7D42-A4C9-D7F305E1EF21}" srcOrd="0" destOrd="0" presId="urn:microsoft.com/office/officeart/2005/8/layout/vList5"/>
    <dgm:cxn modelId="{EB9FBEC5-977C-43FC-BD00-DF7DB302EA22}" type="presParOf" srcId="{882772B1-7901-584A-A5D2-9DAE8A3F5946}" destId="{3E2056DF-E964-5048-A380-E6EBE5B741FB}" srcOrd="1" destOrd="0" presId="urn:microsoft.com/office/officeart/2005/8/layout/vList5"/>
    <dgm:cxn modelId="{6A1FEBB2-95DE-485A-B4C8-3EDCD4D3C15D}" type="presParOf" srcId="{8849C30C-C12E-724A-885E-DF03434CD769}" destId="{E30A85D9-F3C1-924B-BDCF-A91150CDEECC}" srcOrd="1" destOrd="0" presId="urn:microsoft.com/office/officeart/2005/8/layout/vList5"/>
    <dgm:cxn modelId="{CE5E35E5-BE3D-4FA6-8DDB-ACAAD6FEEFA0}" type="presParOf" srcId="{8849C30C-C12E-724A-885E-DF03434CD769}" destId="{E425D782-B3CA-3E43-A5C2-E35B35753950}" srcOrd="2" destOrd="0" presId="urn:microsoft.com/office/officeart/2005/8/layout/vList5"/>
    <dgm:cxn modelId="{D5B584BE-799A-4369-AC78-C9CDECF84E0D}" type="presParOf" srcId="{E425D782-B3CA-3E43-A5C2-E35B35753950}" destId="{DBBB9663-FCED-C74C-9916-8B06EA51FFFE}" srcOrd="0" destOrd="0" presId="urn:microsoft.com/office/officeart/2005/8/layout/vList5"/>
    <dgm:cxn modelId="{5A5E91DC-E1EA-4810-ADE2-653F2549B0FA}" type="presParOf" srcId="{E425D782-B3CA-3E43-A5C2-E35B35753950}" destId="{B6F6B977-D3DD-B441-B4B6-9DA3723DEE4E}" srcOrd="1" destOrd="0" presId="urn:microsoft.com/office/officeart/2005/8/layout/vList5"/>
    <dgm:cxn modelId="{E152389D-EB1F-4980-BF85-389B978DD0DC}" type="presParOf" srcId="{8849C30C-C12E-724A-885E-DF03434CD769}" destId="{11D20ED9-3E92-CC47-82E6-ABA98AB55F9E}" srcOrd="3" destOrd="0" presId="urn:microsoft.com/office/officeart/2005/8/layout/vList5"/>
    <dgm:cxn modelId="{1EE214A5-5764-4454-AF98-4B61B9F5E0B1}" type="presParOf" srcId="{8849C30C-C12E-724A-885E-DF03434CD769}" destId="{F1E89154-4D47-164E-96D6-75F18E86A916}" srcOrd="4" destOrd="0" presId="urn:microsoft.com/office/officeart/2005/8/layout/vList5"/>
    <dgm:cxn modelId="{958DE6E3-3491-4206-8024-AE8E8F108B0F}" type="presParOf" srcId="{F1E89154-4D47-164E-96D6-75F18E86A916}" destId="{5E680ADE-353C-CB48-9D0E-4EBB4FEEBAF5}" srcOrd="0" destOrd="0" presId="urn:microsoft.com/office/officeart/2005/8/layout/vList5"/>
    <dgm:cxn modelId="{9AB59039-27ED-44E8-8DD3-833FF21D2486}" type="presParOf" srcId="{F1E89154-4D47-164E-96D6-75F18E86A916}" destId="{53EFA311-C139-E245-9076-C8B47A922F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783029" y="-678935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Heavy</a:t>
          </a:r>
          <a:r>
            <a:rPr lang="it-IT" sz="1600" b="1" kern="1200" noProof="0" dirty="0" smtClean="0"/>
            <a:t> </a:t>
          </a:r>
          <a:r>
            <a:rPr lang="it-IT" sz="1600" b="1" kern="1200" noProof="0" dirty="0" err="1" smtClean="0"/>
            <a:t>computation</a:t>
          </a:r>
          <a:endParaRPr lang="en-GB" sz="1600" b="1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smtClean="0"/>
            <a:t>Large Memory</a:t>
          </a:r>
          <a:endParaRPr lang="en-GB" sz="1600" b="1" kern="1200" noProof="0" dirty="0"/>
        </a:p>
      </dsp:txBody>
      <dsp:txXfrm rot="-5400000">
        <a:off x="1983294" y="167272"/>
        <a:ext cx="2504977" cy="859035"/>
      </dsp:txXfrm>
    </dsp:sp>
    <dsp:sp modelId="{485EE53E-2622-7D42-A4C9-D7F305E1EF21}">
      <dsp:nvSpPr>
        <dsp:cNvPr id="0" name=""/>
        <dsp:cNvSpPr/>
      </dsp:nvSpPr>
      <dsp:spPr>
        <a:xfrm>
          <a:off x="1166" y="0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 noProof="0" dirty="0" err="1" smtClean="0"/>
            <a:t>Usage</a:t>
          </a:r>
          <a:r>
            <a:rPr lang="it-IT" sz="1900" kern="1200" noProof="0" dirty="0" smtClean="0"/>
            <a:t> Model</a:t>
          </a:r>
          <a:endParaRPr lang="en-GB" sz="1900" kern="1200" noProof="0" dirty="0"/>
        </a:p>
      </dsp:txBody>
      <dsp:txXfrm>
        <a:off x="59256" y="58090"/>
        <a:ext cx="1865947" cy="1073793"/>
      </dsp:txXfrm>
    </dsp:sp>
    <dsp:sp modelId="{B6F6B977-D3DD-B441-B4B6-9DA3723DEE4E}">
      <dsp:nvSpPr>
        <dsp:cNvPr id="0" name=""/>
        <dsp:cNvSpPr/>
      </dsp:nvSpPr>
      <dsp:spPr>
        <a:xfrm rot="5400000">
          <a:off x="2783029" y="570537"/>
          <a:ext cx="951979" cy="25514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b="1" kern="1200" noProof="0" dirty="0" err="1" smtClean="0"/>
            <a:t>Bioinformatics</a:t>
          </a:r>
          <a:endParaRPr lang="en-GB" sz="1600" b="1" kern="1200" noProof="0" dirty="0"/>
        </a:p>
      </dsp:txBody>
      <dsp:txXfrm rot="-5400000">
        <a:off x="1983294" y="1416744"/>
        <a:ext cx="2504977" cy="859035"/>
      </dsp:txXfrm>
    </dsp:sp>
    <dsp:sp modelId="{DBBB9663-FCED-C74C-9916-8B06EA51FFFE}">
      <dsp:nvSpPr>
        <dsp:cNvPr id="0" name=""/>
        <dsp:cNvSpPr/>
      </dsp:nvSpPr>
      <dsp:spPr>
        <a:xfrm>
          <a:off x="1166" y="1251275"/>
          <a:ext cx="1982127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Scientific Disciplines</a:t>
          </a:r>
          <a:endParaRPr lang="en-GB" sz="1900" kern="1200" noProof="0" dirty="0"/>
        </a:p>
      </dsp:txBody>
      <dsp:txXfrm>
        <a:off x="59256" y="1309365"/>
        <a:ext cx="1865947" cy="1073793"/>
      </dsp:txXfrm>
    </dsp:sp>
    <dsp:sp modelId="{459ED9AC-3365-4D47-AB35-0C201C7CA26F}">
      <dsp:nvSpPr>
        <dsp:cNvPr id="0" name=""/>
        <dsp:cNvSpPr/>
      </dsp:nvSpPr>
      <dsp:spPr>
        <a:xfrm>
          <a:off x="1166" y="2500748"/>
          <a:ext cx="1982129" cy="11899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noProof="0" dirty="0" smtClean="0"/>
            <a:t>Deployment in the </a:t>
          </a:r>
          <a:r>
            <a:rPr lang="en-GB" sz="1900" kern="1200" noProof="0" dirty="0" err="1" smtClean="0"/>
            <a:t>FedCloud</a:t>
          </a:r>
          <a:endParaRPr lang="en-GB" sz="1900" kern="1200" noProof="0" dirty="0"/>
        </a:p>
      </dsp:txBody>
      <dsp:txXfrm>
        <a:off x="59256" y="2558838"/>
        <a:ext cx="1865949" cy="1073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EE53E-2622-7D42-A4C9-D7F305E1EF21}">
      <dsp:nvSpPr>
        <dsp:cNvPr id="0" name=""/>
        <dsp:cNvSpPr/>
      </dsp:nvSpPr>
      <dsp:spPr>
        <a:xfrm>
          <a:off x="1353181" y="0"/>
          <a:ext cx="1522329" cy="83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Catania</a:t>
          </a:r>
          <a:br>
            <a:rPr lang="en-GB" sz="1600" kern="1200" dirty="0" smtClean="0"/>
          </a:br>
          <a:r>
            <a:rPr lang="en-GB" sz="1600" kern="1200" dirty="0" smtClean="0"/>
            <a:t>Science Gateway</a:t>
          </a:r>
          <a:endParaRPr lang="en-GB" sz="1600" kern="1200" noProof="0" dirty="0"/>
        </a:p>
      </dsp:txBody>
      <dsp:txXfrm>
        <a:off x="1394094" y="40913"/>
        <a:ext cx="1440503" cy="756280"/>
      </dsp:txXfrm>
    </dsp:sp>
    <dsp:sp modelId="{DBBB9663-FCED-C74C-9916-8B06EA51FFFE}">
      <dsp:nvSpPr>
        <dsp:cNvPr id="0" name=""/>
        <dsp:cNvSpPr/>
      </dsp:nvSpPr>
      <dsp:spPr>
        <a:xfrm>
          <a:off x="1353181" y="885740"/>
          <a:ext cx="1522329" cy="83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Slipstream</a:t>
          </a:r>
          <a:endParaRPr lang="en-GB" sz="1800" kern="1200" noProof="0" dirty="0"/>
        </a:p>
      </dsp:txBody>
      <dsp:txXfrm>
        <a:off x="1394094" y="926653"/>
        <a:ext cx="1440503" cy="756280"/>
      </dsp:txXfrm>
    </dsp:sp>
    <dsp:sp modelId="{5E680ADE-353C-CB48-9D0E-4EBB4FEEBAF5}">
      <dsp:nvSpPr>
        <dsp:cNvPr id="0" name=""/>
        <dsp:cNvSpPr/>
      </dsp:nvSpPr>
      <dsp:spPr>
        <a:xfrm>
          <a:off x="1353181" y="1761294"/>
          <a:ext cx="1522329" cy="83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COMPSs</a:t>
          </a:r>
          <a:endParaRPr lang="en-GB" sz="1800" kern="1200" noProof="0" dirty="0"/>
        </a:p>
      </dsp:txBody>
      <dsp:txXfrm>
        <a:off x="1394094" y="1802207"/>
        <a:ext cx="1440503" cy="756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EE53E-2622-7D42-A4C9-D7F305E1EF21}">
      <dsp:nvSpPr>
        <dsp:cNvPr id="0" name=""/>
        <dsp:cNvSpPr/>
      </dsp:nvSpPr>
      <dsp:spPr>
        <a:xfrm>
          <a:off x="1337859" y="0"/>
          <a:ext cx="1505092" cy="83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VMDIRAC</a:t>
          </a:r>
          <a:endParaRPr lang="en-GB" sz="1800" kern="1200" noProof="0" dirty="0"/>
        </a:p>
      </dsp:txBody>
      <dsp:txXfrm>
        <a:off x="1378772" y="40913"/>
        <a:ext cx="1423266" cy="756280"/>
      </dsp:txXfrm>
    </dsp:sp>
    <dsp:sp modelId="{DBBB9663-FCED-C74C-9916-8B06EA51FFFE}">
      <dsp:nvSpPr>
        <dsp:cNvPr id="0" name=""/>
        <dsp:cNvSpPr/>
      </dsp:nvSpPr>
      <dsp:spPr>
        <a:xfrm>
          <a:off x="1337859" y="885740"/>
          <a:ext cx="1505092" cy="83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WS-PGRADE</a:t>
          </a:r>
          <a:endParaRPr lang="en-GB" sz="1800" kern="1200" noProof="0" dirty="0"/>
        </a:p>
      </dsp:txBody>
      <dsp:txXfrm>
        <a:off x="1378772" y="926653"/>
        <a:ext cx="1423266" cy="756280"/>
      </dsp:txXfrm>
    </dsp:sp>
    <dsp:sp modelId="{5E680ADE-353C-CB48-9D0E-4EBB4FEEBAF5}">
      <dsp:nvSpPr>
        <dsp:cNvPr id="0" name=""/>
        <dsp:cNvSpPr/>
      </dsp:nvSpPr>
      <dsp:spPr>
        <a:xfrm>
          <a:off x="1337859" y="1762564"/>
          <a:ext cx="1505092" cy="8381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err="1" smtClean="0"/>
            <a:t>Vcycle</a:t>
          </a:r>
          <a:endParaRPr lang="en-GB" sz="1800" kern="1200" noProof="0" dirty="0"/>
        </a:p>
      </dsp:txBody>
      <dsp:txXfrm>
        <a:off x="1378772" y="1803477"/>
        <a:ext cx="1423266" cy="756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396595" y="-728006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36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Step by step guides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Tutorials – CMD line, API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Examples</a:t>
          </a:r>
          <a:endParaRPr lang="en-GB" sz="1600" kern="1200" noProof="0" dirty="0"/>
        </a:p>
      </dsp:txBody>
      <dsp:txXfrm rot="-5400000">
        <a:off x="1539037" y="179391"/>
        <a:ext cx="2686226" cy="921269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Doc</a:t>
          </a:r>
          <a:endParaRPr lang="en-GB" sz="2100" kern="1200" noProof="0" dirty="0"/>
        </a:p>
      </dsp:txBody>
      <dsp:txXfrm>
        <a:off x="62298" y="62298"/>
        <a:ext cx="1414440" cy="1151588"/>
      </dsp:txXfrm>
    </dsp:sp>
    <dsp:sp modelId="{B6F6B977-D3DD-B441-B4B6-9DA3723DEE4E}">
      <dsp:nvSpPr>
        <dsp:cNvPr id="0" name=""/>
        <dsp:cNvSpPr/>
      </dsp:nvSpPr>
      <dsp:spPr>
        <a:xfrm rot="5400000">
          <a:off x="2396595" y="611987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Main OS versions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Secure, up-to-date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err="1" smtClean="0"/>
            <a:t>Contextualisation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Docker</a:t>
          </a:r>
          <a:endParaRPr lang="en-GB" sz="1600" kern="1200" noProof="0" dirty="0"/>
        </a:p>
      </dsp:txBody>
      <dsp:txXfrm rot="-5400000">
        <a:off x="1539037" y="1519385"/>
        <a:ext cx="2686226" cy="921269"/>
      </dsp:txXfrm>
    </dsp:sp>
    <dsp:sp modelId="{DBBB9663-FCED-C74C-9916-8B06EA51FFFE}">
      <dsp:nvSpPr>
        <dsp:cNvPr id="0" name=""/>
        <dsp:cNvSpPr/>
      </dsp:nvSpPr>
      <dsp:spPr>
        <a:xfrm>
          <a:off x="0" y="1341927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noProof="0" dirty="0" smtClean="0"/>
            <a:t>EGI VM Images</a:t>
          </a:r>
          <a:endParaRPr lang="en-GB" sz="2100" kern="1200" noProof="0" dirty="0"/>
        </a:p>
      </dsp:txBody>
      <dsp:txXfrm>
        <a:off x="62298" y="1404225"/>
        <a:ext cx="1414440" cy="1151588"/>
      </dsp:txXfrm>
    </dsp:sp>
    <dsp:sp modelId="{53EFA311-C139-E245-9076-C8B47A922F38}">
      <dsp:nvSpPr>
        <dsp:cNvPr id="0" name=""/>
        <dsp:cNvSpPr/>
      </dsp:nvSpPr>
      <dsp:spPr>
        <a:xfrm rot="5400000">
          <a:off x="2396595" y="1951981"/>
          <a:ext cx="1020947" cy="27360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Identifying committed resource providers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Support for VO setup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SLAs, OLAs</a:t>
          </a:r>
          <a:endParaRPr lang="en-GB" sz="1600" kern="1200" noProof="0" dirty="0"/>
        </a:p>
      </dsp:txBody>
      <dsp:txXfrm rot="-5400000">
        <a:off x="1539037" y="2859379"/>
        <a:ext cx="2686226" cy="921269"/>
      </dsp:txXfrm>
    </dsp:sp>
    <dsp:sp modelId="{5E680ADE-353C-CB48-9D0E-4EBB4FEEBAF5}">
      <dsp:nvSpPr>
        <dsp:cNvPr id="0" name=""/>
        <dsp:cNvSpPr/>
      </dsp:nvSpPr>
      <dsp:spPr>
        <a:xfrm>
          <a:off x="0" y="2681921"/>
          <a:ext cx="1539036" cy="12761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Migration to production</a:t>
          </a:r>
          <a:endParaRPr lang="en-GB" sz="2100" kern="1200" noProof="0" dirty="0"/>
        </a:p>
      </dsp:txBody>
      <dsp:txXfrm>
        <a:off x="62298" y="2744219"/>
        <a:ext cx="1414440" cy="11515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056DF-E964-5048-A380-E6EBE5B741FB}">
      <dsp:nvSpPr>
        <dsp:cNvPr id="0" name=""/>
        <dsp:cNvSpPr/>
      </dsp:nvSpPr>
      <dsp:spPr>
        <a:xfrm rot="5400000">
          <a:off x="2538449" y="-797396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Identify suitable setup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Allocate technical experts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Define milestones</a:t>
          </a:r>
          <a:endParaRPr lang="en-GB" sz="1600" kern="1200" dirty="0"/>
        </a:p>
      </dsp:txBody>
      <dsp:txXfrm rot="-5400000">
        <a:off x="1612354" y="178209"/>
        <a:ext cx="2816897" cy="915197"/>
      </dsp:txXfrm>
    </dsp:sp>
    <dsp:sp modelId="{485EE53E-2622-7D42-A4C9-D7F305E1EF21}">
      <dsp:nvSpPr>
        <dsp:cNvPr id="0" name=""/>
        <dsp:cNvSpPr/>
      </dsp:nvSpPr>
      <dsp:spPr>
        <a:xfrm>
          <a:off x="0" y="0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noProof="0" dirty="0" smtClean="0"/>
            <a:t>F2F/Web </a:t>
          </a:r>
          <a:r>
            <a:rPr lang="it-IT" sz="2100" kern="1200" noProof="0" dirty="0" err="1" smtClean="0"/>
            <a:t>Meetings</a:t>
          </a:r>
          <a:endParaRPr lang="it-IT" sz="2100" kern="1200" noProof="0" dirty="0" smtClean="0"/>
        </a:p>
      </dsp:txBody>
      <dsp:txXfrm>
        <a:off x="61888" y="61888"/>
        <a:ext cx="1488578" cy="1143996"/>
      </dsp:txXfrm>
    </dsp:sp>
    <dsp:sp modelId="{B6F6B977-D3DD-B441-B4B6-9DA3723DEE4E}">
      <dsp:nvSpPr>
        <dsp:cNvPr id="0" name=""/>
        <dsp:cNvSpPr/>
      </dsp:nvSpPr>
      <dsp:spPr>
        <a:xfrm rot="5400000">
          <a:off x="2538449" y="533764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Technical integration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 smtClean="0"/>
            <a:t>Periodic meetings</a:t>
          </a:r>
          <a:endParaRPr lang="en-US" sz="1600" kern="1200" noProof="0" dirty="0"/>
        </a:p>
      </dsp:txBody>
      <dsp:txXfrm rot="-5400000">
        <a:off x="1612354" y="1509369"/>
        <a:ext cx="2816897" cy="915197"/>
      </dsp:txXfrm>
    </dsp:sp>
    <dsp:sp modelId="{DBBB9663-FCED-C74C-9916-8B06EA51FFFE}">
      <dsp:nvSpPr>
        <dsp:cNvPr id="0" name=""/>
        <dsp:cNvSpPr/>
      </dsp:nvSpPr>
      <dsp:spPr>
        <a:xfrm>
          <a:off x="0" y="1333081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Continuous tracking and support</a:t>
          </a:r>
          <a:endParaRPr lang="en-GB" sz="2000" kern="1200" noProof="0" dirty="0"/>
        </a:p>
      </dsp:txBody>
      <dsp:txXfrm>
        <a:off x="61888" y="1394969"/>
        <a:ext cx="1488578" cy="1143996"/>
      </dsp:txXfrm>
    </dsp:sp>
    <dsp:sp modelId="{53EFA311-C139-E245-9076-C8B47A922F38}">
      <dsp:nvSpPr>
        <dsp:cNvPr id="0" name=""/>
        <dsp:cNvSpPr/>
      </dsp:nvSpPr>
      <dsp:spPr>
        <a:xfrm rot="5400000">
          <a:off x="2538449" y="1864925"/>
          <a:ext cx="1014217" cy="28664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dirty="0" smtClean="0"/>
            <a:t>Resources for prototyping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Enabled on all sites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noProof="0" dirty="0" smtClean="0"/>
            <a:t>Usable for 2x6 months</a:t>
          </a:r>
          <a:endParaRPr lang="en-GB" sz="1600" kern="1200" noProof="0" dirty="0"/>
        </a:p>
      </dsp:txBody>
      <dsp:txXfrm rot="-5400000">
        <a:off x="1612354" y="2840530"/>
        <a:ext cx="2816897" cy="915197"/>
      </dsp:txXfrm>
    </dsp:sp>
    <dsp:sp modelId="{5E680ADE-353C-CB48-9D0E-4EBB4FEEBAF5}">
      <dsp:nvSpPr>
        <dsp:cNvPr id="0" name=""/>
        <dsp:cNvSpPr/>
      </dsp:nvSpPr>
      <dsp:spPr>
        <a:xfrm>
          <a:off x="0" y="2666163"/>
          <a:ext cx="1612354" cy="12677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noProof="0" dirty="0" smtClean="0"/>
            <a:t>Fedcloud.egi.eu VO</a:t>
          </a:r>
          <a:endParaRPr lang="en-GB" sz="2100" kern="1200" noProof="0" dirty="0"/>
        </a:p>
      </dsp:txBody>
      <dsp:txXfrm>
        <a:off x="61888" y="2728051"/>
        <a:ext cx="1488578" cy="1143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24/05/2016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24-5-2016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976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briefly about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err="1" smtClean="0"/>
              <a:t>Arcitecture</a:t>
            </a:r>
            <a:r>
              <a:rPr lang="en-US" dirty="0" smtClean="0"/>
              <a:t>,</a:t>
            </a:r>
            <a:r>
              <a:rPr lang="en-US" baseline="0" dirty="0" smtClean="0"/>
              <a:t> object storage, compute nodes </a:t>
            </a:r>
            <a:r>
              <a:rPr lang="en-US" baseline="0" dirty="0" err="1" smtClean="0"/>
              <a:t>etcs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8008-7CB5-4E84-939D-7791CF9435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30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briefly about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err="1" smtClean="0"/>
              <a:t>Arcitecture</a:t>
            </a:r>
            <a:r>
              <a:rPr lang="en-US" dirty="0" smtClean="0"/>
              <a:t>,</a:t>
            </a:r>
            <a:r>
              <a:rPr lang="en-US" baseline="0" dirty="0" smtClean="0"/>
              <a:t> object storage, compute nodes </a:t>
            </a:r>
            <a:r>
              <a:rPr lang="en-US" baseline="0" dirty="0" err="1" smtClean="0"/>
              <a:t>etcs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8008-7CB5-4E84-939D-7791CF9435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86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briefly about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err="1" smtClean="0"/>
              <a:t>Arcitecture</a:t>
            </a:r>
            <a:r>
              <a:rPr lang="en-US" dirty="0" smtClean="0"/>
              <a:t>,</a:t>
            </a:r>
            <a:r>
              <a:rPr lang="en-US" baseline="0" dirty="0" smtClean="0"/>
              <a:t> object storage, compute nodes </a:t>
            </a:r>
            <a:r>
              <a:rPr lang="en-US" baseline="0" dirty="0" err="1" smtClean="0"/>
              <a:t>etcs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8008-7CB5-4E84-939D-7791CF9435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22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briefly about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err="1" smtClean="0"/>
              <a:t>Arcitecture</a:t>
            </a:r>
            <a:r>
              <a:rPr lang="en-US" dirty="0" smtClean="0"/>
              <a:t>,</a:t>
            </a:r>
            <a:r>
              <a:rPr lang="en-US" baseline="0" dirty="0" smtClean="0"/>
              <a:t> object storage, compute nodes </a:t>
            </a:r>
            <a:r>
              <a:rPr lang="en-US" baseline="0" dirty="0" err="1" smtClean="0"/>
              <a:t>etcs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8008-7CB5-4E84-939D-7791CF94353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91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06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119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lstStyle/>
          <a:p>
            <a:r>
              <a:rPr lang="en" sz="2000" strike="noStrike">
                <a:latin typeface="Arial"/>
              </a:rPr>
              <a:t>TODOs:</a:t>
            </a:r>
            <a:endParaRPr/>
          </a:p>
          <a:p>
            <a:endParaRPr/>
          </a:p>
        </p:txBody>
      </p:sp>
      <p:sp>
        <p:nvSpPr>
          <p:cNvPr id="425" name="TextShape 2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A789B50-7A4F-4A46-954E-F8D8E398CF8F}" type="slidenum">
              <a:rPr lang="en" sz="1200" strike="noStrike">
                <a:solidFill>
                  <a:srgbClr val="000000"/>
                </a:solidFill>
                <a:latin typeface="+mn-lt"/>
                <a:ea typeface="+mn-ea"/>
              </a:rPr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466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TextShape 2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461D8FA-7ED8-4349-BA1F-2B169142CFF9}" type="slidenum">
              <a:rPr lang="en" sz="1200" strike="noStrike">
                <a:solidFill>
                  <a:srgbClr val="000000"/>
                </a:solidFill>
                <a:latin typeface="+mn-lt"/>
                <a:ea typeface="+mn-ea"/>
              </a:rPr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372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679680" y="4716000"/>
            <a:ext cx="5437800" cy="4467240"/>
          </a:xfrm>
          <a:prstGeom prst="rect">
            <a:avLst/>
          </a:prstGeom>
        </p:spPr>
        <p:txBody>
          <a:bodyPr/>
          <a:lstStyle/>
          <a:p>
            <a:r>
              <a:rPr lang="en" sz="2000" strike="noStrike">
                <a:latin typeface="Arial"/>
              </a:rPr>
              <a:t>Remark: The Virtual Appliances Catalogue does not store physically the VMs. It stores only references and metadata about the VMs. The VMs are physically stored elsewhere – e.g. third party HTTP server, EGI Repository</a:t>
            </a:r>
            <a:endParaRPr/>
          </a:p>
        </p:txBody>
      </p:sp>
      <p:sp>
        <p:nvSpPr>
          <p:cNvPr id="429" name="TextShape 2"/>
          <p:cNvSpPr txBox="1"/>
          <p:nvPr/>
        </p:nvSpPr>
        <p:spPr>
          <a:xfrm>
            <a:off x="3850560" y="9430200"/>
            <a:ext cx="2945160" cy="4960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8B15C1C-A98F-447F-9927-9A20966AF57F}" type="slidenum">
              <a:rPr lang="en" sz="1200" strike="noStrike">
                <a:solidFill>
                  <a:srgbClr val="000000"/>
                </a:solidFill>
                <a:latin typeface="+mn-lt"/>
                <a:ea typeface="+mn-ea"/>
              </a:rPr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04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E-Infrastructures are geographically distributed computing resources and data storage facilities linked by high-performance networks. They allow scientists to share information securely,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analyse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data efficiently and collaborate with colleagues worldwide.  They are an essential part of modern scientific research and a driver for economic growth. 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was established in 2010 building on over a decade of investment by national governments and the European Commission. EGI is a European-wide federation of national computing and data storage resources. Its aim is to support cutting-edge research, innovation and knowledge transfer in Europe. EGI federates resources from various resource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, mainly from research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insitututes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and universities. These </a:t>
            </a:r>
            <a:r>
              <a:rPr lang="en-US" altLang="en-US" sz="1100" dirty="0" err="1" smtClean="0">
                <a:latin typeface="Calibri" pitchFamily="34" charset="0"/>
                <a:ea typeface="ＭＳ Ｐゴシック" pitchFamily="34" charset="-128"/>
              </a:rPr>
              <a:t>centres</a:t>
            </a:r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 provide computer clusters, storage servers, applications and human support services for secure access and sharing. EGI provides these services to European researchers and their international collaborators.</a:t>
            </a:r>
            <a:endParaRPr lang="en-GB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endParaRPr lang="en-US" altLang="en-US" sz="1100" dirty="0" smtClean="0">
              <a:latin typeface="Calibri" pitchFamily="34" charset="0"/>
              <a:ea typeface="ＭＳ Ｐゴシック" pitchFamily="34" charset="-128"/>
            </a:endParaRPr>
          </a:p>
          <a:p>
            <a:r>
              <a:rPr lang="en-US" altLang="en-US" sz="1100" dirty="0" smtClean="0">
                <a:latin typeface="Calibri" pitchFamily="34" charset="0"/>
                <a:ea typeface="ＭＳ Ｐゴシック" pitchFamily="34" charset="-128"/>
              </a:rPr>
              <a:t>EGI is coordinated by EGI.eu, a not-for-profit foundation based in Amsterdam and owned by EGI’s participants, the National Grid Infrastructures (NGIs).</a:t>
            </a:r>
            <a:endParaRPr lang="en-GB" altLang="en-US" dirty="0" smtClean="0">
              <a:latin typeface="Arial" charset="0"/>
              <a:ea typeface="ＭＳ Ｐゴシック" pitchFamily="34" charset="-128"/>
            </a:endParaRP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58BF08-3F2E-4BE3-A2ED-7DE0BCC4A3CB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3014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6CF70-6B23-DD47-B863-6AF71BF27B3D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85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Mkfs.ext3 -&gt; creates a </a:t>
            </a:r>
            <a:r>
              <a:rPr lang="en-GB" dirty="0" err="1" smtClean="0"/>
              <a:t>filesystem</a:t>
            </a:r>
            <a:r>
              <a:rPr lang="en-GB" baseline="0" dirty="0" smtClean="0"/>
              <a:t> in the volume, needed before using it for the first time</a:t>
            </a:r>
          </a:p>
          <a:p>
            <a:r>
              <a:rPr lang="en-GB" baseline="0" dirty="0" smtClean="0"/>
              <a:t>Mount /dev/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-&gt; mount the volume in /</a:t>
            </a:r>
            <a:r>
              <a:rPr lang="en-GB" baseline="0" dirty="0" err="1" smtClean="0"/>
              <a:t>mnt</a:t>
            </a:r>
            <a:r>
              <a:rPr lang="en-GB" baseline="0" dirty="0" smtClean="0"/>
              <a:t> ; notice /dev/</a:t>
            </a:r>
            <a:r>
              <a:rPr lang="en-GB" baseline="0" dirty="0" err="1" smtClean="0"/>
              <a:t>vdb</a:t>
            </a:r>
            <a:r>
              <a:rPr lang="en-GB" baseline="0" dirty="0" smtClean="0"/>
              <a:t> is from the previous describe (see previous slide)</a:t>
            </a:r>
          </a:p>
          <a:p>
            <a:r>
              <a:rPr lang="en-GB" baseline="0" dirty="0" smtClean="0"/>
              <a:t>Stop apache2 (web server) to not break things while we change the wiki</a:t>
            </a:r>
          </a:p>
          <a:p>
            <a:r>
              <a:rPr lang="en-GB" baseline="0" dirty="0" smtClean="0"/>
              <a:t>Copy all the contents of the wiki to new volume</a:t>
            </a:r>
          </a:p>
          <a:p>
            <a:r>
              <a:rPr lang="en-GB" baseline="0" dirty="0" err="1" smtClean="0"/>
              <a:t>Umount</a:t>
            </a:r>
            <a:r>
              <a:rPr lang="en-GB" baseline="0" dirty="0" smtClean="0"/>
              <a:t> the volume and mount it again in /org (where the wiki is expecting the data)</a:t>
            </a:r>
          </a:p>
          <a:p>
            <a:r>
              <a:rPr lang="en-GB" baseline="0" dirty="0" smtClean="0"/>
              <a:t>Start apache2 again and check wiki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–link</a:t>
            </a:r>
            <a:r>
              <a:rPr lang="en-GB" baseline="0" dirty="0" smtClean="0"/>
              <a:t> will attach the volume as the VM is created, so there is no need to do 2 steps (create + attach)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4887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DO</a:t>
            </a:r>
            <a:r>
              <a:rPr lang="en-GB" baseline="0" dirty="0" smtClean="0">
                <a:solidFill>
                  <a:srgbClr val="FF0000"/>
                </a:solidFill>
              </a:rPr>
              <a:t> NOT repeat the </a:t>
            </a:r>
            <a:r>
              <a:rPr lang="en-GB" dirty="0" smtClean="0">
                <a:solidFill>
                  <a:srgbClr val="FF0000"/>
                </a:solidFill>
              </a:rPr>
              <a:t>Mkfs.ext3 this</a:t>
            </a:r>
            <a:r>
              <a:rPr lang="en-GB" baseline="0" dirty="0" smtClean="0">
                <a:solidFill>
                  <a:srgbClr val="FF0000"/>
                </a:solidFill>
              </a:rPr>
              <a:t> will delete everything in the volume!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76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438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will see in the hands-on “execute user provided scripts”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380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Meta-data used in the previous example to inject the user public key</a:t>
            </a:r>
          </a:p>
          <a:p>
            <a:r>
              <a:rPr lang="en-GB" dirty="0" smtClean="0"/>
              <a:t>User</a:t>
            </a:r>
            <a:r>
              <a:rPr lang="en-GB" baseline="0" dirty="0" smtClean="0"/>
              <a:t> data used in the previous example to pass the ‘context’ file to cloud-</a:t>
            </a:r>
            <a:r>
              <a:rPr lang="en-GB" baseline="0" dirty="0" err="1" smtClean="0"/>
              <a:t>init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958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script is executed when the VM boots</a:t>
            </a:r>
            <a:r>
              <a:rPr lang="en-US" baseline="0" dirty="0" smtClean="0"/>
              <a:t> up. The script creates the file at /root/content.txt – which is a script too. The test simply runs that script.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87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81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Sysprep</a:t>
            </a:r>
            <a:r>
              <a:rPr lang="en-GB" dirty="0" smtClean="0"/>
              <a:t> is</a:t>
            </a:r>
            <a:r>
              <a:rPr lang="en-GB" baseline="0" dirty="0" smtClean="0"/>
              <a:t> a windows tool for creating images ready to be used in virtualization environments or for replicating them into a set of machines. It removes user profiles and licence information so when started it can be activated.</a:t>
            </a:r>
          </a:p>
          <a:p>
            <a:endParaRPr lang="en-GB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842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 </a:t>
            </a:r>
            <a:r>
              <a:rPr lang="en-GB" baseline="0" dirty="0" smtClean="0"/>
              <a:t>extends a VA image set with a contextualization script in order to run the images in the set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307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98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83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SLA – Service Level Agreement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charset="0"/>
                <a:ea typeface="ＭＳ Ｐゴシック" pitchFamily="34" charset="-128"/>
              </a:rPr>
              <a:t>OLA – Operation Level Agreement</a:t>
            </a:r>
          </a:p>
          <a:p>
            <a:endParaRPr lang="en-GB" altLang="en-US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AEC6588-3369-4391-B564-D56BB5EE1827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9683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6696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2403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102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8232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an example for building a Ubuntu 14 image</a:t>
            </a:r>
            <a:r>
              <a:rPr lang="en-GB" baseline="0" dirty="0" smtClean="0"/>
              <a:t> using virtual box. Interesting things are: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disk_size</a:t>
            </a:r>
            <a:r>
              <a:rPr lang="en-GB" baseline="0" dirty="0" smtClean="0"/>
              <a:t>: 2GB for the resulting image</a:t>
            </a:r>
          </a:p>
          <a:p>
            <a:pPr marL="171450" indent="-171450">
              <a:buFontTx/>
              <a:buChar char="-"/>
            </a:pPr>
            <a:r>
              <a:rPr lang="en-GB" baseline="0" dirty="0" err="1" smtClean="0"/>
              <a:t>Iso_url</a:t>
            </a:r>
            <a:r>
              <a:rPr lang="en-GB" baseline="0" dirty="0" smtClean="0"/>
              <a:t>: this will be downloaded to start installation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Boot command: the instructions to start the installation, the </a:t>
            </a:r>
            <a:r>
              <a:rPr lang="en-GB" baseline="0" dirty="0" err="1" smtClean="0"/>
              <a:t>ubuntu.cfg</a:t>
            </a:r>
            <a:r>
              <a:rPr lang="en-GB" baseline="0" dirty="0" smtClean="0"/>
              <a:t> file (available in EGI-FCTF/VMI-Endorsement repo) specifies the steps for the installation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9033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Two</a:t>
            </a:r>
            <a:r>
              <a:rPr lang="en-GB" baseline="0" dirty="0" smtClean="0"/>
              <a:t> types used here: file is </a:t>
            </a:r>
            <a:r>
              <a:rPr lang="en-GB" baseline="0" dirty="0" err="1" smtClean="0"/>
              <a:t>copyin</a:t>
            </a:r>
            <a:r>
              <a:rPr lang="en-GB" baseline="0" dirty="0" smtClean="0"/>
              <a:t> a file into the VM and shell is executing a script in the VM, the script can be anything, next slide shows an example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425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Sample </a:t>
            </a:r>
            <a:r>
              <a:rPr lang="en-GB" dirty="0" err="1" smtClean="0"/>
              <a:t>provisioner</a:t>
            </a:r>
            <a:r>
              <a:rPr lang="en-GB" dirty="0" smtClean="0"/>
              <a:t> script</a:t>
            </a:r>
            <a:r>
              <a:rPr lang="en-GB" baseline="0" dirty="0" smtClean="0"/>
              <a:t>, I think comments are enough to explain what’s going on</a:t>
            </a:r>
          </a:p>
          <a:p>
            <a:r>
              <a:rPr lang="en-GB" baseline="0" dirty="0" smtClean="0"/>
              <a:t>This is what is used in the demo video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8674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3095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7261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FC17F7-8051-47B0-87BC-2B0E441A3ABE}" type="slidenum">
              <a:rPr lang="en-US"/>
              <a:pPr>
                <a:defRPr/>
              </a:pPr>
              <a:t>147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7631"/>
            <a:ext cx="5434993" cy="446597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84510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684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9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593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Remark: The Virtual Appliances Catalogue does not store</a:t>
            </a:r>
            <a:r>
              <a:rPr lang="en-US" baseline="0" dirty="0" smtClean="0"/>
              <a:t> physically the VMs. It stores only references and metadata about the VMs. The VMs are physically stored elsewhere – e.g. third party HTTP server, EGI Repository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13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4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briefly about </a:t>
            </a:r>
            <a:r>
              <a:rPr lang="en-US" dirty="0" err="1" smtClean="0"/>
              <a:t>hadoop</a:t>
            </a:r>
            <a:endParaRPr lang="en-US" dirty="0" smtClean="0"/>
          </a:p>
          <a:p>
            <a:r>
              <a:rPr lang="en-US" dirty="0" err="1" smtClean="0"/>
              <a:t>Arcitecture</a:t>
            </a:r>
            <a:r>
              <a:rPr lang="en-US" dirty="0" smtClean="0"/>
              <a:t>,</a:t>
            </a:r>
            <a:r>
              <a:rPr lang="en-US" baseline="0" dirty="0" smtClean="0"/>
              <a:t> object storage, compute nodes </a:t>
            </a:r>
            <a:r>
              <a:rPr lang="en-US" baseline="0" dirty="0" err="1" smtClean="0"/>
              <a:t>etcs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28008-7CB5-4E84-939D-7791CF9435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0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90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4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19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974725"/>
            <a:ext cx="4217988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3" y="974725"/>
            <a:ext cx="4219575" cy="54292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97941-C60E-4E49-BC3E-D1C869F7201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2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03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hyperlink" Target="http://creativecommons.org/licenses/by/4.0/" TargetMode="Externa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‹N›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5/24/2016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9" r:id="rId4"/>
    <p:sldLayoutId id="2147483691" r:id="rId5"/>
    <p:sldLayoutId id="2147483692" r:id="rId6"/>
    <p:sldLayoutId id="2147483693" r:id="rId7"/>
    <p:sldLayoutId id="2147483696" r:id="rId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5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psom@issel.ee.auth.gr" TargetMode="External"/><Relationship Id="rId2" Type="http://schemas.openxmlformats.org/officeDocument/2006/relationships/hyperlink" Target="mailto:diego.scardaci@egi.e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immo.mattila@csc.f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pointful.github.io/docker-intro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hyperlink" Target="http://usegalaxy.org/" TargetMode="Externa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s://appdb.egi.eu/store/vappliance/docker.ubuntu.14.04" TargetMode="Externa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gif"/><Relationship Id="rId19" Type="http://schemas.openxmlformats.org/officeDocument/2006/relationships/image" Target="../media/image38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operations-portal.egi.eu/vo/search" TargetMode="Externa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gi.eu/indico/event/2544/session/46/contribution/32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http://appliance-repo.egi.eu/images/" TargetMode="External"/><Relationship Id="rId2" Type="http://schemas.openxmlformats.org/officeDocument/2006/relationships/hyperlink" Target="https://github.com/EGI-FCTF/VMI-endorsement/blob/master/tools/ovf2ova.s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iki.appdb.egi.eu/main:guides:notify_virtual_organization_representatives" TargetMode="External"/><Relationship Id="rId5" Type="http://schemas.openxmlformats.org/officeDocument/2006/relationships/hyperlink" Target="https://wiki.appdb.egi.eu/main:guides:guide_for_managing_virtual_appliance_versions_using_the_portal" TargetMode="External"/><Relationship Id="rId4" Type="http://schemas.openxmlformats.org/officeDocument/2006/relationships/hyperlink" Target="https://wiki.appdb.egi.eu/main:faq:how_to_register_a_virtual_appliance" TargetMode="Externa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tf.net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operations-portal.egi.eu/vo/search" TargetMode="External"/><Relationship Id="rId4" Type="http://schemas.openxmlformats.org/officeDocument/2006/relationships/hyperlink" Target="https://www.digicert.com/sso" TargetMode="External"/></Relationships>
</file>

<file path=ppt/slides/_rels/slide1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gi.eu/about/ngi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egi.eu" TargetMode="External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hyperlink" Target="https://wiki.egi.eu/wiki/HOWTO10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appdb.egi.eu/" TargetMode="Externa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gi.eu/wiki/Federated_Cloud_APIs_and_SDK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gist.github.com/arax/4de4a41fb0fa67719856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appdb.egi.e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emf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://www.wenmr.eu/wenmr/" TargetMode="External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://cloudinit.readthedocs.org/" TargetMode="Externa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440495" y="3501008"/>
            <a:ext cx="6697290" cy="136997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hlinkClick r:id="rId2"/>
              </a:rPr>
              <a:t>diego.scardaci@egi.eu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hlinkClick r:id="rId3"/>
              </a:rPr>
              <a:t>fpsom@issel.ee.auth.gr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smtClean="0">
                <a:solidFill>
                  <a:schemeClr val="tx2"/>
                </a:solidFill>
                <a:hlinkClick r:id="rId4"/>
              </a:rPr>
              <a:t>kimmo.mattila@csc.fi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tx2"/>
                </a:solidFill>
              </a:rPr>
              <a:t>http://go.egi.eu/cloud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8206680" cy="1440000"/>
          </a:xfrm>
        </p:spPr>
        <p:txBody>
          <a:bodyPr/>
          <a:lstStyle/>
          <a:p>
            <a:r>
              <a:rPr lang="en-GB" dirty="0" smtClean="0"/>
              <a:t>EGI Federated Cloud</a:t>
            </a:r>
            <a:br>
              <a:rPr lang="en-GB" dirty="0" smtClean="0"/>
            </a:br>
            <a:r>
              <a:rPr lang="en-GB" dirty="0" smtClean="0"/>
              <a:t>for Open Science</a:t>
            </a: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51520" y="2313488"/>
            <a:ext cx="8352928" cy="504056"/>
          </a:xfrm>
        </p:spPr>
        <p:txBody>
          <a:bodyPr/>
          <a:lstStyle/>
          <a:p>
            <a:r>
              <a:rPr lang="en-US" dirty="0" smtClean="0"/>
              <a:t>Diego Scardaci (EGI.eu), </a:t>
            </a:r>
            <a:r>
              <a:rPr lang="en-US" dirty="0" err="1" smtClean="0"/>
              <a:t>Fotis</a:t>
            </a:r>
            <a:r>
              <a:rPr lang="en-US" dirty="0" smtClean="0"/>
              <a:t> </a:t>
            </a:r>
            <a:r>
              <a:rPr lang="en-US" dirty="0" err="1" smtClean="0"/>
              <a:t>Psomopoulos</a:t>
            </a:r>
            <a:r>
              <a:rPr lang="en-US" dirty="0" smtClean="0"/>
              <a:t> (AUTH), Kimmo </a:t>
            </a:r>
            <a:r>
              <a:rPr lang="en-US" dirty="0" err="1" smtClean="0"/>
              <a:t>Mattila</a:t>
            </a:r>
            <a:r>
              <a:rPr lang="en-US" dirty="0" smtClean="0"/>
              <a:t> (CSC)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</a:t>
            </a:r>
            <a:endParaRPr lang="en-GB" dirty="0"/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2711268" y="2078600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1919180" y="3662776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4151428" y="3284367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4943516" y="2020382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4619480" y="4886912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2567252" y="5034487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927292" y="3124837"/>
            <a:ext cx="319844" cy="61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6" idx="1"/>
          </p:cNvCxnSpPr>
          <p:nvPr/>
        </p:nvCxnSpPr>
        <p:spPr>
          <a:xfrm>
            <a:off x="3491880" y="3123723"/>
            <a:ext cx="83484" cy="191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8" idx="0"/>
            <a:endCxn id="17" idx="2"/>
          </p:cNvCxnSpPr>
          <p:nvPr/>
        </p:nvCxnSpPr>
        <p:spPr>
          <a:xfrm flipH="1">
            <a:off x="3070348" y="3742793"/>
            <a:ext cx="1085324" cy="30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6" idx="2"/>
            <a:endCxn id="19" idx="0"/>
          </p:cNvCxnSpPr>
          <p:nvPr/>
        </p:nvCxnSpPr>
        <p:spPr>
          <a:xfrm flipV="1">
            <a:off x="4271191" y="2406425"/>
            <a:ext cx="675899" cy="1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1"/>
          </p:cNvCxnSpPr>
          <p:nvPr/>
        </p:nvCxnSpPr>
        <p:spPr>
          <a:xfrm>
            <a:off x="4835504" y="4200243"/>
            <a:ext cx="468052" cy="83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35604" y="2792468"/>
            <a:ext cx="0" cy="209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879414" y="2319406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4860502" y="2184106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OpenNebula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95638" y="5271158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2555776" y="5208442"/>
            <a:ext cx="136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OpenNebula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7704" y="3830998"/>
            <a:ext cx="118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OpenStack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4355733" y="3480250"/>
            <a:ext cx="936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 smtClean="0"/>
              <a:t>Synnefo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3023828" y="1988840"/>
            <a:ext cx="6183001" cy="3960440"/>
            <a:chOff x="3023828" y="1988840"/>
            <a:chExt cx="6183001" cy="3960440"/>
          </a:xfrm>
        </p:grpSpPr>
        <p:sp>
          <p:nvSpPr>
            <p:cNvPr id="57" name="Rectangle 56"/>
            <p:cNvSpPr/>
            <p:nvPr/>
          </p:nvSpPr>
          <p:spPr>
            <a:xfrm>
              <a:off x="6120172" y="2027350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03948" y="220486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272572" y="5051686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364088" y="332349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15916" y="512369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023828" y="3683534"/>
              <a:ext cx="324036" cy="8255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ight Arrow 63"/>
            <p:cNvSpPr/>
            <p:nvPr/>
          </p:nvSpPr>
          <p:spPr>
            <a:xfrm rot="2996809">
              <a:off x="6373209" y="2403657"/>
              <a:ext cx="928441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5724630" y="3349388"/>
              <a:ext cx="1079618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ight Arrow 65"/>
            <p:cNvSpPr/>
            <p:nvPr/>
          </p:nvSpPr>
          <p:spPr>
            <a:xfrm rot="17890887">
              <a:off x="6381958" y="4546806"/>
              <a:ext cx="846711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338976" y="1988840"/>
              <a:ext cx="14814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</a:rPr>
                <a:t>Harmonised</a:t>
              </a:r>
              <a:br>
                <a:rPr lang="en-GB" sz="2000" b="1" dirty="0" smtClean="0">
                  <a:solidFill>
                    <a:srgbClr val="FF0000"/>
                  </a:solidFill>
                </a:rPr>
              </a:br>
              <a:r>
                <a:rPr lang="en-GB" sz="2000" b="1" dirty="0" smtClean="0">
                  <a:solidFill>
                    <a:srgbClr val="FF0000"/>
                  </a:solidFill>
                </a:rPr>
                <a:t>operation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04248" y="3140968"/>
              <a:ext cx="2402581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Cloud registry</a:t>
              </a:r>
            </a:p>
            <a:p>
              <a:r>
                <a:rPr lang="en-GB" dirty="0" smtClean="0"/>
                <a:t>Information system</a:t>
              </a:r>
            </a:p>
            <a:p>
              <a:r>
                <a:rPr lang="en-GB" dirty="0" err="1" smtClean="0"/>
                <a:t>Virt</a:t>
              </a:r>
              <a:r>
                <a:rPr lang="en-GB" dirty="0"/>
                <a:t>.</a:t>
              </a:r>
              <a:r>
                <a:rPr lang="en-GB" dirty="0" smtClean="0"/>
                <a:t> Machine </a:t>
              </a:r>
              <a:r>
                <a:rPr lang="en-GB" dirty="0" err="1" smtClean="0"/>
                <a:t>marketpl</a:t>
              </a:r>
              <a:r>
                <a:rPr lang="en-GB" dirty="0" smtClean="0"/>
                <a:t>.</a:t>
              </a:r>
            </a:p>
            <a:p>
              <a:r>
                <a:rPr lang="en-GB" dirty="0" smtClean="0"/>
                <a:t>Usage accounting</a:t>
              </a:r>
            </a:p>
            <a:p>
              <a:r>
                <a:rPr lang="en-GB" dirty="0" smtClean="0"/>
                <a:t>Access control</a:t>
              </a:r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30469" y="908720"/>
            <a:ext cx="5242919" cy="5091810"/>
            <a:chOff x="-36512" y="908720"/>
            <a:chExt cx="5242919" cy="5091810"/>
          </a:xfrm>
        </p:grpSpPr>
        <p:sp>
          <p:nvSpPr>
            <p:cNvPr id="35" name="Rectangle 34"/>
            <p:cNvSpPr/>
            <p:nvPr/>
          </p:nvSpPr>
          <p:spPr>
            <a:xfrm>
              <a:off x="2495244" y="222261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55676" y="366277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59932" y="3336234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80012" y="2040090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39752" y="5102936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391980" y="5174944"/>
              <a:ext cx="324036" cy="82558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043608" y="3664916"/>
              <a:ext cx="612068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36512" y="3751790"/>
              <a:ext cx="576064" cy="57606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544" y="3607774"/>
              <a:ext cx="576064" cy="576064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51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3528" y="4056314"/>
              <a:ext cx="576064" cy="576064"/>
            </a:xfrm>
            <a:prstGeom prst="rect">
              <a:avLst/>
            </a:prstGeom>
          </p:spPr>
        </p:pic>
        <p:sp>
          <p:nvSpPr>
            <p:cNvPr id="48" name="Right Arrow 47"/>
            <p:cNvSpPr/>
            <p:nvPr/>
          </p:nvSpPr>
          <p:spPr>
            <a:xfrm rot="20329738">
              <a:off x="845582" y="2769260"/>
              <a:ext cx="1620186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ight Arrow 55"/>
            <p:cNvSpPr/>
            <p:nvPr/>
          </p:nvSpPr>
          <p:spPr>
            <a:xfrm rot="1483760">
              <a:off x="855767" y="4706422"/>
              <a:ext cx="1476164" cy="8113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293" y="2001034"/>
              <a:ext cx="175240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</a:rPr>
                <a:t>Uniform</a:t>
              </a:r>
              <a:br>
                <a:rPr lang="en-GB" sz="2000" b="1" dirty="0" smtClean="0">
                  <a:solidFill>
                    <a:srgbClr val="FF0000"/>
                  </a:solidFill>
                </a:rPr>
              </a:br>
              <a:r>
                <a:rPr lang="en-GB" sz="2000" b="1" dirty="0" smtClean="0">
                  <a:solidFill>
                    <a:srgbClr val="FF0000"/>
                  </a:solidFill>
                </a:rPr>
                <a:t>user interfaces</a:t>
              </a:r>
              <a:endParaRPr lang="en-GB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ular Callout 71"/>
            <p:cNvSpPr/>
            <p:nvPr/>
          </p:nvSpPr>
          <p:spPr>
            <a:xfrm>
              <a:off x="1613628" y="908720"/>
              <a:ext cx="3592779" cy="908344"/>
            </a:xfrm>
            <a:prstGeom prst="wedgeRectCallout">
              <a:avLst>
                <a:gd name="adj1" fmla="val -20426"/>
                <a:gd name="adj2" fmla="val 101425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2563" indent="-182563">
                <a:buFont typeface="Arial" panose="020B0604020202020204" pitchFamily="34" charset="0"/>
                <a:buChar char="•"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69" name="Picture 2" descr="Open Cloud Computing Interface - Open Standard | Open Communit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908720"/>
              <a:ext cx="1086163" cy="497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2335836" y="1415078"/>
              <a:ext cx="12336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OpenStack Nova</a:t>
              </a:r>
              <a:endParaRPr lang="en-GB" sz="12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41773" y="971436"/>
              <a:ext cx="1530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 On every site</a:t>
              </a:r>
              <a:endParaRPr lang="en-GB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584746" y="1340768"/>
              <a:ext cx="1368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- On OS sites</a:t>
              </a:r>
              <a:endParaRPr lang="en-GB" dirty="0"/>
            </a:p>
          </p:txBody>
        </p:sp>
      </p:grpSp>
      <p:sp>
        <p:nvSpPr>
          <p:cNvPr id="75" name="Rectangular Callout 74"/>
          <p:cNvSpPr/>
          <p:nvPr/>
        </p:nvSpPr>
        <p:spPr>
          <a:xfrm>
            <a:off x="4932040" y="523743"/>
            <a:ext cx="3023834" cy="889033"/>
          </a:xfrm>
          <a:prstGeom prst="wedgeRectCallout">
            <a:avLst>
              <a:gd name="adj1" fmla="val -63228"/>
              <a:gd name="adj2" fmla="val 2224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TOPIC OF THIS TUTORIAL</a:t>
            </a:r>
            <a:endParaRPr lang="en-GB" sz="2800" dirty="0"/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009" y="1395021"/>
            <a:ext cx="43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3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workers to the app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Adapt the contextualization script</a:t>
            </a:r>
          </a:p>
          <a:p>
            <a:pPr lvl="1"/>
            <a:r>
              <a:rPr lang="en-GB" dirty="0" smtClean="0"/>
              <a:t>Start only a worker, not a whole application</a:t>
            </a:r>
          </a:p>
          <a:p>
            <a:pPr lvl="1"/>
            <a:r>
              <a:rPr lang="en-GB" dirty="0" smtClean="0"/>
              <a:t>Connect the worker to the messaging queue</a:t>
            </a:r>
          </a:p>
          <a:p>
            <a:r>
              <a:rPr lang="en-GB" dirty="0" smtClean="0"/>
              <a:t>Create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worker.sh</a:t>
            </a:r>
            <a:r>
              <a:rPr lang="en-GB" dirty="0" smtClean="0"/>
              <a:t> with the following content:</a:t>
            </a:r>
          </a:p>
          <a:p>
            <a:pPr lvl="1"/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39552" y="3356992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#!/</a:t>
            </a:r>
            <a:r>
              <a:rPr lang="en-GB" sz="1800" dirty="0" err="1">
                <a:latin typeface="Courier"/>
                <a:cs typeface="Courier"/>
              </a:rPr>
              <a:t>usr</a:t>
            </a:r>
            <a:r>
              <a:rPr lang="en-GB" sz="1800" dirty="0">
                <a:latin typeface="Courier"/>
                <a:cs typeface="Courier"/>
              </a:rPr>
              <a:t>/bin/</a:t>
            </a:r>
            <a:r>
              <a:rPr lang="en-GB" sz="1800" dirty="0" err="1">
                <a:latin typeface="Courier"/>
                <a:cs typeface="Courier"/>
              </a:rPr>
              <a:t>env</a:t>
            </a:r>
            <a:r>
              <a:rPr lang="en-GB" sz="1800" dirty="0"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curl -L -s http://</a:t>
            </a:r>
            <a:r>
              <a:rPr lang="en-GB" sz="1800" dirty="0" err="1">
                <a:latin typeface="Courier"/>
                <a:cs typeface="Courier"/>
              </a:rPr>
              <a:t>git.openstack.org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cgit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stackforge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/plain/</a:t>
            </a:r>
            <a:r>
              <a:rPr lang="en-GB" sz="1800" dirty="0" err="1">
                <a:latin typeface="Courier"/>
                <a:cs typeface="Courier"/>
              </a:rPr>
              <a:t>contrib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install.sh</a:t>
            </a:r>
            <a:r>
              <a:rPr lang="en-GB" sz="1800" dirty="0">
                <a:latin typeface="Courier"/>
                <a:cs typeface="Courier"/>
              </a:rPr>
              <a:t> | bash -s --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-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i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faafo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 -r worker -e 'http:/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/&lt;VM IP&gt;'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-m '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amqp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://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guest:guest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@&lt;VM IP&gt;: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5672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/'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79912" y="5589240"/>
            <a:ext cx="2160240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Use here your previous VM IP</a:t>
            </a:r>
            <a:endParaRPr lang="en-GB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Conector recto de flecha 7"/>
          <p:cNvCxnSpPr>
            <a:stCxn id="6" idx="0"/>
          </p:cNvCxnSpPr>
          <p:nvPr/>
        </p:nvCxnSpPr>
        <p:spPr>
          <a:xfrm flipV="1">
            <a:off x="4860032" y="4653136"/>
            <a:ext cx="576064" cy="9361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>
            <a:stCxn id="6" idx="0"/>
          </p:cNvCxnSpPr>
          <p:nvPr/>
        </p:nvCxnSpPr>
        <p:spPr>
          <a:xfrm flipH="1" flipV="1">
            <a:off x="3779912" y="4869160"/>
            <a:ext cx="1080120" cy="7200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7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 smtClean="0"/>
              <a:t>Start Worker – On the same, or 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on a different cloud site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678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dirty="0" smtClean="0">
                <a:latin typeface="Courier"/>
                <a:cs typeface="Courier"/>
              </a:rPr>
              <a:t>OS_TPL=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&lt;OCCI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 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</a:t>
            </a:r>
            <a:r>
              <a:rPr lang="en-GB" sz="1800" dirty="0" smtClean="0">
                <a:latin typeface="Courier"/>
                <a:cs typeface="Courier"/>
              </a:rPr>
              <a:t>RESOURCE_TPL=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&lt;Template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occi.core.title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="worker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 --context </a:t>
            </a:r>
            <a:r>
              <a:rPr lang="en-GB" sz="1800" dirty="0" err="1">
                <a:solidFill>
                  <a:srgbClr val="FFFF00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:///$PWD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rgbClr val="FFFF00"/>
                </a:solidFill>
                <a:latin typeface="Courier"/>
                <a:cs typeface="Courier"/>
              </a:rPr>
              <a:t>worker.sh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" \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WORKER_ID="..."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8204" y="1556792"/>
            <a:ext cx="2340260" cy="10947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Only if different cloud sites are used for Master and Worker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716016" y="1772816"/>
            <a:ext cx="172819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84168" y="2420888"/>
            <a:ext cx="360040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9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107504" y="1124744"/>
            <a:ext cx="8784976" cy="4784400"/>
          </a:xfrm>
        </p:spPr>
        <p:txBody>
          <a:bodyPr/>
          <a:lstStyle/>
          <a:p>
            <a:r>
              <a:rPr lang="en-GB" sz="2400" noProof="0" dirty="0" smtClean="0"/>
              <a:t>Create some fractals at </a:t>
            </a:r>
            <a:r>
              <a:rPr lang="en-GB" sz="2400" dirty="0" smtClean="0"/>
              <a:t>master</a:t>
            </a:r>
            <a:r>
              <a:rPr lang="en-GB" sz="2400" noProof="0" dirty="0" smtClean="0"/>
              <a:t> VM (Don’t change localhost!)</a:t>
            </a:r>
            <a:endParaRPr lang="en-GB" sz="2400" noProof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2184424"/>
            <a:ext cx="8229600" cy="1820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 smtClean="0"/>
          </a:p>
          <a:p>
            <a:r>
              <a:rPr lang="en-GB" sz="2800" dirty="0" smtClean="0"/>
              <a:t>Check in your worker the activity: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59479" y="1628800"/>
            <a:ext cx="8301608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~fractal $ 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 --endpoint-</a:t>
            </a:r>
            <a:r>
              <a:rPr lang="en-GB" sz="1800" dirty="0" err="1">
                <a:latin typeface="Courier"/>
                <a:cs typeface="Courier"/>
              </a:rPr>
              <a:t>url</a:t>
            </a:r>
            <a:r>
              <a:rPr lang="en-GB" sz="1800" dirty="0">
                <a:latin typeface="Courier"/>
                <a:cs typeface="Courier"/>
              </a:rPr>
              <a:t> http://</a:t>
            </a:r>
            <a:r>
              <a:rPr lang="en-GB" sz="1800" dirty="0" err="1">
                <a:latin typeface="Courier"/>
                <a:cs typeface="Courier"/>
              </a:rPr>
              <a:t>localhost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         -</a:t>
            </a:r>
            <a:r>
              <a:rPr lang="en-GB" sz="1800" dirty="0">
                <a:latin typeface="Courier"/>
                <a:cs typeface="Courier"/>
              </a:rPr>
              <a:t>-verbose </a:t>
            </a:r>
            <a:r>
              <a:rPr lang="en-GB" sz="1800" dirty="0" smtClean="0">
                <a:latin typeface="Courier"/>
                <a:cs typeface="Courier"/>
              </a:rPr>
              <a:t>create --tasks 20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59479" y="3212976"/>
            <a:ext cx="828092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~worker $ top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9479" y="371703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Check in your browser the “creator” of each fractal</a:t>
            </a:r>
          </a:p>
        </p:txBody>
      </p:sp>
      <p:sp>
        <p:nvSpPr>
          <p:cNvPr id="9" name="Rectangle 8"/>
          <p:cNvSpPr/>
          <p:nvPr/>
        </p:nvSpPr>
        <p:spPr>
          <a:xfrm>
            <a:off x="603495" y="4581128"/>
            <a:ext cx="7928945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TIP:</a:t>
            </a:r>
            <a:r>
              <a:rPr lang="en-GB" dirty="0" smtClean="0"/>
              <a:t> If you </a:t>
            </a:r>
            <a:r>
              <a:rPr lang="en-GB" dirty="0"/>
              <a:t>want to make sure that the </a:t>
            </a:r>
            <a:r>
              <a:rPr lang="en-GB" dirty="0" smtClean="0"/>
              <a:t>Master gives the task to the second worker then disable </a:t>
            </a:r>
            <a:r>
              <a:rPr lang="en-GB" dirty="0"/>
              <a:t>the </a:t>
            </a:r>
            <a:r>
              <a:rPr lang="en-GB" dirty="0" err="1"/>
              <a:t>faafo</a:t>
            </a:r>
            <a:r>
              <a:rPr lang="en-GB" dirty="0"/>
              <a:t>-worker process in the first </a:t>
            </a:r>
            <a:r>
              <a:rPr lang="en-GB" dirty="0" smtClean="0"/>
              <a:t>VM: </a:t>
            </a:r>
            <a:endParaRPr lang="en-GB" dirty="0"/>
          </a:p>
          <a:p>
            <a:r>
              <a:rPr lang="en-GB" dirty="0" smtClean="0"/>
              <a:t>Comment </a:t>
            </a:r>
            <a:r>
              <a:rPr lang="en-GB" dirty="0"/>
              <a:t>out the [</a:t>
            </a:r>
            <a:r>
              <a:rPr lang="en-GB" dirty="0" err="1"/>
              <a:t>faafo</a:t>
            </a:r>
            <a:r>
              <a:rPr lang="en-GB" dirty="0"/>
              <a:t>-worker] in /</a:t>
            </a:r>
            <a:r>
              <a:rPr lang="en-GB" dirty="0" err="1"/>
              <a:t>etc</a:t>
            </a:r>
            <a:r>
              <a:rPr lang="en-GB" dirty="0"/>
              <a:t>/supervisor/</a:t>
            </a:r>
            <a:r>
              <a:rPr lang="en-GB" dirty="0" err="1"/>
              <a:t>conf.d</a:t>
            </a:r>
            <a:r>
              <a:rPr lang="en-GB" dirty="0"/>
              <a:t>/</a:t>
            </a:r>
            <a:r>
              <a:rPr lang="en-GB" dirty="0" err="1"/>
              <a:t>faafo.conf</a:t>
            </a:r>
            <a:r>
              <a:rPr lang="en-GB" dirty="0"/>
              <a:t> and restart </a:t>
            </a:r>
            <a:r>
              <a:rPr lang="en-GB" dirty="0" smtClean="0"/>
              <a:t>the supervisor</a:t>
            </a:r>
            <a:r>
              <a:rPr lang="en-GB" dirty="0"/>
              <a:t>: </a:t>
            </a:r>
            <a:r>
              <a:rPr lang="en-GB" dirty="0" err="1"/>
              <a:t>sudo</a:t>
            </a:r>
            <a:r>
              <a:rPr lang="en-GB" dirty="0"/>
              <a:t> service supervisor </a:t>
            </a:r>
            <a:r>
              <a:rPr lang="en-GB" dirty="0" smtClean="0"/>
              <a:t>restart. </a:t>
            </a:r>
            <a:endParaRPr lang="en-GB" dirty="0"/>
          </a:p>
          <a:p>
            <a:r>
              <a:rPr lang="en-GB" dirty="0" smtClean="0"/>
              <a:t>This will </a:t>
            </a:r>
            <a:r>
              <a:rPr lang="en-GB" dirty="0"/>
              <a:t>make all the fractal generation go to </a:t>
            </a:r>
            <a:r>
              <a:rPr lang="en-GB" dirty="0" smtClean="0"/>
              <a:t>VM2.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6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 to delete your VMs!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916832"/>
            <a:ext cx="8424936" cy="338437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delete --resource $MASTER_ID</a:t>
            </a:r>
          </a:p>
          <a:p>
            <a:pPr marL="0" indent="0">
              <a:buNone/>
            </a:pP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$WORKER_ID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6071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Docker in the EGI Federated Cloud to start a Galaxy server</a:t>
            </a:r>
            <a:endParaRPr lang="en-GB" dirty="0"/>
          </a:p>
        </p:txBody>
      </p:sp>
      <p:pic>
        <p:nvPicPr>
          <p:cNvPr id="3" name="Picture 2" descr="https://www.docker.com/sites/all/themes/docker/assets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157192"/>
            <a:ext cx="27717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877272"/>
            <a:ext cx="723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Docker intro slides </a:t>
            </a:r>
            <a:r>
              <a:rPr lang="en-US" dirty="0"/>
              <a:t>repurposed from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pointful.github.io/docker-intro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3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85010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What is Docker ?</a:t>
            </a:r>
            <a:br>
              <a:rPr lang="en-GB" noProof="0" dirty="0" smtClean="0"/>
            </a:br>
            <a:r>
              <a:rPr lang="en-US" sz="2200" dirty="0"/>
              <a:t>https://</a:t>
            </a:r>
            <a:r>
              <a:rPr lang="en-US" sz="2200" dirty="0" smtClean="0"/>
              <a:t>www.docker.com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340768"/>
            <a:ext cx="8568952" cy="2264120"/>
          </a:xfrm>
        </p:spPr>
        <p:txBody>
          <a:bodyPr/>
          <a:lstStyle/>
          <a:p>
            <a:r>
              <a:rPr lang="en-US" sz="2600" dirty="0" smtClean="0"/>
              <a:t>Containers-As-A-Service platform that allows building and running distributed applications anywhere</a:t>
            </a:r>
          </a:p>
          <a:p>
            <a:pPr lvl="1"/>
            <a:r>
              <a:rPr lang="en-US" sz="2200" dirty="0" smtClean="0"/>
              <a:t>This guarantees that your application will always run regardless of the environment it is running on.</a:t>
            </a:r>
          </a:p>
          <a:p>
            <a:pPr lvl="1"/>
            <a:endParaRPr lang="en-US" sz="2200" dirty="0"/>
          </a:p>
          <a:p>
            <a:r>
              <a:rPr lang="en-US" sz="2600" dirty="0" smtClean="0"/>
              <a:t>When your application is in a Docker containers, you don’t have to worry about setting up and maintaining different environments of different tool for each languages.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59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Intermodal shipping container – solution for pre-cargo problem before 1960</a:t>
            </a:r>
            <a:endParaRPr lang="en-GB" dirty="0"/>
          </a:p>
        </p:txBody>
      </p:sp>
      <p:pic>
        <p:nvPicPr>
          <p:cNvPr id="1026" name="Picture 2" descr="http://pointful.github.io/docker-intro/docker-img/intermodal-shipping-contai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8787"/>
            <a:ext cx="8856984" cy="408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2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Docker – Container system for code</a:t>
            </a:r>
            <a:endParaRPr lang="en-GB" dirty="0"/>
          </a:p>
        </p:txBody>
      </p:sp>
      <p:pic>
        <p:nvPicPr>
          <p:cNvPr id="2050" name="Picture 2" descr="http://pointful.github.io/docker-intro/docker-img/shipping-container-for-co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1587130"/>
            <a:ext cx="8821488" cy="40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697760" y="4005064"/>
            <a:ext cx="145841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ointful.github.io/docker-intro/docker-img/containers-vs-vm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95893"/>
            <a:ext cx="9145016" cy="47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08104" y="5013176"/>
            <a:ext cx="29523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VMs vs containers in the cloud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08104" y="5445224"/>
            <a:ext cx="2952328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Cloud Management Framework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08104" y="5877272"/>
            <a:ext cx="2952328" cy="4320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Cloud host OS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8104" y="6309320"/>
            <a:ext cx="2952328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Server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9592" y="5013176"/>
            <a:ext cx="2880320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Cloud host OS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592" y="5373216"/>
            <a:ext cx="2880320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Server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8104" y="5022468"/>
            <a:ext cx="792088" cy="4227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Guest OS</a:t>
            </a:r>
            <a:endParaRPr lang="en-GB" sz="1400" dirty="0"/>
          </a:p>
        </p:txBody>
      </p:sp>
      <p:sp>
        <p:nvSpPr>
          <p:cNvPr id="18" name="Rectangle 17"/>
          <p:cNvSpPr/>
          <p:nvPr/>
        </p:nvSpPr>
        <p:spPr>
          <a:xfrm>
            <a:off x="6372200" y="5013176"/>
            <a:ext cx="2016224" cy="4227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Guest OS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6300192" y="3757682"/>
            <a:ext cx="2160240" cy="1687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407671" y="350100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3995936" y="3757682"/>
            <a:ext cx="2304256" cy="1678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196752"/>
            <a:ext cx="936104" cy="3404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7704" y="1176427"/>
            <a:ext cx="936104" cy="3404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87824" y="1196752"/>
            <a:ext cx="936104" cy="34047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3861047"/>
            <a:ext cx="1656184" cy="1137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7" name="Rectangle 6"/>
          <p:cNvSpPr/>
          <p:nvPr/>
        </p:nvSpPr>
        <p:spPr>
          <a:xfrm>
            <a:off x="6372200" y="3840451"/>
            <a:ext cx="504056" cy="670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App A</a:t>
            </a:r>
            <a:endParaRPr lang="en-GB" sz="1200" dirty="0"/>
          </a:p>
        </p:txBody>
      </p:sp>
      <p:sp>
        <p:nvSpPr>
          <p:cNvPr id="27" name="Rectangle 26"/>
          <p:cNvSpPr/>
          <p:nvPr/>
        </p:nvSpPr>
        <p:spPr>
          <a:xfrm>
            <a:off x="6372200" y="4525692"/>
            <a:ext cx="1080120" cy="487484"/>
          </a:xfrm>
          <a:prstGeom prst="rect">
            <a:avLst/>
          </a:prstGeom>
          <a:solidFill>
            <a:srgbClr val="E29C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Bins/Libs</a:t>
            </a:r>
            <a:endParaRPr lang="en-GB" sz="1200" dirty="0"/>
          </a:p>
        </p:txBody>
      </p:sp>
      <p:sp>
        <p:nvSpPr>
          <p:cNvPr id="28" name="Rectangle 27"/>
          <p:cNvSpPr/>
          <p:nvPr/>
        </p:nvSpPr>
        <p:spPr>
          <a:xfrm>
            <a:off x="6948264" y="3840451"/>
            <a:ext cx="504056" cy="670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App A’</a:t>
            </a:r>
            <a:endParaRPr lang="en-GB" sz="1200" dirty="0"/>
          </a:p>
        </p:txBody>
      </p:sp>
      <p:sp>
        <p:nvSpPr>
          <p:cNvPr id="30" name="Rectangle 29"/>
          <p:cNvSpPr/>
          <p:nvPr/>
        </p:nvSpPr>
        <p:spPr>
          <a:xfrm>
            <a:off x="7524328" y="3825664"/>
            <a:ext cx="504056" cy="670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App B</a:t>
            </a:r>
            <a:endParaRPr lang="en-GB" sz="1200" dirty="0"/>
          </a:p>
        </p:txBody>
      </p:sp>
      <p:sp>
        <p:nvSpPr>
          <p:cNvPr id="31" name="Rectangle 30"/>
          <p:cNvSpPr/>
          <p:nvPr/>
        </p:nvSpPr>
        <p:spPr>
          <a:xfrm>
            <a:off x="7524328" y="4510905"/>
            <a:ext cx="504056" cy="4874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Bins/Libs</a:t>
            </a:r>
            <a:endParaRPr lang="en-GB" sz="1200" dirty="0"/>
          </a:p>
        </p:txBody>
      </p:sp>
      <p:sp>
        <p:nvSpPr>
          <p:cNvPr id="4" name="Rectangle 3"/>
          <p:cNvSpPr/>
          <p:nvPr/>
        </p:nvSpPr>
        <p:spPr>
          <a:xfrm>
            <a:off x="899592" y="4581128"/>
            <a:ext cx="2880320" cy="4320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Cloud Management Framework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72200" y="3792837"/>
            <a:ext cx="1656184" cy="1205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Updates, Changes</a:t>
            </a:r>
            <a:br>
              <a:rPr lang="en-US" dirty="0" smtClean="0"/>
            </a:br>
            <a:r>
              <a:rPr lang="en-US" dirty="0" smtClean="0"/>
              <a:t>Why are Docker containers lightweight?</a:t>
            </a:r>
            <a:endParaRPr lang="en-GB" dirty="0"/>
          </a:p>
        </p:txBody>
      </p:sp>
      <p:pic>
        <p:nvPicPr>
          <p:cNvPr id="4098" name="Picture 2" descr="http://pointful.github.io/docker-intro/docker-img/changes-and-upd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52928" cy="48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n 4"/>
          <p:cNvSpPr/>
          <p:nvPr/>
        </p:nvSpPr>
        <p:spPr>
          <a:xfrm>
            <a:off x="7596336" y="1268760"/>
            <a:ext cx="936104" cy="165618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Docker Hub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2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ángulo redondeado 88"/>
          <p:cNvSpPr/>
          <p:nvPr/>
        </p:nvSpPr>
        <p:spPr>
          <a:xfrm>
            <a:off x="65047" y="4222331"/>
            <a:ext cx="2340056" cy="20882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GB" dirty="0" smtClean="0"/>
              <a:t>Virtual Appliances </a:t>
            </a:r>
            <a:r>
              <a:rPr lang="en-GB" dirty="0" err="1" smtClean="0"/>
              <a:t>Catalog</a:t>
            </a:r>
            <a:r>
              <a:rPr lang="en-GB" dirty="0" smtClean="0"/>
              <a:t> (</a:t>
            </a:r>
            <a:r>
              <a:rPr lang="en-GB" dirty="0" err="1" smtClean="0"/>
              <a:t>AppDB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  <a:noFill/>
        </p:spPr>
        <p:txBody>
          <a:bodyPr>
            <a:normAutofit/>
          </a:bodyPr>
          <a:lstStyle/>
          <a:p>
            <a:r>
              <a:rPr lang="it-IT" altLang="en-US" sz="2400" dirty="0" smtClean="0">
                <a:latin typeface="Arial" charset="0"/>
                <a:cs typeface="Arial" charset="0"/>
              </a:rPr>
              <a:t>Inside a cloud site – Technical slide</a:t>
            </a:r>
            <a:endParaRPr lang="en-GB" altLang="en-US" sz="2400" dirty="0" smtClean="0">
              <a:latin typeface="Arial" charset="0"/>
              <a:cs typeface="Arial" charset="0"/>
            </a:endParaRPr>
          </a:p>
        </p:txBody>
      </p:sp>
      <p:grpSp>
        <p:nvGrpSpPr>
          <p:cNvPr id="44" name="Gruppo 43"/>
          <p:cNvGrpSpPr>
            <a:grpSpLocks/>
          </p:cNvGrpSpPr>
          <p:nvPr/>
        </p:nvGrpSpPr>
        <p:grpSpPr bwMode="auto">
          <a:xfrm>
            <a:off x="2828925" y="2946400"/>
            <a:ext cx="5972175" cy="1090613"/>
            <a:chOff x="1534412" y="2783782"/>
            <a:chExt cx="5971946" cy="1091143"/>
          </a:xfrm>
        </p:grpSpPr>
        <p:grpSp>
          <p:nvGrpSpPr>
            <p:cNvPr id="11331" name="Gruppo 15"/>
            <p:cNvGrpSpPr>
              <a:grpSpLocks/>
            </p:cNvGrpSpPr>
            <p:nvPr/>
          </p:nvGrpSpPr>
          <p:grpSpPr bwMode="auto">
            <a:xfrm>
              <a:off x="1534412" y="2783782"/>
              <a:ext cx="5971946" cy="1091143"/>
              <a:chOff x="-34726" y="450571"/>
              <a:chExt cx="4000946" cy="3769763"/>
            </a:xfrm>
          </p:grpSpPr>
          <p:sp>
            <p:nvSpPr>
              <p:cNvPr id="17" name="Rettangolo arrotondato 16"/>
              <p:cNvSpPr/>
              <p:nvPr/>
            </p:nvSpPr>
            <p:spPr>
              <a:xfrm>
                <a:off x="4624" y="450571"/>
                <a:ext cx="3961596" cy="376976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ttangolo 17"/>
              <p:cNvSpPr/>
              <p:nvPr/>
            </p:nvSpPr>
            <p:spPr>
              <a:xfrm>
                <a:off x="-34726" y="2837539"/>
                <a:ext cx="3961596" cy="13608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17170" tIns="217170" rIns="217170" bIns="217170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/>
                  <a:t>Cloud </a:t>
                </a:r>
                <a:r>
                  <a:rPr lang="es-ES" sz="2400" dirty="0" err="1" smtClean="0"/>
                  <a:t>Providers</a:t>
                </a:r>
                <a:endParaRPr lang="es-ES" sz="2400" dirty="0"/>
              </a:p>
            </p:txBody>
          </p:sp>
        </p:grpSp>
        <p:grpSp>
          <p:nvGrpSpPr>
            <p:cNvPr id="11332" name="Gruppo 19"/>
            <p:cNvGrpSpPr>
              <a:grpSpLocks/>
            </p:cNvGrpSpPr>
            <p:nvPr/>
          </p:nvGrpSpPr>
          <p:grpSpPr bwMode="auto">
            <a:xfrm>
              <a:off x="1763688" y="2879440"/>
              <a:ext cx="1743536" cy="621568"/>
              <a:chOff x="400329" y="1575393"/>
              <a:chExt cx="3298634" cy="1364639"/>
            </a:xfrm>
          </p:grpSpPr>
          <p:sp>
            <p:nvSpPr>
              <p:cNvPr id="21" name="Rettangolo arrotondato 20"/>
              <p:cNvSpPr/>
              <p:nvPr/>
            </p:nvSpPr>
            <p:spPr>
              <a:xfrm>
                <a:off x="399033" y="1574598"/>
                <a:ext cx="3171496" cy="136691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ttangolo 21"/>
              <p:cNvSpPr/>
              <p:nvPr/>
            </p:nvSpPr>
            <p:spPr>
              <a:xfrm>
                <a:off x="438077" y="1574598"/>
                <a:ext cx="3261595" cy="13285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(OpenStack)</a:t>
                </a:r>
              </a:p>
            </p:txBody>
          </p:sp>
        </p:grpSp>
        <p:grpSp>
          <p:nvGrpSpPr>
            <p:cNvPr id="11333" name="Gruppo 22"/>
            <p:cNvGrpSpPr>
              <a:grpSpLocks/>
            </p:cNvGrpSpPr>
            <p:nvPr/>
          </p:nvGrpSpPr>
          <p:grpSpPr bwMode="auto">
            <a:xfrm>
              <a:off x="3718391" y="2879439"/>
              <a:ext cx="1717705" cy="618545"/>
              <a:chOff x="400329" y="1576450"/>
              <a:chExt cx="3298635" cy="1364639"/>
            </a:xfrm>
          </p:grpSpPr>
          <p:sp>
            <p:nvSpPr>
              <p:cNvPr id="24" name="Rettangolo arrotondato 23"/>
              <p:cNvSpPr/>
              <p:nvPr/>
            </p:nvSpPr>
            <p:spPr>
              <a:xfrm>
                <a:off x="400976" y="1575653"/>
                <a:ext cx="3170415" cy="136658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ttangolo 24"/>
              <p:cNvSpPr/>
              <p:nvPr/>
            </p:nvSpPr>
            <p:spPr>
              <a:xfrm>
                <a:off x="440607" y="1575653"/>
                <a:ext cx="3258820" cy="1328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(OpenNebula)</a:t>
                </a:r>
              </a:p>
            </p:txBody>
          </p:sp>
        </p:grpSp>
        <p:grpSp>
          <p:nvGrpSpPr>
            <p:cNvPr id="11334" name="Gruppo 25"/>
            <p:cNvGrpSpPr>
              <a:grpSpLocks/>
            </p:cNvGrpSpPr>
            <p:nvPr/>
          </p:nvGrpSpPr>
          <p:grpSpPr bwMode="auto">
            <a:xfrm>
              <a:off x="5640364" y="2879439"/>
              <a:ext cx="1717705" cy="618546"/>
              <a:chOff x="400329" y="1576449"/>
              <a:chExt cx="3298635" cy="1364639"/>
            </a:xfrm>
          </p:grpSpPr>
          <p:sp>
            <p:nvSpPr>
              <p:cNvPr id="27" name="Rettangolo arrotondato 26"/>
              <p:cNvSpPr/>
              <p:nvPr/>
            </p:nvSpPr>
            <p:spPr>
              <a:xfrm>
                <a:off x="401777" y="1575652"/>
                <a:ext cx="3170415" cy="13665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ettangolo 27"/>
              <p:cNvSpPr/>
              <p:nvPr/>
            </p:nvSpPr>
            <p:spPr>
              <a:xfrm>
                <a:off x="441406" y="1575652"/>
                <a:ext cx="3258821" cy="13280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 smtClean="0"/>
                  <a:t>(</a:t>
                </a:r>
                <a:r>
                  <a:rPr lang="es-ES" sz="1600" dirty="0" err="1" smtClean="0"/>
                  <a:t>Synnefo</a:t>
                </a:r>
                <a:r>
                  <a:rPr lang="es-ES" sz="1600" dirty="0" smtClean="0"/>
                  <a:t>)</a:t>
                </a:r>
                <a:endParaRPr lang="es-ES" sz="1600" dirty="0"/>
              </a:p>
            </p:txBody>
          </p:sp>
        </p:grpSp>
      </p:grpSp>
      <p:grpSp>
        <p:nvGrpSpPr>
          <p:cNvPr id="126" name="Gruppo 125"/>
          <p:cNvGrpSpPr>
            <a:grpSpLocks/>
          </p:cNvGrpSpPr>
          <p:nvPr/>
        </p:nvGrpSpPr>
        <p:grpSpPr bwMode="auto">
          <a:xfrm>
            <a:off x="2627313" y="4029075"/>
            <a:ext cx="6337300" cy="2405063"/>
            <a:chOff x="2627784" y="4029776"/>
            <a:chExt cx="6336704" cy="2404560"/>
          </a:xfrm>
        </p:grpSpPr>
        <p:grpSp>
          <p:nvGrpSpPr>
            <p:cNvPr id="11304" name="Gruppo 44"/>
            <p:cNvGrpSpPr>
              <a:grpSpLocks/>
            </p:cNvGrpSpPr>
            <p:nvPr/>
          </p:nvGrpSpPr>
          <p:grpSpPr bwMode="auto">
            <a:xfrm>
              <a:off x="2627784" y="4495081"/>
              <a:ext cx="6336704" cy="1939255"/>
              <a:chOff x="1547664" y="4293096"/>
              <a:chExt cx="6336704" cy="1939255"/>
            </a:xfrm>
          </p:grpSpPr>
          <p:grpSp>
            <p:nvGrpSpPr>
              <p:cNvPr id="11310" name="Gruppo 8"/>
              <p:cNvGrpSpPr>
                <a:grpSpLocks/>
              </p:cNvGrpSpPr>
              <p:nvPr/>
            </p:nvGrpSpPr>
            <p:grpSpPr bwMode="auto">
              <a:xfrm>
                <a:off x="1547664" y="4293096"/>
                <a:ext cx="6336704" cy="1939255"/>
                <a:chOff x="-34726" y="-305625"/>
                <a:chExt cx="4000946" cy="4505992"/>
              </a:xfrm>
            </p:grpSpPr>
            <p:sp>
              <p:nvSpPr>
                <p:cNvPr id="10" name="Rettangolo arrotondato 9"/>
                <p:cNvSpPr/>
                <p:nvPr/>
              </p:nvSpPr>
              <p:spPr>
                <a:xfrm>
                  <a:off x="4361" y="-306238"/>
                  <a:ext cx="3961859" cy="41820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" name="Rettangolo 10"/>
                <p:cNvSpPr/>
                <p:nvPr/>
              </p:nvSpPr>
              <p:spPr>
                <a:xfrm>
                  <a:off x="-34726" y="2843222"/>
                  <a:ext cx="3961858" cy="135714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17170" tIns="217170" rIns="217170" bIns="217170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dirty="0"/>
                    <a:t>EGI </a:t>
                  </a:r>
                  <a:r>
                    <a:rPr lang="es-ES" sz="2400" dirty="0" smtClean="0"/>
                    <a:t>e-</a:t>
                  </a:r>
                  <a:r>
                    <a:rPr lang="es-ES" sz="2400" dirty="0" err="1" smtClean="0"/>
                    <a:t>infrastructure</a:t>
                  </a:r>
                  <a:r>
                    <a:rPr lang="es-ES" sz="2400" dirty="0" smtClean="0"/>
                    <a:t> </a:t>
                  </a:r>
                  <a:r>
                    <a:rPr lang="es-ES" sz="2400" dirty="0" err="1" smtClean="0"/>
                    <a:t>operation</a:t>
                  </a:r>
                  <a:r>
                    <a:rPr lang="es-ES" sz="2400" dirty="0" smtClean="0"/>
                    <a:t> </a:t>
                  </a:r>
                  <a:r>
                    <a:rPr lang="es-ES" sz="2400" dirty="0" err="1" smtClean="0"/>
                    <a:t>tools</a:t>
                  </a:r>
                  <a:endParaRPr lang="es-ES" sz="2400" dirty="0"/>
                </a:p>
              </p:txBody>
            </p:sp>
          </p:grpSp>
          <p:grpSp>
            <p:nvGrpSpPr>
              <p:cNvPr id="11311" name="Gruppo 12"/>
              <p:cNvGrpSpPr>
                <a:grpSpLocks/>
              </p:cNvGrpSpPr>
              <p:nvPr/>
            </p:nvGrpSpPr>
            <p:grpSpPr bwMode="auto">
              <a:xfrm>
                <a:off x="1784813" y="4874390"/>
                <a:ext cx="5955539" cy="864096"/>
                <a:chOff x="347947" y="1810283"/>
                <a:chExt cx="3169681" cy="1386952"/>
              </a:xfrm>
            </p:grpSpPr>
            <p:sp>
              <p:nvSpPr>
                <p:cNvPr id="14" name="Rettangolo arrotondato 13"/>
                <p:cNvSpPr/>
                <p:nvPr/>
              </p:nvSpPr>
              <p:spPr>
                <a:xfrm>
                  <a:off x="347610" y="1809232"/>
                  <a:ext cx="3169788" cy="136548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Rettangolo 14"/>
                <p:cNvSpPr/>
                <p:nvPr/>
              </p:nvSpPr>
              <p:spPr>
                <a:xfrm>
                  <a:off x="387317" y="1911134"/>
                  <a:ext cx="3090374" cy="12865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err="1" smtClean="0"/>
                    <a:t>Operation</a:t>
                  </a:r>
                  <a:r>
                    <a:rPr lang="es-ES" sz="2400" dirty="0" smtClean="0"/>
                    <a:t> </a:t>
                  </a:r>
                  <a:r>
                    <a:rPr lang="es-ES" sz="2400" dirty="0" err="1" smtClean="0"/>
                    <a:t>services</a:t>
                  </a:r>
                  <a:endParaRPr lang="es-ES" sz="2400" dirty="0"/>
                </a:p>
              </p:txBody>
            </p:sp>
          </p:grpSp>
          <p:grpSp>
            <p:nvGrpSpPr>
              <p:cNvPr id="11312" name="Gruppo 28"/>
              <p:cNvGrpSpPr>
                <a:grpSpLocks/>
              </p:cNvGrpSpPr>
              <p:nvPr/>
            </p:nvGrpSpPr>
            <p:grpSpPr bwMode="auto">
              <a:xfrm>
                <a:off x="6551861" y="438220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0" name="Rettangolo arrotondato 29"/>
                <p:cNvSpPr/>
                <p:nvPr/>
              </p:nvSpPr>
              <p:spPr>
                <a:xfrm>
                  <a:off x="402490" y="1358259"/>
                  <a:ext cx="3167880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Rettangolo 30"/>
                <p:cNvSpPr/>
                <p:nvPr/>
              </p:nvSpPr>
              <p:spPr>
                <a:xfrm>
                  <a:off x="440657" y="1358259"/>
                  <a:ext cx="325852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smtClean="0"/>
                    <a:t>AAI</a:t>
                  </a:r>
                  <a:br>
                    <a:rPr lang="es-ES" sz="1400" dirty="0" smtClean="0"/>
                  </a:br>
                  <a:r>
                    <a:rPr lang="es-ES" sz="1200" dirty="0" smtClean="0"/>
                    <a:t>(PERUN)</a:t>
                  </a:r>
                  <a:endParaRPr lang="es-ES" sz="1400" dirty="0"/>
                </a:p>
              </p:txBody>
            </p:sp>
          </p:grpSp>
          <p:grpSp>
            <p:nvGrpSpPr>
              <p:cNvPr id="11313" name="Gruppo 31"/>
              <p:cNvGrpSpPr>
                <a:grpSpLocks/>
              </p:cNvGrpSpPr>
              <p:nvPr/>
            </p:nvGrpSpPr>
            <p:grpSpPr bwMode="auto">
              <a:xfrm>
                <a:off x="1933389" y="4394411"/>
                <a:ext cx="1100035" cy="780887"/>
                <a:chOff x="393170" y="1358411"/>
                <a:chExt cx="3306238" cy="1365806"/>
              </a:xfrm>
            </p:grpSpPr>
            <p:sp>
              <p:nvSpPr>
                <p:cNvPr id="33" name="Rettangolo arrotondato 32"/>
                <p:cNvSpPr/>
                <p:nvPr/>
              </p:nvSpPr>
              <p:spPr>
                <a:xfrm>
                  <a:off x="393170" y="1358411"/>
                  <a:ext cx="3177421" cy="136580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Rettangolo 33"/>
                <p:cNvSpPr/>
                <p:nvPr/>
              </p:nvSpPr>
              <p:spPr>
                <a:xfrm>
                  <a:off x="436110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Service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registry</a:t>
                  </a:r>
                  <a:r>
                    <a:rPr lang="es-ES" sz="1400" dirty="0" smtClean="0"/>
                    <a:t> (GOCDB)</a:t>
                  </a:r>
                  <a:endParaRPr lang="es-ES" sz="1400" dirty="0"/>
                </a:p>
              </p:txBody>
            </p:sp>
          </p:grpSp>
          <p:grpSp>
            <p:nvGrpSpPr>
              <p:cNvPr id="11314" name="Gruppo 34"/>
              <p:cNvGrpSpPr>
                <a:grpSpLocks/>
              </p:cNvGrpSpPr>
              <p:nvPr/>
            </p:nvGrpSpPr>
            <p:grpSpPr bwMode="auto">
              <a:xfrm>
                <a:off x="3094036" y="439481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6" name="Rettangolo arrotondato 35"/>
                <p:cNvSpPr/>
                <p:nvPr/>
              </p:nvSpPr>
              <p:spPr>
                <a:xfrm>
                  <a:off x="399451" y="1358413"/>
                  <a:ext cx="3172649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Rettangolo 36"/>
                <p:cNvSpPr/>
                <p:nvPr/>
              </p:nvSpPr>
              <p:spPr>
                <a:xfrm>
                  <a:off x="437619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Information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system</a:t>
                  </a:r>
                  <a:r>
                    <a:rPr lang="es-ES" sz="1400" dirty="0" smtClean="0"/>
                    <a:t> (BDII)</a:t>
                  </a:r>
                  <a:endParaRPr lang="es-ES" sz="1400" dirty="0"/>
                </a:p>
              </p:txBody>
            </p:sp>
          </p:grpSp>
          <p:grpSp>
            <p:nvGrpSpPr>
              <p:cNvPr id="11315" name="Gruppo 37"/>
              <p:cNvGrpSpPr>
                <a:grpSpLocks/>
              </p:cNvGrpSpPr>
              <p:nvPr/>
            </p:nvGrpSpPr>
            <p:grpSpPr bwMode="auto">
              <a:xfrm>
                <a:off x="4235128" y="4365104"/>
                <a:ext cx="1084207" cy="834368"/>
                <a:chOff x="440296" y="1359114"/>
                <a:chExt cx="3258667" cy="1459348"/>
              </a:xfrm>
            </p:grpSpPr>
            <p:sp>
              <p:nvSpPr>
                <p:cNvPr id="39" name="Rettangolo arrotondato 38"/>
                <p:cNvSpPr/>
                <p:nvPr/>
              </p:nvSpPr>
              <p:spPr>
                <a:xfrm>
                  <a:off x="478223" y="1449237"/>
                  <a:ext cx="3167880" cy="136858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Rettangolo 39"/>
                <p:cNvSpPr/>
                <p:nvPr/>
              </p:nvSpPr>
              <p:spPr>
                <a:xfrm>
                  <a:off x="440056" y="1354852"/>
                  <a:ext cx="3258529" cy="1326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Accounting</a:t>
                  </a:r>
                  <a:r>
                    <a:rPr lang="es-ES" sz="1400" dirty="0" smtClean="0"/>
                    <a:t> (APEL)</a:t>
                  </a:r>
                  <a:endParaRPr lang="es-ES" sz="1400" dirty="0"/>
                </a:p>
              </p:txBody>
            </p:sp>
          </p:grpSp>
          <p:grpSp>
            <p:nvGrpSpPr>
              <p:cNvPr id="11316" name="Gruppo 40"/>
              <p:cNvGrpSpPr>
                <a:grpSpLocks/>
              </p:cNvGrpSpPr>
              <p:nvPr/>
            </p:nvGrpSpPr>
            <p:grpSpPr bwMode="auto">
              <a:xfrm>
                <a:off x="5407777" y="4387899"/>
                <a:ext cx="1097505" cy="780219"/>
                <a:chOff x="400329" y="1359114"/>
                <a:chExt cx="3298634" cy="1364639"/>
              </a:xfrm>
            </p:grpSpPr>
            <p:sp>
              <p:nvSpPr>
                <p:cNvPr id="42" name="Rettangolo arrotondato 41"/>
                <p:cNvSpPr/>
                <p:nvPr/>
              </p:nvSpPr>
              <p:spPr>
                <a:xfrm>
                  <a:off x="401303" y="1359399"/>
                  <a:ext cx="3167880" cy="136303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Rettangolo 42"/>
                <p:cNvSpPr/>
                <p:nvPr/>
              </p:nvSpPr>
              <p:spPr>
                <a:xfrm>
                  <a:off x="439470" y="1359399"/>
                  <a:ext cx="3258525" cy="132416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Monitoring</a:t>
                  </a:r>
                  <a:r>
                    <a:rPr lang="es-ES" sz="1400" dirty="0" smtClean="0"/>
                    <a:t> (ARGO)</a:t>
                  </a:r>
                  <a:endParaRPr lang="es-ES" sz="1400" dirty="0"/>
                </a:p>
              </p:txBody>
            </p:sp>
          </p:grpSp>
        </p:grpSp>
        <p:cxnSp>
          <p:nvCxnSpPr>
            <p:cNvPr id="47" name="Connettore 4 46"/>
            <p:cNvCxnSpPr/>
            <p:nvPr/>
          </p:nvCxnSpPr>
          <p:spPr>
            <a:xfrm rot="5400000">
              <a:off x="4344533" y="3109876"/>
              <a:ext cx="520591" cy="237308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4 48"/>
            <p:cNvCxnSpPr/>
            <p:nvPr/>
          </p:nvCxnSpPr>
          <p:spPr>
            <a:xfrm rot="5400000">
              <a:off x="4936616" y="3689258"/>
              <a:ext cx="520591" cy="121432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4 54"/>
            <p:cNvCxnSpPr/>
            <p:nvPr/>
          </p:nvCxnSpPr>
          <p:spPr>
            <a:xfrm rot="5400000">
              <a:off x="5525524" y="4303563"/>
              <a:ext cx="550748" cy="3175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4 58"/>
            <p:cNvCxnSpPr/>
            <p:nvPr/>
          </p:nvCxnSpPr>
          <p:spPr>
            <a:xfrm rot="16200000" flipH="1">
              <a:off x="6153320" y="3675766"/>
              <a:ext cx="520591" cy="122860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4 60"/>
            <p:cNvCxnSpPr/>
            <p:nvPr/>
          </p:nvCxnSpPr>
          <p:spPr>
            <a:xfrm rot="16200000" flipH="1">
              <a:off x="6693019" y="3136067"/>
              <a:ext cx="514242" cy="230165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ttangolo 86"/>
          <p:cNvSpPr/>
          <p:nvPr/>
        </p:nvSpPr>
        <p:spPr bwMode="auto">
          <a:xfrm>
            <a:off x="251520" y="4489451"/>
            <a:ext cx="1824583" cy="10950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 </a:t>
            </a:r>
            <a:r>
              <a:rPr lang="es-ES" dirty="0" err="1" smtClean="0">
                <a:solidFill>
                  <a:schemeClr val="tx1"/>
                </a:solidFill>
              </a:rPr>
              <a:t>image</a:t>
            </a:r>
            <a:r>
              <a:rPr lang="es-ES" dirty="0" smtClean="0">
                <a:solidFill>
                  <a:schemeClr val="tx1"/>
                </a:solidFill>
              </a:rPr>
              <a:t> in </a:t>
            </a:r>
            <a:r>
              <a:rPr lang="es-ES" dirty="0" err="1" smtClean="0">
                <a:solidFill>
                  <a:schemeClr val="tx1"/>
                </a:solidFill>
              </a:rPr>
              <a:t>the</a:t>
            </a:r>
            <a:r>
              <a:rPr lang="es-ES" dirty="0" smtClean="0">
                <a:solidFill>
                  <a:schemeClr val="tx1"/>
                </a:solidFill>
              </a:rPr>
              <a:t> VO </a:t>
            </a:r>
            <a:r>
              <a:rPr lang="es-ES" dirty="0" err="1" smtClean="0">
                <a:solidFill>
                  <a:schemeClr val="tx1"/>
                </a:solidFill>
              </a:rPr>
              <a:t>image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list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89" name="Connettore 4 88"/>
          <p:cNvCxnSpPr>
            <a:endCxn id="17" idx="1"/>
          </p:cNvCxnSpPr>
          <p:nvPr/>
        </p:nvCxnSpPr>
        <p:spPr bwMode="auto">
          <a:xfrm rot="5400000" flipH="1" flipV="1">
            <a:off x="1565275" y="3167063"/>
            <a:ext cx="998537" cy="1646238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254125"/>
            <a:ext cx="838168" cy="8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ttore 4 92"/>
          <p:cNvCxnSpPr>
            <a:stCxn id="11296" idx="3"/>
          </p:cNvCxnSpPr>
          <p:nvPr/>
        </p:nvCxnSpPr>
        <p:spPr bwMode="auto">
          <a:xfrm>
            <a:off x="896906" y="1673657"/>
            <a:ext cx="1968532" cy="37668"/>
          </a:xfrm>
          <a:prstGeom prst="bentConnector3">
            <a:avLst>
              <a:gd name="adj1" fmla="val -722"/>
            </a:avLst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11296" idx="2"/>
          </p:cNvCxnSpPr>
          <p:nvPr/>
        </p:nvCxnSpPr>
        <p:spPr>
          <a:xfrm>
            <a:off x="477838" y="2092325"/>
            <a:ext cx="0" cy="239871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8" name="Gruppo 126"/>
          <p:cNvGrpSpPr>
            <a:grpSpLocks/>
          </p:cNvGrpSpPr>
          <p:nvPr/>
        </p:nvGrpSpPr>
        <p:grpSpPr bwMode="auto">
          <a:xfrm>
            <a:off x="2881314" y="1254124"/>
            <a:ext cx="5913436" cy="1787526"/>
            <a:chOff x="2880817" y="1254774"/>
            <a:chExt cx="5913151" cy="1786541"/>
          </a:xfrm>
        </p:grpSpPr>
        <p:grpSp>
          <p:nvGrpSpPr>
            <p:cNvPr id="11281" name="Gruppo 76"/>
            <p:cNvGrpSpPr>
              <a:grpSpLocks/>
            </p:cNvGrpSpPr>
            <p:nvPr/>
          </p:nvGrpSpPr>
          <p:grpSpPr bwMode="auto">
            <a:xfrm>
              <a:off x="2880817" y="1254774"/>
              <a:ext cx="5913151" cy="1310553"/>
              <a:chOff x="2907321" y="1110758"/>
              <a:chExt cx="5913151" cy="1310553"/>
            </a:xfrm>
          </p:grpSpPr>
          <p:sp>
            <p:nvSpPr>
              <p:cNvPr id="73" name="Rettangolo arrotondato 72"/>
              <p:cNvSpPr/>
              <p:nvPr/>
            </p:nvSpPr>
            <p:spPr bwMode="auto">
              <a:xfrm>
                <a:off x="2907321" y="1110758"/>
                <a:ext cx="5913151" cy="13105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ettangolo arrotondato 74"/>
              <p:cNvSpPr/>
              <p:nvPr/>
            </p:nvSpPr>
            <p:spPr>
              <a:xfrm>
                <a:off x="3131146" y="1269421"/>
                <a:ext cx="5524234" cy="74730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ettangolo 75"/>
              <p:cNvSpPr/>
              <p:nvPr/>
            </p:nvSpPr>
            <p:spPr>
              <a:xfrm>
                <a:off x="3262903" y="1332886"/>
                <a:ext cx="5384540" cy="7028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 err="1"/>
                  <a:t>Uniform</a:t>
                </a:r>
                <a:r>
                  <a:rPr lang="es-ES" sz="2400" dirty="0"/>
                  <a:t> </a:t>
                </a:r>
                <a:r>
                  <a:rPr lang="es-ES" sz="2400" dirty="0" smtClean="0"/>
                  <a:t>interfaces and </a:t>
                </a:r>
                <a:r>
                  <a:rPr lang="es-ES" sz="2400" dirty="0" err="1" smtClean="0"/>
                  <a:t>behaviour</a:t>
                </a:r>
                <a:endParaRPr lang="es-ES" sz="2400" dirty="0"/>
              </a:p>
            </p:txBody>
          </p:sp>
        </p:grpSp>
        <p:cxnSp>
          <p:nvCxnSpPr>
            <p:cNvPr id="79" name="Connettore 4 78"/>
            <p:cNvCxnSpPr>
              <a:stCxn id="73" idx="2"/>
              <a:endCxn id="24" idx="0"/>
            </p:cNvCxnSpPr>
            <p:nvPr/>
          </p:nvCxnSpPr>
          <p:spPr>
            <a:xfrm rot="16200000" flipH="1">
              <a:off x="5599399" y="2802527"/>
              <a:ext cx="475988" cy="158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4 80"/>
            <p:cNvCxnSpPr>
              <a:stCxn id="73" idx="2"/>
              <a:endCxn id="21" idx="0"/>
            </p:cNvCxnSpPr>
            <p:nvPr/>
          </p:nvCxnSpPr>
          <p:spPr>
            <a:xfrm rot="5400000">
              <a:off x="4628689" y="1833405"/>
              <a:ext cx="475988" cy="1939831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4 82"/>
            <p:cNvCxnSpPr>
              <a:stCxn id="73" idx="2"/>
              <a:endCxn id="27" idx="0"/>
            </p:cNvCxnSpPr>
            <p:nvPr/>
          </p:nvCxnSpPr>
          <p:spPr>
            <a:xfrm rot="16200000" flipH="1">
              <a:off x="6560583" y="1841342"/>
              <a:ext cx="475988" cy="192395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9" name="Picture 2" descr="Open Cloud Computing Interface - Open Standard | Open 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133475"/>
            <a:ext cx="1086163" cy="49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0684" y="3441774"/>
            <a:ext cx="13715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Image</a:t>
            </a:r>
            <a:br>
              <a:rPr lang="en-GB" i="1" dirty="0" smtClean="0"/>
            </a:br>
            <a:r>
              <a:rPr lang="en-GB" i="1" dirty="0" smtClean="0"/>
              <a:t>replication</a:t>
            </a:r>
            <a:br>
              <a:rPr lang="en-GB" i="1" dirty="0" smtClean="0"/>
            </a:br>
            <a:r>
              <a:rPr lang="en-GB" i="1" dirty="0" smtClean="0"/>
              <a:t>(</a:t>
            </a:r>
            <a:r>
              <a:rPr lang="en-GB" i="1" dirty="0" err="1" smtClean="0"/>
              <a:t>VMCatcher</a:t>
            </a:r>
            <a:r>
              <a:rPr lang="en-GB" i="1" dirty="0" smtClean="0"/>
              <a:t>)</a:t>
            </a: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2" y="1828007"/>
            <a:ext cx="904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420129" y="2350621"/>
            <a:ext cx="181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Share &amp; endorse</a:t>
            </a:r>
            <a:br>
              <a:rPr lang="en-GB" i="1" dirty="0" smtClean="0"/>
            </a:br>
            <a:r>
              <a:rPr lang="en-GB" i="1" dirty="0" smtClean="0"/>
              <a:t>VM images (OVF)</a:t>
            </a:r>
            <a:endParaRPr lang="en-GB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971600" y="1054477"/>
            <a:ext cx="104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Manage</a:t>
            </a:r>
            <a:br>
              <a:rPr lang="en-GB" i="1" dirty="0" smtClean="0"/>
            </a:br>
            <a:r>
              <a:rPr lang="en-GB" i="1" dirty="0" smtClean="0"/>
              <a:t>instances</a:t>
            </a:r>
            <a:endParaRPr lang="en-GB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25" y="744647"/>
            <a:ext cx="434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764704"/>
            <a:ext cx="1233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OpenStack Nova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2770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6" grpId="0"/>
      <p:bldP spid="88" grpId="0"/>
      <p:bldP spid="90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#5: Docker and Galaxy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Galaxy</a:t>
            </a:r>
            <a:r>
              <a:rPr lang="en-US" dirty="0"/>
              <a:t> is an open, web-based platform for data intensive biomedical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Becoming a standard for running downstream analysis</a:t>
            </a:r>
          </a:p>
          <a:p>
            <a:r>
              <a:rPr lang="en-US" dirty="0" smtClean="0"/>
              <a:t>There are several “</a:t>
            </a:r>
            <a:r>
              <a:rPr lang="en-US" dirty="0" err="1" smtClean="0"/>
              <a:t>flavours</a:t>
            </a:r>
            <a:r>
              <a:rPr lang="en-US" dirty="0" smtClean="0"/>
              <a:t>” of Galaxy, depending on the specific needs:</a:t>
            </a:r>
          </a:p>
          <a:p>
            <a:pPr lvl="1"/>
            <a:r>
              <a:rPr lang="en-US" dirty="0" smtClean="0"/>
              <a:t>NCBI-BLAST</a:t>
            </a:r>
          </a:p>
          <a:p>
            <a:pPr lvl="1"/>
            <a:r>
              <a:rPr lang="en-US" dirty="0" err="1" smtClean="0"/>
              <a:t>ChamicalToolBox</a:t>
            </a:r>
            <a:endParaRPr lang="en-US" dirty="0" smtClean="0"/>
          </a:p>
          <a:p>
            <a:pPr lvl="1"/>
            <a:r>
              <a:rPr lang="en-US" dirty="0" err="1" smtClean="0"/>
              <a:t>Ballaxy</a:t>
            </a:r>
            <a:endParaRPr lang="en-US" dirty="0" smtClean="0"/>
          </a:p>
          <a:p>
            <a:pPr lvl="1"/>
            <a:r>
              <a:rPr lang="en-US" dirty="0" smtClean="0"/>
              <a:t>NGS-</a:t>
            </a:r>
            <a:r>
              <a:rPr lang="en-US" dirty="0" err="1" smtClean="0"/>
              <a:t>deepTools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9992" y="4152360"/>
            <a:ext cx="4464496" cy="20424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Galaxy </a:t>
            </a:r>
            <a:r>
              <a:rPr lang="en-US" dirty="0" err="1" smtClean="0"/>
              <a:t>ChIP-exo</a:t>
            </a:r>
            <a:endParaRPr lang="en-US" dirty="0" smtClean="0"/>
          </a:p>
          <a:p>
            <a:pPr lvl="1"/>
            <a:r>
              <a:rPr lang="en-US" dirty="0" smtClean="0"/>
              <a:t>Galaxy Proteomics</a:t>
            </a:r>
          </a:p>
          <a:p>
            <a:pPr lvl="1"/>
            <a:r>
              <a:rPr lang="en-US" dirty="0" smtClean="0"/>
              <a:t>Imaging</a:t>
            </a:r>
          </a:p>
          <a:p>
            <a:pPr lvl="1"/>
            <a:r>
              <a:rPr lang="en-US" dirty="0" smtClean="0"/>
              <a:t>Galaxy for metagenomics</a:t>
            </a:r>
          </a:p>
        </p:txBody>
      </p:sp>
    </p:spTree>
    <p:extLst>
      <p:ext uri="{BB962C8B-B14F-4D97-AF65-F5344CB8AC3E}">
        <p14:creationId xmlns:p14="http://schemas.microsoft.com/office/powerpoint/2010/main" val="5317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064896" cy="85010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Exercise 5:</a:t>
            </a:r>
            <a:br>
              <a:rPr lang="en-GB" noProof="0" dirty="0" smtClean="0"/>
            </a:br>
            <a:r>
              <a:rPr lang="en-GB" noProof="0" dirty="0" smtClean="0"/>
              <a:t>Running Docker Containers in </a:t>
            </a:r>
            <a:br>
              <a:rPr lang="en-GB" noProof="0" dirty="0" smtClean="0"/>
            </a:br>
            <a:r>
              <a:rPr lang="en-GB" noProof="0" dirty="0" smtClean="0"/>
              <a:t>the EGI Federated Cloud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196752"/>
            <a:ext cx="8568952" cy="478440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Tasks: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Browsing the </a:t>
            </a:r>
            <a:r>
              <a:rPr lang="en-US" sz="2600" dirty="0" smtClean="0">
                <a:hlinkClick r:id="rId2"/>
              </a:rPr>
              <a:t>EGI </a:t>
            </a:r>
            <a:r>
              <a:rPr lang="en-US" sz="2600" dirty="0" err="1" smtClean="0">
                <a:hlinkClick r:id="rId2"/>
              </a:rPr>
              <a:t>AppDB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Find the 3 IDs required to instantiate the 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FF0000"/>
                </a:solidFill>
              </a:rPr>
              <a:t>[EGI Docker (Ubuntu 14.04)] image</a:t>
            </a:r>
            <a:r>
              <a:rPr lang="en-US" sz="2600" dirty="0" smtClean="0"/>
              <a:t> on a cloud site.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Login to UI, check proxy, create key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Create your VM instance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(Optional) Some sites may require the allocation of a public IP before you can log 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SSH into your VM instance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FF0000"/>
                </a:solidFill>
              </a:rPr>
              <a:t>Run Docker commands and start a Galaxy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Delete your VM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3799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VM with pre-deployed Docker Engine</a:t>
            </a:r>
            <a:br>
              <a:rPr lang="en-US" dirty="0" smtClean="0"/>
            </a:br>
            <a:r>
              <a:rPr lang="en-US" dirty="0" smtClean="0"/>
              <a:t>in EGI </a:t>
            </a:r>
            <a:r>
              <a:rPr lang="en-US" dirty="0" err="1" smtClean="0"/>
              <a:t>AppDB</a:t>
            </a:r>
            <a:endParaRPr lang="en-GB" dirty="0"/>
          </a:p>
        </p:txBody>
      </p:sp>
      <p:grpSp>
        <p:nvGrpSpPr>
          <p:cNvPr id="3" name="Gruppo 2"/>
          <p:cNvGrpSpPr/>
          <p:nvPr/>
        </p:nvGrpSpPr>
        <p:grpSpPr>
          <a:xfrm>
            <a:off x="683568" y="1288694"/>
            <a:ext cx="7676728" cy="4876610"/>
            <a:chOff x="683568" y="1288694"/>
            <a:chExt cx="7676728" cy="48766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288694"/>
              <a:ext cx="7676728" cy="4876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e 1"/>
            <p:cNvSpPr/>
            <p:nvPr/>
          </p:nvSpPr>
          <p:spPr>
            <a:xfrm>
              <a:off x="5983132" y="1541154"/>
              <a:ext cx="1296144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681090" y="1297226"/>
            <a:ext cx="7679206" cy="4840596"/>
            <a:chOff x="681090" y="1297226"/>
            <a:chExt cx="7679206" cy="48405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90" y="1297226"/>
              <a:ext cx="7679206" cy="4840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e 3"/>
            <p:cNvSpPr/>
            <p:nvPr/>
          </p:nvSpPr>
          <p:spPr>
            <a:xfrm>
              <a:off x="683568" y="5200172"/>
              <a:ext cx="115212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690341" y="1308919"/>
            <a:ext cx="7669955" cy="4828903"/>
            <a:chOff x="690341" y="1308919"/>
            <a:chExt cx="7669955" cy="482890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41" y="1308919"/>
              <a:ext cx="7669955" cy="482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e 5"/>
            <p:cNvSpPr/>
            <p:nvPr/>
          </p:nvSpPr>
          <p:spPr>
            <a:xfrm>
              <a:off x="2080186" y="2650302"/>
              <a:ext cx="2088232" cy="11521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51495" y="1717606"/>
            <a:ext cx="8696969" cy="3879785"/>
            <a:chOff x="51495" y="1717606"/>
            <a:chExt cx="8696969" cy="3879785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95" y="1717606"/>
              <a:ext cx="8696969" cy="3879785"/>
            </a:xfrm>
            <a:prstGeom prst="rect">
              <a:avLst/>
            </a:prstGeom>
          </p:spPr>
        </p:pic>
        <p:sp>
          <p:nvSpPr>
            <p:cNvPr id="13" name="Ovale 12"/>
            <p:cNvSpPr/>
            <p:nvPr/>
          </p:nvSpPr>
          <p:spPr>
            <a:xfrm>
              <a:off x="5868144" y="3084110"/>
              <a:ext cx="2736304" cy="120898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489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Check the Docker Containers </a:t>
            </a:r>
            <a:br>
              <a:rPr lang="en-US" dirty="0" smtClean="0"/>
            </a:br>
            <a:r>
              <a:rPr lang="en-US" dirty="0" smtClean="0"/>
              <a:t>in the EGI </a:t>
            </a:r>
            <a:r>
              <a:rPr lang="en-US" dirty="0" err="1" smtClean="0"/>
              <a:t>AppDB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1" y="1209278"/>
            <a:ext cx="5972175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03" y="1844824"/>
            <a:ext cx="6308973" cy="428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2066234" y="4166195"/>
            <a:ext cx="6898254" cy="2143125"/>
            <a:chOff x="2066234" y="4166195"/>
            <a:chExt cx="6898254" cy="214312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738" y="4166195"/>
              <a:ext cx="6000750" cy="21431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Left Arrow 14"/>
            <p:cNvSpPr/>
            <p:nvPr/>
          </p:nvSpPr>
          <p:spPr>
            <a:xfrm flipH="1">
              <a:off x="2066234" y="5056718"/>
              <a:ext cx="1368152" cy="288032"/>
            </a:xfrm>
            <a:prstGeom prst="leftArrow">
              <a:avLst>
                <a:gd name="adj1" fmla="val 83863"/>
                <a:gd name="adj2" fmla="val 50000"/>
              </a:avLst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Which cloud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Left Arrow 16"/>
            <p:cNvSpPr/>
            <p:nvPr/>
          </p:nvSpPr>
          <p:spPr>
            <a:xfrm>
              <a:off x="7344816" y="5301208"/>
              <a:ext cx="1475656" cy="288032"/>
            </a:xfrm>
            <a:prstGeom prst="leftArrow">
              <a:avLst>
                <a:gd name="adj1" fmla="val 83863"/>
                <a:gd name="adj2" fmla="val 50000"/>
              </a:avLst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In which template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Left Arrow 15"/>
            <p:cNvSpPr/>
            <p:nvPr/>
          </p:nvSpPr>
          <p:spPr>
            <a:xfrm flipH="1">
              <a:off x="2066234" y="5589240"/>
              <a:ext cx="1368152" cy="288032"/>
            </a:xfrm>
            <a:prstGeom prst="leftArrow">
              <a:avLst>
                <a:gd name="adj1" fmla="val 83863"/>
                <a:gd name="adj2" fmla="val 50000"/>
              </a:avLst>
            </a:prstGeom>
            <a:solidFill>
              <a:srgbClr val="FF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Which image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402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Create your first compute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424936" cy="518457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ENDPOINT=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&lt;copy here the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Site endpoint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the Template ID from </a:t>
            </a:r>
            <a:r>
              <a:rPr lang="en-GB" sz="1800" noProof="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>
                <a:latin typeface="Courier"/>
                <a:cs typeface="Courier"/>
              </a:rPr>
              <a:t>OS_TPL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copy here the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OCCI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--resource compute </a:t>
            </a:r>
            <a:r>
              <a:rPr lang="en-GB" sz="1800" noProof="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</a:t>
            </a:r>
            <a:r>
              <a:rPr lang="en-GB" sz="1800" noProof="0" dirty="0" err="1" smtClean="0">
                <a:latin typeface="Courier"/>
                <a:cs typeface="Courier"/>
              </a:rPr>
              <a:t>docker</a:t>
            </a:r>
            <a:r>
              <a:rPr lang="en-GB" sz="1800" noProof="0" dirty="0" smtClean="0">
                <a:latin typeface="Courier"/>
                <a:cs typeface="Courier"/>
              </a:rPr>
              <a:t>$(date +%s)" \</a:t>
            </a:r>
          </a:p>
          <a:p>
            <a:pPr marL="0" indent="0">
              <a:buNone/>
            </a:pPr>
            <a:r>
              <a:rPr lang="en-GB" sz="1800" noProof="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  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1027584"/>
            <a:ext cx="5904656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Use Docker Ubuntu 14.04 VA values from </a:t>
            </a:r>
            <a:r>
              <a:rPr lang="en-GB" sz="2000" dirty="0" err="1" smtClean="0"/>
              <a:t>AppDB</a:t>
            </a:r>
            <a:r>
              <a:rPr lang="en-GB" sz="2000" dirty="0" smtClean="0"/>
              <a:t>!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3347864" y="5733256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ENV.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2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700808"/>
            <a:ext cx="8424936" cy="165685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20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2000" noProof="0" dirty="0" smtClean="0">
                <a:latin typeface="Courier"/>
                <a:cs typeface="Courier"/>
              </a:rPr>
              <a:t>        --</a:t>
            </a:r>
            <a:r>
              <a:rPr lang="en-GB" sz="2000" noProof="0" dirty="0" err="1" smtClean="0">
                <a:latin typeface="Courier"/>
                <a:cs typeface="Courier"/>
              </a:rPr>
              <a:t>auth</a:t>
            </a:r>
            <a:r>
              <a:rPr lang="en-GB" sz="2000" noProof="0" dirty="0" smtClean="0">
                <a:latin typeface="Courier"/>
                <a:cs typeface="Courier"/>
              </a:rPr>
              <a:t> x509 --</a:t>
            </a:r>
            <a:r>
              <a:rPr lang="en-GB" sz="2000" noProof="0" dirty="0" err="1" smtClean="0">
                <a:latin typeface="Courier"/>
                <a:cs typeface="Courier"/>
              </a:rPr>
              <a:t>voms</a:t>
            </a:r>
            <a:r>
              <a:rPr lang="en-GB" sz="2000" noProof="0" dirty="0" smtClean="0">
                <a:latin typeface="Courier"/>
                <a:cs typeface="Courier"/>
              </a:rPr>
              <a:t> \</a:t>
            </a:r>
          </a:p>
          <a:p>
            <a:pPr marL="0" indent="0">
              <a:buNone/>
            </a:pPr>
            <a:r>
              <a:rPr lang="en-GB" sz="2000" dirty="0">
                <a:latin typeface="Courier"/>
                <a:cs typeface="Courier"/>
              </a:rPr>
              <a:t> </a:t>
            </a:r>
            <a:r>
              <a:rPr lang="en-GB" sz="2000" dirty="0" smtClean="0">
                <a:latin typeface="Courier"/>
                <a:cs typeface="Courier"/>
              </a:rPr>
              <a:t>       </a:t>
            </a:r>
            <a:r>
              <a:rPr lang="en-GB" sz="2000" noProof="0" dirty="0" smtClean="0">
                <a:latin typeface="Courier"/>
                <a:cs typeface="Courier"/>
              </a:rPr>
              <a:t>--user-cred $X509_USER_PROXY \</a:t>
            </a:r>
          </a:p>
          <a:p>
            <a:pPr marL="0" indent="0">
              <a:buNone/>
            </a:pPr>
            <a:r>
              <a:rPr lang="en-GB" sz="2000" noProof="0" dirty="0" smtClean="0">
                <a:latin typeface="Courier"/>
                <a:cs typeface="Courier"/>
              </a:rPr>
              <a:t>        --action </a:t>
            </a:r>
            <a:r>
              <a:rPr lang="en-GB" sz="2000" b="1" noProof="0" dirty="0" smtClean="0">
                <a:solidFill>
                  <a:srgbClr val="FF0000"/>
                </a:solidFill>
                <a:latin typeface="Courier"/>
                <a:cs typeface="Courier"/>
              </a:rPr>
              <a:t>list</a:t>
            </a:r>
            <a:r>
              <a:rPr lang="en-GB" sz="2000" noProof="0" dirty="0" smtClean="0">
                <a:latin typeface="Courier"/>
                <a:cs typeface="Courier"/>
              </a:rPr>
              <a:t> --resource </a:t>
            </a:r>
            <a:r>
              <a:rPr lang="en-GB" sz="2000" b="1" noProof="0" dirty="0" smtClean="0">
                <a:solidFill>
                  <a:srgbClr val="FF0000"/>
                </a:solidFill>
                <a:latin typeface="Courier"/>
                <a:cs typeface="Courier"/>
              </a:rPr>
              <a:t>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3933056"/>
            <a:ext cx="8424936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2000" dirty="0">
                <a:latin typeface="Courier"/>
                <a:cs typeface="Courier"/>
              </a:rPr>
              <a:t>~$ occi --endpoint $ENDPOINT \</a:t>
            </a:r>
          </a:p>
          <a:p>
            <a:r>
              <a:rPr lang="en-GB" sz="2000" dirty="0">
                <a:latin typeface="Courier"/>
                <a:cs typeface="Courier"/>
              </a:rPr>
              <a:t>        --</a:t>
            </a:r>
            <a:r>
              <a:rPr lang="en-GB" sz="2000" dirty="0" err="1">
                <a:latin typeface="Courier"/>
                <a:cs typeface="Courier"/>
              </a:rPr>
              <a:t>auth</a:t>
            </a:r>
            <a:r>
              <a:rPr lang="en-GB" sz="2000" dirty="0">
                <a:latin typeface="Courier"/>
                <a:cs typeface="Courier"/>
              </a:rPr>
              <a:t> x509 --</a:t>
            </a:r>
            <a:r>
              <a:rPr lang="en-GB" sz="2000" dirty="0" err="1">
                <a:latin typeface="Courier"/>
                <a:cs typeface="Courier"/>
              </a:rPr>
              <a:t>voms</a:t>
            </a:r>
            <a:r>
              <a:rPr lang="en-GB" sz="2000" dirty="0">
                <a:latin typeface="Courier"/>
                <a:cs typeface="Courier"/>
              </a:rPr>
              <a:t> </a:t>
            </a:r>
            <a:r>
              <a:rPr lang="en-GB" sz="2000" dirty="0" smtClean="0">
                <a:latin typeface="Courier"/>
                <a:cs typeface="Courier"/>
              </a:rPr>
              <a:t>\</a:t>
            </a:r>
          </a:p>
          <a:p>
            <a:r>
              <a:rPr lang="en-GB" sz="2000" dirty="0">
                <a:latin typeface="Courier"/>
                <a:cs typeface="Courier"/>
              </a:rPr>
              <a:t> </a:t>
            </a:r>
            <a:r>
              <a:rPr lang="en-GB" sz="2000" dirty="0" smtClean="0">
                <a:latin typeface="Courier"/>
                <a:cs typeface="Courier"/>
              </a:rPr>
              <a:t>       --</a:t>
            </a:r>
            <a:r>
              <a:rPr lang="en-GB" sz="2000" dirty="0">
                <a:latin typeface="Courier"/>
                <a:cs typeface="Courier"/>
              </a:rPr>
              <a:t>user-cred $X509_USER_PROXY \</a:t>
            </a:r>
          </a:p>
          <a:p>
            <a:r>
              <a:rPr lang="en-GB" sz="2000" dirty="0">
                <a:latin typeface="Courier"/>
                <a:cs typeface="Courier"/>
              </a:rPr>
              <a:t>        --action </a:t>
            </a:r>
            <a:r>
              <a:rPr lang="en-GB" sz="2000" b="1" dirty="0">
                <a:solidFill>
                  <a:srgbClr val="FF0000"/>
                </a:solidFill>
                <a:latin typeface="Courier"/>
                <a:cs typeface="Courier"/>
              </a:rPr>
              <a:t>describe</a:t>
            </a:r>
            <a:r>
              <a:rPr lang="en-GB" sz="2000" dirty="0">
                <a:latin typeface="Courier"/>
                <a:cs typeface="Courier"/>
              </a:rPr>
              <a:t> --resource </a:t>
            </a:r>
            <a:r>
              <a:rPr lang="en-GB" sz="2000" b="1" dirty="0">
                <a:solidFill>
                  <a:srgbClr val="FF0000"/>
                </a:solidFill>
                <a:latin typeface="Courier"/>
                <a:cs typeface="Courier"/>
              </a:rPr>
              <a:t>$COMPUTE_ID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5447546"/>
            <a:ext cx="5181227" cy="86177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returns lot of info, including the IP Address of your VM!</a:t>
            </a:r>
          </a:p>
          <a:p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GB" sz="1600" dirty="0" err="1" smtClean="0">
                <a:solidFill>
                  <a:schemeClr val="bg1"/>
                </a:solidFill>
                <a:latin typeface="Courier" pitchFamily="49" charset="0"/>
              </a:rPr>
              <a:t>occi.networkinterface.address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Courier" pitchFamily="49" charset="0"/>
              </a:rPr>
              <a:t>= 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…</a:t>
            </a:r>
          </a:p>
          <a:p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It’s not so simple  See next slide!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1124744"/>
            <a:ext cx="8424936" cy="5753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Listing available VMs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3357662"/>
            <a:ext cx="8424936" cy="5753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Describing your VM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5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Adding Public </a:t>
            </a:r>
            <a:r>
              <a:rPr lang="en-GB" noProof="0" smtClean="0"/>
              <a:t>IP (Optional</a:t>
            </a:r>
            <a:r>
              <a:rPr lang="en-GB" noProof="0" dirty="0" smtClean="0"/>
              <a:t>)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424936" cy="1080120"/>
          </a:xfrm>
        </p:spPr>
        <p:txBody>
          <a:bodyPr/>
          <a:lstStyle/>
          <a:p>
            <a:pPr algn="just"/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(e.g.</a:t>
            </a:r>
            <a:r>
              <a:rPr lang="en-GB" dirty="0" smtClean="0"/>
              <a:t> </a:t>
            </a:r>
            <a:r>
              <a:rPr lang="en-GB" noProof="0" dirty="0" smtClean="0"/>
              <a:t>BIFI endpoint) attach a public interface as follows: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852936"/>
            <a:ext cx="8229600" cy="20162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Font typeface="Arial"/>
              <a:buNone/>
            </a:pPr>
            <a:r>
              <a:rPr lang="en-GB" sz="2000" dirty="0" smtClean="0">
                <a:latin typeface="Courier"/>
                <a:cs typeface="Courier"/>
              </a:rPr>
              <a:t>        --</a:t>
            </a:r>
            <a:r>
              <a:rPr lang="en-GB" sz="2000" dirty="0" err="1" smtClean="0">
                <a:latin typeface="Courier"/>
                <a:cs typeface="Courier"/>
              </a:rPr>
              <a:t>auth</a:t>
            </a:r>
            <a:r>
              <a:rPr lang="en-GB" sz="2000" dirty="0" smtClean="0">
                <a:latin typeface="Courier"/>
                <a:cs typeface="Courier"/>
              </a:rPr>
              <a:t> x509 --</a:t>
            </a:r>
            <a:r>
              <a:rPr lang="en-GB" sz="2000" dirty="0" err="1" smtClean="0">
                <a:latin typeface="Courier"/>
                <a:cs typeface="Courier"/>
              </a:rPr>
              <a:t>voms</a:t>
            </a:r>
            <a:r>
              <a:rPr lang="en-GB" sz="2000" dirty="0" smtClean="0">
                <a:latin typeface="Courier"/>
                <a:cs typeface="Courier"/>
              </a:rPr>
              <a:t> \</a:t>
            </a:r>
          </a:p>
          <a:p>
            <a:pPr marL="0" indent="0">
              <a:buFont typeface="Arial"/>
              <a:buNone/>
            </a:pPr>
            <a:r>
              <a:rPr lang="en-GB" sz="2000" dirty="0">
                <a:latin typeface="Courier"/>
                <a:cs typeface="Courier"/>
              </a:rPr>
              <a:t>	</a:t>
            </a:r>
            <a:r>
              <a:rPr lang="en-GB" sz="2000" dirty="0" smtClean="0">
                <a:latin typeface="Courier"/>
                <a:cs typeface="Courier"/>
              </a:rPr>
              <a:t>    --user-cred $X509_USER_PROXY \</a:t>
            </a:r>
          </a:p>
          <a:p>
            <a:pPr marL="0" indent="0">
              <a:buFont typeface="Arial"/>
              <a:buNone/>
            </a:pPr>
            <a:r>
              <a:rPr lang="en-GB" sz="2000" dirty="0" smtClean="0">
                <a:latin typeface="Courier"/>
                <a:cs typeface="Courier"/>
              </a:rPr>
              <a:t>        --action </a:t>
            </a:r>
            <a:r>
              <a:rPr lang="en-GB" sz="2000" b="1" dirty="0" smtClean="0">
                <a:solidFill>
                  <a:srgbClr val="FF0000"/>
                </a:solidFill>
                <a:latin typeface="Courier"/>
                <a:cs typeface="Courier"/>
              </a:rPr>
              <a:t>link</a:t>
            </a:r>
            <a:r>
              <a:rPr lang="en-GB" sz="2000" dirty="0" smtClean="0">
                <a:latin typeface="Courier"/>
                <a:cs typeface="Courier"/>
              </a:rPr>
              <a:t> --resource </a:t>
            </a:r>
            <a:r>
              <a:rPr lang="en-GB" sz="2000" b="1" dirty="0" smtClean="0">
                <a:solidFill>
                  <a:srgbClr val="FF0000"/>
                </a:solidFill>
                <a:latin typeface="Courier"/>
                <a:cs typeface="Courier"/>
              </a:rPr>
              <a:t>$COMPUTE_ID</a:t>
            </a:r>
            <a:r>
              <a:rPr lang="en-GB" sz="2000" dirty="0" smtClean="0">
                <a:latin typeface="Courier"/>
                <a:cs typeface="Courier"/>
              </a:rPr>
              <a:t> \</a:t>
            </a:r>
          </a:p>
          <a:p>
            <a:pPr marL="0" indent="0">
              <a:buFont typeface="Arial"/>
              <a:buNone/>
            </a:pPr>
            <a:r>
              <a:rPr lang="en-GB" sz="2000" dirty="0">
                <a:latin typeface="Courier"/>
                <a:cs typeface="Courier"/>
              </a:rPr>
              <a:t> </a:t>
            </a:r>
            <a:r>
              <a:rPr lang="en-GB" sz="2000" dirty="0" smtClean="0">
                <a:latin typeface="Courier"/>
                <a:cs typeface="Courier"/>
              </a:rPr>
              <a:t>       --link </a:t>
            </a:r>
            <a:r>
              <a:rPr lang="en-GB" sz="2000" b="1" dirty="0" smtClean="0">
                <a:solidFill>
                  <a:srgbClr val="FF0000"/>
                </a:solidFill>
                <a:latin typeface="Courier"/>
                <a:cs typeface="Courier"/>
              </a:rPr>
              <a:t>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5013176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Obtain the IP address from the output of the describe command.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964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Logging into the appliance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079450"/>
          </a:xfrm>
        </p:spPr>
        <p:txBody>
          <a:bodyPr/>
          <a:lstStyle/>
          <a:p>
            <a:r>
              <a:rPr lang="en-GB" noProof="0" smtClean="0"/>
              <a:t>ssh with ubuntu user:</a:t>
            </a:r>
            <a:endParaRPr lang="en-GB" noProof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988840"/>
            <a:ext cx="8424936" cy="5538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000" dirty="0" smtClean="0">
                <a:latin typeface="Courier"/>
                <a:cs typeface="Courier"/>
              </a:rPr>
              <a:t>~$ </a:t>
            </a:r>
            <a:r>
              <a:rPr lang="en-GB" sz="2000" dirty="0" err="1" smtClean="0">
                <a:latin typeface="Courier"/>
                <a:cs typeface="Courier"/>
              </a:rPr>
              <a:t>ssh</a:t>
            </a:r>
            <a:r>
              <a:rPr lang="en-GB" sz="2000" dirty="0" smtClean="0">
                <a:latin typeface="Courier"/>
                <a:cs typeface="Courier"/>
              </a:rPr>
              <a:t> </a:t>
            </a:r>
            <a:r>
              <a:rPr lang="en-GB" sz="2000" dirty="0" err="1" smtClean="0">
                <a:latin typeface="Courier"/>
                <a:cs typeface="Courier"/>
              </a:rPr>
              <a:t>ubuntu</a:t>
            </a:r>
            <a:r>
              <a:rPr lang="en-GB" sz="2000" dirty="0" smtClean="0">
                <a:latin typeface="Courier"/>
                <a:cs typeface="Courier"/>
              </a:rPr>
              <a:t>@&lt;your </a:t>
            </a:r>
            <a:r>
              <a:rPr lang="en-GB" sz="2000" dirty="0" err="1" smtClean="0">
                <a:latin typeface="Courier"/>
                <a:cs typeface="Courier"/>
              </a:rPr>
              <a:t>vm</a:t>
            </a:r>
            <a:r>
              <a:rPr lang="en-GB" sz="2000" dirty="0" smtClean="0">
                <a:latin typeface="Courier"/>
                <a:cs typeface="Courier"/>
              </a:rPr>
              <a:t> </a:t>
            </a:r>
            <a:r>
              <a:rPr lang="en-GB" sz="2000" dirty="0" err="1" smtClean="0">
                <a:latin typeface="Courier"/>
                <a:cs typeface="Courier"/>
              </a:rPr>
              <a:t>ip</a:t>
            </a:r>
            <a:r>
              <a:rPr lang="en-GB" sz="2000" dirty="0" smtClean="0">
                <a:latin typeface="Courier"/>
                <a:cs typeface="Courier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5104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Verify if the Docker is installed properly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44016" y="1124744"/>
            <a:ext cx="8892480" cy="51845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ubuntu@stoor196:~$ </a:t>
            </a:r>
            <a:r>
              <a:rPr lang="en-GB" dirty="0" err="1">
                <a:latin typeface="Courier"/>
                <a:cs typeface="Courier"/>
              </a:rPr>
              <a:t>sudo</a:t>
            </a:r>
            <a:r>
              <a:rPr lang="en-GB" dirty="0">
                <a:latin typeface="Courier"/>
                <a:cs typeface="Courier"/>
              </a:rPr>
              <a:t> </a:t>
            </a:r>
            <a:r>
              <a:rPr lang="en-GB" dirty="0" err="1">
                <a:latin typeface="Courier"/>
                <a:cs typeface="Courier"/>
              </a:rPr>
              <a:t>docker</a:t>
            </a:r>
            <a:r>
              <a:rPr lang="en-GB" dirty="0">
                <a:latin typeface="Courier"/>
                <a:cs typeface="Courier"/>
              </a:rPr>
              <a:t> run hello-world</a:t>
            </a: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Unable </a:t>
            </a:r>
            <a:r>
              <a:rPr lang="en-GB" sz="1800" dirty="0">
                <a:latin typeface="Courier"/>
                <a:cs typeface="Courier"/>
              </a:rPr>
              <a:t>to find image '</a:t>
            </a:r>
            <a:r>
              <a:rPr lang="en-GB" sz="1800" dirty="0" err="1">
                <a:latin typeface="Courier"/>
                <a:cs typeface="Courier"/>
              </a:rPr>
              <a:t>hello-world:latest</a:t>
            </a:r>
            <a:r>
              <a:rPr lang="en-GB" sz="1800" dirty="0">
                <a:latin typeface="Courier"/>
                <a:cs typeface="Courier"/>
              </a:rPr>
              <a:t>' locally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latest: Pulling from library/hello-world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b901d36b6f2f: Pull complete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0a6ba66e537a: Pull complete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Digest: sha256:8be990ef2aeb16dbcb9271ddfe2610fa6658d13f6dfb8bc72074cc1ca36966a7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Status: Downloaded newer image for </a:t>
            </a:r>
            <a:r>
              <a:rPr lang="en-GB" sz="1800" dirty="0" err="1">
                <a:latin typeface="Courier"/>
                <a:cs typeface="Courier"/>
              </a:rPr>
              <a:t>hello-world:latest</a:t>
            </a: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Hello from Docker.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This message shows that your installation appears to be working correctly.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To generate this message, Docker took the following steps: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1. The Docker client contacted the Docker daemon.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2. The Docker daemon pulled the "hello-world" image from the Docker Hub.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3. The Docker daemon created a new container from that image which runs the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executable that produces the output you are currently reading.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4. The Docker daemon streamed that output to the Docker client, which sent it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to your terminal.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To try something more ambitious, you can run an Ubuntu container with: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 $ </a:t>
            </a:r>
            <a:r>
              <a:rPr lang="en-GB" sz="1800" b="1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Courier"/>
                <a:cs typeface="Courier"/>
              </a:rPr>
              <a:t>docker</a:t>
            </a:r>
            <a:r>
              <a:rPr lang="en-GB" sz="1800" b="1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b="1" dirty="0">
                <a:solidFill>
                  <a:schemeClr val="bg1"/>
                </a:solidFill>
                <a:latin typeface="Courier"/>
                <a:cs typeface="Courier"/>
              </a:rPr>
              <a:t>run -it </a:t>
            </a:r>
            <a:r>
              <a:rPr lang="en-GB" sz="1800" b="1" dirty="0" err="1">
                <a:solidFill>
                  <a:schemeClr val="bg1"/>
                </a:solidFill>
                <a:latin typeface="Courier"/>
                <a:cs typeface="Courier"/>
              </a:rPr>
              <a:t>ubuntu</a:t>
            </a:r>
            <a:r>
              <a:rPr lang="en-GB" sz="1800" b="1" dirty="0">
                <a:solidFill>
                  <a:schemeClr val="bg1"/>
                </a:solidFill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Share images, automate workflows, and more with a free Docker Hub account: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https://hub.docker.com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For more examples and ideas, visit: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https://docs.docker.com/userguide/</a:t>
            </a:r>
            <a:endParaRPr lang="en-GB" sz="18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0834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the Galaxy server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51520" y="1197422"/>
            <a:ext cx="8424936" cy="51839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connecting to the newly launched VM, start the </a:t>
            </a:r>
            <a:r>
              <a:rPr lang="en-US" dirty="0" smtClean="0"/>
              <a:t>Galaxy </a:t>
            </a:r>
            <a:r>
              <a:rPr lang="en-US" dirty="0" err="1" smtClean="0"/>
              <a:t>docker</a:t>
            </a:r>
            <a:r>
              <a:rPr lang="en-US" dirty="0" smtClean="0"/>
              <a:t> instance as </a:t>
            </a:r>
            <a:r>
              <a:rPr lang="en-US" dirty="0"/>
              <a:t>follows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also need to clean-up any “orphan” volumes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Galaxy starts </a:t>
            </a:r>
            <a:r>
              <a:rPr lang="en-US" dirty="0"/>
              <a:t>a web-server (by default listening to port </a:t>
            </a:r>
            <a:r>
              <a:rPr lang="en-US" dirty="0" smtClean="0"/>
              <a:t>8080)</a:t>
            </a:r>
          </a:p>
          <a:p>
            <a:r>
              <a:rPr lang="en-US" dirty="0" smtClean="0"/>
              <a:t>Go </a:t>
            </a:r>
            <a:r>
              <a:rPr lang="en-US" dirty="0"/>
              <a:t>to your web-browser and type:</a:t>
            </a:r>
          </a:p>
          <a:p>
            <a:pPr lvl="1"/>
            <a:r>
              <a:rPr lang="en-US" dirty="0" smtClean="0"/>
              <a:t>http://[</a:t>
            </a:r>
            <a:r>
              <a:rPr lang="en-US" dirty="0"/>
              <a:t>public </a:t>
            </a:r>
            <a:r>
              <a:rPr lang="en-US" dirty="0" err="1"/>
              <a:t>ip</a:t>
            </a:r>
            <a:r>
              <a:rPr lang="en-US" dirty="0"/>
              <a:t>]:</a:t>
            </a:r>
            <a:r>
              <a:rPr lang="en-US" dirty="0" smtClean="0"/>
              <a:t>8080</a:t>
            </a:r>
            <a:endParaRPr lang="en-US" dirty="0"/>
          </a:p>
        </p:txBody>
      </p:sp>
      <p:sp>
        <p:nvSpPr>
          <p:cNvPr id="4" name="Rectángulo 4"/>
          <p:cNvSpPr/>
          <p:nvPr/>
        </p:nvSpPr>
        <p:spPr>
          <a:xfrm>
            <a:off x="359532" y="2134597"/>
            <a:ext cx="84249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US" dirty="0" err="1">
                <a:latin typeface="Courier"/>
                <a:cs typeface="Courier"/>
              </a:rPr>
              <a:t>sudo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docker</a:t>
            </a:r>
            <a:r>
              <a:rPr lang="en-US" dirty="0">
                <a:latin typeface="Courier"/>
                <a:cs typeface="Courier"/>
              </a:rPr>
              <a:t> run -d -p </a:t>
            </a:r>
            <a:r>
              <a:rPr lang="en-US" dirty="0" smtClean="0">
                <a:latin typeface="Courier"/>
                <a:cs typeface="Courier"/>
              </a:rPr>
              <a:t>8080:80 -p 8021:21 </a:t>
            </a:r>
            <a:r>
              <a:rPr lang="en-US" dirty="0" err="1" smtClean="0">
                <a:latin typeface="Courier"/>
                <a:cs typeface="Courier"/>
              </a:rPr>
              <a:t>bgruening</a:t>
            </a:r>
            <a:r>
              <a:rPr lang="en-US" dirty="0" smtClean="0">
                <a:latin typeface="Courier"/>
                <a:cs typeface="Courier"/>
              </a:rPr>
              <a:t>/galaxy-stable</a:t>
            </a:r>
            <a:endParaRPr lang="en-GB" dirty="0" smtClean="0">
              <a:latin typeface="Courier"/>
              <a:cs typeface="Courier"/>
            </a:endParaRPr>
          </a:p>
        </p:txBody>
      </p:sp>
      <p:sp>
        <p:nvSpPr>
          <p:cNvPr id="7" name="Rectángulo 4"/>
          <p:cNvSpPr/>
          <p:nvPr/>
        </p:nvSpPr>
        <p:spPr>
          <a:xfrm>
            <a:off x="298188" y="3501008"/>
            <a:ext cx="84249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US" dirty="0" err="1">
                <a:latin typeface="Courier"/>
                <a:cs typeface="Courier"/>
              </a:rPr>
              <a:t>sudo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docker</a:t>
            </a:r>
            <a:r>
              <a:rPr lang="en-US" dirty="0">
                <a:latin typeface="Courier"/>
                <a:cs typeface="Courier"/>
              </a:rPr>
              <a:t> volume </a:t>
            </a:r>
            <a:r>
              <a:rPr lang="en-US" dirty="0" err="1" smtClean="0">
                <a:latin typeface="Courier"/>
                <a:cs typeface="Courier"/>
              </a:rPr>
              <a:t>rm</a:t>
            </a:r>
            <a:r>
              <a:rPr lang="en-US" dirty="0" smtClean="0">
                <a:latin typeface="Courier"/>
                <a:cs typeface="Courier"/>
              </a:rPr>
              <a:t> $(</a:t>
            </a:r>
            <a:r>
              <a:rPr lang="en-US" dirty="0" err="1">
                <a:latin typeface="Courier"/>
                <a:cs typeface="Courier"/>
              </a:rPr>
              <a:t>sudo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docker</a:t>
            </a:r>
            <a:r>
              <a:rPr lang="en-US" dirty="0">
                <a:latin typeface="Courier"/>
                <a:cs typeface="Courier"/>
              </a:rPr>
              <a:t> volume ls -</a:t>
            </a:r>
            <a:r>
              <a:rPr lang="en-US" dirty="0" err="1">
                <a:latin typeface="Courier"/>
                <a:cs typeface="Courier"/>
              </a:rPr>
              <a:t>qf</a:t>
            </a:r>
            <a:r>
              <a:rPr lang="en-US" dirty="0">
                <a:latin typeface="Courier"/>
                <a:cs typeface="Courier"/>
              </a:rPr>
              <a:t> dangling=true)</a:t>
            </a:r>
            <a:endParaRPr lang="en-GB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258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3394"/>
            <a:ext cx="7344816" cy="850106"/>
          </a:xfrm>
          <a:noFill/>
        </p:spPr>
        <p:txBody>
          <a:bodyPr/>
          <a:lstStyle/>
          <a:p>
            <a:r>
              <a:rPr lang="en-GB" dirty="0" smtClean="0"/>
              <a:t>The current infrastructure</a:t>
            </a:r>
            <a:endParaRPr lang="en-GB" dirty="0"/>
          </a:p>
        </p:txBody>
      </p:sp>
      <p:pic>
        <p:nvPicPr>
          <p:cNvPr id="1026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20" y="1119780"/>
            <a:ext cx="5513776" cy="41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62" y="5231899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087749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956652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14" y="3663524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5278222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05527"/>
            <a:ext cx="1581919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84" y="5832671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" y="1146663"/>
            <a:ext cx="1158800" cy="9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18" y="5364081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16" y="5853885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71544" y="4435216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7975441" y="5568380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8" y="102025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62" y="2276872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31" y="4149080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40968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37898" y="819869"/>
            <a:ext cx="2414422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GB" sz="1400" dirty="0" smtClean="0"/>
              <a:t>Today: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22 </a:t>
            </a:r>
            <a:r>
              <a:rPr lang="en-GB" sz="1400" dirty="0"/>
              <a:t>providers from 14 </a:t>
            </a:r>
            <a:r>
              <a:rPr lang="en-GB" sz="1400" dirty="0" smtClean="0"/>
              <a:t>NGIs</a:t>
            </a:r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15 OpenStack</a:t>
            </a:r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6 </a:t>
            </a:r>
            <a:r>
              <a:rPr lang="en-US" sz="1400" dirty="0" err="1" smtClean="0"/>
              <a:t>OpenNebula</a:t>
            </a:r>
            <a:endParaRPr lang="en-US" sz="1400" dirty="0" smtClean="0"/>
          </a:p>
          <a:p>
            <a:pPr marL="728663" lvl="1" indent="-184150">
              <a:buFont typeface="Arial" panose="020B0604020202020204" pitchFamily="34" charset="0"/>
              <a:buChar char="•"/>
            </a:pPr>
            <a:r>
              <a:rPr lang="en-US" sz="1400" dirty="0" smtClean="0"/>
              <a:t>1 </a:t>
            </a:r>
            <a:r>
              <a:rPr lang="en-US" sz="1400" dirty="0" err="1" smtClean="0"/>
              <a:t>Synnefo</a:t>
            </a:r>
            <a:endParaRPr lang="en-GB" sz="1400" dirty="0"/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~6.000 cores in total</a:t>
            </a:r>
          </a:p>
        </p:txBody>
      </p:sp>
    </p:spTree>
    <p:extLst>
      <p:ext uri="{BB962C8B-B14F-4D97-AF65-F5344CB8AC3E}">
        <p14:creationId xmlns:p14="http://schemas.microsoft.com/office/powerpoint/2010/main" val="40845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storage vs Read-only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By default, the Docker Galaxy image is read-only.</a:t>
            </a:r>
          </a:p>
          <a:p>
            <a:pPr lvl="1"/>
            <a:r>
              <a:rPr lang="en-US" dirty="0" smtClean="0"/>
              <a:t>All changes </a:t>
            </a:r>
            <a:r>
              <a:rPr lang="en-US" dirty="0"/>
              <a:t>inside one session will be lost after restart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mode is </a:t>
            </a:r>
            <a:r>
              <a:rPr lang="en-US" dirty="0" smtClean="0"/>
              <a:t>useful </a:t>
            </a:r>
            <a:r>
              <a:rPr lang="en-US" dirty="0"/>
              <a:t>to present Galaxy to your </a:t>
            </a:r>
            <a:r>
              <a:rPr lang="en-US" dirty="0" smtClean="0"/>
              <a:t>colleagues </a:t>
            </a:r>
            <a:r>
              <a:rPr lang="en-US" dirty="0"/>
              <a:t>or to run workshops with it</a:t>
            </a:r>
            <a:r>
              <a:rPr lang="en-US" dirty="0" smtClean="0"/>
              <a:t>.</a:t>
            </a:r>
          </a:p>
          <a:p>
            <a:r>
              <a:rPr lang="en-US" dirty="0"/>
              <a:t>To install Tool Shed </a:t>
            </a:r>
            <a:r>
              <a:rPr lang="en-US" dirty="0" smtClean="0"/>
              <a:t>repositories </a:t>
            </a:r>
            <a:r>
              <a:rPr lang="en-US" dirty="0"/>
              <a:t>or to save your data you need to </a:t>
            </a:r>
            <a:r>
              <a:rPr lang="en-US" dirty="0" smtClean="0"/>
              <a:t>create a persistent storage volume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34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main interface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871538"/>
          </a:xfrm>
        </p:spPr>
        <p:txBody>
          <a:bodyPr/>
          <a:lstStyle/>
          <a:p>
            <a:r>
              <a:rPr lang="en-US" dirty="0" smtClean="0"/>
              <a:t>You can create your own user</a:t>
            </a:r>
          </a:p>
          <a:p>
            <a:r>
              <a:rPr lang="en-US" dirty="0" smtClean="0"/>
              <a:t>For admin rights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Galaxy Admin User has the username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admin@galaxy.org</a:t>
            </a:r>
            <a:r>
              <a:rPr lang="en-US" dirty="0"/>
              <a:t> and the password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admin</a:t>
            </a:r>
            <a:r>
              <a:rPr lang="en-US" dirty="0"/>
              <a:t>.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0959" b="5370"/>
          <a:stretch/>
        </p:blipFill>
        <p:spPr>
          <a:xfrm>
            <a:off x="1331640" y="3212976"/>
            <a:ext cx="6346980" cy="298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new tool: “join”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36717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“admin” open the Admin section, and go to “Search Tool shed”</a:t>
            </a:r>
          </a:p>
          <a:p>
            <a:pPr lvl="1"/>
            <a:r>
              <a:rPr lang="en-US" dirty="0"/>
              <a:t>Search for the “join” tool</a:t>
            </a:r>
          </a:p>
          <a:p>
            <a:pPr lvl="1"/>
            <a:r>
              <a:rPr lang="en-US" dirty="0"/>
              <a:t>Preview and </a:t>
            </a:r>
            <a:r>
              <a:rPr lang="en-US" dirty="0" smtClean="0"/>
              <a:t>install</a:t>
            </a:r>
          </a:p>
          <a:p>
            <a:r>
              <a:rPr lang="en-US" dirty="0" smtClean="0"/>
              <a:t>After accepting the default setting for all aspects (i.e. dependencies, </a:t>
            </a:r>
            <a:r>
              <a:rPr lang="en-US" dirty="0" err="1" smtClean="0"/>
              <a:t>etc</a:t>
            </a:r>
            <a:r>
              <a:rPr lang="en-US" dirty="0" smtClean="0"/>
              <a:t>), you will be able to see the new tool on the list</a:t>
            </a:r>
          </a:p>
          <a:p>
            <a:r>
              <a:rPr lang="en-US" dirty="0" smtClean="0"/>
              <a:t>We need to restart the container in order for the tool to be installed correctly</a:t>
            </a:r>
          </a:p>
        </p:txBody>
      </p:sp>
      <p:sp>
        <p:nvSpPr>
          <p:cNvPr id="4" name="Rectángulo 4"/>
          <p:cNvSpPr/>
          <p:nvPr/>
        </p:nvSpPr>
        <p:spPr>
          <a:xfrm>
            <a:off x="481073" y="5013176"/>
            <a:ext cx="820891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sudo</a:t>
            </a:r>
            <a:r>
              <a:rPr lang="en-GB" dirty="0">
                <a:latin typeface="Courier"/>
                <a:cs typeface="Courier"/>
              </a:rPr>
              <a:t> </a:t>
            </a:r>
            <a:r>
              <a:rPr lang="en-GB" dirty="0" err="1">
                <a:latin typeface="Courier"/>
                <a:cs typeface="Courier"/>
              </a:rPr>
              <a:t>docker</a:t>
            </a:r>
            <a:r>
              <a:rPr lang="en-GB" dirty="0">
                <a:latin typeface="Courier"/>
                <a:cs typeface="Courier"/>
              </a:rPr>
              <a:t> </a:t>
            </a:r>
            <a:r>
              <a:rPr lang="en-GB" dirty="0" err="1">
                <a:latin typeface="Courier"/>
                <a:cs typeface="Courier"/>
              </a:rPr>
              <a:t>ps</a:t>
            </a:r>
            <a:r>
              <a:rPr lang="en-GB" dirty="0">
                <a:latin typeface="Courier"/>
                <a:cs typeface="Courier"/>
              </a:rPr>
              <a:t> </a:t>
            </a:r>
            <a:r>
              <a:rPr lang="en-GB" dirty="0" smtClean="0">
                <a:latin typeface="Courier"/>
                <a:cs typeface="Courier"/>
              </a:rPr>
              <a:t>–a</a:t>
            </a:r>
          </a:p>
          <a:p>
            <a:r>
              <a:rPr lang="en-GB" dirty="0" smtClean="0">
                <a:latin typeface="Courier"/>
                <a:cs typeface="Courier"/>
              </a:rPr>
              <a:t>~$ </a:t>
            </a:r>
            <a:r>
              <a:rPr lang="en-GB" dirty="0" err="1" smtClean="0">
                <a:latin typeface="Courier"/>
                <a:cs typeface="Courier"/>
              </a:rPr>
              <a:t>sudo</a:t>
            </a:r>
            <a:r>
              <a:rPr lang="en-GB" dirty="0" smtClean="0">
                <a:latin typeface="Courier"/>
                <a:cs typeface="Courier"/>
              </a:rPr>
              <a:t> </a:t>
            </a:r>
            <a:r>
              <a:rPr lang="en-GB" dirty="0" err="1" smtClean="0">
                <a:latin typeface="Courier"/>
                <a:cs typeface="Courier"/>
              </a:rPr>
              <a:t>docker</a:t>
            </a:r>
            <a:r>
              <a:rPr lang="en-GB" dirty="0" smtClean="0">
                <a:latin typeface="Courier"/>
                <a:cs typeface="Courier"/>
              </a:rPr>
              <a:t> stop &lt;</a:t>
            </a:r>
            <a:r>
              <a:rPr lang="en-GB" dirty="0" err="1" smtClean="0">
                <a:latin typeface="Courier"/>
                <a:cs typeface="Courier"/>
              </a:rPr>
              <a:t>containerID</a:t>
            </a:r>
            <a:r>
              <a:rPr lang="en-GB" dirty="0" smtClean="0">
                <a:latin typeface="Courier"/>
                <a:cs typeface="Courier"/>
              </a:rPr>
              <a:t>&gt;</a:t>
            </a:r>
          </a:p>
          <a:p>
            <a:r>
              <a:rPr lang="en-GB" dirty="0" smtClean="0">
                <a:latin typeface="Courier"/>
                <a:cs typeface="Courier"/>
              </a:rPr>
              <a:t>~$ </a:t>
            </a:r>
            <a:r>
              <a:rPr lang="en-GB" dirty="0" err="1" smtClean="0">
                <a:latin typeface="Courier"/>
                <a:cs typeface="Courier"/>
              </a:rPr>
              <a:t>sudo</a:t>
            </a:r>
            <a:r>
              <a:rPr lang="en-GB" dirty="0" smtClean="0">
                <a:latin typeface="Courier"/>
                <a:cs typeface="Courier"/>
              </a:rPr>
              <a:t> </a:t>
            </a:r>
            <a:r>
              <a:rPr lang="en-GB" dirty="0" err="1" smtClean="0">
                <a:latin typeface="Courier"/>
                <a:cs typeface="Courier"/>
              </a:rPr>
              <a:t>docker</a:t>
            </a:r>
            <a:r>
              <a:rPr lang="en-GB" dirty="0" smtClean="0">
                <a:latin typeface="Courier"/>
                <a:cs typeface="Courier"/>
              </a:rPr>
              <a:t> start &lt;</a:t>
            </a:r>
            <a:r>
              <a:rPr lang="en-GB" dirty="0" err="1" smtClean="0">
                <a:latin typeface="Courier"/>
                <a:cs typeface="Courier"/>
              </a:rPr>
              <a:t>containerID</a:t>
            </a:r>
            <a:r>
              <a:rPr lang="en-GB" dirty="0" smtClean="0">
                <a:latin typeface="Courier"/>
                <a:cs typeface="Courier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354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Galaxy exercise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i="1" dirty="0" smtClean="0"/>
              <a:t>Find the chr22 exons with the highest number of SNPs</a:t>
            </a:r>
          </a:p>
          <a:p>
            <a:endParaRPr lang="en-US" dirty="0" smtClean="0"/>
          </a:p>
          <a:p>
            <a:r>
              <a:rPr lang="en-US" dirty="0" smtClean="0"/>
              <a:t>Get coding exons</a:t>
            </a:r>
          </a:p>
          <a:p>
            <a:pPr lvl="1"/>
            <a:r>
              <a:rPr lang="en-US" dirty="0"/>
              <a:t>obtain data from UCSC by clicking </a:t>
            </a:r>
            <a:r>
              <a:rPr lang="en-US" b="1" dirty="0"/>
              <a:t>Get Data -&gt; UCSC Main</a:t>
            </a:r>
            <a:endParaRPr lang="en-US" b="1" dirty="0" smtClean="0"/>
          </a:p>
          <a:p>
            <a:r>
              <a:rPr lang="en-US" dirty="0" smtClean="0"/>
              <a:t>Keep the default setting in the Table Browser, with the exception of position (</a:t>
            </a:r>
            <a:r>
              <a:rPr lang="en-US" b="1" dirty="0" smtClean="0"/>
              <a:t>chr22</a:t>
            </a:r>
            <a:r>
              <a:rPr lang="en-US" dirty="0" smtClean="0"/>
              <a:t>) and assembly (</a:t>
            </a:r>
            <a:r>
              <a:rPr lang="en-US" b="1" dirty="0" smtClean="0"/>
              <a:t>hg19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dirty="0" smtClean="0"/>
              <a:t>In the next screen, select “</a:t>
            </a:r>
            <a:r>
              <a:rPr lang="en-US" dirty="0"/>
              <a:t>Coding </a:t>
            </a:r>
            <a:r>
              <a:rPr lang="en-US" dirty="0" smtClean="0"/>
              <a:t>Exons” and send the query to Galaxy</a:t>
            </a:r>
          </a:p>
          <a:p>
            <a:r>
              <a:rPr lang="en-US" dirty="0" smtClean="0"/>
              <a:t>The main screen of the Galaxy will now show the newly created step as a new entry in the history (right column)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915816" y="6021288"/>
            <a:ext cx="5976664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 smtClean="0"/>
              <a:t>Modified exercise </a:t>
            </a:r>
            <a:r>
              <a:rPr lang="en-GB" sz="1200" i="1" dirty="0"/>
              <a:t>from Galaxy 101: https://github.com/nekrut/galaxy/wiki/Galaxy101-1</a:t>
            </a:r>
          </a:p>
        </p:txBody>
      </p:sp>
    </p:spTree>
    <p:extLst>
      <p:ext uri="{BB962C8B-B14F-4D97-AF65-F5344CB8AC3E}">
        <p14:creationId xmlns:p14="http://schemas.microsoft.com/office/powerpoint/2010/main" val="883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Galaxy exercise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the SNPs;</a:t>
            </a:r>
          </a:p>
          <a:p>
            <a:pPr lvl="1"/>
            <a:r>
              <a:rPr lang="en-US" dirty="0" smtClean="0"/>
              <a:t>Same process, but this time select “Variation” in the “group” setting</a:t>
            </a:r>
          </a:p>
          <a:p>
            <a:r>
              <a:rPr lang="en-US" dirty="0" smtClean="0"/>
              <a:t>We can rename the history items, to better reflect our process (“Exons” and “SNPs” respectively)</a:t>
            </a:r>
          </a:p>
          <a:p>
            <a:r>
              <a:rPr lang="en-US" dirty="0" smtClean="0"/>
              <a:t>Let’s join the two datasets. However, we need the tool we installed in the first step</a:t>
            </a:r>
          </a:p>
          <a:p>
            <a:r>
              <a:rPr lang="en-US" dirty="0"/>
              <a:t>Go to “Join, Subtract and Group” (or the group you assigned the new tool to), and run the “join” </a:t>
            </a:r>
            <a:r>
              <a:rPr lang="en-US" dirty="0" smtClean="0"/>
              <a:t>tool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Galaxy exercise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Next step would be to count the </a:t>
            </a:r>
            <a:r>
              <a:rPr lang="en-US" dirty="0"/>
              <a:t>number of SNPs per </a:t>
            </a:r>
            <a:r>
              <a:rPr lang="en-US" dirty="0" smtClean="0"/>
              <a:t>exon</a:t>
            </a:r>
            <a:endParaRPr lang="en-US" dirty="0"/>
          </a:p>
          <a:p>
            <a:pPr lvl="1"/>
            <a:r>
              <a:rPr lang="en-US" dirty="0" smtClean="0"/>
              <a:t>“Join</a:t>
            </a:r>
            <a:r>
              <a:rPr lang="en-US" dirty="0"/>
              <a:t>, Subtract, and </a:t>
            </a:r>
            <a:r>
              <a:rPr lang="en-US" dirty="0" smtClean="0"/>
              <a:t>Group” </a:t>
            </a:r>
            <a:r>
              <a:rPr lang="en-US" dirty="0"/>
              <a:t>-&gt; </a:t>
            </a:r>
            <a:r>
              <a:rPr lang="en-US" dirty="0" smtClean="0"/>
              <a:t>“Group” tool</a:t>
            </a:r>
          </a:p>
          <a:p>
            <a:pPr lvl="1"/>
            <a:r>
              <a:rPr lang="en-US" dirty="0" smtClean="0"/>
              <a:t>Use Column 4 as the grouping attribute</a:t>
            </a:r>
          </a:p>
          <a:p>
            <a:pPr lvl="1"/>
            <a:r>
              <a:rPr lang="en-US" dirty="0" smtClean="0"/>
              <a:t>Insert a new operation “Count” on the same column</a:t>
            </a:r>
          </a:p>
          <a:p>
            <a:r>
              <a:rPr lang="en-US" dirty="0" smtClean="0"/>
              <a:t>In order to identify the exon with the highest number of SNPs, we need to “sort” and “filter” the new dataset</a:t>
            </a:r>
          </a:p>
          <a:p>
            <a:pPr lvl="1"/>
            <a:r>
              <a:rPr lang="en-US" dirty="0" smtClean="0"/>
              <a:t>“Filter </a:t>
            </a:r>
            <a:r>
              <a:rPr lang="en-US" dirty="0"/>
              <a:t>and </a:t>
            </a:r>
            <a:r>
              <a:rPr lang="en-US" dirty="0" smtClean="0"/>
              <a:t>Sort” </a:t>
            </a:r>
            <a:r>
              <a:rPr lang="en-US" dirty="0"/>
              <a:t>-&gt; </a:t>
            </a:r>
            <a:r>
              <a:rPr lang="en-US" dirty="0" smtClean="0"/>
              <a:t>“Sort” (on Column 2)</a:t>
            </a:r>
          </a:p>
          <a:p>
            <a:pPr lvl="1"/>
            <a:r>
              <a:rPr lang="en-US" dirty="0" smtClean="0"/>
              <a:t>“Text Manipulation” </a:t>
            </a:r>
            <a:r>
              <a:rPr lang="en-US" dirty="0"/>
              <a:t>-&gt; </a:t>
            </a:r>
            <a:r>
              <a:rPr lang="en-US" dirty="0" smtClean="0"/>
              <a:t>“Select First” (set top 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2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Galaxy exercise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final table should look like this: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have identified the top exons, but with little information yet.</a:t>
            </a:r>
          </a:p>
          <a:p>
            <a:r>
              <a:rPr lang="en-US" dirty="0" smtClean="0"/>
              <a:t>Let’s combine this, with the original Exon data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08" t="16532" r="56641" b="51969"/>
          <a:stretch/>
        </p:blipFill>
        <p:spPr>
          <a:xfrm>
            <a:off x="2411760" y="1844824"/>
            <a:ext cx="316835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Galaxy exercise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50398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“Join</a:t>
            </a:r>
            <a:r>
              <a:rPr lang="en-US" dirty="0"/>
              <a:t>, Subtract and </a:t>
            </a:r>
            <a:r>
              <a:rPr lang="en-US" dirty="0" smtClean="0"/>
              <a:t>Group” </a:t>
            </a:r>
            <a:r>
              <a:rPr lang="en-US" dirty="0"/>
              <a:t>-&gt; </a:t>
            </a:r>
            <a:r>
              <a:rPr lang="en-US" dirty="0" smtClean="0"/>
              <a:t>“Compare </a:t>
            </a:r>
            <a:r>
              <a:rPr lang="en-US" dirty="0"/>
              <a:t>two </a:t>
            </a:r>
            <a:r>
              <a:rPr lang="en-US" dirty="0" smtClean="0"/>
              <a:t>Queries” tool</a:t>
            </a:r>
          </a:p>
          <a:p>
            <a:pPr lvl="1"/>
            <a:r>
              <a:rPr lang="en-US" dirty="0" smtClean="0"/>
              <a:t>1: Exons dataset, using column #4</a:t>
            </a:r>
          </a:p>
          <a:p>
            <a:pPr lvl="1"/>
            <a:r>
              <a:rPr lang="en-US" dirty="0" smtClean="0"/>
              <a:t>2. Last dataset, using column #1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best way to learn about these exons is to look at their genomic </a:t>
            </a:r>
            <a:r>
              <a:rPr lang="en-US" dirty="0" smtClean="0"/>
              <a:t>surrounding.</a:t>
            </a:r>
          </a:p>
          <a:p>
            <a:r>
              <a:rPr lang="en-US" dirty="0" smtClean="0"/>
              <a:t>There </a:t>
            </a:r>
            <a:r>
              <a:rPr lang="en-US" dirty="0"/>
              <a:t>is really no better way to do this than using genome </a:t>
            </a:r>
            <a:r>
              <a:rPr lang="en-US" dirty="0" smtClean="0"/>
              <a:t>browsers.</a:t>
            </a:r>
          </a:p>
          <a:p>
            <a:pPr lvl="1"/>
            <a:r>
              <a:rPr lang="en-US" dirty="0" smtClean="0"/>
              <a:t>Because </a:t>
            </a:r>
            <a:r>
              <a:rPr lang="en-US" dirty="0"/>
              <a:t>this analysis was performed on "standard" human genome (hg38 in this case), you have two </a:t>
            </a:r>
            <a:r>
              <a:rPr lang="en-US" dirty="0" smtClean="0"/>
              <a:t>choices</a:t>
            </a:r>
          </a:p>
          <a:p>
            <a:pPr lvl="2"/>
            <a:r>
              <a:rPr lang="en-US" dirty="0" smtClean="0"/>
              <a:t>UCSC </a:t>
            </a:r>
            <a:r>
              <a:rPr lang="en-US" dirty="0"/>
              <a:t>Genome </a:t>
            </a:r>
            <a:r>
              <a:rPr lang="en-US" dirty="0" smtClean="0"/>
              <a:t>Browser, and</a:t>
            </a:r>
          </a:p>
          <a:p>
            <a:pPr lvl="2"/>
            <a:r>
              <a:rPr lang="en-US" dirty="0" smtClean="0"/>
              <a:t>IGV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20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Galaxy exercise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58" t="1767" r="1851" b="10626"/>
          <a:stretch/>
        </p:blipFill>
        <p:spPr>
          <a:xfrm>
            <a:off x="366004" y="1341438"/>
            <a:ext cx="862801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Galaxy exercise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Finally, you can rename and save your entire workflow for use in the future (or other training sessions)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610" b="5704"/>
          <a:stretch/>
        </p:blipFill>
        <p:spPr>
          <a:xfrm>
            <a:off x="755576" y="2780928"/>
            <a:ext cx="743494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Access to the Federated Cloud: </a:t>
            </a:r>
            <a:br>
              <a:rPr lang="en-GB" dirty="0" smtClean="0"/>
            </a:br>
            <a:r>
              <a:rPr lang="en-GB" dirty="0" smtClean="0"/>
              <a:t>Virtual Organisations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677976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1533960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1894000"/>
            <a:ext cx="576064" cy="576064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23528" y="1461952"/>
            <a:ext cx="2339752" cy="1224136"/>
          </a:xfrm>
          <a:prstGeom prst="ellipse">
            <a:avLst/>
          </a:prstGeom>
          <a:noFill/>
          <a:ln w="57150"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1</a:t>
            </a:r>
            <a:br>
              <a:rPr lang="en-US" sz="2400" b="1" dirty="0" smtClean="0"/>
            </a:br>
            <a:r>
              <a:rPr lang="en-US" sz="1600" b="1" dirty="0" smtClean="0"/>
              <a:t>(cloud a, b, c)</a:t>
            </a:r>
            <a:endParaRPr lang="en-US" sz="16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284984"/>
            <a:ext cx="576064" cy="5760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3140968"/>
            <a:ext cx="576064" cy="57606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3501008"/>
            <a:ext cx="576064" cy="576064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395536" y="3068960"/>
            <a:ext cx="2339752" cy="1224136"/>
          </a:xfrm>
          <a:prstGeom prst="ellips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Ins="0" rtlCol="0" anchor="ctr"/>
          <a:lstStyle/>
          <a:p>
            <a:pPr algn="r"/>
            <a:r>
              <a:rPr lang="en-US" sz="2400" b="1" dirty="0" smtClean="0"/>
              <a:t>VO 2</a:t>
            </a:r>
            <a:br>
              <a:rPr lang="en-US" sz="2400" b="1" dirty="0" smtClean="0"/>
            </a:br>
            <a:r>
              <a:rPr lang="en-US" sz="1600" b="1" dirty="0" smtClean="0"/>
              <a:t>(cloud b, c, d, e)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180999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Generic VOs – e.g. fedcloud.egi.eu </a:t>
            </a:r>
            <a:r>
              <a:rPr lang="en-US" dirty="0" smtClean="0">
                <a:sym typeface="Wingdings" panose="05000000000000000000" pitchFamily="2" charset="2"/>
              </a:rPr>
              <a:t> Incubator for new users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Community-specific VOs – e.g. CHIPSTER, </a:t>
            </a:r>
            <a:r>
              <a:rPr lang="en-US" dirty="0" err="1" smtClean="0">
                <a:sym typeface="Wingdings" panose="05000000000000000000" pitchFamily="2" charset="2"/>
              </a:rPr>
              <a:t>Highthroughtputseq</a:t>
            </a:r>
            <a:r>
              <a:rPr lang="en-US" dirty="0" smtClean="0">
                <a:sym typeface="Wingdings" panose="05000000000000000000" pitchFamily="2" charset="2"/>
              </a:rPr>
              <a:t>, EISCAT, etc. (SLA, OLAs)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ym typeface="Wingdings" panose="05000000000000000000" pitchFamily="2" charset="2"/>
              </a:rPr>
              <a:t>Training VO = training.egi.eu  To be used today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Browse VOs at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http://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  <a:hlinkClick r:id="rId6"/>
              </a:rPr>
              <a:t>operations-portal.egi.eu/vo/search</a:t>
            </a:r>
            <a:r>
              <a:rPr lang="en-US" dirty="0" smtClean="0">
                <a:sym typeface="Wingdings" panose="05000000000000000000" pitchFamily="2" charset="2"/>
              </a:rPr>
              <a:t> (both grid and cloud)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0964" y="4449306"/>
            <a:ext cx="354694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VO membership and resource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access with X.509 certificates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6204150" y="3068960"/>
            <a:ext cx="384074" cy="25738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>
            <a:off x="5810451" y="4396889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>
            <a:off x="6508705" y="4293096"/>
            <a:ext cx="458323" cy="30714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>
            <a:off x="5292080" y="2883039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4339652" y="2625657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4067944" y="2470064"/>
            <a:ext cx="2669922" cy="103094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144204">
            <a:off x="2587517" y="2250084"/>
            <a:ext cx="1671743" cy="4320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5152292" y="2810871"/>
            <a:ext cx="2011996" cy="199237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524792">
            <a:off x="2722805" y="3694352"/>
            <a:ext cx="2577872" cy="45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loud"/>
          <p:cNvSpPr>
            <a:spLocks noChangeAspect="1" noEditPoints="1" noChangeArrowheads="1"/>
          </p:cNvSpPr>
          <p:nvPr/>
        </p:nvSpPr>
        <p:spPr bwMode="auto">
          <a:xfrm>
            <a:off x="5488723" y="3717032"/>
            <a:ext cx="379421" cy="254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38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5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the service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can stop the service using the following </a:t>
            </a:r>
            <a:r>
              <a:rPr lang="en-US" dirty="0" err="1" smtClean="0"/>
              <a:t>docker</a:t>
            </a:r>
            <a:r>
              <a:rPr lang="en-US" dirty="0" smtClean="0"/>
              <a:t> command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the id can be identified with the command:</a:t>
            </a:r>
            <a:endParaRPr lang="el-GR" dirty="0"/>
          </a:p>
        </p:txBody>
      </p:sp>
      <p:sp>
        <p:nvSpPr>
          <p:cNvPr id="5" name="Rectángulo 4"/>
          <p:cNvSpPr/>
          <p:nvPr/>
        </p:nvSpPr>
        <p:spPr>
          <a:xfrm>
            <a:off x="251520" y="2564904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US" dirty="0" err="1">
                <a:latin typeface="Courier"/>
                <a:cs typeface="Courier"/>
              </a:rPr>
              <a:t>sudo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docker</a:t>
            </a:r>
            <a:r>
              <a:rPr lang="en-US" dirty="0">
                <a:latin typeface="Courier"/>
                <a:cs typeface="Courier"/>
              </a:rPr>
              <a:t> stop </a:t>
            </a:r>
            <a:r>
              <a:rPr lang="en-US" dirty="0" smtClean="0">
                <a:latin typeface="Courier"/>
                <a:cs typeface="Courier"/>
              </a:rPr>
              <a:t>&lt;id&gt;</a:t>
            </a:r>
            <a:endParaRPr lang="en-GB" dirty="0" smtClean="0">
              <a:latin typeface="Courier"/>
              <a:cs typeface="Courier"/>
            </a:endParaRPr>
          </a:p>
        </p:txBody>
      </p:sp>
      <p:sp>
        <p:nvSpPr>
          <p:cNvPr id="6" name="Rectángulo 4"/>
          <p:cNvSpPr/>
          <p:nvPr/>
        </p:nvSpPr>
        <p:spPr>
          <a:xfrm>
            <a:off x="258416" y="3902536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US" dirty="0" err="1" smtClean="0">
                <a:latin typeface="Courier"/>
                <a:cs typeface="Courier"/>
              </a:rPr>
              <a:t>sudo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docker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ps</a:t>
            </a:r>
            <a:r>
              <a:rPr lang="en-US" dirty="0">
                <a:latin typeface="Courier"/>
                <a:cs typeface="Courier"/>
              </a:rPr>
              <a:t> -a</a:t>
            </a:r>
            <a:endParaRPr lang="en-GB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308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Clean up and stop the VM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079450"/>
          </a:xfrm>
        </p:spPr>
        <p:txBody>
          <a:bodyPr/>
          <a:lstStyle/>
          <a:p>
            <a:r>
              <a:rPr lang="en-GB" noProof="0" dirty="0" smtClean="0"/>
              <a:t>Delete the VM:</a:t>
            </a:r>
            <a:endParaRPr lang="en-GB" noProof="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2060848"/>
            <a:ext cx="8424936" cy="23042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>
                <a:latin typeface="Courier"/>
                <a:cs typeface="Courier"/>
              </a:rPr>
              <a:t>~$ occi </a:t>
            </a:r>
            <a:r>
              <a:rPr lang="en-GB" sz="20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2000" dirty="0">
                <a:latin typeface="Courier"/>
                <a:cs typeface="Courier"/>
              </a:rPr>
              <a:t>        --</a:t>
            </a:r>
            <a:r>
              <a:rPr lang="en-GB" sz="2000" dirty="0" err="1">
                <a:latin typeface="Courier"/>
                <a:cs typeface="Courier"/>
              </a:rPr>
              <a:t>auth</a:t>
            </a:r>
            <a:r>
              <a:rPr lang="en-GB" sz="2000" dirty="0">
                <a:latin typeface="Courier"/>
                <a:cs typeface="Courier"/>
              </a:rPr>
              <a:t> x509 --</a:t>
            </a:r>
            <a:r>
              <a:rPr lang="en-GB" sz="2000" dirty="0" err="1">
                <a:latin typeface="Courier"/>
                <a:cs typeface="Courier"/>
              </a:rPr>
              <a:t>voms</a:t>
            </a:r>
            <a:r>
              <a:rPr lang="en-GB" sz="2000" dirty="0">
                <a:latin typeface="Courier"/>
                <a:cs typeface="Courier"/>
              </a:rPr>
              <a:t> </a:t>
            </a:r>
            <a:r>
              <a:rPr lang="en-GB" sz="20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2000" dirty="0">
                <a:latin typeface="Courier"/>
                <a:cs typeface="Courier"/>
              </a:rPr>
              <a:t> </a:t>
            </a:r>
            <a:r>
              <a:rPr lang="en-GB" sz="2000" dirty="0" smtClean="0">
                <a:latin typeface="Courier"/>
                <a:cs typeface="Courier"/>
              </a:rPr>
              <a:t>       --</a:t>
            </a:r>
            <a:r>
              <a:rPr lang="en-GB" sz="2000" dirty="0">
                <a:latin typeface="Courier"/>
                <a:cs typeface="Courier"/>
              </a:rPr>
              <a:t>user-cred </a:t>
            </a:r>
            <a:r>
              <a:rPr lang="en-GB" sz="2000" dirty="0" smtClean="0">
                <a:latin typeface="Courier"/>
                <a:cs typeface="Courier"/>
              </a:rPr>
              <a:t>$X509_USER_PROXY </a:t>
            </a:r>
            <a:r>
              <a:rPr lang="en-GB" sz="2000" dirty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2000" dirty="0">
                <a:latin typeface="Courier"/>
                <a:cs typeface="Courier"/>
              </a:rPr>
              <a:t>        --action </a:t>
            </a:r>
            <a:r>
              <a:rPr lang="en-GB" sz="2000" b="1" dirty="0">
                <a:solidFill>
                  <a:srgbClr val="FF0000"/>
                </a:solidFill>
                <a:latin typeface="Courier"/>
                <a:cs typeface="Courier"/>
              </a:rPr>
              <a:t>delete</a:t>
            </a:r>
            <a:r>
              <a:rPr lang="en-GB" sz="2000" dirty="0">
                <a:latin typeface="Courier"/>
                <a:cs typeface="Courier"/>
              </a:rPr>
              <a:t> --resource </a:t>
            </a:r>
            <a:r>
              <a:rPr lang="en-GB" sz="2000" b="1" dirty="0" smtClean="0">
                <a:solidFill>
                  <a:srgbClr val="FF0000"/>
                </a:solidFill>
                <a:latin typeface="Courier"/>
                <a:cs typeface="Courier"/>
              </a:rPr>
              <a:t>$COMPUTE_ID</a:t>
            </a:r>
          </a:p>
        </p:txBody>
      </p:sp>
    </p:spTree>
    <p:extLst>
      <p:ext uri="{BB962C8B-B14F-4D97-AF65-F5344CB8AC3E}">
        <p14:creationId xmlns:p14="http://schemas.microsoft.com/office/powerpoint/2010/main" val="17755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Preparing your own VM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4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Creation</a:t>
            </a:r>
            <a:endParaRPr lang="en-GB" dirty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Create VM with some virtualization software:</a:t>
            </a:r>
          </a:p>
          <a:p>
            <a:pPr lvl="1"/>
            <a:r>
              <a:rPr lang="en-GB" dirty="0" err="1" smtClean="0"/>
              <a:t>VirtualBox</a:t>
            </a:r>
            <a:r>
              <a:rPr lang="en-GB" dirty="0" smtClean="0"/>
              <a:t> (available for most OS, easy to use)</a:t>
            </a:r>
          </a:p>
          <a:p>
            <a:pPr lvl="1"/>
            <a:r>
              <a:rPr lang="en-GB" dirty="0" smtClean="0"/>
              <a:t>KVM</a:t>
            </a:r>
          </a:p>
          <a:p>
            <a:pPr lvl="1"/>
            <a:r>
              <a:rPr lang="en-GB" dirty="0" err="1" smtClean="0"/>
              <a:t>Xen</a:t>
            </a:r>
            <a:endParaRPr lang="en-GB" dirty="0" smtClean="0"/>
          </a:p>
          <a:p>
            <a:pPr lvl="1"/>
            <a:r>
              <a:rPr lang="en-GB" dirty="0" err="1" smtClean="0"/>
              <a:t>VMWare</a:t>
            </a:r>
            <a:endParaRPr lang="en-GB" dirty="0"/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 smtClean="0"/>
              <a:t>Once VM is configured as needed, export to the proper format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OVF is the preferred format in the EGI Federated Cloud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8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containers and disk images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 VM is a set of disk images within a container (</a:t>
            </a:r>
            <a:r>
              <a:rPr lang="en-GB" strike="sngStrike" dirty="0" smtClean="0"/>
              <a:t>Docker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Normally one disk image per VM</a:t>
            </a:r>
          </a:p>
          <a:p>
            <a:r>
              <a:rPr lang="en-GB" dirty="0" smtClean="0"/>
              <a:t>Disk images: contain the actual disk for the VM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aw: a direct copy of the disk into a file</a:t>
            </a:r>
          </a:p>
          <a:p>
            <a:pPr lvl="1"/>
            <a:r>
              <a:rPr lang="en-GB" dirty="0" smtClean="0"/>
              <a:t>qcow2: copy-on-write format that allows fast duplication of images</a:t>
            </a:r>
          </a:p>
          <a:p>
            <a:pPr lvl="1"/>
            <a:r>
              <a:rPr lang="en-GB" dirty="0" smtClean="0"/>
              <a:t>VMDK: sparse file format created by </a:t>
            </a:r>
            <a:r>
              <a:rPr lang="en-GB" dirty="0" err="1" smtClean="0"/>
              <a:t>VMWare</a:t>
            </a:r>
            <a:r>
              <a:rPr lang="en-GB" dirty="0" smtClean="0"/>
              <a:t>, now open format</a:t>
            </a:r>
          </a:p>
          <a:p>
            <a:pPr lvl="1"/>
            <a:r>
              <a:rPr lang="en-GB" dirty="0" smtClean="0"/>
              <a:t>…</a:t>
            </a:r>
          </a:p>
          <a:p>
            <a:r>
              <a:rPr lang="en-GB" dirty="0"/>
              <a:t>Containers: </a:t>
            </a:r>
            <a:r>
              <a:rPr lang="en-GB" dirty="0" smtClean="0"/>
              <a:t>package the disks + metadata</a:t>
            </a:r>
          </a:p>
          <a:p>
            <a:pPr lvl="1"/>
            <a:r>
              <a:rPr lang="en-GB" dirty="0" smtClean="0"/>
              <a:t>raw: no container, just the disk image</a:t>
            </a:r>
          </a:p>
          <a:p>
            <a:pPr lvl="1"/>
            <a:r>
              <a:rPr lang="en-GB" dirty="0" smtClean="0"/>
              <a:t>OVF (Open Virtualization Format): open format </a:t>
            </a:r>
            <a:r>
              <a:rPr lang="en-GB" dirty="0"/>
              <a:t>by the Distributed Management Task Force (DMTF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849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OVF, OVA and VMDK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OVF is a specification for packaging and distributing software appliances</a:t>
            </a:r>
          </a:p>
          <a:p>
            <a:r>
              <a:rPr lang="en-GB" dirty="0" smtClean="0"/>
              <a:t>An </a:t>
            </a:r>
            <a:r>
              <a:rPr lang="en-GB" dirty="0"/>
              <a:t>OVF package consists </a:t>
            </a:r>
            <a:r>
              <a:rPr lang="en-GB" dirty="0" smtClean="0"/>
              <a:t>of:</a:t>
            </a:r>
          </a:p>
          <a:p>
            <a:pPr lvl="1"/>
            <a:r>
              <a:rPr lang="en-GB" dirty="0" smtClean="0"/>
              <a:t>OVF description (XML file with .</a:t>
            </a:r>
            <a:r>
              <a:rPr lang="en-GB" dirty="0" err="1" smtClean="0"/>
              <a:t>ovf</a:t>
            </a:r>
            <a:r>
              <a:rPr lang="en-GB" dirty="0" smtClean="0"/>
              <a:t> extension) that contains the metadata (name, hardware requirements, etc.)</a:t>
            </a:r>
          </a:p>
          <a:p>
            <a:pPr lvl="1"/>
            <a:r>
              <a:rPr lang="en-GB" dirty="0" smtClean="0"/>
              <a:t>One or more disk images: any format can be used, but in practice every implementation uses VMDK</a:t>
            </a:r>
          </a:p>
          <a:p>
            <a:pPr lvl="1"/>
            <a:r>
              <a:rPr lang="en-GB" dirty="0" smtClean="0"/>
              <a:t>Optional auxiliary files (certificates, checksums, …)</a:t>
            </a:r>
          </a:p>
          <a:p>
            <a:r>
              <a:rPr lang="en-GB" dirty="0" smtClean="0"/>
              <a:t>An OVA (OVF archive) is a tar file of a OVF package</a:t>
            </a:r>
          </a:p>
          <a:p>
            <a:pPr lvl="1"/>
            <a:r>
              <a:rPr lang="en-GB" dirty="0" smtClean="0"/>
              <a:t>Easier for distribution than a directory with the files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931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Packer is a tool for creating machine and container images for multiple platforms from a single source </a:t>
            </a:r>
            <a:r>
              <a:rPr lang="en-GB" dirty="0" smtClean="0"/>
              <a:t>configuration</a:t>
            </a:r>
          </a:p>
          <a:p>
            <a:pPr lvl="1"/>
            <a:r>
              <a:rPr lang="en-GB" dirty="0" smtClean="0"/>
              <a:t>Reproducible builds</a:t>
            </a:r>
          </a:p>
          <a:p>
            <a:pPr lvl="1"/>
            <a:r>
              <a:rPr lang="en-GB" dirty="0" smtClean="0"/>
              <a:t>Creates VM in your virtualization platform (or cloud)</a:t>
            </a:r>
          </a:p>
          <a:p>
            <a:pPr lvl="1"/>
            <a:r>
              <a:rPr lang="en-GB" dirty="0" smtClean="0"/>
              <a:t>Executes scripts on top to install/configure</a:t>
            </a:r>
          </a:p>
          <a:p>
            <a:pPr lvl="1"/>
            <a:r>
              <a:rPr lang="en-GB" dirty="0" smtClean="0"/>
              <a:t>Can apply the same scripts to different platforms (so all images are the same at the end)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63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Image Template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51520" y="1452912"/>
            <a:ext cx="8856984" cy="4784400"/>
          </a:xfrm>
        </p:spPr>
        <p:txBody>
          <a:bodyPr/>
          <a:lstStyle/>
          <a:p>
            <a:r>
              <a:rPr lang="en-GB" dirty="0" smtClean="0"/>
              <a:t>JSON file containing the description of what to build.</a:t>
            </a:r>
          </a:p>
          <a:p>
            <a:r>
              <a:rPr lang="en-GB" dirty="0" smtClean="0"/>
              <a:t>Builders</a:t>
            </a:r>
          </a:p>
          <a:p>
            <a:pPr lvl="1"/>
            <a:r>
              <a:rPr lang="en-GB" dirty="0" smtClean="0"/>
              <a:t>Define how to install/start the VM for a given platform</a:t>
            </a:r>
          </a:p>
          <a:p>
            <a:pPr lvl="1"/>
            <a:r>
              <a:rPr lang="en-GB" dirty="0" smtClean="0"/>
              <a:t>Supports AWS, </a:t>
            </a:r>
            <a:r>
              <a:rPr lang="en-GB" dirty="0" err="1" smtClean="0"/>
              <a:t>OpenStack</a:t>
            </a:r>
            <a:r>
              <a:rPr lang="en-GB" dirty="0" smtClean="0"/>
              <a:t>, </a:t>
            </a:r>
            <a:r>
              <a:rPr lang="en-GB" dirty="0" err="1" smtClean="0"/>
              <a:t>VirtualBox</a:t>
            </a:r>
            <a:r>
              <a:rPr lang="en-GB" dirty="0" smtClean="0"/>
              <a:t>, </a:t>
            </a:r>
            <a:r>
              <a:rPr lang="en-GB" dirty="0" err="1" smtClean="0"/>
              <a:t>qemu</a:t>
            </a:r>
            <a:r>
              <a:rPr lang="en-GB" dirty="0" smtClean="0"/>
              <a:t>, </a:t>
            </a:r>
            <a:r>
              <a:rPr lang="en-GB" dirty="0" err="1" smtClean="0"/>
              <a:t>VMWare</a:t>
            </a:r>
            <a:r>
              <a:rPr lang="en-GB" dirty="0" smtClean="0"/>
              <a:t>, …</a:t>
            </a:r>
          </a:p>
          <a:p>
            <a:r>
              <a:rPr lang="en-GB" dirty="0" err="1" smtClean="0"/>
              <a:t>Provisioners</a:t>
            </a:r>
            <a:endParaRPr lang="en-GB" dirty="0" smtClean="0"/>
          </a:p>
          <a:p>
            <a:pPr lvl="1"/>
            <a:r>
              <a:rPr lang="en-GB" dirty="0" smtClean="0"/>
              <a:t>Define how to </a:t>
            </a:r>
            <a:r>
              <a:rPr lang="en-GB" dirty="0"/>
              <a:t>install and configure software into the </a:t>
            </a:r>
            <a:r>
              <a:rPr lang="en-GB" dirty="0" smtClean="0"/>
              <a:t>image</a:t>
            </a:r>
          </a:p>
          <a:p>
            <a:pPr lvl="1"/>
            <a:r>
              <a:rPr lang="en-GB" dirty="0" smtClean="0"/>
              <a:t>Several types: shell scripts, uploading files, puppet, chef, </a:t>
            </a:r>
            <a:r>
              <a:rPr lang="en-GB" dirty="0" err="1" smtClean="0"/>
              <a:t>ansible</a:t>
            </a:r>
            <a:r>
              <a:rPr lang="en-GB" dirty="0" smtClean="0"/>
              <a:t>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5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builder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"builders": [{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"type": "</a:t>
            </a:r>
            <a:r>
              <a:rPr lang="en-GB" dirty="0" err="1">
                <a:latin typeface="Courier"/>
                <a:cs typeface="Courier"/>
              </a:rPr>
              <a:t>virtualbox-iso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guest_os_type</a:t>
            </a:r>
            <a:r>
              <a:rPr lang="en-GB" dirty="0">
                <a:latin typeface="Courier"/>
                <a:cs typeface="Courier"/>
              </a:rPr>
              <a:t>": "Ubuntu_64",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disk_size</a:t>
            </a:r>
            <a:r>
              <a:rPr lang="en-GB" dirty="0">
                <a:latin typeface="Courier"/>
                <a:cs typeface="Courier"/>
              </a:rPr>
              <a:t>": 2000,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iso_url</a:t>
            </a:r>
            <a:r>
              <a:rPr lang="en-GB" dirty="0">
                <a:latin typeface="Courier"/>
                <a:cs typeface="Courier"/>
              </a:rPr>
              <a:t>": "http://</a:t>
            </a:r>
            <a:r>
              <a:rPr lang="en-GB" dirty="0" err="1">
                <a:latin typeface="Courier"/>
                <a:cs typeface="Courier"/>
              </a:rPr>
              <a:t>archive.ubuntu.com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ubuntu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dists</a:t>
            </a:r>
            <a:r>
              <a:rPr lang="en-GB" dirty="0">
                <a:latin typeface="Courier"/>
                <a:cs typeface="Courier"/>
              </a:rPr>
              <a:t>/trusty/main/installer-amd64/current/images/</a:t>
            </a:r>
            <a:r>
              <a:rPr lang="en-GB" dirty="0" err="1">
                <a:latin typeface="Courier"/>
                <a:cs typeface="Courier"/>
              </a:rPr>
              <a:t>netboot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mini.iso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iso_checksum</a:t>
            </a:r>
            <a:r>
              <a:rPr lang="en-GB" dirty="0">
                <a:latin typeface="Courier"/>
                <a:cs typeface="Courier"/>
              </a:rPr>
              <a:t>": "bc09966b54f91f62c3c41fc14b76f2baa4cce48595ce22e8c9f24ab21ac8d965",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iso_checksum_type</a:t>
            </a:r>
            <a:r>
              <a:rPr lang="en-GB" dirty="0">
                <a:latin typeface="Courier"/>
                <a:cs typeface="Courier"/>
              </a:rPr>
              <a:t>": "sha256",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ssh_username</a:t>
            </a:r>
            <a:r>
              <a:rPr lang="en-GB" dirty="0">
                <a:latin typeface="Courier"/>
                <a:cs typeface="Courier"/>
              </a:rPr>
              <a:t>": "root",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ssh_password</a:t>
            </a:r>
            <a:r>
              <a:rPr lang="en-GB" dirty="0">
                <a:latin typeface="Courier"/>
                <a:cs typeface="Courier"/>
              </a:rPr>
              <a:t>": "</a:t>
            </a:r>
            <a:r>
              <a:rPr lang="en-GB" dirty="0" err="1">
                <a:latin typeface="Courier"/>
                <a:cs typeface="Courier"/>
              </a:rPr>
              <a:t>rootpasswd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ssh_wait_timeout</a:t>
            </a:r>
            <a:r>
              <a:rPr lang="en-GB" dirty="0">
                <a:latin typeface="Courier"/>
                <a:cs typeface="Courier"/>
              </a:rPr>
              <a:t>": "90m",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shutdown_command</a:t>
            </a:r>
            <a:r>
              <a:rPr lang="en-GB" dirty="0">
                <a:latin typeface="Courier"/>
                <a:cs typeface="Courier"/>
              </a:rPr>
              <a:t>": "shutdown -h now",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http_directory</a:t>
            </a:r>
            <a:r>
              <a:rPr lang="en-GB" dirty="0">
                <a:latin typeface="Courier"/>
                <a:cs typeface="Courier"/>
              </a:rPr>
              <a:t>": "</a:t>
            </a:r>
            <a:r>
              <a:rPr lang="en-GB" dirty="0" err="1">
                <a:latin typeface="Courier"/>
                <a:cs typeface="Courier"/>
              </a:rPr>
              <a:t>httpdir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http_port_min</a:t>
            </a:r>
            <a:r>
              <a:rPr lang="en-GB" dirty="0">
                <a:latin typeface="Courier"/>
                <a:cs typeface="Courier"/>
              </a:rPr>
              <a:t>": 8500,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http_port_max</a:t>
            </a:r>
            <a:r>
              <a:rPr lang="en-GB" dirty="0">
                <a:latin typeface="Courier"/>
                <a:cs typeface="Courier"/>
              </a:rPr>
              <a:t>": 8550,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boot_command</a:t>
            </a:r>
            <a:r>
              <a:rPr lang="en-GB" dirty="0">
                <a:latin typeface="Courier"/>
                <a:cs typeface="Courier"/>
              </a:rPr>
              <a:t>": [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"&lt;esc&gt;",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 install auto=true priority=critical </a:t>
            </a:r>
            <a:r>
              <a:rPr lang="en-GB" dirty="0" err="1">
                <a:latin typeface="Courier"/>
                <a:cs typeface="Courier"/>
              </a:rPr>
              <a:t>preseed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url</a:t>
            </a:r>
            <a:r>
              <a:rPr lang="en-GB" dirty="0">
                <a:latin typeface="Courier"/>
                <a:cs typeface="Courier"/>
              </a:rPr>
              <a:t>=http://{{ .HTTPIP }}:{{ .</a:t>
            </a:r>
            <a:r>
              <a:rPr lang="en-GB" dirty="0" err="1">
                <a:latin typeface="Courier"/>
                <a:cs typeface="Courier"/>
              </a:rPr>
              <a:t>HTTPPort</a:t>
            </a:r>
            <a:r>
              <a:rPr lang="en-GB" dirty="0">
                <a:latin typeface="Courier"/>
                <a:cs typeface="Courier"/>
              </a:rPr>
              <a:t> }}/</a:t>
            </a:r>
            <a:r>
              <a:rPr lang="en-GB" dirty="0" err="1">
                <a:latin typeface="Courier"/>
                <a:cs typeface="Courier"/>
              </a:rPr>
              <a:t>ubuntu.cfg</a:t>
            </a:r>
            <a:r>
              <a:rPr lang="en-GB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    "&lt;enter&gt;"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],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  "</a:t>
            </a:r>
            <a:r>
              <a:rPr lang="en-GB" dirty="0" err="1">
                <a:latin typeface="Courier"/>
                <a:cs typeface="Courier"/>
              </a:rPr>
              <a:t>vm_name</a:t>
            </a:r>
            <a:r>
              <a:rPr lang="en-GB" dirty="0">
                <a:latin typeface="Courier"/>
                <a:cs typeface="Courier"/>
              </a:rPr>
              <a:t>": "Ubuntu.14.04.20150623"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}],</a:t>
            </a:r>
          </a:p>
        </p:txBody>
      </p:sp>
    </p:spTree>
    <p:extLst>
      <p:ext uri="{BB962C8B-B14F-4D97-AF65-F5344CB8AC3E}">
        <p14:creationId xmlns:p14="http://schemas.microsoft.com/office/powerpoint/2010/main" val="21188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Packer </a:t>
            </a:r>
            <a:r>
              <a:rPr lang="en-GB" dirty="0" err="1" smtClean="0"/>
              <a:t>provisioners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": [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"file",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"source":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cloud.cfg</a:t>
            </a:r>
            <a:r>
              <a:rPr lang="nl-NL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</a:t>
            </a:r>
            <a:r>
              <a:rPr lang="nl-NL" dirty="0" err="1">
                <a:latin typeface="Courier"/>
                <a:cs typeface="Courier"/>
              </a:rPr>
              <a:t>destination</a:t>
            </a:r>
            <a:r>
              <a:rPr lang="nl-NL" dirty="0">
                <a:latin typeface="Courier"/>
                <a:cs typeface="Courier"/>
              </a:rPr>
              <a:t>": "/root/</a:t>
            </a:r>
            <a:r>
              <a:rPr lang="nl-NL" dirty="0" err="1">
                <a:latin typeface="Courier"/>
                <a:cs typeface="Courier"/>
              </a:rPr>
              <a:t>cloud.cfg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"file",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"source":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sshd_config</a:t>
            </a:r>
            <a:r>
              <a:rPr lang="nl-NL" dirty="0">
                <a:latin typeface="Courier"/>
                <a:cs typeface="Courier"/>
              </a:rPr>
              <a:t>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</a:t>
            </a:r>
            <a:r>
              <a:rPr lang="nl-NL" dirty="0" err="1">
                <a:latin typeface="Courier"/>
                <a:cs typeface="Courier"/>
              </a:rPr>
              <a:t>destination</a:t>
            </a:r>
            <a:r>
              <a:rPr lang="nl-NL" dirty="0">
                <a:latin typeface="Courier"/>
                <a:cs typeface="Courier"/>
              </a:rPr>
              <a:t>": "/root/</a:t>
            </a:r>
            <a:r>
              <a:rPr lang="nl-NL" dirty="0" err="1">
                <a:latin typeface="Courier"/>
                <a:cs typeface="Courier"/>
              </a:rPr>
              <a:t>sshd_config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{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"type": "shell",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    "script": "</a:t>
            </a:r>
            <a:r>
              <a:rPr lang="nl-NL" dirty="0" err="1">
                <a:latin typeface="Courier"/>
                <a:cs typeface="Courier"/>
              </a:rPr>
              <a:t>provisioners</a:t>
            </a:r>
            <a:r>
              <a:rPr lang="nl-NL" dirty="0">
                <a:latin typeface="Courier"/>
                <a:cs typeface="Courier"/>
              </a:rPr>
              <a:t>/</a:t>
            </a:r>
            <a:r>
              <a:rPr lang="nl-NL" dirty="0" err="1">
                <a:latin typeface="Courier"/>
                <a:cs typeface="Courier"/>
              </a:rPr>
              <a:t>script.sh</a:t>
            </a:r>
            <a:r>
              <a:rPr lang="nl-NL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  }</a:t>
            </a:r>
          </a:p>
          <a:p>
            <a:pPr marL="0" indent="0">
              <a:buNone/>
            </a:pPr>
            <a:r>
              <a:rPr lang="nl-NL" dirty="0">
                <a:latin typeface="Courier"/>
                <a:cs typeface="Courier"/>
              </a:rPr>
              <a:t>  ]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51193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88"/>
          <p:cNvSpPr/>
          <p:nvPr/>
        </p:nvSpPr>
        <p:spPr>
          <a:xfrm>
            <a:off x="1943912" y="3861661"/>
            <a:ext cx="3071859" cy="23756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GB" b="1" dirty="0" smtClean="0"/>
              <a:t>Appliances Marketplace (</a:t>
            </a:r>
            <a:r>
              <a:rPr lang="en-GB" b="1" dirty="0" err="1" smtClean="0"/>
              <a:t>AppDB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292080" y="1124744"/>
            <a:ext cx="3672408" cy="4752528"/>
          </a:xfrm>
          <a:prstGeom prst="roundRect">
            <a:avLst>
              <a:gd name="adj" fmla="val 94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 anchorCtr="0"/>
          <a:lstStyle/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typical user workflow</a:t>
            </a:r>
            <a:endParaRPr lang="en-GB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5868144" y="1916832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7524328" y="4797152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5351356" y="3429000"/>
            <a:ext cx="2435263" cy="16319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7392035" y="2584156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405344" y="1124744"/>
            <a:ext cx="3445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Clouds in your Virtual </a:t>
            </a:r>
            <a:r>
              <a:rPr lang="en-GB" dirty="0" smtClean="0">
                <a:solidFill>
                  <a:schemeClr val="tx2"/>
                </a:solidFill>
              </a:rPr>
              <a:t>Organisation</a:t>
            </a:r>
            <a:br>
              <a:rPr lang="en-GB" dirty="0" smtClean="0">
                <a:solidFill>
                  <a:schemeClr val="tx2"/>
                </a:solidFill>
              </a:rPr>
            </a:br>
            <a:r>
              <a:rPr lang="en-GB" dirty="0" smtClean="0">
                <a:solidFill>
                  <a:schemeClr val="tx2"/>
                </a:solidFill>
              </a:rPr>
              <a:t>(e.g. training.egi.eu)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Rettangolo 86"/>
          <p:cNvSpPr/>
          <p:nvPr/>
        </p:nvSpPr>
        <p:spPr bwMode="auto">
          <a:xfrm>
            <a:off x="2135452" y="4129828"/>
            <a:ext cx="2736304" cy="11713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b" anchorCtr="0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600" dirty="0" smtClean="0">
                <a:solidFill>
                  <a:schemeClr val="tx2"/>
                </a:solidFill>
              </a:rPr>
              <a:t>Virtual/Software </a:t>
            </a:r>
            <a:r>
              <a:rPr lang="es-ES" sz="1600" dirty="0" err="1" smtClean="0">
                <a:solidFill>
                  <a:schemeClr val="tx2"/>
                </a:solidFill>
              </a:rPr>
              <a:t>Appliances</a:t>
            </a:r>
            <a:r>
              <a:rPr lang="es-ES" sz="1600" dirty="0" smtClean="0">
                <a:solidFill>
                  <a:schemeClr val="tx2"/>
                </a:solidFill>
              </a:rPr>
              <a:t> of </a:t>
            </a:r>
            <a:r>
              <a:rPr lang="es-ES" sz="1600" b="1" dirty="0" err="1" smtClean="0">
                <a:solidFill>
                  <a:schemeClr val="tx2"/>
                </a:solidFill>
              </a:rPr>
              <a:t>your</a:t>
            </a:r>
            <a:r>
              <a:rPr lang="es-ES" sz="1600" b="1" dirty="0" smtClean="0">
                <a:solidFill>
                  <a:schemeClr val="tx2"/>
                </a:solidFill>
              </a:rPr>
              <a:t> Virtual </a:t>
            </a:r>
            <a:r>
              <a:rPr lang="es-ES" sz="1600" b="1" dirty="0" err="1" smtClean="0">
                <a:solidFill>
                  <a:schemeClr val="tx2"/>
                </a:solidFill>
              </a:rPr>
              <a:t>Organisation</a:t>
            </a:r>
            <a:endParaRPr lang="es-ES" sz="1600" b="1" dirty="0">
              <a:solidFill>
                <a:schemeClr val="tx2"/>
              </a:solidFill>
            </a:endParaRPr>
          </a:p>
        </p:txBody>
      </p:sp>
      <p:sp>
        <p:nvSpPr>
          <p:cNvPr id="13" name="Rettangolo 86"/>
          <p:cNvSpPr/>
          <p:nvPr/>
        </p:nvSpPr>
        <p:spPr bwMode="auto">
          <a:xfrm>
            <a:off x="3203848" y="4221088"/>
            <a:ext cx="564340" cy="5455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ttangolo 86"/>
          <p:cNvSpPr/>
          <p:nvPr/>
        </p:nvSpPr>
        <p:spPr bwMode="auto">
          <a:xfrm>
            <a:off x="4067944" y="4221088"/>
            <a:ext cx="564340" cy="5455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ttangolo 86"/>
          <p:cNvSpPr/>
          <p:nvPr/>
        </p:nvSpPr>
        <p:spPr bwMode="auto">
          <a:xfrm>
            <a:off x="2339752" y="4221088"/>
            <a:ext cx="564340" cy="545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smtClean="0">
                <a:solidFill>
                  <a:schemeClr val="tx1"/>
                </a:solidFill>
              </a:rPr>
              <a:t>VM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21733" y="2564904"/>
            <a:ext cx="864096" cy="245706"/>
            <a:chOff x="1412032" y="4325393"/>
            <a:chExt cx="2448272" cy="696167"/>
          </a:xfrm>
        </p:grpSpPr>
        <p:sp>
          <p:nvSpPr>
            <p:cNvPr id="21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2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3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24210" y="3042582"/>
            <a:ext cx="864096" cy="245706"/>
            <a:chOff x="1412032" y="4325393"/>
            <a:chExt cx="2448272" cy="696167"/>
          </a:xfrm>
        </p:grpSpPr>
        <p:sp>
          <p:nvSpPr>
            <p:cNvPr id="25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6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27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55653" y="5178355"/>
            <a:ext cx="864096" cy="245706"/>
            <a:chOff x="1412032" y="4325393"/>
            <a:chExt cx="2448272" cy="696167"/>
          </a:xfrm>
        </p:grpSpPr>
        <p:sp>
          <p:nvSpPr>
            <p:cNvPr id="29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0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79867" y="4335422"/>
            <a:ext cx="864096" cy="245706"/>
            <a:chOff x="1412032" y="4325393"/>
            <a:chExt cx="2448272" cy="696167"/>
          </a:xfrm>
        </p:grpSpPr>
        <p:sp>
          <p:nvSpPr>
            <p:cNvPr id="33" name="Rettangolo 86"/>
            <p:cNvSpPr/>
            <p:nvPr/>
          </p:nvSpPr>
          <p:spPr bwMode="auto">
            <a:xfrm>
              <a:off x="2276128" y="4325393"/>
              <a:ext cx="720080" cy="6961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4" name="Rettangolo 86"/>
            <p:cNvSpPr/>
            <p:nvPr/>
          </p:nvSpPr>
          <p:spPr bwMode="auto">
            <a:xfrm>
              <a:off x="3140224" y="4325393"/>
              <a:ext cx="720080" cy="69616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  <p:sp>
          <p:nvSpPr>
            <p:cNvPr id="35" name="Rettangolo 86"/>
            <p:cNvSpPr/>
            <p:nvPr/>
          </p:nvSpPr>
          <p:spPr bwMode="auto">
            <a:xfrm>
              <a:off x="1412032" y="4325393"/>
              <a:ext cx="720080" cy="6961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99060" tIns="74295" rIns="99060" bIns="74295" spcCol="1270" anchor="ctr"/>
            <a:lstStyle/>
            <a:p>
              <a:pPr algn="ctr" defTabSz="1733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sz="900" dirty="0" smtClean="0">
                  <a:solidFill>
                    <a:schemeClr val="tx1"/>
                  </a:solidFill>
                </a:rPr>
                <a:t>VM</a:t>
              </a:r>
              <a:endParaRPr lang="es-E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7904" y="1745964"/>
            <a:ext cx="576064" cy="576064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H="1">
            <a:off x="3568243" y="2439950"/>
            <a:ext cx="439417" cy="13986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07660" y="2439950"/>
            <a:ext cx="1563738" cy="1239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39952" y="2566645"/>
            <a:ext cx="1635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OCCI</a:t>
            </a:r>
            <a:r>
              <a:rPr lang="en-US" dirty="0" smtClean="0"/>
              <a:t> or </a:t>
            </a:r>
            <a:r>
              <a:rPr lang="en-US" b="1" dirty="0" smtClean="0"/>
              <a:t>Nova</a:t>
            </a:r>
            <a:br>
              <a:rPr lang="en-US" b="1" dirty="0" smtClean="0"/>
            </a:br>
            <a:r>
              <a:rPr lang="en-US" dirty="0" smtClean="0"/>
              <a:t>calls (CMD/API)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169812" y="2276872"/>
            <a:ext cx="826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Visual</a:t>
            </a:r>
            <a:br>
              <a:rPr lang="en-US" dirty="0" smtClean="0"/>
            </a:br>
            <a:r>
              <a:rPr lang="en-US" dirty="0" smtClean="0"/>
              <a:t>lookup</a:t>
            </a:r>
            <a:endParaRPr lang="en-GB" dirty="0"/>
          </a:p>
        </p:txBody>
      </p:sp>
      <p:sp>
        <p:nvSpPr>
          <p:cNvPr id="45" name="Rettangolo 86"/>
          <p:cNvSpPr/>
          <p:nvPr/>
        </p:nvSpPr>
        <p:spPr bwMode="auto">
          <a:xfrm>
            <a:off x="5908816" y="3773092"/>
            <a:ext cx="463384" cy="44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 smtClean="0">
                <a:solidFill>
                  <a:schemeClr val="tx1"/>
                </a:solidFill>
              </a:rPr>
              <a:t>VM</a:t>
            </a:r>
            <a:endParaRPr lang="es-ES" sz="14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475656" y="2439950"/>
            <a:ext cx="3875700" cy="1333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95536" y="1597442"/>
            <a:ext cx="2088232" cy="84250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 Portal, framework, SaaS, etc..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01672" y="2998693"/>
            <a:ext cx="1635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OCCI</a:t>
            </a:r>
            <a:r>
              <a:rPr lang="en-US" dirty="0" smtClean="0"/>
              <a:t> or </a:t>
            </a:r>
            <a:r>
              <a:rPr lang="en-US" b="1" dirty="0" smtClean="0"/>
              <a:t>Nova</a:t>
            </a:r>
            <a:br>
              <a:rPr lang="en-US" b="1" dirty="0" smtClean="0"/>
            </a:br>
            <a:r>
              <a:rPr lang="en-US" dirty="0" smtClean="0"/>
              <a:t>calls (CMD/API)</a:t>
            </a:r>
            <a:endParaRPr lang="en-GB" dirty="0"/>
          </a:p>
        </p:txBody>
      </p:sp>
      <p:cxnSp>
        <p:nvCxnSpPr>
          <p:cNvPr id="57" name="Straight Arrow Connector 56"/>
          <p:cNvCxnSpPr>
            <a:stCxn id="55" idx="2"/>
          </p:cNvCxnSpPr>
          <p:nvPr/>
        </p:nvCxnSpPr>
        <p:spPr>
          <a:xfrm>
            <a:off x="1439652" y="2439950"/>
            <a:ext cx="695800" cy="1433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23528" y="3142709"/>
            <a:ext cx="1501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Programmatic</a:t>
            </a:r>
            <a:br>
              <a:rPr lang="en-US" dirty="0" smtClean="0"/>
            </a:br>
            <a:r>
              <a:rPr lang="en-US" dirty="0" smtClean="0"/>
              <a:t>lookup (API)</a:t>
            </a:r>
            <a:endParaRPr lang="en-GB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616" y="548680"/>
            <a:ext cx="576064" cy="57606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648" y="548680"/>
            <a:ext cx="576064" cy="57606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1680" y="548680"/>
            <a:ext cx="576064" cy="576064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1619672" y="1124744"/>
            <a:ext cx="0" cy="472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ular Callout 69"/>
          <p:cNvSpPr/>
          <p:nvPr/>
        </p:nvSpPr>
        <p:spPr>
          <a:xfrm>
            <a:off x="2627784" y="667759"/>
            <a:ext cx="3023834" cy="889033"/>
          </a:xfrm>
          <a:prstGeom prst="wedgeRectCallout">
            <a:avLst>
              <a:gd name="adj1" fmla="val -20654"/>
              <a:gd name="adj2" fmla="val 1291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Exercises today</a:t>
            </a:r>
            <a:endParaRPr lang="en-GB" sz="2800" dirty="0"/>
          </a:p>
        </p:txBody>
      </p:sp>
      <p:sp>
        <p:nvSpPr>
          <p:cNvPr id="71" name="Rectangular Callout 70"/>
          <p:cNvSpPr/>
          <p:nvPr/>
        </p:nvSpPr>
        <p:spPr>
          <a:xfrm>
            <a:off x="2628035" y="667759"/>
            <a:ext cx="3023834" cy="889033"/>
          </a:xfrm>
          <a:prstGeom prst="wedgeRectCallout">
            <a:avLst>
              <a:gd name="adj1" fmla="val 22319"/>
              <a:gd name="adj2" fmla="val 1616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Exercises today</a:t>
            </a:r>
            <a:endParaRPr lang="en-GB" sz="2800" dirty="0"/>
          </a:p>
        </p:txBody>
      </p:sp>
      <p:sp>
        <p:nvSpPr>
          <p:cNvPr id="74" name="Rettangolo 86"/>
          <p:cNvSpPr/>
          <p:nvPr/>
        </p:nvSpPr>
        <p:spPr bwMode="auto">
          <a:xfrm>
            <a:off x="6444208" y="3629076"/>
            <a:ext cx="578734" cy="5920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400" dirty="0" smtClean="0">
                <a:solidFill>
                  <a:schemeClr val="tx1"/>
                </a:solidFill>
              </a:rPr>
              <a:t>VM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5" name="Rettangolo 86"/>
          <p:cNvSpPr/>
          <p:nvPr/>
        </p:nvSpPr>
        <p:spPr bwMode="auto">
          <a:xfrm>
            <a:off x="7022942" y="3717032"/>
            <a:ext cx="578734" cy="375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sz="1100" dirty="0" smtClean="0">
                <a:solidFill>
                  <a:schemeClr val="tx1"/>
                </a:solidFill>
              </a:rPr>
              <a:t>Storage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83561" y="2791606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7380312" y="4941168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5868144" y="2215542"/>
            <a:ext cx="212775" cy="565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Rectangle 62"/>
          <p:cNvSpPr/>
          <p:nvPr/>
        </p:nvSpPr>
        <p:spPr>
          <a:xfrm>
            <a:off x="5364088" y="3727710"/>
            <a:ext cx="387478" cy="114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59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55" grpId="0" animBg="1"/>
      <p:bldP spid="56" grpId="0"/>
      <p:bldP spid="60" grpId="0"/>
      <p:bldP spid="70" grpId="0" animBg="1"/>
      <p:bldP spid="71" grpId="0" animBg="1"/>
      <p:bldP spid="74" grpId="0" animBg="1"/>
      <p:bldP spid="75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Provisioner</a:t>
            </a:r>
            <a:r>
              <a:rPr lang="en-GB" dirty="0" smtClean="0"/>
              <a:t>: script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#!/</a:t>
            </a:r>
            <a:r>
              <a:rPr lang="en-GB" dirty="0" err="1">
                <a:latin typeface="Courier"/>
                <a:cs typeface="Courier"/>
              </a:rPr>
              <a:t>usr</a:t>
            </a:r>
            <a:r>
              <a:rPr lang="en-GB" dirty="0">
                <a:latin typeface="Courier"/>
                <a:cs typeface="Courier"/>
              </a:rPr>
              <a:t>/bin/</a:t>
            </a:r>
            <a:r>
              <a:rPr lang="en-GB" dirty="0" err="1">
                <a:latin typeface="Courier"/>
                <a:cs typeface="Courier"/>
              </a:rPr>
              <a:t>env</a:t>
            </a:r>
            <a:r>
              <a:rPr lang="en-GB" dirty="0">
                <a:latin typeface="Courier"/>
                <a:cs typeface="Courier"/>
              </a:rPr>
              <a:t> bash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update already installed packages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update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if [ "x$(</a:t>
            </a:r>
            <a:r>
              <a:rPr lang="en-GB" dirty="0" err="1">
                <a:latin typeface="Courier"/>
                <a:cs typeface="Courier"/>
              </a:rPr>
              <a:t>lsb_release</a:t>
            </a:r>
            <a:r>
              <a:rPr lang="en-GB" dirty="0">
                <a:latin typeface="Courier"/>
                <a:cs typeface="Courier"/>
              </a:rPr>
              <a:t> -</a:t>
            </a:r>
            <a:r>
              <a:rPr lang="en-GB" dirty="0" err="1">
                <a:latin typeface="Courier"/>
                <a:cs typeface="Courier"/>
              </a:rPr>
              <a:t>rs</a:t>
            </a:r>
            <a:r>
              <a:rPr lang="en-GB" dirty="0">
                <a:latin typeface="Courier"/>
                <a:cs typeface="Courier"/>
              </a:rPr>
              <a:t>)" == "x12.04" ]; then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apt-get --assume-yes install python-software-properties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  add-apt-repository -y </a:t>
            </a:r>
            <a:r>
              <a:rPr lang="en-GB" dirty="0" err="1">
                <a:latin typeface="Courier"/>
                <a:cs typeface="Courier"/>
              </a:rPr>
              <a:t>ppa:iweb-openstack</a:t>
            </a:r>
            <a:r>
              <a:rPr lang="en-GB" dirty="0">
                <a:latin typeface="Courier"/>
                <a:cs typeface="Courier"/>
              </a:rPr>
              <a:t>/cloud-</a:t>
            </a:r>
            <a:r>
              <a:rPr lang="en-GB" dirty="0" err="1">
                <a:latin typeface="Courier"/>
                <a:cs typeface="Courier"/>
              </a:rPr>
              <a:t>init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fi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update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--assume-yes upgrade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apt-get --assume-yes install cloud-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 curl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move configuration files to their right place</a:t>
            </a: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mv /root/</a:t>
            </a:r>
            <a:r>
              <a:rPr lang="en-GB" dirty="0" err="1">
                <a:latin typeface="Courier"/>
                <a:cs typeface="Courier"/>
              </a:rPr>
              <a:t>sshd_config</a:t>
            </a:r>
            <a:r>
              <a:rPr lang="en-GB" dirty="0">
                <a:latin typeface="Courier"/>
                <a:cs typeface="Courier"/>
              </a:rPr>
              <a:t>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sshd_config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mv /root/</a:t>
            </a:r>
            <a:r>
              <a:rPr lang="en-GB" dirty="0" err="1">
                <a:latin typeface="Courier"/>
                <a:cs typeface="Courier"/>
              </a:rPr>
              <a:t>cloud.cfg</a:t>
            </a:r>
            <a:r>
              <a:rPr lang="en-GB" dirty="0">
                <a:latin typeface="Courier"/>
                <a:cs typeface="Courier"/>
              </a:rPr>
              <a:t>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/cloud/</a:t>
            </a:r>
            <a:r>
              <a:rPr lang="en-GB" dirty="0" err="1">
                <a:latin typeface="Courier"/>
                <a:cs typeface="Courier"/>
              </a:rPr>
              <a:t>cloud.cfg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ln</a:t>
            </a:r>
            <a:r>
              <a:rPr lang="en-GB" dirty="0">
                <a:latin typeface="Courier"/>
                <a:cs typeface="Courier"/>
              </a:rPr>
              <a:t> -s /</a:t>
            </a:r>
            <a:r>
              <a:rPr lang="en-GB" dirty="0" err="1">
                <a:latin typeface="Courier"/>
                <a:cs typeface="Courier"/>
              </a:rPr>
              <a:t>dev</a:t>
            </a:r>
            <a:r>
              <a:rPr lang="en-GB" dirty="0">
                <a:latin typeface="Courier"/>
                <a:cs typeface="Courier"/>
              </a:rPr>
              <a:t>/null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udev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rules.d</a:t>
            </a:r>
            <a:r>
              <a:rPr lang="en-GB" dirty="0">
                <a:latin typeface="Courier"/>
                <a:cs typeface="Courier"/>
              </a:rPr>
              <a:t>/75-persistent-net-generator.rules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remove 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 keys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/</a:t>
            </a:r>
            <a:r>
              <a:rPr lang="en-GB" dirty="0" err="1">
                <a:latin typeface="Courier"/>
                <a:cs typeface="Courier"/>
              </a:rPr>
              <a:t>etc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</a:t>
            </a:r>
            <a:r>
              <a:rPr lang="en-GB" dirty="0">
                <a:latin typeface="Courier"/>
                <a:cs typeface="Courier"/>
              </a:rPr>
              <a:t>/</a:t>
            </a:r>
            <a:r>
              <a:rPr lang="en-GB" dirty="0" err="1">
                <a:latin typeface="Courier"/>
                <a:cs typeface="Courier"/>
              </a:rPr>
              <a:t>ssh_host</a:t>
            </a:r>
            <a:r>
              <a:rPr lang="en-GB" dirty="0">
                <a:latin typeface="Courier"/>
                <a:cs typeface="Courier"/>
              </a:rPr>
              <a:t>_*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lock root password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passwd</a:t>
            </a:r>
            <a:r>
              <a:rPr lang="en-GB" dirty="0">
                <a:latin typeface="Courier"/>
                <a:cs typeface="Courier"/>
              </a:rPr>
              <a:t> -l root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clean bash history and cloud 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 logs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~/.</a:t>
            </a:r>
            <a:r>
              <a:rPr lang="en-GB" dirty="0" err="1">
                <a:latin typeface="Courier"/>
                <a:cs typeface="Courier"/>
              </a:rPr>
              <a:t>bash_history</a:t>
            </a: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/</a:t>
            </a:r>
            <a:r>
              <a:rPr lang="en-GB" dirty="0" err="1">
                <a:latin typeface="Courier"/>
                <a:cs typeface="Courier"/>
              </a:rPr>
              <a:t>var</a:t>
            </a:r>
            <a:r>
              <a:rPr lang="en-GB" dirty="0">
                <a:latin typeface="Courier"/>
                <a:cs typeface="Courier"/>
              </a:rPr>
              <a:t>/log/cloud-</a:t>
            </a:r>
            <a:r>
              <a:rPr lang="en-GB" dirty="0" err="1">
                <a:latin typeface="Courier"/>
                <a:cs typeface="Courier"/>
              </a:rPr>
              <a:t>init</a:t>
            </a:r>
            <a:r>
              <a:rPr lang="en-GB" dirty="0">
                <a:latin typeface="Courier"/>
                <a:cs typeface="Courier"/>
              </a:rPr>
              <a:t>*</a:t>
            </a:r>
          </a:p>
          <a:p>
            <a:pPr marL="0" indent="0">
              <a:buNone/>
            </a:pPr>
            <a:endParaRPr lang="en-GB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dirty="0">
                <a:latin typeface="Courier"/>
                <a:cs typeface="Courier"/>
              </a:rPr>
              <a:t># Remove </a:t>
            </a:r>
            <a:r>
              <a:rPr lang="en-GB" dirty="0" err="1">
                <a:latin typeface="Courier"/>
                <a:cs typeface="Courier"/>
              </a:rPr>
              <a:t>virtualbox</a:t>
            </a:r>
            <a:r>
              <a:rPr lang="en-GB" dirty="0">
                <a:latin typeface="Courier"/>
                <a:cs typeface="Courier"/>
              </a:rPr>
              <a:t> things</a:t>
            </a:r>
          </a:p>
          <a:p>
            <a:pPr marL="0" indent="0">
              <a:buNone/>
            </a:pPr>
            <a:r>
              <a:rPr lang="en-GB" dirty="0" err="1">
                <a:latin typeface="Courier"/>
                <a:cs typeface="Courier"/>
              </a:rPr>
              <a:t>rm</a:t>
            </a:r>
            <a:r>
              <a:rPr lang="en-GB" dirty="0">
                <a:latin typeface="Courier"/>
                <a:cs typeface="Courier"/>
              </a:rPr>
              <a:t> -f </a:t>
            </a:r>
            <a:r>
              <a:rPr lang="en-GB" dirty="0" err="1">
                <a:latin typeface="Courier"/>
                <a:cs typeface="Courier"/>
              </a:rPr>
              <a:t>VBoxGuestAdditions.iso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754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Endorsed VM images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640960" cy="4784400"/>
          </a:xfrm>
        </p:spPr>
        <p:txBody>
          <a:bodyPr/>
          <a:lstStyle/>
          <a:p>
            <a:r>
              <a:rPr lang="en-US" dirty="0" smtClean="0"/>
              <a:t>EGI prepares and provides a few basic VAs for VOs to use</a:t>
            </a:r>
            <a:endParaRPr lang="en-GB" dirty="0" smtClean="0"/>
          </a:p>
          <a:p>
            <a:r>
              <a:rPr lang="en-GB" dirty="0" smtClean="0"/>
              <a:t>Preparation process assures </a:t>
            </a:r>
            <a:r>
              <a:rPr lang="en-GB" dirty="0"/>
              <a:t>that </a:t>
            </a:r>
            <a:r>
              <a:rPr lang="en-GB" dirty="0" smtClean="0"/>
              <a:t>these are always well-configured</a:t>
            </a:r>
            <a:r>
              <a:rPr lang="en-GB" dirty="0"/>
              <a:t>, </a:t>
            </a:r>
            <a:r>
              <a:rPr lang="en-GB" dirty="0" smtClean="0"/>
              <a:t>secure </a:t>
            </a:r>
            <a:r>
              <a:rPr lang="en-GB" dirty="0"/>
              <a:t>and </a:t>
            </a:r>
            <a:r>
              <a:rPr lang="en-GB" dirty="0" smtClean="0"/>
              <a:t>up-to-date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These have ‘EGI’ in their title in </a:t>
            </a:r>
            <a:r>
              <a:rPr lang="en-US" i="1" dirty="0" err="1" smtClean="0">
                <a:solidFill>
                  <a:srgbClr val="FF0000"/>
                </a:solidFill>
              </a:rPr>
              <a:t>AppDB</a:t>
            </a:r>
            <a:r>
              <a:rPr lang="en-US" i="1" dirty="0" smtClean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Ask your VO Manager to add these to the VO-wide list!</a:t>
            </a:r>
          </a:p>
          <a:p>
            <a:r>
              <a:rPr lang="en-GB" dirty="0" smtClean="0"/>
              <a:t>Guideline to prepare your own image:</a:t>
            </a:r>
          </a:p>
          <a:p>
            <a:pPr lvl="1"/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indico.egi.eu/indico/event/2544/session/46/contribution/32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1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your VM available via </a:t>
            </a:r>
            <a:r>
              <a:rPr lang="en-GB" dirty="0" err="1" smtClean="0"/>
              <a:t>AppDB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400" dirty="0" smtClean="0"/>
              <a:t>Package the OVF + disk into OVA</a:t>
            </a:r>
          </a:p>
          <a:p>
            <a:pPr lvl="1"/>
            <a:r>
              <a:rPr lang="en-GB" sz="2300" dirty="0" smtClean="0">
                <a:hlinkClick r:id="rId2"/>
              </a:rPr>
              <a:t>https</a:t>
            </a:r>
            <a:r>
              <a:rPr lang="en-GB" sz="2300" dirty="0">
                <a:hlinkClick r:id="rId2"/>
              </a:rPr>
              <a:t>://github.com/EGI-FCTF/VMI-endorsement/blob/master/tools/</a:t>
            </a:r>
            <a:r>
              <a:rPr lang="en-GB" sz="2300" dirty="0" smtClean="0">
                <a:hlinkClick r:id="rId2"/>
              </a:rPr>
              <a:t>ovf2ova.sh</a:t>
            </a:r>
            <a:endParaRPr lang="en-GB" sz="2300" dirty="0" smtClean="0"/>
          </a:p>
          <a:p>
            <a:pPr lvl="1"/>
            <a:endParaRPr lang="en-GB" dirty="0"/>
          </a:p>
          <a:p>
            <a:r>
              <a:rPr lang="en-GB" sz="3400" dirty="0" smtClean="0"/>
              <a:t>Upload the image to a repository</a:t>
            </a:r>
          </a:p>
          <a:p>
            <a:pPr lvl="1"/>
            <a:r>
              <a:rPr lang="en-GB" sz="2300" dirty="0">
                <a:hlinkClick r:id="rId3"/>
              </a:rPr>
              <a:t>http://appliance-repo.egi.eu/images</a:t>
            </a:r>
            <a:r>
              <a:rPr lang="en-GB" sz="2300" dirty="0" smtClean="0">
                <a:hlinkClick r:id="rId3"/>
              </a:rPr>
              <a:t>/</a:t>
            </a:r>
            <a:r>
              <a:rPr lang="en-GB" sz="2300" dirty="0" smtClean="0"/>
              <a:t> is available if you need</a:t>
            </a:r>
          </a:p>
          <a:p>
            <a:endParaRPr lang="en-GB" dirty="0"/>
          </a:p>
          <a:p>
            <a:r>
              <a:rPr lang="en-GB" sz="3400" dirty="0" smtClean="0"/>
              <a:t>Register image in </a:t>
            </a:r>
            <a:r>
              <a:rPr lang="en-GB" sz="3400" dirty="0" err="1" smtClean="0"/>
              <a:t>AppDB</a:t>
            </a:r>
            <a:endParaRPr lang="en-GB" sz="3400" dirty="0"/>
          </a:p>
          <a:p>
            <a:pPr lvl="1"/>
            <a:r>
              <a:rPr lang="en-GB" dirty="0" smtClean="0"/>
              <a:t>Create a VA entry </a:t>
            </a:r>
            <a:br>
              <a:rPr lang="en-GB" dirty="0" smtClean="0"/>
            </a:br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wiki.appdb.egi.eu/main:faq:how_to_register_a_virtual_appliance</a:t>
            </a:r>
            <a:endParaRPr lang="en-GB" sz="2300" dirty="0" smtClean="0"/>
          </a:p>
          <a:p>
            <a:pPr lvl="1"/>
            <a:r>
              <a:rPr lang="en-GB" dirty="0" smtClean="0"/>
              <a:t>Create a new version within the VA and point to your image location</a:t>
            </a:r>
            <a:br>
              <a:rPr lang="en-GB" dirty="0" smtClean="0"/>
            </a:br>
            <a:r>
              <a:rPr lang="en-GB" sz="1700" dirty="0">
                <a:hlinkClick r:id="rId5"/>
              </a:rPr>
              <a:t>https://wiki.appdb.egi.eu/main:guides:guide_for_managing_virtual_appliance_versions_using_the_portal</a:t>
            </a:r>
            <a:endParaRPr lang="en-GB" dirty="0"/>
          </a:p>
          <a:p>
            <a:endParaRPr lang="en-GB" dirty="0" smtClean="0"/>
          </a:p>
          <a:p>
            <a:r>
              <a:rPr lang="en-GB" sz="3400" dirty="0" smtClean="0"/>
              <a:t>Request VA endorsement in your VO </a:t>
            </a:r>
            <a:br>
              <a:rPr lang="en-GB" sz="3400" dirty="0" smtClean="0"/>
            </a:br>
            <a:r>
              <a:rPr lang="en-GB" sz="3400" dirty="0" smtClean="0"/>
              <a:t>(so VMI gets distributed to the cloud sites)</a:t>
            </a:r>
          </a:p>
          <a:p>
            <a:pPr lvl="1"/>
            <a:r>
              <a:rPr lang="en-GB" dirty="0" smtClean="0"/>
              <a:t>Endorsement requests are dealt with by designated VO members</a:t>
            </a:r>
            <a:br>
              <a:rPr lang="en-GB" dirty="0" smtClean="0"/>
            </a:br>
            <a:r>
              <a:rPr lang="en-GB" sz="2300" dirty="0" smtClean="0">
                <a:hlinkClick r:id="rId6"/>
              </a:rPr>
              <a:t>https</a:t>
            </a:r>
            <a:r>
              <a:rPr lang="en-GB" sz="2300" dirty="0">
                <a:hlinkClick r:id="rId6"/>
              </a:rPr>
              <a:t>://wiki.appdb.egi.eu/main:guides:notify_virtual_organization_representatives</a:t>
            </a:r>
            <a:r>
              <a:rPr lang="en-GB" sz="23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889466"/>
            <a:ext cx="878497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VO Manager needs to include your VM in the VO-wide image list. </a:t>
            </a:r>
            <a:br>
              <a:rPr lang="en-GB" sz="2000" b="1" dirty="0" smtClean="0"/>
            </a:br>
            <a:r>
              <a:rPr lang="en-GB" sz="2000" b="1" dirty="0" smtClean="0"/>
              <a:t>This triggers replication of your image to the clouds of your VO.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9141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"/>
          </p:nvPr>
        </p:nvSpPr>
        <p:spPr>
          <a:xfrm>
            <a:off x="332855" y="1277070"/>
            <a:ext cx="2952327" cy="639762"/>
          </a:xfrm>
        </p:spPr>
        <p:txBody>
          <a:bodyPr/>
          <a:lstStyle/>
          <a:p>
            <a:r>
              <a:rPr lang="en-GB" dirty="0" smtClean="0"/>
              <a:t>Contextualization</a:t>
            </a:r>
            <a:endParaRPr lang="en-GB" dirty="0"/>
          </a:p>
        </p:txBody>
      </p:sp>
      <p:sp>
        <p:nvSpPr>
          <p:cNvPr id="14" name="Marcador de contenido 13"/>
          <p:cNvSpPr>
            <a:spLocks noGrp="1"/>
          </p:cNvSpPr>
          <p:nvPr>
            <p:ph sz="quarter" idx="4"/>
          </p:nvPr>
        </p:nvSpPr>
        <p:spPr>
          <a:xfrm>
            <a:off x="-36512" y="2001541"/>
            <a:ext cx="3321695" cy="2579588"/>
          </a:xfrm>
        </p:spPr>
        <p:txBody>
          <a:bodyPr>
            <a:noAutofit/>
          </a:bodyPr>
          <a:lstStyle/>
          <a:p>
            <a:pPr marL="180975" indent="-180975"/>
            <a:r>
              <a:rPr lang="en-GB" sz="2000" dirty="0" smtClean="0"/>
              <a:t>Fast to use, just add user data to VM</a:t>
            </a:r>
          </a:p>
          <a:p>
            <a:pPr marL="180975" indent="-180975"/>
            <a:r>
              <a:rPr lang="en-GB" sz="2000" dirty="0" smtClean="0"/>
              <a:t>Configuration on creation</a:t>
            </a:r>
          </a:p>
          <a:p>
            <a:pPr marL="180975" indent="-180975"/>
            <a:r>
              <a:rPr lang="en-GB" sz="2000" dirty="0" smtClean="0"/>
              <a:t>Slow start-up of VM</a:t>
            </a:r>
            <a:br>
              <a:rPr lang="en-GB" sz="2000" dirty="0" smtClean="0"/>
            </a:br>
            <a:endParaRPr lang="en-GB" sz="2000" dirty="0" smtClean="0"/>
          </a:p>
          <a:p>
            <a:pPr marL="180975" indent="-180975"/>
            <a:r>
              <a:rPr lang="en-GB" sz="2000" dirty="0" smtClean="0"/>
              <a:t>Works on top of existing images</a:t>
            </a:r>
          </a:p>
          <a:p>
            <a:pPr marL="180975" indent="-180975"/>
            <a:r>
              <a:rPr lang="en-GB" sz="2000" dirty="0" smtClean="0"/>
              <a:t>Hard to debug if fails</a:t>
            </a:r>
          </a:p>
          <a:p>
            <a:pPr marL="180975" indent="-180975"/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92888" cy="850106"/>
          </a:xfrm>
          <a:noFill/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Which approach to follow?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301208"/>
            <a:ext cx="828092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EGI.eu maintains core VM images in </a:t>
            </a:r>
            <a:r>
              <a:rPr lang="en-US" sz="2400" b="1" dirty="0" err="1" smtClean="0"/>
              <a:t>AppDB</a:t>
            </a:r>
            <a:r>
              <a:rPr lang="en-US" sz="2400" b="1" dirty="0" smtClean="0"/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b="1" dirty="0" smtClean="0"/>
              <a:t>These can be used as starting point in all three scenarios.</a:t>
            </a:r>
          </a:p>
        </p:txBody>
      </p:sp>
      <p:sp>
        <p:nvSpPr>
          <p:cNvPr id="8" name="Marcador de texto 6"/>
          <p:cNvSpPr txBox="1">
            <a:spLocks/>
          </p:cNvSpPr>
          <p:nvPr/>
        </p:nvSpPr>
        <p:spPr>
          <a:xfrm>
            <a:off x="4060204" y="123877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Docker</a:t>
            </a:r>
            <a:endParaRPr lang="en-GB" dirty="0"/>
          </a:p>
        </p:txBody>
      </p:sp>
      <p:sp>
        <p:nvSpPr>
          <p:cNvPr id="9" name="Marcador de contenido 11"/>
          <p:cNvSpPr txBox="1">
            <a:spLocks/>
          </p:cNvSpPr>
          <p:nvPr/>
        </p:nvSpPr>
        <p:spPr>
          <a:xfrm>
            <a:off x="3059832" y="1958851"/>
            <a:ext cx="3384376" cy="37744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en-GB" sz="2000" dirty="0" smtClean="0"/>
              <a:t>Medium complexity. Needs Docker Engine</a:t>
            </a:r>
          </a:p>
          <a:p>
            <a:pPr marL="180975" indent="-180975"/>
            <a:r>
              <a:rPr lang="en-GB" sz="2000" dirty="0" smtClean="0"/>
              <a:t>Configuration on creation</a:t>
            </a:r>
          </a:p>
          <a:p>
            <a:pPr marL="180975" indent="-180975"/>
            <a:r>
              <a:rPr lang="en-GB" sz="2000" dirty="0" smtClean="0"/>
              <a:t>Fast VM start-up, separate application start-up</a:t>
            </a:r>
          </a:p>
          <a:p>
            <a:pPr marL="180975" indent="-180975"/>
            <a:r>
              <a:rPr lang="en-GB" sz="2000" dirty="0" smtClean="0"/>
              <a:t>Works on Docker-enabled images</a:t>
            </a:r>
          </a:p>
          <a:p>
            <a:pPr marL="180975" indent="-180975"/>
            <a:r>
              <a:rPr lang="en-GB" sz="2000" dirty="0" smtClean="0"/>
              <a:t>Debug in local environment</a:t>
            </a:r>
            <a:endParaRPr lang="en-GB" sz="2000" dirty="0"/>
          </a:p>
        </p:txBody>
      </p:sp>
      <p:sp>
        <p:nvSpPr>
          <p:cNvPr id="15" name="Marcador de texto 6"/>
          <p:cNvSpPr>
            <a:spLocks noGrp="1"/>
          </p:cNvSpPr>
          <p:nvPr>
            <p:ph type="body" idx="1"/>
          </p:nvPr>
        </p:nvSpPr>
        <p:spPr>
          <a:xfrm>
            <a:off x="6148436" y="1268760"/>
            <a:ext cx="4040188" cy="639762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Custom Images</a:t>
            </a:r>
            <a:endParaRPr lang="en-GB" dirty="0"/>
          </a:p>
        </p:txBody>
      </p:sp>
      <p:sp>
        <p:nvSpPr>
          <p:cNvPr id="16" name="Marcador de contenido 11"/>
          <p:cNvSpPr>
            <a:spLocks noGrp="1"/>
          </p:cNvSpPr>
          <p:nvPr>
            <p:ph sz="half" idx="2"/>
          </p:nvPr>
        </p:nvSpPr>
        <p:spPr>
          <a:xfrm>
            <a:off x="6228184" y="1988841"/>
            <a:ext cx="3384376" cy="2520280"/>
          </a:xfrm>
        </p:spPr>
        <p:txBody>
          <a:bodyPr>
            <a:noAutofit/>
          </a:bodyPr>
          <a:lstStyle/>
          <a:p>
            <a:pPr marL="180975" indent="-180975"/>
            <a:r>
              <a:rPr lang="en-GB" sz="2000" dirty="0" smtClean="0"/>
              <a:t>Time consuming, needs virtualization software</a:t>
            </a:r>
          </a:p>
          <a:p>
            <a:pPr marL="180975" indent="-180975"/>
            <a:r>
              <a:rPr lang="en-GB" sz="2000" dirty="0" smtClean="0"/>
              <a:t>Static configuration</a:t>
            </a:r>
          </a:p>
          <a:p>
            <a:pPr marL="180975" indent="-180975"/>
            <a:r>
              <a:rPr lang="en-GB" sz="2000" dirty="0" smtClean="0"/>
              <a:t>Fast start-up of VM</a:t>
            </a:r>
            <a:br>
              <a:rPr lang="en-GB" sz="2000" dirty="0" smtClean="0"/>
            </a:br>
            <a:endParaRPr lang="en-GB" sz="2000" dirty="0" smtClean="0"/>
          </a:p>
          <a:p>
            <a:pPr marL="180975" indent="-180975"/>
            <a:r>
              <a:rPr lang="en-GB" sz="2000" dirty="0" smtClean="0"/>
              <a:t>Requires moving large files to sites</a:t>
            </a:r>
          </a:p>
          <a:p>
            <a:pPr marL="180975" indent="-180975"/>
            <a:r>
              <a:rPr lang="en-GB" sz="2000" dirty="0" smtClean="0"/>
              <a:t>Easier to debug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310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Keep in mind!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You have </a:t>
            </a:r>
            <a:r>
              <a:rPr lang="en-GB" b="1" noProof="0" dirty="0" smtClean="0"/>
              <a:t>root</a:t>
            </a:r>
            <a:r>
              <a:rPr lang="en-GB" i="1" noProof="0" dirty="0" smtClean="0"/>
              <a:t> </a:t>
            </a:r>
            <a:r>
              <a:rPr lang="en-GB" noProof="0" dirty="0" smtClean="0"/>
              <a:t>access to your virtual machines </a:t>
            </a:r>
          </a:p>
          <a:p>
            <a:r>
              <a:rPr lang="en-GB" noProof="0" dirty="0" smtClean="0"/>
              <a:t>Your virtual machines are often visible from the Internet </a:t>
            </a:r>
          </a:p>
          <a:p>
            <a:r>
              <a:rPr lang="en-GB" noProof="0" dirty="0" smtClean="0"/>
              <a:t>It is up to you to keep your virtual machines </a:t>
            </a:r>
            <a:r>
              <a:rPr lang="en-GB" noProof="0" dirty="0" smtClean="0">
                <a:solidFill>
                  <a:srgbClr val="FF0000"/>
                </a:solidFill>
              </a:rPr>
              <a:t>updated and secure</a:t>
            </a:r>
          </a:p>
          <a:p>
            <a:r>
              <a:rPr lang="en-GB" b="1" noProof="0" dirty="0" smtClean="0"/>
              <a:t>DO NOT USE </a:t>
            </a:r>
            <a:r>
              <a:rPr lang="en-GB" noProof="0" dirty="0" smtClean="0"/>
              <a:t>password-based authentication for remote access </a:t>
            </a:r>
          </a:p>
          <a:p>
            <a:r>
              <a:rPr lang="en-GB" noProof="0" dirty="0" smtClean="0"/>
              <a:t>You should terminate your virtual machine as soon as it is not needed anymore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096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Next steps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9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it-IT" altLang="en-US" sz="3600" dirty="0"/>
              <a:t>Main resource</a:t>
            </a:r>
            <a:endParaRPr lang="en-GB" altLang="en-US" sz="36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it-IT" sz="2400" b="1" dirty="0" smtClean="0">
                <a:solidFill>
                  <a:schemeClr val="accent1"/>
                </a:solidFill>
              </a:rPr>
              <a:t>EGI Federated Cloud Documentations and Guides</a:t>
            </a:r>
            <a:r>
              <a:rPr lang="it-IT" sz="2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algn="just">
              <a:defRPr/>
            </a:pPr>
            <a:r>
              <a:rPr lang="en-GB" sz="2400" dirty="0"/>
              <a:t>https://</a:t>
            </a:r>
            <a:r>
              <a:rPr lang="en-GB" sz="2400" dirty="0" smtClean="0"/>
              <a:t>wiki.egi.eu/wiki/Federated_Cloud_user_support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992888" cy="44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6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5ED0D58-517D-47AE-A1A9-40BD9CE7B848}" type="slidenum">
              <a:rPr lang="en-GB" altLang="en-US" smtClean="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147</a:t>
            </a:fld>
            <a:endParaRPr lang="en-GB" altLang="en-US" smtClean="0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4932363" y="2570064"/>
            <a:ext cx="4211637" cy="3667224"/>
          </a:xfrm>
          <a:prstGeom prst="rect">
            <a:avLst/>
          </a:prstGeom>
          <a:solidFill>
            <a:schemeClr val="tx2">
              <a:lumMod val="20000"/>
              <a:lumOff val="80000"/>
              <a:alpha val="4901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VIRTUAL</a:t>
            </a:r>
            <a:b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alt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ORGANISATION</a:t>
            </a:r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6680200" y="3578225"/>
            <a:ext cx="2284413" cy="160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>
          <a:xfrm>
            <a:off x="2124075" y="43532"/>
            <a:ext cx="6840538" cy="865188"/>
          </a:xfrm>
        </p:spPr>
        <p:txBody>
          <a:bodyPr/>
          <a:lstStyle/>
          <a:p>
            <a:pPr algn="r"/>
            <a:r>
              <a:rPr lang="en-GB" altLang="en-US" sz="3600" dirty="0" smtClean="0"/>
              <a:t>Getting access to the </a:t>
            </a:r>
            <a:r>
              <a:rPr lang="en-GB" altLang="en-US" sz="3600" dirty="0" err="1" smtClean="0"/>
              <a:t>FedCloud</a:t>
            </a:r>
            <a:endParaRPr lang="en-GB" altLang="en-US" sz="3600" dirty="0" smtClean="0"/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1685" y="1081112"/>
            <a:ext cx="4932363" cy="5156200"/>
          </a:xfrm>
        </p:spPr>
        <p:txBody>
          <a:bodyPr/>
          <a:lstStyle/>
          <a:p>
            <a:pPr marL="180975" indent="0">
              <a:buNone/>
            </a:pPr>
            <a:r>
              <a:rPr lang="en-GB" altLang="en-US" sz="2000" b="1" dirty="0" smtClean="0"/>
              <a:t>Your </a:t>
            </a:r>
            <a:r>
              <a:rPr lang="en-GB" altLang="en-US" sz="2000" b="1" dirty="0" err="1" smtClean="0"/>
              <a:t>steplist</a:t>
            </a:r>
            <a:r>
              <a:rPr lang="en-GB" altLang="en-US" sz="2000" b="1" dirty="0" smtClean="0"/>
              <a:t>: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Obtain certificate from </a:t>
            </a:r>
          </a:p>
          <a:p>
            <a:pPr marL="652463" lvl="2" indent="0">
              <a:buNone/>
            </a:pPr>
            <a:r>
              <a:rPr lang="en-GB" altLang="en-US" sz="1400" dirty="0" smtClean="0"/>
              <a:t>National CA (face-to-face identity check)</a:t>
            </a:r>
            <a:br>
              <a:rPr lang="en-GB" altLang="en-US" sz="1400" dirty="0" smtClean="0"/>
            </a:br>
            <a:r>
              <a:rPr lang="en-GB" altLang="en-US" sz="1400" dirty="0" smtClean="0">
                <a:hlinkClick r:id="rId3"/>
              </a:rPr>
              <a:t>http://www.igtf.net</a:t>
            </a:r>
            <a:r>
              <a:rPr lang="en-GB" altLang="en-US" sz="1400" dirty="0" smtClean="0"/>
              <a:t> </a:t>
            </a:r>
          </a:p>
          <a:p>
            <a:pPr marL="652463" lvl="2" indent="0">
              <a:buNone/>
            </a:pPr>
            <a:r>
              <a:rPr lang="en-GB" altLang="en-US" sz="1400" dirty="0" smtClean="0"/>
              <a:t>OR</a:t>
            </a:r>
          </a:p>
          <a:p>
            <a:pPr marL="652463" lvl="2" indent="0">
              <a:buNone/>
            </a:pPr>
            <a:r>
              <a:rPr lang="en-GB" altLang="en-US" sz="1400" dirty="0" err="1" smtClean="0"/>
              <a:t>Terena</a:t>
            </a:r>
            <a:r>
              <a:rPr lang="en-GB" altLang="en-US" sz="1400" dirty="0" smtClean="0"/>
              <a:t> Certificate Service: (online) </a:t>
            </a:r>
            <a:r>
              <a:rPr lang="en-GB" altLang="en-US" sz="1400" dirty="0">
                <a:hlinkClick r:id="rId4"/>
              </a:rPr>
              <a:t>https://</a:t>
            </a:r>
            <a:r>
              <a:rPr lang="en-GB" altLang="en-US" sz="1400" dirty="0" smtClean="0">
                <a:hlinkClick r:id="rId4"/>
              </a:rPr>
              <a:t>www.digicert.com/sso</a:t>
            </a:r>
            <a:r>
              <a:rPr lang="en-GB" altLang="en-US" sz="1400" dirty="0" smtClean="0"/>
              <a:t> 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Register at the VO </a:t>
            </a:r>
          </a:p>
          <a:p>
            <a:pPr marL="806450" lvl="2"/>
            <a:r>
              <a:rPr lang="en-GB" altLang="en-US" sz="1600" dirty="0"/>
              <a:t>fedcloud.egi.eu is a good starting point</a:t>
            </a:r>
          </a:p>
          <a:p>
            <a:pPr marL="806450" lvl="2"/>
            <a:r>
              <a:rPr lang="en-GB" altLang="en-US" sz="1600" dirty="0"/>
              <a:t>Other VOs: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  <a:hlinkClick r:id="rId5"/>
              </a:rPr>
              <a:t> http://operations-portal.egi.eu/vo/search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GB" altLang="en-US" sz="1600" dirty="0"/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/>
              <a:t>VO manager authorizes You</a:t>
            </a:r>
          </a:p>
          <a:p>
            <a:pPr marL="806450" lvl="2"/>
            <a:r>
              <a:rPr lang="en-GB" altLang="en-US" sz="1600" dirty="0" smtClean="0"/>
              <a:t>Membership </a:t>
            </a:r>
            <a:r>
              <a:rPr lang="en-GB" altLang="en-US" sz="1600" dirty="0"/>
              <a:t>DB updated</a:t>
            </a:r>
          </a:p>
          <a:p>
            <a:pPr marL="806450" lvl="2"/>
            <a:r>
              <a:rPr lang="en-GB" altLang="en-US" sz="1600" dirty="0"/>
              <a:t>Identity replicated to resource within 1 day</a:t>
            </a:r>
          </a:p>
          <a:p>
            <a:pPr marL="595313" lvl="1" indent="-342900">
              <a:buFont typeface="+mj-lt"/>
              <a:buAutoNum type="arabicPeriod"/>
            </a:pPr>
            <a:r>
              <a:rPr lang="en-GB" altLang="en-US" sz="1800" dirty="0" smtClean="0"/>
              <a:t>Interact with the </a:t>
            </a:r>
            <a:r>
              <a:rPr lang="en-GB" altLang="en-US" sz="1800" dirty="0" err="1" smtClean="0"/>
              <a:t>resorurces</a:t>
            </a:r>
            <a:endParaRPr lang="en-GB" altLang="en-US" sz="1800" dirty="0" smtClean="0"/>
          </a:p>
          <a:p>
            <a:pPr marL="806450" lvl="2"/>
            <a:r>
              <a:rPr lang="en-GB" altLang="en-US" sz="1600" dirty="0" err="1" smtClean="0"/>
              <a:t>rOCCI</a:t>
            </a:r>
            <a:r>
              <a:rPr lang="en-GB" altLang="en-US" sz="1600" dirty="0" smtClean="0"/>
              <a:t> </a:t>
            </a:r>
          </a:p>
          <a:p>
            <a:pPr marL="806450" lvl="2"/>
            <a:r>
              <a:rPr lang="en-GB" altLang="en-US" sz="1600" dirty="0" smtClean="0"/>
              <a:t>API</a:t>
            </a:r>
            <a:endParaRPr lang="en-GB" altLang="en-US" sz="1600" dirty="0"/>
          </a:p>
          <a:p>
            <a:pPr marL="806450" lvl="2"/>
            <a:r>
              <a:rPr lang="en-GB" altLang="en-US" sz="1600" dirty="0" smtClean="0"/>
              <a:t>High-level tool</a:t>
            </a:r>
            <a:endParaRPr lang="en-GB" altLang="en-US" sz="1800" dirty="0" smtClean="0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5689452" y="1412379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8290818" y="1371034"/>
            <a:ext cx="673796" cy="617806"/>
          </a:xfrm>
          <a:prstGeom prst="hexagon">
            <a:avLst>
              <a:gd name="adj" fmla="val 30576"/>
              <a:gd name="vf" fmla="val 115470"/>
            </a:avLst>
          </a:prstGeom>
          <a:noFill/>
          <a:ln w="25400" algn="ctr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</a:t>
            </a:r>
            <a:endParaRPr lang="en-US" altLang="en-US" sz="14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6227763" y="1700213"/>
            <a:ext cx="2063054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59" name="Line 10"/>
          <p:cNvSpPr>
            <a:spLocks noChangeShapeType="1"/>
          </p:cNvSpPr>
          <p:nvPr/>
        </p:nvSpPr>
        <p:spPr bwMode="auto">
          <a:xfrm>
            <a:off x="6156325" y="1844824"/>
            <a:ext cx="1666081" cy="1090513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6696472" y="2924944"/>
            <a:ext cx="13319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VO manager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5724128" y="1033572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Obtain certificate: Once</a:t>
            </a:r>
            <a:b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Renew certificate: Annually</a:t>
            </a: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7596188" y="4366083"/>
            <a:ext cx="1175940" cy="440412"/>
          </a:xfrm>
          <a:prstGeom prst="can">
            <a:avLst>
              <a:gd name="adj" fmla="val 25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User database</a:t>
            </a:r>
            <a:endParaRPr lang="en-US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5" name="Line 16"/>
          <p:cNvSpPr>
            <a:spLocks noChangeShapeType="1"/>
          </p:cNvSpPr>
          <p:nvPr/>
        </p:nvSpPr>
        <p:spPr bwMode="auto">
          <a:xfrm>
            <a:off x="8093075" y="343376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6" name="AutoShape 17"/>
          <p:cNvSpPr>
            <a:spLocks noChangeArrowheads="1"/>
          </p:cNvSpPr>
          <p:nvPr/>
        </p:nvSpPr>
        <p:spPr bwMode="auto">
          <a:xfrm>
            <a:off x="529272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4877345" y="5157192"/>
            <a:ext cx="12068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Cloud sites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8" name="AutoShape 19"/>
          <p:cNvSpPr>
            <a:spLocks noChangeArrowheads="1"/>
          </p:cNvSpPr>
          <p:nvPr/>
        </p:nvSpPr>
        <p:spPr bwMode="auto">
          <a:xfrm>
            <a:off x="5867400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69" name="AutoShape 20"/>
          <p:cNvSpPr>
            <a:spLocks noChangeArrowheads="1"/>
          </p:cNvSpPr>
          <p:nvPr/>
        </p:nvSpPr>
        <p:spPr bwMode="auto">
          <a:xfrm>
            <a:off x="6442075" y="5527576"/>
            <a:ext cx="358775" cy="611386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0" name="Text Box 21"/>
          <p:cNvSpPr txBox="1">
            <a:spLocks noChangeArrowheads="1"/>
          </p:cNvSpPr>
          <p:nvPr/>
        </p:nvSpPr>
        <p:spPr bwMode="auto">
          <a:xfrm>
            <a:off x="6713115" y="3643313"/>
            <a:ext cx="13513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Membership service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1" name="Line 22"/>
          <p:cNvSpPr>
            <a:spLocks noChangeShapeType="1"/>
          </p:cNvSpPr>
          <p:nvPr/>
        </p:nvSpPr>
        <p:spPr bwMode="auto">
          <a:xfrm flipH="1">
            <a:off x="5703888" y="4646613"/>
            <a:ext cx="1658937" cy="896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2" name="Line 23"/>
          <p:cNvSpPr>
            <a:spLocks noChangeShapeType="1"/>
          </p:cNvSpPr>
          <p:nvPr/>
        </p:nvSpPr>
        <p:spPr bwMode="auto">
          <a:xfrm flipH="1">
            <a:off x="6248400" y="4795838"/>
            <a:ext cx="12541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3" name="Line 24"/>
          <p:cNvSpPr>
            <a:spLocks noChangeShapeType="1"/>
          </p:cNvSpPr>
          <p:nvPr/>
        </p:nvSpPr>
        <p:spPr bwMode="auto">
          <a:xfrm flipH="1">
            <a:off x="6786563" y="4984750"/>
            <a:ext cx="773112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4" name="Text Box 25"/>
          <p:cNvSpPr txBox="1">
            <a:spLocks noChangeArrowheads="1"/>
          </p:cNvSpPr>
          <p:nvPr/>
        </p:nvSpPr>
        <p:spPr bwMode="auto">
          <a:xfrm>
            <a:off x="6768479" y="2041103"/>
            <a:ext cx="13319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Join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VO: Once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5" name="Text Box 26"/>
          <p:cNvSpPr txBox="1">
            <a:spLocks noChangeArrowheads="1"/>
          </p:cNvSpPr>
          <p:nvPr/>
        </p:nvSpPr>
        <p:spPr bwMode="auto">
          <a:xfrm>
            <a:off x="6876256" y="5229200"/>
            <a:ext cx="1987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DB replication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(once </a:t>
            </a:r>
            <a:r>
              <a:rPr lang="en-GB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day)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5147865" y="1508125"/>
            <a:ext cx="5762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8027988" y="3213100"/>
            <a:ext cx="11096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>
                <a:latin typeface="Segoe UI" panose="020B0502040204020203" pitchFamily="34" charset="0"/>
                <a:cs typeface="Segoe UI" panose="020B0502040204020203" pitchFamily="34" charset="0"/>
              </a:rPr>
              <a:t>Register</a:t>
            </a:r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flipH="1">
            <a:off x="5935437" y="1964947"/>
            <a:ext cx="0" cy="3130134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788024" y="2924944"/>
            <a:ext cx="13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Use</a:t>
            </a:r>
            <a:b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alt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resources</a:t>
            </a:r>
            <a:endParaRPr lang="en-GB" alt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7884368" y="2852936"/>
            <a:ext cx="466724" cy="432792"/>
          </a:xfrm>
          <a:prstGeom prst="smileyFace">
            <a:avLst>
              <a:gd name="adj" fmla="val 4653"/>
            </a:avLst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92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Support services</a:t>
            </a:r>
            <a:endParaRPr lang="en-US" alt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388" y="1196975"/>
            <a:ext cx="8785225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accent1"/>
                </a:solidFill>
              </a:rPr>
              <a:t>Dedicated technical consultancy</a:t>
            </a:r>
            <a:r>
              <a:rPr lang="en-GB" sz="2400" dirty="0"/>
              <a:t> </a:t>
            </a:r>
            <a:r>
              <a:rPr lang="en-GB" sz="2400" dirty="0" smtClean="0"/>
              <a:t>for any user or community: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400" dirty="0" smtClean="0">
                <a:hlinkClick r:id="rId2"/>
              </a:rPr>
              <a:t>support@egi.eu</a:t>
            </a:r>
            <a:r>
              <a:rPr lang="en-GB" sz="2400" dirty="0" smtClean="0"/>
              <a:t> </a:t>
            </a:r>
          </a:p>
          <a:p>
            <a:pPr>
              <a:defRPr/>
            </a:pPr>
            <a:endParaRPr lang="en-GB" sz="2400" dirty="0"/>
          </a:p>
        </p:txBody>
      </p:sp>
      <p:graphicFrame>
        <p:nvGraphicFramePr>
          <p:cNvPr id="8" name="Diagrama 5"/>
          <p:cNvGraphicFramePr/>
          <p:nvPr>
            <p:extLst>
              <p:ext uri="{D42A27DB-BD31-4B8C-83A1-F6EECF244321}">
                <p14:modId xmlns:p14="http://schemas.microsoft.com/office/powerpoint/2010/main" val="798478656"/>
              </p:ext>
            </p:extLst>
          </p:nvPr>
        </p:nvGraphicFramePr>
        <p:xfrm>
          <a:off x="4761394" y="2204864"/>
          <a:ext cx="4275102" cy="396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5"/>
          <p:cNvGraphicFramePr/>
          <p:nvPr>
            <p:extLst>
              <p:ext uri="{D42A27DB-BD31-4B8C-83A1-F6EECF244321}">
                <p14:modId xmlns:p14="http://schemas.microsoft.com/office/powerpoint/2010/main" val="1735396039"/>
              </p:ext>
            </p:extLst>
          </p:nvPr>
        </p:nvGraphicFramePr>
        <p:xfrm>
          <a:off x="21230" y="2231368"/>
          <a:ext cx="4478762" cy="393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455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through the NGIs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08520" y="1423317"/>
            <a:ext cx="4824536" cy="4525963"/>
          </a:xfrm>
        </p:spPr>
        <p:txBody>
          <a:bodyPr/>
          <a:lstStyle/>
          <a:p>
            <a:pPr indent="-161925"/>
            <a:r>
              <a:rPr lang="en-GB" sz="2400" dirty="0" smtClean="0"/>
              <a:t>EGI’s federated support model</a:t>
            </a:r>
          </a:p>
          <a:p>
            <a:pPr lvl="1"/>
            <a:r>
              <a:rPr lang="en-GB" sz="2000" dirty="0" smtClean="0"/>
              <a:t>National support teams (NGIs)</a:t>
            </a:r>
          </a:p>
          <a:p>
            <a:pPr lvl="1"/>
            <a:r>
              <a:rPr lang="en-GB" sz="2000" dirty="0" smtClean="0"/>
              <a:t>Topic/discipline-specific support teams (see next slide)</a:t>
            </a:r>
          </a:p>
          <a:p>
            <a:pPr lvl="1"/>
            <a:r>
              <a:rPr lang="en-GB" sz="2000" dirty="0" smtClean="0"/>
              <a:t>EGI.eu UCST – primarily coordination &amp; support for supporters (</a:t>
            </a:r>
            <a:r>
              <a:rPr lang="en-GB" sz="2000" dirty="0" smtClean="0">
                <a:hlinkClick r:id="rId2"/>
              </a:rPr>
              <a:t>support@egi.eu</a:t>
            </a:r>
            <a:r>
              <a:rPr lang="en-GB" sz="2000" dirty="0" smtClean="0"/>
              <a:t>) </a:t>
            </a:r>
          </a:p>
          <a:p>
            <a:pPr lvl="1"/>
            <a:endParaRPr lang="en-GB" sz="20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3"/>
            <a:ext cx="6120680" cy="57489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447752" y="1052736"/>
            <a:ext cx="322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4"/>
              </a:rPr>
              <a:t>http://www.egi.eu/about/ngis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7" name="Left Arrow 26"/>
          <p:cNvSpPr/>
          <p:nvPr/>
        </p:nvSpPr>
        <p:spPr>
          <a:xfrm>
            <a:off x="6516216" y="3861048"/>
            <a:ext cx="194421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 use resources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6516216" y="4221088"/>
            <a:ext cx="194421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To federate resources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Typical usage models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596928"/>
            <a:ext cx="8424936" cy="4784400"/>
          </a:xfrm>
        </p:spPr>
        <p:txBody>
          <a:bodyPr>
            <a:normAutofit/>
          </a:bodyPr>
          <a:lstStyle/>
          <a:p>
            <a:r>
              <a:rPr lang="en-GB" sz="2400" b="1" dirty="0"/>
              <a:t>Compute and data intensive workloads</a:t>
            </a:r>
            <a:endParaRPr lang="en-GB" sz="2400" dirty="0"/>
          </a:p>
          <a:p>
            <a:pPr lvl="1"/>
            <a:r>
              <a:rPr lang="en-GB" sz="2000" dirty="0"/>
              <a:t>Batch </a:t>
            </a:r>
            <a:r>
              <a:rPr lang="en-GB" sz="2000" dirty="0">
                <a:solidFill>
                  <a:srgbClr val="FF0000"/>
                </a:solidFill>
              </a:rPr>
              <a:t>and interactive </a:t>
            </a:r>
            <a:r>
              <a:rPr lang="en-GB" sz="2000" dirty="0"/>
              <a:t>(e.g. </a:t>
            </a:r>
            <a:r>
              <a:rPr lang="en-GB" sz="2000" dirty="0" err="1" smtClean="0"/>
              <a:t>iPython</a:t>
            </a:r>
            <a:r>
              <a:rPr lang="en-GB" sz="2000" dirty="0" smtClean="0"/>
              <a:t>-Jupiter) </a:t>
            </a:r>
            <a:r>
              <a:rPr lang="en-GB" sz="2000" dirty="0"/>
              <a:t>with scalable and customized environments</a:t>
            </a:r>
          </a:p>
          <a:p>
            <a:r>
              <a:rPr lang="en-GB" sz="2400" b="1" dirty="0" smtClean="0"/>
              <a:t>Service Hosting</a:t>
            </a:r>
            <a:endParaRPr lang="en-GB" sz="2400" dirty="0" smtClean="0"/>
          </a:p>
          <a:p>
            <a:pPr lvl="1"/>
            <a:r>
              <a:rPr lang="en-GB" sz="2000" dirty="0" smtClean="0"/>
              <a:t>Long-running services (e.g. web server, database, application server, Galaxy server)</a:t>
            </a:r>
            <a:endParaRPr lang="en-GB" sz="2000" dirty="0"/>
          </a:p>
          <a:p>
            <a:r>
              <a:rPr lang="en-GB" sz="2400" b="1" dirty="0" smtClean="0">
                <a:solidFill>
                  <a:srgbClr val="000000"/>
                </a:solidFill>
              </a:rPr>
              <a:t>Datasets repository</a:t>
            </a:r>
          </a:p>
          <a:p>
            <a:pPr lvl="1"/>
            <a:r>
              <a:rPr lang="en-GB" sz="2000" dirty="0" smtClean="0">
                <a:solidFill>
                  <a:srgbClr val="000000"/>
                </a:solidFill>
              </a:rPr>
              <a:t>Store and manage large datasets (in a storage volume)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400" b="1" dirty="0" smtClean="0"/>
              <a:t>Disposable </a:t>
            </a:r>
            <a:r>
              <a:rPr lang="en-GB" sz="2400" b="1" dirty="0"/>
              <a:t>and testing </a:t>
            </a:r>
            <a:r>
              <a:rPr lang="en-GB" sz="2400" b="1" dirty="0" smtClean="0"/>
              <a:t>environments</a:t>
            </a:r>
          </a:p>
          <a:p>
            <a:pPr lvl="1"/>
            <a:r>
              <a:rPr lang="en-GB" sz="2000" dirty="0" smtClean="0"/>
              <a:t>Host training environments, test applications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8162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Organise</a:t>
            </a:r>
            <a:r>
              <a:rPr lang="it-IT" dirty="0" smtClean="0"/>
              <a:t> a training </a:t>
            </a:r>
            <a:r>
              <a:rPr lang="it-IT" dirty="0" err="1" smtClean="0"/>
              <a:t>event</a:t>
            </a:r>
            <a:endParaRPr lang="en-GB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You can book the EGI training infrastructure for your tutorials:</a:t>
            </a:r>
          </a:p>
          <a:p>
            <a:pPr lvl="1"/>
            <a:r>
              <a:rPr lang="en-GB" dirty="0"/>
              <a:t>https://wiki.egi.eu/wiki/Training_infrastructure</a:t>
            </a:r>
            <a:endParaRPr lang="en-GB" dirty="0" smtClean="0"/>
          </a:p>
          <a:p>
            <a:endParaRPr lang="it-IT" dirty="0" smtClean="0"/>
          </a:p>
          <a:p>
            <a:r>
              <a:rPr lang="en-GB" dirty="0"/>
              <a:t>Please email </a:t>
            </a:r>
            <a:r>
              <a:rPr lang="en-GB" dirty="0" smtClean="0">
                <a:hlinkClick r:id="rId2"/>
              </a:rPr>
              <a:t>support@egi.eu</a:t>
            </a:r>
            <a:r>
              <a:rPr lang="en-GB" dirty="0" smtClean="0"/>
              <a:t> specifying </a:t>
            </a:r>
            <a:r>
              <a:rPr lang="it-IT" dirty="0" smtClean="0"/>
              <a:t>training </a:t>
            </a:r>
            <a:r>
              <a:rPr lang="it-IT" dirty="0" err="1"/>
              <a:t>course</a:t>
            </a:r>
            <a:r>
              <a:rPr lang="it-IT" dirty="0"/>
              <a:t> </a:t>
            </a:r>
            <a:r>
              <a:rPr lang="it-IT" dirty="0" err="1"/>
              <a:t>details</a:t>
            </a:r>
            <a:r>
              <a:rPr lang="it-IT" dirty="0"/>
              <a:t> </a:t>
            </a:r>
            <a:r>
              <a:rPr lang="en-GB" dirty="0" smtClean="0"/>
              <a:t>:</a:t>
            </a:r>
          </a:p>
          <a:p>
            <a:pPr lvl="1"/>
            <a:r>
              <a:rPr lang="it-IT" dirty="0" smtClean="0"/>
              <a:t>date, </a:t>
            </a:r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students</a:t>
            </a:r>
            <a:r>
              <a:rPr lang="it-IT" dirty="0" smtClean="0"/>
              <a:t>, </a:t>
            </a:r>
            <a:r>
              <a:rPr lang="it-IT" dirty="0" err="1" smtClean="0"/>
              <a:t>kind</a:t>
            </a:r>
            <a:r>
              <a:rPr lang="it-IT" dirty="0" smtClean="0"/>
              <a:t> of </a:t>
            </a:r>
            <a:r>
              <a:rPr lang="it-IT" dirty="0" err="1" smtClean="0"/>
              <a:t>audiance</a:t>
            </a:r>
            <a:r>
              <a:rPr lang="it-IT" dirty="0" smtClean="0"/>
              <a:t>, special </a:t>
            </a:r>
            <a:r>
              <a:rPr lang="it-IT" dirty="0" err="1" smtClean="0"/>
              <a:t>needs</a:t>
            </a:r>
            <a:r>
              <a:rPr lang="it-IT" dirty="0" smtClean="0"/>
              <a:t>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0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DI4R </a:t>
            </a:r>
            <a:r>
              <a:rPr lang="en-GB" sz="3200" dirty="0" smtClean="0"/>
              <a:t>2016 Conference</a:t>
            </a:r>
            <a:br>
              <a:rPr lang="en-GB" sz="3200" dirty="0" smtClean="0"/>
            </a:br>
            <a:r>
              <a:rPr lang="en-GB" sz="3200" dirty="0" smtClean="0"/>
              <a:t>Digital </a:t>
            </a:r>
            <a:r>
              <a:rPr lang="en-GB" sz="3200" dirty="0"/>
              <a:t>Infrastructures for </a:t>
            </a:r>
            <a:r>
              <a:rPr lang="en-GB" sz="3200" dirty="0" smtClean="0"/>
              <a:t>Research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124744"/>
            <a:ext cx="8676580" cy="4902150"/>
          </a:xfrm>
        </p:spPr>
        <p:txBody>
          <a:bodyPr/>
          <a:lstStyle/>
          <a:p>
            <a:r>
              <a:rPr lang="en-GB" sz="2400" dirty="0" smtClean="0"/>
              <a:t>Krakow, Poland</a:t>
            </a:r>
          </a:p>
          <a:p>
            <a:r>
              <a:rPr lang="en-GB" sz="2400" dirty="0" smtClean="0"/>
              <a:t>2016, September 28-30.</a:t>
            </a:r>
          </a:p>
          <a:p>
            <a:r>
              <a:rPr lang="en-GB" sz="2400" dirty="0" smtClean="0"/>
              <a:t>Co-organised by EGI, EUDAT, GEANT, </a:t>
            </a:r>
            <a:r>
              <a:rPr lang="en-GB" sz="2400" dirty="0" err="1" smtClean="0"/>
              <a:t>OpenAIRE</a:t>
            </a:r>
            <a:r>
              <a:rPr lang="en-GB" sz="2400" dirty="0" smtClean="0"/>
              <a:t> and  RDA Europe</a:t>
            </a:r>
            <a:endParaRPr lang="en-GB" sz="2000" dirty="0"/>
          </a:p>
          <a:p>
            <a:r>
              <a:rPr lang="it-IT" sz="2400" dirty="0"/>
              <a:t>Call for </a:t>
            </a:r>
            <a:r>
              <a:rPr lang="it-IT" sz="2400" dirty="0" err="1"/>
              <a:t>participation</a:t>
            </a:r>
            <a:r>
              <a:rPr lang="it-IT" sz="2400" dirty="0"/>
              <a:t> (</a:t>
            </a:r>
            <a:r>
              <a:rPr lang="it-IT" sz="2400" b="1" dirty="0" err="1"/>
              <a:t>deadline</a:t>
            </a:r>
            <a:r>
              <a:rPr lang="it-IT" sz="2400" b="1" dirty="0"/>
              <a:t> 3 </a:t>
            </a:r>
            <a:r>
              <a:rPr lang="it-IT" sz="2400" b="1" dirty="0" err="1"/>
              <a:t>June</a:t>
            </a:r>
            <a:r>
              <a:rPr lang="it-IT" sz="2400" b="1" dirty="0"/>
              <a:t>!</a:t>
            </a:r>
            <a:r>
              <a:rPr lang="it-IT" sz="2400" dirty="0"/>
              <a:t>)</a:t>
            </a:r>
            <a:endParaRPr lang="en-GB" sz="2400" dirty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it-IT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http</a:t>
            </a:r>
            <a:r>
              <a:rPr lang="en-GB" sz="2400" dirty="0"/>
              <a:t>://www.digitalinfrastructures.eu/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" name="AutoShape 2" descr="EGI poster Bar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EGI poster Bari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EGI poster Bari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EGI poster Bari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EGI poster Bari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38" y="3004320"/>
            <a:ext cx="6336704" cy="31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3234680"/>
            <a:ext cx="5328592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PLEASE RETURN THE FEEDBACK FORMS!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ángulo redondeado 90"/>
          <p:cNvSpPr/>
          <p:nvPr/>
        </p:nvSpPr>
        <p:spPr>
          <a:xfrm>
            <a:off x="6372200" y="1738724"/>
            <a:ext cx="2664296" cy="4176464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  <a:prstDash val="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ángulo redondeado 37"/>
          <p:cNvSpPr/>
          <p:nvPr/>
        </p:nvSpPr>
        <p:spPr>
          <a:xfrm>
            <a:off x="6732240" y="4221088"/>
            <a:ext cx="2016224" cy="129614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ángulo redondeado 48"/>
          <p:cNvSpPr/>
          <p:nvPr/>
        </p:nvSpPr>
        <p:spPr>
          <a:xfrm>
            <a:off x="1475656" y="4337138"/>
            <a:ext cx="4104456" cy="12961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ángulo redondeado 46"/>
          <p:cNvSpPr/>
          <p:nvPr/>
        </p:nvSpPr>
        <p:spPr>
          <a:xfrm>
            <a:off x="2771800" y="2060848"/>
            <a:ext cx="3168352" cy="136815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Agrupar 18"/>
          <p:cNvGrpSpPr/>
          <p:nvPr/>
        </p:nvGrpSpPr>
        <p:grpSpPr>
          <a:xfrm>
            <a:off x="3059832" y="2312876"/>
            <a:ext cx="950400" cy="864096"/>
            <a:chOff x="1727146" y="2144589"/>
            <a:chExt cx="950400" cy="864096"/>
          </a:xfrm>
        </p:grpSpPr>
        <p:sp>
          <p:nvSpPr>
            <p:cNvPr id="18" name="Rectángulo 17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ubo 15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Web 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Combined models</a:t>
            </a:r>
            <a:endParaRPr lang="en-GB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4611036" y="2312876"/>
            <a:ext cx="950400" cy="864096"/>
            <a:chOff x="1727146" y="2144589"/>
            <a:chExt cx="950400" cy="864096"/>
          </a:xfrm>
        </p:grpSpPr>
        <p:sp>
          <p:nvSpPr>
            <p:cNvPr id="21" name="Rectángulo 20"/>
            <p:cNvSpPr/>
            <p:nvPr/>
          </p:nvSpPr>
          <p:spPr>
            <a:xfrm>
              <a:off x="1727146" y="2144589"/>
              <a:ext cx="950400" cy="86409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ubo 21"/>
            <p:cNvSpPr/>
            <p:nvPr/>
          </p:nvSpPr>
          <p:spPr bwMode="auto">
            <a:xfrm>
              <a:off x="1727684" y="2144837"/>
              <a:ext cx="949325" cy="863600"/>
            </a:xfrm>
            <a:prstGeom prst="cube">
              <a:avLst>
                <a:gd name="adj" fmla="val 14745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 smtClean="0"/>
                <a:t>Data</a:t>
              </a:r>
            </a:p>
            <a:p>
              <a:pPr algn="ctr">
                <a:defRPr/>
              </a:pPr>
              <a:r>
                <a:rPr lang="es-ES" dirty="0" smtClean="0"/>
                <a:t>Server</a:t>
              </a:r>
              <a:endParaRPr lang="es-ES" dirty="0"/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677833" y="4553162"/>
            <a:ext cx="3758712" cy="864096"/>
            <a:chOff x="1907704" y="4517504"/>
            <a:chExt cx="3758712" cy="864096"/>
          </a:xfrm>
        </p:grpSpPr>
        <p:grpSp>
          <p:nvGrpSpPr>
            <p:cNvPr id="23" name="Agrupar 22"/>
            <p:cNvGrpSpPr/>
            <p:nvPr/>
          </p:nvGrpSpPr>
          <p:grpSpPr>
            <a:xfrm>
              <a:off x="1907704" y="4517504"/>
              <a:ext cx="950400" cy="864096"/>
              <a:chOff x="1727146" y="2144589"/>
              <a:chExt cx="950400" cy="864096"/>
            </a:xfrm>
          </p:grpSpPr>
          <p:sp>
            <p:nvSpPr>
              <p:cNvPr id="24" name="Rectángulo 23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Cubo 24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600" dirty="0" err="1" smtClean="0"/>
                  <a:t>Worker</a:t>
                </a:r>
                <a:endParaRPr lang="es-ES" sz="1600" dirty="0"/>
              </a:p>
            </p:txBody>
          </p:sp>
        </p:grpSp>
        <p:grpSp>
          <p:nvGrpSpPr>
            <p:cNvPr id="26" name="Agrupar 25"/>
            <p:cNvGrpSpPr/>
            <p:nvPr/>
          </p:nvGrpSpPr>
          <p:grpSpPr>
            <a:xfrm>
              <a:off x="3311860" y="4517504"/>
              <a:ext cx="950400" cy="864096"/>
              <a:chOff x="1727146" y="2144589"/>
              <a:chExt cx="950400" cy="864096"/>
            </a:xfrm>
          </p:grpSpPr>
          <p:sp>
            <p:nvSpPr>
              <p:cNvPr id="27" name="Rectángulo 26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Cubo 27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600" dirty="0" err="1" smtClean="0"/>
                  <a:t>Worker</a:t>
                </a:r>
                <a:endParaRPr lang="es-ES" sz="1600" dirty="0"/>
              </a:p>
            </p:txBody>
          </p:sp>
        </p:grpSp>
        <p:grpSp>
          <p:nvGrpSpPr>
            <p:cNvPr id="32" name="Agrupar 31"/>
            <p:cNvGrpSpPr/>
            <p:nvPr/>
          </p:nvGrpSpPr>
          <p:grpSpPr>
            <a:xfrm>
              <a:off x="4716016" y="4517504"/>
              <a:ext cx="950400" cy="864096"/>
              <a:chOff x="1727146" y="2144589"/>
              <a:chExt cx="950400" cy="864096"/>
            </a:xfrm>
          </p:grpSpPr>
          <p:sp>
            <p:nvSpPr>
              <p:cNvPr id="33" name="Rectángulo 32"/>
              <p:cNvSpPr/>
              <p:nvPr/>
            </p:nvSpPr>
            <p:spPr>
              <a:xfrm>
                <a:off x="1727146" y="2144589"/>
                <a:ext cx="950400" cy="8640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Cubo 33"/>
              <p:cNvSpPr/>
              <p:nvPr/>
            </p:nvSpPr>
            <p:spPr bwMode="auto">
              <a:xfrm>
                <a:off x="1727684" y="2144837"/>
                <a:ext cx="949325" cy="863600"/>
              </a:xfrm>
              <a:prstGeom prst="cube">
                <a:avLst>
                  <a:gd name="adj" fmla="val 14745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ES" sz="1600" dirty="0" err="1" smtClean="0"/>
                  <a:t>Worker</a:t>
                </a:r>
                <a:endParaRPr lang="es-ES" sz="1600" dirty="0"/>
              </a:p>
            </p:txBody>
          </p:sp>
        </p:grpSp>
      </p:grpSp>
      <p:grpSp>
        <p:nvGrpSpPr>
          <p:cNvPr id="39" name="Agrupar 38"/>
          <p:cNvGrpSpPr/>
          <p:nvPr/>
        </p:nvGrpSpPr>
        <p:grpSpPr>
          <a:xfrm>
            <a:off x="6696236" y="2096852"/>
            <a:ext cx="2025655" cy="1296144"/>
            <a:chOff x="6012160" y="2996952"/>
            <a:chExt cx="2025655" cy="1296144"/>
          </a:xfrm>
        </p:grpSpPr>
        <p:sp>
          <p:nvSpPr>
            <p:cNvPr id="38" name="Rectángulo redondeado 37"/>
            <p:cNvSpPr/>
            <p:nvPr/>
          </p:nvSpPr>
          <p:spPr>
            <a:xfrm>
              <a:off x="6016875" y="2996952"/>
              <a:ext cx="2016224" cy="129614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Agrupar 2"/>
            <p:cNvGrpSpPr>
              <a:grpSpLocks/>
            </p:cNvGrpSpPr>
            <p:nvPr/>
          </p:nvGrpSpPr>
          <p:grpSpPr bwMode="auto">
            <a:xfrm>
              <a:off x="6012160" y="3226198"/>
              <a:ext cx="2025655" cy="837653"/>
              <a:chOff x="5323241" y="2348880"/>
              <a:chExt cx="2025910" cy="837525"/>
            </a:xfrm>
          </p:grpSpPr>
          <p:pic>
            <p:nvPicPr>
              <p:cNvPr id="36" name="Imagen 8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3241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Imagen 9" descr="white-disk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0192" y="2348880"/>
                <a:ext cx="1048959" cy="83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CuadroTexto 39"/>
          <p:cNvSpPr txBox="1"/>
          <p:nvPr/>
        </p:nvSpPr>
        <p:spPr>
          <a:xfrm>
            <a:off x="6681604" y="1763524"/>
            <a:ext cx="20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 Block Storage RAID</a:t>
            </a:r>
            <a:endParaRPr lang="en-GB" b="1" dirty="0"/>
          </a:p>
        </p:txBody>
      </p:sp>
      <p:cxnSp>
        <p:nvCxnSpPr>
          <p:cNvPr id="42" name="Conector recto de flecha 41"/>
          <p:cNvCxnSpPr>
            <a:stCxn id="36" idx="1"/>
            <a:endCxn id="21" idx="3"/>
          </p:cNvCxnSpPr>
          <p:nvPr/>
        </p:nvCxnSpPr>
        <p:spPr>
          <a:xfrm rot="10800000">
            <a:off x="5561436" y="2744925"/>
            <a:ext cx="1134800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/>
          <p:cNvCxnSpPr>
            <a:stCxn id="21" idx="1"/>
            <a:endCxn id="18" idx="3"/>
          </p:cNvCxnSpPr>
          <p:nvPr/>
        </p:nvCxnSpPr>
        <p:spPr>
          <a:xfrm flipH="1">
            <a:off x="4010232" y="2744924"/>
            <a:ext cx="60080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3131840" y="169151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Service hosting</a:t>
            </a:r>
            <a:endParaRPr lang="en-GB" b="1" dirty="0"/>
          </a:p>
        </p:txBody>
      </p:sp>
      <p:sp>
        <p:nvSpPr>
          <p:cNvPr id="51" name="CuadroTexto 50"/>
          <p:cNvSpPr txBox="1"/>
          <p:nvPr/>
        </p:nvSpPr>
        <p:spPr>
          <a:xfrm>
            <a:off x="1518360" y="5579948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Scalable Compute and data processing</a:t>
            </a:r>
            <a:endParaRPr lang="en-GB" b="1" dirty="0"/>
          </a:p>
        </p:txBody>
      </p:sp>
      <p:cxnSp>
        <p:nvCxnSpPr>
          <p:cNvPr id="53" name="Conector recto de flecha 52"/>
          <p:cNvCxnSpPr>
            <a:stCxn id="18" idx="2"/>
            <a:endCxn id="49" idx="0"/>
          </p:cNvCxnSpPr>
          <p:nvPr/>
        </p:nvCxnSpPr>
        <p:spPr>
          <a:xfrm flipH="1">
            <a:off x="3527884" y="3176972"/>
            <a:ext cx="7148" cy="116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6" y="232582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ector recto de flecha 57"/>
          <p:cNvCxnSpPr>
            <a:stCxn id="56" idx="3"/>
            <a:endCxn id="18" idx="1"/>
          </p:cNvCxnSpPr>
          <p:nvPr/>
        </p:nvCxnSpPr>
        <p:spPr>
          <a:xfrm>
            <a:off x="1231626" y="2744924"/>
            <a:ext cx="182820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CuadroTexto 60"/>
          <p:cNvSpPr txBox="1"/>
          <p:nvPr/>
        </p:nvSpPr>
        <p:spPr>
          <a:xfrm>
            <a:off x="2627784" y="3717032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spawns</a:t>
            </a:r>
            <a:endParaRPr lang="en-GB" i="1" dirty="0"/>
          </a:p>
        </p:txBody>
      </p:sp>
      <p:sp>
        <p:nvSpPr>
          <p:cNvPr id="65" name="Esquina doblada 14"/>
          <p:cNvSpPr/>
          <p:nvPr/>
        </p:nvSpPr>
        <p:spPr bwMode="auto">
          <a:xfrm rot="10800000">
            <a:off x="7261342" y="4437112"/>
            <a:ext cx="494048" cy="548404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6" name="Esquina doblada 4"/>
          <p:cNvSpPr/>
          <p:nvPr/>
        </p:nvSpPr>
        <p:spPr bwMode="auto">
          <a:xfrm rot="10800000">
            <a:off x="7371265" y="4601392"/>
            <a:ext cx="492839" cy="548404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7" name="Esquina doblada 15"/>
          <p:cNvSpPr/>
          <p:nvPr/>
        </p:nvSpPr>
        <p:spPr bwMode="auto">
          <a:xfrm rot="10800000">
            <a:off x="7535545" y="4765672"/>
            <a:ext cx="492839" cy="548404"/>
          </a:xfrm>
          <a:prstGeom prst="foldedCorner">
            <a:avLst>
              <a:gd name="adj" fmla="val 3626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8" name="CuadroTexto 67"/>
          <p:cNvSpPr txBox="1"/>
          <p:nvPr/>
        </p:nvSpPr>
        <p:spPr>
          <a:xfrm>
            <a:off x="6845825" y="5517232"/>
            <a:ext cx="175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b="1" dirty="0" smtClean="0"/>
              <a:t> Object Storage*</a:t>
            </a:r>
            <a:endParaRPr lang="en-GB" b="1" dirty="0"/>
          </a:p>
        </p:txBody>
      </p:sp>
      <p:cxnSp>
        <p:nvCxnSpPr>
          <p:cNvPr id="70" name="Conector recto de flecha 69"/>
          <p:cNvCxnSpPr>
            <a:endCxn id="49" idx="3"/>
          </p:cNvCxnSpPr>
          <p:nvPr/>
        </p:nvCxnSpPr>
        <p:spPr>
          <a:xfrm flipH="1">
            <a:off x="5580112" y="4977103"/>
            <a:ext cx="993124" cy="81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CuadroTexto 70"/>
          <p:cNvSpPr txBox="1"/>
          <p:nvPr/>
        </p:nvSpPr>
        <p:spPr>
          <a:xfrm>
            <a:off x="293413" y="3140968"/>
            <a:ext cx="103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End User</a:t>
            </a:r>
            <a:endParaRPr lang="en-GB" b="1" dirty="0"/>
          </a:p>
        </p:txBody>
      </p:sp>
      <p:cxnSp>
        <p:nvCxnSpPr>
          <p:cNvPr id="78" name="Conector recto de flecha 41"/>
          <p:cNvCxnSpPr>
            <a:stCxn id="22" idx="3"/>
            <a:endCxn id="34" idx="0"/>
          </p:cNvCxnSpPr>
          <p:nvPr/>
        </p:nvCxnSpPr>
        <p:spPr>
          <a:xfrm rot="16200000" flipH="1">
            <a:off x="4335448" y="3863844"/>
            <a:ext cx="1376686" cy="2446"/>
          </a:xfrm>
          <a:prstGeom prst="bent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5004048" y="3707740"/>
            <a:ext cx="85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mount</a:t>
            </a:r>
            <a:endParaRPr lang="en-GB" i="1" dirty="0"/>
          </a:p>
        </p:txBody>
      </p:sp>
      <p:sp>
        <p:nvSpPr>
          <p:cNvPr id="82" name="Rectángulo redondeado 81"/>
          <p:cNvSpPr/>
          <p:nvPr/>
        </p:nvSpPr>
        <p:spPr>
          <a:xfrm>
            <a:off x="1979712" y="908720"/>
            <a:ext cx="5542964" cy="504056"/>
          </a:xfrm>
          <a:prstGeom prst="roundRect">
            <a:avLst/>
          </a:prstGeom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rgbClr val="FF0000"/>
                </a:solidFill>
              </a:rPr>
              <a:t>Combine usage models in a single application</a:t>
            </a: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5940152" y="2411596"/>
            <a:ext cx="839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attach</a:t>
            </a:r>
            <a:endParaRPr lang="en-GB" i="1" dirty="0"/>
          </a:p>
        </p:txBody>
      </p:sp>
      <p:sp>
        <p:nvSpPr>
          <p:cNvPr id="90" name="CuadroTexto 89"/>
          <p:cNvSpPr txBox="1"/>
          <p:nvPr/>
        </p:nvSpPr>
        <p:spPr>
          <a:xfrm>
            <a:off x="5659559" y="4617529"/>
            <a:ext cx="953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/>
              <a:t>a</a:t>
            </a:r>
            <a:r>
              <a:rPr lang="en-GB" i="1" dirty="0" smtClean="0"/>
              <a:t>nalyse</a:t>
            </a:r>
          </a:p>
          <a:p>
            <a:pPr algn="ctr"/>
            <a:r>
              <a:rPr lang="en-GB" i="1" dirty="0" smtClean="0"/>
              <a:t>data</a:t>
            </a:r>
            <a:endParaRPr lang="en-GB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5496" y="6073551"/>
            <a:ext cx="4674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Object storage (CDMI or other) is not available on every site</a:t>
            </a:r>
            <a:endParaRPr lang="en-GB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2267744" y="2060848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</a:t>
            </a:r>
            <a:r>
              <a:rPr lang="en-GB" sz="2000" dirty="0" smtClean="0">
                <a:solidFill>
                  <a:srgbClr val="FF0000"/>
                </a:solidFill>
              </a:rPr>
              <a:t>2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33704" y="2011486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</a:t>
            </a:r>
            <a:r>
              <a:rPr lang="en-GB" sz="2000" dirty="0" smtClean="0">
                <a:solidFill>
                  <a:srgbClr val="FF0000"/>
                </a:solidFill>
              </a:rPr>
              <a:t>3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7904" y="3676962"/>
            <a:ext cx="1212896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Exercise </a:t>
            </a:r>
            <a:r>
              <a:rPr lang="en-GB" sz="2000" dirty="0" smtClean="0">
                <a:solidFill>
                  <a:srgbClr val="FF0000"/>
                </a:solidFill>
              </a:rPr>
              <a:t>4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dirty="0" smtClean="0"/>
              <a:t>Example: READemption</a:t>
            </a:r>
            <a:endParaRPr lang="en-GB" altLang="en-US" dirty="0" smtClean="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2625"/>
            <a:ext cx="2495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70100"/>
            <a:ext cx="352742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-23813" y="5589588"/>
            <a:ext cx="2373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400"/>
              <a:t>Source: Konrad U. F</a:t>
            </a:r>
            <a:r>
              <a:rPr lang="hu-HU" altLang="en-US" sz="1400"/>
              <a:t>ö</a:t>
            </a:r>
            <a:r>
              <a:rPr lang="en-GB" altLang="en-US" sz="1400"/>
              <a:t>rstner</a:t>
            </a:r>
          </a:p>
        </p:txBody>
      </p:sp>
      <p:sp>
        <p:nvSpPr>
          <p:cNvPr id="38919" name="Marcador de contenido 2"/>
          <p:cNvSpPr txBox="1">
            <a:spLocks/>
          </p:cNvSpPr>
          <p:nvPr/>
        </p:nvSpPr>
        <p:spPr bwMode="auto">
          <a:xfrm>
            <a:off x="68263" y="1127125"/>
            <a:ext cx="889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>
              <a:buFont typeface="Arial" panose="020B0604020202020204" pitchFamily="34" charset="0"/>
              <a:buNone/>
            </a:pPr>
            <a:r>
              <a:rPr lang="en-GB" altLang="en-US" sz="2600"/>
              <a:t>Pipeline for the computational evaluation of RNA-Seq. data</a:t>
            </a:r>
          </a:p>
        </p:txBody>
      </p:sp>
      <p:grpSp>
        <p:nvGrpSpPr>
          <p:cNvPr id="38920" name="Gruppo 16"/>
          <p:cNvGrpSpPr>
            <a:grpSpLocks/>
          </p:cNvGrpSpPr>
          <p:nvPr/>
        </p:nvGrpSpPr>
        <p:grpSpPr bwMode="auto">
          <a:xfrm>
            <a:off x="4395788" y="2205038"/>
            <a:ext cx="4856162" cy="3692525"/>
            <a:chOff x="4212085" y="2204864"/>
            <a:chExt cx="5088073" cy="2263800"/>
          </a:xfrm>
        </p:grpSpPr>
        <p:graphicFrame>
          <p:nvGraphicFramePr>
            <p:cNvPr id="12" name="Diagrama 5"/>
            <p:cNvGraphicFramePr/>
            <p:nvPr/>
          </p:nvGraphicFramePr>
          <p:xfrm>
            <a:off x="4212085" y="2204864"/>
            <a:ext cx="4752528" cy="2263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38924" name="Gruppo 13"/>
            <p:cNvGrpSpPr>
              <a:grpSpLocks/>
            </p:cNvGrpSpPr>
            <p:nvPr/>
          </p:nvGrpSpPr>
          <p:grpSpPr bwMode="auto">
            <a:xfrm>
              <a:off x="6286235" y="3794028"/>
              <a:ext cx="3013923" cy="587042"/>
              <a:chOff x="2074149" y="836551"/>
              <a:chExt cx="3013923" cy="587042"/>
            </a:xfrm>
          </p:grpSpPr>
          <p:sp>
            <p:nvSpPr>
              <p:cNvPr id="15" name="Rettangolo con angoli arrotondati sullo stesso lato 14"/>
              <p:cNvSpPr/>
              <p:nvPr/>
            </p:nvSpPr>
            <p:spPr>
              <a:xfrm rot="5400000">
                <a:off x="3139435" y="-189054"/>
                <a:ext cx="583955" cy="2641340"/>
              </a:xfrm>
              <a:prstGeom prst="round2SameRect">
                <a:avLst/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Rettangolo 15"/>
              <p:cNvSpPr/>
              <p:nvPr/>
            </p:nvSpPr>
            <p:spPr>
              <a:xfrm>
                <a:off x="2074149" y="836551"/>
                <a:ext cx="3013923" cy="5275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/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VMs</a:t>
                </a:r>
                <a:r>
                  <a:rPr lang="it-IT" sz="1600" b="1" dirty="0"/>
                  <a:t> with 24 </a:t>
                </a:r>
                <a:r>
                  <a:rPr lang="it-IT" sz="1600" b="1" dirty="0" err="1"/>
                  <a:t>cores</a:t>
                </a:r>
                <a:r>
                  <a:rPr lang="it-IT" sz="1600" b="1" dirty="0"/>
                  <a:t>, 128 GB of RAM</a:t>
                </a:r>
              </a:p>
              <a:p>
                <a:pPr marL="171450" lvl="1" indent="-171450" defTabSz="7112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it-IT" sz="1600" b="1" dirty="0" err="1"/>
                  <a:t>Block</a:t>
                </a:r>
                <a:r>
                  <a:rPr lang="it-IT" sz="1600" b="1" dirty="0"/>
                  <a:t> </a:t>
                </a:r>
                <a:r>
                  <a:rPr lang="it-IT" sz="1600" b="1" dirty="0" err="1"/>
                  <a:t>storage</a:t>
                </a:r>
                <a:r>
                  <a:rPr lang="it-IT" sz="1600" b="1" dirty="0"/>
                  <a:t> up to 3 TB</a:t>
                </a:r>
                <a:endParaRPr lang="en-GB" sz="16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234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47816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Workflows:</a:t>
            </a:r>
          </a:p>
          <a:p>
            <a:pPr lvl="1"/>
            <a:r>
              <a:rPr lang="en-US" dirty="0" smtClean="0"/>
              <a:t>Data Refinement Workflow</a:t>
            </a:r>
          </a:p>
          <a:p>
            <a:pPr lvl="1"/>
            <a:r>
              <a:rPr lang="en-US" dirty="0" smtClean="0"/>
              <a:t>Ecological Niche Modeling Workflow</a:t>
            </a:r>
          </a:p>
          <a:p>
            <a:pPr lvl="1"/>
            <a:r>
              <a:rPr lang="en-US" dirty="0" smtClean="0"/>
              <a:t>Ecosystem Services</a:t>
            </a:r>
          </a:p>
          <a:p>
            <a:pPr lvl="1"/>
            <a:r>
              <a:rPr lang="en-US" dirty="0" err="1" smtClean="0"/>
              <a:t>Metagenomics</a:t>
            </a:r>
            <a:endParaRPr lang="en-US" dirty="0" smtClean="0"/>
          </a:p>
          <a:p>
            <a:pPr lvl="1"/>
            <a:r>
              <a:rPr lang="en-US" dirty="0" err="1" smtClean="0"/>
              <a:t>Phylogenetics</a:t>
            </a:r>
            <a:endParaRPr lang="en-US" dirty="0" smtClean="0"/>
          </a:p>
          <a:p>
            <a:pPr lvl="1"/>
            <a:r>
              <a:rPr lang="en-US" dirty="0" smtClean="0"/>
              <a:t>Population Modeling Workflow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019" t="7700" r="24795" b="4101"/>
          <a:stretch>
            <a:fillRect/>
          </a:stretch>
        </p:blipFill>
        <p:spPr bwMode="auto">
          <a:xfrm>
            <a:off x="3923928" y="1556792"/>
            <a:ext cx="49776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3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Crossbow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286472" cy="25500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Identifies SNPs from high-coverage, short-read </a:t>
            </a:r>
            <a:r>
              <a:rPr lang="en-US" sz="2400" dirty="0" err="1" smtClean="0"/>
              <a:t>resequencing</a:t>
            </a:r>
            <a:r>
              <a:rPr lang="en-US" sz="2400" dirty="0" smtClean="0"/>
              <a:t> data</a:t>
            </a:r>
          </a:p>
          <a:p>
            <a:r>
              <a:rPr lang="en-US" sz="2400" dirty="0" smtClean="0"/>
              <a:t>Combines the Aligner Bowtie and the SNP caller </a:t>
            </a:r>
            <a:r>
              <a:rPr lang="en-US" sz="2400" dirty="0" err="1" smtClean="0"/>
              <a:t>SOAPsnp</a:t>
            </a:r>
            <a:endParaRPr lang="en-US" sz="2400" dirty="0" smtClean="0"/>
          </a:p>
          <a:p>
            <a:r>
              <a:rPr lang="en-US" sz="2400" dirty="0" err="1" smtClean="0"/>
              <a:t>Hadoop</a:t>
            </a:r>
            <a:r>
              <a:rPr lang="en-US" sz="2400" dirty="0" smtClean="0"/>
              <a:t>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approach</a:t>
            </a:r>
          </a:p>
          <a:p>
            <a:r>
              <a:rPr lang="en-US" sz="2400" dirty="0" smtClean="0"/>
              <a:t>Amazon EC2 / Local Cluster</a:t>
            </a:r>
          </a:p>
        </p:txBody>
      </p:sp>
      <p:pic>
        <p:nvPicPr>
          <p:cNvPr id="7" name="Picture 2" descr="C:\Users\thano\Desktop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484784"/>
            <a:ext cx="2001585" cy="47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ano\Desktop\Cap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5922116" cy="187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Training 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39203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Learn the concept of IaaS cloud computing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Learn the conceptual model of the EGI federated cloud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Obtain skills in using the standard interfaces of the EGI federated cloud</a:t>
            </a:r>
          </a:p>
          <a:p>
            <a:pPr marL="1068388" lvl="1"/>
            <a:r>
              <a:rPr lang="en-GB" sz="2000" dirty="0" smtClean="0"/>
              <a:t>With pre-defined Virtual Machine images</a:t>
            </a:r>
          </a:p>
          <a:p>
            <a:pPr marL="1068388" lvl="1"/>
            <a:r>
              <a:rPr lang="en-GB" sz="2000" dirty="0" smtClean="0"/>
              <a:t>With customised deployments (contextualisation)</a:t>
            </a:r>
          </a:p>
          <a:p>
            <a:pPr marL="1068388" lvl="1"/>
            <a:r>
              <a:rPr lang="en-US" sz="2000" dirty="0" smtClean="0"/>
              <a:t>With Docker containers</a:t>
            </a:r>
            <a:endParaRPr lang="en-GB" sz="2000" dirty="0" smtClean="0"/>
          </a:p>
          <a:p>
            <a:pPr marL="1068388" lvl="1"/>
            <a:r>
              <a:rPr lang="en-GB" sz="2000" dirty="0" smtClean="0"/>
              <a:t>(With your own images)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Learn </a:t>
            </a:r>
            <a:r>
              <a:rPr lang="it-IT" sz="2400" dirty="0" err="1"/>
              <a:t>how</a:t>
            </a:r>
            <a:r>
              <a:rPr lang="it-IT" sz="2400" dirty="0"/>
              <a:t> to </a:t>
            </a:r>
            <a:r>
              <a:rPr lang="it-IT" sz="2400" dirty="0" err="1"/>
              <a:t>deploy</a:t>
            </a:r>
            <a:r>
              <a:rPr lang="it-IT" sz="2400" dirty="0"/>
              <a:t> </a:t>
            </a:r>
            <a:r>
              <a:rPr lang="it-IT" sz="2400" dirty="0" err="1"/>
              <a:t>bioinformatic</a:t>
            </a:r>
            <a:r>
              <a:rPr lang="it-IT" sz="2400" dirty="0"/>
              <a:t> </a:t>
            </a:r>
            <a:r>
              <a:rPr lang="it-IT" sz="2400" dirty="0" err="1" smtClean="0"/>
              <a:t>applications</a:t>
            </a:r>
            <a:r>
              <a:rPr lang="it-IT" sz="2400" dirty="0" smtClean="0"/>
              <a:t> </a:t>
            </a:r>
            <a:r>
              <a:rPr lang="it-IT" sz="2400" dirty="0"/>
              <a:t>in the EGI </a:t>
            </a:r>
            <a:r>
              <a:rPr lang="it-IT" sz="2400" dirty="0" err="1"/>
              <a:t>federated</a:t>
            </a:r>
            <a:r>
              <a:rPr lang="it-IT" sz="2400" dirty="0"/>
              <a:t> </a:t>
            </a:r>
            <a:r>
              <a:rPr lang="it-IT" sz="2400" dirty="0" err="1"/>
              <a:t>cloud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Learn how to become an active user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Learn </a:t>
            </a:r>
            <a:r>
              <a:rPr lang="it-IT" sz="2400" dirty="0" err="1" smtClean="0"/>
              <a:t>how</a:t>
            </a:r>
            <a:r>
              <a:rPr lang="it-IT" sz="2400" dirty="0" smtClean="0"/>
              <a:t> to book the EGI training </a:t>
            </a:r>
            <a:r>
              <a:rPr lang="it-IT" sz="2400" dirty="0" err="1" smtClean="0"/>
              <a:t>infrastructure</a:t>
            </a:r>
            <a:r>
              <a:rPr lang="it-IT" sz="2400" dirty="0" smtClean="0"/>
              <a:t> for </a:t>
            </a:r>
            <a:r>
              <a:rPr lang="it-IT" sz="2400" dirty="0" err="1" smtClean="0"/>
              <a:t>your</a:t>
            </a:r>
            <a:r>
              <a:rPr lang="it-IT" sz="2400" dirty="0" smtClean="0"/>
              <a:t> </a:t>
            </a:r>
            <a:r>
              <a:rPr lang="it-IT" sz="2400" dirty="0" err="1" smtClean="0"/>
              <a:t>tutorials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7327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Rainbow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74704" cy="25500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 scale Whole Genome Sequencing (WGS) analysis</a:t>
            </a:r>
          </a:p>
          <a:p>
            <a:r>
              <a:rPr lang="en-US" sz="2400" dirty="0" smtClean="0"/>
              <a:t>Supports FASTQ and BAM input</a:t>
            </a:r>
          </a:p>
          <a:p>
            <a:r>
              <a:rPr lang="en-US" sz="2400" dirty="0" smtClean="0"/>
              <a:t>Load balancing</a:t>
            </a:r>
          </a:p>
          <a:p>
            <a:r>
              <a:rPr lang="en-US" sz="2400" dirty="0" smtClean="0"/>
              <a:t>Active workflow monitoring</a:t>
            </a:r>
          </a:p>
          <a:p>
            <a:r>
              <a:rPr lang="en-US" sz="2400" dirty="0" smtClean="0"/>
              <a:t>Amazon EC2</a:t>
            </a:r>
          </a:p>
        </p:txBody>
      </p:sp>
      <p:pic>
        <p:nvPicPr>
          <p:cNvPr id="1026" name="Picture 2" descr="C:\Users\thano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811823" cy="252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37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CloudMap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446712" cy="25500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Greatly simplifies the analysis of mutant whole genome sequences</a:t>
            </a:r>
          </a:p>
          <a:p>
            <a:r>
              <a:rPr lang="en-US" sz="2400" dirty="0" smtClean="0"/>
              <a:t>Offers predefined workflows to pinpoint variations in animal genomes</a:t>
            </a:r>
          </a:p>
          <a:p>
            <a:r>
              <a:rPr lang="en-US" sz="2400" dirty="0" smtClean="0"/>
              <a:t>Available on the Galaxy web platform</a:t>
            </a:r>
          </a:p>
          <a:p>
            <a:r>
              <a:rPr lang="en-US" sz="2400" dirty="0"/>
              <a:t>Amazon EC2 / Local Cluster</a:t>
            </a:r>
          </a:p>
          <a:p>
            <a:endParaRPr lang="en-US" sz="2400" dirty="0" smtClean="0"/>
          </a:p>
        </p:txBody>
      </p:sp>
      <p:pic>
        <p:nvPicPr>
          <p:cNvPr id="2050" name="Picture 2" descr="C:\Users\thano\Desktop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3425496" cy="205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CloudBurst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230688" cy="327010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Parallel read-mapping algorithm optimized for mapping NGS data to the human and other reference genomes</a:t>
            </a:r>
          </a:p>
          <a:p>
            <a:r>
              <a:rPr lang="en-US" sz="2400" dirty="0" smtClean="0"/>
              <a:t>Modeled after the short read-mapping RMAP program</a:t>
            </a:r>
          </a:p>
          <a:p>
            <a:r>
              <a:rPr lang="en-US" sz="2400" dirty="0" smtClean="0"/>
              <a:t>Parallelization overcomes computational barriers and allows deeper analysis</a:t>
            </a:r>
          </a:p>
          <a:p>
            <a:r>
              <a:rPr lang="en-US" sz="2400" dirty="0" err="1" smtClean="0"/>
              <a:t>Hadoop</a:t>
            </a:r>
            <a:r>
              <a:rPr lang="en-US" sz="2400" dirty="0" smtClean="0"/>
              <a:t>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approach</a:t>
            </a:r>
          </a:p>
          <a:p>
            <a:r>
              <a:rPr lang="en-US" sz="2400" dirty="0" smtClean="0"/>
              <a:t>Almost linear increase in performance to the number of CPU cores available</a:t>
            </a:r>
          </a:p>
        </p:txBody>
      </p:sp>
    </p:spTree>
    <p:extLst>
      <p:ext uri="{BB962C8B-B14F-4D97-AF65-F5344CB8AC3E}">
        <p14:creationId xmlns:p14="http://schemas.microsoft.com/office/powerpoint/2010/main" val="33794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RSD-Cloud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74704" cy="28380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Large comparative genomics analysis tool</a:t>
            </a:r>
          </a:p>
          <a:p>
            <a:r>
              <a:rPr lang="en-US" sz="2400" dirty="0" smtClean="0"/>
              <a:t>Redesigned the reciprocal smallest distance algorithm (RSD) to run on a cloud computing environment</a:t>
            </a:r>
          </a:p>
          <a:p>
            <a:r>
              <a:rPr lang="en-US" sz="2400" dirty="0" smtClean="0"/>
              <a:t>Fast and cost efficient solution</a:t>
            </a:r>
          </a:p>
          <a:p>
            <a:r>
              <a:rPr lang="en-US" sz="2400" dirty="0" smtClean="0"/>
              <a:t>Amazon EC2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3074" name="Picture 2" descr="C:\Users\thano\Desktop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11797"/>
            <a:ext cx="4425231" cy="23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</a:t>
            </a:r>
            <a:r>
              <a:rPr lang="en-US" dirty="0" err="1" smtClean="0"/>
              <a:t>BioLinux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702296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Publicly accessible VM</a:t>
            </a:r>
          </a:p>
          <a:p>
            <a:r>
              <a:rPr lang="en-US" sz="2400" dirty="0" smtClean="0"/>
              <a:t>Platform for developing bioinformatics infrastructures on the cloud</a:t>
            </a:r>
          </a:p>
          <a:p>
            <a:r>
              <a:rPr lang="en-US" sz="2400" dirty="0" smtClean="0"/>
              <a:t>Quick provision of on-demand infrastructures for HPC in bioinformatics</a:t>
            </a:r>
          </a:p>
          <a:p>
            <a:r>
              <a:rPr lang="en-US" sz="2400" dirty="0" smtClean="0"/>
              <a:t>Pre-configured tools and GUI</a:t>
            </a:r>
          </a:p>
          <a:p>
            <a:r>
              <a:rPr lang="en-US" sz="2400" dirty="0" smtClean="0"/>
              <a:t>Tested on Amazon EC2, Eucalyptus, </a:t>
            </a:r>
            <a:r>
              <a:rPr lang="en-US" sz="2400" dirty="0" err="1" smtClean="0"/>
              <a:t>Okeanos</a:t>
            </a:r>
            <a:r>
              <a:rPr lang="en-US" sz="2400" dirty="0" smtClean="0"/>
              <a:t> and Virtual box</a:t>
            </a:r>
          </a:p>
          <a:p>
            <a:endParaRPr lang="en-US" sz="2400" dirty="0"/>
          </a:p>
        </p:txBody>
      </p:sp>
      <p:pic>
        <p:nvPicPr>
          <p:cNvPr id="4098" name="Picture 2" descr="C:\Users\thano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802630" cy="45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CloVR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Portable VM</a:t>
            </a:r>
          </a:p>
          <a:p>
            <a:r>
              <a:rPr lang="en-US" sz="2400" dirty="0" smtClean="0"/>
              <a:t>Several automated analysis pipelines for microbial genomics provided, including 16S, whole genome and </a:t>
            </a:r>
            <a:r>
              <a:rPr lang="en-US" sz="2400" dirty="0" err="1" smtClean="0"/>
              <a:t>metagenome</a:t>
            </a:r>
            <a:r>
              <a:rPr lang="en-US" sz="2400" dirty="0" smtClean="0"/>
              <a:t> sequence analysis</a:t>
            </a:r>
          </a:p>
          <a:p>
            <a:r>
              <a:rPr lang="en-US" sz="2400" dirty="0" smtClean="0"/>
              <a:t>Run on a local PC but also supports use of remote cloud computing resources on multiple cloud computing platforms.</a:t>
            </a:r>
            <a:endParaRPr lang="en-US" sz="2400" dirty="0"/>
          </a:p>
        </p:txBody>
      </p:sp>
      <p:pic>
        <p:nvPicPr>
          <p:cNvPr id="5122" name="Picture 2" descr="C:\Users\thano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3209801" cy="22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Mercury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74704" cy="24060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Integration of multiple sequence analysis tool in a single </a:t>
            </a:r>
            <a:r>
              <a:rPr lang="en-US" sz="2400" dirty="0" err="1" smtClean="0"/>
              <a:t>DNAnexus</a:t>
            </a:r>
            <a:r>
              <a:rPr lang="en-US" sz="2400" dirty="0" smtClean="0"/>
              <a:t> based platform</a:t>
            </a:r>
          </a:p>
          <a:p>
            <a:r>
              <a:rPr lang="en-US" sz="2400" dirty="0" smtClean="0"/>
              <a:t>Simplified workflow construction GUI</a:t>
            </a:r>
          </a:p>
          <a:p>
            <a:r>
              <a:rPr lang="en-US" sz="2400" dirty="0" smtClean="0"/>
              <a:t>Applet based workflows</a:t>
            </a:r>
          </a:p>
          <a:p>
            <a:r>
              <a:rPr lang="en-US" sz="2400" dirty="0"/>
              <a:t>Amazon EC2 / Local Cluster</a:t>
            </a:r>
          </a:p>
          <a:p>
            <a:endParaRPr lang="en-US" sz="2400" dirty="0" smtClean="0"/>
          </a:p>
        </p:txBody>
      </p:sp>
      <p:pic>
        <p:nvPicPr>
          <p:cNvPr id="2050" name="Picture 2" descr="C:\Users\thano\Desktop\Cap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09840"/>
            <a:ext cx="6030541" cy="221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Taverna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General purpose open source and domain-independent Workflow Management System</a:t>
            </a:r>
          </a:p>
          <a:p>
            <a:r>
              <a:rPr lang="en-US" sz="2400" dirty="0" smtClean="0"/>
              <a:t>Combines distributed web services and local tools into complex analysis pipelines.</a:t>
            </a:r>
          </a:p>
          <a:p>
            <a:r>
              <a:rPr lang="en-US" sz="2400" dirty="0" smtClean="0"/>
              <a:t>Execution takes place either locally or in a grid or cloud environment using the </a:t>
            </a:r>
            <a:r>
              <a:rPr lang="en-US" sz="2400" dirty="0" err="1" smtClean="0"/>
              <a:t>Taverna</a:t>
            </a:r>
            <a:r>
              <a:rPr lang="en-US" sz="2400" dirty="0" smtClean="0"/>
              <a:t> server</a:t>
            </a:r>
          </a:p>
          <a:p>
            <a:r>
              <a:rPr lang="en-US" sz="2400" dirty="0" smtClean="0"/>
              <a:t>Widely adopted in bioinformatics workflows, typically in the areas of high throughput </a:t>
            </a:r>
            <a:r>
              <a:rPr lang="en-US" sz="2400" dirty="0" err="1" smtClean="0"/>
              <a:t>omics</a:t>
            </a:r>
            <a:r>
              <a:rPr lang="en-US" sz="2400" dirty="0" smtClean="0"/>
              <a:t> analyses like proteomics, </a:t>
            </a:r>
            <a:r>
              <a:rPr lang="en-US" sz="2400" dirty="0" err="1" smtClean="0"/>
              <a:t>transcriptomics</a:t>
            </a:r>
            <a:r>
              <a:rPr lang="en-US" sz="2400" dirty="0" smtClean="0"/>
              <a:t> and evidence gathering methods involving text or data mining.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658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Offers genome analysis resources for cloud computing platforms</a:t>
            </a:r>
          </a:p>
          <a:p>
            <a:pPr lvl="1"/>
            <a:r>
              <a:rPr lang="en-US" dirty="0" smtClean="0"/>
              <a:t>Amazon EC2</a:t>
            </a:r>
          </a:p>
          <a:p>
            <a:pPr lvl="1"/>
            <a:r>
              <a:rPr lang="en-US" dirty="0" smtClean="0"/>
              <a:t>Virtual Box</a:t>
            </a:r>
          </a:p>
          <a:p>
            <a:pPr lvl="1"/>
            <a:r>
              <a:rPr lang="en-US" dirty="0" smtClean="0"/>
              <a:t>Eucalyptus</a:t>
            </a:r>
          </a:p>
          <a:p>
            <a:pPr lvl="1"/>
            <a:r>
              <a:rPr lang="en-US" dirty="0" err="1" smtClean="0"/>
              <a:t>Okeanos</a:t>
            </a:r>
            <a:endParaRPr lang="en-US" dirty="0" smtClean="0"/>
          </a:p>
          <a:p>
            <a:r>
              <a:rPr lang="en-US" dirty="0" smtClean="0"/>
              <a:t>Freely available and community maintained</a:t>
            </a:r>
          </a:p>
          <a:p>
            <a:pPr lvl="1"/>
            <a:r>
              <a:rPr lang="en-US" dirty="0" smtClean="0"/>
              <a:t>software images and</a:t>
            </a:r>
          </a:p>
          <a:p>
            <a:pPr lvl="1"/>
            <a:r>
              <a:rPr lang="en-US" dirty="0" smtClean="0"/>
              <a:t>data repositories</a:t>
            </a:r>
          </a:p>
          <a:p>
            <a:r>
              <a:rPr lang="en-US" dirty="0" smtClean="0"/>
              <a:t>Widely adopted in the bioinformatics community</a:t>
            </a:r>
            <a:endParaRPr lang="en-US" dirty="0"/>
          </a:p>
        </p:txBody>
      </p:sp>
      <p:pic>
        <p:nvPicPr>
          <p:cNvPr id="7" name="Picture 6" descr="http://1.bp.blogspot.com/-V4mwYdS6Ihw/Tupdfg5TZBI/AAAAAAAAmCI/aR2Kg62Pg1s/s1600/Picture+3.png"/>
          <p:cNvPicPr>
            <a:picLocks noChangeAspect="1" noChangeArrowheads="1"/>
          </p:cNvPicPr>
          <p:nvPr/>
        </p:nvPicPr>
        <p:blipFill>
          <a:blip r:embed="rId2" cstate="print"/>
          <a:srcRect l="22489" t="6517" r="6583" b="60898"/>
          <a:stretch>
            <a:fillRect/>
          </a:stretch>
        </p:blipFill>
        <p:spPr bwMode="auto">
          <a:xfrm>
            <a:off x="4863667" y="2852936"/>
            <a:ext cx="2952328" cy="72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6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Tavaxy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Stand alone pattern based workflow system</a:t>
            </a:r>
          </a:p>
          <a:p>
            <a:r>
              <a:rPr lang="en-US" sz="2400" dirty="0" smtClean="0"/>
              <a:t>Integrates the use of </a:t>
            </a:r>
            <a:r>
              <a:rPr lang="en-US" sz="2400" dirty="0" err="1" smtClean="0"/>
              <a:t>Taverna</a:t>
            </a:r>
            <a:r>
              <a:rPr lang="en-US" sz="2400" dirty="0" smtClean="0"/>
              <a:t> and Galaxy workflows in a single environment</a:t>
            </a:r>
          </a:p>
          <a:p>
            <a:r>
              <a:rPr lang="en-US" sz="2400" dirty="0" smtClean="0"/>
              <a:t>Hierarchical workflows and workflow patterns approach</a:t>
            </a:r>
          </a:p>
          <a:p>
            <a:r>
              <a:rPr lang="en-US" sz="2400" dirty="0" smtClean="0"/>
              <a:t>Utilization of local and cloud HPC resources</a:t>
            </a:r>
          </a:p>
          <a:p>
            <a:r>
              <a:rPr lang="en-US" sz="2400" dirty="0" smtClean="0"/>
              <a:t>Currently centered on sequence analysis. </a:t>
            </a:r>
            <a:r>
              <a:rPr lang="en-US" sz="2400" dirty="0" err="1" smtClean="0"/>
              <a:t>Transcriptomics</a:t>
            </a:r>
            <a:r>
              <a:rPr lang="en-US" sz="2400" dirty="0" smtClean="0"/>
              <a:t> and proteomics analyses in development.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8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1236888"/>
            <a:ext cx="8424936" cy="4784400"/>
          </a:xfrm>
        </p:spPr>
        <p:txBody>
          <a:bodyPr/>
          <a:lstStyle/>
          <a:p>
            <a:r>
              <a:rPr lang="en-US" sz="2000" dirty="0" smtClean="0"/>
              <a:t>Introduction to EGI, &amp; EGI Federated Cloud (20’)</a:t>
            </a:r>
          </a:p>
          <a:p>
            <a:r>
              <a:rPr lang="en-US" sz="2000" dirty="0" smtClean="0"/>
              <a:t>Introduction to training infrastructure (10’)</a:t>
            </a:r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Exercise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1 </a:t>
            </a:r>
            <a:r>
              <a:rPr lang="en-US" sz="2000" dirty="0" smtClean="0"/>
              <a:t>(60’): Run </a:t>
            </a:r>
            <a:r>
              <a:rPr lang="en-US" sz="2000" dirty="0" err="1" smtClean="0"/>
              <a:t>Chipster</a:t>
            </a:r>
            <a:r>
              <a:rPr lang="en-US" sz="2000" dirty="0" smtClean="0"/>
              <a:t> in the EGI Federated Cloud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/>
              <a:t>BREAK (15’)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Exercise 2&amp;3 </a:t>
            </a:r>
            <a:r>
              <a:rPr lang="en-US" sz="2000" dirty="0" smtClean="0"/>
              <a:t>(45’)</a:t>
            </a:r>
            <a:endParaRPr lang="en-GB" sz="2000" dirty="0" smtClean="0">
              <a:solidFill>
                <a:srgbClr val="FF0000"/>
              </a:solidFill>
            </a:endParaRPr>
          </a:p>
          <a:p>
            <a:pPr lvl="1"/>
            <a:r>
              <a:rPr lang="en-GB" sz="1600" dirty="0" smtClean="0"/>
              <a:t>Compute </a:t>
            </a:r>
            <a:r>
              <a:rPr lang="en-GB" sz="1600" dirty="0"/>
              <a:t>management </a:t>
            </a:r>
            <a:r>
              <a:rPr lang="en-GB" sz="1600" dirty="0" smtClean="0"/>
              <a:t>– Setup a </a:t>
            </a:r>
            <a:r>
              <a:rPr lang="en-GB" sz="1600" dirty="0" err="1" smtClean="0"/>
              <a:t>Jupyter</a:t>
            </a:r>
            <a:r>
              <a:rPr lang="en-GB" sz="1600" dirty="0" smtClean="0"/>
              <a:t> Notebook</a:t>
            </a:r>
          </a:p>
          <a:p>
            <a:pPr lvl="1"/>
            <a:r>
              <a:rPr lang="en-US" sz="1600" dirty="0" smtClean="0"/>
              <a:t>Persistent storage – Add block storage to the </a:t>
            </a:r>
            <a:r>
              <a:rPr lang="en-US" sz="1600" dirty="0" err="1" smtClean="0"/>
              <a:t>Jupyter</a:t>
            </a:r>
            <a:r>
              <a:rPr lang="en-US" sz="1600" dirty="0" smtClean="0"/>
              <a:t> Notebook</a:t>
            </a:r>
            <a:endParaRPr lang="en-US" sz="2000" dirty="0" smtClean="0"/>
          </a:p>
          <a:p>
            <a:r>
              <a:rPr lang="en-US" sz="2000" dirty="0" smtClean="0"/>
              <a:t>Introduction to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(10’)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Exercise 4: </a:t>
            </a:r>
            <a:r>
              <a:rPr lang="en-US" sz="2000" dirty="0" err="1" smtClean="0"/>
              <a:t>Contextualised</a:t>
            </a:r>
            <a:r>
              <a:rPr lang="en-US" sz="2000" dirty="0" smtClean="0"/>
              <a:t> compute service – Fractal application </a:t>
            </a:r>
            <a:r>
              <a:rPr lang="en-US" sz="2000" dirty="0" smtClean="0">
                <a:solidFill>
                  <a:srgbClr val="FF0000"/>
                </a:solidFill>
              </a:rPr>
              <a:t>(Home Work)</a:t>
            </a:r>
          </a:p>
          <a:p>
            <a:r>
              <a:rPr lang="en-US" sz="2000" dirty="0" smtClean="0"/>
              <a:t>Introduction to Docker (5’)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Exercise 5: </a:t>
            </a:r>
            <a:r>
              <a:rPr lang="en-US" sz="2000" dirty="0" smtClean="0"/>
              <a:t>Running a Galaxy Docker container in the EGI Cloud (30’)</a:t>
            </a:r>
          </a:p>
          <a:p>
            <a:r>
              <a:rPr lang="en-US" sz="2000" dirty="0" smtClean="0"/>
              <a:t>Prepare your VM images and next </a:t>
            </a:r>
            <a:r>
              <a:rPr lang="en-US" sz="2000" dirty="0"/>
              <a:t>steps </a:t>
            </a:r>
            <a:r>
              <a:rPr lang="en-US" sz="2000" dirty="0" smtClean="0"/>
              <a:t>(10’)</a:t>
            </a:r>
            <a:endParaRPr lang="en-US" sz="2000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Feedback forms </a:t>
            </a:r>
            <a:r>
              <a:rPr lang="en-US" sz="2000" dirty="0"/>
              <a:t>(5’)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3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CloudMan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374704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Custom deployment of cloud resources</a:t>
            </a:r>
          </a:p>
          <a:p>
            <a:r>
              <a:rPr lang="en-US" sz="2400" dirty="0" smtClean="0"/>
              <a:t>Browser creation and control of an arbitrarily sized compute cluster on Amazon EC2</a:t>
            </a:r>
          </a:p>
          <a:p>
            <a:r>
              <a:rPr lang="en-US" sz="2400" dirty="0" smtClean="0"/>
              <a:t>Minimal informatics experience required for use</a:t>
            </a:r>
          </a:p>
          <a:p>
            <a:r>
              <a:rPr lang="en-US" sz="2400" dirty="0" smtClean="0"/>
              <a:t>Large number of tools available, packaged by the NERC Bio-Linux team.</a:t>
            </a:r>
          </a:p>
          <a:p>
            <a:r>
              <a:rPr lang="en-US" sz="2400" dirty="0" smtClean="0"/>
              <a:t>Based on Galaxy</a:t>
            </a:r>
          </a:p>
          <a:p>
            <a:endParaRPr lang="en-US" dirty="0" smtClean="0"/>
          </a:p>
        </p:txBody>
      </p:sp>
      <p:pic>
        <p:nvPicPr>
          <p:cNvPr id="3074" name="Picture 2" descr="C:\Users\thano\Desktop\Cap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23858"/>
            <a:ext cx="4959295" cy="23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a 5"/>
          <p:cNvGraphicFramePr/>
          <p:nvPr>
            <p:extLst>
              <p:ext uri="{D42A27DB-BD31-4B8C-83A1-F6EECF244321}">
                <p14:modId xmlns:p14="http://schemas.microsoft.com/office/powerpoint/2010/main" val="340915646"/>
              </p:ext>
            </p:extLst>
          </p:nvPr>
        </p:nvGraphicFramePr>
        <p:xfrm>
          <a:off x="-885178" y="3276601"/>
          <a:ext cx="4228693" cy="260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1" name="Diagrama 5"/>
          <p:cNvGraphicFramePr/>
          <p:nvPr>
            <p:extLst>
              <p:ext uri="{D42A27DB-BD31-4B8C-83A1-F6EECF244321}">
                <p14:modId xmlns:p14="http://schemas.microsoft.com/office/powerpoint/2010/main" val="3096652619"/>
              </p:ext>
            </p:extLst>
          </p:nvPr>
        </p:nvGraphicFramePr>
        <p:xfrm>
          <a:off x="751228" y="3261957"/>
          <a:ext cx="4180812" cy="2600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749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it-IT" altLang="en-US" dirty="0" smtClean="0">
                <a:latin typeface="Arial" charset="0"/>
                <a:cs typeface="Arial" charset="0"/>
              </a:rPr>
              <a:t>High Level Tools (PaaS &amp; SaaS)</a:t>
            </a:r>
            <a:endParaRPr lang="en-GB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31750" name="Content Placeholder 4"/>
          <p:cNvSpPr txBox="1">
            <a:spLocks/>
          </p:cNvSpPr>
          <p:nvPr/>
        </p:nvSpPr>
        <p:spPr bwMode="auto">
          <a:xfrm>
            <a:off x="-108520" y="1269305"/>
            <a:ext cx="925252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indent="-255588"/>
            <a:r>
              <a:rPr lang="en-GB" altLang="en-US" sz="2400" dirty="0" smtClean="0">
                <a:solidFill>
                  <a:srgbClr val="FF0000"/>
                </a:solidFill>
              </a:rPr>
              <a:t>Today we focus on IaaS with OCCI (</a:t>
            </a:r>
            <a:r>
              <a:rPr lang="en-GB" altLang="en-US" sz="2400" dirty="0" err="1" smtClean="0">
                <a:solidFill>
                  <a:srgbClr val="FF0000"/>
                </a:solidFill>
              </a:rPr>
              <a:t>rOCCI</a:t>
            </a:r>
            <a:r>
              <a:rPr lang="en-GB" altLang="en-US" sz="2400" dirty="0" smtClean="0">
                <a:solidFill>
                  <a:srgbClr val="FF0000"/>
                </a:solidFill>
              </a:rPr>
              <a:t> cmd. line), but…</a:t>
            </a:r>
          </a:p>
          <a:p>
            <a:pPr indent="-255588"/>
            <a:r>
              <a:rPr lang="en-US" sz="2400" dirty="0" smtClean="0"/>
              <a:t>Higher level tools exist </a:t>
            </a:r>
            <a:r>
              <a:rPr lang="en-US" sz="2400" dirty="0"/>
              <a:t>on top of this</a:t>
            </a:r>
          </a:p>
          <a:p>
            <a:pPr marL="622300" lvl="1" indent="-207963"/>
            <a:r>
              <a:rPr lang="en-GB" altLang="en-US" sz="2000" dirty="0" smtClean="0"/>
              <a:t>Alternatives to OCCI and Nova– but usually much more!</a:t>
            </a:r>
            <a:endParaRPr lang="en-GB" altLang="en-US" sz="2000" dirty="0"/>
          </a:p>
          <a:p>
            <a:pPr marL="622300" lvl="1" indent="-207963"/>
            <a:r>
              <a:rPr lang="en-GB" altLang="en-US" sz="2000" dirty="0"/>
              <a:t>External </a:t>
            </a:r>
            <a:r>
              <a:rPr lang="en-GB" altLang="en-US" sz="2000" dirty="0" smtClean="0"/>
              <a:t>contributions – </a:t>
            </a:r>
            <a:r>
              <a:rPr lang="en-GB" altLang="en-US" sz="2000" dirty="0" smtClean="0">
                <a:solidFill>
                  <a:srgbClr val="FF0000"/>
                </a:solidFill>
              </a:rPr>
              <a:t>EGI is open for additional tools! Suggest/integrate!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marL="414337" lvl="1" indent="0">
              <a:buNone/>
            </a:pPr>
            <a:r>
              <a:rPr lang="en-US" altLang="en-US" sz="2000" b="1" dirty="0" smtClean="0"/>
              <a:t>Currently:</a:t>
            </a:r>
            <a:endParaRPr lang="en-GB" altLang="en-US" sz="20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739464" y="2920876"/>
            <a:ext cx="3909917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4337" lvl="1" indent="0">
              <a:buNone/>
            </a:pPr>
            <a:r>
              <a:rPr lang="en-US" altLang="en-US" sz="2400" b="1" dirty="0" smtClean="0"/>
              <a:t>Others are emerging:</a:t>
            </a:r>
          </a:p>
          <a:p>
            <a:pPr marL="755650" lvl="1" indent="-214313">
              <a:buFontTx/>
              <a:buChar char="-"/>
            </a:pPr>
            <a:r>
              <a:rPr lang="en-US" altLang="en-US" sz="2400" dirty="0" err="1" smtClean="0"/>
              <a:t>Occopus</a:t>
            </a:r>
            <a:r>
              <a:rPr lang="en-US" altLang="en-US" sz="2400" dirty="0" smtClean="0"/>
              <a:t> orchestrator</a:t>
            </a:r>
          </a:p>
          <a:p>
            <a:pPr marL="755650" lvl="1" indent="-214313">
              <a:buFontTx/>
              <a:buChar char="-"/>
            </a:pPr>
            <a:r>
              <a:rPr lang="en-US" altLang="en-US" sz="2400" dirty="0" err="1" smtClean="0"/>
              <a:t>Karamel</a:t>
            </a:r>
            <a:r>
              <a:rPr lang="en-US" altLang="en-US" sz="2400" dirty="0" smtClean="0"/>
              <a:t> platform</a:t>
            </a:r>
          </a:p>
          <a:p>
            <a:pPr marL="755650" lvl="1" indent="-214313">
              <a:buFontTx/>
              <a:buChar char="-"/>
            </a:pPr>
            <a:r>
              <a:rPr lang="en-US" altLang="en-US" sz="2400" dirty="0" smtClean="0"/>
              <a:t>D4Science environment</a:t>
            </a:r>
          </a:p>
          <a:p>
            <a:pPr marL="755650" lvl="1" indent="-214313">
              <a:buFontTx/>
              <a:buChar char="-"/>
            </a:pPr>
            <a:r>
              <a:rPr lang="en-US" altLang="en-US" sz="2400" dirty="0" smtClean="0"/>
              <a:t>…</a:t>
            </a:r>
          </a:p>
          <a:p>
            <a:pPr marL="757237" lvl="1" indent="-342900">
              <a:buFontTx/>
              <a:buChar char="-"/>
            </a:pPr>
            <a:endParaRPr lang="en-GB" alt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263757" y="5939988"/>
            <a:ext cx="3516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hlinkClick r:id="rId12"/>
              </a:rPr>
              <a:t>https://wiki.egi.eu/wiki/HOWTO10</a:t>
            </a:r>
            <a:r>
              <a:rPr lang="en-US" alt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07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Training infrastructure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292" y="1119780"/>
            <a:ext cx="5385180" cy="40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344816" cy="850106"/>
          </a:xfrm>
          <a:noFill/>
        </p:spPr>
        <p:txBody>
          <a:bodyPr>
            <a:normAutofit/>
          </a:bodyPr>
          <a:lstStyle/>
          <a:p>
            <a:r>
              <a:rPr lang="en-GB" dirty="0" smtClean="0"/>
              <a:t>training.egi.eu Virtual Organisation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4585" y="2348880"/>
            <a:ext cx="576064" cy="5760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2617" y="2276872"/>
            <a:ext cx="576064" cy="57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51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4953" y="2569924"/>
            <a:ext cx="576064" cy="576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785" y="5301208"/>
            <a:ext cx="894366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Trainers</a:t>
            </a:r>
            <a:r>
              <a:rPr lang="en-US" sz="2000" dirty="0" smtClean="0"/>
              <a:t> join VO with X.509 personal certificates </a:t>
            </a:r>
            <a:r>
              <a:rPr lang="en-US" sz="2000" dirty="0" smtClean="0">
                <a:sym typeface="Wingdings" panose="05000000000000000000" pitchFamily="2" charset="2"/>
              </a:rPr>
              <a:t> Generate own proxy for access</a:t>
            </a:r>
            <a:endParaRPr lang="en-US" sz="2000" dirty="0" smtClean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Trainees</a:t>
            </a:r>
            <a:r>
              <a:rPr lang="en-US" sz="2000" dirty="0" smtClean="0"/>
              <a:t> get proxies from trainers. </a:t>
            </a:r>
            <a:r>
              <a:rPr lang="en-US" sz="2000" b="1" dirty="0" smtClean="0">
                <a:solidFill>
                  <a:srgbClr val="FF0000"/>
                </a:solidFill>
              </a:rPr>
              <a:t>Your proxy is valid for 24 hours</a:t>
            </a:r>
          </a:p>
          <a:p>
            <a:pPr marL="636588" lvl="1" indent="-179388">
              <a:buFont typeface="Arial" panose="020B0604020202020204" pitchFamily="34" charset="0"/>
              <a:buChar char="•"/>
            </a:pPr>
            <a:r>
              <a:rPr lang="en-US" dirty="0" smtClean="0"/>
              <a:t>You will need personal certificate from a </a:t>
            </a:r>
            <a:r>
              <a:rPr lang="en-US" dirty="0" err="1" smtClean="0"/>
              <a:t>recognised</a:t>
            </a:r>
            <a:r>
              <a:rPr lang="en-US" dirty="0" smtClean="0"/>
              <a:t> CA for the long-term – More later!</a:t>
            </a:r>
            <a:endParaRPr lang="en-GB" dirty="0"/>
          </a:p>
        </p:txBody>
      </p:sp>
      <p:sp>
        <p:nvSpPr>
          <p:cNvPr id="2" name="Down Arrow Callout 1"/>
          <p:cNvSpPr/>
          <p:nvPr/>
        </p:nvSpPr>
        <p:spPr>
          <a:xfrm>
            <a:off x="5580112" y="2276872"/>
            <a:ext cx="936104" cy="792088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560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CESNET 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6084168" y="3427332"/>
            <a:ext cx="936104" cy="649740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61522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UKIM</a:t>
            </a:r>
            <a:br>
              <a:rPr lang="en-US" sz="1100" b="1" dirty="0" smtClean="0">
                <a:solidFill>
                  <a:schemeClr val="tx1"/>
                </a:solidFill>
              </a:rPr>
            </a:br>
            <a:r>
              <a:rPr lang="en-US" sz="1100" b="1" dirty="0" smtClean="0">
                <a:solidFill>
                  <a:schemeClr val="tx1"/>
                </a:solidFill>
              </a:rPr>
              <a:t>(</a:t>
            </a:r>
            <a:r>
              <a:rPr lang="en-US" sz="1100" b="1" dirty="0" err="1" smtClean="0">
                <a:solidFill>
                  <a:schemeClr val="tx1"/>
                </a:solidFill>
              </a:rPr>
              <a:t>OpenNebula</a:t>
            </a:r>
            <a:r>
              <a:rPr lang="en-US" sz="1100" b="1" dirty="0" smtClean="0">
                <a:solidFill>
                  <a:schemeClr val="tx1"/>
                </a:solidFill>
              </a:rPr>
              <a:t>)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19" name="Down Arrow Callout 18"/>
          <p:cNvSpPr/>
          <p:nvPr/>
        </p:nvSpPr>
        <p:spPr>
          <a:xfrm>
            <a:off x="4211960" y="3404500"/>
            <a:ext cx="936104" cy="672572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BIFI (OpenStack) </a:t>
            </a:r>
            <a:endParaRPr lang="en-GB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193713"/>
              </p:ext>
            </p:extLst>
          </p:nvPr>
        </p:nvGraphicFramePr>
        <p:xfrm>
          <a:off x="251451" y="548680"/>
          <a:ext cx="3168421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745"/>
                <a:gridCol w="23366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Site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Available capacity in the VO</a:t>
                      </a:r>
                      <a:endParaRPr lang="en-GB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CESNET (CZ)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vCPUs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TB of persistent storage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BIFI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vCPUs</a:t>
                      </a:r>
                      <a:endParaRPr lang="en-GB" sz="1400" b="0" dirty="0" smtClean="0">
                        <a:effectLst/>
                      </a:endParaRP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GB of RAM</a:t>
                      </a:r>
                      <a:b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storage volumes</a:t>
                      </a:r>
                    </a:p>
                    <a:p>
                      <a:r>
                        <a:rPr lang="en-GB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public IP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addresses</a:t>
                      </a:r>
                      <a:endParaRPr lang="en-GB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UKIM (MK)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vCPUs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 GB of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RAM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public IP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CETA-CIEMAT</a:t>
                      </a:r>
                      <a:br>
                        <a:rPr lang="en-GB" sz="1400" dirty="0" smtClean="0"/>
                      </a:br>
                      <a:r>
                        <a:rPr lang="en-GB" sz="1400" dirty="0" smtClean="0"/>
                        <a:t>(ES)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 vCPUs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40 GB of RAM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5.4 TB storage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10 public IP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INFN</a:t>
                      </a:r>
                      <a:r>
                        <a:rPr lang="en-GB" sz="1400" baseline="0" dirty="0" smtClean="0"/>
                        <a:t/>
                      </a:r>
                      <a:br>
                        <a:rPr lang="en-GB" sz="1400" baseline="0" dirty="0" smtClean="0"/>
                      </a:br>
                      <a:r>
                        <a:rPr lang="en-GB" sz="1400" baseline="0" dirty="0" smtClean="0"/>
                        <a:t>(IT)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20 vCPUs</a:t>
                      </a:r>
                    </a:p>
                    <a:p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50 GB of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RAM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1 TB storage</a:t>
                      </a:r>
                    </a:p>
                    <a:p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10 public IP addresses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400092" y="3092165"/>
            <a:ext cx="360040" cy="3600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UI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8" name="Down Arrow Callout 17"/>
          <p:cNvSpPr/>
          <p:nvPr/>
        </p:nvSpPr>
        <p:spPr>
          <a:xfrm flipV="1">
            <a:off x="3851920" y="4293096"/>
            <a:ext cx="936104" cy="660176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56275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8640" y="4521224"/>
            <a:ext cx="9877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 dirty="0" smtClean="0"/>
              <a:t>CETA-CIEMAT</a:t>
            </a:r>
            <a:br>
              <a:rPr lang="en-GB" sz="1100" b="1" dirty="0" smtClean="0"/>
            </a:br>
            <a:r>
              <a:rPr lang="en-GB" sz="1100" b="1" dirty="0" smtClean="0"/>
              <a:t>(OpenStack)</a:t>
            </a:r>
            <a:endParaRPr lang="en-GB" sz="11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635896" y="1988840"/>
            <a:ext cx="3528392" cy="3240360"/>
          </a:xfrm>
          <a:prstGeom prst="round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9840920">
            <a:off x="7022876" y="2844525"/>
            <a:ext cx="1412188" cy="45654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Down Arrow Callout 16"/>
          <p:cNvSpPr/>
          <p:nvPr/>
        </p:nvSpPr>
        <p:spPr>
          <a:xfrm flipV="1">
            <a:off x="5508104" y="4521224"/>
            <a:ext cx="936104" cy="611468"/>
          </a:xfrm>
          <a:prstGeom prst="downArrowCallout">
            <a:avLst>
              <a:gd name="adj1" fmla="val 16000"/>
              <a:gd name="adj2" fmla="val 16305"/>
              <a:gd name="adj3" fmla="val 25000"/>
              <a:gd name="adj4" fmla="val 62178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9220" y="4725144"/>
            <a:ext cx="9332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dirty="0" smtClean="0"/>
              <a:t>INFN</a:t>
            </a:r>
            <a:br>
              <a:rPr lang="en-US" sz="1100" b="1" dirty="0" smtClean="0"/>
            </a:br>
            <a:r>
              <a:rPr lang="en-US" sz="1100" b="1" dirty="0" smtClean="0"/>
              <a:t>(OpenStack</a:t>
            </a:r>
            <a:r>
              <a:rPr lang="en-US" sz="1100" b="1" dirty="0"/>
              <a:t>) </a:t>
            </a:r>
            <a:endParaRPr lang="en-GB" sz="1100" b="1" dirty="0"/>
          </a:p>
        </p:txBody>
      </p:sp>
      <p:grpSp>
        <p:nvGrpSpPr>
          <p:cNvPr id="10" name="Gruppo 9"/>
          <p:cNvGrpSpPr/>
          <p:nvPr/>
        </p:nvGrpSpPr>
        <p:grpSpPr>
          <a:xfrm>
            <a:off x="107504" y="662580"/>
            <a:ext cx="3258764" cy="4626628"/>
            <a:chOff x="107504" y="662580"/>
            <a:chExt cx="3258764" cy="4626628"/>
          </a:xfrm>
        </p:grpSpPr>
        <p:sp>
          <p:nvSpPr>
            <p:cNvPr id="9" name="Ovale 8"/>
            <p:cNvSpPr/>
            <p:nvPr/>
          </p:nvSpPr>
          <p:spPr>
            <a:xfrm>
              <a:off x="120785" y="662580"/>
              <a:ext cx="3234330" cy="11822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e 20"/>
            <p:cNvSpPr/>
            <p:nvPr/>
          </p:nvSpPr>
          <p:spPr>
            <a:xfrm>
              <a:off x="131938" y="1398786"/>
              <a:ext cx="3234330" cy="11822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e 22"/>
            <p:cNvSpPr/>
            <p:nvPr/>
          </p:nvSpPr>
          <p:spPr>
            <a:xfrm>
              <a:off x="107504" y="4005064"/>
              <a:ext cx="3234330" cy="128414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98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644008" y="3789040"/>
            <a:ext cx="4320480" cy="2448272"/>
          </a:xfrm>
          <a:prstGeom prst="roundRect">
            <a:avLst>
              <a:gd name="adj" fmla="val 94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t" anchorCtr="0"/>
          <a:lstStyle/>
          <a:p>
            <a:pPr algn="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6" name="Cloud"/>
          <p:cNvSpPr>
            <a:spLocks noChangeAspect="1" noEditPoints="1" noChangeArrowheads="1"/>
          </p:cNvSpPr>
          <p:nvPr/>
        </p:nvSpPr>
        <p:spPr bwMode="auto">
          <a:xfrm>
            <a:off x="4979425" y="4149080"/>
            <a:ext cx="3048959" cy="16319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GB" noProof="0" dirty="0" smtClean="0"/>
              <a:t>Accessing the training VO</a:t>
            </a:r>
            <a:endParaRPr lang="en-GB" noProof="0" dirty="0"/>
          </a:p>
        </p:txBody>
      </p:sp>
      <p:pic>
        <p:nvPicPr>
          <p:cNvPr id="22" name="Imagen 8" descr="white-di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19" y="4445679"/>
            <a:ext cx="777271" cy="62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ubo 52"/>
          <p:cNvSpPr/>
          <p:nvPr/>
        </p:nvSpPr>
        <p:spPr bwMode="auto">
          <a:xfrm>
            <a:off x="5652120" y="4484901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/>
              <a:t>VM</a:t>
            </a:r>
          </a:p>
        </p:txBody>
      </p:sp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78" y="203869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Cubo 61"/>
          <p:cNvSpPr/>
          <p:nvPr/>
        </p:nvSpPr>
        <p:spPr bwMode="auto">
          <a:xfrm>
            <a:off x="6099243" y="1863132"/>
            <a:ext cx="949325" cy="863600"/>
          </a:xfrm>
          <a:prstGeom prst="cube">
            <a:avLst>
              <a:gd name="adj" fmla="val 1474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 smtClean="0"/>
              <a:t>UI</a:t>
            </a:r>
            <a:endParaRPr lang="es-ES" dirty="0"/>
          </a:p>
        </p:txBody>
      </p:sp>
      <p:cxnSp>
        <p:nvCxnSpPr>
          <p:cNvPr id="64" name="Conector recto de flecha 63"/>
          <p:cNvCxnSpPr>
            <a:stCxn id="61" idx="3"/>
            <a:endCxn id="62" idx="2"/>
          </p:cNvCxnSpPr>
          <p:nvPr/>
        </p:nvCxnSpPr>
        <p:spPr>
          <a:xfrm flipV="1">
            <a:off x="2334178" y="2358601"/>
            <a:ext cx="3765065" cy="991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9" name="CuadroTexto 78"/>
          <p:cNvSpPr txBox="1"/>
          <p:nvPr/>
        </p:nvSpPr>
        <p:spPr>
          <a:xfrm>
            <a:off x="2843808" y="197954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Login with SSH</a:t>
            </a:r>
            <a:endParaRPr lang="en-GB" sz="1600" dirty="0"/>
          </a:p>
        </p:txBody>
      </p:sp>
      <p:cxnSp>
        <p:nvCxnSpPr>
          <p:cNvPr id="70" name="Conector curvado 69"/>
          <p:cNvCxnSpPr>
            <a:stCxn id="62" idx="3"/>
            <a:endCxn id="26" idx="3"/>
          </p:cNvCxnSpPr>
          <p:nvPr/>
        </p:nvCxnSpPr>
        <p:spPr>
          <a:xfrm flipH="1">
            <a:off x="6503904" y="2726732"/>
            <a:ext cx="6333" cy="15156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6542974" y="2996952"/>
            <a:ext cx="2601026" cy="369332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OCCI commands</a:t>
            </a:r>
          </a:p>
        </p:txBody>
      </p:sp>
      <p:sp>
        <p:nvSpPr>
          <p:cNvPr id="89" name="Rectángulo redondeado 88"/>
          <p:cNvSpPr/>
          <p:nvPr/>
        </p:nvSpPr>
        <p:spPr>
          <a:xfrm>
            <a:off x="941789" y="4667081"/>
            <a:ext cx="1946578" cy="10604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VM Marketplace (</a:t>
            </a:r>
            <a:r>
              <a:rPr lang="en-GB" dirty="0" err="1" smtClean="0"/>
              <a:t>AppDB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91" name="Conector recto de flecha 90"/>
          <p:cNvCxnSpPr>
            <a:stCxn id="61" idx="2"/>
            <a:endCxn id="89" idx="0"/>
          </p:cNvCxnSpPr>
          <p:nvPr/>
        </p:nvCxnSpPr>
        <p:spPr>
          <a:xfrm>
            <a:off x="1915078" y="2876898"/>
            <a:ext cx="0" cy="17901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129717" y="3225750"/>
            <a:ext cx="1777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Get IDs of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Cloud endpoint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VA image</a:t>
            </a:r>
            <a:endParaRPr lang="en-GB" sz="14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GB" sz="1400" dirty="0" smtClean="0"/>
              <a:t>Resource template</a:t>
            </a:r>
            <a:endParaRPr lang="en-GB" sz="1400" dirty="0"/>
          </a:p>
        </p:txBody>
      </p:sp>
      <p:cxnSp>
        <p:nvCxnSpPr>
          <p:cNvPr id="95" name="Conector recto de flecha 94"/>
          <p:cNvCxnSpPr>
            <a:stCxn id="61" idx="3"/>
          </p:cNvCxnSpPr>
          <p:nvPr/>
        </p:nvCxnSpPr>
        <p:spPr>
          <a:xfrm>
            <a:off x="2334178" y="2457798"/>
            <a:ext cx="3317942" cy="22994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uadroTexto 102"/>
          <p:cNvSpPr txBox="1"/>
          <p:nvPr/>
        </p:nvSpPr>
        <p:spPr>
          <a:xfrm>
            <a:off x="2555776" y="3429000"/>
            <a:ext cx="1621406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Access</a:t>
            </a:r>
            <a:br>
              <a:rPr lang="en-GB" dirty="0" smtClean="0"/>
            </a:br>
            <a:r>
              <a:rPr lang="en-GB" dirty="0" smtClean="0"/>
              <a:t>(e.g. SSH, Web)</a:t>
            </a:r>
            <a:endParaRPr lang="en-GB" dirty="0"/>
          </a:p>
        </p:txBody>
      </p:sp>
      <p:sp>
        <p:nvSpPr>
          <p:cNvPr id="2" name="Rectangular Callout 1"/>
          <p:cNvSpPr/>
          <p:nvPr/>
        </p:nvSpPr>
        <p:spPr>
          <a:xfrm>
            <a:off x="2627719" y="1016446"/>
            <a:ext cx="3384441" cy="828378"/>
          </a:xfrm>
          <a:prstGeom prst="wedgeRectCallout">
            <a:avLst>
              <a:gd name="adj1" fmla="val 58366"/>
              <a:gd name="adj2" fmla="val 7846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Ubuntu 14.04 with </a:t>
            </a:r>
            <a:r>
              <a:rPr lang="en-US" dirty="0" err="1" smtClean="0">
                <a:solidFill>
                  <a:schemeClr val="tx1"/>
                </a:solidFill>
              </a:rPr>
              <a:t>rOCCI</a:t>
            </a:r>
            <a:r>
              <a:rPr lang="en-US" dirty="0" smtClean="0">
                <a:solidFill>
                  <a:schemeClr val="tx1"/>
                </a:solidFill>
              </a:rPr>
              <a:t> client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Configured by trainers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6763367" y="872430"/>
            <a:ext cx="2160240" cy="828378"/>
          </a:xfrm>
          <a:prstGeom prst="wedgeRectCallout">
            <a:avLst>
              <a:gd name="adj1" fmla="val -46609"/>
              <a:gd name="adj2" fmla="val 82881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account / trainee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 proxy / account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571" y="5795972"/>
            <a:ext cx="419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http://appdb.egi.eu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Cloud Marketplace</a:t>
            </a:r>
            <a:endParaRPr lang="en-GB" dirty="0"/>
          </a:p>
        </p:txBody>
      </p:sp>
      <p:sp>
        <p:nvSpPr>
          <p:cNvPr id="24" name="Cubo 52"/>
          <p:cNvSpPr/>
          <p:nvPr/>
        </p:nvSpPr>
        <p:spPr bwMode="auto">
          <a:xfrm>
            <a:off x="6685455" y="4468454"/>
            <a:ext cx="838873" cy="808535"/>
          </a:xfrm>
          <a:prstGeom prst="cube">
            <a:avLst>
              <a:gd name="adj" fmla="val 147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1400" dirty="0" smtClean="0"/>
              <a:t>Block </a:t>
            </a:r>
            <a:r>
              <a:rPr lang="es-ES" sz="1400" dirty="0" err="1" smtClean="0"/>
              <a:t>storage</a:t>
            </a:r>
            <a:endParaRPr lang="es-ES" sz="1400" dirty="0"/>
          </a:p>
        </p:txBody>
      </p:sp>
      <p:cxnSp>
        <p:nvCxnSpPr>
          <p:cNvPr id="6" name="Straight Connector 5"/>
          <p:cNvCxnSpPr>
            <a:stCxn id="53" idx="4"/>
            <a:endCxn id="24" idx="2"/>
          </p:cNvCxnSpPr>
          <p:nvPr/>
        </p:nvCxnSpPr>
        <p:spPr>
          <a:xfrm flipV="1">
            <a:off x="6371775" y="4932331"/>
            <a:ext cx="313680" cy="1644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001834" y="5867980"/>
            <a:ext cx="1890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>
                <a:solidFill>
                  <a:schemeClr val="tx2"/>
                </a:solidFill>
              </a:rPr>
              <a:t>Training.egi.eu VO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9" grpId="0"/>
      <p:bldP spid="80" grpId="0"/>
      <p:bldP spid="93" grpId="0"/>
      <p:bldP spid="103" grpId="0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OCCI and </a:t>
            </a:r>
            <a:r>
              <a:rPr lang="en-US" dirty="0" err="1" smtClean="0"/>
              <a:t>rOCCI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164880"/>
            <a:ext cx="8784976" cy="4784400"/>
          </a:xfrm>
        </p:spPr>
        <p:txBody>
          <a:bodyPr/>
          <a:lstStyle/>
          <a:p>
            <a:r>
              <a:rPr lang="en-GB" sz="2400" b="1" dirty="0"/>
              <a:t>OCCI </a:t>
            </a:r>
            <a:r>
              <a:rPr lang="en-GB" sz="2400" dirty="0"/>
              <a:t>(Open Cloud Computing Interface, OGF, 2011</a:t>
            </a:r>
            <a:r>
              <a:rPr lang="en-GB" sz="2400" dirty="0" smtClean="0"/>
              <a:t>) </a:t>
            </a:r>
          </a:p>
          <a:p>
            <a:pPr lvl="1"/>
            <a:r>
              <a:rPr lang="en-US" sz="1800" dirty="0" smtClean="0"/>
              <a:t>For VM Management (compute and storage)</a:t>
            </a:r>
            <a:endParaRPr lang="en-GB" sz="1800" dirty="0" smtClean="0"/>
          </a:p>
          <a:p>
            <a:pPr lvl="1"/>
            <a:r>
              <a:rPr lang="en-GB" sz="1800" dirty="0" smtClean="0"/>
              <a:t>Text-based protocol and API focusing on cloud interoperability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rOCCI</a:t>
            </a:r>
            <a:r>
              <a:rPr lang="en-US" sz="2400" dirty="0" smtClean="0"/>
              <a:t> (</a:t>
            </a:r>
            <a:r>
              <a:rPr lang="en-GB" sz="2400" dirty="0" smtClean="0"/>
              <a:t>OCCI command-line client; r for Ruby)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To be used </a:t>
            </a:r>
            <a:r>
              <a:rPr lang="en-US" sz="2000" dirty="0" smtClean="0">
                <a:solidFill>
                  <a:srgbClr val="FF0000"/>
                </a:solidFill>
              </a:rPr>
              <a:t>today</a:t>
            </a:r>
            <a:endParaRPr lang="en-US" sz="2000" dirty="0" smtClean="0"/>
          </a:p>
          <a:p>
            <a:pPr lvl="1"/>
            <a:r>
              <a:rPr lang="en-US" sz="2000" dirty="0" smtClean="0"/>
              <a:t>Interacts with the OCCI servers deployed on cloud sites</a:t>
            </a:r>
          </a:p>
          <a:p>
            <a:pPr lvl="1"/>
            <a:r>
              <a:rPr lang="en-GB" sz="2000" dirty="0" smtClean="0"/>
              <a:t>Supports </a:t>
            </a:r>
            <a:r>
              <a:rPr lang="en-GB" sz="2000" dirty="0"/>
              <a:t>EGI </a:t>
            </a:r>
            <a:r>
              <a:rPr lang="en-GB" sz="2000" dirty="0" smtClean="0"/>
              <a:t>AAI </a:t>
            </a:r>
            <a:r>
              <a:rPr lang="en-GB" sz="2000" dirty="0"/>
              <a:t>(X.509 certificates + </a:t>
            </a:r>
            <a:r>
              <a:rPr lang="en-GB" sz="2000" dirty="0" smtClean="0"/>
              <a:t>VOMS)</a:t>
            </a:r>
          </a:p>
          <a:p>
            <a:pPr lvl="1"/>
            <a:r>
              <a:rPr lang="en-US" sz="2000" dirty="0" smtClean="0"/>
              <a:t>Available with installer, as VM image, as Docker container or source</a:t>
            </a:r>
          </a:p>
          <a:p>
            <a:endParaRPr lang="en-US" sz="2400" b="1" dirty="0" smtClean="0"/>
          </a:p>
          <a:p>
            <a:r>
              <a:rPr lang="en-US" sz="2400" b="1" dirty="0" err="1" smtClean="0"/>
              <a:t>jOCCI</a:t>
            </a:r>
            <a:r>
              <a:rPr lang="en-US" sz="2400" dirty="0" smtClean="0"/>
              <a:t>:</a:t>
            </a:r>
            <a:r>
              <a:rPr lang="en-US" sz="2400" dirty="0" smtClean="0">
                <a:sym typeface="Wingdings" panose="05000000000000000000" pitchFamily="2" charset="2"/>
              </a:rPr>
              <a:t> Java API for OCCI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Further info: </a:t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  <a:hlinkClick r:id="rId3"/>
              </a:rPr>
              <a:t>https</a:t>
            </a:r>
            <a:r>
              <a:rPr lang="en-US" sz="2000" dirty="0">
                <a:sym typeface="Wingdings" panose="05000000000000000000" pitchFamily="2" charset="2"/>
                <a:hlinkClick r:id="rId3"/>
              </a:rPr>
              <a:t>://</a:t>
            </a:r>
            <a:r>
              <a:rPr lang="en-US" sz="2000" dirty="0" smtClean="0">
                <a:sym typeface="Wingdings" panose="05000000000000000000" pitchFamily="2" charset="2"/>
                <a:hlinkClick r:id="rId3"/>
              </a:rPr>
              <a:t>wiki.egi.eu/wiki/Federated_Cloud_APIs_and_SDKs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709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dirty="0" smtClean="0"/>
              <a:t>Main commands to be used during Exercises</a:t>
            </a:r>
            <a:endParaRPr lang="en-GB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49293"/>
              </p:ext>
            </p:extLst>
          </p:nvPr>
        </p:nvGraphicFramePr>
        <p:xfrm>
          <a:off x="395536" y="1556792"/>
          <a:ext cx="8424862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5283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voms</a:t>
                      </a:r>
                      <a:r>
                        <a:rPr lang="en-US" dirty="0" smtClean="0"/>
                        <a:t>-proxy-info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the lifetime</a:t>
                      </a:r>
                      <a:r>
                        <a:rPr lang="en-US" baseline="0" dirty="0" smtClean="0"/>
                        <a:t> of your proxy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ssh-keygen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Generate key-pairs for password-less SSH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occi --endpoint A --</a:t>
                      </a:r>
                      <a:r>
                        <a:rPr lang="en-GB" dirty="0" err="1" smtClean="0"/>
                        <a:t>auth</a:t>
                      </a:r>
                      <a:r>
                        <a:rPr lang="en-GB" dirty="0" smtClean="0"/>
                        <a:t> B --action C –resource 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 action C on resource D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cloud site A</a:t>
                      </a:r>
                      <a:r>
                        <a:rPr lang="en-US" baseline="0" dirty="0" smtClean="0"/>
                        <a:t> authenticating as B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list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create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--action describe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--resource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compute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                   --resource storage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5877272"/>
            <a:ext cx="803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rOCCI</a:t>
            </a:r>
            <a:r>
              <a:rPr lang="en-GB" b="1" dirty="0" smtClean="0"/>
              <a:t> quick reference guide: </a:t>
            </a:r>
            <a:r>
              <a:rPr lang="en-GB" b="1" dirty="0">
                <a:hlinkClick r:id="rId2"/>
              </a:rPr>
              <a:t>https://gist.github.com/arax/4de4a41fb0fa67719856</a:t>
            </a:r>
            <a:endParaRPr lang="en-GB" b="1" dirty="0"/>
          </a:p>
        </p:txBody>
      </p:sp>
      <p:sp>
        <p:nvSpPr>
          <p:cNvPr id="5" name="Up Arrow Callout 4"/>
          <p:cNvSpPr/>
          <p:nvPr/>
        </p:nvSpPr>
        <p:spPr>
          <a:xfrm>
            <a:off x="899592" y="2780928"/>
            <a:ext cx="1224136" cy="504056"/>
          </a:xfrm>
          <a:prstGeom prst="up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93251" y="2545159"/>
            <a:ext cx="88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cloud site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2123728" y="2780928"/>
            <a:ext cx="792088" cy="504056"/>
          </a:xfrm>
          <a:prstGeom prst="up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79712" y="2545159"/>
            <a:ext cx="1042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X.509 proxy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 smtClean="0"/>
              <a:t>Log into the UI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Log into the User Interface</a:t>
            </a:r>
          </a:p>
          <a:p>
            <a:pPr lvl="1"/>
            <a:r>
              <a:rPr lang="en-GB" dirty="0" smtClean="0"/>
              <a:t>SSH to </a:t>
            </a:r>
            <a:r>
              <a:rPr lang="en-GB" dirty="0" smtClean="0"/>
              <a:t>147.228.242.12</a:t>
            </a:r>
            <a:endParaRPr lang="en-GB" dirty="0" smtClean="0"/>
          </a:p>
          <a:p>
            <a:pPr lvl="1"/>
            <a:r>
              <a:rPr lang="en-GB" dirty="0" smtClean="0"/>
              <a:t>Username</a:t>
            </a:r>
            <a:r>
              <a:rPr lang="en-GB" dirty="0"/>
              <a:t>:  </a:t>
            </a:r>
            <a:r>
              <a:rPr lang="en-GB" dirty="0" err="1" smtClean="0"/>
              <a:t>xxxx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Password</a:t>
            </a:r>
            <a:r>
              <a:rPr lang="en-GB" dirty="0"/>
              <a:t>: </a:t>
            </a:r>
            <a:r>
              <a:rPr lang="en-GB" dirty="0" err="1" smtClean="0"/>
              <a:t>xxxx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noProof="0" dirty="0" smtClean="0"/>
              <a:t>Check your proxy file</a:t>
            </a:r>
          </a:p>
          <a:p>
            <a:endParaRPr lang="en-GB" noProof="0" dirty="0" smtClean="0"/>
          </a:p>
          <a:p>
            <a:r>
              <a:rPr lang="en-GB" noProof="0" dirty="0" smtClean="0"/>
              <a:t>Check the lifetime of your credential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378904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smtClean="0">
                <a:latin typeface="Courier"/>
                <a:cs typeface="Courier"/>
              </a:rPr>
              <a:t>echo $X509_USER_PROXY</a:t>
            </a:r>
          </a:p>
        </p:txBody>
      </p:sp>
      <p:sp>
        <p:nvSpPr>
          <p:cNvPr id="6" name="Rectángulo 4"/>
          <p:cNvSpPr/>
          <p:nvPr/>
        </p:nvSpPr>
        <p:spPr>
          <a:xfrm>
            <a:off x="467544" y="4797152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GB" dirty="0" err="1" smtClean="0">
                <a:latin typeface="Courier"/>
                <a:cs typeface="Courier"/>
              </a:rPr>
              <a:t>voms</a:t>
            </a:r>
            <a:r>
              <a:rPr lang="en-GB" dirty="0" smtClean="0">
                <a:latin typeface="Courier"/>
                <a:cs typeface="Courier"/>
              </a:rPr>
              <a:t>-proxy-info –all</a:t>
            </a:r>
          </a:p>
        </p:txBody>
      </p:sp>
    </p:spTree>
    <p:extLst>
      <p:ext uri="{BB962C8B-B14F-4D97-AF65-F5344CB8AC3E}">
        <p14:creationId xmlns:p14="http://schemas.microsoft.com/office/powerpoint/2010/main" val="38803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Get ready to access your VMs with SSH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VMs are (normally) accessible through SSH</a:t>
            </a:r>
          </a:p>
          <a:p>
            <a:pPr lvl="1"/>
            <a:r>
              <a:rPr lang="en-GB" noProof="0" dirty="0" smtClean="0"/>
              <a:t>But password logins are disabled</a:t>
            </a:r>
          </a:p>
          <a:p>
            <a:pPr lvl="1"/>
            <a:r>
              <a:rPr lang="en-GB" noProof="0" dirty="0" smtClean="0"/>
              <a:t>Instead use key pairs</a:t>
            </a:r>
          </a:p>
          <a:p>
            <a:r>
              <a:rPr lang="en-GB" noProof="0" dirty="0" smtClean="0"/>
              <a:t>Create a </a:t>
            </a:r>
            <a:r>
              <a:rPr lang="en-GB" noProof="0" dirty="0" err="1" smtClean="0"/>
              <a:t>ssh</a:t>
            </a:r>
            <a:r>
              <a:rPr lang="en-GB" noProof="0" dirty="0" smtClean="0"/>
              <a:t> key to access:</a:t>
            </a:r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endParaRPr lang="en-GB" noProof="0" dirty="0" smtClean="0"/>
          </a:p>
          <a:p>
            <a:pPr marL="457200" lvl="1" indent="0">
              <a:buNone/>
            </a:pPr>
            <a:r>
              <a:rPr lang="en-GB" noProof="0" dirty="0" smtClean="0"/>
              <a:t>(defaults are ok, can be left without password for the tutorial)</a:t>
            </a:r>
          </a:p>
          <a:p>
            <a:endParaRPr lang="en-GB" noProof="0" dirty="0"/>
          </a:p>
        </p:txBody>
      </p:sp>
      <p:sp>
        <p:nvSpPr>
          <p:cNvPr id="4" name="Rectángulo 3"/>
          <p:cNvSpPr/>
          <p:nvPr/>
        </p:nvSpPr>
        <p:spPr>
          <a:xfrm>
            <a:off x="467544" y="3429000"/>
            <a:ext cx="8208912" cy="3800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 smtClean="0">
                <a:latin typeface="Courier"/>
                <a:cs typeface="Courier"/>
              </a:rPr>
              <a:t>ssh-keygen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7302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1114920" y="3429000"/>
            <a:ext cx="6697080" cy="1369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/>
          </a:p>
        </p:txBody>
      </p:sp>
      <p:sp>
        <p:nvSpPr>
          <p:cNvPr id="385" name="TextShape 2"/>
          <p:cNvSpPr txBox="1"/>
          <p:nvPr/>
        </p:nvSpPr>
        <p:spPr>
          <a:xfrm>
            <a:off x="686280" y="2421408"/>
            <a:ext cx="8206200" cy="1439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Excercise 1</a:t>
            </a:r>
            <a:endParaRPr lang="nl-NL" sz="30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  <a:p>
            <a:pPr algn="r">
              <a:lnSpc>
                <a:spcPct val="100000"/>
              </a:lnSpc>
            </a:pPr>
            <a:r>
              <a:rPr lang="nl-NL" sz="3000" b="1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Running </a:t>
            </a:r>
            <a:r>
              <a:rPr lang="nl-NL" sz="30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Chipster in EGI Federated Cloud</a:t>
            </a:r>
            <a:endParaRPr sz="30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33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EGI &amp; EGI Federated Cloud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6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1763688" y="131128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buSzPct val="45000"/>
            </a:pPr>
            <a:r>
              <a:rPr lang="en-US" sz="3600" b="1" dirty="0" err="1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Chipster</a:t>
            </a:r>
            <a:r>
              <a:rPr lang="en-US" sz="36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:</a:t>
            </a:r>
            <a:r>
              <a:rPr lang="en-US" sz="30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Arial"/>
              </a:rPr>
              <a:t>
</a:t>
            </a:r>
            <a:r>
              <a:rPr lang="en-US" sz="2400" b="1" dirty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http://chipster.csc.fi</a:t>
            </a:r>
            <a:endParaRPr sz="2400" b="1" dirty="0">
              <a:solidFill>
                <a:srgbClr val="4F85C3"/>
              </a:solidFill>
              <a:latin typeface="Segoe UI" pitchFamily="34" charset="0"/>
              <a:ea typeface="+mj-ea"/>
              <a:cs typeface="Segoe U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1380904"/>
            <a:ext cx="878497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Open source platform for data analysis</a:t>
            </a:r>
          </a:p>
          <a:p>
            <a:endParaRPr lang="en-US" sz="2400" b="1" dirty="0" smtClean="0"/>
          </a:p>
          <a:p>
            <a:r>
              <a:rPr lang="en-GB" sz="2400" b="1" dirty="0"/>
              <a:t>Provides an easy access to over 340 analysis tools</a:t>
            </a:r>
          </a:p>
          <a:p>
            <a:pPr lvl="1"/>
            <a:r>
              <a:rPr lang="en-GB" sz="2000" dirty="0"/>
              <a:t>No programming or command line experience required</a:t>
            </a:r>
          </a:p>
          <a:p>
            <a:endParaRPr lang="en-US" sz="2400" b="1" dirty="0" smtClean="0"/>
          </a:p>
          <a:p>
            <a:r>
              <a:rPr lang="en-GB" sz="2400" b="1" dirty="0"/>
              <a:t>What can I do with </a:t>
            </a:r>
            <a:r>
              <a:rPr lang="en-GB" sz="2400" b="1" dirty="0" err="1"/>
              <a:t>Chipster</a:t>
            </a:r>
            <a:r>
              <a:rPr lang="en-GB" sz="2400" b="1" dirty="0"/>
              <a:t>?</a:t>
            </a:r>
          </a:p>
          <a:p>
            <a:pPr lvl="1"/>
            <a:r>
              <a:rPr lang="en-GB" sz="2000" dirty="0" err="1"/>
              <a:t>analyze</a:t>
            </a:r>
            <a:r>
              <a:rPr lang="en-GB" sz="2000" dirty="0"/>
              <a:t> and integrate high-throughput data</a:t>
            </a:r>
          </a:p>
          <a:p>
            <a:pPr lvl="1"/>
            <a:r>
              <a:rPr lang="en-GB" sz="2000" dirty="0"/>
              <a:t>visualize data efficiently</a:t>
            </a:r>
          </a:p>
          <a:p>
            <a:pPr lvl="1"/>
            <a:r>
              <a:rPr lang="en-GB" sz="2000" dirty="0"/>
              <a:t>share analysis sessions</a:t>
            </a:r>
          </a:p>
          <a:p>
            <a:pPr lvl="1"/>
            <a:r>
              <a:rPr lang="en-GB" sz="2000" dirty="0"/>
              <a:t>save and share automatic workflows</a:t>
            </a:r>
          </a:p>
        </p:txBody>
      </p:sp>
    </p:spTree>
    <p:extLst>
      <p:ext uri="{BB962C8B-B14F-4D97-AF65-F5344CB8AC3E}">
        <p14:creationId xmlns:p14="http://schemas.microsoft.com/office/powerpoint/2010/main" val="8023992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1547640" y="188640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strike="noStrike" dirty="0" smtClean="0">
                <a:solidFill>
                  <a:srgbClr val="4F85C3"/>
                </a:solidFill>
                <a:latin typeface="Segoe UI"/>
              </a:rPr>
              <a:t>Analysis </a:t>
            </a:r>
            <a:r>
              <a:rPr lang="nl-NL" sz="3000" b="1" strike="noStrike" dirty="0">
                <a:solidFill>
                  <a:srgbClr val="4F85C3"/>
                </a:solidFill>
                <a:latin typeface="Segoe UI"/>
              </a:rPr>
              <a:t>tools</a:t>
            </a:r>
            <a:endParaRPr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380904"/>
            <a:ext cx="4248472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140 NGS tools for</a:t>
            </a:r>
          </a:p>
          <a:p>
            <a:pPr lvl="1"/>
            <a:r>
              <a:rPr lang="en-GB" sz="2000" dirty="0"/>
              <a:t> RNA-</a:t>
            </a:r>
            <a:r>
              <a:rPr lang="en-GB" sz="2000" dirty="0" err="1"/>
              <a:t>seq</a:t>
            </a:r>
            <a:endParaRPr lang="en-GB" sz="2000" dirty="0"/>
          </a:p>
          <a:p>
            <a:pPr lvl="1"/>
            <a:r>
              <a:rPr lang="en-GB" sz="2000" dirty="0"/>
              <a:t> miRNA-</a:t>
            </a:r>
            <a:r>
              <a:rPr lang="en-GB" sz="2000" dirty="0" err="1"/>
              <a:t>seq</a:t>
            </a:r>
            <a:endParaRPr lang="en-GB" sz="2000" dirty="0"/>
          </a:p>
          <a:p>
            <a:pPr lvl="1"/>
            <a:r>
              <a:rPr lang="en-GB" sz="2000" dirty="0"/>
              <a:t> exome/genome-</a:t>
            </a:r>
            <a:r>
              <a:rPr lang="en-GB" sz="2000" dirty="0" err="1"/>
              <a:t>seq</a:t>
            </a:r>
            <a:endParaRPr lang="en-GB" sz="2000" dirty="0"/>
          </a:p>
          <a:p>
            <a:pPr lvl="1"/>
            <a:r>
              <a:rPr lang="en-GB" sz="2000" dirty="0"/>
              <a:t> </a:t>
            </a:r>
            <a:r>
              <a:rPr lang="en-GB" sz="2000" dirty="0" err="1"/>
              <a:t>ChIP-seq</a:t>
            </a:r>
            <a:endParaRPr lang="en-GB" sz="2000" dirty="0"/>
          </a:p>
          <a:p>
            <a:pPr lvl="1"/>
            <a:r>
              <a:rPr lang="en-GB" sz="2000" dirty="0"/>
              <a:t> FAIRE-</a:t>
            </a:r>
            <a:r>
              <a:rPr lang="en-GB" sz="2000" dirty="0" err="1"/>
              <a:t>seq</a:t>
            </a:r>
            <a:endParaRPr lang="en-GB" sz="2000" dirty="0"/>
          </a:p>
          <a:p>
            <a:pPr lvl="1"/>
            <a:r>
              <a:rPr lang="en-GB" sz="2000" dirty="0"/>
              <a:t> </a:t>
            </a:r>
            <a:r>
              <a:rPr lang="en-GB" sz="2000" dirty="0" err="1"/>
              <a:t>MeDIP-seq</a:t>
            </a:r>
            <a:endParaRPr lang="en-GB" sz="2000" dirty="0"/>
          </a:p>
          <a:p>
            <a:pPr lvl="1"/>
            <a:r>
              <a:rPr lang="en-GB" sz="2000" dirty="0"/>
              <a:t> CNA-</a:t>
            </a:r>
            <a:r>
              <a:rPr lang="en-GB" sz="2000" dirty="0" err="1"/>
              <a:t>seq</a:t>
            </a:r>
            <a:endParaRPr lang="en-GB" sz="2000" dirty="0"/>
          </a:p>
          <a:p>
            <a:pPr lvl="1"/>
            <a:r>
              <a:rPr lang="en-GB" sz="2000" dirty="0"/>
              <a:t> Metagenomics (16S </a:t>
            </a:r>
            <a:r>
              <a:rPr lang="en-GB" sz="2000" dirty="0" err="1"/>
              <a:t>rRNA</a:t>
            </a:r>
            <a:r>
              <a:rPr lang="en-GB" sz="2000" dirty="0"/>
              <a:t>)</a:t>
            </a:r>
          </a:p>
          <a:p>
            <a:r>
              <a:rPr lang="en-GB" sz="2400" b="1" dirty="0"/>
              <a:t>60 tools for sequence analysis</a:t>
            </a:r>
          </a:p>
          <a:p>
            <a:pPr lvl="1"/>
            <a:r>
              <a:rPr lang="en-GB" sz="2000" dirty="0"/>
              <a:t>BLAST, EMBOSS, MAFFT, </a:t>
            </a:r>
            <a:r>
              <a:rPr lang="en-GB" sz="2000" dirty="0" err="1"/>
              <a:t>Phylip</a:t>
            </a:r>
            <a:endParaRPr lang="en-GB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48884" y="1384056"/>
            <a:ext cx="4248472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140 microarray tools for</a:t>
            </a:r>
          </a:p>
          <a:p>
            <a:pPr lvl="1"/>
            <a:r>
              <a:rPr lang="en-GB" sz="2000" dirty="0"/>
              <a:t> gene expression</a:t>
            </a:r>
          </a:p>
          <a:p>
            <a:pPr lvl="1"/>
            <a:r>
              <a:rPr lang="en-GB" sz="2000" dirty="0"/>
              <a:t> miRNA expression</a:t>
            </a:r>
          </a:p>
          <a:p>
            <a:pPr lvl="1"/>
            <a:r>
              <a:rPr lang="en-GB" sz="2000" dirty="0"/>
              <a:t> protein expression</a:t>
            </a:r>
          </a:p>
          <a:p>
            <a:pPr lvl="1"/>
            <a:r>
              <a:rPr lang="en-GB" sz="2000" dirty="0"/>
              <a:t> </a:t>
            </a:r>
            <a:r>
              <a:rPr lang="en-GB" sz="2000" dirty="0" err="1"/>
              <a:t>aCGH</a:t>
            </a:r>
            <a:endParaRPr lang="en-GB" sz="2000" dirty="0"/>
          </a:p>
          <a:p>
            <a:pPr lvl="1"/>
            <a:r>
              <a:rPr lang="en-GB" sz="2000" dirty="0"/>
              <a:t> SNP</a:t>
            </a:r>
          </a:p>
          <a:p>
            <a:pPr lvl="1"/>
            <a:r>
              <a:rPr lang="en-GB" sz="2000" dirty="0"/>
              <a:t> integration of different data</a:t>
            </a:r>
          </a:p>
        </p:txBody>
      </p:sp>
    </p:spTree>
    <p:extLst>
      <p:ext uri="{BB962C8B-B14F-4D97-AF65-F5344CB8AC3E}">
        <p14:creationId xmlns:p14="http://schemas.microsoft.com/office/powerpoint/2010/main" val="12448373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Immagine 391"/>
          <p:cNvPicPr/>
          <p:nvPr/>
        </p:nvPicPr>
        <p:blipFill>
          <a:blip r:embed="rId2"/>
          <a:stretch/>
        </p:blipFill>
        <p:spPr>
          <a:xfrm>
            <a:off x="1043608" y="1196752"/>
            <a:ext cx="7344816" cy="5112568"/>
          </a:xfrm>
          <a:prstGeom prst="rect">
            <a:avLst/>
          </a:prstGeom>
          <a:ln>
            <a:noFill/>
          </a:ln>
        </p:spPr>
      </p:pic>
      <p:sp>
        <p:nvSpPr>
          <p:cNvPr id="393" name="TextShape 1"/>
          <p:cNvSpPr txBox="1"/>
          <p:nvPr/>
        </p:nvSpPr>
        <p:spPr>
          <a:xfrm>
            <a:off x="1188720" y="260648"/>
            <a:ext cx="7671240" cy="51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>
              <a:lnSpc>
                <a:spcPct val="100000"/>
              </a:lnSpc>
            </a:pPr>
            <a:r>
              <a:rPr lang="nl-NL" sz="3600" b="1" strike="noStrike" dirty="0">
                <a:solidFill>
                  <a:srgbClr val="4F85C3"/>
                </a:solidFill>
                <a:latin typeface="Arial"/>
                <a:ea typeface="ＭＳ Ｐゴシック"/>
              </a:rPr>
              <a:t>Chipster client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6401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1547640" y="188640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strike="noStrike">
                <a:solidFill>
                  <a:srgbClr val="4F85C3"/>
                </a:solidFill>
                <a:latin typeface="Segoe UI"/>
              </a:rPr>
              <a:t>Chipster</a:t>
            </a:r>
            <a:endParaRPr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380904"/>
            <a:ext cx="878497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err="1"/>
              <a:t>Chipster</a:t>
            </a:r>
            <a:r>
              <a:rPr lang="en-GB" sz="2400" b="1" dirty="0"/>
              <a:t> id free, open source software </a:t>
            </a:r>
          </a:p>
          <a:p>
            <a:endParaRPr lang="en-GB" sz="2400" b="1" dirty="0"/>
          </a:p>
          <a:p>
            <a:r>
              <a:rPr lang="en-GB" sz="2400" b="1" dirty="0"/>
              <a:t>CSC hosts a </a:t>
            </a:r>
            <a:r>
              <a:rPr lang="en-GB" sz="2400" b="1" dirty="0" err="1"/>
              <a:t>Chipster</a:t>
            </a:r>
            <a:r>
              <a:rPr lang="en-GB" sz="2400" b="1" dirty="0"/>
              <a:t> server for researchers working in Finland</a:t>
            </a:r>
          </a:p>
          <a:p>
            <a:endParaRPr lang="en-GB" sz="2400" b="1" dirty="0"/>
          </a:p>
          <a:p>
            <a:r>
              <a:rPr lang="en-GB" sz="2400" b="1" dirty="0"/>
              <a:t>If you are not working in Finland you must purchase account to CSC or use some other </a:t>
            </a:r>
            <a:r>
              <a:rPr lang="en-GB" sz="2400" b="1" dirty="0" err="1"/>
              <a:t>Chipster</a:t>
            </a:r>
            <a:r>
              <a:rPr lang="en-GB" sz="2400" b="1" dirty="0"/>
              <a:t> server</a:t>
            </a:r>
          </a:p>
        </p:txBody>
      </p:sp>
    </p:spTree>
    <p:extLst>
      <p:ext uri="{BB962C8B-B14F-4D97-AF65-F5344CB8AC3E}">
        <p14:creationId xmlns:p14="http://schemas.microsoft.com/office/powerpoint/2010/main" val="29509797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1525320" y="188640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strike="noStrike">
                <a:solidFill>
                  <a:srgbClr val="4F85C3"/>
                </a:solidFill>
                <a:latin typeface="Segoe UI"/>
              </a:rPr>
              <a:t>Chipster in EGI Federated Cloud</a:t>
            </a:r>
            <a:endParaRPr/>
          </a:p>
        </p:txBody>
      </p:sp>
      <p:sp>
        <p:nvSpPr>
          <p:cNvPr id="397" name="CustomShape 2"/>
          <p:cNvSpPr/>
          <p:nvPr/>
        </p:nvSpPr>
        <p:spPr>
          <a:xfrm>
            <a:off x="4581000" y="1435645"/>
            <a:ext cx="4341600" cy="3885875"/>
          </a:xfrm>
          <a:prstGeom prst="ellipse">
            <a:avLst/>
          </a:prstGeom>
          <a:solidFill>
            <a:srgbClr val="FF950E"/>
          </a:solidFill>
          <a:ln w="36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3"/>
          <p:cNvSpPr/>
          <p:nvPr/>
        </p:nvSpPr>
        <p:spPr>
          <a:xfrm>
            <a:off x="5952600" y="1938600"/>
            <a:ext cx="2185560" cy="1993320"/>
          </a:xfrm>
          <a:prstGeom prst="roundRect">
            <a:avLst>
              <a:gd name="adj" fmla="val 3600"/>
            </a:avLst>
          </a:prstGeom>
          <a:solidFill>
            <a:srgbClr val="729FCF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4"/>
          <p:cNvSpPr/>
          <p:nvPr/>
        </p:nvSpPr>
        <p:spPr>
          <a:xfrm>
            <a:off x="6973200" y="3127680"/>
            <a:ext cx="982080" cy="621360"/>
          </a:xfrm>
          <a:prstGeom prst="can">
            <a:avLst>
              <a:gd name="adj" fmla="val 5400"/>
            </a:avLst>
          </a:prstGeom>
          <a:solidFill>
            <a:srgbClr val="008000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CustomShape 5"/>
          <p:cNvSpPr/>
          <p:nvPr/>
        </p:nvSpPr>
        <p:spPr>
          <a:xfrm>
            <a:off x="6217560" y="2318040"/>
            <a:ext cx="1189080" cy="639720"/>
          </a:xfrm>
          <a:prstGeom prst="rect">
            <a:avLst/>
          </a:prstGeom>
          <a:solidFill>
            <a:srgbClr val="FF3366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>
                <a:solidFill>
                  <a:srgbClr val="0000FF"/>
                </a:solidFill>
                <a:latin typeface="Arial"/>
              </a:rPr>
              <a:t>Chipster</a:t>
            </a:r>
            <a:endParaRPr/>
          </a:p>
          <a:p>
            <a:pPr algn="ctr"/>
            <a:r>
              <a:rPr lang="en-US">
                <a:solidFill>
                  <a:srgbClr val="0000FF"/>
                </a:solidFill>
                <a:latin typeface="Arial"/>
              </a:rPr>
              <a:t>server</a:t>
            </a:r>
            <a:endParaRPr/>
          </a:p>
        </p:txBody>
      </p:sp>
      <p:sp>
        <p:nvSpPr>
          <p:cNvPr id="402" name="CustomShape 7"/>
          <p:cNvSpPr/>
          <p:nvPr/>
        </p:nvSpPr>
        <p:spPr>
          <a:xfrm>
            <a:off x="7104944" y="3311664"/>
            <a:ext cx="56340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buSzPct val="45000"/>
            </a:pPr>
            <a:r>
              <a:rPr lang="en-US" dirty="0">
                <a:solidFill>
                  <a:srgbClr val="000000"/>
                </a:solidFill>
                <a:latin typeface="Arial"/>
              </a:rPr>
              <a:t>Data</a:t>
            </a:r>
            <a:endParaRPr dirty="0"/>
          </a:p>
        </p:txBody>
      </p:sp>
      <p:sp>
        <p:nvSpPr>
          <p:cNvPr id="403" name="CustomShape 8"/>
          <p:cNvSpPr/>
          <p:nvPr/>
        </p:nvSpPr>
        <p:spPr>
          <a:xfrm>
            <a:off x="5884560" y="4206240"/>
            <a:ext cx="1107360" cy="879120"/>
          </a:xfrm>
          <a:prstGeom prst="can">
            <a:avLst>
              <a:gd name="adj" fmla="val 5400"/>
            </a:avLst>
          </a:prstGeom>
          <a:solidFill>
            <a:srgbClr val="00FF00"/>
          </a:solidFill>
          <a:ln w="9360">
            <a:solidFill>
              <a:srgbClr val="3465A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9"/>
          <p:cNvSpPr/>
          <p:nvPr/>
        </p:nvSpPr>
        <p:spPr>
          <a:xfrm>
            <a:off x="5955650" y="4374362"/>
            <a:ext cx="952560" cy="5252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buSzPct val="45000"/>
            </a:pPr>
            <a:r>
              <a:rPr lang="en-US" dirty="0">
                <a:solidFill>
                  <a:srgbClr val="000000"/>
                </a:solidFill>
                <a:latin typeface="Arial"/>
              </a:rPr>
              <a:t>Tools</a:t>
            </a:r>
            <a:endParaRPr dirty="0"/>
          </a:p>
          <a:p>
            <a:pPr algn="ctr">
              <a:buSzPct val="45000"/>
            </a:pPr>
            <a:r>
              <a:rPr lang="en-US" dirty="0">
                <a:solidFill>
                  <a:srgbClr val="000000"/>
                </a:solidFill>
                <a:latin typeface="Arial"/>
              </a:rPr>
              <a:t>(200 GB)</a:t>
            </a:r>
            <a:endParaRPr dirty="0"/>
          </a:p>
        </p:txBody>
      </p:sp>
      <p:sp>
        <p:nvSpPr>
          <p:cNvPr id="405" name="CustomShape 10"/>
          <p:cNvSpPr/>
          <p:nvPr/>
        </p:nvSpPr>
        <p:spPr>
          <a:xfrm>
            <a:off x="6185538" y="1924614"/>
            <a:ext cx="124632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buSzPct val="45000"/>
            </a:pPr>
            <a:r>
              <a:rPr lang="en-US" dirty="0" err="1">
                <a:solidFill>
                  <a:srgbClr val="000000"/>
                </a:solidFill>
                <a:latin typeface="Arial"/>
              </a:rPr>
              <a:t>Chipster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VM</a:t>
            </a:r>
            <a:endParaRPr dirty="0"/>
          </a:p>
        </p:txBody>
      </p:sp>
      <p:cxnSp>
        <p:nvCxnSpPr>
          <p:cNvPr id="406" name="Line 11"/>
          <p:cNvCxnSpPr>
            <a:stCxn id="400" idx="2"/>
            <a:endCxn id="399" idx="1"/>
          </p:cNvCxnSpPr>
          <p:nvPr/>
        </p:nvCxnSpPr>
        <p:spPr>
          <a:xfrm>
            <a:off x="6811920" y="2957760"/>
            <a:ext cx="652680" cy="170280"/>
          </a:xfrm>
          <a:prstGeom prst="straightConnector1">
            <a:avLst/>
          </a:prstGeom>
          <a:ln w="36720">
            <a:solidFill>
              <a:srgbClr val="000000"/>
            </a:solidFill>
            <a:round/>
          </a:ln>
        </p:spPr>
      </p:cxnSp>
      <p:cxnSp>
        <p:nvCxnSpPr>
          <p:cNvPr id="407" name="Line 12"/>
          <p:cNvCxnSpPr>
            <a:stCxn id="400" idx="2"/>
            <a:endCxn id="403" idx="1"/>
          </p:cNvCxnSpPr>
          <p:nvPr/>
        </p:nvCxnSpPr>
        <p:spPr>
          <a:xfrm flipH="1">
            <a:off x="6438240" y="2957760"/>
            <a:ext cx="374040" cy="1248840"/>
          </a:xfrm>
          <a:prstGeom prst="straightConnector1">
            <a:avLst/>
          </a:prstGeom>
          <a:ln w="54720">
            <a:solidFill>
              <a:srgbClr val="000000"/>
            </a:solidFill>
            <a:custDash>
              <a:ds d="100000" sp="100000"/>
            </a:custDash>
            <a:round/>
          </a:ln>
        </p:spPr>
      </p:cxnSp>
      <p:sp>
        <p:nvSpPr>
          <p:cNvPr id="408" name="CustomShape 13"/>
          <p:cNvSpPr/>
          <p:nvPr/>
        </p:nvSpPr>
        <p:spPr>
          <a:xfrm>
            <a:off x="6440400" y="3907800"/>
            <a:ext cx="1122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>
                <a:latin typeface="Arial"/>
              </a:rPr>
              <a:t>CVMFS mount</a:t>
            </a:r>
            <a:endParaRPr/>
          </a:p>
        </p:txBody>
      </p:sp>
      <p:pic>
        <p:nvPicPr>
          <p:cNvPr id="409" name="Immagine 408"/>
          <p:cNvPicPr/>
          <p:nvPr/>
        </p:nvPicPr>
        <p:blipFill>
          <a:blip r:embed="rId3"/>
          <a:stretch/>
        </p:blipFill>
        <p:spPr>
          <a:xfrm>
            <a:off x="312480" y="1359000"/>
            <a:ext cx="2705040" cy="1685880"/>
          </a:xfrm>
          <a:prstGeom prst="rect">
            <a:avLst/>
          </a:prstGeom>
          <a:ln>
            <a:noFill/>
          </a:ln>
        </p:spPr>
      </p:pic>
      <p:cxnSp>
        <p:nvCxnSpPr>
          <p:cNvPr id="410" name="Line 14"/>
          <p:cNvCxnSpPr>
            <a:endCxn id="400" idx="1"/>
          </p:cNvCxnSpPr>
          <p:nvPr/>
        </p:nvCxnSpPr>
        <p:spPr>
          <a:xfrm>
            <a:off x="3017520" y="1935720"/>
            <a:ext cx="3200040" cy="702180"/>
          </a:xfrm>
          <a:prstGeom prst="straightConnector1">
            <a:avLst/>
          </a:prstGeom>
          <a:ln w="7308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11" name="CustomShape 15"/>
          <p:cNvSpPr/>
          <p:nvPr/>
        </p:nvSpPr>
        <p:spPr>
          <a:xfrm>
            <a:off x="3360240" y="2291040"/>
            <a:ext cx="13716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/>
            <a:r>
              <a:rPr lang="en-US" sz="2000" b="1">
                <a:latin typeface="Arial"/>
              </a:rPr>
              <a:t>Web browser</a:t>
            </a:r>
            <a:endParaRPr/>
          </a:p>
          <a:p>
            <a:pPr algn="ctr"/>
            <a:r>
              <a:rPr lang="en-US" sz="2000" b="1">
                <a:latin typeface="Arial"/>
              </a:rPr>
              <a:t>( Chipster client+ JavaWS)</a:t>
            </a:r>
            <a:endParaRPr/>
          </a:p>
        </p:txBody>
      </p:sp>
      <p:pic>
        <p:nvPicPr>
          <p:cNvPr id="412" name="Immagine 411"/>
          <p:cNvPicPr/>
          <p:nvPr/>
        </p:nvPicPr>
        <p:blipFill>
          <a:blip r:embed="rId4"/>
          <a:stretch/>
        </p:blipFill>
        <p:spPr>
          <a:xfrm>
            <a:off x="740880" y="4042080"/>
            <a:ext cx="1676520" cy="1685880"/>
          </a:xfrm>
          <a:prstGeom prst="rect">
            <a:avLst/>
          </a:prstGeom>
          <a:ln>
            <a:noFill/>
          </a:ln>
        </p:spPr>
      </p:pic>
      <p:sp>
        <p:nvSpPr>
          <p:cNvPr id="413" name="CustomShape 16"/>
          <p:cNvSpPr/>
          <p:nvPr/>
        </p:nvSpPr>
        <p:spPr>
          <a:xfrm>
            <a:off x="1289520" y="2490480"/>
            <a:ext cx="64296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b="1">
                <a:latin typeface="Arial"/>
              </a:rPr>
              <a:t>Users</a:t>
            </a:r>
            <a:endParaRPr/>
          </a:p>
        </p:txBody>
      </p:sp>
      <p:sp>
        <p:nvSpPr>
          <p:cNvPr id="414" name="CustomShape 17"/>
          <p:cNvSpPr/>
          <p:nvPr/>
        </p:nvSpPr>
        <p:spPr>
          <a:xfrm>
            <a:off x="1015560" y="5750280"/>
            <a:ext cx="14317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b="1">
                <a:latin typeface="Arial"/>
              </a:rPr>
              <a:t>Local Chipster </a:t>
            </a:r>
            <a:endParaRPr/>
          </a:p>
          <a:p>
            <a:r>
              <a:rPr lang="en-US" b="1">
                <a:latin typeface="Arial"/>
              </a:rPr>
              <a:t>manager</a:t>
            </a:r>
            <a:endParaRPr/>
          </a:p>
        </p:txBody>
      </p:sp>
      <p:cxnSp>
        <p:nvCxnSpPr>
          <p:cNvPr id="415" name="Line 18"/>
          <p:cNvCxnSpPr>
            <a:stCxn id="412" idx="3"/>
            <a:endCxn id="398" idx="1"/>
          </p:cNvCxnSpPr>
          <p:nvPr/>
        </p:nvCxnSpPr>
        <p:spPr>
          <a:xfrm flipV="1">
            <a:off x="2417400" y="2935080"/>
            <a:ext cx="3535560" cy="1950120"/>
          </a:xfrm>
          <a:prstGeom prst="straightConnector1">
            <a:avLst/>
          </a:prstGeom>
          <a:ln w="7308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16" name="CustomShape 19"/>
          <p:cNvSpPr/>
          <p:nvPr/>
        </p:nvSpPr>
        <p:spPr>
          <a:xfrm>
            <a:off x="3123720" y="3565028"/>
            <a:ext cx="6652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en-US" b="1" dirty="0">
                <a:latin typeface="Arial"/>
              </a:rPr>
              <a:t>OCCI</a:t>
            </a:r>
            <a:endParaRPr dirty="0"/>
          </a:p>
          <a:p>
            <a:r>
              <a:rPr lang="en-US" b="1" dirty="0">
                <a:latin typeface="Arial"/>
              </a:rPr>
              <a:t>SSH</a:t>
            </a:r>
            <a:endParaRPr dirty="0"/>
          </a:p>
        </p:txBody>
      </p:sp>
      <p:sp>
        <p:nvSpPr>
          <p:cNvPr id="417" name="CustomShape 20"/>
          <p:cNvSpPr/>
          <p:nvPr/>
        </p:nvSpPr>
        <p:spPr>
          <a:xfrm>
            <a:off x="2777480" y="4858864"/>
            <a:ext cx="2514600" cy="130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b="1" dirty="0">
                <a:latin typeface="Arial"/>
              </a:rPr>
              <a:t>Tools needed:</a:t>
            </a:r>
            <a:endParaRPr dirty="0"/>
          </a:p>
          <a:p>
            <a:r>
              <a:rPr lang="en-US" b="1" dirty="0">
                <a:latin typeface="Arial"/>
              </a:rPr>
              <a:t>- Certificate</a:t>
            </a:r>
            <a:endParaRPr dirty="0"/>
          </a:p>
          <a:p>
            <a:r>
              <a:rPr lang="en-US" b="1" dirty="0">
                <a:latin typeface="Arial"/>
              </a:rPr>
              <a:t>- VO membership</a:t>
            </a:r>
            <a:endParaRPr dirty="0"/>
          </a:p>
          <a:p>
            <a:r>
              <a:rPr lang="en-US" b="1" dirty="0">
                <a:latin typeface="Arial"/>
              </a:rPr>
              <a:t>- </a:t>
            </a:r>
            <a:r>
              <a:rPr lang="en-US" b="1" dirty="0" err="1">
                <a:latin typeface="Arial"/>
              </a:rPr>
              <a:t>rOCCI</a:t>
            </a:r>
            <a:r>
              <a:rPr lang="en-US" b="1" dirty="0">
                <a:latin typeface="Arial"/>
              </a:rPr>
              <a:t> </a:t>
            </a:r>
            <a:endParaRPr dirty="0"/>
          </a:p>
          <a:p>
            <a:r>
              <a:rPr lang="en-US" b="1" dirty="0">
                <a:latin typeface="Arial"/>
              </a:rPr>
              <a:t>- Mac OSX or Linux</a:t>
            </a:r>
            <a:endParaRPr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893920" y="973980"/>
            <a:ext cx="2768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EGI </a:t>
            </a:r>
            <a:r>
              <a:rPr lang="it-IT" sz="2400" b="1" dirty="0" err="1" smtClean="0"/>
              <a:t>Federated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Cloud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958403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TextShape 1"/>
          <p:cNvSpPr txBox="1"/>
          <p:nvPr/>
        </p:nvSpPr>
        <p:spPr>
          <a:xfrm>
            <a:off x="1547640" y="188640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strike="noStrike">
                <a:solidFill>
                  <a:srgbClr val="4F85C3"/>
                </a:solidFill>
                <a:latin typeface="Segoe UI"/>
              </a:rPr>
              <a:t>Launching Chipster in EGI Federated cloud</a:t>
            </a:r>
            <a:endParaRPr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1196752"/>
            <a:ext cx="8964488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Create a contextualization script</a:t>
            </a:r>
            <a:r>
              <a:rPr lang="en-US" sz="2400" dirty="0">
                <a:solidFill>
                  <a:srgbClr val="000000"/>
                </a:solidFill>
              </a:rPr>
              <a:t> that contains commands to create the </a:t>
            </a:r>
            <a:r>
              <a:rPr lang="en-US" sz="2400" dirty="0"/>
              <a:t>required directories and CVMFS </a:t>
            </a:r>
            <a:r>
              <a:rPr lang="en-US" sz="2400" dirty="0" smtClean="0"/>
              <a:t>linking </a:t>
            </a:r>
            <a:r>
              <a:rPr lang="en-US" sz="2400" dirty="0"/>
              <a:t>( about  50 lines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Create a data </a:t>
            </a:r>
            <a:r>
              <a:rPr lang="en-US" sz="2400" b="1" dirty="0" smtClean="0"/>
              <a:t>volume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Select VM-flavor </a:t>
            </a:r>
            <a:r>
              <a:rPr lang="en-US" sz="2400" b="1" dirty="0"/>
              <a:t>and operating system template and  launch the virtual </a:t>
            </a:r>
            <a:r>
              <a:rPr lang="en-US" sz="2400" b="1" dirty="0" smtClean="0"/>
              <a:t>machine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endParaRPr lang="en-US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Set </a:t>
            </a:r>
            <a:r>
              <a:rPr lang="en-GB" sz="2400" b="1" dirty="0"/>
              <a:t>a public IP </a:t>
            </a:r>
            <a:r>
              <a:rPr lang="en-GB" sz="2400" b="1" dirty="0" smtClean="0"/>
              <a:t>address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Connect </a:t>
            </a:r>
            <a:r>
              <a:rPr lang="en-GB" sz="2400" b="1" dirty="0"/>
              <a:t>to the new VM and restart </a:t>
            </a:r>
            <a:r>
              <a:rPr lang="en-GB" sz="2400" b="1" dirty="0" err="1"/>
              <a:t>chipster</a:t>
            </a:r>
            <a:r>
              <a:rPr lang="en-GB" sz="2400" b="1" dirty="0"/>
              <a:t> </a:t>
            </a:r>
            <a:r>
              <a:rPr lang="en-GB" sz="2400" b="1" dirty="0" smtClean="0"/>
              <a:t>server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430088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extShape 1"/>
          <p:cNvSpPr txBox="1"/>
          <p:nvPr/>
        </p:nvSpPr>
        <p:spPr>
          <a:xfrm>
            <a:off x="1547640" y="188640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strike="noStrike">
                <a:solidFill>
                  <a:srgbClr val="4F85C3"/>
                </a:solidFill>
                <a:latin typeface="Segoe UI"/>
              </a:rPr>
              <a:t>Launching Chipster in EGI Federated cloud</a:t>
            </a:r>
            <a:endParaRPr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014" y="1196752"/>
            <a:ext cx="911398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/>
              </a:rPr>
              <a:t>... or use </a:t>
            </a:r>
            <a:r>
              <a:rPr lang="en-US" sz="2400" b="1" dirty="0" err="1">
                <a:latin typeface="Arial"/>
              </a:rPr>
              <a:t>FedCloud_chipster_manager</a:t>
            </a:r>
            <a:endParaRPr lang="en-US" sz="2400" dirty="0"/>
          </a:p>
          <a:p>
            <a:pPr marL="40005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FedCloud_chipster_manager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-launch -key</a:t>
            </a:r>
            <a:r>
              <a:rPr lang="en-US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your_cloud_key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57250" lvl="1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Tasks available in </a:t>
            </a:r>
            <a:r>
              <a:rPr lang="en-US" sz="2400" b="1" dirty="0" err="1"/>
              <a:t>FedCloud_chipster_manager</a:t>
            </a:r>
            <a:endParaRPr lang="en-US" sz="2400" b="1" dirty="0"/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/>
              <a:t>launch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chipster</a:t>
            </a:r>
            <a:r>
              <a:rPr lang="en-US" sz="2000" dirty="0"/>
              <a:t> server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/>
              <a:t>delete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chipster</a:t>
            </a:r>
            <a:r>
              <a:rPr lang="en-US" sz="2000" dirty="0"/>
              <a:t> server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/>
              <a:t>list</a:t>
            </a:r>
            <a:r>
              <a:rPr lang="en-US" sz="2000" dirty="0" smtClean="0"/>
              <a:t> </a:t>
            </a:r>
            <a:r>
              <a:rPr lang="en-US" sz="2000" dirty="0" err="1"/>
              <a:t>chipster</a:t>
            </a:r>
            <a:r>
              <a:rPr lang="en-US" sz="2000" dirty="0"/>
              <a:t> servers in current VO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check </a:t>
            </a:r>
            <a:r>
              <a:rPr lang="en-US" sz="2000" b="1" dirty="0"/>
              <a:t>status</a:t>
            </a:r>
            <a:r>
              <a:rPr lang="en-US" sz="2000" dirty="0"/>
              <a:t> of </a:t>
            </a:r>
            <a:r>
              <a:rPr lang="en-US" sz="2000" dirty="0" err="1"/>
              <a:t>chipster</a:t>
            </a:r>
            <a:r>
              <a:rPr lang="en-US" sz="2000" dirty="0"/>
              <a:t> servers in current VO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/>
              <a:t>restart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Chipster</a:t>
            </a:r>
            <a:r>
              <a:rPr lang="en-US" sz="2000" dirty="0"/>
              <a:t> server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dirty="0" smtClean="0"/>
              <a:t>add </a:t>
            </a:r>
            <a:r>
              <a:rPr lang="en-US" sz="2000" dirty="0" err="1"/>
              <a:t>chipster</a:t>
            </a:r>
            <a:r>
              <a:rPr lang="en-US" sz="2000" dirty="0"/>
              <a:t> </a:t>
            </a:r>
            <a:r>
              <a:rPr lang="en-US" sz="2000" b="1" dirty="0"/>
              <a:t>user accounts </a:t>
            </a:r>
            <a:r>
              <a:rPr lang="en-US" sz="2000" dirty="0"/>
              <a:t>to the server</a:t>
            </a:r>
          </a:p>
        </p:txBody>
      </p:sp>
    </p:spTree>
    <p:extLst>
      <p:ext uri="{BB962C8B-B14F-4D97-AF65-F5344CB8AC3E}">
        <p14:creationId xmlns:p14="http://schemas.microsoft.com/office/powerpoint/2010/main" val="39777761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1764144" y="188640"/>
            <a:ext cx="7344360" cy="849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nl-NL" sz="3000" b="1" strike="noStrike" dirty="0">
                <a:solidFill>
                  <a:srgbClr val="4F85C3"/>
                </a:solidFill>
                <a:latin typeface="Segoe UI"/>
              </a:rPr>
              <a:t>Using Chipster in EGI Federated Cloud</a:t>
            </a:r>
            <a:endParaRPr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164880"/>
            <a:ext cx="878497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When the server is running, end users can access the server using port </a:t>
            </a:r>
            <a:r>
              <a:rPr lang="en-US" sz="2400" b="1" dirty="0" smtClean="0"/>
              <a:t>8081</a:t>
            </a:r>
            <a:r>
              <a:rPr lang="en-GB" sz="2400" dirty="0" smtClean="0"/>
              <a:t> </a:t>
            </a:r>
          </a:p>
          <a:p>
            <a:pPr lvl="1"/>
            <a:r>
              <a:rPr lang="en-US" sz="1800" b="1" dirty="0"/>
              <a:t>https</a:t>
            </a:r>
            <a:r>
              <a:rPr lang="en-US" sz="1800" b="1" dirty="0" smtClean="0"/>
              <a:t>://[ip.address.of.the.VM]:/</a:t>
            </a:r>
            <a:r>
              <a:rPr lang="en-US" sz="1800" b="1" dirty="0"/>
              <a:t>8081</a:t>
            </a:r>
            <a:endParaRPr lang="en-GB" sz="1800" dirty="0" smtClean="0"/>
          </a:p>
          <a:p>
            <a:endParaRPr lang="en-US" sz="2400" b="1" dirty="0" smtClean="0"/>
          </a:p>
          <a:p>
            <a:r>
              <a:rPr lang="en-US" sz="2400" b="1" dirty="0"/>
              <a:t>The manager of the server can open a terminal </a:t>
            </a:r>
            <a:r>
              <a:rPr lang="en-US" sz="2400" b="1" dirty="0" err="1"/>
              <a:t>connetion</a:t>
            </a:r>
            <a:r>
              <a:rPr lang="en-US" sz="2400" b="1" dirty="0"/>
              <a:t> to the server:</a:t>
            </a:r>
            <a:endParaRPr lang="en-GB" sz="2400" dirty="0" smtClean="0"/>
          </a:p>
          <a:p>
            <a:pPr lvl="1"/>
            <a:r>
              <a:rPr lang="en-US" sz="2000" dirty="0" err="1"/>
              <a:t>ssh</a:t>
            </a:r>
            <a:r>
              <a:rPr lang="en-US" sz="2000" dirty="0"/>
              <a:t> -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keyfile</a:t>
            </a:r>
            <a:r>
              <a:rPr lang="en-US" sz="2000" dirty="0"/>
              <a:t> </a:t>
            </a:r>
            <a:r>
              <a:rPr lang="en-US" sz="2000" dirty="0" err="1" smtClean="0"/>
              <a:t>ubuntu</a:t>
            </a:r>
            <a:r>
              <a:rPr lang="en-US" sz="2000" dirty="0" smtClean="0"/>
              <a:t>@[ip.address.of.the.VM]</a:t>
            </a:r>
          </a:p>
          <a:p>
            <a:endParaRPr lang="en-US" sz="2400" b="1" dirty="0" smtClean="0"/>
          </a:p>
          <a:p>
            <a:r>
              <a:rPr lang="en-GB" sz="2400" b="1" dirty="0" smtClean="0">
                <a:sym typeface="Wingdings" panose="05000000000000000000" pitchFamily="2" charset="2"/>
              </a:rPr>
              <a:t>Instructions </a:t>
            </a:r>
            <a:r>
              <a:rPr lang="en-GB" sz="2400" b="1" dirty="0">
                <a:sym typeface="Wingdings" panose="05000000000000000000" pitchFamily="2" charset="2"/>
              </a:rPr>
              <a:t>for </a:t>
            </a:r>
            <a:r>
              <a:rPr lang="en-GB" sz="2400" b="1" dirty="0" smtClean="0">
                <a:sym typeface="Wingdings" panose="05000000000000000000" pitchFamily="2" charset="2"/>
              </a:rPr>
              <a:t>managing </a:t>
            </a:r>
            <a:r>
              <a:rPr lang="en-GB" sz="2400" b="1" dirty="0">
                <a:sym typeface="Wingdings" panose="05000000000000000000" pitchFamily="2" charset="2"/>
              </a:rPr>
              <a:t>your </a:t>
            </a:r>
            <a:r>
              <a:rPr lang="en-GB" sz="2400" b="1" dirty="0" err="1">
                <a:sym typeface="Wingdings" panose="05000000000000000000" pitchFamily="2" charset="2"/>
              </a:rPr>
              <a:t>Chipster</a:t>
            </a:r>
            <a:r>
              <a:rPr lang="en-GB" sz="2400" b="1" dirty="0">
                <a:sym typeface="Wingdings" panose="05000000000000000000" pitchFamily="2" charset="2"/>
              </a:rPr>
              <a:t> server can be found from the </a:t>
            </a:r>
            <a:r>
              <a:rPr lang="en-GB" sz="2400" b="1" dirty="0" err="1" smtClean="0">
                <a:sym typeface="Wingdings" panose="05000000000000000000" pitchFamily="2" charset="2"/>
              </a:rPr>
              <a:t>Chipster</a:t>
            </a:r>
            <a:r>
              <a:rPr lang="en-GB" sz="2400" b="1" dirty="0" smtClean="0">
                <a:sym typeface="Wingdings" panose="05000000000000000000" pitchFamily="2" charset="2"/>
              </a:rPr>
              <a:t> technical </a:t>
            </a:r>
            <a:r>
              <a:rPr lang="en-GB" sz="2400" b="1" dirty="0">
                <a:sym typeface="Wingdings" panose="05000000000000000000" pitchFamily="2" charset="2"/>
              </a:rPr>
              <a:t>manual: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https</a:t>
            </a:r>
            <a:r>
              <a:rPr lang="en-GB" sz="2000" dirty="0">
                <a:sym typeface="Wingdings" panose="05000000000000000000" pitchFamily="2" charset="2"/>
              </a:rPr>
              <a:t>://github.com/chipster/chipster/wiki/TechnicalManual</a:t>
            </a:r>
          </a:p>
          <a:p>
            <a:pPr lvl="1"/>
            <a:endParaRPr lang="en-GB" sz="2000" dirty="0">
              <a:sym typeface="Wingdings" panose="05000000000000000000" pitchFamily="2" charset="2"/>
            </a:endParaRPr>
          </a:p>
          <a:p>
            <a:pPr lvl="1"/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23006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BREAK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09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2492896"/>
            <a:ext cx="7772400" cy="1440000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Exercise 2 &amp; 3:</a:t>
            </a:r>
            <a:br>
              <a:rPr lang="en-GB" noProof="0" dirty="0" smtClean="0"/>
            </a:br>
            <a:r>
              <a:rPr lang="en-GB" noProof="0" dirty="0" err="1" smtClean="0"/>
              <a:t>Jupyter</a:t>
            </a:r>
            <a:r>
              <a:rPr lang="en-GB" noProof="0" dirty="0" smtClean="0"/>
              <a:t> </a:t>
            </a:r>
            <a:r>
              <a:rPr lang="en-GB" dirty="0" smtClean="0"/>
              <a:t>Notebook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00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67" y="1052736"/>
            <a:ext cx="3928629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80920" cy="850106"/>
          </a:xfrm>
          <a:noFill/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EGI </a:t>
            </a:r>
            <a:r>
              <a:rPr lang="en-GB" altLang="en-US" sz="3600" strike="sngStrike" dirty="0" smtClean="0">
                <a:latin typeface="Arial" charset="0"/>
                <a:ea typeface="ＭＳ Ｐゴシック" pitchFamily="34" charset="-128"/>
                <a:cs typeface="Arial" charset="0"/>
              </a:rPr>
              <a:t>(European Grid Infrastructure)</a:t>
            </a:r>
            <a:endParaRPr lang="en-GB" altLang="en-US" sz="3600" strike="sngStrike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423317"/>
            <a:ext cx="5220072" cy="4525963"/>
          </a:xfrm>
        </p:spPr>
        <p:txBody>
          <a:bodyPr/>
          <a:lstStyle/>
          <a:p>
            <a:pPr indent="-258763">
              <a:defRPr/>
            </a:pPr>
            <a:r>
              <a:rPr lang="en-GB" sz="2400" dirty="0" smtClean="0"/>
              <a:t>EGI Council</a:t>
            </a:r>
          </a:p>
          <a:p>
            <a:pPr marL="633413" lvl="1" indent="-233363">
              <a:defRPr/>
            </a:pPr>
            <a:r>
              <a:rPr lang="en-GB" sz="1600" dirty="0" smtClean="0"/>
              <a:t>26 </a:t>
            </a:r>
            <a:r>
              <a:rPr lang="en-GB" sz="1600" dirty="0"/>
              <a:t>participants: </a:t>
            </a:r>
            <a:r>
              <a:rPr lang="en-GB" sz="1600" dirty="0" smtClean="0"/>
              <a:t>22 NGIs </a:t>
            </a:r>
            <a:r>
              <a:rPr lang="en-GB" sz="1600" dirty="0"/>
              <a:t>and 2 </a:t>
            </a:r>
            <a:r>
              <a:rPr lang="en-GB" sz="1600" dirty="0" smtClean="0"/>
              <a:t>EIROs (CERN, EBI)</a:t>
            </a:r>
          </a:p>
          <a:p>
            <a:pPr marL="633413" lvl="1" indent="-233363">
              <a:defRPr/>
            </a:pPr>
            <a:r>
              <a:rPr lang="en-US" sz="1600" dirty="0" smtClean="0"/>
              <a:t>Opening membership to research </a:t>
            </a:r>
            <a:br>
              <a:rPr lang="en-US" sz="1600" dirty="0" smtClean="0"/>
            </a:br>
            <a:r>
              <a:rPr lang="en-US" sz="1600" dirty="0" smtClean="0"/>
              <a:t>communities</a:t>
            </a:r>
          </a:p>
          <a:p>
            <a:pPr marL="633413" lvl="1" indent="-233363">
              <a:defRPr/>
            </a:pPr>
            <a:r>
              <a:rPr lang="en-US" sz="1600" dirty="0" smtClean="0"/>
              <a:t>Affiliation programme for countries</a:t>
            </a:r>
            <a:endParaRPr lang="en-GB" sz="1600" dirty="0" smtClean="0"/>
          </a:p>
          <a:p>
            <a:pPr indent="-258763">
              <a:defRPr/>
            </a:pPr>
            <a:r>
              <a:rPr lang="en-GB" sz="2400" dirty="0" smtClean="0"/>
              <a:t>Shared interest in </a:t>
            </a:r>
          </a:p>
          <a:p>
            <a:pPr marL="671513" lvl="1" indent="-271463">
              <a:defRPr/>
            </a:pPr>
            <a:r>
              <a:rPr lang="en-GB" sz="1600" dirty="0" smtClean="0"/>
              <a:t>Developing and providing e-infrastructure services that enable open science</a:t>
            </a:r>
          </a:p>
          <a:p>
            <a:pPr indent="-258763">
              <a:defRPr/>
            </a:pPr>
            <a:r>
              <a:rPr lang="en-GB" sz="2400" dirty="0" smtClean="0">
                <a:sym typeface="Wingdings" pitchFamily="2" charset="2"/>
              </a:rPr>
              <a:t>Sustainability</a:t>
            </a: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Sustainable core services </a:t>
            </a:r>
            <a:r>
              <a:rPr lang="en-GB" sz="1400" dirty="0" smtClean="0">
                <a:sym typeface="Wingdings" pitchFamily="2" charset="2"/>
              </a:rPr>
              <a:t>(HW, SW, human!)</a:t>
            </a:r>
            <a:endParaRPr lang="en-GB" sz="18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GB" sz="1800" dirty="0" smtClean="0">
                <a:sym typeface="Wingdings" pitchFamily="2" charset="2"/>
              </a:rPr>
              <a:t>Project-driven innovation</a:t>
            </a:r>
            <a:endParaRPr lang="en-GB" sz="1800" dirty="0">
              <a:sym typeface="Wingdings" pitchFamily="2" charset="2"/>
            </a:endParaRPr>
          </a:p>
          <a:p>
            <a:pPr marL="893763" lvl="2" indent="-93663">
              <a:defRPr/>
            </a:pPr>
            <a:r>
              <a:rPr lang="en-GB" sz="1400" dirty="0" smtClean="0">
                <a:sym typeface="Wingdings" pitchFamily="2" charset="2"/>
              </a:rPr>
              <a:t>H2020: EGI-Engage, AARC, INDIGO-</a:t>
            </a:r>
            <a:r>
              <a:rPr lang="en-GB" sz="1400" dirty="0" err="1" smtClean="0">
                <a:sym typeface="Wingdings" pitchFamily="2" charset="2"/>
              </a:rPr>
              <a:t>Datacloud</a:t>
            </a:r>
            <a:r>
              <a:rPr lang="en-GB" sz="1400" dirty="0" smtClean="0">
                <a:sym typeface="Wingdings" pitchFamily="2" charset="2"/>
              </a:rPr>
              <a:t>, </a:t>
            </a:r>
            <a:br>
              <a:rPr lang="en-GB" sz="1400" dirty="0" smtClean="0">
                <a:sym typeface="Wingdings" pitchFamily="2" charset="2"/>
              </a:rPr>
            </a:br>
            <a:r>
              <a:rPr lang="en-GB" sz="1400" dirty="0" smtClean="0">
                <a:sym typeface="Wingdings" pitchFamily="2" charset="2"/>
              </a:rPr>
              <a:t>ELI-Trans, etc.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012532" y="2730851"/>
            <a:ext cx="647700" cy="431800"/>
          </a:xfrm>
          <a:prstGeom prst="wedgeRectCallout">
            <a:avLst>
              <a:gd name="adj1" fmla="val 24070"/>
              <a:gd name="adj2" fmla="val 110278"/>
            </a:avLst>
          </a:prstGeom>
          <a:solidFill>
            <a:schemeClr val="bg1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900" b="1" dirty="0">
                <a:solidFill>
                  <a:schemeClr val="tx2"/>
                </a:solidFill>
              </a:rPr>
              <a:t>EGI.eu in Amsterdam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5128523" y="5354632"/>
            <a:ext cx="3907973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tx2"/>
                </a:solidFill>
              </a:rPr>
              <a:t>Membership under discussion</a:t>
            </a:r>
          </a:p>
          <a:p>
            <a:pPr algn="r"/>
            <a:r>
              <a:rPr lang="en-GB" sz="1400" dirty="0">
                <a:latin typeface="Arial" charset="0"/>
              </a:rPr>
              <a:t>Armenia</a:t>
            </a:r>
            <a:r>
              <a:rPr lang="en-GB" sz="1400" dirty="0" smtClean="0">
                <a:latin typeface="Arial" charset="0"/>
              </a:rPr>
              <a:t>, Austria, Belarus, Denmark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Ireland, Moldova, Norway</a:t>
            </a:r>
            <a:r>
              <a:rPr lang="en-GB" sz="1400" dirty="0">
                <a:latin typeface="Arial" charset="0"/>
              </a:rPr>
              <a:t>, </a:t>
            </a:r>
            <a:r>
              <a:rPr lang="en-GB" sz="1400" dirty="0" smtClean="0">
                <a:latin typeface="Arial" charset="0"/>
              </a:rPr>
              <a:t>Russia, Ukraine</a:t>
            </a:r>
            <a:r>
              <a:rPr lang="en-US" sz="14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4763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Jupyter</a:t>
            </a:r>
            <a:r>
              <a:rPr lang="en-US" dirty="0" smtClean="0"/>
              <a:t> Notebook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6480720" cy="2933470"/>
          </a:xfrm>
        </p:spPr>
        <p:txBody>
          <a:bodyPr/>
          <a:lstStyle/>
          <a:p>
            <a:r>
              <a:rPr lang="en-US" dirty="0"/>
              <a:t>Open source, interactive data science and scientific computing across over 40 programming languages</a:t>
            </a:r>
            <a:r>
              <a:rPr lang="en-US" dirty="0" smtClean="0"/>
              <a:t>.</a:t>
            </a:r>
          </a:p>
          <a:p>
            <a:r>
              <a:rPr lang="en-US" dirty="0"/>
              <a:t>Notebooks can be shared with others </a:t>
            </a:r>
            <a:r>
              <a:rPr lang="en-US" dirty="0" smtClean="0"/>
              <a:t>using email, Dropbox, GitHub</a:t>
            </a:r>
          </a:p>
          <a:p>
            <a:r>
              <a:rPr lang="en-US" dirty="0"/>
              <a:t>Interactive </a:t>
            </a:r>
            <a:r>
              <a:rPr lang="en-US" dirty="0" smtClean="0"/>
              <a:t>widgets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3" r="29759"/>
          <a:stretch/>
        </p:blipFill>
        <p:spPr>
          <a:xfrm>
            <a:off x="6948264" y="1341438"/>
            <a:ext cx="1668021" cy="1817382"/>
          </a:xfrm>
          <a:prstGeom prst="rect">
            <a:avLst/>
          </a:prstGeom>
        </p:spPr>
      </p:pic>
      <p:pic>
        <p:nvPicPr>
          <p:cNvPr id="1030" name="Picture 6" descr="Data Carpentry – Making data science more effici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8" y="4509120"/>
            <a:ext cx="1969591" cy="59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wcarpentry.github.io/python-novice-inflammation/img/software-carpentry-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8" y="5339175"/>
            <a:ext cx="271462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707904" y="4411793"/>
            <a:ext cx="5176192" cy="13863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Favorite tool for the Software and Data Carpentry workshops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70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Exercise 2 and 3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 smtClean="0"/>
              <a:t>Managing VMs and block storage:</a:t>
            </a:r>
          </a:p>
          <a:p>
            <a:pPr marL="0" indent="0">
              <a:buNone/>
            </a:pPr>
            <a:endParaRPr lang="en-GB" noProof="0" dirty="0" smtClean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Start a </a:t>
            </a:r>
            <a:r>
              <a:rPr lang="en-US" dirty="0" err="1"/>
              <a:t>Jupyter</a:t>
            </a:r>
            <a:r>
              <a:rPr lang="en-US" dirty="0"/>
              <a:t> Notebook </a:t>
            </a:r>
            <a:r>
              <a:rPr lang="en-GB" noProof="0" dirty="0" smtClean="0"/>
              <a:t>on an EGI Cloud site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noProof="0" dirty="0" smtClean="0"/>
              <a:t>Use persistent storage for </a:t>
            </a:r>
            <a:r>
              <a:rPr lang="en-GB" noProof="0" dirty="0" err="1" smtClean="0"/>
              <a:t>Jupyter</a:t>
            </a:r>
            <a:r>
              <a:rPr lang="en-GB" noProof="0" dirty="0" smtClean="0"/>
              <a:t> </a:t>
            </a:r>
            <a:r>
              <a:rPr lang="en-GB" dirty="0" smtClean="0"/>
              <a:t>files</a:t>
            </a:r>
            <a:endParaRPr lang="en-GB" noProof="0" dirty="0" smtClean="0"/>
          </a:p>
          <a:p>
            <a:pPr marL="514350" indent="-514350">
              <a:buFont typeface="+mj-lt"/>
              <a:buAutoNum type="arabicPeriod"/>
            </a:pPr>
            <a:endParaRPr lang="en-GB" noProof="0" dirty="0" smtClean="0"/>
          </a:p>
          <a:p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247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43808" y="2492896"/>
            <a:ext cx="6116216" cy="1440000"/>
          </a:xfrm>
        </p:spPr>
        <p:txBody>
          <a:bodyPr>
            <a:noAutofit/>
          </a:bodyPr>
          <a:lstStyle/>
          <a:p>
            <a:r>
              <a:rPr lang="en-GB" dirty="0"/>
              <a:t>Exercise 2:</a:t>
            </a:r>
            <a:br>
              <a:rPr lang="en-GB" dirty="0"/>
            </a:br>
            <a:r>
              <a:rPr lang="en-GB" dirty="0"/>
              <a:t>Run a </a:t>
            </a:r>
            <a:r>
              <a:rPr lang="en-GB" dirty="0" err="1"/>
              <a:t>Jupyter</a:t>
            </a:r>
            <a:r>
              <a:rPr lang="en-GB" dirty="0"/>
              <a:t> Notebook in the EGI Federated Cloud</a:t>
            </a:r>
          </a:p>
        </p:txBody>
      </p:sp>
    </p:spTree>
    <p:extLst>
      <p:ext uri="{BB962C8B-B14F-4D97-AF65-F5344CB8AC3E}">
        <p14:creationId xmlns:p14="http://schemas.microsoft.com/office/powerpoint/2010/main" val="16685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 smtClean="0"/>
              <a:t>Exercise 1:</a:t>
            </a:r>
            <a:br>
              <a:rPr lang="en-GB" noProof="0" dirty="0" smtClean="0"/>
            </a:br>
            <a:r>
              <a:rPr lang="en-US" dirty="0" err="1"/>
              <a:t>Jupyter</a:t>
            </a:r>
            <a:r>
              <a:rPr lang="en-US" dirty="0"/>
              <a:t> Notebook</a:t>
            </a:r>
            <a:r>
              <a:rPr lang="en-GB" noProof="0" dirty="0" smtClean="0"/>
              <a:t> setup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08896"/>
            <a:ext cx="8424936" cy="478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you have to do: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Browse </a:t>
            </a:r>
            <a:r>
              <a:rPr lang="en-US" dirty="0" err="1" smtClean="0"/>
              <a:t>AppDB</a:t>
            </a:r>
            <a:r>
              <a:rPr lang="en-US" dirty="0" smtClean="0"/>
              <a:t>, find </a:t>
            </a:r>
            <a:r>
              <a:rPr lang="en-US" b="1" dirty="0" smtClean="0">
                <a:solidFill>
                  <a:srgbClr val="FF0000"/>
                </a:solidFill>
              </a:rPr>
              <a:t>3 IDs</a:t>
            </a:r>
            <a:r>
              <a:rPr lang="en-US" dirty="0"/>
              <a:t>  (visual lookup</a:t>
            </a:r>
            <a:r>
              <a:rPr lang="en-US" dirty="0" smtClean="0"/>
              <a:t>):</a:t>
            </a:r>
          </a:p>
          <a:p>
            <a:pPr marL="1071563" lvl="2" indent="-271463">
              <a:buFont typeface="+mj-lt"/>
              <a:buAutoNum type="arabicPeriod"/>
            </a:pPr>
            <a:r>
              <a:rPr lang="en-US" dirty="0" smtClean="0"/>
              <a:t>ID of the cloud site you want to use</a:t>
            </a:r>
          </a:p>
          <a:p>
            <a:pPr marL="1071563" lvl="2" indent="-271463">
              <a:buFont typeface="+mj-lt"/>
              <a:buAutoNum type="arabicPeriod"/>
            </a:pPr>
            <a:r>
              <a:rPr lang="en-US" dirty="0" smtClean="0"/>
              <a:t>ID of the </a:t>
            </a:r>
            <a:r>
              <a:rPr lang="en-US" dirty="0" err="1" smtClean="0"/>
              <a:t>Jupyter</a:t>
            </a:r>
            <a:r>
              <a:rPr lang="en-US" dirty="0" smtClean="0"/>
              <a:t> Notebook VM image for that site</a:t>
            </a:r>
          </a:p>
          <a:p>
            <a:pPr marL="1071563" lvl="2" indent="-271463">
              <a:buFont typeface="+mj-lt"/>
              <a:buAutoNum type="arabicPeriod"/>
            </a:pPr>
            <a:r>
              <a:rPr lang="en-US" dirty="0" smtClean="0"/>
              <a:t>ID of the resource template the VM should use (</a:t>
            </a:r>
            <a:r>
              <a:rPr lang="en-US" dirty="0" smtClean="0">
                <a:solidFill>
                  <a:srgbClr val="FF0000"/>
                </a:solidFill>
              </a:rPr>
              <a:t>smallest!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VM instance (OCCI call)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 wiki from a web browser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83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Browsing AppDB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noProof="0" dirty="0" smtClean="0"/>
              <a:t>Go to </a:t>
            </a:r>
            <a:r>
              <a:rPr lang="en-GB" noProof="0" dirty="0" err="1" smtClean="0"/>
              <a:t>AppDB</a:t>
            </a:r>
            <a:r>
              <a:rPr lang="en-GB" noProof="0" dirty="0" smtClean="0"/>
              <a:t>:</a:t>
            </a:r>
          </a:p>
          <a:p>
            <a:pPr lvl="1"/>
            <a:r>
              <a:rPr lang="en-GB" noProof="0" dirty="0" smtClean="0">
                <a:hlinkClick r:id="rId3"/>
              </a:rPr>
              <a:t>http://appdb.egi.eu</a:t>
            </a:r>
            <a:endParaRPr lang="en-GB" noProof="0" dirty="0" smtClean="0"/>
          </a:p>
          <a:p>
            <a:pPr lvl="1"/>
            <a:r>
              <a:rPr lang="en-GB" noProof="0" dirty="0" smtClean="0"/>
              <a:t>Cloud </a:t>
            </a:r>
            <a:r>
              <a:rPr lang="en-GB" noProof="0" dirty="0" err="1" smtClean="0"/>
              <a:t>Mp</a:t>
            </a:r>
            <a:r>
              <a:rPr lang="en-GB" noProof="0" dirty="0"/>
              <a:t> </a:t>
            </a:r>
            <a:r>
              <a:rPr lang="en-GB" noProof="0" dirty="0" smtClean="0"/>
              <a:t> </a:t>
            </a:r>
            <a:r>
              <a:rPr lang="en-GB" noProof="0" dirty="0" smtClean="0">
                <a:sym typeface="Wingdings" panose="05000000000000000000" pitchFamily="2" charset="2"/>
              </a:rPr>
              <a:t> </a:t>
            </a:r>
            <a:r>
              <a:rPr lang="en-GB" noProof="0" dirty="0" smtClean="0"/>
              <a:t>Virtual Organizations </a:t>
            </a:r>
            <a:r>
              <a:rPr lang="en-GB" noProof="0" dirty="0" smtClean="0">
                <a:sym typeface="Wingdings" panose="05000000000000000000" pitchFamily="2" charset="2"/>
              </a:rPr>
              <a:t></a:t>
            </a:r>
            <a:r>
              <a:rPr lang="en-GB" noProof="0" dirty="0" smtClean="0"/>
              <a:t> training.egi.eu</a:t>
            </a:r>
          </a:p>
          <a:p>
            <a:r>
              <a:rPr lang="en-GB" noProof="0" dirty="0" smtClean="0"/>
              <a:t>Choose Jupiter Notebook VA and a specific site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See request on next slide!</a:t>
            </a:r>
            <a:endParaRPr lang="en-GB" noProof="0" dirty="0" smtClean="0">
              <a:solidFill>
                <a:srgbClr val="FF0000"/>
              </a:solidFill>
            </a:endParaRPr>
          </a:p>
          <a:p>
            <a:r>
              <a:rPr lang="en-GB" noProof="0" dirty="0" smtClean="0"/>
              <a:t>VAs and SAs in this VO: </a:t>
            </a:r>
          </a:p>
          <a:p>
            <a:pPr lvl="1"/>
            <a:r>
              <a:rPr lang="en-GB" noProof="0" dirty="0" smtClean="0"/>
              <a:t>Baseline OS appliances</a:t>
            </a:r>
          </a:p>
          <a:p>
            <a:pPr lvl="2"/>
            <a:r>
              <a:rPr lang="en-GB" noProof="0" dirty="0" smtClean="0"/>
              <a:t>Minimal OS images</a:t>
            </a:r>
          </a:p>
          <a:p>
            <a:pPr lvl="2"/>
            <a:r>
              <a:rPr lang="en-GB" noProof="0" dirty="0" smtClean="0"/>
              <a:t>Centos6, Ubuntu 12.04, Ubuntu 14.04</a:t>
            </a:r>
          </a:p>
          <a:p>
            <a:pPr lvl="1"/>
            <a:r>
              <a:rPr lang="en-GB" noProof="0" dirty="0" smtClean="0"/>
              <a:t>Specific appliances</a:t>
            </a:r>
          </a:p>
          <a:p>
            <a:pPr lvl="2"/>
            <a:r>
              <a:rPr lang="en-GB" noProof="0" dirty="0" err="1" smtClean="0"/>
              <a:t>FedCloud</a:t>
            </a:r>
            <a:r>
              <a:rPr lang="en-GB" noProof="0" dirty="0" smtClean="0"/>
              <a:t> tools: Ubuntu 14.04 with </a:t>
            </a:r>
            <a:r>
              <a:rPr lang="en-GB" noProof="0" dirty="0" err="1" smtClean="0"/>
              <a:t>FedCloud</a:t>
            </a:r>
            <a:r>
              <a:rPr lang="en-GB" noProof="0" dirty="0" smtClean="0"/>
              <a:t> clients ready to use</a:t>
            </a:r>
          </a:p>
          <a:p>
            <a:pPr lvl="2"/>
            <a:r>
              <a:rPr lang="en-GB" noProof="0" dirty="0" err="1" smtClean="0"/>
              <a:t>MoinMoin</a:t>
            </a:r>
            <a:r>
              <a:rPr lang="en-GB" noProof="0" dirty="0" smtClean="0"/>
              <a:t> wiki: Ubuntu 14.04 image with </a:t>
            </a:r>
            <a:r>
              <a:rPr lang="en-GB" noProof="0" dirty="0" err="1" smtClean="0"/>
              <a:t>MoinMoin</a:t>
            </a:r>
            <a:r>
              <a:rPr lang="en-GB" noProof="0" dirty="0" smtClean="0"/>
              <a:t> installed and configured to run on </a:t>
            </a:r>
            <a:r>
              <a:rPr lang="en-GB" noProof="0" dirty="0" err="1" smtClean="0"/>
              <a:t>startup</a:t>
            </a:r>
            <a:endParaRPr lang="en-GB" noProof="0" dirty="0" smtClean="0"/>
          </a:p>
          <a:p>
            <a:pPr lvl="2"/>
            <a:r>
              <a:rPr lang="it-IT" dirty="0" err="1" smtClean="0"/>
              <a:t>Jupyter</a:t>
            </a:r>
            <a:r>
              <a:rPr lang="it-IT" dirty="0" smtClean="0"/>
              <a:t> Notebook: Centos6 image with </a:t>
            </a:r>
            <a:r>
              <a:rPr lang="it-IT" dirty="0" err="1" smtClean="0"/>
              <a:t>Jupyter</a:t>
            </a:r>
            <a:r>
              <a:rPr lang="it-IT" dirty="0" smtClean="0"/>
              <a:t> Notebook </a:t>
            </a:r>
            <a:r>
              <a:rPr lang="it-IT" dirty="0" err="1" smtClean="0"/>
              <a:t>installed</a:t>
            </a:r>
            <a:endParaRPr lang="en-GB" noProof="0" dirty="0" smtClean="0"/>
          </a:p>
          <a:p>
            <a:pPr lvl="1"/>
            <a:r>
              <a:rPr lang="en-GB" noProof="0" dirty="0" smtClean="0"/>
              <a:t>Software appliances</a:t>
            </a:r>
          </a:p>
          <a:p>
            <a:pPr lvl="2"/>
            <a:r>
              <a:rPr lang="en-GB" noProof="0" dirty="0" smtClean="0"/>
              <a:t>Use contextualization to deliver the functionality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11479" y="692696"/>
            <a:ext cx="2032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DEMO</a:t>
            </a:r>
            <a:endParaRPr lang="en-GB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8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" y="0"/>
            <a:ext cx="9105875" cy="609329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5" y="-1"/>
            <a:ext cx="9105875" cy="687748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4" y="0"/>
            <a:ext cx="9105877" cy="68014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23" y="15302"/>
            <a:ext cx="9105878" cy="67434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22" y="15300"/>
            <a:ext cx="9095633" cy="6842700"/>
          </a:xfrm>
          <a:prstGeom prst="rect">
            <a:avLst/>
          </a:prstGeom>
        </p:spPr>
      </p:pic>
      <p:sp>
        <p:nvSpPr>
          <p:cNvPr id="10" name="Left Arrow 14"/>
          <p:cNvSpPr/>
          <p:nvPr/>
        </p:nvSpPr>
        <p:spPr>
          <a:xfrm flipH="1">
            <a:off x="683568" y="1340768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cloud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1" name="Left Arrow 15"/>
          <p:cNvSpPr/>
          <p:nvPr/>
        </p:nvSpPr>
        <p:spPr>
          <a:xfrm flipH="1">
            <a:off x="660420" y="1998428"/>
            <a:ext cx="1368152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Which image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2" name="Left Arrow 16"/>
          <p:cNvSpPr/>
          <p:nvPr/>
        </p:nvSpPr>
        <p:spPr>
          <a:xfrm>
            <a:off x="5652120" y="1700808"/>
            <a:ext cx="1475656" cy="288032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In which size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REQUEST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Instantiate VMs based on the smallest resource templates during the whole tutorial</a:t>
            </a:r>
          </a:p>
          <a:p>
            <a:pPr lvl="1"/>
            <a:r>
              <a:rPr lang="en-US" dirty="0" smtClean="0"/>
              <a:t>I.e. Use the following </a:t>
            </a:r>
            <a:r>
              <a:rPr lang="en-US" b="1" dirty="0" smtClean="0"/>
              <a:t>Template IDs</a:t>
            </a:r>
            <a:r>
              <a:rPr lang="en-US" dirty="0" smtClean="0"/>
              <a:t>:</a:t>
            </a:r>
          </a:p>
          <a:p>
            <a:endParaRPr lang="en-GB" dirty="0"/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614009"/>
              </p:ext>
            </p:extLst>
          </p:nvPr>
        </p:nvGraphicFramePr>
        <p:xfrm>
          <a:off x="251519" y="3356992"/>
          <a:ext cx="8517632" cy="214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1152128"/>
                <a:gridCol w="614136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Site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</a:t>
                      </a:r>
                      <a:r>
                        <a:rPr lang="en-GB" sz="1600" baseline="0" dirty="0" smtClean="0"/>
                        <a:t> name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Template ID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CESNET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Small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http://schema.fedcloud.egi.eu/occi/infrastructure/resource_tpl#small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BIFI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Tiny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resource_tpl#m1-tiny-ephemeral  </a:t>
                      </a:r>
                      <a:r>
                        <a:rPr lang="en-GB" sz="1600" b="1" u="none" dirty="0" smtClean="0">
                          <a:solidFill>
                            <a:srgbClr val="FF0000"/>
                          </a:solidFill>
                        </a:rPr>
                        <a:t>MORE COMPLEX NETWORKING!</a:t>
                      </a:r>
                      <a:endParaRPr lang="en-GB" sz="16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INFN-CATANIA-STACK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resource_tpl#m1-small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4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344816" cy="850106"/>
          </a:xfrm>
        </p:spPr>
        <p:txBody>
          <a:bodyPr/>
          <a:lstStyle/>
          <a:p>
            <a:r>
              <a:rPr lang="en-GB" noProof="0" dirty="0" smtClean="0"/>
              <a:t>Create your first compute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452912"/>
            <a:ext cx="8424936" cy="4784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ENDPOINT=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&lt;Copy here Site Endpoint information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RESOURCE_TPL=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&lt;copy here the Template ID from </a:t>
            </a:r>
            <a:r>
              <a:rPr lang="en-GB" sz="1800" noProof="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>
                <a:latin typeface="Courier"/>
                <a:cs typeface="Courier"/>
              </a:rPr>
              <a:t>OS_TPL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copy here the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OCCI ID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--resource compute </a:t>
            </a:r>
            <a:r>
              <a:rPr lang="en-GB" sz="1800" noProof="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=“notebook$(date +%s)" \</a:t>
            </a:r>
          </a:p>
          <a:p>
            <a:pPr marL="0" indent="0">
              <a:buNone/>
            </a:pPr>
            <a:r>
              <a:rPr lang="en-GB" sz="1800" noProof="0" dirty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  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908720"/>
            <a:ext cx="504056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Use </a:t>
            </a:r>
            <a:r>
              <a:rPr lang="en-GB" dirty="0" err="1" smtClean="0"/>
              <a:t>MoinMoinWiki</a:t>
            </a:r>
            <a:r>
              <a:rPr lang="en-GB" dirty="0" smtClean="0"/>
              <a:t> VA values from </a:t>
            </a:r>
            <a:r>
              <a:rPr lang="en-GB" dirty="0" err="1" smtClean="0"/>
              <a:t>AppDB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347864" y="5636096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06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instances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277542"/>
            <a:ext cx="8424936" cy="11514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161854"/>
            <a:ext cx="84249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occi --endpoint $ENDPOINT \</a:t>
            </a:r>
          </a:p>
          <a:p>
            <a:r>
              <a:rPr lang="en-GB" dirty="0">
                <a:latin typeface="Courier"/>
                <a:cs typeface="Courier"/>
              </a:rPr>
              <a:t>        --</a:t>
            </a:r>
            <a:r>
              <a:rPr lang="en-GB" dirty="0" err="1">
                <a:latin typeface="Courier"/>
                <a:cs typeface="Courier"/>
              </a:rPr>
              <a:t>auth</a:t>
            </a:r>
            <a:r>
              <a:rPr lang="en-GB" dirty="0">
                <a:latin typeface="Courier"/>
                <a:cs typeface="Courier"/>
              </a:rPr>
              <a:t> x509 --</a:t>
            </a:r>
            <a:r>
              <a:rPr lang="en-GB" dirty="0" err="1">
                <a:latin typeface="Courier"/>
                <a:cs typeface="Courier"/>
              </a:rPr>
              <a:t>voms</a:t>
            </a:r>
            <a:r>
              <a:rPr lang="en-GB" dirty="0">
                <a:latin typeface="Courier"/>
                <a:cs typeface="Courier"/>
              </a:rPr>
              <a:t> --user-cred $X509_USER_PROXY \</a:t>
            </a:r>
          </a:p>
          <a:p>
            <a:r>
              <a:rPr lang="en-GB" dirty="0">
                <a:latin typeface="Courier"/>
                <a:cs typeface="Courier"/>
              </a:rPr>
              <a:t>        --action describe --resource $COMPUTE_ID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5087506"/>
            <a:ext cx="5181227" cy="86177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This returns lot of info, including the IP Address of your VM!</a:t>
            </a:r>
          </a:p>
          <a:p>
            <a:r>
              <a:rPr lang="en-US" sz="1600" dirty="0">
                <a:solidFill>
                  <a:schemeClr val="bg1"/>
                </a:solidFill>
              </a:rPr>
              <a:t>	</a:t>
            </a:r>
            <a:r>
              <a:rPr lang="en-GB" sz="1600" dirty="0" err="1" smtClean="0">
                <a:solidFill>
                  <a:schemeClr val="bg1"/>
                </a:solidFill>
                <a:latin typeface="Courier" pitchFamily="49" charset="0"/>
              </a:rPr>
              <a:t>occi.networkinterface.address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 </a:t>
            </a:r>
            <a:r>
              <a:rPr lang="en-GB" sz="1600" dirty="0">
                <a:solidFill>
                  <a:schemeClr val="bg1"/>
                </a:solidFill>
                <a:latin typeface="Courier" pitchFamily="49" charset="0"/>
              </a:rPr>
              <a:t>= </a:t>
            </a:r>
            <a:r>
              <a:rPr lang="en-GB" sz="1600" dirty="0" smtClean="0">
                <a:solidFill>
                  <a:schemeClr val="bg1"/>
                </a:solidFill>
                <a:latin typeface="Courier" pitchFamily="49" charset="0"/>
              </a:rPr>
              <a:t>…</a:t>
            </a:r>
          </a:p>
          <a:p>
            <a:r>
              <a:rPr lang="en-US" sz="16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It’s not so simple  See next slide!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24744"/>
            <a:ext cx="8424936" cy="4784400"/>
          </a:xfrm>
        </p:spPr>
        <p:txBody>
          <a:bodyPr/>
          <a:lstStyle/>
          <a:p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</a:t>
            </a:r>
            <a:r>
              <a:rPr lang="en-GB" dirty="0" smtClean="0"/>
              <a:t>on </a:t>
            </a:r>
            <a:r>
              <a:rPr lang="en-GB" noProof="0" dirty="0" smtClean="0"/>
              <a:t>BIFI endpoint):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204864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--link 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3933056"/>
            <a:ext cx="82296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Obtain the IP address from the output of the describe command.</a:t>
            </a:r>
          </a:p>
        </p:txBody>
      </p:sp>
    </p:spTree>
    <p:extLst>
      <p:ext uri="{BB962C8B-B14F-4D97-AF65-F5344CB8AC3E}">
        <p14:creationId xmlns:p14="http://schemas.microsoft.com/office/powerpoint/2010/main" val="26965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196975"/>
            <a:ext cx="7380288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8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850106"/>
          </a:xfrm>
        </p:spPr>
        <p:txBody>
          <a:bodyPr>
            <a:normAutofit/>
          </a:bodyPr>
          <a:lstStyle/>
          <a:p>
            <a:r>
              <a:rPr lang="en-GB" altLang="en-US" sz="3600" dirty="0" smtClean="0">
                <a:latin typeface="Arial" charset="0"/>
                <a:ea typeface="ＭＳ Ｐゴシック" pitchFamily="34" charset="-128"/>
                <a:cs typeface="Arial" charset="0"/>
              </a:rPr>
              <a:t>‘Enabling Global Infrastructures’</a:t>
            </a:r>
          </a:p>
        </p:txBody>
      </p:sp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179388" y="4676775"/>
            <a:ext cx="39608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Distributed, federated </a:t>
            </a:r>
            <a:r>
              <a:rPr lang="en-GB" altLang="en-US" sz="1800" dirty="0"/>
              <a:t>storage and compute facilities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rgbClr val="0070C0"/>
                </a:solidFill>
              </a:rPr>
              <a:t>Compute platforms </a:t>
            </a:r>
            <a:r>
              <a:rPr lang="en-GB" altLang="en-US" sz="1800" dirty="0" smtClean="0"/>
              <a:t>(Grid, Cloud)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/>
              <a:t>Virtual </a:t>
            </a:r>
            <a:r>
              <a:rPr lang="en-GB" altLang="en-US" sz="1800" dirty="0"/>
              <a:t>Research Environments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>
                <a:solidFill>
                  <a:srgbClr val="0070C0"/>
                </a:solidFill>
              </a:rPr>
              <a:t>&gt; 200 user </a:t>
            </a:r>
            <a:r>
              <a:rPr lang="en-GB" altLang="en-US" sz="1800" dirty="0"/>
              <a:t>research projects</a:t>
            </a:r>
          </a:p>
        </p:txBody>
      </p:sp>
      <p:sp>
        <p:nvSpPr>
          <p:cNvPr id="6150" name="Rectangle 14"/>
          <p:cNvSpPr>
            <a:spLocks noChangeArrowheads="1"/>
          </p:cNvSpPr>
          <p:nvPr/>
        </p:nvSpPr>
        <p:spPr bwMode="auto">
          <a:xfrm>
            <a:off x="4067175" y="4687888"/>
            <a:ext cx="41878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indent="-174625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>
                <a:schemeClr val="tx1"/>
              </a:buClr>
              <a:buNone/>
            </a:pPr>
            <a:r>
              <a:rPr lang="en-US" altLang="en-US" sz="1800" dirty="0" smtClean="0"/>
              <a:t>Total capacity:</a:t>
            </a:r>
            <a:endParaRPr lang="en-GB" altLang="en-US" sz="1800" dirty="0" smtClean="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340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resource centres in </a:t>
            </a:r>
            <a:r>
              <a:rPr lang="en-GB" altLang="en-US" sz="1800" dirty="0" smtClean="0">
                <a:solidFill>
                  <a:schemeClr val="accent1"/>
                </a:solidFill>
              </a:rPr>
              <a:t>54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countries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550,000</a:t>
            </a:r>
            <a:r>
              <a:rPr lang="en-GB" altLang="en-US" sz="1800" dirty="0" smtClean="0"/>
              <a:t> </a:t>
            </a:r>
            <a:r>
              <a:rPr lang="en-GB" altLang="en-US" sz="1800" dirty="0"/>
              <a:t>logical CPU cores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GB" altLang="en-US" sz="1800" dirty="0" smtClean="0">
                <a:solidFill>
                  <a:schemeClr val="accent1"/>
                </a:solidFill>
              </a:rPr>
              <a:t>290 </a:t>
            </a:r>
            <a:r>
              <a:rPr lang="en-GB" altLang="en-US" sz="1800" dirty="0">
                <a:solidFill>
                  <a:schemeClr val="accent1"/>
                </a:solidFill>
              </a:rPr>
              <a:t>PB </a:t>
            </a:r>
            <a:r>
              <a:rPr lang="en-GB" altLang="en-US" sz="1800" dirty="0"/>
              <a:t>disk, </a:t>
            </a:r>
            <a:r>
              <a:rPr lang="en-GB" altLang="en-US" sz="1800" dirty="0">
                <a:solidFill>
                  <a:schemeClr val="accent1"/>
                </a:solidFill>
              </a:rPr>
              <a:t>180 PB </a:t>
            </a:r>
            <a:r>
              <a:rPr lang="en-GB" altLang="en-US" sz="1800" dirty="0"/>
              <a:t>tape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en-GB" altLang="en-US" sz="1800" dirty="0">
              <a:solidFill>
                <a:schemeClr val="accent1"/>
              </a:solidFill>
            </a:endParaRPr>
          </a:p>
        </p:txBody>
      </p:sp>
      <p:sp>
        <p:nvSpPr>
          <p:cNvPr id="3" name="Rectangular Callout 2"/>
          <p:cNvSpPr/>
          <p:nvPr/>
        </p:nvSpPr>
        <p:spPr>
          <a:xfrm rot="20697230">
            <a:off x="224972" y="3315479"/>
            <a:ext cx="1491642" cy="1114425"/>
          </a:xfrm>
          <a:prstGeom prst="wedgeRectCallout">
            <a:avLst>
              <a:gd name="adj1" fmla="val 66085"/>
              <a:gd name="adj2" fmla="val -2430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>
              <a:defRPr/>
            </a:pPr>
            <a:r>
              <a:rPr lang="en-GB" sz="1600" dirty="0" smtClean="0">
                <a:solidFill>
                  <a:srgbClr val="FF0000"/>
                </a:solidFill>
              </a:rPr>
              <a:t>Community SLAs</a:t>
            </a:r>
            <a:br>
              <a:rPr lang="en-GB" sz="1600" dirty="0" smtClean="0">
                <a:solidFill>
                  <a:srgbClr val="FF0000"/>
                </a:solidFill>
              </a:rPr>
            </a:br>
            <a:r>
              <a:rPr lang="en-GB" sz="1600" dirty="0" smtClean="0">
                <a:solidFill>
                  <a:srgbClr val="FF0000"/>
                </a:solidFill>
              </a:rPr>
              <a:t>Provider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 smtClean="0">
                <a:solidFill>
                  <a:srgbClr val="FF0000"/>
                </a:solidFill>
              </a:rPr>
              <a:t>OLAs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6152" name="Picture 6" descr="Home">
            <a:hlinkClick r:id="rId4" tooltip="Hom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531938"/>
            <a:ext cx="835025" cy="3127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196975"/>
            <a:ext cx="909637" cy="2460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5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916113"/>
            <a:ext cx="595313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t1.gstatic.com/images?q=tbn:ANd9GcT14FKGy2ayk7SlcrTKubTR7SHESedTwIvPM742WwyqJhXt52ztbEgqzs8xV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644900"/>
            <a:ext cx="863600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4040188"/>
            <a:ext cx="776288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4724400"/>
            <a:ext cx="747713" cy="455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229225"/>
            <a:ext cx="496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3049588"/>
            <a:ext cx="485775" cy="523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</p:pic>
      <p:sp>
        <p:nvSpPr>
          <p:cNvPr id="6160" name="TextBox 5"/>
          <p:cNvSpPr txBox="1">
            <a:spLocks noChangeArrowheads="1"/>
          </p:cNvSpPr>
          <p:nvPr/>
        </p:nvSpPr>
        <p:spPr bwMode="auto">
          <a:xfrm>
            <a:off x="8388350" y="55086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1" name="TextBox 17"/>
          <p:cNvSpPr txBox="1">
            <a:spLocks noChangeArrowheads="1"/>
          </p:cNvSpPr>
          <p:nvPr/>
        </p:nvSpPr>
        <p:spPr bwMode="auto">
          <a:xfrm>
            <a:off x="8388350" y="5661025"/>
            <a:ext cx="29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sp>
        <p:nvSpPr>
          <p:cNvPr id="6162" name="TextBox 18"/>
          <p:cNvSpPr txBox="1">
            <a:spLocks noChangeArrowheads="1"/>
          </p:cNvSpPr>
          <p:nvPr/>
        </p:nvSpPr>
        <p:spPr bwMode="auto">
          <a:xfrm>
            <a:off x="8388350" y="5795963"/>
            <a:ext cx="298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/>
              <a:t>.</a:t>
            </a:r>
            <a:endParaRPr lang="en-GB" altLang="en-US" b="1"/>
          </a:p>
        </p:txBody>
      </p:sp>
      <p:pic>
        <p:nvPicPr>
          <p:cNvPr id="6163" name="Picture 2" descr="C:\Users\Salvatore Pinto\Desktop\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8" y="2492375"/>
            <a:ext cx="504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Logging into the appliance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079450"/>
          </a:xfrm>
        </p:spPr>
        <p:txBody>
          <a:bodyPr/>
          <a:lstStyle/>
          <a:p>
            <a:r>
              <a:rPr lang="en-GB" noProof="0" dirty="0" err="1" smtClean="0"/>
              <a:t>ssh</a:t>
            </a:r>
            <a:r>
              <a:rPr lang="en-GB" noProof="0" dirty="0" smtClean="0"/>
              <a:t> with centos user: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988840"/>
            <a:ext cx="8424936" cy="5538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ssh</a:t>
            </a:r>
            <a:r>
              <a:rPr lang="en-GB" sz="1800" dirty="0" smtClean="0">
                <a:latin typeface="Courier"/>
                <a:cs typeface="Courier"/>
              </a:rPr>
              <a:t> centos@&lt;your </a:t>
            </a:r>
            <a:r>
              <a:rPr lang="en-GB" sz="1800" dirty="0" err="1" smtClean="0">
                <a:latin typeface="Courier"/>
                <a:cs typeface="Courier"/>
              </a:rPr>
              <a:t>vm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ip</a:t>
            </a:r>
            <a:r>
              <a:rPr lang="en-GB" sz="1800" dirty="0" smtClean="0">
                <a:latin typeface="Courier"/>
                <a:cs typeface="Courier"/>
              </a:rPr>
              <a:t>&gt;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3429000"/>
            <a:ext cx="8424936" cy="11627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cpuinfo</a:t>
            </a: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~wiki $ cat /</a:t>
            </a:r>
            <a:r>
              <a:rPr lang="en-GB" sz="1800" dirty="0" err="1" smtClean="0">
                <a:latin typeface="Courier"/>
                <a:cs typeface="Courier"/>
              </a:rPr>
              <a:t>proc</a:t>
            </a:r>
            <a:r>
              <a:rPr lang="en-GB" sz="1800" dirty="0" smtClean="0">
                <a:latin typeface="Courier"/>
                <a:cs typeface="Courier"/>
              </a:rPr>
              <a:t>/</a:t>
            </a:r>
            <a:r>
              <a:rPr lang="en-GB" sz="1800" dirty="0" err="1" smtClean="0">
                <a:latin typeface="Courier"/>
                <a:cs typeface="Courier"/>
              </a:rPr>
              <a:t>meminfo</a:t>
            </a:r>
            <a:endParaRPr lang="en-GB" sz="1800" dirty="0" smtClean="0">
              <a:latin typeface="Courier"/>
              <a:cs typeface="Courier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67544" y="2709590"/>
            <a:ext cx="8424936" cy="482386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Once logged in, check the size of the image: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4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the service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After connecting to the newly launched VM, start the </a:t>
            </a:r>
            <a:r>
              <a:rPr lang="en-US" dirty="0" err="1" smtClean="0"/>
              <a:t>Jupyter</a:t>
            </a:r>
            <a:r>
              <a:rPr lang="en-US" dirty="0" smtClean="0"/>
              <a:t> notebook as follows:</a:t>
            </a:r>
          </a:p>
          <a:p>
            <a:endParaRPr lang="en-US" dirty="0"/>
          </a:p>
          <a:p>
            <a:r>
              <a:rPr lang="en-US" dirty="0" err="1" smtClean="0"/>
              <a:t>Jupyter</a:t>
            </a:r>
            <a:r>
              <a:rPr lang="en-US" dirty="0" smtClean="0"/>
              <a:t> start a web-server (by default listening to port 8888)</a:t>
            </a:r>
          </a:p>
          <a:p>
            <a:r>
              <a:rPr lang="en-US" dirty="0" smtClean="0"/>
              <a:t>Go to your web-browser and type:</a:t>
            </a:r>
          </a:p>
          <a:p>
            <a:pPr lvl="1"/>
            <a:r>
              <a:rPr lang="en-US" dirty="0" smtClean="0"/>
              <a:t>https://[public </a:t>
            </a:r>
            <a:r>
              <a:rPr lang="en-US" dirty="0" err="1" smtClean="0"/>
              <a:t>ip</a:t>
            </a:r>
            <a:r>
              <a:rPr lang="en-US" dirty="0" smtClean="0"/>
              <a:t>]:8888</a:t>
            </a:r>
          </a:p>
        </p:txBody>
      </p:sp>
      <p:sp>
        <p:nvSpPr>
          <p:cNvPr id="4" name="Rectángulo 4"/>
          <p:cNvSpPr/>
          <p:nvPr/>
        </p:nvSpPr>
        <p:spPr>
          <a:xfrm>
            <a:off x="575556" y="2348880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US" dirty="0" err="1">
                <a:latin typeface="Courier"/>
                <a:cs typeface="Courier"/>
              </a:rPr>
              <a:t>jupyter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notebook</a:t>
            </a:r>
            <a:endParaRPr lang="en-GB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0347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files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can transfer input/data files, as well as notebooks from any given location to the current VM.</a:t>
            </a:r>
          </a:p>
          <a:p>
            <a:r>
              <a:rPr lang="en-US" dirty="0" smtClean="0"/>
              <a:t>In our case, let’s take some sample files using </a:t>
            </a:r>
            <a:r>
              <a:rPr lang="en-US" dirty="0" err="1" smtClean="0"/>
              <a:t>wget</a:t>
            </a:r>
            <a:r>
              <a:rPr lang="en-US" dirty="0" smtClean="0"/>
              <a:t> as follows:</a:t>
            </a:r>
            <a:endParaRPr lang="el-GR" dirty="0"/>
          </a:p>
        </p:txBody>
      </p:sp>
      <p:sp>
        <p:nvSpPr>
          <p:cNvPr id="4" name="Rectángulo 4"/>
          <p:cNvSpPr/>
          <p:nvPr/>
        </p:nvSpPr>
        <p:spPr>
          <a:xfrm>
            <a:off x="575556" y="3645024"/>
            <a:ext cx="8208912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l-GR" dirty="0" err="1"/>
              <a:t>wget</a:t>
            </a:r>
            <a:r>
              <a:rPr lang="el-GR" dirty="0"/>
              <a:t> </a:t>
            </a:r>
            <a:r>
              <a:rPr lang="el-GR" u="sng" dirty="0"/>
              <a:t>http://</a:t>
            </a:r>
            <a:r>
              <a:rPr lang="el-GR" u="sng" dirty="0" smtClean="0"/>
              <a:t>grid.ct.infn.it/cron_files/ELIXIR_WS/GeneExpressionHeatmap.ipynb</a:t>
            </a:r>
            <a:endParaRPr lang="en-US" u="sng" dirty="0" smtClean="0"/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GB" dirty="0" smtClean="0">
                <a:latin typeface="Courier"/>
                <a:cs typeface="Courier"/>
              </a:rPr>
              <a:t>~$ </a:t>
            </a:r>
            <a:r>
              <a:rPr lang="el-GR" dirty="0" err="1"/>
              <a:t>wget</a:t>
            </a:r>
            <a:r>
              <a:rPr lang="el-GR" dirty="0"/>
              <a:t> </a:t>
            </a:r>
            <a:r>
              <a:rPr lang="el-GR" u="sng" dirty="0"/>
              <a:t>http://</a:t>
            </a:r>
            <a:r>
              <a:rPr lang="el-GR" u="sng" dirty="0" smtClean="0"/>
              <a:t>grid.ct.infn.it/cron_files/ELIXIR_WS/Data_Cortex_Nuclear.csv</a:t>
            </a:r>
            <a:endParaRPr lang="en-US" u="sng" dirty="0" smtClean="0"/>
          </a:p>
          <a:p>
            <a:endParaRPr lang="en-GB" dirty="0" smtClean="0">
              <a:latin typeface="Courier"/>
              <a:cs typeface="Courier"/>
            </a:endParaRPr>
          </a:p>
          <a:p>
            <a:endParaRPr lang="en-GB" dirty="0" smtClean="0">
              <a:latin typeface="Courier"/>
              <a:cs typeface="Courier"/>
            </a:endParaRPr>
          </a:p>
          <a:p>
            <a:endParaRPr lang="en-GB" dirty="0" smtClean="0">
              <a:latin typeface="Courier"/>
              <a:cs typeface="Courier"/>
            </a:endParaRPr>
          </a:p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l-GR" dirty="0" err="1"/>
              <a:t>wget</a:t>
            </a:r>
            <a:r>
              <a:rPr lang="el-GR" dirty="0"/>
              <a:t> </a:t>
            </a:r>
            <a:r>
              <a:rPr lang="el-GR" u="sng" dirty="0"/>
              <a:t>http://</a:t>
            </a:r>
            <a:r>
              <a:rPr lang="el-GR" u="sng" dirty="0" smtClean="0"/>
              <a:t>grid.ct.infn.it/cron_files/ELIXIR_WS/SraRunTable.txt</a:t>
            </a:r>
            <a:endParaRPr lang="en-GB" dirty="0">
              <a:latin typeface="Courier"/>
              <a:cs typeface="Couri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8104" y="3212976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“Real-world” notebook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580112" y="4199631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Corresponding dataset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580112" y="5373216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 dataset for our exercise now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65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Jupyter’s</a:t>
            </a:r>
            <a:r>
              <a:rPr lang="en-US" dirty="0" smtClean="0"/>
              <a:t> main page</a:t>
            </a:r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386" t="11609" r="6832" b="14564"/>
          <a:stretch/>
        </p:blipFill>
        <p:spPr>
          <a:xfrm>
            <a:off x="323528" y="1556792"/>
            <a:ext cx="8208912" cy="3972054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4427984" y="1268760"/>
            <a:ext cx="3023834" cy="889033"/>
          </a:xfrm>
          <a:prstGeom prst="wedgeRectCallout">
            <a:avLst>
              <a:gd name="adj1" fmla="val 67430"/>
              <a:gd name="adj2" fmla="val 455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Select the R kernel for our case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26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also have a terminal case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85" t="11610" r="8492" b="6688"/>
          <a:stretch/>
        </p:blipFill>
        <p:spPr>
          <a:xfrm>
            <a:off x="395536" y="1340768"/>
            <a:ext cx="6912768" cy="3774735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467544" y="5417524"/>
            <a:ext cx="8424936" cy="708313"/>
          </a:xfrm>
        </p:spPr>
        <p:txBody>
          <a:bodyPr/>
          <a:lstStyle/>
          <a:p>
            <a:r>
              <a:rPr lang="en-US" dirty="0" smtClean="0"/>
              <a:t>Useful for basic CLI training.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06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can show standard </a:t>
            </a:r>
            <a:r>
              <a:rPr lang="en-US" dirty="0" err="1" smtClean="0"/>
              <a:t>downsteam</a:t>
            </a:r>
            <a:r>
              <a:rPr lang="en-US" dirty="0" smtClean="0"/>
              <a:t> analysis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86" t="11610" r="7940" b="5703"/>
          <a:stretch/>
        </p:blipFill>
        <p:spPr>
          <a:xfrm>
            <a:off x="219273" y="1341438"/>
            <a:ext cx="8714442" cy="47844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508104" y="2204864"/>
            <a:ext cx="2160240" cy="576064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Each R command is executed within the VM 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764864" y="4099562"/>
            <a:ext cx="2160240" cy="576064"/>
          </a:xfrm>
          <a:prstGeom prst="leftArrow">
            <a:avLst>
              <a:gd name="adj1" fmla="val 83863"/>
              <a:gd name="adj2" fmla="val 50000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Results are shown on page</a:t>
            </a:r>
            <a:endParaRPr lang="en-GB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case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9354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Let’s run the following commands in the newly created  (</a:t>
            </a:r>
            <a:r>
              <a:rPr lang="en-US" i="1" dirty="0" smtClean="0"/>
              <a:t>adapted from the Data Carpentry genomics lesson</a:t>
            </a:r>
            <a:r>
              <a:rPr lang="en-US" dirty="0" smtClean="0"/>
              <a:t>)</a:t>
            </a:r>
          </a:p>
          <a:p>
            <a:endParaRPr lang="el-GR" dirty="0"/>
          </a:p>
        </p:txBody>
      </p:sp>
      <p:sp>
        <p:nvSpPr>
          <p:cNvPr id="4" name="Rectángulo 4"/>
          <p:cNvSpPr/>
          <p:nvPr/>
        </p:nvSpPr>
        <p:spPr>
          <a:xfrm>
            <a:off x="467544" y="2276872"/>
            <a:ext cx="8208912" cy="36933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 dirty="0" smtClean="0">
                <a:latin typeface="Courier"/>
                <a:cs typeface="Courier"/>
              </a:rPr>
              <a:t>~</a:t>
            </a:r>
            <a:r>
              <a:rPr lang="en-GB" dirty="0">
                <a:latin typeface="Courier"/>
                <a:cs typeface="Courier"/>
              </a:rPr>
              <a:t>$ </a:t>
            </a:r>
            <a:r>
              <a:rPr lang="en-US" dirty="0" err="1">
                <a:latin typeface="Courier"/>
                <a:cs typeface="Courier"/>
              </a:rPr>
              <a:t>sradata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latin typeface="Courier"/>
                <a:cs typeface="Courier"/>
              </a:rPr>
              <a:t>&lt;- read.csv("SraRunTable.txt", </a:t>
            </a:r>
            <a:r>
              <a:rPr lang="en-US" dirty="0" smtClean="0">
                <a:latin typeface="Courier"/>
                <a:cs typeface="Courier"/>
              </a:rPr>
              <a:t>head=TRUE,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                               </a:t>
            </a:r>
            <a:r>
              <a:rPr lang="en-US" dirty="0" err="1" smtClean="0">
                <a:latin typeface="Courier"/>
                <a:cs typeface="Courier"/>
              </a:rPr>
              <a:t>sep</a:t>
            </a:r>
            <a:r>
              <a:rPr lang="en-US" dirty="0">
                <a:latin typeface="Courier"/>
                <a:cs typeface="Courier"/>
              </a:rPr>
              <a:t>="\t")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smtClean="0">
                <a:latin typeface="Courier"/>
                <a:cs typeface="Courier"/>
              </a:rPr>
              <a:t>summary(</a:t>
            </a:r>
            <a:r>
              <a:rPr lang="en-US" dirty="0" err="1">
                <a:latin typeface="Courier"/>
                <a:cs typeface="Courier"/>
              </a:rPr>
              <a:t>sradata</a:t>
            </a:r>
            <a:r>
              <a:rPr lang="en-GB" dirty="0" smtClean="0">
                <a:latin typeface="Courier"/>
                <a:cs typeface="Courier"/>
              </a:rPr>
              <a:t>)</a:t>
            </a:r>
          </a:p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GB" dirty="0" err="1">
                <a:latin typeface="Courier"/>
                <a:cs typeface="Courier"/>
              </a:rPr>
              <a:t>install.packages</a:t>
            </a:r>
            <a:r>
              <a:rPr lang="en-GB" dirty="0">
                <a:latin typeface="Courier"/>
                <a:cs typeface="Courier"/>
              </a:rPr>
              <a:t>("</a:t>
            </a:r>
            <a:r>
              <a:rPr lang="en-GB" dirty="0" err="1">
                <a:latin typeface="Courier"/>
                <a:cs typeface="Courier"/>
              </a:rPr>
              <a:t>dplyr</a:t>
            </a:r>
            <a:r>
              <a:rPr lang="en-GB" dirty="0" smtClean="0">
                <a:latin typeface="Courier"/>
                <a:cs typeface="Courier"/>
              </a:rPr>
              <a:t>",</a:t>
            </a:r>
          </a:p>
          <a:p>
            <a:r>
              <a:rPr lang="en-GB" dirty="0">
                <a:latin typeface="Courier"/>
                <a:cs typeface="Courier"/>
              </a:rPr>
              <a:t> </a:t>
            </a:r>
            <a:r>
              <a:rPr lang="en-GB" dirty="0" smtClean="0">
                <a:latin typeface="Courier"/>
                <a:cs typeface="Courier"/>
              </a:rPr>
              <a:t>                    repos</a:t>
            </a:r>
            <a:r>
              <a:rPr lang="en-GB" dirty="0">
                <a:latin typeface="Courier"/>
                <a:cs typeface="Courier"/>
              </a:rPr>
              <a:t>='http://cran.us.r-project.org')</a:t>
            </a:r>
          </a:p>
          <a:p>
            <a:r>
              <a:rPr lang="en-GB" dirty="0">
                <a:latin typeface="Courier"/>
                <a:cs typeface="Courier"/>
              </a:rPr>
              <a:t>~$ library("</a:t>
            </a:r>
            <a:r>
              <a:rPr lang="en-GB" dirty="0" err="1">
                <a:latin typeface="Courier"/>
                <a:cs typeface="Courier"/>
              </a:rPr>
              <a:t>dplyr</a:t>
            </a:r>
            <a:r>
              <a:rPr lang="en-GB" dirty="0">
                <a:latin typeface="Courier"/>
                <a:cs typeface="Courier"/>
              </a:rPr>
              <a:t>")</a:t>
            </a:r>
          </a:p>
          <a:p>
            <a:r>
              <a:rPr lang="en-GB" dirty="0">
                <a:latin typeface="Courier"/>
                <a:cs typeface="Courier"/>
              </a:rPr>
              <a:t>~$ </a:t>
            </a:r>
            <a:r>
              <a:rPr lang="en-US" dirty="0">
                <a:latin typeface="Courier"/>
                <a:cs typeface="Courier"/>
              </a:rPr>
              <a:t>select(</a:t>
            </a:r>
            <a:r>
              <a:rPr lang="en-US" dirty="0" err="1">
                <a:latin typeface="Courier"/>
                <a:cs typeface="Courier"/>
              </a:rPr>
              <a:t>sradata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LibraryLayout_s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LoadDate_s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MBases_l</a:t>
            </a:r>
            <a:r>
              <a:rPr lang="en-US" dirty="0" smtClean="0">
                <a:latin typeface="Courier"/>
                <a:cs typeface="Courier"/>
              </a:rPr>
              <a:t>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                          </a:t>
            </a:r>
            <a:r>
              <a:rPr lang="en-US" dirty="0" err="1" smtClean="0">
                <a:latin typeface="Courier"/>
                <a:cs typeface="Courier"/>
              </a:rPr>
              <a:t>Sample_Name_s</a:t>
            </a:r>
            <a:r>
              <a:rPr lang="en-US" dirty="0">
                <a:latin typeface="Courier"/>
                <a:cs typeface="Courier"/>
              </a:rPr>
              <a:t>)</a:t>
            </a:r>
            <a:endParaRPr lang="en-GB" dirty="0">
              <a:latin typeface="Courier"/>
              <a:cs typeface="Courier"/>
            </a:endParaRPr>
          </a:p>
          <a:p>
            <a:r>
              <a:rPr lang="en-GB" dirty="0">
                <a:latin typeface="Courier"/>
                <a:cs typeface="Courier"/>
              </a:rPr>
              <a:t>~$ filter(</a:t>
            </a:r>
            <a:r>
              <a:rPr lang="en-GB" dirty="0" err="1">
                <a:latin typeface="Courier"/>
                <a:cs typeface="Courier"/>
              </a:rPr>
              <a:t>sradata</a:t>
            </a:r>
            <a:r>
              <a:rPr lang="en-GB" dirty="0">
                <a:latin typeface="Courier"/>
                <a:cs typeface="Courier"/>
              </a:rPr>
              <a:t>, </a:t>
            </a:r>
            <a:r>
              <a:rPr lang="en-GB" dirty="0" err="1">
                <a:latin typeface="Courier"/>
                <a:cs typeface="Courier"/>
              </a:rPr>
              <a:t>LibraryLayout_s</a:t>
            </a:r>
            <a:r>
              <a:rPr lang="en-GB" dirty="0">
                <a:latin typeface="Courier"/>
                <a:cs typeface="Courier"/>
              </a:rPr>
              <a:t> == "PAIRED</a:t>
            </a:r>
            <a:r>
              <a:rPr lang="en-GB" dirty="0" smtClean="0">
                <a:latin typeface="Courier"/>
                <a:cs typeface="Courier"/>
              </a:rPr>
              <a:t>")</a:t>
            </a:r>
          </a:p>
          <a:p>
            <a:r>
              <a:rPr lang="en-GB" dirty="0" smtClean="0">
                <a:latin typeface="Courier"/>
                <a:cs typeface="Courier"/>
              </a:rPr>
              <a:t>~$ </a:t>
            </a:r>
            <a:r>
              <a:rPr lang="en-US" dirty="0" err="1">
                <a:latin typeface="Courier"/>
                <a:cs typeface="Courier"/>
              </a:rPr>
              <a:t>sradata</a:t>
            </a:r>
            <a:r>
              <a:rPr lang="en-US" dirty="0">
                <a:latin typeface="Courier"/>
                <a:cs typeface="Courier"/>
              </a:rPr>
              <a:t> %&gt;%</a:t>
            </a:r>
          </a:p>
          <a:p>
            <a:r>
              <a:rPr lang="en-US" dirty="0">
                <a:latin typeface="Courier"/>
                <a:cs typeface="Courier"/>
              </a:rPr>
              <a:t>    select(</a:t>
            </a:r>
            <a:r>
              <a:rPr lang="en-US" dirty="0" err="1">
                <a:latin typeface="Courier"/>
                <a:cs typeface="Courier"/>
              </a:rPr>
              <a:t>LibraryLayout_s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>
                <a:latin typeface="Courier"/>
                <a:cs typeface="Courier"/>
              </a:rPr>
              <a:t>LoadDate_s</a:t>
            </a:r>
            <a:r>
              <a:rPr lang="en-US" dirty="0">
                <a:latin typeface="Courier"/>
                <a:cs typeface="Courier"/>
              </a:rPr>
              <a:t>, </a:t>
            </a:r>
            <a:r>
              <a:rPr lang="en-US" dirty="0" err="1" smtClean="0">
                <a:latin typeface="Courier"/>
                <a:cs typeface="Courier"/>
              </a:rPr>
              <a:t>MBases_l</a:t>
            </a:r>
            <a:r>
              <a:rPr lang="en-US" dirty="0" smtClean="0">
                <a:latin typeface="Courier"/>
                <a:cs typeface="Courier"/>
              </a:rPr>
              <a:t>,</a:t>
            </a:r>
          </a:p>
          <a:p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                                       </a:t>
            </a:r>
            <a:r>
              <a:rPr lang="en-US" dirty="0" err="1" smtClean="0">
                <a:latin typeface="Courier"/>
                <a:cs typeface="Courier"/>
              </a:rPr>
              <a:t>Sample_Name_s</a:t>
            </a:r>
            <a:r>
              <a:rPr lang="en-US" dirty="0">
                <a:latin typeface="Courier"/>
                <a:cs typeface="Courier"/>
              </a:rPr>
              <a:t>) %&gt;%</a:t>
            </a:r>
          </a:p>
          <a:p>
            <a:r>
              <a:rPr lang="en-US" dirty="0">
                <a:latin typeface="Courier"/>
                <a:cs typeface="Courier"/>
              </a:rPr>
              <a:t>    filter(</a:t>
            </a:r>
            <a:r>
              <a:rPr lang="en-US" dirty="0" err="1">
                <a:latin typeface="Courier"/>
                <a:cs typeface="Courier"/>
              </a:rPr>
              <a:t>LibraryLayout_s</a:t>
            </a:r>
            <a:r>
              <a:rPr lang="en-US" dirty="0">
                <a:latin typeface="Courier"/>
                <a:cs typeface="Courier"/>
              </a:rPr>
              <a:t> == "PAIRED")</a:t>
            </a:r>
            <a:endParaRPr lang="en-GB" dirty="0">
              <a:latin typeface="Courier"/>
              <a:cs typeface="Couri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5856" y="2636912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Load data in the notebook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20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entire preset notebooks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1799530"/>
          </a:xfrm>
        </p:spPr>
        <p:txBody>
          <a:bodyPr/>
          <a:lstStyle/>
          <a:p>
            <a:r>
              <a:rPr lang="en-US" dirty="0" smtClean="0"/>
              <a:t>One of the key advantages is to allow the re-use of defined notebooks</a:t>
            </a:r>
          </a:p>
          <a:p>
            <a:r>
              <a:rPr lang="en-US" dirty="0"/>
              <a:t>Open </a:t>
            </a:r>
            <a:r>
              <a:rPr lang="en-US" dirty="0" smtClean="0"/>
              <a:t>the “Mouse </a:t>
            </a:r>
            <a:r>
              <a:rPr lang="en-US" dirty="0"/>
              <a:t>Gene Expression </a:t>
            </a:r>
            <a:r>
              <a:rPr lang="en-US" dirty="0" err="1"/>
              <a:t>Heatmap</a:t>
            </a:r>
            <a:r>
              <a:rPr lang="en-US" dirty="0"/>
              <a:t> and </a:t>
            </a:r>
            <a:r>
              <a:rPr lang="en-US" dirty="0" smtClean="0"/>
              <a:t>Clustering” notebook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16" t="11610" r="29523" b="5704"/>
          <a:stretch/>
        </p:blipFill>
        <p:spPr>
          <a:xfrm>
            <a:off x="5796136" y="2855159"/>
            <a:ext cx="2959186" cy="327067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284984"/>
            <a:ext cx="5328592" cy="24482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It’s an entire process, with documentation, that can allow specific tasks (the creation of a Gene Expression </a:t>
            </a:r>
            <a:r>
              <a:rPr lang="en-US" dirty="0" err="1" smtClean="0"/>
              <a:t>heatmap</a:t>
            </a:r>
            <a:r>
              <a:rPr lang="en-US" dirty="0" smtClean="0"/>
              <a:t> in this case)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50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9632" y="2636912"/>
            <a:ext cx="7772400" cy="1440000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Exercise 3:</a:t>
            </a:r>
            <a:br>
              <a:rPr lang="en-GB" noProof="0" dirty="0" smtClean="0"/>
            </a:br>
            <a:r>
              <a:rPr lang="en-GB" noProof="0" dirty="0" err="1" smtClean="0"/>
              <a:t>Jupyter</a:t>
            </a:r>
            <a:r>
              <a:rPr lang="en-GB" noProof="0" dirty="0" smtClean="0"/>
              <a:t> with persistent storage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07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Making </a:t>
            </a:r>
            <a:r>
              <a:rPr lang="en-GB" noProof="0" dirty="0" err="1" smtClean="0"/>
              <a:t>Jupyter</a:t>
            </a:r>
            <a:r>
              <a:rPr lang="en-GB" noProof="0" dirty="0" smtClean="0"/>
              <a:t> files persistent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 smtClean="0"/>
              <a:t>When a VM is deleted all its disks are also deleted</a:t>
            </a:r>
          </a:p>
          <a:p>
            <a:pPr lvl="1"/>
            <a:r>
              <a:rPr lang="en-GB" noProof="0" dirty="0" smtClean="0"/>
              <a:t>If you need persistency for your data you must use a storage volume</a:t>
            </a:r>
            <a:endParaRPr lang="en-GB" noProof="0" dirty="0"/>
          </a:p>
          <a:p>
            <a:r>
              <a:rPr lang="en-GB" dirty="0" smtClean="0"/>
              <a:t>Let’s try it with our </a:t>
            </a:r>
            <a:r>
              <a:rPr lang="en-GB" dirty="0" err="1" smtClean="0"/>
              <a:t>Jupyter</a:t>
            </a:r>
            <a:r>
              <a:rPr lang="en-GB" dirty="0" smtClean="0"/>
              <a:t> Notebook: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Create a volume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Attach volume to our </a:t>
            </a:r>
            <a:r>
              <a:rPr lang="en-GB" dirty="0" err="1" smtClean="0"/>
              <a:t>Jupyter</a:t>
            </a:r>
            <a:r>
              <a:rPr lang="en-GB" dirty="0" smtClean="0"/>
              <a:t>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FS in the volume and copy the </a:t>
            </a:r>
            <a:r>
              <a:rPr lang="en-GB" dirty="0" err="1" smtClean="0"/>
              <a:t>Jupyter</a:t>
            </a:r>
            <a:r>
              <a:rPr lang="en-GB" dirty="0" smtClean="0"/>
              <a:t> files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Detach volume and delete VM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 smtClean="0"/>
              <a:t>Create new VM with the created volume attached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noProof="0" dirty="0" smtClean="0"/>
              <a:t>Mount the volume and check the </a:t>
            </a:r>
            <a:r>
              <a:rPr lang="en-GB" dirty="0" err="1"/>
              <a:t>Jupyter</a:t>
            </a:r>
            <a:r>
              <a:rPr lang="en-GB" dirty="0"/>
              <a:t> files </a:t>
            </a:r>
            <a:r>
              <a:rPr lang="en-GB" noProof="0" dirty="0" smtClean="0"/>
              <a:t>are still there</a:t>
            </a:r>
          </a:p>
        </p:txBody>
      </p:sp>
    </p:spTree>
    <p:extLst>
      <p:ext uri="{BB962C8B-B14F-4D97-AF65-F5344CB8AC3E}">
        <p14:creationId xmlns:p14="http://schemas.microsoft.com/office/powerpoint/2010/main" val="12509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48633" y="4653136"/>
            <a:ext cx="26272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&amp; 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59532" y="1230763"/>
            <a:ext cx="8640960" cy="3384376"/>
          </a:xfrm>
        </p:spPr>
        <p:txBody>
          <a:bodyPr/>
          <a:lstStyle/>
          <a:p>
            <a:r>
              <a:rPr lang="en-US" dirty="0" smtClean="0"/>
              <a:t>Services and solutions delivered and consumed in real time over the Internet</a:t>
            </a:r>
          </a:p>
          <a:p>
            <a:r>
              <a:rPr lang="en-US" dirty="0" smtClean="0"/>
              <a:t>(Some of the) benefits</a:t>
            </a:r>
          </a:p>
          <a:p>
            <a:pPr lvl="1"/>
            <a:r>
              <a:rPr lang="en-US" sz="2000" dirty="0" err="1" smtClean="0"/>
              <a:t>Virtualisation</a:t>
            </a:r>
            <a:r>
              <a:rPr lang="en-US" sz="2000" dirty="0" smtClean="0"/>
              <a:t> – Platform-independence; Self-servicing</a:t>
            </a:r>
          </a:p>
          <a:p>
            <a:pPr lvl="1"/>
            <a:r>
              <a:rPr lang="en-US" sz="2000" dirty="0" smtClean="0"/>
              <a:t>Scalability – ‘Pay-as-you-go’; Multi-tenant allocation</a:t>
            </a:r>
          </a:p>
          <a:p>
            <a:pPr lvl="1"/>
            <a:r>
              <a:rPr lang="en-US" sz="2000" dirty="0" smtClean="0"/>
              <a:t>Predictability – Versioning of VMs and </a:t>
            </a:r>
            <a:r>
              <a:rPr lang="en-US" sz="2000" dirty="0" err="1" smtClean="0"/>
              <a:t>contextualisation</a:t>
            </a:r>
            <a:r>
              <a:rPr lang="en-US" sz="2000" dirty="0" smtClean="0"/>
              <a:t> scripts</a:t>
            </a:r>
          </a:p>
          <a:p>
            <a:pPr lvl="1"/>
            <a:r>
              <a:rPr lang="en-US" sz="2000" dirty="0" smtClean="0"/>
              <a:t>Abstractions – IaaS, PaaS, SaaS</a:t>
            </a:r>
          </a:p>
          <a:p>
            <a:pPr lvl="1"/>
            <a:r>
              <a:rPr lang="en-US" sz="2000" dirty="0"/>
              <a:t>Open source – </a:t>
            </a:r>
            <a:r>
              <a:rPr lang="en-US" sz="2000" dirty="0" smtClean="0"/>
              <a:t>KVM, OpenStack</a:t>
            </a:r>
            <a:r>
              <a:rPr lang="en-US" sz="2000" dirty="0"/>
              <a:t>, </a:t>
            </a:r>
            <a:r>
              <a:rPr lang="en-US" sz="2000" dirty="0" err="1" smtClean="0"/>
              <a:t>OpenNebula</a:t>
            </a:r>
            <a:r>
              <a:rPr lang="en-US" sz="2000" dirty="0" smtClean="0"/>
              <a:t>, …</a:t>
            </a:r>
          </a:p>
          <a:p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11560" y="4668015"/>
            <a:ext cx="3419310" cy="1713313"/>
            <a:chOff x="4384958" y="1611196"/>
            <a:chExt cx="5412625" cy="2680397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4384958" y="3276600"/>
              <a:ext cx="5412625" cy="53340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5750271" y="2144598"/>
              <a:ext cx="2738171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5750271" y="1611196"/>
              <a:ext cx="914401" cy="45720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6662156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solidFill>
                    <a:srgbClr val="C00000"/>
                  </a:solidFill>
                </a:rPr>
                <a:t>App</a:t>
              </a:r>
              <a:endParaRPr lang="en-US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7574041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4384958" y="2743199"/>
              <a:ext cx="5412625" cy="5334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200" dirty="0" smtClean="0"/>
                <a:t>Cloud management framework</a:t>
              </a:r>
              <a:endParaRPr lang="en-US" altLang="en-US" sz="1200" dirty="0"/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5866772" y="3810001"/>
              <a:ext cx="2614818" cy="4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400" dirty="0"/>
                <a:t>Virtualized Stack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16016" y="4653137"/>
            <a:ext cx="3816424" cy="1512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Software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Appliance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Folded Corner 16"/>
          <p:cNvSpPr/>
          <p:nvPr/>
        </p:nvSpPr>
        <p:spPr>
          <a:xfrm>
            <a:off x="7092280" y="5320046"/>
            <a:ext cx="1368152" cy="494155"/>
          </a:xfrm>
          <a:prstGeom prst="foldedCorner">
            <a:avLst>
              <a:gd name="adj" fmla="val 38598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Contextualisation</a:t>
            </a:r>
            <a:r>
              <a:rPr lang="en-US" sz="1200" dirty="0" smtClean="0">
                <a:solidFill>
                  <a:schemeClr val="tx1"/>
                </a:solidFill>
              </a:rPr>
              <a:t> script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932040" y="4781980"/>
            <a:ext cx="2016224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Virtual Appliance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6084168" y="5187827"/>
            <a:ext cx="648072" cy="689445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 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68" y="4653136"/>
            <a:ext cx="75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VM</a:t>
            </a:r>
            <a:br>
              <a:rPr lang="en-GB" dirty="0" smtClean="0"/>
            </a:br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3244450" y="4645469"/>
            <a:ext cx="786420" cy="746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dirty="0" smtClean="0"/>
              <a:t>Storage</a:t>
            </a:r>
            <a:br>
              <a:rPr lang="en-GB" dirty="0" smtClean="0"/>
            </a:br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5076056" y="5157192"/>
            <a:ext cx="8270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 image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7" grpId="0" animBg="1"/>
      <p:bldP spid="28" grpId="0" animBg="1"/>
      <p:bldP spid="19" grpId="0" animBg="1"/>
      <p:bldP spid="20" grpId="0"/>
      <p:bldP spid="26" grpId="0" animBg="1"/>
      <p:bldP spid="2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Create the volume and describe it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Create a volume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1844824"/>
            <a:ext cx="8208912" cy="23762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create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--resource storage </a:t>
            </a:r>
            <a:r>
              <a:rPr lang="en-GB" sz="1800" dirty="0" smtClean="0">
                <a:latin typeface="Courier"/>
                <a:cs typeface="Courier"/>
              </a:rPr>
              <a:t>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occi.storage.size</a:t>
            </a:r>
            <a:r>
              <a:rPr lang="en-GB" sz="1800" dirty="0" smtClean="0">
                <a:latin typeface="Courier"/>
                <a:cs typeface="Courier"/>
              </a:rPr>
              <a:t>="</a:t>
            </a:r>
            <a:r>
              <a:rPr lang="en-GB" sz="1800" dirty="0" err="1" smtClean="0">
                <a:latin typeface="Courier"/>
                <a:cs typeface="Courier"/>
              </a:rPr>
              <a:t>num</a:t>
            </a:r>
            <a:r>
              <a:rPr lang="en-GB" sz="1800" dirty="0" smtClean="0">
                <a:latin typeface="Courier"/>
                <a:cs typeface="Courier"/>
              </a:rPr>
              <a:t>(1)"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--attribute </a:t>
            </a:r>
            <a:r>
              <a:rPr lang="en-GB" sz="1800" dirty="0" err="1" smtClean="0">
                <a:latin typeface="Courier"/>
                <a:cs typeface="Courier"/>
              </a:rPr>
              <a:t>occi.core.title</a:t>
            </a:r>
            <a:r>
              <a:rPr lang="en-GB" sz="1800" dirty="0" smtClean="0">
                <a:latin typeface="Courier"/>
                <a:cs typeface="Courier"/>
              </a:rPr>
              <a:t>=“</a:t>
            </a:r>
            <a:r>
              <a:rPr lang="en-GB" sz="1800" dirty="0" err="1" smtClean="0">
                <a:latin typeface="Courier"/>
                <a:cs typeface="Courier"/>
              </a:rPr>
              <a:t>notebookdata</a:t>
            </a:r>
            <a:r>
              <a:rPr lang="en-GB" sz="1800" dirty="0" smtClean="0">
                <a:latin typeface="Courier"/>
                <a:cs typeface="Courier"/>
              </a:rPr>
              <a:t>_$(date +%s)"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STORAGE_ID=...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4808763"/>
            <a:ext cx="8208912" cy="99650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$STORAGE_ID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4221088"/>
            <a:ext cx="8424936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Describe it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347864" y="3691880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Attach to VM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852936"/>
            <a:ext cx="8208912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$COMPUTE_ID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--link $STORAGE_ID</a:t>
            </a:r>
            <a:endParaRPr lang="en-GB" sz="1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475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See attach information</a:t>
            </a:r>
            <a:endParaRPr lang="en-GB" noProof="0" dirty="0"/>
          </a:p>
        </p:txBody>
      </p:sp>
      <p:sp>
        <p:nvSpPr>
          <p:cNvPr id="9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describe --resource $COMPUTE_ID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Links:</a:t>
            </a: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[[ http://</a:t>
            </a:r>
            <a:r>
              <a:rPr lang="en-GB" sz="1800" dirty="0" err="1">
                <a:latin typeface="Courier"/>
                <a:cs typeface="Courier"/>
              </a:rPr>
              <a:t>schemas.ogf.org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occi</a:t>
            </a:r>
            <a:r>
              <a:rPr lang="en-GB" sz="1800" dirty="0">
                <a:latin typeface="Courier"/>
                <a:cs typeface="Courier"/>
              </a:rPr>
              <a:t>/</a:t>
            </a:r>
            <a:r>
              <a:rPr lang="en-GB" sz="1800" dirty="0" err="1">
                <a:latin typeface="Courier"/>
                <a:cs typeface="Courier"/>
              </a:rPr>
              <a:t>infrastructure#storagelink</a:t>
            </a:r>
            <a:r>
              <a:rPr lang="en-GB" sz="1800" dirty="0">
                <a:latin typeface="Courier"/>
                <a:cs typeface="Courier"/>
              </a:rPr>
              <a:t> ]]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&gt;&gt; location: 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occi.core.source</a:t>
            </a:r>
            <a:r>
              <a:rPr lang="en-GB" sz="1800" dirty="0">
                <a:latin typeface="Courier"/>
                <a:cs typeface="Courier"/>
              </a:rPr>
              <a:t> = /compute/c17e204e-c96f-40ff-aebe-671351254a5e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occi.core.target</a:t>
            </a:r>
            <a:r>
              <a:rPr lang="en-GB" sz="1800" dirty="0">
                <a:latin typeface="Courier"/>
                <a:cs typeface="Courier"/>
              </a:rPr>
              <a:t> = /storage/1e0162cb-2805-4fe7-8c4e-997a5ddf02ff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occi.core.id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/storage/link/c17e204e-c96f-40ff-aebe-671351254a5e_1e0162cb-2805-4fe7-8c4e-997a5ddf02ff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</a:t>
            </a:r>
            <a:r>
              <a:rPr lang="en-GB" sz="1800" dirty="0" err="1">
                <a:latin typeface="Courier"/>
                <a:cs typeface="Courier"/>
              </a:rPr>
              <a:t>occi.storagelink.deviceid</a:t>
            </a:r>
            <a:r>
              <a:rPr lang="en-GB" sz="1800" dirty="0">
                <a:latin typeface="Courier"/>
                <a:cs typeface="Courier"/>
              </a:rPr>
              <a:t> =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dev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[…]</a:t>
            </a:r>
          </a:p>
          <a:p>
            <a:pPr marL="0" indent="0">
              <a:buNone/>
            </a:pPr>
            <a:endParaRPr lang="en-GB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>
                <a:latin typeface="Courier"/>
                <a:cs typeface="Courier"/>
              </a:rPr>
              <a:t>LINK_ID= =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&lt;copy here Link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ID&gt;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10" name="Llamada con línea 1 9"/>
          <p:cNvSpPr/>
          <p:nvPr/>
        </p:nvSpPr>
        <p:spPr>
          <a:xfrm>
            <a:off x="5868144" y="5445224"/>
            <a:ext cx="2160240" cy="1080120"/>
          </a:xfrm>
          <a:prstGeom prst="borderCallout1">
            <a:avLst>
              <a:gd name="adj1" fmla="val 24589"/>
              <a:gd name="adj2" fmla="val 1398"/>
              <a:gd name="adj3" fmla="val -10357"/>
              <a:gd name="adj4" fmla="val -4061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We will need this at the VM to manage the volume</a:t>
            </a:r>
            <a:endParaRPr lang="en-GB" dirty="0"/>
          </a:p>
        </p:txBody>
      </p:sp>
      <p:sp>
        <p:nvSpPr>
          <p:cNvPr id="11" name="Llamada con línea 1 10"/>
          <p:cNvSpPr/>
          <p:nvPr/>
        </p:nvSpPr>
        <p:spPr>
          <a:xfrm>
            <a:off x="7380312" y="4725144"/>
            <a:ext cx="1584176" cy="576064"/>
          </a:xfrm>
          <a:prstGeom prst="borderCallout1">
            <a:avLst>
              <a:gd name="adj1" fmla="val 33346"/>
              <a:gd name="adj2" fmla="val 1619"/>
              <a:gd name="adj3" fmla="val 10025"/>
              <a:gd name="adj4" fmla="val -4510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LINK_ID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5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 </a:t>
            </a:r>
            <a:r>
              <a:rPr lang="en-GB" dirty="0" err="1" smtClean="0"/>
              <a:t>Jupyter</a:t>
            </a:r>
            <a:r>
              <a:rPr lang="en-GB" dirty="0" smtClean="0"/>
              <a:t> files to new volume</a:t>
            </a:r>
            <a:endParaRPr lang="en-GB" dirty="0"/>
          </a:p>
        </p:txBody>
      </p:sp>
      <p:sp>
        <p:nvSpPr>
          <p:cNvPr id="8" name="Marcador de contenido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centos@&lt;your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jupyter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notebook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mkfs.ext3 /dev/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/dev/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vdb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r>
              <a:rPr lang="en-GB" sz="1800" dirty="0" err="1">
                <a:solidFill>
                  <a:schemeClr val="bg1"/>
                </a:solidFill>
                <a:latin typeface="Courier"/>
                <a:cs typeface="Courier"/>
              </a:rPr>
              <a:t>GeneExpressionHeatmap.ipynb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 Data_Cortex_Nuclear.csv 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SraRunTable.txt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ls –la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it-IT" sz="1800" dirty="0" smtClean="0">
                <a:solidFill>
                  <a:schemeClr val="bg1"/>
                </a:solidFill>
                <a:latin typeface="Courier"/>
                <a:cs typeface="Courier"/>
              </a:rPr>
              <a:t> 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</a:t>
            </a:r>
          </a:p>
        </p:txBody>
      </p:sp>
    </p:spTree>
    <p:extLst>
      <p:ext uri="{BB962C8B-B14F-4D97-AF65-F5344CB8AC3E}">
        <p14:creationId xmlns:p14="http://schemas.microsoft.com/office/powerpoint/2010/main" val="34304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 up and stop the VM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1295474"/>
          </a:xfrm>
        </p:spPr>
        <p:txBody>
          <a:bodyPr/>
          <a:lstStyle/>
          <a:p>
            <a:r>
              <a:rPr lang="en-GB" dirty="0" err="1" smtClean="0"/>
              <a:t>Umount</a:t>
            </a:r>
            <a:r>
              <a:rPr lang="en-GB" dirty="0" smtClean="0"/>
              <a:t> the volume</a:t>
            </a:r>
            <a:endParaRPr lang="en-GB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67544" y="1772146"/>
            <a:ext cx="8424936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~$ </a:t>
            </a:r>
            <a:r>
              <a:rPr lang="en-GB" sz="1800" dirty="0" err="1" smtClean="0">
                <a:latin typeface="Courier"/>
                <a:cs typeface="Courier"/>
              </a:rPr>
              <a:t>sudo</a:t>
            </a:r>
            <a:r>
              <a:rPr lang="en-GB" sz="1800" dirty="0" smtClean="0">
                <a:latin typeface="Courier"/>
                <a:cs typeface="Courier"/>
              </a:rPr>
              <a:t> </a:t>
            </a:r>
            <a:r>
              <a:rPr lang="en-GB" sz="1800" dirty="0" err="1" smtClean="0">
                <a:latin typeface="Courier"/>
                <a:cs typeface="Courier"/>
              </a:rPr>
              <a:t>umount</a:t>
            </a:r>
            <a:r>
              <a:rPr lang="en-GB" sz="1800" dirty="0" smtClean="0">
                <a:latin typeface="Courier"/>
                <a:cs typeface="Courier"/>
              </a:rPr>
              <a:t> /</a:t>
            </a:r>
            <a:r>
              <a:rPr lang="en-GB" sz="1800" dirty="0" err="1" smtClean="0"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39552" y="2420888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Detach the volume: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539552" y="2924944"/>
            <a:ext cx="8424936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occi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$LINK_ID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4508450"/>
            <a:ext cx="8424936" cy="129547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Delete VM:</a:t>
            </a:r>
            <a:endParaRPr lang="en-GB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5012506"/>
            <a:ext cx="8424936" cy="11527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occi </a:t>
            </a:r>
            <a:r>
              <a:rPr lang="en-GB" sz="1800" dirty="0">
                <a:latin typeface="Courier"/>
                <a:cs typeface="Courier"/>
              </a:rPr>
              <a:t>--endpoint $ENDPOINT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</a:t>
            </a:r>
            <a:r>
              <a:rPr lang="en-GB" sz="1800" dirty="0" err="1">
                <a:latin typeface="Courier"/>
                <a:cs typeface="Courier"/>
              </a:rPr>
              <a:t>auth</a:t>
            </a:r>
            <a:r>
              <a:rPr lang="en-GB" sz="1800" dirty="0">
                <a:latin typeface="Courier"/>
                <a:cs typeface="Courier"/>
              </a:rPr>
              <a:t> x509 --</a:t>
            </a:r>
            <a:r>
              <a:rPr lang="en-GB" sz="1800" dirty="0" err="1">
                <a:latin typeface="Courier"/>
                <a:cs typeface="Courier"/>
              </a:rPr>
              <a:t>voms</a:t>
            </a:r>
            <a:r>
              <a:rPr lang="en-GB" sz="1800" dirty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        --action delete --resource </a:t>
            </a:r>
            <a:r>
              <a:rPr lang="en-GB" sz="1800" dirty="0" smtClean="0">
                <a:latin typeface="Courier"/>
                <a:cs typeface="Courier"/>
              </a:rPr>
              <a:t>$COMPUTE_ID</a:t>
            </a: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029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Create a new notebook with the volume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=“notebook$(date +%s)" \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--link $STORAGE_ID \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FF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FF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FF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</a:t>
            </a:r>
            <a:r>
              <a:rPr lang="en-GB" sz="1800" noProof="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  <a:r>
              <a:rPr lang="en-GB" sz="1800" noProof="0" dirty="0" smtClean="0">
                <a:latin typeface="Courier"/>
                <a:cs typeface="Courier"/>
              </a:rPr>
              <a:t>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4" y="4988024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1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the volume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Login into the VM and mount the volume at /org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988840"/>
            <a:ext cx="8424936" cy="25202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centos@&lt;your notebook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ip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sudo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mount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/dev/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vdc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 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~$ ls –la 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mnt</a:t>
            </a:r>
            <a:endParaRPr lang="en-GB" sz="180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4797152"/>
            <a:ext cx="8424936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</a:t>
            </a:r>
            <a:r>
              <a:rPr lang="en-GB" dirty="0" err="1" smtClean="0"/>
              <a:t>Jupyter</a:t>
            </a:r>
            <a:r>
              <a:rPr lang="en-GB" dirty="0"/>
              <a:t> </a:t>
            </a:r>
            <a:r>
              <a:rPr lang="en-GB" dirty="0" smtClean="0"/>
              <a:t>Notebook files are available in the new VM!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Once done, delete your instances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3717032"/>
            <a:ext cx="8424936" cy="151216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delete --resource $STORAGE_ID</a:t>
            </a:r>
            <a:endParaRPr lang="en-GB" sz="1800" noProof="0" dirty="0" smtClean="0">
              <a:solidFill>
                <a:srgbClr val="FFFF00"/>
              </a:solidFill>
              <a:latin typeface="Courier"/>
              <a:cs typeface="Courier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1916832"/>
            <a:ext cx="8424936" cy="1512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delete --resource $COMPUTE_ID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878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568952" cy="850106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Contextualisation</a:t>
            </a:r>
            <a:endParaRPr lang="en-GB" dirty="0"/>
          </a:p>
        </p:txBody>
      </p:sp>
      <p:sp>
        <p:nvSpPr>
          <p:cNvPr id="43" name="Rectangle 42"/>
          <p:cNvSpPr/>
          <p:nvPr/>
        </p:nvSpPr>
        <p:spPr>
          <a:xfrm>
            <a:off x="648633" y="4653136"/>
            <a:ext cx="26272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611560" y="4668015"/>
            <a:ext cx="3419310" cy="1713313"/>
            <a:chOff x="4384958" y="1611196"/>
            <a:chExt cx="5412625" cy="2680397"/>
          </a:xfrm>
        </p:grpSpPr>
        <p:sp>
          <p:nvSpPr>
            <p:cNvPr id="45" name="Rounded Rectangle 44"/>
            <p:cNvSpPr>
              <a:spLocks noChangeArrowheads="1"/>
            </p:cNvSpPr>
            <p:nvPr/>
          </p:nvSpPr>
          <p:spPr bwMode="auto">
            <a:xfrm>
              <a:off x="4384958" y="3276600"/>
              <a:ext cx="5412625" cy="53340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Hardware</a:t>
              </a:r>
            </a:p>
          </p:txBody>
        </p:sp>
        <p:sp>
          <p:nvSpPr>
            <p:cNvPr id="46" name="Rounded Rectangle 45"/>
            <p:cNvSpPr>
              <a:spLocks noChangeArrowheads="1"/>
            </p:cNvSpPr>
            <p:nvPr/>
          </p:nvSpPr>
          <p:spPr bwMode="auto">
            <a:xfrm>
              <a:off x="5750271" y="2144598"/>
              <a:ext cx="2738171" cy="457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OS</a:t>
              </a:r>
            </a:p>
          </p:txBody>
        </p:sp>
        <p:sp>
          <p:nvSpPr>
            <p:cNvPr id="47" name="Rounded Rectangle 46"/>
            <p:cNvSpPr>
              <a:spLocks noChangeArrowheads="1"/>
            </p:cNvSpPr>
            <p:nvPr/>
          </p:nvSpPr>
          <p:spPr bwMode="auto">
            <a:xfrm>
              <a:off x="5750271" y="1611196"/>
              <a:ext cx="914401" cy="457202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48" name="Rounded Rectangle 47"/>
            <p:cNvSpPr>
              <a:spLocks noChangeArrowheads="1"/>
            </p:cNvSpPr>
            <p:nvPr/>
          </p:nvSpPr>
          <p:spPr bwMode="auto">
            <a:xfrm>
              <a:off x="6662156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solidFill>
                    <a:srgbClr val="C00000"/>
                  </a:solidFill>
                </a:rPr>
                <a:t>App</a:t>
              </a:r>
              <a:endParaRPr lang="en-US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49" name="Rounded Rectangle 48"/>
            <p:cNvSpPr>
              <a:spLocks noChangeArrowheads="1"/>
            </p:cNvSpPr>
            <p:nvPr/>
          </p:nvSpPr>
          <p:spPr bwMode="auto">
            <a:xfrm>
              <a:off x="7574041" y="1611196"/>
              <a:ext cx="914401" cy="45720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rgbClr val="C00000"/>
                  </a:solidFill>
                </a:rPr>
                <a:t>App</a:t>
              </a:r>
            </a:p>
          </p:txBody>
        </p:sp>
        <p:sp>
          <p:nvSpPr>
            <p:cNvPr id="50" name="Rounded Rectangle 49"/>
            <p:cNvSpPr>
              <a:spLocks noChangeArrowheads="1"/>
            </p:cNvSpPr>
            <p:nvPr/>
          </p:nvSpPr>
          <p:spPr bwMode="auto">
            <a:xfrm>
              <a:off x="4384958" y="2743199"/>
              <a:ext cx="5412625" cy="533400"/>
            </a:xfrm>
            <a:prstGeom prst="roundRect">
              <a:avLst>
                <a:gd name="adj" fmla="val 16667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algn="ctr" eaLnBrk="1" hangingPunct="1"/>
              <a:r>
                <a:rPr lang="en-US" altLang="en-US" sz="1200" dirty="0" smtClean="0"/>
                <a:t>Cloud management framework</a:t>
              </a:r>
              <a:endParaRPr lang="en-US" altLang="en-US" sz="1200" dirty="0"/>
            </a:p>
          </p:txBody>
        </p:sp>
        <p:sp>
          <p:nvSpPr>
            <p:cNvPr id="51" name="TextBox 21"/>
            <p:cNvSpPr txBox="1">
              <a:spLocks noChangeArrowheads="1"/>
            </p:cNvSpPr>
            <p:nvPr/>
          </p:nvSpPr>
          <p:spPr bwMode="auto">
            <a:xfrm>
              <a:off x="5873624" y="3810001"/>
              <a:ext cx="2614818" cy="48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-97" charset="0"/>
                  <a:ea typeface="ＭＳ Ｐゴシック" pitchFamily="-97" charset="-128"/>
                  <a:cs typeface="+mn-cs"/>
                </a:defRPr>
              </a:lvl9pPr>
            </a:lstStyle>
            <a:p>
              <a:pPr eaLnBrk="1" hangingPunct="1"/>
              <a:r>
                <a:rPr lang="en-US" altLang="en-US" sz="1400" dirty="0"/>
                <a:t>Virtualized Stack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4716016" y="4653137"/>
            <a:ext cx="3816424" cy="1512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Software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Appliance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3" name="Folded Corner 52"/>
          <p:cNvSpPr/>
          <p:nvPr/>
        </p:nvSpPr>
        <p:spPr>
          <a:xfrm>
            <a:off x="7092280" y="5320046"/>
            <a:ext cx="1368152" cy="494155"/>
          </a:xfrm>
          <a:prstGeom prst="foldedCorner">
            <a:avLst>
              <a:gd name="adj" fmla="val 38598"/>
            </a:avLst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Contextualisation</a:t>
            </a:r>
            <a:r>
              <a:rPr lang="en-US" sz="1200" dirty="0" smtClean="0">
                <a:solidFill>
                  <a:schemeClr val="tx1"/>
                </a:solidFill>
              </a:rPr>
              <a:t> script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32040" y="4781980"/>
            <a:ext cx="2016224" cy="12393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Virtual Appliance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6" name="Folded Corner 55"/>
          <p:cNvSpPr/>
          <p:nvPr/>
        </p:nvSpPr>
        <p:spPr>
          <a:xfrm>
            <a:off x="6084168" y="5187827"/>
            <a:ext cx="648072" cy="689445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Meta 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3568" y="4653136"/>
            <a:ext cx="75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VM</a:t>
            </a:r>
            <a:br>
              <a:rPr lang="en-GB" dirty="0" smtClean="0"/>
            </a:br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3244450" y="4645469"/>
            <a:ext cx="786420" cy="746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GB" dirty="0" smtClean="0"/>
              <a:t>Storage</a:t>
            </a:r>
            <a:br>
              <a:rPr lang="en-GB" dirty="0" smtClean="0"/>
            </a:br>
            <a:r>
              <a:rPr lang="en-GB" dirty="0" smtClean="0"/>
              <a:t>volume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076056" y="5157192"/>
            <a:ext cx="827022" cy="748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 image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Contextualization</a:t>
            </a:r>
            <a:endParaRPr lang="en-GB" noProof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179512" y="1380904"/>
            <a:ext cx="8712968" cy="4784400"/>
          </a:xfrm>
        </p:spPr>
        <p:txBody>
          <a:bodyPr>
            <a:normAutofit/>
          </a:bodyPr>
          <a:lstStyle/>
          <a:p>
            <a:r>
              <a:rPr lang="en-GB" sz="2400" noProof="0" dirty="0" smtClean="0"/>
              <a:t>What?</a:t>
            </a:r>
          </a:p>
          <a:p>
            <a:pPr lvl="1"/>
            <a:r>
              <a:rPr lang="en-GB" sz="2000" noProof="0" dirty="0"/>
              <a:t>Contextualization is the process of installing, configuring </a:t>
            </a:r>
            <a:r>
              <a:rPr lang="en-GB" sz="2000" noProof="0" dirty="0" smtClean="0"/>
              <a:t>and preparing </a:t>
            </a:r>
            <a:r>
              <a:rPr lang="en-GB" sz="2000" noProof="0" dirty="0"/>
              <a:t>software </a:t>
            </a:r>
            <a:r>
              <a:rPr lang="en-GB" sz="2000" noProof="0" dirty="0">
                <a:solidFill>
                  <a:srgbClr val="FF0000"/>
                </a:solidFill>
              </a:rPr>
              <a:t>upon boot time</a:t>
            </a:r>
            <a:r>
              <a:rPr lang="en-GB" sz="2000" noProof="0" dirty="0"/>
              <a:t> on a pre-defined virtual </a:t>
            </a:r>
            <a:r>
              <a:rPr lang="en-GB" sz="2000" noProof="0" dirty="0" smtClean="0"/>
              <a:t>machine image </a:t>
            </a:r>
          </a:p>
          <a:p>
            <a:pPr lvl="1"/>
            <a:r>
              <a:rPr lang="en-GB" sz="2000" noProof="0" dirty="0" smtClean="0"/>
              <a:t>e.g</a:t>
            </a:r>
            <a:r>
              <a:rPr lang="en-GB" sz="2000" noProof="0" dirty="0"/>
              <a:t>. hostname, IP address, </a:t>
            </a:r>
            <a:r>
              <a:rPr lang="en-GB" sz="2000" noProof="0" dirty="0" err="1"/>
              <a:t>ssh</a:t>
            </a:r>
            <a:r>
              <a:rPr lang="en-GB" sz="2000" noProof="0" dirty="0"/>
              <a:t> keys, </a:t>
            </a:r>
            <a:r>
              <a:rPr lang="en-GB" sz="2000" noProof="0" dirty="0" smtClean="0"/>
              <a:t>…</a:t>
            </a:r>
          </a:p>
          <a:p>
            <a:r>
              <a:rPr lang="en-GB" sz="2400" noProof="0" dirty="0" smtClean="0"/>
              <a:t>Why?</a:t>
            </a:r>
          </a:p>
          <a:p>
            <a:pPr lvl="1"/>
            <a:r>
              <a:rPr lang="en-GB" sz="2000" noProof="0" dirty="0" smtClean="0"/>
              <a:t>Configuration </a:t>
            </a:r>
            <a:r>
              <a:rPr lang="en-GB" sz="2000" noProof="0" dirty="0"/>
              <a:t>not known until instantiation (e.g. data location</a:t>
            </a:r>
            <a:r>
              <a:rPr lang="en-GB" sz="2000" noProof="0" dirty="0" smtClean="0"/>
              <a:t>)</a:t>
            </a:r>
            <a:endParaRPr lang="en-GB" sz="2000" noProof="0" dirty="0"/>
          </a:p>
          <a:p>
            <a:pPr lvl="1"/>
            <a:r>
              <a:rPr lang="en-GB" sz="2000" noProof="0" dirty="0" smtClean="0"/>
              <a:t>Private </a:t>
            </a:r>
            <a:r>
              <a:rPr lang="en-GB" sz="2000" noProof="0" dirty="0"/>
              <a:t>Information (e.g. host certs)</a:t>
            </a:r>
          </a:p>
          <a:p>
            <a:pPr lvl="1"/>
            <a:r>
              <a:rPr lang="en-GB" sz="2000" noProof="0" dirty="0" smtClean="0"/>
              <a:t>Software </a:t>
            </a:r>
            <a:r>
              <a:rPr lang="en-GB" sz="2000" noProof="0" dirty="0"/>
              <a:t>that changes frequently or under </a:t>
            </a:r>
            <a:r>
              <a:rPr lang="en-GB" sz="2000" noProof="0" dirty="0" smtClean="0"/>
              <a:t>development</a:t>
            </a:r>
            <a:endParaRPr lang="en-GB" sz="2000" noProof="0" dirty="0"/>
          </a:p>
          <a:p>
            <a:pPr lvl="1"/>
            <a:r>
              <a:rPr lang="en-GB" sz="2000" noProof="0" dirty="0" smtClean="0"/>
              <a:t>Not </a:t>
            </a:r>
            <a:r>
              <a:rPr lang="en-GB" sz="2000" noProof="0" dirty="0"/>
              <a:t>practical to create a new VM image for every possible </a:t>
            </a:r>
            <a:r>
              <a:rPr lang="en-GB" sz="2000" noProof="0" dirty="0" smtClean="0"/>
              <a:t>configuration</a:t>
            </a:r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32547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cloud federation? – </a:t>
            </a:r>
            <a:r>
              <a:rPr lang="en-US" dirty="0" smtClean="0">
                <a:solidFill>
                  <a:srgbClr val="FF0000"/>
                </a:solidFill>
              </a:rPr>
              <a:t>A ‘definition’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1341438"/>
            <a:ext cx="8892480" cy="4784400"/>
          </a:xfrm>
        </p:spPr>
        <p:txBody>
          <a:bodyPr/>
          <a:lstStyle/>
          <a:p>
            <a:r>
              <a:rPr lang="en-US" sz="2400" dirty="0" smtClean="0"/>
              <a:t>Practice of interconnecting cloud service providers. Motivations:</a:t>
            </a:r>
          </a:p>
          <a:p>
            <a:pPr lvl="1"/>
            <a:r>
              <a:rPr lang="en-US" sz="2000" dirty="0" smtClean="0"/>
              <a:t>Data locality; Data privacy; Shared investment; Distributed expertise, …</a:t>
            </a:r>
          </a:p>
          <a:p>
            <a:r>
              <a:rPr lang="en-US" sz="2400" dirty="0" smtClean="0"/>
              <a:t>Multiple cloud sites with some sort of interconnection(s). Examples:</a:t>
            </a:r>
          </a:p>
          <a:p>
            <a:pPr lvl="1"/>
            <a:r>
              <a:rPr lang="en-US" sz="1800" dirty="0" smtClean="0"/>
              <a:t>Every cloud registered in a single catalogue</a:t>
            </a:r>
          </a:p>
          <a:p>
            <a:pPr lvl="1"/>
            <a:r>
              <a:rPr lang="en-US" sz="1800" dirty="0" smtClean="0"/>
              <a:t>Single VM image catalogue for users</a:t>
            </a:r>
          </a:p>
          <a:p>
            <a:pPr lvl="1"/>
            <a:r>
              <a:rPr lang="en-US" sz="1800" dirty="0" smtClean="0"/>
              <a:t>Support for the </a:t>
            </a:r>
            <a:r>
              <a:rPr lang="en-US" sz="1800" dirty="0"/>
              <a:t>same image format</a:t>
            </a:r>
          </a:p>
          <a:p>
            <a:pPr lvl="1"/>
            <a:r>
              <a:rPr lang="en-US" sz="1800" dirty="0" smtClean="0"/>
              <a:t>Automated distribution of VM Images to the federated clouds</a:t>
            </a:r>
          </a:p>
          <a:p>
            <a:pPr lvl="1"/>
            <a:r>
              <a:rPr lang="en-US" sz="1800" dirty="0" smtClean="0"/>
              <a:t>Single sign-on for users</a:t>
            </a:r>
            <a:endParaRPr lang="en-US" sz="1800" dirty="0"/>
          </a:p>
          <a:p>
            <a:pPr lvl="1"/>
            <a:r>
              <a:rPr lang="en-US" sz="1800" dirty="0" err="1" smtClean="0"/>
              <a:t>Harmonised</a:t>
            </a:r>
            <a:r>
              <a:rPr lang="en-US" sz="1800" dirty="0" smtClean="0"/>
              <a:t> operational practices</a:t>
            </a:r>
          </a:p>
          <a:p>
            <a:pPr lvl="2"/>
            <a:r>
              <a:rPr lang="en-US" sz="1600" dirty="0" smtClean="0"/>
              <a:t>Cloud configurations, integrated monitoring, accounting, etc.</a:t>
            </a:r>
          </a:p>
          <a:p>
            <a:pPr lvl="1"/>
            <a:r>
              <a:rPr lang="en-US" sz="1800" dirty="0" smtClean="0"/>
              <a:t>Integrated support model</a:t>
            </a:r>
          </a:p>
          <a:p>
            <a:pPr lvl="2"/>
            <a:r>
              <a:rPr lang="en-US" sz="1600" dirty="0" smtClean="0"/>
              <a:t>Ticketing system, consultancy, training</a:t>
            </a:r>
          </a:p>
        </p:txBody>
      </p:sp>
      <p:sp>
        <p:nvSpPr>
          <p:cNvPr id="2" name="TextBox 1"/>
          <p:cNvSpPr txBox="1"/>
          <p:nvPr/>
        </p:nvSpPr>
        <p:spPr>
          <a:xfrm rot="20494507">
            <a:off x="586283" y="3964424"/>
            <a:ext cx="6336704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EGI Federated Cloud</a:t>
            </a:r>
            <a:r>
              <a:rPr lang="en-US" sz="400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en-US" sz="400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4000" smtClean="0">
                <a:solidFill>
                  <a:srgbClr val="FF0000"/>
                </a:solidFill>
                <a:latin typeface="Arial Narrow" panose="020B0606020202030204" pitchFamily="34" charset="0"/>
              </a:rPr>
              <a:t>can do all </a:t>
            </a:r>
            <a:r>
              <a:rPr lang="en-US" sz="4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this</a:t>
            </a:r>
            <a:endParaRPr lang="en-GB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Contextualization in </a:t>
            </a:r>
            <a:r>
              <a:rPr lang="en-GB" noProof="0" dirty="0" err="1" smtClean="0"/>
              <a:t>FedCloud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4784400"/>
          </a:xfrm>
        </p:spPr>
        <p:txBody>
          <a:bodyPr/>
          <a:lstStyle/>
          <a:p>
            <a:r>
              <a:rPr lang="en-GB" noProof="0" dirty="0"/>
              <a:t>Contextualization requires passing some data to the VMs </a:t>
            </a:r>
            <a:r>
              <a:rPr lang="en-GB" noProof="0" dirty="0" smtClean="0"/>
              <a:t>on instantiation (the context)</a:t>
            </a:r>
            <a:endParaRPr lang="en-GB" noProof="0" dirty="0"/>
          </a:p>
          <a:p>
            <a:r>
              <a:rPr lang="en-GB" dirty="0"/>
              <a:t>OCCI extensions specify how to pass context to the VM</a:t>
            </a:r>
          </a:p>
          <a:p>
            <a:pPr lvl="1"/>
            <a:r>
              <a:rPr lang="en-GB" dirty="0"/>
              <a:t>BUT not how the data will be available!</a:t>
            </a:r>
          </a:p>
          <a:p>
            <a:r>
              <a:rPr lang="en-GB" dirty="0"/>
              <a:t>Each RP </a:t>
            </a:r>
            <a:r>
              <a:rPr lang="en-GB" dirty="0" smtClean="0"/>
              <a:t>can have different mechanisms</a:t>
            </a:r>
            <a:endParaRPr lang="en-GB" dirty="0"/>
          </a:p>
          <a:p>
            <a:pPr lvl="1"/>
            <a:r>
              <a:rPr lang="en-GB" dirty="0"/>
              <a:t>metadata server at a known location</a:t>
            </a:r>
          </a:p>
          <a:p>
            <a:pPr lvl="1"/>
            <a:r>
              <a:rPr lang="en-GB" dirty="0" err="1" smtClean="0"/>
              <a:t>iso</a:t>
            </a:r>
            <a:r>
              <a:rPr lang="en-GB" dirty="0" smtClean="0"/>
              <a:t> filesystem </a:t>
            </a:r>
            <a:r>
              <a:rPr lang="en-GB" dirty="0"/>
              <a:t>attached to the VM</a:t>
            </a:r>
          </a:p>
          <a:p>
            <a:pPr lvl="1"/>
            <a:r>
              <a:rPr lang="en-GB" dirty="0"/>
              <a:t>file injection into the VM image</a:t>
            </a:r>
          </a:p>
          <a:p>
            <a:pPr lvl="1"/>
            <a:r>
              <a:rPr lang="en-GB" dirty="0"/>
              <a:t>…</a:t>
            </a:r>
          </a:p>
          <a:p>
            <a:r>
              <a:rPr lang="en-GB" dirty="0">
                <a:solidFill>
                  <a:srgbClr val="FF0000"/>
                </a:solidFill>
              </a:rPr>
              <a:t>cloud-</a:t>
            </a:r>
            <a:r>
              <a:rPr lang="en-GB" dirty="0" err="1">
                <a:solidFill>
                  <a:srgbClr val="FF0000"/>
                </a:solidFill>
              </a:rPr>
              <a:t>init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is the preferred tool to abstract this</a:t>
            </a:r>
          </a:p>
        </p:txBody>
      </p:sp>
    </p:spTree>
    <p:extLst>
      <p:ext uri="{BB962C8B-B14F-4D97-AF65-F5344CB8AC3E}">
        <p14:creationId xmlns:p14="http://schemas.microsoft.com/office/powerpoint/2010/main" val="1593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smtClean="0"/>
              <a:t>cloud</a:t>
            </a:r>
            <a:r>
              <a:rPr lang="en-GB" noProof="0"/>
              <a:t>-init abstracts </a:t>
            </a:r>
            <a:r>
              <a:rPr lang="en-GB" noProof="0" smtClean="0"/>
              <a:t>the different ways of providing context to the VM and defines a format for the data</a:t>
            </a:r>
            <a:endParaRPr lang="en-GB" noProof="0"/>
          </a:p>
          <a:p>
            <a:r>
              <a:rPr lang="en-GB" noProof="0" smtClean="0"/>
              <a:t>cloud-init is able to:</a:t>
            </a:r>
            <a:endParaRPr lang="en-GB" noProof="0"/>
          </a:p>
          <a:p>
            <a:pPr lvl="1"/>
            <a:r>
              <a:rPr lang="en-GB" noProof="0" smtClean="0"/>
              <a:t>configure </a:t>
            </a:r>
            <a:r>
              <a:rPr lang="en-GB" noProof="0"/>
              <a:t>network, users, </a:t>
            </a:r>
            <a:r>
              <a:rPr lang="en-GB" b="1" noProof="0">
                <a:solidFill>
                  <a:srgbClr val="4F81BD"/>
                </a:solidFill>
              </a:rPr>
              <a:t>ssh keys</a:t>
            </a:r>
            <a:r>
              <a:rPr lang="en-GB" noProof="0"/>
              <a:t>, </a:t>
            </a:r>
            <a:r>
              <a:rPr lang="en-GB" noProof="0" smtClean="0"/>
              <a:t>filesystems,</a:t>
            </a:r>
            <a:endParaRPr lang="en-GB" noProof="0"/>
          </a:p>
          <a:p>
            <a:pPr lvl="1"/>
            <a:r>
              <a:rPr lang="en-GB" b="1" noProof="0" smtClean="0">
                <a:solidFill>
                  <a:srgbClr val="4F81BD"/>
                </a:solidFill>
              </a:rPr>
              <a:t>install </a:t>
            </a:r>
            <a:r>
              <a:rPr lang="en-GB" b="1" noProof="0">
                <a:solidFill>
                  <a:srgbClr val="4F81BD"/>
                </a:solidFill>
              </a:rPr>
              <a:t>packages</a:t>
            </a:r>
            <a:r>
              <a:rPr lang="en-GB" b="1" noProof="0" smtClean="0">
                <a:solidFill>
                  <a:srgbClr val="4F81BD"/>
                </a:solidFill>
              </a:rPr>
              <a:t>,</a:t>
            </a:r>
          </a:p>
          <a:p>
            <a:pPr lvl="1"/>
            <a:r>
              <a:rPr lang="en-GB" noProof="0" smtClean="0"/>
              <a:t>execute </a:t>
            </a:r>
            <a:r>
              <a:rPr lang="en-GB" noProof="0"/>
              <a:t>arbitrary commands</a:t>
            </a:r>
            <a:r>
              <a:rPr lang="en-GB" noProof="0" smtClean="0"/>
              <a:t>,</a:t>
            </a:r>
          </a:p>
          <a:p>
            <a:pPr lvl="1"/>
            <a:r>
              <a:rPr lang="en-GB" b="1" noProof="0" smtClean="0">
                <a:solidFill>
                  <a:schemeClr val="accent1"/>
                </a:solidFill>
              </a:rPr>
              <a:t>execute </a:t>
            </a:r>
            <a:r>
              <a:rPr lang="en-GB" b="1" noProof="0">
                <a:solidFill>
                  <a:schemeClr val="accent1"/>
                </a:solidFill>
              </a:rPr>
              <a:t>user </a:t>
            </a:r>
            <a:r>
              <a:rPr lang="en-GB" b="1" noProof="0" smtClean="0">
                <a:solidFill>
                  <a:schemeClr val="accent1"/>
                </a:solidFill>
              </a:rPr>
              <a:t>provided </a:t>
            </a:r>
            <a:r>
              <a:rPr lang="en-GB" b="1" noProof="0">
                <a:solidFill>
                  <a:schemeClr val="accent1"/>
                </a:solidFill>
              </a:rPr>
              <a:t>scripts</a:t>
            </a:r>
            <a:r>
              <a:rPr lang="en-GB" b="1" noProof="0" smtClean="0">
                <a:solidFill>
                  <a:schemeClr val="accent1"/>
                </a:solidFill>
              </a:rPr>
              <a:t>,</a:t>
            </a:r>
          </a:p>
          <a:p>
            <a:pPr lvl="1"/>
            <a:r>
              <a:rPr lang="en-GB" noProof="0" smtClean="0"/>
              <a:t>invoke </a:t>
            </a:r>
            <a:r>
              <a:rPr lang="en-GB" noProof="0"/>
              <a:t>puppet or </a:t>
            </a:r>
            <a:r>
              <a:rPr lang="en-GB" noProof="0" smtClean="0"/>
              <a:t>chef for configuration</a:t>
            </a:r>
          </a:p>
          <a:p>
            <a:pPr lvl="1"/>
            <a:r>
              <a:rPr lang="en-GB" noProof="0" smtClean="0"/>
              <a:t>…</a:t>
            </a:r>
            <a:endParaRPr lang="en-GB" noProof="0"/>
          </a:p>
          <a:p>
            <a:r>
              <a:rPr lang="en-GB" noProof="0" smtClean="0"/>
              <a:t>And can be easily extended!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522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loud-init support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noProof="0" dirty="0" smtClean="0"/>
              <a:t>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is the de-facto standard for contextualization of VMs</a:t>
            </a:r>
          </a:p>
          <a:p>
            <a:r>
              <a:rPr lang="en-GB" noProof="0" dirty="0" smtClean="0"/>
              <a:t>Supports:</a:t>
            </a:r>
          </a:p>
          <a:p>
            <a:pPr lvl="1"/>
            <a:r>
              <a:rPr lang="en-GB" noProof="0" dirty="0" smtClean="0"/>
              <a:t>Most commercial providers (Amazon EC2, Azure, </a:t>
            </a:r>
            <a:r>
              <a:rPr lang="en-GB" noProof="0" dirty="0" err="1" smtClean="0"/>
              <a:t>Rackspace</a:t>
            </a:r>
            <a:r>
              <a:rPr lang="en-GB" noProof="0" dirty="0" smtClean="0"/>
              <a:t>,…)</a:t>
            </a:r>
          </a:p>
          <a:p>
            <a:pPr lvl="1"/>
            <a:r>
              <a:rPr lang="en-GB" noProof="0" dirty="0" smtClean="0"/>
              <a:t>Cloud management frameworks in </a:t>
            </a:r>
            <a:r>
              <a:rPr lang="en-GB" noProof="0" dirty="0" err="1" smtClean="0"/>
              <a:t>fedcloud</a:t>
            </a:r>
            <a:r>
              <a:rPr lang="en-GB" noProof="0" dirty="0" smtClean="0"/>
              <a:t>:</a:t>
            </a:r>
          </a:p>
          <a:p>
            <a:pPr lvl="2"/>
            <a:r>
              <a:rPr lang="en-GB" noProof="0" dirty="0" smtClean="0"/>
              <a:t>OpenStack</a:t>
            </a:r>
          </a:p>
          <a:p>
            <a:pPr lvl="2"/>
            <a:r>
              <a:rPr lang="en-GB" noProof="0" dirty="0" err="1" smtClean="0"/>
              <a:t>OpenNebula</a:t>
            </a:r>
            <a:r>
              <a:rPr lang="en-GB" noProof="0" dirty="0" smtClean="0"/>
              <a:t> (use version ≥ 0.7.5)</a:t>
            </a:r>
          </a:p>
          <a:p>
            <a:pPr lvl="2"/>
            <a:r>
              <a:rPr lang="en-GB" noProof="0" dirty="0" err="1" smtClean="0"/>
              <a:t>Synnefo</a:t>
            </a:r>
            <a:endParaRPr lang="en-GB" noProof="0" dirty="0" smtClean="0"/>
          </a:p>
          <a:p>
            <a:r>
              <a:rPr lang="en-GB" noProof="0" dirty="0" smtClean="0"/>
              <a:t>Packages available for most Linux distributions: </a:t>
            </a:r>
            <a:r>
              <a:rPr lang="en-GB" noProof="0" dirty="0" err="1" smtClean="0"/>
              <a:t>ubuntu</a:t>
            </a:r>
            <a:r>
              <a:rPr lang="en-GB" noProof="0" dirty="0" smtClean="0"/>
              <a:t>/</a:t>
            </a:r>
            <a:r>
              <a:rPr lang="en-GB" noProof="0" dirty="0" err="1" smtClean="0"/>
              <a:t>debian</a:t>
            </a:r>
            <a:r>
              <a:rPr lang="en-GB" noProof="0" dirty="0" smtClean="0"/>
              <a:t>, SL5/SL6 (in EPEL), SUSE, …</a:t>
            </a:r>
          </a:p>
        </p:txBody>
      </p:sp>
    </p:spTree>
    <p:extLst>
      <p:ext uri="{BB962C8B-B14F-4D97-AF65-F5344CB8AC3E}">
        <p14:creationId xmlns:p14="http://schemas.microsoft.com/office/powerpoint/2010/main" val="4840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 with rOCCI</a:t>
            </a:r>
            <a:r>
              <a:rPr lang="en-GB" noProof="0"/>
              <a:t> </a:t>
            </a:r>
            <a:r>
              <a:rPr lang="en-GB" noProof="0" smtClean="0"/>
              <a:t>CLI</a:t>
            </a:r>
            <a:endParaRPr lang="en-GB" noProof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852936"/>
            <a:ext cx="8424936" cy="327290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="wiki$(date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        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--context </a:t>
            </a:r>
            <a:r>
              <a:rPr lang="en-GB" sz="1800" dirty="0" err="1">
                <a:solidFill>
                  <a:srgbClr val="FFFF00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rgbClr val="FFFF00"/>
                </a:solidFill>
                <a:latin typeface="Courier"/>
                <a:cs typeface="Courier"/>
              </a:rPr>
              <a:t>:///$PWD/</a:t>
            </a:r>
            <a:r>
              <a:rPr lang="en-GB" sz="1800" dirty="0" smtClean="0">
                <a:solidFill>
                  <a:srgbClr val="FFFF00"/>
                </a:solidFill>
                <a:latin typeface="Courier"/>
                <a:cs typeface="Courier"/>
              </a:rPr>
              <a:t>context"  \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>
                <a:solidFill>
                  <a:srgbClr val="FFFF00"/>
                </a:solidFill>
                <a:latin typeface="Courier"/>
                <a:cs typeface="Courier"/>
              </a:rPr>
              <a:t> 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       --context 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rgbClr val="FFFF00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rgbClr val="FFFF00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COMPUTE_ID=...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341438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Use --context option to specify</a:t>
            </a:r>
          </a:p>
          <a:p>
            <a:pPr lvl="1"/>
            <a:r>
              <a:rPr lang="en-GB" dirty="0" err="1"/>
              <a:t>user_data</a:t>
            </a:r>
            <a:endParaRPr lang="en-GB" dirty="0"/>
          </a:p>
          <a:p>
            <a:pPr lvl="1"/>
            <a:r>
              <a:rPr lang="en-GB" dirty="0" err="1" smtClean="0"/>
              <a:t>public_key</a:t>
            </a:r>
            <a:endParaRPr lang="en-GB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148064" y="2627620"/>
            <a:ext cx="33686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– NO NEED TO EXECUTE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8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smtClean="0"/>
              <a:t>Meta data</a:t>
            </a:r>
            <a:endParaRPr lang="en-GB" noProof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Basic predefined information on the VM </a:t>
            </a:r>
          </a:p>
          <a:p>
            <a:pPr lvl="1"/>
            <a:r>
              <a:rPr lang="en-GB" noProof="0" smtClean="0"/>
              <a:t>VM Identifier </a:t>
            </a:r>
          </a:p>
          <a:p>
            <a:pPr lvl="1"/>
            <a:r>
              <a:rPr lang="en-GB" noProof="0" smtClean="0"/>
              <a:t>Hostname, IP </a:t>
            </a:r>
          </a:p>
          <a:p>
            <a:pPr lvl="1"/>
            <a:r>
              <a:rPr lang="en-GB" noProof="0" smtClean="0"/>
              <a:t>User Public Keys </a:t>
            </a:r>
          </a:p>
          <a:p>
            <a:endParaRPr lang="en-GB" noProof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noProof="0" smtClean="0"/>
              <a:t>User data</a:t>
            </a:r>
            <a:endParaRPr lang="en-GB" noProof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noProof="0" dirty="0" smtClean="0"/>
              <a:t>User data is treated as opaque data: Passed to cloud-init. </a:t>
            </a:r>
          </a:p>
          <a:p>
            <a:r>
              <a:rPr lang="en-GB" noProof="0" dirty="0" smtClean="0"/>
              <a:t>It is up to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to interpret it. </a:t>
            </a:r>
          </a:p>
          <a:p>
            <a:endParaRPr lang="en-GB" noProof="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Meta data vs user data</a:t>
            </a:r>
            <a:endParaRPr lang="en-GB" noProof="0"/>
          </a:p>
        </p:txBody>
      </p:sp>
      <p:sp>
        <p:nvSpPr>
          <p:cNvPr id="12" name="Rectángulo 11"/>
          <p:cNvSpPr/>
          <p:nvPr/>
        </p:nvSpPr>
        <p:spPr>
          <a:xfrm>
            <a:off x="899592" y="5013176"/>
            <a:ext cx="7200800" cy="7920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cloud-</a:t>
            </a:r>
            <a:r>
              <a:rPr lang="en-GB" sz="2400" dirty="0" err="1" smtClean="0"/>
              <a:t>init</a:t>
            </a:r>
            <a:r>
              <a:rPr lang="en-GB" sz="2400" dirty="0" smtClean="0"/>
              <a:t> uses both meta-data and user-data to contextualize the VMs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225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Public Key injection with cloud-init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SSH with key pairs is so common that treated specially</a:t>
            </a:r>
          </a:p>
          <a:p>
            <a:pPr lvl="1"/>
            <a:r>
              <a:rPr lang="en-GB" noProof="0" dirty="0" smtClean="0"/>
              <a:t>Goes into the VM meta-data</a:t>
            </a:r>
          </a:p>
          <a:p>
            <a:pPr lvl="1"/>
            <a:r>
              <a:rPr lang="en-GB" noProof="0" dirty="0" smtClean="0"/>
              <a:t>By default,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will add it to the authorized keys of the default user (</a:t>
            </a:r>
            <a:r>
              <a:rPr lang="en-GB" noProof="0" dirty="0" err="1" smtClean="0"/>
              <a:t>ubuntu</a:t>
            </a:r>
            <a:r>
              <a:rPr lang="en-GB" noProof="0" dirty="0" smtClean="0"/>
              <a:t> for Ubuntu, centos for CentOS, </a:t>
            </a:r>
            <a:r>
              <a:rPr lang="en-GB" noProof="0" dirty="0"/>
              <a:t>s</a:t>
            </a:r>
            <a:r>
              <a:rPr lang="en-GB" noProof="0" dirty="0" smtClean="0"/>
              <a:t>ee description of the VM in </a:t>
            </a:r>
            <a:r>
              <a:rPr lang="en-GB" noProof="0" dirty="0" err="1" smtClean="0"/>
              <a:t>AppDB</a:t>
            </a:r>
            <a:r>
              <a:rPr lang="en-GB" noProof="0" dirty="0" smtClean="0"/>
              <a:t>)</a:t>
            </a:r>
          </a:p>
          <a:p>
            <a:pPr lvl="1"/>
            <a:r>
              <a:rPr lang="en-GB" noProof="0" dirty="0" smtClean="0"/>
              <a:t>You can inject more keys to other users with the user-data but adding it here makes it independent to errors of the user-data </a:t>
            </a:r>
            <a:r>
              <a:rPr lang="en-GB" noProof="0" dirty="0" smtClean="0">
                <a:sym typeface="Wingdings"/>
              </a:rPr>
              <a:t> access the VM to debug issues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24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User data in cloud-init</a:t>
            </a:r>
            <a:endParaRPr lang="en-GB" noProof="0"/>
          </a:p>
        </p:txBody>
      </p:sp>
      <p:sp>
        <p:nvSpPr>
          <p:cNvPr id="9" name="Marcador de contenido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noProof="0" dirty="0" smtClean="0"/>
              <a:t>Some of the supported formats: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user script: </a:t>
            </a:r>
            <a:r>
              <a:rPr lang="en-GB" noProof="0" dirty="0" smtClean="0"/>
              <a:t>execute it. (begins with #!) </a:t>
            </a:r>
            <a:r>
              <a:rPr lang="en-GB" noProof="0" dirty="0" smtClean="0">
                <a:sym typeface="Wingdings" panose="05000000000000000000" pitchFamily="2" charset="2"/>
              </a:rPr>
              <a:t> Next slide</a:t>
            </a:r>
            <a:endParaRPr lang="en-GB" noProof="0" dirty="0" smtClean="0"/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Cloud </a:t>
            </a:r>
            <a:r>
              <a:rPr lang="en-GB" noProof="0" dirty="0" err="1" smtClean="0">
                <a:solidFill>
                  <a:schemeClr val="accent2">
                    <a:lumMod val="75000"/>
                  </a:schemeClr>
                </a:solidFill>
              </a:rPr>
              <a:t>Config</a:t>
            </a:r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 Data:</a:t>
            </a:r>
            <a:r>
              <a:rPr lang="en-GB" noProof="0" dirty="0" smtClean="0"/>
              <a:t> 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is the simplest way to accomplish some things via user-data. Using 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syntax, the user can specify certain things in a human friendly format. (begins with #cloud-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) </a:t>
            </a:r>
          </a:p>
          <a:p>
            <a:pPr lvl="1"/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include file:</a:t>
            </a:r>
            <a:r>
              <a:rPr lang="en-GB" noProof="0" dirty="0" smtClean="0"/>
              <a:t> contains a list of </a:t>
            </a:r>
            <a:r>
              <a:rPr lang="en-GB" noProof="0" dirty="0" err="1" smtClean="0"/>
              <a:t>urls</a:t>
            </a:r>
            <a:r>
              <a:rPr lang="en-GB" noProof="0" dirty="0" smtClean="0"/>
              <a:t>, one per line. Each of the URLs will be read, and their content will be passed through this same set of rules. (begins with #include) </a:t>
            </a:r>
          </a:p>
          <a:p>
            <a:pPr lvl="1"/>
            <a:r>
              <a:rPr lang="en-GB" noProof="0" dirty="0" err="1" smtClean="0">
                <a:solidFill>
                  <a:schemeClr val="accent2">
                    <a:lumMod val="75000"/>
                  </a:schemeClr>
                </a:solidFill>
              </a:rPr>
              <a:t>gzipped</a:t>
            </a:r>
            <a:r>
              <a:rPr lang="en-GB" noProof="0" dirty="0" smtClean="0">
                <a:solidFill>
                  <a:schemeClr val="accent2">
                    <a:lumMod val="75000"/>
                  </a:schemeClr>
                </a:solidFill>
              </a:rPr>
              <a:t> content</a:t>
            </a:r>
            <a:r>
              <a:rPr lang="en-GB" noProof="0" dirty="0" smtClean="0"/>
              <a:t> </a:t>
            </a:r>
            <a:r>
              <a:rPr lang="en-GB" noProof="0" dirty="0" smtClean="0">
                <a:sym typeface="Wingdings"/>
              </a:rPr>
              <a:t></a:t>
            </a:r>
            <a:r>
              <a:rPr lang="en-GB" noProof="0" dirty="0" smtClean="0"/>
              <a:t> </a:t>
            </a:r>
            <a:r>
              <a:rPr lang="en-GB" noProof="0" dirty="0" err="1" smtClean="0"/>
              <a:t>uncompress</a:t>
            </a:r>
            <a:r>
              <a:rPr lang="en-GB" noProof="0" dirty="0" smtClean="0"/>
              <a:t> and use as it were not compressed.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271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784976" cy="850106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Deploy an app. into you VM with contextualisation</a:t>
            </a:r>
            <a:endParaRPr lang="en-GB" noProof="0" dirty="0"/>
          </a:p>
        </p:txBody>
      </p:sp>
      <p:sp>
        <p:nvSpPr>
          <p:cNvPr id="6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8424936" cy="115212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#!/bin/</a:t>
            </a:r>
            <a:r>
              <a:rPr lang="en-GB" sz="1800" noProof="0" dirty="0" err="1" smtClean="0">
                <a:latin typeface="Courier"/>
                <a:cs typeface="Courier"/>
              </a:rPr>
              <a:t>sh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echo </a:t>
            </a:r>
            <a:r>
              <a:rPr lang="en-GB" sz="1800" noProof="0" dirty="0">
                <a:latin typeface="Courier"/>
                <a:cs typeface="Courier"/>
              </a:rPr>
              <a:t>"Hello World." &gt; /root/</a:t>
            </a:r>
            <a:r>
              <a:rPr lang="en-GB" sz="1800" noProof="0" dirty="0" smtClean="0">
                <a:latin typeface="Courier"/>
                <a:cs typeface="Courier"/>
              </a:rPr>
              <a:t>context.txt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echo "The time is now $(date -R)!" &gt;&gt; /root/context.txt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67544" y="1125414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Create a simple script, called script.sh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67544" y="3284314"/>
            <a:ext cx="8424936" cy="13688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~$ </a:t>
            </a:r>
            <a:r>
              <a:rPr lang="en-US" sz="1800" dirty="0" err="1" smtClean="0">
                <a:latin typeface="Courier"/>
                <a:cs typeface="Courier"/>
              </a:rPr>
              <a:t>occi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-e $ENDPOINT -n x509 -X -x $X509_USER_PROXY 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  -a create -r compute  \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       [...]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      --context </a:t>
            </a:r>
            <a:r>
              <a:rPr lang="en-US" sz="1800" dirty="0" err="1">
                <a:latin typeface="Courier"/>
                <a:cs typeface="Courier"/>
              </a:rPr>
              <a:t>user_data</a:t>
            </a:r>
            <a:r>
              <a:rPr lang="en-US" sz="1800" dirty="0">
                <a:latin typeface="Courier"/>
                <a:cs typeface="Courier"/>
              </a:rPr>
              <a:t>="file://$PWD/script.sh"</a:t>
            </a:r>
            <a:endParaRPr lang="en-GB" sz="1800" dirty="0">
              <a:latin typeface="Courier"/>
              <a:cs typeface="Courier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67544" y="2780928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Instantiate VM</a:t>
            </a:r>
            <a:endParaRPr lang="en-GB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467544" y="5157192"/>
            <a:ext cx="8424936" cy="13681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~$ </a:t>
            </a:r>
            <a:r>
              <a:rPr lang="en-GB" sz="1800" dirty="0" err="1">
                <a:latin typeface="Courier"/>
                <a:cs typeface="Courier"/>
              </a:rPr>
              <a:t>ssh</a:t>
            </a:r>
            <a:r>
              <a:rPr lang="en-GB" sz="1800" dirty="0">
                <a:latin typeface="Courier"/>
                <a:cs typeface="Courier"/>
              </a:rPr>
              <a:t> -</a:t>
            </a:r>
            <a:r>
              <a:rPr lang="en-GB" sz="1800" dirty="0" err="1">
                <a:latin typeface="Courier"/>
                <a:cs typeface="Courier"/>
              </a:rPr>
              <a:t>i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err="1">
                <a:latin typeface="Courier"/>
                <a:cs typeface="Courier"/>
              </a:rPr>
              <a:t>test.key</a:t>
            </a:r>
            <a:r>
              <a:rPr lang="en-GB" sz="1800" dirty="0">
                <a:latin typeface="Courier"/>
                <a:cs typeface="Courier"/>
              </a:rPr>
              <a:t> ubuntu@155.210.71.129 "</a:t>
            </a:r>
            <a:r>
              <a:rPr lang="en-GB" sz="1800" dirty="0" err="1">
                <a:latin typeface="Courier"/>
                <a:cs typeface="Courier"/>
              </a:rPr>
              <a:t>sudo</a:t>
            </a: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cat /root/context.txt</a:t>
            </a:r>
            <a:r>
              <a:rPr lang="en-GB" sz="1800" dirty="0"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Hello World</a:t>
            </a:r>
          </a:p>
          <a:p>
            <a:pPr marL="0" indent="0">
              <a:buNone/>
            </a:pPr>
            <a:r>
              <a:rPr lang="en-GB" sz="1800" dirty="0">
                <a:latin typeface="Courier"/>
                <a:cs typeface="Courier"/>
              </a:rPr>
              <a:t>The time is now Sat, </a:t>
            </a:r>
            <a:r>
              <a:rPr lang="en-GB" sz="1800" dirty="0" smtClean="0">
                <a:latin typeface="Courier"/>
                <a:cs typeface="Courier"/>
              </a:rPr>
              <a:t>20 Jun 2015 18:</a:t>
            </a:r>
            <a:r>
              <a:rPr lang="en-GB" sz="1800" dirty="0">
                <a:latin typeface="Courier"/>
                <a:cs typeface="Courier"/>
              </a:rPr>
              <a:t>01:29 +0100</a:t>
            </a: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467544" y="4653806"/>
            <a:ext cx="8424936" cy="15835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Check results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692696"/>
            <a:ext cx="336861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– NO NEED TO EXECUTE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cloud-config 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</a:t>
            </a:r>
            <a:r>
              <a:rPr lang="en-GB" noProof="0" dirty="0" smtClean="0"/>
              <a:t>loud-</a:t>
            </a:r>
            <a:r>
              <a:rPr lang="en-GB" noProof="0" dirty="0" err="1" smtClean="0"/>
              <a:t>config</a:t>
            </a:r>
            <a:r>
              <a:rPr lang="en-GB" noProof="0" dirty="0" smtClean="0"/>
              <a:t> is 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own configuration format </a:t>
            </a:r>
          </a:p>
          <a:p>
            <a:r>
              <a:rPr lang="en-GB" noProof="0" dirty="0" smtClean="0"/>
              <a:t>Uses YAML (invalid syntax will make the contextualization fail!) </a:t>
            </a:r>
          </a:p>
          <a:p>
            <a:r>
              <a:rPr lang="en-GB" noProof="0" dirty="0" smtClean="0"/>
              <a:t>Examples:</a:t>
            </a:r>
          </a:p>
          <a:p>
            <a:pPr lvl="1"/>
            <a:r>
              <a:rPr lang="en-GB" noProof="0" dirty="0" smtClean="0"/>
              <a:t>Create users and groups</a:t>
            </a:r>
          </a:p>
          <a:p>
            <a:pPr lvl="1"/>
            <a:r>
              <a:rPr lang="en-GB" noProof="0" dirty="0" smtClean="0"/>
              <a:t>apt-get upgrade should be run on first boot </a:t>
            </a:r>
          </a:p>
          <a:p>
            <a:pPr lvl="1"/>
            <a:r>
              <a:rPr lang="en-GB" noProof="0" dirty="0" smtClean="0"/>
              <a:t>Install packages</a:t>
            </a:r>
          </a:p>
          <a:p>
            <a:pPr lvl="1"/>
            <a:r>
              <a:rPr lang="en-GB" noProof="0" dirty="0" smtClean="0"/>
              <a:t>Run commands</a:t>
            </a:r>
          </a:p>
          <a:p>
            <a:pPr lvl="1"/>
            <a:r>
              <a:rPr lang="en-GB" noProof="0" dirty="0" smtClean="0"/>
              <a:t>…</a:t>
            </a:r>
          </a:p>
          <a:p>
            <a:r>
              <a:rPr lang="en-GB" noProof="0" dirty="0" smtClean="0"/>
              <a:t>cloud-</a:t>
            </a:r>
            <a:r>
              <a:rPr lang="en-GB" noProof="0" dirty="0" err="1" smtClean="0"/>
              <a:t>init</a:t>
            </a:r>
            <a:r>
              <a:rPr lang="en-GB" noProof="0" dirty="0" smtClean="0"/>
              <a:t> documentation contains examples for all the supported options: </a:t>
            </a:r>
            <a:r>
              <a:rPr lang="en-GB" noProof="0" dirty="0" smtClean="0">
                <a:hlinkClick r:id="rId2"/>
              </a:rPr>
              <a:t>http://cloudinit.readthedocs.org/</a:t>
            </a:r>
            <a:r>
              <a:rPr lang="en-GB" noProof="0" dirty="0" smtClean="0"/>
              <a:t> 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933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Sample cloud-config file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noProof="0" smtClean="0">
                <a:latin typeface="Courier"/>
                <a:cs typeface="Courier"/>
              </a:rPr>
              <a:t>#</a:t>
            </a:r>
            <a:r>
              <a:rPr lang="en-GB" sz="1800" noProof="0">
                <a:latin typeface="Courier"/>
                <a:cs typeface="Courier"/>
              </a:rPr>
              <a:t>cloud-config</a:t>
            </a: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users: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default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name: </a:t>
            </a:r>
            <a:r>
              <a:rPr lang="en-GB" sz="1800" noProof="0" smtClean="0">
                <a:latin typeface="Courier"/>
                <a:cs typeface="Courier"/>
              </a:rPr>
              <a:t>myuser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sudo: ALL=(ALL) NOPASSWD:ALL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lock-passwd: true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ssh-import-id: </a:t>
            </a:r>
            <a:r>
              <a:rPr lang="en-GB" sz="1800" noProof="0" smtClean="0">
                <a:latin typeface="Courier"/>
                <a:cs typeface="Courier"/>
              </a:rPr>
              <a:t>myuser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shell: /bin/bash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ssh-authorized-keys: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    - </a:t>
            </a:r>
            <a:r>
              <a:rPr lang="en-GB" sz="1800" noProof="0" smtClean="0">
                <a:latin typeface="Courier"/>
                <a:cs typeface="Courier"/>
              </a:rPr>
              <a:t>&lt;your key here&gt;</a:t>
            </a: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smtClean="0">
                <a:latin typeface="Courier"/>
                <a:cs typeface="Courier"/>
              </a:rPr>
              <a:t>package_upgrade</a:t>
            </a:r>
            <a:r>
              <a:rPr lang="en-GB" sz="1800" noProof="0">
                <a:latin typeface="Courier"/>
                <a:cs typeface="Courier"/>
              </a:rPr>
              <a:t>: </a:t>
            </a:r>
            <a:r>
              <a:rPr lang="en-GB" sz="1800" noProof="0" smtClean="0">
                <a:latin typeface="Courier"/>
                <a:cs typeface="Courier"/>
              </a:rPr>
              <a:t>true</a:t>
            </a: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packages: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ca-policy-egi-core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occi-cli</a:t>
            </a:r>
          </a:p>
          <a:p>
            <a:pPr marL="0" indent="0">
              <a:buNone/>
            </a:pPr>
            <a:r>
              <a:rPr lang="en-GB" sz="1800" noProof="0">
                <a:latin typeface="Courier"/>
                <a:cs typeface="Courier"/>
              </a:rPr>
              <a:t>  - voms-</a:t>
            </a:r>
            <a:r>
              <a:rPr lang="en-GB" sz="1800" noProof="0" smtClean="0">
                <a:latin typeface="Courier"/>
                <a:cs typeface="Courier"/>
              </a:rPr>
              <a:t>clients</a:t>
            </a:r>
            <a:endParaRPr lang="en-GB" sz="1800" noProof="0">
              <a:latin typeface="Courier"/>
              <a:cs typeface="Courier"/>
            </a:endParaRPr>
          </a:p>
        </p:txBody>
      </p:sp>
      <p:sp>
        <p:nvSpPr>
          <p:cNvPr id="4" name="Llamada con línea 1 3"/>
          <p:cNvSpPr/>
          <p:nvPr/>
        </p:nvSpPr>
        <p:spPr>
          <a:xfrm>
            <a:off x="3779912" y="980728"/>
            <a:ext cx="2232248" cy="792088"/>
          </a:xfrm>
          <a:prstGeom prst="borderCallout1">
            <a:avLst>
              <a:gd name="adj1" fmla="val 67846"/>
              <a:gd name="adj2" fmla="val -800"/>
              <a:gd name="adj3" fmla="val 61185"/>
              <a:gd name="adj4" fmla="val -62923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Tells cloud-</a:t>
            </a:r>
            <a:r>
              <a:rPr lang="en-GB" dirty="0" err="1" smtClean="0"/>
              <a:t>init</a:t>
            </a:r>
            <a:r>
              <a:rPr lang="en-GB" dirty="0" smtClean="0"/>
              <a:t>  this is a cloud-</a:t>
            </a:r>
            <a:r>
              <a:rPr lang="en-GB" dirty="0" err="1" smtClean="0"/>
              <a:t>config</a:t>
            </a:r>
            <a:r>
              <a:rPr lang="en-GB" dirty="0" smtClean="0"/>
              <a:t> file </a:t>
            </a:r>
            <a:endParaRPr lang="en-GB" dirty="0"/>
          </a:p>
        </p:txBody>
      </p:sp>
      <p:sp>
        <p:nvSpPr>
          <p:cNvPr id="5" name="Llamada con línea 1 4"/>
          <p:cNvSpPr/>
          <p:nvPr/>
        </p:nvSpPr>
        <p:spPr>
          <a:xfrm>
            <a:off x="6372200" y="2132856"/>
            <a:ext cx="1944216" cy="720080"/>
          </a:xfrm>
          <a:prstGeom prst="borderCallout1">
            <a:avLst>
              <a:gd name="adj1" fmla="val 26048"/>
              <a:gd name="adj2" fmla="val 2479"/>
              <a:gd name="adj3" fmla="val 19289"/>
              <a:gd name="adj4" fmla="val -219189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Configure default user (e.g. </a:t>
            </a:r>
            <a:r>
              <a:rPr lang="en-GB" dirty="0" err="1" smtClean="0"/>
              <a:t>ubuntu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Llamada con línea 1 5"/>
          <p:cNvSpPr/>
          <p:nvPr/>
        </p:nvSpPr>
        <p:spPr>
          <a:xfrm>
            <a:off x="5940152" y="3068960"/>
            <a:ext cx="2520280" cy="1224136"/>
          </a:xfrm>
          <a:prstGeom prst="borderCallout1">
            <a:avLst>
              <a:gd name="adj1" fmla="val 26477"/>
              <a:gd name="adj2" fmla="val 10433"/>
              <a:gd name="adj3" fmla="val 254"/>
              <a:gd name="adj4" fmla="val -86104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Create a user called “</a:t>
            </a:r>
            <a:r>
              <a:rPr lang="en-GB" dirty="0" err="1" smtClean="0"/>
              <a:t>myuser</a:t>
            </a:r>
            <a:r>
              <a:rPr lang="en-GB" dirty="0" smtClean="0"/>
              <a:t>” able to </a:t>
            </a:r>
            <a:r>
              <a:rPr lang="en-GB" dirty="0" err="1" smtClean="0"/>
              <a:t>sudo</a:t>
            </a:r>
            <a:r>
              <a:rPr lang="en-GB" dirty="0" smtClean="0"/>
              <a:t> and with a </a:t>
            </a:r>
            <a:r>
              <a:rPr lang="en-GB" dirty="0" err="1" smtClean="0"/>
              <a:t>ssh</a:t>
            </a:r>
            <a:r>
              <a:rPr lang="en-GB" dirty="0" smtClean="0"/>
              <a:t> key</a:t>
            </a:r>
            <a:endParaRPr lang="en-GB" dirty="0"/>
          </a:p>
        </p:txBody>
      </p:sp>
      <p:sp>
        <p:nvSpPr>
          <p:cNvPr id="7" name="Llamada con línea 1 6"/>
          <p:cNvSpPr/>
          <p:nvPr/>
        </p:nvSpPr>
        <p:spPr>
          <a:xfrm>
            <a:off x="4427984" y="5517232"/>
            <a:ext cx="1944216" cy="720080"/>
          </a:xfrm>
          <a:prstGeom prst="borderCallout1">
            <a:avLst>
              <a:gd name="adj1" fmla="val 30427"/>
              <a:gd name="adj2" fmla="val 7344"/>
              <a:gd name="adj3" fmla="val 11677"/>
              <a:gd name="adj4" fmla="val -8352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Install some packages</a:t>
            </a:r>
            <a:endParaRPr lang="en-GB" dirty="0"/>
          </a:p>
        </p:txBody>
      </p:sp>
      <p:sp>
        <p:nvSpPr>
          <p:cNvPr id="8" name="Llamada con línea 1 7"/>
          <p:cNvSpPr/>
          <p:nvPr/>
        </p:nvSpPr>
        <p:spPr>
          <a:xfrm>
            <a:off x="5400092" y="4509120"/>
            <a:ext cx="2016224" cy="864096"/>
          </a:xfrm>
          <a:prstGeom prst="borderCallout1">
            <a:avLst>
              <a:gd name="adj1" fmla="val 12668"/>
              <a:gd name="adj2" fmla="val 2614"/>
              <a:gd name="adj3" fmla="val 9580"/>
              <a:gd name="adj4" fmla="val -10052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Run apt-get upgrade (or yum upgrade)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71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04048" y="1452912"/>
            <a:ext cx="4139952" cy="4784400"/>
          </a:xfrm>
        </p:spPr>
        <p:txBody>
          <a:bodyPr/>
          <a:lstStyle/>
          <a:p>
            <a:r>
              <a:rPr lang="en-GB" sz="2400" dirty="0" smtClean="0"/>
              <a:t>Grid of clouds</a:t>
            </a:r>
          </a:p>
          <a:p>
            <a:r>
              <a:rPr lang="en-GB" sz="2400" dirty="0" smtClean="0"/>
              <a:t>Unified user interfaces</a:t>
            </a:r>
          </a:p>
          <a:p>
            <a:r>
              <a:rPr lang="en-GB" sz="2400" dirty="0" smtClean="0"/>
              <a:t>Harmonised operational behaviour</a:t>
            </a:r>
          </a:p>
          <a:p>
            <a:r>
              <a:rPr lang="en-GB" sz="2400" dirty="0" smtClean="0"/>
              <a:t>Clouds and their interconnections are based on open standards, open technologies</a:t>
            </a:r>
          </a:p>
          <a:p>
            <a:endParaRPr lang="en-GB" sz="2400" dirty="0"/>
          </a:p>
          <a:p>
            <a:r>
              <a:rPr lang="en-GB" sz="2400" dirty="0"/>
              <a:t>Infrastructure </a:t>
            </a:r>
            <a:r>
              <a:rPr lang="en-GB" sz="2400" dirty="0" smtClean="0">
                <a:sym typeface="Wingdings" panose="05000000000000000000" pitchFamily="2" charset="2"/>
              </a:rPr>
              <a:t> Access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AND </a:t>
            </a:r>
            <a:br>
              <a:rPr lang="en-GB" sz="2400" dirty="0" smtClean="0"/>
            </a:br>
            <a:r>
              <a:rPr lang="en-GB" sz="2400" dirty="0" smtClean="0"/>
              <a:t>technology </a:t>
            </a:r>
            <a:r>
              <a:rPr lang="en-GB" sz="2400" dirty="0" smtClean="0">
                <a:sym typeface="Wingdings" panose="05000000000000000000" pitchFamily="2" charset="2"/>
              </a:rPr>
              <a:t> Deploy</a:t>
            </a:r>
            <a:endParaRPr lang="en-GB" sz="2400" dirty="0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1043608" y="1790568"/>
            <a:ext cx="1561224" cy="10462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251520" y="3374744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483768" y="2996335"/>
            <a:ext cx="1368152" cy="9168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3275856" y="1732350"/>
            <a:ext cx="1152128" cy="77208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2951820" y="4598880"/>
            <a:ext cx="1800200" cy="120638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899592" y="4746455"/>
            <a:ext cx="1359768" cy="91123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59632" y="2836805"/>
            <a:ext cx="319844" cy="617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1"/>
          </p:cNvCxnSpPr>
          <p:nvPr/>
        </p:nvCxnSpPr>
        <p:spPr>
          <a:xfrm>
            <a:off x="1824220" y="2835691"/>
            <a:ext cx="83484" cy="1910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0"/>
            <a:endCxn id="5" idx="2"/>
          </p:cNvCxnSpPr>
          <p:nvPr/>
        </p:nvCxnSpPr>
        <p:spPr>
          <a:xfrm flipH="1">
            <a:off x="1402688" y="3454761"/>
            <a:ext cx="1085324" cy="306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2"/>
            <a:endCxn id="7" idx="0"/>
          </p:cNvCxnSpPr>
          <p:nvPr/>
        </p:nvCxnSpPr>
        <p:spPr>
          <a:xfrm flipV="1">
            <a:off x="2603531" y="2118393"/>
            <a:ext cx="675899" cy="195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1"/>
          </p:cNvCxnSpPr>
          <p:nvPr/>
        </p:nvCxnSpPr>
        <p:spPr>
          <a:xfrm>
            <a:off x="3167844" y="3912211"/>
            <a:ext cx="468052" cy="834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67944" y="2504436"/>
            <a:ext cx="0" cy="209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8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What about Windows?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/>
              <a:t>cloud-</a:t>
            </a:r>
            <a:r>
              <a:rPr lang="en-GB" noProof="0" dirty="0" err="1"/>
              <a:t>init</a:t>
            </a:r>
            <a:r>
              <a:rPr lang="en-GB" noProof="0" dirty="0"/>
              <a:t> is </a:t>
            </a:r>
            <a:r>
              <a:rPr lang="en-GB" noProof="0" dirty="0" err="1"/>
              <a:t>linux</a:t>
            </a:r>
            <a:r>
              <a:rPr lang="en-GB" noProof="0" dirty="0"/>
              <a:t>-only, but</a:t>
            </a:r>
          </a:p>
          <a:p>
            <a:r>
              <a:rPr lang="en-GB" b="1" noProof="0" dirty="0" err="1" smtClean="0">
                <a:solidFill>
                  <a:schemeClr val="accent1"/>
                </a:solidFill>
              </a:rPr>
              <a:t>cloudbase</a:t>
            </a:r>
            <a:r>
              <a:rPr lang="en-GB" b="1" noProof="0" dirty="0" err="1">
                <a:solidFill>
                  <a:schemeClr val="accent1"/>
                </a:solidFill>
              </a:rPr>
              <a:t>-init</a:t>
            </a:r>
            <a:r>
              <a:rPr lang="en-GB" noProof="0" dirty="0"/>
              <a:t> can help!</a:t>
            </a:r>
          </a:p>
          <a:p>
            <a:r>
              <a:rPr lang="en-GB" noProof="0" dirty="0" smtClean="0"/>
              <a:t>Features:</a:t>
            </a:r>
          </a:p>
          <a:p>
            <a:pPr lvl="1"/>
            <a:r>
              <a:rPr lang="en-GB" noProof="0" dirty="0" smtClean="0"/>
              <a:t>setting hostname</a:t>
            </a:r>
          </a:p>
          <a:p>
            <a:pPr lvl="1"/>
            <a:r>
              <a:rPr lang="en-GB" noProof="0" dirty="0" smtClean="0"/>
              <a:t>user creation</a:t>
            </a:r>
          </a:p>
          <a:p>
            <a:pPr lvl="1"/>
            <a:r>
              <a:rPr lang="en-GB" noProof="0" dirty="0" smtClean="0"/>
              <a:t>group membership</a:t>
            </a:r>
          </a:p>
          <a:p>
            <a:pPr lvl="1"/>
            <a:r>
              <a:rPr lang="en-GB" noProof="0" dirty="0" smtClean="0"/>
              <a:t>static networking</a:t>
            </a:r>
          </a:p>
          <a:p>
            <a:pPr lvl="1"/>
            <a:r>
              <a:rPr lang="en-GB" noProof="0" dirty="0" smtClean="0"/>
              <a:t>SSH </a:t>
            </a:r>
            <a:r>
              <a:rPr lang="en-GB" noProof="0" dirty="0"/>
              <a:t>user's public </a:t>
            </a:r>
            <a:r>
              <a:rPr lang="en-GB" noProof="0" dirty="0" smtClean="0"/>
              <a:t>keys</a:t>
            </a:r>
          </a:p>
          <a:p>
            <a:pPr lvl="1"/>
            <a:r>
              <a:rPr lang="en-GB" noProof="0" dirty="0" err="1" smtClean="0"/>
              <a:t>user_data</a:t>
            </a:r>
            <a:r>
              <a:rPr lang="en-GB" noProof="0" dirty="0" smtClean="0"/>
              <a:t> </a:t>
            </a:r>
            <a:r>
              <a:rPr lang="en-GB" noProof="0" dirty="0"/>
              <a:t>custom scripts running in various shells (</a:t>
            </a:r>
            <a:r>
              <a:rPr lang="en-GB" noProof="0" dirty="0" err="1"/>
              <a:t>CMD.exe</a:t>
            </a:r>
            <a:r>
              <a:rPr lang="en-GB" noProof="0" dirty="0"/>
              <a:t> / </a:t>
            </a:r>
            <a:r>
              <a:rPr lang="en-GB" noProof="0" dirty="0" err="1"/>
              <a:t>Powershell</a:t>
            </a:r>
            <a:r>
              <a:rPr lang="en-GB" noProof="0" dirty="0"/>
              <a:t> / bash)</a:t>
            </a:r>
          </a:p>
        </p:txBody>
      </p:sp>
    </p:spTree>
    <p:extLst>
      <p:ext uri="{BB962C8B-B14F-4D97-AF65-F5344CB8AC3E}">
        <p14:creationId xmlns:p14="http://schemas.microsoft.com/office/powerpoint/2010/main" val="36788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</a:t>
            </a:r>
            <a:r>
              <a:rPr lang="en-GB" noProof="0" smtClean="0"/>
              <a:t>loudbase-init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smtClean="0"/>
              <a:t>Installation:</a:t>
            </a:r>
          </a:p>
          <a:p>
            <a:pPr lvl="1"/>
            <a:r>
              <a:rPr lang="en-GB" noProof="0" smtClean="0"/>
              <a:t>Get installer at https: //github.com/stackforge/cloudbase-init#binaries</a:t>
            </a:r>
          </a:p>
          <a:p>
            <a:pPr lvl="1"/>
            <a:r>
              <a:rPr lang="en-GB" noProof="0" smtClean="0"/>
              <a:t>Installer can also execute sysprep if needed. </a:t>
            </a:r>
          </a:p>
          <a:p>
            <a:endParaRPr lang="en-GB" noProof="0" smtClean="0"/>
          </a:p>
          <a:p>
            <a:r>
              <a:rPr lang="en-GB" noProof="0" smtClean="0"/>
              <a:t>Contextualization </a:t>
            </a:r>
          </a:p>
          <a:p>
            <a:pPr lvl="1"/>
            <a:r>
              <a:rPr lang="en-GB" noProof="0" smtClean="0"/>
              <a:t>user-data can only be a script</a:t>
            </a:r>
          </a:p>
          <a:p>
            <a:pPr lvl="1"/>
            <a:r>
              <a:rPr lang="en-GB" noProof="0" smtClean="0"/>
              <a:t>but cloudbase-init will use all the meta-data (networking, hostname, keys)</a:t>
            </a:r>
          </a:p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92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268761"/>
            <a:ext cx="9144000" cy="1440000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Exercise 4:</a:t>
            </a:r>
            <a:br>
              <a:rPr lang="en-GB" noProof="0" dirty="0" smtClean="0"/>
            </a:br>
            <a:r>
              <a:rPr lang="en-GB" sz="3600" noProof="0" dirty="0" smtClean="0"/>
              <a:t>Fractal application with contextualisation</a:t>
            </a:r>
            <a:br>
              <a:rPr lang="en-GB" sz="3600" noProof="0" dirty="0" smtClean="0"/>
            </a:br>
            <a:r>
              <a:rPr lang="en-GB" sz="3600" dirty="0" smtClean="0">
                <a:solidFill>
                  <a:srgbClr val="FF0000"/>
                </a:solidFill>
              </a:rPr>
              <a:t>(Home work)</a:t>
            </a:r>
            <a:endParaRPr lang="en-GB" sz="3600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/>
              <a:t>F</a:t>
            </a:r>
            <a:r>
              <a:rPr lang="en-GB" noProof="0" smtClean="0"/>
              <a:t>ractal application on FedCloud</a:t>
            </a:r>
            <a:endParaRPr lang="en-GB" noProof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268760"/>
            <a:ext cx="8424936" cy="4784400"/>
          </a:xfrm>
        </p:spPr>
        <p:txBody>
          <a:bodyPr/>
          <a:lstStyle/>
          <a:p>
            <a:r>
              <a:rPr lang="en-GB" dirty="0" smtClean="0"/>
              <a:t>Sample application borrowed from OpenStack</a:t>
            </a:r>
            <a:r>
              <a:rPr lang="en-GB" dirty="0"/>
              <a:t> </a:t>
            </a:r>
            <a:r>
              <a:rPr lang="en-GB" dirty="0" smtClean="0"/>
              <a:t>“First Application For OpenStack” tutorial*</a:t>
            </a:r>
          </a:p>
          <a:p>
            <a:r>
              <a:rPr lang="en-GB" dirty="0" smtClean="0"/>
              <a:t>Compute &amp; display fractals using a set of worker nodes that get the tasks using a queue service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4716016" y="5858688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*Licensed </a:t>
            </a:r>
            <a:r>
              <a:rPr lang="en-GB" sz="1400" dirty="0"/>
              <a:t>under Creative Commons Attribution 3.0 License </a:t>
            </a:r>
            <a:r>
              <a:rPr lang="en-GB" sz="1400" u="sng" dirty="0"/>
              <a:t>http://</a:t>
            </a:r>
            <a:r>
              <a:rPr lang="en-GB" sz="1400" u="sng" dirty="0" err="1"/>
              <a:t>creativecommons.org</a:t>
            </a:r>
            <a:r>
              <a:rPr lang="en-GB" sz="1400" u="sng" dirty="0"/>
              <a:t>/licenses/by/3.0/</a:t>
            </a:r>
            <a:r>
              <a:rPr lang="en-GB" sz="1400" u="sng" dirty="0" err="1"/>
              <a:t>legalcode</a:t>
            </a:r>
            <a:r>
              <a:rPr lang="en-GB" sz="1400" u="sng" dirty="0"/>
              <a:t>.</a:t>
            </a:r>
            <a:endParaRPr lang="en-GB" sz="1400" dirty="0"/>
          </a:p>
          <a:p>
            <a:endParaRPr lang="en-GB" sz="1400" dirty="0"/>
          </a:p>
        </p:txBody>
      </p:sp>
      <p:pic>
        <p:nvPicPr>
          <p:cNvPr id="6" name="Imagen 5" descr="graphviz-b0cd07df8077c30b11085f23d62436b79d59789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6" y="3367083"/>
            <a:ext cx="5060926" cy="2438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3515524"/>
            <a:ext cx="21602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 single binary includes all services.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Configuration is controllable with command-line parameters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5" y="3284984"/>
            <a:ext cx="5256585" cy="2573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4F85C3"/>
                </a:solidFill>
              </a:rPr>
              <a:t>VM1</a:t>
            </a:r>
            <a:endParaRPr lang="en-GB" dirty="0">
              <a:solidFill>
                <a:srgbClr val="4F85C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8344" y="4941168"/>
            <a:ext cx="1152128" cy="9175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 smtClean="0">
                <a:solidFill>
                  <a:srgbClr val="4F85C3"/>
                </a:solidFill>
              </a:rPr>
              <a:t>VM2</a:t>
            </a:r>
            <a:endParaRPr lang="en-GB" dirty="0">
              <a:solidFill>
                <a:srgbClr val="4F85C3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740352" y="5301208"/>
            <a:ext cx="1008112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Worker</a:t>
            </a:r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endCxn id="9" idx="1"/>
          </p:cNvCxnSpPr>
          <p:nvPr/>
        </p:nvCxnSpPr>
        <p:spPr>
          <a:xfrm>
            <a:off x="6948264" y="4725144"/>
            <a:ext cx="939723" cy="649881"/>
          </a:xfrm>
          <a:prstGeom prst="straightConnector1">
            <a:avLst/>
          </a:prstGeom>
          <a:ln w="19050">
            <a:solidFill>
              <a:srgbClr val="FFC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8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02630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Where to find contextualised VAs?</a:t>
            </a:r>
            <a:br>
              <a:rPr lang="en-GB" dirty="0" smtClean="0"/>
            </a:br>
            <a:r>
              <a:rPr lang="en-GB" u="sng" dirty="0" smtClean="0"/>
              <a:t>Software</a:t>
            </a:r>
            <a:r>
              <a:rPr lang="en-GB" dirty="0" smtClean="0"/>
              <a:t> Appliances in </a:t>
            </a:r>
            <a:r>
              <a:rPr lang="en-GB" dirty="0" err="1" smtClean="0"/>
              <a:t>AppDB</a:t>
            </a:r>
            <a:endParaRPr lang="en-GB" dirty="0"/>
          </a:p>
        </p:txBody>
      </p:sp>
      <p:pic>
        <p:nvPicPr>
          <p:cNvPr id="6" name="Marcador de contenido 5" descr="sa1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5" b="7935"/>
          <a:stretch>
            <a:fillRect/>
          </a:stretch>
        </p:blipFill>
        <p:spPr/>
      </p:pic>
      <p:pic>
        <p:nvPicPr>
          <p:cNvPr id="8" name="Imagen 7" descr="sa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24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0768"/>
            <a:ext cx="8424936" cy="4784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Get the Fractal VA details from </a:t>
            </a:r>
            <a:r>
              <a:rPr lang="en-GB" dirty="0" err="1" smtClean="0"/>
              <a:t>AppDB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Download contextualization script from </a:t>
            </a:r>
            <a:r>
              <a:rPr lang="en-GB" dirty="0" err="1" smtClean="0"/>
              <a:t>AppDB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Start a VM that holds the complete application, then generate a few fractals </a:t>
            </a:r>
            <a:r>
              <a:rPr lang="en-GB" dirty="0" smtClean="0">
                <a:sym typeface="Wingdings" panose="05000000000000000000" pitchFamily="2" charset="2"/>
              </a:rPr>
              <a:t> VM1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Modify the contextualization script for a worker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Start a worker VM – it will listen on the queue service </a:t>
            </a:r>
            <a:r>
              <a:rPr lang="en-GB" dirty="0" smtClean="0">
                <a:sym typeface="Wingdings" panose="05000000000000000000" pitchFamily="2" charset="2"/>
              </a:rPr>
              <a:t> VM2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some more fractals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Check that second worker also generated fractals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31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Application</a:t>
            </a:r>
            <a:endParaRPr lang="en-GB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9678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OS_TPL=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&lt;OCCI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RESOURCE_TPL</a:t>
            </a:r>
            <a:r>
              <a:rPr lang="en-GB" sz="1800" dirty="0" smtClean="0">
                <a:latin typeface="Courier"/>
                <a:cs typeface="Courier"/>
              </a:rPr>
              <a:t>=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&lt;Template 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ID from </a:t>
            </a:r>
            <a:r>
              <a:rPr lang="en-GB" sz="1800" dirty="0" err="1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~$ curl -k 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&lt;context script URL from </a:t>
            </a:r>
            <a:r>
              <a:rPr lang="en-GB" sz="1800" dirty="0" err="1" smtClean="0">
                <a:solidFill>
                  <a:srgbClr val="FF0000"/>
                </a:solidFill>
                <a:latin typeface="Courier"/>
                <a:cs typeface="Courier"/>
              </a:rPr>
              <a:t>AppDB</a:t>
            </a:r>
            <a:r>
              <a:rPr lang="en-GB" sz="1800" dirty="0" smtClean="0">
                <a:solidFill>
                  <a:srgbClr val="FF0000"/>
                </a:solidFill>
                <a:latin typeface="Courier"/>
                <a:cs typeface="Courier"/>
              </a:rPr>
              <a:t>&gt;</a:t>
            </a:r>
            <a:r>
              <a:rPr lang="en-GB" sz="1800" dirty="0" smtClean="0">
                <a:latin typeface="Courier"/>
                <a:cs typeface="Courier"/>
              </a:rPr>
              <a:t> &gt; context.sh</a:t>
            </a: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GB" sz="1800" noProof="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create --resource compute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$RESOURCE_TPL --</a:t>
            </a:r>
            <a:r>
              <a:rPr lang="en-GB" sz="1800" noProof="0" dirty="0" err="1" smtClean="0">
                <a:latin typeface="Courier"/>
                <a:cs typeface="Courier"/>
              </a:rPr>
              <a:t>mixin</a:t>
            </a:r>
            <a:r>
              <a:rPr lang="en-GB" sz="1800" noProof="0" dirty="0" smtClean="0">
                <a:latin typeface="Courier"/>
                <a:cs typeface="Courier"/>
              </a:rPr>
              <a:t> $OS_TPL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--attribute </a:t>
            </a:r>
            <a:r>
              <a:rPr lang="en-GB" sz="1800" noProof="0" dirty="0" err="1" smtClean="0">
                <a:latin typeface="Courier"/>
                <a:cs typeface="Courier"/>
              </a:rPr>
              <a:t>occi.core.title</a:t>
            </a:r>
            <a:r>
              <a:rPr lang="en-GB" sz="1800" noProof="0" dirty="0" smtClean="0">
                <a:latin typeface="Courier"/>
                <a:cs typeface="Courier"/>
              </a:rPr>
              <a:t>=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"</a:t>
            </a:r>
            <a:r>
              <a:rPr lang="en-GB" sz="1800" noProof="0" dirty="0" smtClean="0">
                <a:latin typeface="Courier"/>
                <a:cs typeface="Courier"/>
              </a:rPr>
              <a:t>fractal$(date +%s)" \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dirty="0" err="1">
                <a:solidFill>
                  <a:schemeClr val="bg1"/>
                </a:solidFill>
                <a:latin typeface="Courier"/>
                <a:cs typeface="Courier"/>
              </a:rPr>
              <a:t>user_data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="file</a:t>
            </a:r>
            <a:r>
              <a:rPr lang="en-GB" sz="1800" dirty="0">
                <a:solidFill>
                  <a:schemeClr val="bg1"/>
                </a:solidFill>
                <a:latin typeface="Courier"/>
                <a:cs typeface="Courier"/>
              </a:rPr>
              <a:t>:///$PWD/</a:t>
            </a:r>
            <a:r>
              <a:rPr lang="en-GB" sz="1800" dirty="0" err="1" smtClean="0">
                <a:solidFill>
                  <a:schemeClr val="bg1"/>
                </a:solidFill>
                <a:latin typeface="Courier"/>
                <a:cs typeface="Courier"/>
              </a:rPr>
              <a:t>context.sh</a:t>
            </a:r>
            <a:r>
              <a:rPr lang="en-GB" sz="1800" dirty="0" smtClean="0">
                <a:solidFill>
                  <a:schemeClr val="bg1"/>
                </a:solidFill>
                <a:latin typeface="Courier"/>
                <a:cs typeface="Courier"/>
              </a:rPr>
              <a:t>" \</a:t>
            </a:r>
            <a:endParaRPr lang="en-GB" sz="1800" noProof="0" dirty="0" smtClean="0">
              <a:solidFill>
                <a:schemeClr val="bg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        --context 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public_key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="file:///$HOME/.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ssh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/</a:t>
            </a:r>
            <a:r>
              <a:rPr lang="en-GB" sz="1800" noProof="0" dirty="0" err="1" smtClean="0">
                <a:solidFill>
                  <a:schemeClr val="bg1"/>
                </a:solidFill>
                <a:latin typeface="Courier"/>
                <a:cs typeface="Courier"/>
              </a:rPr>
              <a:t>id_rsa.pub</a:t>
            </a:r>
            <a:r>
              <a:rPr lang="en-GB" sz="1800" noProof="0" dirty="0" smtClean="0">
                <a:solidFill>
                  <a:schemeClr val="bg1"/>
                </a:solidFill>
                <a:latin typeface="Courier"/>
                <a:cs typeface="Courier"/>
              </a:rPr>
              <a:t>"</a:t>
            </a:r>
          </a:p>
          <a:p>
            <a:pPr marL="0" indent="0">
              <a:buNone/>
            </a:pPr>
            <a:endParaRPr lang="en-GB" sz="1800" noProof="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MASTER_ID=...</a:t>
            </a:r>
            <a:endParaRPr lang="en-GB" sz="1800" noProof="0" dirty="0">
              <a:latin typeface="Courier"/>
              <a:cs typeface="Couri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5780112"/>
            <a:ext cx="3456384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Save the ID in an </a:t>
            </a:r>
            <a:r>
              <a:rPr lang="en-GB" dirty="0" err="1" smtClean="0"/>
              <a:t>Env</a:t>
            </a:r>
            <a:r>
              <a:rPr lang="en-GB" dirty="0" smtClean="0"/>
              <a:t>. variable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803713" y="1340768"/>
            <a:ext cx="252028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From the Fractal 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7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List and describe your VM instance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467544" y="2277542"/>
            <a:ext cx="8424936" cy="115145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</a:t>
            </a:r>
            <a:r>
              <a:rPr lang="en-GB" sz="1800" noProof="0" dirty="0" err="1" smtClean="0">
                <a:latin typeface="Courier"/>
                <a:cs typeface="Courier"/>
              </a:rPr>
              <a:t>auth</a:t>
            </a:r>
            <a:r>
              <a:rPr lang="en-GB" sz="1800" noProof="0" dirty="0" smtClean="0">
                <a:latin typeface="Courier"/>
                <a:cs typeface="Courier"/>
              </a:rPr>
              <a:t> x509 --</a:t>
            </a:r>
            <a:r>
              <a:rPr lang="en-GB" sz="1800" noProof="0" dirty="0" err="1" smtClean="0">
                <a:latin typeface="Courier"/>
                <a:cs typeface="Courier"/>
              </a:rPr>
              <a:t>voms</a:t>
            </a:r>
            <a:r>
              <a:rPr lang="en-GB" sz="1800" noProof="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None/>
            </a:pPr>
            <a:r>
              <a:rPr lang="en-GB" sz="1800" noProof="0" dirty="0" smtClean="0">
                <a:latin typeface="Courier"/>
                <a:cs typeface="Courier"/>
              </a:rPr>
              <a:t>        --action list --resource compute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7544" y="4149080"/>
            <a:ext cx="842493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dirty="0">
                <a:latin typeface="Courier"/>
                <a:cs typeface="Courier"/>
              </a:rPr>
              <a:t>~$ occi --endpoint $ENDPOINT \</a:t>
            </a:r>
          </a:p>
          <a:p>
            <a:r>
              <a:rPr lang="en-GB" dirty="0">
                <a:latin typeface="Courier"/>
                <a:cs typeface="Courier"/>
              </a:rPr>
              <a:t>        --</a:t>
            </a:r>
            <a:r>
              <a:rPr lang="en-GB" dirty="0" err="1">
                <a:latin typeface="Courier"/>
                <a:cs typeface="Courier"/>
              </a:rPr>
              <a:t>auth</a:t>
            </a:r>
            <a:r>
              <a:rPr lang="en-GB" dirty="0">
                <a:latin typeface="Courier"/>
                <a:cs typeface="Courier"/>
              </a:rPr>
              <a:t> x509 --</a:t>
            </a:r>
            <a:r>
              <a:rPr lang="en-GB" dirty="0" err="1">
                <a:latin typeface="Courier"/>
                <a:cs typeface="Courier"/>
              </a:rPr>
              <a:t>voms</a:t>
            </a:r>
            <a:r>
              <a:rPr lang="en-GB" dirty="0">
                <a:latin typeface="Courier"/>
                <a:cs typeface="Courier"/>
              </a:rPr>
              <a:t> --user-cred $X509_USER_PROXY \</a:t>
            </a:r>
          </a:p>
          <a:p>
            <a:r>
              <a:rPr lang="en-GB" dirty="0">
                <a:latin typeface="Courier"/>
                <a:cs typeface="Courier"/>
              </a:rPr>
              <a:t>        --action describe --resource </a:t>
            </a:r>
            <a:r>
              <a:rPr lang="en-GB" dirty="0" smtClean="0">
                <a:latin typeface="Courier"/>
                <a:cs typeface="Courier"/>
              </a:rPr>
              <a:t>$MASTER_ID</a:t>
            </a:r>
            <a:endParaRPr lang="en-GB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2929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Accessing the appliance</a:t>
            </a:r>
            <a:endParaRPr lang="en-GB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noProof="0" dirty="0" smtClean="0"/>
              <a:t>If the VM does not have a public IP </a:t>
            </a:r>
            <a:br>
              <a:rPr lang="en-GB" noProof="0" dirty="0" smtClean="0"/>
            </a:br>
            <a:r>
              <a:rPr lang="en-GB" noProof="0" dirty="0" smtClean="0"/>
              <a:t>(BIFI endpoint):</a:t>
            </a:r>
            <a:endParaRPr lang="en-GB" noProof="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67544" y="2312683"/>
            <a:ext cx="8229600" cy="15483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~$ occi --endpoint $ENDPOINT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</a:t>
            </a:r>
            <a:r>
              <a:rPr lang="en-GB" sz="1800" dirty="0" err="1" smtClean="0">
                <a:latin typeface="Courier"/>
                <a:cs typeface="Courier"/>
              </a:rPr>
              <a:t>auth</a:t>
            </a:r>
            <a:r>
              <a:rPr lang="en-GB" sz="1800" dirty="0" smtClean="0">
                <a:latin typeface="Courier"/>
                <a:cs typeface="Courier"/>
              </a:rPr>
              <a:t> x509 --</a:t>
            </a:r>
            <a:r>
              <a:rPr lang="en-GB" sz="1800" dirty="0" err="1" smtClean="0">
                <a:latin typeface="Courier"/>
                <a:cs typeface="Courier"/>
              </a:rPr>
              <a:t>voms</a:t>
            </a:r>
            <a:r>
              <a:rPr lang="en-GB" sz="1800" dirty="0" smtClean="0">
                <a:latin typeface="Courier"/>
                <a:cs typeface="Courier"/>
              </a:rPr>
              <a:t> --user-cred $X509_USER_PROXY \</a:t>
            </a:r>
          </a:p>
          <a:p>
            <a:pPr marL="0" indent="0">
              <a:buFont typeface="Arial"/>
              <a:buNone/>
            </a:pPr>
            <a:r>
              <a:rPr lang="en-GB" sz="1800" dirty="0" smtClean="0">
                <a:latin typeface="Courier"/>
                <a:cs typeface="Courier"/>
              </a:rPr>
              <a:t>        --action link --resource $MASTER_ID \</a:t>
            </a:r>
          </a:p>
          <a:p>
            <a:pPr marL="0" indent="0">
              <a:buFont typeface="Arial"/>
              <a:buNone/>
            </a:pPr>
            <a:r>
              <a:rPr lang="en-GB" sz="1800" dirty="0">
                <a:latin typeface="Courier"/>
                <a:cs typeface="Courier"/>
              </a:rPr>
              <a:t> </a:t>
            </a:r>
            <a:r>
              <a:rPr lang="en-GB" sz="1800" dirty="0" smtClean="0">
                <a:latin typeface="Courier"/>
                <a:cs typeface="Courier"/>
              </a:rPr>
              <a:t>       --link /network/public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3984624"/>
            <a:ext cx="8229600" cy="2180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Login with your </a:t>
            </a:r>
            <a:r>
              <a:rPr lang="en-GB" dirty="0" err="1"/>
              <a:t>ssh</a:t>
            </a:r>
            <a:r>
              <a:rPr lang="en-GB" dirty="0"/>
              <a:t> key and create some </a:t>
            </a:r>
            <a:r>
              <a:rPr lang="en-GB" dirty="0" smtClean="0"/>
              <a:t>fractals:</a:t>
            </a:r>
          </a:p>
          <a:p>
            <a:endParaRPr lang="en-US" dirty="0" smtClean="0"/>
          </a:p>
          <a:p>
            <a:endParaRPr lang="en-GB" dirty="0"/>
          </a:p>
          <a:p>
            <a:r>
              <a:rPr lang="en-GB" dirty="0" smtClean="0"/>
              <a:t>Check in your browser:</a:t>
            </a:r>
          </a:p>
          <a:p>
            <a:pPr lvl="1"/>
            <a:r>
              <a:rPr lang="en-GB" dirty="0" smtClean="0"/>
              <a:t>http://&lt;your </a:t>
            </a:r>
            <a:r>
              <a:rPr lang="en-GB" dirty="0" err="1" smtClean="0"/>
              <a:t>vm</a:t>
            </a:r>
            <a:r>
              <a:rPr lang="en-GB" dirty="0" smtClean="0"/>
              <a:t> </a:t>
            </a:r>
            <a:r>
              <a:rPr lang="en-GB" dirty="0" err="1" smtClean="0"/>
              <a:t>ip</a:t>
            </a:r>
            <a:r>
              <a:rPr lang="en-GB" dirty="0" smtClean="0"/>
              <a:t>&gt;/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7544" y="4437112"/>
            <a:ext cx="8229600" cy="432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Courier"/>
                <a:cs typeface="Courier"/>
              </a:rPr>
              <a:t>~</a:t>
            </a:r>
            <a:r>
              <a:rPr lang="en-GB" sz="1800" dirty="0">
                <a:latin typeface="Courier"/>
                <a:cs typeface="Courier"/>
              </a:rPr>
              <a:t>$ </a:t>
            </a:r>
            <a:r>
              <a:rPr lang="en-GB" sz="1800" dirty="0" err="1">
                <a:latin typeface="Courier"/>
                <a:cs typeface="Courier"/>
              </a:rPr>
              <a:t>faafo</a:t>
            </a:r>
            <a:r>
              <a:rPr lang="en-GB" sz="1800" dirty="0">
                <a:latin typeface="Courier"/>
                <a:cs typeface="Courier"/>
              </a:rPr>
              <a:t> --endpoint-</a:t>
            </a:r>
            <a:r>
              <a:rPr lang="en-GB" sz="1800" dirty="0" err="1">
                <a:latin typeface="Courier"/>
                <a:cs typeface="Courier"/>
              </a:rPr>
              <a:t>url</a:t>
            </a:r>
            <a:r>
              <a:rPr lang="en-GB" sz="1800" dirty="0">
                <a:latin typeface="Courier"/>
                <a:cs typeface="Courier"/>
              </a:rPr>
              <a:t> http://</a:t>
            </a:r>
            <a:r>
              <a:rPr lang="en-GB" sz="1800" dirty="0" err="1">
                <a:latin typeface="Courier"/>
                <a:cs typeface="Courier"/>
              </a:rPr>
              <a:t>localhost</a:t>
            </a:r>
            <a:r>
              <a:rPr lang="en-GB" sz="1800" dirty="0">
                <a:latin typeface="Courier"/>
                <a:cs typeface="Courier"/>
              </a:rPr>
              <a:t> --verbose </a:t>
            </a:r>
            <a:r>
              <a:rPr lang="en-GB" sz="1800" dirty="0" smtClean="0">
                <a:latin typeface="Courier"/>
                <a:cs typeface="Courier"/>
              </a:rPr>
              <a:t>create</a:t>
            </a:r>
          </a:p>
        </p:txBody>
      </p:sp>
    </p:spTree>
    <p:extLst>
      <p:ext uri="{BB962C8B-B14F-4D97-AF65-F5344CB8AC3E}">
        <p14:creationId xmlns:p14="http://schemas.microsoft.com/office/powerpoint/2010/main" val="401179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85709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32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18741</TotalTime>
  <Words>8720</Words>
  <Application>Microsoft Office PowerPoint</Application>
  <PresentationFormat>Presentazione su schermo (4:3)</PresentationFormat>
  <Paragraphs>1574</Paragraphs>
  <Slides>152</Slides>
  <Notes>39</Notes>
  <HiddenSlides>32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152</vt:i4>
      </vt:variant>
    </vt:vector>
  </HeadingPairs>
  <TitlesOfParts>
    <vt:vector size="167" baseType="lpstr">
      <vt:lpstr>MS PGothic</vt:lpstr>
      <vt:lpstr>MS PGothic</vt:lpstr>
      <vt:lpstr>Arial</vt:lpstr>
      <vt:lpstr>Arial Narrow</vt:lpstr>
      <vt:lpstr>Calibri</vt:lpstr>
      <vt:lpstr>Comic Sans MS</vt:lpstr>
      <vt:lpstr>Courier</vt:lpstr>
      <vt:lpstr>Courier New</vt:lpstr>
      <vt:lpstr>Segoe UI</vt:lpstr>
      <vt:lpstr>Times New Roman</vt:lpstr>
      <vt:lpstr>Verdana</vt:lpstr>
      <vt:lpstr>Wingdings</vt:lpstr>
      <vt:lpstr>Engage</vt:lpstr>
      <vt:lpstr>EGI Powerpoint Presentation (body)</vt:lpstr>
      <vt:lpstr>EGI Powerpoint Presentation (closing)</vt:lpstr>
      <vt:lpstr>EGI Federated Cloud for Open Science</vt:lpstr>
      <vt:lpstr>Training goals</vt:lpstr>
      <vt:lpstr>Outline</vt:lpstr>
      <vt:lpstr>Introduction to EGI &amp; EGI Federated Cloud</vt:lpstr>
      <vt:lpstr>EGI (European Grid Infrastructure)</vt:lpstr>
      <vt:lpstr>‘Enabling Global Infrastructures’</vt:lpstr>
      <vt:lpstr>Cloud computing &amp; Key terms</vt:lpstr>
      <vt:lpstr>What is a cloud federation? – A ‘definition’</vt:lpstr>
      <vt:lpstr>EGI Federated Cloud</vt:lpstr>
      <vt:lpstr>Benefits</vt:lpstr>
      <vt:lpstr>Inside a cloud site – Technical slide</vt:lpstr>
      <vt:lpstr>The current infrastructure</vt:lpstr>
      <vt:lpstr>Access to the Federated Cloud:  Virtual Organisations</vt:lpstr>
      <vt:lpstr>The typical user workflow</vt:lpstr>
      <vt:lpstr>Typical usage models</vt:lpstr>
      <vt:lpstr>Combined models</vt:lpstr>
      <vt:lpstr>Example: READemption</vt:lpstr>
      <vt:lpstr>BioVEL</vt:lpstr>
      <vt:lpstr>Crossbow</vt:lpstr>
      <vt:lpstr>Rainbow</vt:lpstr>
      <vt:lpstr>CloudMap</vt:lpstr>
      <vt:lpstr>CloudBurst</vt:lpstr>
      <vt:lpstr>RSD-Cloud</vt:lpstr>
      <vt:lpstr>Cloud BioLinux</vt:lpstr>
      <vt:lpstr>CloVR</vt:lpstr>
      <vt:lpstr>Mercury</vt:lpstr>
      <vt:lpstr>Taverna</vt:lpstr>
      <vt:lpstr>Galaxy</vt:lpstr>
      <vt:lpstr>Tavaxy</vt:lpstr>
      <vt:lpstr>CloudMan</vt:lpstr>
      <vt:lpstr>High Level Tools (PaaS &amp; SaaS)</vt:lpstr>
      <vt:lpstr>Training infrastructure</vt:lpstr>
      <vt:lpstr>training.egi.eu Virtual Organisation</vt:lpstr>
      <vt:lpstr>Accessing the training VO</vt:lpstr>
      <vt:lpstr>OCCI and rOCCI</vt:lpstr>
      <vt:lpstr>Main commands to be used during Exercises</vt:lpstr>
      <vt:lpstr>Log into the UI</vt:lpstr>
      <vt:lpstr>Get ready to access your VMs with SSH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BREAK</vt:lpstr>
      <vt:lpstr>Exercise 2 &amp; 3: Jupyter Notebook</vt:lpstr>
      <vt:lpstr>Jupyter Notebook</vt:lpstr>
      <vt:lpstr>Exercise 2 and 3</vt:lpstr>
      <vt:lpstr>Exercise 2: Run a Jupyter Notebook in the EGI Federated Cloud</vt:lpstr>
      <vt:lpstr>Exercise 1: Jupyter Notebook setup</vt:lpstr>
      <vt:lpstr>Browsing AppDB</vt:lpstr>
      <vt:lpstr>Presentazione standard di PowerPoint</vt:lpstr>
      <vt:lpstr>REQUEST</vt:lpstr>
      <vt:lpstr>Create your first compute appliance</vt:lpstr>
      <vt:lpstr>List and describe your VM instances</vt:lpstr>
      <vt:lpstr>Accessing the appliance</vt:lpstr>
      <vt:lpstr>Logging into the appliance</vt:lpstr>
      <vt:lpstr>Start the service</vt:lpstr>
      <vt:lpstr>Transfer files</vt:lpstr>
      <vt:lpstr>Jupyter’s main page</vt:lpstr>
      <vt:lpstr>You can also have a terminal case</vt:lpstr>
      <vt:lpstr>We can show standard downsteam analysis</vt:lpstr>
      <vt:lpstr>Example case</vt:lpstr>
      <vt:lpstr>Run entire preset notebooks</vt:lpstr>
      <vt:lpstr>Exercise 3: Jupyter with persistent storage</vt:lpstr>
      <vt:lpstr>Making Jupyter files persistent</vt:lpstr>
      <vt:lpstr>Create the volume and describe it</vt:lpstr>
      <vt:lpstr>Attach to VM</vt:lpstr>
      <vt:lpstr>See attach information</vt:lpstr>
      <vt:lpstr>Move Jupyter files to new volume</vt:lpstr>
      <vt:lpstr>Clean up and stop the VM</vt:lpstr>
      <vt:lpstr>Create a new notebook with the volume</vt:lpstr>
      <vt:lpstr>Use the volume</vt:lpstr>
      <vt:lpstr>Once done, delete your instances</vt:lpstr>
      <vt:lpstr>Contextualisation</vt:lpstr>
      <vt:lpstr>Contextualization</vt:lpstr>
      <vt:lpstr>Contextualization in FedCloud</vt:lpstr>
      <vt:lpstr>cloud-init</vt:lpstr>
      <vt:lpstr>cloud-init support</vt:lpstr>
      <vt:lpstr>Use with rOCCI CLI</vt:lpstr>
      <vt:lpstr>Meta data vs user data</vt:lpstr>
      <vt:lpstr>Public Key injection with cloud-init</vt:lpstr>
      <vt:lpstr>User data in cloud-init</vt:lpstr>
      <vt:lpstr>Deploy an app. into you VM with contextualisation</vt:lpstr>
      <vt:lpstr>cloud-config </vt:lpstr>
      <vt:lpstr>Sample cloud-config file</vt:lpstr>
      <vt:lpstr>What about Windows?</vt:lpstr>
      <vt:lpstr>cloudbase-init</vt:lpstr>
      <vt:lpstr>Exercise 4: Fractal application with contextualisation (Home work)</vt:lpstr>
      <vt:lpstr>Fractal application on FedCloud</vt:lpstr>
      <vt:lpstr>Where to find contextualised VAs? Software Appliances in AppDB</vt:lpstr>
      <vt:lpstr>Workflow</vt:lpstr>
      <vt:lpstr>Start Application</vt:lpstr>
      <vt:lpstr>List and describe your VM instance</vt:lpstr>
      <vt:lpstr>Accessing the appliance</vt:lpstr>
      <vt:lpstr>Presentazione standard di PowerPoint</vt:lpstr>
      <vt:lpstr>Add workers to the app</vt:lpstr>
      <vt:lpstr>Start Worker – On the same, or  on a different cloud site</vt:lpstr>
      <vt:lpstr>Accessing the appliance</vt:lpstr>
      <vt:lpstr>Remember to delete your VMs!</vt:lpstr>
      <vt:lpstr>Using Docker in the EGI Federated Cloud to start a Galaxy server</vt:lpstr>
      <vt:lpstr>What is Docker ? https://www.docker.com</vt:lpstr>
      <vt:lpstr>Intermodal shipping container – solution for pre-cargo problem before 1960</vt:lpstr>
      <vt:lpstr>Docker – Container system for code</vt:lpstr>
      <vt:lpstr>VMs vs containers in the cloud</vt:lpstr>
      <vt:lpstr>Updates, Changes Why are Docker containers lightweight?</vt:lpstr>
      <vt:lpstr>Exercise #5: Docker and Galaxy </vt:lpstr>
      <vt:lpstr>Exercise 5: Running Docker Containers in  the EGI Federated Cloud</vt:lpstr>
      <vt:lpstr>VM with pre-deployed Docker Engine in EGI AppDB</vt:lpstr>
      <vt:lpstr>Check the Docker Containers  in the EGI AppDB</vt:lpstr>
      <vt:lpstr>Create your first compute appliance</vt:lpstr>
      <vt:lpstr>List and describe your VM instances</vt:lpstr>
      <vt:lpstr>Adding Public IP (Optional)</vt:lpstr>
      <vt:lpstr>Logging into the appliance</vt:lpstr>
      <vt:lpstr>Verify if the Docker is installed properly</vt:lpstr>
      <vt:lpstr>Start the Galaxy server</vt:lpstr>
      <vt:lpstr>Persistent storage vs Read-only</vt:lpstr>
      <vt:lpstr>Galaxy main interface</vt:lpstr>
      <vt:lpstr>Install new tool: “join”</vt:lpstr>
      <vt:lpstr>A simple Galaxy exercise</vt:lpstr>
      <vt:lpstr>A simple Galaxy exercise</vt:lpstr>
      <vt:lpstr>A simple Galaxy exercise</vt:lpstr>
      <vt:lpstr>A simple Galaxy exercise</vt:lpstr>
      <vt:lpstr>A simple Galaxy exercise</vt:lpstr>
      <vt:lpstr>A simple Galaxy exercise</vt:lpstr>
      <vt:lpstr>A simple Galaxy exercise</vt:lpstr>
      <vt:lpstr>Stop the service</vt:lpstr>
      <vt:lpstr>Clean up and stop the VM</vt:lpstr>
      <vt:lpstr>Preparing your own VM image</vt:lpstr>
      <vt:lpstr>Image Creation</vt:lpstr>
      <vt:lpstr>Image containers and disk images</vt:lpstr>
      <vt:lpstr>OVF, OVA and VMDK</vt:lpstr>
      <vt:lpstr>Packer</vt:lpstr>
      <vt:lpstr>Packer Image Template </vt:lpstr>
      <vt:lpstr>Packer builder</vt:lpstr>
      <vt:lpstr>Packer provisioners</vt:lpstr>
      <vt:lpstr>Provisioner: script</vt:lpstr>
      <vt:lpstr>EGI Endorsed VM images</vt:lpstr>
      <vt:lpstr>Make your VM available via AppDB</vt:lpstr>
      <vt:lpstr>Which approach to follow?</vt:lpstr>
      <vt:lpstr>Keep in mind!</vt:lpstr>
      <vt:lpstr>Next steps</vt:lpstr>
      <vt:lpstr>Main resource</vt:lpstr>
      <vt:lpstr>Getting access to the FedCloud</vt:lpstr>
      <vt:lpstr>Support services</vt:lpstr>
      <vt:lpstr>Support through the NGIs</vt:lpstr>
      <vt:lpstr>Organise a training event</vt:lpstr>
      <vt:lpstr>DI4R 2016 Conference Digital Infrastructures for Research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dscardaci</cp:lastModifiedBy>
  <cp:revision>461</cp:revision>
  <cp:lastPrinted>2015-10-13T14:53:18Z</cp:lastPrinted>
  <dcterms:created xsi:type="dcterms:W3CDTF">2015-05-07T09:24:15Z</dcterms:created>
  <dcterms:modified xsi:type="dcterms:W3CDTF">2016-05-24T16:46:48Z</dcterms:modified>
</cp:coreProperties>
</file>