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3" r:id="rId2"/>
    <p:sldMasterId id="2147483667" r:id="rId3"/>
  </p:sldMasterIdLst>
  <p:notesMasterIdLst>
    <p:notesMasterId r:id="rId21"/>
  </p:notesMasterIdLst>
  <p:sldIdLst>
    <p:sldId id="431" r:id="rId4"/>
    <p:sldId id="422" r:id="rId5"/>
    <p:sldId id="435" r:id="rId6"/>
    <p:sldId id="436" r:id="rId7"/>
    <p:sldId id="437" r:id="rId8"/>
    <p:sldId id="444" r:id="rId9"/>
    <p:sldId id="447" r:id="rId10"/>
    <p:sldId id="452" r:id="rId11"/>
    <p:sldId id="449" r:id="rId12"/>
    <p:sldId id="450" r:id="rId13"/>
    <p:sldId id="438" r:id="rId14"/>
    <p:sldId id="443" r:id="rId15"/>
    <p:sldId id="448" r:id="rId16"/>
    <p:sldId id="451" r:id="rId17"/>
    <p:sldId id="441" r:id="rId18"/>
    <p:sldId id="432" r:id="rId19"/>
    <p:sldId id="429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rgio Andreozzi" initials="" lastIdx="3" clrIdx="0"/>
  <p:cmAuthor id="1" name="Michel Drescher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9" autoAdjust="0"/>
    <p:restoredTop sz="99281" autoAdjust="0"/>
  </p:normalViewPr>
  <p:slideViewPr>
    <p:cSldViewPr>
      <p:cViewPr varScale="1">
        <p:scale>
          <a:sx n="113" d="100"/>
          <a:sy n="113" d="100"/>
        </p:scale>
        <p:origin x="-15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16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229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9C0BA9-8270-461C-BA30-E325EBD4642F}" type="datetimeFigureOut">
              <a:rPr lang="en-US"/>
              <a:pPr>
                <a:defRPr/>
              </a:pPr>
              <a:t>5/29/2012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6FC97E-D4CA-4D5D-8F3D-BA3B2C598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99693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2F30AF2-B3AC-4C0D-ACCB-2B4716911F41}" type="slidenum">
              <a:rPr lang="en-GB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143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573B07-2C8A-4EFD-ABF6-75147FCB492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88846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7492A5-CA6B-4884-B35F-8B1D82C935B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3224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797D46E-FE48-44A4-AD90-540913E2D176}" type="datetime1">
              <a:rPr lang="en-GB" smtClean="0"/>
              <a:pPr>
                <a:defRPr/>
              </a:pPr>
              <a:t>29/05/2012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3958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E62C6-D1EF-4B99-989A-B9519A5E871F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6374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0CC5-E9F9-4C4F-9E6E-CE4C8550E4EA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C9E4-42E2-402A-B0B1-17451789FE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459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5CEFB69-3A1A-40F9-A725-6A056CDB5DB5}" type="datetime1">
              <a:rPr lang="en-GB" smtClean="0"/>
              <a:pPr>
                <a:defRPr/>
              </a:pPr>
              <a:t>29/05/2012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smtClean="0"/>
              <a:t>EGI Life Sciences - May 2011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9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21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22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3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4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27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9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30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  <p:extLst>
      <p:ext uri="{BB962C8B-B14F-4D97-AF65-F5344CB8AC3E}">
        <p14:creationId xmlns:p14="http://schemas.microsoft.com/office/powerpoint/2010/main" xmlns="" val="229641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7A3A6-4ECE-4A33-8B95-A9F524F2275D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849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C8EB56-51B2-4437-9BE3-4E42C28E0E2C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763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B0A0A1B-C4C1-4A44-A1B4-F234FFA1D13E}" type="datetime1">
              <a:rPr lang="en-GB" smtClean="0"/>
              <a:pPr>
                <a:defRPr/>
              </a:pPr>
              <a:t>29/05/2012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" name="Date Placeholder 3"/>
          <p:cNvSpPr txBox="1">
            <a:spLocks/>
          </p:cNvSpPr>
          <p:nvPr userDrawn="1"/>
        </p:nvSpPr>
        <p:spPr>
          <a:xfrm>
            <a:off x="2339752" y="6448251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International Workshop on Science Gateways for Life Sciences http://iwsg-life.org/2012</a:t>
            </a:r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6410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2339752" y="6448251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International Workshop on Science Gateways for Life Sciences http://iwsg-life.org/2012</a:t>
            </a:r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849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9978D5-D72A-4623-A9C8-7EA007951FE5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2339752" y="6448251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International Workshop on Science Gateways for Life Sciences http://iwsg-life.org/2012</a:t>
            </a:r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7632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035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37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8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93306D1-B4EE-4158-A0CE-5BE46619B428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smtClean="0"/>
              <a:t>EGI Life Sciences - May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03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0" r:id="rId2"/>
    <p:sldLayoutId id="2147483661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45F0523-ED96-41FF-B10D-24B87089AAC0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smtClean="0"/>
              <a:t>EGI Life Sciences - May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8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9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0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2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3792988-DDA9-4FE9-9344-81D3F27A3F97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ucst@egi.e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go.egi.eu/requirements" TargetMode="Externa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rt.egi.eu/guest/Ticket/Display.html?id=2690" TargetMode="External"/><Relationship Id="rId3" Type="http://schemas.openxmlformats.org/officeDocument/2006/relationships/hyperlink" Target="https://rt.egi.eu/guest/Ticket/Display.html?id=2968" TargetMode="External"/><Relationship Id="rId7" Type="http://schemas.openxmlformats.org/officeDocument/2006/relationships/hyperlink" Target="https://rt.egi.eu/guest/Ticket/Display.html?id=2766" TargetMode="External"/><Relationship Id="rId12" Type="http://schemas.openxmlformats.org/officeDocument/2006/relationships/hyperlink" Target="https://rt.egi.eu/guest/Ticket/Display.html?id=2022" TargetMode="External"/><Relationship Id="rId2" Type="http://schemas.openxmlformats.org/officeDocument/2006/relationships/hyperlink" Target="https://rt.egi.eu/guest/Ticket/Display.html?id=3209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rt.egi.eu/guest/Ticket/Display.html?id=2769" TargetMode="External"/><Relationship Id="rId11" Type="http://schemas.openxmlformats.org/officeDocument/2006/relationships/hyperlink" Target="https://rt.egi.eu/guest/Ticket/Display.html?id=2024" TargetMode="External"/><Relationship Id="rId5" Type="http://schemas.openxmlformats.org/officeDocument/2006/relationships/hyperlink" Target="https://rt.egi.eu/guest/Ticket/Display.html?id=2965" TargetMode="External"/><Relationship Id="rId10" Type="http://schemas.openxmlformats.org/officeDocument/2006/relationships/hyperlink" Target="https://rt.egi.eu/guest/Ticket/Display.html?id=2518" TargetMode="External"/><Relationship Id="rId4" Type="http://schemas.openxmlformats.org/officeDocument/2006/relationships/hyperlink" Target="https://rt.egi.eu/guest/Ticket/Display.html?id=2966" TargetMode="External"/><Relationship Id="rId9" Type="http://schemas.openxmlformats.org/officeDocument/2006/relationships/hyperlink" Target="https://rt.egi.eu/guest/Ticket/Display.html?id=2689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://www.egi.eu/user-support/gadgets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6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.eu/blog" TargetMode="External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hyperlink" Target="https://wiki.egi.eu/wiki/Virtual_Team_Project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go.egi.eu/sciencegateways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o.egi.eu/sciencegateways" TargetMode="External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http://appdb.egi.eu/gadgets/editor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nuno.ferreira@egi.eu" TargetMode="External"/><Relationship Id="rId2" Type="http://schemas.openxmlformats.org/officeDocument/2006/relationships/hyperlink" Target="https://wiki.egi.eu/wiki/VT_Science_Gateway_Primer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mailto:szeberenyi@sztaki.hu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egi.eu/wiki/VT_Federated_Identity_Providers_Assessment" TargetMode="External"/><Relationship Id="rId2" Type="http://schemas.openxmlformats.org/officeDocument/2006/relationships/hyperlink" Target="http://indico.cern.ch/conferenceDisplay.py?confId=191892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iki.egi.eu/wiki/Robot_certificat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5656" y="1338337"/>
            <a:ext cx="7668344" cy="2450703"/>
          </a:xfrm>
        </p:spPr>
        <p:txBody>
          <a:bodyPr/>
          <a:lstStyle/>
          <a:p>
            <a:r>
              <a:rPr lang="en-GB" smtClean="0"/>
              <a:t>Science </a:t>
            </a:r>
            <a:r>
              <a:rPr lang="en-GB" smtClean="0"/>
              <a:t>gateways for </a:t>
            </a:r>
            <a:br>
              <a:rPr lang="en-GB" smtClean="0"/>
            </a:br>
            <a:r>
              <a:rPr lang="en-GB" smtClean="0"/>
              <a:t>life sciences: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The EGI perspective</a:t>
            </a:r>
            <a:endParaRPr lang="en-GB" dirty="0" smtClean="0"/>
          </a:p>
        </p:txBody>
      </p:sp>
      <p:sp>
        <p:nvSpPr>
          <p:cNvPr id="3076" name="Date Placeholder 4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A79CEE8-73BE-4A9D-9D9C-35F056CEE5FF}" type="datetime1">
              <a:rPr lang="en-GB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29/05/2012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7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574633-1977-4342-8111-E3D962A32562}" type="slidenum">
              <a:rPr lang="fi-FI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i-FI" smtClean="0">
              <a:solidFill>
                <a:schemeClr val="bg1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339752" y="3310136"/>
            <a:ext cx="5832648" cy="1343000"/>
          </a:xfrm>
        </p:spPr>
        <p:txBody>
          <a:bodyPr/>
          <a:lstStyle/>
          <a:p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err="1" smtClean="0"/>
              <a:t>Gergely</a:t>
            </a:r>
            <a:r>
              <a:rPr lang="en-GB" sz="2800" smtClean="0"/>
              <a:t> Sipos</a:t>
            </a:r>
          </a:p>
          <a:p>
            <a:r>
              <a:rPr lang="en-GB" sz="2400" smtClean="0"/>
              <a:t>Technical Outreach Manager</a:t>
            </a:r>
          </a:p>
          <a:p>
            <a:r>
              <a:rPr lang="en-GB" sz="2400" smtClean="0"/>
              <a:t>EGI.eu, Amsterdam</a:t>
            </a:r>
            <a:endParaRPr lang="en-GB" sz="2400" dirty="0" smtClean="0"/>
          </a:p>
          <a:p>
            <a:r>
              <a:rPr lang="en-GB" sz="2800" dirty="0" smtClean="0">
                <a:hlinkClick r:id="rId3"/>
              </a:rPr>
              <a:t>gergely.sipos@egi.eu</a:t>
            </a:r>
            <a:r>
              <a:rPr lang="en-GB" sz="2800" dirty="0" smtClean="0"/>
              <a:t> 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Common underlying services – Common requirements</a:t>
            </a:r>
            <a:endParaRPr lang="en-GB" sz="36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30/05/2012</a:t>
            </a: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787627" y="2106254"/>
            <a:ext cx="936104" cy="64807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100" b="1" smtClean="0">
                <a:solidFill>
                  <a:schemeClr val="tx1"/>
                </a:solidFill>
              </a:rPr>
              <a:t>Technology  Coordination Board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70795" y="1804510"/>
            <a:ext cx="2305025" cy="13098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>
              <a:defRPr/>
            </a:pPr>
            <a:r>
              <a:rPr lang="en-GB" sz="2400" b="1" dirty="0" smtClean="0">
                <a:solidFill>
                  <a:schemeClr val="tx1"/>
                </a:solidFill>
              </a:rPr>
              <a:t>EGI</a:t>
            </a:r>
            <a:br>
              <a:rPr lang="en-GB" sz="2400" b="1" dirty="0" smtClean="0">
                <a:solidFill>
                  <a:schemeClr val="tx1"/>
                </a:solidFill>
              </a:rPr>
            </a:br>
            <a:r>
              <a:rPr lang="en-GB" sz="2400" b="1" dirty="0" smtClean="0">
                <a:solidFill>
                  <a:schemeClr val="tx1"/>
                </a:solidFill>
              </a:rPr>
              <a:t>Requirements Tracker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8" name="TextBox 15"/>
          <p:cNvSpPr txBox="1">
            <a:spLocks noChangeArrowheads="1"/>
          </p:cNvSpPr>
          <p:nvPr/>
        </p:nvSpPr>
        <p:spPr bwMode="auto">
          <a:xfrm>
            <a:off x="127108" y="2663514"/>
            <a:ext cx="6639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/>
              <a:t>NGIs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3000" y="2036928"/>
            <a:ext cx="7296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smtClean="0"/>
              <a:t>VRCs</a:t>
            </a:r>
            <a:endParaRPr lang="en-US" sz="1600" b="1" dirty="0"/>
          </a:p>
        </p:txBody>
      </p: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376565" y="1700808"/>
            <a:ext cx="59503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/>
              <a:t>VOs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987824" y="1155094"/>
            <a:ext cx="1512168" cy="792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b="1" smtClean="0"/>
              <a:t>User Community Support </a:t>
            </a:r>
            <a:r>
              <a:rPr lang="en-US" sz="1400" b="1" dirty="0" smtClean="0"/>
              <a:t>Team of EGI.eu</a:t>
            </a:r>
            <a:endParaRPr lang="en-US" sz="14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7443811" y="2106254"/>
            <a:ext cx="1080120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Technology </a:t>
            </a:r>
            <a:r>
              <a:rPr lang="en-US" sz="1400" b="1" dirty="0">
                <a:solidFill>
                  <a:schemeClr val="tx1"/>
                </a:solidFill>
              </a:rPr>
              <a:t>providers</a:t>
            </a:r>
          </a:p>
        </p:txBody>
      </p:sp>
      <p:sp>
        <p:nvSpPr>
          <p:cNvPr id="13" name="Left-Right Arrow 12"/>
          <p:cNvSpPr/>
          <p:nvPr/>
        </p:nvSpPr>
        <p:spPr>
          <a:xfrm>
            <a:off x="6723731" y="2106254"/>
            <a:ext cx="720080" cy="557212"/>
          </a:xfrm>
          <a:prstGeom prst="leftRightArrow">
            <a:avLst>
              <a:gd name="adj1" fmla="val 50415"/>
              <a:gd name="adj2" fmla="val 3577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14" name="Up-Down Arrow 13"/>
          <p:cNvSpPr/>
          <p:nvPr/>
        </p:nvSpPr>
        <p:spPr>
          <a:xfrm>
            <a:off x="3734891" y="3200022"/>
            <a:ext cx="612576" cy="805042"/>
          </a:xfrm>
          <a:prstGeom prst="upDownArrow">
            <a:avLst>
              <a:gd name="adj1" fmla="val 50000"/>
              <a:gd name="adj2" fmla="val 40380"/>
            </a:avLst>
          </a:prstGeom>
          <a:solidFill>
            <a:schemeClr val="bg1"/>
          </a:solidFill>
          <a:ln>
            <a:solidFill>
              <a:srgbClr val="0099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5"/>
          <p:cNvSpPr txBox="1">
            <a:spLocks noChangeArrowheads="1"/>
          </p:cNvSpPr>
          <p:nvPr/>
        </p:nvSpPr>
        <p:spPr bwMode="auto">
          <a:xfrm>
            <a:off x="-36512" y="2324960"/>
            <a:ext cx="9829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/>
              <a:t>projects</a:t>
            </a:r>
            <a:endParaRPr lang="en-US" sz="1600" b="1" dirty="0"/>
          </a:p>
        </p:txBody>
      </p:sp>
      <p:sp>
        <p:nvSpPr>
          <p:cNvPr id="16" name="Left-Up Arrow 15"/>
          <p:cNvSpPr/>
          <p:nvPr/>
        </p:nvSpPr>
        <p:spPr>
          <a:xfrm>
            <a:off x="5004048" y="3717032"/>
            <a:ext cx="3168352" cy="750430"/>
          </a:xfrm>
          <a:prstGeom prst="leftUpArrow">
            <a:avLst>
              <a:gd name="adj1" fmla="val 34612"/>
              <a:gd name="adj2" fmla="val 35154"/>
              <a:gd name="adj3" fmla="val 24154"/>
            </a:avLst>
          </a:prstGeom>
          <a:noFill/>
          <a:ln>
            <a:solidFill>
              <a:srgbClr val="0099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5"/>
          <p:cNvSpPr txBox="1">
            <a:spLocks noChangeArrowheads="1"/>
          </p:cNvSpPr>
          <p:nvPr/>
        </p:nvSpPr>
        <p:spPr bwMode="auto">
          <a:xfrm>
            <a:off x="215008" y="2973032"/>
            <a:ext cx="83388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/>
              <a:t>events</a:t>
            </a:r>
            <a:endParaRPr lang="en-US" sz="1600" b="1" dirty="0"/>
          </a:p>
        </p:txBody>
      </p:sp>
      <p:sp>
        <p:nvSpPr>
          <p:cNvPr id="18" name="Right Arrow 17"/>
          <p:cNvSpPr/>
          <p:nvPr/>
        </p:nvSpPr>
        <p:spPr>
          <a:xfrm>
            <a:off x="971600" y="1875174"/>
            <a:ext cx="2088232" cy="1239192"/>
          </a:xfrm>
          <a:prstGeom prst="rightArrow">
            <a:avLst>
              <a:gd name="adj1" fmla="val 72054"/>
              <a:gd name="adj2" fmla="val 3242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b="1" smtClean="0">
                <a:solidFill>
                  <a:srgbClr val="C00000"/>
                </a:solidFill>
              </a:rPr>
              <a:t>Input channels </a:t>
            </a:r>
            <a:r>
              <a:rPr lang="en-GB" sz="1600" b="1">
                <a:solidFill>
                  <a:srgbClr val="C00000"/>
                </a:solidFill>
              </a:rPr>
              <a:t>for </a:t>
            </a:r>
            <a:r>
              <a:rPr lang="en-GB" sz="1600" b="1" smtClean="0">
                <a:solidFill>
                  <a:srgbClr val="C00000"/>
                </a:solidFill>
              </a:rPr>
              <a:t/>
            </a:r>
            <a:br>
              <a:rPr lang="en-GB" sz="1600" b="1" smtClean="0">
                <a:solidFill>
                  <a:srgbClr val="C00000"/>
                </a:solidFill>
              </a:rPr>
            </a:br>
            <a:r>
              <a:rPr lang="en-GB" sz="1600" b="1" smtClean="0">
                <a:solidFill>
                  <a:srgbClr val="C00000"/>
                </a:solidFill>
              </a:rPr>
              <a:t>community requirements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66686" y="4005064"/>
            <a:ext cx="18373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smtClean="0">
                <a:solidFill>
                  <a:srgbClr val="009900"/>
                </a:solidFill>
              </a:rPr>
              <a:t>EGI Helpdesk</a:t>
            </a:r>
            <a:endParaRPr lang="en-GB" sz="2000" b="1" dirty="0" smtClean="0">
              <a:solidFill>
                <a:srgbClr val="009900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 rot="1040078">
            <a:off x="5117863" y="2840905"/>
            <a:ext cx="647700" cy="436484"/>
          </a:xfrm>
          <a:prstGeom prst="rightArrow">
            <a:avLst>
              <a:gd name="adj1" fmla="val 72054"/>
              <a:gd name="adj2" fmla="val 6068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  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787627" y="1314166"/>
            <a:ext cx="936104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100" b="1" smtClean="0">
                <a:solidFill>
                  <a:schemeClr val="tx1"/>
                </a:solidFill>
              </a:rPr>
              <a:t>User Community Board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787627" y="2970350"/>
            <a:ext cx="936104" cy="6480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GB" sz="1100" b="1" smtClean="0">
                <a:solidFill>
                  <a:schemeClr val="tx1"/>
                </a:solidFill>
              </a:rPr>
              <a:t>Operations Management Board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23" name="Right Arrow 22"/>
          <p:cNvSpPr/>
          <p:nvPr/>
        </p:nvSpPr>
        <p:spPr>
          <a:xfrm rot="20460003">
            <a:off x="5120955" y="1623734"/>
            <a:ext cx="647700" cy="436484"/>
          </a:xfrm>
          <a:prstGeom prst="rightArrow">
            <a:avLst>
              <a:gd name="adj1" fmla="val 72054"/>
              <a:gd name="adj2" fmla="val 6068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  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5139555" y="2178262"/>
            <a:ext cx="647700" cy="436484"/>
          </a:xfrm>
          <a:prstGeom prst="rightArrow">
            <a:avLst>
              <a:gd name="adj1" fmla="val 72054"/>
              <a:gd name="adj2" fmla="val 6068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  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443811" y="2970350"/>
            <a:ext cx="1080120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b="1" smtClean="0">
                <a:solidFill>
                  <a:schemeClr val="tx1"/>
                </a:solidFill>
              </a:rPr>
              <a:t>Resource centres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6" name="Left-Right Arrow 25"/>
          <p:cNvSpPr/>
          <p:nvPr/>
        </p:nvSpPr>
        <p:spPr>
          <a:xfrm>
            <a:off x="6723731" y="3042358"/>
            <a:ext cx="720080" cy="557212"/>
          </a:xfrm>
          <a:prstGeom prst="leftRightArrow">
            <a:avLst>
              <a:gd name="adj1" fmla="val 50415"/>
              <a:gd name="adj2" fmla="val 3577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443811" y="1314166"/>
            <a:ext cx="1080120" cy="648072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b="1" smtClean="0">
                <a:solidFill>
                  <a:schemeClr val="tx1"/>
                </a:solidFill>
              </a:rPr>
              <a:t>Structured scientific communities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8" name="Left-Right Arrow 27"/>
          <p:cNvSpPr/>
          <p:nvPr/>
        </p:nvSpPr>
        <p:spPr>
          <a:xfrm>
            <a:off x="6723731" y="1314166"/>
            <a:ext cx="720080" cy="557212"/>
          </a:xfrm>
          <a:prstGeom prst="leftRightArrow">
            <a:avLst>
              <a:gd name="adj1" fmla="val 50415"/>
              <a:gd name="adj2" fmla="val 3577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29" name="Left-Up Arrow 28"/>
          <p:cNvSpPr/>
          <p:nvPr/>
        </p:nvSpPr>
        <p:spPr>
          <a:xfrm flipH="1">
            <a:off x="367408" y="3356992"/>
            <a:ext cx="2764432" cy="1110470"/>
          </a:xfrm>
          <a:prstGeom prst="leftUpArrow">
            <a:avLst>
              <a:gd name="adj1" fmla="val 20752"/>
              <a:gd name="adj2" fmla="val 22185"/>
              <a:gd name="adj3" fmla="val 25000"/>
            </a:avLst>
          </a:prstGeom>
          <a:noFill/>
          <a:ln>
            <a:solidFill>
              <a:srgbClr val="0099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Cloud 29"/>
          <p:cNvSpPr/>
          <p:nvPr/>
        </p:nvSpPr>
        <p:spPr>
          <a:xfrm>
            <a:off x="3239344" y="4941168"/>
            <a:ext cx="1332656" cy="1296144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b="1" smtClean="0">
                <a:solidFill>
                  <a:schemeClr val="tx2"/>
                </a:solidFill>
              </a:rPr>
              <a:t>NGIs</a:t>
            </a:r>
            <a:br>
              <a:rPr lang="en-GB" b="1" smtClean="0">
                <a:solidFill>
                  <a:schemeClr val="tx2"/>
                </a:solidFill>
              </a:rPr>
            </a:br>
            <a:r>
              <a:rPr lang="en-GB" b="1" smtClean="0">
                <a:solidFill>
                  <a:schemeClr val="tx2"/>
                </a:solidFill>
              </a:rPr>
              <a:t>&amp; projects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31" name="Up-Down Arrow 30"/>
          <p:cNvSpPr/>
          <p:nvPr/>
        </p:nvSpPr>
        <p:spPr>
          <a:xfrm>
            <a:off x="3707904" y="4437112"/>
            <a:ext cx="612576" cy="720080"/>
          </a:xfrm>
          <a:prstGeom prst="upDownArrow">
            <a:avLst>
              <a:gd name="adj1" fmla="val 50000"/>
              <a:gd name="adj2" fmla="val 40380"/>
            </a:avLst>
          </a:prstGeom>
          <a:solidFill>
            <a:schemeClr val="bg1"/>
          </a:solidFill>
          <a:ln>
            <a:solidFill>
              <a:srgbClr val="0099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4788471" y="5036983"/>
            <a:ext cx="418896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smtClean="0">
                <a:solidFill>
                  <a:srgbClr val="FF0000"/>
                </a:solidFill>
              </a:rPr>
              <a:t>Submit requirements</a:t>
            </a:r>
          </a:p>
          <a:p>
            <a:r>
              <a:rPr lang="en-GB" sz="2400" smtClean="0">
                <a:solidFill>
                  <a:srgbClr val="FF0000"/>
                </a:solidFill>
              </a:rPr>
              <a:t>Monitor requirements:</a:t>
            </a:r>
          </a:p>
          <a:p>
            <a:r>
              <a:rPr lang="en-GB" sz="2400" smtClean="0">
                <a:solidFill>
                  <a:srgbClr val="FF0000"/>
                </a:solidFill>
                <a:hlinkClick r:id="rId2"/>
              </a:rPr>
              <a:t>http://go.egi.eu/requirements</a:t>
            </a:r>
            <a:r>
              <a:rPr lang="en-GB" sz="240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932040" y="1124744"/>
            <a:ext cx="3816424" cy="3384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9925" y="6356350"/>
            <a:ext cx="2133600" cy="365125"/>
          </a:xfrm>
        </p:spPr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2345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115888"/>
            <a:ext cx="7776864" cy="865187"/>
          </a:xfrm>
        </p:spPr>
        <p:txBody>
          <a:bodyPr/>
          <a:lstStyle/>
          <a:p>
            <a:r>
              <a:rPr lang="en-GB" sz="3200" smtClean="0"/>
              <a:t>Some of the open LSGC requirements</a:t>
            </a:r>
            <a:r>
              <a:rPr lang="en-GB" sz="3600" smtClean="0"/>
              <a:t/>
            </a:r>
            <a:br>
              <a:rPr lang="en-GB" sz="3600" smtClean="0"/>
            </a:br>
            <a:r>
              <a:rPr lang="en-GB" sz="1400" smtClean="0"/>
              <a:t>lsgc.org/en/LSGC:home;jsessionid=1A568B3D65F7338F8540C3CF3D397405#Technicals</a:t>
            </a:r>
            <a:endParaRPr lang="en-GB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641332" cy="4525963"/>
          </a:xfrm>
        </p:spPr>
        <p:txBody>
          <a:bodyPr/>
          <a:lstStyle/>
          <a:p>
            <a:r>
              <a:rPr lang="en-GB" sz="2000" smtClean="0">
                <a:hlinkClick r:id="rId2"/>
              </a:rPr>
              <a:t>#3209 Accounting Portal: get all users data from the VO manager view</a:t>
            </a:r>
            <a:endParaRPr lang="en-GB" sz="2000" smtClean="0"/>
          </a:p>
          <a:p>
            <a:r>
              <a:rPr lang="en-GB" sz="2000" smtClean="0">
                <a:hlinkClick r:id="rId3"/>
              </a:rPr>
              <a:t>#2968 JDL does not offer GLUE attribute for available disk space on worker node</a:t>
            </a:r>
            <a:endParaRPr lang="en-GB" sz="2000" smtClean="0"/>
          </a:p>
          <a:p>
            <a:r>
              <a:rPr lang="en-GB" sz="2000" smtClean="0">
                <a:hlinkClick r:id="rId4"/>
              </a:rPr>
              <a:t>#2966 Enhanced WMS throughput</a:t>
            </a:r>
            <a:endParaRPr lang="en-GB" sz="2000" smtClean="0"/>
          </a:p>
          <a:p>
            <a:r>
              <a:rPr lang="en-GB" sz="2000" smtClean="0">
                <a:hlinkClick r:id="rId5"/>
              </a:rPr>
              <a:t>#2965 Enhanced information feedback by middleware error messages</a:t>
            </a:r>
            <a:endParaRPr lang="en-GB" sz="2000" smtClean="0"/>
          </a:p>
          <a:p>
            <a:r>
              <a:rPr lang="en-GB" sz="2000" smtClean="0">
                <a:hlinkClick r:id="rId6"/>
              </a:rPr>
              <a:t>#2769 Homogenous APIs for a middleware</a:t>
            </a:r>
            <a:endParaRPr lang="en-GB" sz="2000" smtClean="0"/>
          </a:p>
          <a:p>
            <a:r>
              <a:rPr lang="en-GB" sz="2000" smtClean="0">
                <a:hlinkClick r:id="rId7"/>
              </a:rPr>
              <a:t>#2766 Storage monitoring</a:t>
            </a:r>
            <a:endParaRPr lang="en-GB" sz="2000" smtClean="0"/>
          </a:p>
          <a:p>
            <a:r>
              <a:rPr lang="en-GB" sz="2000" smtClean="0">
                <a:hlinkClick r:id="rId8"/>
              </a:rPr>
              <a:t>#2690 Service not in Production/ Nagios BOX</a:t>
            </a:r>
            <a:endParaRPr lang="en-GB" sz="2000" smtClean="0"/>
          </a:p>
          <a:p>
            <a:r>
              <a:rPr lang="en-GB" sz="2000" smtClean="0">
                <a:hlinkClick r:id="rId9"/>
              </a:rPr>
              <a:t>#2689 SE error messages</a:t>
            </a:r>
            <a:endParaRPr lang="en-GB" sz="2000" smtClean="0"/>
          </a:p>
          <a:p>
            <a:r>
              <a:rPr lang="en-GB" sz="2000" smtClean="0">
                <a:hlinkClick r:id="rId10"/>
              </a:rPr>
              <a:t>#2518 LFC automatic failover mechanism for users and applications</a:t>
            </a:r>
            <a:endParaRPr lang="en-GB" sz="2000" smtClean="0"/>
          </a:p>
          <a:p>
            <a:r>
              <a:rPr lang="en-GB" sz="2000" smtClean="0">
                <a:hlinkClick r:id="rId11"/>
              </a:rPr>
              <a:t>#2024 data lifetime management (VO: vlemed)</a:t>
            </a:r>
            <a:endParaRPr lang="en-GB" sz="2000" smtClean="0"/>
          </a:p>
          <a:p>
            <a:r>
              <a:rPr lang="en-GB" sz="2000" smtClean="0">
                <a:hlinkClick r:id="rId12"/>
              </a:rPr>
              <a:t>#2022 enforcement of access control between file catalogue and physical files (VO: vlemed)</a:t>
            </a:r>
            <a:endParaRPr lang="en-GB" sz="2000" smtClean="0"/>
          </a:p>
          <a:p>
            <a:r>
              <a:rPr lang="en-GB" sz="2000" smtClean="0"/>
              <a:t>...(30 in total – 23/05/2012)</a:t>
            </a:r>
          </a:p>
          <a:p>
            <a:endParaRPr lang="en-GB" sz="18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an 29"/>
          <p:cNvSpPr/>
          <p:nvPr/>
        </p:nvSpPr>
        <p:spPr>
          <a:xfrm>
            <a:off x="2195736" y="4581128"/>
            <a:ext cx="2304256" cy="864096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Pie 31"/>
          <p:cNvSpPr/>
          <p:nvPr/>
        </p:nvSpPr>
        <p:spPr>
          <a:xfrm>
            <a:off x="4610583" y="4634553"/>
            <a:ext cx="3489809" cy="1440160"/>
          </a:xfrm>
          <a:prstGeom prst="pie">
            <a:avLst>
              <a:gd name="adj1" fmla="val 14371510"/>
              <a:gd name="adj2" fmla="val 14295142"/>
            </a:avLst>
          </a:prstGeom>
          <a:solidFill>
            <a:schemeClr val="accent6">
              <a:lumMod val="75000"/>
            </a:schemeClr>
          </a:solidFill>
          <a:scene3d>
            <a:camera prst="orthographicFront">
              <a:rot lat="4178645" lon="11522056" rev="11464628"/>
            </a:camera>
            <a:lightRig rig="threePt" dir="t"/>
          </a:scene3d>
          <a:sp3d extrusionH="254000">
            <a:extrusionClr>
              <a:schemeClr val="accent6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European Grid Infrastructure for Horizon 2020: 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GB" sz="2800" smtClean="0"/>
              <a:t>http://go.egi.eu/EGI2020 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643E8-D56D-45C6-BDBE-DB296EBC22D1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619640" y="5570077"/>
            <a:ext cx="19046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smtClean="0"/>
              <a:t>EGI resources</a:t>
            </a:r>
            <a:br>
              <a:rPr lang="en-GB" sz="1400" smtClean="0"/>
            </a:br>
            <a:r>
              <a:rPr lang="en-GB" sz="1400" smtClean="0"/>
              <a:t>(clusters, storages,...)</a:t>
            </a:r>
            <a:endParaRPr lang="en-GB" sz="1400"/>
          </a:p>
        </p:txBody>
      </p:sp>
      <p:sp>
        <p:nvSpPr>
          <p:cNvPr id="39" name="Pie 38"/>
          <p:cNvSpPr/>
          <p:nvPr/>
        </p:nvSpPr>
        <p:spPr>
          <a:xfrm>
            <a:off x="2517193" y="4925153"/>
            <a:ext cx="2198823" cy="1221568"/>
          </a:xfrm>
          <a:prstGeom prst="pie">
            <a:avLst>
              <a:gd name="adj1" fmla="val 14371510"/>
              <a:gd name="adj2" fmla="val 14295142"/>
            </a:avLst>
          </a:prstGeom>
          <a:solidFill>
            <a:schemeClr val="accent6">
              <a:lumMod val="75000"/>
            </a:schemeClr>
          </a:solidFill>
          <a:scene3d>
            <a:camera prst="orthographicFront">
              <a:rot lat="4178645" lon="11522056" rev="11464628"/>
            </a:camera>
            <a:lightRig rig="threePt" dir="t"/>
          </a:scene3d>
          <a:sp3d extrusionH="254000">
            <a:extrusionClr>
              <a:schemeClr val="accent6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Pie 39"/>
          <p:cNvSpPr/>
          <p:nvPr/>
        </p:nvSpPr>
        <p:spPr>
          <a:xfrm>
            <a:off x="2517193" y="4726221"/>
            <a:ext cx="2198823" cy="1221568"/>
          </a:xfrm>
          <a:prstGeom prst="pie">
            <a:avLst>
              <a:gd name="adj1" fmla="val 739169"/>
              <a:gd name="adj2" fmla="val 192935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>
              <a:rot lat="4178645" lon="11522056" rev="11464628"/>
            </a:camera>
            <a:lightRig rig="threePt" dir="t"/>
          </a:scene3d>
          <a:sp3d extrusionH="254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9552" y="5733256"/>
            <a:ext cx="51125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smtClean="0"/>
              <a:t>Dedicated or shared resources/platforms</a:t>
            </a:r>
            <a:br>
              <a:rPr lang="en-GB" sz="1400" smtClean="0"/>
            </a:br>
            <a:r>
              <a:rPr lang="en-GB" sz="1400" smtClean="0"/>
              <a:t>(e.g. Clusters; desktop grids, EC2, PRACE, XSEDE, GPGPU)</a:t>
            </a:r>
            <a:br>
              <a:rPr lang="en-GB" sz="1400" smtClean="0"/>
            </a:br>
            <a:endParaRPr lang="en-GB" sz="1400"/>
          </a:p>
        </p:txBody>
      </p:sp>
      <p:sp>
        <p:nvSpPr>
          <p:cNvPr id="45" name="TextBox 44"/>
          <p:cNvSpPr txBox="1"/>
          <p:nvPr/>
        </p:nvSpPr>
        <p:spPr>
          <a:xfrm>
            <a:off x="179512" y="4653137"/>
            <a:ext cx="20162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smtClean="0"/>
              <a:t>Research facilities </a:t>
            </a:r>
            <a:br>
              <a:rPr lang="en-GB" sz="1400" smtClean="0"/>
            </a:br>
            <a:r>
              <a:rPr lang="en-GB" sz="1400" smtClean="0"/>
              <a:t>(e.g. detectors, sensor networks)</a:t>
            </a:r>
            <a:endParaRPr lang="en-GB" sz="1400"/>
          </a:p>
        </p:txBody>
      </p:sp>
      <p:sp>
        <p:nvSpPr>
          <p:cNvPr id="51" name="Rectangle 50"/>
          <p:cNvSpPr/>
          <p:nvPr/>
        </p:nvSpPr>
        <p:spPr>
          <a:xfrm>
            <a:off x="4139952" y="4797733"/>
            <a:ext cx="288032" cy="28803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b="1" smtClean="0"/>
              <a:t>SW</a:t>
            </a:r>
            <a:endParaRPr lang="en-GB" sz="900" b="1"/>
          </a:p>
        </p:txBody>
      </p:sp>
      <p:sp>
        <p:nvSpPr>
          <p:cNvPr id="53" name="Rectangle 52"/>
          <p:cNvSpPr/>
          <p:nvPr/>
        </p:nvSpPr>
        <p:spPr>
          <a:xfrm>
            <a:off x="3275856" y="4725725"/>
            <a:ext cx="288032" cy="288032"/>
          </a:xfrm>
          <a:prstGeom prst="rect">
            <a:avLst/>
          </a:prstGeom>
          <a:solidFill>
            <a:srgbClr val="00B05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smtClean="0"/>
              <a:t>VM</a:t>
            </a:r>
            <a:endParaRPr lang="en-GB" sz="900"/>
          </a:p>
        </p:txBody>
      </p:sp>
      <p:sp>
        <p:nvSpPr>
          <p:cNvPr id="55" name="Rectangle 54"/>
          <p:cNvSpPr/>
          <p:nvPr/>
        </p:nvSpPr>
        <p:spPr>
          <a:xfrm>
            <a:off x="3275856" y="4365105"/>
            <a:ext cx="288032" cy="288032"/>
          </a:xfrm>
          <a:prstGeom prst="rect">
            <a:avLst/>
          </a:prstGeom>
          <a:solidFill>
            <a:srgbClr val="00B05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smtClean="0"/>
              <a:t>VM</a:t>
            </a:r>
            <a:endParaRPr lang="en-GB" sz="900"/>
          </a:p>
        </p:txBody>
      </p:sp>
      <p:sp>
        <p:nvSpPr>
          <p:cNvPr id="56" name="Rectangle 55"/>
          <p:cNvSpPr/>
          <p:nvPr/>
        </p:nvSpPr>
        <p:spPr>
          <a:xfrm>
            <a:off x="4139952" y="4437113"/>
            <a:ext cx="288032" cy="28803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b="1" smtClean="0"/>
              <a:t>SW</a:t>
            </a:r>
            <a:endParaRPr lang="en-GB" sz="900" b="1"/>
          </a:p>
        </p:txBody>
      </p:sp>
      <p:sp>
        <p:nvSpPr>
          <p:cNvPr id="61" name="Rectangle 60"/>
          <p:cNvSpPr/>
          <p:nvPr/>
        </p:nvSpPr>
        <p:spPr>
          <a:xfrm>
            <a:off x="3707904" y="4797153"/>
            <a:ext cx="288032" cy="28803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b="1" smtClean="0"/>
              <a:t>DB</a:t>
            </a:r>
            <a:endParaRPr lang="en-GB" sz="900" b="1"/>
          </a:p>
        </p:txBody>
      </p:sp>
      <p:sp>
        <p:nvSpPr>
          <p:cNvPr id="62" name="Rectangle 61"/>
          <p:cNvSpPr/>
          <p:nvPr/>
        </p:nvSpPr>
        <p:spPr>
          <a:xfrm>
            <a:off x="3707904" y="4437113"/>
            <a:ext cx="288032" cy="28803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b="1" smtClean="0"/>
              <a:t>DB</a:t>
            </a:r>
            <a:endParaRPr lang="en-GB" sz="900" b="1"/>
          </a:p>
        </p:txBody>
      </p:sp>
      <p:sp>
        <p:nvSpPr>
          <p:cNvPr id="28" name="TextBox 27"/>
          <p:cNvSpPr txBox="1"/>
          <p:nvPr/>
        </p:nvSpPr>
        <p:spPr>
          <a:xfrm>
            <a:off x="4860032" y="1340768"/>
            <a:ext cx="3296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Virtual Research Communities</a:t>
            </a:r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4610583" y="4418529"/>
            <a:ext cx="3489809" cy="1440160"/>
          </a:xfrm>
          <a:prstGeom prst="pie">
            <a:avLst>
              <a:gd name="adj1" fmla="val 739169"/>
              <a:gd name="adj2" fmla="val 17998365"/>
            </a:avLst>
          </a:prstGeom>
          <a:scene3d>
            <a:camera prst="orthographicFront">
              <a:rot lat="4178645" lon="11522056" rev="11464628"/>
            </a:camera>
            <a:lightRig rig="threePt" dir="t"/>
          </a:scene3d>
          <a:sp3d extrusionH="254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Can 24"/>
          <p:cNvSpPr/>
          <p:nvPr/>
        </p:nvSpPr>
        <p:spPr>
          <a:xfrm>
            <a:off x="4860032" y="3355501"/>
            <a:ext cx="864096" cy="1584176"/>
          </a:xfrm>
          <a:prstGeom prst="can">
            <a:avLst>
              <a:gd name="adj" fmla="val 1440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mtClean="0"/>
              <a:t>Community specific services</a:t>
            </a:r>
          </a:p>
          <a:p>
            <a:pPr algn="ctr"/>
            <a:endParaRPr lang="en-US" sz="1100" smtClean="0"/>
          </a:p>
          <a:p>
            <a:pPr algn="ctr"/>
            <a:endParaRPr lang="en-US" sz="1100" smtClean="0"/>
          </a:p>
          <a:p>
            <a:pPr algn="ctr"/>
            <a:endParaRPr lang="en-US" sz="1100" smtClean="0"/>
          </a:p>
          <a:p>
            <a:pPr algn="ctr"/>
            <a:endParaRPr lang="en-US" sz="1100" smtClean="0"/>
          </a:p>
        </p:txBody>
      </p:sp>
      <p:sp>
        <p:nvSpPr>
          <p:cNvPr id="7" name="Can 6"/>
          <p:cNvSpPr/>
          <p:nvPr/>
        </p:nvSpPr>
        <p:spPr>
          <a:xfrm>
            <a:off x="5906727" y="2637493"/>
            <a:ext cx="864096" cy="2302184"/>
          </a:xfrm>
          <a:prstGeom prst="can">
            <a:avLst>
              <a:gd name="adj" fmla="val 1787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smtClean="0"/>
              <a:t>Collaboration services (Monitoing, Accounting,  Training Marketplace, …)</a:t>
            </a:r>
            <a:endParaRPr lang="en-US" sz="1400"/>
          </a:p>
        </p:txBody>
      </p:sp>
      <p:sp>
        <p:nvSpPr>
          <p:cNvPr id="48" name="Rectangle 47"/>
          <p:cNvSpPr/>
          <p:nvPr/>
        </p:nvSpPr>
        <p:spPr>
          <a:xfrm>
            <a:off x="5364088" y="4509701"/>
            <a:ext cx="288032" cy="28803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smtClean="0"/>
              <a:t>VM</a:t>
            </a:r>
            <a:endParaRPr lang="en-GB" sz="900"/>
          </a:p>
        </p:txBody>
      </p:sp>
      <p:sp>
        <p:nvSpPr>
          <p:cNvPr id="49" name="Rectangle 48"/>
          <p:cNvSpPr/>
          <p:nvPr/>
        </p:nvSpPr>
        <p:spPr>
          <a:xfrm>
            <a:off x="4932040" y="4581709"/>
            <a:ext cx="288032" cy="288032"/>
          </a:xfrm>
          <a:prstGeom prst="rect">
            <a:avLst/>
          </a:prstGeom>
          <a:solidFill>
            <a:srgbClr val="00B05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smtClean="0"/>
              <a:t>VM</a:t>
            </a:r>
            <a:endParaRPr lang="en-GB" sz="900"/>
          </a:p>
        </p:txBody>
      </p:sp>
      <p:sp>
        <p:nvSpPr>
          <p:cNvPr id="50" name="Rectangle 49"/>
          <p:cNvSpPr/>
          <p:nvPr/>
        </p:nvSpPr>
        <p:spPr>
          <a:xfrm>
            <a:off x="5004048" y="4221669"/>
            <a:ext cx="288032" cy="288032"/>
          </a:xfrm>
          <a:prstGeom prst="rect">
            <a:avLst/>
          </a:prstGeom>
          <a:solidFill>
            <a:srgbClr val="00B050"/>
          </a:solidFill>
          <a:ln w="31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900" smtClean="0"/>
              <a:t>VM</a:t>
            </a:r>
            <a:endParaRPr lang="en-GB" sz="900"/>
          </a:p>
        </p:txBody>
      </p:sp>
      <p:sp>
        <p:nvSpPr>
          <p:cNvPr id="29" name="Can 28"/>
          <p:cNvSpPr/>
          <p:nvPr/>
        </p:nvSpPr>
        <p:spPr>
          <a:xfrm>
            <a:off x="6876256" y="4509120"/>
            <a:ext cx="1008112" cy="720080"/>
          </a:xfrm>
          <a:prstGeom prst="can">
            <a:avLst>
              <a:gd name="adj" fmla="val 14409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mtClean="0"/>
              <a:t>Middleware services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77858" y="4993431"/>
            <a:ext cx="19543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smtClean="0">
                <a:solidFill>
                  <a:schemeClr val="bg1"/>
                </a:solidFill>
              </a:rPr>
              <a:t>EGI Federated Cloud</a:t>
            </a:r>
            <a:endParaRPr lang="en-GB" sz="1400" b="1">
              <a:solidFill>
                <a:schemeClr val="bg1"/>
              </a:solidFill>
            </a:endParaRPr>
          </a:p>
        </p:txBody>
      </p:sp>
      <p:sp>
        <p:nvSpPr>
          <p:cNvPr id="34" name="Can 33"/>
          <p:cNvSpPr/>
          <p:nvPr/>
        </p:nvSpPr>
        <p:spPr>
          <a:xfrm>
            <a:off x="2843808" y="1628800"/>
            <a:ext cx="3168352" cy="3816424"/>
          </a:xfrm>
          <a:prstGeom prst="can">
            <a:avLst>
              <a:gd name="adj" fmla="val 9162"/>
            </a:avLst>
          </a:prstGeom>
          <a:solidFill>
            <a:srgbClr val="92D05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4000" b="1" smtClean="0">
              <a:solidFill>
                <a:schemeClr val="tx1"/>
              </a:solidFill>
            </a:endParaRPr>
          </a:p>
          <a:p>
            <a:pPr algn="ctr"/>
            <a:r>
              <a:rPr lang="en-US" sz="4000" b="1" smtClean="0">
                <a:solidFill>
                  <a:schemeClr val="tx1"/>
                </a:solidFill>
              </a:rPr>
              <a:t>Virtual Research Environment</a:t>
            </a:r>
          </a:p>
          <a:p>
            <a:pPr algn="ctr"/>
            <a:endParaRPr lang="en-US" sz="4000" b="1" smtClean="0">
              <a:solidFill>
                <a:schemeClr val="tx1"/>
              </a:solidFill>
            </a:endParaRPr>
          </a:p>
          <a:p>
            <a:pPr algn="ctr"/>
            <a:endParaRPr lang="en-US" sz="4000" b="1" smtClean="0">
              <a:solidFill>
                <a:schemeClr val="tx1"/>
              </a:solidFill>
            </a:endParaRPr>
          </a:p>
          <a:p>
            <a:pPr algn="ctr"/>
            <a:endParaRPr lang="en-US" sz="4000" b="1" smtClean="0">
              <a:solidFill>
                <a:schemeClr val="tx1"/>
              </a:solidFill>
            </a:endParaRPr>
          </a:p>
        </p:txBody>
      </p:sp>
      <p:sp>
        <p:nvSpPr>
          <p:cNvPr id="60" name="Rectangular Callout 59"/>
          <p:cNvSpPr/>
          <p:nvPr/>
        </p:nvSpPr>
        <p:spPr>
          <a:xfrm>
            <a:off x="107504" y="1700808"/>
            <a:ext cx="2520280" cy="2592288"/>
          </a:xfrm>
          <a:prstGeom prst="wedgeRectCallout">
            <a:avLst>
              <a:gd name="adj1" fmla="val 83680"/>
              <a:gd name="adj2" fmla="val -1958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ctr"/>
          <a:lstStyle/>
          <a:p>
            <a:r>
              <a:rPr lang="en-GB" smtClean="0">
                <a:solidFill>
                  <a:schemeClr val="tx1"/>
                </a:solidFill>
              </a:rPr>
              <a:t>Services of e.g. </a:t>
            </a:r>
          </a:p>
          <a:p>
            <a:pPr marL="179388" indent="180975">
              <a:buFont typeface="Arial" pitchFamily="34" charset="0"/>
              <a:buChar char="•"/>
            </a:pPr>
            <a:r>
              <a:rPr lang="en-GB" smtClean="0">
                <a:solidFill>
                  <a:schemeClr val="tx1"/>
                </a:solidFill>
              </a:rPr>
              <a:t>iBRAIN, </a:t>
            </a:r>
          </a:p>
          <a:p>
            <a:pPr marL="179388" indent="180975">
              <a:buFont typeface="Arial" pitchFamily="34" charset="0"/>
              <a:buChar char="•"/>
            </a:pPr>
            <a:r>
              <a:rPr lang="en-GB" smtClean="0">
                <a:solidFill>
                  <a:schemeClr val="tx1"/>
                </a:solidFill>
              </a:rPr>
              <a:t>e-BioGrid,  </a:t>
            </a:r>
          </a:p>
          <a:p>
            <a:pPr marL="179388" indent="180975">
              <a:buFont typeface="Arial" pitchFamily="34" charset="0"/>
              <a:buChar char="•"/>
            </a:pPr>
            <a:r>
              <a:rPr lang="en-GB" smtClean="0">
                <a:solidFill>
                  <a:schemeClr val="tx1"/>
                </a:solidFill>
              </a:rPr>
              <a:t>eMAT, </a:t>
            </a:r>
          </a:p>
          <a:p>
            <a:pPr marL="179388" indent="180975">
              <a:buFont typeface="Arial" pitchFamily="34" charset="0"/>
              <a:buChar char="•"/>
            </a:pPr>
            <a:r>
              <a:rPr lang="en-GB" smtClean="0">
                <a:solidFill>
                  <a:schemeClr val="tx1"/>
                </a:solidFill>
              </a:rPr>
              <a:t>Virtual Screening</a:t>
            </a:r>
          </a:p>
          <a:p>
            <a:pPr marL="179388" indent="180975">
              <a:buFont typeface="Arial" pitchFamily="34" charset="0"/>
              <a:buChar char="•"/>
            </a:pPr>
            <a:endParaRPr lang="en-GB" smtClean="0">
              <a:solidFill>
                <a:schemeClr val="tx1"/>
              </a:solidFill>
            </a:endParaRPr>
          </a:p>
          <a:p>
            <a:pPr marL="179388" indent="180975">
              <a:buFont typeface="Arial" pitchFamily="34" charset="0"/>
              <a:buChar char="•"/>
            </a:pPr>
            <a:r>
              <a:rPr lang="en-GB" smtClean="0">
                <a:solidFill>
                  <a:schemeClr val="tx1"/>
                </a:solidFill>
              </a:rPr>
              <a:t>LifeWatch</a:t>
            </a:r>
          </a:p>
          <a:p>
            <a:pPr marL="179388" indent="180975">
              <a:buFont typeface="Arial" pitchFamily="34" charset="0"/>
              <a:buChar char="•"/>
            </a:pPr>
            <a:r>
              <a:rPr lang="en-GB" smtClean="0">
                <a:solidFill>
                  <a:schemeClr val="tx1"/>
                </a:solidFill>
              </a:rPr>
              <a:t>CLARIN</a:t>
            </a:r>
          </a:p>
          <a:p>
            <a:pPr marL="179388" indent="180975">
              <a:buFont typeface="Arial" pitchFamily="34" charset="0"/>
              <a:buChar char="•"/>
            </a:pPr>
            <a:r>
              <a:rPr lang="en-GB" smtClean="0">
                <a:solidFill>
                  <a:schemeClr val="tx1"/>
                </a:solidFill>
              </a:rPr>
              <a:t>...</a:t>
            </a:r>
          </a:p>
        </p:txBody>
      </p:sp>
      <p:pic>
        <p:nvPicPr>
          <p:cNvPr id="58" name="Picture 2" descr="http://t3.gstatic.com/images?q=tbn:ANd9GcRxZirNJaDSMBgCW8ttLiaq-lmmv6bSeXrnnzndTBhfMqJ4ELS7B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052735"/>
            <a:ext cx="936104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Left Arrow 58"/>
          <p:cNvSpPr/>
          <p:nvPr/>
        </p:nvSpPr>
        <p:spPr>
          <a:xfrm rot="16200000">
            <a:off x="4201439" y="1588360"/>
            <a:ext cx="411002" cy="822008"/>
          </a:xfrm>
          <a:prstGeom prst="leftArrow">
            <a:avLst>
              <a:gd name="adj1" fmla="val 50000"/>
              <a:gd name="adj2" fmla="val 376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n 32"/>
          <p:cNvSpPr/>
          <p:nvPr/>
        </p:nvSpPr>
        <p:spPr>
          <a:xfrm>
            <a:off x="6876256" y="3501008"/>
            <a:ext cx="1008112" cy="1152128"/>
          </a:xfrm>
          <a:prstGeom prst="can">
            <a:avLst>
              <a:gd name="adj" fmla="val 1440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mtClean="0"/>
              <a:t>Community specific services</a:t>
            </a:r>
          </a:p>
        </p:txBody>
      </p:sp>
    </p:spTree>
    <p:extLst>
      <p:ext uri="{BB962C8B-B14F-4D97-AF65-F5344CB8AC3E}">
        <p14:creationId xmlns:p14="http://schemas.microsoft.com/office/powerpoint/2010/main" xmlns="" val="257431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9" grpId="0" animBg="1"/>
      <p:bldP spid="40" grpId="0" animBg="1"/>
      <p:bldP spid="42" grpId="0"/>
      <p:bldP spid="45" grpId="0"/>
      <p:bldP spid="51" grpId="0" animBg="1"/>
      <p:bldP spid="53" grpId="0" animBg="1"/>
      <p:bldP spid="55" grpId="0" animBg="1"/>
      <p:bldP spid="56" grpId="0" animBg="1"/>
      <p:bldP spid="61" grpId="0" animBg="1"/>
      <p:bldP spid="62" grpId="0" animBg="1"/>
      <p:bldP spid="28" grpId="0"/>
      <p:bldP spid="34" grpId="0" animBg="1"/>
      <p:bldP spid="60" grpId="0" animBg="1"/>
      <p:bldP spid="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Virtual Research Environments</a:t>
            </a:r>
            <a:endParaRPr lang="en-GB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525963"/>
          </a:xfrm>
        </p:spPr>
        <p:txBody>
          <a:bodyPr/>
          <a:lstStyle/>
          <a:p>
            <a:r>
              <a:rPr lang="en-GB" sz="2200" smtClean="0"/>
              <a:t>Definitions:</a:t>
            </a:r>
          </a:p>
          <a:p>
            <a:pPr lvl="1"/>
            <a:r>
              <a:rPr lang="en-GB" sz="1800" b="1" i="1" smtClean="0"/>
              <a:t>Wikipedia (2011): </a:t>
            </a:r>
            <a:br>
              <a:rPr lang="en-GB" sz="1800" b="1" i="1" smtClean="0"/>
            </a:br>
            <a:r>
              <a:rPr lang="en-GB" sz="1800" smtClean="0"/>
              <a:t>A virtual research environment </a:t>
            </a:r>
            <a:r>
              <a:rPr lang="en-GB" sz="1800" b="1" smtClean="0"/>
              <a:t>or</a:t>
            </a:r>
            <a:r>
              <a:rPr lang="en-GB" sz="1800" smtClean="0"/>
              <a:t> virtual laboratory is an online system helping researchers collaborate</a:t>
            </a:r>
          </a:p>
          <a:p>
            <a:pPr lvl="1"/>
            <a:r>
              <a:rPr lang="en-GB" sz="1800" b="1" i="1" smtClean="0"/>
              <a:t>UK JISC (2004): </a:t>
            </a:r>
            <a:br>
              <a:rPr lang="en-GB" sz="1800" b="1" i="1" smtClean="0"/>
            </a:br>
            <a:r>
              <a:rPr lang="en-GB" sz="1800" smtClean="0"/>
              <a:t>VREs help researchers in all disciplines manage the increasingly complex range of tasks involved in carrying out research. </a:t>
            </a:r>
          </a:p>
          <a:p>
            <a:pPr lvl="1"/>
            <a:r>
              <a:rPr lang="en-GB" sz="1800" b="1" smtClean="0"/>
              <a:t>NeCTAR (Australian Research Cloud) (2011): </a:t>
            </a:r>
            <a:r>
              <a:rPr lang="en-GB" sz="1800" smtClean="0"/>
              <a:t/>
            </a:r>
            <a:br>
              <a:rPr lang="en-GB" sz="1800" smtClean="0"/>
            </a:br>
            <a:r>
              <a:rPr lang="en-GB" sz="1800" smtClean="0"/>
              <a:t>Virtual Laboratories connect researchers to existing and new research facilities, data repositories and computational tools to streamline research workflows and enable new opportunities for research innovation</a:t>
            </a:r>
          </a:p>
          <a:p>
            <a:r>
              <a:rPr lang="en-GB" sz="2200" smtClean="0"/>
              <a:t>EGI’s role:</a:t>
            </a:r>
          </a:p>
          <a:p>
            <a:pPr lvl="1"/>
            <a:r>
              <a:rPr lang="en-GB" sz="1800" smtClean="0"/>
              <a:t>Support the </a:t>
            </a:r>
            <a:r>
              <a:rPr lang="en-GB" sz="1800" smtClean="0">
                <a:solidFill>
                  <a:srgbClr val="FF0000"/>
                </a:solidFill>
              </a:rPr>
              <a:t>simulation, data sharing and data analysis </a:t>
            </a:r>
            <a:r>
              <a:rPr lang="en-GB" sz="1800" smtClean="0"/>
              <a:t>activities of innovative, collaborative VREs.</a:t>
            </a:r>
          </a:p>
          <a:p>
            <a:pPr lvl="1"/>
            <a:r>
              <a:rPr lang="en-GB" sz="1800" smtClean="0"/>
              <a:t>Science gateways are the ‘integration, presentation &amp; access layer’ in VREs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Conclusions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568952" cy="4525963"/>
          </a:xfrm>
        </p:spPr>
        <p:txBody>
          <a:bodyPr>
            <a:noAutofit/>
          </a:bodyPr>
          <a:lstStyle/>
          <a:p>
            <a:r>
              <a:rPr lang="en-GB" sz="2400" smtClean="0"/>
              <a:t>A sustainable EGI requires sustainable National Grid Infrastructures (NGIs)</a:t>
            </a:r>
          </a:p>
          <a:p>
            <a:pPr lvl="1"/>
            <a:r>
              <a:rPr lang="en-GB" sz="2000" smtClean="0"/>
              <a:t>NGIs need stable user base to attract funding</a:t>
            </a:r>
          </a:p>
          <a:p>
            <a:pPr lvl="1"/>
            <a:r>
              <a:rPr lang="en-GB" sz="2000" smtClean="0"/>
              <a:t>Scientific communites need attractive services from the NGIs</a:t>
            </a:r>
          </a:p>
          <a:p>
            <a:r>
              <a:rPr lang="en-GB" sz="2400" smtClean="0"/>
              <a:t>Life Sciences Grid Community VRC and its VOs within EGI</a:t>
            </a:r>
          </a:p>
          <a:p>
            <a:pPr lvl="1"/>
            <a:r>
              <a:rPr lang="en-GB" sz="2000" smtClean="0"/>
              <a:t>VRE &amp; gateways development support</a:t>
            </a:r>
          </a:p>
          <a:p>
            <a:pPr lvl="1"/>
            <a:r>
              <a:rPr lang="en-GB" sz="2000" smtClean="0"/>
              <a:t>Middleware requirements</a:t>
            </a:r>
          </a:p>
          <a:p>
            <a:pPr lvl="1"/>
            <a:r>
              <a:rPr lang="en-GB" sz="2000" smtClean="0"/>
              <a:t>Training marketplace, Applications Database</a:t>
            </a:r>
          </a:p>
          <a:p>
            <a:pPr lvl="1"/>
            <a:r>
              <a:rPr lang="en-GB" sz="2000" smtClean="0"/>
              <a:t>Main middleware projects end in May 2013</a:t>
            </a:r>
          </a:p>
          <a:p>
            <a:pPr lvl="1"/>
            <a:r>
              <a:rPr lang="en-GB" sz="2000" smtClean="0"/>
              <a:t>‘Federated cloud’ initiative in EGI</a:t>
            </a:r>
          </a:p>
          <a:p>
            <a:r>
              <a:rPr lang="en-GB" sz="2400" smtClean="0">
                <a:solidFill>
                  <a:srgbClr val="FF0000"/>
                </a:solidFill>
              </a:rPr>
              <a:t>How should we build on and share the existing services? </a:t>
            </a:r>
          </a:p>
          <a:p>
            <a:pPr lvl="1"/>
            <a:endParaRPr lang="en-GB" sz="2000" smtClean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Questions?</a:t>
            </a:r>
            <a:endParaRPr lang="en-GB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gergely.sipos@egi.eu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Web gadgets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520" y="1052736"/>
            <a:ext cx="9035480" cy="4525963"/>
          </a:xfrm>
        </p:spPr>
        <p:txBody>
          <a:bodyPr/>
          <a:lstStyle/>
          <a:p>
            <a:pPr marL="177800" indent="-177800"/>
            <a:r>
              <a:rPr lang="en-GB" sz="2800" dirty="0" smtClean="0"/>
              <a:t>An alternative way </a:t>
            </a:r>
            <a:r>
              <a:rPr lang="en-GB" sz="2800" smtClean="0"/>
              <a:t>of reusing services</a:t>
            </a:r>
          </a:p>
          <a:p>
            <a:pPr marL="177800" indent="-177800"/>
            <a:r>
              <a:rPr lang="en-GB" sz="2800" smtClean="0"/>
              <a:t>Benefits</a:t>
            </a:r>
          </a:p>
          <a:p>
            <a:pPr lvl="1"/>
            <a:r>
              <a:rPr lang="en-GB" sz="2400" smtClean="0"/>
              <a:t>Customisability</a:t>
            </a:r>
            <a:endParaRPr lang="en-GB" sz="2400" dirty="0" smtClean="0"/>
          </a:p>
          <a:p>
            <a:pPr lvl="1"/>
            <a:r>
              <a:rPr lang="en-GB" sz="2400" dirty="0" smtClean="0"/>
              <a:t>Reusability</a:t>
            </a:r>
          </a:p>
          <a:p>
            <a:pPr lvl="1"/>
            <a:r>
              <a:rPr lang="en-GB" sz="2400" dirty="0" smtClean="0"/>
              <a:t>Compatibility </a:t>
            </a:r>
          </a:p>
          <a:p>
            <a:pPr marL="177800" indent="-177800"/>
            <a:r>
              <a:rPr lang="en-GB" sz="2800" dirty="0" smtClean="0"/>
              <a:t>Existing gadgets:</a:t>
            </a:r>
          </a:p>
          <a:p>
            <a:pPr lvl="1"/>
            <a:r>
              <a:rPr lang="en-GB" sz="2400" dirty="0" smtClean="0"/>
              <a:t>Application Database</a:t>
            </a:r>
          </a:p>
          <a:p>
            <a:pPr lvl="1"/>
            <a:r>
              <a:rPr lang="en-GB" sz="2400" dirty="0" smtClean="0"/>
              <a:t>Training Marketplace</a:t>
            </a:r>
          </a:p>
          <a:p>
            <a:pPr lvl="1"/>
            <a:r>
              <a:rPr lang="en-GB" sz="2400" dirty="0" smtClean="0"/>
              <a:t>Requirement Tracker</a:t>
            </a:r>
          </a:p>
          <a:p>
            <a:pPr marL="177800" indent="-177800"/>
            <a:r>
              <a:rPr lang="en-GB" sz="2800" dirty="0" smtClean="0">
                <a:solidFill>
                  <a:srgbClr val="FF0000"/>
                </a:solidFill>
              </a:rPr>
              <a:t>Use and </a:t>
            </a:r>
            <a:r>
              <a:rPr lang="en-GB" sz="2800" smtClean="0">
                <a:solidFill>
                  <a:srgbClr val="FF0000"/>
                </a:solidFill>
              </a:rPr>
              <a:t>develop gadgets &amp; share them through EGI:</a:t>
            </a:r>
            <a:endParaRPr lang="en-GB" sz="2800" dirty="0" smtClean="0">
              <a:solidFill>
                <a:srgbClr val="FF0000"/>
              </a:solidFill>
            </a:endParaRPr>
          </a:p>
          <a:p>
            <a:pPr marL="177800" indent="0">
              <a:buNone/>
            </a:pPr>
            <a:r>
              <a:rPr lang="en-GB" sz="2800" smtClean="0">
                <a:hlinkClick r:id="rId2"/>
              </a:rPr>
              <a:t>www.egi.eu/user-support/gadgets</a:t>
            </a:r>
            <a:r>
              <a:rPr lang="en-GB" sz="2800" smtClean="0"/>
              <a:t> </a:t>
            </a:r>
            <a:r>
              <a:rPr lang="en-GB" sz="2800" smtClean="0">
                <a:solidFill>
                  <a:srgbClr val="FF0000"/>
                </a:solidFill>
              </a:rPr>
              <a:t> 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916832"/>
            <a:ext cx="3024336" cy="331452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95508" y="1772816"/>
            <a:ext cx="3336932" cy="2768724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1595082"/>
            <a:ext cx="4359771" cy="197793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Outreach to new communities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79301"/>
            <a:ext cx="8964488" cy="4525963"/>
          </a:xfrm>
        </p:spPr>
        <p:txBody>
          <a:bodyPr/>
          <a:lstStyle/>
          <a:p>
            <a:r>
              <a:rPr lang="en-GB" sz="2400" dirty="0" smtClean="0"/>
              <a:t>Dissemination </a:t>
            </a:r>
            <a:r>
              <a:rPr lang="en-GB" sz="2400" smtClean="0"/>
              <a:t>teams of EGI.eu </a:t>
            </a:r>
            <a:br>
              <a:rPr lang="en-GB" sz="2400" smtClean="0"/>
            </a:br>
            <a:r>
              <a:rPr lang="en-GB" sz="2400" smtClean="0"/>
              <a:t>and </a:t>
            </a:r>
            <a:r>
              <a:rPr lang="en-GB" sz="2400" dirty="0" smtClean="0"/>
              <a:t>(some) NGIs</a:t>
            </a:r>
          </a:p>
          <a:p>
            <a:pPr marL="977900" lvl="2"/>
            <a:r>
              <a:rPr lang="en-GB" sz="1800" dirty="0" smtClean="0"/>
              <a:t>EGI Blog (</a:t>
            </a:r>
            <a:r>
              <a:rPr lang="en-GB" sz="1800" dirty="0" smtClean="0">
                <a:hlinkClick r:id="rId3"/>
              </a:rPr>
              <a:t>www.egi.eu/blog</a:t>
            </a:r>
            <a:r>
              <a:rPr lang="en-GB" sz="1800" dirty="0" smtClean="0"/>
              <a:t>) </a:t>
            </a:r>
          </a:p>
          <a:p>
            <a:pPr marL="977900" lvl="2"/>
            <a:r>
              <a:rPr lang="en-GB" sz="1800" smtClean="0"/>
              <a:t>EGI-InSPIRE Newsletters</a:t>
            </a:r>
            <a:endParaRPr lang="en-GB" sz="1800" dirty="0" smtClean="0"/>
          </a:p>
          <a:p>
            <a:pPr marL="977900" lvl="2"/>
            <a:r>
              <a:rPr lang="en-GB" sz="1800" smtClean="0"/>
              <a:t>Web news</a:t>
            </a:r>
          </a:p>
          <a:p>
            <a:pPr marL="977900" lvl="2"/>
            <a:r>
              <a:rPr lang="en-GB" sz="1800" smtClean="0"/>
              <a:t>Twitter &amp; Facebook</a:t>
            </a:r>
            <a:endParaRPr lang="en-GB" smtClean="0"/>
          </a:p>
          <a:p>
            <a:r>
              <a:rPr lang="en-GB" sz="2400" smtClean="0"/>
              <a:t>Support teams with contacts within the NGIs</a:t>
            </a:r>
            <a:endParaRPr lang="en-GB" sz="2400" dirty="0" smtClean="0"/>
          </a:p>
          <a:p>
            <a:pPr lvl="1"/>
            <a:r>
              <a:rPr lang="en-GB" sz="1800" smtClean="0"/>
              <a:t>Respontible for outreach to new communities</a:t>
            </a:r>
          </a:p>
          <a:p>
            <a:pPr lvl="1"/>
            <a:r>
              <a:rPr lang="en-GB" sz="1800" smtClean="0"/>
              <a:t>Work on specific outreach projects: </a:t>
            </a:r>
            <a:r>
              <a:rPr lang="en-GB" sz="1800" smtClean="0">
                <a:hlinkClick r:id="rId4"/>
              </a:rPr>
              <a:t>https://wiki.egi.eu/wiki/Virtual_Team_Projects</a:t>
            </a:r>
            <a:r>
              <a:rPr lang="en-GB" sz="1800" smtClean="0"/>
              <a:t>, e.g.</a:t>
            </a:r>
          </a:p>
          <a:p>
            <a:pPr lvl="2"/>
            <a:r>
              <a:rPr lang="en-GB" sz="1400" smtClean="0"/>
              <a:t>Establish an EGI VRC for </a:t>
            </a:r>
          </a:p>
          <a:p>
            <a:pPr lvl="3"/>
            <a:r>
              <a:rPr lang="en-GB" sz="1100" smtClean="0"/>
              <a:t>Sound and Music Grid Computing; for GAIA-Space Grid Computing; for Fire &amp; smoke simulation; etc.</a:t>
            </a:r>
          </a:p>
          <a:p>
            <a:pPr lvl="2"/>
            <a:r>
              <a:rPr lang="en-GB" sz="1400" smtClean="0"/>
              <a:t>ESFRI contact list</a:t>
            </a:r>
          </a:p>
          <a:p>
            <a:pPr lvl="2"/>
            <a:r>
              <a:rPr lang="en-GB" sz="1400" smtClean="0"/>
              <a:t>Organise a high impact presence for EGI at EGU General Assembly</a:t>
            </a:r>
          </a:p>
          <a:p>
            <a:pPr lvl="2"/>
            <a:r>
              <a:rPr lang="en-GB" sz="1400" smtClean="0"/>
              <a:t>Assessing the adoption of Federated Identity Providers within EGI</a:t>
            </a:r>
            <a:endParaRPr lang="en-GB" sz="1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398377-E93E-4F4D-B216-752D7869D54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340768"/>
            <a:ext cx="1757941" cy="1872208"/>
          </a:xfrm>
          <a:prstGeom prst="rect">
            <a:avLst/>
          </a:prstGeom>
          <a:ln w="12700">
            <a:solidFill>
              <a:schemeClr val="tx2">
                <a:lumMod val="75000"/>
              </a:schemeClr>
            </a:solidFill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7673">
            <a:off x="7555928" y="1633100"/>
            <a:ext cx="1313806" cy="1468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38069">
            <a:off x="5187618" y="1616427"/>
            <a:ext cx="1094194" cy="1465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144825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FFF59-8002-46C8-86C4-211EE22B39B7}" type="datetime1">
              <a:rPr lang="en-GB" smtClean="0"/>
              <a:pPr/>
              <a:t>29/05/2012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BA7E-98DB-430E-AE39-8AE2A08777D6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251520" y="1412875"/>
            <a:ext cx="8604448" cy="4525963"/>
          </a:xfrm>
          <a:noFill/>
        </p:spPr>
        <p:txBody>
          <a:bodyPr/>
          <a:lstStyle/>
          <a:p>
            <a:r>
              <a:rPr lang="en-GB" smtClean="0"/>
              <a:t>The European Grid Infrastructure ecosystem</a:t>
            </a:r>
          </a:p>
          <a:p>
            <a:endParaRPr lang="en-GB" smtClean="0"/>
          </a:p>
          <a:p>
            <a:r>
              <a:rPr lang="en-GB" smtClean="0"/>
              <a:t>Services &amp; support</a:t>
            </a:r>
          </a:p>
          <a:p>
            <a:pPr lvl="1"/>
            <a:r>
              <a:rPr lang="en-GB" smtClean="0"/>
              <a:t>for science gateways communities</a:t>
            </a:r>
          </a:p>
          <a:p>
            <a:pPr lvl="1"/>
            <a:r>
              <a:rPr lang="en-GB" smtClean="0"/>
              <a:t>for Life Sciences Grid Community VRC</a:t>
            </a:r>
            <a:endParaRPr lang="en-GB" dirty="0" smtClean="0"/>
          </a:p>
          <a:p>
            <a:endParaRPr lang="en-GB" smtClean="0"/>
          </a:p>
          <a:p>
            <a:r>
              <a:rPr lang="en-GB" smtClean="0"/>
              <a:t>Refactoring EGI for Horizon 2020</a:t>
            </a:r>
          </a:p>
          <a:p>
            <a:pPr lvl="1"/>
            <a:r>
              <a:rPr lang="en-GB" smtClean="0"/>
              <a:t>Requirements &amp; opportunities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EGI Ecosystem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DE62C6-D1EF-4B99-989A-B9519A5E871F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208450" y="3206229"/>
            <a:ext cx="5525045" cy="2988798"/>
            <a:chOff x="3208450" y="3206229"/>
            <a:chExt cx="5525045" cy="2988798"/>
          </a:xfrm>
        </p:grpSpPr>
        <p:sp>
          <p:nvSpPr>
            <p:cNvPr id="9" name="TextBox 8"/>
            <p:cNvSpPr txBox="1"/>
            <p:nvPr/>
          </p:nvSpPr>
          <p:spPr>
            <a:xfrm>
              <a:off x="5727544" y="3206229"/>
              <a:ext cx="300595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smtClean="0"/>
                <a:t>EGI-InSPIRE project</a:t>
              </a:r>
            </a:p>
            <a:p>
              <a:r>
                <a:rPr lang="en-GB" sz="2400" smtClean="0"/>
                <a:t>    2010-2014</a:t>
              </a:r>
              <a:endParaRPr lang="en-GB" sz="2400" dirty="0"/>
            </a:p>
          </p:txBody>
        </p:sp>
        <p:sp>
          <p:nvSpPr>
            <p:cNvPr id="10" name="Oval 9"/>
            <p:cNvSpPr/>
            <p:nvPr/>
          </p:nvSpPr>
          <p:spPr>
            <a:xfrm rot="1820012">
              <a:off x="3208450" y="3225027"/>
              <a:ext cx="2968666" cy="2970000"/>
            </a:xfrm>
            <a:prstGeom prst="ellipse">
              <a:avLst/>
            </a:prstGeom>
            <a:solidFill>
              <a:srgbClr val="FFC000"/>
            </a:solidFill>
            <a:ln w="76200">
              <a:solidFill>
                <a:srgbClr val="FFC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395776" y="4221088"/>
            <a:ext cx="2160000" cy="19800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1400" b="1" smtClean="0">
                <a:solidFill>
                  <a:srgbClr val="000000"/>
                </a:solidFill>
              </a:rPr>
              <a:t>Public Funding </a:t>
            </a:r>
            <a:r>
              <a:rPr lang="en-US" sz="1400" b="1" dirty="0" smtClean="0">
                <a:solidFill>
                  <a:srgbClr val="000000"/>
                </a:solidFill>
              </a:rPr>
              <a:t>Bodies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39552" y="4365104"/>
            <a:ext cx="1851429" cy="648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prstClr val="white"/>
                </a:solidFill>
              </a:rPr>
              <a:t>European Commission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50062" y="5092288"/>
            <a:ext cx="1851429" cy="648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prstClr val="white"/>
                </a:solidFill>
              </a:rPr>
              <a:t>National Research Councils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491880" y="3645024"/>
            <a:ext cx="2160000" cy="212404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46800" rIns="0" rtlCol="0" anchor="t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Service  &amp; Resource Providers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707904" y="4401112"/>
            <a:ext cx="1728190" cy="3240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prstClr val="white"/>
                </a:solidFill>
              </a:rPr>
              <a:t>EGI.eu foundation</a:t>
            </a:r>
            <a:endParaRPr lang="en-US" sz="1500" dirty="0">
              <a:solidFill>
                <a:prstClr val="white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707904" y="4797152"/>
            <a:ext cx="1728190" cy="91705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prstClr val="white"/>
                </a:solidFill>
              </a:rPr>
              <a:t>National Grid Infrastructures (NGIs)</a:t>
            </a:r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732480" y="4293096"/>
            <a:ext cx="2160000" cy="19800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Technology Providers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948504" y="4760928"/>
            <a:ext cx="1728192" cy="6120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prstClr val="white"/>
                </a:solidFill>
              </a:rPr>
              <a:t>Open Source Providers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948504" y="5445072"/>
            <a:ext cx="1728192" cy="6480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prstClr val="white"/>
                </a:solidFill>
              </a:rPr>
              <a:t>Commercial Providers</a:t>
            </a:r>
            <a:endParaRPr lang="en-US" sz="1600" dirty="0">
              <a:solidFill>
                <a:prstClr val="white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1475776" y="2060848"/>
            <a:ext cx="2016344" cy="2178352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8" idx="3"/>
            <a:endCxn id="17" idx="0"/>
          </p:cNvCxnSpPr>
          <p:nvPr/>
        </p:nvCxnSpPr>
        <p:spPr>
          <a:xfrm>
            <a:off x="5652120" y="2042736"/>
            <a:ext cx="2160360" cy="2250360"/>
          </a:xfrm>
          <a:prstGeom prst="straightConnector1">
            <a:avLst/>
          </a:prstGeom>
          <a:ln>
            <a:solidFill>
              <a:srgbClr val="1F497D"/>
            </a:solidFill>
            <a:prstDash val="dash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75397" y="4345359"/>
            <a:ext cx="14728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Requirements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5728" y="4221088"/>
            <a:ext cx="1080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Policies + Funding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83768" y="1628800"/>
            <a:ext cx="1080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Policies + Funding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75435" y="5261138"/>
            <a:ext cx="1276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Strategic Feedback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78196" y="3717032"/>
            <a:ext cx="1718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Requirements + Feedback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492120" y="1052736"/>
            <a:ext cx="2160000" cy="1980000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1600" b="1" dirty="0" smtClean="0">
              <a:solidFill>
                <a:srgbClr val="000000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User Community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97856" y="3121804"/>
            <a:ext cx="1080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Services + Support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18348" y="3096256"/>
            <a:ext cx="1718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Requirements + Feedback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50681" y="5282044"/>
            <a:ext cx="1325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Middleware </a:t>
            </a:r>
            <a:br>
              <a:rPr lang="en-US" sz="14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Support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4644008" y="3032736"/>
            <a:ext cx="240" cy="612288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5651880" y="4725144"/>
            <a:ext cx="1080600" cy="648072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651880" y="4581128"/>
            <a:ext cx="1080600" cy="648072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2555776" y="4581128"/>
            <a:ext cx="936104" cy="576064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499992" y="3033024"/>
            <a:ext cx="0" cy="612000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2555776" y="4725144"/>
            <a:ext cx="936104" cy="576064"/>
          </a:xfrm>
          <a:prstGeom prst="straightConnector1">
            <a:avLst/>
          </a:prstGeom>
          <a:ln>
            <a:solidFill>
              <a:srgbClr val="1F497D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132" y="908720"/>
            <a:ext cx="2069596" cy="2170180"/>
          </a:xfrm>
          <a:prstGeom prst="rect">
            <a:avLst/>
          </a:prstGeom>
        </p:spPr>
      </p:pic>
      <p:sp>
        <p:nvSpPr>
          <p:cNvPr id="41" name="Oval 40"/>
          <p:cNvSpPr/>
          <p:nvPr/>
        </p:nvSpPr>
        <p:spPr>
          <a:xfrm>
            <a:off x="5796136" y="1196752"/>
            <a:ext cx="792088" cy="79208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200" smtClean="0"/>
              <a:t>ESFRI projects</a:t>
            </a:r>
            <a:endParaRPr lang="en-GB" sz="1200"/>
          </a:p>
        </p:txBody>
      </p:sp>
      <p:sp>
        <p:nvSpPr>
          <p:cNvPr id="42" name="Oval 41"/>
          <p:cNvSpPr/>
          <p:nvPr/>
        </p:nvSpPr>
        <p:spPr>
          <a:xfrm>
            <a:off x="6156176" y="1700808"/>
            <a:ext cx="792088" cy="79208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200" smtClean="0"/>
              <a:t>ESFRI cluster projects</a:t>
            </a:r>
            <a:endParaRPr lang="en-GB" sz="1200"/>
          </a:p>
        </p:txBody>
      </p:sp>
      <p:sp>
        <p:nvSpPr>
          <p:cNvPr id="43" name="Oval 42"/>
          <p:cNvSpPr/>
          <p:nvPr/>
        </p:nvSpPr>
        <p:spPr>
          <a:xfrm>
            <a:off x="3851920" y="2348880"/>
            <a:ext cx="648072" cy="64807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100" smtClean="0"/>
              <a:t>Project: DECIDE</a:t>
            </a:r>
            <a:endParaRPr lang="en-GB" sz="1100"/>
          </a:p>
        </p:txBody>
      </p:sp>
      <p:sp>
        <p:nvSpPr>
          <p:cNvPr id="48" name="Rectangle 47"/>
          <p:cNvSpPr/>
          <p:nvPr/>
        </p:nvSpPr>
        <p:spPr>
          <a:xfrm>
            <a:off x="6591938" y="1439198"/>
            <a:ext cx="93487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smtClean="0">
                <a:solidFill>
                  <a:schemeClr val="bg1"/>
                </a:solidFill>
                <a:latin typeface="+mn-lt"/>
              </a:rPr>
              <a:t>TRANSfoRm</a:t>
            </a:r>
            <a:endParaRPr lang="en-GB" sz="12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804248" y="1516722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smtClean="0"/>
              <a:t>...</a:t>
            </a:r>
            <a:endParaRPr lang="en-GB" sz="2000" b="1"/>
          </a:p>
        </p:txBody>
      </p:sp>
      <p:sp>
        <p:nvSpPr>
          <p:cNvPr id="50" name="TextBox 49"/>
          <p:cNvSpPr txBox="1"/>
          <p:nvPr/>
        </p:nvSpPr>
        <p:spPr>
          <a:xfrm>
            <a:off x="5076056" y="1916832"/>
            <a:ext cx="482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smtClean="0">
                <a:solidFill>
                  <a:schemeClr val="bg1"/>
                </a:solidFill>
              </a:rPr>
              <a:t>...</a:t>
            </a:r>
            <a:endParaRPr lang="en-GB" sz="2800" b="1">
              <a:solidFill>
                <a:schemeClr val="bg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499992" y="1052736"/>
            <a:ext cx="1080120" cy="194421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200" smtClean="0"/>
              <a:t>LSGC VRC</a:t>
            </a:r>
          </a:p>
          <a:p>
            <a:pPr algn="ctr"/>
            <a:endParaRPr lang="en-GB" sz="1200" smtClean="0"/>
          </a:p>
          <a:p>
            <a:pPr algn="ctr"/>
            <a:endParaRPr lang="en-GB" sz="1200" smtClean="0"/>
          </a:p>
          <a:p>
            <a:pPr algn="ctr"/>
            <a:endParaRPr lang="en-GB" sz="1200" smtClean="0"/>
          </a:p>
          <a:p>
            <a:pPr algn="ctr"/>
            <a:endParaRPr lang="en-GB" sz="1200" smtClean="0"/>
          </a:p>
          <a:p>
            <a:pPr algn="ctr"/>
            <a:endParaRPr lang="en-GB" sz="1200" smtClean="0"/>
          </a:p>
          <a:p>
            <a:pPr algn="ctr"/>
            <a:endParaRPr lang="en-GB" sz="1200" smtClean="0"/>
          </a:p>
          <a:p>
            <a:pPr algn="ctr"/>
            <a:endParaRPr lang="en-GB" sz="1200" smtClean="0"/>
          </a:p>
          <a:p>
            <a:pPr algn="ctr"/>
            <a:endParaRPr lang="en-GB" sz="1200"/>
          </a:p>
        </p:txBody>
      </p:sp>
      <p:sp>
        <p:nvSpPr>
          <p:cNvPr id="52" name="Rounded Rectangle 51"/>
          <p:cNvSpPr/>
          <p:nvPr/>
        </p:nvSpPr>
        <p:spPr>
          <a:xfrm>
            <a:off x="4716016" y="1412776"/>
            <a:ext cx="720080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smtClean="0"/>
              <a:t>Biomed VO</a:t>
            </a:r>
            <a:endParaRPr lang="en-GB" sz="1000"/>
          </a:p>
        </p:txBody>
      </p:sp>
      <p:sp>
        <p:nvSpPr>
          <p:cNvPr id="54" name="Rounded Rectangle 53"/>
          <p:cNvSpPr/>
          <p:nvPr/>
        </p:nvSpPr>
        <p:spPr>
          <a:xfrm>
            <a:off x="4707632" y="1700808"/>
            <a:ext cx="728464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smtClean="0"/>
              <a:t>VLEMED VO</a:t>
            </a:r>
            <a:endParaRPr lang="en-GB" sz="1000"/>
          </a:p>
        </p:txBody>
      </p:sp>
      <p:sp>
        <p:nvSpPr>
          <p:cNvPr id="53" name="Rounded Rectangle 52"/>
          <p:cNvSpPr/>
          <p:nvPr/>
        </p:nvSpPr>
        <p:spPr>
          <a:xfrm>
            <a:off x="4851648" y="2564904"/>
            <a:ext cx="432048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smtClean="0"/>
              <a:t>LSgrid VO</a:t>
            </a:r>
            <a:endParaRPr lang="en-GB" sz="1000"/>
          </a:p>
        </p:txBody>
      </p:sp>
      <p:sp>
        <p:nvSpPr>
          <p:cNvPr id="55" name="Oval 54"/>
          <p:cNvSpPr/>
          <p:nvPr/>
        </p:nvSpPr>
        <p:spPr>
          <a:xfrm>
            <a:off x="3491880" y="1916832"/>
            <a:ext cx="648072" cy="64807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100" smtClean="0"/>
              <a:t>Project: SCI-BUS</a:t>
            </a:r>
            <a:endParaRPr lang="en-GB" sz="1100"/>
          </a:p>
        </p:txBody>
      </p:sp>
      <p:sp>
        <p:nvSpPr>
          <p:cNvPr id="57" name="Oval 56"/>
          <p:cNvSpPr/>
          <p:nvPr/>
        </p:nvSpPr>
        <p:spPr>
          <a:xfrm>
            <a:off x="3779912" y="1628800"/>
            <a:ext cx="648072" cy="64807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100" smtClean="0"/>
              <a:t>Project: DRIHM</a:t>
            </a:r>
            <a:endParaRPr lang="en-GB" sz="1100"/>
          </a:p>
        </p:txBody>
      </p:sp>
      <p:sp>
        <p:nvSpPr>
          <p:cNvPr id="56" name="Oval 55"/>
          <p:cNvSpPr/>
          <p:nvPr/>
        </p:nvSpPr>
        <p:spPr>
          <a:xfrm>
            <a:off x="3563888" y="1124744"/>
            <a:ext cx="648072" cy="64807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100" smtClean="0"/>
              <a:t>Project: GISELA</a:t>
            </a:r>
            <a:endParaRPr lang="en-GB" sz="1100"/>
          </a:p>
        </p:txBody>
      </p:sp>
      <p:sp>
        <p:nvSpPr>
          <p:cNvPr id="58" name="Rounded Rectangle 57"/>
          <p:cNvSpPr/>
          <p:nvPr/>
        </p:nvSpPr>
        <p:spPr>
          <a:xfrm>
            <a:off x="4707632" y="2276872"/>
            <a:ext cx="728464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smtClean="0"/>
              <a:t>Medigrid VO</a:t>
            </a:r>
            <a:endParaRPr lang="en-GB" sz="1000"/>
          </a:p>
        </p:txBody>
      </p:sp>
      <p:sp>
        <p:nvSpPr>
          <p:cNvPr id="59" name="Rounded Rectangle 58"/>
          <p:cNvSpPr/>
          <p:nvPr/>
        </p:nvSpPr>
        <p:spPr>
          <a:xfrm>
            <a:off x="4627240" y="1980456"/>
            <a:ext cx="880864" cy="2244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000" smtClean="0"/>
              <a:t>PneumodgirdVO</a:t>
            </a:r>
            <a:endParaRPr lang="en-GB" sz="1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9" grpId="0"/>
      <p:bldP spid="50" grpId="0"/>
      <p:bldP spid="51" grpId="0" animBg="1"/>
      <p:bldP spid="52" grpId="0" animBg="1"/>
      <p:bldP spid="54" grpId="0" animBg="1"/>
      <p:bldP spid="53" grpId="0" animBg="1"/>
      <p:bldP spid="55" grpId="0" animBg="1"/>
      <p:bldP spid="57" grpId="0" animBg="1"/>
      <p:bldP spid="56" grpId="0" animBg="1"/>
      <p:bldP spid="58" grpId="0" animBg="1"/>
      <p:bldP spid="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The infrastructure today - layered view</a:t>
            </a:r>
            <a:endParaRPr lang="en-GB" sz="36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DE62C6-D1EF-4B99-989A-B9519A5E871F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747849" y="1124744"/>
            <a:ext cx="1396152" cy="208823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Key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496" y="5109051"/>
            <a:ext cx="2448272" cy="79208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3200" dirty="0" smtClean="0"/>
              <a:t>Infrastructure</a:t>
            </a:r>
            <a:endParaRPr lang="en-GB" sz="3200" dirty="0"/>
          </a:p>
        </p:txBody>
      </p:sp>
      <p:sp>
        <p:nvSpPr>
          <p:cNvPr id="8" name="Rectangle 7"/>
          <p:cNvSpPr/>
          <p:nvPr/>
        </p:nvSpPr>
        <p:spPr>
          <a:xfrm>
            <a:off x="35496" y="4244955"/>
            <a:ext cx="2448272" cy="79208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3200" smtClean="0"/>
              <a:t>Platforms</a:t>
            </a:r>
            <a:endParaRPr lang="en-GB" sz="3200" dirty="0"/>
          </a:p>
        </p:txBody>
      </p:sp>
      <p:sp>
        <p:nvSpPr>
          <p:cNvPr id="9" name="Rectangle 8"/>
          <p:cNvSpPr/>
          <p:nvPr/>
        </p:nvSpPr>
        <p:spPr>
          <a:xfrm>
            <a:off x="35496" y="3212976"/>
            <a:ext cx="2448272" cy="95997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3200" dirty="0" smtClean="0"/>
              <a:t>Software</a:t>
            </a:r>
            <a:endParaRPr lang="en-GB" sz="3200" dirty="0"/>
          </a:p>
        </p:txBody>
      </p:sp>
      <p:sp>
        <p:nvSpPr>
          <p:cNvPr id="11" name="Rectangle 10"/>
          <p:cNvSpPr/>
          <p:nvPr/>
        </p:nvSpPr>
        <p:spPr>
          <a:xfrm>
            <a:off x="2627784" y="4231721"/>
            <a:ext cx="496855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699792" y="4293096"/>
            <a:ext cx="766133" cy="3231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bIns="0" rtlCol="0">
            <a:spAutoFit/>
          </a:bodyPr>
          <a:lstStyle/>
          <a:p>
            <a:pPr algn="ctr"/>
            <a:r>
              <a:rPr lang="en-GB" dirty="0" err="1" smtClean="0"/>
              <a:t>gLite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59832" y="4664169"/>
            <a:ext cx="1127210" cy="27699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tIns="0" bIns="0" rtlCol="0">
            <a:spAutoFit/>
          </a:bodyPr>
          <a:lstStyle/>
          <a:p>
            <a:pPr algn="ctr"/>
            <a:r>
              <a:rPr lang="en-GB" dirty="0" smtClean="0"/>
              <a:t>UNICORE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3779912" y="4293096"/>
            <a:ext cx="921746" cy="3231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bIns="0" rtlCol="0">
            <a:spAutoFit/>
          </a:bodyPr>
          <a:lstStyle/>
          <a:p>
            <a:pPr algn="ctr"/>
            <a:r>
              <a:rPr lang="en-GB" dirty="0" err="1" smtClean="0"/>
              <a:t>dCache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565865" y="4653136"/>
            <a:ext cx="582199" cy="3231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bIns="0" rtlCol="0">
            <a:spAutoFit/>
          </a:bodyPr>
          <a:lstStyle/>
          <a:p>
            <a:pPr algn="ctr"/>
            <a:r>
              <a:rPr lang="en-GB" dirty="0" smtClean="0"/>
              <a:t>ARC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5028090" y="4293096"/>
            <a:ext cx="840054" cy="3231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bIns="0" rtlCol="0">
            <a:spAutoFit/>
          </a:bodyPr>
          <a:lstStyle/>
          <a:p>
            <a:pPr algn="ctr"/>
            <a:r>
              <a:rPr lang="en-GB" dirty="0" smtClean="0"/>
              <a:t>Globus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2627784" y="3212976"/>
            <a:ext cx="4968552" cy="946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3093266" y="3429000"/>
            <a:ext cx="1067917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Central Services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4332376" y="3429000"/>
            <a:ext cx="1044116" cy="646331"/>
          </a:xfrm>
          <a:prstGeom prst="rect">
            <a:avLst/>
          </a:prstGeom>
          <a:gradFill>
            <a:gsLst>
              <a:gs pos="0">
                <a:schemeClr val="accent3">
                  <a:shade val="51000"/>
                  <a:satMod val="130000"/>
                </a:schemeClr>
              </a:gs>
              <a:gs pos="49000">
                <a:schemeClr val="accent3">
                  <a:shade val="93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Domain Services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5580113" y="3429000"/>
            <a:ext cx="1368151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Community Services</a:t>
            </a:r>
            <a:endParaRPr lang="en-GB" dirty="0"/>
          </a:p>
        </p:txBody>
      </p:sp>
      <p:grpSp>
        <p:nvGrpSpPr>
          <p:cNvPr id="22" name="Group 43"/>
          <p:cNvGrpSpPr/>
          <p:nvPr/>
        </p:nvGrpSpPr>
        <p:grpSpPr>
          <a:xfrm>
            <a:off x="2627784" y="1556792"/>
            <a:ext cx="5018551" cy="1288895"/>
            <a:chOff x="3203848" y="1492033"/>
            <a:chExt cx="5018551" cy="1288895"/>
          </a:xfrm>
        </p:grpSpPr>
        <p:pic>
          <p:nvPicPr>
            <p:cNvPr id="23" name="Picture 2" descr="http://t3.gstatic.com/images?q=tbn:ANd9GcRxZirNJaDSMBgCW8ttLiaq-lmmv6bSeXrnnzndTBhfMqJ4ELS7Bw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848" y="1492035"/>
              <a:ext cx="1288892" cy="12888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2" descr="http://t3.gstatic.com/images?q=tbn:ANd9GcRxZirNJaDSMBgCW8ttLiaq-lmmv6bSeXrnnzndTBhfMqJ4ELS7Bw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0479" y="1492034"/>
              <a:ext cx="1288892" cy="12888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http://t3.gstatic.com/images?q=tbn:ANd9GcRxZirNJaDSMBgCW8ttLiaq-lmmv6bSeXrnnzndTBhfMqJ4ELS7Bw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82616" y="1492035"/>
              <a:ext cx="1288892" cy="12888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2" descr="http://t3.gstatic.com/images?q=tbn:ANd9GcRxZirNJaDSMBgCW8ttLiaq-lmmv6bSeXrnnzndTBhfMqJ4ELS7Bw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3507" y="1492033"/>
              <a:ext cx="1288892" cy="12888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7" name="Rectangle 26"/>
          <p:cNvSpPr/>
          <p:nvPr/>
        </p:nvSpPr>
        <p:spPr>
          <a:xfrm>
            <a:off x="35496" y="1196752"/>
            <a:ext cx="2448272" cy="1944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3200" dirty="0" smtClean="0"/>
              <a:t>Virtual Research Communities</a:t>
            </a:r>
          </a:p>
          <a:p>
            <a:pPr algn="ctr"/>
            <a:r>
              <a:rPr lang="en-GB" sz="3200" dirty="0" smtClean="0"/>
              <a:t>(Users)</a:t>
            </a:r>
            <a:endParaRPr lang="en-GB" sz="3200" dirty="0"/>
          </a:p>
        </p:txBody>
      </p:sp>
      <p:grpSp>
        <p:nvGrpSpPr>
          <p:cNvPr id="28" name="Group 24"/>
          <p:cNvGrpSpPr/>
          <p:nvPr/>
        </p:nvGrpSpPr>
        <p:grpSpPr>
          <a:xfrm>
            <a:off x="2627784" y="5095817"/>
            <a:ext cx="4968552" cy="792088"/>
            <a:chOff x="2627784" y="5095817"/>
            <a:chExt cx="4968552" cy="792088"/>
          </a:xfrm>
        </p:grpSpPr>
        <p:sp>
          <p:nvSpPr>
            <p:cNvPr id="29" name="Rectangle 28"/>
            <p:cNvSpPr/>
            <p:nvPr/>
          </p:nvSpPr>
          <p:spPr>
            <a:xfrm>
              <a:off x="2627784" y="5095817"/>
              <a:ext cx="4968552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70777" y="5293711"/>
              <a:ext cx="4581543" cy="369332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mtClean="0"/>
                <a:t>Distributed resources</a:t>
              </a:r>
              <a:endParaRPr lang="en-GB" dirty="0"/>
            </a:p>
          </p:txBody>
        </p:sp>
      </p:grpSp>
      <p:grpSp>
        <p:nvGrpSpPr>
          <p:cNvPr id="35" name="Group 25"/>
          <p:cNvGrpSpPr/>
          <p:nvPr/>
        </p:nvGrpSpPr>
        <p:grpSpPr>
          <a:xfrm>
            <a:off x="7668344" y="3367625"/>
            <a:ext cx="1399306" cy="2509647"/>
            <a:chOff x="7668344" y="3367624"/>
            <a:chExt cx="1399306" cy="2509647"/>
          </a:xfrm>
        </p:grpSpPr>
        <p:sp>
          <p:nvSpPr>
            <p:cNvPr id="36" name="Rectangle 35"/>
            <p:cNvSpPr/>
            <p:nvPr/>
          </p:nvSpPr>
          <p:spPr>
            <a:xfrm rot="16200000">
              <a:off x="7113173" y="3922795"/>
              <a:ext cx="2509647" cy="13993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GB" sz="3200" dirty="0" smtClean="0"/>
                <a:t>Planning </a:t>
              </a:r>
              <a:r>
                <a:rPr lang="en-GB" sz="3200" smtClean="0"/>
                <a:t>&amp; Coorination</a:t>
              </a:r>
              <a:endParaRPr lang="en-GB" sz="3200" dirty="0"/>
            </a:p>
          </p:txBody>
        </p:sp>
        <p:sp>
          <p:nvSpPr>
            <p:cNvPr id="37" name="TextBox 36"/>
            <p:cNvSpPr txBox="1"/>
            <p:nvPr/>
          </p:nvSpPr>
          <p:spPr>
            <a:xfrm rot="16200000">
              <a:off x="7342537" y="4995720"/>
              <a:ext cx="1146378" cy="369332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Support</a:t>
              </a:r>
              <a:endParaRPr lang="en-GB" dirty="0"/>
            </a:p>
          </p:txBody>
        </p:sp>
        <p:sp>
          <p:nvSpPr>
            <p:cNvPr id="38" name="TextBox 37"/>
            <p:cNvSpPr txBox="1"/>
            <p:nvPr/>
          </p:nvSpPr>
          <p:spPr>
            <a:xfrm rot="16200000">
              <a:off x="7411670" y="3785498"/>
              <a:ext cx="1008112" cy="335756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Services</a:t>
              </a:r>
              <a:endParaRPr lang="en-GB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7884368" y="1484784"/>
            <a:ext cx="1176665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Ecosystem</a:t>
            </a:r>
          </a:p>
          <a:p>
            <a:pPr algn="ctr"/>
            <a:r>
              <a:rPr lang="en-GB" dirty="0" smtClean="0"/>
              <a:t>Partners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7884368" y="2229513"/>
            <a:ext cx="1148095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NGIs </a:t>
            </a:r>
            <a:r>
              <a:rPr lang="en-GB" smtClean="0"/>
              <a:t>+ EGI.eu</a:t>
            </a:r>
            <a:endParaRPr lang="en-GB" dirty="0"/>
          </a:p>
        </p:txBody>
      </p:sp>
      <p:sp>
        <p:nvSpPr>
          <p:cNvPr id="41" name="Rectangular Callout 40"/>
          <p:cNvSpPr/>
          <p:nvPr/>
        </p:nvSpPr>
        <p:spPr>
          <a:xfrm>
            <a:off x="2843808" y="1124744"/>
            <a:ext cx="2376264" cy="1656184"/>
          </a:xfrm>
          <a:prstGeom prst="wedgeRectCallout">
            <a:avLst>
              <a:gd name="adj1" fmla="val 33987"/>
              <a:gd name="adj2" fmla="val 9403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Science gateway technologies</a:t>
            </a:r>
            <a:endParaRPr lang="en-GB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2" name="Rectangular Callout 41"/>
          <p:cNvSpPr/>
          <p:nvPr/>
        </p:nvSpPr>
        <p:spPr>
          <a:xfrm>
            <a:off x="5436096" y="1124744"/>
            <a:ext cx="1872208" cy="1656184"/>
          </a:xfrm>
          <a:prstGeom prst="wedgeRectCallout">
            <a:avLst>
              <a:gd name="adj1" fmla="val -7613"/>
              <a:gd name="adj2" fmla="val 9352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Science gateways</a:t>
            </a:r>
            <a:endParaRPr lang="en-GB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12160" y="4293096"/>
            <a:ext cx="1512168" cy="64807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bIns="0" rtlCol="0" anchor="ctr" anchorCtr="0">
            <a:noAutofit/>
          </a:bodyPr>
          <a:lstStyle/>
          <a:p>
            <a:pPr algn="ctr"/>
            <a:r>
              <a:rPr lang="en-GB" smtClean="0"/>
              <a:t>Federated cloud testbed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EGI science gateways</a:t>
            </a:r>
            <a:endParaRPr lang="en-GB" sz="36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DE62C6-D1EF-4B99-989A-B9519A5E871F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12935" y="1196752"/>
            <a:ext cx="8291513" cy="4525963"/>
          </a:xfrm>
        </p:spPr>
        <p:txBody>
          <a:bodyPr/>
          <a:lstStyle/>
          <a:p>
            <a:r>
              <a:rPr lang="en-GB" sz="2000" i="1" smtClean="0"/>
              <a:t>“...a community-specific set of tools, applications, and data collections that are integrated together via a web portal or a desktop application, providing access to resources and services </a:t>
            </a:r>
            <a:r>
              <a:rPr lang="en-GB" sz="2000" b="1" i="1" smtClean="0"/>
              <a:t>from the European Grid Infrastructure</a:t>
            </a:r>
            <a:r>
              <a:rPr lang="en-GB" sz="2000" i="1" smtClean="0"/>
              <a:t>.” </a:t>
            </a:r>
            <a:r>
              <a:rPr lang="en-GB" sz="2000" smtClean="0">
                <a:sym typeface="Wingdings" pitchFamily="2" charset="2"/>
              </a:rPr>
              <a:t> </a:t>
            </a:r>
            <a:r>
              <a:rPr lang="en-GB" sz="2000" smtClean="0">
                <a:sym typeface="Wingdings" pitchFamily="2" charset="2"/>
                <a:hlinkClick r:id="rId2"/>
              </a:rPr>
              <a:t>http://go.egi.eu/sciencegateways</a:t>
            </a:r>
            <a:r>
              <a:rPr lang="en-GB" sz="2000" smtClean="0">
                <a:sym typeface="Wingdings" pitchFamily="2" charset="2"/>
              </a:rPr>
              <a:t> </a:t>
            </a:r>
            <a:endParaRPr lang="en-GB" sz="2000" smtClean="0"/>
          </a:p>
          <a:p>
            <a:endParaRPr lang="en-GB" sz="2000" smtClean="0">
              <a:solidFill>
                <a:srgbClr val="FF0000"/>
              </a:solidFill>
            </a:endParaRPr>
          </a:p>
          <a:p>
            <a:r>
              <a:rPr lang="en-GB" sz="2000" smtClean="0">
                <a:solidFill>
                  <a:srgbClr val="FF0000"/>
                </a:solidFill>
              </a:rPr>
              <a:t>Science gateways are domain/community specific, but science gateway enabling technologies are typically not</a:t>
            </a:r>
          </a:p>
          <a:p>
            <a:r>
              <a:rPr lang="en-GB" sz="2000" smtClean="0"/>
              <a:t>Common aspects:</a:t>
            </a:r>
          </a:p>
          <a:p>
            <a:pPr lvl="1"/>
            <a:r>
              <a:rPr lang="en-GB" sz="1800" smtClean="0"/>
              <a:t>Reusable software components &amp; technologies</a:t>
            </a:r>
          </a:p>
          <a:p>
            <a:pPr lvl="1"/>
            <a:r>
              <a:rPr lang="en-GB" sz="1800" smtClean="0"/>
              <a:t>Development, operation, monitoring, training, user support practices</a:t>
            </a:r>
          </a:p>
          <a:p>
            <a:pPr lvl="1"/>
            <a:r>
              <a:rPr lang="en-GB" sz="1800" smtClean="0"/>
              <a:t>Reducing barriers to access (e.g. federated identity; robot certificates)</a:t>
            </a:r>
          </a:p>
          <a:p>
            <a:pPr lvl="1"/>
            <a:r>
              <a:rPr lang="en-GB" sz="1800" smtClean="0"/>
              <a:t>Requirements about underlying services (functional and non-functional needs for computing, storage, helpdesk, availability monitor, etc.)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1196752"/>
            <a:ext cx="6126261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EGI science gateways and technologies catalogues</a:t>
            </a:r>
            <a:endParaRPr lang="en-GB" sz="36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30/05/2012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268413"/>
            <a:ext cx="4103688" cy="4525962"/>
          </a:xfrm>
        </p:spPr>
        <p:txBody>
          <a:bodyPr>
            <a:noAutofit/>
          </a:bodyPr>
          <a:lstStyle/>
          <a:p>
            <a:pPr marL="263525" indent="-263525"/>
            <a:r>
              <a:rPr lang="en-GB" sz="2000" smtClean="0"/>
              <a:t>Catalogue of existing solutions: </a:t>
            </a:r>
            <a:r>
              <a:rPr lang="en-GB" sz="1600" smtClean="0">
                <a:hlinkClick r:id="rId3"/>
              </a:rPr>
              <a:t>http://go.egi.eu/sciencegateways</a:t>
            </a:r>
            <a:r>
              <a:rPr lang="en-GB" sz="1600" smtClean="0"/>
              <a:t> </a:t>
            </a:r>
            <a:endParaRPr lang="en-GB" sz="2000" smtClean="0"/>
          </a:p>
          <a:p>
            <a:pPr marL="663575" lvl="1" indent="-263525"/>
            <a:r>
              <a:rPr lang="en-GB" sz="1800" smtClean="0"/>
              <a:t>Science gateways </a:t>
            </a:r>
            <a:br>
              <a:rPr lang="en-GB" sz="1800" smtClean="0"/>
            </a:br>
            <a:r>
              <a:rPr lang="en-GB" sz="1400" smtClean="0">
                <a:sym typeface="Wingdings" pitchFamily="2" charset="2"/>
              </a:rPr>
              <a:t>(for scientific users)</a:t>
            </a:r>
          </a:p>
          <a:p>
            <a:pPr marL="982663" lvl="2" indent="-182563"/>
            <a:r>
              <a:rPr lang="en-GB" sz="1400" smtClean="0">
                <a:sym typeface="Wingdings" pitchFamily="2" charset="2"/>
              </a:rPr>
              <a:t>Web gateways - 24</a:t>
            </a:r>
          </a:p>
          <a:p>
            <a:pPr marL="982663" lvl="2" indent="-182563"/>
            <a:r>
              <a:rPr lang="en-GB" sz="1400" smtClean="0">
                <a:sym typeface="Wingdings" pitchFamily="2" charset="2"/>
              </a:rPr>
              <a:t>Desktop app. gateways - 5</a:t>
            </a:r>
            <a:endParaRPr lang="en-GB" sz="1400" smtClean="0"/>
          </a:p>
          <a:p>
            <a:pPr marL="663575" lvl="1" indent="-263525"/>
            <a:r>
              <a:rPr lang="en-GB" sz="1800" smtClean="0"/>
              <a:t>Enabling technologies </a:t>
            </a:r>
            <a:br>
              <a:rPr lang="en-GB" sz="1800" smtClean="0"/>
            </a:br>
            <a:r>
              <a:rPr lang="en-GB" sz="1400" smtClean="0"/>
              <a:t>(for developers) - </a:t>
            </a:r>
            <a:r>
              <a:rPr lang="en-GB" sz="1600" smtClean="0"/>
              <a:t>7</a:t>
            </a:r>
            <a:endParaRPr lang="en-GB" sz="1400" smtClean="0"/>
          </a:p>
          <a:p>
            <a:pPr marL="1063625" lvl="2" indent="-263525"/>
            <a:endParaRPr lang="en-GB" sz="1100" smtClean="0"/>
          </a:p>
          <a:p>
            <a:pPr marL="263525" lvl="2" indent="-263525"/>
            <a:r>
              <a:rPr lang="en-GB" sz="1900" smtClean="0"/>
              <a:t>Embed these catalogues into your website!</a:t>
            </a:r>
            <a:br>
              <a:rPr lang="en-GB" sz="1900" smtClean="0"/>
            </a:br>
            <a:r>
              <a:rPr lang="en-GB" sz="1800" smtClean="0">
                <a:hlinkClick r:id="rId4"/>
              </a:rPr>
              <a:t>http://appdb.egi.eu/gadgets/editor</a:t>
            </a:r>
            <a:endParaRPr lang="en-GB" sz="1800" smtClean="0"/>
          </a:p>
          <a:p>
            <a:pPr marL="663575" lvl="1" indent="-263525"/>
            <a:r>
              <a:rPr lang="en-GB" sz="1500" smtClean="0"/>
              <a:t>Gadget - an  HTML-IFRAME</a:t>
            </a:r>
          </a:p>
          <a:p>
            <a:pPr marL="663575" lvl="1" indent="-263525"/>
            <a:r>
              <a:rPr lang="en-GB" sz="1500" smtClean="0"/>
              <a:t>Listing items from AppDB by tag</a:t>
            </a:r>
          </a:p>
          <a:p>
            <a:pPr marL="1063625" lvl="2" indent="-166688"/>
            <a:r>
              <a:rPr lang="en-GB" sz="1400" smtClean="0"/>
              <a:t>web.gateway</a:t>
            </a:r>
          </a:p>
          <a:p>
            <a:pPr marL="1063625" lvl="2" indent="-166688"/>
            <a:r>
              <a:rPr lang="en-GB" sz="1400" smtClean="0"/>
              <a:t>application.gateway</a:t>
            </a:r>
          </a:p>
          <a:p>
            <a:pPr marL="1063625" lvl="2" indent="-166688"/>
            <a:r>
              <a:rPr lang="en-GB" sz="1400" smtClean="0"/>
              <a:t>technology.gateway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8016" y="4869160"/>
            <a:ext cx="2796312" cy="1296144"/>
          </a:xfrm>
          <a:prstGeom prst="rect">
            <a:avLst/>
          </a:prstGeom>
          <a:noFill/>
          <a:ln w="12700">
            <a:solidFill>
              <a:schemeClr val="tx1">
                <a:alpha val="20000"/>
              </a:schemeClr>
            </a:solidFill>
            <a:miter lim="800000"/>
            <a:headEnd/>
            <a:tailEnd/>
          </a:ln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016" y="3140968"/>
            <a:ext cx="2808312" cy="1281619"/>
          </a:xfrm>
          <a:prstGeom prst="rect">
            <a:avLst/>
          </a:prstGeom>
          <a:noFill/>
          <a:ln w="12700">
            <a:solidFill>
              <a:schemeClr val="tx1">
                <a:alpha val="20000"/>
              </a:schemeClr>
            </a:solidFill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1960" y="4005064"/>
            <a:ext cx="2808312" cy="1370006"/>
          </a:xfrm>
          <a:prstGeom prst="rect">
            <a:avLst/>
          </a:prstGeom>
          <a:noFill/>
          <a:ln w="12700">
            <a:solidFill>
              <a:schemeClr val="tx1">
                <a:alpha val="20000"/>
              </a:schemeClr>
            </a:solidFill>
            <a:miter lim="800000"/>
            <a:headEnd/>
            <a:tailEnd/>
          </a:ln>
        </p:spPr>
      </p:pic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9925" y="6356350"/>
            <a:ext cx="2133600" cy="365125"/>
          </a:xfrm>
        </p:spPr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0231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EGI portal gateway primer:</a:t>
            </a:r>
            <a:br>
              <a:rPr lang="en-GB" sz="3600" smtClean="0"/>
            </a:br>
            <a:r>
              <a:rPr lang="en-GB" sz="3600" smtClean="0"/>
              <a:t>Collect best practices</a:t>
            </a:r>
            <a:endParaRPr lang="en-GB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496944" cy="4536504"/>
          </a:xfrm>
        </p:spPr>
        <p:txBody>
          <a:bodyPr>
            <a:normAutofit lnSpcReduction="10000"/>
          </a:bodyPr>
          <a:lstStyle/>
          <a:p>
            <a:r>
              <a:rPr lang="en-GB" sz="2400" smtClean="0"/>
              <a:t>New project within the ‘EGI Virtual Team framework’</a:t>
            </a:r>
          </a:p>
          <a:p>
            <a:pPr lvl="1"/>
            <a:r>
              <a:rPr lang="en-GB" sz="1800" smtClean="0">
                <a:hlinkClick r:id="rId2"/>
              </a:rPr>
              <a:t>https://wiki.egi.eu/wiki/VT_Science_Gateway_Primer</a:t>
            </a:r>
            <a:r>
              <a:rPr lang="en-GB" sz="1800" smtClean="0"/>
              <a:t> </a:t>
            </a:r>
          </a:p>
          <a:p>
            <a:pPr lvl="1">
              <a:buNone/>
            </a:pPr>
            <a:endParaRPr lang="en-GB" sz="1800" smtClean="0"/>
          </a:p>
          <a:p>
            <a:r>
              <a:rPr lang="en-GB" sz="2400" smtClean="0"/>
              <a:t>Foreseen outputs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600" smtClean="0"/>
              <a:t>Up to date and complete information about EGI science gateways and science gateway enabling technologies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600" smtClean="0"/>
              <a:t>Recommendations on how to improve the  (promotion) of these to the community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600" smtClean="0"/>
              <a:t>A comprehensive document, an 'EGI gateway primer', that collects information about technologies, policies, solutions that exist from the EGI community </a:t>
            </a:r>
            <a:r>
              <a:rPr lang="en-GB" sz="1600" b="1" smtClean="0"/>
              <a:t>for gateway developers</a:t>
            </a:r>
            <a:r>
              <a:rPr lang="en-GB" sz="1600" smtClean="0"/>
              <a:t> </a:t>
            </a:r>
          </a:p>
          <a:p>
            <a:endParaRPr lang="en-GB" sz="2400" smtClean="0"/>
          </a:p>
          <a:p>
            <a:r>
              <a:rPr lang="en-GB" sz="2400" smtClean="0"/>
              <a:t>Integrates effort from various NGIs, VRCs, projects</a:t>
            </a:r>
          </a:p>
          <a:p>
            <a:pPr lvl="1"/>
            <a:r>
              <a:rPr lang="en-GB" sz="2000" smtClean="0">
                <a:solidFill>
                  <a:srgbClr val="FF0000"/>
                </a:solidFill>
              </a:rPr>
              <a:t>Join now! Invitation is open until 31</a:t>
            </a:r>
            <a:r>
              <a:rPr lang="en-GB" sz="2000" baseline="30000" smtClean="0">
                <a:solidFill>
                  <a:srgbClr val="FF0000"/>
                </a:solidFill>
              </a:rPr>
              <a:t>st</a:t>
            </a:r>
            <a:r>
              <a:rPr lang="en-GB" sz="2000" smtClean="0">
                <a:solidFill>
                  <a:srgbClr val="FF0000"/>
                </a:solidFill>
              </a:rPr>
              <a:t> of May</a:t>
            </a:r>
            <a:r>
              <a:rPr lang="en-GB" sz="2000" smtClean="0"/>
              <a:t/>
            </a:r>
            <a:br>
              <a:rPr lang="en-GB" sz="2000" smtClean="0"/>
            </a:br>
            <a:r>
              <a:rPr lang="en-GB" sz="1800" smtClean="0"/>
              <a:t>(Email </a:t>
            </a:r>
            <a:r>
              <a:rPr lang="en-GB" sz="1800" smtClean="0">
                <a:hlinkClick r:id="rId3"/>
              </a:rPr>
              <a:t>nuno.ferreira@egi.eu</a:t>
            </a:r>
            <a:r>
              <a:rPr lang="en-GB" sz="1800" smtClean="0"/>
              <a:t> and </a:t>
            </a:r>
            <a:r>
              <a:rPr lang="en-GB" sz="1800" smtClean="0">
                <a:hlinkClick r:id="rId4"/>
              </a:rPr>
              <a:t>szeberenyi@sztaki.hu</a:t>
            </a:r>
            <a:r>
              <a:rPr lang="en-GB" sz="1800" smtClean="0"/>
              <a:t>)  </a:t>
            </a:r>
            <a:endParaRPr lang="en-GB" sz="2000" smtClean="0"/>
          </a:p>
          <a:p>
            <a:endParaRPr lang="en-GB" sz="2400" smtClean="0"/>
          </a:p>
          <a:p>
            <a:pPr lvl="1"/>
            <a:endParaRPr lang="en-GB" sz="20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EGI Training Marketplace</a:t>
            </a:r>
            <a:br>
              <a:rPr lang="en-GB" sz="3600" smtClean="0"/>
            </a:br>
            <a:r>
              <a:rPr lang="en-GB" sz="3600" smtClean="0"/>
              <a:t>http://training.egi.eu</a:t>
            </a:r>
            <a:endParaRPr lang="en-GB" sz="36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79512" y="1340768"/>
            <a:ext cx="3528392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Benefits: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71463" lvl="0" indent="-271463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 smtClean="0"/>
              <a:t>Register &amp; share</a:t>
            </a:r>
            <a:endParaRPr lang="en-GB" sz="2000" dirty="0" smtClean="0"/>
          </a:p>
          <a:p>
            <a:pPr marL="714375" lvl="1" indent="-17145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 dirty="0" smtClean="0"/>
              <a:t>training events, expertise, services, materials, resources</a:t>
            </a:r>
            <a:r>
              <a:rPr lang="en-GB" sz="2000" smtClean="0"/>
              <a:t>, online courses, university </a:t>
            </a:r>
            <a:r>
              <a:rPr lang="en-GB" sz="2000" dirty="0" smtClean="0"/>
              <a:t>courses  </a:t>
            </a:r>
          </a:p>
          <a:p>
            <a:pPr marL="257175" lvl="0" indent="-17145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 dirty="0" smtClean="0"/>
              <a:t>Browse </a:t>
            </a:r>
            <a:r>
              <a:rPr lang="en-GB" sz="2000" smtClean="0"/>
              <a:t>and search items</a:t>
            </a:r>
            <a:endParaRPr lang="en-GB" sz="2000" dirty="0" smtClean="0"/>
          </a:p>
          <a:p>
            <a:pPr marL="257175" indent="-17145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 smtClean="0"/>
              <a:t>Community features such as commenting, rating</a:t>
            </a:r>
          </a:p>
          <a:p>
            <a:pPr marL="257175" lvl="0" indent="-17145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 smtClean="0"/>
              <a:t>Access </a:t>
            </a:r>
            <a:r>
              <a:rPr lang="en-GB" sz="2000" dirty="0" smtClean="0"/>
              <a:t>through web page and </a:t>
            </a:r>
            <a:r>
              <a:rPr lang="en-GB" sz="2000" smtClean="0"/>
              <a:t>web gadget</a:t>
            </a:r>
            <a:endParaRPr lang="en-GB" sz="2000" smtClean="0">
              <a:solidFill>
                <a:srgbClr val="FF00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5496" y="4293096"/>
            <a:ext cx="4320852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GB" dirty="0" smtClean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1196752"/>
            <a:ext cx="5930733" cy="352137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99564" y="1484784"/>
            <a:ext cx="3336932" cy="2768724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2204864"/>
            <a:ext cx="3564007" cy="2757289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8643" y="2636912"/>
            <a:ext cx="3453717" cy="358995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30/05/2012</a:t>
            </a:r>
            <a:endParaRPr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9925" y="6356350"/>
            <a:ext cx="2133600" cy="365125"/>
          </a:xfrm>
        </p:spPr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943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Reducing barriers to access</a:t>
            </a:r>
            <a:endParaRPr lang="en-GB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51309"/>
            <a:ext cx="8640960" cy="4525963"/>
          </a:xfrm>
        </p:spPr>
        <p:txBody>
          <a:bodyPr/>
          <a:lstStyle/>
          <a:p>
            <a:r>
              <a:rPr lang="en-GB" sz="2400" smtClean="0"/>
              <a:t>Federated identity management</a:t>
            </a:r>
          </a:p>
          <a:p>
            <a:pPr lvl="1"/>
            <a:r>
              <a:rPr lang="en-GB" sz="2000" smtClean="0"/>
              <a:t>Various initiatives by NGIs, projects, communities, e.g.:</a:t>
            </a:r>
          </a:p>
          <a:p>
            <a:pPr lvl="2"/>
            <a:r>
              <a:rPr lang="en-GB" sz="2000" smtClean="0"/>
              <a:t>Italy, Hungary, Switzerland, Finland, ...</a:t>
            </a:r>
          </a:p>
          <a:p>
            <a:pPr lvl="2"/>
            <a:r>
              <a:rPr lang="en-GB" sz="2000" smtClean="0"/>
              <a:t>EduGain, REFEDS, AAA Study, ...</a:t>
            </a:r>
          </a:p>
          <a:p>
            <a:pPr lvl="2"/>
            <a:r>
              <a:rPr lang="en-GB" sz="2000" smtClean="0"/>
              <a:t>Series of community workshops: </a:t>
            </a:r>
            <a:r>
              <a:rPr lang="en-GB" sz="1800" smtClean="0">
                <a:hlinkClick r:id="rId2"/>
              </a:rPr>
              <a:t>http://indico.cern.ch/conferenceDisplay.py?confId=191892</a:t>
            </a:r>
            <a:r>
              <a:rPr lang="en-GB" sz="1800" smtClean="0"/>
              <a:t> </a:t>
            </a:r>
            <a:endParaRPr lang="en-GB" sz="2000" smtClean="0"/>
          </a:p>
          <a:p>
            <a:pPr lvl="1"/>
            <a:r>
              <a:rPr lang="en-GB" sz="2000" smtClean="0"/>
              <a:t>EGI Virtual Team project:</a:t>
            </a:r>
          </a:p>
          <a:p>
            <a:pPr lvl="2"/>
            <a:r>
              <a:rPr lang="en-GB" sz="1600" smtClean="0">
                <a:hlinkClick r:id="rId3"/>
              </a:rPr>
              <a:t>https://wiki.egi.eu/wiki/VT_Federated_Identity_Providers_Assessment</a:t>
            </a:r>
            <a:r>
              <a:rPr lang="en-GB" sz="1600" smtClean="0"/>
              <a:t> </a:t>
            </a:r>
            <a:endParaRPr lang="en-GB" sz="1800" smtClean="0"/>
          </a:p>
          <a:p>
            <a:r>
              <a:rPr lang="en-GB" sz="2400" smtClean="0"/>
              <a:t>Robot certificates</a:t>
            </a:r>
          </a:p>
          <a:p>
            <a:pPr lvl="1"/>
            <a:r>
              <a:rPr lang="en-GB" sz="2000" smtClean="0"/>
              <a:t>Already available from 10 Certification Authorities: </a:t>
            </a:r>
            <a:r>
              <a:rPr lang="en-GB" sz="1600" smtClean="0">
                <a:hlinkClick r:id="rId4"/>
              </a:rPr>
              <a:t>https://wiki.egi.eu/wiki/Robot_certificates</a:t>
            </a:r>
            <a:r>
              <a:rPr lang="en-GB" sz="1600" smtClean="0"/>
              <a:t> </a:t>
            </a:r>
          </a:p>
          <a:p>
            <a:pPr lvl="1"/>
            <a:r>
              <a:rPr lang="en-GB" sz="2000" smtClean="0"/>
              <a:t>Statistics about robot usage: </a:t>
            </a:r>
          </a:p>
          <a:p>
            <a:pPr lvl="2"/>
            <a:r>
              <a:rPr lang="en-GB" sz="1800" smtClean="0"/>
              <a:t>~50 robot certs; ~250 robot users (21.000 registered EGI users)</a:t>
            </a:r>
            <a:endParaRPr lang="en-GB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3C8DB4-B70D-4CC6-8334-FBF47B8B0DDA}" type="datetime1">
              <a:rPr lang="en-GB" smtClean="0"/>
              <a:pPr>
                <a:defRPr/>
              </a:pPr>
              <a:t>29/05/2012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906</Words>
  <Application>Microsoft Office PowerPoint</Application>
  <PresentationFormat>On-screen Show (4:3)</PresentationFormat>
  <Paragraphs>285</Paragraphs>
  <Slides>17</Slides>
  <Notes>3</Notes>
  <HiddenSlides>3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EGI-InSPIRE 2</vt:lpstr>
      <vt:lpstr>EG-InSPIRE</vt:lpstr>
      <vt:lpstr>1_EG-InSPIRE</vt:lpstr>
      <vt:lpstr>Science gateways for  life sciences: The EGI perspective</vt:lpstr>
      <vt:lpstr>Overview</vt:lpstr>
      <vt:lpstr>EGI Ecosystem</vt:lpstr>
      <vt:lpstr>The infrastructure today - layered view</vt:lpstr>
      <vt:lpstr>EGI science gateways</vt:lpstr>
      <vt:lpstr>EGI science gateways and technologies catalogues</vt:lpstr>
      <vt:lpstr>EGI portal gateway primer: Collect best practices</vt:lpstr>
      <vt:lpstr>EGI Training Marketplace http://training.egi.eu</vt:lpstr>
      <vt:lpstr>Reducing barriers to access</vt:lpstr>
      <vt:lpstr>Common underlying services – Common requirements</vt:lpstr>
      <vt:lpstr>Some of the open LSGC requirements lsgc.org/en/LSGC:home;jsessionid=1A568B3D65F7338F8540C3CF3D397405#Technicals</vt:lpstr>
      <vt:lpstr>European Grid Infrastructure for Horizon 2020:  http://go.egi.eu/EGI2020 </vt:lpstr>
      <vt:lpstr>Virtual Research Environments</vt:lpstr>
      <vt:lpstr>Conclusions</vt:lpstr>
      <vt:lpstr>Questions?</vt:lpstr>
      <vt:lpstr>Web gadgets </vt:lpstr>
      <vt:lpstr>Outreach to new communities</vt:lpstr>
    </vt:vector>
  </TitlesOfParts>
  <Company>Nikhef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gergely.sipos</cp:lastModifiedBy>
  <cp:revision>751</cp:revision>
  <dcterms:created xsi:type="dcterms:W3CDTF">2010-09-03T12:01:03Z</dcterms:created>
  <dcterms:modified xsi:type="dcterms:W3CDTF">2012-05-29T10:45:17Z</dcterms:modified>
</cp:coreProperties>
</file>