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  <p:sldMasterId id="2147483672" r:id="rId4"/>
  </p:sldMasterIdLst>
  <p:notesMasterIdLst>
    <p:notesMasterId r:id="rId40"/>
  </p:notesMasterIdLst>
  <p:sldIdLst>
    <p:sldId id="258" r:id="rId5"/>
    <p:sldId id="383" r:id="rId6"/>
    <p:sldId id="362" r:id="rId7"/>
    <p:sldId id="262" r:id="rId8"/>
    <p:sldId id="261" r:id="rId9"/>
    <p:sldId id="266" r:id="rId10"/>
    <p:sldId id="343" r:id="rId11"/>
    <p:sldId id="267" r:id="rId12"/>
    <p:sldId id="351" r:id="rId13"/>
    <p:sldId id="269" r:id="rId14"/>
    <p:sldId id="350" r:id="rId15"/>
    <p:sldId id="387" r:id="rId16"/>
    <p:sldId id="393" r:id="rId17"/>
    <p:sldId id="394" r:id="rId18"/>
    <p:sldId id="396" r:id="rId19"/>
    <p:sldId id="395" r:id="rId20"/>
    <p:sldId id="401" r:id="rId21"/>
    <p:sldId id="402" r:id="rId22"/>
    <p:sldId id="403" r:id="rId23"/>
    <p:sldId id="404" r:id="rId24"/>
    <p:sldId id="406" r:id="rId25"/>
    <p:sldId id="407" r:id="rId26"/>
    <p:sldId id="408" r:id="rId27"/>
    <p:sldId id="400" r:id="rId28"/>
    <p:sldId id="416" r:id="rId29"/>
    <p:sldId id="410" r:id="rId30"/>
    <p:sldId id="415" r:id="rId31"/>
    <p:sldId id="386" r:id="rId32"/>
    <p:sldId id="389" r:id="rId33"/>
    <p:sldId id="354" r:id="rId34"/>
    <p:sldId id="355" r:id="rId35"/>
    <p:sldId id="356" r:id="rId36"/>
    <p:sldId id="347" r:id="rId37"/>
    <p:sldId id="361" r:id="rId38"/>
    <p:sldId id="413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9310" autoAdjust="0"/>
  </p:normalViewPr>
  <p:slideViewPr>
    <p:cSldViewPr>
      <p:cViewPr varScale="1">
        <p:scale>
          <a:sx n="65" d="100"/>
          <a:sy n="65" d="100"/>
        </p:scale>
        <p:origin x="-108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111 new applications per country</a:t>
            </a:r>
            <a:endParaRPr lang="en-US" dirty="0"/>
          </a:p>
        </c:rich>
      </c:tx>
      <c:layout>
        <c:manualLayout>
          <c:xMode val="edge"/>
          <c:yMode val="edge"/>
          <c:x val="9.0212825761233517E-2"/>
          <c:y val="2.5810140336710558E-2"/>
        </c:manualLayout>
      </c:layout>
      <c:overlay val="0"/>
    </c:title>
    <c:autoTitleDeleted val="0"/>
    <c:view3D>
      <c:rotX val="40"/>
      <c:rotY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302929329334797E-2"/>
          <c:y val="0.16335684923897345"/>
          <c:w val="0.57049997846581402"/>
          <c:h val="0.75060934963865811"/>
        </c:manualLayout>
      </c:layout>
      <c:pie3DChart>
        <c:varyColors val="1"/>
        <c:ser>
          <c:idx val="0"/>
          <c:order val="0"/>
          <c:tx>
            <c:strRef>
              <c:f>Sheet1!$B$1:$B$2</c:f>
              <c:strCache>
                <c:ptCount val="1"/>
                <c:pt idx="0">
                  <c:v>Applications per country Count</c:v>
                </c:pt>
              </c:strCache>
            </c:strRef>
          </c:tx>
          <c:cat>
            <c:strRef>
              <c:f>Sheet1!$A$3:$A$18</c:f>
              <c:strCache>
                <c:ptCount val="16"/>
                <c:pt idx="0">
                  <c:v>United Kingdom/Ireland</c:v>
                </c:pt>
                <c:pt idx="1">
                  <c:v>Spain</c:v>
                </c:pt>
                <c:pt idx="2">
                  <c:v>Brazil</c:v>
                </c:pt>
                <c:pt idx="3">
                  <c:v>Poland</c:v>
                </c:pt>
                <c:pt idx="4">
                  <c:v>Netherlands</c:v>
                </c:pt>
                <c:pt idx="5">
                  <c:v>Portugal</c:v>
                </c:pt>
                <c:pt idx="6">
                  <c:v>Finland</c:v>
                </c:pt>
                <c:pt idx="7">
                  <c:v>Mexico</c:v>
                </c:pt>
                <c:pt idx="8">
                  <c:v>Argentina</c:v>
                </c:pt>
                <c:pt idx="9">
                  <c:v>Colombia</c:v>
                </c:pt>
                <c:pt idx="10">
                  <c:v>Cuba</c:v>
                </c:pt>
                <c:pt idx="11">
                  <c:v>Egypt</c:v>
                </c:pt>
                <c:pt idx="12">
                  <c:v>Germany/Switzerland</c:v>
                </c:pt>
                <c:pt idx="13">
                  <c:v>Italy</c:v>
                </c:pt>
                <c:pt idx="14">
                  <c:v>Taiwan</c:v>
                </c:pt>
                <c:pt idx="15">
                  <c:v>Others</c:v>
                </c:pt>
              </c:strCache>
            </c:strRef>
          </c:cat>
          <c:val>
            <c:numRef>
              <c:f>Sheet1!$B$3:$B$18</c:f>
              <c:numCache>
                <c:formatCode>General</c:formatCode>
                <c:ptCount val="16"/>
                <c:pt idx="0">
                  <c:v>31</c:v>
                </c:pt>
                <c:pt idx="1">
                  <c:v>14</c:v>
                </c:pt>
                <c:pt idx="2">
                  <c:v>11</c:v>
                </c:pt>
                <c:pt idx="3">
                  <c:v>10</c:v>
                </c:pt>
                <c:pt idx="4">
                  <c:v>9</c:v>
                </c:pt>
                <c:pt idx="5">
                  <c:v>6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3199042698959396"/>
          <c:y val="0.12192039637872211"/>
          <c:w val="0.33162147887723031"/>
          <c:h val="0.85865628751276968"/>
        </c:manualLayout>
      </c:layout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zero"/>
    <c:showDLblsOverMax val="0"/>
  </c:chart>
  <c:spPr>
    <a:scene3d>
      <a:camera prst="orthographicFront"/>
      <a:lightRig rig="threePt" dir="t"/>
    </a:scene3d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 smtClean="0"/>
              <a:t>93 new applications </a:t>
            </a:r>
            <a:r>
              <a:rPr lang="en-GB" dirty="0"/>
              <a:t>by </a:t>
            </a:r>
            <a:r>
              <a:rPr lang="en-GB" dirty="0" smtClean="0"/>
              <a:t>discipline</a:t>
            </a:r>
            <a:endParaRPr lang="en-GB" dirty="0"/>
          </a:p>
        </c:rich>
      </c:tx>
      <c:layout>
        <c:manualLayout>
          <c:xMode val="edge"/>
          <c:yMode val="edge"/>
          <c:x val="0.13179959525158522"/>
          <c:y val="7.1387594297589382E-2"/>
        </c:manualLayout>
      </c:layout>
      <c:overlay val="0"/>
    </c:title>
    <c:autoTitleDeleted val="0"/>
    <c:view3D>
      <c:rotX val="4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551970985679441E-2"/>
          <c:y val="0.2098586962092493"/>
          <c:w val="0.52426736518216588"/>
          <c:h val="0.68333379624486168"/>
        </c:manualLayout>
      </c:layout>
      <c:pie3DChart>
        <c:varyColors val="1"/>
        <c:ser>
          <c:idx val="0"/>
          <c:order val="0"/>
          <c:tx>
            <c:strRef>
              <c:f>Sheet1!$K$1:$K$2</c:f>
              <c:strCache>
                <c:ptCount val="1"/>
                <c:pt idx="0">
                  <c:v>Applications by discipline Count</c:v>
                </c:pt>
              </c:strCache>
            </c:strRef>
          </c:tx>
          <c:cat>
            <c:strRef>
              <c:f>Sheet1!$J$3:$J$11</c:f>
              <c:strCache>
                <c:ptCount val="9"/>
                <c:pt idx="0">
                  <c:v>Life Sciences</c:v>
                </c:pt>
                <c:pt idx="1">
                  <c:v>Computer Science and Mathematics</c:v>
                </c:pt>
                <c:pt idx="2">
                  <c:v>Others</c:v>
                </c:pt>
                <c:pt idx="3">
                  <c:v>Computational Chemistry</c:v>
                </c:pt>
                <c:pt idx="4">
                  <c:v>Earth Sciences</c:v>
                </c:pt>
                <c:pt idx="5">
                  <c:v>Fusion</c:v>
                </c:pt>
                <c:pt idx="6">
                  <c:v>Multidisciplinary</c:v>
                </c:pt>
                <c:pt idx="7">
                  <c:v>Astronomy, Astrophysics, and Astro-Particle Physics</c:v>
                </c:pt>
                <c:pt idx="8">
                  <c:v>High-Energy Physics</c:v>
                </c:pt>
              </c:strCache>
            </c:strRef>
          </c:cat>
          <c:val>
            <c:numRef>
              <c:f>Sheet1!$K$3:$K$11</c:f>
              <c:numCache>
                <c:formatCode>General</c:formatCode>
                <c:ptCount val="9"/>
                <c:pt idx="0">
                  <c:v>37</c:v>
                </c:pt>
                <c:pt idx="1">
                  <c:v>17</c:v>
                </c:pt>
                <c:pt idx="2">
                  <c:v>11</c:v>
                </c:pt>
                <c:pt idx="3">
                  <c:v>9</c:v>
                </c:pt>
                <c:pt idx="4">
                  <c:v>7</c:v>
                </c:pt>
                <c:pt idx="5">
                  <c:v>5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3525569378967073"/>
          <c:y val="0.16919704355242499"/>
          <c:w val="0.36474430960369941"/>
          <c:h val="0.83080291803326201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/>
      <dgm:t>
        <a:bodyPr/>
        <a:lstStyle/>
        <a:p>
          <a:r>
            <a:rPr lang="en-GB" dirty="0" smtClean="0"/>
            <a:t>Used by Researchers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/>
      <dgm:t>
        <a:bodyPr/>
        <a:lstStyle/>
        <a:p>
          <a:r>
            <a:rPr lang="en-GB" dirty="0" smtClean="0"/>
            <a:t>Gathering New Requirements</a:t>
          </a:r>
          <a:endParaRPr lang="en-GB" dirty="0"/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/>
      <dgm:t>
        <a:bodyPr/>
        <a:lstStyle/>
        <a:p>
          <a:r>
            <a:rPr lang="en-GB" dirty="0" smtClean="0"/>
            <a:t>New Technology Assessed</a:t>
          </a:r>
          <a:endParaRPr lang="en-GB" dirty="0"/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/>
      <dgm:t>
        <a:bodyPr/>
        <a:lstStyle/>
        <a:p>
          <a:r>
            <a:rPr lang="en-GB" dirty="0" smtClean="0"/>
            <a:t>Deployed Infrastructure Services</a:t>
          </a:r>
          <a:endParaRPr lang="en-GB" dirty="0"/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FFB821D-3005-44AA-A7BA-5EE65166E439}" type="pres">
      <dgm:prSet presAssocID="{4086724D-26DA-4331-A3F1-B78598743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B79CF3-C1BD-4915-854D-CE3DEC022526}" type="pres">
      <dgm:prSet presAssocID="{30C27CF3-1378-4C7F-ADDD-C3C59703BC32}" presName="dummy" presStyleCnt="0"/>
      <dgm:spPr/>
      <dgm:t>
        <a:bodyPr/>
        <a:lstStyle/>
        <a:p>
          <a:endParaRPr lang="en-GB"/>
        </a:p>
      </dgm:t>
    </dgm:pt>
    <dgm:pt modelId="{3D0C85EA-A364-4AF4-990E-1BC4B09E4B58}" type="pres">
      <dgm:prSet presAssocID="{30C27CF3-1378-4C7F-ADDD-C3C59703BC3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68807-E369-4E6F-A363-28A7FECACF93}" type="pres">
      <dgm:prSet presAssocID="{160298BE-D0DD-453A-97FB-2EFE2CB418FA}" presName="sibTrans" presStyleLbl="node1" presStyleIdx="0" presStyleCnt="4"/>
      <dgm:spPr/>
      <dgm:t>
        <a:bodyPr/>
        <a:lstStyle/>
        <a:p>
          <a:endParaRPr lang="en-GB"/>
        </a:p>
      </dgm:t>
    </dgm:pt>
    <dgm:pt modelId="{9BA7CECD-4EC8-4B99-9778-4049BE961D8D}" type="pres">
      <dgm:prSet presAssocID="{FB6FB5CB-CC68-481D-AD69-504CB475B42C}" presName="dummy" presStyleCnt="0"/>
      <dgm:spPr/>
      <dgm:t>
        <a:bodyPr/>
        <a:lstStyle/>
        <a:p>
          <a:endParaRPr lang="en-GB"/>
        </a:p>
      </dgm:t>
    </dgm:pt>
    <dgm:pt modelId="{F61C9349-F176-47C8-BE21-7C4F99462F4D}" type="pres">
      <dgm:prSet presAssocID="{FB6FB5CB-CC68-481D-AD69-504CB475B42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434F62-1945-425B-A943-C0564BA62B0A}" type="pres">
      <dgm:prSet presAssocID="{39B5E08C-AFD3-45C2-A7A8-DBC91D36E930}" presName="sibTrans" presStyleLbl="node1" presStyleIdx="1" presStyleCnt="4"/>
      <dgm:spPr/>
      <dgm:t>
        <a:bodyPr/>
        <a:lstStyle/>
        <a:p>
          <a:endParaRPr lang="en-GB"/>
        </a:p>
      </dgm:t>
    </dgm:pt>
    <dgm:pt modelId="{FA2AB158-C29A-4A99-A38E-1DEC0599DFBA}" type="pres">
      <dgm:prSet presAssocID="{7F4416A7-1859-46F6-8F6C-A86EDAB8ACCA}" presName="dummy" presStyleCnt="0"/>
      <dgm:spPr/>
      <dgm:t>
        <a:bodyPr/>
        <a:lstStyle/>
        <a:p>
          <a:endParaRPr lang="en-GB"/>
        </a:p>
      </dgm:t>
    </dgm:pt>
    <dgm:pt modelId="{469EBAC1-2975-4EEE-9DBE-DD58A0C962C3}" type="pres">
      <dgm:prSet presAssocID="{7F4416A7-1859-46F6-8F6C-A86EDAB8ACC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7D91A-88B8-4BEA-A2DC-76BD862C4D80}" type="pres">
      <dgm:prSet presAssocID="{EBFE3AD1-98C4-4434-AF96-D9FDB2239517}" presName="sibTrans" presStyleLbl="node1" presStyleIdx="2" presStyleCnt="4"/>
      <dgm:spPr/>
      <dgm:t>
        <a:bodyPr/>
        <a:lstStyle/>
        <a:p>
          <a:endParaRPr lang="en-GB"/>
        </a:p>
      </dgm:t>
    </dgm:pt>
    <dgm:pt modelId="{EF888948-3812-4D4C-9F07-08DB9399E2A4}" type="pres">
      <dgm:prSet presAssocID="{0CE1BDF5-303B-43A1-B6CB-AA8C9DF79EE3}" presName="dummy" presStyleCnt="0"/>
      <dgm:spPr/>
      <dgm:t>
        <a:bodyPr/>
        <a:lstStyle/>
        <a:p>
          <a:endParaRPr lang="en-GB"/>
        </a:p>
      </dgm:t>
    </dgm:pt>
    <dgm:pt modelId="{9215830D-5C31-4375-96B9-4B6A9D83C7BF}" type="pres">
      <dgm:prSet presAssocID="{0CE1BDF5-303B-43A1-B6CB-AA8C9DF79EE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F597DC-5D98-41ED-A0B0-C06C8D4E4560}" type="pres">
      <dgm:prSet presAssocID="{BE415C36-6212-409E-93D6-DAFDEF168986}" presName="sibTrans" presStyleLbl="node1" presStyleIdx="3" presStyleCnt="4" custLinFactNeighborX="3913" custLinFactNeighborY="-3662"/>
      <dgm:spPr/>
      <dgm:t>
        <a:bodyPr/>
        <a:lstStyle/>
        <a:p>
          <a:endParaRPr lang="en-GB"/>
        </a:p>
      </dgm:t>
    </dgm:pt>
  </dgm:ptLst>
  <dgm:cxnLst>
    <dgm:cxn modelId="{154EFD94-BA57-443E-AD31-C5BFDDBCA20A}" type="presOf" srcId="{160298BE-D0DD-453A-97FB-2EFE2CB418FA}" destId="{46768807-E369-4E6F-A363-28A7FECACF93}" srcOrd="0" destOrd="0" presId="urn:microsoft.com/office/officeart/2005/8/layout/cycle1"/>
    <dgm:cxn modelId="{89EB5749-3543-4FE3-8829-FAC91AA265A9}" srcId="{4086724D-26DA-4331-A3F1-B78598743C15}" destId="{0CE1BDF5-303B-43A1-B6CB-AA8C9DF79EE3}" srcOrd="3" destOrd="0" parTransId="{923F10C6-395E-455F-AE19-7459F8CFE2E8}" sibTransId="{BE415C36-6212-409E-93D6-DAFDEF168986}"/>
    <dgm:cxn modelId="{F2225DBA-2E64-4E21-B4E0-371DAF534F9D}" type="presOf" srcId="{30C27CF3-1378-4C7F-ADDD-C3C59703BC32}" destId="{3D0C85EA-A364-4AF4-990E-1BC4B09E4B58}" srcOrd="0" destOrd="0" presId="urn:microsoft.com/office/officeart/2005/8/layout/cycle1"/>
    <dgm:cxn modelId="{45CCD682-8204-4348-B0D9-EDF7224000DB}" type="presOf" srcId="{BE415C36-6212-409E-93D6-DAFDEF168986}" destId="{57F597DC-5D98-41ED-A0B0-C06C8D4E4560}" srcOrd="0" destOrd="0" presId="urn:microsoft.com/office/officeart/2005/8/layout/cycle1"/>
    <dgm:cxn modelId="{2F4D10EF-31F5-45D4-8762-677092872AB1}" type="presOf" srcId="{39B5E08C-AFD3-45C2-A7A8-DBC91D36E930}" destId="{05434F62-1945-425B-A943-C0564BA62B0A}" srcOrd="0" destOrd="0" presId="urn:microsoft.com/office/officeart/2005/8/layout/cycle1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1674E740-A32E-4A2B-971A-C686D3916E66}" type="presOf" srcId="{EBFE3AD1-98C4-4434-AF96-D9FDB2239517}" destId="{B757D91A-88B8-4BEA-A2DC-76BD862C4D80}" srcOrd="0" destOrd="0" presId="urn:microsoft.com/office/officeart/2005/8/layout/cycle1"/>
    <dgm:cxn modelId="{17482851-8381-4C09-83F2-5D063F27147B}" type="presOf" srcId="{FB6FB5CB-CC68-481D-AD69-504CB475B42C}" destId="{F61C9349-F176-47C8-BE21-7C4F99462F4D}" srcOrd="0" destOrd="0" presId="urn:microsoft.com/office/officeart/2005/8/layout/cycle1"/>
    <dgm:cxn modelId="{C9E4B585-57BC-4D64-8481-2E84A938FB6F}" type="presOf" srcId="{7F4416A7-1859-46F6-8F6C-A86EDAB8ACCA}" destId="{469EBAC1-2975-4EEE-9DBE-DD58A0C962C3}" srcOrd="0" destOrd="0" presId="urn:microsoft.com/office/officeart/2005/8/layout/cycle1"/>
    <dgm:cxn modelId="{94882EC4-5370-4B2B-8AB4-F3B7BF8068F9}" type="presOf" srcId="{4086724D-26DA-4331-A3F1-B78598743C15}" destId="{1FFB821D-3005-44AA-A7BA-5EE65166E439}" srcOrd="0" destOrd="0" presId="urn:microsoft.com/office/officeart/2005/8/layout/cycle1"/>
    <dgm:cxn modelId="{2B1F1649-C0D6-431C-A9CC-2DBFBB601102}" type="presOf" srcId="{0CE1BDF5-303B-43A1-B6CB-AA8C9DF79EE3}" destId="{9215830D-5C31-4375-96B9-4B6A9D83C7BF}" srcOrd="0" destOrd="0" presId="urn:microsoft.com/office/officeart/2005/8/layout/cycle1"/>
    <dgm:cxn modelId="{C36F0E33-8812-4132-81A9-BABDB77E335B}" type="presParOf" srcId="{1FFB821D-3005-44AA-A7BA-5EE65166E439}" destId="{28B79CF3-C1BD-4915-854D-CE3DEC022526}" srcOrd="0" destOrd="0" presId="urn:microsoft.com/office/officeart/2005/8/layout/cycle1"/>
    <dgm:cxn modelId="{F6F9CE8A-2448-4F26-88F0-E4F535D949EE}" type="presParOf" srcId="{1FFB821D-3005-44AA-A7BA-5EE65166E439}" destId="{3D0C85EA-A364-4AF4-990E-1BC4B09E4B58}" srcOrd="1" destOrd="0" presId="urn:microsoft.com/office/officeart/2005/8/layout/cycle1"/>
    <dgm:cxn modelId="{55D0ACEA-9550-4C49-B915-7A01657B2AC9}" type="presParOf" srcId="{1FFB821D-3005-44AA-A7BA-5EE65166E439}" destId="{46768807-E369-4E6F-A363-28A7FECACF93}" srcOrd="2" destOrd="0" presId="urn:microsoft.com/office/officeart/2005/8/layout/cycle1"/>
    <dgm:cxn modelId="{277ED55C-7B27-4445-BE2B-47CD1ABEB02E}" type="presParOf" srcId="{1FFB821D-3005-44AA-A7BA-5EE65166E439}" destId="{9BA7CECD-4EC8-4B99-9778-4049BE961D8D}" srcOrd="3" destOrd="0" presId="urn:microsoft.com/office/officeart/2005/8/layout/cycle1"/>
    <dgm:cxn modelId="{259C5820-D213-4B86-A441-6A41E31C9879}" type="presParOf" srcId="{1FFB821D-3005-44AA-A7BA-5EE65166E439}" destId="{F61C9349-F176-47C8-BE21-7C4F99462F4D}" srcOrd="4" destOrd="0" presId="urn:microsoft.com/office/officeart/2005/8/layout/cycle1"/>
    <dgm:cxn modelId="{F3090721-DB21-4DC8-B90F-91549F8FDA75}" type="presParOf" srcId="{1FFB821D-3005-44AA-A7BA-5EE65166E439}" destId="{05434F62-1945-425B-A943-C0564BA62B0A}" srcOrd="5" destOrd="0" presId="urn:microsoft.com/office/officeart/2005/8/layout/cycle1"/>
    <dgm:cxn modelId="{4DC5B19A-91C7-4DA7-8172-EAA52A267AAA}" type="presParOf" srcId="{1FFB821D-3005-44AA-A7BA-5EE65166E439}" destId="{FA2AB158-C29A-4A99-A38E-1DEC0599DFBA}" srcOrd="6" destOrd="0" presId="urn:microsoft.com/office/officeart/2005/8/layout/cycle1"/>
    <dgm:cxn modelId="{7F90A991-1CAA-4C81-8ED9-7AFD6E5819C7}" type="presParOf" srcId="{1FFB821D-3005-44AA-A7BA-5EE65166E439}" destId="{469EBAC1-2975-4EEE-9DBE-DD58A0C962C3}" srcOrd="7" destOrd="0" presId="urn:microsoft.com/office/officeart/2005/8/layout/cycle1"/>
    <dgm:cxn modelId="{CBFD72AD-49F5-47A0-9397-13D87E74943A}" type="presParOf" srcId="{1FFB821D-3005-44AA-A7BA-5EE65166E439}" destId="{B757D91A-88B8-4BEA-A2DC-76BD862C4D80}" srcOrd="8" destOrd="0" presId="urn:microsoft.com/office/officeart/2005/8/layout/cycle1"/>
    <dgm:cxn modelId="{6F8B160D-49C2-4980-A69E-2F746B09C578}" type="presParOf" srcId="{1FFB821D-3005-44AA-A7BA-5EE65166E439}" destId="{EF888948-3812-4D4C-9F07-08DB9399E2A4}" srcOrd="9" destOrd="0" presId="urn:microsoft.com/office/officeart/2005/8/layout/cycle1"/>
    <dgm:cxn modelId="{183B4700-ACBC-48F1-95D6-4D210485621C}" type="presParOf" srcId="{1FFB821D-3005-44AA-A7BA-5EE65166E439}" destId="{9215830D-5C31-4375-96B9-4B6A9D83C7BF}" srcOrd="10" destOrd="0" presId="urn:microsoft.com/office/officeart/2005/8/layout/cycle1"/>
    <dgm:cxn modelId="{1B1A581C-4CED-4C07-ADCB-590F86EFBE22}" type="presParOf" srcId="{1FFB821D-3005-44AA-A7BA-5EE65166E439}" destId="{57F597DC-5D98-41ED-A0B0-C06C8D4E456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6706EE-AA4E-4729-8F17-4488D4C4450F}" type="doc">
      <dgm:prSet loTypeId="urn:microsoft.com/office/officeart/2008/layout/RadialCluster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42C8333-16EE-486B-ABF2-29B58F5151AB}">
      <dgm:prSet phldrT="[Text]"/>
      <dgm:spPr/>
      <dgm:t>
        <a:bodyPr/>
        <a:lstStyle/>
        <a:p>
          <a:r>
            <a:rPr lang="en-US" dirty="0" smtClean="0"/>
            <a:t>Users</a:t>
          </a:r>
          <a:endParaRPr lang="en-GB" dirty="0"/>
        </a:p>
      </dgm:t>
    </dgm:pt>
    <dgm:pt modelId="{F9B1D70B-BB25-423E-AF09-D96AD33EB146}" type="parTrans" cxnId="{33A1C987-D006-40B9-81D2-BED8C17BE6B5}">
      <dgm:prSet/>
      <dgm:spPr/>
      <dgm:t>
        <a:bodyPr/>
        <a:lstStyle/>
        <a:p>
          <a:endParaRPr lang="en-GB"/>
        </a:p>
      </dgm:t>
    </dgm:pt>
    <dgm:pt modelId="{C7DDC4DD-FACD-45C9-8D9A-6221D7745C60}" type="sibTrans" cxnId="{33A1C987-D006-40B9-81D2-BED8C17BE6B5}">
      <dgm:prSet/>
      <dgm:spPr/>
      <dgm:t>
        <a:bodyPr/>
        <a:lstStyle/>
        <a:p>
          <a:endParaRPr lang="en-GB"/>
        </a:p>
      </dgm:t>
    </dgm:pt>
    <dgm:pt modelId="{6C8CC0F6-1D2A-4449-9A1F-DA5E454470A4}">
      <dgm:prSet phldrT="[Text]"/>
      <dgm:spPr/>
      <dgm:t>
        <a:bodyPr/>
        <a:lstStyle/>
        <a:p>
          <a:r>
            <a:rPr lang="en-US" dirty="0" smtClean="0"/>
            <a:t>Teams</a:t>
          </a:r>
          <a:endParaRPr lang="en-GB" dirty="0"/>
        </a:p>
      </dgm:t>
    </dgm:pt>
    <dgm:pt modelId="{3EEB9581-C16D-45D9-A4A8-E76BC38EAE32}" type="parTrans" cxnId="{604908E9-B847-4A72-9F87-4BBD3970FA5C}">
      <dgm:prSet/>
      <dgm:spPr>
        <a:ln w="38100">
          <a:solidFill>
            <a:schemeClr val="tx2"/>
          </a:solidFill>
          <a:headEnd type="triangle" w="lg" len="lg"/>
        </a:ln>
      </dgm:spPr>
      <dgm:t>
        <a:bodyPr/>
        <a:lstStyle/>
        <a:p>
          <a:endParaRPr lang="en-GB"/>
        </a:p>
      </dgm:t>
    </dgm:pt>
    <dgm:pt modelId="{BD7ACB16-749A-4C73-8E32-36788F7597D8}" type="sibTrans" cxnId="{604908E9-B847-4A72-9F87-4BBD3970FA5C}">
      <dgm:prSet/>
      <dgm:spPr/>
      <dgm:t>
        <a:bodyPr/>
        <a:lstStyle/>
        <a:p>
          <a:endParaRPr lang="en-GB"/>
        </a:p>
      </dgm:t>
    </dgm:pt>
    <dgm:pt modelId="{DE7A8ADB-68F8-4FD1-B34B-62789262535D}">
      <dgm:prSet phldrT="[Text]"/>
      <dgm:spPr/>
      <dgm:t>
        <a:bodyPr/>
        <a:lstStyle/>
        <a:p>
          <a:r>
            <a:rPr lang="en-US" dirty="0" smtClean="0"/>
            <a:t>Processes</a:t>
          </a:r>
          <a:endParaRPr lang="en-GB" dirty="0"/>
        </a:p>
      </dgm:t>
    </dgm:pt>
    <dgm:pt modelId="{52AF9066-F766-4EFA-898D-813B84EABA34}" type="parTrans" cxnId="{EBE15A8B-38F2-4607-9430-37F804A3CB50}">
      <dgm:prSet/>
      <dgm:spPr>
        <a:ln w="38100" cmpd="sng">
          <a:solidFill>
            <a:schemeClr val="tx2"/>
          </a:solidFill>
          <a:headEnd type="triangle" w="lg" len="lg"/>
        </a:ln>
      </dgm:spPr>
      <dgm:t>
        <a:bodyPr/>
        <a:lstStyle/>
        <a:p>
          <a:endParaRPr lang="en-GB"/>
        </a:p>
      </dgm:t>
    </dgm:pt>
    <dgm:pt modelId="{FEF5CC6C-89D6-4443-BC65-799DBFF69D88}" type="sibTrans" cxnId="{EBE15A8B-38F2-4607-9430-37F804A3CB50}">
      <dgm:prSet/>
      <dgm:spPr/>
      <dgm:t>
        <a:bodyPr/>
        <a:lstStyle/>
        <a:p>
          <a:endParaRPr lang="en-GB"/>
        </a:p>
      </dgm:t>
    </dgm:pt>
    <dgm:pt modelId="{06E3268B-803E-4E61-BA69-66BEC68D880A}">
      <dgm:prSet phldrT="[Text]"/>
      <dgm:spPr/>
      <dgm:t>
        <a:bodyPr/>
        <a:lstStyle/>
        <a:p>
          <a:r>
            <a:rPr lang="en-US" dirty="0" smtClean="0"/>
            <a:t>Services</a:t>
          </a:r>
          <a:endParaRPr lang="en-GB" dirty="0"/>
        </a:p>
      </dgm:t>
    </dgm:pt>
    <dgm:pt modelId="{B1448186-6F88-4C45-9C31-A020CC44BE1E}" type="parTrans" cxnId="{D8A8CE91-1B95-4CC3-9288-6D2B96D67A6E}">
      <dgm:prSet/>
      <dgm:spPr>
        <a:ln w="38100">
          <a:solidFill>
            <a:schemeClr val="tx2"/>
          </a:solidFill>
          <a:headEnd type="triangle" w="lg" len="lg"/>
        </a:ln>
      </dgm:spPr>
      <dgm:t>
        <a:bodyPr/>
        <a:lstStyle/>
        <a:p>
          <a:endParaRPr lang="en-GB"/>
        </a:p>
      </dgm:t>
    </dgm:pt>
    <dgm:pt modelId="{BDFC99B2-D02B-4D93-ABF4-514D852127C0}" type="sibTrans" cxnId="{D8A8CE91-1B95-4CC3-9288-6D2B96D67A6E}">
      <dgm:prSet/>
      <dgm:spPr/>
      <dgm:t>
        <a:bodyPr/>
        <a:lstStyle/>
        <a:p>
          <a:endParaRPr lang="en-GB"/>
        </a:p>
      </dgm:t>
    </dgm:pt>
    <dgm:pt modelId="{84B57646-D3C4-4470-AF63-305B5D41027E}" type="pres">
      <dgm:prSet presAssocID="{0B6706EE-AA4E-4729-8F17-4488D4C4450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9A749207-CE89-4807-B01D-430EE6C6D348}" type="pres">
      <dgm:prSet presAssocID="{A42C8333-16EE-486B-ABF2-29B58F5151AB}" presName="singleCycle" presStyleCnt="0"/>
      <dgm:spPr/>
      <dgm:t>
        <a:bodyPr/>
        <a:lstStyle/>
        <a:p>
          <a:endParaRPr lang="en-GB"/>
        </a:p>
      </dgm:t>
    </dgm:pt>
    <dgm:pt modelId="{AA69A17E-05A8-48BD-AFF8-EDA3F3B562BE}" type="pres">
      <dgm:prSet presAssocID="{A42C8333-16EE-486B-ABF2-29B58F5151AB}" presName="singleCenter" presStyleLbl="node1" presStyleIdx="0" presStyleCnt="4">
        <dgm:presLayoutVars>
          <dgm:chMax val="7"/>
          <dgm:chPref val="7"/>
        </dgm:presLayoutVars>
      </dgm:prSet>
      <dgm:spPr/>
      <dgm:t>
        <a:bodyPr/>
        <a:lstStyle/>
        <a:p>
          <a:endParaRPr lang="en-GB"/>
        </a:p>
      </dgm:t>
    </dgm:pt>
    <dgm:pt modelId="{55CF5B3E-4BC5-4441-BB79-C7C1911EC5DE}" type="pres">
      <dgm:prSet presAssocID="{3EEB9581-C16D-45D9-A4A8-E76BC38EAE32}" presName="Name56" presStyleLbl="parChTrans1D2" presStyleIdx="0" presStyleCnt="3"/>
      <dgm:spPr/>
      <dgm:t>
        <a:bodyPr/>
        <a:lstStyle/>
        <a:p>
          <a:endParaRPr lang="en-GB"/>
        </a:p>
      </dgm:t>
    </dgm:pt>
    <dgm:pt modelId="{C83C2DD7-79AB-404D-8336-8FE6B89506C6}" type="pres">
      <dgm:prSet presAssocID="{6C8CC0F6-1D2A-4449-9A1F-DA5E454470A4}" presName="text0" presStyleLbl="node1" presStyleIdx="1" presStyleCnt="4" custScaleX="144604" custScaleY="9164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97668E-7911-4AB0-9B21-B1C439056E17}" type="pres">
      <dgm:prSet presAssocID="{52AF9066-F766-4EFA-898D-813B84EABA34}" presName="Name56" presStyleLbl="parChTrans1D2" presStyleIdx="1" presStyleCnt="3"/>
      <dgm:spPr/>
      <dgm:t>
        <a:bodyPr/>
        <a:lstStyle/>
        <a:p>
          <a:endParaRPr lang="en-GB"/>
        </a:p>
      </dgm:t>
    </dgm:pt>
    <dgm:pt modelId="{BD6367BA-0930-4AF0-9DA6-6446D3B747BB}" type="pres">
      <dgm:prSet presAssocID="{DE7A8ADB-68F8-4FD1-B34B-62789262535D}" presName="text0" presStyleLbl="node1" presStyleIdx="2" presStyleCnt="4" custScaleX="160727" custScaleY="92056" custRadScaleRad="99245" custRadScaleInc="-124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4F2F2-0837-4A21-99E3-5DC4757028B0}" type="pres">
      <dgm:prSet presAssocID="{B1448186-6F88-4C45-9C31-A020CC44BE1E}" presName="Name56" presStyleLbl="parChTrans1D2" presStyleIdx="2" presStyleCnt="3"/>
      <dgm:spPr/>
      <dgm:t>
        <a:bodyPr/>
        <a:lstStyle/>
        <a:p>
          <a:endParaRPr lang="en-GB"/>
        </a:p>
      </dgm:t>
    </dgm:pt>
    <dgm:pt modelId="{553A5947-CF30-4DB8-920E-E6A5EC4DD048}" type="pres">
      <dgm:prSet presAssocID="{06E3268B-803E-4E61-BA69-66BEC68D880A}" presName="text0" presStyleLbl="node1" presStyleIdx="3" presStyleCnt="4" custScaleX="142692" custScaleY="9669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CE1BED3-979D-44CF-9DFD-B37EC49C2460}" type="presOf" srcId="{A42C8333-16EE-486B-ABF2-29B58F5151AB}" destId="{AA69A17E-05A8-48BD-AFF8-EDA3F3B562BE}" srcOrd="0" destOrd="0" presId="urn:microsoft.com/office/officeart/2008/layout/RadialCluster"/>
    <dgm:cxn modelId="{D8A8CE91-1B95-4CC3-9288-6D2B96D67A6E}" srcId="{A42C8333-16EE-486B-ABF2-29B58F5151AB}" destId="{06E3268B-803E-4E61-BA69-66BEC68D880A}" srcOrd="2" destOrd="0" parTransId="{B1448186-6F88-4C45-9C31-A020CC44BE1E}" sibTransId="{BDFC99B2-D02B-4D93-ABF4-514D852127C0}"/>
    <dgm:cxn modelId="{2D127E79-868E-4E7D-A492-3159D5F07957}" type="presOf" srcId="{6C8CC0F6-1D2A-4449-9A1F-DA5E454470A4}" destId="{C83C2DD7-79AB-404D-8336-8FE6B89506C6}" srcOrd="0" destOrd="0" presId="urn:microsoft.com/office/officeart/2008/layout/RadialCluster"/>
    <dgm:cxn modelId="{EBE15A8B-38F2-4607-9430-37F804A3CB50}" srcId="{A42C8333-16EE-486B-ABF2-29B58F5151AB}" destId="{DE7A8ADB-68F8-4FD1-B34B-62789262535D}" srcOrd="1" destOrd="0" parTransId="{52AF9066-F766-4EFA-898D-813B84EABA34}" sibTransId="{FEF5CC6C-89D6-4443-BC65-799DBFF69D88}"/>
    <dgm:cxn modelId="{33A1C987-D006-40B9-81D2-BED8C17BE6B5}" srcId="{0B6706EE-AA4E-4729-8F17-4488D4C4450F}" destId="{A42C8333-16EE-486B-ABF2-29B58F5151AB}" srcOrd="0" destOrd="0" parTransId="{F9B1D70B-BB25-423E-AF09-D96AD33EB146}" sibTransId="{C7DDC4DD-FACD-45C9-8D9A-6221D7745C60}"/>
    <dgm:cxn modelId="{27EF861F-12E0-425C-BFCC-1CA398E9B2BD}" type="presOf" srcId="{B1448186-6F88-4C45-9C31-A020CC44BE1E}" destId="{A374F2F2-0837-4A21-99E3-5DC4757028B0}" srcOrd="0" destOrd="0" presId="urn:microsoft.com/office/officeart/2008/layout/RadialCluster"/>
    <dgm:cxn modelId="{94D85D3A-52CD-4042-AA31-C4596C036F75}" type="presOf" srcId="{06E3268B-803E-4E61-BA69-66BEC68D880A}" destId="{553A5947-CF30-4DB8-920E-E6A5EC4DD048}" srcOrd="0" destOrd="0" presId="urn:microsoft.com/office/officeart/2008/layout/RadialCluster"/>
    <dgm:cxn modelId="{FD45DBC4-6487-4E22-BC5D-4E75470640B2}" type="presOf" srcId="{DE7A8ADB-68F8-4FD1-B34B-62789262535D}" destId="{BD6367BA-0930-4AF0-9DA6-6446D3B747BB}" srcOrd="0" destOrd="0" presId="urn:microsoft.com/office/officeart/2008/layout/RadialCluster"/>
    <dgm:cxn modelId="{4F43C413-B53F-455B-915A-AFEC26B2DF9C}" type="presOf" srcId="{3EEB9581-C16D-45D9-A4A8-E76BC38EAE32}" destId="{55CF5B3E-4BC5-4441-BB79-C7C1911EC5DE}" srcOrd="0" destOrd="0" presId="urn:microsoft.com/office/officeart/2008/layout/RadialCluster"/>
    <dgm:cxn modelId="{7626BA53-4DBE-422C-877C-5698F94BB714}" type="presOf" srcId="{52AF9066-F766-4EFA-898D-813B84EABA34}" destId="{3697668E-7911-4AB0-9B21-B1C439056E17}" srcOrd="0" destOrd="0" presId="urn:microsoft.com/office/officeart/2008/layout/RadialCluster"/>
    <dgm:cxn modelId="{3EDB6F8D-2D5A-4F65-A928-09C17EE08392}" type="presOf" srcId="{0B6706EE-AA4E-4729-8F17-4488D4C4450F}" destId="{84B57646-D3C4-4470-AF63-305B5D41027E}" srcOrd="0" destOrd="0" presId="urn:microsoft.com/office/officeart/2008/layout/RadialCluster"/>
    <dgm:cxn modelId="{604908E9-B847-4A72-9F87-4BBD3970FA5C}" srcId="{A42C8333-16EE-486B-ABF2-29B58F5151AB}" destId="{6C8CC0F6-1D2A-4449-9A1F-DA5E454470A4}" srcOrd="0" destOrd="0" parTransId="{3EEB9581-C16D-45D9-A4A8-E76BC38EAE32}" sibTransId="{BD7ACB16-749A-4C73-8E32-36788F7597D8}"/>
    <dgm:cxn modelId="{994F676B-0343-44A2-A172-8FD337034B0A}" type="presParOf" srcId="{84B57646-D3C4-4470-AF63-305B5D41027E}" destId="{9A749207-CE89-4807-B01D-430EE6C6D348}" srcOrd="0" destOrd="0" presId="urn:microsoft.com/office/officeart/2008/layout/RadialCluster"/>
    <dgm:cxn modelId="{D66D78D9-A150-4E14-89FA-6EB54B982341}" type="presParOf" srcId="{9A749207-CE89-4807-B01D-430EE6C6D348}" destId="{AA69A17E-05A8-48BD-AFF8-EDA3F3B562BE}" srcOrd="0" destOrd="0" presId="urn:microsoft.com/office/officeart/2008/layout/RadialCluster"/>
    <dgm:cxn modelId="{B27B47D1-E42C-4C1C-A6D4-16BF91893EB3}" type="presParOf" srcId="{9A749207-CE89-4807-B01D-430EE6C6D348}" destId="{55CF5B3E-4BC5-4441-BB79-C7C1911EC5DE}" srcOrd="1" destOrd="0" presId="urn:microsoft.com/office/officeart/2008/layout/RadialCluster"/>
    <dgm:cxn modelId="{7568E1A2-F625-4BF2-9D3E-3BE4EEE4F2C2}" type="presParOf" srcId="{9A749207-CE89-4807-B01D-430EE6C6D348}" destId="{C83C2DD7-79AB-404D-8336-8FE6B89506C6}" srcOrd="2" destOrd="0" presId="urn:microsoft.com/office/officeart/2008/layout/RadialCluster"/>
    <dgm:cxn modelId="{CC1AA33B-FFF0-4330-B3D3-67499CFEC69B}" type="presParOf" srcId="{9A749207-CE89-4807-B01D-430EE6C6D348}" destId="{3697668E-7911-4AB0-9B21-B1C439056E17}" srcOrd="3" destOrd="0" presId="urn:microsoft.com/office/officeart/2008/layout/RadialCluster"/>
    <dgm:cxn modelId="{BB459447-A418-4DA4-8B29-54525F12D95D}" type="presParOf" srcId="{9A749207-CE89-4807-B01D-430EE6C6D348}" destId="{BD6367BA-0930-4AF0-9DA6-6446D3B747BB}" srcOrd="4" destOrd="0" presId="urn:microsoft.com/office/officeart/2008/layout/RadialCluster"/>
    <dgm:cxn modelId="{88701476-8E68-46CC-A468-574F62F9D471}" type="presParOf" srcId="{9A749207-CE89-4807-B01D-430EE6C6D348}" destId="{A374F2F2-0837-4A21-99E3-5DC4757028B0}" srcOrd="5" destOrd="0" presId="urn:microsoft.com/office/officeart/2008/layout/RadialCluster"/>
    <dgm:cxn modelId="{93BBBED3-6BE2-4B9E-B4BA-046516845C60}" type="presParOf" srcId="{9A749207-CE89-4807-B01D-430EE6C6D348}" destId="{553A5947-CF30-4DB8-920E-E6A5EC4DD048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E0923E-F5E8-4282-BDEA-31AA88FAD518}" type="doc">
      <dgm:prSet loTypeId="urn:microsoft.com/office/officeart/2005/8/layout/radial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7F306A-FDA1-4AC3-BA56-2D7894C76803}">
      <dgm:prSet phldrT="[Text]"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sz="1800" b="1" baseline="0" dirty="0" smtClean="0">
              <a:solidFill>
                <a:schemeClr val="bg1"/>
              </a:solidFill>
            </a:rPr>
            <a:t>NGI</a:t>
          </a:r>
          <a:br>
            <a:rPr lang="en-US" sz="1800" b="1" baseline="0" dirty="0" smtClean="0">
              <a:solidFill>
                <a:schemeClr val="bg1"/>
              </a:solidFill>
            </a:rPr>
          </a:br>
          <a:r>
            <a:rPr lang="en-US" sz="1800" b="1" baseline="0" dirty="0" smtClean="0">
              <a:solidFill>
                <a:schemeClr val="bg1"/>
              </a:solidFill>
            </a:rPr>
            <a:t>User Support Teams</a:t>
          </a:r>
          <a:endParaRPr lang="en-US" sz="1800" b="1" baseline="0" dirty="0">
            <a:solidFill>
              <a:schemeClr val="bg1"/>
            </a:solidFill>
          </a:endParaRPr>
        </a:p>
      </dgm:t>
    </dgm:pt>
    <dgm:pt modelId="{F46B204D-A981-4126-B42C-A3FC162A4D56}" type="parTrans" cxnId="{DEB4E3C6-5A91-4674-883A-A502B0916216}">
      <dgm:prSet/>
      <dgm:spPr/>
      <dgm:t>
        <a:bodyPr/>
        <a:lstStyle/>
        <a:p>
          <a:endParaRPr lang="en-US"/>
        </a:p>
      </dgm:t>
    </dgm:pt>
    <dgm:pt modelId="{FA68E245-28F4-4238-AE81-7663A7A6F98B}" type="sibTrans" cxnId="{DEB4E3C6-5A91-4674-883A-A502B0916216}">
      <dgm:prSet/>
      <dgm:spPr/>
      <dgm:t>
        <a:bodyPr/>
        <a:lstStyle/>
        <a:p>
          <a:endParaRPr lang="en-US"/>
        </a:p>
      </dgm:t>
    </dgm:pt>
    <dgm:pt modelId="{2BEED644-BD3D-4528-9215-34AE77DAEBB2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200" dirty="0" smtClean="0">
              <a:solidFill>
                <a:schemeClr val="tx2">
                  <a:lumMod val="75000"/>
                </a:schemeClr>
              </a:solidFill>
            </a:rPr>
            <a:t>Consultancy</a:t>
          </a:r>
          <a:endParaRPr lang="en-US" sz="1200" dirty="0">
            <a:solidFill>
              <a:schemeClr val="tx2">
                <a:lumMod val="75000"/>
              </a:schemeClr>
            </a:solidFill>
          </a:endParaRPr>
        </a:p>
      </dgm:t>
    </dgm:pt>
    <dgm:pt modelId="{B2DF5D86-95C3-4453-A784-E524B4070363}" type="parTrans" cxnId="{2B84A44C-831F-4E85-B876-B405B6739AF8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E39ED116-E300-4B36-ADF5-66803C4E2206}" type="sibTrans" cxnId="{2B84A44C-831F-4E85-B876-B405B6739AF8}">
      <dgm:prSet/>
      <dgm:spPr/>
      <dgm:t>
        <a:bodyPr/>
        <a:lstStyle/>
        <a:p>
          <a:endParaRPr lang="en-US"/>
        </a:p>
      </dgm:t>
    </dgm:pt>
    <dgm:pt modelId="{813C0E0D-AC7F-4DBE-96CD-93FA5E30ACE4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Training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B824A7EE-F04B-4F7F-AA96-E14D371ADE3F}" type="parTrans" cxnId="{EAB180A5-523A-49F4-9FEA-32127E17A2C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331BC85-F791-425D-BCC2-85342FAB9A5A}" type="sibTrans" cxnId="{EAB180A5-523A-49F4-9FEA-32127E17A2C7}">
      <dgm:prSet/>
      <dgm:spPr/>
      <dgm:t>
        <a:bodyPr/>
        <a:lstStyle/>
        <a:p>
          <a:endParaRPr lang="en-US"/>
        </a:p>
      </dgm:t>
    </dgm:pt>
    <dgm:pt modelId="{29B79870-9ADB-455E-8841-92C9B5A5ECE6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Porting apps.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ED8FE78-7499-4C3B-963D-44A27B1C3E83}" type="parTrans" cxnId="{5E060636-66A2-44F7-B84C-B1376802158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AD45FE34-5AF7-46FD-B24B-EE675E1EF60F}" type="sibTrans" cxnId="{5E060636-66A2-44F7-B84C-B13768021587}">
      <dgm:prSet/>
      <dgm:spPr/>
      <dgm:t>
        <a:bodyPr/>
        <a:lstStyle/>
        <a:p>
          <a:endParaRPr lang="en-US"/>
        </a:p>
      </dgm:t>
    </dgm:pt>
    <dgm:pt modelId="{F84D2FD4-46C4-4BFE-9AFD-8AC06F0F93C6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Provide access to grid and software services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38089163-A13D-45BD-B805-2BECD0E32FBF}" type="parTrans" cxnId="{3AFE148D-3ABB-4994-8A2C-9B91CE5A0B05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1D68ACAB-90CE-4A7B-8E0B-6DFDBE032C88}" type="sibTrans" cxnId="{3AFE148D-3ABB-4994-8A2C-9B91CE5A0B05}">
      <dgm:prSet/>
      <dgm:spPr/>
      <dgm:t>
        <a:bodyPr/>
        <a:lstStyle/>
        <a:p>
          <a:endParaRPr lang="en-US"/>
        </a:p>
      </dgm:t>
    </dgm:pt>
    <dgm:pt modelId="{2795B3E8-9F94-444D-BBBA-33B943D75BA7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Dev. and operate software services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6960D3A1-B987-42BE-B03F-B9FA7EB31AEA}" type="parTrans" cxnId="{892D8406-9A87-4FC8-AD7C-38D357B3D9A3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9348C32-1B14-4840-9353-1DB6CB0A2ABE}" type="sibTrans" cxnId="{892D8406-9A87-4FC8-AD7C-38D357B3D9A3}">
      <dgm:prSet/>
      <dgm:spPr/>
      <dgm:t>
        <a:bodyPr/>
        <a:lstStyle/>
        <a:p>
          <a:endParaRPr lang="en-US"/>
        </a:p>
      </dgm:t>
    </dgm:pt>
    <dgm:pt modelId="{71EDB839-5809-4146-B722-6617A316ADC6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Collecting Feedback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31F8CB58-7A48-4FD8-A822-E6378D33B79E}" type="parTrans" cxnId="{C00495F9-4F10-4C22-B6E4-24063A021DBB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8DF45966-95C1-4438-BDF0-5A3B20F22AA4}" type="sibTrans" cxnId="{C00495F9-4F10-4C22-B6E4-24063A021DBB}">
      <dgm:prSet/>
      <dgm:spPr/>
      <dgm:t>
        <a:bodyPr/>
        <a:lstStyle/>
        <a:p>
          <a:endParaRPr lang="en-US"/>
        </a:p>
      </dgm:t>
    </dgm:pt>
    <dgm:pt modelId="{8009705E-1755-4228-91B6-603B432DFE7B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Document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Processes &amp; apps.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35170B3-D2A0-4010-8F29-5B483C9AC320}" type="parTrans" cxnId="{5F8BE2AA-69C9-423A-83C3-D4BD85CDC32F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438BB31-B817-4E3E-855A-571EE449B676}" type="sibTrans" cxnId="{5F8BE2AA-69C9-423A-83C3-D4BD85CDC32F}">
      <dgm:prSet/>
      <dgm:spPr/>
      <dgm:t>
        <a:bodyPr/>
        <a:lstStyle/>
        <a:p>
          <a:endParaRPr lang="en-US"/>
        </a:p>
      </dgm:t>
    </dgm:pt>
    <dgm:pt modelId="{11018E42-C1EE-4529-97BA-4F21A14DC3AE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Helpdesk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68E18F-264A-432E-A719-665F1B3EBD05}" type="parTrans" cxnId="{83FC186D-A9BD-495A-9C14-5AD0D420E13D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92B5608A-529C-4EF4-A1A3-503CF2247C01}" type="sibTrans" cxnId="{83FC186D-A9BD-495A-9C14-5AD0D420E13D}">
      <dgm:prSet/>
      <dgm:spPr/>
      <dgm:t>
        <a:bodyPr/>
        <a:lstStyle/>
        <a:p>
          <a:endParaRPr lang="en-US"/>
        </a:p>
      </dgm:t>
    </dgm:pt>
    <dgm:pt modelId="{2495A772-659C-42FA-883E-740F3AC8BC20}" type="pres">
      <dgm:prSet presAssocID="{54E0923E-F5E8-4282-BDEA-31AA88FAD51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74C17AC-8C23-4AED-9BDE-5D21B13F58DB}" type="pres">
      <dgm:prSet presAssocID="{6D7F306A-FDA1-4AC3-BA56-2D7894C76803}" presName="centerShape" presStyleLbl="node0" presStyleIdx="0" presStyleCnt="1" custScaleX="128051" custScaleY="128050"/>
      <dgm:spPr/>
      <dgm:t>
        <a:bodyPr/>
        <a:lstStyle/>
        <a:p>
          <a:endParaRPr lang="en-US"/>
        </a:p>
      </dgm:t>
    </dgm:pt>
    <dgm:pt modelId="{13E6D694-4FB0-4984-A5F4-0D9EC2CD5FE6}" type="pres">
      <dgm:prSet presAssocID="{B2DF5D86-95C3-4453-A784-E524B4070363}" presName="parTrans" presStyleLbl="sibTrans2D1" presStyleIdx="0" presStyleCnt="8"/>
      <dgm:spPr/>
      <dgm:t>
        <a:bodyPr/>
        <a:lstStyle/>
        <a:p>
          <a:endParaRPr lang="en-GB"/>
        </a:p>
      </dgm:t>
    </dgm:pt>
    <dgm:pt modelId="{CEDF5691-D0CA-4773-B26A-3B577A4DB839}" type="pres">
      <dgm:prSet presAssocID="{B2DF5D86-95C3-4453-A784-E524B4070363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0593F763-75B5-4A08-83A0-26ABB4D2FF14}" type="pres">
      <dgm:prSet presAssocID="{2BEED644-BD3D-4528-9215-34AE77DAEBB2}" presName="node" presStyleLbl="node1" presStyleIdx="0" presStyleCnt="8" custRadScaleRad="99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BD27F4-58EE-47F6-BB4A-9F57D7840B76}" type="pres">
      <dgm:prSet presAssocID="{B824A7EE-F04B-4F7F-AA96-E14D371ADE3F}" presName="parTrans" presStyleLbl="sibTrans2D1" presStyleIdx="1" presStyleCnt="8"/>
      <dgm:spPr/>
      <dgm:t>
        <a:bodyPr/>
        <a:lstStyle/>
        <a:p>
          <a:endParaRPr lang="en-GB"/>
        </a:p>
      </dgm:t>
    </dgm:pt>
    <dgm:pt modelId="{A200E6D4-AF56-4E6B-9CF2-26A2531747E0}" type="pres">
      <dgm:prSet presAssocID="{B824A7EE-F04B-4F7F-AA96-E14D371ADE3F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EE062432-16F0-45B3-AA9A-A4EF053D2026}" type="pres">
      <dgm:prSet presAssocID="{813C0E0D-AC7F-4DBE-96CD-93FA5E30ACE4}" presName="node" presStyleLbl="node1" presStyleIdx="1" presStyleCnt="8" custRadScaleRad="99427" custRadScaleInc="1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3BC3D8-F88F-4C12-9D78-74D441D4060C}" type="pres">
      <dgm:prSet presAssocID="{38089163-A13D-45BD-B805-2BECD0E32FBF}" presName="parTrans" presStyleLbl="sibTrans2D1" presStyleIdx="2" presStyleCnt="8"/>
      <dgm:spPr/>
      <dgm:t>
        <a:bodyPr/>
        <a:lstStyle/>
        <a:p>
          <a:endParaRPr lang="en-GB"/>
        </a:p>
      </dgm:t>
    </dgm:pt>
    <dgm:pt modelId="{0E8DA18C-C765-4588-927A-24D140ECF0BD}" type="pres">
      <dgm:prSet presAssocID="{38089163-A13D-45BD-B805-2BECD0E32FBF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18A40F67-A930-4B21-8593-EE1330892D66}" type="pres">
      <dgm:prSet presAssocID="{F84D2FD4-46C4-4BFE-9AFD-8AC06F0F93C6}" presName="node" presStyleLbl="node1" presStyleIdx="2" presStyleCnt="8" custRadScaleRad="99873" custRadScaleInc="2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D86F98-770C-444E-9D81-C998A7AEA310}" type="pres">
      <dgm:prSet presAssocID="{4ED8FE78-7499-4C3B-963D-44A27B1C3E83}" presName="parTrans" presStyleLbl="sibTrans2D1" presStyleIdx="3" presStyleCnt="8"/>
      <dgm:spPr/>
      <dgm:t>
        <a:bodyPr/>
        <a:lstStyle/>
        <a:p>
          <a:endParaRPr lang="en-GB"/>
        </a:p>
      </dgm:t>
    </dgm:pt>
    <dgm:pt modelId="{09DF8176-E0AC-43E7-BEC3-CB4AF7331D36}" type="pres">
      <dgm:prSet presAssocID="{4ED8FE78-7499-4C3B-963D-44A27B1C3E83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B4404C66-EFFF-4184-B271-EC4AE3432809}" type="pres">
      <dgm:prSet presAssocID="{29B79870-9ADB-455E-8841-92C9B5A5ECE6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8E943C-EF5E-4FB5-A7B4-0C2C745D9E62}" type="pres">
      <dgm:prSet presAssocID="{6960D3A1-B987-42BE-B03F-B9FA7EB31AEA}" presName="parTrans" presStyleLbl="sibTrans2D1" presStyleIdx="4" presStyleCnt="8"/>
      <dgm:spPr/>
      <dgm:t>
        <a:bodyPr/>
        <a:lstStyle/>
        <a:p>
          <a:endParaRPr lang="en-GB"/>
        </a:p>
      </dgm:t>
    </dgm:pt>
    <dgm:pt modelId="{CDDC6240-1530-4C57-87D9-40EE5B119334}" type="pres">
      <dgm:prSet presAssocID="{6960D3A1-B987-42BE-B03F-B9FA7EB31AEA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C38085D6-6012-4F2E-A8F3-EC4A2633FC45}" type="pres">
      <dgm:prSet presAssocID="{2795B3E8-9F94-444D-BBBA-33B943D75BA7}" presName="node" presStyleLbl="node1" presStyleIdx="4" presStyleCnt="8" custRadScaleRad="100705" custRadScaleInc="-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29992-0E37-4679-93EF-8EB1F2694B5C}" type="pres">
      <dgm:prSet presAssocID="{31F8CB58-7A48-4FD8-A822-E6378D33B79E}" presName="parTrans" presStyleLbl="sibTrans2D1" presStyleIdx="5" presStyleCnt="8"/>
      <dgm:spPr/>
      <dgm:t>
        <a:bodyPr/>
        <a:lstStyle/>
        <a:p>
          <a:endParaRPr lang="en-GB"/>
        </a:p>
      </dgm:t>
    </dgm:pt>
    <dgm:pt modelId="{D1D31F68-8496-452D-A754-E68BFA838F2A}" type="pres">
      <dgm:prSet presAssocID="{31F8CB58-7A48-4FD8-A822-E6378D33B79E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9B1DD7A9-3937-4D43-8C95-DC4D62481026}" type="pres">
      <dgm:prSet presAssocID="{71EDB839-5809-4146-B722-6617A316ADC6}" presName="node" presStyleLbl="node1" presStyleIdx="5" presStyleCnt="8" custRadScaleRad="100377" custRadScaleInc="-185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E1AD032-8384-427C-9C58-C74EEA4DED8C}" type="pres">
      <dgm:prSet presAssocID="{C35170B3-D2A0-4010-8F29-5B483C9AC320}" presName="parTrans" presStyleLbl="sibTrans2D1" presStyleIdx="6" presStyleCnt="8"/>
      <dgm:spPr/>
      <dgm:t>
        <a:bodyPr/>
        <a:lstStyle/>
        <a:p>
          <a:endParaRPr lang="en-GB"/>
        </a:p>
      </dgm:t>
    </dgm:pt>
    <dgm:pt modelId="{9213AD82-D3BB-4A9C-8A89-30D650CAB014}" type="pres">
      <dgm:prSet presAssocID="{C35170B3-D2A0-4010-8F29-5B483C9AC320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73A6EAE2-A1B6-4289-AC86-35E5E6A9FAB9}" type="pres">
      <dgm:prSet presAssocID="{8009705E-1755-4228-91B6-603B432DFE7B}" presName="node" presStyleLbl="node1" presStyleIdx="6" presStyleCnt="8" custRadScaleRad="99873" custRadScaleInc="-2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A913E4-D6FD-4C38-B932-9249EFE7D8B2}" type="pres">
      <dgm:prSet presAssocID="{4D68E18F-264A-432E-A719-665F1B3EBD05}" presName="parTrans" presStyleLbl="sibTrans2D1" presStyleIdx="7" presStyleCnt="8"/>
      <dgm:spPr/>
      <dgm:t>
        <a:bodyPr/>
        <a:lstStyle/>
        <a:p>
          <a:endParaRPr lang="en-GB"/>
        </a:p>
      </dgm:t>
    </dgm:pt>
    <dgm:pt modelId="{CB96CD3D-2A82-463B-B59D-C42006C6DABC}" type="pres">
      <dgm:prSet presAssocID="{4D68E18F-264A-432E-A719-665F1B3EBD05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D1547CD5-B43F-4EF8-BF0A-91AD02A26B7B}" type="pres">
      <dgm:prSet presAssocID="{11018E42-C1EE-4529-97BA-4F21A14DC3AE}" presName="node" presStyleLbl="node1" presStyleIdx="7" presStyleCnt="8" custRadScaleRad="99427" custRadScaleInc="-13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80F716C-51C4-4FE4-B810-B5871A5CE4A3}" type="presOf" srcId="{4D68E18F-264A-432E-A719-665F1B3EBD05}" destId="{7DA913E4-D6FD-4C38-B932-9249EFE7D8B2}" srcOrd="0" destOrd="0" presId="urn:microsoft.com/office/officeart/2005/8/layout/radial5"/>
    <dgm:cxn modelId="{2B84A44C-831F-4E85-B876-B405B6739AF8}" srcId="{6D7F306A-FDA1-4AC3-BA56-2D7894C76803}" destId="{2BEED644-BD3D-4528-9215-34AE77DAEBB2}" srcOrd="0" destOrd="0" parTransId="{B2DF5D86-95C3-4453-A784-E524B4070363}" sibTransId="{E39ED116-E300-4B36-ADF5-66803C4E2206}"/>
    <dgm:cxn modelId="{433A7DA2-1B32-42DD-B2C4-CDC2274F9984}" type="presOf" srcId="{2BEED644-BD3D-4528-9215-34AE77DAEBB2}" destId="{0593F763-75B5-4A08-83A0-26ABB4D2FF14}" srcOrd="0" destOrd="0" presId="urn:microsoft.com/office/officeart/2005/8/layout/radial5"/>
    <dgm:cxn modelId="{3AFE148D-3ABB-4994-8A2C-9B91CE5A0B05}" srcId="{6D7F306A-FDA1-4AC3-BA56-2D7894C76803}" destId="{F84D2FD4-46C4-4BFE-9AFD-8AC06F0F93C6}" srcOrd="2" destOrd="0" parTransId="{38089163-A13D-45BD-B805-2BECD0E32FBF}" sibTransId="{1D68ACAB-90CE-4A7B-8E0B-6DFDBE032C88}"/>
    <dgm:cxn modelId="{9000F81C-3C77-44E8-81A7-DECAB0F69B2E}" type="presOf" srcId="{29B79870-9ADB-455E-8841-92C9B5A5ECE6}" destId="{B4404C66-EFFF-4184-B271-EC4AE3432809}" srcOrd="0" destOrd="0" presId="urn:microsoft.com/office/officeart/2005/8/layout/radial5"/>
    <dgm:cxn modelId="{DEB4E3C6-5A91-4674-883A-A502B0916216}" srcId="{54E0923E-F5E8-4282-BDEA-31AA88FAD518}" destId="{6D7F306A-FDA1-4AC3-BA56-2D7894C76803}" srcOrd="0" destOrd="0" parTransId="{F46B204D-A981-4126-B42C-A3FC162A4D56}" sibTransId="{FA68E245-28F4-4238-AE81-7663A7A6F98B}"/>
    <dgm:cxn modelId="{BEE28426-201D-466E-A5EA-5DACB7A550A3}" type="presOf" srcId="{B824A7EE-F04B-4F7F-AA96-E14D371ADE3F}" destId="{A4BD27F4-58EE-47F6-BB4A-9F57D7840B76}" srcOrd="0" destOrd="0" presId="urn:microsoft.com/office/officeart/2005/8/layout/radial5"/>
    <dgm:cxn modelId="{AE1BE632-6B2A-4705-B5A8-9FF494B8A6C1}" type="presOf" srcId="{71EDB839-5809-4146-B722-6617A316ADC6}" destId="{9B1DD7A9-3937-4D43-8C95-DC4D62481026}" srcOrd="0" destOrd="0" presId="urn:microsoft.com/office/officeart/2005/8/layout/radial5"/>
    <dgm:cxn modelId="{B720D686-3CB1-4977-B158-0A5BED15B884}" type="presOf" srcId="{54E0923E-F5E8-4282-BDEA-31AA88FAD518}" destId="{2495A772-659C-42FA-883E-740F3AC8BC20}" srcOrd="0" destOrd="0" presId="urn:microsoft.com/office/officeart/2005/8/layout/radial5"/>
    <dgm:cxn modelId="{083B0795-877E-4892-931B-F11585F63ACA}" type="presOf" srcId="{38089163-A13D-45BD-B805-2BECD0E32FBF}" destId="{0E8DA18C-C765-4588-927A-24D140ECF0BD}" srcOrd="1" destOrd="0" presId="urn:microsoft.com/office/officeart/2005/8/layout/radial5"/>
    <dgm:cxn modelId="{4AE4ACDE-3C62-4473-8C6C-9E62AAFA355A}" type="presOf" srcId="{2795B3E8-9F94-444D-BBBA-33B943D75BA7}" destId="{C38085D6-6012-4F2E-A8F3-EC4A2633FC45}" srcOrd="0" destOrd="0" presId="urn:microsoft.com/office/officeart/2005/8/layout/radial5"/>
    <dgm:cxn modelId="{31A93BB2-79E1-4C1D-95A6-0169E5C6CFB3}" type="presOf" srcId="{C35170B3-D2A0-4010-8F29-5B483C9AC320}" destId="{9213AD82-D3BB-4A9C-8A89-30D650CAB014}" srcOrd="1" destOrd="0" presId="urn:microsoft.com/office/officeart/2005/8/layout/radial5"/>
    <dgm:cxn modelId="{5E060636-66A2-44F7-B84C-B13768021587}" srcId="{6D7F306A-FDA1-4AC3-BA56-2D7894C76803}" destId="{29B79870-9ADB-455E-8841-92C9B5A5ECE6}" srcOrd="3" destOrd="0" parTransId="{4ED8FE78-7499-4C3B-963D-44A27B1C3E83}" sibTransId="{AD45FE34-5AF7-46FD-B24B-EE675E1EF60F}"/>
    <dgm:cxn modelId="{3CB039F6-F993-4D4F-B50B-8A4AF92164C4}" type="presOf" srcId="{B824A7EE-F04B-4F7F-AA96-E14D371ADE3F}" destId="{A200E6D4-AF56-4E6B-9CF2-26A2531747E0}" srcOrd="1" destOrd="0" presId="urn:microsoft.com/office/officeart/2005/8/layout/radial5"/>
    <dgm:cxn modelId="{0C34E19B-06A1-4AD5-84E0-EA2B75D6B2E7}" type="presOf" srcId="{B2DF5D86-95C3-4453-A784-E524B4070363}" destId="{13E6D694-4FB0-4984-A5F4-0D9EC2CD5FE6}" srcOrd="0" destOrd="0" presId="urn:microsoft.com/office/officeart/2005/8/layout/radial5"/>
    <dgm:cxn modelId="{EAB180A5-523A-49F4-9FEA-32127E17A2C7}" srcId="{6D7F306A-FDA1-4AC3-BA56-2D7894C76803}" destId="{813C0E0D-AC7F-4DBE-96CD-93FA5E30ACE4}" srcOrd="1" destOrd="0" parTransId="{B824A7EE-F04B-4F7F-AA96-E14D371ADE3F}" sibTransId="{C331BC85-F791-425D-BCC2-85342FAB9A5A}"/>
    <dgm:cxn modelId="{E4ECDD69-B6FC-4046-A663-DC59BF846FD7}" type="presOf" srcId="{6D7F306A-FDA1-4AC3-BA56-2D7894C76803}" destId="{674C17AC-8C23-4AED-9BDE-5D21B13F58DB}" srcOrd="0" destOrd="0" presId="urn:microsoft.com/office/officeart/2005/8/layout/radial5"/>
    <dgm:cxn modelId="{231E791E-F1FF-41B5-9297-57C4ED63170B}" type="presOf" srcId="{11018E42-C1EE-4529-97BA-4F21A14DC3AE}" destId="{D1547CD5-B43F-4EF8-BF0A-91AD02A26B7B}" srcOrd="0" destOrd="0" presId="urn:microsoft.com/office/officeart/2005/8/layout/radial5"/>
    <dgm:cxn modelId="{7412283B-D847-488F-A6F9-4176B22C803C}" type="presOf" srcId="{38089163-A13D-45BD-B805-2BECD0E32FBF}" destId="{963BC3D8-F88F-4C12-9D78-74D441D4060C}" srcOrd="0" destOrd="0" presId="urn:microsoft.com/office/officeart/2005/8/layout/radial5"/>
    <dgm:cxn modelId="{C2ACA8DC-7903-43DB-B09C-DDBAD35A93B7}" type="presOf" srcId="{B2DF5D86-95C3-4453-A784-E524B4070363}" destId="{CEDF5691-D0CA-4773-B26A-3B577A4DB839}" srcOrd="1" destOrd="0" presId="urn:microsoft.com/office/officeart/2005/8/layout/radial5"/>
    <dgm:cxn modelId="{AD46BD84-DB7F-45F9-8BFB-82D2A399F17B}" type="presOf" srcId="{813C0E0D-AC7F-4DBE-96CD-93FA5E30ACE4}" destId="{EE062432-16F0-45B3-AA9A-A4EF053D2026}" srcOrd="0" destOrd="0" presId="urn:microsoft.com/office/officeart/2005/8/layout/radial5"/>
    <dgm:cxn modelId="{411E397A-1CBB-4D33-9EDA-108CA885C5D2}" type="presOf" srcId="{6960D3A1-B987-42BE-B03F-B9FA7EB31AEA}" destId="{678E943C-EF5E-4FB5-A7B4-0C2C745D9E62}" srcOrd="0" destOrd="0" presId="urn:microsoft.com/office/officeart/2005/8/layout/radial5"/>
    <dgm:cxn modelId="{16242B93-B2B9-4C59-91A8-29C0C5A79DE3}" type="presOf" srcId="{6960D3A1-B987-42BE-B03F-B9FA7EB31AEA}" destId="{CDDC6240-1530-4C57-87D9-40EE5B119334}" srcOrd="1" destOrd="0" presId="urn:microsoft.com/office/officeart/2005/8/layout/radial5"/>
    <dgm:cxn modelId="{8F120004-D1FB-42E5-BD6B-C43A2F6254D3}" type="presOf" srcId="{4ED8FE78-7499-4C3B-963D-44A27B1C3E83}" destId="{09DF8176-E0AC-43E7-BEC3-CB4AF7331D36}" srcOrd="1" destOrd="0" presId="urn:microsoft.com/office/officeart/2005/8/layout/radial5"/>
    <dgm:cxn modelId="{A5F4C749-40AE-48AC-A9EF-1042664CAF0D}" type="presOf" srcId="{31F8CB58-7A48-4FD8-A822-E6378D33B79E}" destId="{BE329992-0E37-4679-93EF-8EB1F2694B5C}" srcOrd="0" destOrd="0" presId="urn:microsoft.com/office/officeart/2005/8/layout/radial5"/>
    <dgm:cxn modelId="{531943E6-549F-4724-A1CF-B7E305C3E2E6}" type="presOf" srcId="{4ED8FE78-7499-4C3B-963D-44A27B1C3E83}" destId="{F9D86F98-770C-444E-9D81-C998A7AEA310}" srcOrd="0" destOrd="0" presId="urn:microsoft.com/office/officeart/2005/8/layout/radial5"/>
    <dgm:cxn modelId="{AF40FEE2-293F-434E-981D-32EF780C35F1}" type="presOf" srcId="{C35170B3-D2A0-4010-8F29-5B483C9AC320}" destId="{BE1AD032-8384-427C-9C58-C74EEA4DED8C}" srcOrd="0" destOrd="0" presId="urn:microsoft.com/office/officeart/2005/8/layout/radial5"/>
    <dgm:cxn modelId="{EB24908E-2F1C-4C9A-A470-CA8A03D93647}" type="presOf" srcId="{F84D2FD4-46C4-4BFE-9AFD-8AC06F0F93C6}" destId="{18A40F67-A930-4B21-8593-EE1330892D66}" srcOrd="0" destOrd="0" presId="urn:microsoft.com/office/officeart/2005/8/layout/radial5"/>
    <dgm:cxn modelId="{83FC186D-A9BD-495A-9C14-5AD0D420E13D}" srcId="{6D7F306A-FDA1-4AC3-BA56-2D7894C76803}" destId="{11018E42-C1EE-4529-97BA-4F21A14DC3AE}" srcOrd="7" destOrd="0" parTransId="{4D68E18F-264A-432E-A719-665F1B3EBD05}" sibTransId="{92B5608A-529C-4EF4-A1A3-503CF2247C01}"/>
    <dgm:cxn modelId="{5F8BE2AA-69C9-423A-83C3-D4BD85CDC32F}" srcId="{6D7F306A-FDA1-4AC3-BA56-2D7894C76803}" destId="{8009705E-1755-4228-91B6-603B432DFE7B}" srcOrd="6" destOrd="0" parTransId="{C35170B3-D2A0-4010-8F29-5B483C9AC320}" sibTransId="{C438BB31-B817-4E3E-855A-571EE449B676}"/>
    <dgm:cxn modelId="{C00495F9-4F10-4C22-B6E4-24063A021DBB}" srcId="{6D7F306A-FDA1-4AC3-BA56-2D7894C76803}" destId="{71EDB839-5809-4146-B722-6617A316ADC6}" srcOrd="5" destOrd="0" parTransId="{31F8CB58-7A48-4FD8-A822-E6378D33B79E}" sibTransId="{8DF45966-95C1-4438-BDF0-5A3B20F22AA4}"/>
    <dgm:cxn modelId="{5CDFCBA3-DE8A-4115-9474-BFDED22F65B1}" type="presOf" srcId="{4D68E18F-264A-432E-A719-665F1B3EBD05}" destId="{CB96CD3D-2A82-463B-B59D-C42006C6DABC}" srcOrd="1" destOrd="0" presId="urn:microsoft.com/office/officeart/2005/8/layout/radial5"/>
    <dgm:cxn modelId="{892D8406-9A87-4FC8-AD7C-38D357B3D9A3}" srcId="{6D7F306A-FDA1-4AC3-BA56-2D7894C76803}" destId="{2795B3E8-9F94-444D-BBBA-33B943D75BA7}" srcOrd="4" destOrd="0" parTransId="{6960D3A1-B987-42BE-B03F-B9FA7EB31AEA}" sibTransId="{C9348C32-1B14-4840-9353-1DB6CB0A2ABE}"/>
    <dgm:cxn modelId="{982A334C-CB32-4DE0-B31A-A3E59D0DADAA}" type="presOf" srcId="{8009705E-1755-4228-91B6-603B432DFE7B}" destId="{73A6EAE2-A1B6-4289-AC86-35E5E6A9FAB9}" srcOrd="0" destOrd="0" presId="urn:microsoft.com/office/officeart/2005/8/layout/radial5"/>
    <dgm:cxn modelId="{D0B22668-29AC-4E6D-BB1A-3EBACD8540FE}" type="presOf" srcId="{31F8CB58-7A48-4FD8-A822-E6378D33B79E}" destId="{D1D31F68-8496-452D-A754-E68BFA838F2A}" srcOrd="1" destOrd="0" presId="urn:microsoft.com/office/officeart/2005/8/layout/radial5"/>
    <dgm:cxn modelId="{F81DC483-4F53-418F-8E43-C40DC6661D18}" type="presParOf" srcId="{2495A772-659C-42FA-883E-740F3AC8BC20}" destId="{674C17AC-8C23-4AED-9BDE-5D21B13F58DB}" srcOrd="0" destOrd="0" presId="urn:microsoft.com/office/officeart/2005/8/layout/radial5"/>
    <dgm:cxn modelId="{F9E39103-2B0B-4653-A9A7-A41712FC52E5}" type="presParOf" srcId="{2495A772-659C-42FA-883E-740F3AC8BC20}" destId="{13E6D694-4FB0-4984-A5F4-0D9EC2CD5FE6}" srcOrd="1" destOrd="0" presId="urn:microsoft.com/office/officeart/2005/8/layout/radial5"/>
    <dgm:cxn modelId="{2AB18687-33E6-4515-9518-65D137E1D7AD}" type="presParOf" srcId="{13E6D694-4FB0-4984-A5F4-0D9EC2CD5FE6}" destId="{CEDF5691-D0CA-4773-B26A-3B577A4DB839}" srcOrd="0" destOrd="0" presId="urn:microsoft.com/office/officeart/2005/8/layout/radial5"/>
    <dgm:cxn modelId="{7827DB8B-1ED5-484D-BC67-64B4458DDE05}" type="presParOf" srcId="{2495A772-659C-42FA-883E-740F3AC8BC20}" destId="{0593F763-75B5-4A08-83A0-26ABB4D2FF14}" srcOrd="2" destOrd="0" presId="urn:microsoft.com/office/officeart/2005/8/layout/radial5"/>
    <dgm:cxn modelId="{61E7522F-D689-4782-BB6D-66D0F721FB9D}" type="presParOf" srcId="{2495A772-659C-42FA-883E-740F3AC8BC20}" destId="{A4BD27F4-58EE-47F6-BB4A-9F57D7840B76}" srcOrd="3" destOrd="0" presId="urn:microsoft.com/office/officeart/2005/8/layout/radial5"/>
    <dgm:cxn modelId="{AD280A1C-918E-4075-9A2D-687E96A3C67E}" type="presParOf" srcId="{A4BD27F4-58EE-47F6-BB4A-9F57D7840B76}" destId="{A200E6D4-AF56-4E6B-9CF2-26A2531747E0}" srcOrd="0" destOrd="0" presId="urn:microsoft.com/office/officeart/2005/8/layout/radial5"/>
    <dgm:cxn modelId="{EC7A0181-056A-41F9-9F02-FAA1F286A59B}" type="presParOf" srcId="{2495A772-659C-42FA-883E-740F3AC8BC20}" destId="{EE062432-16F0-45B3-AA9A-A4EF053D2026}" srcOrd="4" destOrd="0" presId="urn:microsoft.com/office/officeart/2005/8/layout/radial5"/>
    <dgm:cxn modelId="{CE1B9565-69D3-4BE7-A294-E4D8859A05B2}" type="presParOf" srcId="{2495A772-659C-42FA-883E-740F3AC8BC20}" destId="{963BC3D8-F88F-4C12-9D78-74D441D4060C}" srcOrd="5" destOrd="0" presId="urn:microsoft.com/office/officeart/2005/8/layout/radial5"/>
    <dgm:cxn modelId="{DF42F08C-B425-4322-A8AE-12B0718C8823}" type="presParOf" srcId="{963BC3D8-F88F-4C12-9D78-74D441D4060C}" destId="{0E8DA18C-C765-4588-927A-24D140ECF0BD}" srcOrd="0" destOrd="0" presId="urn:microsoft.com/office/officeart/2005/8/layout/radial5"/>
    <dgm:cxn modelId="{86BF9AC2-398E-4A12-A0F4-5488E558E270}" type="presParOf" srcId="{2495A772-659C-42FA-883E-740F3AC8BC20}" destId="{18A40F67-A930-4B21-8593-EE1330892D66}" srcOrd="6" destOrd="0" presId="urn:microsoft.com/office/officeart/2005/8/layout/radial5"/>
    <dgm:cxn modelId="{ECC6C336-4564-4704-91D4-D34815F2F10D}" type="presParOf" srcId="{2495A772-659C-42FA-883E-740F3AC8BC20}" destId="{F9D86F98-770C-444E-9D81-C998A7AEA310}" srcOrd="7" destOrd="0" presId="urn:microsoft.com/office/officeart/2005/8/layout/radial5"/>
    <dgm:cxn modelId="{6DA36333-1FB5-437D-B02B-32E099D3A295}" type="presParOf" srcId="{F9D86F98-770C-444E-9D81-C998A7AEA310}" destId="{09DF8176-E0AC-43E7-BEC3-CB4AF7331D36}" srcOrd="0" destOrd="0" presId="urn:microsoft.com/office/officeart/2005/8/layout/radial5"/>
    <dgm:cxn modelId="{66BBF118-7318-4843-8A2F-1A8BBF207032}" type="presParOf" srcId="{2495A772-659C-42FA-883E-740F3AC8BC20}" destId="{B4404C66-EFFF-4184-B271-EC4AE3432809}" srcOrd="8" destOrd="0" presId="urn:microsoft.com/office/officeart/2005/8/layout/radial5"/>
    <dgm:cxn modelId="{0FCE28D3-757A-415F-B015-B1B7126820C0}" type="presParOf" srcId="{2495A772-659C-42FA-883E-740F3AC8BC20}" destId="{678E943C-EF5E-4FB5-A7B4-0C2C745D9E62}" srcOrd="9" destOrd="0" presId="urn:microsoft.com/office/officeart/2005/8/layout/radial5"/>
    <dgm:cxn modelId="{C611249D-470E-4DC9-9A1E-28369AC07DB2}" type="presParOf" srcId="{678E943C-EF5E-4FB5-A7B4-0C2C745D9E62}" destId="{CDDC6240-1530-4C57-87D9-40EE5B119334}" srcOrd="0" destOrd="0" presId="urn:microsoft.com/office/officeart/2005/8/layout/radial5"/>
    <dgm:cxn modelId="{B6BE10D5-B174-4F50-9D0E-031626E7C1ED}" type="presParOf" srcId="{2495A772-659C-42FA-883E-740F3AC8BC20}" destId="{C38085D6-6012-4F2E-A8F3-EC4A2633FC45}" srcOrd="10" destOrd="0" presId="urn:microsoft.com/office/officeart/2005/8/layout/radial5"/>
    <dgm:cxn modelId="{0AAFCE5F-A6BC-49ED-943C-74B1DA550AC6}" type="presParOf" srcId="{2495A772-659C-42FA-883E-740F3AC8BC20}" destId="{BE329992-0E37-4679-93EF-8EB1F2694B5C}" srcOrd="11" destOrd="0" presId="urn:microsoft.com/office/officeart/2005/8/layout/radial5"/>
    <dgm:cxn modelId="{8F16CF8E-9F1F-4DAA-B944-0C6370E87A79}" type="presParOf" srcId="{BE329992-0E37-4679-93EF-8EB1F2694B5C}" destId="{D1D31F68-8496-452D-A754-E68BFA838F2A}" srcOrd="0" destOrd="0" presId="urn:microsoft.com/office/officeart/2005/8/layout/radial5"/>
    <dgm:cxn modelId="{98BD3E03-5D3E-48F4-948F-31FABA2305DD}" type="presParOf" srcId="{2495A772-659C-42FA-883E-740F3AC8BC20}" destId="{9B1DD7A9-3937-4D43-8C95-DC4D62481026}" srcOrd="12" destOrd="0" presId="urn:microsoft.com/office/officeart/2005/8/layout/radial5"/>
    <dgm:cxn modelId="{E157BE35-C118-4A2D-B0A9-72507897A3A6}" type="presParOf" srcId="{2495A772-659C-42FA-883E-740F3AC8BC20}" destId="{BE1AD032-8384-427C-9C58-C74EEA4DED8C}" srcOrd="13" destOrd="0" presId="urn:microsoft.com/office/officeart/2005/8/layout/radial5"/>
    <dgm:cxn modelId="{A5B15ABC-C745-463D-99F7-88192C94F4B4}" type="presParOf" srcId="{BE1AD032-8384-427C-9C58-C74EEA4DED8C}" destId="{9213AD82-D3BB-4A9C-8A89-30D650CAB014}" srcOrd="0" destOrd="0" presId="urn:microsoft.com/office/officeart/2005/8/layout/radial5"/>
    <dgm:cxn modelId="{937EF927-24B7-488A-ABF6-821EB11D519A}" type="presParOf" srcId="{2495A772-659C-42FA-883E-740F3AC8BC20}" destId="{73A6EAE2-A1B6-4289-AC86-35E5E6A9FAB9}" srcOrd="14" destOrd="0" presId="urn:microsoft.com/office/officeart/2005/8/layout/radial5"/>
    <dgm:cxn modelId="{46F03A3C-34CE-4967-9C03-D443B8C6C83E}" type="presParOf" srcId="{2495A772-659C-42FA-883E-740F3AC8BC20}" destId="{7DA913E4-D6FD-4C38-B932-9249EFE7D8B2}" srcOrd="15" destOrd="0" presId="urn:microsoft.com/office/officeart/2005/8/layout/radial5"/>
    <dgm:cxn modelId="{50B9EAA2-30D3-4F51-9B1B-2AD1B7078E67}" type="presParOf" srcId="{7DA913E4-D6FD-4C38-B932-9249EFE7D8B2}" destId="{CB96CD3D-2A82-463B-B59D-C42006C6DABC}" srcOrd="0" destOrd="0" presId="urn:microsoft.com/office/officeart/2005/8/layout/radial5"/>
    <dgm:cxn modelId="{4616DC6F-73B7-4566-A776-F4E09DD2AE01}" type="presParOf" srcId="{2495A772-659C-42FA-883E-740F3AC8BC20}" destId="{D1547CD5-B43F-4EF8-BF0A-91AD02A26B7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34B9DD-699F-4C04-B317-B089B2327A1B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7012D13-DC2A-46C7-8CEA-3620B4621902}">
      <dgm:prSet phldrT="[Text]"/>
      <dgm:spPr/>
      <dgm:t>
        <a:bodyPr/>
        <a:lstStyle/>
        <a:p>
          <a:r>
            <a:rPr lang="en-US" dirty="0" smtClean="0"/>
            <a:t>Design</a:t>
          </a:r>
          <a:endParaRPr lang="en-GB" dirty="0"/>
        </a:p>
      </dgm:t>
    </dgm:pt>
    <dgm:pt modelId="{F95A8E95-5308-43AD-AA3F-CDFDFF6CD46A}" type="parTrans" cxnId="{79E723AF-834D-414D-97D3-40471221CBE7}">
      <dgm:prSet/>
      <dgm:spPr/>
      <dgm:t>
        <a:bodyPr/>
        <a:lstStyle/>
        <a:p>
          <a:endParaRPr lang="en-GB"/>
        </a:p>
      </dgm:t>
    </dgm:pt>
    <dgm:pt modelId="{CB27D40A-E34E-4CA8-8375-B655145B0394}" type="sibTrans" cxnId="{79E723AF-834D-414D-97D3-40471221CBE7}">
      <dgm:prSet/>
      <dgm:spPr/>
      <dgm:t>
        <a:bodyPr/>
        <a:lstStyle/>
        <a:p>
          <a:endParaRPr lang="en-GB"/>
        </a:p>
      </dgm:t>
    </dgm:pt>
    <dgm:pt modelId="{F5EFD8EC-9378-4FD9-BC78-B1B5A8958F5A}">
      <dgm:prSet phldrT="[Text]"/>
      <dgm:spPr/>
      <dgm:t>
        <a:bodyPr/>
        <a:lstStyle/>
        <a:p>
          <a:r>
            <a:rPr lang="en-US" dirty="0" smtClean="0"/>
            <a:t>Deliver</a:t>
          </a:r>
          <a:endParaRPr lang="en-GB" dirty="0"/>
        </a:p>
      </dgm:t>
    </dgm:pt>
    <dgm:pt modelId="{34CB37DA-493F-435C-88EA-C45A3231B8F7}" type="parTrans" cxnId="{ED0561F2-E17B-47ED-A80D-F8B6C472E20D}">
      <dgm:prSet/>
      <dgm:spPr/>
      <dgm:t>
        <a:bodyPr/>
        <a:lstStyle/>
        <a:p>
          <a:endParaRPr lang="en-GB"/>
        </a:p>
      </dgm:t>
    </dgm:pt>
    <dgm:pt modelId="{62B1A4E6-0892-4E23-A72C-229D6E4D646A}" type="sibTrans" cxnId="{ED0561F2-E17B-47ED-A80D-F8B6C472E20D}">
      <dgm:prSet/>
      <dgm:spPr/>
      <dgm:t>
        <a:bodyPr/>
        <a:lstStyle/>
        <a:p>
          <a:endParaRPr lang="en-GB"/>
        </a:p>
      </dgm:t>
    </dgm:pt>
    <dgm:pt modelId="{E04FE33A-993B-46C7-9C8D-875E4B440686}">
      <dgm:prSet phldrT="[Text]"/>
      <dgm:spPr/>
      <dgm:t>
        <a:bodyPr/>
        <a:lstStyle/>
        <a:p>
          <a:r>
            <a:rPr lang="en-US" dirty="0" smtClean="0"/>
            <a:t>Discover</a:t>
          </a:r>
          <a:endParaRPr lang="en-GB" dirty="0"/>
        </a:p>
      </dgm:t>
    </dgm:pt>
    <dgm:pt modelId="{C509D5AC-042D-4E84-95C1-23B02805D18F}" type="parTrans" cxnId="{499D9077-D8DB-4F84-8AE3-715BD8FDD08E}">
      <dgm:prSet/>
      <dgm:spPr/>
      <dgm:t>
        <a:bodyPr/>
        <a:lstStyle/>
        <a:p>
          <a:endParaRPr lang="en-GB"/>
        </a:p>
      </dgm:t>
    </dgm:pt>
    <dgm:pt modelId="{F319AE61-94C5-4D17-B986-A860ACD3FCE3}" type="sibTrans" cxnId="{499D9077-D8DB-4F84-8AE3-715BD8FDD08E}">
      <dgm:prSet/>
      <dgm:spPr/>
      <dgm:t>
        <a:bodyPr/>
        <a:lstStyle/>
        <a:p>
          <a:endParaRPr lang="en-GB"/>
        </a:p>
      </dgm:t>
    </dgm:pt>
    <dgm:pt modelId="{7C9D3783-984C-47B6-BA34-4F9534D599A4}" type="pres">
      <dgm:prSet presAssocID="{CA34B9DD-699F-4C04-B317-B089B2327A1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5F4E3B0-DC0D-449F-B59F-E11D81E73876}" type="pres">
      <dgm:prSet presAssocID="{F7012D13-DC2A-46C7-8CEA-3620B4621902}" presName="dummy" presStyleCnt="0"/>
      <dgm:spPr/>
      <dgm:t>
        <a:bodyPr/>
        <a:lstStyle/>
        <a:p>
          <a:endParaRPr lang="en-GB"/>
        </a:p>
      </dgm:t>
    </dgm:pt>
    <dgm:pt modelId="{8F0D1669-98B8-4C27-883E-72A6F194538C}" type="pres">
      <dgm:prSet presAssocID="{F7012D13-DC2A-46C7-8CEA-3620B4621902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67342F-29C9-4C42-B3E5-A71D69F08EFC}" type="pres">
      <dgm:prSet presAssocID="{CB27D40A-E34E-4CA8-8375-B655145B0394}" presName="sibTrans" presStyleLbl="node1" presStyleIdx="0" presStyleCnt="3" custAng="0"/>
      <dgm:spPr/>
      <dgm:t>
        <a:bodyPr/>
        <a:lstStyle/>
        <a:p>
          <a:endParaRPr lang="en-GB"/>
        </a:p>
      </dgm:t>
    </dgm:pt>
    <dgm:pt modelId="{BA48E9E0-2639-4D1F-BFC8-9698753F01AF}" type="pres">
      <dgm:prSet presAssocID="{F5EFD8EC-9378-4FD9-BC78-B1B5A8958F5A}" presName="dummy" presStyleCnt="0"/>
      <dgm:spPr/>
      <dgm:t>
        <a:bodyPr/>
        <a:lstStyle/>
        <a:p>
          <a:endParaRPr lang="en-GB"/>
        </a:p>
      </dgm:t>
    </dgm:pt>
    <dgm:pt modelId="{385B9DC0-1AE6-48C6-9C99-CDED54738DCD}" type="pres">
      <dgm:prSet presAssocID="{F5EFD8EC-9378-4FD9-BC78-B1B5A8958F5A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903137-68C1-4B18-9995-C1FC8F2547DF}" type="pres">
      <dgm:prSet presAssocID="{62B1A4E6-0892-4E23-A72C-229D6E4D646A}" presName="sibTrans" presStyleLbl="node1" presStyleIdx="1" presStyleCnt="3" custAng="0"/>
      <dgm:spPr/>
      <dgm:t>
        <a:bodyPr/>
        <a:lstStyle/>
        <a:p>
          <a:endParaRPr lang="en-GB"/>
        </a:p>
      </dgm:t>
    </dgm:pt>
    <dgm:pt modelId="{0440717E-9EC2-4EA2-AEDE-2805C1D6867C}" type="pres">
      <dgm:prSet presAssocID="{E04FE33A-993B-46C7-9C8D-875E4B440686}" presName="dummy" presStyleCnt="0"/>
      <dgm:spPr/>
      <dgm:t>
        <a:bodyPr/>
        <a:lstStyle/>
        <a:p>
          <a:endParaRPr lang="en-GB"/>
        </a:p>
      </dgm:t>
    </dgm:pt>
    <dgm:pt modelId="{3FA152C2-6818-49C5-B604-BB5D265FB418}" type="pres">
      <dgm:prSet presAssocID="{E04FE33A-993B-46C7-9C8D-875E4B440686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2DD79C-06D8-4AFA-9FCB-8F213BEFD389}" type="pres">
      <dgm:prSet presAssocID="{F319AE61-94C5-4D17-B986-A860ACD3FCE3}" presName="sibTrans" presStyleLbl="node1" presStyleIdx="2" presStyleCnt="3" custAng="0"/>
      <dgm:spPr/>
      <dgm:t>
        <a:bodyPr/>
        <a:lstStyle/>
        <a:p>
          <a:endParaRPr lang="en-GB"/>
        </a:p>
      </dgm:t>
    </dgm:pt>
  </dgm:ptLst>
  <dgm:cxnLst>
    <dgm:cxn modelId="{8107B955-69B2-4702-8B29-5308E9271145}" type="presOf" srcId="{F7012D13-DC2A-46C7-8CEA-3620B4621902}" destId="{8F0D1669-98B8-4C27-883E-72A6F194538C}" srcOrd="0" destOrd="0" presId="urn:microsoft.com/office/officeart/2005/8/layout/cycle1"/>
    <dgm:cxn modelId="{DEED9404-F599-4857-B534-5DE7691FA376}" type="presOf" srcId="{F319AE61-94C5-4D17-B986-A860ACD3FCE3}" destId="{C72DD79C-06D8-4AFA-9FCB-8F213BEFD389}" srcOrd="0" destOrd="0" presId="urn:microsoft.com/office/officeart/2005/8/layout/cycle1"/>
    <dgm:cxn modelId="{13E4ED9C-1B3D-4A96-95FC-EA57AD79A783}" type="presOf" srcId="{62B1A4E6-0892-4E23-A72C-229D6E4D646A}" destId="{B4903137-68C1-4B18-9995-C1FC8F2547DF}" srcOrd="0" destOrd="0" presId="urn:microsoft.com/office/officeart/2005/8/layout/cycle1"/>
    <dgm:cxn modelId="{FF707C96-8DA1-4A6B-A869-1B020B0E89CD}" type="presOf" srcId="{F5EFD8EC-9378-4FD9-BC78-B1B5A8958F5A}" destId="{385B9DC0-1AE6-48C6-9C99-CDED54738DCD}" srcOrd="0" destOrd="0" presId="urn:microsoft.com/office/officeart/2005/8/layout/cycle1"/>
    <dgm:cxn modelId="{ED0561F2-E17B-47ED-A80D-F8B6C472E20D}" srcId="{CA34B9DD-699F-4C04-B317-B089B2327A1B}" destId="{F5EFD8EC-9378-4FD9-BC78-B1B5A8958F5A}" srcOrd="1" destOrd="0" parTransId="{34CB37DA-493F-435C-88EA-C45A3231B8F7}" sibTransId="{62B1A4E6-0892-4E23-A72C-229D6E4D646A}"/>
    <dgm:cxn modelId="{AFD873F1-83E1-4D7A-8A14-CCAE5E612A75}" type="presOf" srcId="{E04FE33A-993B-46C7-9C8D-875E4B440686}" destId="{3FA152C2-6818-49C5-B604-BB5D265FB418}" srcOrd="0" destOrd="0" presId="urn:microsoft.com/office/officeart/2005/8/layout/cycle1"/>
    <dgm:cxn modelId="{2840B4FD-B40F-4CF3-B32F-46AD725ECC4A}" type="presOf" srcId="{CB27D40A-E34E-4CA8-8375-B655145B0394}" destId="{D667342F-29C9-4C42-B3E5-A71D69F08EFC}" srcOrd="0" destOrd="0" presId="urn:microsoft.com/office/officeart/2005/8/layout/cycle1"/>
    <dgm:cxn modelId="{209A586E-387B-4630-8E80-7CA46EBEEB29}" type="presOf" srcId="{CA34B9DD-699F-4C04-B317-B089B2327A1B}" destId="{7C9D3783-984C-47B6-BA34-4F9534D599A4}" srcOrd="0" destOrd="0" presId="urn:microsoft.com/office/officeart/2005/8/layout/cycle1"/>
    <dgm:cxn modelId="{79E723AF-834D-414D-97D3-40471221CBE7}" srcId="{CA34B9DD-699F-4C04-B317-B089B2327A1B}" destId="{F7012D13-DC2A-46C7-8CEA-3620B4621902}" srcOrd="0" destOrd="0" parTransId="{F95A8E95-5308-43AD-AA3F-CDFDFF6CD46A}" sibTransId="{CB27D40A-E34E-4CA8-8375-B655145B0394}"/>
    <dgm:cxn modelId="{499D9077-D8DB-4F84-8AE3-715BD8FDD08E}" srcId="{CA34B9DD-699F-4C04-B317-B089B2327A1B}" destId="{E04FE33A-993B-46C7-9C8D-875E4B440686}" srcOrd="2" destOrd="0" parTransId="{C509D5AC-042D-4E84-95C1-23B02805D18F}" sibTransId="{F319AE61-94C5-4D17-B986-A860ACD3FCE3}"/>
    <dgm:cxn modelId="{7B5E3457-E3C6-47EC-9E9A-6B7D0A44405E}" type="presParOf" srcId="{7C9D3783-984C-47B6-BA34-4F9534D599A4}" destId="{85F4E3B0-DC0D-449F-B59F-E11D81E73876}" srcOrd="0" destOrd="0" presId="urn:microsoft.com/office/officeart/2005/8/layout/cycle1"/>
    <dgm:cxn modelId="{F3517323-8246-4E84-820F-9FA17C29ED48}" type="presParOf" srcId="{7C9D3783-984C-47B6-BA34-4F9534D599A4}" destId="{8F0D1669-98B8-4C27-883E-72A6F194538C}" srcOrd="1" destOrd="0" presId="urn:microsoft.com/office/officeart/2005/8/layout/cycle1"/>
    <dgm:cxn modelId="{E4026C98-447D-4E14-9A2A-827384F7BEB4}" type="presParOf" srcId="{7C9D3783-984C-47B6-BA34-4F9534D599A4}" destId="{D667342F-29C9-4C42-B3E5-A71D69F08EFC}" srcOrd="2" destOrd="0" presId="urn:microsoft.com/office/officeart/2005/8/layout/cycle1"/>
    <dgm:cxn modelId="{AC88DA59-E495-4770-B979-359F79F004DB}" type="presParOf" srcId="{7C9D3783-984C-47B6-BA34-4F9534D599A4}" destId="{BA48E9E0-2639-4D1F-BFC8-9698753F01AF}" srcOrd="3" destOrd="0" presId="urn:microsoft.com/office/officeart/2005/8/layout/cycle1"/>
    <dgm:cxn modelId="{6AA752AD-6DD5-42E5-A126-5EC7C4739E71}" type="presParOf" srcId="{7C9D3783-984C-47B6-BA34-4F9534D599A4}" destId="{385B9DC0-1AE6-48C6-9C99-CDED54738DCD}" srcOrd="4" destOrd="0" presId="urn:microsoft.com/office/officeart/2005/8/layout/cycle1"/>
    <dgm:cxn modelId="{674DE56D-F3B7-42B6-937A-50EB4BDB13E9}" type="presParOf" srcId="{7C9D3783-984C-47B6-BA34-4F9534D599A4}" destId="{B4903137-68C1-4B18-9995-C1FC8F2547DF}" srcOrd="5" destOrd="0" presId="urn:microsoft.com/office/officeart/2005/8/layout/cycle1"/>
    <dgm:cxn modelId="{02873551-AC9D-42A6-965A-A876CD28C269}" type="presParOf" srcId="{7C9D3783-984C-47B6-BA34-4F9534D599A4}" destId="{0440717E-9EC2-4EA2-AEDE-2805C1D6867C}" srcOrd="6" destOrd="0" presId="urn:microsoft.com/office/officeart/2005/8/layout/cycle1"/>
    <dgm:cxn modelId="{C77C6C0C-B998-4B84-93B4-E23D47B8915C}" type="presParOf" srcId="{7C9D3783-984C-47B6-BA34-4F9534D599A4}" destId="{3FA152C2-6818-49C5-B604-BB5D265FB418}" srcOrd="7" destOrd="0" presId="urn:microsoft.com/office/officeart/2005/8/layout/cycle1"/>
    <dgm:cxn modelId="{0475D6CF-C58F-4F51-8C96-BF6397CAAE89}" type="presParOf" srcId="{7C9D3783-984C-47B6-BA34-4F9534D599A4}" destId="{C72DD79C-06D8-4AFA-9FCB-8F213BEFD389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C85EA-A364-4AF4-990E-1BC4B09E4B58}">
      <dsp:nvSpPr>
        <dsp:cNvPr id="0" name=""/>
        <dsp:cNvSpPr/>
      </dsp:nvSpPr>
      <dsp:spPr>
        <a:xfrm>
          <a:off x="3003088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Used by Researchers</a:t>
          </a:r>
        </a:p>
      </dsp:txBody>
      <dsp:txXfrm>
        <a:off x="3003088" y="86095"/>
        <a:ext cx="1383200" cy="1383200"/>
      </dsp:txXfrm>
    </dsp:sp>
    <dsp:sp modelId="{46768807-E369-4E6F-A363-28A7FECACF93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48384"/>
            <a:gd name="adj4" fmla="val 20586019"/>
            <a:gd name="adj5" fmla="val 805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1C9349-F176-47C8-BE21-7C4F99462F4D}">
      <dsp:nvSpPr>
        <dsp:cNvPr id="0" name=""/>
        <dsp:cNvSpPr/>
      </dsp:nvSpPr>
      <dsp:spPr>
        <a:xfrm>
          <a:off x="3003088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Gathering New Requirements</a:t>
          </a:r>
          <a:endParaRPr lang="en-GB" sz="1800" kern="1200" dirty="0"/>
        </a:p>
      </dsp:txBody>
      <dsp:txXfrm>
        <a:off x="3003088" y="2434912"/>
        <a:ext cx="1383200" cy="1383200"/>
      </dsp:txXfrm>
    </dsp:sp>
    <dsp:sp modelId="{05434F62-1945-425B-A943-C0564BA62B0A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948384"/>
            <a:gd name="adj4" fmla="val 4386019"/>
            <a:gd name="adj5" fmla="val 805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9EBAC1-2975-4EEE-9DBE-DD58A0C962C3}">
      <dsp:nvSpPr>
        <dsp:cNvPr id="0" name=""/>
        <dsp:cNvSpPr/>
      </dsp:nvSpPr>
      <dsp:spPr>
        <a:xfrm>
          <a:off x="654271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New Technology Assessed</a:t>
          </a:r>
          <a:endParaRPr lang="en-GB" sz="1800" kern="1200" dirty="0"/>
        </a:p>
      </dsp:txBody>
      <dsp:txXfrm>
        <a:off x="654271" y="2434912"/>
        <a:ext cx="1383200" cy="1383200"/>
      </dsp:txXfrm>
    </dsp:sp>
    <dsp:sp modelId="{B757D91A-88B8-4BEA-A2DC-76BD862C4D80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11348384"/>
            <a:gd name="adj4" fmla="val 9786019"/>
            <a:gd name="adj5" fmla="val 805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15830D-5C31-4375-96B9-4B6A9D83C7BF}">
      <dsp:nvSpPr>
        <dsp:cNvPr id="0" name=""/>
        <dsp:cNvSpPr/>
      </dsp:nvSpPr>
      <dsp:spPr>
        <a:xfrm>
          <a:off x="654271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Deployed Infrastructure Services</a:t>
          </a:r>
          <a:endParaRPr lang="en-GB" sz="1800" kern="1200" dirty="0"/>
        </a:p>
      </dsp:txBody>
      <dsp:txXfrm>
        <a:off x="654271" y="86095"/>
        <a:ext cx="1383200" cy="1383200"/>
      </dsp:txXfrm>
    </dsp:sp>
    <dsp:sp modelId="{57F597DC-5D98-41ED-A0B0-C06C8D4E4560}">
      <dsp:nvSpPr>
        <dsp:cNvPr id="0" name=""/>
        <dsp:cNvSpPr/>
      </dsp:nvSpPr>
      <dsp:spPr>
        <a:xfrm>
          <a:off x="720061" y="-144004"/>
          <a:ext cx="3906130" cy="3906130"/>
        </a:xfrm>
        <a:prstGeom prst="circularArrow">
          <a:avLst>
            <a:gd name="adj1" fmla="val 6905"/>
            <a:gd name="adj2" fmla="val 465597"/>
            <a:gd name="adj3" fmla="val 16748384"/>
            <a:gd name="adj4" fmla="val 15186019"/>
            <a:gd name="adj5" fmla="val 805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9A17E-05A8-48BD-AFF8-EDA3F3B562BE}">
      <dsp:nvSpPr>
        <dsp:cNvPr id="0" name=""/>
        <dsp:cNvSpPr/>
      </dsp:nvSpPr>
      <dsp:spPr>
        <a:xfrm>
          <a:off x="2465897" y="1973062"/>
          <a:ext cx="1279274" cy="12792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Users</a:t>
          </a:r>
          <a:endParaRPr lang="en-GB" sz="3400" kern="1200" dirty="0"/>
        </a:p>
      </dsp:txBody>
      <dsp:txXfrm>
        <a:off x="2528346" y="2035511"/>
        <a:ext cx="1154376" cy="1154376"/>
      </dsp:txXfrm>
    </dsp:sp>
    <dsp:sp modelId="{55CF5B3E-4BC5-4441-BB79-C7C1911EC5DE}">
      <dsp:nvSpPr>
        <dsp:cNvPr id="0" name=""/>
        <dsp:cNvSpPr/>
      </dsp:nvSpPr>
      <dsp:spPr>
        <a:xfrm rot="16200000">
          <a:off x="2638953" y="1506480"/>
          <a:ext cx="93316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3163" y="0"/>
              </a:lnTo>
            </a:path>
          </a:pathLst>
        </a:custGeom>
        <a:noFill/>
        <a:ln w="38100" cap="flat" cmpd="sng" algn="ctr">
          <a:solidFill>
            <a:schemeClr val="tx2"/>
          </a:solidFill>
          <a:prstDash val="solid"/>
          <a:headEnd type="triangle" w="lg" len="lg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C2DD7-79AB-404D-8336-8FE6B89506C6}">
      <dsp:nvSpPr>
        <dsp:cNvPr id="0" name=""/>
        <dsp:cNvSpPr/>
      </dsp:nvSpPr>
      <dsp:spPr>
        <a:xfrm>
          <a:off x="2485824" y="254396"/>
          <a:ext cx="1239420" cy="785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Teams</a:t>
          </a:r>
          <a:endParaRPr lang="en-GB" sz="3000" kern="1200" dirty="0"/>
        </a:p>
      </dsp:txBody>
      <dsp:txXfrm>
        <a:off x="2524169" y="292741"/>
        <a:ext cx="1162730" cy="708811"/>
      </dsp:txXfrm>
    </dsp:sp>
    <dsp:sp modelId="{3697668E-7911-4AB0-9B21-B1C439056E17}">
      <dsp:nvSpPr>
        <dsp:cNvPr id="0" name=""/>
        <dsp:cNvSpPr/>
      </dsp:nvSpPr>
      <dsp:spPr>
        <a:xfrm rot="1755180">
          <a:off x="3717875" y="3075553"/>
          <a:ext cx="4280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8088" y="0"/>
              </a:lnTo>
            </a:path>
          </a:pathLst>
        </a:custGeom>
        <a:noFill/>
        <a:ln w="38100" cap="flat" cmpd="sng" algn="ctr">
          <a:solidFill>
            <a:schemeClr val="tx2"/>
          </a:solidFill>
          <a:prstDash val="solid"/>
          <a:headEnd type="triangle" w="lg" len="lg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367BA-0930-4AF0-9DA6-6446D3B747BB}">
      <dsp:nvSpPr>
        <dsp:cNvPr id="0" name=""/>
        <dsp:cNvSpPr/>
      </dsp:nvSpPr>
      <dsp:spPr>
        <a:xfrm>
          <a:off x="4118666" y="3171435"/>
          <a:ext cx="1377613" cy="7890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Processes</a:t>
          </a:r>
          <a:endParaRPr lang="en-GB" sz="2300" kern="1200" dirty="0"/>
        </a:p>
      </dsp:txBody>
      <dsp:txXfrm>
        <a:off x="4157183" y="3209952"/>
        <a:ext cx="1300579" cy="711990"/>
      </dsp:txXfrm>
    </dsp:sp>
    <dsp:sp modelId="{A374F2F2-0837-4A21-99E3-5DC4757028B0}">
      <dsp:nvSpPr>
        <dsp:cNvPr id="0" name=""/>
        <dsp:cNvSpPr/>
      </dsp:nvSpPr>
      <dsp:spPr>
        <a:xfrm rot="9000000">
          <a:off x="1979943" y="3112205"/>
          <a:ext cx="5208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0844" y="0"/>
              </a:lnTo>
            </a:path>
          </a:pathLst>
        </a:custGeom>
        <a:noFill/>
        <a:ln w="38100" cap="flat" cmpd="sng" algn="ctr">
          <a:solidFill>
            <a:schemeClr val="tx2"/>
          </a:solidFill>
          <a:prstDash val="solid"/>
          <a:headEnd type="triangle" w="lg" len="lg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3A5947-CF30-4DB8-920E-E6A5EC4DD048}">
      <dsp:nvSpPr>
        <dsp:cNvPr id="0" name=""/>
        <dsp:cNvSpPr/>
      </dsp:nvSpPr>
      <dsp:spPr>
        <a:xfrm>
          <a:off x="791800" y="3181099"/>
          <a:ext cx="1223032" cy="8287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Services</a:t>
          </a:r>
          <a:endParaRPr lang="en-GB" sz="2400" kern="1200" dirty="0"/>
        </a:p>
      </dsp:txBody>
      <dsp:txXfrm>
        <a:off x="832256" y="3221555"/>
        <a:ext cx="1142120" cy="747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C17AC-8C23-4AED-9BDE-5D21B13F58DB}">
      <dsp:nvSpPr>
        <dsp:cNvPr id="0" name=""/>
        <dsp:cNvSpPr/>
      </dsp:nvSpPr>
      <dsp:spPr>
        <a:xfrm>
          <a:off x="2059108" y="1663070"/>
          <a:ext cx="1570415" cy="1570403"/>
        </a:xfrm>
        <a:prstGeom prst="ellipse">
          <a:avLst/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>
              <a:solidFill>
                <a:schemeClr val="bg1"/>
              </a:solidFill>
            </a:rPr>
            <a:t>NGI</a:t>
          </a:r>
          <a:br>
            <a:rPr lang="en-US" sz="1800" b="1" kern="1200" baseline="0" dirty="0" smtClean="0">
              <a:solidFill>
                <a:schemeClr val="bg1"/>
              </a:solidFill>
            </a:rPr>
          </a:br>
          <a:r>
            <a:rPr lang="en-US" sz="1800" b="1" kern="1200" baseline="0" dirty="0" smtClean="0">
              <a:solidFill>
                <a:schemeClr val="bg1"/>
              </a:solidFill>
            </a:rPr>
            <a:t>User Support Teams</a:t>
          </a:r>
          <a:endParaRPr lang="en-US" sz="1800" b="1" kern="1200" baseline="0" dirty="0">
            <a:solidFill>
              <a:schemeClr val="bg1"/>
            </a:solidFill>
          </a:endParaRPr>
        </a:p>
      </dsp:txBody>
      <dsp:txXfrm>
        <a:off x="2289090" y="1893050"/>
        <a:ext cx="1110451" cy="1110443"/>
      </dsp:txXfrm>
    </dsp:sp>
    <dsp:sp modelId="{13E6D694-4FB0-4984-A5F4-0D9EC2CD5FE6}">
      <dsp:nvSpPr>
        <dsp:cNvPr id="0" name=""/>
        <dsp:cNvSpPr/>
      </dsp:nvSpPr>
      <dsp:spPr>
        <a:xfrm rot="16200000">
          <a:off x="2704909" y="1199442"/>
          <a:ext cx="27881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746731" y="1324659"/>
        <a:ext cx="195168" cy="250185"/>
      </dsp:txXfrm>
    </dsp:sp>
    <dsp:sp modelId="{0593F763-75B5-4A08-83A0-26ABB4D2FF14}">
      <dsp:nvSpPr>
        <dsp:cNvPr id="0" name=""/>
        <dsp:cNvSpPr/>
      </dsp:nvSpPr>
      <dsp:spPr>
        <a:xfrm>
          <a:off x="2292436" y="3324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2">
                  <a:lumMod val="75000"/>
                </a:schemeClr>
              </a:solidFill>
            </a:rPr>
            <a:t>Consultancy</a:t>
          </a:r>
          <a:endParaRPr lang="en-US" sz="12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54078" y="194891"/>
        <a:ext cx="780474" cy="780474"/>
      </dsp:txXfrm>
    </dsp:sp>
    <dsp:sp modelId="{A4BD27F4-58EE-47F6-BB4A-9F57D7840B76}">
      <dsp:nvSpPr>
        <dsp:cNvPr id="0" name=""/>
        <dsp:cNvSpPr/>
      </dsp:nvSpPr>
      <dsp:spPr>
        <a:xfrm rot="18918752">
          <a:off x="3444811" y="1507040"/>
          <a:ext cx="28057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456976" y="1620032"/>
        <a:ext cx="196400" cy="250185"/>
      </dsp:txXfrm>
    </dsp:sp>
    <dsp:sp modelId="{EE062432-16F0-45B3-AA9A-A4EF053D2026}">
      <dsp:nvSpPr>
        <dsp:cNvPr id="0" name=""/>
        <dsp:cNvSpPr/>
      </dsp:nvSpPr>
      <dsp:spPr>
        <a:xfrm>
          <a:off x="3619406" y="583820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Training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81048" y="745462"/>
        <a:ext cx="780474" cy="780474"/>
      </dsp:txXfrm>
    </dsp:sp>
    <dsp:sp modelId="{963BC3D8-F88F-4C12-9D78-74D441D4060C}">
      <dsp:nvSpPr>
        <dsp:cNvPr id="0" name=""/>
        <dsp:cNvSpPr/>
      </dsp:nvSpPr>
      <dsp:spPr>
        <a:xfrm rot="28593">
          <a:off x="3747792" y="2248484"/>
          <a:ext cx="285007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747793" y="2331523"/>
        <a:ext cx="199505" cy="250185"/>
      </dsp:txXfrm>
    </dsp:sp>
    <dsp:sp modelId="{18A40F67-A930-4B21-8593-EE1330892D66}">
      <dsp:nvSpPr>
        <dsp:cNvPr id="0" name=""/>
        <dsp:cNvSpPr/>
      </dsp:nvSpPr>
      <dsp:spPr>
        <a:xfrm>
          <a:off x="4167209" y="1911986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Provide access to grid and software services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328851" y="2073628"/>
        <a:ext cx="780474" cy="780474"/>
      </dsp:txXfrm>
    </dsp:sp>
    <dsp:sp modelId="{F9D86F98-770C-444E-9D81-C998A7AEA310}">
      <dsp:nvSpPr>
        <dsp:cNvPr id="0" name=""/>
        <dsp:cNvSpPr/>
      </dsp:nvSpPr>
      <dsp:spPr>
        <a:xfrm rot="2700000">
          <a:off x="3441641" y="2980246"/>
          <a:ext cx="286273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454218" y="3033277"/>
        <a:ext cx="200391" cy="250185"/>
      </dsp:txXfrm>
    </dsp:sp>
    <dsp:sp modelId="{B4404C66-EFFF-4184-B271-EC4AE3432809}">
      <dsp:nvSpPr>
        <dsp:cNvPr id="0" name=""/>
        <dsp:cNvSpPr/>
      </dsp:nvSpPr>
      <dsp:spPr>
        <a:xfrm>
          <a:off x="3619833" y="322378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Porting apps.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81475" y="3385431"/>
        <a:ext cx="780474" cy="780474"/>
      </dsp:txXfrm>
    </dsp:sp>
    <dsp:sp modelId="{678E943C-EF5E-4FB5-A7B4-0C2C745D9E62}">
      <dsp:nvSpPr>
        <dsp:cNvPr id="0" name=""/>
        <dsp:cNvSpPr/>
      </dsp:nvSpPr>
      <dsp:spPr>
        <a:xfrm rot="5390158">
          <a:off x="2700687" y="3293368"/>
          <a:ext cx="293288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744554" y="3332770"/>
        <a:ext cx="205302" cy="250185"/>
      </dsp:txXfrm>
    </dsp:sp>
    <dsp:sp modelId="{C38085D6-6012-4F2E-A8F3-EC4A2633FC45}">
      <dsp:nvSpPr>
        <dsp:cNvPr id="0" name=""/>
        <dsp:cNvSpPr/>
      </dsp:nvSpPr>
      <dsp:spPr>
        <a:xfrm>
          <a:off x="2297848" y="3786841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Dev. and operate software services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59490" y="3948483"/>
        <a:ext cx="780474" cy="780474"/>
      </dsp:txXfrm>
    </dsp:sp>
    <dsp:sp modelId="{BE329992-0E37-4679-93EF-8EB1F2694B5C}">
      <dsp:nvSpPr>
        <dsp:cNvPr id="0" name=""/>
        <dsp:cNvSpPr/>
      </dsp:nvSpPr>
      <dsp:spPr>
        <a:xfrm rot="8074984">
          <a:off x="1961840" y="2988059"/>
          <a:ext cx="290023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2035880" y="3040469"/>
        <a:ext cx="203016" cy="250185"/>
      </dsp:txXfrm>
    </dsp:sp>
    <dsp:sp modelId="{9B1DD7A9-3937-4D43-8C95-DC4D62481026}">
      <dsp:nvSpPr>
        <dsp:cNvPr id="0" name=""/>
        <dsp:cNvSpPr/>
      </dsp:nvSpPr>
      <dsp:spPr>
        <a:xfrm>
          <a:off x="969766" y="3238453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Collecting Feedback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31408" y="3400095"/>
        <a:ext cx="780474" cy="780474"/>
      </dsp:txXfrm>
    </dsp:sp>
    <dsp:sp modelId="{BE1AD032-8384-427C-9C58-C74EEA4DED8C}">
      <dsp:nvSpPr>
        <dsp:cNvPr id="0" name=""/>
        <dsp:cNvSpPr/>
      </dsp:nvSpPr>
      <dsp:spPr>
        <a:xfrm rot="10771407">
          <a:off x="1655831" y="2248484"/>
          <a:ext cx="285007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1741332" y="2331523"/>
        <a:ext cx="199505" cy="250185"/>
      </dsp:txXfrm>
    </dsp:sp>
    <dsp:sp modelId="{73A6EAE2-A1B6-4289-AC86-35E5E6A9FAB9}">
      <dsp:nvSpPr>
        <dsp:cNvPr id="0" name=""/>
        <dsp:cNvSpPr/>
      </dsp:nvSpPr>
      <dsp:spPr>
        <a:xfrm>
          <a:off x="417663" y="1911986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Document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Processes &amp; apps.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79305" y="2073628"/>
        <a:ext cx="780474" cy="780474"/>
      </dsp:txXfrm>
    </dsp:sp>
    <dsp:sp modelId="{7DA913E4-D6FD-4C38-B932-9249EFE7D8B2}">
      <dsp:nvSpPr>
        <dsp:cNvPr id="0" name=""/>
        <dsp:cNvSpPr/>
      </dsp:nvSpPr>
      <dsp:spPr>
        <a:xfrm rot="13481249">
          <a:off x="1963248" y="1507040"/>
          <a:ext cx="28057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2035255" y="1620032"/>
        <a:ext cx="196400" cy="250185"/>
      </dsp:txXfrm>
    </dsp:sp>
    <dsp:sp modelId="{D1547CD5-B43F-4EF8-BF0A-91AD02A26B7B}">
      <dsp:nvSpPr>
        <dsp:cNvPr id="0" name=""/>
        <dsp:cNvSpPr/>
      </dsp:nvSpPr>
      <dsp:spPr>
        <a:xfrm>
          <a:off x="965466" y="583820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Helpdesk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27108" y="745462"/>
        <a:ext cx="780474" cy="7804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D1669-98B8-4C27-883E-72A6F194538C}">
      <dsp:nvSpPr>
        <dsp:cNvPr id="0" name=""/>
        <dsp:cNvSpPr/>
      </dsp:nvSpPr>
      <dsp:spPr>
        <a:xfrm>
          <a:off x="4103253" y="372513"/>
          <a:ext cx="1900336" cy="1900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Design</a:t>
          </a:r>
          <a:endParaRPr lang="en-GB" sz="4000" kern="1200" dirty="0"/>
        </a:p>
      </dsp:txBody>
      <dsp:txXfrm>
        <a:off x="4103253" y="372513"/>
        <a:ext cx="1900336" cy="1900336"/>
      </dsp:txXfrm>
    </dsp:sp>
    <dsp:sp modelId="{D667342F-29C9-4C42-B3E5-A71D69F08EFC}">
      <dsp:nvSpPr>
        <dsp:cNvPr id="0" name=""/>
        <dsp:cNvSpPr/>
      </dsp:nvSpPr>
      <dsp:spPr>
        <a:xfrm>
          <a:off x="1210838" y="-814"/>
          <a:ext cx="4491091" cy="4491091"/>
        </a:xfrm>
        <a:prstGeom prst="circularArrow">
          <a:avLst>
            <a:gd name="adj1" fmla="val 8251"/>
            <a:gd name="adj2" fmla="val 576344"/>
            <a:gd name="adj3" fmla="val 2962815"/>
            <a:gd name="adj4" fmla="val 52420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B9DC0-1AE6-48C6-9C99-CDED54738DCD}">
      <dsp:nvSpPr>
        <dsp:cNvPr id="0" name=""/>
        <dsp:cNvSpPr/>
      </dsp:nvSpPr>
      <dsp:spPr>
        <a:xfrm>
          <a:off x="2506215" y="3138662"/>
          <a:ext cx="1900336" cy="1900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Deliver</a:t>
          </a:r>
          <a:endParaRPr lang="en-GB" sz="4000" kern="1200" dirty="0"/>
        </a:p>
      </dsp:txBody>
      <dsp:txXfrm>
        <a:off x="2506215" y="3138662"/>
        <a:ext cx="1900336" cy="1900336"/>
      </dsp:txXfrm>
    </dsp:sp>
    <dsp:sp modelId="{B4903137-68C1-4B18-9995-C1FC8F2547DF}">
      <dsp:nvSpPr>
        <dsp:cNvPr id="0" name=""/>
        <dsp:cNvSpPr/>
      </dsp:nvSpPr>
      <dsp:spPr>
        <a:xfrm>
          <a:off x="1210838" y="-814"/>
          <a:ext cx="4491091" cy="4491091"/>
        </a:xfrm>
        <a:prstGeom prst="circularArrow">
          <a:avLst>
            <a:gd name="adj1" fmla="val 8251"/>
            <a:gd name="adj2" fmla="val 576344"/>
            <a:gd name="adj3" fmla="val 10171236"/>
            <a:gd name="adj4" fmla="val 7260841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152C2-6818-49C5-B604-BB5D265FB418}">
      <dsp:nvSpPr>
        <dsp:cNvPr id="0" name=""/>
        <dsp:cNvSpPr/>
      </dsp:nvSpPr>
      <dsp:spPr>
        <a:xfrm>
          <a:off x="909178" y="372513"/>
          <a:ext cx="1900336" cy="1900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Discover</a:t>
          </a:r>
          <a:endParaRPr lang="en-GB" sz="4000" kern="1200" dirty="0"/>
        </a:p>
      </dsp:txBody>
      <dsp:txXfrm>
        <a:off x="909178" y="372513"/>
        <a:ext cx="1900336" cy="1900336"/>
      </dsp:txXfrm>
    </dsp:sp>
    <dsp:sp modelId="{C72DD79C-06D8-4AFA-9FCB-8F213BEFD389}">
      <dsp:nvSpPr>
        <dsp:cNvPr id="0" name=""/>
        <dsp:cNvSpPr/>
      </dsp:nvSpPr>
      <dsp:spPr>
        <a:xfrm>
          <a:off x="1210838" y="-814"/>
          <a:ext cx="4491091" cy="4491091"/>
        </a:xfrm>
        <a:prstGeom prst="circularArrow">
          <a:avLst>
            <a:gd name="adj1" fmla="val 8251"/>
            <a:gd name="adj2" fmla="val 576344"/>
            <a:gd name="adj3" fmla="val 16855749"/>
            <a:gd name="adj4" fmla="val 14967906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6/28/2011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9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smtClean="0"/>
              <a:t>The task</a:t>
            </a:r>
            <a:r>
              <a:rPr lang="en-US" sz="1600" b="1" baseline="0" dirty="0" smtClean="0"/>
              <a:t> we were given: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To improve the EGI user experience and user services through: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200" dirty="0" smtClean="0"/>
              <a:t>Coordination of the management of support service from national and specialist support units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200" dirty="0" smtClean="0"/>
              <a:t>Coordination of user-related requirements relating to support services and training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200" dirty="0" smtClean="0"/>
              <a:t>Coordination of technical services to support the establishment and management of virtual </a:t>
            </a:r>
            <a:r>
              <a:rPr lang="en-US" sz="1200" dirty="0" err="1" smtClean="0"/>
              <a:t>organisations</a:t>
            </a:r>
            <a:r>
              <a:rPr lang="en-US" sz="1200" dirty="0" smtClean="0"/>
              <a:t> (VOs)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endParaRPr lang="en-US" sz="1200" dirty="0" smtClean="0"/>
          </a:p>
          <a:p>
            <a:endParaRPr lang="en-US" dirty="0" smtClean="0"/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TNA3.1: Activity Management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smtClean="0"/>
              <a:t>Steve Brewer, EGI.eu, 3% of total NA3 effort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TNA3.2: User Community Support Team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smtClean="0"/>
              <a:t>Steve Brewer, EGI.eu, 30%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TNA3.3: NGI User Support Teams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smtClean="0"/>
              <a:t>50 partners, </a:t>
            </a:r>
            <a:r>
              <a:rPr lang="en-GB" sz="2000" dirty="0" err="1" smtClean="0"/>
              <a:t>Gergely</a:t>
            </a:r>
            <a:r>
              <a:rPr lang="en-GB" sz="2000" dirty="0" smtClean="0"/>
              <a:t> </a:t>
            </a:r>
            <a:r>
              <a:rPr lang="en-GB" sz="2000" dirty="0" err="1" smtClean="0"/>
              <a:t>Sipos</a:t>
            </a:r>
            <a:r>
              <a:rPr lang="en-GB" sz="2000" dirty="0" smtClean="0"/>
              <a:t>, EGI.eu, 49%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TNA3.4: Technical Services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err="1" smtClean="0"/>
              <a:t>Marios</a:t>
            </a:r>
            <a:r>
              <a:rPr lang="en-GB" sz="2000" dirty="0" smtClean="0"/>
              <a:t> </a:t>
            </a:r>
            <a:r>
              <a:rPr lang="en-GB" sz="2000" dirty="0" err="1" smtClean="0"/>
              <a:t>Chatziangelou</a:t>
            </a:r>
            <a:r>
              <a:rPr lang="en-GB" sz="2000" dirty="0" smtClean="0"/>
              <a:t>, GRNET, 18%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The</a:t>
            </a:r>
            <a:r>
              <a:rPr lang="en-US" sz="1200" b="1" baseline="0" dirty="0" smtClean="0"/>
              <a:t> UCB is the formal communication channel between VRCs and EGI.</a:t>
            </a:r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292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slides provides further detail on the Tasks within the Work Package from the end-user’s perspective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540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taken from the </a:t>
            </a:r>
            <a:r>
              <a:rPr lang="en-US" dirty="0" err="1" smtClean="0"/>
              <a:t>DoW</a:t>
            </a:r>
            <a:r>
              <a:rPr lang="en-US" dirty="0" smtClean="0"/>
              <a:t>. Training has been revised to better fit purpose.</a:t>
            </a:r>
          </a:p>
          <a:p>
            <a:r>
              <a:rPr lang="en-US" dirty="0" smtClean="0"/>
              <a:t>Note that Greece’s effort is equal to </a:t>
            </a:r>
            <a:r>
              <a:rPr lang="en-US" dirty="0" err="1" smtClean="0"/>
              <a:t>Ibergrid</a:t>
            </a:r>
            <a:r>
              <a:rPr lang="en-US" dirty="0" smtClean="0"/>
              <a:t> and UK combined</a:t>
            </a:r>
            <a:r>
              <a:rPr lang="en-GB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240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ym typeface="Wingdings" pitchFamily="2" charset="2"/>
              </a:rPr>
              <a:t>Training Marketplace launched: input from Training Working Group new features &amp; legacy data from Digital Library and events calendar now available (~60 training events were added during PY1.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846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952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299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625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3407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684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7801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How do we search for and identify</a:t>
            </a:r>
            <a:r>
              <a:rPr lang="en-US" b="1" baseline="0" dirty="0" smtClean="0"/>
              <a:t> new communities?</a:t>
            </a:r>
            <a:endParaRPr lang="en-US" b="1" dirty="0" smtClean="0"/>
          </a:p>
          <a:p>
            <a:r>
              <a:rPr lang="en-US" dirty="0" smtClean="0"/>
              <a:t>Service can become sustainable if they are what is needed:</a:t>
            </a:r>
          </a:p>
          <a:p>
            <a:r>
              <a:rPr lang="en-US" dirty="0" smtClean="0"/>
              <a:t>-  demand creates consensus and participation</a:t>
            </a:r>
          </a:p>
          <a:p>
            <a:r>
              <a:rPr lang="en-US" dirty="0" smtClean="0"/>
              <a:t>This is a cyclical process: </a:t>
            </a:r>
          </a:p>
          <a:p>
            <a:r>
              <a:rPr lang="en-US" dirty="0" smtClean="0"/>
              <a:t> - user-driven</a:t>
            </a:r>
            <a:r>
              <a:rPr lang="en-US" baseline="0" dirty="0" smtClean="0"/>
              <a:t> development; community-motivated delivery</a:t>
            </a:r>
          </a:p>
          <a:p>
            <a:r>
              <a:rPr lang="en-US" baseline="0" dirty="0" smtClean="0"/>
              <a:t> - keep learning, keep improving efficiency of evolution process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6D0CE8-B388-4E0F-BC5D-2A64032D6AF0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0369934-87FF-46B4-8596-79CA2FE5360A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D029B67-A4A4-4BFC-B77D-DD56B435FE47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659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740357-AC43-4436-B3C7-847143055801}" type="slidenum">
              <a:rPr lang="en-US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66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7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18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200" smtClean="0"/>
              <a:pPr eaLnBrk="1" hangingPunct="1"/>
              <a:t>9</a:t>
            </a:fld>
            <a:endParaRPr lang="en-GB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28/06/2011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28/06/2011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5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11F7B082-3B45-483D-BE13-B05D53BA2DA4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88FF38D-CB7E-4E99-946A-0727AD24A0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81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6FE41A4C-93D1-49EB-8A1F-DDCFD21A79AB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7C2D6C9-E148-47A8-A51A-333D5BCA45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76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1CC05ED5-B664-4F93-B7D5-082EDFE39B02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80CC042-80E9-408D-AC8A-16441F37FD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95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1D93E66-56DE-4282-97AA-8ACA743CE1C1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CD3EB8A-8C66-4464-AE29-75A81BC60D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73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28BE8FB2-F286-4CA7-99E6-FA024D7F8D70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C3361DF-2621-40B8-AEF4-D04B1D7A12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44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2CCC8F6-1BE2-4051-BDE3-4EA7C9332CC9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D242231-CF96-4B14-A078-699C495B2F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01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2E0B32EB-3EEA-4928-A13C-FCC5170CA854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620F6E4-1424-4D05-892E-C9F0356344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26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1C3623A-9F2D-4B66-AA2E-27F482BD3841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32F0BA9-C33D-480B-81C0-C3952598C5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59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E31FC2BF-58A1-4262-B93F-121280D6E3EF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AB39F13-9792-44B6-A40A-396AA3C97B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67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F039B3AB-BAF0-41DF-81A0-F1B454EF587A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FA51CF6-733B-425F-BD96-A4C8BDEE16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07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614CA4A1-2CA9-44C5-859C-CB198D22DEB0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65886AE-1A82-429E-AD93-395F937A48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7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28/06/2011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28/06/2011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240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fld id="{7155DF10-0CBE-4B11-95CE-9FCB32168820}" type="datetime1">
              <a:rPr lang="en-GB" smtClean="0">
                <a:cs typeface="DejaVu Sans" charset="0"/>
              </a:rPr>
              <a:pPr defTabSz="414726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t>28/06/2011</a:t>
            </a:fld>
            <a:endParaRPr lang="en-US">
              <a:cs typeface="DejaVu Sans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en-GB" smtClean="0">
                <a:cs typeface="DejaVu Sans" charset="0"/>
              </a:rPr>
              <a:t>EGI Life Sciences - May 2011</a:t>
            </a:r>
            <a:endParaRPr lang="en-US">
              <a:cs typeface="DejaVu Sans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4880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fld id="{592429DA-D24B-4646-8717-4432731863EC}" type="slidenum">
              <a:rPr lang="en-US">
                <a:cs typeface="DejaVu Sans" charset="0"/>
              </a:rPr>
              <a:pPr defTabSz="414726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t>‹#›</a:t>
            </a:fld>
            <a:endParaRPr lang="en-US">
              <a:cs typeface="DejaVu Sans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80" y="105131"/>
            <a:ext cx="885600" cy="86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59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+mj-lt"/>
          <a:ea typeface="+mj-ea"/>
          <a:cs typeface="+mj-cs"/>
        </a:defRPr>
      </a:lvl1pPr>
      <a:lvl2pPr marL="673930" indent="-259204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2pPr>
      <a:lvl3pPr marL="1036815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3pPr>
      <a:lvl4pPr marL="1451541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4pPr>
      <a:lvl5pPr marL="1866268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5pPr>
      <a:lvl6pPr marL="2280994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6pPr>
      <a:lvl7pPr marL="2695720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7pPr>
      <a:lvl8pPr marL="3110446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8pPr>
      <a:lvl9pPr marL="3525172" indent="-207363" algn="ctr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8000"/>
          </a:solidFill>
          <a:latin typeface="Arial" charset="0"/>
          <a:cs typeface="DejaVu Sans" charset="0"/>
        </a:defRPr>
      </a:lvl9pPr>
    </p:titleStyle>
    <p:bodyStyle>
      <a:lvl1pPr marL="311045" indent="-311045" algn="l" defTabSz="414726" rtl="0" fontAlgn="base" hangingPunct="0">
        <a:lnSpc>
          <a:spcPct val="93000"/>
        </a:lnSpc>
        <a:spcBef>
          <a:spcPts val="3141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500" b="1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147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cs typeface="+mn-cs"/>
        </a:defRPr>
      </a:lvl2pPr>
      <a:lvl3pPr marL="1036815" indent="-207363" algn="l" defTabSz="414726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cs typeface="+mn-cs"/>
        </a:defRPr>
      </a:lvl3pPr>
      <a:lvl4pPr marL="1451541" indent="-207363" algn="l" defTabSz="414726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4pPr>
      <a:lvl5pPr marL="1866268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5pPr>
      <a:lvl6pPr marL="2280994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6pPr>
      <a:lvl7pPr marL="2695720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7pPr>
      <a:lvl8pPr marL="3110446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8pPr>
      <a:lvl9pPr marL="3525172" indent="-207363" algn="l" defTabSz="4147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gi.eu/collaboration/LSGC.html" TargetMode="Externa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healthgrid.org/LSVRC:Index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lsvrc@healthgrid.org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1700808"/>
            <a:ext cx="7524328" cy="2234679"/>
          </a:xfrm>
        </p:spPr>
        <p:txBody>
          <a:bodyPr/>
          <a:lstStyle/>
          <a:p>
            <a:r>
              <a:rPr lang="en-GB" sz="4000" dirty="0" smtClean="0"/>
              <a:t>Virtual Research Communities: EGI's model </a:t>
            </a:r>
            <a:r>
              <a:rPr lang="en-GB" sz="4000" dirty="0"/>
              <a:t>for </a:t>
            </a:r>
            <a:r>
              <a:rPr lang="en-GB" sz="4000" dirty="0" smtClean="0"/>
              <a:t>supporting </a:t>
            </a:r>
            <a:r>
              <a:rPr lang="en-GB" sz="4000" dirty="0"/>
              <a:t>the Life </a:t>
            </a:r>
            <a:r>
              <a:rPr lang="en-GB" sz="4000" dirty="0" smtClean="0"/>
              <a:t>Sciences Grid Community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4462264"/>
            <a:ext cx="5832648" cy="1270992"/>
          </a:xfrm>
        </p:spPr>
        <p:txBody>
          <a:bodyPr/>
          <a:lstStyle/>
          <a:p>
            <a:pPr eaLnBrk="1" hangingPunct="1"/>
            <a:r>
              <a:rPr lang="en-GB" sz="2400" dirty="0" smtClean="0"/>
              <a:t>Steve Brewer, Chief Community Officer, EGI.eu</a:t>
            </a:r>
          </a:p>
          <a:p>
            <a:pPr eaLnBrk="1" hangingPunct="1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steve.brewer@egi.eu</a:t>
            </a:r>
            <a:endParaRPr lang="en-GB" sz="24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 smtClean="0">
                <a:solidFill>
                  <a:schemeClr val="bg1"/>
                </a:solidFill>
              </a:rPr>
              <a:t>HealthGrid</a:t>
            </a:r>
            <a:r>
              <a:rPr lang="en-GB" dirty="0" smtClean="0">
                <a:solidFill>
                  <a:schemeClr val="bg1"/>
                </a:solidFill>
              </a:rPr>
              <a:t> 2011, Bristol, UK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>
          <a:xfrm>
            <a:off x="1979613" y="106363"/>
            <a:ext cx="7164387" cy="865187"/>
          </a:xfrm>
        </p:spPr>
        <p:txBody>
          <a:bodyPr/>
          <a:lstStyle/>
          <a:p>
            <a:pPr eaLnBrk="1" hangingPunct="1"/>
            <a:r>
              <a:rPr lang="en-GB" sz="3600" dirty="0" smtClean="0"/>
              <a:t>EGI-</a:t>
            </a:r>
            <a:r>
              <a:rPr lang="en-GB" sz="3600" dirty="0" err="1" smtClean="0"/>
              <a:t>InSPIRE</a:t>
            </a:r>
            <a:r>
              <a:rPr lang="en-GB" sz="3600" dirty="0" smtClean="0"/>
              <a:t>: </a:t>
            </a:r>
            <a:r>
              <a:rPr lang="en-GB" sz="3600" dirty="0" smtClean="0"/>
              <a:t>project </a:t>
            </a:r>
            <a:r>
              <a:rPr lang="en-GB" sz="3600" dirty="0"/>
              <a:t>o</a:t>
            </a:r>
            <a:r>
              <a:rPr lang="en-GB" sz="3600" dirty="0" smtClean="0"/>
              <a:t>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539553" y="1772915"/>
            <a:ext cx="7992887" cy="3528293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Resource providers in Europe and worldwide 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With new technologies as they mature</a:t>
            </a:r>
          </a:p>
          <a:p>
            <a:pPr eaLnBrk="1" hangingPunct="1">
              <a:spcAft>
                <a:spcPts val="600"/>
              </a:spcAft>
            </a:pPr>
            <a:r>
              <a:rPr lang="en-GB" dirty="0" smtClean="0"/>
              <a:t>Support structured international research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Sustain current domain specific services 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Attract new user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B021CC-ADC1-4128-A47F-219DD846106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>
                <a:solidFill>
                  <a:schemeClr val="bg1"/>
                </a:solidFill>
              </a:rPr>
              <a:t>HealthGrid</a:t>
            </a:r>
            <a:r>
              <a:rPr lang="en-GB" dirty="0">
                <a:solidFill>
                  <a:schemeClr val="bg1"/>
                </a:solidFill>
              </a:rPr>
              <a:t> 2011, Bristol, UK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77D03E-5A3F-44E1-AF78-7263C5F63AA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51709" y="1268760"/>
            <a:ext cx="5273832" cy="48245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22525551"/>
              </p:ext>
            </p:extLst>
          </p:nvPr>
        </p:nvGraphicFramePr>
        <p:xfrm>
          <a:off x="2167733" y="1700808"/>
          <a:ext cx="504056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2" name="Oval 1"/>
          <p:cNvSpPr/>
          <p:nvPr/>
        </p:nvSpPr>
        <p:spPr>
          <a:xfrm>
            <a:off x="4111949" y="3212976"/>
            <a:ext cx="1008112" cy="989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 rot="20775519">
            <a:off x="189612" y="4524181"/>
            <a:ext cx="4509611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 rot="722425">
            <a:off x="178048" y="1674983"/>
            <a:ext cx="451142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1509" y="1412776"/>
            <a:ext cx="15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National</a:t>
            </a:r>
          </a:p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 rot="10069378">
            <a:off x="4945970" y="1683854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279701" y="1628800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Current User Communities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 rot="11481489">
            <a:off x="4797293" y="4480781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7058557" y="4941168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New User Communities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815805" y="1484784"/>
            <a:ext cx="3600400" cy="1809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/>
              <a:t>European Grid Infrastructure</a:t>
            </a:r>
          </a:p>
          <a:p>
            <a:pPr algn="ctr"/>
            <a:r>
              <a:rPr lang="en-GB" b="1" dirty="0" smtClean="0"/>
              <a:t>Ecosystem</a:t>
            </a:r>
            <a:endParaRPr lang="en-GB" b="1" dirty="0"/>
          </a:p>
        </p:txBody>
      </p:sp>
      <p:sp>
        <p:nvSpPr>
          <p:cNvPr id="11" name="Left-Right Arrow 10"/>
          <p:cNvSpPr/>
          <p:nvPr/>
        </p:nvSpPr>
        <p:spPr>
          <a:xfrm rot="20684914">
            <a:off x="6314804" y="2026585"/>
            <a:ext cx="985492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2" name="Left-Right Arrow 21"/>
          <p:cNvSpPr/>
          <p:nvPr/>
        </p:nvSpPr>
        <p:spPr>
          <a:xfrm rot="852043">
            <a:off x="1378687" y="1896853"/>
            <a:ext cx="1555715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r>
              <a:rPr lang="en-GB" dirty="0" smtClean="0"/>
              <a:t> &amp; OLAs</a:t>
            </a:r>
            <a:endParaRPr lang="en-GB" dirty="0"/>
          </a:p>
        </p:txBody>
      </p:sp>
      <p:sp>
        <p:nvSpPr>
          <p:cNvPr id="23" name="Down Arrow 22"/>
          <p:cNvSpPr/>
          <p:nvPr/>
        </p:nvSpPr>
        <p:spPr>
          <a:xfrm rot="6752058">
            <a:off x="6598661" y="4677115"/>
            <a:ext cx="484632" cy="706035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61669" y="5272688"/>
            <a:ext cx="1504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dirty="0"/>
              <a:t>Technology Providers</a:t>
            </a:r>
          </a:p>
        </p:txBody>
      </p:sp>
      <p:sp>
        <p:nvSpPr>
          <p:cNvPr id="33" name="Curved Down Arrow 32"/>
          <p:cNvSpPr/>
          <p:nvPr/>
        </p:nvSpPr>
        <p:spPr>
          <a:xfrm rot="20823461">
            <a:off x="858829" y="4492132"/>
            <a:ext cx="2267840" cy="402775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Curved Down Arrow 33"/>
          <p:cNvSpPr/>
          <p:nvPr/>
        </p:nvSpPr>
        <p:spPr>
          <a:xfrm rot="9914485">
            <a:off x="1351246" y="5416492"/>
            <a:ext cx="2120028" cy="486807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Left-Right Arrow 34"/>
          <p:cNvSpPr/>
          <p:nvPr/>
        </p:nvSpPr>
        <p:spPr>
          <a:xfrm rot="20569030">
            <a:off x="1438282" y="4945243"/>
            <a:ext cx="1561367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MoUs</a:t>
            </a:r>
            <a:r>
              <a:rPr lang="en-GB" dirty="0"/>
              <a:t> &amp; SLAs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E7EC-C2BD-48D8-98F0-8DAA5A5AEC30}" type="datetime1">
              <a:rPr lang="en-GB" smtClean="0"/>
              <a:pPr/>
              <a:t>28/06/2011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28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1" grpId="0" animBg="1"/>
      <p:bldP spid="22" grpId="0" animBg="1"/>
      <p:bldP spid="23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Supporting </a:t>
            </a:r>
            <a:r>
              <a:rPr lang="en-GB" dirty="0"/>
              <a:t>the LSGC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2621811"/>
            <a:ext cx="82809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Managing a sustainable infrastructure</a:t>
            </a:r>
            <a:endParaRPr lang="en-US" sz="3200" dirty="0"/>
          </a:p>
          <a:p>
            <a:pPr marL="742950" indent="-742950">
              <a:buFont typeface="+mj-lt"/>
              <a:buAutoNum type="arabicPeriod"/>
            </a:pPr>
            <a:r>
              <a:rPr lang="en-US" sz="3200" b="1" dirty="0"/>
              <a:t>Building sustainable user services</a:t>
            </a:r>
            <a:endParaRPr lang="en-US" sz="3200" b="1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Cultivating </a:t>
            </a:r>
            <a:r>
              <a:rPr lang="en-US" sz="3200" dirty="0"/>
              <a:t>sustainable communities</a:t>
            </a:r>
            <a:endParaRPr lang="en-US" sz="32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587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017305" y="1124744"/>
            <a:ext cx="4968552" cy="5112568"/>
            <a:chOff x="4017305" y="1124744"/>
            <a:chExt cx="4968552" cy="5112568"/>
          </a:xfrm>
        </p:grpSpPr>
        <p:sp>
          <p:nvSpPr>
            <p:cNvPr id="51" name="Rounded Rectangle 50"/>
            <p:cNvSpPr/>
            <p:nvPr/>
          </p:nvSpPr>
          <p:spPr>
            <a:xfrm>
              <a:off x="4017305" y="1124744"/>
              <a:ext cx="4968552" cy="5112568"/>
            </a:xfrm>
            <a:prstGeom prst="roundRect">
              <a:avLst>
                <a:gd name="adj" fmla="val 8999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0" bIns="0" rtlCol="0" anchor="t"/>
            <a:lstStyle/>
            <a:p>
              <a:pPr algn="ctr"/>
              <a:endParaRPr lang="en-GB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443009" y="1143918"/>
              <a:ext cx="7280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/>
                <a:t>NA3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15541"/>
            <a:ext cx="6823484" cy="865187"/>
          </a:xfrm>
        </p:spPr>
        <p:txBody>
          <a:bodyPr/>
          <a:lstStyle/>
          <a:p>
            <a:r>
              <a:rPr lang="en-US" sz="2800" dirty="0" smtClean="0"/>
              <a:t>EGI: coordinating the user experience </a:t>
            </a:r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2447038" y="1431603"/>
            <a:ext cx="3781146" cy="4606771"/>
            <a:chOff x="107504" y="1405599"/>
            <a:chExt cx="3781146" cy="4606771"/>
          </a:xfrm>
        </p:grpSpPr>
        <p:sp>
          <p:nvSpPr>
            <p:cNvPr id="24" name="Rounded Rectangle 23"/>
            <p:cNvSpPr/>
            <p:nvPr/>
          </p:nvSpPr>
          <p:spPr>
            <a:xfrm>
              <a:off x="107504" y="1405599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179512" y="1477607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251520" y="1549615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83568" y="2333319"/>
              <a:ext cx="2880320" cy="274468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55576" y="2405327"/>
              <a:ext cx="2880320" cy="274468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44352" y="2504563"/>
              <a:ext cx="2880320" cy="274468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7" name="Picture 3" descr="C:\Users\SteveB\AppData\Local\Microsoft\Windows\Temporary Internet Files\Content.IE5\FW7TDGG8\MC900334070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602" y="2917767"/>
              <a:ext cx="495086" cy="626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SteveB\AppData\Local\Microsoft\Windows\Temporary Internet Files\Content.IE5\ABIUK6CD\MC900200051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3997887"/>
              <a:ext cx="399659" cy="716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SteveB\AppData\Local\Microsoft\Windows\Temporary Internet Files\Content.IE5\FW7TDGG8\MC900365768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4139273"/>
              <a:ext cx="609675" cy="580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SteveB\AppData\Local\Microsoft\Windows\Temporary Internet Files\Content.IE5\OI3FY8OH\MC900129886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160" y="2899394"/>
              <a:ext cx="651042" cy="651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395536" y="5366039"/>
              <a:ext cx="3493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Different user types collaborate within a research group</a:t>
              </a:r>
              <a:endParaRPr lang="en-GB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483768" y="4645959"/>
              <a:ext cx="9610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Research leader</a:t>
              </a:r>
              <a:endParaRPr lang="en-GB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25161" y="3493831"/>
              <a:ext cx="11705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Researchers and scientists</a:t>
              </a:r>
              <a:endParaRPr lang="en-GB" sz="14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411760" y="3474667"/>
              <a:ext cx="10118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Application</a:t>
              </a:r>
            </a:p>
            <a:p>
              <a:r>
                <a:rPr lang="en-US" sz="1400" dirty="0" smtClean="0"/>
                <a:t>developers</a:t>
              </a:r>
              <a:endParaRPr lang="en-GB" sz="1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33998" y="4645959"/>
              <a:ext cx="13777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Local System administrators</a:t>
              </a:r>
              <a:endParaRPr lang="en-GB" sz="1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66310" y="1621622"/>
              <a:ext cx="32583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VRC with many research groups (and one VRC representative)</a:t>
              </a:r>
              <a:endParaRPr lang="en-GB" sz="16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379699" y="2485719"/>
              <a:ext cx="1656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Research group</a:t>
              </a:r>
              <a:endParaRPr lang="en-GB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86011" y="1199654"/>
            <a:ext cx="5622493" cy="1721204"/>
            <a:chOff x="3486011" y="1199654"/>
            <a:chExt cx="5622493" cy="1721204"/>
          </a:xfrm>
        </p:grpSpPr>
        <p:grpSp>
          <p:nvGrpSpPr>
            <p:cNvPr id="54" name="Group 53"/>
            <p:cNvGrpSpPr/>
            <p:nvPr/>
          </p:nvGrpSpPr>
          <p:grpSpPr>
            <a:xfrm>
              <a:off x="6118883" y="1630023"/>
              <a:ext cx="1571400" cy="1290835"/>
              <a:chOff x="610486" y="1340767"/>
              <a:chExt cx="1691204" cy="1008112"/>
            </a:xfrm>
          </p:grpSpPr>
          <p:sp>
            <p:nvSpPr>
              <p:cNvPr id="71" name="Rounded Rectangle 70"/>
              <p:cNvSpPr/>
              <p:nvPr/>
            </p:nvSpPr>
            <p:spPr>
              <a:xfrm>
                <a:off x="687362" y="1340767"/>
                <a:ext cx="1579230" cy="1008112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10486" y="1396048"/>
                <a:ext cx="1691204" cy="937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User Community Support </a:t>
                </a:r>
                <a:br>
                  <a:rPr lang="en-US" dirty="0" smtClean="0"/>
                </a:br>
                <a:r>
                  <a:rPr lang="en-US" dirty="0" smtClean="0"/>
                  <a:t>Team</a:t>
                </a: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4185011" y="1199654"/>
              <a:ext cx="182714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VRCs </a:t>
              </a:r>
              <a:r>
                <a:rPr lang="en-US" sz="1600" dirty="0" smtClean="0"/>
                <a:t>communicate with EGI through the </a:t>
              </a:r>
              <a:r>
                <a:rPr lang="en-US" sz="1600" b="1" dirty="0" smtClean="0"/>
                <a:t>User Community Board</a:t>
              </a:r>
              <a:endParaRPr lang="en-GB" sz="1600" b="1" dirty="0"/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7622956" y="1465610"/>
              <a:ext cx="1485548" cy="1405303"/>
              <a:chOff x="1423014" y="1400260"/>
              <a:chExt cx="1485548" cy="1405303"/>
            </a:xfrm>
          </p:grpSpPr>
          <p:pic>
            <p:nvPicPr>
              <p:cNvPr id="65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8334" y="1608648"/>
                <a:ext cx="933925" cy="11969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6" name="TextBox 65"/>
              <p:cNvSpPr txBox="1"/>
              <p:nvPr/>
            </p:nvSpPr>
            <p:spPr>
              <a:xfrm>
                <a:off x="1423014" y="1400260"/>
                <a:ext cx="14855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/>
                  <a:t>EGI dissemination</a:t>
                </a:r>
                <a:endParaRPr lang="en-GB" sz="1200" dirty="0"/>
              </a:p>
            </p:txBody>
          </p:sp>
        </p:grpSp>
        <p:sp>
          <p:nvSpPr>
            <p:cNvPr id="55" name="Left-Right Arrow 54"/>
            <p:cNvSpPr/>
            <p:nvPr/>
          </p:nvSpPr>
          <p:spPr>
            <a:xfrm>
              <a:off x="3486011" y="2179432"/>
              <a:ext cx="2704302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707904" y="4417938"/>
            <a:ext cx="5113228" cy="1751675"/>
            <a:chOff x="3707904" y="4417938"/>
            <a:chExt cx="5113228" cy="1751675"/>
          </a:xfrm>
        </p:grpSpPr>
        <p:grpSp>
          <p:nvGrpSpPr>
            <p:cNvPr id="52" name="Group 51"/>
            <p:cNvGrpSpPr/>
            <p:nvPr/>
          </p:nvGrpSpPr>
          <p:grpSpPr>
            <a:xfrm>
              <a:off x="7239035" y="4417938"/>
              <a:ext cx="1582097" cy="1751675"/>
              <a:chOff x="323528" y="2616814"/>
              <a:chExt cx="1656184" cy="1820298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323528" y="2616814"/>
                <a:ext cx="1656184" cy="1820298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31540" y="2936055"/>
                <a:ext cx="1440161" cy="1247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EGI User Community </a:t>
                </a:r>
              </a:p>
              <a:p>
                <a:pPr algn="ctr"/>
                <a:r>
                  <a:rPr lang="en-US" dirty="0" smtClean="0"/>
                  <a:t>Support Services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4039899" y="5085184"/>
              <a:ext cx="32028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Application Database, Training Marketplace, VO Services, Requirements Tracker</a:t>
              </a:r>
              <a:endParaRPr lang="en-GB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64" name="Left-Right Arrow 63"/>
            <p:cNvSpPr/>
            <p:nvPr/>
          </p:nvSpPr>
          <p:spPr>
            <a:xfrm>
              <a:off x="3707904" y="4737782"/>
              <a:ext cx="3521288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46124" y="2833762"/>
            <a:ext cx="5275009" cy="1895553"/>
            <a:chOff x="3546124" y="2833762"/>
            <a:chExt cx="5275009" cy="1895553"/>
          </a:xfrm>
        </p:grpSpPr>
        <p:grpSp>
          <p:nvGrpSpPr>
            <p:cNvPr id="56" name="Group 55"/>
            <p:cNvGrpSpPr/>
            <p:nvPr/>
          </p:nvGrpSpPr>
          <p:grpSpPr>
            <a:xfrm>
              <a:off x="4080929" y="2833762"/>
              <a:ext cx="1511446" cy="1895553"/>
              <a:chOff x="7371928" y="2700536"/>
              <a:chExt cx="1511446" cy="2260082"/>
            </a:xfrm>
          </p:grpSpPr>
          <p:sp>
            <p:nvSpPr>
              <p:cNvPr id="67" name="Rounded Rectangle 66"/>
              <p:cNvSpPr/>
              <p:nvPr/>
            </p:nvSpPr>
            <p:spPr>
              <a:xfrm>
                <a:off x="7515222" y="2872386"/>
                <a:ext cx="1368152" cy="2088232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Rounded Rectangle 67"/>
              <p:cNvSpPr/>
              <p:nvPr/>
            </p:nvSpPr>
            <p:spPr>
              <a:xfrm>
                <a:off x="7371928" y="2700536"/>
                <a:ext cx="1368152" cy="2088232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Rounded Rectangle 68"/>
              <p:cNvSpPr/>
              <p:nvPr/>
            </p:nvSpPr>
            <p:spPr>
              <a:xfrm>
                <a:off x="7452320" y="2780928"/>
                <a:ext cx="1368152" cy="2088232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418592" y="2924944"/>
                <a:ext cx="132148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National and specialist support &amp; services</a:t>
                </a:r>
                <a:endParaRPr lang="en-US" dirty="0" smtClean="0"/>
              </a:p>
            </p:txBody>
          </p:sp>
        </p:grpSp>
        <p:sp>
          <p:nvSpPr>
            <p:cNvPr id="59" name="Rounded Rectangle 58"/>
            <p:cNvSpPr/>
            <p:nvPr/>
          </p:nvSpPr>
          <p:spPr>
            <a:xfrm>
              <a:off x="7239228" y="3059038"/>
              <a:ext cx="1581905" cy="128689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NGI User Support coordination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623120" y="3140968"/>
              <a:ext cx="15367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Support teams available across 50 partners</a:t>
              </a:r>
              <a:endParaRPr lang="en-GB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60" name="Left-Right Arrow 59"/>
            <p:cNvSpPr/>
            <p:nvPr/>
          </p:nvSpPr>
          <p:spPr>
            <a:xfrm>
              <a:off x="5592375" y="3877289"/>
              <a:ext cx="1650354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Left-Right Arrow 22"/>
            <p:cNvSpPr/>
            <p:nvPr/>
          </p:nvSpPr>
          <p:spPr>
            <a:xfrm>
              <a:off x="3546124" y="3765766"/>
              <a:ext cx="581469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0376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292080" y="1236254"/>
            <a:ext cx="3672408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tx1">
                <a:lumMod val="65000"/>
                <a:lumOff val="35000"/>
                <a:alpha val="9000"/>
              </a:schemeClr>
            </a:solidFill>
          </a:ln>
          <a:effectLst>
            <a:glow rad="101600">
              <a:schemeClr val="accent1">
                <a:lumMod val="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Activity 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User Support Coordination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400" dirty="0"/>
              <a:t>ucst@egi.eu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400" dirty="0"/>
              <a:t>Ensures the flow of information, knowledge and solutions among </a:t>
            </a:r>
            <a:r>
              <a:rPr lang="en-GB" sz="1400" dirty="0" smtClean="0"/>
              <a:t>stakeholders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579" y="115888"/>
            <a:ext cx="7200925" cy="865187"/>
          </a:xfrm>
        </p:spPr>
        <p:txBody>
          <a:bodyPr/>
          <a:lstStyle/>
          <a:p>
            <a:r>
              <a:rPr lang="en-US" sz="3600" dirty="0" smtClean="0"/>
              <a:t>Integrate current and future use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14</a:t>
            </a:fld>
            <a:endParaRPr lang="en-GB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072500447"/>
              </p:ext>
            </p:extLst>
          </p:nvPr>
        </p:nvGraphicFramePr>
        <p:xfrm>
          <a:off x="1259632" y="1484784"/>
          <a:ext cx="628836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1520" y="1223461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400" b="1" dirty="0"/>
              <a:t>Support </a:t>
            </a:r>
            <a:r>
              <a:rPr lang="en-GB" sz="2400" b="1" dirty="0" smtClean="0"/>
              <a:t>teams</a:t>
            </a:r>
            <a:endParaRPr lang="en-GB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/>
              <a:t>NGI User Support </a:t>
            </a:r>
            <a:r>
              <a:rPr lang="en-GB" sz="1600" dirty="0" smtClean="0"/>
              <a:t>Teams Experts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/>
              <a:t>Site </a:t>
            </a:r>
            <a:r>
              <a:rPr lang="en-GB" sz="1600" dirty="0"/>
              <a:t>administrators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/>
              <a:t>Projects with focus on specific areas. e</a:t>
            </a:r>
            <a:r>
              <a:rPr lang="en-GB" sz="1600" dirty="0" smtClean="0"/>
              <a:t>.g. EDGI</a:t>
            </a:r>
            <a:r>
              <a:rPr lang="en-GB" sz="1600" dirty="0"/>
              <a:t>; MAPPER; </a:t>
            </a:r>
            <a:r>
              <a:rPr lang="en-GB" sz="1600" dirty="0" err="1" smtClean="0"/>
              <a:t>StratusLab</a:t>
            </a:r>
            <a:r>
              <a:rPr lang="en-GB" sz="1600" dirty="0" smtClean="0"/>
              <a:t> </a:t>
            </a:r>
            <a:endParaRPr lang="en-GB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6336704" y="2996952"/>
            <a:ext cx="29158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Processes</a:t>
            </a:r>
            <a:endParaRPr lang="en-GB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User Community Board (UCB)</a:t>
            </a:r>
            <a:endParaRPr lang="en-GB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/>
              <a:t>VRC </a:t>
            </a:r>
            <a:r>
              <a:rPr lang="en-GB" sz="1600" dirty="0"/>
              <a:t>accreditation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/>
              <a:t>Requirements processing </a:t>
            </a:r>
            <a:endParaRPr lang="en-GB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/>
              <a:t>Training Working </a:t>
            </a:r>
            <a:r>
              <a:rPr lang="en-GB" sz="1600" dirty="0" smtClean="0"/>
              <a:t>Group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User Services Advisory Group (USAG)</a:t>
            </a:r>
            <a:endParaRPr lang="en-GB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4005064"/>
            <a:ext cx="3779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Technical </a:t>
            </a:r>
            <a:r>
              <a:rPr lang="en-GB" sz="2400" b="1" dirty="0" smtClean="0"/>
              <a:t>services</a:t>
            </a:r>
            <a:endParaRPr lang="en-GB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/>
              <a:t>Application </a:t>
            </a:r>
            <a:br>
              <a:rPr lang="en-GB" sz="1600" dirty="0" smtClean="0"/>
            </a:br>
            <a:r>
              <a:rPr lang="en-GB" sz="1600" dirty="0" smtClean="0"/>
              <a:t>Database</a:t>
            </a:r>
            <a:endParaRPr lang="en-GB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/>
              <a:t>VO </a:t>
            </a:r>
            <a:r>
              <a:rPr lang="en-GB" sz="1600" dirty="0"/>
              <a:t>services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/>
              <a:t>Training</a:t>
            </a:r>
            <a:br>
              <a:rPr lang="en-GB" sz="1600" dirty="0" smtClean="0"/>
            </a:br>
            <a:r>
              <a:rPr lang="en-GB" sz="1600" dirty="0" smtClean="0"/>
              <a:t>Marketplace</a:t>
            </a:r>
            <a:endParaRPr lang="en-GB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/>
              <a:t>Requirements Tracker</a:t>
            </a:r>
          </a:p>
        </p:txBody>
      </p:sp>
    </p:spTree>
    <p:extLst>
      <p:ext uri="{BB962C8B-B14F-4D97-AF65-F5344CB8AC3E}">
        <p14:creationId xmlns:p14="http://schemas.microsoft.com/office/powerpoint/2010/main" val="368793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UCB and the Virtual Research Community model: purpose and benefits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372200" y="1268760"/>
            <a:ext cx="2664296" cy="40562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Benefits: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Defined communication channels:</a:t>
            </a:r>
            <a:r>
              <a:rPr lang="en-US" sz="1400" dirty="0" smtClean="0"/>
              <a:t> named contact points between communities &amp; EGI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Application integration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Policy and procedures</a:t>
            </a:r>
            <a:r>
              <a:rPr lang="en-US" sz="1400" dirty="0" smtClean="0"/>
              <a:t>: define interaction between EGI and users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Requirements gathering</a:t>
            </a:r>
            <a:r>
              <a:rPr lang="en-US" sz="1400" dirty="0" smtClean="0"/>
              <a:t>: solutions and influence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Dissemination</a:t>
            </a:r>
            <a:r>
              <a:rPr lang="en-US" sz="1400" dirty="0" smtClean="0"/>
              <a:t>: sharing of news, breakthroughs, best practice and innovation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5303530"/>
            <a:ext cx="78488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User Community Board </a:t>
            </a:r>
          </a:p>
          <a:p>
            <a:r>
              <a:rPr lang="en-US" sz="1600" dirty="0" smtClean="0"/>
              <a:t>with representation from: Life Sciences, WLCG, </a:t>
            </a:r>
            <a:r>
              <a:rPr lang="en-US" sz="1600" dirty="0" err="1" smtClean="0"/>
              <a:t>WeNMR</a:t>
            </a:r>
            <a:r>
              <a:rPr lang="en-US" sz="1600" dirty="0" smtClean="0"/>
              <a:t>, Astronomy &amp; Astrophysics, Earth Sciences, Computational Chemistry, Arts &amp; Humanities, Hydrometeorology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87602" y="1196752"/>
            <a:ext cx="151511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VO:</a:t>
            </a:r>
            <a:r>
              <a:rPr lang="en-US" sz="1400" b="1" dirty="0" smtClean="0"/>
              <a:t> a group of researchers working collaboratively</a:t>
            </a:r>
            <a:endParaRPr lang="en-GB" sz="1400" b="1" dirty="0"/>
          </a:p>
        </p:txBody>
      </p:sp>
      <p:grpSp>
        <p:nvGrpSpPr>
          <p:cNvPr id="44" name="Group 43"/>
          <p:cNvGrpSpPr/>
          <p:nvPr/>
        </p:nvGrpSpPr>
        <p:grpSpPr>
          <a:xfrm>
            <a:off x="4581152" y="1628800"/>
            <a:ext cx="1692188" cy="3431459"/>
            <a:chOff x="4242778" y="1928825"/>
            <a:chExt cx="1692188" cy="2620824"/>
          </a:xfrm>
        </p:grpSpPr>
        <p:grpSp>
          <p:nvGrpSpPr>
            <p:cNvPr id="13" name="Group 12"/>
            <p:cNvGrpSpPr/>
            <p:nvPr/>
          </p:nvGrpSpPr>
          <p:grpSpPr>
            <a:xfrm>
              <a:off x="4673568" y="1929721"/>
              <a:ext cx="864096" cy="418253"/>
              <a:chOff x="4756573" y="1915700"/>
              <a:chExt cx="864096" cy="361172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756573" y="1915700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 smtClean="0"/>
                  <a:t>EGI Helpdesk</a:t>
                </a:r>
                <a:endParaRPr lang="en-GB" sz="1100" b="1" dirty="0"/>
              </a:p>
            </p:txBody>
          </p:sp>
        </p:grpSp>
        <p:sp>
          <p:nvSpPr>
            <p:cNvPr id="33" name="Rectangle 32"/>
            <p:cNvSpPr/>
            <p:nvPr/>
          </p:nvSpPr>
          <p:spPr>
            <a:xfrm>
              <a:off x="4687786" y="4087984"/>
              <a:ext cx="85236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GB" sz="1200" b="1" dirty="0">
                  <a:solidFill>
                    <a:prstClr val="black"/>
                  </a:solidFill>
                </a:rPr>
                <a:t>Other Helpdesk</a:t>
              </a: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4242778" y="1928825"/>
              <a:ext cx="504056" cy="25883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b="1" dirty="0" smtClean="0">
                  <a:solidFill>
                    <a:schemeClr val="tx1"/>
                  </a:solidFill>
                </a:rPr>
                <a:t>EGI.eu</a:t>
              </a:r>
              <a:endParaRPr lang="en-GB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430910" y="1928825"/>
              <a:ext cx="504056" cy="2574183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b="1" dirty="0" smtClean="0">
                  <a:solidFill>
                    <a:schemeClr val="tx1"/>
                  </a:solidFill>
                </a:rPr>
                <a:t>NGI</a:t>
              </a:r>
              <a:endParaRPr lang="en-GB" sz="4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673568" y="2364863"/>
              <a:ext cx="864096" cy="416942"/>
              <a:chOff x="4756573" y="1916832"/>
              <a:chExt cx="864096" cy="360040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756573" y="1951608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 smtClean="0"/>
                  <a:t>Training Events</a:t>
                </a:r>
                <a:endParaRPr lang="en-GB" sz="1100" b="1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673568" y="2793714"/>
              <a:ext cx="864096" cy="416942"/>
              <a:chOff x="4756573" y="1912533"/>
              <a:chExt cx="864096" cy="360040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4860032" y="1912533"/>
                <a:ext cx="639674" cy="360040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756573" y="2002537"/>
                <a:ext cx="864096" cy="172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 smtClean="0"/>
                  <a:t>Trainers</a:t>
                </a:r>
                <a:endParaRPr lang="en-GB" sz="1100" b="1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673568" y="3232517"/>
              <a:ext cx="864096" cy="416941"/>
              <a:chOff x="4756573" y="1916832"/>
              <a:chExt cx="864096" cy="360040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756573" y="1931618"/>
                <a:ext cx="864096" cy="28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Technical Services </a:t>
                </a:r>
                <a:endParaRPr lang="en-GB" sz="1100" b="1" dirty="0" smtClean="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673568" y="3633736"/>
              <a:ext cx="864096" cy="458384"/>
              <a:chOff x="4756573" y="1888665"/>
              <a:chExt cx="864096" cy="395826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56573" y="1888665"/>
                <a:ext cx="864096" cy="395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 smtClean="0"/>
                  <a:t>VRC support units</a:t>
                </a:r>
                <a:endParaRPr lang="en-GB" sz="1100" b="1" dirty="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4673568" y="4073713"/>
              <a:ext cx="864096" cy="458384"/>
              <a:chOff x="4756573" y="1893972"/>
              <a:chExt cx="864096" cy="395826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756573" y="1893972"/>
                <a:ext cx="864096" cy="395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 smtClean="0"/>
                  <a:t>Other support units</a:t>
                </a:r>
                <a:endParaRPr lang="en-GB" sz="1100" b="1" dirty="0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2830516" y="2973145"/>
            <a:ext cx="915529" cy="913400"/>
            <a:chOff x="2771800" y="2989486"/>
            <a:chExt cx="1152128" cy="821495"/>
          </a:xfrm>
        </p:grpSpPr>
        <p:sp>
          <p:nvSpPr>
            <p:cNvPr id="34" name="Rounded Rectangle 33"/>
            <p:cNvSpPr/>
            <p:nvPr/>
          </p:nvSpPr>
          <p:spPr>
            <a:xfrm>
              <a:off x="2771800" y="2989486"/>
              <a:ext cx="1152128" cy="82149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772159" y="3184748"/>
              <a:ext cx="1093874" cy="417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 smtClean="0"/>
                <a:t>UCB</a:t>
              </a:r>
              <a:endParaRPr lang="en-GB" sz="2000" b="1" dirty="0" smtClean="0"/>
            </a:p>
          </p:txBody>
        </p:sp>
      </p:grpSp>
      <p:sp>
        <p:nvSpPr>
          <p:cNvPr id="37" name="Left-Right Arrow 36"/>
          <p:cNvSpPr/>
          <p:nvPr/>
        </p:nvSpPr>
        <p:spPr>
          <a:xfrm>
            <a:off x="3777438" y="3117161"/>
            <a:ext cx="752484" cy="51982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/>
          <p:cNvGrpSpPr/>
          <p:nvPr/>
        </p:nvGrpSpPr>
        <p:grpSpPr>
          <a:xfrm>
            <a:off x="35496" y="2287016"/>
            <a:ext cx="1944216" cy="2270305"/>
            <a:chOff x="287602" y="2406815"/>
            <a:chExt cx="2190980" cy="2096193"/>
          </a:xfrm>
        </p:grpSpPr>
        <p:sp>
          <p:nvSpPr>
            <p:cNvPr id="38" name="Rounded Rectangle 37"/>
            <p:cNvSpPr/>
            <p:nvPr/>
          </p:nvSpPr>
          <p:spPr>
            <a:xfrm>
              <a:off x="287602" y="2406815"/>
              <a:ext cx="2160000" cy="209619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US" sz="1600" b="1" dirty="0" smtClean="0">
                <a:solidFill>
                  <a:srgbClr val="000000"/>
                </a:solidFill>
              </a:endParaRPr>
            </a:p>
            <a:p>
              <a:pPr algn="ctr"/>
              <a:r>
                <a:rPr lang="en-US" sz="1600" b="1" dirty="0" smtClean="0">
                  <a:solidFill>
                    <a:srgbClr val="000000"/>
                  </a:solidFill>
                </a:rPr>
                <a:t>User Community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  <p:pic>
          <p:nvPicPr>
            <p:cNvPr id="39" name="Picture 38" descr="user community_no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374" y="2424050"/>
              <a:ext cx="1872208" cy="1963198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1691680" y="1196752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VRC: </a:t>
            </a:r>
            <a:r>
              <a:rPr lang="en-US" sz="1400" b="1" dirty="0" smtClean="0"/>
              <a:t>a grouping of research  collaborations working in a common domain</a:t>
            </a:r>
            <a:endParaRPr lang="en-GB" sz="1400" b="1" dirty="0"/>
          </a:p>
        </p:txBody>
      </p:sp>
      <p:sp>
        <p:nvSpPr>
          <p:cNvPr id="45" name="Left-Right Arrow 44"/>
          <p:cNvSpPr/>
          <p:nvPr/>
        </p:nvSpPr>
        <p:spPr>
          <a:xfrm>
            <a:off x="1991001" y="3117161"/>
            <a:ext cx="784167" cy="52818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38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37" grpId="0" animBg="1"/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00925" cy="865187"/>
          </a:xfrm>
        </p:spPr>
        <p:txBody>
          <a:bodyPr/>
          <a:lstStyle/>
          <a:p>
            <a:r>
              <a:rPr lang="en-GB" sz="3200" dirty="0" smtClean="0"/>
              <a:t>NGI </a:t>
            </a:r>
            <a:r>
              <a:rPr lang="en-GB" sz="3200" dirty="0"/>
              <a:t>User Support </a:t>
            </a:r>
            <a:r>
              <a:rPr lang="en-GB" sz="3200" dirty="0" smtClean="0"/>
              <a:t>Teams</a:t>
            </a:r>
            <a:endParaRPr lang="en-GB" sz="4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16</a:t>
            </a:fld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969059868"/>
              </p:ext>
            </p:extLst>
          </p:nvPr>
        </p:nvGraphicFramePr>
        <p:xfrm>
          <a:off x="107504" y="1196752"/>
          <a:ext cx="568863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36096" y="1052736"/>
            <a:ext cx="3600400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dirty="0" smtClean="0"/>
              <a:t>NGI User Support Teams provide:</a:t>
            </a:r>
            <a:endParaRPr lang="en-GB" b="1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Consultancy &amp; training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>
                <a:latin typeface="Arial" pitchFamily="34" charset="0"/>
                <a:cs typeface="Arial" pitchFamily="34" charset="0"/>
              </a:rPr>
              <a:t>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ccess to grid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Application porting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Developing and operating software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Collecting feedback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Documentation &amp; helpdesk</a:t>
            </a:r>
          </a:p>
          <a:p>
            <a:pPr marL="269875" indent="-269875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NGIs receive: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Web &amp; wiki resources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Requirements process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Applications and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VRC coordination support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8" y="5301208"/>
            <a:ext cx="4499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Support teams are available across 50 partners – they are all different… as are their support skills.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896" y="1412776"/>
            <a:ext cx="2016224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Serbian NGI: Grid Intro. - 25 March 2011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4005064"/>
            <a:ext cx="1296144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SIMAP </a:t>
            </a:r>
            <a:r>
              <a:rPr lang="en-US" sz="1200" dirty="0" smtClean="0"/>
              <a:t>added:</a:t>
            </a:r>
            <a:r>
              <a:rPr lang="en-US" sz="1400" dirty="0" smtClean="0"/>
              <a:t> 4 March 2011, (Comp. </a:t>
            </a:r>
            <a:r>
              <a:rPr lang="en-US" sz="1400" dirty="0" err="1" smtClean="0"/>
              <a:t>Chem</a:t>
            </a:r>
            <a:r>
              <a:rPr lang="en-US" sz="1400" dirty="0" smtClean="0"/>
              <a:t>)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08720"/>
            <a:ext cx="5453119" cy="55446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64704"/>
            <a:ext cx="3891233" cy="5570904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6472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00925" cy="865187"/>
          </a:xfrm>
        </p:spPr>
        <p:txBody>
          <a:bodyPr/>
          <a:lstStyle/>
          <a:p>
            <a:r>
              <a:rPr lang="en-GB" sz="3600" dirty="0" smtClean="0"/>
              <a:t>Technical Support Services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251520" y="1268760"/>
            <a:ext cx="8640960" cy="1872208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Services provided by a few NGIs </a:t>
            </a:r>
            <a:r>
              <a:rPr lang="en-GB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 the whole community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support the Virtual Research Communities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facilitate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the work of NGI support teams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improve communication among NGIs, 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among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users and 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users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Bring in expertise and services from Heavy User Communities (HUCs)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818087"/>
            <a:ext cx="1925340" cy="163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403920" y="3212976"/>
            <a:ext cx="8488560" cy="2664296"/>
          </a:xfrm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Tools and services (current list – will be expanded):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EGI Application Database</a:t>
            </a:r>
            <a:r>
              <a:rPr lang="en-GB" dirty="0">
                <a:latin typeface="Arial" pitchFamily="34" charset="0"/>
                <a:cs typeface="Arial" pitchFamily="34" charset="0"/>
              </a:rPr>
              <a:t> (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Marios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Chatziangelou</a:t>
            </a:r>
            <a:r>
              <a:rPr lang="en-GB" dirty="0">
                <a:latin typeface="Arial" pitchFamily="34" charset="0"/>
                <a:cs typeface="Arial" pitchFamily="34" charset="0"/>
              </a:rPr>
              <a:t>, GRNET)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 for VOs </a:t>
            </a:r>
            <a:r>
              <a:rPr lang="en-GB" dirty="0">
                <a:latin typeface="Arial" pitchFamily="34" charset="0"/>
                <a:cs typeface="Arial" pitchFamily="34" charset="0"/>
              </a:rPr>
              <a:t>(Ignacio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Blanquer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Espert</a:t>
            </a:r>
            <a:r>
              <a:rPr lang="en-GB" dirty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smtClean="0"/>
              <a:t>UPV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Gonçalo</a:t>
            </a:r>
            <a:r>
              <a:rPr lang="en-GB" dirty="0">
                <a:latin typeface="Arial" pitchFamily="34" charset="0"/>
                <a:cs typeface="Arial" pitchFamily="34" charset="0"/>
              </a:rPr>
              <a:t> Borges,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LIP)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Training Marketplace </a:t>
            </a:r>
            <a:r>
              <a:rPr lang="en-GB" dirty="0">
                <a:latin typeface="Arial" pitchFamily="34" charset="0"/>
                <a:cs typeface="Arial" pitchFamily="34" charset="0"/>
              </a:rPr>
              <a:t>(Claire Devereux, STFC)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Requirement Tracker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latin typeface="Arial" pitchFamily="34" charset="0"/>
                <a:cs typeface="Arial" pitchFamily="34" charset="0"/>
              </a:rPr>
              <a:t>(EGI.eu with help from CESNET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96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Application Database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3960812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Benefits of </a:t>
            </a:r>
            <a:r>
              <a:rPr lang="en-US" sz="2400" dirty="0" err="1" smtClean="0"/>
              <a:t>AppDB</a:t>
            </a:r>
            <a:r>
              <a:rPr lang="en-US" sz="2400" dirty="0" smtClean="0"/>
              <a:t>:</a:t>
            </a:r>
            <a:endParaRPr lang="en-GB" sz="2400" dirty="0" smtClean="0"/>
          </a:p>
          <a:p>
            <a:r>
              <a:rPr lang="en-GB" sz="1800" dirty="0" smtClean="0"/>
              <a:t>gives recognition to reusable </a:t>
            </a:r>
            <a:r>
              <a:rPr lang="en-GB" sz="1800" dirty="0"/>
              <a:t>applications </a:t>
            </a:r>
            <a:r>
              <a:rPr lang="en-GB" sz="1800" dirty="0" smtClean="0"/>
              <a:t>and tools </a:t>
            </a:r>
          </a:p>
          <a:p>
            <a:r>
              <a:rPr lang="en-GB" sz="1800" dirty="0" smtClean="0"/>
              <a:t>gives recognition to application developers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07504" y="3284984"/>
            <a:ext cx="3960812" cy="279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Use of </a:t>
            </a:r>
            <a:r>
              <a:rPr lang="en-US" sz="2400" dirty="0" err="1" smtClean="0"/>
              <a:t>AppDB</a:t>
            </a:r>
            <a:endParaRPr lang="en-GB" sz="2400" dirty="0" smtClean="0"/>
          </a:p>
          <a:p>
            <a:r>
              <a:rPr lang="en-GB" sz="1800" dirty="0" smtClean="0"/>
              <a:t>Register applications/tools</a:t>
            </a:r>
          </a:p>
          <a:p>
            <a:r>
              <a:rPr lang="en-GB" sz="1800" dirty="0" smtClean="0"/>
              <a:t>Reuse of applications/tools</a:t>
            </a:r>
          </a:p>
          <a:p>
            <a:r>
              <a:rPr lang="en-US" sz="1800" dirty="0" smtClean="0"/>
              <a:t>Map of application landscape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 smtClean="0"/>
              <a:t>AppDB</a:t>
            </a:r>
            <a:r>
              <a:rPr lang="en-US" sz="1800" dirty="0" smtClean="0"/>
              <a:t> gadget has been instantiated by: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err="1" smtClean="0"/>
              <a:t>WeNMR</a:t>
            </a:r>
            <a:r>
              <a:rPr lang="en-US" sz="1600" dirty="0" smtClean="0"/>
              <a:t>, LSGC, </a:t>
            </a:r>
            <a:r>
              <a:rPr lang="en-US" sz="1600" dirty="0" err="1" smtClean="0"/>
              <a:t>GridPP</a:t>
            </a:r>
            <a:r>
              <a:rPr lang="en-US" sz="1600" dirty="0" smtClean="0"/>
              <a:t>, Serbian, UK and Hungarian NGIs</a:t>
            </a:r>
            <a:endParaRPr lang="en-US" sz="1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85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AppDB</a:t>
            </a:r>
            <a:r>
              <a:rPr lang="en-US" dirty="0" smtClean="0"/>
              <a:t>: PY1 statistics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836738" y="2141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217863" y="1881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471863" y="1851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3471863" y="1851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4003675" y="1584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5157192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Note: Apps. Can be associated with &gt; 1 country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3900387"/>
              </p:ext>
            </p:extLst>
          </p:nvPr>
        </p:nvGraphicFramePr>
        <p:xfrm>
          <a:off x="-31932" y="1003057"/>
          <a:ext cx="486003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910787"/>
              </p:ext>
            </p:extLst>
          </p:nvPr>
        </p:nvGraphicFramePr>
        <p:xfrm>
          <a:off x="3829554" y="2924944"/>
          <a:ext cx="515836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64087" y="1340769"/>
            <a:ext cx="3211587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New additions to the </a:t>
            </a:r>
            <a:r>
              <a:rPr lang="en-US" sz="2000" b="1" dirty="0" smtClean="0"/>
              <a:t>Applications Database</a:t>
            </a:r>
            <a:r>
              <a:rPr lang="en-US" sz="2000" dirty="0" smtClean="0"/>
              <a:t> during Project Year 1</a:t>
            </a:r>
          </a:p>
          <a:p>
            <a:r>
              <a:rPr lang="en-US" sz="2000" dirty="0" smtClean="0"/>
              <a:t>(Data: largest to smallest)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4821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Supporting the LSGC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7544" y="2621811"/>
            <a:ext cx="82809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b="1" dirty="0" smtClean="0"/>
              <a:t>Managing a sustainable infrastructure</a:t>
            </a:r>
            <a:endParaRPr lang="en-US" sz="3200" b="1" dirty="0"/>
          </a:p>
          <a:p>
            <a:pPr marL="742950" indent="-742950">
              <a:buFont typeface="+mj-lt"/>
              <a:buAutoNum type="arabicPeriod"/>
            </a:pPr>
            <a:r>
              <a:rPr lang="en-US" sz="3200" dirty="0"/>
              <a:t>Building sustainable user services</a:t>
            </a:r>
            <a:endParaRPr lang="en-US" sz="32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Cultivating </a:t>
            </a:r>
            <a:r>
              <a:rPr lang="en-US" sz="3200" dirty="0"/>
              <a:t>sustainable communities</a:t>
            </a:r>
            <a:endParaRPr lang="en-US" sz="32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56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 marketplace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2639"/>
            <a:ext cx="4320480" cy="4810726"/>
          </a:xfrm>
          <a:ln>
            <a:noFill/>
          </a:ln>
        </p:spPr>
        <p:txBody>
          <a:bodyPr/>
          <a:lstStyle/>
          <a:p>
            <a:r>
              <a:rPr lang="en-GB" sz="2000" dirty="0" smtClean="0"/>
              <a:t>Integration of: </a:t>
            </a:r>
            <a:endParaRPr lang="en-GB" sz="2000" dirty="0"/>
          </a:p>
          <a:p>
            <a:pPr lvl="1"/>
            <a:r>
              <a:rPr lang="en-GB" sz="1600" dirty="0" smtClean="0"/>
              <a:t>Training </a:t>
            </a:r>
            <a:r>
              <a:rPr lang="en-GB" sz="1600" dirty="0"/>
              <a:t>event calendar</a:t>
            </a:r>
          </a:p>
          <a:p>
            <a:pPr lvl="1"/>
            <a:r>
              <a:rPr lang="en-GB" sz="1600" dirty="0"/>
              <a:t>Digital library (of training materials)</a:t>
            </a:r>
          </a:p>
          <a:p>
            <a:pPr lvl="1"/>
            <a:r>
              <a:rPr lang="en-GB" sz="1600" dirty="0"/>
              <a:t>Service offering </a:t>
            </a:r>
            <a:r>
              <a:rPr lang="en-GB" sz="1600" dirty="0" smtClean="0"/>
              <a:t>&amp; </a:t>
            </a:r>
            <a:r>
              <a:rPr lang="en-GB" sz="1600" dirty="0"/>
              <a:t>requesting form</a:t>
            </a:r>
          </a:p>
          <a:p>
            <a:r>
              <a:rPr lang="en-GB" sz="2000" dirty="0" smtClean="0"/>
              <a:t>Purpose of Training Marketplace:</a:t>
            </a:r>
            <a:endParaRPr lang="en-GB" sz="2000" dirty="0"/>
          </a:p>
          <a:p>
            <a:pPr lvl="1"/>
            <a:r>
              <a:rPr lang="en-GB" sz="1600" dirty="0"/>
              <a:t>Register training events</a:t>
            </a:r>
          </a:p>
          <a:p>
            <a:pPr lvl="1"/>
            <a:r>
              <a:rPr lang="en-GB" sz="1600" dirty="0"/>
              <a:t>Use, reuse and share training materials</a:t>
            </a:r>
          </a:p>
          <a:p>
            <a:pPr lvl="1"/>
            <a:r>
              <a:rPr lang="en-GB" sz="1600" dirty="0"/>
              <a:t>Offer training-related services (infrastructure, VO, CA, ...)</a:t>
            </a:r>
          </a:p>
          <a:p>
            <a:pPr lvl="1"/>
            <a:r>
              <a:rPr lang="en-GB" sz="1600" dirty="0"/>
              <a:t>Feed training-requirements</a:t>
            </a:r>
          </a:p>
          <a:p>
            <a:pPr lvl="1"/>
            <a:r>
              <a:rPr lang="en-GB" sz="1600" dirty="0"/>
              <a:t>Delegate representative to EGI Training Working </a:t>
            </a:r>
            <a:r>
              <a:rPr lang="en-GB" sz="1600" dirty="0" smtClean="0"/>
              <a:t>Group</a:t>
            </a:r>
          </a:p>
          <a:p>
            <a:r>
              <a:rPr lang="en-US" sz="2000" dirty="0" smtClean="0"/>
              <a:t>Results:</a:t>
            </a:r>
          </a:p>
          <a:p>
            <a:pPr lvl="1"/>
            <a:r>
              <a:rPr lang="en-US" sz="1600" dirty="0" smtClean="0"/>
              <a:t>Approximately 60 training events were added during Project Year 1.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752"/>
            <a:ext cx="3816424" cy="501302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402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Coordination of services </a:t>
            </a:r>
            <a:r>
              <a:rPr lang="en-GB" sz="3600" dirty="0"/>
              <a:t>for VOs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899592" y="1193506"/>
            <a:ext cx="7710859" cy="109959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1800" dirty="0" smtClean="0"/>
              <a:t>VO-specific testing of sites is required by VO managers within VRCs</a:t>
            </a:r>
            <a:endParaRPr lang="en-GB" sz="1800" dirty="0" smtClean="0"/>
          </a:p>
          <a:p>
            <a:r>
              <a:rPr lang="en-GB" sz="1800" dirty="0" smtClean="0"/>
              <a:t>basic services are available from within the infrastructure</a:t>
            </a:r>
          </a:p>
          <a:p>
            <a:r>
              <a:rPr lang="en-GB" sz="1800" dirty="0"/>
              <a:t>t</a:t>
            </a:r>
            <a:r>
              <a:rPr lang="en-GB" sz="1800" dirty="0" smtClean="0"/>
              <a:t>ypically delivered through the operations teams and NGIs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7544" y="2426216"/>
            <a:ext cx="3888432" cy="33748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Coordination consists of: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 smtClean="0"/>
              <a:t>Reviewing available services: </a:t>
            </a:r>
            <a:r>
              <a:rPr lang="en-GB" sz="1600" dirty="0" smtClean="0"/>
              <a:t>management</a:t>
            </a:r>
            <a:r>
              <a:rPr lang="en-GB" sz="1600" dirty="0"/>
              <a:t>, monitor </a:t>
            </a:r>
            <a:r>
              <a:rPr lang="en-GB" sz="1600" dirty="0" smtClean="0"/>
              <a:t>&amp; </a:t>
            </a:r>
            <a:r>
              <a:rPr lang="en-GB" sz="1600" dirty="0"/>
              <a:t>accounting </a:t>
            </a:r>
            <a:r>
              <a:rPr lang="en-GB" sz="1600" dirty="0" smtClean="0"/>
              <a:t>tools (NAGIOS </a:t>
            </a:r>
            <a:r>
              <a:rPr lang="en-GB" sz="1600" dirty="0"/>
              <a:t>SAM, GANGA, DIANE, CERN dashboard &amp; mini </a:t>
            </a:r>
            <a:r>
              <a:rPr lang="en-GB" sz="1600" dirty="0" smtClean="0"/>
              <a:t>dashboard)</a:t>
            </a:r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Consultancy/help for </a:t>
            </a:r>
            <a:r>
              <a:rPr lang="en-GB" sz="1600" dirty="0"/>
              <a:t>VO </a:t>
            </a:r>
            <a:r>
              <a:rPr lang="en-GB" sz="1600" dirty="0" smtClean="0"/>
              <a:t>managers*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Specification </a:t>
            </a:r>
            <a:r>
              <a:rPr lang="en-US" sz="1600" dirty="0"/>
              <a:t>of requirements </a:t>
            </a:r>
            <a:r>
              <a:rPr lang="en-US" sz="1600" dirty="0" smtClean="0"/>
              <a:t>for improving </a:t>
            </a:r>
            <a:r>
              <a:rPr lang="en-US" sz="1600" dirty="0"/>
              <a:t>operational tools to simplify VO </a:t>
            </a:r>
            <a:r>
              <a:rPr lang="en-US" sz="1600" dirty="0" smtClean="0"/>
              <a:t>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Provisioning basic services for new VOs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Developing dashboard infrastructure</a:t>
            </a:r>
            <a:endParaRPr lang="en-GB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179512" y="5944725"/>
            <a:ext cx="3210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 Further </a:t>
            </a:r>
            <a:r>
              <a:rPr lang="en-GB" sz="1400" dirty="0"/>
              <a:t>consultancy is provided by </a:t>
            </a:r>
            <a:r>
              <a:rPr lang="en-GB" sz="1400" dirty="0" smtClean="0"/>
              <a:t>NGIs</a:t>
            </a:r>
            <a:endParaRPr lang="en-GB" sz="1400" dirty="0"/>
          </a:p>
        </p:txBody>
      </p:sp>
      <p:grpSp>
        <p:nvGrpSpPr>
          <p:cNvPr id="76" name="Group 75"/>
          <p:cNvGrpSpPr/>
          <p:nvPr/>
        </p:nvGrpSpPr>
        <p:grpSpPr>
          <a:xfrm>
            <a:off x="4826374" y="3004486"/>
            <a:ext cx="3490042" cy="3088810"/>
            <a:chOff x="5688087" y="2852936"/>
            <a:chExt cx="3276401" cy="3096344"/>
          </a:xfrm>
        </p:grpSpPr>
        <p:sp>
          <p:nvSpPr>
            <p:cNvPr id="77" name="AutoShape 42"/>
            <p:cNvSpPr>
              <a:spLocks noChangeArrowheads="1"/>
            </p:cNvSpPr>
            <p:nvPr/>
          </p:nvSpPr>
          <p:spPr bwMode="auto">
            <a:xfrm>
              <a:off x="7338808" y="2852936"/>
              <a:ext cx="1621828" cy="1535725"/>
            </a:xfrm>
            <a:prstGeom prst="flowChartAlternateProcess">
              <a:avLst/>
            </a:prstGeom>
            <a:solidFill>
              <a:srgbClr val="9999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8" name="AutoShape 43"/>
            <p:cNvSpPr>
              <a:spLocks noChangeArrowheads="1"/>
            </p:cNvSpPr>
            <p:nvPr/>
          </p:nvSpPr>
          <p:spPr bwMode="auto">
            <a:xfrm>
              <a:off x="7311841" y="4415470"/>
              <a:ext cx="1652647" cy="1533810"/>
            </a:xfrm>
            <a:prstGeom prst="flowChartAlternateProcess">
              <a:avLst/>
            </a:prstGeom>
            <a:solidFill>
              <a:srgbClr val="CC0000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9" name="AutoShape 44"/>
            <p:cNvSpPr>
              <a:spLocks noChangeArrowheads="1"/>
            </p:cNvSpPr>
            <p:nvPr/>
          </p:nvSpPr>
          <p:spPr bwMode="auto">
            <a:xfrm>
              <a:off x="5690013" y="4415470"/>
              <a:ext cx="1608345" cy="1533810"/>
            </a:xfrm>
            <a:prstGeom prst="flowChartAlternateProcess">
              <a:avLst/>
            </a:prstGeom>
            <a:solidFill>
              <a:srgbClr val="94BD5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0" name="Text Box 45"/>
            <p:cNvSpPr txBox="1">
              <a:spLocks noChangeArrowheads="1"/>
            </p:cNvSpPr>
            <p:nvPr/>
          </p:nvSpPr>
          <p:spPr bwMode="auto">
            <a:xfrm>
              <a:off x="5774764" y="4520787"/>
              <a:ext cx="639486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81" name="AutoShape 46"/>
            <p:cNvSpPr>
              <a:spLocks noChangeArrowheads="1"/>
            </p:cNvSpPr>
            <p:nvPr/>
          </p:nvSpPr>
          <p:spPr bwMode="auto">
            <a:xfrm>
              <a:off x="6208151" y="482333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2" name="AutoShape 47"/>
            <p:cNvSpPr>
              <a:spLocks noChangeArrowheads="1"/>
            </p:cNvSpPr>
            <p:nvPr/>
          </p:nvSpPr>
          <p:spPr bwMode="auto">
            <a:xfrm>
              <a:off x="6972837" y="5658220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3" name="AutoShape 48"/>
            <p:cNvSpPr>
              <a:spLocks noChangeArrowheads="1"/>
            </p:cNvSpPr>
            <p:nvPr/>
          </p:nvSpPr>
          <p:spPr bwMode="auto">
            <a:xfrm>
              <a:off x="5688087" y="2852936"/>
              <a:ext cx="1639164" cy="1535725"/>
            </a:xfrm>
            <a:prstGeom prst="flowChartAlternateProcess">
              <a:avLst/>
            </a:prstGeom>
            <a:solidFill>
              <a:srgbClr val="FF950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4" name="AutoShape 49"/>
            <p:cNvSpPr>
              <a:spLocks noChangeArrowheads="1"/>
            </p:cNvSpPr>
            <p:nvPr/>
          </p:nvSpPr>
          <p:spPr bwMode="auto">
            <a:xfrm>
              <a:off x="5955823" y="350590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5" name="AutoShape 50"/>
            <p:cNvSpPr>
              <a:spLocks noChangeArrowheads="1"/>
            </p:cNvSpPr>
            <p:nvPr/>
          </p:nvSpPr>
          <p:spPr bwMode="auto">
            <a:xfrm>
              <a:off x="6362244" y="298314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6" name="AutoShape 51"/>
            <p:cNvSpPr>
              <a:spLocks noChangeArrowheads="1"/>
            </p:cNvSpPr>
            <p:nvPr/>
          </p:nvSpPr>
          <p:spPr bwMode="auto">
            <a:xfrm>
              <a:off x="6890012" y="3019530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87" name="AutoShape 52"/>
            <p:cNvCxnSpPr>
              <a:cxnSpLocks noChangeShapeType="1"/>
              <a:stCxn id="86" idx="2"/>
            </p:cNvCxnSpPr>
            <p:nvPr/>
          </p:nvCxnSpPr>
          <p:spPr bwMode="auto">
            <a:xfrm>
              <a:off x="6968985" y="3232080"/>
              <a:ext cx="410272" cy="61467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88" name="AutoShape 53"/>
            <p:cNvCxnSpPr>
              <a:cxnSpLocks noChangeShapeType="1"/>
              <a:stCxn id="85" idx="2"/>
            </p:cNvCxnSpPr>
            <p:nvPr/>
          </p:nvCxnSpPr>
          <p:spPr bwMode="auto">
            <a:xfrm>
              <a:off x="6441216" y="3197613"/>
              <a:ext cx="633707" cy="7774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90" name="Text Box 55"/>
            <p:cNvSpPr txBox="1">
              <a:spLocks noChangeArrowheads="1"/>
            </p:cNvSpPr>
            <p:nvPr/>
          </p:nvSpPr>
          <p:spPr bwMode="auto">
            <a:xfrm>
              <a:off x="8251624" y="4520787"/>
              <a:ext cx="645264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1" name="AutoShape 56"/>
            <p:cNvSpPr>
              <a:spLocks noChangeArrowheads="1"/>
            </p:cNvSpPr>
            <p:nvPr/>
          </p:nvSpPr>
          <p:spPr bwMode="auto">
            <a:xfrm>
              <a:off x="6976689" y="3850583"/>
              <a:ext cx="834028" cy="884670"/>
            </a:xfrm>
            <a:prstGeom prst="flowChartConnector">
              <a:avLst/>
            </a:prstGeom>
            <a:solidFill>
              <a:srgbClr val="FFFF66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60840" rIns="90000" bIns="45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VO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 smtClean="0">
                  <a:solidFill>
                    <a:srgbClr val="000000"/>
                  </a:solidFill>
                </a:rPr>
                <a:t>monitor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2" name="Text Box 57"/>
            <p:cNvSpPr txBox="1">
              <a:spLocks noChangeArrowheads="1"/>
            </p:cNvSpPr>
            <p:nvPr/>
          </p:nvSpPr>
          <p:spPr bwMode="auto">
            <a:xfrm>
              <a:off x="5745872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3" name="Text Box 58"/>
            <p:cNvSpPr txBox="1">
              <a:spLocks noChangeArrowheads="1"/>
            </p:cNvSpPr>
            <p:nvPr/>
          </p:nvSpPr>
          <p:spPr bwMode="auto">
            <a:xfrm>
              <a:off x="8278774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4" name="AutoShape 59"/>
            <p:cNvSpPr>
              <a:spLocks noChangeArrowheads="1"/>
            </p:cNvSpPr>
            <p:nvPr/>
          </p:nvSpPr>
          <p:spPr bwMode="auto">
            <a:xfrm>
              <a:off x="8120829" y="5171843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5" name="AutoShape 60"/>
            <p:cNvSpPr>
              <a:spLocks noChangeArrowheads="1"/>
            </p:cNvSpPr>
            <p:nvPr/>
          </p:nvSpPr>
          <p:spPr bwMode="auto">
            <a:xfrm>
              <a:off x="7737523" y="3226336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6" name="AutoShape 61"/>
            <p:cNvSpPr>
              <a:spLocks noChangeArrowheads="1"/>
            </p:cNvSpPr>
            <p:nvPr/>
          </p:nvSpPr>
          <p:spPr bwMode="auto">
            <a:xfrm>
              <a:off x="8180540" y="371462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97" name="AutoShape 62"/>
            <p:cNvCxnSpPr>
              <a:cxnSpLocks noChangeShapeType="1"/>
              <a:stCxn id="81" idx="3"/>
              <a:endCxn id="91" idx="3"/>
            </p:cNvCxnSpPr>
            <p:nvPr/>
          </p:nvCxnSpPr>
          <p:spPr bwMode="auto">
            <a:xfrm flipV="1">
              <a:off x="6364170" y="4606956"/>
              <a:ext cx="733868" cy="3216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98" name="AutoShape 63"/>
            <p:cNvCxnSpPr>
              <a:cxnSpLocks noChangeShapeType="1"/>
            </p:cNvCxnSpPr>
            <p:nvPr/>
          </p:nvCxnSpPr>
          <p:spPr bwMode="auto">
            <a:xfrm>
              <a:off x="6445069" y="3205272"/>
              <a:ext cx="629855" cy="77169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99" name="AutoShape 64"/>
            <p:cNvCxnSpPr>
              <a:cxnSpLocks noChangeShapeType="1"/>
              <a:stCxn id="82" idx="0"/>
              <a:endCxn id="91" idx="4"/>
            </p:cNvCxnSpPr>
            <p:nvPr/>
          </p:nvCxnSpPr>
          <p:spPr bwMode="auto">
            <a:xfrm flipV="1">
              <a:off x="7049883" y="4737168"/>
              <a:ext cx="342857" cy="9191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0" name="AutoShape 65"/>
            <p:cNvCxnSpPr>
              <a:cxnSpLocks noChangeShapeType="1"/>
              <a:stCxn id="95" idx="2"/>
              <a:endCxn id="91" idx="7"/>
            </p:cNvCxnSpPr>
            <p:nvPr/>
          </p:nvCxnSpPr>
          <p:spPr bwMode="auto">
            <a:xfrm flipH="1">
              <a:off x="7689369" y="3440801"/>
              <a:ext cx="123274" cy="53616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1" name="AutoShape 66"/>
            <p:cNvCxnSpPr>
              <a:cxnSpLocks noChangeShapeType="1"/>
              <a:endCxn id="91" idx="6"/>
            </p:cNvCxnSpPr>
            <p:nvPr/>
          </p:nvCxnSpPr>
          <p:spPr bwMode="auto">
            <a:xfrm flipH="1">
              <a:off x="7812643" y="3921433"/>
              <a:ext cx="425682" cy="36957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2" name="AutoShape 67"/>
            <p:cNvCxnSpPr>
              <a:cxnSpLocks noChangeShapeType="1"/>
              <a:stCxn id="94" idx="0"/>
              <a:endCxn id="91" idx="5"/>
            </p:cNvCxnSpPr>
            <p:nvPr/>
          </p:nvCxnSpPr>
          <p:spPr bwMode="auto">
            <a:xfrm flipH="1" flipV="1">
              <a:off x="7689369" y="4606956"/>
              <a:ext cx="506581" cy="56297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103" name="AutoShape 51"/>
            <p:cNvSpPr>
              <a:spLocks noChangeArrowheads="1"/>
            </p:cNvSpPr>
            <p:nvPr/>
          </p:nvSpPr>
          <p:spPr bwMode="auto">
            <a:xfrm>
              <a:off x="6072165" y="386643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4" name="AutoShape 51"/>
            <p:cNvSpPr>
              <a:spLocks noChangeArrowheads="1"/>
            </p:cNvSpPr>
            <p:nvPr/>
          </p:nvSpPr>
          <p:spPr bwMode="auto">
            <a:xfrm>
              <a:off x="8232405" y="32183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5" name="AutoShape 51"/>
            <p:cNvSpPr>
              <a:spLocks noChangeArrowheads="1"/>
            </p:cNvSpPr>
            <p:nvPr/>
          </p:nvSpPr>
          <p:spPr bwMode="auto">
            <a:xfrm>
              <a:off x="8592445" y="3650412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6" name="AutoShape 51"/>
            <p:cNvSpPr>
              <a:spLocks noChangeArrowheads="1"/>
            </p:cNvSpPr>
            <p:nvPr/>
          </p:nvSpPr>
          <p:spPr bwMode="auto">
            <a:xfrm>
              <a:off x="6660232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7" name="AutoShape 51"/>
            <p:cNvSpPr>
              <a:spLocks noChangeArrowheads="1"/>
            </p:cNvSpPr>
            <p:nvPr/>
          </p:nvSpPr>
          <p:spPr bwMode="auto">
            <a:xfrm>
              <a:off x="6084168" y="530659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8" name="AutoShape 51"/>
            <p:cNvSpPr>
              <a:spLocks noChangeArrowheads="1"/>
            </p:cNvSpPr>
            <p:nvPr/>
          </p:nvSpPr>
          <p:spPr bwMode="auto">
            <a:xfrm>
              <a:off x="8448429" y="494655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9" name="AutoShape 51"/>
            <p:cNvSpPr>
              <a:spLocks noChangeArrowheads="1"/>
            </p:cNvSpPr>
            <p:nvPr/>
          </p:nvSpPr>
          <p:spPr bwMode="auto">
            <a:xfrm>
              <a:off x="7584333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634367" y="5801034"/>
            <a:ext cx="1377553" cy="436712"/>
            <a:chOff x="5868144" y="5661248"/>
            <a:chExt cx="2003185" cy="492393"/>
          </a:xfrm>
        </p:grpSpPr>
        <p:sp>
          <p:nvSpPr>
            <p:cNvPr id="42" name="Rounded Rectangle 41"/>
            <p:cNvSpPr/>
            <p:nvPr/>
          </p:nvSpPr>
          <p:spPr>
            <a:xfrm>
              <a:off x="5868144" y="5661248"/>
              <a:ext cx="2003185" cy="492393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AutoShape 51"/>
            <p:cNvSpPr>
              <a:spLocks noChangeArrowheads="1"/>
            </p:cNvSpPr>
            <p:nvPr/>
          </p:nvSpPr>
          <p:spPr bwMode="auto">
            <a:xfrm>
              <a:off x="6049879" y="5772646"/>
              <a:ext cx="178305" cy="24864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255518" y="5723964"/>
              <a:ext cx="1537266" cy="3123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>
                      <a:lumMod val="95000"/>
                    </a:schemeClr>
                  </a:solidFill>
                </a:rPr>
                <a:t>Site resources</a:t>
              </a:r>
              <a:endParaRPr lang="en-GB" sz="12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4452559" y="2348880"/>
            <a:ext cx="4511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VRCs contain one or more VO.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Each VO needs to monitor many resources </a:t>
            </a:r>
            <a:endParaRPr lang="en-GB" sz="1600" dirty="0"/>
          </a:p>
        </p:txBody>
      </p:sp>
      <p:cxnSp>
        <p:nvCxnSpPr>
          <p:cNvPr id="47" name="AutoShape 63"/>
          <p:cNvCxnSpPr>
            <a:cxnSpLocks noChangeShapeType="1"/>
            <a:stCxn id="84" idx="0"/>
            <a:endCxn id="91" idx="2"/>
          </p:cNvCxnSpPr>
          <p:nvPr/>
        </p:nvCxnSpPr>
        <p:spPr bwMode="auto">
          <a:xfrm>
            <a:off x="5279812" y="3761885"/>
            <a:ext cx="919189" cy="679080"/>
          </a:xfrm>
          <a:prstGeom prst="straightConnector1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7321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5688632" cy="38653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VO Services: NAGIOS SAM</a:t>
            </a: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0" name="Content Placeholder 5"/>
          <p:cNvSpPr>
            <a:spLocks/>
          </p:cNvSpPr>
          <p:nvPr/>
        </p:nvSpPr>
        <p:spPr bwMode="auto">
          <a:xfrm>
            <a:off x="1963408" y="4869160"/>
            <a:ext cx="6641040" cy="12241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PT" dirty="0" smtClean="0"/>
              <a:t>Benefits:</a:t>
            </a:r>
            <a:endParaRPr lang="en-GB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pt-PT" sz="1400" dirty="0" smtClean="0"/>
              <a:t>Sites from a VO are tested (infrastructure tests run probes on NGIs)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pt-PT" sz="1400" dirty="0" smtClean="0"/>
              <a:t>Ability </a:t>
            </a:r>
            <a:r>
              <a:rPr lang="pt-PT" sz="1400" dirty="0"/>
              <a:t>to </a:t>
            </a:r>
            <a:r>
              <a:rPr lang="en-GB" sz="1400" dirty="0"/>
              <a:t>develop and integrate </a:t>
            </a:r>
            <a:r>
              <a:rPr lang="pt-PT" sz="1400" dirty="0" smtClean="0"/>
              <a:t>VO’s</a:t>
            </a:r>
            <a:r>
              <a:rPr lang="en-GB" sz="1400" dirty="0" smtClean="0"/>
              <a:t> </a:t>
            </a:r>
            <a:r>
              <a:rPr lang="en-GB" sz="1400" dirty="0"/>
              <a:t>own </a:t>
            </a:r>
            <a:r>
              <a:rPr lang="en-GB" sz="1400" dirty="0" smtClean="0"/>
              <a:t>probes 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pt-PT" sz="1400" dirty="0" smtClean="0"/>
              <a:t>A VO can use the central installation from LIP/UPV, or can install its own</a:t>
            </a:r>
            <a:endParaRPr lang="pt-PT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5677798"/>
            <a:ext cx="17118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Service Status Details for: </a:t>
            </a:r>
            <a:r>
              <a:rPr lang="en-US" sz="1050" b="1" dirty="0" smtClean="0"/>
              <a:t>phys.vo.ibergrid.eu</a:t>
            </a:r>
            <a:endParaRPr lang="en-GB" sz="1050" b="1" dirty="0"/>
          </a:p>
        </p:txBody>
      </p:sp>
      <p:sp>
        <p:nvSpPr>
          <p:cNvPr id="8" name="Content Placeholder 5"/>
          <p:cNvSpPr>
            <a:spLocks/>
          </p:cNvSpPr>
          <p:nvPr/>
        </p:nvSpPr>
        <p:spPr bwMode="auto">
          <a:xfrm>
            <a:off x="6156176" y="1772816"/>
            <a:ext cx="2808312" cy="32403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PT" sz="2000" dirty="0" smtClean="0"/>
              <a:t>NAGIOS SAM triggers </a:t>
            </a:r>
            <a:r>
              <a:rPr lang="pt-PT" sz="2000" dirty="0"/>
              <a:t>the executions of probes in grid sites </a:t>
            </a:r>
            <a:r>
              <a:rPr lang="en-GB" sz="2000" dirty="0"/>
              <a:t> </a:t>
            </a:r>
            <a:endParaRPr lang="pt-PT" sz="2000" dirty="0"/>
          </a:p>
          <a:p>
            <a:pPr marL="285750" indent="-285750">
              <a:spcBef>
                <a:spcPct val="20000"/>
              </a:spcBef>
              <a:buFont typeface="Arial" charset="0"/>
              <a:buChar char="–"/>
            </a:pPr>
            <a:r>
              <a:rPr lang="en-US" sz="1400" dirty="0"/>
              <a:t>Tests to the Storage resources</a:t>
            </a:r>
          </a:p>
          <a:p>
            <a:pPr marL="285750" indent="-285750">
              <a:spcBef>
                <a:spcPct val="20000"/>
              </a:spcBef>
              <a:buFont typeface="Arial" charset="0"/>
              <a:buChar char="–"/>
            </a:pPr>
            <a:r>
              <a:rPr lang="en-US" sz="1400" dirty="0"/>
              <a:t>Tests to the Computing Resources</a:t>
            </a:r>
          </a:p>
          <a:p>
            <a:pPr marL="285750" indent="-285750">
              <a:spcBef>
                <a:spcPct val="20000"/>
              </a:spcBef>
              <a:buFont typeface="Arial" charset="0"/>
              <a:buChar char="–"/>
            </a:pPr>
            <a:r>
              <a:rPr lang="en-US" sz="1400" dirty="0"/>
              <a:t>Summary views of successful and unsuccessful services </a:t>
            </a:r>
          </a:p>
          <a:p>
            <a:pPr marL="285750" indent="-285750">
              <a:spcBef>
                <a:spcPct val="20000"/>
              </a:spcBef>
              <a:buFont typeface="Arial" charset="0"/>
              <a:buChar char="–"/>
            </a:pPr>
            <a:r>
              <a:rPr lang="en-US" sz="1400" dirty="0"/>
              <a:t>Sends emails to the site </a:t>
            </a:r>
            <a:r>
              <a:rPr lang="en-US" sz="1400" dirty="0" err="1"/>
              <a:t>admins</a:t>
            </a:r>
            <a:r>
              <a:rPr lang="en-US" sz="1400" dirty="0"/>
              <a:t> in case of </a:t>
            </a:r>
            <a:r>
              <a:rPr lang="en-US" sz="1400" dirty="0" smtClean="0"/>
              <a:t>failures</a:t>
            </a:r>
            <a:endParaRPr lang="pt-PT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196752"/>
            <a:ext cx="8615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Provision of VO support software for VRCs &amp; </a:t>
            </a:r>
            <a:r>
              <a:rPr lang="en-GB" sz="2000" dirty="0" smtClean="0"/>
              <a:t>VOs </a:t>
            </a:r>
            <a:r>
              <a:rPr lang="en-GB" sz="1600" dirty="0" smtClean="0"/>
              <a:t>(e.g.</a:t>
            </a:r>
            <a:r>
              <a:rPr lang="en-US" sz="1600" dirty="0" err="1" smtClean="0"/>
              <a:t>WeNMR</a:t>
            </a:r>
            <a:r>
              <a:rPr lang="en-US" sz="1600" dirty="0"/>
              <a:t>, </a:t>
            </a:r>
            <a:r>
              <a:rPr lang="en-US" sz="1600" dirty="0" err="1" smtClean="0"/>
              <a:t>BioMed</a:t>
            </a:r>
            <a:r>
              <a:rPr lang="en-US" sz="1600" dirty="0"/>
              <a:t>)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6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764" y="4725144"/>
            <a:ext cx="1973548" cy="1109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Processing EGI </a:t>
            </a:r>
            <a:r>
              <a:rPr lang="en-GB" sz="3200" dirty="0" smtClean="0"/>
              <a:t>requirements; </a:t>
            </a:r>
            <a:r>
              <a:rPr lang="en-GB" sz="3200" dirty="0"/>
              <a:t>implementing solutions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23</a:t>
            </a:fld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67048" y="1414517"/>
            <a:ext cx="8969002" cy="4462755"/>
            <a:chOff x="67048" y="1414517"/>
            <a:chExt cx="8969002" cy="4462755"/>
          </a:xfrm>
        </p:grpSpPr>
        <p:sp>
          <p:nvSpPr>
            <p:cNvPr id="7" name="Rounded Rectangle 6"/>
            <p:cNvSpPr/>
            <p:nvPr/>
          </p:nvSpPr>
          <p:spPr>
            <a:xfrm>
              <a:off x="6948488" y="3123188"/>
              <a:ext cx="719137" cy="10079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b="1" dirty="0"/>
                <a:t>TCB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916238" y="3050411"/>
              <a:ext cx="2160587" cy="11528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/>
            <a:lstStyle/>
            <a:p>
              <a:pPr algn="ctr">
                <a:defRPr/>
              </a:pPr>
              <a:r>
                <a:rPr lang="en-GB" sz="2000" b="1" dirty="0" smtClean="0">
                  <a:solidFill>
                    <a:schemeClr val="tx1"/>
                  </a:solidFill>
                </a:rPr>
                <a:t>EGI</a:t>
              </a:r>
              <a:br>
                <a:rPr lang="en-GB" sz="2000" b="1" dirty="0" smtClean="0">
                  <a:solidFill>
                    <a:schemeClr val="tx1"/>
                  </a:solidFill>
                </a:rPr>
              </a:br>
              <a:r>
                <a:rPr lang="en-GB" sz="2000" b="1" dirty="0" smtClean="0">
                  <a:solidFill>
                    <a:schemeClr val="tx1"/>
                  </a:solidFill>
                </a:rPr>
                <a:t>Requirements Tracker</a:t>
              </a:r>
              <a:endParaRPr lang="en-GB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39552" y="2854082"/>
              <a:ext cx="1547812" cy="1511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/>
                <a:t>VRCs</a:t>
              </a:r>
            </a:p>
          </p:txBody>
        </p:sp>
        <p:cxnSp>
          <p:nvCxnSpPr>
            <p:cNvPr id="10" name="Straight Arrow Connector 9"/>
            <p:cNvCxnSpPr>
              <a:stCxn id="19" idx="2"/>
            </p:cNvCxnSpPr>
            <p:nvPr/>
          </p:nvCxnSpPr>
          <p:spPr>
            <a:xfrm rot="5400000">
              <a:off x="3130413" y="2638294"/>
              <a:ext cx="864024" cy="79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ight Arrow 10"/>
            <p:cNvSpPr/>
            <p:nvPr/>
          </p:nvSpPr>
          <p:spPr>
            <a:xfrm>
              <a:off x="1619672" y="3142708"/>
              <a:ext cx="1512144" cy="917353"/>
            </a:xfrm>
            <a:prstGeom prst="rightArrow">
              <a:avLst>
                <a:gd name="adj1" fmla="val 72054"/>
                <a:gd name="adj2" fmla="val 3242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Input Channels for </a:t>
              </a:r>
              <a:r>
                <a:rPr lang="en-GB" sz="1200" b="1" dirty="0" smtClean="0">
                  <a:solidFill>
                    <a:srgbClr val="C00000"/>
                  </a:solidFill>
                </a:rPr>
                <a:t>User requirements</a:t>
              </a:r>
              <a:endParaRPr lang="en-GB" sz="1200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TextBox 15"/>
            <p:cNvSpPr txBox="1">
              <a:spLocks noChangeArrowheads="1"/>
            </p:cNvSpPr>
            <p:nvPr/>
          </p:nvSpPr>
          <p:spPr bwMode="auto">
            <a:xfrm>
              <a:off x="224334" y="4006805"/>
              <a:ext cx="6032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NGIs</a:t>
              </a: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802556" y="2546702"/>
              <a:ext cx="6731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HUCs</a:t>
              </a:r>
            </a:p>
          </p:txBody>
        </p:sp>
        <p:sp>
          <p:nvSpPr>
            <p:cNvPr id="14" name="TextBox 15"/>
            <p:cNvSpPr txBox="1">
              <a:spLocks noChangeArrowheads="1"/>
            </p:cNvSpPr>
            <p:nvPr/>
          </p:nvSpPr>
          <p:spPr bwMode="auto">
            <a:xfrm>
              <a:off x="662855" y="4366845"/>
              <a:ext cx="812801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ESFRIs</a:t>
              </a:r>
            </a:p>
          </p:txBody>
        </p:sp>
        <p:sp>
          <p:nvSpPr>
            <p:cNvPr id="15" name="TextBox 15"/>
            <p:cNvSpPr txBox="1">
              <a:spLocks noChangeArrowheads="1"/>
            </p:cNvSpPr>
            <p:nvPr/>
          </p:nvSpPr>
          <p:spPr bwMode="auto">
            <a:xfrm>
              <a:off x="76572" y="3142709"/>
              <a:ext cx="534988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EEF</a:t>
              </a: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67048" y="3626822"/>
              <a:ext cx="544512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VOs</a:t>
              </a:r>
            </a:p>
          </p:txBody>
        </p:sp>
        <p:cxnSp>
          <p:nvCxnSpPr>
            <p:cNvPr id="17" name="Straight Arrow Connector 16"/>
            <p:cNvCxnSpPr>
              <a:stCxn id="18" idx="2"/>
            </p:cNvCxnSpPr>
            <p:nvPr/>
          </p:nvCxnSpPr>
          <p:spPr>
            <a:xfrm rot="5400000">
              <a:off x="4079963" y="2630926"/>
              <a:ext cx="838969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/>
            <p:cNvSpPr/>
            <p:nvPr/>
          </p:nvSpPr>
          <p:spPr>
            <a:xfrm>
              <a:off x="4066853" y="1414517"/>
              <a:ext cx="865187" cy="7969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 smtClean="0"/>
                <a:t>Developer teams in TNA3.4</a:t>
              </a:r>
              <a:endParaRPr lang="en-US" sz="1200" b="1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130228" y="1414517"/>
              <a:ext cx="865187" cy="79216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 smtClean="0"/>
                <a:t>UCST</a:t>
              </a:r>
              <a:br>
                <a:rPr lang="en-US" sz="1200" b="1" dirty="0" smtClean="0"/>
              </a:br>
              <a:r>
                <a:rPr lang="en-US" sz="1200" b="1" dirty="0" smtClean="0"/>
                <a:t>(with NGIs)</a:t>
              </a:r>
              <a:endParaRPr lang="en-US" sz="1200" b="1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5578475" y="3194874"/>
              <a:ext cx="865188" cy="865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/>
                <a:t>UCB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101013" y="3123188"/>
              <a:ext cx="935037" cy="100811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External technology providers</a:t>
              </a:r>
            </a:p>
          </p:txBody>
        </p:sp>
        <p:sp>
          <p:nvSpPr>
            <p:cNvPr id="23" name="Left-Right Arrow 22"/>
            <p:cNvSpPr/>
            <p:nvPr/>
          </p:nvSpPr>
          <p:spPr>
            <a:xfrm>
              <a:off x="7596188" y="3358064"/>
              <a:ext cx="576262" cy="557212"/>
            </a:xfrm>
            <a:prstGeom prst="leftRightArrow">
              <a:avLst>
                <a:gd name="adj1" fmla="val 50415"/>
                <a:gd name="adj2" fmla="val 35772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179512" y="2762924"/>
              <a:ext cx="7232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 smtClean="0"/>
                <a:t>EIROs</a:t>
              </a:r>
              <a:endParaRPr lang="en-US" sz="1400" b="1" dirty="0"/>
            </a:p>
          </p:txBody>
        </p:sp>
        <p:sp>
          <p:nvSpPr>
            <p:cNvPr id="26" name="Up-Down Arrow 25"/>
            <p:cNvSpPr/>
            <p:nvPr/>
          </p:nvSpPr>
          <p:spPr>
            <a:xfrm>
              <a:off x="3635896" y="4077072"/>
              <a:ext cx="792088" cy="1296144"/>
            </a:xfrm>
            <a:prstGeom prst="upDownArrow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430087" y="5354052"/>
              <a:ext cx="12859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1" dirty="0" smtClean="0"/>
                <a:t>EGI Helpdesk</a:t>
              </a:r>
              <a:br>
                <a:rPr lang="en-GB" sz="1400" b="1" dirty="0" smtClean="0"/>
              </a:br>
              <a:r>
                <a:rPr lang="en-GB" sz="1400" b="1" dirty="0" smtClean="0"/>
                <a:t>(GGUS system)</a:t>
              </a:r>
              <a:endParaRPr lang="en-GB" sz="14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286867" y="4130496"/>
              <a:ext cx="67762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EMI</a:t>
              </a:r>
            </a:p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IGE</a:t>
              </a:r>
            </a:p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SAGA</a:t>
              </a:r>
            </a:p>
          </p:txBody>
        </p:sp>
      </p:grpSp>
      <p:sp>
        <p:nvSpPr>
          <p:cNvPr id="36" name="Left-Right Arrow 35"/>
          <p:cNvSpPr/>
          <p:nvPr/>
        </p:nvSpPr>
        <p:spPr>
          <a:xfrm>
            <a:off x="6385544" y="3377585"/>
            <a:ext cx="576262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7" name="Left-Right Arrow 36"/>
          <p:cNvSpPr/>
          <p:nvPr/>
        </p:nvSpPr>
        <p:spPr>
          <a:xfrm>
            <a:off x="5076824" y="3375844"/>
            <a:ext cx="575295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Rounded Rectangle 23"/>
          <p:cNvSpPr/>
          <p:nvPr/>
        </p:nvSpPr>
        <p:spPr>
          <a:xfrm>
            <a:off x="5436095" y="1580856"/>
            <a:ext cx="1152129" cy="46627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USAG</a:t>
            </a:r>
            <a:endParaRPr lang="en-GB" dirty="0"/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342385"/>
            <a:ext cx="1985776" cy="111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Content Placeholder 4"/>
          <p:cNvSpPr>
            <a:spLocks noGrp="1"/>
          </p:cNvSpPr>
          <p:nvPr>
            <p:ph idx="1"/>
          </p:nvPr>
        </p:nvSpPr>
        <p:spPr>
          <a:xfrm>
            <a:off x="5184067" y="4941168"/>
            <a:ext cx="3838849" cy="123139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1600" dirty="0" smtClean="0">
                <a:solidFill>
                  <a:srgbClr val="FF0000"/>
                </a:solidFill>
              </a:rPr>
              <a:t>Permanent</a:t>
            </a:r>
            <a:r>
              <a:rPr lang="en-GB" sz="1600" dirty="0" smtClean="0"/>
              <a:t> storage for requirements</a:t>
            </a:r>
          </a:p>
          <a:p>
            <a:r>
              <a:rPr lang="en-GB" sz="1600" dirty="0" smtClean="0"/>
              <a:t>Complete </a:t>
            </a:r>
            <a:r>
              <a:rPr lang="en-GB" sz="1600" dirty="0" smtClean="0">
                <a:solidFill>
                  <a:srgbClr val="FF0000"/>
                </a:solidFill>
              </a:rPr>
              <a:t>transparency</a:t>
            </a:r>
          </a:p>
          <a:p>
            <a:pPr lvl="1"/>
            <a:r>
              <a:rPr lang="en-GB" sz="1200" dirty="0" smtClean="0"/>
              <a:t>For user, NGIs &amp; technology providers</a:t>
            </a:r>
          </a:p>
          <a:p>
            <a:r>
              <a:rPr lang="en-GB" sz="1600" dirty="0" smtClean="0"/>
              <a:t>Requirement submission interface</a:t>
            </a:r>
          </a:p>
        </p:txBody>
      </p:sp>
      <p:cxnSp>
        <p:nvCxnSpPr>
          <p:cNvPr id="38" name="Straight Arrow Connector 37"/>
          <p:cNvCxnSpPr>
            <a:stCxn id="24" idx="2"/>
            <a:endCxn id="21" idx="0"/>
          </p:cNvCxnSpPr>
          <p:nvPr/>
        </p:nvCxnSpPr>
        <p:spPr>
          <a:xfrm flipH="1">
            <a:off x="6011069" y="2047130"/>
            <a:ext cx="1091" cy="1147744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4" idx="1"/>
            <a:endCxn id="18" idx="3"/>
          </p:cNvCxnSpPr>
          <p:nvPr/>
        </p:nvCxnSpPr>
        <p:spPr>
          <a:xfrm flipH="1" flipV="1">
            <a:off x="4932040" y="1812980"/>
            <a:ext cx="504055" cy="1013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4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www.egi.eu/user-support</a:t>
            </a:r>
            <a:endParaRPr lang="en-GB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012" y="1104899"/>
            <a:ext cx="7108452" cy="524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4929">
            <a:off x="397946" y="3477501"/>
            <a:ext cx="2598940" cy="2767872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7066">
            <a:off x="94283" y="1218908"/>
            <a:ext cx="1056598" cy="1415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78" y="1988840"/>
            <a:ext cx="1154278" cy="1290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10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Community Support Workshops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525963"/>
          </a:xfrm>
        </p:spPr>
        <p:txBody>
          <a:bodyPr/>
          <a:lstStyle/>
          <a:p>
            <a:r>
              <a:rPr lang="en-US" sz="2800" dirty="0" smtClean="0"/>
              <a:t>Motivation for workshops (from EGI Forums):</a:t>
            </a:r>
          </a:p>
          <a:p>
            <a:pPr lvl="1"/>
            <a:r>
              <a:rPr lang="en-US" sz="2400" dirty="0" smtClean="0"/>
              <a:t>Users indicated need for – collaboration &amp; exploration</a:t>
            </a:r>
          </a:p>
          <a:p>
            <a:pPr lvl="1"/>
            <a:r>
              <a:rPr lang="en-US" sz="2400" dirty="0" smtClean="0"/>
              <a:t>More smaller and focused meetings needed</a:t>
            </a:r>
          </a:p>
          <a:p>
            <a:pPr lvl="1"/>
            <a:r>
              <a:rPr lang="en-US" sz="2400" dirty="0" smtClean="0"/>
              <a:t>Bring specialists together</a:t>
            </a:r>
          </a:p>
          <a:p>
            <a:r>
              <a:rPr lang="en-US" sz="2800" dirty="0" smtClean="0"/>
              <a:t>Purpose:</a:t>
            </a:r>
          </a:p>
          <a:p>
            <a:pPr lvl="1"/>
            <a:r>
              <a:rPr lang="en-US" sz="2400" dirty="0" smtClean="0"/>
              <a:t>Inform and educate, clarify and specify</a:t>
            </a:r>
          </a:p>
          <a:p>
            <a:r>
              <a:rPr lang="en-US" sz="2800" dirty="0" smtClean="0"/>
              <a:t>Emerging themes (from requirements):</a:t>
            </a:r>
          </a:p>
          <a:p>
            <a:pPr lvl="1"/>
            <a:r>
              <a:rPr lang="en-US" sz="2400" dirty="0"/>
              <a:t>p</a:t>
            </a:r>
            <a:r>
              <a:rPr lang="en-US" sz="2400" dirty="0" smtClean="0"/>
              <a:t>ortals, </a:t>
            </a:r>
            <a:r>
              <a:rPr lang="en-US" sz="2400" dirty="0" err="1"/>
              <a:t>v</a:t>
            </a:r>
            <a:r>
              <a:rPr lang="en-US" sz="2400" dirty="0" err="1" smtClean="0"/>
              <a:t>isualisation</a:t>
            </a:r>
            <a:r>
              <a:rPr lang="en-US" sz="2400" dirty="0" smtClean="0"/>
              <a:t>, data management, scalability, </a:t>
            </a:r>
            <a:r>
              <a:rPr lang="en-US" sz="2400" dirty="0"/>
              <a:t>w</a:t>
            </a:r>
            <a:r>
              <a:rPr lang="en-US" sz="2400" dirty="0" smtClean="0"/>
              <a:t>orkflow, supporting users, planning training events, developing and provisioning sustainable apps. </a:t>
            </a:r>
            <a:endParaRPr lang="en-US" sz="2400" dirty="0"/>
          </a:p>
          <a:p>
            <a:pPr lvl="1"/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IWSG-Life2011, 9 June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37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840538" cy="865187"/>
          </a:xfrm>
        </p:spPr>
        <p:txBody>
          <a:bodyPr/>
          <a:lstStyle/>
          <a:p>
            <a:r>
              <a:rPr lang="en-US" b="1" dirty="0" smtClean="0"/>
              <a:t>Supporting LSGC</a:t>
            </a:r>
            <a:endParaRPr lang="en-GB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2621811"/>
            <a:ext cx="82809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Managing a sustainable infrastructure</a:t>
            </a:r>
            <a:endParaRPr lang="en-US" sz="3200" dirty="0"/>
          </a:p>
          <a:p>
            <a:pPr marL="742950" indent="-742950">
              <a:buFont typeface="+mj-lt"/>
              <a:buAutoNum type="arabicPeriod"/>
            </a:pPr>
            <a:r>
              <a:rPr lang="en-US" sz="3200" dirty="0"/>
              <a:t>Building sustainable user services</a:t>
            </a:r>
            <a:endParaRPr lang="en-US" sz="32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200" b="1" dirty="0" smtClean="0"/>
              <a:t>Cultivating </a:t>
            </a:r>
            <a:r>
              <a:rPr lang="en-US" sz="3200" b="1" dirty="0"/>
              <a:t>sustainable communities</a:t>
            </a:r>
            <a:endParaRPr lang="en-US" sz="3200" b="1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2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00925" cy="865187"/>
          </a:xfrm>
        </p:spPr>
        <p:txBody>
          <a:bodyPr/>
          <a:lstStyle/>
          <a:p>
            <a:r>
              <a:rPr lang="en-GB" sz="3200" b="1" dirty="0" smtClean="0"/>
              <a:t>New user communities</a:t>
            </a:r>
            <a:r>
              <a:rPr lang="en-GB" sz="3200" dirty="0" smtClean="0"/>
              <a:t>: gathering new requirements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3635896" y="2852936"/>
            <a:ext cx="2232248" cy="100811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bg1">
                    <a:lumMod val="95000"/>
                  </a:schemeClr>
                </a:solidFill>
              </a:rPr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95000"/>
                  </a:schemeClr>
                </a:solidFill>
              </a:rPr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95000"/>
                  </a:schemeClr>
                </a:solidFill>
              </a:rPr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95000"/>
                  </a:schemeClr>
                </a:solidFill>
              </a:rPr>
              <a:t>Infrastructure</a:t>
            </a:r>
            <a:endParaRPr lang="en-GB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340768"/>
            <a:ext cx="2944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i="0" dirty="0"/>
              <a:t>What makes up a Virtual Research Community?</a:t>
            </a:r>
            <a:endParaRPr lang="en-GB" i="0" dirty="0"/>
          </a:p>
        </p:txBody>
      </p:sp>
      <p:sp>
        <p:nvSpPr>
          <p:cNvPr id="21" name="TextBox 20"/>
          <p:cNvSpPr txBox="1"/>
          <p:nvPr/>
        </p:nvSpPr>
        <p:spPr>
          <a:xfrm>
            <a:off x="6228184" y="1340768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VRCs provide EGI with: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76256" y="4005064"/>
            <a:ext cx="209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EGI offers VRCs</a:t>
            </a:r>
            <a:r>
              <a:rPr lang="en-US" b="1" dirty="0" smtClean="0"/>
              <a:t>:</a:t>
            </a:r>
            <a:endParaRPr lang="en-GB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09966" y="2708920"/>
            <a:ext cx="2132250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 smtClean="0"/>
              <a:t>Virtual </a:t>
            </a:r>
            <a:r>
              <a:rPr lang="en-US" sz="1400" dirty="0" err="1"/>
              <a:t>Organisations</a:t>
            </a: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 smtClean="0"/>
              <a:t>Mailing lists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Workshops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Forums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Blogs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Shared stories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Best practices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Collaborations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Laboratories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P</a:t>
            </a:r>
            <a:r>
              <a:rPr lang="en-US" sz="1400" dirty="0" smtClean="0"/>
              <a:t>artnerships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92281" y="1844824"/>
            <a:ext cx="1872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/>
              <a:t>Requirements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Applications and tools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Data collections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Training modules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Success </a:t>
            </a:r>
            <a:r>
              <a:rPr lang="en-US" sz="1400" dirty="0" smtClean="0"/>
              <a:t>stories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Experts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Users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4208" y="4420850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/>
              <a:t>E</a:t>
            </a:r>
            <a:r>
              <a:rPr lang="en-US" sz="1400" dirty="0" smtClean="0"/>
              <a:t>asy to use infrastructure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Grid-ready applications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Training </a:t>
            </a:r>
            <a:r>
              <a:rPr lang="en-US" sz="1400" dirty="0" smtClean="0"/>
              <a:t>resources</a:t>
            </a: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 smtClean="0"/>
              <a:t>Help and support</a:t>
            </a: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/>
              <a:t>Involvement </a:t>
            </a:r>
            <a:r>
              <a:rPr lang="en-US" sz="1400" dirty="0" smtClean="0"/>
              <a:t>in open development processes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Workshops and forums</a:t>
            </a:r>
            <a:endParaRPr lang="en-US" sz="1400" dirty="0"/>
          </a:p>
        </p:txBody>
      </p: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829312136"/>
              </p:ext>
            </p:extLst>
          </p:nvPr>
        </p:nvGraphicFramePr>
        <p:xfrm>
          <a:off x="1140646" y="1140426"/>
          <a:ext cx="691276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3" y="5206676"/>
            <a:ext cx="2051720" cy="13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2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  <p:bldP spid="23" grpId="0"/>
      <p:bldP spid="24" grpId="0"/>
      <p:bldP spid="25" grpId="0"/>
      <p:bldGraphic spid="26" grpId="0">
        <p:bldAsOne/>
      </p:bldGraphic>
      <p:bldGraphic spid="26" grpId="1">
        <p:bldAsOne/>
      </p:bldGraphic>
      <p:bldGraphic spid="26" grpId="2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Life Sciences Grid Community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612" cy="452596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LSGC has just signed an </a:t>
            </a:r>
            <a:r>
              <a:rPr lang="en-US" dirty="0" err="1" smtClean="0"/>
              <a:t>MoU</a:t>
            </a:r>
            <a:r>
              <a:rPr lang="en-US" dirty="0" smtClean="0"/>
              <a:t> with EGI: </a:t>
            </a:r>
            <a:br>
              <a:rPr lang="en-US" dirty="0" smtClean="0"/>
            </a:br>
            <a:r>
              <a:rPr lang="en-US" sz="2400" dirty="0" smtClean="0">
                <a:hlinkClick r:id="rId2"/>
              </a:rPr>
              <a:t>http://www.egi.eu/collaboration/LSGC.html</a:t>
            </a:r>
            <a:r>
              <a:rPr lang="en-US" sz="2400" dirty="0" smtClean="0"/>
              <a:t> </a:t>
            </a: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dirty="0" smtClean="0"/>
              <a:t>Application developers will be major element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Portal and gateway developers too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Developers are the bridge between research and the infrastructure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Event such as IWSG-Life2011 and the </a:t>
            </a:r>
            <a:r>
              <a:rPr lang="en-US" dirty="0" err="1" smtClean="0"/>
              <a:t>HealthGrid</a:t>
            </a:r>
            <a:r>
              <a:rPr lang="en-US" dirty="0" smtClean="0"/>
              <a:t> conference bring such people together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88024" y="5877272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MoU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– Memorandum of Understanding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LSGC VRC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68760"/>
            <a:ext cx="6624736" cy="452596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The Life Sciences community: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Clearly well established, however…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Many new requirements to be satisfied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Especially to increase researcher numbers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How will this be achieved?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Use of the existing EGI support services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Participation in UCB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W</a:t>
            </a:r>
            <a:r>
              <a:rPr lang="en-US" sz="2400" dirty="0" smtClean="0"/>
              <a:t>orkshops, forums</a:t>
            </a:r>
            <a:r>
              <a:rPr lang="en-US" sz="2400" dirty="0"/>
              <a:t> </a:t>
            </a:r>
            <a:r>
              <a:rPr lang="en-US" sz="2400" dirty="0" smtClean="0"/>
              <a:t>and road-shows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9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Resource </a:t>
            </a:r>
            <a:r>
              <a:rPr lang="en-GB" sz="4000" dirty="0"/>
              <a:t>Infrastructure</a:t>
            </a:r>
            <a:br>
              <a:rPr lang="en-GB" sz="4000" dirty="0"/>
            </a:br>
            <a:r>
              <a:rPr lang="en-GB" sz="2400" dirty="0" smtClean="0"/>
              <a:t>(Showing </a:t>
            </a:r>
            <a:r>
              <a:rPr lang="en-GB" sz="2400" dirty="0"/>
              <a:t>yearly increase)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E18F12-1D1A-4AD3-B7E1-882CE00CB420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76243"/>
            <a:ext cx="28956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376243"/>
            <a:ext cx="2133600" cy="365125"/>
          </a:xfrm>
        </p:spPr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56550"/>
            <a:ext cx="8202653" cy="515277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68760"/>
            <a:ext cx="2741892" cy="118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70" y="3140968"/>
            <a:ext cx="2394802" cy="2558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496" y="3211810"/>
            <a:ext cx="7506991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338 Resource Centres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+6.8%</a:t>
            </a:r>
          </a:p>
          <a:p>
            <a:r>
              <a:rPr lang="en-GB" b="1" dirty="0" smtClean="0"/>
              <a:t>    Europe, Asia Pacific, North and South America</a:t>
            </a:r>
          </a:p>
          <a:p>
            <a:r>
              <a:rPr lang="en-GB" b="1" dirty="0" smtClean="0"/>
              <a:t>    96 supporting MPI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+31.5%</a:t>
            </a:r>
          </a:p>
          <a:p>
            <a:r>
              <a:rPr lang="en-GB" b="1" dirty="0" smtClean="0"/>
              <a:t>51 Countries (57 with integrated RPs) </a:t>
            </a:r>
            <a:r>
              <a:rPr lang="en-GB" b="1" dirty="0" smtClean="0">
                <a:sym typeface="Wingdings" pitchFamily="2" charset="2"/>
              </a:rPr>
              <a:t></a:t>
            </a:r>
            <a:r>
              <a:rPr lang="en-GB" b="1" dirty="0" smtClean="0"/>
              <a:t>+18.75%</a:t>
            </a:r>
          </a:p>
          <a:p>
            <a:r>
              <a:rPr lang="en-GB" b="1" dirty="0" smtClean="0"/>
              <a:t>Capacity</a:t>
            </a:r>
          </a:p>
          <a:p>
            <a:r>
              <a:rPr lang="en-GB" b="1" dirty="0" smtClean="0"/>
              <a:t>    240,000 CPU cores  </a:t>
            </a:r>
          </a:p>
          <a:p>
            <a:r>
              <a:rPr lang="en-GB" b="1" dirty="0"/>
              <a:t>	</a:t>
            </a:r>
            <a:r>
              <a:rPr lang="en-GB" b="1" dirty="0" smtClean="0"/>
              <a:t>(339,00 with integrated and peer RPs) </a:t>
            </a:r>
            <a:r>
              <a:rPr lang="en-GB" b="1" dirty="0" smtClean="0">
                <a:sym typeface="Wingdings" pitchFamily="2" charset="2"/>
              </a:rPr>
              <a:t> </a:t>
            </a:r>
            <a:r>
              <a:rPr lang="en-GB" b="1" dirty="0" smtClean="0"/>
              <a:t>24.9%</a:t>
            </a:r>
          </a:p>
          <a:p>
            <a:r>
              <a:rPr lang="en-GB" b="1" dirty="0" smtClean="0"/>
              <a:t>    1.89 Million HEP-SPEC 06*</a:t>
            </a:r>
          </a:p>
          <a:p>
            <a:r>
              <a:rPr lang="en-GB" b="1" dirty="0" smtClean="0"/>
              <a:t>    102 PB disk, 89 PB tape</a:t>
            </a:r>
          </a:p>
          <a:p>
            <a:endParaRPr lang="en-GB" b="1" dirty="0" smtClean="0"/>
          </a:p>
          <a:p>
            <a:r>
              <a:rPr lang="en-GB" sz="1600" b="1" dirty="0" smtClean="0"/>
              <a:t>* </a:t>
            </a:r>
            <a:r>
              <a:rPr lang="en-GB" sz="1600" b="1" dirty="0" smtClean="0">
                <a:solidFill>
                  <a:schemeClr val="bg1"/>
                </a:solidFill>
              </a:rPr>
              <a:t>Million HEP-SPEC 06 </a:t>
            </a:r>
            <a:r>
              <a:rPr lang="en-US" sz="1600" b="1" dirty="0" err="1">
                <a:solidFill>
                  <a:schemeClr val="bg1"/>
                </a:solidFill>
              </a:rPr>
              <a:t>Normalised</a:t>
            </a:r>
            <a:r>
              <a:rPr lang="en-US" sz="1600" b="1" dirty="0">
                <a:solidFill>
                  <a:schemeClr val="bg1"/>
                </a:solidFill>
              </a:rPr>
              <a:t> CPU time to a reference value of Mega </a:t>
            </a:r>
            <a:r>
              <a:rPr lang="en-US" sz="1600" b="1" dirty="0" smtClean="0">
                <a:solidFill>
                  <a:schemeClr val="bg1"/>
                </a:solidFill>
              </a:rPr>
              <a:t>HEP-SPEC 06</a:t>
            </a:r>
            <a:endParaRPr lang="en-GB" sz="1600" b="1" dirty="0" smtClean="0">
              <a:solidFill>
                <a:schemeClr val="bg1"/>
              </a:solidFill>
            </a:endParaRP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0686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79C6D61-3059-4E19-9988-AE895C4F6540}" type="slidenum">
              <a:rPr lang="en-US"/>
              <a:pPr/>
              <a:t>30</a:t>
            </a:fld>
            <a:endParaRPr lang="en-US"/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313953"/>
            <a:ext cx="8228160" cy="1062832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Life-Science Grid Community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539522"/>
            <a:ext cx="8228160" cy="4689132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Timeline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June 2010: open workshop at the HealthGrid conference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Agreed on a statement of goals and missions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Monthly phone meetings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Participating user groups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VOs: biomed (catch-all), vlemed, lsgrid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German life-science user community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Lifewatch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Supporting NGIs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Dutch, French, Italian, Spanish and Swiss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Hosting body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HealthGrid, a non-profit association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050FFF1-308A-4EA9-BC30-12B92955006F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780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6D983E0-45CC-4131-9451-3EFD651EAB28}" type="slidenum">
              <a:rPr lang="en-US"/>
              <a:pPr/>
              <a:t>31</a:t>
            </a:fld>
            <a:endParaRPr lang="en-US"/>
          </a:p>
        </p:txBody>
      </p:sp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Purposes and goals (1)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474715"/>
            <a:ext cx="8228160" cy="4526396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Represent the LS grid users, in particular to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Negotiate resources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Promote their requirements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Liaise with the European Grid </a:t>
            </a:r>
            <a:r>
              <a:rPr lang="en-US" dirty="0" smtClean="0"/>
              <a:t>Infrastructure</a:t>
            </a:r>
            <a:endParaRPr lang="en-US" dirty="0"/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Coordinate actions 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Serve as a contact point for new users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Share expertise in the community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Avoid replication of efforts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Define common requirements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Encourage sharing of resources, data and tools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5BF0D47-2303-4CAE-ABA6-E325C31F7F57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139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357989-0BE6-4E9B-98BC-855CD9FFCB96}" type="slidenum">
              <a:rPr lang="en-US"/>
              <a:pPr/>
              <a:t>32</a:t>
            </a:fld>
            <a:endParaRPr lang="en-US"/>
          </a:p>
        </p:txBody>
      </p:sp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313953"/>
            <a:ext cx="8228160" cy="1062832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Purposes and goals (2)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444307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Provide technical services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Operate and support common VOs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Operate shared services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Provide targeted user support and application porting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Training and induction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Organize community-specific training events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Smooth the learning curve, lower the start-up cost</a:t>
            </a: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Dissemination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Transfer knowledge among VRC partners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Advertise actions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Liaise with other groups of interest</a:t>
            </a:r>
          </a:p>
          <a:p>
            <a:pPr marL="1566581" lvl="1" indent="-519794">
              <a:buClr>
                <a:srgbClr val="FF950E"/>
              </a:buClr>
              <a:buSzPct val="75000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A020A7D-D8AA-4882-BDD7-2E9599E8705B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659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AppDB</a:t>
            </a:r>
            <a:r>
              <a:rPr lang="en-GB" dirty="0" smtClean="0"/>
              <a:t> – Life Sciences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88966B-38BF-4967-BD48-BD5911ABA88F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7" t="11218" r="23655" b="10805"/>
          <a:stretch/>
        </p:blipFill>
        <p:spPr bwMode="auto">
          <a:xfrm>
            <a:off x="804" y="-27384"/>
            <a:ext cx="9143195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59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D6AF248-BFEF-431A-B1A1-A7B4F1250042}" type="slidenum">
              <a:rPr lang="en-US"/>
              <a:pPr/>
              <a:t>34</a:t>
            </a:fld>
            <a:endParaRPr lang="en-US"/>
          </a:p>
        </p:txBody>
      </p:sp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313953"/>
            <a:ext cx="8228160" cy="1062832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/>
              <a:t>More information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825947"/>
          </a:xfrm>
          <a:ln/>
        </p:spPr>
        <p:txBody>
          <a:bodyPr/>
          <a:lstStyle/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Contact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Wiki page: http://wiki.healthgrid.org/LSVRC:Index</a:t>
            </a:r>
            <a:endParaRPr lang="en-US" dirty="0">
              <a:hlinkClick r:id="rId3"/>
            </a:endParaRP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Mailing list: lsvrc@healthgrid.org</a:t>
            </a:r>
            <a:endParaRPr lang="en-US" dirty="0">
              <a:hlinkClick r:id="rId4"/>
            </a:endParaRPr>
          </a:p>
          <a:p>
            <a:pPr marL="391645" indent="-293733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How to benefit from the LSGC?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Established VOs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Discuss technical issues with other VOs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Submit requirements to the EGI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Advertise your services ; use others'</a:t>
            </a:r>
          </a:p>
          <a:p>
            <a:pPr marL="1566581" lvl="1" indent="-519794">
              <a:buClr>
                <a:srgbClr val="FF950E"/>
              </a:buClr>
              <a:buSzPct val="75000"/>
              <a:buFont typeface="Symbol" charset="2"/>
              <a:buChar char="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New communities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Join an existing VO and benefit from its expertise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Get information on related applications and porting efforts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Get application porting support</a:t>
            </a:r>
          </a:p>
          <a:p>
            <a:pPr marL="2349872" lvl="2" indent="-390205">
              <a:buClr>
                <a:srgbClr val="FF950E"/>
              </a:buClr>
              <a:buSzPct val="45000"/>
              <a:buFont typeface="Wingdings" charset="2"/>
              <a:buChar char="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en-US" dirty="0"/>
              <a:t>Browse training material and </a:t>
            </a:r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483A7B1-905A-473C-B494-04487F3CAA10}" type="datetime1">
              <a:rPr lang="en-GB" smtClean="0"/>
              <a:pPr/>
              <a:t>28/06/2011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95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1279301"/>
            <a:ext cx="8219256" cy="4525963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US" sz="2400" dirty="0" smtClean="0"/>
              <a:t>EGI Virtual </a:t>
            </a:r>
            <a:r>
              <a:rPr lang="en-US" sz="2400" dirty="0"/>
              <a:t>Research Community (VRC) model </a:t>
            </a:r>
            <a:r>
              <a:rPr lang="en-US" sz="2400" dirty="0" smtClean="0"/>
              <a:t>available and LSGC VRC created</a:t>
            </a:r>
            <a:endParaRPr lang="en-US" sz="2400" dirty="0"/>
          </a:p>
          <a:p>
            <a:pPr lvl="1">
              <a:spcBef>
                <a:spcPts val="800"/>
              </a:spcBef>
            </a:pPr>
            <a:r>
              <a:rPr lang="en-US" sz="1800" dirty="0" smtClean="0"/>
              <a:t>LSGC participating in User </a:t>
            </a:r>
            <a:r>
              <a:rPr lang="en-US" sz="1800" dirty="0"/>
              <a:t>Community </a:t>
            </a:r>
            <a:r>
              <a:rPr lang="en-US" sz="1800" dirty="0" smtClean="0"/>
              <a:t>Board</a:t>
            </a:r>
            <a:endParaRPr lang="en-US" sz="1800" dirty="0"/>
          </a:p>
          <a:p>
            <a:pPr lvl="1">
              <a:spcBef>
                <a:spcPts val="800"/>
              </a:spcBef>
            </a:pPr>
            <a:r>
              <a:rPr lang="en-US" sz="1800" dirty="0" smtClean="0"/>
              <a:t>LSGC contributing to Requirements Tracker process</a:t>
            </a:r>
            <a:endParaRPr lang="en-US" sz="1800" dirty="0"/>
          </a:p>
          <a:p>
            <a:pPr lvl="1">
              <a:spcBef>
                <a:spcPts val="800"/>
              </a:spcBef>
            </a:pPr>
            <a:r>
              <a:rPr lang="en-US" sz="1800" dirty="0" smtClean="0"/>
              <a:t>EGI supporting NGIs who support LSGC</a:t>
            </a:r>
            <a:endParaRPr lang="en-US" sz="1800" dirty="0"/>
          </a:p>
          <a:p>
            <a:pPr>
              <a:spcBef>
                <a:spcPts val="800"/>
              </a:spcBef>
            </a:pPr>
            <a:r>
              <a:rPr lang="en-US" sz="2400" dirty="0" smtClean="0"/>
              <a:t>Technical Support Services</a:t>
            </a:r>
            <a:r>
              <a:rPr lang="en-US" sz="2400" dirty="0"/>
              <a:t>:</a:t>
            </a:r>
          </a:p>
          <a:p>
            <a:pPr lvl="1">
              <a:spcBef>
                <a:spcPts val="800"/>
              </a:spcBef>
            </a:pPr>
            <a:r>
              <a:rPr lang="en-US" sz="1800" dirty="0"/>
              <a:t>User requirement-driven process established</a:t>
            </a:r>
          </a:p>
          <a:p>
            <a:pPr lvl="1">
              <a:spcBef>
                <a:spcPts val="800"/>
              </a:spcBef>
            </a:pPr>
            <a:r>
              <a:rPr lang="en-US" sz="1800" dirty="0" err="1"/>
              <a:t>AppDB</a:t>
            </a:r>
            <a:r>
              <a:rPr lang="en-US" sz="1800" dirty="0"/>
              <a:t> gadget: being used by </a:t>
            </a:r>
            <a:r>
              <a:rPr lang="en-US" sz="1800" dirty="0" smtClean="0"/>
              <a:t>LSGC and </a:t>
            </a:r>
            <a:r>
              <a:rPr lang="en-US" sz="1800" dirty="0"/>
              <a:t>NGIs</a:t>
            </a:r>
          </a:p>
          <a:p>
            <a:pPr lvl="1">
              <a:spcBef>
                <a:spcPts val="800"/>
              </a:spcBef>
            </a:pPr>
            <a:r>
              <a:rPr lang="en-US" sz="1800" dirty="0"/>
              <a:t>User Support Platform based around </a:t>
            </a:r>
            <a:r>
              <a:rPr lang="en-US" sz="1800" dirty="0" smtClean="0"/>
              <a:t>EGI gadgets</a:t>
            </a:r>
          </a:p>
          <a:p>
            <a:pPr>
              <a:spcBef>
                <a:spcPts val="800"/>
              </a:spcBef>
            </a:pPr>
            <a:r>
              <a:rPr lang="en-US" sz="2200" dirty="0" smtClean="0"/>
              <a:t>Community Support Workshops:</a:t>
            </a:r>
          </a:p>
          <a:p>
            <a:pPr lvl="1">
              <a:spcBef>
                <a:spcPts val="800"/>
              </a:spcBef>
            </a:pPr>
            <a:r>
              <a:rPr lang="en-US" sz="1800" dirty="0" smtClean="0"/>
              <a:t>Life Sciences themes will be investigated and acted upon; your themes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31840" y="5694347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Thanks for your time!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steve.brewer@egi.eu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2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Grid?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A grid consists of </a:t>
            </a:r>
            <a:r>
              <a:rPr lang="en-GB" sz="3600" dirty="0" smtClean="0"/>
              <a:t>distributed resources </a:t>
            </a:r>
            <a:r>
              <a:rPr lang="en-GB" dirty="0" smtClean="0"/>
              <a:t>controlled by </a:t>
            </a:r>
            <a:r>
              <a:rPr lang="en-GB" sz="3600" dirty="0" smtClean="0"/>
              <a:t>separate organisations </a:t>
            </a:r>
            <a:r>
              <a:rPr lang="en-GB" dirty="0" smtClean="0"/>
              <a:t>that be systematically used securely by users external to that organisation</a:t>
            </a:r>
          </a:p>
          <a:p>
            <a:pPr eaLnBrk="1" hangingPunct="1"/>
            <a:r>
              <a:rPr lang="en-GB" dirty="0" smtClean="0"/>
              <a:t>Resources can include:</a:t>
            </a:r>
          </a:p>
          <a:p>
            <a:pPr lvl="1" eaLnBrk="1" hangingPunct="1"/>
            <a:r>
              <a:rPr lang="en-GB" sz="2400" dirty="0" smtClean="0"/>
              <a:t>Commodity or HPC clusters</a:t>
            </a:r>
          </a:p>
          <a:p>
            <a:pPr lvl="1" eaLnBrk="1" hangingPunct="1"/>
            <a:r>
              <a:rPr lang="en-GB" sz="2400" dirty="0" smtClean="0"/>
              <a:t>Disk or tape storage</a:t>
            </a:r>
          </a:p>
          <a:p>
            <a:pPr lvl="1" eaLnBrk="1" hangingPunct="1"/>
            <a:r>
              <a:rPr lang="en-GB" sz="2400" dirty="0" smtClean="0"/>
              <a:t>Instruments</a:t>
            </a:r>
          </a:p>
          <a:p>
            <a:pPr lvl="1" eaLnBrk="1" hangingPunct="1"/>
            <a:r>
              <a:rPr lang="en-GB" sz="2400" dirty="0" smtClean="0"/>
              <a:t>Data Archives or Digital Libraries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80721F-B645-4B47-8668-EA03BDE5571B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7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>
                <a:solidFill>
                  <a:schemeClr val="bg1"/>
                </a:solidFill>
              </a:rPr>
              <a:t>HealthGrid</a:t>
            </a:r>
            <a:r>
              <a:rPr lang="en-GB" dirty="0">
                <a:solidFill>
                  <a:schemeClr val="bg1"/>
                </a:solidFill>
              </a:rPr>
              <a:t> 2011, Bristol, UK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E5DED5-60B2-4585-A5A2-7E92A9DE0233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Infrastructure (Wikipedia)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Infrastructure is the basic physical and organisational structures needed for the operation of a society or enterprise, or the services and facilities necessary for an economy to function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GB" dirty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EGI provides a service infrastructure that exposes and helps coordinate a resource infrastructure</a:t>
            </a:r>
          </a:p>
        </p:txBody>
      </p:sp>
      <p:sp>
        <p:nvSpPr>
          <p:cNvPr id="6148" name="Date Placeholder 6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ED1A45-23C8-4B8A-BC44-36FFBC774338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9" name="Footer Placeholder 7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>
                <a:solidFill>
                  <a:schemeClr val="bg1"/>
                </a:solidFill>
              </a:rPr>
              <a:t>HealthGrid</a:t>
            </a:r>
            <a:r>
              <a:rPr lang="en-GB" dirty="0">
                <a:solidFill>
                  <a:schemeClr val="bg1"/>
                </a:solidFill>
              </a:rPr>
              <a:t> 2011, Bristol, UK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2ED949-20FF-4B43-A31E-A2CDE4B5E17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851" y="3964588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2688383"/>
            <a:ext cx="928687" cy="3563143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688383"/>
            <a:ext cx="928688" cy="3563143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608338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2688383"/>
            <a:ext cx="928688" cy="3563143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2688383"/>
            <a:ext cx="857250" cy="3563143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583610" y="3174951"/>
            <a:ext cx="857250" cy="3076576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680026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EGI.eu</a:t>
            </a:r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1B363B-373D-4E3F-985E-134F8C86D884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>
                <a:solidFill>
                  <a:schemeClr val="bg1"/>
                </a:solidFill>
              </a:rPr>
              <a:t>HealthGrid</a:t>
            </a:r>
            <a:r>
              <a:rPr lang="en-GB" dirty="0">
                <a:solidFill>
                  <a:schemeClr val="bg1"/>
                </a:solidFill>
              </a:rPr>
              <a:t> 2011, Bristol, UK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83610" y="3977874"/>
            <a:ext cx="5684957" cy="1035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NGI: National Grid Initiative</a:t>
            </a:r>
          </a:p>
          <a:p>
            <a:pPr algn="ctr"/>
            <a:r>
              <a:rPr lang="en-GB" dirty="0" smtClean="0"/>
              <a:t>EIRO: European Intergovernmental Research Organisation (e.g. CERN, EMBL, ESA, …)</a:t>
            </a:r>
            <a:endParaRPr lang="en-GB" dirty="0"/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6357939" y="3174951"/>
            <a:ext cx="2286000" cy="686098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179512" y="2276872"/>
            <a:ext cx="8464425" cy="73615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1583611" y="3174950"/>
            <a:ext cx="4494928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EGI Resource Infrastructure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5496" y="1124744"/>
            <a:ext cx="9073008" cy="46805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539552" y="1808820"/>
            <a:ext cx="2592288" cy="2556284"/>
            <a:chOff x="827584" y="2564904"/>
            <a:chExt cx="2592288" cy="2556284"/>
          </a:xfrm>
        </p:grpSpPr>
        <p:sp>
          <p:nvSpPr>
            <p:cNvPr id="7" name="Oval 6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75856" y="3248980"/>
            <a:ext cx="2592288" cy="2556284"/>
            <a:chOff x="827584" y="2564904"/>
            <a:chExt cx="2592288" cy="2556284"/>
          </a:xfrm>
        </p:grpSpPr>
        <p:sp>
          <p:nvSpPr>
            <p:cNvPr id="14" name="Oval 13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56176" y="1808820"/>
            <a:ext cx="2592288" cy="2556284"/>
            <a:chOff x="827584" y="2564904"/>
            <a:chExt cx="2592288" cy="2556284"/>
          </a:xfrm>
        </p:grpSpPr>
        <p:sp>
          <p:nvSpPr>
            <p:cNvPr id="18" name="Oval 17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sp>
        <p:nvSpPr>
          <p:cNvPr id="21" name="Left-Right-Up Arrow 20"/>
          <p:cNvSpPr/>
          <p:nvPr/>
        </p:nvSpPr>
        <p:spPr>
          <a:xfrm rot="10800000">
            <a:off x="3677424" y="1628800"/>
            <a:ext cx="1728192" cy="1080120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054667" y="172288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Network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779912" y="2995078"/>
            <a:ext cx="14821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Integrated</a:t>
            </a:r>
            <a:r>
              <a:rPr lang="en-GB" sz="1200" dirty="0" smtClean="0"/>
              <a:t> Resource Infrastructure Provider</a:t>
            </a:r>
            <a:endParaRPr lang="en-GB" sz="1200" dirty="0"/>
          </a:p>
        </p:txBody>
      </p:sp>
      <p:sp>
        <p:nvSpPr>
          <p:cNvPr id="24" name="Rectangle 23"/>
          <p:cNvSpPr/>
          <p:nvPr/>
        </p:nvSpPr>
        <p:spPr>
          <a:xfrm>
            <a:off x="1947923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National Grid Initiative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36096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Peer</a:t>
            </a:r>
            <a:r>
              <a:rPr lang="en-GB" sz="1200" dirty="0" smtClean="0">
                <a:solidFill>
                  <a:schemeClr val="bg1"/>
                </a:solidFill>
              </a:rPr>
              <a:t> Resource Infrastructure Provider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496" y="580526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Integrated</a:t>
            </a:r>
            <a:r>
              <a:rPr lang="en-GB" sz="1200" dirty="0" smtClean="0"/>
              <a:t>: infrastructure operated by a non-EGI-InSPIRE partner but relying on EGI </a:t>
            </a:r>
            <a:r>
              <a:rPr lang="en-GB" sz="1200" dirty="0"/>
              <a:t>operational </a:t>
            </a:r>
            <a:r>
              <a:rPr lang="en-GB" sz="1200" dirty="0" smtClean="0"/>
              <a:t>services (</a:t>
            </a:r>
            <a:r>
              <a:rPr lang="en-GB" sz="1200" dirty="0" err="1" smtClean="0"/>
              <a:t>MoU</a:t>
            </a:r>
            <a:r>
              <a:rPr lang="en-GB" sz="1200" dirty="0" smtClean="0"/>
              <a:t>)</a:t>
            </a:r>
          </a:p>
          <a:p>
            <a:r>
              <a:rPr lang="en-GB" sz="1200" b="1" dirty="0" smtClean="0"/>
              <a:t>Peer</a:t>
            </a:r>
            <a:r>
              <a:rPr lang="en-GB" sz="1200" dirty="0" smtClean="0"/>
              <a:t>: infrastructure accessible </a:t>
            </a:r>
            <a:r>
              <a:rPr lang="en-GB" sz="1200" dirty="0"/>
              <a:t>to EGI users, but </a:t>
            </a:r>
            <a:r>
              <a:rPr lang="en-GB" sz="1200" dirty="0" smtClean="0"/>
              <a:t>relying </a:t>
            </a:r>
            <a:r>
              <a:rPr lang="en-GB" sz="1200" dirty="0"/>
              <a:t>on </a:t>
            </a:r>
            <a:r>
              <a:rPr lang="en-GB" sz="1200" dirty="0" smtClean="0"/>
              <a:t>own operational services</a:t>
            </a:r>
            <a:endParaRPr lang="en-GB" sz="1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3972C7-72F6-42BE-ADE0-23D6B4DCB84E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17012" y="2708920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6" name="Oval 25"/>
          <p:cNvSpPr/>
          <p:nvPr/>
        </p:nvSpPr>
        <p:spPr>
          <a:xfrm>
            <a:off x="2987824" y="1772816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8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smtClean="0"/>
              <a:t>Coordination for European Grid resources</a:t>
            </a:r>
          </a:p>
          <a:p>
            <a:pPr lvl="1" eaLnBrk="1" hangingPunct="1"/>
            <a:r>
              <a:rPr lang="en-GB" smtClean="0"/>
              <a:t>Established February 8th 2010</a:t>
            </a:r>
          </a:p>
          <a:p>
            <a:pPr lvl="1" eaLnBrk="1" hangingPunct="1"/>
            <a:r>
              <a:rPr lang="en-GB" smtClean="0"/>
              <a:t>Central policy &amp; services needed to run a grid</a:t>
            </a:r>
          </a:p>
          <a:p>
            <a:pPr lvl="1" eaLnBrk="1" hangingPunct="1"/>
            <a:r>
              <a:rPr lang="en-GB" smtClean="0"/>
              <a:t>Sustainable small coordinating organisation</a:t>
            </a:r>
          </a:p>
          <a:p>
            <a:pPr eaLnBrk="1" hangingPunct="1"/>
            <a:r>
              <a:rPr lang="en-GB" smtClean="0"/>
              <a:t>Based in Amsterdam</a:t>
            </a:r>
          </a:p>
          <a:p>
            <a:pPr lvl="1" eaLnBrk="1" hangingPunct="1"/>
            <a:r>
              <a:rPr lang="en-GB" smtClean="0"/>
              <a:t>Coordinating core (~20 people) in Amsterdam</a:t>
            </a:r>
          </a:p>
          <a:p>
            <a:pPr lvl="1" eaLnBrk="1" hangingPunct="1"/>
            <a:r>
              <a:rPr lang="en-GB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423AB0-4174-470C-A40A-ABFC1EBC732C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28/06/2011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>
                <a:solidFill>
                  <a:schemeClr val="bg1"/>
                </a:solidFill>
              </a:rPr>
              <a:t>HealthGrid</a:t>
            </a:r>
            <a:r>
              <a:rPr lang="en-GB" dirty="0">
                <a:solidFill>
                  <a:schemeClr val="bg1"/>
                </a:solidFill>
              </a:rPr>
              <a:t> 2011, Bristol, UK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589240"/>
            <a:ext cx="91551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>EGI and EGI.eu supported by EGI-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</a:rPr>
              <a:t>InSPIRE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>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</a:t>
            </a:r>
            <a:r>
              <a:rPr lang="en-IE" dirty="0" err="1" smtClean="0"/>
              <a:t>InSPIRE</a:t>
            </a:r>
            <a:r>
              <a:rPr lang="en-IE" dirty="0" smtClean="0"/>
              <a:t>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467544" y="1124744"/>
            <a:ext cx="807561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contribution</a:t>
            </a:r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b="14903"/>
          <a:stretch>
            <a:fillRect/>
          </a:stretch>
        </p:blipFill>
        <p:spPr bwMode="auto">
          <a:xfrm>
            <a:off x="4211960" y="2996952"/>
            <a:ext cx="4681538" cy="30734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01600" dist="101600" dir="27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442540" y="4595018"/>
            <a:ext cx="3481388" cy="11382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5724128" y="5600273"/>
            <a:ext cx="1008112" cy="276999"/>
          </a:xfrm>
          <a:prstGeom prst="rect">
            <a:avLst/>
          </a:prstGeom>
          <a:solidFill>
            <a:srgbClr val="BDBDD4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>
                <a:latin typeface="Arial" charset="0"/>
              </a:rPr>
              <a:t>Un-</a:t>
            </a:r>
            <a:r>
              <a:rPr lang="en-GB" sz="1200" dirty="0" smtClean="0">
                <a:latin typeface="Arial" charset="0"/>
              </a:rPr>
              <a:t>Funded</a:t>
            </a:r>
            <a:endParaRPr lang="en-GB" sz="1200" dirty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err="1"/>
              <a:t>HealthGrid</a:t>
            </a:r>
            <a:r>
              <a:rPr lang="en-GB" dirty="0"/>
              <a:t> 2011, Bristol, UK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81F732-29E3-4934-B824-1CA542D006B8}" type="datetime1">
              <a:rPr lang="en-GB" smtClean="0"/>
              <a:pPr>
                <a:defRPr/>
              </a:pPr>
              <a:t>28/06/2011</a:t>
            </a:fld>
            <a:endParaRPr lang="en-US"/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732240" y="5600273"/>
            <a:ext cx="1008112" cy="276999"/>
          </a:xfrm>
          <a:prstGeom prst="rect">
            <a:avLst/>
          </a:prstGeom>
          <a:solidFill>
            <a:srgbClr val="090D5A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 smtClean="0">
                <a:solidFill>
                  <a:schemeClr val="bg1"/>
                </a:solidFill>
                <a:latin typeface="Arial" charset="0"/>
              </a:rPr>
              <a:t>Funded</a:t>
            </a:r>
            <a:endParaRPr lang="en-GB" sz="12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9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DejaVu Sans"/>
      </a:majorFont>
      <a:minorFont>
        <a:latin typeface="Arial"/>
        <a:ea typeface="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2451</Words>
  <Application>Microsoft Office PowerPoint</Application>
  <PresentationFormat>On-screen Show (4:3)</PresentationFormat>
  <Paragraphs>642</Paragraphs>
  <Slides>35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EGI-InSPIRE 2</vt:lpstr>
      <vt:lpstr>EG-InSPIRE</vt:lpstr>
      <vt:lpstr>1_EG-InSPIRE</vt:lpstr>
      <vt:lpstr>Office Theme</vt:lpstr>
      <vt:lpstr>Virtual Research Communities: EGI's model for supporting the Life Sciences Grid Community</vt:lpstr>
      <vt:lpstr>Supporting the LSGC</vt:lpstr>
      <vt:lpstr>Resource Infrastructure (Showing yearly increase)</vt:lpstr>
      <vt:lpstr>What is a Grid?</vt:lpstr>
      <vt:lpstr>Infrastructure (Wikipedia)</vt:lpstr>
      <vt:lpstr>PowerPoint Presentation</vt:lpstr>
      <vt:lpstr>EGI Resource Infrastructure</vt:lpstr>
      <vt:lpstr>EGI.eu</vt:lpstr>
      <vt:lpstr>EGI-InSPIRE Project</vt:lpstr>
      <vt:lpstr>EGI-InSPIRE: project objectives</vt:lpstr>
      <vt:lpstr>A Virtuous Service Cycle</vt:lpstr>
      <vt:lpstr>Supporting the LSGC</vt:lpstr>
      <vt:lpstr>EGI: coordinating the user experience </vt:lpstr>
      <vt:lpstr>Integrate current and future use</vt:lpstr>
      <vt:lpstr>UCB and the Virtual Research Community model: purpose and benefits</vt:lpstr>
      <vt:lpstr>NGI User Support Teams</vt:lpstr>
      <vt:lpstr>Technical Support Services</vt:lpstr>
      <vt:lpstr>EGI Application Database</vt:lpstr>
      <vt:lpstr>AppDB: PY1 statistics</vt:lpstr>
      <vt:lpstr>Training marketplace</vt:lpstr>
      <vt:lpstr>Coordination of services for VOs</vt:lpstr>
      <vt:lpstr>VO Services: NAGIOS SAM</vt:lpstr>
      <vt:lpstr>Processing EGI requirements; implementing solutions</vt:lpstr>
      <vt:lpstr>www.egi.eu/user-support</vt:lpstr>
      <vt:lpstr>Community Support Workshops</vt:lpstr>
      <vt:lpstr>Supporting LSGC</vt:lpstr>
      <vt:lpstr>New user communities: gathering new requirements</vt:lpstr>
      <vt:lpstr>Life Sciences Grid Community</vt:lpstr>
      <vt:lpstr>LSGC VRC</vt:lpstr>
      <vt:lpstr>Life-Science Grid Community</vt:lpstr>
      <vt:lpstr>Purposes and goals (1)</vt:lpstr>
      <vt:lpstr>Purposes and goals (2)</vt:lpstr>
      <vt:lpstr>AppDB – Life Sciences</vt:lpstr>
      <vt:lpstr>More information</vt:lpstr>
      <vt:lpstr>Summary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 Brewer</cp:lastModifiedBy>
  <cp:revision>156</cp:revision>
  <dcterms:created xsi:type="dcterms:W3CDTF">2010-09-03T12:01:03Z</dcterms:created>
  <dcterms:modified xsi:type="dcterms:W3CDTF">2011-06-28T10:35:53Z</dcterms:modified>
</cp:coreProperties>
</file>