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fif" ContentType="image/jpeg"/>
  <Default Extension="emf" ContentType="image/x-emf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6"/>
  </p:notesMasterIdLst>
  <p:sldIdLst>
    <p:sldId id="256" r:id="rId2"/>
    <p:sldId id="309" r:id="rId3"/>
    <p:sldId id="257" r:id="rId4"/>
    <p:sldId id="258" r:id="rId5"/>
    <p:sldId id="259" r:id="rId6"/>
    <p:sldId id="260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8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gKS9UKsxkZWt7OMCyR4IKFLX/T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872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customschemas.google.com/relationships/presentationmetadata" Target="metadata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67345E-E907-A54C-8CD3-7EDDEAF06FBB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A9366A-69DF-B64E-B46F-9351D1C5F65F}">
      <dgm:prSet phldrT="[Text]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dirty="0"/>
            <a:t>100 partners</a:t>
          </a:r>
        </a:p>
      </dgm:t>
    </dgm:pt>
    <dgm:pt modelId="{D245824C-7FB8-6C4C-94C7-1841E2410C2C}" type="parTrans" cxnId="{79E791EF-C9B8-0941-8B30-E5589D3E2F6C}">
      <dgm:prSet/>
      <dgm:spPr/>
      <dgm:t>
        <a:bodyPr/>
        <a:lstStyle/>
        <a:p>
          <a:endParaRPr lang="en-US"/>
        </a:p>
      </dgm:t>
    </dgm:pt>
    <dgm:pt modelId="{92B49D02-2B62-9642-BED7-65348506B108}" type="sibTrans" cxnId="{79E791EF-C9B8-0941-8B30-E5589D3E2F6C}">
      <dgm:prSet/>
      <dgm:spPr/>
      <dgm:t>
        <a:bodyPr/>
        <a:lstStyle/>
        <a:p>
          <a:endParaRPr lang="en-US"/>
        </a:p>
      </dgm:t>
    </dgm:pt>
    <dgm:pt modelId="{D013C8EA-7144-5043-820D-A8C93F047C87}">
      <dgm:prSet phldrT="[Text]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dirty="0"/>
            <a:t>36 months</a:t>
          </a:r>
        </a:p>
      </dgm:t>
    </dgm:pt>
    <dgm:pt modelId="{E9E0BF4B-46EC-4249-B088-6CB97D9C642D}" type="parTrans" cxnId="{3FA34FDC-4883-DC4F-9033-0BA7A6B636F8}">
      <dgm:prSet/>
      <dgm:spPr/>
      <dgm:t>
        <a:bodyPr/>
        <a:lstStyle/>
        <a:p>
          <a:endParaRPr lang="en-US"/>
        </a:p>
      </dgm:t>
    </dgm:pt>
    <dgm:pt modelId="{B280F28E-05D1-1A4A-A05F-F4E9A52237EC}" type="sibTrans" cxnId="{3FA34FDC-4883-DC4F-9033-0BA7A6B636F8}">
      <dgm:prSet/>
      <dgm:spPr/>
      <dgm:t>
        <a:bodyPr/>
        <a:lstStyle/>
        <a:p>
          <a:endParaRPr lang="en-US"/>
        </a:p>
      </dgm:t>
    </dgm:pt>
    <dgm:pt modelId="{7C566745-68B6-7F4B-A781-51A6F2D49E8D}">
      <dgm:prSet phldrT="[Text]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dirty="0"/>
            <a:t>33 million Euro</a:t>
          </a:r>
        </a:p>
      </dgm:t>
    </dgm:pt>
    <dgm:pt modelId="{8A5093F3-A70D-344D-879B-76052CA6D740}" type="parTrans" cxnId="{4AA85E93-2CD2-0143-A3ED-753FD1ECD67E}">
      <dgm:prSet/>
      <dgm:spPr/>
      <dgm:t>
        <a:bodyPr/>
        <a:lstStyle/>
        <a:p>
          <a:endParaRPr lang="en-US"/>
        </a:p>
      </dgm:t>
    </dgm:pt>
    <dgm:pt modelId="{53F70921-FB16-BB49-9951-330309818A59}" type="sibTrans" cxnId="{4AA85E93-2CD2-0143-A3ED-753FD1ECD67E}">
      <dgm:prSet/>
      <dgm:spPr/>
      <dgm:t>
        <a:bodyPr/>
        <a:lstStyle/>
        <a:p>
          <a:endParaRPr lang="en-US"/>
        </a:p>
      </dgm:t>
    </dgm:pt>
    <dgm:pt modelId="{ADD6051D-5FD7-6244-9EFE-19EEECC294D6}" type="pres">
      <dgm:prSet presAssocID="{2D67345E-E907-A54C-8CD3-7EDDEAF06F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02A639-FF37-DF42-87C2-97CABD5B98C2}" type="pres">
      <dgm:prSet presAssocID="{C6A9366A-69DF-B64E-B46F-9351D1C5F65F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62CBA-4137-8A48-BEC7-9E826033A4D3}" type="pres">
      <dgm:prSet presAssocID="{92B49D02-2B62-9642-BED7-65348506B108}" presName="space" presStyleCnt="0"/>
      <dgm:spPr/>
    </dgm:pt>
    <dgm:pt modelId="{2367613D-FE21-6047-AB96-6E7629E0EBB2}" type="pres">
      <dgm:prSet presAssocID="{D013C8EA-7144-5043-820D-A8C93F047C87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189AE-66D0-4344-AC0A-8EDAC697DCAA}" type="pres">
      <dgm:prSet presAssocID="{B280F28E-05D1-1A4A-A05F-F4E9A52237EC}" presName="space" presStyleCnt="0"/>
      <dgm:spPr/>
    </dgm:pt>
    <dgm:pt modelId="{BE75E7C6-9FF5-644E-853E-4F9421C83139}" type="pres">
      <dgm:prSet presAssocID="{7C566745-68B6-7F4B-A781-51A6F2D49E8D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80F1CB-2FC2-6F44-82C9-D5AC9C234F29}" type="presOf" srcId="{C6A9366A-69DF-B64E-B46F-9351D1C5F65F}" destId="{D302A639-FF37-DF42-87C2-97CABD5B98C2}" srcOrd="0" destOrd="0" presId="urn:microsoft.com/office/officeart/2005/8/layout/venn3"/>
    <dgm:cxn modelId="{A04D9C08-968E-9848-9625-4E4C26DB607B}" type="presOf" srcId="{7C566745-68B6-7F4B-A781-51A6F2D49E8D}" destId="{BE75E7C6-9FF5-644E-853E-4F9421C83139}" srcOrd="0" destOrd="0" presId="urn:microsoft.com/office/officeart/2005/8/layout/venn3"/>
    <dgm:cxn modelId="{B0060255-8985-5D42-B8C9-4E8C463AF663}" type="presOf" srcId="{2D67345E-E907-A54C-8CD3-7EDDEAF06FBB}" destId="{ADD6051D-5FD7-6244-9EFE-19EEECC294D6}" srcOrd="0" destOrd="0" presId="urn:microsoft.com/office/officeart/2005/8/layout/venn3"/>
    <dgm:cxn modelId="{76128DA5-F1AE-184D-8853-EEBC1BD9167F}" type="presOf" srcId="{D013C8EA-7144-5043-820D-A8C93F047C87}" destId="{2367613D-FE21-6047-AB96-6E7629E0EBB2}" srcOrd="0" destOrd="0" presId="urn:microsoft.com/office/officeart/2005/8/layout/venn3"/>
    <dgm:cxn modelId="{4AA85E93-2CD2-0143-A3ED-753FD1ECD67E}" srcId="{2D67345E-E907-A54C-8CD3-7EDDEAF06FBB}" destId="{7C566745-68B6-7F4B-A781-51A6F2D49E8D}" srcOrd="2" destOrd="0" parTransId="{8A5093F3-A70D-344D-879B-76052CA6D740}" sibTransId="{53F70921-FB16-BB49-9951-330309818A59}"/>
    <dgm:cxn modelId="{79E791EF-C9B8-0941-8B30-E5589D3E2F6C}" srcId="{2D67345E-E907-A54C-8CD3-7EDDEAF06FBB}" destId="{C6A9366A-69DF-B64E-B46F-9351D1C5F65F}" srcOrd="0" destOrd="0" parTransId="{D245824C-7FB8-6C4C-94C7-1841E2410C2C}" sibTransId="{92B49D02-2B62-9642-BED7-65348506B108}"/>
    <dgm:cxn modelId="{3FA34FDC-4883-DC4F-9033-0BA7A6B636F8}" srcId="{2D67345E-E907-A54C-8CD3-7EDDEAF06FBB}" destId="{D013C8EA-7144-5043-820D-A8C93F047C87}" srcOrd="1" destOrd="0" parTransId="{E9E0BF4B-46EC-4249-B088-6CB97D9C642D}" sibTransId="{B280F28E-05D1-1A4A-A05F-F4E9A52237EC}"/>
    <dgm:cxn modelId="{5C05F80C-0D68-8F4E-954D-4AD86F4E9B41}" type="presParOf" srcId="{ADD6051D-5FD7-6244-9EFE-19EEECC294D6}" destId="{D302A639-FF37-DF42-87C2-97CABD5B98C2}" srcOrd="0" destOrd="0" presId="urn:microsoft.com/office/officeart/2005/8/layout/venn3"/>
    <dgm:cxn modelId="{2A4CFE78-1889-A84F-866D-272B21D309E4}" type="presParOf" srcId="{ADD6051D-5FD7-6244-9EFE-19EEECC294D6}" destId="{FB362CBA-4137-8A48-BEC7-9E826033A4D3}" srcOrd="1" destOrd="0" presId="urn:microsoft.com/office/officeart/2005/8/layout/venn3"/>
    <dgm:cxn modelId="{4498BE37-144F-DD47-923B-966A8BC23DB4}" type="presParOf" srcId="{ADD6051D-5FD7-6244-9EFE-19EEECC294D6}" destId="{2367613D-FE21-6047-AB96-6E7629E0EBB2}" srcOrd="2" destOrd="0" presId="urn:microsoft.com/office/officeart/2005/8/layout/venn3"/>
    <dgm:cxn modelId="{0E2313E5-0D17-6842-A43A-6A312BD02643}" type="presParOf" srcId="{ADD6051D-5FD7-6244-9EFE-19EEECC294D6}" destId="{B11189AE-66D0-4344-AC0A-8EDAC697DCAA}" srcOrd="3" destOrd="0" presId="urn:microsoft.com/office/officeart/2005/8/layout/venn3"/>
    <dgm:cxn modelId="{9FBD608B-F52B-DD47-9138-36AD711E380A}" type="presParOf" srcId="{ADD6051D-5FD7-6244-9EFE-19EEECC294D6}" destId="{BE75E7C6-9FF5-644E-853E-4F9421C8313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67345E-E907-A54C-8CD3-7EDDEAF06FBB}" type="doc">
      <dgm:prSet loTypeId="urn:microsoft.com/office/officeart/2005/8/layout/venn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6A9366A-69DF-B64E-B46F-9351D1C5F65F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33m EUR</a:t>
          </a:r>
          <a:endParaRPr lang="en-US" sz="1100" b="1" dirty="0"/>
        </a:p>
      </dgm:t>
    </dgm:pt>
    <dgm:pt modelId="{D245824C-7FB8-6C4C-94C7-1841E2410C2C}" type="parTrans" cxnId="{79E791EF-C9B8-0941-8B30-E5589D3E2F6C}">
      <dgm:prSet/>
      <dgm:spPr/>
      <dgm:t>
        <a:bodyPr/>
        <a:lstStyle/>
        <a:p>
          <a:endParaRPr lang="en-US" sz="1100" b="1"/>
        </a:p>
      </dgm:t>
    </dgm:pt>
    <dgm:pt modelId="{92B49D02-2B62-9642-BED7-65348506B108}" type="sibTrans" cxnId="{79E791EF-C9B8-0941-8B30-E5589D3E2F6C}">
      <dgm:prSet/>
      <dgm:spPr/>
      <dgm:t>
        <a:bodyPr/>
        <a:lstStyle/>
        <a:p>
          <a:endParaRPr lang="en-US" sz="1100" b="1"/>
        </a:p>
      </dgm:t>
    </dgm:pt>
    <dgm:pt modelId="{D013C8EA-7144-5043-820D-A8C93F047C87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100+ partners</a:t>
          </a:r>
          <a:endParaRPr lang="en-US" sz="1100" b="1" dirty="0"/>
        </a:p>
      </dgm:t>
    </dgm:pt>
    <dgm:pt modelId="{E9E0BF4B-46EC-4249-B088-6CB97D9C642D}" type="parTrans" cxnId="{3FA34FDC-4883-DC4F-9033-0BA7A6B636F8}">
      <dgm:prSet/>
      <dgm:spPr/>
      <dgm:t>
        <a:bodyPr/>
        <a:lstStyle/>
        <a:p>
          <a:endParaRPr lang="en-US" sz="1100" b="1"/>
        </a:p>
      </dgm:t>
    </dgm:pt>
    <dgm:pt modelId="{B280F28E-05D1-1A4A-A05F-F4E9A52237EC}" type="sibTrans" cxnId="{3FA34FDC-4883-DC4F-9033-0BA7A6B636F8}">
      <dgm:prSet/>
      <dgm:spPr/>
      <dgm:t>
        <a:bodyPr/>
        <a:lstStyle/>
        <a:p>
          <a:endParaRPr lang="en-US" sz="1100" b="1"/>
        </a:p>
      </dgm:t>
    </dgm:pt>
    <dgm:pt modelId="{7C566745-68B6-7F4B-A781-51A6F2D49E8D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en-US" sz="1100" b="1" dirty="0" smtClean="0"/>
            <a:t>2018-2020</a:t>
          </a:r>
          <a:endParaRPr lang="en-US" sz="1100" b="1" dirty="0"/>
        </a:p>
      </dgm:t>
    </dgm:pt>
    <dgm:pt modelId="{8A5093F3-A70D-344D-879B-76052CA6D740}" type="parTrans" cxnId="{4AA85E93-2CD2-0143-A3ED-753FD1ECD67E}">
      <dgm:prSet/>
      <dgm:spPr/>
      <dgm:t>
        <a:bodyPr/>
        <a:lstStyle/>
        <a:p>
          <a:endParaRPr lang="en-US" sz="1100" b="1"/>
        </a:p>
      </dgm:t>
    </dgm:pt>
    <dgm:pt modelId="{53F70921-FB16-BB49-9951-330309818A59}" type="sibTrans" cxnId="{4AA85E93-2CD2-0143-A3ED-753FD1ECD67E}">
      <dgm:prSet/>
      <dgm:spPr/>
      <dgm:t>
        <a:bodyPr/>
        <a:lstStyle/>
        <a:p>
          <a:endParaRPr lang="en-US" sz="1100" b="1"/>
        </a:p>
      </dgm:t>
    </dgm:pt>
    <dgm:pt modelId="{AA9F1D98-1BD9-A14D-83F2-D5C82BC22445}">
      <dgm:prSet phldrT="[Text]" custT="1"/>
      <dgm:spPr>
        <a:solidFill>
          <a:schemeClr val="bg1"/>
        </a:solidFill>
        <a:ln w="38100">
          <a:solidFill>
            <a:schemeClr val="bg2"/>
          </a:solidFill>
        </a:ln>
      </dgm:spPr>
      <dgm:t>
        <a:bodyPr lIns="0" rIns="0"/>
        <a:lstStyle/>
        <a:p>
          <a:r>
            <a:rPr lang="en-US" sz="1100" b="1" dirty="0" err="1" smtClean="0"/>
            <a:t>Coord</a:t>
          </a:r>
          <a:r>
            <a:rPr lang="en-US" sz="1100" b="1" dirty="0" smtClean="0"/>
            <a:t>. by EGI Foundation</a:t>
          </a:r>
          <a:endParaRPr lang="en-US" sz="1100" b="1" dirty="0"/>
        </a:p>
      </dgm:t>
    </dgm:pt>
    <dgm:pt modelId="{AD0AF3E9-E7A4-0C48-A6C6-EC4FC3BC4399}" type="parTrans" cxnId="{49A027EB-421F-684C-B246-9E87A78EEA95}">
      <dgm:prSet/>
      <dgm:spPr/>
      <dgm:t>
        <a:bodyPr/>
        <a:lstStyle/>
        <a:p>
          <a:endParaRPr lang="en-US" sz="1100" b="1"/>
        </a:p>
      </dgm:t>
    </dgm:pt>
    <dgm:pt modelId="{DA8D7414-BFD4-3B4C-BC98-641D5AF61039}" type="sibTrans" cxnId="{49A027EB-421F-684C-B246-9E87A78EEA95}">
      <dgm:prSet/>
      <dgm:spPr/>
      <dgm:t>
        <a:bodyPr/>
        <a:lstStyle/>
        <a:p>
          <a:endParaRPr lang="en-US" sz="1100" b="1"/>
        </a:p>
      </dgm:t>
    </dgm:pt>
    <dgm:pt modelId="{ADD6051D-5FD7-6244-9EFE-19EEECC294D6}" type="pres">
      <dgm:prSet presAssocID="{2D67345E-E907-A54C-8CD3-7EDDEAF06F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02A639-FF37-DF42-87C2-97CABD5B98C2}" type="pres">
      <dgm:prSet presAssocID="{C6A9366A-69DF-B64E-B46F-9351D1C5F65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62CBA-4137-8A48-BEC7-9E826033A4D3}" type="pres">
      <dgm:prSet presAssocID="{92B49D02-2B62-9642-BED7-65348506B108}" presName="space" presStyleCnt="0"/>
      <dgm:spPr/>
    </dgm:pt>
    <dgm:pt modelId="{2367613D-FE21-6047-AB96-6E7629E0EBB2}" type="pres">
      <dgm:prSet presAssocID="{D013C8EA-7144-5043-820D-A8C93F047C87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189AE-66D0-4344-AC0A-8EDAC697DCAA}" type="pres">
      <dgm:prSet presAssocID="{B280F28E-05D1-1A4A-A05F-F4E9A52237EC}" presName="space" presStyleCnt="0"/>
      <dgm:spPr/>
    </dgm:pt>
    <dgm:pt modelId="{BE75E7C6-9FF5-644E-853E-4F9421C83139}" type="pres">
      <dgm:prSet presAssocID="{7C566745-68B6-7F4B-A781-51A6F2D49E8D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60904A-F75A-E54F-9863-E3AEF9F6C302}" type="pres">
      <dgm:prSet presAssocID="{53F70921-FB16-BB49-9951-330309818A59}" presName="space" presStyleCnt="0"/>
      <dgm:spPr/>
    </dgm:pt>
    <dgm:pt modelId="{E61BA040-5EBD-D344-97CD-E94A8011258B}" type="pres">
      <dgm:prSet presAssocID="{AA9F1D98-1BD9-A14D-83F2-D5C82BC22445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88C7B2-D4E5-AC44-9E4A-1076930A988E}" type="presOf" srcId="{C6A9366A-69DF-B64E-B46F-9351D1C5F65F}" destId="{D302A639-FF37-DF42-87C2-97CABD5B98C2}" srcOrd="0" destOrd="0" presId="urn:microsoft.com/office/officeart/2005/8/layout/venn3"/>
    <dgm:cxn modelId="{37DF431C-3173-E84D-9870-D24F04886AC0}" type="presOf" srcId="{AA9F1D98-1BD9-A14D-83F2-D5C82BC22445}" destId="{E61BA040-5EBD-D344-97CD-E94A8011258B}" srcOrd="0" destOrd="0" presId="urn:microsoft.com/office/officeart/2005/8/layout/venn3"/>
    <dgm:cxn modelId="{F1C4B6E3-5D1C-D043-A9DF-47B8CD2D4F1E}" type="presOf" srcId="{2D67345E-E907-A54C-8CD3-7EDDEAF06FBB}" destId="{ADD6051D-5FD7-6244-9EFE-19EEECC294D6}" srcOrd="0" destOrd="0" presId="urn:microsoft.com/office/officeart/2005/8/layout/venn3"/>
    <dgm:cxn modelId="{49A027EB-421F-684C-B246-9E87A78EEA95}" srcId="{2D67345E-E907-A54C-8CD3-7EDDEAF06FBB}" destId="{AA9F1D98-1BD9-A14D-83F2-D5C82BC22445}" srcOrd="3" destOrd="0" parTransId="{AD0AF3E9-E7A4-0C48-A6C6-EC4FC3BC4399}" sibTransId="{DA8D7414-BFD4-3B4C-BC98-641D5AF61039}"/>
    <dgm:cxn modelId="{4AA85E93-2CD2-0143-A3ED-753FD1ECD67E}" srcId="{2D67345E-E907-A54C-8CD3-7EDDEAF06FBB}" destId="{7C566745-68B6-7F4B-A781-51A6F2D49E8D}" srcOrd="2" destOrd="0" parTransId="{8A5093F3-A70D-344D-879B-76052CA6D740}" sibTransId="{53F70921-FB16-BB49-9951-330309818A59}"/>
    <dgm:cxn modelId="{4B05CF46-5237-6043-B2D3-1CA768369279}" type="presOf" srcId="{D013C8EA-7144-5043-820D-A8C93F047C87}" destId="{2367613D-FE21-6047-AB96-6E7629E0EBB2}" srcOrd="0" destOrd="0" presId="urn:microsoft.com/office/officeart/2005/8/layout/venn3"/>
    <dgm:cxn modelId="{79E791EF-C9B8-0941-8B30-E5589D3E2F6C}" srcId="{2D67345E-E907-A54C-8CD3-7EDDEAF06FBB}" destId="{C6A9366A-69DF-B64E-B46F-9351D1C5F65F}" srcOrd="0" destOrd="0" parTransId="{D245824C-7FB8-6C4C-94C7-1841E2410C2C}" sibTransId="{92B49D02-2B62-9642-BED7-65348506B108}"/>
    <dgm:cxn modelId="{3FA34FDC-4883-DC4F-9033-0BA7A6B636F8}" srcId="{2D67345E-E907-A54C-8CD3-7EDDEAF06FBB}" destId="{D013C8EA-7144-5043-820D-A8C93F047C87}" srcOrd="1" destOrd="0" parTransId="{E9E0BF4B-46EC-4249-B088-6CB97D9C642D}" sibTransId="{B280F28E-05D1-1A4A-A05F-F4E9A52237EC}"/>
    <dgm:cxn modelId="{612E4957-8829-7E4F-A173-B6594A8ED0BF}" type="presOf" srcId="{7C566745-68B6-7F4B-A781-51A6F2D49E8D}" destId="{BE75E7C6-9FF5-644E-853E-4F9421C83139}" srcOrd="0" destOrd="0" presId="urn:microsoft.com/office/officeart/2005/8/layout/venn3"/>
    <dgm:cxn modelId="{3212C53D-E071-1F4B-B894-94CC6B4F08EC}" type="presParOf" srcId="{ADD6051D-5FD7-6244-9EFE-19EEECC294D6}" destId="{D302A639-FF37-DF42-87C2-97CABD5B98C2}" srcOrd="0" destOrd="0" presId="urn:microsoft.com/office/officeart/2005/8/layout/venn3"/>
    <dgm:cxn modelId="{8562700C-C64B-0542-8D6D-25B69C33E70A}" type="presParOf" srcId="{ADD6051D-5FD7-6244-9EFE-19EEECC294D6}" destId="{FB362CBA-4137-8A48-BEC7-9E826033A4D3}" srcOrd="1" destOrd="0" presId="urn:microsoft.com/office/officeart/2005/8/layout/venn3"/>
    <dgm:cxn modelId="{925A5616-CB36-4443-8C14-8799D7B69A48}" type="presParOf" srcId="{ADD6051D-5FD7-6244-9EFE-19EEECC294D6}" destId="{2367613D-FE21-6047-AB96-6E7629E0EBB2}" srcOrd="2" destOrd="0" presId="urn:microsoft.com/office/officeart/2005/8/layout/venn3"/>
    <dgm:cxn modelId="{6AB8C069-5F7A-E145-B815-C0C2514FBC5C}" type="presParOf" srcId="{ADD6051D-5FD7-6244-9EFE-19EEECC294D6}" destId="{B11189AE-66D0-4344-AC0A-8EDAC697DCAA}" srcOrd="3" destOrd="0" presId="urn:microsoft.com/office/officeart/2005/8/layout/venn3"/>
    <dgm:cxn modelId="{B57EAD34-2B91-6545-BA21-66318C14FC8B}" type="presParOf" srcId="{ADD6051D-5FD7-6244-9EFE-19EEECC294D6}" destId="{BE75E7C6-9FF5-644E-853E-4F9421C83139}" srcOrd="4" destOrd="0" presId="urn:microsoft.com/office/officeart/2005/8/layout/venn3"/>
    <dgm:cxn modelId="{EB568BC6-01AD-A343-920F-CF3D350F0231}" type="presParOf" srcId="{ADD6051D-5FD7-6244-9EFE-19EEECC294D6}" destId="{1660904A-F75A-E54F-9863-E3AEF9F6C302}" srcOrd="5" destOrd="0" presId="urn:microsoft.com/office/officeart/2005/8/layout/venn3"/>
    <dgm:cxn modelId="{79A3793F-B242-CE4A-8FC6-60C4521AE27F}" type="presParOf" srcId="{ADD6051D-5FD7-6244-9EFE-19EEECC294D6}" destId="{E61BA040-5EBD-D344-97CD-E94A8011258B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990C55-DDF3-C44B-9F6B-587E5970F496}" type="doc">
      <dgm:prSet loTypeId="urn:microsoft.com/office/officeart/2005/8/layout/radial4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DF7CD711-BB47-CE49-A0DD-46D3F9577660}">
      <dgm:prSet phldrT="[Text]"/>
      <dgm:spPr/>
      <dgm:t>
        <a:bodyPr/>
        <a:lstStyle/>
        <a:p>
          <a:endParaRPr lang="en-US" dirty="0"/>
        </a:p>
      </dgm:t>
    </dgm:pt>
    <dgm:pt modelId="{B123A8DA-43B1-2F4F-85B6-0FAE6ACF69E6}" type="parTrans" cxnId="{93DB207C-8FC3-EB45-8A31-3D8D98AD0ABB}">
      <dgm:prSet/>
      <dgm:spPr/>
      <dgm:t>
        <a:bodyPr/>
        <a:lstStyle/>
        <a:p>
          <a:endParaRPr lang="en-US"/>
        </a:p>
      </dgm:t>
    </dgm:pt>
    <dgm:pt modelId="{2304527B-68DE-034B-BFB7-CC272DD1D717}" type="sibTrans" cxnId="{93DB207C-8FC3-EB45-8A31-3D8D98AD0ABB}">
      <dgm:prSet/>
      <dgm:spPr/>
      <dgm:t>
        <a:bodyPr/>
        <a:lstStyle/>
        <a:p>
          <a:endParaRPr lang="en-US"/>
        </a:p>
      </dgm:t>
    </dgm:pt>
    <dgm:pt modelId="{D2442E61-EDC6-6C4B-A04D-F59A27DA8452}">
      <dgm:prSet phldrT="[Text]"/>
      <dgm:spPr/>
      <dgm:t>
        <a:bodyPr/>
        <a:lstStyle/>
        <a:p>
          <a:r>
            <a:rPr lang="en-US" dirty="0"/>
            <a:t>EOSC Portal </a:t>
          </a:r>
          <a:r>
            <a:rPr lang="en-US" dirty="0" smtClean="0"/>
            <a:t>website and Marketplace</a:t>
          </a:r>
          <a:endParaRPr lang="en-US" dirty="0"/>
        </a:p>
      </dgm:t>
    </dgm:pt>
    <dgm:pt modelId="{9501997B-C8FD-A946-A7AA-FA191D237543}" type="parTrans" cxnId="{EC4744A0-56C8-6944-9DB1-51D767C899EB}">
      <dgm:prSet/>
      <dgm:spPr/>
      <dgm:t>
        <a:bodyPr/>
        <a:lstStyle/>
        <a:p>
          <a:endParaRPr lang="en-US"/>
        </a:p>
      </dgm:t>
    </dgm:pt>
    <dgm:pt modelId="{61909FAE-4FC8-B24B-8009-50116B981A50}" type="sibTrans" cxnId="{EC4744A0-56C8-6944-9DB1-51D767C899EB}">
      <dgm:prSet/>
      <dgm:spPr/>
      <dgm:t>
        <a:bodyPr/>
        <a:lstStyle/>
        <a:p>
          <a:endParaRPr lang="en-US"/>
        </a:p>
      </dgm:t>
    </dgm:pt>
    <dgm:pt modelId="{EDBEDC54-90B1-B24C-893D-3DAA600A418D}">
      <dgm:prSet phldrT="[Text]"/>
      <dgm:spPr/>
      <dgm:t>
        <a:bodyPr/>
        <a:lstStyle/>
        <a:p>
          <a:r>
            <a:rPr lang="en-US" dirty="0" smtClean="0"/>
            <a:t>Authentication-Authorization Infrastructure</a:t>
          </a:r>
          <a:endParaRPr lang="en-US" dirty="0"/>
        </a:p>
      </dgm:t>
    </dgm:pt>
    <dgm:pt modelId="{1E42C174-DFB2-804D-90EC-A0286ED13967}" type="parTrans" cxnId="{17502EBD-0211-5643-951A-A2AC80CF6014}">
      <dgm:prSet/>
      <dgm:spPr/>
      <dgm:t>
        <a:bodyPr/>
        <a:lstStyle/>
        <a:p>
          <a:endParaRPr lang="en-US"/>
        </a:p>
      </dgm:t>
    </dgm:pt>
    <dgm:pt modelId="{79E7B3D9-A165-5D4F-9E8D-D56168559747}" type="sibTrans" cxnId="{17502EBD-0211-5643-951A-A2AC80CF6014}">
      <dgm:prSet/>
      <dgm:spPr/>
      <dgm:t>
        <a:bodyPr/>
        <a:lstStyle/>
        <a:p>
          <a:endParaRPr lang="en-US"/>
        </a:p>
      </dgm:t>
    </dgm:pt>
    <dgm:pt modelId="{55CC2EF9-9FB2-0F4D-9F6A-BCCF63492C89}">
      <dgm:prSet phldrT="[Text]"/>
      <dgm:spPr/>
      <dgm:t>
        <a:bodyPr/>
        <a:lstStyle/>
        <a:p>
          <a:r>
            <a:rPr lang="en-US" dirty="0"/>
            <a:t>Accounting  Monitoring </a:t>
          </a:r>
        </a:p>
      </dgm:t>
    </dgm:pt>
    <dgm:pt modelId="{B137B06B-A57E-1D47-B329-84B87575834C}" type="parTrans" cxnId="{8BFA1748-6F87-DA47-9118-8E2DBEA320BA}">
      <dgm:prSet/>
      <dgm:spPr/>
      <dgm:t>
        <a:bodyPr/>
        <a:lstStyle/>
        <a:p>
          <a:endParaRPr lang="en-US"/>
        </a:p>
      </dgm:t>
    </dgm:pt>
    <dgm:pt modelId="{D61FFAF7-C71E-684E-8FE2-F25821ECE081}" type="sibTrans" cxnId="{8BFA1748-6F87-DA47-9118-8E2DBEA320BA}">
      <dgm:prSet/>
      <dgm:spPr/>
      <dgm:t>
        <a:bodyPr/>
        <a:lstStyle/>
        <a:p>
          <a:endParaRPr lang="en-US"/>
        </a:p>
      </dgm:t>
    </dgm:pt>
    <dgm:pt modelId="{FF7C61CD-B68B-2F45-8760-7CD194F41968}">
      <dgm:prSet phldrT="[Text]"/>
      <dgm:spPr/>
      <dgm:t>
        <a:bodyPr/>
        <a:lstStyle/>
        <a:p>
          <a:r>
            <a:rPr lang="en-US" dirty="0"/>
            <a:t>Helpdesk</a:t>
          </a:r>
        </a:p>
      </dgm:t>
    </dgm:pt>
    <dgm:pt modelId="{2F39BC54-EEF8-A64C-B0AD-EA265D00F3C1}" type="parTrans" cxnId="{0135FB62-4C3F-7D4F-A79A-468631497F39}">
      <dgm:prSet/>
      <dgm:spPr/>
      <dgm:t>
        <a:bodyPr/>
        <a:lstStyle/>
        <a:p>
          <a:endParaRPr lang="en-US"/>
        </a:p>
      </dgm:t>
    </dgm:pt>
    <dgm:pt modelId="{94BD4321-1596-F549-900E-F41CF816E6E8}" type="sibTrans" cxnId="{0135FB62-4C3F-7D4F-A79A-468631497F39}">
      <dgm:prSet/>
      <dgm:spPr/>
      <dgm:t>
        <a:bodyPr/>
        <a:lstStyle/>
        <a:p>
          <a:endParaRPr lang="en-US"/>
        </a:p>
      </dgm:t>
    </dgm:pt>
    <dgm:pt modelId="{8F990E07-C894-1945-B990-3E4B2E34A118}">
      <dgm:prSet phldrT="[Text]"/>
      <dgm:spPr/>
      <dgm:t>
        <a:bodyPr/>
        <a:lstStyle/>
        <a:p>
          <a:r>
            <a:rPr lang="en-US" dirty="0"/>
            <a:t>Service </a:t>
          </a:r>
          <a:r>
            <a:rPr lang="en-US" dirty="0" smtClean="0"/>
            <a:t>integration </a:t>
          </a:r>
          <a:r>
            <a:rPr lang="en-US" dirty="0"/>
            <a:t>support and training</a:t>
          </a:r>
        </a:p>
      </dgm:t>
    </dgm:pt>
    <dgm:pt modelId="{08AB184D-EDEA-9A45-9DBE-1FF9BE971578}" type="parTrans" cxnId="{96517854-7DDD-3F4B-B817-512B785B4B7C}">
      <dgm:prSet/>
      <dgm:spPr/>
      <dgm:t>
        <a:bodyPr/>
        <a:lstStyle/>
        <a:p>
          <a:endParaRPr lang="en-US"/>
        </a:p>
      </dgm:t>
    </dgm:pt>
    <dgm:pt modelId="{C14FD717-9828-F042-828D-361B72C0E4F7}" type="sibTrans" cxnId="{96517854-7DDD-3F4B-B817-512B785B4B7C}">
      <dgm:prSet/>
      <dgm:spPr/>
      <dgm:t>
        <a:bodyPr/>
        <a:lstStyle/>
        <a:p>
          <a:endParaRPr lang="en-US"/>
        </a:p>
      </dgm:t>
    </dgm:pt>
    <dgm:pt modelId="{DA4C6653-ED81-9241-B5D3-EDEF3A3D853E}">
      <dgm:prSet phldrT="[Text]"/>
      <dgm:spPr/>
      <dgm:t>
        <a:bodyPr/>
        <a:lstStyle/>
        <a:p>
          <a:r>
            <a:rPr lang="en-US" dirty="0" smtClean="0"/>
            <a:t>Engagement </a:t>
          </a:r>
          <a:r>
            <a:rPr lang="en-US" dirty="0"/>
            <a:t>with </a:t>
          </a:r>
          <a:r>
            <a:rPr lang="en-US" dirty="0" smtClean="0"/>
            <a:t>new service providers</a:t>
          </a:r>
          <a:endParaRPr lang="en-US" dirty="0"/>
        </a:p>
      </dgm:t>
    </dgm:pt>
    <dgm:pt modelId="{268051F4-3F10-BD46-86DA-5807524A8731}" type="parTrans" cxnId="{E45B0085-C819-C94B-96F7-60C51BFD5D0C}">
      <dgm:prSet/>
      <dgm:spPr/>
      <dgm:t>
        <a:bodyPr/>
        <a:lstStyle/>
        <a:p>
          <a:endParaRPr lang="en-US"/>
        </a:p>
      </dgm:t>
    </dgm:pt>
    <dgm:pt modelId="{7A109CC3-7048-1F45-AB8D-02A634BFCEB2}" type="sibTrans" cxnId="{E45B0085-C819-C94B-96F7-60C51BFD5D0C}">
      <dgm:prSet/>
      <dgm:spPr/>
      <dgm:t>
        <a:bodyPr/>
        <a:lstStyle/>
        <a:p>
          <a:endParaRPr lang="en-US"/>
        </a:p>
      </dgm:t>
    </dgm:pt>
    <dgm:pt modelId="{111E46FD-10DF-B24D-B3DE-3E566E04CE32}" type="pres">
      <dgm:prSet presAssocID="{64990C55-DDF3-C44B-9F6B-587E5970F49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4085C0-09A7-1F4B-841E-01FA0954FC3D}" type="pres">
      <dgm:prSet presAssocID="{DF7CD711-BB47-CE49-A0DD-46D3F9577660}" presName="centerShape" presStyleLbl="node0" presStyleIdx="0" presStyleCnt="1"/>
      <dgm:spPr/>
      <dgm:t>
        <a:bodyPr/>
        <a:lstStyle/>
        <a:p>
          <a:endParaRPr lang="en-US"/>
        </a:p>
      </dgm:t>
    </dgm:pt>
    <dgm:pt modelId="{5069D9E9-F30F-D647-8864-3CDD7A13796C}" type="pres">
      <dgm:prSet presAssocID="{9501997B-C8FD-A946-A7AA-FA191D237543}" presName="parTrans" presStyleLbl="bgSibTrans2D1" presStyleIdx="0" presStyleCnt="6"/>
      <dgm:spPr/>
      <dgm:t>
        <a:bodyPr/>
        <a:lstStyle/>
        <a:p>
          <a:endParaRPr lang="en-US"/>
        </a:p>
      </dgm:t>
    </dgm:pt>
    <dgm:pt modelId="{1570DA5E-B02D-A94D-8CCF-7A5519067052}" type="pres">
      <dgm:prSet presAssocID="{D2442E61-EDC6-6C4B-A04D-F59A27DA845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B41C18-D57F-8042-957E-4DFCAE84777B}" type="pres">
      <dgm:prSet presAssocID="{1E42C174-DFB2-804D-90EC-A0286ED13967}" presName="parTrans" presStyleLbl="bgSibTrans2D1" presStyleIdx="1" presStyleCnt="6"/>
      <dgm:spPr/>
      <dgm:t>
        <a:bodyPr/>
        <a:lstStyle/>
        <a:p>
          <a:endParaRPr lang="en-US"/>
        </a:p>
      </dgm:t>
    </dgm:pt>
    <dgm:pt modelId="{106410C9-89EA-A24C-808B-22C7FBC497C4}" type="pres">
      <dgm:prSet presAssocID="{EDBEDC54-90B1-B24C-893D-3DAA600A418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07AF4-24D7-2E43-A0E9-CDEFB11EDE08}" type="pres">
      <dgm:prSet presAssocID="{B137B06B-A57E-1D47-B329-84B87575834C}" presName="parTrans" presStyleLbl="bgSibTrans2D1" presStyleIdx="2" presStyleCnt="6"/>
      <dgm:spPr/>
      <dgm:t>
        <a:bodyPr/>
        <a:lstStyle/>
        <a:p>
          <a:endParaRPr lang="en-US"/>
        </a:p>
      </dgm:t>
    </dgm:pt>
    <dgm:pt modelId="{5390A69E-0830-B848-AB84-E18904316032}" type="pres">
      <dgm:prSet presAssocID="{55CC2EF9-9FB2-0F4D-9F6A-BCCF63492C8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289500-8244-AD47-A70E-4A01EABE2418}" type="pres">
      <dgm:prSet presAssocID="{2F39BC54-EEF8-A64C-B0AD-EA265D00F3C1}" presName="parTrans" presStyleLbl="bgSibTrans2D1" presStyleIdx="3" presStyleCnt="6"/>
      <dgm:spPr/>
      <dgm:t>
        <a:bodyPr/>
        <a:lstStyle/>
        <a:p>
          <a:endParaRPr lang="en-US"/>
        </a:p>
      </dgm:t>
    </dgm:pt>
    <dgm:pt modelId="{5F452AB7-7AAC-ED4D-91B4-3610C2DE70B4}" type="pres">
      <dgm:prSet presAssocID="{FF7C61CD-B68B-2F45-8760-7CD194F4196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D9B31B-BDB8-8B4A-B3AF-DBBE12BFECDF}" type="pres">
      <dgm:prSet presAssocID="{08AB184D-EDEA-9A45-9DBE-1FF9BE971578}" presName="parTrans" presStyleLbl="bgSibTrans2D1" presStyleIdx="4" presStyleCnt="6"/>
      <dgm:spPr/>
      <dgm:t>
        <a:bodyPr/>
        <a:lstStyle/>
        <a:p>
          <a:endParaRPr lang="en-US"/>
        </a:p>
      </dgm:t>
    </dgm:pt>
    <dgm:pt modelId="{62FB0E4C-E4BA-C84B-B546-E8C748E29249}" type="pres">
      <dgm:prSet presAssocID="{8F990E07-C894-1945-B990-3E4B2E34A11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53ED99-8A29-7B47-AE5A-17AF742EC1FB}" type="pres">
      <dgm:prSet presAssocID="{268051F4-3F10-BD46-86DA-5807524A8731}" presName="parTrans" presStyleLbl="bgSibTrans2D1" presStyleIdx="5" presStyleCnt="6"/>
      <dgm:spPr/>
      <dgm:t>
        <a:bodyPr/>
        <a:lstStyle/>
        <a:p>
          <a:endParaRPr lang="en-US"/>
        </a:p>
      </dgm:t>
    </dgm:pt>
    <dgm:pt modelId="{B1F1630A-6A31-7943-B968-FFDDBBD67915}" type="pres">
      <dgm:prSet presAssocID="{DA4C6653-ED81-9241-B5D3-EDEF3A3D853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517854-7DDD-3F4B-B817-512B785B4B7C}" srcId="{DF7CD711-BB47-CE49-A0DD-46D3F9577660}" destId="{8F990E07-C894-1945-B990-3E4B2E34A118}" srcOrd="4" destOrd="0" parTransId="{08AB184D-EDEA-9A45-9DBE-1FF9BE971578}" sibTransId="{C14FD717-9828-F042-828D-361B72C0E4F7}"/>
    <dgm:cxn modelId="{8BFA1748-6F87-DA47-9118-8E2DBEA320BA}" srcId="{DF7CD711-BB47-CE49-A0DD-46D3F9577660}" destId="{55CC2EF9-9FB2-0F4D-9F6A-BCCF63492C89}" srcOrd="2" destOrd="0" parTransId="{B137B06B-A57E-1D47-B329-84B87575834C}" sibTransId="{D61FFAF7-C71E-684E-8FE2-F25821ECE081}"/>
    <dgm:cxn modelId="{050667B4-DA49-EA46-BC99-29A9DB64245D}" type="presOf" srcId="{8F990E07-C894-1945-B990-3E4B2E34A118}" destId="{62FB0E4C-E4BA-C84B-B546-E8C748E29249}" srcOrd="0" destOrd="0" presId="urn:microsoft.com/office/officeart/2005/8/layout/radial4"/>
    <dgm:cxn modelId="{E45B0085-C819-C94B-96F7-60C51BFD5D0C}" srcId="{DF7CD711-BB47-CE49-A0DD-46D3F9577660}" destId="{DA4C6653-ED81-9241-B5D3-EDEF3A3D853E}" srcOrd="5" destOrd="0" parTransId="{268051F4-3F10-BD46-86DA-5807524A8731}" sibTransId="{7A109CC3-7048-1F45-AB8D-02A634BFCEB2}"/>
    <dgm:cxn modelId="{57F58625-AF43-A241-A96A-C203524B40BC}" type="presOf" srcId="{9501997B-C8FD-A946-A7AA-FA191D237543}" destId="{5069D9E9-F30F-D647-8864-3CDD7A13796C}" srcOrd="0" destOrd="0" presId="urn:microsoft.com/office/officeart/2005/8/layout/radial4"/>
    <dgm:cxn modelId="{EC4744A0-56C8-6944-9DB1-51D767C899EB}" srcId="{DF7CD711-BB47-CE49-A0DD-46D3F9577660}" destId="{D2442E61-EDC6-6C4B-A04D-F59A27DA8452}" srcOrd="0" destOrd="0" parTransId="{9501997B-C8FD-A946-A7AA-FA191D237543}" sibTransId="{61909FAE-4FC8-B24B-8009-50116B981A50}"/>
    <dgm:cxn modelId="{23DEF9F6-61C0-E94D-BBF6-AFCCC1FE3153}" type="presOf" srcId="{64990C55-DDF3-C44B-9F6B-587E5970F496}" destId="{111E46FD-10DF-B24D-B3DE-3E566E04CE32}" srcOrd="0" destOrd="0" presId="urn:microsoft.com/office/officeart/2005/8/layout/radial4"/>
    <dgm:cxn modelId="{B9760BB7-B22E-2444-B347-D7CB3B2AB2F7}" type="presOf" srcId="{DA4C6653-ED81-9241-B5D3-EDEF3A3D853E}" destId="{B1F1630A-6A31-7943-B968-FFDDBBD67915}" srcOrd="0" destOrd="0" presId="urn:microsoft.com/office/officeart/2005/8/layout/radial4"/>
    <dgm:cxn modelId="{57AF88C5-8264-0D4C-8862-43A208F04CED}" type="presOf" srcId="{EDBEDC54-90B1-B24C-893D-3DAA600A418D}" destId="{106410C9-89EA-A24C-808B-22C7FBC497C4}" srcOrd="0" destOrd="0" presId="urn:microsoft.com/office/officeart/2005/8/layout/radial4"/>
    <dgm:cxn modelId="{0135FB62-4C3F-7D4F-A79A-468631497F39}" srcId="{DF7CD711-BB47-CE49-A0DD-46D3F9577660}" destId="{FF7C61CD-B68B-2F45-8760-7CD194F41968}" srcOrd="3" destOrd="0" parTransId="{2F39BC54-EEF8-A64C-B0AD-EA265D00F3C1}" sibTransId="{94BD4321-1596-F549-900E-F41CF816E6E8}"/>
    <dgm:cxn modelId="{0DCF0BAE-C855-DB4C-8A36-D041214F993A}" type="presOf" srcId="{55CC2EF9-9FB2-0F4D-9F6A-BCCF63492C89}" destId="{5390A69E-0830-B848-AB84-E18904316032}" srcOrd="0" destOrd="0" presId="urn:microsoft.com/office/officeart/2005/8/layout/radial4"/>
    <dgm:cxn modelId="{2EB53DAA-922C-9948-8195-C74B5F161664}" type="presOf" srcId="{D2442E61-EDC6-6C4B-A04D-F59A27DA8452}" destId="{1570DA5E-B02D-A94D-8CCF-7A5519067052}" srcOrd="0" destOrd="0" presId="urn:microsoft.com/office/officeart/2005/8/layout/radial4"/>
    <dgm:cxn modelId="{17502EBD-0211-5643-951A-A2AC80CF6014}" srcId="{DF7CD711-BB47-CE49-A0DD-46D3F9577660}" destId="{EDBEDC54-90B1-B24C-893D-3DAA600A418D}" srcOrd="1" destOrd="0" parTransId="{1E42C174-DFB2-804D-90EC-A0286ED13967}" sibTransId="{79E7B3D9-A165-5D4F-9E8D-D56168559747}"/>
    <dgm:cxn modelId="{93DB207C-8FC3-EB45-8A31-3D8D98AD0ABB}" srcId="{64990C55-DDF3-C44B-9F6B-587E5970F496}" destId="{DF7CD711-BB47-CE49-A0DD-46D3F9577660}" srcOrd="0" destOrd="0" parTransId="{B123A8DA-43B1-2F4F-85B6-0FAE6ACF69E6}" sibTransId="{2304527B-68DE-034B-BFB7-CC272DD1D717}"/>
    <dgm:cxn modelId="{4AFFB502-77E7-DB4D-B979-E1FC4E34435B}" type="presOf" srcId="{FF7C61CD-B68B-2F45-8760-7CD194F41968}" destId="{5F452AB7-7AAC-ED4D-91B4-3610C2DE70B4}" srcOrd="0" destOrd="0" presId="urn:microsoft.com/office/officeart/2005/8/layout/radial4"/>
    <dgm:cxn modelId="{F2BD4335-4E27-164B-8FEF-1271493DC0CF}" type="presOf" srcId="{2F39BC54-EEF8-A64C-B0AD-EA265D00F3C1}" destId="{7E289500-8244-AD47-A70E-4A01EABE2418}" srcOrd="0" destOrd="0" presId="urn:microsoft.com/office/officeart/2005/8/layout/radial4"/>
    <dgm:cxn modelId="{42A5011D-0CAE-ED44-B08F-C4017AA35D45}" type="presOf" srcId="{1E42C174-DFB2-804D-90EC-A0286ED13967}" destId="{E4B41C18-D57F-8042-957E-4DFCAE84777B}" srcOrd="0" destOrd="0" presId="urn:microsoft.com/office/officeart/2005/8/layout/radial4"/>
    <dgm:cxn modelId="{8E562FE7-D79B-5C44-BF6C-36F98558458D}" type="presOf" srcId="{08AB184D-EDEA-9A45-9DBE-1FF9BE971578}" destId="{C2D9B31B-BDB8-8B4A-B3AF-DBBE12BFECDF}" srcOrd="0" destOrd="0" presId="urn:microsoft.com/office/officeart/2005/8/layout/radial4"/>
    <dgm:cxn modelId="{DD1E4B1D-7D73-CD40-8511-E9A122C45243}" type="presOf" srcId="{268051F4-3F10-BD46-86DA-5807524A8731}" destId="{DA53ED99-8A29-7B47-AE5A-17AF742EC1FB}" srcOrd="0" destOrd="0" presId="urn:microsoft.com/office/officeart/2005/8/layout/radial4"/>
    <dgm:cxn modelId="{C0205E59-0485-3948-B1BC-7362FB126C6F}" type="presOf" srcId="{DF7CD711-BB47-CE49-A0DD-46D3F9577660}" destId="{C24085C0-09A7-1F4B-841E-01FA0954FC3D}" srcOrd="0" destOrd="0" presId="urn:microsoft.com/office/officeart/2005/8/layout/radial4"/>
    <dgm:cxn modelId="{5111A8E2-F512-5F4E-822E-C005203F6A9D}" type="presOf" srcId="{B137B06B-A57E-1D47-B329-84B87575834C}" destId="{7FD07AF4-24D7-2E43-A0E9-CDEFB11EDE08}" srcOrd="0" destOrd="0" presId="urn:microsoft.com/office/officeart/2005/8/layout/radial4"/>
    <dgm:cxn modelId="{13F44010-86DA-6246-9F61-DB9CEAB4DF87}" type="presParOf" srcId="{111E46FD-10DF-B24D-B3DE-3E566E04CE32}" destId="{C24085C0-09A7-1F4B-841E-01FA0954FC3D}" srcOrd="0" destOrd="0" presId="urn:microsoft.com/office/officeart/2005/8/layout/radial4"/>
    <dgm:cxn modelId="{43928889-60D6-2643-B5F2-8815091C5649}" type="presParOf" srcId="{111E46FD-10DF-B24D-B3DE-3E566E04CE32}" destId="{5069D9E9-F30F-D647-8864-3CDD7A13796C}" srcOrd="1" destOrd="0" presId="urn:microsoft.com/office/officeart/2005/8/layout/radial4"/>
    <dgm:cxn modelId="{D3A33165-BEF4-C745-99B6-237D2B00243C}" type="presParOf" srcId="{111E46FD-10DF-B24D-B3DE-3E566E04CE32}" destId="{1570DA5E-B02D-A94D-8CCF-7A5519067052}" srcOrd="2" destOrd="0" presId="urn:microsoft.com/office/officeart/2005/8/layout/radial4"/>
    <dgm:cxn modelId="{73DB0D57-B4AF-BB48-9863-B9C171A9B180}" type="presParOf" srcId="{111E46FD-10DF-B24D-B3DE-3E566E04CE32}" destId="{E4B41C18-D57F-8042-957E-4DFCAE84777B}" srcOrd="3" destOrd="0" presId="urn:microsoft.com/office/officeart/2005/8/layout/radial4"/>
    <dgm:cxn modelId="{7C8E80A6-8758-DB4E-AE91-501327ACB75B}" type="presParOf" srcId="{111E46FD-10DF-B24D-B3DE-3E566E04CE32}" destId="{106410C9-89EA-A24C-808B-22C7FBC497C4}" srcOrd="4" destOrd="0" presId="urn:microsoft.com/office/officeart/2005/8/layout/radial4"/>
    <dgm:cxn modelId="{20BA1E26-813F-A04B-971B-A7E157849866}" type="presParOf" srcId="{111E46FD-10DF-B24D-B3DE-3E566E04CE32}" destId="{7FD07AF4-24D7-2E43-A0E9-CDEFB11EDE08}" srcOrd="5" destOrd="0" presId="urn:microsoft.com/office/officeart/2005/8/layout/radial4"/>
    <dgm:cxn modelId="{7AC7DF3D-3057-994B-9475-08548E495BB4}" type="presParOf" srcId="{111E46FD-10DF-B24D-B3DE-3E566E04CE32}" destId="{5390A69E-0830-B848-AB84-E18904316032}" srcOrd="6" destOrd="0" presId="urn:microsoft.com/office/officeart/2005/8/layout/radial4"/>
    <dgm:cxn modelId="{2CD5CF34-9B88-C54D-AF87-31A18615AC99}" type="presParOf" srcId="{111E46FD-10DF-B24D-B3DE-3E566E04CE32}" destId="{7E289500-8244-AD47-A70E-4A01EABE2418}" srcOrd="7" destOrd="0" presId="urn:microsoft.com/office/officeart/2005/8/layout/radial4"/>
    <dgm:cxn modelId="{C9486914-71DC-ED46-85AD-2DFB1B735382}" type="presParOf" srcId="{111E46FD-10DF-B24D-B3DE-3E566E04CE32}" destId="{5F452AB7-7AAC-ED4D-91B4-3610C2DE70B4}" srcOrd="8" destOrd="0" presId="urn:microsoft.com/office/officeart/2005/8/layout/radial4"/>
    <dgm:cxn modelId="{CED0E793-A578-8941-9D73-8036F753D03A}" type="presParOf" srcId="{111E46FD-10DF-B24D-B3DE-3E566E04CE32}" destId="{C2D9B31B-BDB8-8B4A-B3AF-DBBE12BFECDF}" srcOrd="9" destOrd="0" presId="urn:microsoft.com/office/officeart/2005/8/layout/radial4"/>
    <dgm:cxn modelId="{10203596-626A-DD4C-971D-9677718BA6B8}" type="presParOf" srcId="{111E46FD-10DF-B24D-B3DE-3E566E04CE32}" destId="{62FB0E4C-E4BA-C84B-B546-E8C748E29249}" srcOrd="10" destOrd="0" presId="urn:microsoft.com/office/officeart/2005/8/layout/radial4"/>
    <dgm:cxn modelId="{0E432D5B-30BA-4244-8B34-D35961E2F15C}" type="presParOf" srcId="{111E46FD-10DF-B24D-B3DE-3E566E04CE32}" destId="{DA53ED99-8A29-7B47-AE5A-17AF742EC1FB}" srcOrd="11" destOrd="0" presId="urn:microsoft.com/office/officeart/2005/8/layout/radial4"/>
    <dgm:cxn modelId="{0390AD72-FE4F-7D42-9F1F-A1BE625D3002}" type="presParOf" srcId="{111E46FD-10DF-B24D-B3DE-3E566E04CE32}" destId="{B1F1630A-6A31-7943-B968-FFDDBBD67915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2A639-FF37-DF42-87C2-97CABD5B98C2}">
      <dsp:nvSpPr>
        <dsp:cNvPr id="0" name=""/>
        <dsp:cNvSpPr/>
      </dsp:nvSpPr>
      <dsp:spPr>
        <a:xfrm>
          <a:off x="261929" y="124"/>
          <a:ext cx="1390487" cy="1390487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523" tIns="21590" rIns="7652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100 partners</a:t>
          </a:r>
        </a:p>
      </dsp:txBody>
      <dsp:txXfrm>
        <a:off x="465561" y="203756"/>
        <a:ext cx="983223" cy="983223"/>
      </dsp:txXfrm>
    </dsp:sp>
    <dsp:sp modelId="{2367613D-FE21-6047-AB96-6E7629E0EBB2}">
      <dsp:nvSpPr>
        <dsp:cNvPr id="0" name=""/>
        <dsp:cNvSpPr/>
      </dsp:nvSpPr>
      <dsp:spPr>
        <a:xfrm>
          <a:off x="1374319" y="124"/>
          <a:ext cx="1390487" cy="1390487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523" tIns="21590" rIns="7652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36 months</a:t>
          </a:r>
        </a:p>
      </dsp:txBody>
      <dsp:txXfrm>
        <a:off x="1577951" y="203756"/>
        <a:ext cx="983223" cy="983223"/>
      </dsp:txXfrm>
    </dsp:sp>
    <dsp:sp modelId="{BE75E7C6-9FF5-644E-853E-4F9421C83139}">
      <dsp:nvSpPr>
        <dsp:cNvPr id="0" name=""/>
        <dsp:cNvSpPr/>
      </dsp:nvSpPr>
      <dsp:spPr>
        <a:xfrm>
          <a:off x="2486709" y="124"/>
          <a:ext cx="1390487" cy="1390487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523" tIns="21590" rIns="76523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33 million Euro</a:t>
          </a:r>
        </a:p>
      </dsp:txBody>
      <dsp:txXfrm>
        <a:off x="2690341" y="203756"/>
        <a:ext cx="983223" cy="983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2A639-FF37-DF42-87C2-97CABD5B98C2}">
      <dsp:nvSpPr>
        <dsp:cNvPr id="0" name=""/>
        <dsp:cNvSpPr/>
      </dsp:nvSpPr>
      <dsp:spPr>
        <a:xfrm>
          <a:off x="1212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33m EUR</a:t>
          </a:r>
          <a:endParaRPr lang="en-US" sz="1100" b="1" kern="1200" dirty="0"/>
        </a:p>
      </dsp:txBody>
      <dsp:txXfrm>
        <a:off x="179390" y="265208"/>
        <a:ext cx="860320" cy="860320"/>
      </dsp:txXfrm>
    </dsp:sp>
    <dsp:sp modelId="{2367613D-FE21-6047-AB96-6E7629E0EBB2}">
      <dsp:nvSpPr>
        <dsp:cNvPr id="0" name=""/>
        <dsp:cNvSpPr/>
      </dsp:nvSpPr>
      <dsp:spPr>
        <a:xfrm>
          <a:off x="974553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100+ partners</a:t>
          </a:r>
          <a:endParaRPr lang="en-US" sz="1100" b="1" kern="1200" dirty="0"/>
        </a:p>
      </dsp:txBody>
      <dsp:txXfrm>
        <a:off x="1152731" y="265208"/>
        <a:ext cx="860320" cy="860320"/>
      </dsp:txXfrm>
    </dsp:sp>
    <dsp:sp modelId="{BE75E7C6-9FF5-644E-853E-4F9421C83139}">
      <dsp:nvSpPr>
        <dsp:cNvPr id="0" name=""/>
        <dsp:cNvSpPr/>
      </dsp:nvSpPr>
      <dsp:spPr>
        <a:xfrm>
          <a:off x="1947895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6958" tIns="13970" rIns="66958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2018-2020</a:t>
          </a:r>
          <a:endParaRPr lang="en-US" sz="1100" b="1" kern="1200" dirty="0"/>
        </a:p>
      </dsp:txBody>
      <dsp:txXfrm>
        <a:off x="2126073" y="265208"/>
        <a:ext cx="860320" cy="860320"/>
      </dsp:txXfrm>
    </dsp:sp>
    <dsp:sp modelId="{E61BA040-5EBD-D344-97CD-E94A8011258B}">
      <dsp:nvSpPr>
        <dsp:cNvPr id="0" name=""/>
        <dsp:cNvSpPr/>
      </dsp:nvSpPr>
      <dsp:spPr>
        <a:xfrm>
          <a:off x="2921236" y="87030"/>
          <a:ext cx="1216676" cy="1216676"/>
        </a:xfrm>
        <a:prstGeom prst="ellipse">
          <a:avLst/>
        </a:prstGeom>
        <a:solidFill>
          <a:schemeClr val="bg1"/>
        </a:solidFill>
        <a:ln w="38100">
          <a:solidFill>
            <a:schemeClr val="bg2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err="1" smtClean="0"/>
            <a:t>Coord</a:t>
          </a:r>
          <a:r>
            <a:rPr lang="en-US" sz="1100" b="1" kern="1200" dirty="0" smtClean="0"/>
            <a:t>. by EGI Foundation</a:t>
          </a:r>
          <a:endParaRPr lang="en-US" sz="1100" b="1" kern="1200" dirty="0"/>
        </a:p>
      </dsp:txBody>
      <dsp:txXfrm>
        <a:off x="3099414" y="265208"/>
        <a:ext cx="860320" cy="8603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085C0-09A7-1F4B-841E-01FA0954FC3D}">
      <dsp:nvSpPr>
        <dsp:cNvPr id="0" name=""/>
        <dsp:cNvSpPr/>
      </dsp:nvSpPr>
      <dsp:spPr>
        <a:xfrm>
          <a:off x="3404993" y="2979837"/>
          <a:ext cx="2438589" cy="2438589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3762116" y="3336960"/>
        <a:ext cx="1724343" cy="1724343"/>
      </dsp:txXfrm>
    </dsp:sp>
    <dsp:sp modelId="{5069D9E9-F30F-D647-8864-3CDD7A13796C}">
      <dsp:nvSpPr>
        <dsp:cNvPr id="0" name=""/>
        <dsp:cNvSpPr/>
      </dsp:nvSpPr>
      <dsp:spPr>
        <a:xfrm rot="10800000">
          <a:off x="927255" y="3851633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70DA5E-B02D-A94D-8CCF-7A5519067052}">
      <dsp:nvSpPr>
        <dsp:cNvPr id="0" name=""/>
        <dsp:cNvSpPr/>
      </dsp:nvSpPr>
      <dsp:spPr>
        <a:xfrm>
          <a:off x="73748" y="3516327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EOSC Portal </a:t>
          </a:r>
          <a:r>
            <a:rPr lang="en-US" sz="1800" kern="1200" dirty="0" smtClean="0"/>
            <a:t>website and Marketplace</a:t>
          </a:r>
          <a:endParaRPr lang="en-US" sz="1800" kern="1200" dirty="0"/>
        </a:p>
      </dsp:txBody>
      <dsp:txXfrm>
        <a:off x="113745" y="3556324"/>
        <a:ext cx="1627018" cy="1285616"/>
      </dsp:txXfrm>
    </dsp:sp>
    <dsp:sp modelId="{E4B41C18-D57F-8042-957E-4DFCAE84777B}">
      <dsp:nvSpPr>
        <dsp:cNvPr id="0" name=""/>
        <dsp:cNvSpPr/>
      </dsp:nvSpPr>
      <dsp:spPr>
        <a:xfrm rot="12960000">
          <a:off x="1409735" y="2366710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29158"/>
                <a:satOff val="-10023"/>
                <a:lumOff val="753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29158"/>
                <a:satOff val="-10023"/>
                <a:lumOff val="753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6410C9-89EA-A24C-808B-22C7FBC497C4}">
      <dsp:nvSpPr>
        <dsp:cNvPr id="0" name=""/>
        <dsp:cNvSpPr/>
      </dsp:nvSpPr>
      <dsp:spPr>
        <a:xfrm>
          <a:off x="779819" y="1343265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29087"/>
                <a:satOff val="-10154"/>
                <a:lumOff val="78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29087"/>
                <a:satOff val="-10154"/>
                <a:lumOff val="78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Authentication-Authorization Infrastructure</a:t>
          </a:r>
          <a:endParaRPr lang="en-US" sz="1800" kern="1200" dirty="0"/>
        </a:p>
      </dsp:txBody>
      <dsp:txXfrm>
        <a:off x="819816" y="1383262"/>
        <a:ext cx="1627018" cy="1285616"/>
      </dsp:txXfrm>
    </dsp:sp>
    <dsp:sp modelId="{7FD07AF4-24D7-2E43-A0E9-CDEFB11EDE08}">
      <dsp:nvSpPr>
        <dsp:cNvPr id="0" name=""/>
        <dsp:cNvSpPr/>
      </dsp:nvSpPr>
      <dsp:spPr>
        <a:xfrm rot="15120000">
          <a:off x="2672886" y="1448977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58315"/>
                <a:satOff val="-20046"/>
                <a:lumOff val="1506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58315"/>
                <a:satOff val="-20046"/>
                <a:lumOff val="1506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390A69E-0830-B848-AB84-E18904316032}">
      <dsp:nvSpPr>
        <dsp:cNvPr id="0" name=""/>
        <dsp:cNvSpPr/>
      </dsp:nvSpPr>
      <dsp:spPr>
        <a:xfrm>
          <a:off x="2628335" y="240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58175"/>
                <a:satOff val="-20309"/>
                <a:lumOff val="1565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58175"/>
                <a:satOff val="-20309"/>
                <a:lumOff val="1565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Accounting  Monitoring </a:t>
          </a:r>
        </a:p>
      </dsp:txBody>
      <dsp:txXfrm>
        <a:off x="2668332" y="40237"/>
        <a:ext cx="1627018" cy="1285616"/>
      </dsp:txXfrm>
    </dsp:sp>
    <dsp:sp modelId="{7E289500-8244-AD47-A70E-4A01EABE2418}">
      <dsp:nvSpPr>
        <dsp:cNvPr id="0" name=""/>
        <dsp:cNvSpPr/>
      </dsp:nvSpPr>
      <dsp:spPr>
        <a:xfrm rot="17280000">
          <a:off x="4234226" y="1448977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87473"/>
                <a:satOff val="-30068"/>
                <a:lumOff val="2259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87473"/>
                <a:satOff val="-30068"/>
                <a:lumOff val="2259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452AB7-7AAC-ED4D-91B4-3610C2DE70B4}">
      <dsp:nvSpPr>
        <dsp:cNvPr id="0" name=""/>
        <dsp:cNvSpPr/>
      </dsp:nvSpPr>
      <dsp:spPr>
        <a:xfrm>
          <a:off x="4913227" y="240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87262"/>
                <a:satOff val="-30463"/>
                <a:lumOff val="23484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87262"/>
                <a:satOff val="-30463"/>
                <a:lumOff val="2348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Helpdesk</a:t>
          </a:r>
        </a:p>
      </dsp:txBody>
      <dsp:txXfrm>
        <a:off x="4953224" y="40237"/>
        <a:ext cx="1627018" cy="1285616"/>
      </dsp:txXfrm>
    </dsp:sp>
    <dsp:sp modelId="{C2D9B31B-BDB8-8B4A-B3AF-DBBE12BFECDF}">
      <dsp:nvSpPr>
        <dsp:cNvPr id="0" name=""/>
        <dsp:cNvSpPr/>
      </dsp:nvSpPr>
      <dsp:spPr>
        <a:xfrm rot="19440000">
          <a:off x="5497377" y="2366710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16630"/>
                <a:satOff val="-40091"/>
                <a:lumOff val="3012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16630"/>
                <a:satOff val="-40091"/>
                <a:lumOff val="3012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FB0E4C-E4BA-C84B-B546-E8C748E29249}">
      <dsp:nvSpPr>
        <dsp:cNvPr id="0" name=""/>
        <dsp:cNvSpPr/>
      </dsp:nvSpPr>
      <dsp:spPr>
        <a:xfrm>
          <a:off x="6761744" y="1343265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16350"/>
                <a:satOff val="-40618"/>
                <a:lumOff val="3131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16350"/>
                <a:satOff val="-40618"/>
                <a:lumOff val="3131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Service </a:t>
          </a:r>
          <a:r>
            <a:rPr lang="en-US" sz="1800" kern="1200" dirty="0" smtClean="0"/>
            <a:t>integration </a:t>
          </a:r>
          <a:r>
            <a:rPr lang="en-US" sz="1800" kern="1200" dirty="0"/>
            <a:t>support and training</a:t>
          </a:r>
        </a:p>
      </dsp:txBody>
      <dsp:txXfrm>
        <a:off x="6801741" y="1383262"/>
        <a:ext cx="1627018" cy="1285616"/>
      </dsp:txXfrm>
    </dsp:sp>
    <dsp:sp modelId="{DA53ED99-8A29-7B47-AE5A-17AF742EC1FB}">
      <dsp:nvSpPr>
        <dsp:cNvPr id="0" name=""/>
        <dsp:cNvSpPr/>
      </dsp:nvSpPr>
      <dsp:spPr>
        <a:xfrm>
          <a:off x="5979858" y="3851633"/>
          <a:ext cx="2341462" cy="69499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45788"/>
                <a:satOff val="-50114"/>
                <a:lumOff val="376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45788"/>
                <a:satOff val="-50114"/>
                <a:lumOff val="376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F1630A-6A31-7943-B968-FFDDBBD67915}">
      <dsp:nvSpPr>
        <dsp:cNvPr id="0" name=""/>
        <dsp:cNvSpPr/>
      </dsp:nvSpPr>
      <dsp:spPr>
        <a:xfrm>
          <a:off x="7467814" y="3516327"/>
          <a:ext cx="1707012" cy="13656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45437"/>
                <a:satOff val="-50772"/>
                <a:lumOff val="3914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80000"/>
                <a:hueOff val="145437"/>
                <a:satOff val="-50772"/>
                <a:lumOff val="3914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Engagement </a:t>
          </a:r>
          <a:r>
            <a:rPr lang="en-US" sz="1800" kern="1200" dirty="0"/>
            <a:t>with </a:t>
          </a:r>
          <a:r>
            <a:rPr lang="en-US" sz="1800" kern="1200" dirty="0" smtClean="0"/>
            <a:t>new service providers</a:t>
          </a:r>
          <a:endParaRPr lang="en-US" sz="1800" kern="1200" dirty="0"/>
        </a:p>
      </dsp:txBody>
      <dsp:txXfrm>
        <a:off x="7507811" y="3556324"/>
        <a:ext cx="1627018" cy="1285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41368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5" name="Google Shape;4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3" name="Google Shape;433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7" name="Google Shape;2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9" name="Google Shape;4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60c7a48a5c_1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8" name="Google Shape;528;g60c7a48a5c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7" name="Google Shape;577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9" name="Google Shape;61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2" name="Google Shape;70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9" name="Google Shape;719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3" name="Google Shape;7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0" name="Google Shape;74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8" name="Google Shape;77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9" name="Google Shape;77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54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8A20-7C99-4A4D-BF06-6E8ADEA4D03E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471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546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Shape 42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502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ntro_slide">
  <p:cSld name="Intro_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500" y="4877732"/>
            <a:ext cx="636044" cy="5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3857" y="5260744"/>
            <a:ext cx="667687" cy="63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8"/>
          <p:cNvSpPr/>
          <p:nvPr/>
        </p:nvSpPr>
        <p:spPr>
          <a:xfrm>
            <a:off x="1007436" y="6381328"/>
            <a:ext cx="11041227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EOSC-hub receives funding from the European Union’s Horizon 2020 research and innovation programme under grant agreement No. 777536.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8"/>
          <p:cNvSpPr txBox="1"/>
          <p:nvPr/>
        </p:nvSpPr>
        <p:spPr>
          <a:xfrm>
            <a:off x="1976601" y="4989075"/>
            <a:ext cx="15529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eosc-hub.eu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8"/>
          <p:cNvSpPr txBox="1"/>
          <p:nvPr/>
        </p:nvSpPr>
        <p:spPr>
          <a:xfrm>
            <a:off x="1937698" y="5375344"/>
            <a:ext cx="16249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@EOSC_eu</a:t>
            </a:r>
            <a:endParaRPr sz="2000" b="0" i="0" u="none" strike="noStrike" cap="none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38"/>
          <p:cNvCxnSpPr/>
          <p:nvPr/>
        </p:nvCxnSpPr>
        <p:spPr>
          <a:xfrm>
            <a:off x="1559496" y="4725144"/>
            <a:ext cx="1872208" cy="0"/>
          </a:xfrm>
          <a:prstGeom prst="straightConnector1">
            <a:avLst/>
          </a:prstGeom>
          <a:noFill/>
          <a:ln w="25400" cap="flat" cmpd="sng">
            <a:solidFill>
              <a:srgbClr val="1C304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2301" y="1520793"/>
            <a:ext cx="4916162" cy="122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376" y="6371133"/>
            <a:ext cx="422176" cy="2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no content">
  <p:cSld name="Title no conte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6"/>
          <p:cNvSpPr txBox="1">
            <a:spLocks noGrp="1"/>
          </p:cNvSpPr>
          <p:nvPr>
            <p:ph type="title"/>
          </p:nvPr>
        </p:nvSpPr>
        <p:spPr>
          <a:xfrm>
            <a:off x="575733" y="452669"/>
            <a:ext cx="11040000" cy="8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7"/>
              <a:buFont typeface="Calibri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46"/>
          <p:cNvSpPr/>
          <p:nvPr/>
        </p:nvSpPr>
        <p:spPr>
          <a:xfrm>
            <a:off x="575733" y="456899"/>
            <a:ext cx="11040000" cy="3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">
  <p:cSld name="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7"/>
          <p:cNvSpPr txBox="1">
            <a:spLocks noGrp="1"/>
          </p:cNvSpPr>
          <p:nvPr>
            <p:ph type="body" idx="1"/>
          </p:nvPr>
        </p:nvSpPr>
        <p:spPr>
          <a:xfrm>
            <a:off x="235527" y="1825625"/>
            <a:ext cx="11672400" cy="42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83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80"/>
              <a:buFont typeface="Noto Sans Symbols"/>
              <a:buChar char="⮚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67"/>
          <p:cNvSpPr txBox="1">
            <a:spLocks noGrp="1"/>
          </p:cNvSpPr>
          <p:nvPr>
            <p:ph type="title"/>
          </p:nvPr>
        </p:nvSpPr>
        <p:spPr>
          <a:xfrm>
            <a:off x="3438769" y="225527"/>
            <a:ext cx="6305200" cy="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2500"/>
              <a:buFont typeface="Calibri"/>
              <a:buNone/>
              <a:defRPr sz="33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67"/>
          <p:cNvSpPr txBox="1">
            <a:spLocks noGrp="1"/>
          </p:cNvSpPr>
          <p:nvPr>
            <p:ph type="subTitle" idx="2"/>
          </p:nvPr>
        </p:nvSpPr>
        <p:spPr>
          <a:xfrm>
            <a:off x="3438768" y="837811"/>
            <a:ext cx="6305200" cy="4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">
  <p:cSld name="1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8"/>
          <p:cNvSpPr txBox="1">
            <a:spLocks noGrp="1"/>
          </p:cNvSpPr>
          <p:nvPr>
            <p:ph type="body" idx="1"/>
          </p:nvPr>
        </p:nvSpPr>
        <p:spPr>
          <a:xfrm>
            <a:off x="23553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68"/>
          <p:cNvSpPr txBox="1">
            <a:spLocks noGrp="1"/>
          </p:cNvSpPr>
          <p:nvPr>
            <p:ph type="title"/>
          </p:nvPr>
        </p:nvSpPr>
        <p:spPr>
          <a:xfrm>
            <a:off x="3438772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68"/>
          <p:cNvSpPr txBox="1">
            <a:spLocks noGrp="1"/>
          </p:cNvSpPr>
          <p:nvPr>
            <p:ph type="subTitle" idx="2"/>
          </p:nvPr>
        </p:nvSpPr>
        <p:spPr>
          <a:xfrm>
            <a:off x="3438771" y="837811"/>
            <a:ext cx="6305060" cy="5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ext">
  <p:cSld name="2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9"/>
          <p:cNvSpPr txBox="1">
            <a:spLocks noGrp="1"/>
          </p:cNvSpPr>
          <p:nvPr>
            <p:ph type="body" idx="1"/>
          </p:nvPr>
        </p:nvSpPr>
        <p:spPr>
          <a:xfrm>
            <a:off x="23553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69"/>
          <p:cNvSpPr txBox="1">
            <a:spLocks noGrp="1"/>
          </p:cNvSpPr>
          <p:nvPr>
            <p:ph type="title"/>
          </p:nvPr>
        </p:nvSpPr>
        <p:spPr>
          <a:xfrm>
            <a:off x="3438772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69"/>
          <p:cNvSpPr txBox="1">
            <a:spLocks noGrp="1"/>
          </p:cNvSpPr>
          <p:nvPr>
            <p:ph type="subTitle" idx="2"/>
          </p:nvPr>
        </p:nvSpPr>
        <p:spPr>
          <a:xfrm>
            <a:off x="3438771" y="837811"/>
            <a:ext cx="6305060" cy="5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_slide">
  <p:cSld name="1_Content_slid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0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70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70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70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70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70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70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70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70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0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70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70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70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70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73" name="Google Shape;173;p70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4" name="Google Shape;174;p7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5" name="Google Shape;175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70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1D2F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ext">
  <p:cSld name="3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 txBox="1">
            <a:spLocks noGrp="1"/>
          </p:cNvSpPr>
          <p:nvPr>
            <p:ph type="body" idx="1"/>
          </p:nvPr>
        </p:nvSpPr>
        <p:spPr>
          <a:xfrm>
            <a:off x="23553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19"/>
          <p:cNvSpPr txBox="1">
            <a:spLocks noGrp="1"/>
          </p:cNvSpPr>
          <p:nvPr>
            <p:ph type="title"/>
          </p:nvPr>
        </p:nvSpPr>
        <p:spPr>
          <a:xfrm>
            <a:off x="3438772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2"/>
          </p:nvPr>
        </p:nvSpPr>
        <p:spPr>
          <a:xfrm>
            <a:off x="3438771" y="837811"/>
            <a:ext cx="6305060" cy="5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ext">
  <p:cSld name="4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body" idx="1"/>
          </p:nvPr>
        </p:nvSpPr>
        <p:spPr>
          <a:xfrm>
            <a:off x="23553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title"/>
          </p:nvPr>
        </p:nvSpPr>
        <p:spPr>
          <a:xfrm>
            <a:off x="3438772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0"/>
          <p:cNvSpPr txBox="1">
            <a:spLocks noGrp="1"/>
          </p:cNvSpPr>
          <p:nvPr>
            <p:ph type="subTitle" idx="2"/>
          </p:nvPr>
        </p:nvSpPr>
        <p:spPr>
          <a:xfrm>
            <a:off x="3438771" y="837811"/>
            <a:ext cx="6305060" cy="5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ext">
  <p:cSld name="5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xfrm>
            <a:off x="235537" y="1825625"/>
            <a:ext cx="11672455" cy="4263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ourier New"/>
              <a:buChar char="o"/>
              <a:defRPr sz="21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30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0"/>
              <a:buFont typeface="Noto Sans Symbols"/>
              <a:buChar char="⮚"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title"/>
          </p:nvPr>
        </p:nvSpPr>
        <p:spPr>
          <a:xfrm>
            <a:off x="3438772" y="225528"/>
            <a:ext cx="6305061" cy="45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1" i="0" u="none" strike="noStrike" cap="non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subTitle" idx="2"/>
          </p:nvPr>
        </p:nvSpPr>
        <p:spPr>
          <a:xfrm>
            <a:off x="3438771" y="837811"/>
            <a:ext cx="6305060" cy="53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defRPr sz="2700" b="0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=""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=""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19. 09. 27.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=""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=""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5138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>
            <a:extLst>
              <a:ext uri="{FF2B5EF4-FFF2-40B4-BE49-F238E27FC236}">
                <a16:creationId xmlns="" xmlns:a16="http://schemas.microsoft.com/office/drawing/2014/main" id="{B77B2A9D-5C2F-4A5C-83AC-2A23BED5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975" b="0" i="0">
                <a:solidFill>
                  <a:schemeClr val="tx1"/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5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 Third level</a:t>
            </a:r>
          </a:p>
          <a:p>
            <a:pPr lvl="3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  <a:p>
            <a:pPr lvl="4"/>
            <a:endParaRPr lang="it-IT" dirty="0"/>
          </a:p>
        </p:txBody>
      </p:sp>
      <p:sp>
        <p:nvSpPr>
          <p:cNvPr id="12" name="Date Placeholder 3">
            <a:extLst>
              <a:ext uri="{FF2B5EF4-FFF2-40B4-BE49-F238E27FC236}">
                <a16:creationId xmlns=""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19. 09. 27.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8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8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="" xmlns:a16="http://schemas.microsoft.com/office/drawing/2014/main" id="{833973A6-C1BB-1043-8DAC-B993CBB6D983}"/>
              </a:ext>
            </a:extLst>
          </p:cNvPr>
          <p:cNvSpPr/>
          <p:nvPr userDrawn="1"/>
        </p:nvSpPr>
        <p:spPr>
          <a:xfrm>
            <a:off x="11266784" y="6381333"/>
            <a:ext cx="589856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6714448" y="-3"/>
            <a:ext cx="1738195" cy="56608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10504876" y="-2404"/>
            <a:ext cx="1523817" cy="45719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8508621" y="0"/>
            <a:ext cx="2135276" cy="51318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0" y="-3"/>
            <a:ext cx="858151" cy="51321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01731E7-CB9A-4E4D-834D-37ACDE4D97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0" y="6813550"/>
            <a:ext cx="12192000" cy="4445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="" xmlns:a16="http://schemas.microsoft.com/office/drawing/2014/main" id="{CB6AB942-1F6F-D740-9623-04930E39D5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2237" y="260490"/>
            <a:ext cx="7974404" cy="86408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1C3046"/>
                </a:solidFill>
              </a:defRPr>
            </a:lvl1pPr>
          </a:lstStyle>
          <a:p>
            <a:pPr lvl="0"/>
            <a:r>
              <a:rPr lang="en-GB" noProof="0" dirty="0"/>
              <a:t>Click here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662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Content">
  <p:cSld name="Title &amp;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9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3" name="Google Shape;23;p39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39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39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39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9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9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9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9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9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9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9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9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39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Google Shape;37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9" name="Google Shape;3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_2">
  <p:cSld name="1_Content_Slide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"/>
          <p:cNvSpPr/>
          <p:nvPr/>
        </p:nvSpPr>
        <p:spPr>
          <a:xfrm>
            <a:off x="11414248" y="6376243"/>
            <a:ext cx="442500" cy="293100"/>
          </a:xfrm>
          <a:prstGeom prst="rect">
            <a:avLst/>
          </a:prstGeom>
          <a:solidFill>
            <a:srgbClr val="1D2F45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/>
          <p:nvPr/>
        </p:nvSpPr>
        <p:spPr>
          <a:xfrm>
            <a:off x="4152612" y="0"/>
            <a:ext cx="15114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0"/>
          <p:cNvSpPr/>
          <p:nvPr/>
        </p:nvSpPr>
        <p:spPr>
          <a:xfrm>
            <a:off x="7920205" y="0"/>
            <a:ext cx="422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0"/>
          <p:cNvSpPr/>
          <p:nvPr/>
        </p:nvSpPr>
        <p:spPr>
          <a:xfrm>
            <a:off x="11202275" y="0"/>
            <a:ext cx="9969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>
            <a:off x="2543607" y="0"/>
            <a:ext cx="13548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>
            <a:off x="9552385" y="0"/>
            <a:ext cx="17382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>
            <a:off x="6960098" y="0"/>
            <a:ext cx="1523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>
            <a:off x="1701959" y="-2"/>
            <a:ext cx="841500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/>
          <p:nvPr/>
        </p:nvSpPr>
        <p:spPr>
          <a:xfrm>
            <a:off x="857970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/>
          <p:nvPr/>
        </p:nvSpPr>
        <p:spPr>
          <a:xfrm>
            <a:off x="3454402" y="0"/>
            <a:ext cx="8541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5663973" y="0"/>
            <a:ext cx="14034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9810659" y="0"/>
            <a:ext cx="22170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-181" y="-2"/>
            <a:ext cx="85830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0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9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46" name="Google Shape;146;p10"/>
          <p:cNvCxnSpPr/>
          <p:nvPr/>
        </p:nvCxnSpPr>
        <p:spPr>
          <a:xfrm rot="10800000">
            <a:off x="335440" y="6376231"/>
            <a:ext cx="11521200" cy="5100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7" name="Google Shape;147;p1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Clr>
                <a:srgbClr val="3C3C3C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2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 txBox="1">
            <a:spLocks noGrp="1"/>
          </p:cNvSpPr>
          <p:nvPr>
            <p:ph type="body" idx="1"/>
          </p:nvPr>
        </p:nvSpPr>
        <p:spPr>
          <a:xfrm>
            <a:off x="287355" y="1340771"/>
            <a:ext cx="56646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10"/>
          <p:cNvSpPr txBox="1">
            <a:spLocks noGrp="1"/>
          </p:cNvSpPr>
          <p:nvPr>
            <p:ph type="body" idx="2"/>
          </p:nvPr>
        </p:nvSpPr>
        <p:spPr>
          <a:xfrm>
            <a:off x="3221038" y="192857"/>
            <a:ext cx="86355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body" idx="3"/>
          </p:nvPr>
        </p:nvSpPr>
        <p:spPr>
          <a:xfrm>
            <a:off x="6168008" y="1340771"/>
            <a:ext cx="5664600" cy="47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743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mediate Slide">
  <p:cSld name="1_Intermediate Slide">
    <p:bg>
      <p:bgPr>
        <a:blipFill rotWithShape="1">
          <a:blip r:embed="rId2">
            <a:alphaModFix/>
          </a:blip>
          <a:tile tx="0" ty="0" sx="99996" sy="99996" flip="none" algn="tl"/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0" y="3127856"/>
            <a:ext cx="7759800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C3C3C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1" name="Google Shape;2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2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628650" y="1628800"/>
            <a:ext cx="588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640"/>
              </a:spcBef>
              <a:spcAft>
                <a:spcPts val="0"/>
              </a:spcAft>
              <a:buClr>
                <a:srgbClr val="1C3046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628650" y="2348880"/>
            <a:ext cx="5883000" cy="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071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>
            <a:extLst>
              <a:ext uri="{FF2B5EF4-FFF2-40B4-BE49-F238E27FC236}">
                <a16:creationId xmlns="" xmlns:a16="http://schemas.microsoft.com/office/drawing/2014/main" id="{E3F0AEEC-E8E7-4D6D-82B6-D294E5B82108}"/>
              </a:ext>
            </a:extLst>
          </p:cNvPr>
          <p:cNvSpPr/>
          <p:nvPr userDrawn="1"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742950" indent="-285750">
              <a:buSzPct val="90000"/>
              <a:buFont typeface="Calibri" panose="020F0502020204030204" pitchFamily="34" charset="0"/>
              <a:buChar char="-"/>
              <a:defRPr sz="2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1143000" indent="-228600"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3716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82880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  <a:p>
            <a:pPr lvl="4"/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="" xmlns:a16="http://schemas.microsoft.com/office/drawing/2014/main" id="{2D6204B7-1D0D-1E43-967C-261D932E2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22/01/19</a:t>
            </a:r>
            <a:endParaRPr lang="en-US" dirty="0"/>
          </a:p>
        </p:txBody>
      </p:sp>
      <p:cxnSp>
        <p:nvCxnSpPr>
          <p:cNvPr id="16" name="Connettore 1 15">
            <a:extLst>
              <a:ext uri="{FF2B5EF4-FFF2-40B4-BE49-F238E27FC236}">
                <a16:creationId xmlns="" xmlns:a16="http://schemas.microsoft.com/office/drawing/2014/main" id="{05EEB7C1-79E8-894A-A6D8-E6E8AF7BA26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35360" y="6376246"/>
            <a:ext cx="11521280" cy="5085"/>
          </a:xfrm>
          <a:prstGeom prst="line">
            <a:avLst/>
          </a:prstGeom>
          <a:ln w="12700">
            <a:solidFill>
              <a:srgbClr val="1D2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>
            <a:extLst>
              <a:ext uri="{FF2B5EF4-FFF2-40B4-BE49-F238E27FC236}">
                <a16:creationId xmlns="" xmlns:a16="http://schemas.microsoft.com/office/drawing/2014/main" id="{B526890D-A7E7-0848-AAB2-0716D2C4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</p:spPr>
        <p:txBody>
          <a:bodyPr/>
          <a:lstStyle>
            <a:lvl1pPr algn="r">
              <a:defRPr sz="1600" b="0" i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ea typeface="Source Sans Pro" charset="0"/>
                <a:cs typeface="Calibri" panose="020F0502020204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ttangolo 14"/>
          <p:cNvSpPr>
            <a:spLocks/>
          </p:cNvSpPr>
          <p:nvPr userDrawn="1"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19" name="Rettangolo 18"/>
          <p:cNvSpPr>
            <a:spLocks/>
          </p:cNvSpPr>
          <p:nvPr userDrawn="1"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0" name="Rettangolo 19"/>
          <p:cNvSpPr>
            <a:spLocks/>
          </p:cNvSpPr>
          <p:nvPr userDrawn="1"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5" name="Rettangolo 24"/>
          <p:cNvSpPr>
            <a:spLocks/>
          </p:cNvSpPr>
          <p:nvPr userDrawn="1"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6" name="Rettangolo 25"/>
          <p:cNvSpPr>
            <a:spLocks/>
          </p:cNvSpPr>
          <p:nvPr userDrawn="1"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7" name="Rettangolo 26"/>
          <p:cNvSpPr>
            <a:spLocks/>
          </p:cNvSpPr>
          <p:nvPr userDrawn="1"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8" name="Rettangolo 27"/>
          <p:cNvSpPr>
            <a:spLocks/>
          </p:cNvSpPr>
          <p:nvPr userDrawn="1"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9" name="Rettangolo 28"/>
          <p:cNvSpPr>
            <a:spLocks/>
          </p:cNvSpPr>
          <p:nvPr userDrawn="1"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0" name="Rettangolo 29"/>
          <p:cNvSpPr>
            <a:spLocks/>
          </p:cNvSpPr>
          <p:nvPr userDrawn="1"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1" name="Rettangolo 30"/>
          <p:cNvSpPr>
            <a:spLocks/>
          </p:cNvSpPr>
          <p:nvPr userDrawn="1"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2" name="Rettangolo 31"/>
          <p:cNvSpPr>
            <a:spLocks/>
          </p:cNvSpPr>
          <p:nvPr userDrawn="1"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33" name="Rettangolo 32"/>
          <p:cNvSpPr>
            <a:spLocks/>
          </p:cNvSpPr>
          <p:nvPr userDrawn="1"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pic>
        <p:nvPicPr>
          <p:cNvPr id="35" name="Immagine 34">
            <a:extLst>
              <a:ext uri="{FF2B5EF4-FFF2-40B4-BE49-F238E27FC236}">
                <a16:creationId xmlns="" xmlns:a16="http://schemas.microsoft.com/office/drawing/2014/main" id="{2C34C010-9376-654D-A867-B52581D105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788"/>
            <a:ext cx="2808312" cy="754672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="" xmlns:a16="http://schemas.microsoft.com/office/drawing/2014/main" id="{2AAEFF27-5769-49CA-8573-C39C406AF3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826217"/>
            <a:ext cx="12192000" cy="31783"/>
          </a:xfrm>
          <a:prstGeom prst="rect">
            <a:avLst/>
          </a:prstGeom>
        </p:spPr>
      </p:pic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439E1B6A-7D11-E849-A590-8111F721B39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21038" y="192857"/>
            <a:ext cx="8635602" cy="8234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b="1">
                <a:solidFill>
                  <a:srgbClr val="1C3046"/>
                </a:solidFill>
              </a:defRPr>
            </a:lvl1pPr>
          </a:lstStyle>
          <a:p>
            <a:pPr lvl="0"/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en-GB" dirty="0"/>
          </a:p>
        </p:txBody>
      </p:sp>
      <p:sp>
        <p:nvSpPr>
          <p:cNvPr id="34" name="Footer Placeholder 4">
            <a:extLst>
              <a:ext uri="{FF2B5EF4-FFF2-40B4-BE49-F238E27FC236}">
                <a16:creationId xmlns="" xmlns:a16="http://schemas.microsoft.com/office/drawing/2014/main" id="{E1E01ECC-58A4-0745-A3E0-F9FCCE41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600" b="0" i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987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25" y="1"/>
            <a:ext cx="10657927" cy="600341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000252" y="594124"/>
            <a:ext cx="9596615" cy="63798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4980"/>
              </a:lnSpc>
              <a:spcBef>
                <a:spcPts val="0"/>
              </a:spcBef>
              <a:buNone/>
              <a:defRPr sz="4500" b="1" i="0" spc="-225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>
              <a:buNone/>
              <a:defRPr/>
            </a:lvl2pPr>
            <a:lvl5pPr marL="1333434" indent="0" algn="ctr">
              <a:buFontTx/>
              <a:buNone/>
              <a:defRPr sz="3900" b="1" i="0" spc="-38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000252" y="1524327"/>
            <a:ext cx="9596615" cy="40382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000" b="0" i="0" spc="-113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333359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2pPr>
            <a:lvl3pPr marL="666717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3pPr>
            <a:lvl4pPr marL="1000075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4pPr>
            <a:lvl5pPr marL="1333434" indent="0" algn="r">
              <a:spcBef>
                <a:spcPts val="225"/>
              </a:spcBef>
              <a:buNone/>
              <a:defRPr sz="3600" b="1" spc="-113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410745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5435188" y="6312024"/>
            <a:ext cx="6217891" cy="282178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1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National Open Science Days | Belgrade, Serbia | 17 October 2018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1678477" y="6312024"/>
            <a:ext cx="381000" cy="282178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152748"/>
            <a:ext cx="1557408" cy="5559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069" y="6246601"/>
            <a:ext cx="622173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40035"/>
      </p:ext>
    </p:extLst>
  </p:cSld>
  <p:clrMapOvr>
    <a:masterClrMapping/>
  </p:clrMapOvr>
  <p:transition xmlns:p14="http://schemas.microsoft.com/office/powerpoint/2010/main" spd="med"/>
  <p:extLst mod="1">
    <p:ext uri="{DCECCB84-F9BA-43D5-87BE-67443E8EF086}">
      <p15:sldGuideLst xmlns="" xmlns:p15="http://schemas.microsoft.com/office/powerpoint/2012/main">
        <p15:guide id="1" orient="horz" pos="288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0423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19. 09. 27.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04237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04237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300" b="0" i="0">
                <a:solidFill>
                  <a:schemeClr val="tx1">
                    <a:lumMod val="75000"/>
                  </a:schemeClr>
                </a:solidFill>
                <a:latin typeface="Alte DIN 1451 Mittelschrift" panose="020B0603020202020204" pitchFamily="34" charset="0"/>
                <a:ea typeface="Open Sans" charset="0"/>
                <a:cs typeface="Open Sans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olo 1"/>
          <p:cNvSpPr>
            <a:spLocks noGrp="1"/>
          </p:cNvSpPr>
          <p:nvPr>
            <p:ph type="title" hasCustomPrompt="1"/>
          </p:nvPr>
        </p:nvSpPr>
        <p:spPr>
          <a:xfrm>
            <a:off x="623392" y="620688"/>
            <a:ext cx="7296811" cy="576064"/>
          </a:xfrm>
          <a:prstGeom prst="rect">
            <a:avLst/>
          </a:prstGeom>
        </p:spPr>
        <p:txBody>
          <a:bodyPr vert="horz"/>
          <a:lstStyle>
            <a:lvl1pPr algn="l">
              <a:defRPr sz="2800" b="1" i="0">
                <a:solidFill>
                  <a:srgbClr val="246889"/>
                </a:solidFill>
                <a:latin typeface="Alte DIN 1451 Mittelschrift gepraegt" charset="0"/>
                <a:ea typeface="Alte DIN 1451 Mittelschrift gepraegt" charset="0"/>
                <a:cs typeface="Alte DIN 1451 Mittelschrift gepraegt" charset="0"/>
              </a:defRPr>
            </a:lvl1pPr>
          </a:lstStyle>
          <a:p>
            <a:r>
              <a:rPr lang="it-IT" dirty="0"/>
              <a:t>Click </a:t>
            </a:r>
            <a:r>
              <a:rPr lang="it-IT" dirty="0" err="1"/>
              <a:t>here</a:t>
            </a:r>
            <a:r>
              <a:rPr lang="it-IT" dirty="0"/>
              <a:t> to </a:t>
            </a:r>
            <a:r>
              <a:rPr lang="it-IT" dirty="0" err="1"/>
              <a:t>add</a:t>
            </a:r>
            <a:r>
              <a:rPr lang="it-IT" dirty="0"/>
              <a:t> Title</a:t>
            </a:r>
          </a:p>
        </p:txBody>
      </p:sp>
      <p:sp>
        <p:nvSpPr>
          <p:cNvPr id="12" name="Rettangolo 11"/>
          <p:cNvSpPr/>
          <p:nvPr userDrawn="1"/>
        </p:nvSpPr>
        <p:spPr>
          <a:xfrm>
            <a:off x="660084" y="476672"/>
            <a:ext cx="2688299" cy="45719"/>
          </a:xfrm>
          <a:prstGeom prst="rect">
            <a:avLst/>
          </a:prstGeom>
          <a:solidFill>
            <a:srgbClr val="0E71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46889"/>
              </a:solidFill>
            </a:endParaRPr>
          </a:p>
        </p:txBody>
      </p:sp>
      <p:sp>
        <p:nvSpPr>
          <p:cNvPr id="15" name="Segnaposto contenuto 2"/>
          <p:cNvSpPr>
            <a:spLocks noGrp="1"/>
          </p:cNvSpPr>
          <p:nvPr>
            <p:ph idx="1"/>
          </p:nvPr>
        </p:nvSpPr>
        <p:spPr>
          <a:xfrm>
            <a:off x="609600" y="1268762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lte DIN 1451 Mittelschrift" panose="020B0603020202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129220-8E9B-8044-9700-05AAA130E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925" y="182476"/>
            <a:ext cx="1633736" cy="122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87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">
  <p:cSld name="Content_slid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45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45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5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5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5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5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5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5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5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5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5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5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5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5" name="Google Shape;55;p45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4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" name="Google Shape;5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mediate Slide">
  <p:cSld name="Intermediat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348" y="1449438"/>
            <a:ext cx="2645516" cy="65564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body" idx="2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BF900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BF900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Calibri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4" name="Google Shape;64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40"/>
          <p:cNvSpPr txBox="1">
            <a:spLocks noGrp="1"/>
          </p:cNvSpPr>
          <p:nvPr>
            <p:ph type="title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_Slide_2">
  <p:cSld name="Content_Slide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>
            <a:off x="335360" y="1293223"/>
            <a:ext cx="5664629" cy="479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body" idx="2"/>
          </p:nvPr>
        </p:nvSpPr>
        <p:spPr>
          <a:xfrm>
            <a:off x="6192012" y="1293223"/>
            <a:ext cx="5664629" cy="479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41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41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41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41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1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1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1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41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1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41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41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83" name="Google Shape;83;p41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4" name="Google Shape;84;p4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5" name="Google Shape;8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1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&amp; Content">
  <p:cSld name="1_Title &amp; Conte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6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431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66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66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92" name="Google Shape;92;p66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3" name="Google Shape;93;p66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4" name="Google Shape;94;p66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6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6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6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6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6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6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6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6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6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6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6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66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rgbClr val="1D2F4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8" name="Google Shape;108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&amp; Content">
  <p:cSld name="6_Title &amp;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2"/>
          <p:cNvSpPr/>
          <p:nvPr/>
        </p:nvSpPr>
        <p:spPr>
          <a:xfrm>
            <a:off x="11414248" y="6376243"/>
            <a:ext cx="442392" cy="293117"/>
          </a:xfrm>
          <a:prstGeom prst="rect">
            <a:avLst/>
          </a:prstGeom>
          <a:solidFill>
            <a:srgbClr val="1D2F45">
              <a:alpha val="2392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A5A5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42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42"/>
          <p:cNvSpPr txBox="1">
            <a:spLocks noGrp="1"/>
          </p:cNvSpPr>
          <p:nvPr>
            <p:ph type="ftr" idx="11"/>
          </p:nvPr>
        </p:nvSpPr>
        <p:spPr>
          <a:xfrm>
            <a:off x="4165600" y="6381328"/>
            <a:ext cx="3860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3" name="Google Shape;113;p42"/>
          <p:cNvCxnSpPr/>
          <p:nvPr/>
        </p:nvCxnSpPr>
        <p:spPr>
          <a:xfrm rot="10800000">
            <a:off x="335360" y="6376246"/>
            <a:ext cx="11521280" cy="5085"/>
          </a:xfrm>
          <a:prstGeom prst="straightConnector1">
            <a:avLst/>
          </a:prstGeom>
          <a:noFill/>
          <a:ln w="127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4" name="Google Shape;114;p42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3C3C3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5" name="Google Shape;115;p42"/>
          <p:cNvSpPr/>
          <p:nvPr/>
        </p:nvSpPr>
        <p:spPr>
          <a:xfrm>
            <a:off x="4152612" y="0"/>
            <a:ext cx="1511361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2"/>
          <p:cNvSpPr/>
          <p:nvPr/>
        </p:nvSpPr>
        <p:spPr>
          <a:xfrm>
            <a:off x="7920205" y="0"/>
            <a:ext cx="4223295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2"/>
          <p:cNvSpPr/>
          <p:nvPr/>
        </p:nvSpPr>
        <p:spPr>
          <a:xfrm>
            <a:off x="11202275" y="0"/>
            <a:ext cx="996844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2"/>
          <p:cNvSpPr/>
          <p:nvPr/>
        </p:nvSpPr>
        <p:spPr>
          <a:xfrm>
            <a:off x="2543607" y="0"/>
            <a:ext cx="1354740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2"/>
          <p:cNvSpPr/>
          <p:nvPr/>
        </p:nvSpPr>
        <p:spPr>
          <a:xfrm>
            <a:off x="9552385" y="0"/>
            <a:ext cx="1738195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2"/>
          <p:cNvSpPr/>
          <p:nvPr/>
        </p:nvSpPr>
        <p:spPr>
          <a:xfrm>
            <a:off x="6960098" y="0"/>
            <a:ext cx="1523817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42"/>
          <p:cNvSpPr/>
          <p:nvPr/>
        </p:nvSpPr>
        <p:spPr>
          <a:xfrm>
            <a:off x="1701959" y="-2"/>
            <a:ext cx="841647" cy="36000"/>
          </a:xfrm>
          <a:prstGeom prst="rect">
            <a:avLst/>
          </a:prstGeom>
          <a:solidFill>
            <a:srgbClr val="1C30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2"/>
          <p:cNvSpPr/>
          <p:nvPr/>
        </p:nvSpPr>
        <p:spPr>
          <a:xfrm>
            <a:off x="857970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2"/>
          <p:cNvSpPr/>
          <p:nvPr/>
        </p:nvSpPr>
        <p:spPr>
          <a:xfrm>
            <a:off x="3454402" y="0"/>
            <a:ext cx="854092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2"/>
          <p:cNvSpPr/>
          <p:nvPr/>
        </p:nvSpPr>
        <p:spPr>
          <a:xfrm>
            <a:off x="5663973" y="0"/>
            <a:ext cx="1403313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2"/>
          <p:cNvSpPr/>
          <p:nvPr/>
        </p:nvSpPr>
        <p:spPr>
          <a:xfrm>
            <a:off x="9810659" y="0"/>
            <a:ext cx="221780" cy="36000"/>
          </a:xfrm>
          <a:prstGeom prst="rect">
            <a:avLst/>
          </a:prstGeom>
          <a:solidFill>
            <a:srgbClr val="75A5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2"/>
          <p:cNvSpPr/>
          <p:nvPr/>
        </p:nvSpPr>
        <p:spPr>
          <a:xfrm>
            <a:off x="-181" y="-2"/>
            <a:ext cx="858151" cy="36000"/>
          </a:xfrm>
          <a:prstGeom prst="rect">
            <a:avLst/>
          </a:prstGeom>
          <a:solidFill>
            <a:srgbClr val="B5892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504" y="120788"/>
            <a:ext cx="2808312" cy="75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2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9" name="Google Shape;129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826217"/>
            <a:ext cx="12192000" cy="317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9008" y="5655630"/>
            <a:ext cx="630033" cy="57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3505" y="5638956"/>
            <a:ext cx="658903" cy="633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3"/>
          <p:cNvSpPr txBox="1"/>
          <p:nvPr/>
        </p:nvSpPr>
        <p:spPr>
          <a:xfrm>
            <a:off x="4759216" y="5755515"/>
            <a:ext cx="15529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eosc-hub.eu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43"/>
          <p:cNvSpPr txBox="1"/>
          <p:nvPr/>
        </p:nvSpPr>
        <p:spPr>
          <a:xfrm>
            <a:off x="6600056" y="5745054"/>
            <a:ext cx="162499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@EOSC_eu</a:t>
            </a:r>
            <a:endParaRPr sz="2000" b="0" i="0" u="none" strike="noStrike" cap="none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3519" y="2983662"/>
            <a:ext cx="1784961" cy="22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3"/>
          <p:cNvSpPr txBox="1"/>
          <p:nvPr/>
        </p:nvSpPr>
        <p:spPr>
          <a:xfrm>
            <a:off x="1103445" y="2060851"/>
            <a:ext cx="412845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GB" sz="2800" b="1" i="0" u="none" strike="noStrike" cap="none">
                <a:solidFill>
                  <a:srgbClr val="1D2F45"/>
                </a:solidFill>
                <a:latin typeface="Calibri"/>
                <a:ea typeface="Calibri"/>
                <a:cs typeface="Calibri"/>
                <a:sym typeface="Calibri"/>
              </a:rPr>
              <a:t>for your attention!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43"/>
          <p:cNvSpPr txBox="1"/>
          <p:nvPr/>
        </p:nvSpPr>
        <p:spPr>
          <a:xfrm>
            <a:off x="1103445" y="3145477"/>
            <a:ext cx="38884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" name="Google Shape;138;p43"/>
          <p:cNvCxnSpPr/>
          <p:nvPr/>
        </p:nvCxnSpPr>
        <p:spPr>
          <a:xfrm>
            <a:off x="1199457" y="3084480"/>
            <a:ext cx="2112235" cy="0"/>
          </a:xfrm>
          <a:prstGeom prst="straightConnector1">
            <a:avLst/>
          </a:prstGeom>
          <a:noFill/>
          <a:ln w="25400" cap="flat" cmpd="sng">
            <a:solidFill>
              <a:srgbClr val="1D2F4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go.egi.eu/eapec2019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hyperlink" Target="https://eoscpilot.eu/" TargetMode="External"/><Relationship Id="rId3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tiff"/><Relationship Id="rId6" Type="http://schemas.openxmlformats.org/officeDocument/2006/relationships/image" Target="../media/image44.png"/><Relationship Id="rId7" Type="http://schemas.openxmlformats.org/officeDocument/2006/relationships/image" Target="../media/image45.jpe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jp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zenodo.org" TargetMode="Externa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5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8.jpg"/><Relationship Id="rId5" Type="http://schemas.openxmlformats.org/officeDocument/2006/relationships/image" Target="../media/image72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ybinder.readthedocs.io/en/latest/examples.html" TargetMode="External"/><Relationship Id="rId4" Type="http://schemas.openxmlformats.org/officeDocument/2006/relationships/hyperlink" Target="https://mybinder.org/v2/gh/minrk/ligo-binder/master?filepath=index.ipynb" TargetMode="External"/><Relationship Id="rId5" Type="http://schemas.openxmlformats.org/officeDocument/2006/relationships/hyperlink" Target="http://mybinder.org/v2/gh/binder-examples/r/master?urlpath=rstudio" TargetMode="External"/><Relationship Id="rId6" Type="http://schemas.openxmlformats.org/officeDocument/2006/relationships/hyperlink" Target="https://mybinder.org/v2/gh/cms-opendata-education/cms-online-notebooks-for-binder/master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notebooks.egi.eu/" TargetMode="External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hyperlink" Target="https://cs3.fedcloud-tf.fedcloud.eu/hub/home" TargetMode="External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sandbox.zenodo.org" TargetMode="External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" TargetMode="External"/><Relationship Id="rId4" Type="http://schemas.openxmlformats.org/officeDocument/2006/relationships/image" Target="../media/image92.png"/><Relationship Id="rId5" Type="http://schemas.openxmlformats.org/officeDocument/2006/relationships/hyperlink" Target="https://cs3.fedcloud-tf.fedcloud.eu/hub/home" TargetMode="External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8.jpg"/><Relationship Id="rId5" Type="http://schemas.openxmlformats.org/officeDocument/2006/relationships/image" Target="../media/image72.png"/><Relationship Id="rId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s://visit.figure-eight.com/rs/416-ZBE-142/images/CrowdFlower_DataScienceReport_2016.pdf" TargetMode="External"/><Relationship Id="rId5" Type="http://schemas.openxmlformats.org/officeDocument/2006/relationships/hyperlink" Target="https://www.datasciencetech.institute/wp-content/uploads/2018/08/Data-Scientist-Report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notebooks.egi.eu" TargetMode="External"/><Relationship Id="rId4" Type="http://schemas.openxmlformats.org/officeDocument/2006/relationships/hyperlink" Target="https://www.zenodo.org/signup/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gi.eu/wiki/Federated_Cloud_resource_providers_support" TargetMode="External"/><Relationship Id="rId4" Type="http://schemas.openxmlformats.org/officeDocument/2006/relationships/hyperlink" Target="https://egi-federated-cloud-integration.readthedocs.io/en/latest/" TargetMode="External"/><Relationship Id="rId5" Type="http://schemas.openxmlformats.org/officeDocument/2006/relationships/hyperlink" Target="https://onedata.org/docs/doc/administering_onedata/deployment_tutorial.html" TargetMode="External"/><Relationship Id="rId6" Type="http://schemas.openxmlformats.org/officeDocument/2006/relationships/hyperlink" Target="https://egi-notebooks.readthedocs.io/en/latest/technical.html" TargetMode="External"/><Relationship Id="rId7" Type="http://schemas.openxmlformats.org/officeDocument/2006/relationships/hyperlink" Target="https://zero-to-jupyterhub.readthedocs.io/en/latest/index.html" TargetMode="External"/><Relationship Id="rId8" Type="http://schemas.openxmlformats.org/officeDocument/2006/relationships/hyperlink" Target="https://indico.egi.eu/indico/event/4431/session/4/?slotId=0%2320190506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4" Type="http://schemas.openxmlformats.org/officeDocument/2006/relationships/image" Target="../media/image104.gif"/><Relationship Id="rId5" Type="http://schemas.openxmlformats.org/officeDocument/2006/relationships/image" Target="../media/image105.jpg"/><Relationship Id="rId6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hyperlink" Target="http://www.nature.com/news/2011/111005/full/478026a.html" TargetMode="External"/><Relationship Id="rId5" Type="http://schemas.openxmlformats.org/officeDocument/2006/relationships/hyperlink" Target="https://theconversation.com/open-access-and-the-looming-crisis-in-science-14950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europa.eu/en/web/eu-law-and-publications/publication-detail/-/publication/5253a1af-ee10-11e8-b690-01aa75ed71a1" TargetMode="External"/><Relationship Id="rId4" Type="http://schemas.openxmlformats.org/officeDocument/2006/relationships/hyperlink" Target="http://ec.europa.eu/research/openscience/pdf/swd_2018_83_f1_staff_working_paper_en.pdf%23view=fit&amp;pagemode=none" TargetMode="External"/><Relationship Id="rId5" Type="http://schemas.openxmlformats.org/officeDocument/2006/relationships/hyperlink" Target="https://eosc-portal.eu" TargetMode="External"/><Relationship Id="rId6" Type="http://schemas.openxmlformats.org/officeDocument/2006/relationships/hyperlink" Target="https://ec.europa.eu/info/news/results-call-applications-selection-members-expert-group-members-executive-board-eosc-2018-nov-23_en" TargetMode="External"/><Relationship Id="rId1" Type="http://schemas.openxmlformats.org/officeDocument/2006/relationships/slideLayout" Target="../slideLayouts/slideLayout19.xml"/><Relationship Id="rId2" Type="http://schemas.openxmlformats.org/officeDocument/2006/relationships/hyperlink" Target="https://ec.europa.eu/research/openscience/pdf/realising_the_european_open_science_cloud_2016.pdf%23view=fit&amp;pagemode=none" TargetMode="Externa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2.jfif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"/>
          <p:cNvSpPr txBox="1"/>
          <p:nvPr/>
        </p:nvSpPr>
        <p:spPr>
          <a:xfrm>
            <a:off x="1343472" y="3011566"/>
            <a:ext cx="9793088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36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Reproducible Open Science with </a:t>
            </a:r>
            <a:r>
              <a:rPr lang="en-GB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36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GitHub, EGI Notebooks, Binder and Zenodo</a:t>
            </a:r>
            <a:endParaRPr sz="3600" b="1" i="0" u="none" strike="noStrike" cap="none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 txBox="1"/>
          <p:nvPr/>
        </p:nvSpPr>
        <p:spPr>
          <a:xfrm>
            <a:off x="1343472" y="4077071"/>
            <a:ext cx="9793088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892D"/>
              </a:buClr>
              <a:buSzPts val="2800"/>
              <a:buFont typeface="Calibri"/>
              <a:buNone/>
            </a:pPr>
            <a:r>
              <a:rPr lang="en-GB" sz="2800" b="0" i="0" u="none" strike="noStrike" cap="none">
                <a:solidFill>
                  <a:srgbClr val="B5892D"/>
                </a:solidFill>
                <a:latin typeface="Calibri"/>
                <a:ea typeface="Calibri"/>
                <a:cs typeface="Calibri"/>
                <a:sym typeface="Calibri"/>
              </a:rPr>
              <a:t>Gergely Sipos, Giuseppe La Rocca – EGI Foundation</a:t>
            </a:r>
            <a:endParaRPr sz="2800" b="0" i="0" u="none" strike="noStrike" cap="none">
              <a:solidFill>
                <a:srgbClr val="B5892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 txBox="1"/>
          <p:nvPr/>
        </p:nvSpPr>
        <p:spPr>
          <a:xfrm>
            <a:off x="4055096" y="4941168"/>
            <a:ext cx="81369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Dissemination level</a:t>
            </a:r>
            <a:r>
              <a:rPr lang="en-GB" sz="1600" b="0" i="0" u="none" strike="noStrike" cap="none">
                <a:solidFill>
                  <a:srgbClr val="1C3046"/>
                </a:solidFill>
                <a:latin typeface="Calibri"/>
                <a:ea typeface="Calibri"/>
                <a:cs typeface="Calibri"/>
                <a:sym typeface="Calibri"/>
              </a:rPr>
              <a:t>: Public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1C304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>
            <a:off x="3758936" y="5525616"/>
            <a:ext cx="4954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sng" strike="noStrike" cap="none">
                <a:solidFill>
                  <a:srgbClr val="DF3A1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http://go.egi.eu/eapec2019</a:t>
            </a:r>
            <a:r>
              <a:rPr lang="en-GB" sz="3200" b="1" i="0" u="none" strike="noStrike" cap="none">
                <a:solidFill>
                  <a:srgbClr val="DF3A1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10</a:t>
            </a:fld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87354" y="1340771"/>
            <a:ext cx="11523645" cy="4782900"/>
          </a:xfrm>
        </p:spPr>
        <p:txBody>
          <a:bodyPr/>
          <a:lstStyle/>
          <a:p>
            <a:pPr marL="50800" indent="0" algn="ctr">
              <a:buNone/>
            </a:pPr>
            <a:r>
              <a:rPr lang="en-US" sz="3200" i="1" dirty="0" smtClean="0"/>
              <a:t>The </a:t>
            </a:r>
            <a:r>
              <a:rPr lang="en-US" sz="3200" i="1" dirty="0" smtClean="0">
                <a:solidFill>
                  <a:srgbClr val="B5892D"/>
                </a:solidFill>
              </a:rPr>
              <a:t>federated infrastructure </a:t>
            </a:r>
            <a:r>
              <a:rPr lang="en-US" sz="3200" i="1" dirty="0" smtClean="0"/>
              <a:t>and supporting initiative providing </a:t>
            </a:r>
          </a:p>
          <a:p>
            <a:pPr marL="50800" indent="0" algn="ctr">
              <a:buNone/>
            </a:pPr>
            <a:r>
              <a:rPr lang="en-US" sz="3200" i="1" dirty="0" smtClean="0"/>
              <a:t>all </a:t>
            </a:r>
            <a:r>
              <a:rPr lang="en-US" sz="3200" i="1" dirty="0">
                <a:solidFill>
                  <a:srgbClr val="B5892D"/>
                </a:solidFill>
              </a:rPr>
              <a:t>researchers, innovators, companies and citizens </a:t>
            </a:r>
            <a:endParaRPr lang="en-US" sz="3200" i="1" dirty="0" smtClean="0">
              <a:solidFill>
                <a:srgbClr val="B5892D"/>
              </a:solidFill>
            </a:endParaRPr>
          </a:p>
          <a:p>
            <a:pPr marL="50800" indent="0" algn="ctr">
              <a:buNone/>
            </a:pPr>
            <a:r>
              <a:rPr lang="en-US" sz="3200" i="1" dirty="0" smtClean="0"/>
              <a:t>with </a:t>
            </a:r>
            <a:r>
              <a:rPr lang="en-US" sz="3200" i="1" dirty="0">
                <a:solidFill>
                  <a:srgbClr val="B5892D"/>
                </a:solidFill>
              </a:rPr>
              <a:t>seamless</a:t>
            </a:r>
            <a:r>
              <a:rPr lang="en-US" sz="3200" i="1" dirty="0"/>
              <a:t> access to an </a:t>
            </a:r>
            <a:r>
              <a:rPr lang="en-US" sz="3200" i="1" dirty="0">
                <a:solidFill>
                  <a:srgbClr val="B5892D"/>
                </a:solidFill>
              </a:rPr>
              <a:t>open-by-default</a:t>
            </a:r>
            <a:r>
              <a:rPr lang="en-US" sz="3200" i="1" dirty="0"/>
              <a:t>, </a:t>
            </a:r>
            <a:r>
              <a:rPr lang="en-US" sz="3200" i="1" dirty="0">
                <a:solidFill>
                  <a:srgbClr val="B5892D"/>
                </a:solidFill>
              </a:rPr>
              <a:t>efficient</a:t>
            </a:r>
            <a:r>
              <a:rPr lang="en-US" sz="3200" i="1" dirty="0"/>
              <a:t> </a:t>
            </a:r>
            <a:r>
              <a:rPr lang="en-US" sz="3200" i="1" dirty="0" smtClean="0"/>
              <a:t>and</a:t>
            </a:r>
            <a:br>
              <a:rPr lang="en-US" sz="3200" i="1" dirty="0" smtClean="0"/>
            </a:br>
            <a:r>
              <a:rPr lang="en-US" sz="3200" i="1" dirty="0" smtClean="0">
                <a:solidFill>
                  <a:srgbClr val="B5892D"/>
                </a:solidFill>
              </a:rPr>
              <a:t>cross</a:t>
            </a:r>
            <a:r>
              <a:rPr lang="en-US" sz="3200" i="1" dirty="0">
                <a:solidFill>
                  <a:srgbClr val="B5892D"/>
                </a:solidFill>
              </a:rPr>
              <a:t>-disciplinary</a:t>
            </a:r>
            <a:r>
              <a:rPr lang="en-US" sz="3200" i="1" dirty="0"/>
              <a:t> environment </a:t>
            </a:r>
            <a:endParaRPr lang="en-US" sz="3200" i="1" dirty="0" smtClean="0"/>
          </a:p>
          <a:p>
            <a:pPr marL="50800" indent="0" algn="ctr">
              <a:buNone/>
            </a:pPr>
            <a:r>
              <a:rPr lang="en-US" sz="3200" i="1" dirty="0" smtClean="0"/>
              <a:t>for </a:t>
            </a:r>
            <a:r>
              <a:rPr lang="en-US" sz="3200" i="1" dirty="0"/>
              <a:t>storing, accessing, reusing data, tools, publications and </a:t>
            </a:r>
            <a:r>
              <a:rPr lang="en-US" sz="3200" i="1" dirty="0" smtClean="0"/>
              <a:t>other scientific outputs for </a:t>
            </a:r>
            <a:r>
              <a:rPr lang="en-US" sz="3200" i="1" dirty="0"/>
              <a:t>research, innovation and </a:t>
            </a:r>
            <a:r>
              <a:rPr lang="en-US" sz="3200" i="1" dirty="0" smtClean="0"/>
              <a:t>educational purposes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About the European Open Science Cloud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360" y="5805264"/>
            <a:ext cx="408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Credits: </a:t>
            </a:r>
            <a:r>
              <a:rPr lang="en-US" dirty="0" err="1" smtClean="0"/>
              <a:t>EOSCpilot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https://eoscpilot.eu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Picture 6" descr="Screenshot 2019-01-18 at 10.10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9" y="105438"/>
            <a:ext cx="3010069" cy="96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3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3559021" y="714849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400" dirty="0">
                <a:solidFill>
                  <a:srgbClr val="8AA9D6"/>
                </a:solidFill>
              </a:rPr>
              <a:t>Vision</a:t>
            </a:r>
            <a:endParaRPr lang="en-US" sz="4400" dirty="0">
              <a:solidFill>
                <a:schemeClr val="dk1"/>
              </a:solidFill>
            </a:endParaRPr>
          </a:p>
        </p:txBody>
      </p:sp>
      <p:pic>
        <p:nvPicPr>
          <p:cNvPr id="7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056" y="473395"/>
            <a:ext cx="3430107" cy="41992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/>
          </p:nvPr>
        </p:nvGraphicFramePr>
        <p:xfrm>
          <a:off x="207303" y="5147785"/>
          <a:ext cx="4139126" cy="139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hape 423"/>
          <p:cNvSpPr txBox="1">
            <a:spLocks noGrp="1"/>
          </p:cNvSpPr>
          <p:nvPr>
            <p:ph type="body" idx="1"/>
          </p:nvPr>
        </p:nvSpPr>
        <p:spPr>
          <a:xfrm>
            <a:off x="3765562" y="2335636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3000" dirty="0">
              <a:solidFill>
                <a:schemeClr val="dk1"/>
              </a:solidFill>
            </a:endParaRP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Researchers from all disciplines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have easy, integrated and open access to the advanced digital services, scientific instruments, data, knowledge and expertise they need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to collaborate to achieve excellence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3000" i="1" dirty="0">
                <a:solidFill>
                  <a:srgbClr val="B5892D"/>
                </a:solidFill>
              </a:rPr>
              <a:t>in science, research and innovation </a:t>
            </a:r>
          </a:p>
        </p:txBody>
      </p:sp>
    </p:spTree>
    <p:extLst>
      <p:ext uri="{BB962C8B-B14F-4D97-AF65-F5344CB8AC3E}">
        <p14:creationId xmlns:p14="http://schemas.microsoft.com/office/powerpoint/2010/main" val="106619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3559021" y="714849"/>
            <a:ext cx="8332364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4400" dirty="0">
                <a:solidFill>
                  <a:srgbClr val="8AA9D6"/>
                </a:solidFill>
              </a:rPr>
              <a:t>Mission</a:t>
            </a:r>
            <a:endParaRPr lang="en-US" sz="4400" dirty="0">
              <a:solidFill>
                <a:schemeClr val="dk1"/>
              </a:solidFill>
            </a:endParaRPr>
          </a:p>
        </p:txBody>
      </p:sp>
      <p:pic>
        <p:nvPicPr>
          <p:cNvPr id="7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056" y="473395"/>
            <a:ext cx="3430107" cy="419921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46579741"/>
              </p:ext>
            </p:extLst>
          </p:nvPr>
        </p:nvGraphicFramePr>
        <p:xfrm>
          <a:off x="207303" y="5147785"/>
          <a:ext cx="4139126" cy="1390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Shape 423"/>
          <p:cNvSpPr txBox="1">
            <a:spLocks noGrp="1"/>
          </p:cNvSpPr>
          <p:nvPr>
            <p:ph type="body" idx="1"/>
          </p:nvPr>
        </p:nvSpPr>
        <p:spPr>
          <a:xfrm>
            <a:off x="4367808" y="1556792"/>
            <a:ext cx="7730118" cy="23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en-US" sz="2800" dirty="0">
              <a:solidFill>
                <a:schemeClr val="dk1"/>
              </a:solidFill>
            </a:endParaRP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The EOSC-hub project </a:t>
            </a:r>
            <a:r>
              <a:rPr lang="en-US" sz="2800" i="1" dirty="0" err="1">
                <a:solidFill>
                  <a:srgbClr val="B5892D"/>
                </a:solidFill>
              </a:rPr>
              <a:t>mobilises</a:t>
            </a:r>
            <a:r>
              <a:rPr lang="en-US" sz="2800" i="1" dirty="0">
                <a:solidFill>
                  <a:srgbClr val="B5892D"/>
                </a:solidFill>
              </a:rPr>
              <a:t> providers of European relevance offering services, software and data for advanced data-driven research and innovation.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 </a:t>
            </a:r>
          </a:p>
          <a:p>
            <a:pPr marL="0" lvl="0" indent="0" algn="r">
              <a:spcBef>
                <a:spcPts val="0"/>
              </a:spcBef>
              <a:buClr>
                <a:srgbClr val="000000"/>
              </a:buClr>
            </a:pPr>
            <a:r>
              <a:rPr lang="en-US" sz="2800" i="1" dirty="0">
                <a:solidFill>
                  <a:srgbClr val="B5892D"/>
                </a:solidFill>
              </a:rPr>
              <a:t>These resources are offered via the Hub – the integration and management system of the European Open Science Cloud, acting as a European-level entry point for all stakeholders. </a:t>
            </a:r>
          </a:p>
        </p:txBody>
      </p:sp>
    </p:spTree>
    <p:extLst>
      <p:ext uri="{BB962C8B-B14F-4D97-AF65-F5344CB8AC3E}">
        <p14:creationId xmlns:p14="http://schemas.microsoft.com/office/powerpoint/2010/main" val="120008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53A923E5-3980-4E68-B770-7C0B3391D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13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EOSC-hub project established ‘The Hub’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623392" y="105167"/>
            <a:ext cx="10585176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SzPct val="90000"/>
              <a:buFont typeface="Calibri" panose="020F0502020204030204" pitchFamily="34" charset="0"/>
              <a:buChar char="-"/>
              <a:defRPr lang="en-GB" sz="26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SzPct val="80000"/>
              <a:buFont typeface="Wingdings" panose="05000000000000000000" pitchFamily="2" charset="2"/>
              <a:buChar char="§"/>
              <a:defRPr lang="en-GB" sz="24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3pPr>
            <a:lvl4pPr marL="1200150" marR="0" indent="-17145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70000"/>
              <a:buFont typeface="Calibri" panose="020F0502020204030204" pitchFamily="34" charset="0"/>
              <a:buChar char="-"/>
              <a:tabLst/>
              <a:defRPr lang="en-GB" sz="2800" b="0" i="0" kern="1200" noProof="0" dirty="0" smtClean="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4pPr>
            <a:lvl5pPr marL="1371600" marR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 sz="2800" b="0" i="0" kern="1200">
                <a:solidFill>
                  <a:schemeClr val="tx1">
                    <a:lumMod val="75000"/>
                  </a:schemeClr>
                </a:solidFill>
                <a:latin typeface="+mn-lt"/>
                <a:ea typeface="Source Sans Pro" charset="0"/>
                <a:cs typeface="Source Sans Pro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>
                <a:solidFill>
                  <a:srgbClr val="B589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699" y="2190576"/>
            <a:ext cx="3880354" cy="3096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32734" y="2177007"/>
            <a:ext cx="2249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Data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Applications &amp; tools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Baseline services (storage, compute, connectivity)</a:t>
            </a: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Training, consultants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36032" y="2118568"/>
            <a:ext cx="14670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Marketplace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AAI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Accounting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Monitoring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7822504" y="1109022"/>
            <a:ext cx="2892018" cy="839068"/>
          </a:xfrm>
          <a:prstGeom prst="wedgeRectCallout">
            <a:avLst>
              <a:gd name="adj1" fmla="val -61307"/>
              <a:gd name="adj2" fmla="val 98842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Usage according to</a:t>
            </a:r>
            <a:br>
              <a:rPr lang="is-I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is-IS" b="1" dirty="0">
                <a:solidFill>
                  <a:srgbClr val="B5892D"/>
                </a:solidFill>
              </a:rPr>
              <a:t>Rules of Participation</a:t>
            </a:r>
            <a:endParaRPr lang="en-US" sz="1400" dirty="0">
              <a:solidFill>
                <a:srgbClr val="B5892D"/>
              </a:solidFill>
            </a:endParaRPr>
          </a:p>
        </p:txBody>
      </p:sp>
      <p:sp>
        <p:nvSpPr>
          <p:cNvPr id="25" name="Rectangular Callout 24"/>
          <p:cNvSpPr/>
          <p:nvPr/>
        </p:nvSpPr>
        <p:spPr>
          <a:xfrm>
            <a:off x="1295672" y="1111132"/>
            <a:ext cx="2832067" cy="876274"/>
          </a:xfrm>
          <a:prstGeom prst="wedgeRectCallout">
            <a:avLst>
              <a:gd name="adj1" fmla="val 66288"/>
              <a:gd name="adj2" fmla="val 10363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From the consortium AND from </a:t>
            </a:r>
            <a:r>
              <a:rPr lang="is-IS" b="1" dirty="0">
                <a:solidFill>
                  <a:srgbClr val="B5892D"/>
                </a:solidFill>
              </a:rPr>
              <a:t>external contributors</a:t>
            </a:r>
            <a:endParaRPr lang="en-US" dirty="0">
              <a:solidFill>
                <a:srgbClr val="B5892D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45874" y="4133102"/>
            <a:ext cx="2503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Lightweight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certification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of providers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SLA negotiation</a:t>
            </a:r>
          </a:p>
          <a:p>
            <a:pPr marL="169863" indent="-169863"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Customer Relationship Management</a:t>
            </a:r>
          </a:p>
          <a:p>
            <a:pPr marL="169863" indent="-169863">
              <a:buFont typeface="Arial"/>
              <a:buChar char="•"/>
            </a:pPr>
            <a:r>
              <a:rPr lang="is-IS" sz="1600" dirty="0">
                <a:solidFill>
                  <a:schemeClr val="tx1">
                    <a:lumMod val="50000"/>
                  </a:schemeClr>
                </a:solidFill>
              </a:rPr>
              <a:t>…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1414400" y="5886230"/>
            <a:ext cx="2828804" cy="607402"/>
          </a:xfrm>
          <a:prstGeom prst="wedgeRectCallout">
            <a:avLst>
              <a:gd name="adj1" fmla="val 64871"/>
              <a:gd name="adj2" fmla="val -18061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is-IS" dirty="0">
                <a:solidFill>
                  <a:schemeClr val="tx1">
                    <a:lumMod val="50000"/>
                  </a:schemeClr>
                </a:solidFill>
              </a:rPr>
              <a:t>Based on </a:t>
            </a:r>
            <a:r>
              <a:rPr lang="is-IS" b="1" dirty="0">
                <a:solidFill>
                  <a:srgbClr val="B5892D"/>
                </a:solidFill>
              </a:rPr>
              <a:t>FitSM</a:t>
            </a:r>
            <a:endParaRPr lang="en-US" dirty="0">
              <a:solidFill>
                <a:srgbClr val="B5892D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083044" y="4091786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lvl="2" indent="-130175">
              <a:buFont typeface="Arial"/>
              <a:buChar char="•"/>
            </a:pPr>
            <a:r>
              <a:rPr lang="en-US" sz="1600" dirty="0"/>
              <a:t>Security regulations,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Compliance to standards,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Terms of use,</a:t>
            </a:r>
          </a:p>
          <a:p>
            <a:pPr marL="169863" lvl="2" indent="-130175">
              <a:buFont typeface="Arial"/>
              <a:buChar char="•"/>
            </a:pPr>
            <a:r>
              <a:rPr lang="en-US" sz="1600" dirty="0"/>
              <a:t>FAIR implementation guidelines </a:t>
            </a:r>
          </a:p>
          <a:p>
            <a:pPr marL="169863" lvl="2" indent="-130175">
              <a:buFont typeface="Arial"/>
              <a:buChar char="•"/>
            </a:pPr>
            <a:r>
              <a:rPr lang="is-IS" sz="1600" dirty="0"/>
              <a:t>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856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14</a:t>
            </a:fld>
            <a:endParaRPr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3" name="Google Shape;203;p1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3240"/>
            </a:pPr>
            <a:r>
              <a:rPr lang="en-GB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1: Services</a:t>
            </a:r>
            <a:endParaRPr sz="324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5" name="Google Shape;205;p14"/>
          <p:cNvGrpSpPr/>
          <p:nvPr/>
        </p:nvGrpSpPr>
        <p:grpSpPr>
          <a:xfrm>
            <a:off x="1751058" y="952294"/>
            <a:ext cx="8775539" cy="5589402"/>
            <a:chOff x="4718" y="0"/>
            <a:chExt cx="8775539" cy="5589402"/>
          </a:xfrm>
        </p:grpSpPr>
        <p:sp>
          <p:nvSpPr>
            <p:cNvPr id="206" name="Google Shape;206;p14"/>
            <p:cNvSpPr/>
            <p:nvPr/>
          </p:nvSpPr>
          <p:spPr>
            <a:xfrm>
              <a:off x="4718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Google Shape;207;p14"/>
            <p:cNvSpPr txBox="1"/>
            <p:nvPr/>
          </p:nvSpPr>
          <p:spPr>
            <a:xfrm>
              <a:off x="4718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e-Infra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155861" y="1460858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151C6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Google Shape;209;p14"/>
            <p:cNvSpPr txBox="1"/>
            <p:nvPr/>
          </p:nvSpPr>
          <p:spPr>
            <a:xfrm>
              <a:off x="188023" y="1478593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EGI Federation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155861" y="2727889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1F2572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Google Shape;211;p14"/>
            <p:cNvSpPr txBox="1"/>
            <p:nvPr/>
          </p:nvSpPr>
          <p:spPr>
            <a:xfrm>
              <a:off x="188023" y="2745624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EUDAT CDI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155861" y="3994920"/>
              <a:ext cx="1324609" cy="1098093"/>
            </a:xfrm>
            <a:prstGeom prst="roundRect">
              <a:avLst>
                <a:gd name="adj" fmla="val 10000"/>
              </a:avLst>
            </a:prstGeom>
            <a:solidFill>
              <a:srgbClr val="2A308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Google Shape;213;p14"/>
            <p:cNvSpPr txBox="1"/>
            <p:nvPr/>
          </p:nvSpPr>
          <p:spPr>
            <a:xfrm>
              <a:off x="188023" y="4012655"/>
              <a:ext cx="1260285" cy="10337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INDIGO-DataCloud</a:t>
              </a:r>
              <a:endParaRPr sz="180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1784662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Google Shape;215;p14"/>
            <p:cNvSpPr txBox="1"/>
            <p:nvPr/>
          </p:nvSpPr>
          <p:spPr>
            <a:xfrm>
              <a:off x="1784662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Humanities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1950238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Google Shape;217;p14"/>
            <p:cNvSpPr txBox="1"/>
            <p:nvPr/>
          </p:nvSpPr>
          <p:spPr>
            <a:xfrm>
              <a:off x="1989034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Language and literature (CLARIN)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1950238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9" name="Google Shape;219;p14"/>
            <p:cNvSpPr txBox="1"/>
            <p:nvPr/>
          </p:nvSpPr>
          <p:spPr>
            <a:xfrm>
              <a:off x="1989034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Arts (DARIAH)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3564606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1" name="Google Shape;221;p14"/>
            <p:cNvSpPr txBox="1"/>
            <p:nvPr/>
          </p:nvSpPr>
          <p:spPr>
            <a:xfrm>
              <a:off x="3564606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Engineering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3730183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3" name="Google Shape;223;p14"/>
            <p:cNvSpPr txBox="1"/>
            <p:nvPr/>
          </p:nvSpPr>
          <p:spPr>
            <a:xfrm>
              <a:off x="3768979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Environmental engineering  (sea vessels, LNEC)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3730183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Google Shape;225;p14"/>
            <p:cNvSpPr txBox="1"/>
            <p:nvPr/>
          </p:nvSpPr>
          <p:spPr>
            <a:xfrm>
              <a:off x="3768979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Civil Engineering (Disaster Mitigation)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344551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7" name="Google Shape;227;p14"/>
            <p:cNvSpPr txBox="1"/>
            <p:nvPr/>
          </p:nvSpPr>
          <p:spPr>
            <a:xfrm>
              <a:off x="5344551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Medical and Health 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510127" y="1678458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9" name="Google Shape;229;p14"/>
            <p:cNvSpPr txBox="1"/>
            <p:nvPr/>
          </p:nvSpPr>
          <p:spPr>
            <a:xfrm>
              <a:off x="5548923" y="1717254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Biological Sciences (ELIXIR)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5510127" y="3623013"/>
              <a:ext cx="1324609" cy="1685281"/>
            </a:xfrm>
            <a:prstGeom prst="roundRect">
              <a:avLst>
                <a:gd name="adj" fmla="val 10000"/>
              </a:avLst>
            </a:prstGeom>
            <a:solidFill>
              <a:srgbClr val="4B55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5548923" y="3661809"/>
              <a:ext cx="1247017" cy="1607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34275" rIns="45700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Structural biology (WeNMR)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124495" y="0"/>
              <a:ext cx="1655762" cy="5589402"/>
            </a:xfrm>
            <a:prstGeom prst="roundRect">
              <a:avLst>
                <a:gd name="adj" fmla="val 10000"/>
              </a:avLst>
            </a:prstGeom>
            <a:solidFill>
              <a:srgbClr val="B58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3" name="Google Shape;233;p14"/>
            <p:cNvSpPr txBox="1"/>
            <p:nvPr/>
          </p:nvSpPr>
          <p:spPr>
            <a:xfrm>
              <a:off x="7124495" y="0"/>
              <a:ext cx="1655762" cy="16768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Natural 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4" name="Google Shape;234;p14"/>
          <p:cNvGrpSpPr/>
          <p:nvPr/>
        </p:nvGrpSpPr>
        <p:grpSpPr>
          <a:xfrm>
            <a:off x="8981259" y="2176430"/>
            <a:ext cx="1504486" cy="1368152"/>
            <a:chOff x="30360" y="498953"/>
            <a:chExt cx="2978224" cy="2161409"/>
          </a:xfrm>
        </p:grpSpPr>
        <p:sp>
          <p:nvSpPr>
            <p:cNvPr id="235" name="Google Shape;235;p14"/>
            <p:cNvSpPr/>
            <p:nvPr/>
          </p:nvSpPr>
          <p:spPr>
            <a:xfrm>
              <a:off x="30360" y="498953"/>
              <a:ext cx="2978224" cy="2161409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314722" y="726420"/>
              <a:ext cx="2566525" cy="1820183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PHYSICAL</a:t>
              </a:r>
              <a:r>
                <a:rPr lang="en-US" sz="1100" b="0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</a:t>
              </a:r>
              <a:r>
                <a:rPr lang="en-US" sz="1100" b="1" i="0" u="sng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SCIENCES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Astronomy (LOFAR)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Fusion (ITER)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High Energy Physics (CMS and VIRGO)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Space Science (EISCAT-3D)</a:t>
              </a:r>
              <a:endParaRPr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37" name="Google Shape;237;p14"/>
          <p:cNvGrpSpPr/>
          <p:nvPr/>
        </p:nvGrpSpPr>
        <p:grpSpPr>
          <a:xfrm>
            <a:off x="8981259" y="3616590"/>
            <a:ext cx="1512168" cy="1296144"/>
            <a:chOff x="2838670" y="425"/>
            <a:chExt cx="3024328" cy="1802677"/>
          </a:xfrm>
        </p:grpSpPr>
        <p:sp>
          <p:nvSpPr>
            <p:cNvPr id="238" name="Google Shape;238;p14"/>
            <p:cNvSpPr/>
            <p:nvPr/>
          </p:nvSpPr>
          <p:spPr>
            <a:xfrm>
              <a:off x="2838670" y="425"/>
              <a:ext cx="3024328" cy="1802677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3035485" y="53224"/>
              <a:ext cx="2683497" cy="1697079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u="sng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EARTH SCIENCE</a:t>
              </a:r>
              <a:endParaRPr sz="1100" b="1" u="sng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EO Pillar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GEO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Climate Research (ENES)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Seismology (ORFEUS, EPOS)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0" name="Google Shape;240;p14"/>
          <p:cNvGrpSpPr/>
          <p:nvPr/>
        </p:nvGrpSpPr>
        <p:grpSpPr>
          <a:xfrm>
            <a:off x="8981259" y="4984742"/>
            <a:ext cx="1512168" cy="1584176"/>
            <a:chOff x="5609777" y="1474339"/>
            <a:chExt cx="3144837" cy="1982946"/>
          </a:xfrm>
        </p:grpSpPr>
        <p:sp>
          <p:nvSpPr>
            <p:cNvPr id="241" name="Google Shape;241;p14"/>
            <p:cNvSpPr/>
            <p:nvPr/>
          </p:nvSpPr>
          <p:spPr>
            <a:xfrm>
              <a:off x="5609777" y="1474339"/>
              <a:ext cx="3144837" cy="1982946"/>
            </a:xfrm>
            <a:prstGeom prst="roundRect">
              <a:avLst>
                <a:gd name="adj" fmla="val 10000"/>
              </a:avLst>
            </a:prstGeom>
            <a:solidFill>
              <a:srgbClr val="4A52D3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5909285" y="1564472"/>
              <a:ext cx="2792530" cy="1697079"/>
            </a:xfrm>
            <a:prstGeom prst="rect">
              <a:avLst/>
            </a:prstGeom>
            <a:solidFill>
              <a:srgbClr val="4A52D3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u="sng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BIOLOGICAL SCIENCES</a:t>
              </a:r>
              <a:endParaRPr sz="1100" b="1" u="sng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38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Marine and freshwater biology (IFREMER)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Biodiversity conservation (LifeWatch)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1" indent="0" algn="l" rtl="0">
                <a:lnSpc>
                  <a:spcPct val="90000"/>
                </a:lnSpc>
                <a:spcBef>
                  <a:spcPts val="165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Ecology (ICOS)</a:t>
              </a:r>
              <a:endParaRPr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Rounded Rectangular Callout 1"/>
          <p:cNvSpPr/>
          <p:nvPr/>
        </p:nvSpPr>
        <p:spPr>
          <a:xfrm>
            <a:off x="577306" y="1132779"/>
            <a:ext cx="1015957" cy="685435"/>
          </a:xfrm>
          <a:prstGeom prst="wedgeRoundRectCallout">
            <a:avLst>
              <a:gd name="adj1" fmla="val 89927"/>
              <a:gd name="adj2" fmla="val 40487"/>
              <a:gd name="adj3" fmla="val 16667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515151"/>
                </a:solidFill>
              </a:rPr>
              <a:t>Generic services</a:t>
            </a:r>
            <a:endParaRPr lang="en-US" dirty="0">
              <a:solidFill>
                <a:srgbClr val="5151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0953799">
            <a:off x="1728298" y="3486433"/>
            <a:ext cx="8731767" cy="120032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+ a growing number of external contributions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0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ircular Arrow 26"/>
          <p:cNvSpPr/>
          <p:nvPr/>
        </p:nvSpPr>
        <p:spPr>
          <a:xfrm>
            <a:off x="2467235" y="-199765"/>
            <a:ext cx="7257530" cy="7257530"/>
          </a:xfrm>
          <a:prstGeom prst="circularArrow">
            <a:avLst>
              <a:gd name="adj1" fmla="val 6373"/>
              <a:gd name="adj2" fmla="val 688798"/>
              <a:gd name="adj3" fmla="val 12999560"/>
              <a:gd name="adj4" fmla="val 18996041"/>
              <a:gd name="adj5" fmla="val 6195"/>
            </a:avLst>
          </a:prstGeom>
          <a:solidFill>
            <a:srgbClr val="B5892D"/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z="1600" smtClean="0"/>
              <a:pPr/>
              <a:t>15</a:t>
            </a:fld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Generic services from e-Infrastructures:</a:t>
            </a:r>
          </a:p>
          <a:p>
            <a:r>
              <a:rPr lang="en-US" sz="2800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Support </a:t>
            </a:r>
            <a:r>
              <a:rPr lang="en-US" sz="2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the Research Data Lifecycle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15480" y="1096703"/>
            <a:ext cx="9505056" cy="5140614"/>
            <a:chOff x="447600" y="1698254"/>
            <a:chExt cx="8460700" cy="4415771"/>
          </a:xfrm>
        </p:grpSpPr>
        <p:sp>
          <p:nvSpPr>
            <p:cNvPr id="6" name="Shape 131"/>
            <p:cNvSpPr/>
            <p:nvPr/>
          </p:nvSpPr>
          <p:spPr>
            <a:xfrm>
              <a:off x="3171825" y="5051650"/>
              <a:ext cx="2675400" cy="2592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Processing &amp; Analysis </a:t>
              </a:r>
              <a:endParaRPr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" name="Shape 132"/>
            <p:cNvSpPr/>
            <p:nvPr/>
          </p:nvSpPr>
          <p:spPr>
            <a:xfrm>
              <a:off x="447600" y="3336525"/>
              <a:ext cx="2383500" cy="3201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2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 Management, Curation &amp; Preservation</a:t>
              </a:r>
              <a:endParaRPr sz="12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9" name="Shape 133"/>
            <p:cNvSpPr/>
            <p:nvPr/>
          </p:nvSpPr>
          <p:spPr>
            <a:xfrm>
              <a:off x="3261875" y="1698254"/>
              <a:ext cx="2888789" cy="233846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i="0" u="none" strike="noStrike" cap="none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Access, Deposition &amp; Sharing </a:t>
              </a:r>
              <a:endParaRPr sz="14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Shape 139"/>
            <p:cNvSpPr/>
            <p:nvPr/>
          </p:nvSpPr>
          <p:spPr>
            <a:xfrm>
              <a:off x="6306100" y="3640100"/>
              <a:ext cx="2602200" cy="6171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B2FIND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Marketplace (Services)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Shape 140"/>
            <p:cNvSpPr/>
            <p:nvPr/>
          </p:nvSpPr>
          <p:spPr>
            <a:xfrm>
              <a:off x="1381125" y="5349025"/>
              <a:ext cx="3178800" cy="76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Applications on Demand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Federated HTC &amp; Cloud Compute IaaS &amp; PaaS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Processing of sensitive data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Jupyter Notebook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7" name="Shape 141"/>
            <p:cNvSpPr/>
            <p:nvPr/>
          </p:nvSpPr>
          <p:spPr>
            <a:xfrm>
              <a:off x="3248075" y="1932174"/>
              <a:ext cx="2902589" cy="9615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Application DB (software &amp; VM)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B2DROP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B2Note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B2SHARE (data)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DataHub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Shape 143"/>
            <p:cNvSpPr/>
            <p:nvPr/>
          </p:nvSpPr>
          <p:spPr>
            <a:xfrm>
              <a:off x="447675" y="3643775"/>
              <a:ext cx="2383500" cy="10548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B2HANDLE</a:t>
              </a:r>
              <a:endParaRPr sz="1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B2SAFE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European Certified Trusted Repository</a:t>
              </a:r>
              <a:endParaRPr sz="1200" b="0" i="0" u="none" strike="noStrike" cap="none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Shape 144"/>
            <p:cNvSpPr/>
            <p:nvPr/>
          </p:nvSpPr>
          <p:spPr>
            <a:xfrm>
              <a:off x="4559925" y="5348950"/>
              <a:ext cx="2974500" cy="7650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Thematic data analytics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457200" marR="0" lvl="0" indent="-2921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Char char="●"/>
              </a:pPr>
              <a:r>
                <a:rPr lang="en-US" sz="1200" b="0" i="0" u="none" strike="noStrike" cap="none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Scientific Workflow Management, Orchestration (DIRAC, PaaS Orchestrator)</a:t>
              </a:r>
              <a:endParaRPr sz="1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Shape 145"/>
            <p:cNvSpPr txBox="1"/>
            <p:nvPr/>
          </p:nvSpPr>
          <p:spPr>
            <a:xfrm>
              <a:off x="6959859" y="2279402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sz="1400" b="1" i="0" u="none" strike="noStrike" cap="none"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2" name="Shape 146"/>
            <p:cNvSpPr txBox="1"/>
            <p:nvPr/>
          </p:nvSpPr>
          <p:spPr>
            <a:xfrm>
              <a:off x="6857221" y="4938786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2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3" name="Shape 147"/>
            <p:cNvSpPr txBox="1"/>
            <p:nvPr/>
          </p:nvSpPr>
          <p:spPr>
            <a:xfrm>
              <a:off x="1921813" y="4753222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Shape 148"/>
            <p:cNvSpPr txBox="1"/>
            <p:nvPr/>
          </p:nvSpPr>
          <p:spPr>
            <a:xfrm>
              <a:off x="1932880" y="2304924"/>
              <a:ext cx="321000" cy="320100"/>
            </a:xfrm>
            <a:prstGeom prst="rect">
              <a:avLst/>
            </a:prstGeom>
            <a:solidFill>
              <a:srgbClr val="75A4D9"/>
            </a:solidFill>
            <a:ln w="9525" cap="flat" cmpd="sng">
              <a:solidFill>
                <a:srgbClr val="B589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defRPr sz="1400" b="1" i="0" u="none" strike="noStrike" cap="none">
                  <a:latin typeface="Arial"/>
                  <a:ea typeface="Arial"/>
                  <a:cs typeface="Arial"/>
                </a:defRPr>
              </a:lvl1pPr>
            </a:lstStyle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4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Shape 149"/>
            <p:cNvSpPr/>
            <p:nvPr/>
          </p:nvSpPr>
          <p:spPr>
            <a:xfrm>
              <a:off x="6298775" y="3314900"/>
              <a:ext cx="2602200" cy="320100"/>
            </a:xfrm>
            <a:prstGeom prst="roundRect">
              <a:avLst>
                <a:gd name="adj" fmla="val 16667"/>
              </a:avLst>
            </a:prstGeom>
            <a:solidFill>
              <a:srgbClr val="1B216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Discover &amp; Reuse </a:t>
              </a:r>
              <a:endParaRPr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2" name="Picture 16" descr="EOSC Hub system2.png">
            <a:extLst>
              <a:ext uri="{FF2B5EF4-FFF2-40B4-BE49-F238E27FC236}">
                <a16:creationId xmlns="" xmlns:a16="http://schemas.microsoft.com/office/drawing/2014/main" id="{03C602B6-813F-E84E-95C8-E2659270C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-1"/>
            <a:ext cx="1490737" cy="15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1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6814" y="199260"/>
            <a:ext cx="11846476" cy="63798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/>
              <a:t>Services for Research Data Management from </a:t>
            </a:r>
            <a:r>
              <a:rPr lang="en-US" dirty="0" err="1" smtClean="0"/>
              <a:t>OpenAIRE</a:t>
            </a:r>
            <a:r>
              <a:rPr lang="en-US" dirty="0" smtClean="0"/>
              <a:t>-Advance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16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913" y="2902360"/>
            <a:ext cx="1797491" cy="1194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40" y="4378178"/>
            <a:ext cx="2984201" cy="133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88A452E-C77A-FF4E-ACF1-FAB517CFF667}"/>
              </a:ext>
            </a:extLst>
          </p:cNvPr>
          <p:cNvGrpSpPr/>
          <p:nvPr/>
        </p:nvGrpSpPr>
        <p:grpSpPr>
          <a:xfrm>
            <a:off x="1399900" y="1469156"/>
            <a:ext cx="3143531" cy="1140770"/>
            <a:chOff x="3534735" y="1663257"/>
            <a:chExt cx="9807192" cy="3339746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D68FB6-5C1A-4340-A95A-1C4D7C7E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4735" y="1663257"/>
              <a:ext cx="9807192" cy="33397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EF17C498-E0E7-264B-886C-6BE7DD4CE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7569" y="2363613"/>
              <a:ext cx="1913850" cy="1979845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12" name="TextBox 11"/>
          <p:cNvSpPr txBox="1"/>
          <p:nvPr/>
        </p:nvSpPr>
        <p:spPr>
          <a:xfrm>
            <a:off x="4691340" y="1537196"/>
            <a:ext cx="588623" cy="41998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Technology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4703" y="2230911"/>
            <a:ext cx="588623" cy="296876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wordArtVert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849E44FB-8686-BF4B-934A-6A96EA70D5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839" y="946254"/>
            <a:ext cx="2397078" cy="1668350"/>
          </a:xfrm>
          <a:prstGeom prst="rect">
            <a:avLst/>
          </a:prstGeom>
          <a:ln>
            <a:solidFill>
              <a:srgbClr val="1B216E"/>
            </a:solidFill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92978" y="1843902"/>
            <a:ext cx="1327274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Prepare DMP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449" y="3228516"/>
            <a:ext cx="2399564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Deposit research objects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(data and more)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316" y="4768257"/>
            <a:ext cx="1111016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Anonymise</a:t>
            </a:r>
            <a:r>
              <a:rPr lang="en-US" sz="1600" dirty="0">
                <a:latin typeface="+mn-lt"/>
                <a:ea typeface="+mn-ea"/>
                <a:cs typeface="+mn-cs"/>
                <a:sym typeface="Helvetica Light"/>
              </a:rPr>
              <a:t/>
            </a:r>
            <a:br>
              <a:rPr lang="en-US" sz="1600" dirty="0"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data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71975" y="1320204"/>
            <a:ext cx="1977714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National </a:t>
            </a:r>
            <a:b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</a:b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Open Access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Desks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39749" y="2776942"/>
            <a:ext cx="2361555" cy="1900605"/>
          </a:xfrm>
          <a:prstGeom prst="roundRect">
            <a:avLst>
              <a:gd name="adj" fmla="val 10000"/>
            </a:avLst>
          </a:prstGeom>
          <a:blipFill>
            <a:blip r:embed="rId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1124486"/>
              <a:satOff val="-19114"/>
              <a:lumOff val="345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TextBox 24"/>
          <p:cNvSpPr txBox="1"/>
          <p:nvPr/>
        </p:nvSpPr>
        <p:spPr>
          <a:xfrm>
            <a:off x="9842942" y="3420602"/>
            <a:ext cx="1955144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Guides &amp;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factsheets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6" name="Afbeelding 6">
            <a:extLst>
              <a:ext uri="{FF2B5EF4-FFF2-40B4-BE49-F238E27FC236}">
                <a16:creationId xmlns="" xmlns:a16="http://schemas.microsoft.com/office/drawing/2014/main" id="{BFAFD746-F302-48FB-8A2A-2CA4424C67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7346" y="4898482"/>
            <a:ext cx="2442381" cy="135522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899288" y="5451250"/>
            <a:ext cx="1897680" cy="342401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Webinars &amp; training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38395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17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Area 2: Federation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84897377"/>
              </p:ext>
            </p:extLst>
          </p:nvPr>
        </p:nvGraphicFramePr>
        <p:xfrm>
          <a:off x="1703512" y="890653"/>
          <a:ext cx="92485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 descr="Screenshot 2019-01-18 at 15.50.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425" y="4646554"/>
            <a:ext cx="2242608" cy="8356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086" y="4660987"/>
            <a:ext cx="1443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 </a:t>
            </a:r>
            <a:r>
              <a:rPr lang="en-US" b="1" dirty="0" smtClean="0"/>
              <a:t>discoverable</a:t>
            </a:r>
          </a:p>
          <a:p>
            <a:pPr algn="ctr"/>
            <a:r>
              <a:rPr lang="en-US" dirty="0"/>
              <a:t>a</a:t>
            </a:r>
            <a:r>
              <a:rPr lang="en-US" dirty="0" smtClean="0"/>
              <a:t>nd </a:t>
            </a:r>
            <a:r>
              <a:rPr lang="en-US" b="1" dirty="0" smtClean="0"/>
              <a:t>orderable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5991" y="2562256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 </a:t>
            </a:r>
            <a:r>
              <a:rPr lang="en-US" b="1" dirty="0" smtClean="0"/>
              <a:t>accessible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68833" y="1075939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</a:t>
            </a:r>
            <a:br>
              <a:rPr lang="en-US" dirty="0" smtClean="0"/>
            </a:br>
            <a:r>
              <a:rPr lang="en-US" b="1" dirty="0" smtClean="0"/>
              <a:t>robust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148097" y="1148089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</a:t>
            </a:r>
            <a:r>
              <a:rPr lang="en-US" b="1" dirty="0" smtClean="0"/>
              <a:t>problems resolvable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37746" y="2576687"/>
            <a:ext cx="1443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Making services</a:t>
            </a:r>
            <a:br>
              <a:rPr lang="en-US" dirty="0" smtClean="0"/>
            </a:br>
            <a:r>
              <a:rPr lang="en-US" b="1" dirty="0" smtClean="0"/>
              <a:t>usable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381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9129220-8E9B-8044-9700-05AAA130E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458" y="2785106"/>
            <a:ext cx="1225302" cy="122530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35360" y="999773"/>
            <a:ext cx="11521280" cy="4855007"/>
          </a:xfrm>
        </p:spPr>
        <p:txBody>
          <a:bodyPr/>
          <a:lstStyle/>
          <a:p>
            <a:r>
              <a:rPr lang="en-US" sz="2400" dirty="0"/>
              <a:t>IT service management</a:t>
            </a:r>
          </a:p>
          <a:p>
            <a:pPr lvl="1"/>
            <a:r>
              <a:rPr lang="en-US" sz="2400" dirty="0"/>
              <a:t>Focuses on the provision of </a:t>
            </a:r>
            <a:r>
              <a:rPr lang="en-US" sz="2400" b="1" u="sng" dirty="0"/>
              <a:t>high quality IT </a:t>
            </a:r>
            <a:r>
              <a:rPr lang="en-US" sz="2400" b="1" u="sng" dirty="0" smtClean="0"/>
              <a:t>services</a:t>
            </a:r>
            <a:endParaRPr lang="en-US" sz="2400" dirty="0"/>
          </a:p>
          <a:p>
            <a:pPr lvl="1"/>
            <a:r>
              <a:rPr lang="en-US" sz="2400" dirty="0"/>
              <a:t>Defines, documents and maintains service management </a:t>
            </a:r>
            <a:r>
              <a:rPr lang="en-US" sz="2400" b="1" u="sng" dirty="0" smtClean="0"/>
              <a:t>processes</a:t>
            </a:r>
            <a:endParaRPr lang="en-US" sz="2400" dirty="0" smtClean="0"/>
          </a:p>
          <a:p>
            <a:r>
              <a:rPr lang="en-US" sz="2400" dirty="0" smtClean="0"/>
              <a:t>EOSC-hub Service Management: Based on </a:t>
            </a:r>
            <a:r>
              <a:rPr lang="en-US" sz="2400" dirty="0" err="1" smtClean="0"/>
              <a:t>FitSM</a:t>
            </a:r>
            <a:r>
              <a:rPr lang="en-US" sz="2400" dirty="0" smtClean="0"/>
              <a:t> standard</a:t>
            </a:r>
          </a:p>
          <a:p>
            <a:pPr lvl="1"/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85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requirements that should be fulfilled by an organisation (or federation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lvl="1"/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16 general 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requirements; 69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process-specific </a:t>
            </a:r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requirements</a:t>
            </a:r>
          </a:p>
          <a:p>
            <a:pPr lvl="1"/>
            <a:r>
              <a:rPr lang="en-GB" sz="2400" dirty="0" smtClean="0">
                <a:latin typeface="Calibri" charset="0"/>
                <a:ea typeface="Calibri" charset="0"/>
                <a:cs typeface="Calibri" charset="0"/>
              </a:rPr>
              <a:t>14 processes</a:t>
            </a:r>
            <a:endParaRPr lang="en-GB" sz="2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18</a:t>
            </a:fld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3: Federated operation</a:t>
            </a:r>
            <a:endParaRPr lang="en-US" dirty="0"/>
          </a:p>
        </p:txBody>
      </p:sp>
      <p:sp>
        <p:nvSpPr>
          <p:cNvPr id="5" name="Rectangular Callout 4"/>
          <p:cNvSpPr/>
          <p:nvPr/>
        </p:nvSpPr>
        <p:spPr>
          <a:xfrm>
            <a:off x="390122" y="1433779"/>
            <a:ext cx="3648405" cy="1673914"/>
          </a:xfrm>
          <a:prstGeom prst="wedgeRectCallout">
            <a:avLst>
              <a:gd name="adj1" fmla="val -3516"/>
              <a:gd name="adj2" fmla="val 83024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</a:t>
            </a: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level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Capacity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security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GB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5282359" y="149486"/>
            <a:ext cx="6317800" cy="2303149"/>
          </a:xfrm>
          <a:prstGeom prst="wedgeRectCallout">
            <a:avLst>
              <a:gd name="adj1" fmla="val -42514"/>
              <a:gd name="adj2" fmla="val 8645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>
                <a:solidFill>
                  <a:srgbClr val="301900"/>
                </a:solidFill>
              </a:rPr>
              <a:t>Example </a:t>
            </a:r>
            <a:r>
              <a:rPr lang="mr-IN" b="1" u="sng" dirty="0" smtClean="0">
                <a:solidFill>
                  <a:srgbClr val="301900"/>
                </a:solidFill>
              </a:rPr>
              <a:t>–</a:t>
            </a:r>
            <a:r>
              <a:rPr lang="en-US" b="1" u="sng" dirty="0" smtClean="0">
                <a:solidFill>
                  <a:srgbClr val="301900"/>
                </a:solidFill>
              </a:rPr>
              <a:t> Service Portfolio Management requirements: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PR1.1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A service portfolio shall be maintained. All services shall be specified as part of </a:t>
            </a:r>
            <a:r>
              <a:rPr lang="en-US" dirty="0" smtClean="0">
                <a:solidFill>
                  <a:srgbClr val="301900"/>
                </a:solidFill>
              </a:rPr>
              <a:t>the service </a:t>
            </a:r>
            <a:r>
              <a:rPr lang="en-US" dirty="0">
                <a:solidFill>
                  <a:srgbClr val="301900"/>
                </a:solidFill>
              </a:rPr>
              <a:t>portfolio.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PR1.2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Design and transition of new or changed services shall be planned.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PR1.3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Plans for the design and transition of new or changed services shall </a:t>
            </a:r>
            <a:r>
              <a:rPr lang="en-US" dirty="0" smtClean="0">
                <a:solidFill>
                  <a:srgbClr val="301900"/>
                </a:solidFill>
              </a:rPr>
              <a:t>consider timescales</a:t>
            </a:r>
            <a:r>
              <a:rPr lang="en-US" dirty="0">
                <a:solidFill>
                  <a:srgbClr val="301900"/>
                </a:solidFill>
              </a:rPr>
              <a:t>, responsibilities, new or changed technology, </a:t>
            </a:r>
            <a:r>
              <a:rPr lang="en-US" dirty="0" smtClean="0">
                <a:solidFill>
                  <a:srgbClr val="301900"/>
                </a:solidFill>
              </a:rPr>
              <a:t>communication </a:t>
            </a:r>
            <a:r>
              <a:rPr lang="en-US" dirty="0">
                <a:solidFill>
                  <a:srgbClr val="301900"/>
                </a:solidFill>
              </a:rPr>
              <a:t>and </a:t>
            </a:r>
            <a:r>
              <a:rPr lang="en-US" dirty="0" smtClean="0">
                <a:solidFill>
                  <a:srgbClr val="301900"/>
                </a:solidFill>
              </a:rPr>
              <a:t>service acceptance </a:t>
            </a:r>
            <a:r>
              <a:rPr lang="en-US" dirty="0">
                <a:solidFill>
                  <a:srgbClr val="301900"/>
                </a:solidFill>
              </a:rPr>
              <a:t>criteria.</a:t>
            </a:r>
          </a:p>
          <a:p>
            <a:r>
              <a:rPr lang="en-US" b="1" dirty="0" smtClean="0">
                <a:solidFill>
                  <a:srgbClr val="301900"/>
                </a:solidFill>
              </a:rPr>
              <a:t>PR1.4</a:t>
            </a:r>
            <a:r>
              <a:rPr lang="en-US" dirty="0" smtClean="0">
                <a:solidFill>
                  <a:srgbClr val="301900"/>
                </a:solidFill>
              </a:rPr>
              <a:t> </a:t>
            </a:r>
            <a:r>
              <a:rPr lang="en-US" dirty="0">
                <a:solidFill>
                  <a:srgbClr val="301900"/>
                </a:solidFill>
              </a:rPr>
              <a:t>The </a:t>
            </a:r>
            <a:r>
              <a:rPr lang="en-US" dirty="0" err="1">
                <a:solidFill>
                  <a:srgbClr val="301900"/>
                </a:solidFill>
              </a:rPr>
              <a:t>organisational</a:t>
            </a:r>
            <a:r>
              <a:rPr lang="en-US" dirty="0">
                <a:solidFill>
                  <a:srgbClr val="301900"/>
                </a:solidFill>
              </a:rPr>
              <a:t> structure supporting the delivery of services shall be identified</a:t>
            </a:r>
            <a:r>
              <a:rPr lang="en-US" dirty="0" smtClean="0">
                <a:solidFill>
                  <a:srgbClr val="301900"/>
                </a:solidFill>
              </a:rPr>
              <a:t>, including </a:t>
            </a:r>
            <a:r>
              <a:rPr lang="en-US" dirty="0">
                <a:solidFill>
                  <a:srgbClr val="301900"/>
                </a:solidFill>
              </a:rPr>
              <a:t>a potential federation structure as well as contact points for all parties involved.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213538" y="4442289"/>
            <a:ext cx="11978461" cy="133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Font typeface="Calibri"/>
              <a:buChar char="-"/>
              <a:defRPr sz="26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0519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C3C3C"/>
              </a:buClr>
              <a:buSzPts val="1920"/>
              <a:buFont typeface="Noto Sans Symbols"/>
              <a:buChar char="▪"/>
              <a:defRPr sz="24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196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240"/>
              <a:buFont typeface="Arial"/>
              <a:buNone/>
              <a:defRPr sz="2800" b="0" i="0" u="none" strike="noStrike" cap="none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400" b="1" dirty="0" smtClean="0">
                <a:solidFill>
                  <a:schemeClr val="bg2"/>
                </a:solidFill>
              </a:rPr>
              <a:t>Implementation in EOSC</a:t>
            </a:r>
          </a:p>
          <a:p>
            <a:pPr lvl="1"/>
            <a:r>
              <a:rPr lang="en-US" sz="2200" b="1" dirty="0" smtClean="0">
                <a:solidFill>
                  <a:schemeClr val="bg2"/>
                </a:solidFill>
              </a:rPr>
              <a:t>EOSC-hub Federation services (will) implement all processes: First internal audit took place</a:t>
            </a:r>
          </a:p>
          <a:p>
            <a:pPr lvl="1"/>
            <a:r>
              <a:rPr lang="en-US" sz="2200" b="1" dirty="0" smtClean="0">
                <a:solidFill>
                  <a:schemeClr val="bg2"/>
                </a:solidFill>
              </a:rPr>
              <a:t>Other services are encouraged and supported in implementation/alignment </a:t>
            </a:r>
            <a:br>
              <a:rPr lang="en-US" sz="2200" b="1" dirty="0" smtClean="0">
                <a:solidFill>
                  <a:schemeClr val="bg2"/>
                </a:solidFill>
              </a:rPr>
            </a:br>
            <a:r>
              <a:rPr lang="en-US" sz="2200" b="1" dirty="0" smtClean="0">
                <a:solidFill>
                  <a:schemeClr val="bg2"/>
                </a:solidFill>
              </a:rPr>
              <a:t>(</a:t>
            </a:r>
            <a:r>
              <a:rPr lang="en-US" sz="2200" b="1" dirty="0" err="1" smtClean="0">
                <a:solidFill>
                  <a:schemeClr val="bg2"/>
                </a:solidFill>
              </a:rPr>
              <a:t>FitSM</a:t>
            </a:r>
            <a:r>
              <a:rPr lang="en-US" sz="2200" b="1" dirty="0" smtClean="0">
                <a:solidFill>
                  <a:schemeClr val="bg2"/>
                </a:solidFill>
              </a:rPr>
              <a:t> training; consultancy; ‘implementation workshop’</a:t>
            </a:r>
            <a:r>
              <a:rPr lang="en-US" sz="2200" b="1" dirty="0">
                <a:solidFill>
                  <a:schemeClr val="bg2"/>
                </a:solidFill>
              </a:rPr>
              <a:t> </a:t>
            </a:r>
            <a:r>
              <a:rPr lang="en-US" sz="2200" b="1" dirty="0" smtClean="0">
                <a:solidFill>
                  <a:schemeClr val="bg2"/>
                </a:solidFill>
              </a:rPr>
              <a:t>provided by EOSC-hub)</a:t>
            </a:r>
          </a:p>
        </p:txBody>
      </p:sp>
    </p:spTree>
    <p:extLst>
      <p:ext uri="{BB962C8B-B14F-4D97-AF65-F5344CB8AC3E}">
        <p14:creationId xmlns:p14="http://schemas.microsoft.com/office/powerpoint/2010/main" val="135698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latin typeface="Calibri" charset="0"/>
                <a:ea typeface="Calibri" charset="0"/>
                <a:cs typeface="Calibri" charset="0"/>
              </a:rPr>
              <a:pPr/>
              <a:t>19</a:t>
            </a:fld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1371" y="476672"/>
            <a:ext cx="9744405" cy="576064"/>
          </a:xfrm>
        </p:spPr>
        <p:txBody>
          <a:bodyPr/>
          <a:lstStyle/>
          <a:p>
            <a:r>
              <a:rPr lang="en-US" dirty="0" smtClean="0"/>
              <a:t>Implementing </a:t>
            </a:r>
            <a:r>
              <a:rPr lang="en-US" dirty="0" err="1" smtClean="0"/>
              <a:t>FitSM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What does it mean in practice?</a:t>
            </a:r>
            <a:endParaRPr lang="en-US" dirty="0"/>
          </a:p>
        </p:txBody>
      </p:sp>
      <p:sp>
        <p:nvSpPr>
          <p:cNvPr id="18" name="Inhaltsplatzhalter 2"/>
          <p:cNvSpPr>
            <a:spLocks noGrp="1"/>
          </p:cNvSpPr>
          <p:nvPr>
            <p:ph idx="1"/>
          </p:nvPr>
        </p:nvSpPr>
        <p:spPr>
          <a:xfrm>
            <a:off x="114867" y="1772816"/>
            <a:ext cx="4636984" cy="4477794"/>
          </a:xfrm>
        </p:spPr>
        <p:txBody>
          <a:bodyPr>
            <a:normAutofit lnSpcReduction="10000"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Process documentation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e.g. Confluence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b="1" dirty="0" smtClean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Ticket </a:t>
            </a: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tool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JIRA, RT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Templates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e.g. Word docs, Excel, Google Apps,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Forms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Committed and trained teams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Following the documentations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62" y="4811260"/>
            <a:ext cx="2900197" cy="2046740"/>
          </a:xfrm>
          <a:prstGeom prst="rect">
            <a:avLst/>
          </a:prstGeom>
          <a:ln>
            <a:solidFill>
              <a:srgbClr val="3019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7" y="4869160"/>
            <a:ext cx="3454400" cy="1628904"/>
          </a:xfrm>
          <a:prstGeom prst="rect">
            <a:avLst/>
          </a:prstGeom>
          <a:ln>
            <a:solidFill>
              <a:srgbClr val="301900"/>
            </a:solidFill>
          </a:ln>
        </p:spPr>
      </p:pic>
      <p:pic>
        <p:nvPicPr>
          <p:cNvPr id="7" name="Picture 6" descr="Screen Shot 2018-03-19 at 7.37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87" y="1484785"/>
            <a:ext cx="6288021" cy="3184277"/>
          </a:xfrm>
          <a:prstGeom prst="rect">
            <a:avLst/>
          </a:prstGeom>
          <a:ln>
            <a:solidFill>
              <a:srgbClr val="301900"/>
            </a:solidFill>
          </a:ln>
        </p:spPr>
      </p:pic>
    </p:spTree>
    <p:extLst>
      <p:ext uri="{BB962C8B-B14F-4D97-AF65-F5344CB8AC3E}">
        <p14:creationId xmlns:p14="http://schemas.microsoft.com/office/powerpoint/2010/main" val="3767638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Science</a:t>
            </a:r>
          </a:p>
          <a:p>
            <a:r>
              <a:rPr lang="en-US" dirty="0" smtClean="0"/>
              <a:t>EOSC</a:t>
            </a:r>
          </a:p>
          <a:p>
            <a:r>
              <a:rPr lang="en-US" dirty="0" smtClean="0"/>
              <a:t>EOSC-hub</a:t>
            </a:r>
          </a:p>
          <a:p>
            <a:r>
              <a:rPr lang="en-US" dirty="0" err="1" smtClean="0"/>
              <a:t>Reproducilibility</a:t>
            </a:r>
            <a:r>
              <a:rPr lang="en-US" dirty="0" smtClean="0"/>
              <a:t> with Notebooks and Binder, </a:t>
            </a:r>
            <a:r>
              <a:rPr lang="en-US" dirty="0" err="1" smtClean="0"/>
              <a:t>Zenodo</a:t>
            </a:r>
            <a:r>
              <a:rPr lang="en-US" dirty="0" smtClean="0"/>
              <a:t>, </a:t>
            </a:r>
            <a:r>
              <a:rPr lang="en-US" dirty="0" err="1" smtClean="0"/>
              <a:t>OpenAIRE</a:t>
            </a:r>
            <a:endParaRPr lang="en-US" dirty="0" smtClean="0"/>
          </a:p>
          <a:p>
            <a:r>
              <a:rPr lang="en-US" dirty="0" smtClean="0"/>
              <a:t>Adding big data</a:t>
            </a:r>
          </a:p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</a:t>
            </a:fld>
            <a:endParaRPr lang="uk-UA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 for session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53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err="1" smtClean="0"/>
              <a:t>Harmonising</a:t>
            </a:r>
            <a:r>
              <a:rPr lang="en-US" sz="3200" dirty="0" smtClean="0"/>
              <a:t> service-related policies and supporting providers in the implementation</a:t>
            </a:r>
          </a:p>
          <a:p>
            <a:pPr lvl="1"/>
            <a:r>
              <a:rPr lang="en-US" sz="2800" dirty="0" smtClean="0"/>
              <a:t>Acceptable use policy</a:t>
            </a:r>
          </a:p>
          <a:p>
            <a:pPr lvl="1"/>
            <a:r>
              <a:rPr lang="en-US" sz="2800" dirty="0" smtClean="0"/>
              <a:t>Operations security policy </a:t>
            </a:r>
          </a:p>
          <a:p>
            <a:pPr lvl="1"/>
            <a:r>
              <a:rPr lang="en-US" sz="2800" dirty="0" smtClean="0"/>
              <a:t>Conditions of use</a:t>
            </a:r>
          </a:p>
          <a:p>
            <a:pPr lvl="1"/>
            <a:r>
              <a:rPr lang="en-US" sz="2800" dirty="0" smtClean="0"/>
              <a:t>Licenses</a:t>
            </a:r>
          </a:p>
          <a:p>
            <a:pPr lvl="1"/>
            <a:r>
              <a:rPr lang="en-US" sz="2800" dirty="0" smtClean="0"/>
              <a:t>‘FAIR’ services and data (Findable, Accessible, Interoperable, Reusable)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20</a:t>
            </a:fld>
            <a:endParaRPr lang="uk-U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Area 4: Processes and policies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579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8"/>
          <p:cNvSpPr/>
          <p:nvPr/>
        </p:nvSpPr>
        <p:spPr>
          <a:xfrm>
            <a:off x="5447928" y="6065912"/>
            <a:ext cx="4752528" cy="675456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Measurement stations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5" name="Google Shape;265;p18"/>
          <p:cNvCxnSpPr>
            <a:stCxn id="264" idx="1"/>
            <a:endCxn id="266" idx="4"/>
          </p:cNvCxnSpPr>
          <p:nvPr/>
        </p:nvCxnSpPr>
        <p:spPr>
          <a:xfrm rot="10800000">
            <a:off x="2639628" y="5949140"/>
            <a:ext cx="2808300" cy="4545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67" name="Google Shape;267;p1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80"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98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8"/>
          <p:cNvSpPr txBox="1">
            <a:spLocks noGrp="1"/>
          </p:cNvSpPr>
          <p:nvPr>
            <p:ph type="title"/>
          </p:nvPr>
        </p:nvSpPr>
        <p:spPr>
          <a:xfrm>
            <a:off x="3220977" y="44624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40"/>
              <a:buFont typeface="Calibri"/>
              <a:buNone/>
            </a:pPr>
            <a:r>
              <a:rPr lang="en-US" sz="3240" dirty="0" smtClean="0">
                <a:solidFill>
                  <a:schemeClr val="accent1"/>
                </a:solidFill>
              </a:rPr>
              <a:t>Example: Integrated </a:t>
            </a:r>
            <a:r>
              <a:rPr lang="en-US" sz="3240" dirty="0">
                <a:solidFill>
                  <a:schemeClr val="accent1"/>
                </a:solidFill>
              </a:rPr>
              <a:t>Carbon Observation System</a:t>
            </a:r>
            <a:endParaRPr sz="3240" dirty="0"/>
          </a:p>
        </p:txBody>
      </p:sp>
      <p:sp>
        <p:nvSpPr>
          <p:cNvPr id="269" name="Google Shape;269;p18"/>
          <p:cNvSpPr/>
          <p:nvPr/>
        </p:nvSpPr>
        <p:spPr>
          <a:xfrm>
            <a:off x="5920911" y="2276872"/>
            <a:ext cx="3888432" cy="1512168"/>
          </a:xfrm>
          <a:prstGeom prst="rect">
            <a:avLst/>
          </a:prstGeom>
          <a:solidFill>
            <a:srgbClr val="FEE49A"/>
          </a:solidFill>
          <a:ln w="285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ICOS Carbon Portal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8"/>
          <p:cNvSpPr/>
          <p:nvPr/>
        </p:nvSpPr>
        <p:spPr>
          <a:xfrm>
            <a:off x="6136935" y="2780928"/>
            <a:ext cx="3528392" cy="778078"/>
          </a:xfrm>
          <a:prstGeom prst="roundRect">
            <a:avLst>
              <a:gd name="adj" fmla="val 16667"/>
            </a:avLst>
          </a:prstGeom>
          <a:solidFill>
            <a:srgbClr val="BFBFBF"/>
          </a:solidFill>
          <a:ln w="12700" cap="flat" cmpd="sng">
            <a:solidFill>
              <a:srgbClr val="F0632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STILT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Lagrangian transport model</a:t>
            </a: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8"/>
          <p:cNvSpPr txBox="1"/>
          <p:nvPr/>
        </p:nvSpPr>
        <p:spPr>
          <a:xfrm>
            <a:off x="5920910" y="1259468"/>
            <a:ext cx="41472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Users: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Scientists; Engineers; Policy makers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8"/>
          <p:cNvSpPr/>
          <p:nvPr/>
        </p:nvSpPr>
        <p:spPr>
          <a:xfrm>
            <a:off x="2110408" y="3645024"/>
            <a:ext cx="792088" cy="792088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8"/>
          <p:cNvSpPr/>
          <p:nvPr/>
        </p:nvSpPr>
        <p:spPr>
          <a:xfrm>
            <a:off x="2262808" y="3797424"/>
            <a:ext cx="792088" cy="792088"/>
          </a:xfrm>
          <a:prstGeom prst="can">
            <a:avLst>
              <a:gd name="adj" fmla="val 25000"/>
            </a:avLst>
          </a:prstGeom>
          <a:solidFill>
            <a:srgbClr val="F38E8B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18"/>
          <p:cNvSpPr/>
          <p:nvPr/>
        </p:nvSpPr>
        <p:spPr>
          <a:xfrm>
            <a:off x="2415208" y="3949824"/>
            <a:ext cx="792088" cy="792088"/>
          </a:xfrm>
          <a:prstGeom prst="can">
            <a:avLst>
              <a:gd name="adj" fmla="val 25000"/>
            </a:avLst>
          </a:prstGeom>
          <a:solidFill>
            <a:srgbClr val="C4BD97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8"/>
          <p:cNvSpPr/>
          <p:nvPr/>
        </p:nvSpPr>
        <p:spPr>
          <a:xfrm>
            <a:off x="2567608" y="4102224"/>
            <a:ext cx="792088" cy="792088"/>
          </a:xfrm>
          <a:prstGeom prst="can">
            <a:avLst>
              <a:gd name="adj" fmla="val 25000"/>
            </a:avLst>
          </a:prstGeom>
          <a:solidFill>
            <a:srgbClr val="B9B9B9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1199456" y="3429000"/>
            <a:ext cx="2880320" cy="2520280"/>
          </a:xfrm>
          <a:prstGeom prst="ellipse">
            <a:avLst/>
          </a:prstGeom>
          <a:noFill/>
          <a:ln w="9525" cap="flat" cmpd="sng">
            <a:solidFill>
              <a:srgbClr val="F3960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ICOS repository (data &amp; metadata)</a:t>
            </a:r>
            <a:endParaRPr sz="18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/>
          <p:nvPr/>
        </p:nvSpPr>
        <p:spPr>
          <a:xfrm>
            <a:off x="5879976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8"/>
          <p:cNvSpPr/>
          <p:nvPr/>
        </p:nvSpPr>
        <p:spPr>
          <a:xfrm>
            <a:off x="5951984" y="4797152"/>
            <a:ext cx="1008112" cy="1008112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Ecosystem thematic 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8" name="Google Shape;278;p18"/>
          <p:cNvCxnSpPr>
            <a:stCxn id="276" idx="0"/>
          </p:cNvCxnSpPr>
          <p:nvPr/>
        </p:nvCxnSpPr>
        <p:spPr>
          <a:xfrm rot="10800000">
            <a:off x="6023992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79" name="Google Shape;279;p18"/>
          <p:cNvSpPr/>
          <p:nvPr/>
        </p:nvSpPr>
        <p:spPr>
          <a:xfrm>
            <a:off x="6744072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0" name="Google Shape;280;p18"/>
          <p:cNvCxnSpPr>
            <a:stCxn id="279" idx="0"/>
          </p:cNvCxnSpPr>
          <p:nvPr/>
        </p:nvCxnSpPr>
        <p:spPr>
          <a:xfrm rot="10800000">
            <a:off x="688808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1" name="Google Shape;281;p18"/>
          <p:cNvSpPr/>
          <p:nvPr/>
        </p:nvSpPr>
        <p:spPr>
          <a:xfrm>
            <a:off x="6312024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2" name="Google Shape;282;p18"/>
          <p:cNvCxnSpPr>
            <a:stCxn id="281" idx="0"/>
          </p:cNvCxnSpPr>
          <p:nvPr/>
        </p:nvCxnSpPr>
        <p:spPr>
          <a:xfrm rot="10800000">
            <a:off x="645604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3" name="Google Shape;283;p18"/>
          <p:cNvSpPr/>
          <p:nvPr/>
        </p:nvSpPr>
        <p:spPr>
          <a:xfrm>
            <a:off x="7392144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8"/>
          <p:cNvSpPr/>
          <p:nvPr/>
        </p:nvSpPr>
        <p:spPr>
          <a:xfrm>
            <a:off x="7464152" y="4797152"/>
            <a:ext cx="1008112" cy="1008112"/>
          </a:xfrm>
          <a:prstGeom prst="rect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Athmospheric thematic</a:t>
            </a:r>
            <a:b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5" name="Google Shape;285;p18"/>
          <p:cNvCxnSpPr>
            <a:stCxn id="283" idx="0"/>
          </p:cNvCxnSpPr>
          <p:nvPr/>
        </p:nvCxnSpPr>
        <p:spPr>
          <a:xfrm rot="10800000">
            <a:off x="753616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6" name="Google Shape;286;p18"/>
          <p:cNvSpPr/>
          <p:nvPr/>
        </p:nvSpPr>
        <p:spPr>
          <a:xfrm>
            <a:off x="8256240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p18"/>
          <p:cNvCxnSpPr>
            <a:stCxn id="286" idx="0"/>
          </p:cNvCxnSpPr>
          <p:nvPr/>
        </p:nvCxnSpPr>
        <p:spPr>
          <a:xfrm rot="10800000">
            <a:off x="8400256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88" name="Google Shape;288;p18"/>
          <p:cNvSpPr/>
          <p:nvPr/>
        </p:nvSpPr>
        <p:spPr>
          <a:xfrm>
            <a:off x="7824192" y="6165304"/>
            <a:ext cx="288032" cy="288032"/>
          </a:xfrm>
          <a:prstGeom prst="ellipse">
            <a:avLst/>
          </a:prstGeom>
          <a:solidFill>
            <a:srgbClr val="F9C5C4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9" name="Google Shape;289;p18"/>
          <p:cNvCxnSpPr>
            <a:stCxn id="288" idx="0"/>
          </p:cNvCxnSpPr>
          <p:nvPr/>
        </p:nvCxnSpPr>
        <p:spPr>
          <a:xfrm rot="10800000">
            <a:off x="796820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0" name="Google Shape;290;p18"/>
          <p:cNvSpPr/>
          <p:nvPr/>
        </p:nvSpPr>
        <p:spPr>
          <a:xfrm>
            <a:off x="8760296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/>
          <p:nvPr/>
        </p:nvSpPr>
        <p:spPr>
          <a:xfrm>
            <a:off x="8832304" y="4797152"/>
            <a:ext cx="1008112" cy="1008112"/>
          </a:xfrm>
          <a:prstGeom prst="rect">
            <a:avLst/>
          </a:prstGeom>
          <a:noFill/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Oceanic</a:t>
            </a:r>
            <a:b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thematic centre</a:t>
            </a:r>
            <a:endParaRPr sz="1200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18"/>
          <p:cNvCxnSpPr>
            <a:stCxn id="290" idx="0"/>
          </p:cNvCxnSpPr>
          <p:nvPr/>
        </p:nvCxnSpPr>
        <p:spPr>
          <a:xfrm rot="10800000">
            <a:off x="8904312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3" name="Google Shape;293;p18"/>
          <p:cNvSpPr/>
          <p:nvPr/>
        </p:nvSpPr>
        <p:spPr>
          <a:xfrm>
            <a:off x="9624392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4" name="Google Shape;294;p18"/>
          <p:cNvCxnSpPr>
            <a:stCxn id="293" idx="0"/>
          </p:cNvCxnSpPr>
          <p:nvPr/>
        </p:nvCxnSpPr>
        <p:spPr>
          <a:xfrm rot="10800000">
            <a:off x="9768408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5" name="Google Shape;295;p18"/>
          <p:cNvSpPr/>
          <p:nvPr/>
        </p:nvSpPr>
        <p:spPr>
          <a:xfrm>
            <a:off x="9192344" y="6165304"/>
            <a:ext cx="288032" cy="288032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6" name="Google Shape;296;p18"/>
          <p:cNvCxnSpPr>
            <a:stCxn id="295" idx="0"/>
          </p:cNvCxnSpPr>
          <p:nvPr/>
        </p:nvCxnSpPr>
        <p:spPr>
          <a:xfrm rot="10800000">
            <a:off x="9336360" y="5805304"/>
            <a:ext cx="0" cy="360000"/>
          </a:xfrm>
          <a:prstGeom prst="straightConnector1">
            <a:avLst/>
          </a:prstGeom>
          <a:noFill/>
          <a:ln w="9525" cap="flat" cmpd="sng">
            <a:solidFill>
              <a:srgbClr val="008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7" name="Google Shape;297;p18"/>
          <p:cNvSpPr txBox="1"/>
          <p:nvPr/>
        </p:nvSpPr>
        <p:spPr>
          <a:xfrm>
            <a:off x="3667984" y="5805264"/>
            <a:ext cx="133455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Sensor data</a:t>
            </a:r>
            <a:b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(near real-time)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8" name="Google Shape;298;p18"/>
          <p:cNvCxnSpPr>
            <a:stCxn id="266" idx="0"/>
            <a:endCxn id="269" idx="1"/>
          </p:cNvCxnSpPr>
          <p:nvPr/>
        </p:nvCxnSpPr>
        <p:spPr>
          <a:xfrm rot="-5400000">
            <a:off x="4082316" y="1590300"/>
            <a:ext cx="396000" cy="32814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299" name="Google Shape;299;p18"/>
          <p:cNvSpPr txBox="1"/>
          <p:nvPr/>
        </p:nvSpPr>
        <p:spPr>
          <a:xfrm>
            <a:off x="3779832" y="2689177"/>
            <a:ext cx="12143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Data products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8"/>
          <p:cNvSpPr/>
          <p:nvPr/>
        </p:nvSpPr>
        <p:spPr>
          <a:xfrm>
            <a:off x="839416" y="2420888"/>
            <a:ext cx="1152128" cy="792088"/>
          </a:xfrm>
          <a:prstGeom prst="rect">
            <a:avLst/>
          </a:prstGeom>
          <a:noFill/>
          <a:ln w="28575" cap="flat" cmpd="sng">
            <a:solidFill>
              <a:srgbClr val="1B216E"/>
            </a:solidFill>
            <a:prstDash val="dash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External HTC and HPC services</a:t>
            </a:r>
            <a:endParaRPr sz="14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18"/>
          <p:cNvCxnSpPr>
            <a:endCxn id="300" idx="3"/>
          </p:cNvCxnSpPr>
          <p:nvPr/>
        </p:nvCxnSpPr>
        <p:spPr>
          <a:xfrm rot="5400000" flipH="1">
            <a:off x="1901544" y="2906932"/>
            <a:ext cx="612000" cy="432000"/>
          </a:xfrm>
          <a:prstGeom prst="bentConnector2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2" name="Google Shape;302;p18"/>
          <p:cNvSpPr txBox="1"/>
          <p:nvPr/>
        </p:nvSpPr>
        <p:spPr>
          <a:xfrm>
            <a:off x="9408369" y="2996952"/>
            <a:ext cx="1268897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(Uni of Lund)</a:t>
            </a:r>
            <a:endParaRPr/>
          </a:p>
        </p:txBody>
      </p:sp>
      <p:sp>
        <p:nvSpPr>
          <p:cNvPr id="303" name="Google Shape;303;p18"/>
          <p:cNvSpPr txBox="1"/>
          <p:nvPr/>
        </p:nvSpPr>
        <p:spPr>
          <a:xfrm>
            <a:off x="119336" y="1988840"/>
            <a:ext cx="3503712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Cloud (CSC, CESNET, Juelich)</a:t>
            </a:r>
            <a:endParaRPr sz="16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18"/>
          <p:cNvSpPr txBox="1"/>
          <p:nvPr/>
        </p:nvSpPr>
        <p:spPr>
          <a:xfrm>
            <a:off x="623392" y="4149080"/>
            <a:ext cx="1241446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B2Safe (CSC)</a:t>
            </a:r>
            <a:endParaRPr/>
          </a:p>
        </p:txBody>
      </p:sp>
      <p:sp>
        <p:nvSpPr>
          <p:cNvPr id="305" name="Google Shape;305;p18"/>
          <p:cNvSpPr txBox="1"/>
          <p:nvPr/>
        </p:nvSpPr>
        <p:spPr>
          <a:xfrm>
            <a:off x="623392" y="4602614"/>
            <a:ext cx="1211990" cy="338554"/>
          </a:xfrm>
          <a:prstGeom prst="rect">
            <a:avLst/>
          </a:prstGeom>
          <a:solidFill>
            <a:srgbClr val="209E2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iRODS (PDC)</a:t>
            </a:r>
            <a:endParaRPr sz="1600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p18"/>
          <p:cNvCxnSpPr/>
          <p:nvPr/>
        </p:nvCxnSpPr>
        <p:spPr>
          <a:xfrm>
            <a:off x="7176120" y="1628800"/>
            <a:ext cx="0" cy="648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07" name="Google Shape;307;p18"/>
          <p:cNvSpPr txBox="1"/>
          <p:nvPr/>
        </p:nvSpPr>
        <p:spPr>
          <a:xfrm>
            <a:off x="6312024" y="1628800"/>
            <a:ext cx="85661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Compute</a:t>
            </a:r>
            <a:b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requests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8"/>
          <p:cNvSpPr txBox="1"/>
          <p:nvPr/>
        </p:nvSpPr>
        <p:spPr>
          <a:xfrm>
            <a:off x="8628777" y="1700810"/>
            <a:ext cx="70758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sz="14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9" name="Google Shape;309;p18"/>
          <p:cNvCxnSpPr/>
          <p:nvPr/>
        </p:nvCxnSpPr>
        <p:spPr>
          <a:xfrm rot="10800000">
            <a:off x="8616280" y="1628800"/>
            <a:ext cx="0" cy="64807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10" name="Google Shape;310;p18"/>
          <p:cNvSpPr/>
          <p:nvPr/>
        </p:nvSpPr>
        <p:spPr>
          <a:xfrm>
            <a:off x="1991544" y="529516"/>
            <a:ext cx="87849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A pan-European research infrastructure for quantifying and </a:t>
            </a:r>
            <a:b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00" i="1">
                <a:solidFill>
                  <a:srgbClr val="3C3C3C"/>
                </a:solidFill>
                <a:latin typeface="Calibri"/>
                <a:ea typeface="Calibri"/>
                <a:cs typeface="Calibri"/>
                <a:sym typeface="Calibri"/>
              </a:rPr>
              <a:t>understanding the greenhouse gas balance of the European continent</a:t>
            </a:r>
            <a:endParaRPr sz="1200" i="1">
              <a:solidFill>
                <a:srgbClr val="3C3C3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5948" y="4077072"/>
            <a:ext cx="1947333" cy="194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24192" y="4221088"/>
            <a:ext cx="3072341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8"/>
          <p:cNvPicPr preferRelativeResize="0"/>
          <p:nvPr/>
        </p:nvPicPr>
        <p:blipFill rotWithShape="1">
          <a:blip r:embed="rId5">
            <a:alphaModFix/>
          </a:blip>
          <a:srcRect t="1494" b="1429"/>
          <a:stretch/>
        </p:blipFill>
        <p:spPr>
          <a:xfrm>
            <a:off x="4943874" y="260651"/>
            <a:ext cx="3439921" cy="1655067"/>
          </a:xfrm>
          <a:prstGeom prst="rect">
            <a:avLst/>
          </a:prstGeom>
          <a:noFill/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4" name="Google Shape;314;p18"/>
          <p:cNvPicPr preferRelativeResize="0"/>
          <p:nvPr/>
        </p:nvPicPr>
        <p:blipFill rotWithShape="1">
          <a:blip r:embed="rId6">
            <a:alphaModFix/>
          </a:blip>
          <a:srcRect t="3455"/>
          <a:stretch/>
        </p:blipFill>
        <p:spPr>
          <a:xfrm>
            <a:off x="7929850" y="260648"/>
            <a:ext cx="3439996" cy="1656184"/>
          </a:xfrm>
          <a:prstGeom prst="rect">
            <a:avLst/>
          </a:prstGeom>
          <a:noFill/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5" name="Google Shape;315;p18"/>
          <p:cNvSpPr/>
          <p:nvPr/>
        </p:nvSpPr>
        <p:spPr>
          <a:xfrm rot="513168">
            <a:off x="3599724" y="4532443"/>
            <a:ext cx="1824203" cy="1152128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8"/>
          <p:cNvSpPr/>
          <p:nvPr/>
        </p:nvSpPr>
        <p:spPr>
          <a:xfrm rot="-1341805">
            <a:off x="3207372" y="3415180"/>
            <a:ext cx="2400267" cy="108012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8"/>
          <p:cNvSpPr/>
          <p:nvPr/>
        </p:nvSpPr>
        <p:spPr>
          <a:xfrm rot="3168808">
            <a:off x="1320837" y="3151509"/>
            <a:ext cx="1466656" cy="1080120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8"/>
          <p:cNvSpPr/>
          <p:nvPr/>
        </p:nvSpPr>
        <p:spPr>
          <a:xfrm rot="5400000">
            <a:off x="7368141" y="1181754"/>
            <a:ext cx="1008112" cy="1440160"/>
          </a:xfrm>
          <a:prstGeom prst="leftRightArrow">
            <a:avLst>
              <a:gd name="adj1" fmla="val 50000"/>
              <a:gd name="adj2" fmla="val 42364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8892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628650" y="1628800"/>
            <a:ext cx="9687808" cy="540300"/>
          </a:xfrm>
        </p:spPr>
        <p:txBody>
          <a:bodyPr/>
          <a:lstStyle/>
          <a:p>
            <a:r>
              <a:rPr lang="en-US" smtClean="0"/>
              <a:t>Reproducible open </a:t>
            </a:r>
            <a:r>
              <a:rPr lang="en-US" dirty="0" smtClean="0"/>
              <a:t>science with Notebooks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4294967295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6840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2916"/>
              <a:t>Reproducibility: beyond sharing code and data</a:t>
            </a:r>
            <a:endParaRPr sz="2880"/>
          </a:p>
        </p:txBody>
      </p:sp>
      <p:pic>
        <p:nvPicPr>
          <p:cNvPr id="241" name="Google Shape;241;p3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874871"/>
            <a:ext cx="12192000" cy="376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"/>
          <p:cNvSpPr/>
          <p:nvPr/>
        </p:nvSpPr>
        <p:spPr>
          <a:xfrm>
            <a:off x="1" y="6380946"/>
            <a:ext cx="12191999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Peng, Science, 2011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800"/>
              <a:buChar char="•"/>
            </a:pPr>
            <a:r>
              <a:rPr lang="en-GB" sz="2590"/>
              <a:t>The computational </a:t>
            </a:r>
            <a:r>
              <a:rPr lang="en-GB" sz="2590">
                <a:solidFill>
                  <a:srgbClr val="FF0000"/>
                </a:solidFill>
              </a:rPr>
              <a:t>tools</a:t>
            </a:r>
            <a:r>
              <a:rPr lang="en-GB" sz="2590"/>
              <a:t> to solve a problem</a:t>
            </a:r>
            <a:endParaRPr sz="2590"/>
          </a:p>
          <a:p>
            <a:pPr marL="742950" lvl="1" indent="-285750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sz="2405"/>
              <a:t>Python, R, Julia, and wide ecosystem of libraries and tools for science</a:t>
            </a:r>
            <a:endParaRPr sz="2405"/>
          </a:p>
          <a:p>
            <a:pPr marL="342900" lvl="0" indent="-342900" algn="l" rtl="0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Char char="•"/>
            </a:pPr>
            <a:r>
              <a:rPr lang="en-GB" sz="2590"/>
              <a:t>An </a:t>
            </a:r>
            <a:r>
              <a:rPr lang="en-GB" sz="2590">
                <a:solidFill>
                  <a:srgbClr val="FF0000"/>
                </a:solidFill>
              </a:rPr>
              <a:t>interface</a:t>
            </a:r>
            <a:r>
              <a:rPr lang="en-GB" sz="2590"/>
              <a:t> to facilitate coding/creating</a:t>
            </a:r>
            <a:endParaRPr sz="2590"/>
          </a:p>
          <a:p>
            <a:pPr marL="742950" lvl="1" indent="-285750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sz="2405"/>
              <a:t>Jupyter</a:t>
            </a:r>
            <a:endParaRPr sz="2405"/>
          </a:p>
          <a:p>
            <a:pPr marL="342900" lvl="0" indent="-342900" algn="l" rtl="0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Char char="•"/>
            </a:pPr>
            <a:r>
              <a:rPr lang="en-GB" sz="2590"/>
              <a:t>A way to </a:t>
            </a:r>
            <a:r>
              <a:rPr lang="en-GB" sz="2590">
                <a:solidFill>
                  <a:srgbClr val="FF0000"/>
                </a:solidFill>
              </a:rPr>
              <a:t>communicate</a:t>
            </a:r>
            <a:r>
              <a:rPr lang="en-GB" sz="2590"/>
              <a:t> your work</a:t>
            </a:r>
            <a:endParaRPr sz="2590"/>
          </a:p>
          <a:p>
            <a:pPr marL="742950" lvl="1" indent="-285750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sz="2405"/>
              <a:t>Notebooks</a:t>
            </a:r>
            <a:endParaRPr sz="2405"/>
          </a:p>
          <a:p>
            <a:pPr marL="342900" lvl="0" indent="-342900" algn="l" rtl="0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GB" sz="2590"/>
              <a:t>Leverage on the EGI Cloud to </a:t>
            </a:r>
            <a:r>
              <a:rPr lang="en-GB" sz="2590">
                <a:solidFill>
                  <a:srgbClr val="FF0000"/>
                </a:solidFill>
              </a:rPr>
              <a:t>scale-up the resources</a:t>
            </a:r>
            <a:r>
              <a:rPr lang="en-GB" sz="2590"/>
              <a:t> </a:t>
            </a:r>
            <a:endParaRPr/>
          </a:p>
          <a:p>
            <a:pPr marL="342900" lvl="0" indent="-342900" algn="l" rtl="0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GB" sz="2590"/>
              <a:t>A way to </a:t>
            </a:r>
            <a:r>
              <a:rPr lang="en-GB" sz="2590">
                <a:solidFill>
                  <a:srgbClr val="FF0000"/>
                </a:solidFill>
              </a:rPr>
              <a:t>share</a:t>
            </a:r>
            <a:r>
              <a:rPr lang="en-GB" sz="2590"/>
              <a:t> your work</a:t>
            </a:r>
            <a:endParaRPr sz="2590"/>
          </a:p>
          <a:p>
            <a:pPr marL="742950" lvl="1" indent="-285750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405"/>
              <a:t>GitHub, Zenodo or other similar repositories</a:t>
            </a:r>
            <a:endParaRPr sz="2405"/>
          </a:p>
          <a:p>
            <a:pPr marL="342900" lvl="0" indent="-342900" algn="l" rtl="0">
              <a:lnSpc>
                <a:spcPct val="7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Char char="•"/>
            </a:pPr>
            <a:r>
              <a:rPr lang="en-GB" sz="2590"/>
              <a:t>A way to </a:t>
            </a:r>
            <a:r>
              <a:rPr lang="en-GB" sz="2590">
                <a:solidFill>
                  <a:srgbClr val="FF0000"/>
                </a:solidFill>
              </a:rPr>
              <a:t>pack</a:t>
            </a:r>
            <a:r>
              <a:rPr lang="en-GB" sz="2590"/>
              <a:t> it all for replication</a:t>
            </a:r>
            <a:endParaRPr sz="2590"/>
          </a:p>
          <a:p>
            <a:pPr marL="742950" lvl="1" indent="-285750" algn="l" rtl="0">
              <a:lnSpc>
                <a:spcPct val="7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405"/>
              <a:t>Docker (used by Binder)</a:t>
            </a:r>
            <a:endParaRPr/>
          </a:p>
          <a:p>
            <a:pPr marL="457200" marR="0" lvl="0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2590"/>
              <a:t>A way to </a:t>
            </a:r>
            <a:r>
              <a:rPr lang="en-GB" sz="2590">
                <a:solidFill>
                  <a:srgbClr val="FF0000"/>
                </a:solidFill>
              </a:rPr>
              <a:t>persistently identify</a:t>
            </a:r>
            <a:r>
              <a:rPr lang="en-GB" sz="2590"/>
              <a:t> it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405"/>
              <a:t>DOIs (Digital Object Identifiers) </a:t>
            </a:r>
            <a:endParaRPr/>
          </a:p>
        </p:txBody>
      </p:sp>
      <p:sp>
        <p:nvSpPr>
          <p:cNvPr id="249" name="Google Shape;249;p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24</a:t>
            </a:fld>
            <a:endParaRPr/>
          </a:p>
        </p:txBody>
      </p:sp>
      <p:sp>
        <p:nvSpPr>
          <p:cNvPr id="250" name="Google Shape;250;p5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3200"/>
              <a:t>Reproducible Open Science</a:t>
            </a:r>
            <a:endParaRPr sz="3200"/>
          </a:p>
        </p:txBody>
      </p:sp>
      <p:pic>
        <p:nvPicPr>
          <p:cNvPr id="251" name="Google Shape;2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6427" y="3919570"/>
            <a:ext cx="1624446" cy="165523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"/>
          <p:cNvSpPr txBox="1"/>
          <p:nvPr/>
        </p:nvSpPr>
        <p:spPr>
          <a:xfrm>
            <a:off x="8397832" y="5574804"/>
            <a:ext cx="129715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GB"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binder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512" y="5038148"/>
            <a:ext cx="1099127" cy="108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1507" y="5211811"/>
            <a:ext cx="2156497" cy="86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5" descr="Immagine che contiene clipart&#10;&#10;Descrizione generata con affidabilità molto elev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72808" y="4107777"/>
            <a:ext cx="1985818" cy="866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25</a:t>
            </a:fld>
            <a:endParaRPr/>
          </a:p>
        </p:txBody>
      </p:sp>
      <p:sp>
        <p:nvSpPr>
          <p:cNvPr id="261" name="Google Shape;261;p47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Our implementation of Open Science</a:t>
            </a:r>
            <a:endParaRPr sz="2916"/>
          </a:p>
        </p:txBody>
      </p:sp>
      <p:sp>
        <p:nvSpPr>
          <p:cNvPr id="262" name="Google Shape;262;p47"/>
          <p:cNvSpPr/>
          <p:nvPr/>
        </p:nvSpPr>
        <p:spPr>
          <a:xfrm>
            <a:off x="4368120" y="1206327"/>
            <a:ext cx="1761036" cy="1316007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 Notebooks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7"/>
          <p:cNvSpPr/>
          <p:nvPr/>
        </p:nvSpPr>
        <p:spPr>
          <a:xfrm>
            <a:off x="464411" y="3094781"/>
            <a:ext cx="616363" cy="616363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47"/>
          <p:cNvCxnSpPr>
            <a:stCxn id="262" idx="1"/>
          </p:cNvCxnSpPr>
          <p:nvPr/>
        </p:nvCxnSpPr>
        <p:spPr>
          <a:xfrm flipH="1">
            <a:off x="1248420" y="1864330"/>
            <a:ext cx="3119700" cy="12210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stealth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65" name="Google Shape;265;p47"/>
          <p:cNvSpPr txBox="1"/>
          <p:nvPr/>
        </p:nvSpPr>
        <p:spPr>
          <a:xfrm rot="-899">
            <a:off x="1246653" y="1555870"/>
            <a:ext cx="2804816" cy="639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1. Perform data analysis and visualisation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7"/>
          <p:cNvSpPr/>
          <p:nvPr/>
        </p:nvSpPr>
        <p:spPr>
          <a:xfrm>
            <a:off x="4368120" y="2742632"/>
            <a:ext cx="1761036" cy="1316007"/>
          </a:xfrm>
          <a:prstGeom prst="rect">
            <a:avLst/>
          </a:prstGeom>
          <a:solidFill>
            <a:srgbClr val="4A52D3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GitHub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7" name="Google Shape;267;p47"/>
          <p:cNvCxnSpPr>
            <a:endCxn id="266" idx="1"/>
          </p:cNvCxnSpPr>
          <p:nvPr/>
        </p:nvCxnSpPr>
        <p:spPr>
          <a:xfrm rot="10800000" flipH="1">
            <a:off x="1246620" y="3400636"/>
            <a:ext cx="3121500" cy="48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68" name="Google Shape;268;p47"/>
          <p:cNvSpPr/>
          <p:nvPr/>
        </p:nvSpPr>
        <p:spPr>
          <a:xfrm>
            <a:off x="4533981" y="3111603"/>
            <a:ext cx="1408829" cy="783661"/>
          </a:xfrm>
          <a:prstGeom prst="rect">
            <a:avLst/>
          </a:prstGeom>
          <a:solidFill>
            <a:srgbClr val="FBBE09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Your repository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7"/>
          <p:cNvSpPr txBox="1"/>
          <p:nvPr/>
        </p:nvSpPr>
        <p:spPr>
          <a:xfrm>
            <a:off x="1433030" y="3400575"/>
            <a:ext cx="2688148" cy="97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2. Publish  notebook and Generate DOI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8120" y="4402714"/>
            <a:ext cx="1761036" cy="6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7"/>
          <p:cNvSpPr/>
          <p:nvPr/>
        </p:nvSpPr>
        <p:spPr>
          <a:xfrm flipH="1">
            <a:off x="4368120" y="5376573"/>
            <a:ext cx="1584932" cy="783661"/>
          </a:xfrm>
          <a:prstGeom prst="foldedCorner">
            <a:avLst>
              <a:gd name="adj" fmla="val 30291"/>
            </a:avLst>
          </a:prstGeom>
          <a:solidFill>
            <a:srgbClr val="BFBFBF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0" i="0" u="none" strike="noStrike" cap="none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Journal paper</a:t>
            </a:r>
            <a:endParaRPr sz="1200" b="0" i="0" u="none" strike="noStrike" cap="none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47"/>
          <p:cNvCxnSpPr>
            <a:stCxn id="268" idx="2"/>
            <a:endCxn id="270" idx="0"/>
          </p:cNvCxnSpPr>
          <p:nvPr/>
        </p:nvCxnSpPr>
        <p:spPr>
          <a:xfrm>
            <a:off x="5238395" y="3895264"/>
            <a:ext cx="10200" cy="5076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273" name="Google Shape;273;p47" descr="Immagine che contiene cielo, segnale&#10;&#10;Descrizione generata con affidabilità molto ele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5378" y="5865605"/>
            <a:ext cx="2128286" cy="22161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7"/>
          <p:cNvSpPr/>
          <p:nvPr/>
        </p:nvSpPr>
        <p:spPr>
          <a:xfrm>
            <a:off x="6705161" y="5376420"/>
            <a:ext cx="2953404" cy="417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4. Discover DOI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47"/>
          <p:cNvCxnSpPr/>
          <p:nvPr/>
        </p:nvCxnSpPr>
        <p:spPr>
          <a:xfrm rot="10800000" flipH="1">
            <a:off x="6127577" y="4910521"/>
            <a:ext cx="3092819" cy="56316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76" name="Google Shape;276;p47"/>
          <p:cNvSpPr/>
          <p:nvPr/>
        </p:nvSpPr>
        <p:spPr>
          <a:xfrm>
            <a:off x="8513762" y="4144763"/>
            <a:ext cx="616363" cy="616363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47"/>
          <p:cNvSpPr/>
          <p:nvPr/>
        </p:nvSpPr>
        <p:spPr>
          <a:xfrm>
            <a:off x="9135320" y="3611268"/>
            <a:ext cx="616363" cy="616363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7"/>
          <p:cNvSpPr/>
          <p:nvPr/>
        </p:nvSpPr>
        <p:spPr>
          <a:xfrm>
            <a:off x="9751751" y="3875451"/>
            <a:ext cx="616363" cy="616363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47"/>
          <p:cNvSpPr/>
          <p:nvPr/>
        </p:nvSpPr>
        <p:spPr>
          <a:xfrm>
            <a:off x="9469401" y="4486756"/>
            <a:ext cx="1584932" cy="639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Fellow </a:t>
            </a:r>
            <a:br>
              <a:rPr lang="en-GB" sz="1400" b="1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1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7"/>
          <p:cNvSpPr/>
          <p:nvPr/>
        </p:nvSpPr>
        <p:spPr>
          <a:xfrm>
            <a:off x="9223320" y="4291234"/>
            <a:ext cx="616363" cy="616363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1" name="Google Shape;281;p47"/>
          <p:cNvCxnSpPr>
            <a:endCxn id="277" idx="2"/>
          </p:cNvCxnSpPr>
          <p:nvPr/>
        </p:nvCxnSpPr>
        <p:spPr>
          <a:xfrm>
            <a:off x="6272720" y="3691749"/>
            <a:ext cx="2862600" cy="2277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282" name="Google Shape;282;p47"/>
          <p:cNvCxnSpPr/>
          <p:nvPr/>
        </p:nvCxnSpPr>
        <p:spPr>
          <a:xfrm rot="10800000">
            <a:off x="9587449" y="2604976"/>
            <a:ext cx="15900" cy="9444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83" name="Google Shape;283;p47"/>
          <p:cNvSpPr/>
          <p:nvPr/>
        </p:nvSpPr>
        <p:spPr>
          <a:xfrm>
            <a:off x="9824273" y="2797283"/>
            <a:ext cx="1752231" cy="973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6. Reproduce analysis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4" name="Google Shape;284;p47"/>
          <p:cNvCxnSpPr>
            <a:stCxn id="270" idx="2"/>
          </p:cNvCxnSpPr>
          <p:nvPr/>
        </p:nvCxnSpPr>
        <p:spPr>
          <a:xfrm>
            <a:off x="5248638" y="5019077"/>
            <a:ext cx="0" cy="4086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85" name="Google Shape;285;p47"/>
          <p:cNvSpPr txBox="1"/>
          <p:nvPr/>
        </p:nvSpPr>
        <p:spPr>
          <a:xfrm rot="-450">
            <a:off x="1246653" y="4484332"/>
            <a:ext cx="2804816" cy="63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3. Cite DOI 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in publication</a:t>
            </a:r>
            <a:endParaRPr sz="1400" b="1" i="1" u="none" strike="noStrike" cap="none">
              <a:solidFill>
                <a:srgbClr val="DF3A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47"/>
          <p:cNvSpPr/>
          <p:nvPr/>
        </p:nvSpPr>
        <p:spPr>
          <a:xfrm>
            <a:off x="6443207" y="3193671"/>
            <a:ext cx="22821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5. Resolve DOI to Notebook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7" name="Google Shape;287;p47"/>
          <p:cNvCxnSpPr>
            <a:stCxn id="269" idx="1"/>
            <a:endCxn id="271" idx="3"/>
          </p:cNvCxnSpPr>
          <p:nvPr/>
        </p:nvCxnSpPr>
        <p:spPr>
          <a:xfrm>
            <a:off x="1433030" y="3887428"/>
            <a:ext cx="2935200" cy="18810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288" name="Google Shape;288;p47"/>
          <p:cNvSpPr/>
          <p:nvPr/>
        </p:nvSpPr>
        <p:spPr>
          <a:xfrm>
            <a:off x="8663870" y="1206327"/>
            <a:ext cx="1761000" cy="13161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 Binder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2072" y="1591261"/>
            <a:ext cx="906567" cy="78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82232" y="1591263"/>
            <a:ext cx="906567" cy="783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  <p:sp>
        <p:nvSpPr>
          <p:cNvPr id="296" name="Google Shape;296;p48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Git &amp; GitHub</a:t>
            </a:r>
            <a:endParaRPr sz="2916"/>
          </a:p>
        </p:txBody>
      </p:sp>
      <p:sp>
        <p:nvSpPr>
          <p:cNvPr id="297" name="Google Shape;297;p48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2590"/>
              <a:t>Git is a </a:t>
            </a:r>
            <a:r>
              <a:rPr lang="en-GB" sz="2590" b="1"/>
              <a:t>distributed version-control system</a:t>
            </a:r>
            <a:r>
              <a:rPr lang="en-GB" sz="2590"/>
              <a:t> for tracking changes in source code during software development</a:t>
            </a:r>
            <a:endParaRPr sz="2590"/>
          </a:p>
          <a:p>
            <a:pPr marL="914400" lvl="1" indent="-37719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sz="2590"/>
              <a:t>Written to manage development of Linux </a:t>
            </a:r>
            <a:endParaRPr sz="2590"/>
          </a:p>
          <a:p>
            <a:pPr marL="457200" marR="0" lvl="0" indent="-228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None/>
            </a:pPr>
            <a:endParaRPr sz="2590"/>
          </a:p>
          <a:p>
            <a:pPr marL="457200" marR="0" lvl="0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2590"/>
              <a:t>GitHub is a </a:t>
            </a:r>
            <a:r>
              <a:rPr lang="en-GB" sz="2590" b="1"/>
              <a:t>social network for software development</a:t>
            </a:r>
            <a:endParaRPr sz="2590" b="1"/>
          </a:p>
          <a:p>
            <a:pPr marL="914400" lvl="1" indent="-37719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590"/>
              <a:t>Git repository hosting service + extra features</a:t>
            </a:r>
            <a:endParaRPr sz="2405"/>
          </a:p>
          <a:p>
            <a:pPr marL="914400" lvl="1" indent="-37719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590"/>
              <a:t>GitHub provides a web-based interface on top of git. </a:t>
            </a:r>
            <a:endParaRPr sz="2405"/>
          </a:p>
          <a:p>
            <a:pPr marL="1371600" lvl="2" indent="-349883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920"/>
              <a:buChar char="▪"/>
            </a:pPr>
            <a:r>
              <a:rPr lang="en-GB" sz="2220"/>
              <a:t>Collaboration features: access control, wikis, issues, projects, …</a:t>
            </a:r>
            <a:endParaRPr sz="2220"/>
          </a:p>
          <a:p>
            <a:pPr marL="914400" lvl="1" indent="-377190" algn="l" rtl="0">
              <a:lnSpc>
                <a:spcPct val="9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590"/>
              <a:t>Connected with </a:t>
            </a:r>
            <a:r>
              <a:rPr lang="en-GB" sz="2590" b="1"/>
              <a:t>Zenodo</a:t>
            </a:r>
            <a:r>
              <a:rPr lang="en-GB" sz="2590"/>
              <a:t>:</a:t>
            </a:r>
            <a:endParaRPr sz="2405"/>
          </a:p>
          <a:p>
            <a:pPr marL="1371600" lvl="2" indent="-349885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920"/>
              <a:buChar char="▪"/>
            </a:pPr>
            <a:r>
              <a:rPr lang="en-GB" sz="2220"/>
              <a:t>Got a DOI from a GitHub repo</a:t>
            </a:r>
            <a:endParaRPr sz="2220"/>
          </a:p>
        </p:txBody>
      </p:sp>
      <p:pic>
        <p:nvPicPr>
          <p:cNvPr id="298" name="Google Shape;29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25582" y="2955382"/>
            <a:ext cx="1440160" cy="1197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8" descr="Immagine che contiene cielo&#10;&#10;Descrizione generata con affidabilità ele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99223" y="4155305"/>
            <a:ext cx="1692877" cy="69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>
            <a:spLocks noGrp="1"/>
          </p:cNvSpPr>
          <p:nvPr>
            <p:ph type="body" idx="1"/>
          </p:nvPr>
        </p:nvSpPr>
        <p:spPr>
          <a:xfrm>
            <a:off x="5854087" y="999369"/>
            <a:ext cx="6017946" cy="5359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1960"/>
              <a:t>‘Open Science’ repository from OpenAIRE</a:t>
            </a:r>
            <a:endParaRPr sz="1960"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Hosted at CERN data centre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 u="sng">
                <a:solidFill>
                  <a:schemeClr val="hlink"/>
                </a:solidFill>
                <a:hlinkClick r:id="rId3"/>
              </a:rPr>
              <a:t>http://zenodo.org</a:t>
            </a:r>
            <a:r>
              <a:rPr lang="en-GB" sz="1820"/>
              <a:t> </a:t>
            </a:r>
            <a:endParaRPr sz="1820"/>
          </a:p>
          <a:p>
            <a:pPr marL="457200" marR="0" lvl="0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1960"/>
              <a:t>For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Publications, white papers, datasets, </a:t>
            </a:r>
            <a:br>
              <a:rPr lang="en-GB" sz="1820"/>
            </a:br>
            <a:r>
              <a:rPr lang="en-GB" sz="1820"/>
              <a:t>software, etc.</a:t>
            </a:r>
            <a:endParaRPr/>
          </a:p>
          <a:p>
            <a:pPr marL="457200" marR="0" lvl="0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1960"/>
              <a:t>For 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Long-tail science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Projects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Communities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Research groups</a:t>
            </a:r>
            <a:endParaRPr/>
          </a:p>
          <a:p>
            <a:pPr marL="914400" lvl="1" indent="-37719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1820"/>
              <a:t>…</a:t>
            </a:r>
            <a:endParaRPr/>
          </a:p>
          <a:p>
            <a:pPr marL="457200" marR="0" lvl="0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1960"/>
              <a:t>Dropbox, GitHub integration:</a:t>
            </a:r>
            <a:br>
              <a:rPr lang="en-GB" sz="1960"/>
            </a:br>
            <a:r>
              <a:rPr lang="en-GB" sz="1960"/>
              <a:t>   - Web or API access</a:t>
            </a:r>
            <a:endParaRPr/>
          </a:p>
          <a:p>
            <a:pPr marL="457200" marR="0" lvl="0" indent="-40640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Char char="•"/>
            </a:pPr>
            <a:r>
              <a:rPr lang="en-GB" sz="1960"/>
              <a:t>Access stats and reports for communities</a:t>
            </a:r>
            <a:endParaRPr/>
          </a:p>
          <a:p>
            <a:pPr marL="457200" marR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305" name="Google Shape;305;p49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  <p:sp>
        <p:nvSpPr>
          <p:cNvPr id="306" name="Google Shape;306;p49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Zenodo</a:t>
            </a:r>
            <a:endParaRPr sz="2916"/>
          </a:p>
        </p:txBody>
      </p:sp>
      <p:pic>
        <p:nvPicPr>
          <p:cNvPr id="307" name="Google Shape;307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7252" y="293158"/>
            <a:ext cx="14478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9" descr="Immagine che contiene screenshot&#10;&#10;Descrizione generata con affidabilità molto elev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6" y="1419801"/>
            <a:ext cx="6026052" cy="494203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9"/>
          <p:cNvSpPr/>
          <p:nvPr/>
        </p:nvSpPr>
        <p:spPr>
          <a:xfrm>
            <a:off x="3791526" y="3602949"/>
            <a:ext cx="1493207" cy="808181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28</a:t>
            </a:fld>
            <a:endParaRPr/>
          </a:p>
        </p:txBody>
      </p: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3200"/>
              <a:t>Binder</a:t>
            </a:r>
            <a:endParaRPr sz="3200"/>
          </a:p>
        </p:txBody>
      </p:sp>
      <p:sp>
        <p:nvSpPr>
          <p:cNvPr id="316" name="Google Shape;316;p6"/>
          <p:cNvSpPr txBox="1"/>
          <p:nvPr/>
        </p:nvSpPr>
        <p:spPr>
          <a:xfrm>
            <a:off x="6960096" y="6381328"/>
            <a:ext cx="416514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Credit: Juliette Taka https://twitter.com/JulietteTaka</a:t>
            </a:r>
            <a:endParaRPr sz="1400" b="1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6"/>
          <p:cNvSpPr txBox="1"/>
          <p:nvPr/>
        </p:nvSpPr>
        <p:spPr>
          <a:xfrm>
            <a:off x="221674" y="1460885"/>
            <a:ext cx="4943726" cy="3939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 open-source web application to turn repositories in interactive notebooks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27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GB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 uses Modern technology in cloud orchestration (Kubernetes), interactive computing (Jupyter), scientific computing (the open-science ecosystem)</a:t>
            </a: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6" descr="https://lh3.googleusercontent.com/QmS2SsWBVodASGvT-k2T6K7q8fH2J4cTxsBuG2Vt7_lTJeMWf6eZAtGk7R4qCC2Pk4OxR2fa43FzCT4t1lGGSLSTQqsXSg1XXqARzKSmBcPcDlODB0TLwf-AohBQBXOs2gUwDJ26mj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49733" y="936846"/>
            <a:ext cx="6409754" cy="4648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23393" y="1133462"/>
            <a:ext cx="1440160" cy="119713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29</a:t>
            </a:fld>
            <a:endParaRPr/>
          </a:p>
        </p:txBody>
      </p:sp>
      <p:sp>
        <p:nvSpPr>
          <p:cNvPr id="325" name="Google Shape;325;p8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3200"/>
              <a:t>What does Binder do?</a:t>
            </a:r>
            <a:endParaRPr sz="3200"/>
          </a:p>
        </p:txBody>
      </p:sp>
      <p:pic>
        <p:nvPicPr>
          <p:cNvPr id="326" name="Google Shape;32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034" y="2333385"/>
            <a:ext cx="1692877" cy="69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67461" y="847910"/>
            <a:ext cx="1792982" cy="17929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8" name="Google Shape;328;p8"/>
          <p:cNvCxnSpPr>
            <a:stCxn id="323" idx="3"/>
            <a:endCxn id="327" idx="1"/>
          </p:cNvCxnSpPr>
          <p:nvPr/>
        </p:nvCxnSpPr>
        <p:spPr>
          <a:xfrm>
            <a:off x="2063553" y="1732029"/>
            <a:ext cx="2703900" cy="123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pic>
        <p:nvPicPr>
          <p:cNvPr id="329" name="Google Shape;3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5165" y="3307976"/>
            <a:ext cx="1271555" cy="125437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8"/>
          <p:cNvSpPr/>
          <p:nvPr/>
        </p:nvSpPr>
        <p:spPr>
          <a:xfrm>
            <a:off x="241088" y="4743530"/>
            <a:ext cx="26997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repo2docker: 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Creates reproducible containers from repositories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07588" y="3228774"/>
            <a:ext cx="1587881" cy="141277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8"/>
          <p:cNvSpPr/>
          <p:nvPr/>
        </p:nvSpPr>
        <p:spPr>
          <a:xfrm>
            <a:off x="2851673" y="4743530"/>
            <a:ext cx="269971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jupyterhub: 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Generates user sessions that serve these containers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23796" y="3156146"/>
            <a:ext cx="1558032" cy="1558032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8"/>
          <p:cNvSpPr/>
          <p:nvPr/>
        </p:nvSpPr>
        <p:spPr>
          <a:xfrm>
            <a:off x="5587672" y="4743530"/>
            <a:ext cx="24302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Kubernetes: 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manages the computing infrastructure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8161349" y="5133338"/>
            <a:ext cx="387540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EGI Binder</a:t>
            </a: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 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an interface to create, share, </a:t>
            </a:r>
            <a:b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share the sessions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8"/>
          <p:cNvSpPr/>
          <p:nvPr/>
        </p:nvSpPr>
        <p:spPr>
          <a:xfrm>
            <a:off x="385104" y="3083034"/>
            <a:ext cx="7632848" cy="3046012"/>
          </a:xfrm>
          <a:prstGeom prst="rect">
            <a:avLst/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"/>
          <p:cNvSpPr/>
          <p:nvPr/>
        </p:nvSpPr>
        <p:spPr>
          <a:xfrm>
            <a:off x="2451889" y="1401642"/>
            <a:ext cx="16278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Pulls code from repository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8" name="Google Shape;338;p8"/>
          <p:cNvCxnSpPr>
            <a:stCxn id="327" idx="2"/>
            <a:endCxn id="336" idx="0"/>
          </p:cNvCxnSpPr>
          <p:nvPr/>
        </p:nvCxnSpPr>
        <p:spPr>
          <a:xfrm flipH="1">
            <a:off x="4201452" y="2640892"/>
            <a:ext cx="1462500" cy="4422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5686"/>
              </a:srgbClr>
            </a:outerShdw>
          </a:effectLst>
        </p:spPr>
      </p:cxnSp>
      <p:pic>
        <p:nvPicPr>
          <p:cNvPr id="339" name="Google Shape;339;p8" descr="Immagine che contiene screenshot&#10;&#10;Descrizione generata con affidabilità molto elevat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34219" y="1052717"/>
            <a:ext cx="3628350" cy="39212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Open science is the movement to make scientific research and its dissemination accessible to all levels of an inquiring society, amateur or professional.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Publications, data, physical samples, and software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A continuation of, rather than a revolution in research practices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An important approach to increase the reproducibility of research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Char char="•"/>
            </a:pPr>
            <a:r>
              <a:rPr lang="en-GB"/>
              <a:t>Benefits: increased science output; lower costs; reproducibility; </a:t>
            </a:r>
            <a:endParaRPr/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Calibri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Char char="•"/>
            </a:pPr>
            <a:r>
              <a:rPr lang="en-GB">
                <a:solidFill>
                  <a:schemeClr val="accent2"/>
                </a:solidFill>
              </a:rPr>
              <a:t>Jupyter Notebooks, Virtualisation/containerisation, Open Access data repositories provide new foundation for open science</a:t>
            </a:r>
            <a:endParaRPr/>
          </a:p>
        </p:txBody>
      </p:sp>
      <p:sp>
        <p:nvSpPr>
          <p:cNvPr id="203" name="Google Shape;203;p2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</a:t>
            </a:fld>
            <a:endParaRPr/>
          </a:p>
        </p:txBody>
      </p:sp>
      <p:sp>
        <p:nvSpPr>
          <p:cNvPr id="204" name="Google Shape;204;p2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2916"/>
              <a:t>Open Science</a:t>
            </a:r>
            <a:endParaRPr sz="324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30</a:t>
            </a:fld>
            <a:endParaRPr/>
          </a:p>
        </p:txBody>
      </p:sp>
      <p:sp>
        <p:nvSpPr>
          <p:cNvPr id="345" name="Google Shape;345;p50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EGI Binder service</a:t>
            </a:r>
            <a:endParaRPr sz="2916"/>
          </a:p>
        </p:txBody>
      </p:sp>
      <p:pic>
        <p:nvPicPr>
          <p:cNvPr id="346" name="Google Shape;346;p50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915" y="937262"/>
            <a:ext cx="4998411" cy="532214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347" name="Google Shape;347;p50"/>
          <p:cNvSpPr txBox="1"/>
          <p:nvPr/>
        </p:nvSpPr>
        <p:spPr>
          <a:xfrm>
            <a:off x="5586461" y="1260763"/>
            <a:ext cx="6437742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service is available in </a:t>
            </a:r>
            <a:r>
              <a:rPr lang="en-GB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Alpha</a:t>
            </a: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mode for restricted users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Notebooks to reply in the service are limited to 1 CPU, 1GB RAM and 10GB of persistent storage per user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Production version is planned to be opened in late 2019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" name="Google Shape;34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1491" y="4772670"/>
            <a:ext cx="1696413" cy="1345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9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4377052" y="2564904"/>
            <a:ext cx="1728192" cy="1368152"/>
          </a:xfrm>
          <a:prstGeom prst="rect">
            <a:avLst/>
          </a:prstGeom>
          <a:solidFill>
            <a:srgbClr val="4A52D3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GitHub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9"/>
          <p:cNvSpPr/>
          <p:nvPr/>
        </p:nvSpPr>
        <p:spPr>
          <a:xfrm>
            <a:off x="4665084" y="3068960"/>
            <a:ext cx="1152128" cy="72008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Your repository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9"/>
          <p:cNvSpPr/>
          <p:nvPr/>
        </p:nvSpPr>
        <p:spPr>
          <a:xfrm>
            <a:off x="4377052" y="908720"/>
            <a:ext cx="1728192" cy="1368152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EGI Notebooks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9"/>
          <p:cNvSpPr/>
          <p:nvPr/>
        </p:nvSpPr>
        <p:spPr>
          <a:xfrm>
            <a:off x="848660" y="2996952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 txBox="1"/>
          <p:nvPr/>
        </p:nvSpPr>
        <p:spPr>
          <a:xfrm>
            <a:off x="1775859" y="2477503"/>
            <a:ext cx="235617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Create repository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2'. Upload ipynb file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2''. Add requirements.txt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9" name="Google Shape;359;p9"/>
          <p:cNvCxnSpPr>
            <a:stCxn id="355" idx="2"/>
          </p:cNvCxnSpPr>
          <p:nvPr/>
        </p:nvCxnSpPr>
        <p:spPr>
          <a:xfrm>
            <a:off x="5241148" y="3789040"/>
            <a:ext cx="0" cy="4320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60" name="Google Shape;360;p9"/>
          <p:cNvSpPr/>
          <p:nvPr/>
        </p:nvSpPr>
        <p:spPr>
          <a:xfrm>
            <a:off x="9705644" y="4653136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 txBox="1"/>
          <p:nvPr/>
        </p:nvSpPr>
        <p:spPr>
          <a:xfrm>
            <a:off x="8247673" y="2030569"/>
            <a:ext cx="1236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Re-execute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9"/>
          <p:cNvSpPr/>
          <p:nvPr/>
        </p:nvSpPr>
        <p:spPr>
          <a:xfrm>
            <a:off x="6249260" y="4162780"/>
            <a:ext cx="3231599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Obtain GitHub project reference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>
            <a:off x="7592286" y="2845748"/>
            <a:ext cx="329584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Provide GitHub project reference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>
            <a:off x="7896200" y="5733256"/>
            <a:ext cx="200023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Discover Notebook</a:t>
            </a:r>
            <a:r>
              <a:rPr lang="en-GB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(use DOI)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>
            <a:off x="10137692" y="4293096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>
            <a:off x="10209700" y="4941168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>
            <a:off x="10641748" y="4509120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>
            <a:off x="10487071" y="5085184"/>
            <a:ext cx="12961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Fellow </a:t>
            </a:r>
            <a:b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9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3200"/>
              <a:t>Overview of the hands-on</a:t>
            </a:r>
            <a:endParaRPr sz="3200"/>
          </a:p>
        </p:txBody>
      </p:sp>
      <p:sp>
        <p:nvSpPr>
          <p:cNvPr id="370" name="Google Shape;370;p9"/>
          <p:cNvSpPr txBox="1"/>
          <p:nvPr/>
        </p:nvSpPr>
        <p:spPr>
          <a:xfrm>
            <a:off x="1891313" y="1007381"/>
            <a:ext cx="21714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Edit the notebook</a:t>
            </a:r>
            <a:b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1'. Download the ipynb file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>
            <a:off x="748599" y="1326709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2" name="Google Shape;372;p9"/>
          <p:cNvCxnSpPr/>
          <p:nvPr/>
        </p:nvCxnSpPr>
        <p:spPr>
          <a:xfrm>
            <a:off x="1528632" y="1624830"/>
            <a:ext cx="2738582" cy="6155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373" name="Google Shape;373;p9" descr="Immagine che contiene testo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7859" y="1578215"/>
            <a:ext cx="742950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9"/>
          <p:cNvSpPr/>
          <p:nvPr/>
        </p:nvSpPr>
        <p:spPr>
          <a:xfrm>
            <a:off x="9480143" y="916417"/>
            <a:ext cx="1728192" cy="1368152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EGI Binder Notebooks 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9" descr="Immagine che contiene testo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950" y="1585912"/>
            <a:ext cx="742950" cy="638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9"/>
          <p:cNvCxnSpPr/>
          <p:nvPr/>
        </p:nvCxnSpPr>
        <p:spPr>
          <a:xfrm>
            <a:off x="1440585" y="3330190"/>
            <a:ext cx="2884823" cy="13853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377" name="Google Shape;3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135" y="4284949"/>
            <a:ext cx="1669182" cy="72424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9"/>
          <p:cNvSpPr/>
          <p:nvPr/>
        </p:nvSpPr>
        <p:spPr>
          <a:xfrm>
            <a:off x="840963" y="4051437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 txBox="1"/>
          <p:nvPr/>
        </p:nvSpPr>
        <p:spPr>
          <a:xfrm>
            <a:off x="1768162" y="4147745"/>
            <a:ext cx="235617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Specify the GitHub repo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p9"/>
          <p:cNvCxnSpPr/>
          <p:nvPr/>
        </p:nvCxnSpPr>
        <p:spPr>
          <a:xfrm>
            <a:off x="1432888" y="4523220"/>
            <a:ext cx="2884823" cy="13853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81" name="Google Shape;381;p9"/>
          <p:cNvSpPr txBox="1"/>
          <p:nvPr/>
        </p:nvSpPr>
        <p:spPr>
          <a:xfrm>
            <a:off x="1999673" y="5309370"/>
            <a:ext cx="27432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4. Generate a DOI </a:t>
            </a:r>
            <a:b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(this is done by Zenodo)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9" descr="Immagine che contiene screenshot&#10;&#10;Descrizione generata con affidabilità molto elev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3550" y="5352047"/>
            <a:ext cx="1242292" cy="972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9" descr="Immagine che contiene cielo, segnale&#10;&#10;Descrizione generata con affidabilità molto elev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5795" y="6047845"/>
            <a:ext cx="1743075" cy="18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9"/>
          <p:cNvCxnSpPr/>
          <p:nvPr/>
        </p:nvCxnSpPr>
        <p:spPr>
          <a:xfrm rot="10800000" flipH="1">
            <a:off x="6112646" y="5006589"/>
            <a:ext cx="3377428" cy="717358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385" name="Google Shape;385;p9"/>
          <p:cNvCxnSpPr/>
          <p:nvPr/>
        </p:nvCxnSpPr>
        <p:spPr>
          <a:xfrm>
            <a:off x="5239609" y="4895864"/>
            <a:ext cx="0" cy="4320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386" name="Google Shape;386;p9"/>
          <p:cNvCxnSpPr/>
          <p:nvPr/>
        </p:nvCxnSpPr>
        <p:spPr>
          <a:xfrm>
            <a:off x="6243494" y="4530917"/>
            <a:ext cx="3454398" cy="13853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387" name="Google Shape;387;p9"/>
          <p:cNvSpPr/>
          <p:nvPr/>
        </p:nvSpPr>
        <p:spPr>
          <a:xfrm>
            <a:off x="9637389" y="3931338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>
            <a:off x="10676480" y="3939035"/>
            <a:ext cx="504056" cy="504056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9"/>
          <p:cNvCxnSpPr/>
          <p:nvPr/>
        </p:nvCxnSpPr>
        <p:spPr>
          <a:xfrm rot="10800000" flipH="1">
            <a:off x="10399856" y="2374258"/>
            <a:ext cx="6158" cy="180263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0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MyBinder gallery: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u="sng">
                <a:solidFill>
                  <a:schemeClr val="hlink"/>
                </a:solidFill>
                <a:hlinkClick r:id="rId3"/>
              </a:rPr>
              <a:t>https://mybinder.readthedocs.io/en/latest/examples.html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LIGO sample notebook: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https://mybinder.org/v2/gh/minrk/ligo-binder/master?filepath=index.ipynb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R studio: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http://mybinder.org/v2/gh/binder-examples/r/master?urlpath=rstudio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Char char="•"/>
            </a:pPr>
            <a:r>
              <a:rPr lang="en-GB"/>
              <a:t>CMS Open Data: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3C3C3C"/>
              </a:buClr>
              <a:buSzPts val="2340"/>
              <a:buChar char="-"/>
            </a:pPr>
            <a:r>
              <a:rPr lang="en-GB" u="sng">
                <a:solidFill>
                  <a:schemeClr val="hlink"/>
                </a:solidFill>
                <a:hlinkClick r:id="rId6"/>
              </a:rPr>
              <a:t>https://mybinder.org/v2/gh/cms-opendata-education/cms-online-notebooks-for-binder/master</a:t>
            </a:r>
            <a:endParaRPr/>
          </a:p>
          <a:p>
            <a:pPr marL="34290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Calibri"/>
              <a:buNone/>
            </a:pPr>
            <a:endParaRPr/>
          </a:p>
        </p:txBody>
      </p:sp>
      <p:sp>
        <p:nvSpPr>
          <p:cNvPr id="395" name="Google Shape;395;p10"/>
          <p:cNvSpPr txBox="1">
            <a:spLocks noGrp="1"/>
          </p:cNvSpPr>
          <p:nvPr>
            <p:ph type="dt" idx="10"/>
          </p:nvPr>
        </p:nvSpPr>
        <p:spPr>
          <a:xfrm>
            <a:off x="335360" y="6381328"/>
            <a:ext cx="284480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19. 03. 29.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  <p:sp>
        <p:nvSpPr>
          <p:cNvPr id="397" name="Google Shape;397;p10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2880"/>
              <a:t>Some Binder examples</a:t>
            </a:r>
            <a:endParaRPr sz="288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1"/>
          <p:cNvSpPr txBox="1">
            <a:spLocks noGrp="1"/>
          </p:cNvSpPr>
          <p:nvPr>
            <p:ph type="body" idx="2"/>
          </p:nvPr>
        </p:nvSpPr>
        <p:spPr>
          <a:xfrm>
            <a:off x="628650" y="2944594"/>
            <a:ext cx="7637988" cy="498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r>
              <a:rPr lang="en-GB"/>
              <a:t>Create your first shareable Binder notebook</a:t>
            </a:r>
            <a:endParaRPr/>
          </a:p>
        </p:txBody>
      </p:sp>
      <p:sp>
        <p:nvSpPr>
          <p:cNvPr id="403" name="Google Shape;403;p11"/>
          <p:cNvSpPr txBox="1">
            <a:spLocks noGrp="1"/>
          </p:cNvSpPr>
          <p:nvPr>
            <p:ph type="title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240"/>
              <a:buFont typeface="Calibri"/>
              <a:buNone/>
            </a:pPr>
            <a:r>
              <a:rPr lang="en-GB" sz="2624"/>
              <a:t>Hands-on</a:t>
            </a:r>
            <a:endParaRPr sz="2916"/>
          </a:p>
        </p:txBody>
      </p:sp>
      <p:sp>
        <p:nvSpPr>
          <p:cNvPr id="404" name="Google Shape;404;p11"/>
          <p:cNvSpPr txBox="1">
            <a:spLocks noGrp="1"/>
          </p:cNvSpPr>
          <p:nvPr>
            <p:ph type="sldNum" idx="12"/>
          </p:nvPr>
        </p:nvSpPr>
        <p:spPr>
          <a:xfrm>
            <a:off x="11460163" y="6218238"/>
            <a:ext cx="731837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7"/>
          <p:cNvSpPr txBox="1">
            <a:spLocks noGrp="1"/>
          </p:cNvSpPr>
          <p:nvPr>
            <p:ph type="body" idx="1"/>
          </p:nvPr>
        </p:nvSpPr>
        <p:spPr>
          <a:xfrm>
            <a:off x="335360" y="811563"/>
            <a:ext cx="11529000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 sz="2220"/>
              <a:t>Go to </a:t>
            </a:r>
            <a:r>
              <a:rPr lang="en-GB" sz="2220" u="sng">
                <a:solidFill>
                  <a:schemeClr val="hlink"/>
                </a:solidFill>
                <a:hlinkClick r:id="rId3"/>
              </a:rPr>
              <a:t>https://training.notebooks.egi.eu</a:t>
            </a:r>
            <a:endParaRPr sz="2220" u="sng">
              <a:solidFill>
                <a:schemeClr val="hlink"/>
              </a:solidFill>
            </a:endParaRPr>
          </a:p>
          <a:p>
            <a:pPr marL="51435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 sz="2220"/>
              <a:t>Go to the </a:t>
            </a:r>
            <a:r>
              <a:rPr lang="en-GB" sz="2220" b="1"/>
              <a:t>training-binder</a:t>
            </a:r>
            <a:r>
              <a:rPr lang="en-GB" sz="2220"/>
              <a:t> folder</a:t>
            </a:r>
            <a:endParaRPr sz="2220"/>
          </a:p>
          <a:p>
            <a:pPr marL="514350" lvl="0" indent="-5143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</a:pPr>
            <a:r>
              <a:rPr lang="en-GB" sz="2220"/>
              <a:t>Download the notebook </a:t>
            </a:r>
            <a:r>
              <a:rPr lang="en-GB" sz="2220" b="1"/>
              <a:t>00-first-notebook </a:t>
            </a:r>
            <a:r>
              <a:rPr lang="en-GB" sz="2220"/>
              <a:t>to your laptop</a:t>
            </a:r>
            <a:endParaRPr sz="2590"/>
          </a:p>
        </p:txBody>
      </p:sp>
      <p:sp>
        <p:nvSpPr>
          <p:cNvPr id="410" name="Google Shape;410;p17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880"/>
              <a:t>Create your first shareable Binder notebook</a:t>
            </a:r>
            <a:endParaRPr/>
          </a:p>
        </p:txBody>
      </p:sp>
      <p:pic>
        <p:nvPicPr>
          <p:cNvPr id="411" name="Google Shape;411;p17" descr="Immagine che contiene screenshot&#10;&#10;Descrizione generata con affidabilità molto ele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30461" y="1878214"/>
            <a:ext cx="7315200" cy="439466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412" name="Google Shape;412;p17"/>
          <p:cNvSpPr/>
          <p:nvPr/>
        </p:nvSpPr>
        <p:spPr>
          <a:xfrm>
            <a:off x="3144980" y="4634343"/>
            <a:ext cx="1285388" cy="23860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17"/>
          <p:cNvSpPr/>
          <p:nvPr/>
        </p:nvSpPr>
        <p:spPr>
          <a:xfrm>
            <a:off x="2105889" y="2979495"/>
            <a:ext cx="1046783" cy="23860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4"/>
          <p:cNvSpPr txBox="1">
            <a:spLocks noGrp="1"/>
          </p:cNvSpPr>
          <p:nvPr>
            <p:ph type="title"/>
          </p:nvPr>
        </p:nvSpPr>
        <p:spPr>
          <a:xfrm>
            <a:off x="2974674" y="188640"/>
            <a:ext cx="9118172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880"/>
              <a:t>Sign up for a GitHub account (if you don't have it!)</a:t>
            </a:r>
            <a:endParaRPr sz="2880"/>
          </a:p>
        </p:txBody>
      </p:sp>
      <p:pic>
        <p:nvPicPr>
          <p:cNvPr id="420" name="Google Shape;420;p14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521" y="952530"/>
            <a:ext cx="7923260" cy="53223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421" name="Google Shape;421;p14"/>
          <p:cNvSpPr/>
          <p:nvPr/>
        </p:nvSpPr>
        <p:spPr>
          <a:xfrm>
            <a:off x="9148579" y="1551322"/>
            <a:ext cx="2022713" cy="1728192"/>
          </a:xfrm>
          <a:prstGeom prst="wedgeRectCallout">
            <a:avLst>
              <a:gd name="adj1" fmla="val -102452"/>
              <a:gd name="adj2" fmla="val -30866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Sign-up if you don’t have an account already.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requires a valid email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  <p:sp>
        <p:nvSpPr>
          <p:cNvPr id="428" name="Google Shape;428;p15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900"/>
              <a:t>Create a new repository on GitHub</a:t>
            </a:r>
            <a:endParaRPr sz="2900"/>
          </a:p>
        </p:txBody>
      </p:sp>
      <p:pic>
        <p:nvPicPr>
          <p:cNvPr id="429" name="Google Shape;429;p15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9977" y="845429"/>
            <a:ext cx="9408775" cy="53672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430" name="Google Shape;430;p15"/>
          <p:cNvSpPr/>
          <p:nvPr/>
        </p:nvSpPr>
        <p:spPr>
          <a:xfrm>
            <a:off x="8763769" y="1786464"/>
            <a:ext cx="1269999" cy="123151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  <p:sp>
        <p:nvSpPr>
          <p:cNvPr id="436" name="Google Shape;436;p51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900"/>
              <a:t>Create a new repository on GitHub (cont.)</a:t>
            </a:r>
            <a:endParaRPr sz="2900"/>
          </a:p>
        </p:txBody>
      </p:sp>
      <p:pic>
        <p:nvPicPr>
          <p:cNvPr id="437" name="Google Shape;437;p51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460" y="1027941"/>
            <a:ext cx="8700654" cy="518696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438" name="Google Shape;438;p51"/>
          <p:cNvSpPr/>
          <p:nvPr/>
        </p:nvSpPr>
        <p:spPr>
          <a:xfrm>
            <a:off x="4165310" y="2760613"/>
            <a:ext cx="2024300" cy="3078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51"/>
          <p:cNvSpPr/>
          <p:nvPr/>
        </p:nvSpPr>
        <p:spPr>
          <a:xfrm>
            <a:off x="3049249" y="3507219"/>
            <a:ext cx="5503332" cy="26169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1"/>
          <p:cNvSpPr/>
          <p:nvPr/>
        </p:nvSpPr>
        <p:spPr>
          <a:xfrm>
            <a:off x="3026158" y="3945946"/>
            <a:ext cx="3040299" cy="33096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51"/>
          <p:cNvSpPr/>
          <p:nvPr/>
        </p:nvSpPr>
        <p:spPr>
          <a:xfrm>
            <a:off x="3033855" y="5862491"/>
            <a:ext cx="1177635" cy="3078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51"/>
          <p:cNvSpPr/>
          <p:nvPr/>
        </p:nvSpPr>
        <p:spPr>
          <a:xfrm>
            <a:off x="2997693" y="4988500"/>
            <a:ext cx="3014855" cy="338587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6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2462" y="973381"/>
            <a:ext cx="8754531" cy="5188329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6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  <p:sp>
        <p:nvSpPr>
          <p:cNvPr id="449" name="Google Shape;449;p16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3200"/>
              <a:t>Upload your notebook (00-first-notebook)</a:t>
            </a:r>
            <a:endParaRPr/>
          </a:p>
        </p:txBody>
      </p:sp>
      <p:sp>
        <p:nvSpPr>
          <p:cNvPr id="450" name="Google Shape;450;p16"/>
          <p:cNvSpPr/>
          <p:nvPr/>
        </p:nvSpPr>
        <p:spPr>
          <a:xfrm>
            <a:off x="3942097" y="2214127"/>
            <a:ext cx="1231513" cy="30787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1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39</a:t>
            </a:fld>
            <a:endParaRPr/>
          </a:p>
        </p:txBody>
      </p:sp>
      <p:sp>
        <p:nvSpPr>
          <p:cNvPr id="456" name="Google Shape;456;p21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880"/>
              <a:t>Add missing requirements in the GitHub repo</a:t>
            </a:r>
            <a:endParaRPr sz="2880"/>
          </a:p>
        </p:txBody>
      </p:sp>
      <p:pic>
        <p:nvPicPr>
          <p:cNvPr id="457" name="Google Shape;457;p21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280" y="906520"/>
            <a:ext cx="7992533" cy="231253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458" name="Google Shape;458;p21"/>
          <p:cNvSpPr/>
          <p:nvPr/>
        </p:nvSpPr>
        <p:spPr>
          <a:xfrm>
            <a:off x="131862" y="1886525"/>
            <a:ext cx="3348180" cy="1316182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1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21" descr="Immagine che contiene screenshot&#10;&#10;Descrizione generata con affidabilità molto ele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1522" y="3469891"/>
            <a:ext cx="6052896" cy="27737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460" name="Google Shape;460;p21"/>
          <p:cNvSpPr/>
          <p:nvPr/>
        </p:nvSpPr>
        <p:spPr>
          <a:xfrm>
            <a:off x="7890628" y="2830194"/>
            <a:ext cx="731212" cy="1216121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accent1"/>
          </a:solidFill>
          <a:ln w="25400" cap="flat" cmpd="sng">
            <a:solidFill>
              <a:srgbClr val="1318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21"/>
          <p:cNvSpPr txBox="1"/>
          <p:nvPr/>
        </p:nvSpPr>
        <p:spPr>
          <a:xfrm>
            <a:off x="7968917" y="5759996"/>
            <a:ext cx="420678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to 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https://cs3.fedcloud-tf.fedcloud.eu/hub/home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stop your server before retry!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21" descr="Screenshot 2019-09-23 at 14.27.5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1270" y="3708280"/>
            <a:ext cx="2600053" cy="20091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7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Motivation: Increased science output</a:t>
            </a:r>
            <a:endParaRPr sz="3240"/>
          </a:p>
        </p:txBody>
      </p:sp>
      <p:pic>
        <p:nvPicPr>
          <p:cNvPr id="210" name="Google Shape;210;p7" descr="Screenshot 2019-05-20 at 15.28.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3" y="854521"/>
            <a:ext cx="12192000" cy="5501539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7"/>
          <p:cNvSpPr/>
          <p:nvPr/>
        </p:nvSpPr>
        <p:spPr>
          <a:xfrm>
            <a:off x="55209" y="6498023"/>
            <a:ext cx="4521007" cy="276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GB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</a:t>
            </a:r>
            <a:r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Michael Wise / EUDAT Conference / January 23, 2018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7"/>
          <p:cNvSpPr txBox="1"/>
          <p:nvPr/>
        </p:nvSpPr>
        <p:spPr>
          <a:xfrm>
            <a:off x="298839" y="2764020"/>
            <a:ext cx="3248235" cy="307773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Publications from science archive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p7"/>
          <p:cNvCxnSpPr/>
          <p:nvPr/>
        </p:nvCxnSpPr>
        <p:spPr>
          <a:xfrm>
            <a:off x="3543282" y="3073493"/>
            <a:ext cx="1024561" cy="1077859"/>
          </a:xfrm>
          <a:prstGeom prst="straightConnector1">
            <a:avLst/>
          </a:prstGeom>
          <a:noFill/>
          <a:ln w="25400" cap="flat" cmpd="sng">
            <a:solidFill>
              <a:srgbClr val="1B216E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14" name="Google Shape;214;p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4"/>
          <p:cNvSpPr txBox="1">
            <a:spLocks noGrp="1"/>
          </p:cNvSpPr>
          <p:nvPr>
            <p:ph type="body" idx="2"/>
          </p:nvPr>
        </p:nvSpPr>
        <p:spPr>
          <a:xfrm>
            <a:off x="216533" y="1032380"/>
            <a:ext cx="11566380" cy="8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GB" sz="2400" b="1"/>
              <a:t>Login to Zenodo - </a:t>
            </a:r>
            <a:r>
              <a:rPr lang="en-GB" sz="2400" b="1" u="sng">
                <a:solidFill>
                  <a:schemeClr val="hlink"/>
                </a:solidFill>
                <a:hlinkClick r:id="rId3"/>
              </a:rPr>
              <a:t>https://zenodo.org</a:t>
            </a:r>
            <a:r>
              <a:rPr lang="en-GB" sz="2400" b="1"/>
              <a:t> </a:t>
            </a:r>
            <a:r>
              <a:rPr lang="en-GB" sz="2400"/>
              <a:t>with your GitHub account</a:t>
            </a:r>
            <a:endParaRPr sz="2400"/>
          </a:p>
        </p:txBody>
      </p:sp>
      <p:sp>
        <p:nvSpPr>
          <p:cNvPr id="468" name="Google Shape;468;p2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  <p:sp>
        <p:nvSpPr>
          <p:cNvPr id="469" name="Google Shape;469;p2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880"/>
              <a:t>Share your GitHub repo on Zenodo</a:t>
            </a:r>
            <a:endParaRPr sz="2880"/>
          </a:p>
        </p:txBody>
      </p:sp>
      <p:pic>
        <p:nvPicPr>
          <p:cNvPr id="470" name="Google Shape;47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0951" y="1678926"/>
            <a:ext cx="7922252" cy="4510224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1" name="Google Shape;47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12424" y="260648"/>
            <a:ext cx="1924596" cy="686981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24"/>
          <p:cNvSpPr/>
          <p:nvPr/>
        </p:nvSpPr>
        <p:spPr>
          <a:xfrm>
            <a:off x="7258300" y="3946925"/>
            <a:ext cx="2346300" cy="869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41</a:t>
            </a:fld>
            <a:endParaRPr/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3200"/>
              <a:t>Enable your GitHub repository at Zenodo</a:t>
            </a:r>
            <a:endParaRPr sz="3200"/>
          </a:p>
        </p:txBody>
      </p:sp>
      <p:pic>
        <p:nvPicPr>
          <p:cNvPr id="479" name="Google Shape;479;p25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30" y="1224483"/>
            <a:ext cx="6684048" cy="301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5" descr="Immagine che contiene screenshot&#10;&#10;Descrizione generata con affidabilità molto ele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1853" y="4239478"/>
            <a:ext cx="4967624" cy="1973528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5"/>
          <p:cNvSpPr/>
          <p:nvPr/>
        </p:nvSpPr>
        <p:spPr>
          <a:xfrm>
            <a:off x="1811396" y="5824984"/>
            <a:ext cx="4933375" cy="428108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5"/>
          <p:cNvSpPr txBox="1"/>
          <p:nvPr/>
        </p:nvSpPr>
        <p:spPr>
          <a:xfrm>
            <a:off x="7033492" y="1222278"/>
            <a:ext cx="508307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Select the repo to enable from the Repositories list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Enable the repo (click ON)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on the GitHub repo link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-GB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a release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6815219" y="5734380"/>
            <a:ext cx="500303" cy="5156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318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1275" y="3995825"/>
            <a:ext cx="4584525" cy="23237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5" name="Google Shape;485;p25"/>
          <p:cNvSpPr/>
          <p:nvPr/>
        </p:nvSpPr>
        <p:spPr>
          <a:xfrm>
            <a:off x="11155064" y="4294879"/>
            <a:ext cx="684169" cy="24182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2086428" y="2905756"/>
            <a:ext cx="716643" cy="613959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6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42</a:t>
            </a:fld>
            <a:endParaRPr/>
          </a:p>
        </p:txBody>
      </p:sp>
      <p:sp>
        <p:nvSpPr>
          <p:cNvPr id="492" name="Google Shape;492;p26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3200"/>
              <a:t>Create a release for your GitHub repo</a:t>
            </a:r>
            <a:endParaRPr sz="3200"/>
          </a:p>
        </p:txBody>
      </p:sp>
      <p:pic>
        <p:nvPicPr>
          <p:cNvPr id="493" name="Google Shape;493;p26" descr="Immagine che contiene screenshot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4055" y="1276619"/>
            <a:ext cx="4821381" cy="40199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137"/>
              </a:srgbClr>
            </a:outerShdw>
          </a:effectLst>
        </p:spPr>
      </p:pic>
      <p:sp>
        <p:nvSpPr>
          <p:cNvPr id="494" name="Google Shape;494;p26"/>
          <p:cNvSpPr/>
          <p:nvPr/>
        </p:nvSpPr>
        <p:spPr>
          <a:xfrm>
            <a:off x="325111" y="1291468"/>
            <a:ext cx="923400" cy="312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6"/>
          <p:cNvSpPr/>
          <p:nvPr/>
        </p:nvSpPr>
        <p:spPr>
          <a:xfrm>
            <a:off x="5477191" y="5499806"/>
            <a:ext cx="1646400" cy="537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7836" y="2326556"/>
            <a:ext cx="6721763" cy="388742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26"/>
          <p:cNvSpPr/>
          <p:nvPr/>
        </p:nvSpPr>
        <p:spPr>
          <a:xfrm>
            <a:off x="340505" y="5032195"/>
            <a:ext cx="892500" cy="266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6"/>
          <p:cNvSpPr/>
          <p:nvPr/>
        </p:nvSpPr>
        <p:spPr>
          <a:xfrm>
            <a:off x="5477193" y="5499805"/>
            <a:ext cx="1549500" cy="5376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6975" y="2492685"/>
            <a:ext cx="5634004" cy="3861875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</p:pic>
      <p:sp>
        <p:nvSpPr>
          <p:cNvPr id="504" name="Google Shape;504;p5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43</a:t>
            </a:fld>
            <a:endParaRPr/>
          </a:p>
        </p:txBody>
      </p:sp>
      <p:sp>
        <p:nvSpPr>
          <p:cNvPr id="505" name="Google Shape;505;p5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2880"/>
              <a:t>Search your GitHub repo in Zenodo</a:t>
            </a:r>
            <a:endParaRPr/>
          </a:p>
        </p:txBody>
      </p:sp>
      <p:pic>
        <p:nvPicPr>
          <p:cNvPr id="506" name="Google Shape;506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550" y="899690"/>
            <a:ext cx="11459123" cy="15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455" y="2520775"/>
            <a:ext cx="2184100" cy="3861876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4"/>
          <p:cNvSpPr/>
          <p:nvPr/>
        </p:nvSpPr>
        <p:spPr>
          <a:xfrm>
            <a:off x="2535551" y="2466500"/>
            <a:ext cx="2675700" cy="1089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9" name="Google Shape;509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8125" y="2877100"/>
            <a:ext cx="5399552" cy="33837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10" name="Google Shape;510;p54"/>
          <p:cNvSpPr/>
          <p:nvPr/>
        </p:nvSpPr>
        <p:spPr>
          <a:xfrm>
            <a:off x="10009275" y="5048499"/>
            <a:ext cx="1688400" cy="1176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54"/>
          <p:cNvSpPr txBox="1"/>
          <p:nvPr/>
        </p:nvSpPr>
        <p:spPr>
          <a:xfrm>
            <a:off x="10993674" y="5114846"/>
            <a:ext cx="7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1" i="0" u="none" strike="noStrike" cap="none">
                <a:solidFill>
                  <a:srgbClr val="DF3A10"/>
                </a:solidFill>
                <a:latin typeface="Calibri"/>
                <a:ea typeface="Calibri"/>
                <a:cs typeface="Calibri"/>
                <a:sym typeface="Calibri"/>
              </a:rPr>
              <a:t>COPY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5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44</a:t>
            </a:fld>
            <a:endParaRPr/>
          </a:p>
        </p:txBody>
      </p:sp>
      <p:sp>
        <p:nvSpPr>
          <p:cNvPr id="517" name="Google Shape;517;p55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Reproduce your analysis with Binder</a:t>
            </a:r>
            <a:endParaRPr sz="3240"/>
          </a:p>
        </p:txBody>
      </p:sp>
      <p:sp>
        <p:nvSpPr>
          <p:cNvPr id="518" name="Google Shape;518;p55"/>
          <p:cNvSpPr txBox="1"/>
          <p:nvPr/>
        </p:nvSpPr>
        <p:spPr>
          <a:xfrm>
            <a:off x="7898188" y="1169269"/>
            <a:ext cx="4116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DF3A10"/>
                </a:solidFill>
                <a:latin typeface="Arial"/>
                <a:ea typeface="Arial"/>
                <a:cs typeface="Arial"/>
                <a:sym typeface="Arial"/>
              </a:rPr>
              <a:t>WARNING: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DF3A10"/>
                </a:solidFill>
                <a:latin typeface="Arial"/>
                <a:ea typeface="Arial"/>
                <a:cs typeface="Arial"/>
                <a:sym typeface="Arial"/>
              </a:rPr>
              <a:t>Registration of the DOI can take up to 10 minutes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DF3A10"/>
                </a:solidFill>
                <a:latin typeface="Arial"/>
                <a:ea typeface="Arial"/>
                <a:cs typeface="Arial"/>
                <a:sym typeface="Arial"/>
              </a:rPr>
              <a:t>Binder has to wait until registration is finished.</a:t>
            </a:r>
            <a:endParaRPr sz="1400" b="0" i="0" u="none" strike="noStrike" cap="none">
              <a:solidFill>
                <a:srgbClr val="DF3A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DF3A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DF3A10"/>
                </a:solidFill>
                <a:latin typeface="Arial"/>
                <a:ea typeface="Arial"/>
                <a:cs typeface="Arial"/>
                <a:sym typeface="Arial"/>
              </a:rPr>
              <a:t>To check whether the DOI is resolved, please use the website: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https://dx.doi.org/</a:t>
            </a:r>
            <a:r>
              <a:rPr lang="en-GB" u="none">
                <a:solidFill>
                  <a:srgbClr val="DF3A10"/>
                </a:solidFill>
              </a:rPr>
              <a:t> </a:t>
            </a:r>
            <a:r>
              <a:rPr lang="en-GB" sz="1400" b="0" i="0" u="none" strike="noStrike" cap="none">
                <a:solidFill>
                  <a:srgbClr val="DF3A1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DF3A1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183545"/>
            <a:ext cx="7745800" cy="505269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5"/>
          <p:cNvSpPr/>
          <p:nvPr/>
        </p:nvSpPr>
        <p:spPr>
          <a:xfrm>
            <a:off x="450200" y="1963885"/>
            <a:ext cx="7149600" cy="377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5"/>
          <p:cNvSpPr/>
          <p:nvPr/>
        </p:nvSpPr>
        <p:spPr>
          <a:xfrm>
            <a:off x="450200" y="3868858"/>
            <a:ext cx="7149600" cy="1016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55"/>
          <p:cNvSpPr txBox="1"/>
          <p:nvPr/>
        </p:nvSpPr>
        <p:spPr>
          <a:xfrm>
            <a:off x="7892717" y="5759996"/>
            <a:ext cx="420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to 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https://cs3.fedcloud-tf.fedcloud.eu/hub/home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stop your server before retry!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55" descr="Screenshot 2019-09-23 at 14.27.5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5070" y="3708280"/>
            <a:ext cx="2600053" cy="200913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524" name="Google Shape;524;p55"/>
          <p:cNvSpPr txBox="1"/>
          <p:nvPr/>
        </p:nvSpPr>
        <p:spPr>
          <a:xfrm>
            <a:off x="7898188" y="3150469"/>
            <a:ext cx="41166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DF3A10"/>
                </a:solidFill>
                <a:latin typeface="Arial"/>
                <a:ea typeface="Arial"/>
                <a:cs typeface="Arial"/>
                <a:sym typeface="Arial"/>
              </a:rPr>
              <a:t>Create a LaunchBinder button in your repo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5"/>
          <p:cNvSpPr/>
          <p:nvPr/>
        </p:nvSpPr>
        <p:spPr>
          <a:xfrm rot="-1036508">
            <a:off x="7610341" y="3586404"/>
            <a:ext cx="974877" cy="28808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60c7a48a5c_1_17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45</a:t>
            </a:fld>
            <a:endParaRPr/>
          </a:p>
        </p:txBody>
      </p:sp>
      <p:sp>
        <p:nvSpPr>
          <p:cNvPr id="531" name="Google Shape;531;g60c7a48a5c_1_17"/>
          <p:cNvSpPr/>
          <p:nvPr/>
        </p:nvSpPr>
        <p:spPr>
          <a:xfrm>
            <a:off x="4377052" y="2564904"/>
            <a:ext cx="1728300" cy="1368300"/>
          </a:xfrm>
          <a:prstGeom prst="rect">
            <a:avLst/>
          </a:prstGeom>
          <a:solidFill>
            <a:srgbClr val="4A52D3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GitHub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g60c7a48a5c_1_17"/>
          <p:cNvSpPr/>
          <p:nvPr/>
        </p:nvSpPr>
        <p:spPr>
          <a:xfrm>
            <a:off x="4665084" y="3068960"/>
            <a:ext cx="1152000" cy="7200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Your repository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60c7a48a5c_1_17"/>
          <p:cNvSpPr/>
          <p:nvPr/>
        </p:nvSpPr>
        <p:spPr>
          <a:xfrm>
            <a:off x="4377052" y="908720"/>
            <a:ext cx="1728300" cy="13683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EGI Notebooks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60c7a48a5c_1_17"/>
          <p:cNvSpPr/>
          <p:nvPr/>
        </p:nvSpPr>
        <p:spPr>
          <a:xfrm>
            <a:off x="848660" y="2996952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60c7a48a5c_1_17"/>
          <p:cNvSpPr txBox="1"/>
          <p:nvPr/>
        </p:nvSpPr>
        <p:spPr>
          <a:xfrm>
            <a:off x="1775859" y="2477503"/>
            <a:ext cx="23562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Create repository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2'. Upload ipynb file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2''. Add requirements.txt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6" name="Google Shape;536;g60c7a48a5c_1_17"/>
          <p:cNvCxnSpPr>
            <a:stCxn id="532" idx="2"/>
          </p:cNvCxnSpPr>
          <p:nvPr/>
        </p:nvCxnSpPr>
        <p:spPr>
          <a:xfrm>
            <a:off x="5241084" y="3788960"/>
            <a:ext cx="0" cy="4320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537" name="Google Shape;537;g60c7a48a5c_1_17"/>
          <p:cNvSpPr/>
          <p:nvPr/>
        </p:nvSpPr>
        <p:spPr>
          <a:xfrm>
            <a:off x="9705644" y="4653136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60c7a48a5c_1_17"/>
          <p:cNvSpPr txBox="1"/>
          <p:nvPr/>
        </p:nvSpPr>
        <p:spPr>
          <a:xfrm>
            <a:off x="8247673" y="2030569"/>
            <a:ext cx="123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Re-execute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60c7a48a5c_1_17"/>
          <p:cNvSpPr/>
          <p:nvPr/>
        </p:nvSpPr>
        <p:spPr>
          <a:xfrm>
            <a:off x="6249260" y="4162780"/>
            <a:ext cx="32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Obtain GitHub project reference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g60c7a48a5c_1_17"/>
          <p:cNvSpPr/>
          <p:nvPr/>
        </p:nvSpPr>
        <p:spPr>
          <a:xfrm>
            <a:off x="7592286" y="2845748"/>
            <a:ext cx="329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Provide GitHub project reference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1" name="Google Shape;541;g60c7a48a5c_1_17"/>
          <p:cNvSpPr/>
          <p:nvPr/>
        </p:nvSpPr>
        <p:spPr>
          <a:xfrm>
            <a:off x="7896200" y="5733256"/>
            <a:ext cx="2000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Discover Notebook</a:t>
            </a:r>
            <a:r>
              <a:rPr lang="en-GB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GB" sz="14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(use DOI)</a:t>
            </a:r>
            <a:endParaRPr sz="14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g60c7a48a5c_1_17"/>
          <p:cNvSpPr/>
          <p:nvPr/>
        </p:nvSpPr>
        <p:spPr>
          <a:xfrm>
            <a:off x="10137692" y="4293096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g60c7a48a5c_1_17"/>
          <p:cNvSpPr/>
          <p:nvPr/>
        </p:nvSpPr>
        <p:spPr>
          <a:xfrm>
            <a:off x="10209700" y="4941168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60c7a48a5c_1_17"/>
          <p:cNvSpPr/>
          <p:nvPr/>
        </p:nvSpPr>
        <p:spPr>
          <a:xfrm>
            <a:off x="10641748" y="4509120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60c7a48a5c_1_17"/>
          <p:cNvSpPr/>
          <p:nvPr/>
        </p:nvSpPr>
        <p:spPr>
          <a:xfrm>
            <a:off x="10487071" y="5085184"/>
            <a:ext cx="1296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Fellow </a:t>
            </a:r>
            <a:b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60c7a48a5c_1_17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00" cy="5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en-GB" sz="3200"/>
              <a:t>Hands-on summary</a:t>
            </a:r>
            <a:endParaRPr sz="3200"/>
          </a:p>
        </p:txBody>
      </p:sp>
      <p:sp>
        <p:nvSpPr>
          <p:cNvPr id="547" name="Google Shape;547;g60c7a48a5c_1_17"/>
          <p:cNvSpPr txBox="1"/>
          <p:nvPr/>
        </p:nvSpPr>
        <p:spPr>
          <a:xfrm>
            <a:off x="1891313" y="1007381"/>
            <a:ext cx="2171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Edit the notebook</a:t>
            </a:r>
            <a:b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1'. Download the ipynb file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60c7a48a5c_1_17"/>
          <p:cNvSpPr/>
          <p:nvPr/>
        </p:nvSpPr>
        <p:spPr>
          <a:xfrm>
            <a:off x="748599" y="1326709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9" name="Google Shape;549;g60c7a48a5c_1_17"/>
          <p:cNvCxnSpPr/>
          <p:nvPr/>
        </p:nvCxnSpPr>
        <p:spPr>
          <a:xfrm>
            <a:off x="1528632" y="1624830"/>
            <a:ext cx="2738700" cy="6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550" name="Google Shape;550;g60c7a48a5c_1_17" descr="Immagine che contiene testo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77859" y="1578215"/>
            <a:ext cx="742950" cy="638175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g60c7a48a5c_1_17"/>
          <p:cNvSpPr/>
          <p:nvPr/>
        </p:nvSpPr>
        <p:spPr>
          <a:xfrm>
            <a:off x="9480143" y="916417"/>
            <a:ext cx="1728300" cy="13683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EGI Binder Notebooks </a:t>
            </a: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" name="Google Shape;552;g60c7a48a5c_1_17" descr="Immagine che contiene testo&#10;&#10;Descrizione generata con affidabilità molto elev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0950" y="1585912"/>
            <a:ext cx="742950" cy="638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3" name="Google Shape;553;g60c7a48a5c_1_17"/>
          <p:cNvCxnSpPr/>
          <p:nvPr/>
        </p:nvCxnSpPr>
        <p:spPr>
          <a:xfrm>
            <a:off x="1440585" y="3330190"/>
            <a:ext cx="2884800" cy="138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554" name="Google Shape;554;g60c7a48a5c_1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135" y="4284949"/>
            <a:ext cx="1669182" cy="724242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g60c7a48a5c_1_17"/>
          <p:cNvSpPr/>
          <p:nvPr/>
        </p:nvSpPr>
        <p:spPr>
          <a:xfrm>
            <a:off x="840963" y="4051437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g60c7a48a5c_1_17"/>
          <p:cNvSpPr txBox="1"/>
          <p:nvPr/>
        </p:nvSpPr>
        <p:spPr>
          <a:xfrm>
            <a:off x="1768162" y="4147745"/>
            <a:ext cx="2356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Specify the GitHub repo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7" name="Google Shape;557;g60c7a48a5c_1_17"/>
          <p:cNvCxnSpPr/>
          <p:nvPr/>
        </p:nvCxnSpPr>
        <p:spPr>
          <a:xfrm>
            <a:off x="1432888" y="4523220"/>
            <a:ext cx="2884800" cy="138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558" name="Google Shape;558;g60c7a48a5c_1_17"/>
          <p:cNvSpPr txBox="1"/>
          <p:nvPr/>
        </p:nvSpPr>
        <p:spPr>
          <a:xfrm>
            <a:off x="1999673" y="5309370"/>
            <a:ext cx="2743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4. Generate a DOI </a:t>
            </a:r>
            <a:b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(this is done by Zenodo)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9" name="Google Shape;559;g60c7a48a5c_1_17" descr="Immagine che contiene screenshot&#10;&#10;Descrizione generata con affidabilità molto elev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3550" y="5352047"/>
            <a:ext cx="1242293" cy="9722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0" name="Google Shape;560;g60c7a48a5c_1_17"/>
          <p:cNvCxnSpPr/>
          <p:nvPr/>
        </p:nvCxnSpPr>
        <p:spPr>
          <a:xfrm rot="10800000" flipH="1">
            <a:off x="6112646" y="5006647"/>
            <a:ext cx="3377400" cy="7173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561" name="Google Shape;561;g60c7a48a5c_1_17"/>
          <p:cNvCxnSpPr/>
          <p:nvPr/>
        </p:nvCxnSpPr>
        <p:spPr>
          <a:xfrm>
            <a:off x="5239609" y="4895864"/>
            <a:ext cx="0" cy="4320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562" name="Google Shape;562;g60c7a48a5c_1_17"/>
          <p:cNvCxnSpPr/>
          <p:nvPr/>
        </p:nvCxnSpPr>
        <p:spPr>
          <a:xfrm>
            <a:off x="6243494" y="4530917"/>
            <a:ext cx="3454500" cy="138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563" name="Google Shape;563;g60c7a48a5c_1_17"/>
          <p:cNvSpPr/>
          <p:nvPr/>
        </p:nvSpPr>
        <p:spPr>
          <a:xfrm>
            <a:off x="9637389" y="3931338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g60c7a48a5c_1_17"/>
          <p:cNvSpPr/>
          <p:nvPr/>
        </p:nvSpPr>
        <p:spPr>
          <a:xfrm>
            <a:off x="10676480" y="3939035"/>
            <a:ext cx="504000" cy="504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5" name="Google Shape;565;g60c7a48a5c_1_17"/>
          <p:cNvCxnSpPr/>
          <p:nvPr/>
        </p:nvCxnSpPr>
        <p:spPr>
          <a:xfrm rot="10800000" flipH="1">
            <a:off x="10399856" y="2374188"/>
            <a:ext cx="6300" cy="1802700"/>
          </a:xfrm>
          <a:prstGeom prst="straightConnector1">
            <a:avLst/>
          </a:prstGeom>
          <a:noFill/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566" name="Google Shape;566;g60c7a48a5c_1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42422" y="6001675"/>
            <a:ext cx="2171400" cy="254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7"/>
          <p:cNvSpPr txBox="1">
            <a:spLocks noGrp="1"/>
          </p:cNvSpPr>
          <p:nvPr>
            <p:ph type="body" idx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572" name="Google Shape;572;p57"/>
          <p:cNvSpPr txBox="1">
            <a:spLocks noGrp="1"/>
          </p:cNvSpPr>
          <p:nvPr>
            <p:ph type="body" idx="2"/>
          </p:nvPr>
        </p:nvSpPr>
        <p:spPr>
          <a:xfrm>
            <a:off x="628650" y="2944594"/>
            <a:ext cx="5883079" cy="50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BF9003"/>
              </a:buClr>
              <a:buSzPts val="2800"/>
              <a:buFont typeface="Arial"/>
              <a:buNone/>
            </a:pPr>
            <a:r>
              <a:rPr lang="en-GB" sz="2395"/>
              <a:t>EGI Notebooks integrated with DataHub</a:t>
            </a:r>
            <a:endParaRPr sz="2395"/>
          </a:p>
        </p:txBody>
      </p:sp>
      <p:sp>
        <p:nvSpPr>
          <p:cNvPr id="573" name="Google Shape;573;p57"/>
          <p:cNvSpPr txBox="1">
            <a:spLocks noGrp="1"/>
          </p:cNvSpPr>
          <p:nvPr>
            <p:ph type="title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624"/>
              <a:t>Working with big data</a:t>
            </a:r>
            <a:endParaRPr sz="2624"/>
          </a:p>
        </p:txBody>
      </p:sp>
      <p:sp>
        <p:nvSpPr>
          <p:cNvPr id="574" name="Google Shape;574;p57"/>
          <p:cNvSpPr txBox="1">
            <a:spLocks noGrp="1"/>
          </p:cNvSpPr>
          <p:nvPr>
            <p:ph type="sldNum" idx="12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8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4000"/>
              <a:t>Data management</a:t>
            </a:r>
            <a:endParaRPr sz="4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endParaRPr sz="4000"/>
          </a:p>
        </p:txBody>
      </p:sp>
      <p:sp>
        <p:nvSpPr>
          <p:cNvPr id="580" name="Google Shape;580;p58"/>
          <p:cNvSpPr/>
          <p:nvPr/>
        </p:nvSpPr>
        <p:spPr>
          <a:xfrm>
            <a:off x="4413667" y="1163616"/>
            <a:ext cx="1920000" cy="1434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 Notebooks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58"/>
          <p:cNvSpPr/>
          <p:nvPr/>
        </p:nvSpPr>
        <p:spPr>
          <a:xfrm>
            <a:off x="157580" y="3222536"/>
            <a:ext cx="672000" cy="672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2" name="Google Shape;582;p58"/>
          <p:cNvCxnSpPr>
            <a:stCxn id="580" idx="1"/>
          </p:cNvCxnSpPr>
          <p:nvPr/>
        </p:nvCxnSpPr>
        <p:spPr>
          <a:xfrm flipH="1">
            <a:off x="1012567" y="1881016"/>
            <a:ext cx="3401100" cy="13311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stealth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583" name="Google Shape;583;p58"/>
          <p:cNvSpPr txBox="1"/>
          <p:nvPr/>
        </p:nvSpPr>
        <p:spPr>
          <a:xfrm rot="-899">
            <a:off x="1010433" y="1544712"/>
            <a:ext cx="3058000" cy="6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1. Perform data analysis and visualisation with big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58"/>
          <p:cNvSpPr/>
          <p:nvPr/>
        </p:nvSpPr>
        <p:spPr>
          <a:xfrm>
            <a:off x="4413667" y="2838600"/>
            <a:ext cx="1920000" cy="1434800"/>
          </a:xfrm>
          <a:prstGeom prst="rect">
            <a:avLst/>
          </a:prstGeom>
          <a:solidFill>
            <a:srgbClr val="4A52D3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GitHub</a:t>
            </a:r>
            <a:endParaRPr sz="1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5" name="Google Shape;585;p58"/>
          <p:cNvCxnSpPr>
            <a:endCxn id="584" idx="1"/>
          </p:cNvCxnSpPr>
          <p:nvPr/>
        </p:nvCxnSpPr>
        <p:spPr>
          <a:xfrm rot="10800000" flipH="1">
            <a:off x="1010467" y="3556000"/>
            <a:ext cx="3403200" cy="51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586" name="Google Shape;586;p58"/>
          <p:cNvSpPr/>
          <p:nvPr/>
        </p:nvSpPr>
        <p:spPr>
          <a:xfrm>
            <a:off x="4594500" y="3240877"/>
            <a:ext cx="1536000" cy="854400"/>
          </a:xfrm>
          <a:prstGeom prst="rect">
            <a:avLst/>
          </a:prstGeom>
          <a:solidFill>
            <a:srgbClr val="FBBE09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Your repository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58"/>
          <p:cNvSpPr txBox="1"/>
          <p:nvPr/>
        </p:nvSpPr>
        <p:spPr>
          <a:xfrm>
            <a:off x="1213633" y="3555933"/>
            <a:ext cx="29308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2. Publish  notebook and Generate DOI</a:t>
            </a:r>
            <a:endParaRPr sz="19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8" name="Google Shape;58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3667" y="4648533"/>
            <a:ext cx="1920000" cy="6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8"/>
          <p:cNvSpPr/>
          <p:nvPr/>
        </p:nvSpPr>
        <p:spPr>
          <a:xfrm flipH="1">
            <a:off x="4413667" y="5710300"/>
            <a:ext cx="1728000" cy="854400"/>
          </a:xfrm>
          <a:prstGeom prst="foldedCorner">
            <a:avLst>
              <a:gd name="adj" fmla="val 30291"/>
            </a:avLst>
          </a:prstGeom>
          <a:solidFill>
            <a:srgbClr val="BFBFBF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1B216E"/>
                </a:solidFill>
                <a:latin typeface="Calibri"/>
                <a:ea typeface="Calibri"/>
                <a:cs typeface="Calibri"/>
                <a:sym typeface="Calibri"/>
              </a:rPr>
              <a:t>Journal paper</a:t>
            </a:r>
            <a:endParaRPr sz="1600" b="0" i="0" u="none" strike="noStrike" cap="none">
              <a:solidFill>
                <a:srgbClr val="1B216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0" name="Google Shape;590;p58"/>
          <p:cNvCxnSpPr>
            <a:stCxn id="586" idx="2"/>
            <a:endCxn id="588" idx="0"/>
          </p:cNvCxnSpPr>
          <p:nvPr/>
        </p:nvCxnSpPr>
        <p:spPr>
          <a:xfrm>
            <a:off x="5362500" y="4095277"/>
            <a:ext cx="11100" cy="5532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pic>
        <p:nvPicPr>
          <p:cNvPr id="591" name="Google Shape;591;p58" descr="Immagine che contiene cielo, segnale&#10;&#10;Descrizione generata con affidabilità molto elev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3104" y="6243476"/>
            <a:ext cx="2320401" cy="24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8"/>
          <p:cNvSpPr/>
          <p:nvPr/>
        </p:nvSpPr>
        <p:spPr>
          <a:xfrm>
            <a:off x="6961667" y="5710133"/>
            <a:ext cx="3220000" cy="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4. Discover DOI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3" name="Google Shape;593;p58"/>
          <p:cNvCxnSpPr/>
          <p:nvPr/>
        </p:nvCxnSpPr>
        <p:spPr>
          <a:xfrm rot="10800000" flipH="1">
            <a:off x="6331945" y="5202179"/>
            <a:ext cx="3372000" cy="6140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594" name="Google Shape;594;p58"/>
          <p:cNvSpPr/>
          <p:nvPr/>
        </p:nvSpPr>
        <p:spPr>
          <a:xfrm>
            <a:off x="8933525" y="4367297"/>
            <a:ext cx="672000" cy="672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8"/>
          <p:cNvSpPr/>
          <p:nvPr/>
        </p:nvSpPr>
        <p:spPr>
          <a:xfrm>
            <a:off x="9611189" y="3785645"/>
            <a:ext cx="672000" cy="672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58"/>
          <p:cNvSpPr/>
          <p:nvPr/>
        </p:nvSpPr>
        <p:spPr>
          <a:xfrm>
            <a:off x="10283264" y="4073676"/>
            <a:ext cx="672000" cy="672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8"/>
          <p:cNvSpPr/>
          <p:nvPr/>
        </p:nvSpPr>
        <p:spPr>
          <a:xfrm>
            <a:off x="9975428" y="4740161"/>
            <a:ext cx="17280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GB" sz="1900" b="1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Fellow </a:t>
            </a:r>
            <a:br>
              <a:rPr lang="en-GB" sz="1900" b="1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900" b="1" i="0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researchers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58"/>
          <p:cNvSpPr/>
          <p:nvPr/>
        </p:nvSpPr>
        <p:spPr>
          <a:xfrm>
            <a:off x="9707133" y="4526991"/>
            <a:ext cx="672000" cy="672000"/>
          </a:xfrm>
          <a:prstGeom prst="smileyFace">
            <a:avLst>
              <a:gd name="adj" fmla="val 4653"/>
            </a:avLst>
          </a:prstGeom>
          <a:noFill/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9" name="Google Shape;599;p58"/>
          <p:cNvCxnSpPr/>
          <p:nvPr/>
        </p:nvCxnSpPr>
        <p:spPr>
          <a:xfrm>
            <a:off x="6407133" y="4371867"/>
            <a:ext cx="24248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00" name="Google Shape;600;p58"/>
          <p:cNvCxnSpPr/>
          <p:nvPr/>
        </p:nvCxnSpPr>
        <p:spPr>
          <a:xfrm rot="10800000">
            <a:off x="10104267" y="2688567"/>
            <a:ext cx="17200" cy="10296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601" name="Google Shape;601;p58"/>
          <p:cNvSpPr/>
          <p:nvPr/>
        </p:nvSpPr>
        <p:spPr>
          <a:xfrm>
            <a:off x="10362333" y="2898184"/>
            <a:ext cx="1910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6. Reproduce analysis with big 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2" name="Google Shape;602;p58"/>
          <p:cNvCxnSpPr>
            <a:stCxn id="588" idx="2"/>
          </p:cNvCxnSpPr>
          <p:nvPr/>
        </p:nvCxnSpPr>
        <p:spPr>
          <a:xfrm>
            <a:off x="5373667" y="5320533"/>
            <a:ext cx="0" cy="4455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dash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603" name="Google Shape;603;p58"/>
          <p:cNvSpPr txBox="1"/>
          <p:nvPr/>
        </p:nvSpPr>
        <p:spPr>
          <a:xfrm rot="-450">
            <a:off x="1010433" y="4737519"/>
            <a:ext cx="3058000" cy="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3. Cite DOI 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in publication</a:t>
            </a:r>
            <a:endParaRPr sz="1900" b="1" i="1" u="none" strike="noStrike" cap="none">
              <a:solidFill>
                <a:srgbClr val="DF3A1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58"/>
          <p:cNvSpPr/>
          <p:nvPr/>
        </p:nvSpPr>
        <p:spPr>
          <a:xfrm>
            <a:off x="7185333" y="1014216"/>
            <a:ext cx="1849800" cy="1733600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Big data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accessed via EGI DataHub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5" name="Google Shape;605;p58"/>
          <p:cNvCxnSpPr>
            <a:stCxn id="604" idx="2"/>
            <a:endCxn id="580" idx="3"/>
          </p:cNvCxnSpPr>
          <p:nvPr/>
        </p:nvCxnSpPr>
        <p:spPr>
          <a:xfrm rot="10800000">
            <a:off x="6333633" y="1881016"/>
            <a:ext cx="8517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cxnSp>
        <p:nvCxnSpPr>
          <p:cNvPr id="606" name="Google Shape;606;p58"/>
          <p:cNvCxnSpPr>
            <a:stCxn id="604" idx="4"/>
            <a:endCxn id="607" idx="1"/>
          </p:cNvCxnSpPr>
          <p:nvPr/>
        </p:nvCxnSpPr>
        <p:spPr>
          <a:xfrm>
            <a:off x="9035133" y="1881016"/>
            <a:ext cx="892800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608" name="Google Shape;608;p58"/>
          <p:cNvSpPr/>
          <p:nvPr/>
        </p:nvSpPr>
        <p:spPr>
          <a:xfrm>
            <a:off x="6676067" y="3662667"/>
            <a:ext cx="2488000" cy="4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1" u="none" strike="noStrike" cap="none">
                <a:solidFill>
                  <a:srgbClr val="515151"/>
                </a:solidFill>
                <a:latin typeface="Calibri"/>
                <a:ea typeface="Calibri"/>
                <a:cs typeface="Calibri"/>
                <a:sym typeface="Calibri"/>
              </a:rPr>
              <a:t>5. Resolve DOI to Notebook and Data</a:t>
            </a:r>
            <a:endParaRPr sz="1400" b="0" i="1" u="none" strike="noStrike" cap="none">
              <a:solidFill>
                <a:srgbClr val="5151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9" name="Google Shape;609;p58"/>
          <p:cNvCxnSpPr>
            <a:stCxn id="587" idx="1"/>
            <a:endCxn id="589" idx="3"/>
          </p:cNvCxnSpPr>
          <p:nvPr/>
        </p:nvCxnSpPr>
        <p:spPr>
          <a:xfrm>
            <a:off x="1213633" y="4086733"/>
            <a:ext cx="3200100" cy="205080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6078"/>
              </a:srgbClr>
            </a:outerShdw>
          </a:effectLst>
        </p:spPr>
      </p:cxnSp>
      <p:sp>
        <p:nvSpPr>
          <p:cNvPr id="607" name="Google Shape;607;p58"/>
          <p:cNvSpPr/>
          <p:nvPr/>
        </p:nvSpPr>
        <p:spPr>
          <a:xfrm>
            <a:off x="9927967" y="1163616"/>
            <a:ext cx="1920000" cy="1434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 Binder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0" name="Google Shape;610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7693" y="1583298"/>
            <a:ext cx="988400" cy="8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4093" y="1583300"/>
            <a:ext cx="988400" cy="854296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8"/>
          <p:cNvSpPr/>
          <p:nvPr/>
        </p:nvSpPr>
        <p:spPr>
          <a:xfrm>
            <a:off x="5828845" y="1535320"/>
            <a:ext cx="454934" cy="701319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58"/>
          <p:cNvSpPr/>
          <p:nvPr/>
        </p:nvSpPr>
        <p:spPr>
          <a:xfrm>
            <a:off x="9971397" y="1545561"/>
            <a:ext cx="454934" cy="701319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58" descr="Screenshot 2019-09-19 at 17.16.2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5323" y="2654797"/>
            <a:ext cx="6673707" cy="3439097"/>
          </a:xfrm>
          <a:prstGeom prst="rect">
            <a:avLst/>
          </a:prstGeom>
          <a:solidFill>
            <a:srgbClr val="B01813"/>
          </a:solidFill>
          <a:ln w="9525" cap="flat" cmpd="sng">
            <a:solidFill>
              <a:srgbClr val="1B216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5" name="Google Shape;615;p58"/>
          <p:cNvSpPr/>
          <p:nvPr/>
        </p:nvSpPr>
        <p:spPr>
          <a:xfrm rot="-1394469">
            <a:off x="1239263" y="3148088"/>
            <a:ext cx="6472157" cy="53298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84110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5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47</a:t>
            </a:fld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8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48</a:t>
            </a:fld>
            <a:endParaRPr/>
          </a:p>
        </p:txBody>
      </p:sp>
      <p:sp>
        <p:nvSpPr>
          <p:cNvPr id="622" name="Google Shape;622;p18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3240"/>
              <a:t>The problem we want to address</a:t>
            </a:r>
            <a:endParaRPr sz="3240"/>
          </a:p>
        </p:txBody>
      </p:sp>
      <p:pic>
        <p:nvPicPr>
          <p:cNvPr id="623" name="Google Shape;623;p18" descr="Zasób 1@2x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246" y="1220227"/>
            <a:ext cx="8792804" cy="46025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4" name="Google Shape;624;p18"/>
          <p:cNvGrpSpPr/>
          <p:nvPr/>
        </p:nvGrpSpPr>
        <p:grpSpPr>
          <a:xfrm>
            <a:off x="2683303" y="2145873"/>
            <a:ext cx="6722685" cy="2972482"/>
            <a:chOff x="2622193" y="2003967"/>
            <a:chExt cx="6722685" cy="2972482"/>
          </a:xfrm>
        </p:grpSpPr>
        <p:pic>
          <p:nvPicPr>
            <p:cNvPr id="625" name="Google Shape;625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6" name="Google Shape;626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7" name="Google Shape;627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8" name="Google Shape;628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9" name="Google Shape;629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18" descr="user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29863" y="2006565"/>
            <a:ext cx="779462" cy="779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18"/>
          <p:cNvGrpSpPr/>
          <p:nvPr/>
        </p:nvGrpSpPr>
        <p:grpSpPr>
          <a:xfrm>
            <a:off x="9678990" y="2557073"/>
            <a:ext cx="1657350" cy="1898650"/>
            <a:chOff x="9654644" y="3032922"/>
            <a:chExt cx="1657350" cy="1898650"/>
          </a:xfrm>
        </p:grpSpPr>
        <p:pic>
          <p:nvPicPr>
            <p:cNvPr id="635" name="Google Shape;635;p18" descr="Zasób 46@4x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54644" y="3032922"/>
              <a:ext cx="1657350" cy="189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18"/>
            <p:cNvSpPr txBox="1"/>
            <p:nvPr/>
          </p:nvSpPr>
          <p:spPr>
            <a:xfrm>
              <a:off x="9730741" y="3130221"/>
              <a:ext cx="1301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JOHN’S SPACES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8"/>
            <p:cNvSpPr txBox="1"/>
            <p:nvPr/>
          </p:nvSpPr>
          <p:spPr>
            <a:xfrm>
              <a:off x="10246441" y="3740234"/>
              <a:ext cx="723275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SENTINEL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8"/>
            <p:cNvSpPr txBox="1"/>
            <p:nvPr/>
          </p:nvSpPr>
          <p:spPr>
            <a:xfrm>
              <a:off x="10246441" y="4121161"/>
              <a:ext cx="939323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DEEP LEARNING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8"/>
            <p:cNvSpPr txBox="1"/>
            <p:nvPr/>
          </p:nvSpPr>
          <p:spPr>
            <a:xfrm>
              <a:off x="10246441" y="4510628"/>
              <a:ext cx="877163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PUBLICATIONS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40" name="Google Shape;640;p18" descr="user4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5211" y="3416808"/>
            <a:ext cx="781050" cy="782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1" name="Google Shape;641;p18"/>
          <p:cNvGrpSpPr/>
          <p:nvPr/>
        </p:nvGrpSpPr>
        <p:grpSpPr>
          <a:xfrm>
            <a:off x="1022953" y="3924123"/>
            <a:ext cx="1657350" cy="1898650"/>
            <a:chOff x="9654644" y="3032922"/>
            <a:chExt cx="1657350" cy="1898650"/>
          </a:xfrm>
        </p:grpSpPr>
        <p:pic>
          <p:nvPicPr>
            <p:cNvPr id="642" name="Google Shape;642;p18" descr="Zasób 46@4x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54644" y="3032922"/>
              <a:ext cx="1657350" cy="1898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3" name="Google Shape;643;p18"/>
            <p:cNvSpPr txBox="1"/>
            <p:nvPr/>
          </p:nvSpPr>
          <p:spPr>
            <a:xfrm>
              <a:off x="9730741" y="3130221"/>
              <a:ext cx="13014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SARA’S SPACES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8"/>
            <p:cNvSpPr txBox="1"/>
            <p:nvPr/>
          </p:nvSpPr>
          <p:spPr>
            <a:xfrm>
              <a:off x="10246441" y="3740234"/>
              <a:ext cx="723275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SENTINEL 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8"/>
            <p:cNvSpPr txBox="1"/>
            <p:nvPr/>
          </p:nvSpPr>
          <p:spPr>
            <a:xfrm>
              <a:off x="10246441" y="4121161"/>
              <a:ext cx="659155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SKY MAPS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8"/>
            <p:cNvSpPr txBox="1"/>
            <p:nvPr/>
          </p:nvSpPr>
          <p:spPr>
            <a:xfrm>
              <a:off x="10246441" y="4510628"/>
              <a:ext cx="626494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-GB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MY DATA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18"/>
          <p:cNvGrpSpPr/>
          <p:nvPr/>
        </p:nvGrpSpPr>
        <p:grpSpPr>
          <a:xfrm>
            <a:off x="2680303" y="2142893"/>
            <a:ext cx="6722685" cy="2972482"/>
            <a:chOff x="2622193" y="2003967"/>
            <a:chExt cx="6722685" cy="2972482"/>
          </a:xfrm>
        </p:grpSpPr>
        <p:pic>
          <p:nvPicPr>
            <p:cNvPr id="648" name="Google Shape;648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9" name="Google Shape;649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0" name="Google Shape;650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1" name="Google Shape;651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2" name="Google Shape;652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3" name="Google Shape;653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18" descr="provider.wm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6" name="Google Shape;656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18" descr="provider.wm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18" descr="provider.wm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59" name="Google Shape;659;p18"/>
          <p:cNvGrpSpPr/>
          <p:nvPr/>
        </p:nvGrpSpPr>
        <p:grpSpPr>
          <a:xfrm>
            <a:off x="3214117" y="2293173"/>
            <a:ext cx="6464905" cy="2521640"/>
            <a:chOff x="3227865" y="2335379"/>
            <a:chExt cx="6464905" cy="2521640"/>
          </a:xfrm>
        </p:grpSpPr>
        <p:cxnSp>
          <p:nvCxnSpPr>
            <p:cNvPr id="660" name="Google Shape;660;p18"/>
            <p:cNvCxnSpPr/>
            <p:nvPr/>
          </p:nvCxnSpPr>
          <p:spPr>
            <a:xfrm rot="10800000">
              <a:off x="6518305" y="2442139"/>
              <a:ext cx="3160684" cy="520015"/>
            </a:xfrm>
            <a:prstGeom prst="bentConnector3">
              <a:avLst>
                <a:gd name="adj1" fmla="val 48695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61" name="Google Shape;661;p18"/>
            <p:cNvCxnSpPr/>
            <p:nvPr/>
          </p:nvCxnSpPr>
          <p:spPr>
            <a:xfrm rot="10800000">
              <a:off x="6017839" y="2736431"/>
              <a:ext cx="3661150" cy="520014"/>
            </a:xfrm>
            <a:prstGeom prst="bentConnector3">
              <a:avLst>
                <a:gd name="adj1" fmla="val 48872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62" name="Google Shape;662;p18"/>
            <p:cNvCxnSpPr>
              <a:endCxn id="648" idx="1"/>
            </p:cNvCxnSpPr>
            <p:nvPr/>
          </p:nvCxnSpPr>
          <p:spPr>
            <a:xfrm rot="10800000">
              <a:off x="5921770" y="2335379"/>
              <a:ext cx="3771000" cy="424800"/>
            </a:xfrm>
            <a:prstGeom prst="bentConnector3">
              <a:avLst>
                <a:gd name="adj1" fmla="val 36977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63" name="Google Shape;663;p18"/>
            <p:cNvCxnSpPr>
              <a:endCxn id="651" idx="0"/>
            </p:cNvCxnSpPr>
            <p:nvPr/>
          </p:nvCxnSpPr>
          <p:spPr>
            <a:xfrm rot="5400000">
              <a:off x="9089606" y="4253870"/>
              <a:ext cx="780000" cy="426300"/>
            </a:xfrm>
            <a:prstGeom prst="bentConnector3">
              <a:avLst>
                <a:gd name="adj1" fmla="val 17047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64" name="Google Shape;664;p18"/>
            <p:cNvCxnSpPr/>
            <p:nvPr/>
          </p:nvCxnSpPr>
          <p:spPr>
            <a:xfrm rot="10800000">
              <a:off x="3227865" y="2736432"/>
              <a:ext cx="6451127" cy="987767"/>
            </a:xfrm>
            <a:prstGeom prst="bentConnector3">
              <a:avLst>
                <a:gd name="adj1" fmla="val 98987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grpSp>
        <p:nvGrpSpPr>
          <p:cNvPr id="665" name="Google Shape;665;p18"/>
          <p:cNvGrpSpPr/>
          <p:nvPr/>
        </p:nvGrpSpPr>
        <p:grpSpPr>
          <a:xfrm>
            <a:off x="2680303" y="2142892"/>
            <a:ext cx="6722685" cy="2972483"/>
            <a:chOff x="2622193" y="2003966"/>
            <a:chExt cx="6722685" cy="2972483"/>
          </a:xfrm>
        </p:grpSpPr>
        <p:pic>
          <p:nvPicPr>
            <p:cNvPr id="666" name="Google Shape;666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549351" y="200396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7" name="Google Shape;667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8" name="Google Shape;668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9" name="Google Shape;669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9044317" y="467588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0" name="Google Shape;670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6159632" y="215424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1" name="Google Shape;671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2622193" y="3092218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2" name="Google Shape;672;p18" descr="provider.wm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5549351" y="2003966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3768106" y="2631263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18" descr="provider.wmf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5248790" y="2709604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18" descr="provider.wm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3045297" y="2275122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" name="Google Shape;676;p18" descr="provider.wmf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flipH="1">
              <a:off x="5673716" y="2401827"/>
              <a:ext cx="300561" cy="3005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7" name="Google Shape;677;p18"/>
          <p:cNvGrpSpPr/>
          <p:nvPr/>
        </p:nvGrpSpPr>
        <p:grpSpPr>
          <a:xfrm>
            <a:off x="2669881" y="2550248"/>
            <a:ext cx="6449205" cy="2474814"/>
            <a:chOff x="2669881" y="2550248"/>
            <a:chExt cx="6449205" cy="2474814"/>
          </a:xfrm>
        </p:grpSpPr>
        <p:cxnSp>
          <p:nvCxnSpPr>
            <p:cNvPr id="678" name="Google Shape;678;p18"/>
            <p:cNvCxnSpPr/>
            <p:nvPr/>
          </p:nvCxnSpPr>
          <p:spPr>
            <a:xfrm rot="10800000">
              <a:off x="2696960" y="5012362"/>
              <a:ext cx="6422126" cy="12700"/>
            </a:xfrm>
            <a:prstGeom prst="bentConnector3">
              <a:avLst>
                <a:gd name="adj1" fmla="val 50000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79" name="Google Shape;679;p18"/>
            <p:cNvCxnSpPr/>
            <p:nvPr/>
          </p:nvCxnSpPr>
          <p:spPr>
            <a:xfrm rot="5400000">
              <a:off x="2413083" y="3789669"/>
              <a:ext cx="688940" cy="173013"/>
            </a:xfrm>
            <a:prstGeom prst="bentConnector3">
              <a:avLst>
                <a:gd name="adj1" fmla="val 97891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80" name="Google Shape;680;p18"/>
            <p:cNvCxnSpPr/>
            <p:nvPr/>
          </p:nvCxnSpPr>
          <p:spPr>
            <a:xfrm flipH="1">
              <a:off x="2680305" y="3070750"/>
              <a:ext cx="1321457" cy="1306608"/>
            </a:xfrm>
            <a:prstGeom prst="bentConnector3">
              <a:avLst>
                <a:gd name="adj1" fmla="val 533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81" name="Google Shape;681;p18"/>
            <p:cNvCxnSpPr>
              <a:stCxn id="674" idx="2"/>
            </p:cNvCxnSpPr>
            <p:nvPr/>
          </p:nvCxnSpPr>
          <p:spPr>
            <a:xfrm rot="5400000">
              <a:off x="3349381" y="2469591"/>
              <a:ext cx="1428300" cy="2787300"/>
            </a:xfrm>
            <a:prstGeom prst="bentConnector2">
              <a:avLst/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  <p:cxnSp>
          <p:nvCxnSpPr>
            <p:cNvPr id="682" name="Google Shape;682;p18"/>
            <p:cNvCxnSpPr>
              <a:endCxn id="642" idx="3"/>
            </p:cNvCxnSpPr>
            <p:nvPr/>
          </p:nvCxnSpPr>
          <p:spPr>
            <a:xfrm flipH="1">
              <a:off x="2680303" y="2550248"/>
              <a:ext cx="3698400" cy="2323200"/>
            </a:xfrm>
            <a:prstGeom prst="bentConnector3">
              <a:avLst>
                <a:gd name="adj1" fmla="val -164"/>
              </a:avLst>
            </a:prstGeom>
            <a:noFill/>
            <a:ln w="25400" cap="flat" cmpd="sng">
              <a:solidFill>
                <a:srgbClr val="BFBFBF"/>
              </a:solidFill>
              <a:prstDash val="solid"/>
              <a:round/>
              <a:headEnd type="stealth" w="med" len="med"/>
              <a:tailEnd type="stealth" w="med" len="med"/>
            </a:ln>
          </p:spPr>
        </p:cxnSp>
      </p:grpSp>
      <p:grpSp>
        <p:nvGrpSpPr>
          <p:cNvPr id="683" name="Google Shape;683;p18"/>
          <p:cNvGrpSpPr/>
          <p:nvPr/>
        </p:nvGrpSpPr>
        <p:grpSpPr>
          <a:xfrm>
            <a:off x="2954067" y="2512014"/>
            <a:ext cx="6298641" cy="2453080"/>
            <a:chOff x="2596046" y="2726047"/>
            <a:chExt cx="6298641" cy="2453080"/>
          </a:xfrm>
        </p:grpSpPr>
        <p:cxnSp>
          <p:nvCxnSpPr>
            <p:cNvPr id="684" name="Google Shape;684;p18"/>
            <p:cNvCxnSpPr/>
            <p:nvPr/>
          </p:nvCxnSpPr>
          <p:spPr>
            <a:xfrm>
              <a:off x="3768756" y="3108063"/>
              <a:ext cx="1180123" cy="176720"/>
            </a:xfrm>
            <a:prstGeom prst="curvedConnector3">
              <a:avLst>
                <a:gd name="adj1" fmla="val -41014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85" name="Google Shape;685;p18"/>
            <p:cNvCxnSpPr/>
            <p:nvPr/>
          </p:nvCxnSpPr>
          <p:spPr>
            <a:xfrm rot="10800000" flipH="1">
              <a:off x="5232335" y="2807768"/>
              <a:ext cx="788203" cy="403217"/>
            </a:xfrm>
            <a:prstGeom prst="curvedConnector3">
              <a:avLst>
                <a:gd name="adj1" fmla="val -70715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86" name="Google Shape;686;p18"/>
            <p:cNvCxnSpPr/>
            <p:nvPr/>
          </p:nvCxnSpPr>
          <p:spPr>
            <a:xfrm rot="10800000" flipH="1">
              <a:off x="2596046" y="3363124"/>
              <a:ext cx="2503113" cy="272053"/>
            </a:xfrm>
            <a:prstGeom prst="curvedConnector3">
              <a:avLst>
                <a:gd name="adj1" fmla="val 10199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87" name="Google Shape;687;p18"/>
            <p:cNvCxnSpPr>
              <a:endCxn id="673" idx="3"/>
            </p:cNvCxnSpPr>
            <p:nvPr/>
          </p:nvCxnSpPr>
          <p:spPr>
            <a:xfrm rot="10800000" flipH="1">
              <a:off x="2596095" y="3134503"/>
              <a:ext cx="872100" cy="402600"/>
            </a:xfrm>
            <a:prstGeom prst="curvedConnector3">
              <a:avLst>
                <a:gd name="adj1" fmla="val -73156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88" name="Google Shape;688;p18"/>
            <p:cNvCxnSpPr>
              <a:endCxn id="669" idx="3"/>
            </p:cNvCxnSpPr>
            <p:nvPr/>
          </p:nvCxnSpPr>
          <p:spPr>
            <a:xfrm>
              <a:off x="5166606" y="3313727"/>
              <a:ext cx="3577800" cy="1865400"/>
            </a:xfrm>
            <a:prstGeom prst="curvedConnector3">
              <a:avLst>
                <a:gd name="adj1" fmla="val 19979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89" name="Google Shape;689;p18"/>
            <p:cNvCxnSpPr>
              <a:endCxn id="669" idx="0"/>
            </p:cNvCxnSpPr>
            <p:nvPr/>
          </p:nvCxnSpPr>
          <p:spPr>
            <a:xfrm>
              <a:off x="6106187" y="2726047"/>
              <a:ext cx="2788500" cy="2302800"/>
            </a:xfrm>
            <a:prstGeom prst="curvedConnector2">
              <a:avLst/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grpSp>
        <p:nvGrpSpPr>
          <p:cNvPr id="690" name="Google Shape;690;p18"/>
          <p:cNvGrpSpPr/>
          <p:nvPr/>
        </p:nvGrpSpPr>
        <p:grpSpPr>
          <a:xfrm>
            <a:off x="3386726" y="2293173"/>
            <a:ext cx="5892778" cy="2654400"/>
            <a:chOff x="3001908" y="2524729"/>
            <a:chExt cx="5892778" cy="2654400"/>
          </a:xfrm>
        </p:grpSpPr>
        <p:cxnSp>
          <p:nvCxnSpPr>
            <p:cNvPr id="691" name="Google Shape;691;p18"/>
            <p:cNvCxnSpPr>
              <a:endCxn id="672" idx="3"/>
            </p:cNvCxnSpPr>
            <p:nvPr/>
          </p:nvCxnSpPr>
          <p:spPr>
            <a:xfrm rot="10800000" flipH="1">
              <a:off x="3019143" y="2524729"/>
              <a:ext cx="2203500" cy="212100"/>
            </a:xfrm>
            <a:prstGeom prst="curvedConnector3">
              <a:avLst>
                <a:gd name="adj1" fmla="val -2392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92" name="Google Shape;692;p18"/>
            <p:cNvCxnSpPr/>
            <p:nvPr/>
          </p:nvCxnSpPr>
          <p:spPr>
            <a:xfrm>
              <a:off x="5523205" y="2524731"/>
              <a:ext cx="497333" cy="283039"/>
            </a:xfrm>
            <a:prstGeom prst="curvedConnector3">
              <a:avLst>
                <a:gd name="adj1" fmla="val -182128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93" name="Google Shape;693;p18"/>
            <p:cNvCxnSpPr/>
            <p:nvPr/>
          </p:nvCxnSpPr>
          <p:spPr>
            <a:xfrm>
              <a:off x="5633021" y="3017583"/>
              <a:ext cx="3111385" cy="2161545"/>
            </a:xfrm>
            <a:prstGeom prst="curvedConnector3">
              <a:avLst>
                <a:gd name="adj1" fmla="val 12896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94" name="Google Shape;694;p18"/>
            <p:cNvCxnSpPr/>
            <p:nvPr/>
          </p:nvCxnSpPr>
          <p:spPr>
            <a:xfrm>
              <a:off x="6106326" y="2726051"/>
              <a:ext cx="2788360" cy="2302796"/>
            </a:xfrm>
            <a:prstGeom prst="curvedConnector2">
              <a:avLst/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695" name="Google Shape;695;p18"/>
            <p:cNvCxnSpPr>
              <a:endCxn id="676" idx="3"/>
            </p:cNvCxnSpPr>
            <p:nvPr/>
          </p:nvCxnSpPr>
          <p:spPr>
            <a:xfrm>
              <a:off x="3001908" y="2878489"/>
              <a:ext cx="2345100" cy="44100"/>
            </a:xfrm>
            <a:prstGeom prst="curvedConnector3">
              <a:avLst>
                <a:gd name="adj1" fmla="val 772"/>
              </a:avLst>
            </a:prstGeom>
            <a:noFill/>
            <a:ln w="38100" cap="flat" cmpd="sng">
              <a:solidFill>
                <a:srgbClr val="DD263C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</p:grpSp>
      <p:sp>
        <p:nvSpPr>
          <p:cNvPr id="696" name="Google Shape;696;p18"/>
          <p:cNvSpPr/>
          <p:nvPr/>
        </p:nvSpPr>
        <p:spPr>
          <a:xfrm>
            <a:off x="4699000" y="952500"/>
            <a:ext cx="2113643" cy="115207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FF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Cloud provider: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Physical storage for files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8"/>
          <p:cNvSpPr/>
          <p:nvPr/>
        </p:nvSpPr>
        <p:spPr>
          <a:xfrm>
            <a:off x="9543143" y="4318000"/>
            <a:ext cx="1877786" cy="12700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FFFFF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rPr>
              <a:t>Space: Local  organisation of files (directory structure)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8" name="Google Shape;698;p18" descr="Screenshot 2019-09-23 at 15.22.36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95248" y="743836"/>
            <a:ext cx="3504748" cy="17957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3921"/>
              </a:srgbClr>
            </a:outerShdw>
          </a:effectLst>
        </p:spPr>
      </p:pic>
      <p:sp>
        <p:nvSpPr>
          <p:cNvPr id="699" name="Google Shape;699;p18"/>
          <p:cNvSpPr txBox="1"/>
          <p:nvPr/>
        </p:nvSpPr>
        <p:spPr>
          <a:xfrm rot="2583336">
            <a:off x="7166551" y="4271266"/>
            <a:ext cx="106969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GB" sz="1000" b="0" i="1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REPLICATION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60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Accessing federated data in Notebooks</a:t>
            </a:r>
            <a:endParaRPr sz="2916"/>
          </a:p>
        </p:txBody>
      </p:sp>
      <p:pic>
        <p:nvPicPr>
          <p:cNvPr id="705" name="Google Shape;705;p60" descr="Ensamble DaaS Layered Deployment.png"/>
          <p:cNvPicPr preferRelativeResize="0"/>
          <p:nvPr/>
        </p:nvPicPr>
        <p:blipFill rotWithShape="1">
          <a:blip r:embed="rId3">
            <a:alphaModFix/>
          </a:blip>
          <a:srcRect l="10513"/>
          <a:stretch/>
        </p:blipFill>
        <p:spPr>
          <a:xfrm>
            <a:off x="1607765" y="1513824"/>
            <a:ext cx="9952379" cy="4701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60" descr="Ensamble DaaS Layered Deployment.png"/>
          <p:cNvPicPr preferRelativeResize="0"/>
          <p:nvPr/>
        </p:nvPicPr>
        <p:blipFill rotWithShape="1">
          <a:blip r:embed="rId3">
            <a:alphaModFix/>
          </a:blip>
          <a:srcRect r="90065"/>
          <a:stretch/>
        </p:blipFill>
        <p:spPr>
          <a:xfrm>
            <a:off x="444175" y="1884172"/>
            <a:ext cx="1122311" cy="4274757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60"/>
          <p:cNvSpPr/>
          <p:nvPr/>
        </p:nvSpPr>
        <p:spPr>
          <a:xfrm>
            <a:off x="8861976" y="962739"/>
            <a:ext cx="1936581" cy="203841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7F6F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Federated files appear as a directory structure for the user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60"/>
          <p:cNvSpPr/>
          <p:nvPr/>
        </p:nvSpPr>
        <p:spPr>
          <a:xfrm>
            <a:off x="10338345" y="2651550"/>
            <a:ext cx="1632112" cy="1434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 Notebooks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9" name="Google Shape;709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50806" y="3071232"/>
            <a:ext cx="988400" cy="8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60"/>
          <p:cNvSpPr/>
          <p:nvPr/>
        </p:nvSpPr>
        <p:spPr>
          <a:xfrm>
            <a:off x="10436111" y="3023254"/>
            <a:ext cx="454934" cy="701319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60"/>
          <p:cNvSpPr/>
          <p:nvPr/>
        </p:nvSpPr>
        <p:spPr>
          <a:xfrm>
            <a:off x="9601008" y="3241232"/>
            <a:ext cx="578145" cy="312751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0"/>
          <p:cNvSpPr/>
          <p:nvPr/>
        </p:nvSpPr>
        <p:spPr>
          <a:xfrm rot="3337311">
            <a:off x="9499471" y="4117427"/>
            <a:ext cx="879269" cy="312751"/>
          </a:xfrm>
          <a:prstGeom prst="left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60"/>
          <p:cNvSpPr/>
          <p:nvPr/>
        </p:nvSpPr>
        <p:spPr>
          <a:xfrm>
            <a:off x="10328868" y="4698643"/>
            <a:ext cx="1670022" cy="14348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2941"/>
              </a:srgbClr>
            </a:outerShdw>
          </a:effectLst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 Binder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89252" y="5118327"/>
            <a:ext cx="988400" cy="854296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60"/>
          <p:cNvSpPr/>
          <p:nvPr/>
        </p:nvSpPr>
        <p:spPr>
          <a:xfrm>
            <a:off x="10476556" y="5080588"/>
            <a:ext cx="454934" cy="701319"/>
          </a:xfrm>
          <a:prstGeom prst="can">
            <a:avLst>
              <a:gd name="adj" fmla="val 25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60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1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49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2" descr="Screenshot 2019-05-20 at 15.07.4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35106"/>
            <a:ext cx="12192000" cy="529576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  <p:sp>
        <p:nvSpPr>
          <p:cNvPr id="221" name="Google Shape;221;p12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3240"/>
              <a:t>Motivation: Financial</a:t>
            </a:r>
            <a:endParaRPr/>
          </a:p>
        </p:txBody>
      </p:sp>
      <p:sp>
        <p:nvSpPr>
          <p:cNvPr id="222" name="Google Shape;222;p12"/>
          <p:cNvSpPr txBox="1"/>
          <p:nvPr/>
        </p:nvSpPr>
        <p:spPr>
          <a:xfrm>
            <a:off x="59069" y="5745036"/>
            <a:ext cx="7879048" cy="523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CloudFlower data sc</a:t>
            </a:r>
            <a:r>
              <a:rPr lang="en-GB"/>
              <a:t>ie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nce report 2016</a:t>
            </a:r>
            <a:b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https://visit.figure-eight.com/rs/416-ZBE-142/images/CrowdFlower_DataScienceReport_2016.pdf</a:t>
            </a: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2"/>
          <p:cNvSpPr/>
          <p:nvPr/>
        </p:nvSpPr>
        <p:spPr>
          <a:xfrm>
            <a:off x="6010479" y="3652815"/>
            <a:ext cx="3667591" cy="1576615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9754695" y="4123600"/>
            <a:ext cx="2123140" cy="400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Less than 20%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2"/>
          <p:cNvSpPr/>
          <p:nvPr/>
        </p:nvSpPr>
        <p:spPr>
          <a:xfrm>
            <a:off x="810217" y="5483406"/>
            <a:ext cx="6200678" cy="3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B01813"/>
                </a:solidFill>
                <a:latin typeface="Arial"/>
                <a:ea typeface="Arial"/>
                <a:cs typeface="Arial"/>
                <a:sym typeface="Arial"/>
              </a:rPr>
              <a:t>From 80% spent on data wrangling to 80% spent on analytics/research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2"/>
          <p:cNvSpPr txBox="1"/>
          <p:nvPr/>
        </p:nvSpPr>
        <p:spPr>
          <a:xfrm>
            <a:off x="38066" y="6434393"/>
            <a:ext cx="2826382" cy="307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Slight increase in the </a:t>
            </a:r>
            <a:r>
              <a:rPr lang="en-GB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2018 report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1"/>
          <p:cNvSpPr txBox="1">
            <a:spLocks noGrp="1"/>
          </p:cNvSpPr>
          <p:nvPr>
            <p:ph type="body" idx="1"/>
          </p:nvPr>
        </p:nvSpPr>
        <p:spPr>
          <a:xfrm>
            <a:off x="628650" y="3631913"/>
            <a:ext cx="7759774" cy="231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C3C3C"/>
              </a:buClr>
              <a:buSzPts val="2800"/>
              <a:buFont typeface="Arial"/>
              <a:buNone/>
            </a:pPr>
            <a:endParaRPr/>
          </a:p>
        </p:txBody>
      </p:sp>
      <p:sp>
        <p:nvSpPr>
          <p:cNvPr id="722" name="Google Shape;722;p61"/>
          <p:cNvSpPr txBox="1">
            <a:spLocks noGrp="1"/>
          </p:cNvSpPr>
          <p:nvPr>
            <p:ph type="title"/>
          </p:nvPr>
        </p:nvSpPr>
        <p:spPr>
          <a:xfrm>
            <a:off x="628650" y="2286670"/>
            <a:ext cx="5756582" cy="505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624"/>
              <a:t>Getting access</a:t>
            </a:r>
            <a:br>
              <a:rPr lang="en-GB" sz="2624"/>
            </a:br>
            <a:r>
              <a:rPr lang="en-GB" sz="2624"/>
              <a:t>Deploying locally</a:t>
            </a:r>
            <a:endParaRPr sz="2624"/>
          </a:p>
        </p:txBody>
      </p:sp>
      <p:sp>
        <p:nvSpPr>
          <p:cNvPr id="723" name="Google Shape;723;p61"/>
          <p:cNvSpPr txBox="1">
            <a:spLocks noGrp="1"/>
          </p:cNvSpPr>
          <p:nvPr>
            <p:ph type="sldNum" idx="12"/>
          </p:nvPr>
        </p:nvSpPr>
        <p:spPr>
          <a:xfrm>
            <a:off x="9072563" y="6381750"/>
            <a:ext cx="3119437" cy="28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2"/>
          <p:cNvSpPr txBox="1">
            <a:spLocks noGrp="1"/>
          </p:cNvSpPr>
          <p:nvPr>
            <p:ph type="body" idx="1"/>
          </p:nvPr>
        </p:nvSpPr>
        <p:spPr>
          <a:xfrm>
            <a:off x="335360" y="1022265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/>
              <a:t>EGI Notebooks - We talked about 2 access modes: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GB"/>
              <a:t>Catch-all instance: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https://notebooks.egi.eu</a:t>
            </a:r>
            <a:r>
              <a:rPr lang="en-GB"/>
              <a:t>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GB"/>
              <a:t>Community deployment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/>
              <a:t>Data access services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GB"/>
              <a:t>E.g. DataHub, B2DROP - Check in EOSC-hub Marketplace. Some with, some without user approval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/>
              <a:t>Zenodo – There are three access modes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GB"/>
              <a:t>Sandbox: We used this today (sandbox.zenodo.org)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GB"/>
              <a:t>Normal user user: Zenodo.org - Upload your ‘research objects’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40"/>
              <a:buChar char="-"/>
            </a:pPr>
            <a:r>
              <a:rPr lang="en-GB"/>
              <a:t>Community: Request community dashboard via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https://www.zenodo.org/signup/</a:t>
            </a:r>
            <a:r>
              <a:rPr lang="en-GB"/>
              <a:t> </a:t>
            </a:r>
            <a:endParaRPr>
              <a:solidFill>
                <a:srgbClr val="DF3A1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en-GB"/>
              <a:t>GitHub: Login and use (outside EOSC)</a:t>
            </a:r>
            <a:endParaRPr/>
          </a:p>
        </p:txBody>
      </p:sp>
      <p:sp>
        <p:nvSpPr>
          <p:cNvPr id="729" name="Google Shape;729;p62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51</a:t>
            </a:fld>
            <a:endParaRPr/>
          </a:p>
        </p:txBody>
      </p:sp>
      <p:sp>
        <p:nvSpPr>
          <p:cNvPr id="730" name="Google Shape;730;p62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916"/>
              <a:t>Using the services after this training</a:t>
            </a:r>
            <a:endParaRPr sz="324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"/>
          <p:cNvSpPr txBox="1">
            <a:spLocks noGrp="1"/>
          </p:cNvSpPr>
          <p:nvPr>
            <p:ph type="body" idx="1"/>
          </p:nvPr>
        </p:nvSpPr>
        <p:spPr>
          <a:xfrm>
            <a:off x="335360" y="1268763"/>
            <a:ext cx="11521280" cy="4855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65150" lvl="0" indent="-5143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en-GB" sz="2170"/>
              <a:t>Join EGI Cloud with a new site</a:t>
            </a:r>
            <a:endParaRPr/>
          </a:p>
          <a:p>
            <a:pPr marL="1022350" lvl="1" indent="-5143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015" u="sng">
                <a:solidFill>
                  <a:schemeClr val="hlink"/>
                </a:solidFill>
                <a:hlinkClick r:id="rId3"/>
              </a:rPr>
              <a:t>https://wiki.egi.eu/wiki/Federated_Cloud_resource_providers_support</a:t>
            </a:r>
            <a:endParaRPr sz="2015"/>
          </a:p>
          <a:p>
            <a:pPr marL="1022350" lvl="1" indent="-5143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015" u="sng">
                <a:solidFill>
                  <a:schemeClr val="hlink"/>
                </a:solidFill>
                <a:hlinkClick r:id="rId4"/>
              </a:rPr>
              <a:t>https://egi-federated-cloud-integration.readthedocs.io/en/latest/</a:t>
            </a:r>
            <a:endParaRPr sz="2015"/>
          </a:p>
          <a:p>
            <a:pPr marL="508000" lvl="1" indent="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None/>
            </a:pPr>
            <a:endParaRPr sz="2015"/>
          </a:p>
          <a:p>
            <a:pPr marL="565150" lvl="0" indent="-5143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en-GB" sz="2170"/>
              <a:t>Join EGI DataHub with a new oneprovider (for access to big data) running on your cloud:</a:t>
            </a:r>
            <a:endParaRPr/>
          </a:p>
          <a:p>
            <a:pPr marL="1022350" lvl="1" indent="-5143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015" u="sng">
                <a:solidFill>
                  <a:schemeClr val="hlink"/>
                </a:solidFill>
                <a:hlinkClick r:id="rId5"/>
              </a:rPr>
              <a:t>https://onedata.org/docs/doc/administering_onedata/deployment_tutorial.html</a:t>
            </a:r>
            <a:endParaRPr sz="2015"/>
          </a:p>
          <a:p>
            <a:pPr marL="1022350" lvl="1" indent="-5143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015"/>
              <a:t>Support the DataHub spaces you are interested in your new oneprovider</a:t>
            </a:r>
            <a:endParaRPr sz="2015"/>
          </a:p>
          <a:p>
            <a:pPr marL="1022350" lvl="1" indent="-36576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Font typeface="Arial"/>
              <a:buNone/>
            </a:pPr>
            <a:endParaRPr sz="2015"/>
          </a:p>
          <a:p>
            <a:pPr marL="565150" lvl="0" indent="-5143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Font typeface="Arial"/>
              <a:buAutoNum type="arabicPeriod"/>
            </a:pPr>
            <a:r>
              <a:rPr lang="en-GB" sz="2170"/>
              <a:t>Deploy EGI Notebooks</a:t>
            </a:r>
            <a:endParaRPr/>
          </a:p>
          <a:p>
            <a:pPr marL="1022350" lvl="1" indent="-5143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015" u="sng">
                <a:solidFill>
                  <a:schemeClr val="hlink"/>
                </a:solidFill>
                <a:hlinkClick r:id="rId6"/>
              </a:rPr>
              <a:t>https://egi-notebooks.readthedocs.io/en/latest/technical.html</a:t>
            </a:r>
            <a:endParaRPr sz="2015"/>
          </a:p>
          <a:p>
            <a:pPr marL="1022350" lvl="1" indent="-51435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Char char="-"/>
            </a:pPr>
            <a:r>
              <a:rPr lang="en-GB" sz="2015" u="sng">
                <a:solidFill>
                  <a:schemeClr val="hlink"/>
                </a:solidFill>
                <a:hlinkClick r:id="rId7"/>
              </a:rPr>
              <a:t>https://zero-to-jupyterhub.readthedocs.io/en/latest/index.html</a:t>
            </a:r>
            <a:endParaRPr sz="2015"/>
          </a:p>
          <a:p>
            <a:pPr marL="1022350" lvl="1" indent="-365760" algn="l" rtl="0">
              <a:lnSpc>
                <a:spcPct val="80000"/>
              </a:lnSpc>
              <a:spcBef>
                <a:spcPts val="520"/>
              </a:spcBef>
              <a:spcAft>
                <a:spcPts val="0"/>
              </a:spcAft>
              <a:buSzPts val="2340"/>
              <a:buNone/>
            </a:pPr>
            <a:endParaRPr sz="2015"/>
          </a:p>
          <a:p>
            <a:pPr marL="5080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GB" sz="2170"/>
              <a:t>See additional material at </a:t>
            </a:r>
            <a:r>
              <a:rPr lang="en-GB" sz="2170" u="sng">
                <a:solidFill>
                  <a:schemeClr val="hlink"/>
                </a:solidFill>
                <a:hlinkClick r:id="rId8"/>
              </a:rPr>
              <a:t>https://indico.egi.eu/indico/event/4431/session/4/?slotId=0#20190506</a:t>
            </a:r>
            <a:endParaRPr sz="2170"/>
          </a:p>
        </p:txBody>
      </p:sp>
      <p:sp>
        <p:nvSpPr>
          <p:cNvPr id="736" name="Google Shape;736;p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52</a:t>
            </a:fld>
            <a:endParaRPr/>
          </a:p>
        </p:txBody>
      </p:sp>
      <p:sp>
        <p:nvSpPr>
          <p:cNvPr id="737" name="Google Shape;737;p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Setting up an EGI Notebooks in EaP</a:t>
            </a:r>
            <a:endParaRPr sz="2916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4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GB"/>
              <a:t>53</a:t>
            </a:fld>
            <a:endParaRPr/>
          </a:p>
        </p:txBody>
      </p:sp>
      <p:sp>
        <p:nvSpPr>
          <p:cNvPr id="743" name="Google Shape;743;p64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2916"/>
              <a:t>Getting EGI resources for a community Notebook</a:t>
            </a:r>
            <a:endParaRPr sz="2916"/>
          </a:p>
        </p:txBody>
      </p:sp>
      <p:grpSp>
        <p:nvGrpSpPr>
          <p:cNvPr id="744" name="Google Shape;744;p64"/>
          <p:cNvGrpSpPr/>
          <p:nvPr/>
        </p:nvGrpSpPr>
        <p:grpSpPr>
          <a:xfrm>
            <a:off x="1631504" y="2866105"/>
            <a:ext cx="2232248" cy="1586249"/>
            <a:chOff x="-252537" y="3530274"/>
            <a:chExt cx="2232248" cy="1586249"/>
          </a:xfrm>
        </p:grpSpPr>
        <p:sp>
          <p:nvSpPr>
            <p:cNvPr id="745" name="Google Shape;745;p64"/>
            <p:cNvSpPr txBox="1"/>
            <p:nvPr/>
          </p:nvSpPr>
          <p:spPr>
            <a:xfrm>
              <a:off x="-252537" y="4470192"/>
              <a:ext cx="2232248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Project/Community representative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6" name="Google Shape;746;p64" descr="C:\Users\Krakowian\Google Drive\EGI\Images - icons\women-icon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43477" y="3530274"/>
              <a:ext cx="878548" cy="8046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7" name="Google Shape;747;p64"/>
          <p:cNvGrpSpPr/>
          <p:nvPr/>
        </p:nvGrpSpPr>
        <p:grpSpPr>
          <a:xfrm>
            <a:off x="5170431" y="2587363"/>
            <a:ext cx="1213602" cy="1421712"/>
            <a:chOff x="3779912" y="3296603"/>
            <a:chExt cx="1213602" cy="1421712"/>
          </a:xfrm>
        </p:grpSpPr>
        <p:pic>
          <p:nvPicPr>
            <p:cNvPr id="748" name="Google Shape;748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53150" y="3296603"/>
              <a:ext cx="1078892" cy="1197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9" name="Google Shape;749;p64"/>
            <p:cNvSpPr txBox="1"/>
            <p:nvPr/>
          </p:nvSpPr>
          <p:spPr>
            <a:xfrm>
              <a:off x="3779912" y="4348983"/>
              <a:ext cx="121360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Negotiator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64"/>
          <p:cNvGrpSpPr/>
          <p:nvPr/>
        </p:nvGrpSpPr>
        <p:grpSpPr>
          <a:xfrm>
            <a:off x="8803838" y="3235436"/>
            <a:ext cx="915635" cy="873964"/>
            <a:chOff x="7307272" y="3952019"/>
            <a:chExt cx="1177158" cy="1123585"/>
          </a:xfrm>
        </p:grpSpPr>
        <p:pic>
          <p:nvPicPr>
            <p:cNvPr id="751" name="Google Shape;751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2" name="Google Shape;752;p64"/>
            <p:cNvSpPr txBox="1"/>
            <p:nvPr/>
          </p:nvSpPr>
          <p:spPr>
            <a:xfrm>
              <a:off x="7307272" y="4402942"/>
              <a:ext cx="1177158" cy="67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Grid</a:t>
              </a:r>
              <a:b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400" b="1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Google Shape;753;p64"/>
          <p:cNvGrpSpPr/>
          <p:nvPr/>
        </p:nvGrpSpPr>
        <p:grpSpPr>
          <a:xfrm>
            <a:off x="9601328" y="2661114"/>
            <a:ext cx="915635" cy="955268"/>
            <a:chOff x="7674809" y="2852936"/>
            <a:chExt cx="1014513" cy="1058427"/>
          </a:xfrm>
        </p:grpSpPr>
        <p:pic>
          <p:nvPicPr>
            <p:cNvPr id="754" name="Google Shape;754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59945" y="2852936"/>
              <a:ext cx="580788" cy="5616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5" name="Google Shape;755;p64"/>
            <p:cNvSpPr txBox="1"/>
            <p:nvPr/>
          </p:nvSpPr>
          <p:spPr>
            <a:xfrm>
              <a:off x="7674809" y="3331640"/>
              <a:ext cx="1014513" cy="579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Cloud</a:t>
              </a:r>
              <a:b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400" b="1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6" name="Google Shape;756;p64"/>
          <p:cNvSpPr/>
          <p:nvPr/>
        </p:nvSpPr>
        <p:spPr>
          <a:xfrm>
            <a:off x="5883579" y="4050660"/>
            <a:ext cx="1504967" cy="1601430"/>
          </a:xfrm>
          <a:prstGeom prst="flowChartMultidocument">
            <a:avLst/>
          </a:prstGeom>
          <a:solidFill>
            <a:srgbClr val="D7E4BD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4F6228"/>
                </a:solidFill>
                <a:latin typeface="Arial"/>
                <a:ea typeface="Arial"/>
                <a:cs typeface="Arial"/>
                <a:sym typeface="Arial"/>
              </a:rPr>
              <a:t>Operation Level Agreement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64"/>
          <p:cNvSpPr/>
          <p:nvPr/>
        </p:nvSpPr>
        <p:spPr>
          <a:xfrm>
            <a:off x="4428036" y="4056557"/>
            <a:ext cx="1386320" cy="1490173"/>
          </a:xfrm>
          <a:prstGeom prst="flowChartDocument">
            <a:avLst/>
          </a:prstGeom>
          <a:solidFill>
            <a:srgbClr val="D7E4BD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4F6228"/>
                </a:solidFill>
                <a:latin typeface="Arial"/>
                <a:ea typeface="Arial"/>
                <a:cs typeface="Arial"/>
                <a:sym typeface="Arial"/>
              </a:rPr>
              <a:t>Service Level Agreement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64"/>
          <p:cNvSpPr/>
          <p:nvPr/>
        </p:nvSpPr>
        <p:spPr>
          <a:xfrm>
            <a:off x="3468217" y="5775088"/>
            <a:ext cx="2123728" cy="773640"/>
          </a:xfrm>
          <a:prstGeom prst="wedgeRoundRectCallout">
            <a:avLst>
              <a:gd name="adj1" fmla="val 21674"/>
              <a:gd name="adj2" fmla="val -128583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Satisfaction review (every 3/6/12 months)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9" name="Google Shape;759;p64"/>
          <p:cNvGrpSpPr/>
          <p:nvPr/>
        </p:nvGrpSpPr>
        <p:grpSpPr>
          <a:xfrm>
            <a:off x="8112226" y="2659370"/>
            <a:ext cx="915635" cy="883260"/>
            <a:chOff x="7357255" y="3952019"/>
            <a:chExt cx="1177157" cy="1135537"/>
          </a:xfrm>
        </p:grpSpPr>
        <p:pic>
          <p:nvPicPr>
            <p:cNvPr id="760" name="Google Shape;760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1" name="Google Shape;761;p64"/>
            <p:cNvSpPr txBox="1"/>
            <p:nvPr/>
          </p:nvSpPr>
          <p:spPr>
            <a:xfrm>
              <a:off x="7357255" y="4414894"/>
              <a:ext cx="1177157" cy="672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Storage</a:t>
              </a:r>
              <a:b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400" b="1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2" name="Google Shape;762;p64"/>
          <p:cNvSpPr/>
          <p:nvPr/>
        </p:nvSpPr>
        <p:spPr>
          <a:xfrm>
            <a:off x="3287688" y="2875397"/>
            <a:ext cx="1800200" cy="1008112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Requirements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64"/>
          <p:cNvSpPr/>
          <p:nvPr/>
        </p:nvSpPr>
        <p:spPr>
          <a:xfrm>
            <a:off x="6456041" y="2947404"/>
            <a:ext cx="1584176" cy="936104"/>
          </a:xfrm>
          <a:prstGeom prst="lef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0E167A"/>
              </a:gs>
              <a:gs pos="100000">
                <a:srgbClr val="ABABD6"/>
              </a:gs>
            </a:gsLst>
            <a:lin ang="16200000" scaled="0"/>
          </a:gra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Conditions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4" name="Google Shape;764;p64"/>
          <p:cNvGrpSpPr/>
          <p:nvPr/>
        </p:nvGrpSpPr>
        <p:grpSpPr>
          <a:xfrm>
            <a:off x="8875851" y="2155320"/>
            <a:ext cx="915635" cy="885001"/>
            <a:chOff x="7413237" y="3952019"/>
            <a:chExt cx="1177157" cy="1137772"/>
          </a:xfrm>
        </p:grpSpPr>
        <p:pic>
          <p:nvPicPr>
            <p:cNvPr id="765" name="Google Shape;765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81421" y="3952019"/>
              <a:ext cx="580787" cy="5616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6" name="Google Shape;766;p64"/>
            <p:cNvSpPr txBox="1"/>
            <p:nvPr/>
          </p:nvSpPr>
          <p:spPr>
            <a:xfrm>
              <a:off x="7413237" y="4417130"/>
              <a:ext cx="1177157" cy="6726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Applic.</a:t>
              </a:r>
              <a:b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GB" sz="1400" b="1" i="0" u="none" strike="noStrike" cap="none">
                  <a:solidFill>
                    <a:srgbClr val="1B216E"/>
                  </a:solidFill>
                  <a:latin typeface="Arial"/>
                  <a:ea typeface="Arial"/>
                  <a:cs typeface="Arial"/>
                  <a:sym typeface="Arial"/>
                </a:rPr>
                <a:t>provider</a:t>
              </a:r>
              <a:endParaRPr sz="1400" b="1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7" name="Google Shape;767;p64"/>
          <p:cNvSpPr/>
          <p:nvPr/>
        </p:nvSpPr>
        <p:spPr>
          <a:xfrm>
            <a:off x="5834743" y="5789285"/>
            <a:ext cx="2232248" cy="773640"/>
          </a:xfrm>
          <a:prstGeom prst="wedgeRoundRectCallout">
            <a:avLst>
              <a:gd name="adj1" fmla="val -22502"/>
              <a:gd name="adj2" fmla="val -101185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Performance reports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8" name="Google Shape;768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68409" y="3800463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64"/>
          <p:cNvSpPr/>
          <p:nvPr/>
        </p:nvSpPr>
        <p:spPr>
          <a:xfrm>
            <a:off x="9552384" y="4295227"/>
            <a:ext cx="954360" cy="30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sz="1400" b="0" i="0" u="none" strike="noStrike" cap="none">
              <a:solidFill>
                <a:srgbClr val="1B2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0" name="Google Shape;770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8248" y="3728455"/>
            <a:ext cx="576064" cy="576064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4"/>
          <p:cNvSpPr/>
          <p:nvPr/>
        </p:nvSpPr>
        <p:spPr>
          <a:xfrm>
            <a:off x="8112224" y="4223220"/>
            <a:ext cx="954360" cy="30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1B216E"/>
                </a:solidFill>
                <a:latin typeface="Arial"/>
                <a:ea typeface="Arial"/>
                <a:cs typeface="Arial"/>
                <a:sym typeface="Arial"/>
              </a:rPr>
              <a:t>Training</a:t>
            </a:r>
            <a:endParaRPr sz="1400" b="0" i="0" u="none" strike="noStrike" cap="none">
              <a:solidFill>
                <a:srgbClr val="1B21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64"/>
          <p:cNvSpPr/>
          <p:nvPr/>
        </p:nvSpPr>
        <p:spPr>
          <a:xfrm>
            <a:off x="1850572" y="1730106"/>
            <a:ext cx="2123728" cy="773640"/>
          </a:xfrm>
          <a:prstGeom prst="wedgeRoundRectCallout">
            <a:avLst>
              <a:gd name="adj1" fmla="val 45169"/>
              <a:gd name="adj2" fmla="val 129634"/>
              <a:gd name="adj3" fmla="val 16667"/>
            </a:avLst>
          </a:prstGeom>
          <a:solidFill>
            <a:srgbClr val="F7F7F7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Type, number, size, cost, availability, etc.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4"/>
          <p:cNvSpPr/>
          <p:nvPr/>
        </p:nvSpPr>
        <p:spPr>
          <a:xfrm rot="-2680958">
            <a:off x="4548776" y="2564482"/>
            <a:ext cx="938114" cy="521786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64"/>
          <p:cNvSpPr txBox="1"/>
          <p:nvPr/>
        </p:nvSpPr>
        <p:spPr>
          <a:xfrm>
            <a:off x="4034352" y="1424207"/>
            <a:ext cx="4656787" cy="104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Trigger the process with an ‘EGI Cloud’ or ‘EGI Notebooks’ order in the EOSC Portal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4"/>
          <p:cNvSpPr/>
          <p:nvPr/>
        </p:nvSpPr>
        <p:spPr>
          <a:xfrm rot="1342893">
            <a:off x="9114148" y="1123218"/>
            <a:ext cx="2236523" cy="1476068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F7F6F2"/>
          </a:solidFill>
          <a:ln w="9525" cap="flat" cmpd="sng">
            <a:solidFill>
              <a:srgbClr val="580B0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580B09"/>
                </a:solidFill>
                <a:latin typeface="Arial"/>
                <a:ea typeface="Arial"/>
                <a:cs typeface="Arial"/>
                <a:sym typeface="Arial"/>
              </a:rPr>
              <a:t>We also welcome and support providers to join!</a:t>
            </a:r>
            <a:endParaRPr sz="1600" b="0" i="0" u="none" strike="noStrike" cap="none">
              <a:solidFill>
                <a:srgbClr val="580B0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4"/>
          <p:cNvSpPr/>
          <p:nvPr/>
        </p:nvSpPr>
        <p:spPr>
          <a:xfrm>
            <a:off x="4464041" y="388569"/>
            <a:ext cx="3383574" cy="1686957"/>
          </a:xfrm>
          <a:prstGeom prst="rect">
            <a:avLst/>
          </a:prstGeom>
          <a:solidFill>
            <a:srgbClr val="84120E"/>
          </a:solidFill>
          <a:ln w="9525" cap="flat" cmpd="sng">
            <a:solidFill>
              <a:srgbClr val="171E6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FEEDBACK FORMS</a:t>
            </a: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3"/>
          <p:cNvSpPr txBox="1">
            <a:spLocks noGrp="1"/>
          </p:cNvSpPr>
          <p:nvPr>
            <p:ph type="sldNum" idx="12"/>
          </p:nvPr>
        </p:nvSpPr>
        <p:spPr>
          <a:xfrm>
            <a:off x="8737600" y="6381328"/>
            <a:ext cx="3119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/>
          </p:nvPr>
        </p:nvSpPr>
        <p:spPr>
          <a:xfrm>
            <a:off x="3220977" y="188640"/>
            <a:ext cx="8640960" cy="537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F45"/>
              </a:buClr>
              <a:buSzPts val="3600"/>
              <a:buFont typeface="Calibri"/>
              <a:buNone/>
            </a:pPr>
            <a:r>
              <a:rPr lang="en-GB" sz="3240"/>
              <a:t>Motivation: Reproducibility</a:t>
            </a:r>
            <a:endParaRPr/>
          </a:p>
        </p:txBody>
      </p:sp>
      <p:pic>
        <p:nvPicPr>
          <p:cNvPr id="233" name="Google Shape;233;p13" descr="Screenshot 2019-05-20 at 15.53.3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208" y="779047"/>
            <a:ext cx="9773945" cy="5470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3"/>
          <p:cNvSpPr txBox="1"/>
          <p:nvPr/>
        </p:nvSpPr>
        <p:spPr>
          <a:xfrm>
            <a:off x="20103" y="6066251"/>
            <a:ext cx="11031353" cy="707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Ioannidis et al., 2009. Repeatability of published microarray gene expression analyses. Nature Genetics 41: 14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GB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also: </a:t>
            </a:r>
            <a:r>
              <a:rPr lang="en-GB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Science publishing: The trouble with retractions </a:t>
            </a:r>
            <a:r>
              <a:rPr lang="en-GB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http://www.nature.com/news/2011/111005/full/478026a.html</a:t>
            </a:r>
            <a:r>
              <a:rPr lang="en-GB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Bjorn Brembs: Open Access and the looming crisis in science </a:t>
            </a:r>
            <a:r>
              <a:rPr lang="en-GB" sz="8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https://theconversation.com/open-access-and-the-looming-crisis-in-science-14950</a:t>
            </a:r>
            <a:r>
              <a:rPr lang="en-GB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64515" y="260490"/>
            <a:ext cx="11192126" cy="864081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European Open Science Cloud - Problem statement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911862" y="4543477"/>
            <a:ext cx="3561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European Cloud Initiative </a:t>
            </a:r>
            <a:br>
              <a:rPr lang="en-US" i="1" dirty="0" smtClean="0"/>
            </a:br>
            <a:r>
              <a:rPr lang="en-US" i="1" dirty="0" smtClean="0"/>
              <a:t>by</a:t>
            </a:r>
            <a:r>
              <a:rPr lang="en-US" i="1" dirty="0"/>
              <a:t> </a:t>
            </a:r>
            <a:r>
              <a:rPr lang="en-US" i="1" dirty="0" smtClean="0"/>
              <a:t>the European Commission (April 2016)</a:t>
            </a:r>
            <a:endParaRPr lang="en-US" i="1" dirty="0"/>
          </a:p>
        </p:txBody>
      </p:sp>
      <p:sp>
        <p:nvSpPr>
          <p:cNvPr id="16" name="Rectangle 15"/>
          <p:cNvSpPr/>
          <p:nvPr/>
        </p:nvSpPr>
        <p:spPr>
          <a:xfrm>
            <a:off x="4926179" y="1447809"/>
            <a:ext cx="6576053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to </a:t>
            </a:r>
            <a:r>
              <a:rPr lang="en-US" sz="1800" dirty="0" err="1"/>
              <a:t>maximise</a:t>
            </a:r>
            <a:r>
              <a:rPr lang="en-US" sz="1800" dirty="0"/>
              <a:t> the incentives for </a:t>
            </a:r>
            <a:r>
              <a:rPr lang="en-US" sz="1800" b="1" dirty="0"/>
              <a:t>sharing data</a:t>
            </a:r>
            <a:r>
              <a:rPr lang="en-US" sz="1800" dirty="0"/>
              <a:t> and to increase the capacity to </a:t>
            </a:r>
            <a:r>
              <a:rPr lang="en-US" sz="1800" b="1" dirty="0"/>
              <a:t>exploit them</a:t>
            </a:r>
            <a:r>
              <a:rPr lang="en-US" sz="1800" dirty="0"/>
              <a:t>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to ensure that </a:t>
            </a:r>
            <a:r>
              <a:rPr lang="en-US" sz="1800" b="1" dirty="0"/>
              <a:t>data can be used as widely as possible</a:t>
            </a:r>
            <a:r>
              <a:rPr lang="en-US" sz="1800" dirty="0"/>
              <a:t>, across scientific disciplines and between the public and the private sector?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better to </a:t>
            </a:r>
            <a:r>
              <a:rPr lang="en-US" sz="1800" b="1" dirty="0"/>
              <a:t>interconnect</a:t>
            </a:r>
            <a:r>
              <a:rPr lang="en-US" sz="1800" dirty="0"/>
              <a:t> the existing and the new </a:t>
            </a:r>
            <a:r>
              <a:rPr lang="en-US" sz="1800" b="1" dirty="0"/>
              <a:t>data infrastructures</a:t>
            </a:r>
            <a:r>
              <a:rPr lang="en-US" sz="1800" dirty="0"/>
              <a:t> across Europe?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How </a:t>
            </a:r>
            <a:r>
              <a:rPr lang="en-US" sz="1800" dirty="0"/>
              <a:t>best to </a:t>
            </a:r>
            <a:r>
              <a:rPr lang="en-US" sz="1800" b="1" dirty="0"/>
              <a:t>coordinate the support available</a:t>
            </a:r>
            <a:r>
              <a:rPr lang="en-US" sz="1800" dirty="0"/>
              <a:t> to European data infrastructures as they move towards </a:t>
            </a:r>
            <a:r>
              <a:rPr lang="en-US" sz="1800" dirty="0" err="1"/>
              <a:t>exascale</a:t>
            </a:r>
            <a:r>
              <a:rPr lang="en-US" sz="1800" dirty="0"/>
              <a:t> </a:t>
            </a:r>
            <a:r>
              <a:rPr lang="en-US" sz="1800" dirty="0" smtClean="0"/>
              <a:t>computing? </a:t>
            </a:r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1759933" y="5229200"/>
            <a:ext cx="952641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“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a </a:t>
            </a:r>
            <a:r>
              <a:rPr lang="en-US" sz="3600" b="1" i="1" baseline="30000" dirty="0">
                <a:solidFill>
                  <a:schemeClr val="accent4"/>
                </a:solidFill>
              </a:rPr>
              <a:t>trusted, open environment for the scientific community for </a:t>
            </a:r>
            <a:endParaRPr lang="en-US" sz="3600" b="1" i="1" baseline="30000" dirty="0" smtClean="0">
              <a:solidFill>
                <a:schemeClr val="accent4"/>
              </a:solidFill>
            </a:endParaRPr>
          </a:p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storing</a:t>
            </a:r>
            <a:r>
              <a:rPr lang="en-US" sz="3600" b="1" i="1" baseline="30000" dirty="0">
                <a:solidFill>
                  <a:schemeClr val="accent4"/>
                </a:solidFill>
              </a:rPr>
              <a:t>, sharing and re- using scientific data and 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results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”</a:t>
            </a:r>
          </a:p>
          <a:p>
            <a:r>
              <a:rPr lang="en-US" sz="3600" b="1" i="1" baseline="30000" dirty="0" smtClean="0">
                <a:solidFill>
                  <a:schemeClr val="accent4"/>
                </a:solidFill>
              </a:rPr>
              <a:t>“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by 2020</a:t>
            </a:r>
            <a:r>
              <a:rPr lang="mr-IN" sz="3600" b="1" i="1" baseline="30000" dirty="0" smtClean="0">
                <a:solidFill>
                  <a:schemeClr val="accent4"/>
                </a:solidFill>
              </a:rPr>
              <a:t>…</a:t>
            </a:r>
            <a:r>
              <a:rPr lang="en-US" sz="3600" b="1" i="1" baseline="30000" dirty="0" smtClean="0">
                <a:solidFill>
                  <a:schemeClr val="accent4"/>
                </a:solidFill>
              </a:rPr>
              <a:t>”</a:t>
            </a:r>
            <a:endParaRPr lang="en-US" sz="3600" b="1" i="1" dirty="0">
              <a:solidFill>
                <a:schemeClr val="accent4"/>
              </a:solidFill>
            </a:endParaRPr>
          </a:p>
        </p:txBody>
      </p:sp>
      <p:pic>
        <p:nvPicPr>
          <p:cNvPr id="3" name="Picture 2" descr="Screenshot 2019-05-20 at 15.57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745" y="1107284"/>
            <a:ext cx="2444261" cy="3453679"/>
          </a:xfrm>
          <a:prstGeom prst="rect">
            <a:avLst/>
          </a:prstGeom>
          <a:ln>
            <a:solidFill>
              <a:srgbClr val="1B216E"/>
            </a:solidFill>
          </a:ln>
        </p:spPr>
      </p:pic>
    </p:spTree>
    <p:extLst>
      <p:ext uri="{BB962C8B-B14F-4D97-AF65-F5344CB8AC3E}">
        <p14:creationId xmlns:p14="http://schemas.microsoft.com/office/powerpoint/2010/main" val="177673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0" y="1222629"/>
            <a:ext cx="11521280" cy="4855007"/>
          </a:xfrm>
        </p:spPr>
        <p:txBody>
          <a:bodyPr>
            <a:normAutofit/>
          </a:bodyPr>
          <a:lstStyle/>
          <a:p>
            <a:pPr lvl="1">
              <a:buFont typeface="Arial"/>
              <a:buChar char="•"/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EOSC High Level Expert Group (</a:t>
            </a:r>
            <a:r>
              <a:rPr lang="en-US" dirty="0" smtClean="0">
                <a:hlinkClick r:id="rId2"/>
              </a:rPr>
              <a:t>final report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EOSC High Level Expert Group (</a:t>
            </a:r>
            <a:r>
              <a:rPr lang="en-US" dirty="0" smtClean="0">
                <a:hlinkClick r:id="rId3"/>
              </a:rPr>
              <a:t>final report</a:t>
            </a:r>
            <a:r>
              <a:rPr lang="en-US" dirty="0" smtClean="0"/>
              <a:t>)</a:t>
            </a:r>
            <a:endParaRPr lang="en-US" dirty="0"/>
          </a:p>
          <a:p>
            <a:pPr lvl="1">
              <a:buFont typeface="Arial"/>
              <a:buChar char="•"/>
            </a:pPr>
            <a:r>
              <a:rPr lang="en-US" dirty="0"/>
              <a:t>EOSC summits (2017, 2018)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</a:t>
            </a:r>
            <a:r>
              <a:rPr lang="en-US" dirty="0"/>
              <a:t>implementation Roadmap (April 2018</a:t>
            </a:r>
            <a:r>
              <a:rPr lang="en-US" dirty="0" smtClean="0"/>
              <a:t>) (</a:t>
            </a:r>
            <a:r>
              <a:rPr lang="en-US" dirty="0" smtClean="0">
                <a:hlinkClick r:id="rId4"/>
              </a:rPr>
              <a:t>link</a:t>
            </a:r>
            <a:r>
              <a:rPr lang="en-US" dirty="0" smtClean="0"/>
              <a:t>)</a:t>
            </a:r>
          </a:p>
          <a:p>
            <a:pPr marL="1144588" lvl="3" indent="-342900" defTabSz="28575">
              <a:buFont typeface="Arial"/>
              <a:buChar char="•"/>
            </a:pPr>
            <a:r>
              <a:rPr lang="en-US" sz="1900" dirty="0" smtClean="0"/>
              <a:t>6 action lines (</a:t>
            </a:r>
            <a:r>
              <a:rPr lang="en-US" sz="1900" dirty="0" err="1" smtClean="0"/>
              <a:t>Archi</a:t>
            </a:r>
            <a:r>
              <a:rPr lang="en-US" sz="1900" dirty="0" smtClean="0"/>
              <a:t>., Data, Services, Access &amp; </a:t>
            </a:r>
            <a:r>
              <a:rPr lang="en-US" sz="1900" dirty="0" err="1" smtClean="0"/>
              <a:t>Interf</a:t>
            </a:r>
            <a:r>
              <a:rPr lang="en-US" sz="1900" dirty="0" smtClean="0"/>
              <a:t>., Rules, Governance) </a:t>
            </a:r>
            <a:endParaRPr lang="en-US" sz="1900" dirty="0"/>
          </a:p>
          <a:p>
            <a:pPr lvl="1">
              <a:buFont typeface="Arial"/>
              <a:buChar char="•"/>
            </a:pPr>
            <a:r>
              <a:rPr lang="en-US" dirty="0" smtClean="0">
                <a:hlinkClick r:id="rId5"/>
              </a:rPr>
              <a:t>EOSC Portal</a:t>
            </a:r>
            <a:r>
              <a:rPr lang="en-US" dirty="0" smtClean="0"/>
              <a:t> launch (Nov 2018)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Executive Board (Nov 2018. </a:t>
            </a:r>
            <a:r>
              <a:rPr lang="en-US" dirty="0" smtClean="0">
                <a:hlinkClick r:id="rId6"/>
              </a:rPr>
              <a:t>Members</a:t>
            </a:r>
            <a:r>
              <a:rPr lang="en-US" dirty="0" smtClean="0"/>
              <a:t>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EOSC Governance board (Jan 2019) </a:t>
            </a:r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EOSC Symposium (26-28. Nov, 2019, Budapest)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063224" y="274920"/>
            <a:ext cx="10191622" cy="864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happened since April 2016: </a:t>
            </a:r>
            <a:r>
              <a:rPr lang="en-US" u="sng" dirty="0" smtClean="0"/>
              <a:t>EC initiatives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2901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470" y="3345062"/>
            <a:ext cx="621288" cy="6212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039" y="3201556"/>
            <a:ext cx="674288" cy="2764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1613" y="260490"/>
            <a:ext cx="11310262" cy="86408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What happened since April 2016: </a:t>
            </a:r>
            <a:r>
              <a:rPr lang="en-US" u="sng" dirty="0" smtClean="0"/>
              <a:t>Projects</a:t>
            </a:r>
            <a:endParaRPr lang="en-US" u="sng" dirty="0"/>
          </a:p>
        </p:txBody>
      </p:sp>
      <p:sp>
        <p:nvSpPr>
          <p:cNvPr id="5" name="Pentagon 4"/>
          <p:cNvSpPr/>
          <p:nvPr/>
        </p:nvSpPr>
        <p:spPr>
          <a:xfrm>
            <a:off x="105138" y="1651375"/>
            <a:ext cx="1949128" cy="608268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Architecture</a:t>
            </a:r>
          </a:p>
        </p:txBody>
      </p:sp>
      <p:sp>
        <p:nvSpPr>
          <p:cNvPr id="6" name="Pentagon 5"/>
          <p:cNvSpPr/>
          <p:nvPr/>
        </p:nvSpPr>
        <p:spPr>
          <a:xfrm>
            <a:off x="104053" y="2394813"/>
            <a:ext cx="1950213" cy="608268"/>
          </a:xfrm>
          <a:prstGeom prst="homePlate">
            <a:avLst/>
          </a:prstGeom>
          <a:solidFill>
            <a:srgbClr val="4D90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Data</a:t>
            </a:r>
          </a:p>
        </p:txBody>
      </p:sp>
      <p:sp>
        <p:nvSpPr>
          <p:cNvPr id="7" name="Pentagon 6"/>
          <p:cNvSpPr/>
          <p:nvPr/>
        </p:nvSpPr>
        <p:spPr>
          <a:xfrm>
            <a:off x="104052" y="3151079"/>
            <a:ext cx="1950215" cy="675853"/>
          </a:xfrm>
          <a:prstGeom prst="homePlate">
            <a:avLst/>
          </a:prstGeom>
          <a:solidFill>
            <a:srgbClr val="C5DA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Services</a:t>
            </a:r>
          </a:p>
        </p:txBody>
      </p:sp>
      <p:sp>
        <p:nvSpPr>
          <p:cNvPr id="8" name="Pentagon 7"/>
          <p:cNvSpPr/>
          <p:nvPr/>
        </p:nvSpPr>
        <p:spPr>
          <a:xfrm>
            <a:off x="104053" y="3974930"/>
            <a:ext cx="1950213" cy="608268"/>
          </a:xfrm>
          <a:prstGeom prst="homePlate">
            <a:avLst/>
          </a:prstGeom>
          <a:solidFill>
            <a:srgbClr val="8BB5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Access and Interface</a:t>
            </a:r>
          </a:p>
        </p:txBody>
      </p:sp>
      <p:sp>
        <p:nvSpPr>
          <p:cNvPr id="9" name="Pentagon 8"/>
          <p:cNvSpPr/>
          <p:nvPr/>
        </p:nvSpPr>
        <p:spPr>
          <a:xfrm>
            <a:off x="83063" y="5579264"/>
            <a:ext cx="1950216" cy="675853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Rules of Participation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6031" y="1050674"/>
            <a:ext cx="2326385" cy="554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>
                <a:solidFill>
                  <a:srgbClr val="515151"/>
                </a:solidFill>
              </a:rPr>
              <a:t>EOSC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</a:p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Roadmap</a:t>
            </a:r>
            <a:r>
              <a:rPr lang="fi-FI" sz="1501" b="1" i="1" dirty="0">
                <a:solidFill>
                  <a:srgbClr val="515151"/>
                </a:solidFill>
              </a:rPr>
              <a:t> action </a:t>
            </a:r>
            <a:r>
              <a:rPr lang="fi-FI" sz="1501" b="1" i="1" dirty="0" err="1">
                <a:solidFill>
                  <a:srgbClr val="515151"/>
                </a:solidFill>
              </a:rPr>
              <a:t>lines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2033279" y="1649554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2033279" y="2394810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2030758" y="3151076"/>
            <a:ext cx="8663080" cy="675853"/>
          </a:xfrm>
          <a:prstGeom prst="chevro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2030758" y="3972033"/>
            <a:ext cx="8663080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15" name="Chevron 14"/>
          <p:cNvSpPr/>
          <p:nvPr/>
        </p:nvSpPr>
        <p:spPr>
          <a:xfrm>
            <a:off x="2030758" y="4756733"/>
            <a:ext cx="8762528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04050" y="4756732"/>
            <a:ext cx="1950216" cy="675853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 err="1">
                <a:solidFill>
                  <a:srgbClr val="1B216E"/>
                </a:solidFill>
              </a:rPr>
              <a:t>Governance</a:t>
            </a:r>
            <a:endParaRPr lang="fi-FI" sz="1689" dirty="0">
              <a:solidFill>
                <a:srgbClr val="1B216E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>
            <a:off x="1986676" y="5563015"/>
            <a:ext cx="8806609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pic>
        <p:nvPicPr>
          <p:cNvPr id="18" name="Content Placeholder 2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88" y="1748974"/>
            <a:ext cx="1521935" cy="414668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426" y="1637848"/>
            <a:ext cx="549484" cy="5806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05" y="1621322"/>
            <a:ext cx="608611" cy="55383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191" y="1651375"/>
            <a:ext cx="1531133" cy="4305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888" y="1603585"/>
            <a:ext cx="833060" cy="67767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33" y="1786722"/>
            <a:ext cx="1214623" cy="4151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40" y="1707289"/>
            <a:ext cx="839729" cy="5517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04" y="1919188"/>
            <a:ext cx="1129795" cy="3169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32" y="2431260"/>
            <a:ext cx="2006372" cy="5695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00" y="2345775"/>
            <a:ext cx="653828" cy="5949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77" y="2426594"/>
            <a:ext cx="636720" cy="5794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808" y="3357596"/>
            <a:ext cx="1214623" cy="41515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83" y="3221016"/>
            <a:ext cx="839729" cy="55173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472" y="3162331"/>
            <a:ext cx="1129795" cy="31699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293" y="3299191"/>
            <a:ext cx="1531133" cy="4305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426" y="3196570"/>
            <a:ext cx="833060" cy="677676"/>
          </a:xfrm>
          <a:prstGeom prst="rect">
            <a:avLst/>
          </a:prstGeom>
        </p:spPr>
      </p:pic>
      <p:pic>
        <p:nvPicPr>
          <p:cNvPr id="35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2712" y="3389006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41" y="3255054"/>
            <a:ext cx="549484" cy="5806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23" y="3019225"/>
            <a:ext cx="930329" cy="846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29" y="2780675"/>
            <a:ext cx="1090193" cy="992076"/>
          </a:xfrm>
          <a:prstGeom prst="rect">
            <a:avLst/>
          </a:prstGeom>
        </p:spPr>
      </p:pic>
      <p:pic>
        <p:nvPicPr>
          <p:cNvPr id="39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5849" y="4068319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60" y="3669082"/>
            <a:ext cx="1316379" cy="11979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4" y="4766558"/>
            <a:ext cx="611575" cy="6462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67" y="4657097"/>
            <a:ext cx="891512" cy="8915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04" y="5586021"/>
            <a:ext cx="611575" cy="646231"/>
          </a:xfrm>
          <a:prstGeom prst="rect">
            <a:avLst/>
          </a:prstGeom>
        </p:spPr>
      </p:pic>
      <p:pic>
        <p:nvPicPr>
          <p:cNvPr id="44" name="Content Placeholder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9453" y="5689515"/>
            <a:ext cx="1521935" cy="41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76" y="5436005"/>
            <a:ext cx="891512" cy="89151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742940" y="1203544"/>
            <a:ext cx="5808950" cy="32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On-going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  <a:r>
              <a:rPr lang="fi-FI" sz="1501" b="1" i="1" dirty="0" smtClean="0">
                <a:solidFill>
                  <a:srgbClr val="515151"/>
                </a:solidFill>
              </a:rPr>
              <a:t>H2020 </a:t>
            </a:r>
            <a:r>
              <a:rPr lang="fi-FI" sz="1501" b="1" i="1" dirty="0" err="1" smtClean="0">
                <a:solidFill>
                  <a:srgbClr val="515151"/>
                </a:solidFill>
              </a:rPr>
              <a:t>projects</a:t>
            </a:r>
            <a:r>
              <a:rPr lang="fi-FI" sz="1501" b="1" i="1" dirty="0" smtClean="0">
                <a:solidFill>
                  <a:srgbClr val="515151"/>
                </a:solidFill>
              </a:rPr>
              <a:t> </a:t>
            </a:r>
            <a:r>
              <a:rPr lang="fi-FI" sz="1501" b="1" i="1" dirty="0" err="1">
                <a:solidFill>
                  <a:srgbClr val="515151"/>
                </a:solidFill>
              </a:rPr>
              <a:t>contributing</a:t>
            </a:r>
            <a:r>
              <a:rPr lang="fi-FI" sz="1501" b="1" i="1" dirty="0">
                <a:solidFill>
                  <a:srgbClr val="515151"/>
                </a:solidFill>
              </a:rPr>
              <a:t> to the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04249" y="2993279"/>
            <a:ext cx="16834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from Q3 2019:</a:t>
            </a:r>
          </a:p>
          <a:p>
            <a:r>
              <a:rPr lang="en-US" dirty="0" smtClean="0"/>
              <a:t>Regional projects:</a:t>
            </a:r>
          </a:p>
          <a:p>
            <a:pPr marL="285750" indent="-111125">
              <a:buFont typeface="Arial"/>
              <a:buChar char="•"/>
            </a:pPr>
            <a:r>
              <a:rPr lang="en-US" dirty="0" smtClean="0"/>
              <a:t>EOSC-Nordic</a:t>
            </a:r>
          </a:p>
          <a:p>
            <a:pPr marL="285750" indent="-111125">
              <a:buFont typeface="Arial"/>
              <a:buChar char="•"/>
            </a:pPr>
            <a:r>
              <a:rPr lang="en-US" dirty="0"/>
              <a:t>NI4OS-</a:t>
            </a:r>
            <a:r>
              <a:rPr lang="en-US" dirty="0" smtClean="0"/>
              <a:t>Europe</a:t>
            </a:r>
          </a:p>
          <a:p>
            <a:pPr marL="285750" indent="-111125">
              <a:buFont typeface="Arial"/>
              <a:buChar char="•"/>
            </a:pPr>
            <a:r>
              <a:rPr lang="en-US" dirty="0" smtClean="0"/>
              <a:t>EOSC-Pillar</a:t>
            </a:r>
          </a:p>
          <a:p>
            <a:pPr marL="285750" indent="-111125">
              <a:buFont typeface="Arial"/>
              <a:buChar char="•"/>
            </a:pPr>
            <a:r>
              <a:rPr lang="en-US" dirty="0"/>
              <a:t>EOSC-synergy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959" y="2486295"/>
            <a:ext cx="981869" cy="4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003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slide_base">
  <a:themeElements>
    <a:clrScheme name="Eudat-Color">
      <a:dk1>
        <a:srgbClr val="515151"/>
      </a:dk1>
      <a:lt1>
        <a:srgbClr val="FFFFFF"/>
      </a:lt1>
      <a:dk2>
        <a:srgbClr val="1F497D"/>
      </a:dk2>
      <a:lt2>
        <a:srgbClr val="EEECE1"/>
      </a:lt2>
      <a:accent1>
        <a:srgbClr val="1B216E"/>
      </a:accent1>
      <a:accent2>
        <a:srgbClr val="B01813"/>
      </a:accent2>
      <a:accent3>
        <a:srgbClr val="DF3A10"/>
      </a:accent3>
      <a:accent4>
        <a:srgbClr val="F39605"/>
      </a:accent4>
      <a:accent5>
        <a:srgbClr val="FBBE09"/>
      </a:accent5>
      <a:accent6>
        <a:srgbClr val="FFF3E6"/>
      </a:accent6>
      <a:hlink>
        <a:srgbClr val="B11913"/>
      </a:hlink>
      <a:folHlink>
        <a:srgbClr val="DF3B1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2652</Words>
  <Application>Microsoft Macintosh PowerPoint</Application>
  <PresentationFormat>Custom</PresentationFormat>
  <Paragraphs>535</Paragraphs>
  <Slides>54</Slides>
  <Notes>42</Notes>
  <HiddenSlides>3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Source Sans Pro</vt:lpstr>
      <vt:lpstr>slide_base</vt:lpstr>
      <vt:lpstr>PowerPoint Presentation</vt:lpstr>
      <vt:lpstr>Outline for session 2</vt:lpstr>
      <vt:lpstr>Open Science</vt:lpstr>
      <vt:lpstr>Motivation: Increased science output</vt:lpstr>
      <vt:lpstr>Motivation: Financial</vt:lpstr>
      <vt:lpstr>Motivation: Reproducibility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EOSC-hub project established ‘The Hub’</vt:lpstr>
      <vt:lpstr>Area 1: Services</vt:lpstr>
      <vt:lpstr>PowerPoint Presentation</vt:lpstr>
      <vt:lpstr>PowerPoint Presentation</vt:lpstr>
      <vt:lpstr>Area 2: Federation services</vt:lpstr>
      <vt:lpstr>Area 3: Federated operation</vt:lpstr>
      <vt:lpstr>Implementing FitSM – What does it mean in practice?</vt:lpstr>
      <vt:lpstr>Area 4: Processes and policies </vt:lpstr>
      <vt:lpstr>Example: Integrated Carbon Observation System</vt:lpstr>
      <vt:lpstr>PowerPoint Presentation</vt:lpstr>
      <vt:lpstr>Reproducibility: beyond sharing code and data</vt:lpstr>
      <vt:lpstr>Reproducible Open Science</vt:lpstr>
      <vt:lpstr>Our implementation of Open Science</vt:lpstr>
      <vt:lpstr>Git &amp; GitHub</vt:lpstr>
      <vt:lpstr>Zenodo</vt:lpstr>
      <vt:lpstr>Binder</vt:lpstr>
      <vt:lpstr>What does Binder do?</vt:lpstr>
      <vt:lpstr>EGI Binder service</vt:lpstr>
      <vt:lpstr>Overview of the hands-on</vt:lpstr>
      <vt:lpstr>Some Binder examples</vt:lpstr>
      <vt:lpstr>Hands-on</vt:lpstr>
      <vt:lpstr>Create your first shareable Binder notebook</vt:lpstr>
      <vt:lpstr>Sign up for a GitHub account (if you don't have it!)</vt:lpstr>
      <vt:lpstr>Create a new repository on GitHub</vt:lpstr>
      <vt:lpstr>Create a new repository on GitHub (cont.)</vt:lpstr>
      <vt:lpstr>Upload your notebook (00-first-notebook)</vt:lpstr>
      <vt:lpstr>Add missing requirements in the GitHub repo</vt:lpstr>
      <vt:lpstr>Share your GitHub repo on Zenodo</vt:lpstr>
      <vt:lpstr>Enable your GitHub repository at Zenodo</vt:lpstr>
      <vt:lpstr>Create a release for your GitHub repo</vt:lpstr>
      <vt:lpstr>Search your GitHub repo in Zenodo</vt:lpstr>
      <vt:lpstr>Reproduce your analysis with Binder</vt:lpstr>
      <vt:lpstr>Hands-on summary</vt:lpstr>
      <vt:lpstr>Working with big data</vt:lpstr>
      <vt:lpstr>Data management </vt:lpstr>
      <vt:lpstr>The problem we want to address</vt:lpstr>
      <vt:lpstr>Accessing federated data in Notebooks</vt:lpstr>
      <vt:lpstr>Getting access Deploying locally</vt:lpstr>
      <vt:lpstr>Using the services after this training</vt:lpstr>
      <vt:lpstr>Setting up an EGI Notebooks in EaP</vt:lpstr>
      <vt:lpstr>Getting EGI resources for a community Notebook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Enol Fernandez</dc:creator>
  <cp:lastModifiedBy>Gergely Sipos</cp:lastModifiedBy>
  <cp:revision>3</cp:revision>
  <dcterms:created xsi:type="dcterms:W3CDTF">2019-03-06T12:01:48Z</dcterms:created>
  <dcterms:modified xsi:type="dcterms:W3CDTF">2019-09-27T06:39:39Z</dcterms:modified>
</cp:coreProperties>
</file>