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2" r:id="rId2"/>
    <p:sldMasterId id="2147483672" r:id="rId3"/>
  </p:sldMasterIdLst>
  <p:notesMasterIdLst>
    <p:notesMasterId r:id="rId33"/>
  </p:notesMasterIdLst>
  <p:sldIdLst>
    <p:sldId id="387" r:id="rId4"/>
    <p:sldId id="532" r:id="rId5"/>
    <p:sldId id="407" r:id="rId6"/>
    <p:sldId id="430" r:id="rId7"/>
    <p:sldId id="512" r:id="rId8"/>
    <p:sldId id="393" r:id="rId9"/>
    <p:sldId id="524" r:id="rId10"/>
    <p:sldId id="534" r:id="rId11"/>
    <p:sldId id="531" r:id="rId12"/>
    <p:sldId id="535" r:id="rId13"/>
    <p:sldId id="536" r:id="rId14"/>
    <p:sldId id="537" r:id="rId15"/>
    <p:sldId id="538" r:id="rId16"/>
    <p:sldId id="540" r:id="rId17"/>
    <p:sldId id="542" r:id="rId18"/>
    <p:sldId id="514" r:id="rId19"/>
    <p:sldId id="545" r:id="rId20"/>
    <p:sldId id="544" r:id="rId21"/>
    <p:sldId id="547" r:id="rId22"/>
    <p:sldId id="529" r:id="rId23"/>
    <p:sldId id="546" r:id="rId24"/>
    <p:sldId id="509" r:id="rId25"/>
    <p:sldId id="525" r:id="rId26"/>
    <p:sldId id="511" r:id="rId27"/>
    <p:sldId id="513" r:id="rId28"/>
    <p:sldId id="515" r:id="rId29"/>
    <p:sldId id="516" r:id="rId30"/>
    <p:sldId id="520" r:id="rId31"/>
    <p:sldId id="402" r:id="rId3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6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CBFF"/>
    <a:srgbClr val="0A82B8"/>
    <a:srgbClr val="0000FF"/>
    <a:srgbClr val="24538C"/>
    <a:srgbClr val="2E81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77599" autoAdjust="0"/>
  </p:normalViewPr>
  <p:slideViewPr>
    <p:cSldViewPr>
      <p:cViewPr varScale="1">
        <p:scale>
          <a:sx n="85" d="100"/>
          <a:sy n="85" d="100"/>
        </p:scale>
        <p:origin x="-22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509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F44DB-86A4-40C3-95A9-79035FE118C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930" y="4863219"/>
            <a:ext cx="5679440" cy="4602022"/>
          </a:xfrm>
          <a:noFill/>
        </p:spPr>
        <p:txBody>
          <a:bodyPr wrap="square" lIns="99691" tIns="49846" rIns="99691" bIns="49846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4022937" y="9722883"/>
            <a:ext cx="3074720" cy="50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91" tIns="49846" rIns="99691" bIns="49846" anchor="b"/>
          <a:lstStyle/>
          <a:p>
            <a:pPr algn="r" defTabSz="997356"/>
            <a:fld id="{7281E7F1-741A-49CF-B8E1-E0D812CAC574}" type="slidenum">
              <a:rPr lang="en-GB" sz="1300"/>
              <a:pPr algn="r" defTabSz="997356"/>
              <a:t>5</a:t>
            </a:fld>
            <a:endParaRPr lang="en-GB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46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50"/>
              </a:spcBef>
              <a:spcAft>
                <a:spcPts val="650"/>
              </a:spcAft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280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8846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F4C8F-E2E0-4290-B024-95D49D81F38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849E5-18CC-40CC-8CCB-33CF8ABA10E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23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32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F5F9D-E43D-40B2-836C-C09429D23FD7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0FA53-410E-4C5E-BEDD-833B12734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7C858-3E95-41B6-AB8F-E0FCEDDB1C27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CF723-26E7-4579-B0BE-4F0EC51C3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E840D-0783-4042-BB9D-0D7BEE8A13A0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F4C6A-B2F5-46A6-B73C-656FF91B2B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CEF62-0103-42AC-933B-CA12576FCE4E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F22CA-F614-49DA-BAF5-AFCB348C6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0E759-2C51-4495-B242-891AADB02B73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15DBE-7544-446D-89CD-A0B151392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F5D53-A752-4ABD-974A-7B3E816E5FFB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863C4-274B-47DF-AEB8-8EAC9D052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F95D3-CB52-43D5-B907-3264884F1511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478FE-2A34-4C4F-8450-AB3D897B6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B7C1E-8CAD-4B26-B0E1-6CB8591B3607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97606-3E24-416B-9087-E211D78358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51DBD-7475-43F9-A67E-BAD3B2035F49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B7A0D-9762-436E-9738-159C9F60C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A5173-03C5-41A1-BF22-629D04C57B04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BA5FF-49C3-4545-A0DE-53FDDD854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1442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801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874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0127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9212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4742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9796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3139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8839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603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6587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B31F-B38D-4CCE-BD5F-46FA2F9A17E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F037-CBAD-4AF4-A6AD-96BF74FBB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729C2-23CB-4CFB-B57D-67F5F2CAF4C1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A86CF-AF34-41BF-B146-7BCE61E1F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DA7A6-C98E-420C-A292-55D8476CF75F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E7B66-F346-476B-92C6-6E31A4E06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5E85A-E6EB-465D-BC86-353D40B9C8E0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3C52E-546D-4868-83A4-E8B5F267E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9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7850"/>
            <a:ext cx="82296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97650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34392"/>
                </a:solidFill>
              </a:defRPr>
            </a:lvl1pPr>
          </a:lstStyle>
          <a:p>
            <a:fld id="{A5EDBAA7-EF36-4F90-B27D-F6833394F625}" type="datetime1">
              <a:rPr lang="en-US"/>
              <a:pPr/>
              <a:t>2/26/2013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34392"/>
                </a:solidFill>
              </a:defRPr>
            </a:lvl1pPr>
          </a:lstStyle>
          <a:p>
            <a:r>
              <a:rPr lang="fr-FR"/>
              <a:t>Laurence.Field@cern.ch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97650"/>
            <a:ext cx="2133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4392"/>
                </a:solidFill>
              </a:defRPr>
            </a:lvl1pPr>
          </a:lstStyle>
          <a:p>
            <a:fld id="{B3F3504F-F833-480B-B318-F048B9BEE7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436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appdb.egi.eu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egi.eu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m.egi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gi.eu/user-support/gadge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gkk.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Virtual_Team_Project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egi.eu/document/61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nmr.eu/wenmr/" TargetMode="External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requirement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rations-portal.egi.eu/v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EGI2020" TargetMode="External"/><Relationship Id="rId2" Type="http://schemas.openxmlformats.org/officeDocument/2006/relationships/hyperlink" Target="http://cf2013.egi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katelescope.org/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hyperlink" Target="http://www.cta-observatory.org/" TargetMode="External"/><Relationship Id="rId2" Type="http://schemas.openxmlformats.org/officeDocument/2006/relationships/image" Target="../media/image11.gif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scat3d.se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gif"/><Relationship Id="rId10" Type="http://schemas.openxmlformats.org/officeDocument/2006/relationships/hyperlink" Target="http://www.elixir-europe.org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hyperlink" Target="http://www.egi.e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7200800" cy="1470025"/>
          </a:xfrm>
        </p:spPr>
        <p:txBody>
          <a:bodyPr/>
          <a:lstStyle/>
          <a:p>
            <a:r>
              <a:rPr lang="en-US" sz="4800" smtClean="0"/>
              <a:t>EGI for ELI-HU</a:t>
            </a:r>
            <a:endParaRPr lang="en-US" sz="4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1720" y="3501008"/>
            <a:ext cx="6192688" cy="1343000"/>
          </a:xfrm>
        </p:spPr>
        <p:txBody>
          <a:bodyPr/>
          <a:lstStyle/>
          <a:p>
            <a:r>
              <a:rPr lang="en-US" sz="2800" smtClean="0"/>
              <a:t>Gergely Sipos</a:t>
            </a:r>
          </a:p>
          <a:p>
            <a:r>
              <a:rPr lang="en-US" sz="2000" smtClean="0"/>
              <a:t>EGI.eu</a:t>
            </a:r>
          </a:p>
          <a:p>
            <a:r>
              <a:rPr lang="en-US" sz="2000" smtClean="0"/>
              <a:t>Technical Outreach Manager</a:t>
            </a:r>
          </a:p>
          <a:p>
            <a:r>
              <a:rPr lang="en-US" sz="2000" smtClean="0"/>
              <a:t>User Community Support Team</a:t>
            </a:r>
          </a:p>
          <a:p>
            <a:r>
              <a:rPr lang="en-US" sz="2000" smtClean="0">
                <a:hlinkClick r:id="rId2"/>
              </a:rPr>
              <a:t>gergely.sipos@egi.eu</a:t>
            </a:r>
            <a:endParaRPr lang="en-US" sz="2000" smtClean="0"/>
          </a:p>
        </p:txBody>
      </p:sp>
      <p:sp>
        <p:nvSpPr>
          <p:cNvPr id="5" name="TextBox 4"/>
          <p:cNvSpPr txBox="1"/>
          <p:nvPr/>
        </p:nvSpPr>
        <p:spPr>
          <a:xfrm>
            <a:off x="3442916" y="25460"/>
            <a:ext cx="5809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bg1"/>
                </a:solidFill>
              </a:rPr>
              <a:t>European Grid Infrastructure</a:t>
            </a:r>
            <a:endParaRPr lang="en-GB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8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2. Collaboration Tools for RIs </a:t>
            </a:r>
            <a:endParaRPr lang="en-GB" sz="40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1783357"/>
            <a:ext cx="8075612" cy="4237931"/>
          </a:xfrm>
        </p:spPr>
        <p:txBody>
          <a:bodyPr>
            <a:norm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en-GB" sz="2400" b="1" smtClean="0"/>
              <a:t>Applications Database</a:t>
            </a:r>
            <a:endParaRPr lang="en-GB" sz="2400" smtClean="0"/>
          </a:p>
          <a:p>
            <a:pPr marL="971550" lvl="1" indent="-252413"/>
            <a:r>
              <a:rPr lang="en-GB" sz="2000" smtClean="0"/>
              <a:t>Registry of high level software environments, software components, developers, publications</a:t>
            </a:r>
          </a:p>
          <a:p>
            <a:pPr marL="355600" indent="-355600">
              <a:buFont typeface="+mj-lt"/>
              <a:buAutoNum type="arabicPeriod"/>
            </a:pPr>
            <a:r>
              <a:rPr lang="en-GB" sz="2400" b="1" smtClean="0"/>
              <a:t>Training Marketplace</a:t>
            </a:r>
          </a:p>
          <a:p>
            <a:pPr marL="971550" lvl="1" indent="-252413"/>
            <a:r>
              <a:rPr lang="en-GB" sz="2000" smtClean="0"/>
              <a:t>Registry of training events, training materials, training resources, university courses  </a:t>
            </a:r>
          </a:p>
          <a:p>
            <a:pPr marL="355600" indent="-355600">
              <a:buFont typeface="+mj-lt"/>
              <a:buAutoNum type="arabicPeriod"/>
            </a:pPr>
            <a:r>
              <a:rPr lang="en-GB" sz="2400" b="1" smtClean="0"/>
              <a:t>Client Relationship Manager</a:t>
            </a:r>
            <a:endParaRPr lang="en-GB" sz="2400" smtClean="0"/>
          </a:p>
          <a:p>
            <a:pPr marL="971550" lvl="1" indent="-252413"/>
            <a:r>
              <a:rPr lang="en-GB" sz="2000" smtClean="0"/>
              <a:t>To capture leads and needs of scientific communities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124744"/>
            <a:ext cx="690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/>
              <a:t>To exhange &amp; integrate knowledge in a multi-national community...</a:t>
            </a:r>
            <a:endParaRPr lang="en-GB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Applications </a:t>
            </a:r>
            <a:r>
              <a:rPr lang="en-GB" dirty="0"/>
              <a:t>Database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36884" y="1124744"/>
            <a:ext cx="4032820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Benefits:</a:t>
            </a:r>
            <a:endParaRPr lang="en-GB" sz="2800" dirty="0" smtClean="0"/>
          </a:p>
          <a:p>
            <a:pPr marL="271463" indent="-177800"/>
            <a:r>
              <a:rPr lang="en-GB" sz="2000" dirty="0" smtClean="0"/>
              <a:t>Gives recognition to </a:t>
            </a:r>
            <a:r>
              <a:rPr lang="en-GB" sz="2000" smtClean="0"/>
              <a:t>reusable scientific applications,</a:t>
            </a:r>
            <a:br>
              <a:rPr lang="en-GB" sz="2000" smtClean="0"/>
            </a:br>
            <a:r>
              <a:rPr lang="en-GB" sz="2000" smtClean="0"/>
              <a:t>application developer tools, portals, workflow systems, etc. </a:t>
            </a:r>
            <a:endParaRPr lang="en-GB" sz="2000" dirty="0" smtClean="0"/>
          </a:p>
          <a:p>
            <a:pPr marL="271463" indent="-177800"/>
            <a:r>
              <a:rPr lang="en-GB" sz="2000" dirty="0" smtClean="0"/>
              <a:t>Gives recognition to </a:t>
            </a:r>
            <a:r>
              <a:rPr lang="en-GB" sz="2000" smtClean="0"/>
              <a:t>application developers (people profiles)</a:t>
            </a:r>
            <a:endParaRPr lang="en-GB" sz="2000" dirty="0" smtClean="0"/>
          </a:p>
          <a:p>
            <a:pPr marL="271463" indent="-177800"/>
            <a:r>
              <a:rPr lang="en-GB" sz="2000" dirty="0" smtClean="0"/>
              <a:t>Access through web page AND </a:t>
            </a:r>
            <a:r>
              <a:rPr lang="en-GB" sz="2000" smtClean="0"/>
              <a:t>web gadget</a:t>
            </a:r>
          </a:p>
          <a:p>
            <a:pPr marL="271463" indent="-177800"/>
            <a:r>
              <a:rPr lang="en-GB" sz="2000" smtClean="0"/>
              <a:t>Community features such as commenting, rating, </a:t>
            </a:r>
            <a:br>
              <a:rPr lang="en-GB" sz="2000" smtClean="0"/>
            </a:br>
            <a:r>
              <a:rPr lang="en-GB" sz="2000" smtClean="0"/>
              <a:t>tag-based groupings</a:t>
            </a:r>
          </a:p>
          <a:p>
            <a:pPr marL="177800" indent="0">
              <a:buNone/>
            </a:pPr>
            <a:endParaRPr lang="en-GB" sz="2800" smtClean="0">
              <a:hlinkClick r:id="rId3"/>
            </a:endParaRPr>
          </a:p>
          <a:p>
            <a:pPr marL="177800" indent="0">
              <a:buNone/>
            </a:pPr>
            <a:r>
              <a:rPr lang="en-GB" sz="2800" smtClean="0">
                <a:hlinkClick r:id="rId3"/>
              </a:rPr>
              <a:t>http://appdb.egi.eu</a:t>
            </a:r>
            <a:r>
              <a:rPr lang="en-GB" sz="2800" smtClean="0"/>
              <a:t> 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96752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80838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67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1196752"/>
            <a:ext cx="35283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Benefits: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1463" lvl="0" indent="-27146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Register &amp; share</a:t>
            </a:r>
            <a:endParaRPr lang="en-GB" sz="2000" dirty="0" smtClean="0"/>
          </a:p>
          <a:p>
            <a:pPr marL="714375" lvl="1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training events, expertise, services, materials, resources</a:t>
            </a:r>
            <a:r>
              <a:rPr lang="en-GB" sz="2000" smtClean="0"/>
              <a:t>, online courses, university </a:t>
            </a:r>
            <a:r>
              <a:rPr lang="en-GB" sz="2000" dirty="0" smtClean="0"/>
              <a:t>courses  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Browse </a:t>
            </a:r>
            <a:r>
              <a:rPr lang="en-GB" sz="2000" smtClean="0"/>
              <a:t>and search items</a:t>
            </a:r>
            <a:endParaRPr lang="en-GB" sz="2000" dirty="0" smtClean="0"/>
          </a:p>
          <a:p>
            <a:pPr marL="257175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Community features such as commenting, rating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Access </a:t>
            </a:r>
            <a:r>
              <a:rPr lang="en-GB" sz="2000" dirty="0" smtClean="0"/>
              <a:t>through web page and </a:t>
            </a:r>
            <a:r>
              <a:rPr lang="en-GB" sz="2000" smtClean="0"/>
              <a:t>web gadget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endParaRPr lang="en-GB" sz="2000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</a:pPr>
            <a:r>
              <a:rPr lang="en-GB" sz="2800" smtClean="0">
                <a:solidFill>
                  <a:srgbClr val="FF0000"/>
                </a:solidFill>
                <a:hlinkClick r:id="rId3"/>
              </a:rPr>
              <a:t>http://training.egi.eu</a:t>
            </a:r>
            <a:r>
              <a:rPr lang="en-GB" sz="28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496" y="4293096"/>
            <a:ext cx="43208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930733" cy="352137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564" y="1484784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204864"/>
            <a:ext cx="3564007" cy="27572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8643" y="2636912"/>
            <a:ext cx="3453717" cy="358995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mtClean="0"/>
              <a:t>Training Marketplace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94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Client Relationship Manager</a:t>
            </a:r>
            <a:endParaRPr lang="en-GB" sz="400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464496"/>
          </a:xfrm>
        </p:spPr>
        <p:txBody>
          <a:bodyPr>
            <a:normAutofit/>
          </a:bodyPr>
          <a:lstStyle/>
          <a:p>
            <a:r>
              <a:rPr lang="en-GB" sz="2400" smtClean="0"/>
              <a:t>To capture leads and needs of scientific communities</a:t>
            </a:r>
          </a:p>
          <a:p>
            <a:endParaRPr lang="en-GB" sz="2400" dirty="0" smtClean="0"/>
          </a:p>
          <a:p>
            <a:pPr marL="269875" indent="-269875">
              <a:spcBef>
                <a:spcPts val="1200"/>
              </a:spcBef>
            </a:pPr>
            <a:r>
              <a:rPr lang="en-GB" sz="2400" dirty="0" smtClean="0"/>
              <a:t>EGI CRM – main capabilities (based on </a:t>
            </a:r>
            <a:r>
              <a:rPr lang="en-GB" sz="2400" dirty="0" err="1" smtClean="0"/>
              <a:t>vTiger</a:t>
            </a:r>
            <a:r>
              <a:rPr lang="en-GB" sz="2400" dirty="0" smtClean="0"/>
              <a:t> CRM):</a:t>
            </a:r>
          </a:p>
          <a:p>
            <a:pPr lvl="1"/>
            <a:r>
              <a:rPr lang="en-GB" sz="2000" dirty="0" smtClean="0"/>
              <a:t>Register projects/communities</a:t>
            </a:r>
          </a:p>
          <a:p>
            <a:pPr lvl="1"/>
            <a:r>
              <a:rPr lang="en-GB" sz="2000" dirty="0" smtClean="0"/>
              <a:t>Register personal leads</a:t>
            </a:r>
          </a:p>
          <a:p>
            <a:pPr lvl="1"/>
            <a:r>
              <a:rPr lang="en-GB" sz="2000" dirty="0" smtClean="0"/>
              <a:t>Register details about ‘Potential for EGI use’ and </a:t>
            </a:r>
            <a:br>
              <a:rPr lang="en-GB" sz="2000" dirty="0" smtClean="0"/>
            </a:br>
            <a:r>
              <a:rPr lang="en-GB" sz="2000" dirty="0" smtClean="0"/>
              <a:t>‘Interest in e-infrastructures</a:t>
            </a:r>
            <a:r>
              <a:rPr lang="en-GB" sz="2000" smtClean="0"/>
              <a:t>’ </a:t>
            </a:r>
          </a:p>
          <a:p>
            <a:pPr lvl="1"/>
            <a:endParaRPr lang="en-GB" sz="2000" smtClean="0"/>
          </a:p>
          <a:p>
            <a:r>
              <a:rPr lang="en-GB" sz="2400" smtClean="0"/>
              <a:t>EGI instance is available to NGI International Liaisons and their collaborators at </a:t>
            </a:r>
            <a:r>
              <a:rPr lang="en-GB" sz="2400" smtClean="0">
                <a:hlinkClick r:id="rId3"/>
              </a:rPr>
              <a:t>http://crm.egi.eu</a:t>
            </a:r>
            <a:r>
              <a:rPr lang="en-GB" sz="2400" smtClean="0"/>
              <a:t> 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Web Gadgets: </a:t>
            </a:r>
            <a:br>
              <a:rPr lang="en-GB" sz="2400" smtClean="0"/>
            </a:br>
            <a:r>
              <a:rPr lang="en-GB" sz="2400" smtClean="0"/>
              <a:t>Embed EGI collaboration services into Websites!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0" y="1052736"/>
            <a:ext cx="9035480" cy="4525963"/>
          </a:xfrm>
        </p:spPr>
        <p:txBody>
          <a:bodyPr/>
          <a:lstStyle/>
          <a:p>
            <a:pPr marL="177800" indent="-177800"/>
            <a:r>
              <a:rPr lang="en-GB" sz="2400" smtClean="0"/>
              <a:t>The simplest way to reuse EGI services: embed EGI gadgets into your website</a:t>
            </a:r>
          </a:p>
          <a:p>
            <a:pPr marL="177800" indent="-177800"/>
            <a:r>
              <a:rPr lang="en-GB" sz="2400" smtClean="0"/>
              <a:t>Benefits</a:t>
            </a:r>
          </a:p>
          <a:p>
            <a:pPr lvl="1"/>
            <a:r>
              <a:rPr lang="en-GB" sz="2000" smtClean="0"/>
              <a:t>Customisability</a:t>
            </a:r>
            <a:endParaRPr lang="en-GB" sz="2000" dirty="0" smtClean="0"/>
          </a:p>
          <a:p>
            <a:pPr lvl="1"/>
            <a:r>
              <a:rPr lang="en-GB" sz="2000" dirty="0" smtClean="0"/>
              <a:t>Reusability</a:t>
            </a:r>
          </a:p>
          <a:p>
            <a:pPr lvl="1"/>
            <a:r>
              <a:rPr lang="en-GB" sz="2000" dirty="0" smtClean="0"/>
              <a:t>Compatibility </a:t>
            </a:r>
          </a:p>
          <a:p>
            <a:pPr marL="177800" indent="-177800"/>
            <a:r>
              <a:rPr lang="en-GB" sz="2400" dirty="0" smtClean="0"/>
              <a:t>Existing gadgets:</a:t>
            </a:r>
          </a:p>
          <a:p>
            <a:pPr lvl="1"/>
            <a:r>
              <a:rPr lang="en-GB" sz="2000" dirty="0" smtClean="0"/>
              <a:t>Application Database</a:t>
            </a:r>
          </a:p>
          <a:p>
            <a:pPr lvl="1"/>
            <a:r>
              <a:rPr lang="en-GB" sz="2000" dirty="0" smtClean="0"/>
              <a:t>Training Marketplace</a:t>
            </a:r>
          </a:p>
          <a:p>
            <a:pPr lvl="1"/>
            <a:r>
              <a:rPr lang="en-GB" sz="2000" smtClean="0"/>
              <a:t>Requirement Tracker</a:t>
            </a:r>
          </a:p>
          <a:p>
            <a:pPr lvl="1"/>
            <a:r>
              <a:rPr lang="en-GB" sz="2000" smtClean="0"/>
              <a:t>Grid Relational DBs Catalogue</a:t>
            </a:r>
            <a:endParaRPr lang="en-GB" sz="2000" dirty="0" smtClean="0"/>
          </a:p>
          <a:p>
            <a:pPr marL="177800" indent="-177800"/>
            <a:r>
              <a:rPr lang="en-GB" sz="2400" smtClean="0">
                <a:solidFill>
                  <a:srgbClr val="FF0000"/>
                </a:solidFill>
              </a:rPr>
              <a:t>Use </a:t>
            </a:r>
            <a:r>
              <a:rPr lang="en-GB" sz="2400" dirty="0" smtClean="0">
                <a:solidFill>
                  <a:srgbClr val="FF0000"/>
                </a:solidFill>
              </a:rPr>
              <a:t>and </a:t>
            </a:r>
            <a:r>
              <a:rPr lang="en-GB" sz="2400" smtClean="0">
                <a:solidFill>
                  <a:srgbClr val="FF0000"/>
                </a:solidFill>
              </a:rPr>
              <a:t>develop gadgets &amp; share them through EGI: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177800" indent="0">
              <a:buNone/>
            </a:pPr>
            <a:r>
              <a:rPr lang="en-GB" sz="2400" smtClean="0">
                <a:hlinkClick r:id="rId2"/>
              </a:rPr>
              <a:t>www.egi.eu/user-support/gadgets</a:t>
            </a:r>
            <a:r>
              <a:rPr lang="en-GB" sz="2400" smtClean="0"/>
              <a:t> </a:t>
            </a:r>
            <a:r>
              <a:rPr lang="en-GB" sz="2400" smtClean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060848"/>
            <a:ext cx="3024336" cy="33145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00808"/>
            <a:ext cx="4359771" cy="19779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3. Application Developer and user tools for RIs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4896544" cy="4320480"/>
          </a:xfrm>
        </p:spPr>
        <p:txBody>
          <a:bodyPr>
            <a:normAutofit lnSpcReduction="10000"/>
          </a:bodyPr>
          <a:lstStyle/>
          <a:p>
            <a:pPr marL="263525" indent="-263525"/>
            <a:r>
              <a:rPr lang="en-GB" sz="1800" smtClean="0"/>
              <a:t>EGI Applications Database stores</a:t>
            </a:r>
          </a:p>
          <a:p>
            <a:pPr marL="663575" lvl="1" indent="-263525"/>
            <a:r>
              <a:rPr lang="en-GB" sz="1400" smtClean="0"/>
              <a:t>Ready-to-use solutions on EGI</a:t>
            </a:r>
          </a:p>
          <a:p>
            <a:pPr marL="663575" lvl="1" indent="-263525"/>
            <a:r>
              <a:rPr lang="en-GB" sz="1400" smtClean="0"/>
              <a:t>Reusable frameworks</a:t>
            </a:r>
          </a:p>
          <a:p>
            <a:pPr marL="663575" lvl="1" indent="-263525"/>
            <a:r>
              <a:rPr lang="en-GB" sz="1400" smtClean="0"/>
              <a:t>Check them at </a:t>
            </a:r>
            <a:r>
              <a:rPr lang="en-GB" sz="1400" smtClean="0">
                <a:hlinkClick r:id="rId2"/>
              </a:rPr>
              <a:t>http://appdb.egi.eu</a:t>
            </a:r>
            <a:endParaRPr lang="en-GB" sz="1400" smtClean="0"/>
          </a:p>
          <a:p>
            <a:pPr marL="263525" indent="-263525"/>
            <a:r>
              <a:rPr lang="en-GB" sz="1800" smtClean="0">
                <a:solidFill>
                  <a:srgbClr val="FF0000"/>
                </a:solidFill>
              </a:rPr>
              <a:t>EGI provides these in partnership with projects. Some examples:</a:t>
            </a:r>
          </a:p>
          <a:p>
            <a:pPr marL="663575" lvl="1" indent="-263525"/>
            <a:r>
              <a:rPr lang="en-GB" sz="1400" smtClean="0">
                <a:solidFill>
                  <a:srgbClr val="FF0000"/>
                </a:solidFill>
              </a:rPr>
              <a:t>SCI-BUS: Grid/cloud portal framework</a:t>
            </a:r>
          </a:p>
          <a:p>
            <a:pPr marL="663575" lvl="1" indent="-263525"/>
            <a:r>
              <a:rPr lang="en-GB" sz="1400" smtClean="0">
                <a:solidFill>
                  <a:srgbClr val="FF0000"/>
                </a:solidFill>
              </a:rPr>
              <a:t>ER-flow: Workflow platform and repository</a:t>
            </a:r>
          </a:p>
          <a:p>
            <a:pPr marL="663575" lvl="1" indent="-263525"/>
            <a:r>
              <a:rPr lang="en-GB" sz="1400" smtClean="0">
                <a:solidFill>
                  <a:srgbClr val="FF0000"/>
                </a:solidFill>
              </a:rPr>
              <a:t>DIRAC: Application developer tool</a:t>
            </a:r>
          </a:p>
          <a:p>
            <a:pPr marL="263525" indent="-263525"/>
            <a:endParaRPr lang="en-GB" sz="1800" smtClean="0"/>
          </a:p>
          <a:p>
            <a:pPr marL="263525" indent="-263525"/>
            <a:r>
              <a:rPr lang="en-GB" sz="1800" smtClean="0"/>
              <a:t>Numbers</a:t>
            </a:r>
            <a:r>
              <a:rPr lang="en-GB" sz="1200" smtClean="0"/>
              <a:t> (February 2013)</a:t>
            </a:r>
            <a:r>
              <a:rPr lang="en-GB" sz="1800" smtClean="0"/>
              <a:t>: </a:t>
            </a:r>
          </a:p>
          <a:p>
            <a:pPr marL="663575" lvl="1" indent="-263525"/>
            <a:r>
              <a:rPr lang="en-GB" sz="1400" smtClean="0"/>
              <a:t>460 software in total</a:t>
            </a:r>
          </a:p>
          <a:p>
            <a:pPr marL="663575" lvl="1" indent="-263525"/>
            <a:r>
              <a:rPr lang="en-GB" sz="1400" smtClean="0"/>
              <a:t>387 scientific application</a:t>
            </a:r>
          </a:p>
          <a:p>
            <a:pPr marL="663575" lvl="1" indent="-263525"/>
            <a:r>
              <a:rPr lang="en-GB" sz="1400" smtClean="0"/>
              <a:t>70 developer tool/framework/toolkit</a:t>
            </a:r>
          </a:p>
          <a:p>
            <a:pPr marL="663575" lvl="1" indent="-263525"/>
            <a:r>
              <a:rPr lang="en-GB" sz="1400" smtClean="0"/>
              <a:t>46 science gateway &amp; framework</a:t>
            </a:r>
          </a:p>
          <a:p>
            <a:pPr marL="663575" lvl="1" indent="-263525"/>
            <a:r>
              <a:rPr lang="en-GB" sz="1400" smtClean="0"/>
              <a:t>26 workflow system &amp; workflow</a:t>
            </a:r>
          </a:p>
          <a:p>
            <a:pPr marL="263525" indent="-263525"/>
            <a:endParaRPr lang="en-GB" sz="1800" smtClean="0"/>
          </a:p>
          <a:p>
            <a:pPr marL="263525" indent="-263525">
              <a:buNone/>
            </a:pPr>
            <a:endParaRPr lang="en-GB" sz="180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4932040" y="1628800"/>
            <a:ext cx="4032449" cy="4608512"/>
          </a:xfrm>
          <a:prstGeom prst="can">
            <a:avLst>
              <a:gd name="adj" fmla="val 0"/>
            </a:avLst>
          </a:prstGeom>
          <a:solidFill>
            <a:srgbClr val="92D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Community specific</a:t>
            </a:r>
            <a:br>
              <a:rPr lang="en-US" sz="2000" b="1" smtClean="0">
                <a:solidFill>
                  <a:schemeClr val="tx1"/>
                </a:solidFill>
              </a:rPr>
            </a:br>
            <a:r>
              <a:rPr lang="en-US" sz="2000" b="1" smtClean="0">
                <a:solidFill>
                  <a:schemeClr val="tx1"/>
                </a:solidFill>
              </a:rPr>
              <a:t>Virtual Research Environment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4509120"/>
            <a:ext cx="3744415" cy="1584176"/>
          </a:xfrm>
          <a:prstGeom prst="rect">
            <a:avLst/>
          </a:prstGeom>
          <a:solidFill>
            <a:srgbClr val="C6E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smtClean="0">
                <a:solidFill>
                  <a:schemeClr val="tx1"/>
                </a:solidFill>
              </a:rPr>
              <a:t>Domain services</a:t>
            </a:r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2492896"/>
            <a:ext cx="3744415" cy="835356"/>
          </a:xfrm>
          <a:prstGeom prst="rect">
            <a:avLst/>
          </a:prstGeom>
          <a:solidFill>
            <a:srgbClr val="C6E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rtlCol="0" anchor="t" anchorCtr="0"/>
          <a:lstStyle/>
          <a:p>
            <a:pPr algn="ctr"/>
            <a:r>
              <a:rPr lang="en-GB" b="1" smtClean="0">
                <a:solidFill>
                  <a:schemeClr val="tx1"/>
                </a:solidFill>
              </a:rPr>
              <a:t>Service access </a:t>
            </a:r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1545" y="5084140"/>
            <a:ext cx="98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Off-the-shelf and custom </a:t>
            </a:r>
            <a:br>
              <a:rPr lang="en-GB" sz="1200" smtClean="0"/>
            </a:br>
            <a:r>
              <a:rPr lang="en-GB" sz="1200" smtClean="0"/>
              <a:t>VM images</a:t>
            </a:r>
            <a:endParaRPr lang="en-GB" sz="1200"/>
          </a:p>
        </p:txBody>
      </p:sp>
      <p:sp>
        <p:nvSpPr>
          <p:cNvPr id="10" name="TextBox 9"/>
          <p:cNvSpPr txBox="1"/>
          <p:nvPr/>
        </p:nvSpPr>
        <p:spPr>
          <a:xfrm>
            <a:off x="6282973" y="5270547"/>
            <a:ext cx="13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Data bases and repositories</a:t>
            </a:r>
            <a:endParaRPr lang="en-GB" sz="1200"/>
          </a:p>
        </p:txBody>
      </p:sp>
      <p:sp>
        <p:nvSpPr>
          <p:cNvPr id="11" name="TextBox 10"/>
          <p:cNvSpPr txBox="1"/>
          <p:nvPr/>
        </p:nvSpPr>
        <p:spPr>
          <a:xfrm>
            <a:off x="7596336" y="515614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Scientific applications and algorithms</a:t>
            </a:r>
            <a:endParaRPr lang="en-GB" sz="1200"/>
          </a:p>
        </p:txBody>
      </p:sp>
      <p:sp>
        <p:nvSpPr>
          <p:cNvPr id="12" name="Rectangle 11"/>
          <p:cNvSpPr/>
          <p:nvPr/>
        </p:nvSpPr>
        <p:spPr>
          <a:xfrm>
            <a:off x="5076056" y="3501008"/>
            <a:ext cx="3744415" cy="863052"/>
          </a:xfrm>
          <a:prstGeom prst="rect">
            <a:avLst/>
          </a:prstGeom>
          <a:solidFill>
            <a:srgbClr val="C6E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rtlCol="0" anchor="t" anchorCtr="0"/>
          <a:lstStyle/>
          <a:p>
            <a:pPr algn="ctr"/>
            <a:r>
              <a:rPr lang="en-GB" b="1" smtClean="0">
                <a:solidFill>
                  <a:schemeClr val="tx1"/>
                </a:solidFill>
              </a:rPr>
              <a:t>Service integration</a:t>
            </a:r>
            <a:endParaRPr lang="en-GB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8063" y="2764114"/>
            <a:ext cx="3600401" cy="49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Science gateways, Portals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148064" y="3800816"/>
            <a:ext cx="3600400" cy="49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Workflow systems</a:t>
            </a: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148064" y="4941168"/>
            <a:ext cx="3600400" cy="10070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/>
              <a:t>Domain specific applications</a:t>
            </a:r>
          </a:p>
          <a:p>
            <a:r>
              <a:rPr lang="en-GB" smtClean="0"/>
              <a:t>Domain specific workflows</a:t>
            </a:r>
          </a:p>
          <a:p>
            <a:r>
              <a:rPr lang="en-GB" smtClean="0"/>
              <a:t>Domain specific databases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1124744"/>
            <a:ext cx="510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/>
              <a:t>To develop custom environments for scientists...</a:t>
            </a:r>
            <a:endParaRPr lang="en-GB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n 49"/>
          <p:cNvSpPr/>
          <p:nvPr/>
        </p:nvSpPr>
        <p:spPr>
          <a:xfrm>
            <a:off x="5148064" y="1268760"/>
            <a:ext cx="3168352" cy="1440160"/>
          </a:xfrm>
          <a:prstGeom prst="can">
            <a:avLst>
              <a:gd name="adj" fmla="val 0"/>
            </a:avLst>
          </a:prstGeom>
          <a:solidFill>
            <a:srgbClr val="92D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Community specific</a:t>
            </a:r>
            <a:br>
              <a:rPr lang="en-US" sz="1400" b="1" smtClean="0">
                <a:solidFill>
                  <a:schemeClr val="tx1"/>
                </a:solidFill>
              </a:rPr>
            </a:br>
            <a:r>
              <a:rPr lang="en-US" sz="1400" b="1" smtClean="0">
                <a:solidFill>
                  <a:schemeClr val="tx1"/>
                </a:solidFill>
              </a:rPr>
              <a:t>Virtual Research Environment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4. Grid and Cloud capacity </a:t>
            </a:r>
            <a:br>
              <a:rPr lang="en-GB" sz="3600" smtClean="0"/>
            </a:br>
            <a:r>
              <a:rPr lang="en-GB" sz="3600" smtClean="0"/>
              <a:t>for RIs</a:t>
            </a:r>
            <a:endParaRPr lang="en-GB" sz="3600"/>
          </a:p>
        </p:txBody>
      </p:sp>
      <p:sp>
        <p:nvSpPr>
          <p:cNvPr id="5" name="Rectangle 4"/>
          <p:cNvSpPr/>
          <p:nvPr/>
        </p:nvSpPr>
        <p:spPr bwMode="auto">
          <a:xfrm>
            <a:off x="539552" y="5547893"/>
            <a:ext cx="3181054" cy="5347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solidFill>
                  <a:srgbClr val="000000"/>
                </a:solidFill>
                <a:latin typeface="+mj-lt"/>
              </a:rPr>
              <a:t>Grid sites at ~350 sites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9552" y="4910491"/>
            <a:ext cx="1512168" cy="534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9552" y="3803435"/>
            <a:ext cx="3181054" cy="1016870"/>
          </a:xfrm>
          <a:prstGeom prst="rect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chemeClr val="bg1"/>
                </a:solidFill>
                <a:latin typeface="+mj-lt"/>
              </a:rPr>
              <a:t>Grid middleware: </a:t>
            </a:r>
            <a:br>
              <a:rPr lang="en-GB" smtClean="0">
                <a:solidFill>
                  <a:schemeClr val="bg1"/>
                </a:solidFill>
                <a:latin typeface="+mj-lt"/>
              </a:rPr>
            </a:br>
            <a:r>
              <a:rPr lang="en-GB" smtClean="0">
                <a:solidFill>
                  <a:schemeClr val="bg1"/>
                </a:solidFill>
                <a:latin typeface="+mj-lt"/>
              </a:rPr>
              <a:t>gLite, ARC, Unicore, Desktop Grid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148064" y="4509120"/>
            <a:ext cx="3181054" cy="399461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rgbClr val="000000"/>
                </a:solidFill>
                <a:latin typeface="+mj-lt"/>
              </a:rPr>
              <a:t>Local hypervisors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195736" y="4916732"/>
            <a:ext cx="1512168" cy="5347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148064" y="5555394"/>
            <a:ext cx="3181054" cy="5347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400" b="1" smtClean="0">
                <a:solidFill>
                  <a:srgbClr val="000000"/>
                </a:solidFill>
                <a:latin typeface="+mj-lt"/>
              </a:rPr>
              <a:t>Cloud sites at ~10 sites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148064" y="4910491"/>
            <a:ext cx="578373" cy="534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798735" y="4910491"/>
            <a:ext cx="578373" cy="5347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49405" y="4910491"/>
            <a:ext cx="578373" cy="534733"/>
          </a:xfrm>
          <a:prstGeom prst="rect">
            <a:avLst/>
          </a:prstGeom>
          <a:solidFill>
            <a:srgbClr val="2453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148064" y="2708920"/>
            <a:ext cx="3174414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3200" b="1" smtClean="0">
                <a:latin typeface="+mj-lt"/>
              </a:rPr>
              <a:t>Domain specific services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100075" y="4910491"/>
            <a:ext cx="578373" cy="53473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750745" y="4910491"/>
            <a:ext cx="578373" cy="53473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3" name="Can 32"/>
          <p:cNvSpPr/>
          <p:nvPr/>
        </p:nvSpPr>
        <p:spPr>
          <a:xfrm>
            <a:off x="539552" y="1268760"/>
            <a:ext cx="3168352" cy="2520280"/>
          </a:xfrm>
          <a:prstGeom prst="can">
            <a:avLst>
              <a:gd name="adj" fmla="val 0"/>
            </a:avLst>
          </a:prstGeom>
          <a:solidFill>
            <a:srgbClr val="92D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Community specific</a:t>
            </a:r>
            <a:br>
              <a:rPr lang="en-US" sz="1400" b="1" smtClean="0">
                <a:solidFill>
                  <a:schemeClr val="tx1"/>
                </a:solidFill>
              </a:rPr>
            </a:br>
            <a:r>
              <a:rPr lang="en-US" sz="1400" b="1" smtClean="0">
                <a:solidFill>
                  <a:schemeClr val="tx1"/>
                </a:solidFill>
              </a:rPr>
              <a:t>Virtual Research Environment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83568" y="1844824"/>
            <a:ext cx="28803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smtClean="0"/>
              <a:t>Science gateways, Portals</a:t>
            </a:r>
            <a:endParaRPr lang="en-GB" sz="1400" dirty="0"/>
          </a:p>
        </p:txBody>
      </p:sp>
      <p:sp>
        <p:nvSpPr>
          <p:cNvPr id="48" name="Rectangle 47"/>
          <p:cNvSpPr/>
          <p:nvPr/>
        </p:nvSpPr>
        <p:spPr>
          <a:xfrm>
            <a:off x="683568" y="2276872"/>
            <a:ext cx="2880319" cy="287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smtClean="0"/>
              <a:t>Workflow systems</a:t>
            </a:r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5292080" y="1844824"/>
            <a:ext cx="28803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smtClean="0"/>
              <a:t>Science gateways, Portals</a:t>
            </a:r>
            <a:endParaRPr lang="en-GB" sz="1400" dirty="0"/>
          </a:p>
        </p:txBody>
      </p:sp>
      <p:sp>
        <p:nvSpPr>
          <p:cNvPr id="52" name="Rectangle 51"/>
          <p:cNvSpPr/>
          <p:nvPr/>
        </p:nvSpPr>
        <p:spPr>
          <a:xfrm>
            <a:off x="5292080" y="2276872"/>
            <a:ext cx="2880319" cy="287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smtClean="0"/>
              <a:t>Workflow systems</a:t>
            </a:r>
            <a:endParaRPr lang="en-GB" sz="1400"/>
          </a:p>
        </p:txBody>
      </p:sp>
      <p:sp>
        <p:nvSpPr>
          <p:cNvPr id="53" name="Rectangle 52"/>
          <p:cNvSpPr/>
          <p:nvPr/>
        </p:nvSpPr>
        <p:spPr bwMode="auto">
          <a:xfrm>
            <a:off x="5148064" y="3933056"/>
            <a:ext cx="3181054" cy="471468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rgbClr val="000000"/>
                </a:solidFill>
                <a:latin typeface="+mj-lt"/>
              </a:rPr>
              <a:t>EGI Cloud federation (IaaS)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3568" y="2852936"/>
            <a:ext cx="2880320" cy="9350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smtClean="0"/>
              <a:t>Domain specific applications</a:t>
            </a:r>
          </a:p>
          <a:p>
            <a:r>
              <a:rPr lang="en-GB" sz="1400" smtClean="0"/>
              <a:t>Domain specific workflows</a:t>
            </a:r>
          </a:p>
          <a:p>
            <a:r>
              <a:rPr lang="en-GB" sz="1400" smtClean="0"/>
              <a:t>Domain specific databases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7" grpId="0" animBg="1"/>
      <p:bldP spid="25" grpId="0" animBg="1"/>
      <p:bldP spid="26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51" grpId="0" animBg="1"/>
      <p:bldP spid="52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smtClean="0"/>
              <a:t>Possible next steps for </a:t>
            </a:r>
            <a:br>
              <a:rPr lang="en-GB" sz="4000" smtClean="0"/>
            </a:br>
            <a:r>
              <a:rPr lang="en-GB" sz="4000" smtClean="0"/>
              <a:t>EGI – ELI-HU collaboration</a:t>
            </a:r>
            <a:endParaRPr lang="en-GB" sz="400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fr-FR"/>
              <a:t>Laurence.Field@cern.ch</a:t>
            </a:r>
          </a:p>
        </p:txBody>
      </p:sp>
      <p:sp>
        <p:nvSpPr>
          <p:cNvPr id="5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B668D8A-FF06-4EAC-BDFE-0415942903D7}" type="slidenum">
              <a:rPr lang="en-US"/>
              <a:pPr/>
              <a:t>18</a:t>
            </a:fld>
            <a:endParaRPr lang="en-US"/>
          </a:p>
        </p:txBody>
      </p:sp>
      <p:pic>
        <p:nvPicPr>
          <p:cNvPr id="108546" name="Picture 2" descr="digital_camera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2047875"/>
            <a:ext cx="952500" cy="952500"/>
          </a:xfrm>
          <a:prstGeom prst="rect">
            <a:avLst/>
          </a:prstGeom>
          <a:noFill/>
        </p:spPr>
      </p:pic>
      <p:sp>
        <p:nvSpPr>
          <p:cNvPr id="108547" name="AutoShape 3"/>
          <p:cNvSpPr>
            <a:spLocks noChangeArrowheads="1"/>
          </p:cNvSpPr>
          <p:nvPr/>
        </p:nvSpPr>
        <p:spPr bwMode="auto">
          <a:xfrm>
            <a:off x="4286250" y="1933575"/>
            <a:ext cx="1200150" cy="11620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Primary Storage</a:t>
            </a:r>
          </a:p>
          <a:p>
            <a:pPr algn="ctr"/>
            <a:r>
              <a:rPr lang="en-US" sz="1200"/>
              <a:t>&amp;</a:t>
            </a:r>
          </a:p>
          <a:p>
            <a:pPr algn="ctr"/>
            <a:r>
              <a:rPr lang="en-US" sz="1200"/>
              <a:t>Archive</a:t>
            </a:r>
          </a:p>
        </p:txBody>
      </p:sp>
      <p:sp>
        <p:nvSpPr>
          <p:cNvPr id="108548" name="AutoShape 4"/>
          <p:cNvSpPr>
            <a:spLocks noChangeArrowheads="1"/>
          </p:cNvSpPr>
          <p:nvPr/>
        </p:nvSpPr>
        <p:spPr bwMode="auto">
          <a:xfrm>
            <a:off x="7702550" y="2130425"/>
            <a:ext cx="781050" cy="7620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Secondary</a:t>
            </a:r>
          </a:p>
          <a:p>
            <a:pPr algn="ctr"/>
            <a:r>
              <a:rPr lang="en-US" sz="1200"/>
              <a:t>Storage</a:t>
            </a:r>
          </a:p>
        </p:txBody>
      </p:sp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4311650" y="3625850"/>
            <a:ext cx="1200150" cy="11049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File &amp; Metadata</a:t>
            </a:r>
          </a:p>
          <a:p>
            <a:pPr algn="ctr"/>
            <a:r>
              <a:rPr lang="en-US" sz="1200"/>
              <a:t>Catalog</a:t>
            </a:r>
          </a:p>
        </p:txBody>
      </p:sp>
      <p:cxnSp>
        <p:nvCxnSpPr>
          <p:cNvPr id="108550" name="AutoShape 6"/>
          <p:cNvCxnSpPr>
            <a:cxnSpLocks noChangeShapeType="1"/>
            <a:stCxn id="108594" idx="0"/>
            <a:endCxn id="108547" idx="2"/>
          </p:cNvCxnSpPr>
          <p:nvPr/>
        </p:nvCxnSpPr>
        <p:spPr bwMode="auto">
          <a:xfrm>
            <a:off x="3140075" y="2511425"/>
            <a:ext cx="11461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8551" name="AutoShape 7"/>
          <p:cNvCxnSpPr>
            <a:cxnSpLocks noChangeShapeType="1"/>
            <a:stCxn id="108547" idx="4"/>
            <a:endCxn id="108548" idx="2"/>
          </p:cNvCxnSpPr>
          <p:nvPr/>
        </p:nvCxnSpPr>
        <p:spPr bwMode="auto">
          <a:xfrm flipV="1">
            <a:off x="5486400" y="2511425"/>
            <a:ext cx="221615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08552" name="Picture 8" descr="computer-us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3363" y="4271963"/>
            <a:ext cx="1838326" cy="1790700"/>
          </a:xfrm>
          <a:prstGeom prst="rect">
            <a:avLst/>
          </a:prstGeom>
          <a:noFill/>
        </p:spPr>
      </p:pic>
      <p:cxnSp>
        <p:nvCxnSpPr>
          <p:cNvPr id="108553" name="AutoShape 9"/>
          <p:cNvCxnSpPr>
            <a:cxnSpLocks noChangeShapeType="1"/>
            <a:stCxn id="0" idx="0"/>
            <a:endCxn id="0" idx="2"/>
          </p:cNvCxnSpPr>
          <p:nvPr/>
        </p:nvCxnSpPr>
        <p:spPr bwMode="auto">
          <a:xfrm flipH="1" flipV="1">
            <a:off x="676275" y="3000375"/>
            <a:ext cx="9525" cy="127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222250" y="5994400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User</a:t>
            </a:r>
            <a:r>
              <a:rPr lang="en-US" sz="1600"/>
              <a:t> </a:t>
            </a:r>
            <a:r>
              <a:rPr lang="en-US" sz="1000"/>
              <a:t>(x10K)</a:t>
            </a:r>
          </a:p>
        </p:txBody>
      </p:sp>
      <p:cxnSp>
        <p:nvCxnSpPr>
          <p:cNvPr id="108555" name="AutoShape 11"/>
          <p:cNvCxnSpPr>
            <a:cxnSpLocks noChangeShapeType="1"/>
            <a:stCxn id="0" idx="3"/>
            <a:endCxn id="108549" idx="2"/>
          </p:cNvCxnSpPr>
          <p:nvPr/>
        </p:nvCxnSpPr>
        <p:spPr bwMode="auto">
          <a:xfrm flipV="1">
            <a:off x="1604963" y="4178300"/>
            <a:ext cx="270668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8556" name="AutoShape 12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1604963" y="5167313"/>
            <a:ext cx="5800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8557" name="AutoShape 13"/>
          <p:cNvCxnSpPr>
            <a:cxnSpLocks noChangeShapeType="1"/>
            <a:stCxn id="108547" idx="3"/>
            <a:endCxn id="0" idx="0"/>
          </p:cNvCxnSpPr>
          <p:nvPr/>
        </p:nvCxnSpPr>
        <p:spPr bwMode="auto">
          <a:xfrm flipH="1">
            <a:off x="685800" y="3095625"/>
            <a:ext cx="4200525" cy="1176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8558" name="AutoShape 14"/>
          <p:cNvCxnSpPr>
            <a:cxnSpLocks noChangeShapeType="1"/>
            <a:stCxn id="108547" idx="3"/>
            <a:endCxn id="108549" idx="1"/>
          </p:cNvCxnSpPr>
          <p:nvPr/>
        </p:nvCxnSpPr>
        <p:spPr bwMode="auto">
          <a:xfrm>
            <a:off x="4886325" y="3095625"/>
            <a:ext cx="25400" cy="530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8559" name="AutoShape 15"/>
          <p:cNvCxnSpPr>
            <a:cxnSpLocks noChangeShapeType="1"/>
            <a:stCxn id="108548" idx="3"/>
            <a:endCxn id="108549" idx="4"/>
          </p:cNvCxnSpPr>
          <p:nvPr/>
        </p:nvCxnSpPr>
        <p:spPr bwMode="auto">
          <a:xfrm flipH="1">
            <a:off x="5511800" y="2892425"/>
            <a:ext cx="2581275" cy="128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8560" name="AutoShape 16"/>
          <p:cNvCxnSpPr>
            <a:cxnSpLocks noChangeShapeType="1"/>
            <a:stCxn id="108548" idx="3"/>
            <a:endCxn id="108579" idx="0"/>
          </p:cNvCxnSpPr>
          <p:nvPr/>
        </p:nvCxnSpPr>
        <p:spPr bwMode="auto">
          <a:xfrm>
            <a:off x="8093075" y="2892425"/>
            <a:ext cx="0" cy="1038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50800" y="1747838"/>
            <a:ext cx="1298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Instrument </a:t>
            </a:r>
            <a:r>
              <a:rPr lang="en-US" sz="1000"/>
              <a:t>(x10s)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3251200" y="2220913"/>
            <a:ext cx="985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Writes Data to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5832475" y="2220913"/>
            <a:ext cx="1216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Replicates Data to</a:t>
            </a:r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6775450" y="3662363"/>
            <a:ext cx="132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Downloads Data From</a:t>
            </a:r>
          </a:p>
        </p:txBody>
      </p:sp>
      <p:sp>
        <p:nvSpPr>
          <p:cNvPr id="108565" name="Text Box 21"/>
          <p:cNvSpPr txBox="1">
            <a:spLocks noChangeArrowheads="1"/>
          </p:cNvSpPr>
          <p:nvPr/>
        </p:nvSpPr>
        <p:spPr bwMode="auto">
          <a:xfrm rot="-1510351">
            <a:off x="5903913" y="3327400"/>
            <a:ext cx="1154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Registers Data in</a:t>
            </a:r>
          </a:p>
        </p:txBody>
      </p:sp>
      <p:sp>
        <p:nvSpPr>
          <p:cNvPr id="108566" name="Text Box 22"/>
          <p:cNvSpPr txBox="1">
            <a:spLocks noChangeArrowheads="1"/>
          </p:cNvSpPr>
          <p:nvPr/>
        </p:nvSpPr>
        <p:spPr bwMode="auto">
          <a:xfrm>
            <a:off x="4895850" y="3055938"/>
            <a:ext cx="1154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Registers Data in</a:t>
            </a:r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 rot="-1526485">
            <a:off x="938213" y="3697288"/>
            <a:ext cx="1443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Downloads Data From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 rot="-1518557">
            <a:off x="2397125" y="4432300"/>
            <a:ext cx="1335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Searches for Data in</a:t>
            </a:r>
          </a:p>
        </p:txBody>
      </p:sp>
      <p:sp>
        <p:nvSpPr>
          <p:cNvPr id="108569" name="Text Box 25"/>
          <p:cNvSpPr txBox="1">
            <a:spLocks noChangeArrowheads="1"/>
          </p:cNvSpPr>
          <p:nvPr/>
        </p:nvSpPr>
        <p:spPr bwMode="auto">
          <a:xfrm>
            <a:off x="4794250" y="5116513"/>
            <a:ext cx="1160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Runs Analysis on</a:t>
            </a:r>
          </a:p>
        </p:txBody>
      </p:sp>
      <p:sp>
        <p:nvSpPr>
          <p:cNvPr id="108570" name="Text Box 26"/>
          <p:cNvSpPr txBox="1">
            <a:spLocks noChangeArrowheads="1"/>
          </p:cNvSpPr>
          <p:nvPr/>
        </p:nvSpPr>
        <p:spPr bwMode="auto">
          <a:xfrm>
            <a:off x="7491413" y="6196013"/>
            <a:ext cx="1628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Data Analysis Facility</a:t>
            </a:r>
          </a:p>
          <a:p>
            <a:pPr algn="ctr"/>
            <a:r>
              <a:rPr lang="en-US" sz="1000"/>
              <a:t>(100ks Cores)</a:t>
            </a:r>
          </a:p>
        </p:txBody>
      </p:sp>
      <p:sp>
        <p:nvSpPr>
          <p:cNvPr id="108571" name="Text Box 27"/>
          <p:cNvSpPr txBox="1">
            <a:spLocks noChangeArrowheads="1"/>
          </p:cNvSpPr>
          <p:nvPr/>
        </p:nvSpPr>
        <p:spPr bwMode="auto">
          <a:xfrm>
            <a:off x="546100" y="3306763"/>
            <a:ext cx="655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Controls</a:t>
            </a:r>
          </a:p>
        </p:txBody>
      </p:sp>
      <p:sp>
        <p:nvSpPr>
          <p:cNvPr id="108572" name="Text Box 28"/>
          <p:cNvSpPr txBox="1">
            <a:spLocks noChangeArrowheads="1"/>
          </p:cNvSpPr>
          <p:nvPr/>
        </p:nvSpPr>
        <p:spPr bwMode="auto">
          <a:xfrm>
            <a:off x="3441700" y="2538413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GBs</a:t>
            </a:r>
            <a:r>
              <a:rPr lang="en-US" sz="1200" baseline="30000"/>
              <a:t>-1</a:t>
            </a:r>
          </a:p>
        </p:txBody>
      </p:sp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4695825" y="2792413"/>
            <a:ext cx="387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PB</a:t>
            </a:r>
            <a:endParaRPr lang="en-US" sz="1200" baseline="30000"/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6162675" y="2525713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GBs</a:t>
            </a:r>
            <a:r>
              <a:rPr lang="en-US" sz="1200" baseline="30000"/>
              <a:t>-1</a:t>
            </a:r>
          </a:p>
        </p:txBody>
      </p:sp>
      <p:sp>
        <p:nvSpPr>
          <p:cNvPr id="108575" name="Rectangle 31"/>
          <p:cNvSpPr>
            <a:spLocks noChangeArrowheads="1"/>
          </p:cNvSpPr>
          <p:nvPr/>
        </p:nvSpPr>
        <p:spPr bwMode="auto">
          <a:xfrm>
            <a:off x="1733550" y="47625"/>
            <a:ext cx="532447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smtClean="0">
                <a:solidFill>
                  <a:srgbClr val="025CA2"/>
                </a:solidFill>
              </a:rPr>
              <a:t>CRISP reference architecture</a:t>
            </a:r>
            <a:endParaRPr lang="en-US" sz="2800">
              <a:solidFill>
                <a:srgbClr val="025CA2"/>
              </a:solidFill>
            </a:endParaRPr>
          </a:p>
        </p:txBody>
      </p:sp>
      <p:pic>
        <p:nvPicPr>
          <p:cNvPr id="108576" name="Picture 32" descr="http://static.freepik.com/free-photo/server-clip-art_420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5688" y="4219575"/>
            <a:ext cx="1438275" cy="1895475"/>
          </a:xfrm>
          <a:prstGeom prst="rect">
            <a:avLst/>
          </a:prstGeom>
          <a:noFill/>
        </p:spPr>
      </p:pic>
      <p:sp>
        <p:nvSpPr>
          <p:cNvPr id="108577" name="Rectangle 33"/>
          <p:cNvSpPr>
            <a:spLocks noChangeArrowheads="1"/>
          </p:cNvSpPr>
          <p:nvPr/>
        </p:nvSpPr>
        <p:spPr bwMode="auto">
          <a:xfrm rot="5400000">
            <a:off x="1152525" y="2419350"/>
            <a:ext cx="1295400" cy="209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Real-time Queue</a:t>
            </a:r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1600200" y="1800225"/>
            <a:ext cx="1600200" cy="145732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8579" name="Rectangle 35"/>
          <p:cNvSpPr>
            <a:spLocks noChangeArrowheads="1"/>
          </p:cNvSpPr>
          <p:nvPr/>
        </p:nvSpPr>
        <p:spPr bwMode="auto">
          <a:xfrm>
            <a:off x="7445375" y="3930650"/>
            <a:ext cx="1295400" cy="209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Data Stager</a:t>
            </a:r>
          </a:p>
        </p:txBody>
      </p:sp>
      <p:pic>
        <p:nvPicPr>
          <p:cNvPr id="108583" name="Picture 39" descr="http://public.blu.livefilestore.com/y1pXCFKod_MCuNl68fJuoSYt7T0WyQokWJbOnaEcUCGpkCN4h7A9TOU7V4NrM7xVWllUsw8yDg7J8dhp3kzHQuyMw/CLIPART_OF_34918_SMJPG.jpg?psid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9725" y="788988"/>
            <a:ext cx="1152525" cy="1152525"/>
          </a:xfrm>
          <a:prstGeom prst="rect">
            <a:avLst/>
          </a:prstGeom>
          <a:noFill/>
        </p:spPr>
      </p:pic>
      <p:sp>
        <p:nvSpPr>
          <p:cNvPr id="108585" name="Text Box 41"/>
          <p:cNvSpPr txBox="1">
            <a:spLocks noChangeArrowheads="1"/>
          </p:cNvSpPr>
          <p:nvPr/>
        </p:nvSpPr>
        <p:spPr bwMode="auto">
          <a:xfrm>
            <a:off x="6708775" y="1766888"/>
            <a:ext cx="1076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Collaboration</a:t>
            </a:r>
          </a:p>
        </p:txBody>
      </p:sp>
      <p:sp>
        <p:nvSpPr>
          <p:cNvPr id="108586" name="Text Box 42"/>
          <p:cNvSpPr txBox="1">
            <a:spLocks noChangeArrowheads="1"/>
          </p:cNvSpPr>
          <p:nvPr/>
        </p:nvSpPr>
        <p:spPr bwMode="auto">
          <a:xfrm>
            <a:off x="7924800" y="938213"/>
            <a:ext cx="706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Policies</a:t>
            </a:r>
          </a:p>
        </p:txBody>
      </p:sp>
      <p:sp>
        <p:nvSpPr>
          <p:cNvPr id="108589" name="Text Box 45"/>
          <p:cNvSpPr txBox="1">
            <a:spLocks noChangeArrowheads="1"/>
          </p:cNvSpPr>
          <p:nvPr/>
        </p:nvSpPr>
        <p:spPr bwMode="auto">
          <a:xfrm>
            <a:off x="7775575" y="1243013"/>
            <a:ext cx="1433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Data Management</a:t>
            </a:r>
          </a:p>
        </p:txBody>
      </p:sp>
      <p:sp>
        <p:nvSpPr>
          <p:cNvPr id="108590" name="Text Box 46"/>
          <p:cNvSpPr txBox="1">
            <a:spLocks noChangeArrowheads="1"/>
          </p:cNvSpPr>
          <p:nvPr/>
        </p:nvSpPr>
        <p:spPr bwMode="auto">
          <a:xfrm>
            <a:off x="2917825" y="5599113"/>
            <a:ext cx="243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 Policy</a:t>
            </a:r>
          </a:p>
          <a:p>
            <a:r>
              <a:rPr lang="en-US"/>
              <a:t>Accounting and Billing</a:t>
            </a:r>
          </a:p>
        </p:txBody>
      </p:sp>
      <p:sp>
        <p:nvSpPr>
          <p:cNvPr id="108591" name="Text Box 47"/>
          <p:cNvSpPr txBox="1">
            <a:spLocks noChangeArrowheads="1"/>
          </p:cNvSpPr>
          <p:nvPr/>
        </p:nvSpPr>
        <p:spPr bwMode="auto">
          <a:xfrm>
            <a:off x="1917700" y="1633538"/>
            <a:ext cx="963613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DAQ Buffer</a:t>
            </a:r>
          </a:p>
        </p:txBody>
      </p:sp>
      <p:sp>
        <p:nvSpPr>
          <p:cNvPr id="108594" name="Rectangle 50"/>
          <p:cNvSpPr>
            <a:spLocks noChangeArrowheads="1"/>
          </p:cNvSpPr>
          <p:nvPr/>
        </p:nvSpPr>
        <p:spPr bwMode="auto">
          <a:xfrm rot="5400000">
            <a:off x="2387600" y="2406650"/>
            <a:ext cx="1295400" cy="209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Recording Buffer</a:t>
            </a:r>
          </a:p>
        </p:txBody>
      </p:sp>
      <p:pic>
        <p:nvPicPr>
          <p:cNvPr id="108597" name="Picture 53" descr="http://www.clker.com/cliparts/f/b/1/e/1215441579622305084jcartier_Cluster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1850" y="1860550"/>
            <a:ext cx="622300" cy="1187450"/>
          </a:xfrm>
          <a:prstGeom prst="rect">
            <a:avLst/>
          </a:prstGeom>
          <a:noFill/>
        </p:spPr>
      </p:pic>
      <p:cxnSp>
        <p:nvCxnSpPr>
          <p:cNvPr id="108598" name="AutoShape 54"/>
          <p:cNvCxnSpPr>
            <a:cxnSpLocks noChangeShapeType="1"/>
            <a:stCxn id="0" idx="3"/>
            <a:endCxn id="108578" idx="1"/>
          </p:cNvCxnSpPr>
          <p:nvPr/>
        </p:nvCxnSpPr>
        <p:spPr bwMode="auto">
          <a:xfrm>
            <a:off x="1152525" y="2524125"/>
            <a:ext cx="447675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8599" name="Rectangle 55"/>
          <p:cNvSpPr>
            <a:spLocks noChangeArrowheads="1"/>
          </p:cNvSpPr>
          <p:nvPr/>
        </p:nvSpPr>
        <p:spPr bwMode="auto">
          <a:xfrm>
            <a:off x="2047875" y="1468438"/>
            <a:ext cx="690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2-3 Days</a:t>
            </a:r>
          </a:p>
        </p:txBody>
      </p:sp>
      <p:sp>
        <p:nvSpPr>
          <p:cNvPr id="108600" name="Text Box 56"/>
          <p:cNvSpPr txBox="1">
            <a:spLocks noChangeArrowheads="1"/>
          </p:cNvSpPr>
          <p:nvPr/>
        </p:nvSpPr>
        <p:spPr bwMode="auto">
          <a:xfrm>
            <a:off x="1066800" y="2620963"/>
            <a:ext cx="554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PBs</a:t>
            </a:r>
            <a:r>
              <a:rPr lang="en-US" sz="1200" baseline="30000"/>
              <a:t>-1</a:t>
            </a:r>
          </a:p>
        </p:txBody>
      </p:sp>
      <p:sp>
        <p:nvSpPr>
          <p:cNvPr id="108595" name="Text Box 51"/>
          <p:cNvSpPr txBox="1">
            <a:spLocks noChangeArrowheads="1"/>
          </p:cNvSpPr>
          <p:nvPr/>
        </p:nvSpPr>
        <p:spPr bwMode="auto">
          <a:xfrm>
            <a:off x="1933575" y="3021013"/>
            <a:ext cx="96837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/>
              <a:t>Trigger Farm</a:t>
            </a:r>
          </a:p>
        </p:txBody>
      </p:sp>
      <p:cxnSp>
        <p:nvCxnSpPr>
          <p:cNvPr id="108601" name="AutoShape 57"/>
          <p:cNvCxnSpPr>
            <a:cxnSpLocks noChangeShapeType="1"/>
            <a:stCxn id="0" idx="1"/>
            <a:endCxn id="108563" idx="0"/>
          </p:cNvCxnSpPr>
          <p:nvPr/>
        </p:nvCxnSpPr>
        <p:spPr bwMode="auto">
          <a:xfrm flipH="1">
            <a:off x="6440488" y="1365250"/>
            <a:ext cx="249237" cy="855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08603" name="Picture 59" descr="server-rack-ro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325" y="676275"/>
            <a:ext cx="1365250" cy="1076325"/>
          </a:xfrm>
          <a:prstGeom prst="rect">
            <a:avLst/>
          </a:prstGeom>
          <a:noFill/>
        </p:spPr>
      </p:pic>
      <p:sp>
        <p:nvSpPr>
          <p:cNvPr id="108587" name="Text Box 43"/>
          <p:cNvSpPr txBox="1">
            <a:spLocks noChangeArrowheads="1"/>
          </p:cNvSpPr>
          <p:nvPr/>
        </p:nvSpPr>
        <p:spPr bwMode="auto">
          <a:xfrm>
            <a:off x="4498975" y="823913"/>
            <a:ext cx="11557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T0 Processing</a:t>
            </a:r>
          </a:p>
          <a:p>
            <a:r>
              <a:rPr lang="en-US" sz="1200"/>
              <a:t>QA</a:t>
            </a:r>
          </a:p>
          <a:p>
            <a:r>
              <a:rPr lang="en-US" sz="1200"/>
              <a:t>Calibration</a:t>
            </a:r>
          </a:p>
        </p:txBody>
      </p:sp>
      <p:cxnSp>
        <p:nvCxnSpPr>
          <p:cNvPr id="108604" name="AutoShape 60"/>
          <p:cNvCxnSpPr>
            <a:cxnSpLocks noChangeShapeType="1"/>
            <a:stCxn id="108547" idx="1"/>
            <a:endCxn id="0" idx="2"/>
          </p:cNvCxnSpPr>
          <p:nvPr/>
        </p:nvCxnSpPr>
        <p:spPr bwMode="auto">
          <a:xfrm rot="5400000" flipH="1">
            <a:off x="4311650" y="1358900"/>
            <a:ext cx="180975" cy="968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6" name="Rectangular Callout 55"/>
          <p:cNvSpPr/>
          <p:nvPr/>
        </p:nvSpPr>
        <p:spPr>
          <a:xfrm>
            <a:off x="1979712" y="2420888"/>
            <a:ext cx="5400600" cy="2376264"/>
          </a:xfrm>
          <a:prstGeom prst="wedgeRectCallout">
            <a:avLst>
              <a:gd name="adj1" fmla="val 3294"/>
              <a:gd name="adj2" fmla="val 2503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This is a slide from </a:t>
            </a:r>
            <a:r>
              <a:rPr lang="en-GB" smtClean="0"/>
              <a:t>a recent</a:t>
            </a:r>
            <a:r>
              <a:rPr lang="en-GB" smtClean="0"/>
              <a:t> CRISP presentation.</a:t>
            </a:r>
            <a:endParaRPr lang="en-GB" smtClean="0"/>
          </a:p>
          <a:p>
            <a:pPr algn="ctr"/>
            <a:endParaRPr lang="en-GB" smtClean="0"/>
          </a:p>
          <a:p>
            <a:pPr algn="ctr"/>
            <a:r>
              <a:rPr lang="en-GB" smtClean="0"/>
              <a:t>Could we refine this </a:t>
            </a:r>
            <a:r>
              <a:rPr lang="en-GB" smtClean="0"/>
              <a:t>architecture to </a:t>
            </a:r>
            <a:r>
              <a:rPr lang="en-GB" smtClean="0"/>
              <a:t>specfy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the </a:t>
            </a:r>
            <a:r>
              <a:rPr lang="en-GB" smtClean="0"/>
              <a:t>ELI-HU </a:t>
            </a:r>
            <a:r>
              <a:rPr lang="en-GB" smtClean="0"/>
              <a:t>IT infrastructure</a:t>
            </a:r>
            <a:r>
              <a:rPr lang="en-GB" smtClean="0"/>
              <a:t>?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Follow up at national level</a:t>
            </a:r>
            <a:endParaRPr lang="en-GB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Hungarian NGI: Magyar Grid Kompetencia K</a:t>
            </a:r>
            <a:r>
              <a:rPr lang="hu-HU" smtClean="0"/>
              <a:t>özpont </a:t>
            </a:r>
            <a:r>
              <a:rPr lang="hu-HU" smtClean="0">
                <a:hlinkClick r:id="rId2"/>
              </a:rPr>
              <a:t>http</a:t>
            </a:r>
            <a:r>
              <a:rPr lang="en-GB" smtClean="0">
                <a:hlinkClick r:id="rId2"/>
              </a:rPr>
              <a:t>://mgkk.hu</a:t>
            </a:r>
            <a:r>
              <a:rPr lang="en-GB" smtClean="0"/>
              <a:t> </a:t>
            </a:r>
          </a:p>
          <a:p>
            <a:pPr lvl="2"/>
            <a:r>
              <a:rPr lang="en-GB" smtClean="0"/>
              <a:t>BME</a:t>
            </a:r>
          </a:p>
          <a:p>
            <a:pPr lvl="2"/>
            <a:r>
              <a:rPr lang="en-GB" smtClean="0"/>
              <a:t>ELTE</a:t>
            </a:r>
          </a:p>
          <a:p>
            <a:pPr lvl="2"/>
            <a:r>
              <a:rPr lang="en-GB" smtClean="0"/>
              <a:t>KFKI-RMKI</a:t>
            </a:r>
          </a:p>
          <a:p>
            <a:pPr lvl="2"/>
            <a:r>
              <a:rPr lang="en-GB" smtClean="0"/>
              <a:t>MTA SZTAKI</a:t>
            </a:r>
          </a:p>
          <a:p>
            <a:pPr lvl="2"/>
            <a:r>
              <a:rPr lang="en-GB" smtClean="0"/>
              <a:t>NIIFI</a:t>
            </a:r>
          </a:p>
          <a:p>
            <a:pPr lvl="2"/>
            <a:r>
              <a:rPr lang="en-GB" smtClean="0"/>
              <a:t>3D SOFT KFT.</a:t>
            </a:r>
          </a:p>
          <a:p>
            <a:r>
              <a:rPr lang="en-GB" smtClean="0"/>
              <a:t>EGI projects with Hungarian partners</a:t>
            </a:r>
          </a:p>
          <a:p>
            <a:pPr lvl="2"/>
            <a:r>
              <a:rPr lang="en-GB" smtClean="0"/>
              <a:t>EDGI  - desktop grid</a:t>
            </a:r>
          </a:p>
          <a:p>
            <a:pPr lvl="2"/>
            <a:r>
              <a:rPr lang="en-GB" smtClean="0"/>
              <a:t>SCI-BUS – portal framework for developers and users</a:t>
            </a:r>
          </a:p>
          <a:p>
            <a:pPr lvl="2"/>
            <a:r>
              <a:rPr lang="en-GB" smtClean="0"/>
              <a:t>ER-flow – workflow platform &amp; repository</a:t>
            </a:r>
          </a:p>
          <a:p>
            <a:pPr lvl="2"/>
            <a:r>
              <a:rPr lang="en-GB" smtClean="0"/>
              <a:t>CRISP – common needs of physics ESFRIs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EGI overview</a:t>
            </a:r>
          </a:p>
          <a:p>
            <a:pPr lvl="1"/>
            <a:r>
              <a:rPr lang="en-GB" smtClean="0"/>
              <a:t>Infrastructure, communities, projects,...</a:t>
            </a:r>
          </a:p>
          <a:p>
            <a:endParaRPr lang="en-GB" smtClean="0"/>
          </a:p>
          <a:p>
            <a:r>
              <a:rPr lang="en-GB" smtClean="0"/>
              <a:t>EGI services for RIs</a:t>
            </a:r>
          </a:p>
          <a:p>
            <a:pPr lvl="1"/>
            <a:r>
              <a:rPr lang="en-GB" smtClean="0"/>
              <a:t>Infrastructure, collaboration, user tools, capacity</a:t>
            </a:r>
          </a:p>
          <a:p>
            <a:pPr lvl="1"/>
            <a:endParaRPr lang="en-GB" smtClean="0"/>
          </a:p>
          <a:p>
            <a:r>
              <a:rPr lang="en-GB" smtClean="0"/>
              <a:t>Possible next steps for EGI – ELI-HU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Follow-up at European level:</a:t>
            </a:r>
            <a:br>
              <a:rPr lang="en-GB" sz="3200" smtClean="0"/>
            </a:br>
            <a:r>
              <a:rPr lang="en-GB" sz="3200" smtClean="0"/>
              <a:t>EGI Virtual Team projects</a:t>
            </a:r>
            <a:endParaRPr lang="en-GB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5285"/>
            <a:ext cx="8424936" cy="4525963"/>
          </a:xfrm>
        </p:spPr>
        <p:txBody>
          <a:bodyPr/>
          <a:lstStyle/>
          <a:p>
            <a:r>
              <a:rPr lang="en-GB" sz="2400" smtClean="0"/>
              <a:t>Virtual Team projects: </a:t>
            </a:r>
          </a:p>
          <a:p>
            <a:pPr lvl="1"/>
            <a:r>
              <a:rPr lang="en-GB" sz="2000" smtClean="0"/>
              <a:t>Short (up to 6 month) project with multiple NGIs involved</a:t>
            </a:r>
          </a:p>
          <a:p>
            <a:pPr lvl="1"/>
            <a:r>
              <a:rPr lang="en-GB" sz="2000" smtClean="0"/>
              <a:t>Setup through NGI International Liaisons and EGI.eu</a:t>
            </a:r>
          </a:p>
          <a:p>
            <a:pPr lvl="1"/>
            <a:r>
              <a:rPr lang="en-GB" sz="2000" smtClean="0">
                <a:hlinkClick r:id="rId2"/>
              </a:rPr>
              <a:t>https://wiki.egi.eu/wiki/Virtual_Team_Projects</a:t>
            </a:r>
            <a:endParaRPr lang="en-GB" sz="2000" smtClean="0"/>
          </a:p>
          <a:p>
            <a:r>
              <a:rPr lang="en-GB" sz="2400" smtClean="0"/>
              <a:t>Example VT projects that support RIs:</a:t>
            </a:r>
          </a:p>
          <a:p>
            <a:pPr lvl="1"/>
            <a:r>
              <a:rPr lang="en-GB" sz="2000" smtClean="0"/>
              <a:t>NGI - ELIXIR ESFRI collaboration (Started in October)</a:t>
            </a:r>
          </a:p>
          <a:p>
            <a:pPr lvl="1"/>
            <a:r>
              <a:rPr lang="en-GB" sz="2000" smtClean="0"/>
              <a:t>Technology study for CTA  ESFRI (Started in January)</a:t>
            </a:r>
          </a:p>
          <a:p>
            <a:pPr lvl="1"/>
            <a:r>
              <a:rPr lang="en-GB" sz="2000" smtClean="0"/>
              <a:t>Towards a Chemistry, Molecular &amp; Materials Science and Technology Virtual Research Community (Started in February)</a:t>
            </a:r>
          </a:p>
          <a:p>
            <a:pPr lvl="1"/>
            <a:r>
              <a:rPr lang="en-GB" sz="2000" smtClean="0"/>
              <a:t>Science Gateway Primer (Amost over)</a:t>
            </a:r>
          </a:p>
          <a:p>
            <a:pPr lvl="1"/>
            <a:endParaRPr lang="en-GB" sz="2000" smtClean="0"/>
          </a:p>
          <a:p>
            <a:r>
              <a:rPr lang="en-GB" sz="2400" smtClean="0">
                <a:solidFill>
                  <a:srgbClr val="FF0000"/>
                </a:solidFill>
              </a:rPr>
              <a:t>Setup a Virtual Team project for ELI?</a:t>
            </a:r>
          </a:p>
          <a:p>
            <a:pPr lvl="1"/>
            <a:r>
              <a:rPr lang="en-GB" sz="2000" smtClean="0">
                <a:solidFill>
                  <a:srgbClr val="FF0000"/>
                </a:solidFill>
              </a:rPr>
              <a:t>With partners common to ELI – CRISP - EGI-InSPIRE?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Extra slides</a:t>
            </a: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B66-F346-476B-92C6-6E31A4E063E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/>
          <p:cNvSpPr/>
          <p:nvPr/>
        </p:nvSpPr>
        <p:spPr>
          <a:xfrm>
            <a:off x="2339752" y="4718816"/>
            <a:ext cx="4726577" cy="1950544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 flipV="1">
            <a:off x="2502618" y="4296544"/>
            <a:ext cx="4388725" cy="2145599"/>
          </a:xfrm>
          <a:prstGeom prst="pie">
            <a:avLst>
              <a:gd name="adj1" fmla="val 17868774"/>
              <a:gd name="adj2" fmla="val 17852836"/>
            </a:avLst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EGI Infrastructure: </a:t>
            </a:r>
            <a:br>
              <a:rPr lang="en-US" sz="3600" smtClean="0"/>
            </a:br>
            <a:r>
              <a:rPr lang="en-US" sz="3600" smtClean="0"/>
              <a:t>The platform model</a:t>
            </a:r>
            <a:endParaRPr lang="en-US" sz="3600" dirty="0"/>
          </a:p>
        </p:txBody>
      </p:sp>
      <p:sp>
        <p:nvSpPr>
          <p:cNvPr id="3" name="Pie 2"/>
          <p:cNvSpPr/>
          <p:nvPr/>
        </p:nvSpPr>
        <p:spPr>
          <a:xfrm>
            <a:off x="2581727" y="4142752"/>
            <a:ext cx="4726577" cy="1950544"/>
          </a:xfrm>
          <a:prstGeom prst="pie">
            <a:avLst>
              <a:gd name="adj1" fmla="val 3733834"/>
              <a:gd name="adj2" fmla="val 14618452"/>
            </a:avLst>
          </a:prstGeom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2987824" y="2745282"/>
            <a:ext cx="1193166" cy="2145599"/>
          </a:xfrm>
          <a:prstGeom prst="can">
            <a:avLst>
              <a:gd name="adj" fmla="val 14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Community Platform</a:t>
            </a: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9132" y="5694404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/>
              <a:t>EGI resources (cores &amp; storage)</a:t>
            </a:r>
            <a:endParaRPr lang="en-GB" sz="1400" b="1"/>
          </a:p>
        </p:txBody>
      </p:sp>
      <p:sp>
        <p:nvSpPr>
          <p:cNvPr id="48" name="Rectangle 47"/>
          <p:cNvSpPr/>
          <p:nvPr/>
        </p:nvSpPr>
        <p:spPr>
          <a:xfrm>
            <a:off x="3675065" y="4258237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49" name="Rectangle 48"/>
          <p:cNvSpPr/>
          <p:nvPr/>
        </p:nvSpPr>
        <p:spPr>
          <a:xfrm>
            <a:off x="3131840" y="4355764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0" name="Rectangle 49"/>
          <p:cNvSpPr/>
          <p:nvPr/>
        </p:nvSpPr>
        <p:spPr>
          <a:xfrm>
            <a:off x="3229368" y="3868128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7" name="TextBox 56"/>
          <p:cNvSpPr txBox="1"/>
          <p:nvPr/>
        </p:nvSpPr>
        <p:spPr>
          <a:xfrm>
            <a:off x="7020272" y="403816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rgbClr val="7030A0"/>
                </a:solidFill>
              </a:rPr>
              <a:t>EGI Core Infrastructure</a:t>
            </a:r>
            <a:br>
              <a:rPr lang="en-GB" sz="1600" b="1" smtClean="0">
                <a:solidFill>
                  <a:srgbClr val="7030A0"/>
                </a:solidFill>
              </a:rPr>
            </a:br>
            <a:r>
              <a:rPr lang="en-GB" sz="1600" b="1" smtClean="0">
                <a:solidFill>
                  <a:srgbClr val="7030A0"/>
                </a:solidFill>
              </a:rPr>
              <a:t>Platform</a:t>
            </a:r>
            <a:endParaRPr lang="en-GB" sz="1600" b="1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0973" y="3573016"/>
            <a:ext cx="212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/>
                </a:solidFill>
              </a:rPr>
              <a:t>EGI Cloud Infrastructure</a:t>
            </a:r>
            <a:br>
              <a:rPr lang="en-GB" b="1" smtClean="0">
                <a:solidFill>
                  <a:schemeClr val="accent1"/>
                </a:solidFill>
              </a:rPr>
            </a:br>
            <a:r>
              <a:rPr lang="en-GB" b="1" smtClean="0">
                <a:solidFill>
                  <a:schemeClr val="accent1"/>
                </a:solidFill>
              </a:rPr>
              <a:t>Platform</a:t>
            </a:r>
            <a:endParaRPr lang="en-GB" b="1">
              <a:solidFill>
                <a:schemeClr val="accent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67744" y="4221088"/>
            <a:ext cx="492186" cy="475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48264" y="4653136"/>
            <a:ext cx="648072" cy="5040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Left Arrow 66"/>
          <p:cNvSpPr/>
          <p:nvPr/>
        </p:nvSpPr>
        <p:spPr>
          <a:xfrm rot="16200000">
            <a:off x="3409351" y="2215385"/>
            <a:ext cx="411002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059832" y="1196752"/>
            <a:ext cx="352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smtClean="0"/>
              <a:t>Virtual Research Communities</a:t>
            </a:r>
            <a:endParaRPr lang="en-GB" b="1" i="1"/>
          </a:p>
        </p:txBody>
      </p:sp>
      <p:pic>
        <p:nvPicPr>
          <p:cNvPr id="7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n 6"/>
          <p:cNvSpPr/>
          <p:nvPr/>
        </p:nvSpPr>
        <p:spPr>
          <a:xfrm>
            <a:off x="4427984" y="1628800"/>
            <a:ext cx="720080" cy="3600400"/>
          </a:xfrm>
          <a:prstGeom prst="can">
            <a:avLst>
              <a:gd name="adj" fmla="val 178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EGI Collaboration platform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3" name="Can 62"/>
          <p:cNvSpPr/>
          <p:nvPr/>
        </p:nvSpPr>
        <p:spPr>
          <a:xfrm>
            <a:off x="5508104" y="3068960"/>
            <a:ext cx="1152128" cy="2210527"/>
          </a:xfrm>
          <a:prstGeom prst="can">
            <a:avLst>
              <a:gd name="adj" fmla="val 14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r>
              <a:rPr lang="en-US" sz="1400" b="1" smtClean="0">
                <a:solidFill>
                  <a:schemeClr val="tx1"/>
                </a:solidFill>
              </a:rPr>
              <a:t>Community Platform</a:t>
            </a:r>
            <a:br>
              <a:rPr lang="en-US" sz="1400" b="1" smtClean="0">
                <a:solidFill>
                  <a:schemeClr val="tx1"/>
                </a:solidFill>
              </a:rPr>
            </a:br>
            <a:r>
              <a:rPr lang="en-US" sz="1400" b="1" smtClean="0">
                <a:solidFill>
                  <a:schemeClr val="tx1"/>
                </a:solidFill>
              </a:rPr>
              <a:t/>
            </a:r>
            <a:br>
              <a:rPr lang="en-US" sz="1400" b="1" smtClean="0">
                <a:solidFill>
                  <a:schemeClr val="tx1"/>
                </a:solidFill>
              </a:rPr>
            </a:br>
            <a:r>
              <a:rPr lang="en-US" sz="1400" b="1" smtClean="0">
                <a:solidFill>
                  <a:schemeClr val="tx1"/>
                </a:solidFill>
              </a:rPr>
              <a:t>(gLite Grid)</a:t>
            </a: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</p:txBody>
      </p:sp>
      <p:sp>
        <p:nvSpPr>
          <p:cNvPr id="72" name="Left Arrow 71"/>
          <p:cNvSpPr/>
          <p:nvPr/>
        </p:nvSpPr>
        <p:spPr>
          <a:xfrm rot="16200000">
            <a:off x="5785615" y="2431409"/>
            <a:ext cx="555018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80112" y="4797152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</a:rPr>
              <a:t>Grid services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73" name="Left Arrow 72"/>
          <p:cNvSpPr/>
          <p:nvPr/>
        </p:nvSpPr>
        <p:spPr>
          <a:xfrm rot="10800000" flipH="1">
            <a:off x="5220072" y="1700808"/>
            <a:ext cx="360040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Arrow 69"/>
          <p:cNvSpPr/>
          <p:nvPr/>
        </p:nvSpPr>
        <p:spPr>
          <a:xfrm rot="10800000">
            <a:off x="3995936" y="1700808"/>
            <a:ext cx="338994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7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72" grpId="0" animBg="1"/>
      <p:bldP spid="73" grpId="0" animBg="1"/>
      <p:bldP spid="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The current community platform: </a:t>
            </a:r>
            <a:br>
              <a:rPr lang="en-GB" sz="2800" smtClean="0"/>
            </a:br>
            <a:r>
              <a:rPr lang="en-GB" sz="2800" smtClean="0"/>
              <a:t>Unified Middleware Distribution (UMD)</a:t>
            </a:r>
            <a:endParaRPr lang="en-GB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052736"/>
            <a:ext cx="8075612" cy="2088232"/>
          </a:xfrm>
        </p:spPr>
        <p:txBody>
          <a:bodyPr/>
          <a:lstStyle/>
          <a:p>
            <a:pPr marL="342900" lvl="2" indent="-342900"/>
            <a:r>
              <a:rPr lang="en-GB" sz="2000" smtClean="0"/>
              <a:t>External technology providers: EMI (ARC, gLite, UNICORE, dCACHE), IGE (Globus), EDGI (desktop grids), SAGA, …</a:t>
            </a:r>
          </a:p>
          <a:p>
            <a:pPr marL="342900" lvl="2" indent="-342900"/>
            <a:r>
              <a:rPr lang="en-GB" sz="2000" smtClean="0"/>
              <a:t>UMD capabilities captured in UMD roadmap </a:t>
            </a:r>
            <a:br>
              <a:rPr lang="en-GB" sz="2000" smtClean="0"/>
            </a:br>
            <a:r>
              <a:rPr lang="en-GB" sz="2000" smtClean="0"/>
              <a:t>(last version 2012 May: </a:t>
            </a:r>
            <a:r>
              <a:rPr lang="en-GB" sz="2000" smtClean="0">
                <a:hlinkClick r:id="rId2"/>
              </a:rPr>
              <a:t>https://documents.egi.eu/document/612</a:t>
            </a:r>
            <a:r>
              <a:rPr lang="en-GB" sz="2000" smtClean="0"/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1900" y="4038258"/>
            <a:ext cx="5220580" cy="133495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 anchor="t" anchorCtr="1">
            <a:noAutofit/>
          </a:bodyPr>
          <a:lstStyle/>
          <a:p>
            <a:r>
              <a:rPr lang="en-GB" dirty="0" smtClean="0"/>
              <a:t>Operations</a:t>
            </a:r>
            <a:endParaRPr lang="en-GB" dirty="0"/>
          </a:p>
        </p:txBody>
      </p:sp>
      <p:sp>
        <p:nvSpPr>
          <p:cNvPr id="7" name="Delay 37"/>
          <p:cNvSpPr/>
          <p:nvPr/>
        </p:nvSpPr>
        <p:spPr>
          <a:xfrm>
            <a:off x="323528" y="5373216"/>
            <a:ext cx="8424936" cy="576064"/>
          </a:xfrm>
          <a:custGeom>
            <a:avLst/>
            <a:gdLst/>
            <a:ahLst/>
            <a:cxnLst/>
            <a:rect l="l" t="t" r="r" b="b"/>
            <a:pathLst>
              <a:path w="8424936" h="576064">
                <a:moveTo>
                  <a:pt x="288032" y="0"/>
                </a:moveTo>
                <a:lnTo>
                  <a:pt x="504056" y="0"/>
                </a:lnTo>
                <a:lnTo>
                  <a:pt x="576064" y="0"/>
                </a:lnTo>
                <a:lnTo>
                  <a:pt x="7848872" y="0"/>
                </a:lnTo>
                <a:lnTo>
                  <a:pt x="8136904" y="0"/>
                </a:lnTo>
                <a:cubicBezTo>
                  <a:pt x="8295980" y="0"/>
                  <a:pt x="8424936" y="128956"/>
                  <a:pt x="8424936" y="288032"/>
                </a:cubicBezTo>
                <a:cubicBezTo>
                  <a:pt x="8424936" y="447108"/>
                  <a:pt x="8295980" y="576064"/>
                  <a:pt x="8136904" y="576064"/>
                </a:cubicBezTo>
                <a:lnTo>
                  <a:pt x="7848872" y="576064"/>
                </a:lnTo>
                <a:lnTo>
                  <a:pt x="576064" y="576064"/>
                </a:lnTo>
                <a:lnTo>
                  <a:pt x="504056" y="576064"/>
                </a:lnTo>
                <a:lnTo>
                  <a:pt x="288032" y="576064"/>
                </a:lnTo>
                <a:cubicBezTo>
                  <a:pt x="128956" y="576064"/>
                  <a:pt x="0" y="447108"/>
                  <a:pt x="0" y="288032"/>
                </a:cubicBezTo>
                <a:cubicBezTo>
                  <a:pt x="0" y="128956"/>
                  <a:pt x="128956" y="0"/>
                  <a:pt x="288032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Provisioning Infrastructure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503548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5400000">
            <a:off x="2231740" y="3753036"/>
            <a:ext cx="1152128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1835696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292080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563888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779912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Staged</a:t>
            </a:r>
          </a:p>
          <a:p>
            <a:pPr algn="ctr"/>
            <a:r>
              <a:rPr lang="en-GB" sz="1600" dirty="0" smtClean="0"/>
              <a:t>Rollout</a:t>
            </a:r>
            <a:endParaRPr lang="en-GB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051720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Criteria</a:t>
            </a:r>
          </a:p>
          <a:p>
            <a:pPr algn="ctr"/>
            <a:r>
              <a:rPr lang="en-GB" dirty="0" smtClean="0"/>
              <a:t>Verification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508104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Production</a:t>
            </a:r>
            <a:endParaRPr lang="en-GB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23528" y="4509120"/>
            <a:ext cx="15121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Criteria</a:t>
            </a:r>
          </a:p>
          <a:p>
            <a:pPr algn="ctr"/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323528" y="2708920"/>
            <a:ext cx="324036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External Technology Providers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36296" y="4509120"/>
            <a:ext cx="1512168" cy="8640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Deployed Software</a:t>
            </a:r>
          </a:p>
          <a:p>
            <a:pPr algn="ctr"/>
            <a:r>
              <a:rPr lang="en-GB" sz="1600" smtClean="0"/>
              <a:t>Helpdesk unit</a:t>
            </a:r>
            <a:endParaRPr lang="en-GB" sz="1600" dirty="0"/>
          </a:p>
        </p:txBody>
      </p:sp>
      <p:sp>
        <p:nvSpPr>
          <p:cNvPr id="19" name="Right Arrow 18"/>
          <p:cNvSpPr/>
          <p:nvPr/>
        </p:nvSpPr>
        <p:spPr>
          <a:xfrm>
            <a:off x="7020272" y="4797152"/>
            <a:ext cx="21602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-39121" y="3645024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Requirements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72297" y="364502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Software</a:t>
            </a:r>
            <a:endParaRPr lang="en-GB" sz="1400" dirty="0"/>
          </a:p>
        </p:txBody>
      </p:sp>
      <p:cxnSp>
        <p:nvCxnSpPr>
          <p:cNvPr id="24" name="Straight Arrow Connector 23"/>
          <p:cNvCxnSpPr>
            <a:stCxn id="6" idx="0"/>
            <a:endCxn id="25" idx="2"/>
          </p:cNvCxnSpPr>
          <p:nvPr/>
        </p:nvCxnSpPr>
        <p:spPr>
          <a:xfrm flipV="1">
            <a:off x="6282190" y="3573016"/>
            <a:ext cx="18002" cy="46524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220072" y="2852936"/>
            <a:ext cx="2160240" cy="72008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Core infrastructure platform</a:t>
            </a:r>
            <a:endParaRPr lang="en-GB"/>
          </a:p>
        </p:txBody>
      </p:sp>
      <p:sp>
        <p:nvSpPr>
          <p:cNvPr id="22" name="Rounded Rectangular Callout 21"/>
          <p:cNvSpPr/>
          <p:nvPr/>
        </p:nvSpPr>
        <p:spPr>
          <a:xfrm>
            <a:off x="1043608" y="2636912"/>
            <a:ext cx="1872208" cy="936104"/>
          </a:xfrm>
          <a:prstGeom prst="wedgeRoundRectCallout">
            <a:avLst>
              <a:gd name="adj1" fmla="val -38017"/>
              <a:gd name="adj2" fmla="val 166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/>
              <a:t>By EGI user communities and other stakeholders</a:t>
            </a:r>
            <a:endParaRPr lang="en-GB" sz="160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50912"/>
            <a:ext cx="7008812" cy="685800"/>
          </a:xfrm>
        </p:spPr>
        <p:txBody>
          <a:bodyPr/>
          <a:lstStyle/>
          <a:p>
            <a:pPr defTabSz="920750"/>
            <a:r>
              <a:rPr lang="en-US" sz="2800" smtClean="0"/>
              <a:t>EGI Grid use case 1:</a:t>
            </a:r>
            <a:br>
              <a:rPr lang="en-US" sz="2800" smtClean="0"/>
            </a:br>
            <a:r>
              <a:rPr lang="en-US" sz="2800" smtClean="0"/>
              <a:t>workload management with UMD</a:t>
            </a:r>
            <a:endParaRPr lang="fr-FR" sz="2800" smtClean="0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60900" y="4914900"/>
            <a:ext cx="1666875" cy="1458913"/>
            <a:chOff x="3986" y="2700"/>
            <a:chExt cx="1050" cy="919"/>
          </a:xfrm>
        </p:grpSpPr>
        <p:pic>
          <p:nvPicPr>
            <p:cNvPr id="1081" name="Picture 10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4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2" name="Picture 11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0" y="2796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3" name="Picture 12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6" y="2892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13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2" y="2988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14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8" y="308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15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" y="318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7" name="Picture 16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6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4572000" y="4676775"/>
            <a:ext cx="19399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Computing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4591050" y="4667250"/>
            <a:ext cx="1790700" cy="1771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1028" name="Image Wang" r:id="rId5" imgW="609480" imgH="657360" progId="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1029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1030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1031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1032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1033" name="Image Wang" r:id="rId10" imgW="609480" imgH="657360" progId="">
                <p:embed/>
              </p:oleObj>
            </a:graphicData>
          </a:graphic>
        </p:graphicFrame>
        <p:pic>
          <p:nvPicPr>
            <p:cNvPr id="1080" name="Picture 28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2" name="Text Box 29"/>
          <p:cNvSpPr txBox="1">
            <a:spLocks noChangeArrowheads="1"/>
          </p:cNvSpPr>
          <p:nvPr/>
        </p:nvSpPr>
        <p:spPr bwMode="auto">
          <a:xfrm>
            <a:off x="6638925" y="4686300"/>
            <a:ext cx="1893888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3" name="Rectangle 30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Text Box 31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YOUR 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753696" name="Picture 32" descr="j02173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97" name="Text Box 33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699" name="Line 35"/>
          <p:cNvSpPr>
            <a:spLocks noChangeShapeType="1"/>
          </p:cNvSpPr>
          <p:nvPr/>
        </p:nvSpPr>
        <p:spPr bwMode="auto">
          <a:xfrm>
            <a:off x="1828800" y="1905000"/>
            <a:ext cx="1905000" cy="6858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0" name="Line 36"/>
          <p:cNvSpPr>
            <a:spLocks noChangeShapeType="1"/>
          </p:cNvSpPr>
          <p:nvPr/>
        </p:nvSpPr>
        <p:spPr bwMode="auto">
          <a:xfrm>
            <a:off x="4873625" y="3038475"/>
            <a:ext cx="1333500" cy="12573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1" name="Line 37"/>
          <p:cNvSpPr>
            <a:spLocks noChangeShapeType="1"/>
          </p:cNvSpPr>
          <p:nvPr/>
        </p:nvSpPr>
        <p:spPr bwMode="auto">
          <a:xfrm>
            <a:off x="4724400" y="3048000"/>
            <a:ext cx="1447800" cy="13716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2" name="Line 38"/>
          <p:cNvSpPr>
            <a:spLocks noChangeShapeType="1"/>
          </p:cNvSpPr>
          <p:nvPr/>
        </p:nvSpPr>
        <p:spPr bwMode="auto">
          <a:xfrm flipV="1">
            <a:off x="5105400" y="1752600"/>
            <a:ext cx="1447800" cy="4572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3" name="Line 39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5" name="Text Box 41"/>
          <p:cNvSpPr txBox="1">
            <a:spLocks noChangeArrowheads="1"/>
          </p:cNvSpPr>
          <p:nvPr/>
        </p:nvSpPr>
        <p:spPr bwMode="auto">
          <a:xfrm>
            <a:off x="5334000" y="3276600"/>
            <a:ext cx="971550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Submit job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6" name="Text Box 42"/>
          <p:cNvSpPr txBox="1">
            <a:spLocks noChangeArrowheads="1"/>
          </p:cNvSpPr>
          <p:nvPr/>
        </p:nvSpPr>
        <p:spPr bwMode="auto">
          <a:xfrm>
            <a:off x="5715000" y="1935163"/>
            <a:ext cx="579438" cy="2746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7" name="Text Box 43"/>
          <p:cNvSpPr txBox="1">
            <a:spLocks noChangeArrowheads="1"/>
          </p:cNvSpPr>
          <p:nvPr/>
        </p:nvSpPr>
        <p:spPr bwMode="auto">
          <a:xfrm>
            <a:off x="4452938" y="3429000"/>
            <a:ext cx="83978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output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19250" y="981075"/>
            <a:ext cx="4248150" cy="1906588"/>
            <a:chOff x="1020" y="618"/>
            <a:chExt cx="2676" cy="1201"/>
          </a:xfrm>
        </p:grpSpPr>
        <p:sp>
          <p:nvSpPr>
            <p:cNvPr id="1076" name="Line 34"/>
            <p:cNvSpPr>
              <a:spLocks noChangeShapeType="1"/>
            </p:cNvSpPr>
            <p:nvPr/>
          </p:nvSpPr>
          <p:spPr bwMode="auto">
            <a:xfrm>
              <a:off x="1200" y="1104"/>
              <a:ext cx="1200" cy="432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Text Box 40"/>
            <p:cNvSpPr txBox="1">
              <a:spLocks noChangeArrowheads="1"/>
            </p:cNvSpPr>
            <p:nvPr/>
          </p:nvSpPr>
          <p:spPr bwMode="auto">
            <a:xfrm>
              <a:off x="1020" y="755"/>
              <a:ext cx="1603" cy="40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Create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job definition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Submit job</a:t>
              </a:r>
              <a:endParaRPr lang="hu-HU" sz="1200">
                <a:solidFill>
                  <a:srgbClr val="FF0000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batch 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executable + small inputs</a:t>
              </a:r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endParaRPr lang="fr-FR" sz="12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78" name="Text Box 45"/>
            <p:cNvSpPr txBox="1">
              <a:spLocks noChangeArrowheads="1"/>
            </p:cNvSpPr>
            <p:nvPr/>
          </p:nvSpPr>
          <p:spPr bwMode="auto">
            <a:xfrm>
              <a:off x="2253" y="618"/>
              <a:ext cx="1443" cy="52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r>
                <a:rPr lang="en-GB" sz="1600">
                  <a:latin typeface="Comic Sans MS" pitchFamily="66" charset="0"/>
                </a:rPr>
                <a:t>Broker service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9" name="Picture 46" descr="BS00953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36" y="1146"/>
              <a:ext cx="68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990600"/>
            <a:ext cx="1873250" cy="1208088"/>
            <a:chOff x="368" y="827"/>
            <a:chExt cx="1180" cy="761"/>
          </a:xfrm>
        </p:grpSpPr>
        <p:sp>
          <p:nvSpPr>
            <p:cNvPr id="1074" name="Text Box 48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5" name="Picture 49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3714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53715" name="Text Box 51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19" name="Text Box 55"/>
          <p:cNvSpPr txBox="1">
            <a:spLocks noChangeArrowheads="1"/>
          </p:cNvSpPr>
          <p:nvPr/>
        </p:nvSpPr>
        <p:spPr bwMode="auto">
          <a:xfrm>
            <a:off x="-252413" y="5454650"/>
            <a:ext cx="2374901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2" name="Line 58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23" name="Text Box 59"/>
          <p:cNvSpPr txBox="1">
            <a:spLocks noChangeArrowheads="1"/>
          </p:cNvSpPr>
          <p:nvPr/>
        </p:nvSpPr>
        <p:spPr bwMode="auto">
          <a:xfrm>
            <a:off x="1000125" y="2438400"/>
            <a:ext cx="715963" cy="646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create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Proxy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(~login)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24" name="Oval 60"/>
          <p:cNvSpPr>
            <a:spLocks noChangeArrowheads="1"/>
          </p:cNvSpPr>
          <p:nvPr/>
        </p:nvSpPr>
        <p:spPr bwMode="auto">
          <a:xfrm>
            <a:off x="5219700" y="5229225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process</a:t>
            </a:r>
          </a:p>
        </p:txBody>
      </p:sp>
      <p:sp>
        <p:nvSpPr>
          <p:cNvPr id="753725" name="Text Box 61"/>
          <p:cNvSpPr txBox="1">
            <a:spLocks noChangeArrowheads="1"/>
          </p:cNvSpPr>
          <p:nvPr/>
        </p:nvSpPr>
        <p:spPr bwMode="auto">
          <a:xfrm>
            <a:off x="1692275" y="2284413"/>
            <a:ext cx="1524000" cy="6397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status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&amp; 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u-HU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(small)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output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53726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1026" name="Clip" r:id="rId14" imgW="4599000" imgH="2817000" progId="">
              <p:embed/>
            </p:oleObj>
          </a:graphicData>
        </a:graphic>
      </p:graphicFrame>
      <p:graphicFrame>
        <p:nvGraphicFramePr>
          <p:cNvPr id="753727" name="Object 3"/>
          <p:cNvGraphicFramePr>
            <a:graphicFrameLocks noChangeAspect="1"/>
          </p:cNvGraphicFramePr>
          <p:nvPr/>
        </p:nvGraphicFramePr>
        <p:xfrm>
          <a:off x="2771775" y="4941888"/>
          <a:ext cx="1219200" cy="1168400"/>
        </p:xfrm>
        <a:graphic>
          <a:graphicData uri="http://schemas.openxmlformats.org/presentationml/2006/ole">
            <p:oleObj spid="_x0000_s1027" name="Clip" r:id="rId15" imgW="762480" imgH="730440" progId="">
              <p:embed/>
            </p:oleObj>
          </a:graphicData>
        </a:graphic>
      </p:graphicFrame>
      <p:sp>
        <p:nvSpPr>
          <p:cNvPr id="753728" name="Text Box 64"/>
          <p:cNvSpPr txBox="1">
            <a:spLocks noChangeArrowheads="1"/>
          </p:cNvSpPr>
          <p:nvPr/>
        </p:nvSpPr>
        <p:spPr bwMode="auto">
          <a:xfrm>
            <a:off x="2124075" y="6089650"/>
            <a:ext cx="2303463" cy="584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Logging and bookkeeping service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9" name="Line 65"/>
          <p:cNvSpPr>
            <a:spLocks noChangeShapeType="1"/>
          </p:cNvSpPr>
          <p:nvPr/>
        </p:nvSpPr>
        <p:spPr bwMode="auto">
          <a:xfrm flipV="1">
            <a:off x="3995738" y="5591175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0" name="Text Box 66"/>
          <p:cNvSpPr txBox="1">
            <a:spLocks noChangeArrowheads="1"/>
          </p:cNvSpPr>
          <p:nvPr/>
        </p:nvSpPr>
        <p:spPr bwMode="auto">
          <a:xfrm>
            <a:off x="3922713" y="506095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1" name="Line 67"/>
          <p:cNvSpPr>
            <a:spLocks noChangeShapeType="1"/>
          </p:cNvSpPr>
          <p:nvPr/>
        </p:nvSpPr>
        <p:spPr bwMode="auto">
          <a:xfrm flipH="1">
            <a:off x="3492500" y="3095625"/>
            <a:ext cx="647700" cy="18462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2" name="Text Box 68"/>
          <p:cNvSpPr txBox="1">
            <a:spLocks noChangeArrowheads="1"/>
          </p:cNvSpPr>
          <p:nvPr/>
        </p:nvSpPr>
        <p:spPr bwMode="auto">
          <a:xfrm>
            <a:off x="3132138" y="383540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3" name="Line 69"/>
          <p:cNvSpPr>
            <a:spLocks noChangeShapeType="1"/>
          </p:cNvSpPr>
          <p:nvPr/>
        </p:nvSpPr>
        <p:spPr bwMode="auto">
          <a:xfrm flipH="1">
            <a:off x="3708400" y="3068638"/>
            <a:ext cx="647700" cy="18732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34" name="Text Box 70"/>
          <p:cNvSpPr txBox="1">
            <a:spLocks noChangeArrowheads="1"/>
          </p:cNvSpPr>
          <p:nvPr/>
        </p:nvSpPr>
        <p:spPr bwMode="auto">
          <a:xfrm>
            <a:off x="3995738" y="3933825"/>
            <a:ext cx="7207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Logging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44" name="Line 80"/>
          <p:cNvSpPr>
            <a:spLocks noChangeShapeType="1"/>
          </p:cNvSpPr>
          <p:nvPr/>
        </p:nvSpPr>
        <p:spPr bwMode="auto">
          <a:xfrm flipV="1">
            <a:off x="6373813" y="5543550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45" name="Text Box 81"/>
          <p:cNvSpPr txBox="1">
            <a:spLocks noChangeArrowheads="1"/>
          </p:cNvSpPr>
          <p:nvPr/>
        </p:nvSpPr>
        <p:spPr bwMode="auto">
          <a:xfrm>
            <a:off x="6156325" y="5059363"/>
            <a:ext cx="10795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Read/write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F10B4-30FB-4E54-98F1-F8DC3BEDB4C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i-FI" smtClean="0"/>
          </a:p>
        </p:txBody>
      </p:sp>
      <p:sp>
        <p:nvSpPr>
          <p:cNvPr id="64" name="TextBox 63"/>
          <p:cNvSpPr txBox="1"/>
          <p:nvPr/>
        </p:nvSpPr>
        <p:spPr>
          <a:xfrm rot="18911546">
            <a:off x="-119536" y="3916905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Core infrastructure platform</a:t>
            </a:r>
            <a:endParaRPr lang="en-GB" sz="1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5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97" grpId="0"/>
      <p:bldP spid="753699" grpId="0" animBg="1"/>
      <p:bldP spid="753700" grpId="0" animBg="1"/>
      <p:bldP spid="753701" grpId="0" animBg="1"/>
      <p:bldP spid="753702" grpId="0" animBg="1"/>
      <p:bldP spid="753703" grpId="0" animBg="1"/>
      <p:bldP spid="753705" grpId="0"/>
      <p:bldP spid="753706" grpId="0"/>
      <p:bldP spid="753707" grpId="0"/>
      <p:bldP spid="753714" grpId="0" animBg="1"/>
      <p:bldP spid="753715" grpId="0"/>
      <p:bldP spid="753719" grpId="0"/>
      <p:bldP spid="753722" grpId="0" animBg="1"/>
      <p:bldP spid="753723" grpId="0"/>
      <p:bldP spid="753724" grpId="0" animBg="1"/>
      <p:bldP spid="753725" grpId="0"/>
      <p:bldP spid="753728" grpId="0"/>
      <p:bldP spid="753729" grpId="0" animBg="1"/>
      <p:bldP spid="753730" grpId="0"/>
      <p:bldP spid="753731" grpId="0" animBg="1"/>
      <p:bldP spid="753732" grpId="0"/>
      <p:bldP spid="753733" grpId="0" animBg="1"/>
      <p:bldP spid="753734" grpId="0"/>
      <p:bldP spid="753744" grpId="0" animBg="1"/>
      <p:bldP spid="7537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5272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2050" name="Clip" r:id="rId4" imgW="4599000" imgH="2817000" progId="">
              <p:embed/>
            </p:oleObj>
          </a:graphicData>
        </a:graphic>
      </p:graphicFrame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 rot="18911546">
            <a:off x="-119536" y="3916905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Core infrastructure platform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759" y="150912"/>
            <a:ext cx="7296745" cy="685800"/>
          </a:xfrm>
        </p:spPr>
        <p:txBody>
          <a:bodyPr/>
          <a:lstStyle/>
          <a:p>
            <a:pPr defTabSz="920750"/>
            <a:r>
              <a:rPr lang="en-US" sz="2800" smtClean="0"/>
              <a:t>EGI grid use case 2:</a:t>
            </a:r>
            <a:br>
              <a:rPr lang="en-US" sz="2800" smtClean="0"/>
            </a:br>
            <a:r>
              <a:rPr lang="en-US" sz="2800" smtClean="0"/>
              <a:t>data &amp; meta-data management with UMD</a:t>
            </a:r>
            <a:endParaRPr lang="fr-FR" sz="2800" smtClean="0"/>
          </a:p>
        </p:txBody>
      </p:sp>
      <p:sp>
        <p:nvSpPr>
          <p:cNvPr id="3082" name="Rectangle 3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5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4576763" y="4667250"/>
            <a:ext cx="2011362" cy="1771650"/>
            <a:chOff x="2883" y="2940"/>
            <a:chExt cx="1267" cy="1116"/>
          </a:xfrm>
        </p:grpSpPr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2883" y="2946"/>
              <a:ext cx="1267" cy="1069"/>
              <a:chOff x="2883" y="2946"/>
              <a:chExt cx="1267" cy="1069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36" y="3096"/>
                <a:ext cx="1050" cy="919"/>
                <a:chOff x="3986" y="2700"/>
                <a:chExt cx="1050" cy="919"/>
              </a:xfrm>
            </p:grpSpPr>
            <p:pic>
              <p:nvPicPr>
                <p:cNvPr id="3117" name="Picture 9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34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8" name="Picture 10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30" y="2796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9" name="Picture 11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26" y="2892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0" name="Picture 12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622" y="2988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1" name="Picture 13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18" y="3084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2" name="Picture 14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14" y="318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3" name="Picture 15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986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16" name="Text Box 16"/>
              <p:cNvSpPr txBox="1">
                <a:spLocks noChangeArrowheads="1"/>
              </p:cNvSpPr>
              <p:nvPr/>
            </p:nvSpPr>
            <p:spPr bwMode="auto">
              <a:xfrm>
                <a:off x="2883" y="2946"/>
                <a:ext cx="1267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Computing service</a:t>
                </a:r>
                <a:endParaRPr lang="fr-FR" sz="1200">
                  <a:latin typeface="Comic Sans MS" pitchFamily="66" charset="0"/>
                </a:endParaRPr>
              </a:p>
            </p:txBody>
          </p:sp>
        </p:grpSp>
        <p:sp>
          <p:nvSpPr>
            <p:cNvPr id="3114" name="Rectangle 17"/>
            <p:cNvSpPr>
              <a:spLocks noChangeArrowheads="1"/>
            </p:cNvSpPr>
            <p:nvPr/>
          </p:nvSpPr>
          <p:spPr bwMode="auto">
            <a:xfrm>
              <a:off x="2892" y="2940"/>
              <a:ext cx="1128" cy="11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2051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2052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2053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2054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2055" name="Image Wang" r:id="rId10" imgW="609480" imgH="657360" progId="">
                <p:embed/>
              </p:oleObj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2056" name="Image Wang" r:id="rId11" imgW="609480" imgH="657360" progId="">
                <p:embed/>
              </p:oleObj>
            </a:graphicData>
          </a:graphic>
        </p:graphicFrame>
        <p:pic>
          <p:nvPicPr>
            <p:cNvPr id="3112" name="Picture 27" descr="j02233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6638925" y="4686300"/>
            <a:ext cx="1820863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3088" name="Rectangle 29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Text Box 30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YOUR 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905247" name="Picture 31" descr="j02173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5248" name="Text Box 32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49" name="Line 33"/>
          <p:cNvSpPr>
            <a:spLocks noChangeShapeType="1"/>
          </p:cNvSpPr>
          <p:nvPr/>
        </p:nvSpPr>
        <p:spPr bwMode="auto">
          <a:xfrm>
            <a:off x="1619250" y="2276475"/>
            <a:ext cx="865188" cy="14398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2" name="Line 36"/>
          <p:cNvSpPr>
            <a:spLocks noChangeShapeType="1"/>
          </p:cNvSpPr>
          <p:nvPr/>
        </p:nvSpPr>
        <p:spPr bwMode="auto">
          <a:xfrm flipV="1">
            <a:off x="1763713" y="1752600"/>
            <a:ext cx="4789487" cy="20638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3" name="Line 37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5" name="Text Box 39"/>
          <p:cNvSpPr txBox="1">
            <a:spLocks noChangeArrowheads="1"/>
          </p:cNvSpPr>
          <p:nvPr/>
        </p:nvSpPr>
        <p:spPr bwMode="auto">
          <a:xfrm>
            <a:off x="3995738" y="1412875"/>
            <a:ext cx="633412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04800" y="990600"/>
            <a:ext cx="2362200" cy="1208088"/>
            <a:chOff x="368" y="827"/>
            <a:chExt cx="1488" cy="761"/>
          </a:xfrm>
        </p:grpSpPr>
        <p:sp>
          <p:nvSpPr>
            <p:cNvPr id="3110" name="Text Box 47"/>
            <p:cNvSpPr txBox="1">
              <a:spLocks noChangeArrowheads="1"/>
            </p:cNvSpPr>
            <p:nvPr/>
          </p:nvSpPr>
          <p:spPr bwMode="auto">
            <a:xfrm>
              <a:off x="368" y="827"/>
              <a:ext cx="1488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Command line or Portal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3111" name="Picture 48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5266" name="Text Box 50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67" name="Text Box 51"/>
          <p:cNvSpPr txBox="1">
            <a:spLocks noChangeArrowheads="1"/>
          </p:cNvSpPr>
          <p:nvPr/>
        </p:nvSpPr>
        <p:spPr bwMode="auto">
          <a:xfrm>
            <a:off x="-107950" y="5454650"/>
            <a:ext cx="2078038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68" name="Line 52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69" name="Text Box 53"/>
          <p:cNvSpPr txBox="1">
            <a:spLocks noChangeArrowheads="1"/>
          </p:cNvSpPr>
          <p:nvPr/>
        </p:nvSpPr>
        <p:spPr bwMode="auto">
          <a:xfrm>
            <a:off x="1000125" y="2438400"/>
            <a:ext cx="652463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create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proxy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71" name="Text Box 55"/>
          <p:cNvSpPr txBox="1">
            <a:spLocks noChangeArrowheads="1"/>
          </p:cNvSpPr>
          <p:nvPr/>
        </p:nvSpPr>
        <p:spPr bwMode="auto">
          <a:xfrm>
            <a:off x="3348038" y="2924175"/>
            <a:ext cx="205105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Upload file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	Download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84" name="AutoShape 68"/>
          <p:cNvSpPr>
            <a:spLocks noChangeArrowheads="1"/>
          </p:cNvSpPr>
          <p:nvPr/>
        </p:nvSpPr>
        <p:spPr bwMode="auto">
          <a:xfrm>
            <a:off x="2339975" y="3789363"/>
            <a:ext cx="914400" cy="1143000"/>
          </a:xfrm>
          <a:prstGeom prst="flowChartMultidocument">
            <a:avLst/>
          </a:prstGeom>
          <a:solidFill>
            <a:schemeClr val="bg2"/>
          </a:solidFill>
          <a:ln w="25400">
            <a:solidFill>
              <a:srgbClr val="00279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5289" name="Text Box 73"/>
          <p:cNvSpPr txBox="1">
            <a:spLocks noChangeArrowheads="1"/>
          </p:cNvSpPr>
          <p:nvPr/>
        </p:nvSpPr>
        <p:spPr bwMode="auto">
          <a:xfrm>
            <a:off x="1835150" y="4941888"/>
            <a:ext cx="2007281" cy="5847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omic Sans MS" pitchFamily="66" charset="0"/>
              </a:rPr>
              <a:t>File Catalog </a:t>
            </a:r>
            <a:r>
              <a:rPr lang="fr-FR" sz="1600" smtClean="0">
                <a:latin typeface="Comic Sans MS" pitchFamily="66" charset="0"/>
              </a:rPr>
              <a:t>and/or</a:t>
            </a:r>
            <a:r>
              <a:rPr lang="fr-FR" sz="1600">
                <a:latin typeface="Comic Sans MS" pitchFamily="66" charset="0"/>
              </a:rPr>
              <a:t/>
            </a:r>
            <a:br>
              <a:rPr lang="fr-FR" sz="1600">
                <a:latin typeface="Comic Sans MS" pitchFamily="66" charset="0"/>
              </a:rPr>
            </a:br>
            <a:r>
              <a:rPr lang="fr-FR" sz="1600">
                <a:latin typeface="Comic Sans MS" pitchFamily="66" charset="0"/>
              </a:rPr>
              <a:t>Metadata catalog</a:t>
            </a:r>
          </a:p>
        </p:txBody>
      </p:sp>
      <p:sp>
        <p:nvSpPr>
          <p:cNvPr id="905290" name="Line 74"/>
          <p:cNvSpPr>
            <a:spLocks noChangeShapeType="1"/>
          </p:cNvSpPr>
          <p:nvPr/>
        </p:nvSpPr>
        <p:spPr bwMode="auto">
          <a:xfrm>
            <a:off x="1763713" y="2060575"/>
            <a:ext cx="4895850" cy="27368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91" name="Text Box 75"/>
          <p:cNvSpPr txBox="1">
            <a:spLocks noChangeArrowheads="1"/>
          </p:cNvSpPr>
          <p:nvPr/>
        </p:nvSpPr>
        <p:spPr bwMode="auto">
          <a:xfrm>
            <a:off x="2195513" y="2997200"/>
            <a:ext cx="114617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Register file</a:t>
            </a:r>
          </a:p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  Lookup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95" name="AutoShape 79"/>
          <p:cNvSpPr>
            <a:spLocks noChangeArrowheads="1"/>
          </p:cNvSpPr>
          <p:nvPr/>
        </p:nvSpPr>
        <p:spPr bwMode="auto">
          <a:xfrm>
            <a:off x="6661150" y="2997200"/>
            <a:ext cx="1655763" cy="936625"/>
          </a:xfrm>
          <a:prstGeom prst="wedgeRectCallout">
            <a:avLst>
              <a:gd name="adj1" fmla="val -18458"/>
              <a:gd name="adj2" fmla="val 138815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File content</a:t>
            </a:r>
          </a:p>
        </p:txBody>
      </p:sp>
      <p:sp>
        <p:nvSpPr>
          <p:cNvPr id="905296" name="AutoShape 80"/>
          <p:cNvSpPr>
            <a:spLocks noChangeArrowheads="1"/>
          </p:cNvSpPr>
          <p:nvPr/>
        </p:nvSpPr>
        <p:spPr bwMode="auto">
          <a:xfrm>
            <a:off x="2195513" y="5589588"/>
            <a:ext cx="1800225" cy="863600"/>
          </a:xfrm>
          <a:prstGeom prst="wedgeRectCallout">
            <a:avLst>
              <a:gd name="adj1" fmla="val -22662"/>
              <a:gd name="adj2" fmla="val -156801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File</a:t>
            </a:r>
            <a:br>
              <a:rPr lang="en-US" sz="2400">
                <a:solidFill>
                  <a:schemeClr val="hlink"/>
                </a:solidFill>
              </a:rPr>
            </a:br>
            <a:r>
              <a:rPr lang="en-US" sz="2400">
                <a:solidFill>
                  <a:schemeClr val="hlink"/>
                </a:solidFill>
              </a:rPr>
              <a:t>references</a:t>
            </a:r>
          </a:p>
        </p:txBody>
      </p:sp>
      <p:sp>
        <p:nvSpPr>
          <p:cNvPr id="3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D1E4F6-7195-4129-A2A8-C57616C134F1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i-FI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48" grpId="0"/>
      <p:bldP spid="905249" grpId="0" animBg="1"/>
      <p:bldP spid="905252" grpId="0" animBg="1"/>
      <p:bldP spid="905253" grpId="0" animBg="1"/>
      <p:bldP spid="905255" grpId="0"/>
      <p:bldP spid="905266" grpId="0"/>
      <p:bldP spid="905267" grpId="0"/>
      <p:bldP spid="905268" grpId="0" animBg="1"/>
      <p:bldP spid="905269" grpId="0"/>
      <p:bldP spid="905271" grpId="0"/>
      <p:bldP spid="905284" grpId="0" animBg="1"/>
      <p:bldP spid="905289" grpId="0"/>
      <p:bldP spid="905290" grpId="0" animBg="1"/>
      <p:bldP spid="905291" grpId="0"/>
      <p:bldP spid="905295" grpId="0" animBg="1"/>
      <p:bldP spid="9052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78288"/>
          </a:xfrm>
        </p:spPr>
        <p:txBody>
          <a:bodyPr/>
          <a:lstStyle/>
          <a:p>
            <a:pPr marL="303501" indent="-303501"/>
            <a:r>
              <a:rPr lang="en-GB" sz="1800" smtClean="0"/>
              <a:t>Sept 2011 – March 2013: Federated Cloud Task Force</a:t>
            </a:r>
            <a:endParaRPr lang="en-GB" sz="1400" smtClean="0"/>
          </a:p>
          <a:p>
            <a:pPr marL="908720" lvl="1" indent="-241016"/>
            <a:r>
              <a:rPr lang="en-GB" sz="2000" smtClean="0"/>
              <a:t>Identify open source technologies (OpenStack, OpenNebula,...) and open standard (OCCI, CDMI, GLUE2,...)</a:t>
            </a:r>
          </a:p>
          <a:p>
            <a:pPr marL="908720" lvl="1" indent="-241016"/>
            <a:r>
              <a:rPr lang="en-GB" sz="2000" smtClean="0"/>
              <a:t>Deploy a testbed</a:t>
            </a:r>
          </a:p>
          <a:p>
            <a:pPr marL="908720" lvl="1" indent="-241016"/>
            <a:r>
              <a:rPr lang="en-GB" sz="2000" smtClean="0"/>
              <a:t>Write blueprint for resource centres</a:t>
            </a:r>
          </a:p>
          <a:p>
            <a:pPr marL="908720" lvl="1" indent="-241016"/>
            <a:r>
              <a:rPr lang="en-GB" sz="2000" smtClean="0"/>
              <a:t>Identify issues from non-technical areas (policy, dissemination)</a:t>
            </a:r>
          </a:p>
          <a:p>
            <a:pPr marL="303501" indent="-303501"/>
            <a:r>
              <a:rPr lang="en-GB" sz="1800" smtClean="0"/>
              <a:t>August 2012 – March 2013: Pilot use cases </a:t>
            </a:r>
          </a:p>
          <a:p>
            <a:pPr marL="908720" lvl="1" indent="-241016"/>
            <a:r>
              <a:rPr lang="en-GB" sz="2000" smtClean="0"/>
              <a:t>Support early adopters</a:t>
            </a:r>
          </a:p>
          <a:p>
            <a:pPr marL="908720" lvl="1" indent="-241016"/>
            <a:r>
              <a:rPr lang="en-GB" sz="2000" smtClean="0"/>
              <a:t>Collect and feedback requirements</a:t>
            </a:r>
          </a:p>
          <a:p>
            <a:pPr marL="908720" lvl="1" indent="-241016"/>
            <a:r>
              <a:rPr lang="en-GB" sz="2000" smtClean="0"/>
              <a:t>Establish user-facing services</a:t>
            </a:r>
          </a:p>
          <a:p>
            <a:pPr marL="303501" indent="-303501"/>
            <a:r>
              <a:rPr lang="en-GB" sz="1800" smtClean="0"/>
              <a:t>April 2013 (EGI Community Forum): : Open the platform</a:t>
            </a:r>
          </a:p>
          <a:p>
            <a:pPr marL="908720" lvl="1" indent="-241016"/>
            <a:r>
              <a:rPr lang="en-GB" sz="2000" smtClean="0"/>
              <a:t>Routine usage by users and providers</a:t>
            </a:r>
          </a:p>
          <a:p>
            <a:pPr marL="508670" indent="-241016"/>
            <a:endParaRPr lang="en-GB" sz="2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04056"/>
            <a:ext cx="7236296" cy="620688"/>
          </a:xfrm>
        </p:spPr>
        <p:txBody>
          <a:bodyPr/>
          <a:lstStyle/>
          <a:p>
            <a:r>
              <a:rPr lang="en-GB" sz="4000" b="0" smtClean="0"/>
              <a:t>EGI cloud roadmap</a:t>
            </a:r>
            <a:br>
              <a:rPr lang="en-GB" sz="4000" b="0" smtClean="0"/>
            </a:br>
            <a:r>
              <a:rPr lang="en-GB" sz="3600" b="0" smtClean="0"/>
              <a:t>http://go.egi.eu/cloud</a:t>
            </a:r>
            <a:br>
              <a:rPr lang="en-GB" sz="3600" b="0" smtClean="0"/>
            </a:br>
            <a:endParaRPr lang="en-GB" sz="4000" b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59024"/>
            <a:ext cx="8496944" cy="4878288"/>
          </a:xfrm>
          <a:noFill/>
        </p:spPr>
        <p:txBody>
          <a:bodyPr/>
          <a:lstStyle/>
          <a:p>
            <a:r>
              <a:rPr lang="en-GB" sz="2400" b="1" smtClean="0"/>
              <a:t>Structural biology </a:t>
            </a:r>
            <a:r>
              <a:rPr lang="en-GB" sz="2400" smtClean="0"/>
              <a:t>– We-NMR project: </a:t>
            </a:r>
            <a:br>
              <a:rPr lang="en-GB" sz="2400" smtClean="0"/>
            </a:br>
            <a:r>
              <a:rPr lang="en-GB" sz="2400" smtClean="0"/>
              <a:t>Gromacs training environments</a:t>
            </a:r>
          </a:p>
          <a:p>
            <a:r>
              <a:rPr lang="en-GB" sz="2400" b="1" smtClean="0"/>
              <a:t>Ecology</a:t>
            </a:r>
            <a:r>
              <a:rPr lang="en-GB" sz="2400" smtClean="0"/>
              <a:t> – BioVel project: </a:t>
            </a:r>
            <a:br>
              <a:rPr lang="en-GB" sz="2400" smtClean="0"/>
            </a:br>
            <a:r>
              <a:rPr lang="en-GB" sz="2400" smtClean="0"/>
              <a:t>Remote hosting of OpenModeller service</a:t>
            </a:r>
          </a:p>
          <a:p>
            <a:r>
              <a:rPr lang="en-GB" sz="2400" b="1" smtClean="0"/>
              <a:t>Linguistics</a:t>
            </a:r>
            <a:r>
              <a:rPr lang="en-GB" sz="2400" smtClean="0"/>
              <a:t> – CLARIN project: </a:t>
            </a:r>
            <a:br>
              <a:rPr lang="en-GB" sz="2400" smtClean="0"/>
            </a:br>
            <a:r>
              <a:rPr lang="en-GB" sz="2400" smtClean="0"/>
              <a:t>Scalable ‘British National Corpus’ service (BNCWeb)</a:t>
            </a:r>
          </a:p>
          <a:p>
            <a:r>
              <a:rPr lang="en-GB" sz="2400" b="1" smtClean="0"/>
              <a:t>Software development</a:t>
            </a:r>
            <a:r>
              <a:rPr lang="en-GB" sz="2400" smtClean="0"/>
              <a:t> – SCI-BUS project: </a:t>
            </a:r>
            <a:br>
              <a:rPr lang="en-GB" sz="2400" smtClean="0"/>
            </a:br>
            <a:r>
              <a:rPr lang="en-GB" sz="2400" smtClean="0"/>
              <a:t>Simulated environments for portal testing</a:t>
            </a:r>
          </a:p>
          <a:p>
            <a:r>
              <a:rPr lang="en-GB" sz="2400" b="1" smtClean="0"/>
              <a:t>Space science </a:t>
            </a:r>
            <a:r>
              <a:rPr lang="en-GB" sz="2400" smtClean="0"/>
              <a:t>– ASTRA-GAIA project: </a:t>
            </a:r>
            <a:br>
              <a:rPr lang="en-GB" sz="2400" smtClean="0"/>
            </a:br>
            <a:r>
              <a:rPr lang="en-GB" sz="2400" smtClean="0"/>
              <a:t>Data integration with scalable workflows </a:t>
            </a:r>
          </a:p>
          <a:p>
            <a:pPr>
              <a:lnSpc>
                <a:spcPct val="120000"/>
              </a:lnSpc>
            </a:pPr>
            <a:endParaRPr lang="en-GB" sz="2400" smtClean="0"/>
          </a:p>
          <a:p>
            <a:pPr lvl="1">
              <a:lnSpc>
                <a:spcPct val="120000"/>
              </a:lnSpc>
            </a:pPr>
            <a:endParaRPr lang="en-GB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16024"/>
            <a:ext cx="7236296" cy="620688"/>
          </a:xfrm>
        </p:spPr>
        <p:txBody>
          <a:bodyPr/>
          <a:lstStyle/>
          <a:p>
            <a:r>
              <a:rPr lang="en-GB" sz="4000" b="0" smtClean="0"/>
              <a:t>Some of the cloud infrastructure pilot use cases</a:t>
            </a:r>
            <a:endParaRPr lang="en-GB" sz="4000" b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558" y="2352630"/>
            <a:ext cx="2063954" cy="51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5113" y="1340768"/>
            <a:ext cx="1493915" cy="748043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3908" y="2964552"/>
            <a:ext cx="1912363" cy="46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CI-BUS_logo_2011_300d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9467" y="3799039"/>
            <a:ext cx="754347" cy="7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9985" y="4666885"/>
            <a:ext cx="950674" cy="7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504" y="5661248"/>
            <a:ext cx="862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Join as pilot use case, or as provider of high level service on top of the EGI Cloud!\</a:t>
            </a:r>
          </a:p>
          <a:p>
            <a:r>
              <a:rPr lang="en-GB" smtClean="0">
                <a:solidFill>
                  <a:srgbClr val="FF0000"/>
                </a:solidFill>
              </a:rPr>
              <a:t>http://go.egi.eu/cloud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Services of the Collaborative platform 4: </a:t>
            </a:r>
            <a:br>
              <a:rPr lang="en-GB" sz="2800" smtClean="0"/>
            </a:br>
            <a:r>
              <a:rPr lang="en-GB" sz="2800" smtClean="0"/>
              <a:t>Requirements tracker</a:t>
            </a:r>
            <a:endParaRPr lang="en-GB" sz="2800"/>
          </a:p>
        </p:txBody>
      </p:sp>
      <p:sp>
        <p:nvSpPr>
          <p:cNvPr id="6" name="Rounded Rectangle 5"/>
          <p:cNvSpPr/>
          <p:nvPr/>
        </p:nvSpPr>
        <p:spPr>
          <a:xfrm>
            <a:off x="5787627" y="2106254"/>
            <a:ext cx="936104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100" b="1" smtClean="0">
                <a:solidFill>
                  <a:schemeClr val="tx1"/>
                </a:solidFill>
              </a:rPr>
              <a:t>Technology  Coordination Board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0795" y="1804510"/>
            <a:ext cx="2305025" cy="1309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EGI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Requirements Tracker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27108" y="2663514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NGIs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000" y="2036928"/>
            <a:ext cx="729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smtClean="0"/>
              <a:t>VRCs</a:t>
            </a:r>
            <a:endParaRPr lang="en-US" sz="1600" b="1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76565" y="1700808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VOs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23928" y="1155094"/>
            <a:ext cx="108012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smtClean="0"/>
              <a:t>User Community Support </a:t>
            </a:r>
            <a:r>
              <a:rPr lang="en-US" sz="1200" b="1" dirty="0" smtClean="0"/>
              <a:t>Team of EGI.eu</a:t>
            </a:r>
            <a:endParaRPr lang="en-US" sz="1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443811" y="2106254"/>
            <a:ext cx="108012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Technology </a:t>
            </a:r>
            <a:r>
              <a:rPr lang="en-US" sz="1400" b="1" dirty="0">
                <a:solidFill>
                  <a:schemeClr val="tx1"/>
                </a:solidFill>
              </a:rPr>
              <a:t>providers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6723731" y="2106254"/>
            <a:ext cx="720080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3734891" y="3200022"/>
            <a:ext cx="612576" cy="805042"/>
          </a:xfrm>
          <a:prstGeom prst="upDownArrow">
            <a:avLst>
              <a:gd name="adj1" fmla="val 50000"/>
              <a:gd name="adj2" fmla="val 40380"/>
            </a:avLst>
          </a:prstGeom>
          <a:solidFill>
            <a:schemeClr val="bg1"/>
          </a:solidFill>
          <a:ln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-36512" y="2324960"/>
            <a:ext cx="982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projects</a:t>
            </a:r>
            <a:endParaRPr lang="en-US" sz="1600" b="1" dirty="0"/>
          </a:p>
        </p:txBody>
      </p:sp>
      <p:sp>
        <p:nvSpPr>
          <p:cNvPr id="16" name="Left-Up Arrow 15"/>
          <p:cNvSpPr/>
          <p:nvPr/>
        </p:nvSpPr>
        <p:spPr>
          <a:xfrm>
            <a:off x="5004048" y="3717032"/>
            <a:ext cx="3168352" cy="750430"/>
          </a:xfrm>
          <a:prstGeom prst="leftUpArrow">
            <a:avLst>
              <a:gd name="adj1" fmla="val 34612"/>
              <a:gd name="adj2" fmla="val 35154"/>
              <a:gd name="adj3" fmla="val 24154"/>
            </a:avLst>
          </a:prstGeom>
          <a:noFill/>
          <a:ln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15008" y="2973032"/>
            <a:ext cx="833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events</a:t>
            </a:r>
            <a:endParaRPr lang="en-US" sz="1600" b="1" dirty="0"/>
          </a:p>
        </p:txBody>
      </p:sp>
      <p:sp>
        <p:nvSpPr>
          <p:cNvPr id="18" name="Right Arrow 17"/>
          <p:cNvSpPr/>
          <p:nvPr/>
        </p:nvSpPr>
        <p:spPr>
          <a:xfrm>
            <a:off x="971600" y="1875174"/>
            <a:ext cx="2088232" cy="1239192"/>
          </a:xfrm>
          <a:prstGeom prst="rightArrow">
            <a:avLst>
              <a:gd name="adj1" fmla="val 72054"/>
              <a:gd name="adj2" fmla="val 324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smtClean="0">
                <a:solidFill>
                  <a:srgbClr val="C00000"/>
                </a:solidFill>
              </a:rPr>
              <a:t>Input channels </a:t>
            </a:r>
            <a:r>
              <a:rPr lang="en-GB" sz="1600" b="1">
                <a:solidFill>
                  <a:srgbClr val="C00000"/>
                </a:solidFill>
              </a:rPr>
              <a:t>for </a:t>
            </a:r>
            <a:r>
              <a:rPr lang="en-GB" sz="1600" b="1" smtClean="0">
                <a:solidFill>
                  <a:srgbClr val="C00000"/>
                </a:solidFill>
              </a:rPr>
              <a:t/>
            </a:r>
            <a:br>
              <a:rPr lang="en-GB" sz="1600" b="1" smtClean="0">
                <a:solidFill>
                  <a:srgbClr val="C00000"/>
                </a:solidFill>
              </a:rPr>
            </a:br>
            <a:r>
              <a:rPr lang="en-GB" sz="1600" b="1" smtClean="0">
                <a:solidFill>
                  <a:srgbClr val="C00000"/>
                </a:solidFill>
              </a:rPr>
              <a:t>community requirements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6686" y="4005064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smtClean="0">
                <a:solidFill>
                  <a:srgbClr val="009900"/>
                </a:solidFill>
              </a:rPr>
              <a:t>EGI Helpdesk</a:t>
            </a:r>
            <a:endParaRPr lang="en-GB" sz="2000" b="1" dirty="0" smtClean="0">
              <a:solidFill>
                <a:srgbClr val="0099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040078">
            <a:off x="5117863" y="2840905"/>
            <a:ext cx="647700" cy="436484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87627" y="1314166"/>
            <a:ext cx="936104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100" b="1" smtClean="0">
                <a:solidFill>
                  <a:schemeClr val="tx1"/>
                </a:solidFill>
              </a:rPr>
              <a:t>User Community Board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87627" y="2970350"/>
            <a:ext cx="936104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100" b="1" smtClean="0">
                <a:solidFill>
                  <a:schemeClr val="tx1"/>
                </a:solidFill>
              </a:rPr>
              <a:t>Operations Management Board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20460003">
            <a:off x="5120955" y="1623734"/>
            <a:ext cx="647700" cy="436484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139555" y="2178262"/>
            <a:ext cx="647700" cy="436484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443811" y="2970350"/>
            <a:ext cx="108012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smtClean="0">
                <a:solidFill>
                  <a:schemeClr val="tx1"/>
                </a:solidFill>
              </a:rPr>
              <a:t>Resource centres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6723731" y="3042358"/>
            <a:ext cx="720080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443811" y="1314166"/>
            <a:ext cx="108012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smtClean="0">
                <a:solidFill>
                  <a:schemeClr val="tx1"/>
                </a:solidFill>
              </a:rPr>
              <a:t>Structured scientific communities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6723731" y="1314166"/>
            <a:ext cx="720080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9" name="Left-Up Arrow 28"/>
          <p:cNvSpPr/>
          <p:nvPr/>
        </p:nvSpPr>
        <p:spPr>
          <a:xfrm flipH="1">
            <a:off x="367408" y="3356992"/>
            <a:ext cx="2764432" cy="1110470"/>
          </a:xfrm>
          <a:prstGeom prst="leftUpArrow">
            <a:avLst>
              <a:gd name="adj1" fmla="val 20752"/>
              <a:gd name="adj2" fmla="val 22185"/>
              <a:gd name="adj3" fmla="val 25000"/>
            </a:avLst>
          </a:prstGeom>
          <a:noFill/>
          <a:ln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loud 29"/>
          <p:cNvSpPr/>
          <p:nvPr/>
        </p:nvSpPr>
        <p:spPr>
          <a:xfrm>
            <a:off x="3239344" y="4941168"/>
            <a:ext cx="1332656" cy="129614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smtClean="0">
                <a:solidFill>
                  <a:schemeClr val="tx2"/>
                </a:solidFill>
              </a:rPr>
              <a:t>NGIs</a:t>
            </a:r>
            <a:br>
              <a:rPr lang="en-GB" b="1" smtClean="0">
                <a:solidFill>
                  <a:schemeClr val="tx2"/>
                </a:solidFill>
              </a:rPr>
            </a:br>
            <a:r>
              <a:rPr lang="en-GB" b="1" smtClean="0">
                <a:solidFill>
                  <a:schemeClr val="tx2"/>
                </a:solidFill>
              </a:rPr>
              <a:t>&amp; projects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3707904" y="4437112"/>
            <a:ext cx="612576" cy="720080"/>
          </a:xfrm>
          <a:prstGeom prst="upDownArrow">
            <a:avLst>
              <a:gd name="adj1" fmla="val 50000"/>
              <a:gd name="adj2" fmla="val 40380"/>
            </a:avLst>
          </a:prstGeom>
          <a:solidFill>
            <a:schemeClr val="bg1"/>
          </a:solidFill>
          <a:ln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460696" y="578610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0000"/>
                </a:solidFill>
                <a:hlinkClick r:id="rId2"/>
              </a:rPr>
              <a:t>http://go.egi.eu/requirements</a:t>
            </a:r>
            <a:r>
              <a:rPr lang="en-GB" sz="28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3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 guiding </a:t>
            </a:r>
            <a:r>
              <a:rPr lang="en-GB" dirty="0" smtClean="0"/>
              <a:t>Principles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6024" y="1052736"/>
            <a:ext cx="8820472" cy="4525963"/>
          </a:xfrm>
        </p:spPr>
        <p:txBody>
          <a:bodyPr/>
          <a:lstStyle/>
          <a:p>
            <a:r>
              <a:rPr lang="en-GB" sz="2800"/>
              <a:t>Be </a:t>
            </a:r>
            <a:r>
              <a:rPr lang="en-GB" sz="2800" smtClean="0"/>
              <a:t>an </a:t>
            </a:r>
            <a:r>
              <a:rPr lang="en-GB" sz="2800" smtClean="0">
                <a:solidFill>
                  <a:srgbClr val="FF0000"/>
                </a:solidFill>
              </a:rPr>
              <a:t>open</a:t>
            </a:r>
            <a:r>
              <a:rPr lang="en-GB" sz="2800" smtClean="0"/>
              <a:t> provider</a:t>
            </a:r>
            <a:endParaRPr lang="en-GB" sz="2800" dirty="0" smtClean="0"/>
          </a:p>
          <a:p>
            <a:pPr lvl="1" eaLnBrk="1" hangingPunct="1"/>
            <a:r>
              <a:rPr lang="en-GB" sz="2400" smtClean="0"/>
              <a:t>Resource providers can federate their sites into the Core Platform</a:t>
            </a:r>
          </a:p>
          <a:p>
            <a:pPr lvl="1" eaLnBrk="1" hangingPunct="1"/>
            <a:r>
              <a:rPr lang="en-GB" sz="2400" smtClean="0"/>
              <a:t>Software providers can join into the Core, Cloud and Collaboration Platforms</a:t>
            </a:r>
          </a:p>
          <a:p>
            <a:pPr eaLnBrk="1" hangingPunct="1"/>
            <a:r>
              <a:rPr lang="en-GB" sz="2800" smtClean="0"/>
              <a:t>Be a </a:t>
            </a:r>
            <a:r>
              <a:rPr lang="en-GB" sz="2800" smtClean="0">
                <a:solidFill>
                  <a:srgbClr val="FF0000"/>
                </a:solidFill>
              </a:rPr>
              <a:t>neutral</a:t>
            </a:r>
            <a:r>
              <a:rPr lang="en-GB" sz="2800" smtClean="0"/>
              <a:t> provider</a:t>
            </a:r>
          </a:p>
          <a:p>
            <a:pPr lvl="1" eaLnBrk="1" hangingPunct="1"/>
            <a:r>
              <a:rPr lang="en-GB" sz="2400" smtClean="0"/>
              <a:t>Collaboration Platform for the fair representation of various stakeholders and their achivements</a:t>
            </a:r>
          </a:p>
          <a:p>
            <a:r>
              <a:rPr lang="en-GB" sz="2800" smtClean="0"/>
              <a:t>Be a </a:t>
            </a:r>
            <a:r>
              <a:rPr lang="en-GB" sz="2800" smtClean="0">
                <a:solidFill>
                  <a:srgbClr val="FF0000"/>
                </a:solidFill>
              </a:rPr>
              <a:t>flexible</a:t>
            </a:r>
            <a:r>
              <a:rPr lang="en-GB" sz="2800" smtClean="0"/>
              <a:t> provider</a:t>
            </a:r>
            <a:endParaRPr lang="en-GB" sz="2800" dirty="0" smtClean="0"/>
          </a:p>
          <a:p>
            <a:pPr lvl="1">
              <a:defRPr/>
            </a:pPr>
            <a:r>
              <a:rPr lang="en-GB" sz="2400" smtClean="0"/>
              <a:t>Cloud and Core platform allows communities to </a:t>
            </a:r>
            <a:r>
              <a:rPr lang="en-GB" sz="2400" dirty="0" smtClean="0"/>
              <a:t>deploy their </a:t>
            </a:r>
            <a:r>
              <a:rPr lang="en-GB" sz="2400" smtClean="0"/>
              <a:t>own services </a:t>
            </a:r>
            <a:r>
              <a:rPr lang="en-GB" sz="2400" smtClean="0">
                <a:sym typeface="Wingdings" pitchFamily="2" charset="2"/>
              </a:rPr>
              <a:t> Community Platforms</a:t>
            </a:r>
            <a:endParaRPr lang="en-GB" sz="2400" smtClean="0"/>
          </a:p>
          <a:p>
            <a:pPr lvl="1">
              <a:defRPr/>
            </a:pPr>
            <a:r>
              <a:rPr lang="en-GB" sz="2400" smtClean="0"/>
              <a:t>Give communities </a:t>
            </a:r>
            <a:r>
              <a:rPr lang="en-GB" sz="2400" dirty="0" smtClean="0"/>
              <a:t>the power to meet </a:t>
            </a:r>
            <a:r>
              <a:rPr lang="en-GB" sz="2400" dirty="0"/>
              <a:t>their own </a:t>
            </a:r>
            <a:r>
              <a:rPr lang="en-GB" sz="2400" dirty="0" smtClean="0"/>
              <a:t>needs</a:t>
            </a:r>
            <a:endParaRPr lang="en-GB" sz="2400" dirty="0"/>
          </a:p>
          <a:p>
            <a:pPr lvl="1"/>
            <a:endParaRPr lang="en-GB" sz="2400" dirty="0" smtClean="0"/>
          </a:p>
          <a:p>
            <a:pPr lvl="1" eaLnBrk="1" hangingPunct="1"/>
            <a:endParaRPr lang="en-GB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62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European Grid Infrastructure EGI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88432" cy="4525963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/>
              <a:t>uropean</a:t>
            </a:r>
          </a:p>
          <a:p>
            <a:pPr lvl="1"/>
            <a:r>
              <a:rPr lang="en-GB" sz="2400" dirty="0" smtClean="0"/>
              <a:t>Over 35 countries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G</a:t>
            </a:r>
            <a:r>
              <a:rPr lang="en-GB" sz="2800" dirty="0" smtClean="0"/>
              <a:t>rid</a:t>
            </a:r>
          </a:p>
          <a:p>
            <a:pPr lvl="1"/>
            <a:r>
              <a:rPr lang="en-GB" sz="2400" smtClean="0"/>
              <a:t>Secure sharing of</a:t>
            </a:r>
            <a:br>
              <a:rPr lang="en-GB" sz="2400" smtClean="0"/>
            </a:br>
            <a:r>
              <a:rPr lang="en-GB" sz="2400" smtClean="0"/>
              <a:t>IT resources</a:t>
            </a:r>
            <a:endParaRPr lang="en-GB" sz="24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I</a:t>
            </a:r>
            <a:r>
              <a:rPr lang="en-GB" sz="2800" dirty="0" smtClean="0"/>
              <a:t>nfrastructure</a:t>
            </a:r>
          </a:p>
          <a:p>
            <a:pPr lvl="1"/>
            <a:r>
              <a:rPr lang="en-GB" sz="2400" dirty="0" smtClean="0"/>
              <a:t>Computers</a:t>
            </a:r>
          </a:p>
          <a:p>
            <a:pPr lvl="1"/>
            <a:r>
              <a:rPr lang="en-GB" sz="2400" dirty="0" smtClean="0"/>
              <a:t>Data</a:t>
            </a:r>
          </a:p>
          <a:p>
            <a:pPr lvl="1"/>
            <a:r>
              <a:rPr lang="en-GB" sz="2400" smtClean="0"/>
              <a:t>Applications</a:t>
            </a:r>
            <a:endParaRPr lang="en-GB" sz="2400" dirty="0" smtClean="0"/>
          </a:p>
          <a:p>
            <a:pPr lvl="1"/>
            <a:r>
              <a:rPr lang="en-GB" sz="2400" dirty="0" smtClean="0"/>
              <a:t>…. </a:t>
            </a:r>
            <a:r>
              <a:rPr lang="en-GB" sz="2400" dirty="0"/>
              <a:t>a</a:t>
            </a:r>
            <a:r>
              <a:rPr lang="en-GB" sz="2400" dirty="0" smtClean="0"/>
              <a:t>nd beyond!!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" t="2114"/>
          <a:stretch/>
        </p:blipFill>
        <p:spPr bwMode="auto">
          <a:xfrm>
            <a:off x="4355976" y="1041850"/>
            <a:ext cx="477723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5541"/>
            <a:ext cx="7920880" cy="865187"/>
          </a:xfrm>
        </p:spPr>
        <p:txBody>
          <a:bodyPr/>
          <a:lstStyle/>
          <a:p>
            <a:r>
              <a:rPr lang="en-GB" sz="2800" smtClean="0"/>
              <a:t>EGI Resource Infrastructure Providers:</a:t>
            </a:r>
            <a:br>
              <a:rPr lang="en-GB" sz="2800" smtClean="0"/>
            </a:br>
            <a:r>
              <a:rPr lang="en-GB" sz="2800" smtClean="0"/>
              <a:t>National Grid Infrastructures</a:t>
            </a:r>
            <a:endParaRPr lang="en-GB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985" y="2244449"/>
            <a:ext cx="3671455" cy="38488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64496" cy="47679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899400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2194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20993" y="5949280"/>
            <a:ext cx="2531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(Snapshot: April 2012) 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79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>
            <a:cxnSpLocks noChangeShapeType="1"/>
            <a:endCxn id="21" idx="2"/>
          </p:cNvCxnSpPr>
          <p:nvPr/>
        </p:nvCxnSpPr>
        <p:spPr bwMode="auto">
          <a:xfrm flipV="1">
            <a:off x="4139952" y="3466306"/>
            <a:ext cx="292522" cy="212293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948264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E5D6A7-22A5-4B83-B810-9C3BB2D4682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mtClean="0"/>
          </a:p>
        </p:txBody>
      </p:sp>
      <p:sp>
        <p:nvSpPr>
          <p:cNvPr id="34819" name="Title 6"/>
          <p:cNvSpPr>
            <a:spLocks noGrp="1"/>
          </p:cNvSpPr>
          <p:nvPr>
            <p:ph type="title" idx="4294967295"/>
          </p:nvPr>
        </p:nvSpPr>
        <p:spPr>
          <a:xfrm>
            <a:off x="2195513" y="44624"/>
            <a:ext cx="6840537" cy="865187"/>
          </a:xfrm>
        </p:spPr>
        <p:txBody>
          <a:bodyPr/>
          <a:lstStyle/>
          <a:p>
            <a:r>
              <a:rPr lang="en-US" sz="3200" smtClean="0"/>
              <a:t>A multi-disciplinary e-infrastructure</a:t>
            </a:r>
            <a:br>
              <a:rPr lang="en-US" sz="3200" smtClean="0"/>
            </a:br>
            <a:r>
              <a:rPr lang="en-US" sz="3200" smtClean="0"/>
              <a:t> http://www.egi.eu/community/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0336" y="504904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 dirty="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81236" y="4679156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699792" y="5085184"/>
            <a:ext cx="777875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560290" y="4958556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567286" y="4999831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787948" y="44076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449936" y="50299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9" name="Diamond 18"/>
          <p:cNvSpPr/>
          <p:nvPr/>
        </p:nvSpPr>
        <p:spPr bwMode="auto">
          <a:xfrm>
            <a:off x="258936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 smtClean="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  <a:endParaRPr lang="en-US" sz="140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20" name="Diamond 19"/>
          <p:cNvSpPr/>
          <p:nvPr/>
        </p:nvSpPr>
        <p:spPr bwMode="auto">
          <a:xfrm>
            <a:off x="2192511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21" name="Diamond 20"/>
          <p:cNvSpPr/>
          <p:nvPr/>
        </p:nvSpPr>
        <p:spPr bwMode="auto">
          <a:xfrm>
            <a:off x="3986386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34830" name="Oval 21"/>
          <p:cNvSpPr>
            <a:spLocks noChangeArrowheads="1"/>
          </p:cNvSpPr>
          <p:nvPr/>
        </p:nvSpPr>
        <p:spPr bwMode="auto">
          <a:xfrm>
            <a:off x="881236" y="1161256"/>
            <a:ext cx="1633537" cy="10414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31" name="Straight Arrow Connector 25"/>
          <p:cNvCxnSpPr>
            <a:cxnSpLocks noChangeShapeType="1"/>
            <a:stCxn id="19" idx="0"/>
            <a:endCxn id="34830" idx="3"/>
          </p:cNvCxnSpPr>
          <p:nvPr/>
        </p:nvCxnSpPr>
        <p:spPr bwMode="auto">
          <a:xfrm rot="5400000" flipH="1" flipV="1">
            <a:off x="476423" y="2278856"/>
            <a:ext cx="873125" cy="4159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2" name="Straight Arrow Connector 36"/>
          <p:cNvCxnSpPr>
            <a:cxnSpLocks noChangeShapeType="1"/>
            <a:stCxn id="9" idx="0"/>
            <a:endCxn id="19" idx="2"/>
          </p:cNvCxnSpPr>
          <p:nvPr/>
        </p:nvCxnSpPr>
        <p:spPr bwMode="auto">
          <a:xfrm rot="5400000" flipH="1" flipV="1">
            <a:off x="-229221" y="4114800"/>
            <a:ext cx="1582738" cy="2857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3" name="Straight Arrow Connector 39"/>
          <p:cNvCxnSpPr>
            <a:cxnSpLocks noChangeShapeType="1"/>
            <a:stCxn id="20" idx="0"/>
            <a:endCxn id="34830" idx="5"/>
          </p:cNvCxnSpPr>
          <p:nvPr/>
        </p:nvCxnSpPr>
        <p:spPr bwMode="auto">
          <a:xfrm rot="16200000" flipV="1">
            <a:off x="2020267" y="2305050"/>
            <a:ext cx="873125" cy="36353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4" name="Straight Arrow Connector 51"/>
          <p:cNvCxnSpPr>
            <a:cxnSpLocks noChangeShapeType="1"/>
            <a:stCxn id="16" idx="0"/>
            <a:endCxn id="21" idx="2"/>
          </p:cNvCxnSpPr>
          <p:nvPr/>
        </p:nvCxnSpPr>
        <p:spPr bwMode="auto">
          <a:xfrm rot="5400000" flipH="1" flipV="1">
            <a:off x="3833986" y="3809206"/>
            <a:ext cx="941388" cy="25558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5" name="Straight Arrow Connector 52"/>
          <p:cNvCxnSpPr>
            <a:cxnSpLocks noChangeShapeType="1"/>
            <a:stCxn id="15" idx="0"/>
            <a:endCxn id="20" idx="2"/>
          </p:cNvCxnSpPr>
          <p:nvPr/>
        </p:nvCxnSpPr>
        <p:spPr bwMode="auto">
          <a:xfrm rot="16200000" flipV="1">
            <a:off x="2531442" y="3573462"/>
            <a:ext cx="1533525" cy="1319213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6" name="Straight Arrow Connector 53"/>
          <p:cNvCxnSpPr>
            <a:cxnSpLocks noChangeShapeType="1"/>
            <a:stCxn id="13" idx="0"/>
            <a:endCxn id="20" idx="2"/>
          </p:cNvCxnSpPr>
          <p:nvPr/>
        </p:nvCxnSpPr>
        <p:spPr bwMode="auto">
          <a:xfrm flipH="1" flipV="1">
            <a:off x="2638599" y="3466306"/>
            <a:ext cx="450131" cy="1618878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7" name="Straight Arrow Connector 54"/>
          <p:cNvCxnSpPr>
            <a:cxnSpLocks noChangeShapeType="1"/>
            <a:stCxn id="14" idx="0"/>
            <a:endCxn id="20" idx="2"/>
          </p:cNvCxnSpPr>
          <p:nvPr/>
        </p:nvCxnSpPr>
        <p:spPr bwMode="auto">
          <a:xfrm flipV="1">
            <a:off x="1950021" y="3466306"/>
            <a:ext cx="688578" cy="14922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8" name="Straight Arrow Connector 55"/>
          <p:cNvCxnSpPr>
            <a:cxnSpLocks noChangeShapeType="1"/>
            <a:stCxn id="12" idx="0"/>
            <a:endCxn id="19" idx="2"/>
          </p:cNvCxnSpPr>
          <p:nvPr/>
        </p:nvCxnSpPr>
        <p:spPr bwMode="auto">
          <a:xfrm rot="16200000" flipV="1">
            <a:off x="381967" y="3789362"/>
            <a:ext cx="1212850" cy="566738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9" name="Straight Arrow Connector 66"/>
          <p:cNvCxnSpPr>
            <a:cxnSpLocks noChangeShapeType="1"/>
            <a:stCxn id="17" idx="0"/>
            <a:endCxn id="21" idx="2"/>
          </p:cNvCxnSpPr>
          <p:nvPr/>
        </p:nvCxnSpPr>
        <p:spPr bwMode="auto">
          <a:xfrm rot="16200000" flipV="1">
            <a:off x="3853829" y="4044950"/>
            <a:ext cx="1563688" cy="40640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sp>
        <p:nvSpPr>
          <p:cNvPr id="34840" name="Oval 126"/>
          <p:cNvSpPr>
            <a:spLocks noChangeArrowheads="1"/>
          </p:cNvSpPr>
          <p:nvPr/>
        </p:nvSpPr>
        <p:spPr bwMode="auto">
          <a:xfrm>
            <a:off x="3616498" y="1161256"/>
            <a:ext cx="1612900" cy="10414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41" name="Straight Arrow Connector 38"/>
          <p:cNvCxnSpPr>
            <a:cxnSpLocks noChangeShapeType="1"/>
            <a:stCxn id="21" idx="0"/>
            <a:endCxn id="34840" idx="4"/>
          </p:cNvCxnSpPr>
          <p:nvPr/>
        </p:nvCxnSpPr>
        <p:spPr bwMode="auto">
          <a:xfrm rot="16200000" flipV="1">
            <a:off x="4067348" y="2558256"/>
            <a:ext cx="720725" cy="95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2" name="Straight Arrow Connector 130"/>
          <p:cNvCxnSpPr>
            <a:cxnSpLocks noChangeShapeType="1"/>
            <a:stCxn id="12" idx="0"/>
            <a:endCxn id="20" idx="2"/>
          </p:cNvCxnSpPr>
          <p:nvPr/>
        </p:nvCxnSpPr>
        <p:spPr bwMode="auto">
          <a:xfrm rot="5400000" flipH="1" flipV="1">
            <a:off x="1348755" y="3389312"/>
            <a:ext cx="1212850" cy="136683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3" name="Straight Arrow Connector 134"/>
          <p:cNvCxnSpPr>
            <a:cxnSpLocks noChangeShapeType="1"/>
            <a:stCxn id="14" idx="0"/>
            <a:endCxn id="19" idx="2"/>
          </p:cNvCxnSpPr>
          <p:nvPr/>
        </p:nvCxnSpPr>
        <p:spPr bwMode="auto">
          <a:xfrm flipH="1" flipV="1">
            <a:off x="705024" y="3466306"/>
            <a:ext cx="1244997" cy="14922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4" name="Straight Connector 43"/>
          <p:cNvCxnSpPr>
            <a:cxnSpLocks noChangeShapeType="1"/>
          </p:cNvCxnSpPr>
          <p:nvPr/>
        </p:nvCxnSpPr>
        <p:spPr bwMode="auto">
          <a:xfrm flipV="1">
            <a:off x="-1414" y="3898106"/>
            <a:ext cx="5778500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4845" name="Straight Connector 44"/>
          <p:cNvCxnSpPr>
            <a:cxnSpLocks noChangeShapeType="1"/>
          </p:cNvCxnSpPr>
          <p:nvPr/>
        </p:nvCxnSpPr>
        <p:spPr bwMode="auto">
          <a:xfrm flipV="1">
            <a:off x="-9352" y="2574131"/>
            <a:ext cx="5786438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4846" name="TextBox 47"/>
          <p:cNvSpPr txBox="1">
            <a:spLocks noChangeArrowheads="1"/>
          </p:cNvSpPr>
          <p:nvPr/>
        </p:nvSpPr>
        <p:spPr bwMode="auto">
          <a:xfrm rot="5400000">
            <a:off x="5015086" y="4855369"/>
            <a:ext cx="9286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Members</a:t>
            </a:r>
          </a:p>
        </p:txBody>
      </p:sp>
      <p:sp>
        <p:nvSpPr>
          <p:cNvPr id="34847" name="TextBox 48"/>
          <p:cNvSpPr txBox="1">
            <a:spLocks noChangeArrowheads="1"/>
          </p:cNvSpPr>
          <p:nvPr/>
        </p:nvSpPr>
        <p:spPr bwMode="auto">
          <a:xfrm rot="5400000">
            <a:off x="4873759" y="2964190"/>
            <a:ext cx="1289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 smtClean="0">
                <a:solidFill>
                  <a:schemeClr val="accent2"/>
                </a:solidFill>
              </a:rPr>
              <a:t>Virtual</a:t>
            </a:r>
            <a:br>
              <a:rPr lang="en-US" sz="1400" smtClean="0">
                <a:solidFill>
                  <a:schemeClr val="accent2"/>
                </a:solidFill>
              </a:rPr>
            </a:br>
            <a:r>
              <a:rPr lang="en-US" sz="1400" smtClean="0">
                <a:solidFill>
                  <a:schemeClr val="accent2"/>
                </a:solidFill>
              </a:rPr>
              <a:t>Organisations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34848" name="TextBox 49"/>
          <p:cNvSpPr txBox="1">
            <a:spLocks noChangeArrowheads="1"/>
          </p:cNvSpPr>
          <p:nvPr/>
        </p:nvSpPr>
        <p:spPr bwMode="auto">
          <a:xfrm rot="5400000">
            <a:off x="4939679" y="1458913"/>
            <a:ext cx="119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GB" sz="1400">
                <a:solidFill>
                  <a:schemeClr val="accent2"/>
                </a:solidFill>
              </a:rPr>
              <a:t>Research  </a:t>
            </a:r>
            <a:br>
              <a:rPr lang="en-GB" sz="1400">
                <a:solidFill>
                  <a:schemeClr val="accent2"/>
                </a:solidFill>
              </a:rPr>
            </a:br>
            <a:r>
              <a:rPr lang="en-GB" sz="1400">
                <a:solidFill>
                  <a:schemeClr val="accent2"/>
                </a:solidFill>
              </a:rPr>
              <a:t>communities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911397" name="Rectangle 37"/>
          <p:cNvSpPr>
            <a:spLocks noChangeArrowheads="1"/>
          </p:cNvSpPr>
          <p:nvPr/>
        </p:nvSpPr>
        <p:spPr bwMode="auto">
          <a:xfrm>
            <a:off x="5976813" y="2549803"/>
            <a:ext cx="29876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54000">
            <a:spAutoFit/>
          </a:bodyPr>
          <a:lstStyle/>
          <a:p>
            <a:pPr marL="342900" indent="-342900">
              <a:defRPr/>
            </a:pPr>
            <a:r>
              <a:rPr lang="en-GB" sz="1400" b="1" smtClean="0">
                <a:latin typeface="Arial" charset="0"/>
                <a:cs typeface="+mn-cs"/>
              </a:rPr>
              <a:t>Largest VO communities:</a:t>
            </a:r>
            <a:endParaRPr lang="en-US" sz="14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dirty="0">
                <a:solidFill>
                  <a:srgbClr val="00338F"/>
                </a:solidFill>
                <a:latin typeface="Arial" charset="0"/>
                <a:cs typeface="+mn-cs"/>
              </a:rPr>
              <a:t> High </a:t>
            </a:r>
            <a:r>
              <a:rPr lang="en-US" sz="1600">
                <a:solidFill>
                  <a:srgbClr val="00338F"/>
                </a:solidFill>
                <a:latin typeface="Arial" charset="0"/>
                <a:cs typeface="+mn-cs"/>
              </a:rPr>
              <a:t>Energy </a:t>
            </a: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Physics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Astronomy &amp; Astrophysics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Life Sciences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Earth Sciences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Computational Chemistry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Fusion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…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</p:txBody>
      </p:sp>
      <p:sp>
        <p:nvSpPr>
          <p:cNvPr id="34850" name="Rectangle 33"/>
          <p:cNvSpPr>
            <a:spLocks noChangeArrowheads="1"/>
          </p:cNvSpPr>
          <p:nvPr/>
        </p:nvSpPr>
        <p:spPr bwMode="auto">
          <a:xfrm>
            <a:off x="4830763" y="5589240"/>
            <a:ext cx="433965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r>
              <a:rPr lang="en-US" b="1" smtClean="0">
                <a:solidFill>
                  <a:srgbClr val="2B519A"/>
                </a:solidFill>
              </a:rPr>
              <a:t>~25.000 </a:t>
            </a:r>
            <a:r>
              <a:rPr lang="en-US" b="1">
                <a:solidFill>
                  <a:srgbClr val="2B519A"/>
                </a:solidFill>
              </a:rPr>
              <a:t>users in </a:t>
            </a:r>
            <a:r>
              <a:rPr lang="en-US" b="1" smtClean="0">
                <a:solidFill>
                  <a:srgbClr val="2B519A"/>
                </a:solidFill>
              </a:rPr>
              <a:t>~200 </a:t>
            </a:r>
            <a:r>
              <a:rPr lang="en-US" b="1">
                <a:solidFill>
                  <a:srgbClr val="2B519A"/>
                </a:solidFill>
              </a:rPr>
              <a:t>Registered </a:t>
            </a:r>
            <a:r>
              <a:rPr lang="en-US" b="1" smtClean="0">
                <a:solidFill>
                  <a:srgbClr val="2B519A"/>
                </a:solidFill>
              </a:rPr>
              <a:t>VOs</a:t>
            </a:r>
          </a:p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r>
              <a:rPr lang="en-GB" smtClean="0">
                <a:hlinkClick r:id="rId3"/>
              </a:rPr>
              <a:t>http://operations-portal.egi.eu/vo</a:t>
            </a:r>
            <a:r>
              <a:rPr lang="en-GB" smtClean="0"/>
              <a:t> </a:t>
            </a:r>
            <a:endParaRPr lang="en-US" b="1" smtClean="0">
              <a:solidFill>
                <a:srgbClr val="2B519A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7504" y="5589240"/>
            <a:ext cx="1691680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cxnSpLocks noChangeShapeType="1"/>
            <a:stCxn id="36" idx="0"/>
            <a:endCxn id="19" idx="2"/>
          </p:cNvCxnSpPr>
          <p:nvPr/>
        </p:nvCxnSpPr>
        <p:spPr bwMode="auto">
          <a:xfrm flipH="1" flipV="1">
            <a:off x="705024" y="3466306"/>
            <a:ext cx="248320" cy="212293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40" name="Oval 39"/>
          <p:cNvSpPr/>
          <p:nvPr/>
        </p:nvSpPr>
        <p:spPr>
          <a:xfrm>
            <a:off x="1403648" y="5589240"/>
            <a:ext cx="1944216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843808" y="5589240"/>
            <a:ext cx="1907704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Sites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cxnSpLocks noChangeShapeType="1"/>
            <a:stCxn id="40" idx="0"/>
            <a:endCxn id="20" idx="2"/>
          </p:cNvCxnSpPr>
          <p:nvPr/>
        </p:nvCxnSpPr>
        <p:spPr bwMode="auto">
          <a:xfrm flipV="1">
            <a:off x="2375756" y="3466306"/>
            <a:ext cx="262843" cy="212293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6012161" y="1026021"/>
            <a:ext cx="313184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Ins="54000">
            <a:spAutoFit/>
          </a:bodyPr>
          <a:lstStyle/>
          <a:p>
            <a:pPr marL="342900" indent="-342900">
              <a:defRPr/>
            </a:pPr>
            <a:r>
              <a:rPr lang="en-GB" sz="1400" b="1" smtClean="0">
                <a:latin typeface="Arial" charset="0"/>
                <a:cs typeface="+mn-cs"/>
              </a:rPr>
              <a:t>Current VRCs:</a:t>
            </a:r>
            <a:endParaRPr lang="en-US" sz="1400" b="1" dirty="0"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 wLCG - High </a:t>
            </a:r>
            <a:r>
              <a:rPr lang="en-US" sz="1600">
                <a:solidFill>
                  <a:srgbClr val="00338F"/>
                </a:solidFill>
                <a:latin typeface="Arial" charset="0"/>
                <a:cs typeface="+mn-cs"/>
              </a:rPr>
              <a:t>Energy </a:t>
            </a: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Physics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WeNMR – Structural biology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LSGC – Life sciences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HMRC – Hydro-Meteorology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CLARIN - Humanities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EGI’s Strategic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268760"/>
            <a:ext cx="8964488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smtClean="0"/>
              <a:t>Operational Infrastructure</a:t>
            </a:r>
            <a:endParaRPr lang="en-US" sz="28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Operate a European </a:t>
            </a:r>
            <a:r>
              <a:rPr lang="en-US" smtClean="0"/>
              <a:t>wide </a:t>
            </a:r>
            <a:r>
              <a:rPr lang="en-US" smtClean="0">
                <a:solidFill>
                  <a:srgbClr val="FF0000"/>
                </a:solidFill>
              </a:rPr>
              <a:t>grid infrastructure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mtClean="0"/>
              <a:t>Build </a:t>
            </a:r>
            <a:r>
              <a:rPr lang="en-US" dirty="0" smtClean="0"/>
              <a:t>a federated </a:t>
            </a:r>
            <a:r>
              <a:rPr lang="en-US" smtClean="0">
                <a:solidFill>
                  <a:srgbClr val="FF0000"/>
                </a:solidFill>
              </a:rPr>
              <a:t>cloud infrastructure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/>
              <a:t>Virtual </a:t>
            </a:r>
            <a:r>
              <a:rPr lang="en-US" sz="2800" smtClean="0"/>
              <a:t>Research Environments</a:t>
            </a:r>
            <a:endParaRPr lang="en-US" sz="2800" dirty="0" smtClean="0"/>
          </a:p>
          <a:p>
            <a:pPr lvl="1">
              <a:spcBef>
                <a:spcPts val="0"/>
              </a:spcBef>
            </a:pPr>
            <a:r>
              <a:rPr lang="en-US" smtClean="0"/>
              <a:t>Integration </a:t>
            </a:r>
            <a:r>
              <a:rPr lang="en-US" dirty="0" smtClean="0"/>
              <a:t>&amp; operation </a:t>
            </a:r>
            <a:r>
              <a:rPr lang="en-US" smtClean="0"/>
              <a:t>of scientific environments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2800" smtClean="0"/>
              <a:t>Community &amp; Coordination</a:t>
            </a:r>
          </a:p>
          <a:p>
            <a:pPr lvl="1">
              <a:spcBef>
                <a:spcPts val="0"/>
              </a:spcBef>
            </a:pPr>
            <a:r>
              <a:rPr lang="en-US" smtClean="0"/>
              <a:t>Events: </a:t>
            </a:r>
            <a:r>
              <a:rPr lang="en-US" smtClean="0">
                <a:solidFill>
                  <a:srgbClr val="FF0000"/>
                </a:solidFill>
              </a:rPr>
              <a:t>Community Forum, Manchester, April 8-12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  <a:hlinkClick r:id="rId2"/>
              </a:rPr>
              <a:t>http://cf2013.egi.eu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endParaRPr lang="en-US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mtClean="0"/>
              <a:t>Marketing, technical outreach and support</a:t>
            </a:r>
          </a:p>
          <a:p>
            <a:pPr lvl="2">
              <a:spcBef>
                <a:spcPts val="0"/>
              </a:spcBef>
            </a:pP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Focus on Reseach Infrastructures, such as ELI</a:t>
            </a:r>
            <a:endParaRPr lang="en-US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hlinkClick r:id="rId3"/>
              </a:rPr>
              <a:t>http</a:t>
            </a:r>
            <a:r>
              <a:rPr lang="en-US" sz="2800" smtClean="0">
                <a:hlinkClick r:id="rId3"/>
              </a:rPr>
              <a:t>://go.egi.eu/EGI2020</a:t>
            </a:r>
            <a:r>
              <a:rPr lang="en-US" sz="2800" smtClean="0"/>
              <a:t> </a:t>
            </a:r>
            <a:endParaRPr lang="en-US" sz="2800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34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EGI, EGI.eu, EGI-InSPIRE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179512" y="1423317"/>
            <a:ext cx="8964488" cy="4525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smtClean="0"/>
              <a:t>EGI – an open collaboration</a:t>
            </a:r>
          </a:p>
          <a:p>
            <a:pPr lvl="1" eaLnBrk="1" hangingPunct="1"/>
            <a:r>
              <a:rPr lang="en-GB" smtClean="0"/>
              <a:t>To support the digital European Research Area through a pan-European research infrastructure based on services federed from the NGIs</a:t>
            </a:r>
            <a:endParaRPr lang="en-US" smtClean="0"/>
          </a:p>
          <a:p>
            <a:pPr eaLnBrk="1" hangingPunct="1"/>
            <a:r>
              <a:rPr lang="en-GB" smtClean="0"/>
              <a:t>EGI.eu – a Dutch fundation owned by the NGIs</a:t>
            </a:r>
          </a:p>
          <a:p>
            <a:pPr lvl="1" eaLnBrk="1" hangingPunct="1"/>
            <a:r>
              <a:rPr lang="en-GB" smtClean="0"/>
              <a:t>To coordinate the work of EGI (operations, technology, user support, policy, community &amp; communications, administration)</a:t>
            </a:r>
            <a:endParaRPr lang="en-GB" dirty="0" smtClean="0"/>
          </a:p>
          <a:p>
            <a:pPr lvl="1" eaLnBrk="1" hangingPunct="1"/>
            <a:r>
              <a:rPr lang="en-GB" smtClean="0"/>
              <a:t>Sustainable, small organisation</a:t>
            </a:r>
          </a:p>
          <a:p>
            <a:pPr eaLnBrk="1" hangingPunct="1"/>
            <a:r>
              <a:rPr lang="en-GB" smtClean="0"/>
              <a:t>EGI-InSPIRE – an FP7 project</a:t>
            </a:r>
          </a:p>
          <a:p>
            <a:pPr lvl="1" eaLnBrk="1" hangingPunct="1"/>
            <a:r>
              <a:rPr lang="en-GB" smtClean="0"/>
              <a:t>Supports EGI.eu and EGI to transition to sustainable operational model</a:t>
            </a:r>
          </a:p>
          <a:p>
            <a:pPr lvl="1" eaLnBrk="1" hangingPunct="1"/>
            <a:r>
              <a:rPr lang="en-GB" smtClean="0"/>
              <a:t>May 2010 – April 2014</a:t>
            </a:r>
          </a:p>
          <a:p>
            <a:pPr lvl="1" eaLnBrk="1" hangingPunct="1"/>
            <a:r>
              <a:rPr lang="en-GB" smtClean="0"/>
              <a:t>24 mEuro EC contribution, 72 mEuro in total</a:t>
            </a:r>
            <a:endParaRPr lang="en-GB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 descr="Infra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6769" y="1484784"/>
            <a:ext cx="2811615" cy="4320480"/>
          </a:xfrm>
          <a:prstGeom prst="rect">
            <a:avLst/>
          </a:prstGeom>
          <a:noFill/>
        </p:spPr>
      </p:pic>
      <p:sp>
        <p:nvSpPr>
          <p:cNvPr id="58" name="Rectangle 57"/>
          <p:cNvSpPr/>
          <p:nvPr/>
        </p:nvSpPr>
        <p:spPr>
          <a:xfrm>
            <a:off x="7956376" y="1412776"/>
            <a:ext cx="360040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8244408" y="566124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/>
              <a:t>. . .</a:t>
            </a:r>
            <a:endParaRPr lang="en-GB" sz="3200" b="1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610944"/>
            <a:ext cx="629631" cy="62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5004048" y="1124744"/>
            <a:ext cx="360040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9677" y="3861048"/>
            <a:ext cx="1064323" cy="46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764" y="5157192"/>
            <a:ext cx="1116236" cy="51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http://www.eiscat3d.se/sites/default/files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4205" y="4509120"/>
            <a:ext cx="1029795" cy="510875"/>
          </a:xfrm>
          <a:prstGeom prst="rect">
            <a:avLst/>
          </a:prstGeom>
          <a:noFill/>
        </p:spPr>
      </p:pic>
      <p:pic>
        <p:nvPicPr>
          <p:cNvPr id="7174" name="Picture 6" descr="SKA - Square Kilometre Array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31421" y="2348880"/>
            <a:ext cx="1112579" cy="703456"/>
          </a:xfrm>
          <a:prstGeom prst="rect">
            <a:avLst/>
          </a:prstGeom>
          <a:noFill/>
        </p:spPr>
      </p:pic>
      <p:pic>
        <p:nvPicPr>
          <p:cNvPr id="7170" name="Picture 2" descr="Home">
            <a:hlinkClick r:id="rId10" tooltip="Hom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23002" y="3068960"/>
            <a:ext cx="1229518" cy="648072"/>
          </a:xfrm>
          <a:prstGeom prst="rect">
            <a:avLst/>
          </a:prstGeom>
          <a:noFill/>
        </p:spPr>
      </p:pic>
      <p:pic>
        <p:nvPicPr>
          <p:cNvPr id="7172" name="Picture 4" descr="Home">
            <a:hlinkClick r:id="rId12" tooltip="Hom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42559" y="1700808"/>
            <a:ext cx="1101441" cy="7269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What can EGI offer to RIs?</a:t>
            </a:r>
            <a:endParaRPr lang="en-GB" sz="4000"/>
          </a:p>
        </p:txBody>
      </p:sp>
      <p:cxnSp>
        <p:nvCxnSpPr>
          <p:cNvPr id="7" name="Straight Connector 6"/>
          <p:cNvCxnSpPr/>
          <p:nvPr/>
        </p:nvCxnSpPr>
        <p:spPr>
          <a:xfrm>
            <a:off x="3275856" y="1196752"/>
            <a:ext cx="0" cy="48965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 descr="EGI logo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0605" y="2618598"/>
            <a:ext cx="1773163" cy="196253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3347864" y="1832049"/>
            <a:ext cx="187220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91881" y="1124744"/>
            <a:ext cx="165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Operation </a:t>
            </a: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tools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22048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Collaboration </a:t>
            </a: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tools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335699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3.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Application </a:t>
            </a: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developer &amp; user tools</a:t>
            </a:r>
            <a:endParaRPr lang="en-GB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347864" y="2886035"/>
            <a:ext cx="187220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347864" y="4293096"/>
            <a:ext cx="187220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47864" y="5687381"/>
            <a:ext cx="1872208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47864" y="4581128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4.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Computing</a:t>
            </a:r>
            <a: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, storage &amp; hosting capacity </a:t>
            </a:r>
            <a:br>
              <a:rPr lang="en-GB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sz="1200" b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(existing grid and cloud sites)</a:t>
            </a:r>
            <a:endParaRPr lang="en-GB" sz="1200" b="1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5536" y="2420888"/>
            <a:ext cx="2448272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971600" y="4581128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07587" y="5085184"/>
            <a:ext cx="13682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smtClean="0">
                <a:solidFill>
                  <a:schemeClr val="tx2"/>
                </a:solidFill>
              </a:rPr>
              <a:t>NGIs and EGI.eu</a:t>
            </a:r>
            <a:endParaRPr lang="en-GB" sz="1050" b="1">
              <a:solidFill>
                <a:schemeClr val="tx2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55576" y="2564904"/>
            <a:ext cx="360040" cy="389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15616" y="1168876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solidFill>
                  <a:schemeClr val="tx2"/>
                </a:solidFill>
              </a:rPr>
              <a:t>Middleware</a:t>
            </a:r>
            <a:br>
              <a:rPr lang="en-GB" sz="1100" b="1" smtClean="0">
                <a:solidFill>
                  <a:schemeClr val="tx2"/>
                </a:solidFill>
              </a:rPr>
            </a:br>
            <a:r>
              <a:rPr lang="en-GB" sz="1100" b="1" smtClean="0">
                <a:solidFill>
                  <a:schemeClr val="tx2"/>
                </a:solidFill>
              </a:rPr>
              <a:t>projects: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100" smtClean="0">
                <a:solidFill>
                  <a:schemeClr val="tx2"/>
                </a:solidFill>
              </a:rPr>
              <a:t>EMI, 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100" smtClean="0">
                <a:solidFill>
                  <a:schemeClr val="tx2"/>
                </a:solidFill>
              </a:rPr>
              <a:t>IGE,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100" smtClean="0">
                <a:solidFill>
                  <a:schemeClr val="tx2"/>
                </a:solidFill>
              </a:rPr>
              <a:t>EDGI, </a:t>
            </a:r>
            <a:br>
              <a:rPr lang="en-GB" sz="1100" smtClean="0">
                <a:solidFill>
                  <a:schemeClr val="tx2"/>
                </a:solidFill>
              </a:rPr>
            </a:br>
            <a:r>
              <a:rPr lang="en-GB" sz="1100" smtClean="0">
                <a:solidFill>
                  <a:schemeClr val="tx2"/>
                </a:solidFill>
              </a:rPr>
              <a:t>...</a:t>
            </a:r>
            <a:endParaRPr lang="en-GB" sz="1100">
              <a:solidFill>
                <a:schemeClr val="tx2"/>
              </a:solidFill>
            </a:endParaRPr>
          </a:p>
        </p:txBody>
      </p:sp>
      <p:cxnSp>
        <p:nvCxnSpPr>
          <p:cNvPr id="42" name="Straight Arrow Connector 41"/>
          <p:cNvCxnSpPr>
            <a:stCxn id="40" idx="2"/>
          </p:cNvCxnSpPr>
          <p:nvPr/>
        </p:nvCxnSpPr>
        <p:spPr>
          <a:xfrm>
            <a:off x="1619672" y="22768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7504" y="5066600"/>
            <a:ext cx="1582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smtClean="0">
                <a:solidFill>
                  <a:schemeClr val="tx2"/>
                </a:solidFill>
              </a:rPr>
              <a:t>VRC and VO projects: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050" smtClean="0">
                <a:solidFill>
                  <a:schemeClr val="tx2"/>
                </a:solidFill>
              </a:rPr>
              <a:t>wLCG,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050" smtClean="0">
                <a:solidFill>
                  <a:schemeClr val="tx2"/>
                </a:solidFill>
              </a:rPr>
              <a:t>WeNMR,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050" smtClean="0">
                <a:solidFill>
                  <a:schemeClr val="tx2"/>
                </a:solidFill>
              </a:rPr>
              <a:t>ScalaLife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050" smtClean="0">
                <a:solidFill>
                  <a:schemeClr val="tx2"/>
                </a:solidFill>
              </a:rPr>
              <a:t>HMRC,</a:t>
            </a:r>
          </a:p>
          <a:p>
            <a:pPr marL="179388" indent="-96838"/>
            <a:r>
              <a:rPr lang="en-GB" sz="1050" smtClean="0">
                <a:solidFill>
                  <a:schemeClr val="tx2"/>
                </a:solidFill>
              </a:rPr>
              <a:t>...</a:t>
            </a:r>
            <a:endParaRPr lang="en-GB" sz="1050">
              <a:solidFill>
                <a:schemeClr val="tx2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123728" y="4581128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36512" y="19888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smtClean="0">
                <a:solidFill>
                  <a:schemeClr val="tx2"/>
                </a:solidFill>
              </a:rPr>
              <a:t>EGI-InSPIRE project</a:t>
            </a:r>
            <a:endParaRPr lang="en-GB" sz="1200" b="1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95736" y="1412776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solidFill>
                  <a:schemeClr val="tx2"/>
                </a:solidFill>
              </a:rPr>
              <a:t>Technology projects: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100" smtClean="0">
                <a:solidFill>
                  <a:schemeClr val="tx2"/>
                </a:solidFill>
              </a:rPr>
              <a:t>SCI-BUS, 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100" smtClean="0">
                <a:solidFill>
                  <a:schemeClr val="tx2"/>
                </a:solidFill>
              </a:rPr>
              <a:t>SHIWA,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100" smtClean="0">
                <a:solidFill>
                  <a:schemeClr val="tx2"/>
                </a:solidFill>
              </a:rPr>
              <a:t>MAPPER,</a:t>
            </a:r>
          </a:p>
          <a:p>
            <a:pPr marL="179388" indent="-96838">
              <a:buFont typeface="Arial" pitchFamily="34" charset="0"/>
              <a:buChar char="•"/>
            </a:pPr>
            <a:r>
              <a:rPr lang="en-GB" sz="1100" smtClean="0">
                <a:solidFill>
                  <a:schemeClr val="tx2"/>
                </a:solidFill>
              </a:rPr>
              <a:t>...</a:t>
            </a:r>
            <a:endParaRPr lang="en-GB" sz="1100">
              <a:solidFill>
                <a:schemeClr val="tx2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123728" y="2492896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53950" y="1124744"/>
            <a:ext cx="1090050" cy="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ular Callout 24"/>
          <p:cNvSpPr/>
          <p:nvPr/>
        </p:nvSpPr>
        <p:spPr>
          <a:xfrm>
            <a:off x="5652120" y="2492896"/>
            <a:ext cx="3096344" cy="564387"/>
          </a:xfrm>
          <a:prstGeom prst="wedgeRectCallout">
            <a:avLst>
              <a:gd name="adj1" fmla="val -62793"/>
              <a:gd name="adj2" fmla="val -21927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Training Marketplace,  Software registry &amp; repository, VM image marketplace, ...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5652120" y="1412776"/>
            <a:ext cx="3096344" cy="576064"/>
          </a:xfrm>
          <a:prstGeom prst="wedgeRectCallout">
            <a:avLst>
              <a:gd name="adj1" fmla="val -63997"/>
              <a:gd name="adj2" fmla="val -20457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Monitoring, accounting, service registry, .... for a distributed infrastructure</a:t>
            </a:r>
            <a:endParaRPr lang="en-GB" sz="1400" b="1">
              <a:solidFill>
                <a:schemeClr val="tx1"/>
              </a:solidFill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5580112" y="3861048"/>
            <a:ext cx="3096344" cy="564387"/>
          </a:xfrm>
          <a:prstGeom prst="wedgeRectCallout">
            <a:avLst>
              <a:gd name="adj1" fmla="val -59483"/>
              <a:gd name="adj2" fmla="val -21927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Registered in EGI Applications Database (mostly)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5652120" y="5055992"/>
            <a:ext cx="3096344" cy="677264"/>
          </a:xfrm>
          <a:prstGeom prst="wedgeRectCallout">
            <a:avLst>
              <a:gd name="adj1" fmla="val -61419"/>
              <a:gd name="adj2" fmla="val -23973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From resource centres</a:t>
            </a:r>
            <a:br>
              <a:rPr lang="en-GB" sz="1400" smtClean="0">
                <a:solidFill>
                  <a:schemeClr val="tx1"/>
                </a:solidFill>
              </a:rPr>
            </a:br>
            <a:r>
              <a:rPr lang="en-GB" sz="1400" smtClean="0">
                <a:solidFill>
                  <a:schemeClr val="tx1"/>
                </a:solidFill>
              </a:rPr>
              <a:t> (Centrally managed resource pool is under setup)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7" grpId="0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Operation Tools for RIs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1711349"/>
            <a:ext cx="8075612" cy="4237931"/>
          </a:xfrm>
        </p:spPr>
        <p:txBody>
          <a:bodyPr>
            <a:normAutofit fontScale="70000" lnSpcReduction="20000"/>
          </a:bodyPr>
          <a:lstStyle/>
          <a:p>
            <a:pPr marL="355600" indent="-355600">
              <a:buFont typeface="+mj-lt"/>
              <a:buAutoNum type="arabicPeriod"/>
            </a:pPr>
            <a:r>
              <a:rPr lang="en-GB" b="1" smtClean="0"/>
              <a:t>Service registry   </a:t>
            </a:r>
            <a:r>
              <a:rPr lang="en-GB" smtClean="0"/>
              <a:t>(GOCDB)</a:t>
            </a:r>
          </a:p>
          <a:p>
            <a:pPr marL="971550" lvl="1" indent="-252413"/>
            <a:r>
              <a:rPr lang="en-GB" smtClean="0"/>
              <a:t>Repository to maintain topology and other type of basic information about distributed services</a:t>
            </a:r>
          </a:p>
          <a:p>
            <a:pPr marL="355600" indent="-355600">
              <a:buFont typeface="+mj-lt"/>
              <a:buAutoNum type="arabicPeriod"/>
            </a:pPr>
            <a:r>
              <a:rPr lang="en-GB" b="1" smtClean="0"/>
              <a:t>Accounting infrastructure</a:t>
            </a:r>
          </a:p>
          <a:p>
            <a:pPr marL="971550" lvl="1" indent="-252413"/>
            <a:r>
              <a:rPr lang="en-GB" smtClean="0"/>
              <a:t>To gather, process and visualise usage of distributed services</a:t>
            </a:r>
          </a:p>
          <a:p>
            <a:pPr marL="355600" indent="-355600">
              <a:buFont typeface="+mj-lt"/>
              <a:buAutoNum type="arabicPeriod"/>
            </a:pPr>
            <a:r>
              <a:rPr lang="en-GB" b="1" smtClean="0"/>
              <a:t>Service Availability Monitor</a:t>
            </a:r>
            <a:r>
              <a:rPr lang="en-GB" smtClean="0"/>
              <a:t>   (SAM)</a:t>
            </a:r>
          </a:p>
          <a:p>
            <a:pPr marL="971550" lvl="1" indent="-252413"/>
            <a:r>
              <a:rPr lang="en-GB" smtClean="0"/>
              <a:t>To gather, process and visualise availability and reliability information about distributed services</a:t>
            </a:r>
          </a:p>
          <a:p>
            <a:pPr marL="355600" indent="-355600">
              <a:buFont typeface="+mj-lt"/>
              <a:buAutoNum type="arabicPeriod"/>
            </a:pPr>
            <a:r>
              <a:rPr lang="en-GB" b="1" smtClean="0"/>
              <a:t>Service discovery capability   </a:t>
            </a:r>
            <a:r>
              <a:rPr lang="en-GB" smtClean="0"/>
              <a:t>(GLUE and LDAP)</a:t>
            </a:r>
          </a:p>
          <a:p>
            <a:pPr marL="971550" lvl="1" indent="-252413"/>
            <a:r>
              <a:rPr lang="en-GB" smtClean="0"/>
              <a:t>To store detailed and dynamic information about services. To discover services by features. </a:t>
            </a:r>
          </a:p>
          <a:p>
            <a:pPr marL="355600" indent="-355600">
              <a:buFont typeface="+mj-lt"/>
              <a:buAutoNum type="arabicPeriod"/>
            </a:pPr>
            <a:r>
              <a:rPr lang="en-GB" b="1" smtClean="0"/>
              <a:t>Helpdesk</a:t>
            </a:r>
            <a:r>
              <a:rPr lang="en-GB" smtClean="0"/>
              <a:t>   (GGUS, xGUS)</a:t>
            </a:r>
          </a:p>
          <a:p>
            <a:pPr marL="971550" lvl="1" indent="-252413"/>
            <a:r>
              <a:rPr lang="en-GB" smtClean="0"/>
              <a:t>To troubleshoot problems or provide guidance about products and services. 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124744"/>
            <a:ext cx="582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/>
              <a:t>To operate a multi-site, multi-national IT infrastructure...</a:t>
            </a:r>
            <a:endParaRPr lang="en-GB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1606</Words>
  <Application>Microsoft Office PowerPoint</Application>
  <PresentationFormat>On-screen Show (4:3)</PresentationFormat>
  <Paragraphs>467</Paragraphs>
  <Slides>29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EGI-InSPIRE 2</vt:lpstr>
      <vt:lpstr>Default Design</vt:lpstr>
      <vt:lpstr>Custom Design</vt:lpstr>
      <vt:lpstr>Image Wang</vt:lpstr>
      <vt:lpstr>Clip</vt:lpstr>
      <vt:lpstr>EGI for ELI-HU</vt:lpstr>
      <vt:lpstr>Outline</vt:lpstr>
      <vt:lpstr>European Grid Infrastructure EGI</vt:lpstr>
      <vt:lpstr>EGI Resource Infrastructure Providers: National Grid Infrastructures</vt:lpstr>
      <vt:lpstr>A multi-disciplinary e-infrastructure  http://www.egi.eu/community/</vt:lpstr>
      <vt:lpstr>EGI’s Strategic Focus</vt:lpstr>
      <vt:lpstr>EGI, EGI.eu, EGI-InSPIRE</vt:lpstr>
      <vt:lpstr>What can EGI offer to RIs?</vt:lpstr>
      <vt:lpstr>1. Operation Tools for RIs</vt:lpstr>
      <vt:lpstr>2. Collaboration Tools for RIs </vt:lpstr>
      <vt:lpstr>Applications Database</vt:lpstr>
      <vt:lpstr>Training Marketplace</vt:lpstr>
      <vt:lpstr>Client Relationship Manager</vt:lpstr>
      <vt:lpstr>Web Gadgets:  Embed EGI collaboration services into Websites!</vt:lpstr>
      <vt:lpstr>3. Application Developer and user tools for RIs</vt:lpstr>
      <vt:lpstr>4. Grid and Cloud capacity  for RIs</vt:lpstr>
      <vt:lpstr>Possible next steps for  EGI – ELI-HU collaboration</vt:lpstr>
      <vt:lpstr>Slide 18</vt:lpstr>
      <vt:lpstr>Follow up at national level</vt:lpstr>
      <vt:lpstr>Follow-up at European level: EGI Virtual Team projects</vt:lpstr>
      <vt:lpstr>Extra slides</vt:lpstr>
      <vt:lpstr>EGI Infrastructure:  The platform model</vt:lpstr>
      <vt:lpstr>The current community platform:  Unified Middleware Distribution (UMD)</vt:lpstr>
      <vt:lpstr>EGI Grid use case 1: workload management with UMD</vt:lpstr>
      <vt:lpstr>EGI grid use case 2: data &amp; meta-data management with UMD</vt:lpstr>
      <vt:lpstr>EGI cloud roadmap http://go.egi.eu/cloud </vt:lpstr>
      <vt:lpstr>Some of the cloud infrastructure pilot use cases</vt:lpstr>
      <vt:lpstr>Services of the Collaborative platform 4:  Requirements tracker</vt:lpstr>
      <vt:lpstr>EGI guiding Principles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gergely.sipos</cp:lastModifiedBy>
  <cp:revision>303</cp:revision>
  <dcterms:created xsi:type="dcterms:W3CDTF">2010-09-03T12:01:03Z</dcterms:created>
  <dcterms:modified xsi:type="dcterms:W3CDTF">2013-02-26T13:31:05Z</dcterms:modified>
</cp:coreProperties>
</file>