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Quattrocento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iuQ4yMY8tWPf4Gu6zp3qv8oFe1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attrocentoSans-italic.fntdata"/><Relationship Id="rId20" Type="http://schemas.openxmlformats.org/officeDocument/2006/relationships/slide" Target="slides/slide13.xml"/><Relationship Id="rId42" Type="http://customschemas.google.com/relationships/presentationmetadata" Target="metadata"/><Relationship Id="rId41" Type="http://schemas.openxmlformats.org/officeDocument/2006/relationships/font" Target="fonts/QuattrocentoSans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Roboto-bold.fntdata"/><Relationship Id="rId12" Type="http://schemas.openxmlformats.org/officeDocument/2006/relationships/slide" Target="slides/slide5.xml"/><Relationship Id="rId34" Type="http://schemas.openxmlformats.org/officeDocument/2006/relationships/font" Target="fonts/Roboto-regular.fntdata"/><Relationship Id="rId15" Type="http://schemas.openxmlformats.org/officeDocument/2006/relationships/slide" Target="slides/slide8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7.xml"/><Relationship Id="rId36" Type="http://schemas.openxmlformats.org/officeDocument/2006/relationships/font" Target="fonts/Roboto-italic.fntdata"/><Relationship Id="rId17" Type="http://schemas.openxmlformats.org/officeDocument/2006/relationships/slide" Target="slides/slide10.xml"/><Relationship Id="rId39" Type="http://schemas.openxmlformats.org/officeDocument/2006/relationships/font" Target="fonts/QuattrocentoSans-bold.fntdata"/><Relationship Id="rId16" Type="http://schemas.openxmlformats.org/officeDocument/2006/relationships/slide" Target="slides/slide9.xml"/><Relationship Id="rId38" Type="http://schemas.openxmlformats.org/officeDocument/2006/relationships/font" Target="fonts/QuattrocentoSans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20704ad08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20704ad08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88101b425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1188101b425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1188101b425_0_2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830f4e4a0_0_4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1830f4e4a0_0_4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1830f4e4a0_0_4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9aa42db38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f9aa42db38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f9aa42db38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5b50df901_2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d5b50df901_2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d5b50df901_2_2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9aa42db38_0_3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f9aa42db38_0_3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f9aa42db38_0_3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7473ceac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f7473ceac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gf7473ceac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7446b88dd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f7446b88dd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88101b425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188101b425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f9aa42db38_0_4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gf9aa42db38_0_4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3" name="Google Shape;423;gf9aa42db38_0_4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88101b425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88101b425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88101b4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188101b4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188101b42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188101b42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188101b425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188101b42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d20704ad0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d20704ad0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fb15aea640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fb15aea640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2" name="Google Shape;482;gfb15aea640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f9aa42db38_0_5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gf9aa42db38_0_5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3" name="Google Shape;493;gf9aa42db38_0_5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1830f4e4a0_0_5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g11830f4e4a0_0_5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8" name="Google Shape;518;g11830f4e4a0_0_5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88101b425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88101b425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1188101b425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43880d8e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1143880d8e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1143880d8e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88101b425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1188101b425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188101b425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88101b425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88101b425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188101b425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88101b425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1188101b425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20704ad08_1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d20704ad08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d20704ad08_1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88101b425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88101b425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idx="1" type="subTitle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2" type="body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3" type="body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acec6ad04_40_41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bacec6ad04_40_41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gbacec6ad04_40_41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gbacec6ad04_40_41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bacec6ad04_40_41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5b50df901_2_2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830f4e4a0_0_87"/>
          <p:cNvSpPr txBox="1"/>
          <p:nvPr>
            <p:ph type="title"/>
          </p:nvPr>
        </p:nvSpPr>
        <p:spPr>
          <a:xfrm>
            <a:off x="2579077" y="216939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11830f4e4a0_0_87"/>
          <p:cNvSpPr txBox="1"/>
          <p:nvPr>
            <p:ph idx="1" type="subTitle"/>
          </p:nvPr>
        </p:nvSpPr>
        <p:spPr>
          <a:xfrm>
            <a:off x="2579076" y="262860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1830f4e4a0_0_4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6200"/>
            <a:ext cx="9144000" cy="52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11830f4e4a0_0_5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6200"/>
            <a:ext cx="9144000" cy="52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Blank_3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11830f4e4a0_0_6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6200"/>
            <a:ext cx="9144000" cy="52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X">
  <p:cSld name="Content 2X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20704ad08_0_119"/>
          <p:cNvSpPr txBox="1"/>
          <p:nvPr>
            <p:ph type="title"/>
          </p:nvPr>
        </p:nvSpPr>
        <p:spPr>
          <a:xfrm>
            <a:off x="1547664" y="141481"/>
            <a:ext cx="73449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50" lIns="83125" spcFirstLastPara="1" rIns="83125" wrap="square" tIns="415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  <a:defRPr b="0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8" name="Google Shape;78;gd20704ad08_0_119"/>
          <p:cNvSpPr txBox="1"/>
          <p:nvPr>
            <p:ph idx="1" type="body"/>
          </p:nvPr>
        </p:nvSpPr>
        <p:spPr>
          <a:xfrm>
            <a:off x="467544" y="1006078"/>
            <a:ext cx="8424900" cy="3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50" lIns="83125" spcFirstLastPara="1" rIns="83125" wrap="square" tIns="41550">
            <a:noAutofit/>
          </a:bodyPr>
          <a:lstStyle>
            <a:lvl1pPr indent="-3937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65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65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65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65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65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gd20704ad08_0_119"/>
          <p:cNvSpPr txBox="1"/>
          <p:nvPr>
            <p:ph idx="11" type="ftr"/>
          </p:nvPr>
        </p:nvSpPr>
        <p:spPr>
          <a:xfrm>
            <a:off x="1187625" y="4840002"/>
            <a:ext cx="676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550" lIns="83125" spcFirstLastPara="1" rIns="83125" wrap="square" tIns="415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830f4e4a0_0_5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11830f4e4a0_0_5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g11830f4e4a0_0_5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830f4e4a0_0_558"/>
          <p:cNvSpPr txBox="1"/>
          <p:nvPr>
            <p:ph idx="1" type="subTitle"/>
          </p:nvPr>
        </p:nvSpPr>
        <p:spPr>
          <a:xfrm>
            <a:off x="329919" y="2490809"/>
            <a:ext cx="454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g11830f4e4a0_0_558"/>
          <p:cNvSpPr txBox="1"/>
          <p:nvPr>
            <p:ph type="title"/>
          </p:nvPr>
        </p:nvSpPr>
        <p:spPr>
          <a:xfrm>
            <a:off x="329919" y="1948714"/>
            <a:ext cx="56694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11830f4e4a0_0_558"/>
          <p:cNvSpPr txBox="1"/>
          <p:nvPr>
            <p:ph idx="2" type="body"/>
          </p:nvPr>
        </p:nvSpPr>
        <p:spPr>
          <a:xfrm>
            <a:off x="354634" y="3636204"/>
            <a:ext cx="46635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g11830f4e4a0_0_558"/>
          <p:cNvSpPr txBox="1"/>
          <p:nvPr>
            <p:ph idx="3" type="body"/>
          </p:nvPr>
        </p:nvSpPr>
        <p:spPr>
          <a:xfrm>
            <a:off x="354634" y="3353555"/>
            <a:ext cx="4827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830f4e4a0_0_563"/>
          <p:cNvSpPr txBox="1"/>
          <p:nvPr>
            <p:ph type="title"/>
          </p:nvPr>
        </p:nvSpPr>
        <p:spPr>
          <a:xfrm>
            <a:off x="1990440" y="273780"/>
            <a:ext cx="69918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bacec6ad04_40_9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gbacec6ad04_40_9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bacec6ad04_40_9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acec6ad04_40_13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gbacec6ad04_40_13"/>
          <p:cNvSpPr txBox="1"/>
          <p:nvPr>
            <p:ph idx="1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bacec6ad04_40_27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gbacec6ad04_40_27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gbacec6ad04_40_27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gbacec6ad04_40_27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bacec6ad04_40_3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gbacec6ad04_40_36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gbacec6ad04_40_36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bacec6ad04_40_36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">
  <p:cSld name="1 Colum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bacec6ad04_40_32"/>
          <p:cNvSpPr txBox="1"/>
          <p:nvPr>
            <p:ph idx="1" type="subTitle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bacec6ad04_40_32"/>
          <p:cNvSpPr txBox="1"/>
          <p:nvPr>
            <p:ph idx="2" type="body"/>
          </p:nvPr>
        </p:nvSpPr>
        <p:spPr>
          <a:xfrm>
            <a:off x="190500" y="915668"/>
            <a:ext cx="87630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gbacec6ad04_40_32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bacec6ad04_40_20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gbacec6ad04_40_20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">
  <p:cSld name="2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bacec6ad04_40_23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bacec6ad04_40_23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bacec6ad04_40_23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">
  <p:cSld name="1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acec6ad04_40_16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bacec6ad04_40_1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gbacec6ad04_40_16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.xml"/><Relationship Id="rId7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7.png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theme" Target="../theme/theme1.xml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0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b="1" i="0" sz="1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logo&#10;&#10;Description automatically generated" id="12" name="Google Shape;1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5231" y="1885950"/>
            <a:ext cx="2387600" cy="1371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bacec6ad04_40_0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gbacec6ad04_40_0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gbacec6ad04_40_0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gbacec6ad04_40_0"/>
          <p:cNvSpPr txBox="1"/>
          <p:nvPr/>
        </p:nvSpPr>
        <p:spPr>
          <a:xfrm>
            <a:off x="7425809" y="4923184"/>
            <a:ext cx="76895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09</a:t>
            </a: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1"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b="1"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gbacec6ad04_40_0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gbacec6ad04_40_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gbacec6ad04_4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26" name="Google Shape;26;gbacec6ad04_4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6071" y="63574"/>
            <a:ext cx="631468" cy="36275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830f4e4a0_0_546"/>
          <p:cNvSpPr txBox="1"/>
          <p:nvPr/>
        </p:nvSpPr>
        <p:spPr>
          <a:xfrm>
            <a:off x="546242" y="816345"/>
            <a:ext cx="16566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1830f4e4a0_0_546"/>
          <p:cNvSpPr txBox="1"/>
          <p:nvPr/>
        </p:nvSpPr>
        <p:spPr>
          <a:xfrm>
            <a:off x="723100" y="4558808"/>
            <a:ext cx="2173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g11830f4e4a0_0_5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11830f4e4a0_0_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1830f4e4a0_0_5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0238" y="2080636"/>
            <a:ext cx="2136857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1830f4e4a0_0_5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1830f4e4a0_0_546"/>
          <p:cNvSpPr txBox="1"/>
          <p:nvPr/>
        </p:nvSpPr>
        <p:spPr>
          <a:xfrm>
            <a:off x="2624575" y="53846"/>
            <a:ext cx="4091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6"/>
    <p:sldLayoutId id="2147483668" r:id="rId7"/>
    <p:sldLayoutId id="2147483669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iuseppe.larocca@egi.eu" TargetMode="External"/><Relationship Id="rId4" Type="http://schemas.openxmlformats.org/officeDocument/2006/relationships/hyperlink" Target="https://www.aarnet.edu.au/apan53" TargetMode="Externa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30.png"/><Relationship Id="rId13" Type="http://schemas.openxmlformats.org/officeDocument/2006/relationships/image" Target="../media/image22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5" Type="http://schemas.openxmlformats.org/officeDocument/2006/relationships/image" Target="../media/image23.png"/><Relationship Id="rId14" Type="http://schemas.openxmlformats.org/officeDocument/2006/relationships/image" Target="../media/image26.png"/><Relationship Id="rId5" Type="http://schemas.openxmlformats.org/officeDocument/2006/relationships/image" Target="../media/image33.png"/><Relationship Id="rId6" Type="http://schemas.openxmlformats.org/officeDocument/2006/relationships/image" Target="../media/image24.png"/><Relationship Id="rId7" Type="http://schemas.openxmlformats.org/officeDocument/2006/relationships/image" Target="../media/image31.png"/><Relationship Id="rId8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egi.eu/about/publications/" TargetMode="External"/><Relationship Id="rId4" Type="http://schemas.openxmlformats.org/officeDocument/2006/relationships/hyperlink" Target="https://www.egi.eu/services/" TargetMode="External"/><Relationship Id="rId9" Type="http://schemas.openxmlformats.org/officeDocument/2006/relationships/image" Target="../media/image35.png"/><Relationship Id="rId5" Type="http://schemas.openxmlformats.org/officeDocument/2006/relationships/hyperlink" Target="mailto:support@egi.eu" TargetMode="External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2.png"/><Relationship Id="rId6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59.png"/><Relationship Id="rId22" Type="http://schemas.openxmlformats.org/officeDocument/2006/relationships/image" Target="../media/image62.png"/><Relationship Id="rId21" Type="http://schemas.openxmlformats.org/officeDocument/2006/relationships/image" Target="../media/image63.png"/><Relationship Id="rId24" Type="http://schemas.openxmlformats.org/officeDocument/2006/relationships/image" Target="../media/image65.png"/><Relationship Id="rId23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9" Type="http://schemas.openxmlformats.org/officeDocument/2006/relationships/image" Target="../media/image50.png"/><Relationship Id="rId26" Type="http://schemas.openxmlformats.org/officeDocument/2006/relationships/image" Target="../media/image66.png"/><Relationship Id="rId25" Type="http://schemas.openxmlformats.org/officeDocument/2006/relationships/image" Target="../media/image67.png"/><Relationship Id="rId28" Type="http://schemas.openxmlformats.org/officeDocument/2006/relationships/image" Target="../media/image69.png"/><Relationship Id="rId27" Type="http://schemas.openxmlformats.org/officeDocument/2006/relationships/image" Target="../media/image68.png"/><Relationship Id="rId5" Type="http://schemas.openxmlformats.org/officeDocument/2006/relationships/image" Target="../media/image45.png"/><Relationship Id="rId6" Type="http://schemas.openxmlformats.org/officeDocument/2006/relationships/image" Target="../media/image43.png"/><Relationship Id="rId29" Type="http://schemas.openxmlformats.org/officeDocument/2006/relationships/image" Target="../media/image71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30" Type="http://schemas.openxmlformats.org/officeDocument/2006/relationships/image" Target="../media/image70.png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13" Type="http://schemas.openxmlformats.org/officeDocument/2006/relationships/image" Target="../media/image55.png"/><Relationship Id="rId12" Type="http://schemas.openxmlformats.org/officeDocument/2006/relationships/image" Target="../media/image49.png"/><Relationship Id="rId15" Type="http://schemas.openxmlformats.org/officeDocument/2006/relationships/image" Target="../media/image56.png"/><Relationship Id="rId14" Type="http://schemas.openxmlformats.org/officeDocument/2006/relationships/image" Target="../media/image57.png"/><Relationship Id="rId17" Type="http://schemas.openxmlformats.org/officeDocument/2006/relationships/image" Target="../media/image54.png"/><Relationship Id="rId16" Type="http://schemas.openxmlformats.org/officeDocument/2006/relationships/image" Target="../media/image53.png"/><Relationship Id="rId19" Type="http://schemas.openxmlformats.org/officeDocument/2006/relationships/image" Target="../media/image58.png"/><Relationship Id="rId18" Type="http://schemas.openxmlformats.org/officeDocument/2006/relationships/image" Target="../media/image6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2.png"/><Relationship Id="rId4" Type="http://schemas.openxmlformats.org/officeDocument/2006/relationships/image" Target="../media/image64.png"/><Relationship Id="rId9" Type="http://schemas.openxmlformats.org/officeDocument/2006/relationships/image" Target="../media/image75.png"/><Relationship Id="rId5" Type="http://schemas.openxmlformats.org/officeDocument/2006/relationships/image" Target="../media/image73.png"/><Relationship Id="rId6" Type="http://schemas.openxmlformats.org/officeDocument/2006/relationships/image" Target="../media/image76.png"/><Relationship Id="rId7" Type="http://schemas.openxmlformats.org/officeDocument/2006/relationships/image" Target="../media/image74.png"/><Relationship Id="rId8" Type="http://schemas.openxmlformats.org/officeDocument/2006/relationships/image" Target="../media/image79.png"/><Relationship Id="rId10" Type="http://schemas.openxmlformats.org/officeDocument/2006/relationships/image" Target="../media/image7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image" Target="../media/image95.png"/><Relationship Id="rId21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Relationship Id="rId5" Type="http://schemas.openxmlformats.org/officeDocument/2006/relationships/image" Target="../media/image82.png"/><Relationship Id="rId6" Type="http://schemas.openxmlformats.org/officeDocument/2006/relationships/image" Target="../media/image86.png"/><Relationship Id="rId7" Type="http://schemas.openxmlformats.org/officeDocument/2006/relationships/image" Target="../media/image83.png"/><Relationship Id="rId8" Type="http://schemas.openxmlformats.org/officeDocument/2006/relationships/image" Target="../media/image85.png"/><Relationship Id="rId11" Type="http://schemas.openxmlformats.org/officeDocument/2006/relationships/image" Target="../media/image92.png"/><Relationship Id="rId10" Type="http://schemas.openxmlformats.org/officeDocument/2006/relationships/image" Target="../media/image87.png"/><Relationship Id="rId13" Type="http://schemas.openxmlformats.org/officeDocument/2006/relationships/image" Target="../media/image89.png"/><Relationship Id="rId12" Type="http://schemas.openxmlformats.org/officeDocument/2006/relationships/image" Target="../media/image94.png"/><Relationship Id="rId15" Type="http://schemas.openxmlformats.org/officeDocument/2006/relationships/image" Target="../media/image88.png"/><Relationship Id="rId14" Type="http://schemas.openxmlformats.org/officeDocument/2006/relationships/image" Target="../media/image91.png"/><Relationship Id="rId17" Type="http://schemas.openxmlformats.org/officeDocument/2006/relationships/image" Target="../media/image90.png"/><Relationship Id="rId16" Type="http://schemas.openxmlformats.org/officeDocument/2006/relationships/image" Target="../media/image93.png"/><Relationship Id="rId19" Type="http://schemas.openxmlformats.org/officeDocument/2006/relationships/image" Target="../media/image102.png"/><Relationship Id="rId18" Type="http://schemas.openxmlformats.org/officeDocument/2006/relationships/image" Target="../media/image9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aai.egi.eu/signup" TargetMode="External"/><Relationship Id="rId4" Type="http://schemas.openxmlformats.org/officeDocument/2006/relationships/hyperlink" Target="https://docs.egi.eu/users/aai/check-in/signup/" TargetMode="External"/><Relationship Id="rId5" Type="http://schemas.openxmlformats.org/officeDocument/2006/relationships/hyperlink" Target="https://aai.egi.eu/registry/co_petitions/start/coef:369" TargetMode="External"/><Relationship Id="rId6" Type="http://schemas.openxmlformats.org/officeDocument/2006/relationships/hyperlink" Target="https://dashboard.cloud.muni.cz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1.png"/><Relationship Id="rId4" Type="http://schemas.openxmlformats.org/officeDocument/2006/relationships/hyperlink" Target="https://docs.egi.eu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/>
          <p:nvPr>
            <p:ph type="title"/>
          </p:nvPr>
        </p:nvSpPr>
        <p:spPr>
          <a:xfrm>
            <a:off x="143925" y="2053436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 sz="2500"/>
              <a:t>A collaboration and Compute Platform from EGI for Open Science in Asia</a:t>
            </a:r>
            <a:endParaRPr sz="2500"/>
          </a:p>
        </p:txBody>
      </p:sp>
      <p:sp>
        <p:nvSpPr>
          <p:cNvPr id="104" name="Google Shape;104;p1"/>
          <p:cNvSpPr txBox="1"/>
          <p:nvPr>
            <p:ph idx="2" type="body"/>
          </p:nvPr>
        </p:nvSpPr>
        <p:spPr>
          <a:xfrm>
            <a:off x="155343" y="1732288"/>
            <a:ext cx="3368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EGI Advanced Computing for EOSC</a:t>
            </a:r>
            <a:endParaRPr sz="1600"/>
          </a:p>
        </p:txBody>
      </p:sp>
      <p:sp>
        <p:nvSpPr>
          <p:cNvPr id="105" name="Google Shape;105;p1"/>
          <p:cNvSpPr txBox="1"/>
          <p:nvPr>
            <p:ph idx="2" type="body"/>
          </p:nvPr>
        </p:nvSpPr>
        <p:spPr>
          <a:xfrm>
            <a:off x="155350" y="3272150"/>
            <a:ext cx="3368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Giuseppe La Rocca</a:t>
            </a:r>
            <a:br>
              <a:rPr lang="en-GB" sz="1600"/>
            </a:br>
            <a:r>
              <a:rPr lang="en-GB" sz="1600" u="sng">
                <a:solidFill>
                  <a:schemeClr val="hlink"/>
                </a:solidFill>
                <a:hlinkClick r:id="rId3"/>
              </a:rPr>
              <a:t>giuseppe.larocca@egi.eu</a:t>
            </a:r>
            <a:r>
              <a:rPr lang="en-GB" sz="1600"/>
              <a:t> </a:t>
            </a:r>
            <a:br>
              <a:rPr lang="en-GB" sz="1600"/>
            </a:br>
            <a:r>
              <a:rPr lang="en-GB" sz="1600"/>
              <a:t>EGI Foundation</a:t>
            </a:r>
            <a:endParaRPr sz="1600"/>
          </a:p>
        </p:txBody>
      </p:sp>
      <p:sp>
        <p:nvSpPr>
          <p:cNvPr id="106" name="Google Shape;106;p1"/>
          <p:cNvSpPr txBox="1"/>
          <p:nvPr/>
        </p:nvSpPr>
        <p:spPr>
          <a:xfrm>
            <a:off x="5900050" y="4487150"/>
            <a:ext cx="315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APAN53 Cloud Working Group Meeting</a:t>
            </a:r>
            <a:br>
              <a:rPr lang="en-GB" sz="1200">
                <a:solidFill>
                  <a:schemeClr val="dk1"/>
                </a:solidFill>
              </a:rPr>
            </a:br>
            <a:r>
              <a:rPr lang="en-GB" sz="1200" u="sng">
                <a:solidFill>
                  <a:schemeClr val="hlink"/>
                </a:solidFill>
                <a:hlinkClick r:id="rId4"/>
              </a:rPr>
              <a:t>https://www.aarnet.edu.au/apan53</a:t>
            </a:r>
            <a:r>
              <a:rPr lang="en-GB" sz="1200">
                <a:solidFill>
                  <a:schemeClr val="dk1"/>
                </a:solidFill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20704ad08_0_217"/>
          <p:cNvSpPr txBox="1"/>
          <p:nvPr>
            <p:ph idx="1" type="body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d20704ad08_0_217"/>
          <p:cNvSpPr txBox="1"/>
          <p:nvPr>
            <p:ph type="title"/>
          </p:nvPr>
        </p:nvSpPr>
        <p:spPr>
          <a:xfrm>
            <a:off x="2579077" y="16745"/>
            <a:ext cx="4728900" cy="34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Infrastructure </a:t>
            </a:r>
            <a:r>
              <a:rPr lang="en-GB"/>
              <a:t>Partnerships - Memorandum of Understandings</a:t>
            </a:r>
            <a:endParaRPr/>
          </a:p>
        </p:txBody>
      </p:sp>
      <p:pic>
        <p:nvPicPr>
          <p:cNvPr descr="Screen Shot 2016-10-17 at 22.49.10.png" id="190" name="Google Shape;190;gd20704ad08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32" y="843558"/>
            <a:ext cx="9004300" cy="3946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5-18 at 01.59.22.png" id="191" name="Google Shape;191;gd20704ad08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3676" y="2648979"/>
            <a:ext cx="793475" cy="43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d20704ad08_0_2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0015" y="2620835"/>
            <a:ext cx="793484" cy="39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d20704ad08_0_2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5200" y="2341053"/>
            <a:ext cx="461400" cy="4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d20704ad08_0_2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9113" y="1966710"/>
            <a:ext cx="503100" cy="54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d20704ad08_0_2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71125" y="2648199"/>
            <a:ext cx="583893" cy="47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22.59.06.png" id="196" name="Google Shape;196;gd20704ad08_0_2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38500" y="2917249"/>
            <a:ext cx="422921" cy="46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5-18 at 01.58.50.png" id="197" name="Google Shape;197;gd20704ad08_0_2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20800" y="3161375"/>
            <a:ext cx="656721" cy="34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5-18 at 01.56.13.png" id="198" name="Google Shape;198;gd20704ad08_0_2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48725" y="4015431"/>
            <a:ext cx="583900" cy="29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d20704ad08_0_2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08725" y="2034150"/>
            <a:ext cx="1285158" cy="4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d20704ad08_0_2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81666" y="2826766"/>
            <a:ext cx="583900" cy="27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d20704ad08_0_2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74199" y="2963425"/>
            <a:ext cx="621475" cy="30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d20704ad08_0_2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33600" y="2571761"/>
            <a:ext cx="503100" cy="339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88101b425_0_287"/>
          <p:cNvSpPr txBox="1"/>
          <p:nvPr>
            <p:ph type="title"/>
          </p:nvPr>
        </p:nvSpPr>
        <p:spPr>
          <a:xfrm>
            <a:off x="300172" y="631859"/>
            <a:ext cx="4422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accent2"/>
                </a:solidFill>
              </a:rPr>
              <a:t>Learn more about EGI</a:t>
            </a:r>
            <a:endParaRPr/>
          </a:p>
        </p:txBody>
      </p:sp>
      <p:sp>
        <p:nvSpPr>
          <p:cNvPr id="209" name="Google Shape;209;g1188101b425_0_287"/>
          <p:cNvSpPr/>
          <p:nvPr/>
        </p:nvSpPr>
        <p:spPr>
          <a:xfrm>
            <a:off x="495990" y="913096"/>
            <a:ext cx="39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rgbClr val="0067B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https://www.egi.eu/about/publications/</a:t>
            </a:r>
            <a:endParaRPr b="0" i="0" sz="1800" u="none" cap="none" strike="noStrike">
              <a:solidFill>
                <a:srgbClr val="0067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188101b425_0_287"/>
          <p:cNvSpPr/>
          <p:nvPr/>
        </p:nvSpPr>
        <p:spPr>
          <a:xfrm>
            <a:off x="5591081" y="679208"/>
            <a:ext cx="294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https://www.egi.eu/services/</a:t>
            </a:r>
            <a:endParaRPr b="0" i="0" sz="1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support@egi.eu</a:t>
            </a:r>
            <a:r>
              <a:rPr b="0" i="0" lang="en-GB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social media post&#10;&#10;Description automatically generated" id="211" name="Google Shape;211;g1188101b425_0_2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01141" y="1372797"/>
            <a:ext cx="3032412" cy="338013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2" name="Google Shape;212;g1188101b425_0_287"/>
          <p:cNvSpPr txBox="1"/>
          <p:nvPr/>
        </p:nvSpPr>
        <p:spPr>
          <a:xfrm>
            <a:off x="5723472" y="390574"/>
            <a:ext cx="281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</a:pPr>
            <a:r>
              <a:rPr b="1" i="0" lang="en-GB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Access/order EGI services: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g1188101b425_0_28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2678" y="3118435"/>
            <a:ext cx="1159263" cy="164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188101b425_0_28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7317" y="3118389"/>
            <a:ext cx="1159263" cy="164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188101b425_0_28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02675" y="1380188"/>
            <a:ext cx="1159250" cy="16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1188101b425_0_28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17325" y="1373211"/>
            <a:ext cx="1159250" cy="1654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830f4e4a0_0_464"/>
          <p:cNvSpPr txBox="1"/>
          <p:nvPr/>
        </p:nvSpPr>
        <p:spPr>
          <a:xfrm>
            <a:off x="214800" y="4093300"/>
            <a:ext cx="8888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GB" sz="3400">
                <a:solidFill>
                  <a:schemeClr val="accent2"/>
                </a:solidFill>
              </a:rPr>
              <a:t>How EGI is contributing to </a:t>
            </a:r>
            <a:r>
              <a:rPr b="1" lang="en-GB" sz="3100" u="sng">
                <a:solidFill>
                  <a:schemeClr val="accent2"/>
                </a:solidFill>
              </a:rPr>
              <a:t>EOSC-Exchange</a:t>
            </a:r>
            <a:endParaRPr b="1" i="0" sz="3100" u="sng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11830f4e4a0_0_4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99" y="165824"/>
            <a:ext cx="1652026" cy="18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9aa42db38_0_59"/>
          <p:cNvSpPr txBox="1"/>
          <p:nvPr>
            <p:ph type="title"/>
          </p:nvPr>
        </p:nvSpPr>
        <p:spPr>
          <a:xfrm>
            <a:off x="2579074" y="169150"/>
            <a:ext cx="6042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GB"/>
              <a:t>EGI-ACE mission</a:t>
            </a:r>
            <a:endParaRPr/>
          </a:p>
        </p:txBody>
      </p:sp>
      <p:sp>
        <p:nvSpPr>
          <p:cNvPr id="230" name="Google Shape;230;gf9aa42db38_0_59"/>
          <p:cNvSpPr/>
          <p:nvPr/>
        </p:nvSpPr>
        <p:spPr>
          <a:xfrm>
            <a:off x="195300" y="947313"/>
            <a:ext cx="8753400" cy="186720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Implement the </a:t>
            </a:r>
            <a:r>
              <a:rPr b="1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Compute Platform of the </a:t>
            </a:r>
            <a:r>
              <a:rPr b="1" i="0" lang="en-GB" sz="2200" u="sng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European Open Science Cloud</a:t>
            </a:r>
            <a:r>
              <a:rPr b="0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and contribute to the </a:t>
            </a:r>
            <a:r>
              <a:rPr b="1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EOSC Data Commons </a:t>
            </a:r>
            <a:r>
              <a:rPr b="0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by delivering integrated computing, platforms, data spaces and tools as an integrated solution that is </a:t>
            </a:r>
            <a:r>
              <a:rPr b="1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aligned with major European cloud federation projects and HPC initiatives</a:t>
            </a:r>
            <a:r>
              <a:rPr b="0" i="0" lang="en-GB" sz="2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f9aa42db38_0_59"/>
          <p:cNvSpPr txBox="1"/>
          <p:nvPr/>
        </p:nvSpPr>
        <p:spPr>
          <a:xfrm>
            <a:off x="256600" y="3071925"/>
            <a:ext cx="85017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January 2021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Duration: 30 months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Consortium: 33 participating partners, 23 third-parties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Budget: 12 Million EUR (8 Million EC)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5b50df901_2_242"/>
          <p:cNvSpPr txBox="1"/>
          <p:nvPr>
            <p:ph type="title"/>
          </p:nvPr>
        </p:nvSpPr>
        <p:spPr>
          <a:xfrm>
            <a:off x="2579075" y="169150"/>
            <a:ext cx="61020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Integrated tiered service architecture</a:t>
            </a:r>
            <a:endParaRPr/>
          </a:p>
        </p:txBody>
      </p:sp>
      <p:sp>
        <p:nvSpPr>
          <p:cNvPr id="238" name="Google Shape;238;gd5b50df901_2_242"/>
          <p:cNvSpPr/>
          <p:nvPr/>
        </p:nvSpPr>
        <p:spPr>
          <a:xfrm>
            <a:off x="1900495" y="2747856"/>
            <a:ext cx="1766400" cy="396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d5b50df901_2_242"/>
          <p:cNvSpPr/>
          <p:nvPr/>
        </p:nvSpPr>
        <p:spPr>
          <a:xfrm>
            <a:off x="5919108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d5b50df901_2_242"/>
          <p:cNvSpPr/>
          <p:nvPr/>
        </p:nvSpPr>
        <p:spPr>
          <a:xfrm>
            <a:off x="3909802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d5b50df901_2_242"/>
          <p:cNvSpPr txBox="1"/>
          <p:nvPr/>
        </p:nvSpPr>
        <p:spPr>
          <a:xfrm>
            <a:off x="19716" y="1050225"/>
            <a:ext cx="1080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Spaces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Analytics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and thematic data analytics and processing tools 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d5b50df901_2_242"/>
          <p:cNvSpPr txBox="1"/>
          <p:nvPr/>
        </p:nvSpPr>
        <p:spPr>
          <a:xfrm>
            <a:off x="19715" y="1886173"/>
            <a:ext cx="1080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added-value platform level services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d5b50df901_2_242"/>
          <p:cNvSpPr txBox="1"/>
          <p:nvPr/>
        </p:nvSpPr>
        <p:spPr>
          <a:xfrm>
            <a:off x="14097" y="2588268"/>
            <a:ext cx="10524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Federation-wide management of data and computing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d5b50df901_2_242"/>
          <p:cNvSpPr txBox="1"/>
          <p:nvPr/>
        </p:nvSpPr>
        <p:spPr>
          <a:xfrm>
            <a:off x="0" y="3573050"/>
            <a:ext cx="112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and storage facilities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d5b50df901_2_242"/>
          <p:cNvSpPr/>
          <p:nvPr/>
        </p:nvSpPr>
        <p:spPr>
          <a:xfrm>
            <a:off x="190049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Interactive Computing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d5b50df901_2_242"/>
          <p:cNvSpPr/>
          <p:nvPr/>
        </p:nvSpPr>
        <p:spPr>
          <a:xfrm>
            <a:off x="483357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AI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d5b50df901_2_242"/>
          <p:cNvSpPr/>
          <p:nvPr/>
        </p:nvSpPr>
        <p:spPr>
          <a:xfrm>
            <a:off x="6300114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Workload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d5b50df901_2_242"/>
          <p:cNvSpPr/>
          <p:nvPr/>
        </p:nvSpPr>
        <p:spPr>
          <a:xfrm>
            <a:off x="336703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 Cluster deployment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gd5b50df901_2_242"/>
          <p:cNvGrpSpPr/>
          <p:nvPr/>
        </p:nvGrpSpPr>
        <p:grpSpPr>
          <a:xfrm>
            <a:off x="6465964" y="3527077"/>
            <a:ext cx="1166150" cy="752521"/>
            <a:chOff x="7054511" y="3309931"/>
            <a:chExt cx="1166150" cy="752521"/>
          </a:xfrm>
        </p:grpSpPr>
        <p:sp>
          <p:nvSpPr>
            <p:cNvPr id="250" name="Google Shape;250;gd5b50df901_2_242"/>
            <p:cNvSpPr/>
            <p:nvPr/>
          </p:nvSpPr>
          <p:spPr>
            <a:xfrm>
              <a:off x="7252261" y="330993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d5b50df901_2_242"/>
            <p:cNvSpPr/>
            <p:nvPr/>
          </p:nvSpPr>
          <p:spPr>
            <a:xfrm>
              <a:off x="7153386" y="338919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509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d5b50df901_2_242"/>
            <p:cNvSpPr/>
            <p:nvPr/>
          </p:nvSpPr>
          <p:spPr>
            <a:xfrm>
              <a:off x="7054511" y="346845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gd5b50df901_2_242"/>
          <p:cNvGrpSpPr/>
          <p:nvPr/>
        </p:nvGrpSpPr>
        <p:grpSpPr>
          <a:xfrm>
            <a:off x="3419121" y="3529753"/>
            <a:ext cx="1145802" cy="747168"/>
            <a:chOff x="4462071" y="3297744"/>
            <a:chExt cx="1145802" cy="747168"/>
          </a:xfrm>
        </p:grpSpPr>
        <p:sp>
          <p:nvSpPr>
            <p:cNvPr id="254" name="Google Shape;254;gd5b50df901_2_242"/>
            <p:cNvSpPr/>
            <p:nvPr/>
          </p:nvSpPr>
          <p:spPr>
            <a:xfrm>
              <a:off x="4639473" y="3297744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d5b50df901_2_242"/>
            <p:cNvSpPr/>
            <p:nvPr/>
          </p:nvSpPr>
          <p:spPr>
            <a:xfrm>
              <a:off x="4540598" y="3377005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509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d5b50df901_2_242"/>
            <p:cNvSpPr/>
            <p:nvPr/>
          </p:nvSpPr>
          <p:spPr>
            <a:xfrm>
              <a:off x="4462071" y="345091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gd5b50df901_2_242"/>
          <p:cNvGrpSpPr/>
          <p:nvPr/>
        </p:nvGrpSpPr>
        <p:grpSpPr>
          <a:xfrm>
            <a:off x="4937747" y="3530734"/>
            <a:ext cx="1155392" cy="745207"/>
            <a:chOff x="5712127" y="3285441"/>
            <a:chExt cx="1155392" cy="745207"/>
          </a:xfrm>
        </p:grpSpPr>
        <p:sp>
          <p:nvSpPr>
            <p:cNvPr id="258" name="Google Shape;258;gd5b50df901_2_242"/>
            <p:cNvSpPr/>
            <p:nvPr/>
          </p:nvSpPr>
          <p:spPr>
            <a:xfrm>
              <a:off x="5899119" y="328544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d5b50df901_2_242"/>
            <p:cNvSpPr/>
            <p:nvPr/>
          </p:nvSpPr>
          <p:spPr>
            <a:xfrm>
              <a:off x="5800244" y="336470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509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d5b50df901_2_242"/>
            <p:cNvSpPr/>
            <p:nvPr/>
          </p:nvSpPr>
          <p:spPr>
            <a:xfrm>
              <a:off x="5712127" y="3436648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HTC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gd5b50df901_2_242"/>
          <p:cNvGrpSpPr/>
          <p:nvPr/>
        </p:nvGrpSpPr>
        <p:grpSpPr>
          <a:xfrm>
            <a:off x="1900495" y="3532797"/>
            <a:ext cx="1145802" cy="741080"/>
            <a:chOff x="3119687" y="3284950"/>
            <a:chExt cx="1145802" cy="741080"/>
          </a:xfrm>
        </p:grpSpPr>
        <p:sp>
          <p:nvSpPr>
            <p:cNvPr id="262" name="Google Shape;262;gd5b50df901_2_242"/>
            <p:cNvSpPr/>
            <p:nvPr/>
          </p:nvSpPr>
          <p:spPr>
            <a:xfrm>
              <a:off x="3297089" y="328495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d5b50df901_2_242"/>
            <p:cNvSpPr/>
            <p:nvPr/>
          </p:nvSpPr>
          <p:spPr>
            <a:xfrm>
              <a:off x="3198214" y="336421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509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d5b50df901_2_242"/>
            <p:cNvSpPr/>
            <p:nvPr/>
          </p:nvSpPr>
          <p:spPr>
            <a:xfrm>
              <a:off x="3119687" y="343203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5" name="Google Shape;265;gd5b50df901_2_242"/>
          <p:cNvCxnSpPr>
            <a:stCxn id="252" idx="2"/>
            <a:endCxn id="260" idx="2"/>
          </p:cNvCxnSpPr>
          <p:nvPr/>
        </p:nvCxnSpPr>
        <p:spPr>
          <a:xfrm flipH="1" rot="5400000">
            <a:off x="6184264" y="3513698"/>
            <a:ext cx="3600" cy="1528200"/>
          </a:xfrm>
          <a:prstGeom prst="bentConnector3">
            <a:avLst>
              <a:gd fmla="val -6350027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gd5b50df901_2_242"/>
          <p:cNvCxnSpPr>
            <a:stCxn id="256" idx="2"/>
            <a:endCxn id="260" idx="2"/>
          </p:cNvCxnSpPr>
          <p:nvPr/>
        </p:nvCxnSpPr>
        <p:spPr>
          <a:xfrm rot="-5400000">
            <a:off x="4662171" y="3517171"/>
            <a:ext cx="900" cy="1518600"/>
          </a:xfrm>
          <a:prstGeom prst="bentConnector3">
            <a:avLst>
              <a:gd fmla="val -25400000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gd5b50df901_2_242"/>
          <p:cNvCxnSpPr>
            <a:stCxn id="264" idx="2"/>
            <a:endCxn id="256" idx="2"/>
          </p:cNvCxnSpPr>
          <p:nvPr/>
        </p:nvCxnSpPr>
        <p:spPr>
          <a:xfrm flipH="1" rot="-5400000">
            <a:off x="3142495" y="3516077"/>
            <a:ext cx="3000" cy="1518600"/>
          </a:xfrm>
          <a:prstGeom prst="bentConnector3">
            <a:avLst>
              <a:gd fmla="val 7721466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68" name="Google Shape;268;gd5b50df901_2_242"/>
          <p:cNvGrpSpPr/>
          <p:nvPr/>
        </p:nvGrpSpPr>
        <p:grpSpPr>
          <a:xfrm>
            <a:off x="4076498" y="2785154"/>
            <a:ext cx="2331406" cy="325740"/>
            <a:chOff x="4282104" y="2840926"/>
            <a:chExt cx="2331406" cy="325740"/>
          </a:xfrm>
        </p:grpSpPr>
        <p:pic>
          <p:nvPicPr>
            <p:cNvPr id="269" name="Google Shape;269;gd5b50df901_2_2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82104" y="2840926"/>
              <a:ext cx="366457" cy="3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gd5b50df901_2_242"/>
            <p:cNvSpPr txBox="1"/>
            <p:nvPr/>
          </p:nvSpPr>
          <p:spPr>
            <a:xfrm>
              <a:off x="4587010" y="2883138"/>
              <a:ext cx="2026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Identity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gd5b50df901_2_242"/>
          <p:cNvGrpSpPr/>
          <p:nvPr/>
        </p:nvGrpSpPr>
        <p:grpSpPr>
          <a:xfrm>
            <a:off x="2038431" y="2790797"/>
            <a:ext cx="1628309" cy="310118"/>
            <a:chOff x="3041867" y="2350767"/>
            <a:chExt cx="1628309" cy="310118"/>
          </a:xfrm>
        </p:grpSpPr>
        <p:pic>
          <p:nvPicPr>
            <p:cNvPr id="272" name="Google Shape;272;gd5b50df901_2_2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41867" y="2350767"/>
              <a:ext cx="348883" cy="310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gd5b50df901_2_242"/>
            <p:cNvSpPr txBox="1"/>
            <p:nvPr/>
          </p:nvSpPr>
          <p:spPr>
            <a:xfrm>
              <a:off x="3352276" y="2386110"/>
              <a:ext cx="131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gd5b50df901_2_242"/>
          <p:cNvGrpSpPr/>
          <p:nvPr/>
        </p:nvGrpSpPr>
        <p:grpSpPr>
          <a:xfrm>
            <a:off x="6210723" y="2810285"/>
            <a:ext cx="1311639" cy="271142"/>
            <a:chOff x="6258791" y="2329809"/>
            <a:chExt cx="1311639" cy="271142"/>
          </a:xfrm>
        </p:grpSpPr>
        <p:sp>
          <p:nvSpPr>
            <p:cNvPr id="275" name="Google Shape;275;gd5b50df901_2_242"/>
            <p:cNvSpPr txBox="1"/>
            <p:nvPr/>
          </p:nvSpPr>
          <p:spPr>
            <a:xfrm>
              <a:off x="6500930" y="2342270"/>
              <a:ext cx="1069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6" name="Google Shape;276;gd5b50df901_2_2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58791" y="2329809"/>
              <a:ext cx="271142" cy="2711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gd5b50df901_2_242"/>
          <p:cNvSpPr/>
          <p:nvPr/>
        </p:nvSpPr>
        <p:spPr>
          <a:xfrm>
            <a:off x="5272847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Fundamental Science 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d5b50df901_2_242"/>
          <p:cNvSpPr/>
          <p:nvPr/>
        </p:nvSpPr>
        <p:spPr>
          <a:xfrm>
            <a:off x="4085687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d5b50df901_2_242"/>
          <p:cNvSpPr/>
          <p:nvPr/>
        </p:nvSpPr>
        <p:spPr>
          <a:xfrm>
            <a:off x="2898525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 Deal Data Space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gd5b50df901_2_242"/>
          <p:cNvCxnSpPr/>
          <p:nvPr/>
        </p:nvCxnSpPr>
        <p:spPr>
          <a:xfrm>
            <a:off x="77200" y="3480075"/>
            <a:ext cx="77484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gd5b50df901_2_242"/>
          <p:cNvCxnSpPr/>
          <p:nvPr/>
        </p:nvCxnSpPr>
        <p:spPr>
          <a:xfrm flipH="1" rot="10800000">
            <a:off x="77200" y="1849250"/>
            <a:ext cx="7748400" cy="99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2" name="Google Shape;282;gd5b50df901_2_242"/>
          <p:cNvSpPr/>
          <p:nvPr/>
        </p:nvSpPr>
        <p:spPr>
          <a:xfrm>
            <a:off x="8052101" y="1126975"/>
            <a:ext cx="713100" cy="338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1"/>
                </a:solidFill>
              </a:rPr>
              <a:t>EOSC portal</a:t>
            </a:r>
            <a:endParaRPr b="1" i="0" sz="10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800">
                <a:solidFill>
                  <a:schemeClr val="dk1"/>
                </a:solidFill>
              </a:rPr>
              <a:t>(EOSC Exchange services)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283" name="Google Shape;283;gd5b50df901_2_2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34803" y="1320828"/>
            <a:ext cx="709200" cy="63038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d5b50df901_2_242"/>
          <p:cNvSpPr txBox="1"/>
          <p:nvPr/>
        </p:nvSpPr>
        <p:spPr>
          <a:xfrm>
            <a:off x="8281099" y="1911968"/>
            <a:ext cx="9594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users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d5b50df901_2_242"/>
          <p:cNvSpPr/>
          <p:nvPr/>
        </p:nvSpPr>
        <p:spPr>
          <a:xfrm>
            <a:off x="7669740" y="1197126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d5b50df901_2_242"/>
          <p:cNvSpPr/>
          <p:nvPr/>
        </p:nvSpPr>
        <p:spPr>
          <a:xfrm>
            <a:off x="7669740" y="2311460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d5b50df901_2_242"/>
          <p:cNvSpPr/>
          <p:nvPr/>
        </p:nvSpPr>
        <p:spPr>
          <a:xfrm>
            <a:off x="7669740" y="3574593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d5b50df901_2_242"/>
          <p:cNvSpPr/>
          <p:nvPr/>
        </p:nvSpPr>
        <p:spPr>
          <a:xfrm>
            <a:off x="1017726" y="1240069"/>
            <a:ext cx="709200" cy="3036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d5b50df901_2_242"/>
          <p:cNvSpPr txBox="1"/>
          <p:nvPr/>
        </p:nvSpPr>
        <p:spPr>
          <a:xfrm rot="-5400000">
            <a:off x="-111072" y="2438000"/>
            <a:ext cx="29667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Management, Tools, Processes, Policies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d5b50df901_2_242"/>
          <p:cNvSpPr/>
          <p:nvPr/>
        </p:nvSpPr>
        <p:spPr>
          <a:xfrm>
            <a:off x="6464206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Humanities </a:t>
            </a:r>
            <a:b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d5b50df901_2_242"/>
          <p:cNvSpPr/>
          <p:nvPr/>
        </p:nvSpPr>
        <p:spPr>
          <a:xfrm>
            <a:off x="1911650" y="1240075"/>
            <a:ext cx="887700" cy="479400"/>
          </a:xfrm>
          <a:prstGeom prst="roundRect">
            <a:avLst>
              <a:gd fmla="val 16667" name="adj"/>
            </a:avLst>
          </a:prstGeom>
          <a:solidFill>
            <a:srgbClr val="599BD5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External adopters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d5b50df901_2_242"/>
          <p:cNvSpPr/>
          <p:nvPr/>
        </p:nvSpPr>
        <p:spPr>
          <a:xfrm>
            <a:off x="2150525" y="4032550"/>
            <a:ext cx="4060200" cy="962400"/>
          </a:xfrm>
          <a:prstGeom prst="wedgeRectCallout">
            <a:avLst>
              <a:gd fmla="val -64196" name="adj1"/>
              <a:gd fmla="val -6270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resource brokering and allocation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Usage accounting across sites and communities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availability/reliability monitoring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User/admin response mgm via Helpdesk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●"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improvement (feedback from users and sites)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9aa42db38_0_374"/>
          <p:cNvSpPr txBox="1"/>
          <p:nvPr>
            <p:ph type="title"/>
          </p:nvPr>
        </p:nvSpPr>
        <p:spPr>
          <a:xfrm>
            <a:off x="2579075" y="169150"/>
            <a:ext cx="5237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EGI-ACE concept and methodology: </a:t>
            </a:r>
            <a:br>
              <a:rPr lang="en-GB"/>
            </a:br>
            <a:r>
              <a:rPr lang="en-GB"/>
              <a:t>Tier service architecture</a:t>
            </a:r>
            <a:endParaRPr/>
          </a:p>
        </p:txBody>
      </p:sp>
      <p:sp>
        <p:nvSpPr>
          <p:cNvPr id="299" name="Google Shape;299;gf9aa42db38_0_374"/>
          <p:cNvSpPr/>
          <p:nvPr/>
        </p:nvSpPr>
        <p:spPr>
          <a:xfrm>
            <a:off x="1900495" y="2747856"/>
            <a:ext cx="1766400" cy="396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f9aa42db38_0_374"/>
          <p:cNvSpPr/>
          <p:nvPr/>
        </p:nvSpPr>
        <p:spPr>
          <a:xfrm>
            <a:off x="5919108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f9aa42db38_0_374"/>
          <p:cNvSpPr/>
          <p:nvPr/>
        </p:nvSpPr>
        <p:spPr>
          <a:xfrm>
            <a:off x="3909802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f9aa42db38_0_374"/>
          <p:cNvSpPr txBox="1"/>
          <p:nvPr/>
        </p:nvSpPr>
        <p:spPr>
          <a:xfrm>
            <a:off x="19716" y="1050225"/>
            <a:ext cx="1080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Spaces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Analytics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and thematic data analytics and processing tools 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f9aa42db38_0_374"/>
          <p:cNvSpPr txBox="1"/>
          <p:nvPr/>
        </p:nvSpPr>
        <p:spPr>
          <a:xfrm>
            <a:off x="19715" y="1886173"/>
            <a:ext cx="1080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added-value platform level services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f9aa42db38_0_374"/>
          <p:cNvSpPr txBox="1"/>
          <p:nvPr/>
        </p:nvSpPr>
        <p:spPr>
          <a:xfrm>
            <a:off x="14097" y="2588268"/>
            <a:ext cx="10524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Federation-wide management of data and computing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f9aa42db38_0_374"/>
          <p:cNvSpPr txBox="1"/>
          <p:nvPr/>
        </p:nvSpPr>
        <p:spPr>
          <a:xfrm>
            <a:off x="0" y="3420650"/>
            <a:ext cx="112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and storage facilities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f9aa42db38_0_374"/>
          <p:cNvSpPr/>
          <p:nvPr/>
        </p:nvSpPr>
        <p:spPr>
          <a:xfrm>
            <a:off x="190049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Interactive Computing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f9aa42db38_0_374"/>
          <p:cNvSpPr/>
          <p:nvPr/>
        </p:nvSpPr>
        <p:spPr>
          <a:xfrm>
            <a:off x="483357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AI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f9aa42db38_0_374"/>
          <p:cNvSpPr/>
          <p:nvPr/>
        </p:nvSpPr>
        <p:spPr>
          <a:xfrm>
            <a:off x="6300114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Workload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f9aa42db38_0_374"/>
          <p:cNvSpPr/>
          <p:nvPr/>
        </p:nvSpPr>
        <p:spPr>
          <a:xfrm>
            <a:off x="336703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 Cluster deployment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gf9aa42db38_0_374"/>
          <p:cNvGrpSpPr/>
          <p:nvPr/>
        </p:nvGrpSpPr>
        <p:grpSpPr>
          <a:xfrm>
            <a:off x="6465964" y="3527077"/>
            <a:ext cx="1166150" cy="752521"/>
            <a:chOff x="7054511" y="3309931"/>
            <a:chExt cx="1166150" cy="752521"/>
          </a:xfrm>
        </p:grpSpPr>
        <p:sp>
          <p:nvSpPr>
            <p:cNvPr id="311" name="Google Shape;311;gf9aa42db38_0_374"/>
            <p:cNvSpPr/>
            <p:nvPr/>
          </p:nvSpPr>
          <p:spPr>
            <a:xfrm>
              <a:off x="7252261" y="330993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f9aa42db38_0_374"/>
            <p:cNvSpPr/>
            <p:nvPr/>
          </p:nvSpPr>
          <p:spPr>
            <a:xfrm>
              <a:off x="7153386" y="338919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509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gf9aa42db38_0_374"/>
            <p:cNvSpPr/>
            <p:nvPr/>
          </p:nvSpPr>
          <p:spPr>
            <a:xfrm>
              <a:off x="7054511" y="346845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gf9aa42db38_0_374"/>
          <p:cNvGrpSpPr/>
          <p:nvPr/>
        </p:nvGrpSpPr>
        <p:grpSpPr>
          <a:xfrm>
            <a:off x="3419121" y="3529753"/>
            <a:ext cx="1145802" cy="747168"/>
            <a:chOff x="4462071" y="3297744"/>
            <a:chExt cx="1145802" cy="747168"/>
          </a:xfrm>
        </p:grpSpPr>
        <p:sp>
          <p:nvSpPr>
            <p:cNvPr id="315" name="Google Shape;315;gf9aa42db38_0_374"/>
            <p:cNvSpPr/>
            <p:nvPr/>
          </p:nvSpPr>
          <p:spPr>
            <a:xfrm>
              <a:off x="4639473" y="3297744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gf9aa42db38_0_374"/>
            <p:cNvSpPr/>
            <p:nvPr/>
          </p:nvSpPr>
          <p:spPr>
            <a:xfrm>
              <a:off x="4540598" y="3377005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509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f9aa42db38_0_374"/>
            <p:cNvSpPr/>
            <p:nvPr/>
          </p:nvSpPr>
          <p:spPr>
            <a:xfrm>
              <a:off x="4462071" y="345091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gf9aa42db38_0_374"/>
          <p:cNvGrpSpPr/>
          <p:nvPr/>
        </p:nvGrpSpPr>
        <p:grpSpPr>
          <a:xfrm>
            <a:off x="4937747" y="3530734"/>
            <a:ext cx="1155392" cy="745207"/>
            <a:chOff x="5712127" y="3285441"/>
            <a:chExt cx="1155392" cy="745207"/>
          </a:xfrm>
        </p:grpSpPr>
        <p:sp>
          <p:nvSpPr>
            <p:cNvPr id="319" name="Google Shape;319;gf9aa42db38_0_374"/>
            <p:cNvSpPr/>
            <p:nvPr/>
          </p:nvSpPr>
          <p:spPr>
            <a:xfrm>
              <a:off x="5899119" y="328544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f9aa42db38_0_374"/>
            <p:cNvSpPr/>
            <p:nvPr/>
          </p:nvSpPr>
          <p:spPr>
            <a:xfrm>
              <a:off x="5800244" y="336470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509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f9aa42db38_0_374"/>
            <p:cNvSpPr/>
            <p:nvPr/>
          </p:nvSpPr>
          <p:spPr>
            <a:xfrm>
              <a:off x="5712127" y="3436648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HTC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gf9aa42db38_0_374"/>
          <p:cNvGrpSpPr/>
          <p:nvPr/>
        </p:nvGrpSpPr>
        <p:grpSpPr>
          <a:xfrm>
            <a:off x="1900495" y="3532797"/>
            <a:ext cx="1145802" cy="741080"/>
            <a:chOff x="3119687" y="3284950"/>
            <a:chExt cx="1145802" cy="741080"/>
          </a:xfrm>
        </p:grpSpPr>
        <p:sp>
          <p:nvSpPr>
            <p:cNvPr id="323" name="Google Shape;323;gf9aa42db38_0_374"/>
            <p:cNvSpPr/>
            <p:nvPr/>
          </p:nvSpPr>
          <p:spPr>
            <a:xfrm>
              <a:off x="3297089" y="328495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f9aa42db38_0_374"/>
            <p:cNvSpPr/>
            <p:nvPr/>
          </p:nvSpPr>
          <p:spPr>
            <a:xfrm>
              <a:off x="3198214" y="336421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509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f9aa42db38_0_374"/>
            <p:cNvSpPr/>
            <p:nvPr/>
          </p:nvSpPr>
          <p:spPr>
            <a:xfrm>
              <a:off x="3119687" y="343203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26" name="Google Shape;326;gf9aa42db38_0_374"/>
          <p:cNvCxnSpPr>
            <a:stCxn id="313" idx="2"/>
            <a:endCxn id="321" idx="2"/>
          </p:cNvCxnSpPr>
          <p:nvPr/>
        </p:nvCxnSpPr>
        <p:spPr>
          <a:xfrm flipH="1" rot="5400000">
            <a:off x="6184264" y="3513698"/>
            <a:ext cx="3600" cy="1528200"/>
          </a:xfrm>
          <a:prstGeom prst="bentConnector3">
            <a:avLst>
              <a:gd fmla="val -6350027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7" name="Google Shape;327;gf9aa42db38_0_374"/>
          <p:cNvCxnSpPr>
            <a:stCxn id="317" idx="2"/>
            <a:endCxn id="321" idx="2"/>
          </p:cNvCxnSpPr>
          <p:nvPr/>
        </p:nvCxnSpPr>
        <p:spPr>
          <a:xfrm rot="-5400000">
            <a:off x="4662171" y="3517171"/>
            <a:ext cx="900" cy="1518600"/>
          </a:xfrm>
          <a:prstGeom prst="bentConnector3">
            <a:avLst>
              <a:gd fmla="val -25400000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8" name="Google Shape;328;gf9aa42db38_0_374"/>
          <p:cNvCxnSpPr>
            <a:stCxn id="325" idx="2"/>
            <a:endCxn id="317" idx="2"/>
          </p:cNvCxnSpPr>
          <p:nvPr/>
        </p:nvCxnSpPr>
        <p:spPr>
          <a:xfrm flipH="1" rot="-5400000">
            <a:off x="3142495" y="3516077"/>
            <a:ext cx="3000" cy="1518600"/>
          </a:xfrm>
          <a:prstGeom prst="bentConnector3">
            <a:avLst>
              <a:gd fmla="val 7721466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9" name="Google Shape;329;gf9aa42db38_0_374"/>
          <p:cNvGrpSpPr/>
          <p:nvPr/>
        </p:nvGrpSpPr>
        <p:grpSpPr>
          <a:xfrm>
            <a:off x="4076498" y="2785154"/>
            <a:ext cx="2331406" cy="325740"/>
            <a:chOff x="4282104" y="2840926"/>
            <a:chExt cx="2331406" cy="325740"/>
          </a:xfrm>
        </p:grpSpPr>
        <p:pic>
          <p:nvPicPr>
            <p:cNvPr id="330" name="Google Shape;330;gf9aa42db38_0_3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82104" y="2840926"/>
              <a:ext cx="366457" cy="3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gf9aa42db38_0_374"/>
            <p:cNvSpPr txBox="1"/>
            <p:nvPr/>
          </p:nvSpPr>
          <p:spPr>
            <a:xfrm>
              <a:off x="4587010" y="2883138"/>
              <a:ext cx="2026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Identity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gf9aa42db38_0_374"/>
          <p:cNvGrpSpPr/>
          <p:nvPr/>
        </p:nvGrpSpPr>
        <p:grpSpPr>
          <a:xfrm>
            <a:off x="2038431" y="2790797"/>
            <a:ext cx="1628309" cy="310118"/>
            <a:chOff x="3041867" y="2350767"/>
            <a:chExt cx="1628309" cy="310118"/>
          </a:xfrm>
        </p:grpSpPr>
        <p:pic>
          <p:nvPicPr>
            <p:cNvPr id="333" name="Google Shape;333;gf9aa42db38_0_3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41867" y="2350767"/>
              <a:ext cx="348883" cy="310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gf9aa42db38_0_374"/>
            <p:cNvSpPr txBox="1"/>
            <p:nvPr/>
          </p:nvSpPr>
          <p:spPr>
            <a:xfrm>
              <a:off x="3352276" y="2386110"/>
              <a:ext cx="131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gf9aa42db38_0_374"/>
          <p:cNvGrpSpPr/>
          <p:nvPr/>
        </p:nvGrpSpPr>
        <p:grpSpPr>
          <a:xfrm>
            <a:off x="6210723" y="2810285"/>
            <a:ext cx="1311639" cy="271142"/>
            <a:chOff x="6258791" y="2329809"/>
            <a:chExt cx="1311639" cy="271142"/>
          </a:xfrm>
        </p:grpSpPr>
        <p:sp>
          <p:nvSpPr>
            <p:cNvPr id="336" name="Google Shape;336;gf9aa42db38_0_374"/>
            <p:cNvSpPr txBox="1"/>
            <p:nvPr/>
          </p:nvSpPr>
          <p:spPr>
            <a:xfrm>
              <a:off x="6500930" y="2342270"/>
              <a:ext cx="1069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7" name="Google Shape;337;gf9aa42db38_0_37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58791" y="2329809"/>
              <a:ext cx="271142" cy="2711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8" name="Google Shape;338;gf9aa42db38_0_374"/>
          <p:cNvSpPr/>
          <p:nvPr/>
        </p:nvSpPr>
        <p:spPr>
          <a:xfrm>
            <a:off x="5272847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Fundamental Science 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f9aa42db38_0_374"/>
          <p:cNvSpPr/>
          <p:nvPr/>
        </p:nvSpPr>
        <p:spPr>
          <a:xfrm>
            <a:off x="4085687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f9aa42db38_0_374"/>
          <p:cNvSpPr/>
          <p:nvPr/>
        </p:nvSpPr>
        <p:spPr>
          <a:xfrm>
            <a:off x="2898525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 Deal Data Space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gf9aa42db38_0_374"/>
          <p:cNvCxnSpPr/>
          <p:nvPr/>
        </p:nvCxnSpPr>
        <p:spPr>
          <a:xfrm>
            <a:off x="77200" y="3403875"/>
            <a:ext cx="77484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gf9aa42db38_0_374"/>
          <p:cNvCxnSpPr/>
          <p:nvPr/>
        </p:nvCxnSpPr>
        <p:spPr>
          <a:xfrm flipH="1" rot="10800000">
            <a:off x="77200" y="1849250"/>
            <a:ext cx="7748400" cy="99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gf9aa42db38_0_374"/>
          <p:cNvSpPr/>
          <p:nvPr/>
        </p:nvSpPr>
        <p:spPr>
          <a:xfrm>
            <a:off x="8052101" y="1126975"/>
            <a:ext cx="713100" cy="338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dk1"/>
                </a:solidFill>
              </a:rPr>
              <a:t>EOSC portal</a:t>
            </a:r>
            <a:endParaRPr b="1" i="0" sz="10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800">
                <a:solidFill>
                  <a:schemeClr val="dk1"/>
                </a:solidFill>
              </a:rPr>
              <a:t>(EOSC Exchange services)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344" name="Google Shape;344;gf9aa42db38_0_3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34803" y="1320828"/>
            <a:ext cx="709200" cy="63038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f9aa42db38_0_374"/>
          <p:cNvSpPr txBox="1"/>
          <p:nvPr/>
        </p:nvSpPr>
        <p:spPr>
          <a:xfrm>
            <a:off x="8281099" y="1911968"/>
            <a:ext cx="9594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users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f9aa42db38_0_374"/>
          <p:cNvSpPr/>
          <p:nvPr/>
        </p:nvSpPr>
        <p:spPr>
          <a:xfrm>
            <a:off x="7669740" y="1197126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f9aa42db38_0_374"/>
          <p:cNvSpPr/>
          <p:nvPr/>
        </p:nvSpPr>
        <p:spPr>
          <a:xfrm>
            <a:off x="7669740" y="2311460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f9aa42db38_0_374"/>
          <p:cNvSpPr/>
          <p:nvPr/>
        </p:nvSpPr>
        <p:spPr>
          <a:xfrm>
            <a:off x="7669740" y="3574593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f9aa42db38_0_374"/>
          <p:cNvSpPr/>
          <p:nvPr/>
        </p:nvSpPr>
        <p:spPr>
          <a:xfrm>
            <a:off x="1017726" y="1240069"/>
            <a:ext cx="709200" cy="3036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f9aa42db38_0_374"/>
          <p:cNvSpPr txBox="1"/>
          <p:nvPr/>
        </p:nvSpPr>
        <p:spPr>
          <a:xfrm rot="-5400000">
            <a:off x="-111072" y="2438000"/>
            <a:ext cx="29667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Management, Tools, Processes, Policies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f9aa42db38_0_374"/>
          <p:cNvSpPr/>
          <p:nvPr/>
        </p:nvSpPr>
        <p:spPr>
          <a:xfrm>
            <a:off x="6464206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Humanities </a:t>
            </a:r>
            <a:b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f9aa42db38_0_374"/>
          <p:cNvSpPr/>
          <p:nvPr/>
        </p:nvSpPr>
        <p:spPr>
          <a:xfrm>
            <a:off x="1911650" y="1240075"/>
            <a:ext cx="887700" cy="479400"/>
          </a:xfrm>
          <a:prstGeom prst="roundRect">
            <a:avLst>
              <a:gd fmla="val 16667" name="adj"/>
            </a:avLst>
          </a:prstGeom>
          <a:solidFill>
            <a:srgbClr val="599BD5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58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 adopters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gf9aa42db38_0_3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2275" y="3975597"/>
            <a:ext cx="1528194" cy="349802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4" name="Google Shape;354;gf9aa42db38_0_3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35250" y="3609347"/>
            <a:ext cx="1528200" cy="3276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5" name="Google Shape;355;gf9aa42db38_0_3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13575" y="3720404"/>
            <a:ext cx="1528200" cy="365881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6" name="Google Shape;356;gf9aa42db38_0_37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23925" y="2105644"/>
            <a:ext cx="1528200" cy="256229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7" name="Google Shape;357;gf9aa42db38_0_37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112925" y="3987528"/>
            <a:ext cx="1528202" cy="325912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8" name="Google Shape;358;gf9aa42db38_0_37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35737" y="3032042"/>
            <a:ext cx="1628326" cy="249083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9" name="Google Shape;359;gf9aa42db38_0_37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848675" y="2670262"/>
            <a:ext cx="1602447" cy="239025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0" name="Google Shape;360;gf9aa42db38_0_37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169213" y="2770425"/>
            <a:ext cx="1243824" cy="27115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1" name="Google Shape;361;gf9aa42db38_0_37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12475" y="2088250"/>
            <a:ext cx="1243801" cy="278105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2" name="Google Shape;362;gf9aa42db38_0_37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83593" y="2763713"/>
            <a:ext cx="1332000" cy="31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f9aa42db38_0_37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64071" y="2924483"/>
            <a:ext cx="459425" cy="4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f9aa42db38_0_37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79016" y="2029903"/>
            <a:ext cx="797300" cy="3417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5" name="Google Shape;365;gf9aa42db38_0_37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262725" y="1888325"/>
            <a:ext cx="459425" cy="459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gf9aa42db38_0_374"/>
          <p:cNvGrpSpPr/>
          <p:nvPr/>
        </p:nvGrpSpPr>
        <p:grpSpPr>
          <a:xfrm>
            <a:off x="3469824" y="1961900"/>
            <a:ext cx="459417" cy="441060"/>
            <a:chOff x="842875" y="2269340"/>
            <a:chExt cx="524270" cy="503320"/>
          </a:xfrm>
        </p:grpSpPr>
        <p:pic>
          <p:nvPicPr>
            <p:cNvPr id="367" name="Google Shape;367;gf9aa42db38_0_37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847345" y="2269340"/>
              <a:ext cx="519800" cy="367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gf9aa42db38_0_37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42875" y="2646900"/>
              <a:ext cx="519800" cy="125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9" name="Google Shape;369;gf9aa42db38_0_37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937213" y="2197238"/>
            <a:ext cx="513284" cy="3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f9aa42db38_0_37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479725" y="2608375"/>
            <a:ext cx="678259" cy="3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f9aa42db38_0_37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050925" y="2882297"/>
            <a:ext cx="887700" cy="40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f9aa42db38_0_37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534525" y="1988931"/>
            <a:ext cx="560400" cy="24284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3" name="Google Shape;373;gf9aa42db38_0_37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154525" y="2281400"/>
            <a:ext cx="887700" cy="2219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4" name="Google Shape;374;gf9aa42db38_0_37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717847" y="2228122"/>
            <a:ext cx="713100" cy="22557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5" name="Google Shape;375;gf9aa42db38_0_37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300125" y="2610115"/>
            <a:ext cx="887700" cy="1736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6" name="Google Shape;376;gf9aa42db38_0_37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087100" y="3165313"/>
            <a:ext cx="639900" cy="18779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7" name="Google Shape;377;gf9aa42db38_0_37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775063" y="3161036"/>
            <a:ext cx="560400" cy="28642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gf7473ceac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9395" y="3005445"/>
            <a:ext cx="2825775" cy="15035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4" name="Google Shape;384;gf7473ceacf_0_0"/>
          <p:cNvSpPr txBox="1"/>
          <p:nvPr>
            <p:ph type="title"/>
          </p:nvPr>
        </p:nvSpPr>
        <p:spPr>
          <a:xfrm>
            <a:off x="2579074" y="16750"/>
            <a:ext cx="6110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 sz="27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Towards</a:t>
            </a:r>
            <a:r>
              <a:rPr lang="en-GB" sz="2700"/>
              <a:t> a Global Open Science Cloud</a:t>
            </a:r>
            <a:endParaRPr sz="2700"/>
          </a:p>
        </p:txBody>
      </p:sp>
      <p:pic>
        <p:nvPicPr>
          <p:cNvPr id="385" name="Google Shape;385;gf7473ceac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0024" y="637618"/>
            <a:ext cx="3035149" cy="185405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86" name="Google Shape;386;gf7473ceacf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775" y="1276425"/>
            <a:ext cx="5728776" cy="34994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87" name="Google Shape;387;gf7473ceacf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7109" y="664904"/>
            <a:ext cx="842541" cy="28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f7473ceacf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21475" y="584242"/>
            <a:ext cx="978258" cy="4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f7473ceacf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13092" y="579102"/>
            <a:ext cx="978258" cy="45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f7473ceacf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09458" y="2108847"/>
            <a:ext cx="1516292" cy="3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f7473ceacf_0_0"/>
          <p:cNvSpPr txBox="1"/>
          <p:nvPr/>
        </p:nvSpPr>
        <p:spPr>
          <a:xfrm>
            <a:off x="122775" y="1241400"/>
            <a:ext cx="367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27 cloud providers  </a:t>
            </a:r>
            <a:endParaRPr b="1" i="0" sz="3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f7473ceacf_0_0"/>
          <p:cNvSpPr txBox="1"/>
          <p:nvPr/>
        </p:nvSpPr>
        <p:spPr>
          <a:xfrm>
            <a:off x="59275" y="531869"/>
            <a:ext cx="251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New in 2021:</a:t>
            </a:r>
            <a:endParaRPr b="1" i="0" sz="3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gf7473ceacf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31525" y="4079300"/>
            <a:ext cx="1516300" cy="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f7473ceacf_0_0"/>
          <p:cNvSpPr txBox="1"/>
          <p:nvPr/>
        </p:nvSpPr>
        <p:spPr>
          <a:xfrm>
            <a:off x="6438050" y="4403394"/>
            <a:ext cx="251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GB" sz="3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New in 202</a:t>
            </a:r>
            <a:r>
              <a:rPr b="1" lang="en-GB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3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f7446b88dd_1_2"/>
          <p:cNvSpPr txBox="1"/>
          <p:nvPr>
            <p:ph type="title"/>
          </p:nvPr>
        </p:nvSpPr>
        <p:spPr>
          <a:xfrm>
            <a:off x="2579075" y="169150"/>
            <a:ext cx="5656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EGI Cloud capacity consumption trends</a:t>
            </a:r>
            <a:endParaRPr/>
          </a:p>
        </p:txBody>
      </p:sp>
      <p:pic>
        <p:nvPicPr>
          <p:cNvPr id="400" name="Google Shape;400;gf7446b88dd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502" y="1240633"/>
            <a:ext cx="8467844" cy="310938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f7446b88dd_1_2"/>
          <p:cNvSpPr txBox="1"/>
          <p:nvPr/>
        </p:nvSpPr>
        <p:spPr>
          <a:xfrm>
            <a:off x="7164100" y="2204550"/>
            <a:ext cx="188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+60% 2021-2022 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43 Million CPU hours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2" name="Google Shape;402;gf7446b88dd_1_2"/>
          <p:cNvCxnSpPr/>
          <p:nvPr/>
        </p:nvCxnSpPr>
        <p:spPr>
          <a:xfrm rot="10800000">
            <a:off x="5075425" y="1240125"/>
            <a:ext cx="23100" cy="2727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03" name="Google Shape;403;gf7446b88dd_1_2"/>
          <p:cNvSpPr txBox="1"/>
          <p:nvPr/>
        </p:nvSpPr>
        <p:spPr>
          <a:xfrm>
            <a:off x="5017900" y="1118600"/>
            <a:ext cx="16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 of EOSC-hub </a:t>
            </a:r>
            <a:endParaRPr b="0" i="1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4" name="Google Shape;404;gf7446b88dd_1_2"/>
          <p:cNvCxnSpPr/>
          <p:nvPr/>
        </p:nvCxnSpPr>
        <p:spPr>
          <a:xfrm rot="10800000">
            <a:off x="7590025" y="1240125"/>
            <a:ext cx="23100" cy="2727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05" name="Google Shape;405;gf7446b88dd_1_2"/>
          <p:cNvSpPr txBox="1"/>
          <p:nvPr/>
        </p:nvSpPr>
        <p:spPr>
          <a:xfrm>
            <a:off x="7545700" y="947650"/>
            <a:ext cx="168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 of EGI-ACE</a:t>
            </a:r>
            <a:endParaRPr b="0" i="1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188101b425_2_6"/>
          <p:cNvSpPr txBox="1"/>
          <p:nvPr/>
        </p:nvSpPr>
        <p:spPr>
          <a:xfrm>
            <a:off x="2421700" y="1036875"/>
            <a:ext cx="391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 providers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1188101b425_2_6"/>
          <p:cNvSpPr/>
          <p:nvPr/>
        </p:nvSpPr>
        <p:spPr>
          <a:xfrm rot="2700820">
            <a:off x="4324595" y="1668002"/>
            <a:ext cx="889045" cy="5163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188101b425_2_6"/>
          <p:cNvSpPr/>
          <p:nvPr/>
        </p:nvSpPr>
        <p:spPr>
          <a:xfrm rot="8100818">
            <a:off x="3455322" y="1692929"/>
            <a:ext cx="892015" cy="5163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1188101b425_2_6"/>
          <p:cNvSpPr txBox="1"/>
          <p:nvPr/>
        </p:nvSpPr>
        <p:spPr>
          <a:xfrm>
            <a:off x="2129700" y="2176125"/>
            <a:ext cx="1891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EC funds</a:t>
            </a:r>
            <a:b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(VA in EGI-ACE, Infra project</a:t>
            </a:r>
            <a:r>
              <a:rPr b="1" lang="en-GB" sz="1700">
                <a:solidFill>
                  <a:srgbClr val="FF9900"/>
                </a:solidFill>
              </a:rPr>
              <a:t>s</a:t>
            </a: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188101b425_2_6"/>
          <p:cNvSpPr txBox="1"/>
          <p:nvPr/>
        </p:nvSpPr>
        <p:spPr>
          <a:xfrm>
            <a:off x="4445625" y="2117200"/>
            <a:ext cx="26988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Local funds </a:t>
            </a:r>
            <a:r>
              <a:rPr b="1" i="0" lang="en-GB" sz="1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(institutional/national investments)</a:t>
            </a:r>
            <a:endParaRPr b="1" i="0" sz="12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1188101b425_2_6"/>
          <p:cNvSpPr/>
          <p:nvPr/>
        </p:nvSpPr>
        <p:spPr>
          <a:xfrm rot="2700820">
            <a:off x="3492720" y="3300203"/>
            <a:ext cx="889045" cy="5163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1188101b425_2_6"/>
          <p:cNvSpPr/>
          <p:nvPr/>
        </p:nvSpPr>
        <p:spPr>
          <a:xfrm rot="8100818">
            <a:off x="4224847" y="3298954"/>
            <a:ext cx="892015" cy="5163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1188101b425_2_6"/>
          <p:cNvSpPr txBox="1"/>
          <p:nvPr/>
        </p:nvSpPr>
        <p:spPr>
          <a:xfrm>
            <a:off x="1809250" y="3888000"/>
            <a:ext cx="610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EGI-ACE integrates providers and allocates capacity based on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Institutional/national commitment for disciplines (national funding)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International commitment (VA funding)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 Minimising the dependency on VA funding</a:t>
            </a:r>
            <a:endParaRPr/>
          </a:p>
        </p:txBody>
      </p:sp>
      <p:sp>
        <p:nvSpPr>
          <p:cNvPr id="418" name="Google Shape;418;g1188101b425_2_6"/>
          <p:cNvSpPr txBox="1"/>
          <p:nvPr/>
        </p:nvSpPr>
        <p:spPr>
          <a:xfrm>
            <a:off x="214325" y="1666950"/>
            <a:ext cx="2772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Serving with the use of...</a:t>
            </a:r>
            <a:endParaRPr b="1" i="1" sz="15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1188101b425_2_6"/>
          <p:cNvSpPr txBox="1"/>
          <p:nvPr>
            <p:ph type="title"/>
          </p:nvPr>
        </p:nvSpPr>
        <p:spPr>
          <a:xfrm>
            <a:off x="2597675" y="92950"/>
            <a:ext cx="677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Who pays for this?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gf9aa42db38_0_4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5263" y="653142"/>
            <a:ext cx="5948736" cy="42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f9aa42db38_0_4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806" y="1144260"/>
            <a:ext cx="3004457" cy="299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f9aa42db38_0_4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090" y="3977347"/>
            <a:ext cx="833235" cy="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gf9aa42db38_0_4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7275" y="1340900"/>
            <a:ext cx="514075" cy="40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gf9aa42db38_0_4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33225" y="992671"/>
            <a:ext cx="722072" cy="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f9aa42db38_0_4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97750" y="3009470"/>
            <a:ext cx="833225" cy="29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f9aa42db38_0_4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97750" y="2708157"/>
            <a:ext cx="997375" cy="148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f9aa42db38_0_45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86975" y="2446973"/>
            <a:ext cx="640325" cy="38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f9aa42db38_0_45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14750" y="1470796"/>
            <a:ext cx="599583" cy="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f9aa42db38_0_45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96125" y="873175"/>
            <a:ext cx="640322" cy="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f9aa42db38_0_45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14965" y="3288718"/>
            <a:ext cx="514075" cy="2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f9aa42db38_0_45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712750" y="3822697"/>
            <a:ext cx="838560" cy="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f9aa42db38_0_45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651800" y="4460108"/>
            <a:ext cx="640325" cy="26814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f9aa42db38_0_452"/>
          <p:cNvSpPr txBox="1"/>
          <p:nvPr>
            <p:ph type="title"/>
          </p:nvPr>
        </p:nvSpPr>
        <p:spPr>
          <a:xfrm>
            <a:off x="2579074" y="16750"/>
            <a:ext cx="656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Thematic Services from EGI-ACE:</a:t>
            </a:r>
            <a:br>
              <a:rPr lang="en-GB"/>
            </a:br>
            <a:r>
              <a:rPr lang="en-GB"/>
              <a:t>Scientific Data Spaces</a:t>
            </a:r>
            <a:endParaRPr/>
          </a:p>
        </p:txBody>
      </p:sp>
      <p:sp>
        <p:nvSpPr>
          <p:cNvPr id="439" name="Google Shape;439;gf9aa42db38_0_452"/>
          <p:cNvSpPr txBox="1"/>
          <p:nvPr/>
        </p:nvSpPr>
        <p:spPr>
          <a:xfrm>
            <a:off x="489275" y="3985750"/>
            <a:ext cx="249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Supported by federated resources, access and platform services with SLAs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gf9aa42db38_0_45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227263" y="1144250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f9aa42db38_0_45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885188" y="1311775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gf9aa42db38_0_45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352488" y="1741875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gf9aa42db38_0_45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627263" y="2342137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gf9aa42db38_0_45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534963" y="3009475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f9aa42db38_0_45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159963" y="3584525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f9aa42db38_0_45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530938" y="3977350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gf9aa42db38_0_45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829038" y="2342137"/>
            <a:ext cx="467325" cy="4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gf9aa42db38_0_452"/>
          <p:cNvSpPr txBox="1"/>
          <p:nvPr/>
        </p:nvSpPr>
        <p:spPr>
          <a:xfrm>
            <a:off x="6929375" y="415725"/>
            <a:ext cx="22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Already in EOSC Portal</a:t>
            </a:r>
            <a:endParaRPr b="1" i="0" sz="1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gf9aa42db38_0_45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921338" y="3977350"/>
            <a:ext cx="467325" cy="4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f9aa42db38_0_45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311738" y="3596350"/>
            <a:ext cx="467325" cy="4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gf9aa42db38_0_452"/>
          <p:cNvSpPr/>
          <p:nvPr/>
        </p:nvSpPr>
        <p:spPr>
          <a:xfrm>
            <a:off x="5298225" y="992675"/>
            <a:ext cx="1014000" cy="10140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88101b425_2_23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Outline</a:t>
            </a:r>
            <a:endParaRPr/>
          </a:p>
        </p:txBody>
      </p:sp>
      <p:sp>
        <p:nvSpPr>
          <p:cNvPr id="112" name="Google Shape;112;g1188101b425_2_23"/>
          <p:cNvSpPr txBox="1"/>
          <p:nvPr>
            <p:ph idx="1" type="subTitle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1188101b425_2_23"/>
          <p:cNvSpPr txBox="1"/>
          <p:nvPr>
            <p:ph idx="2" type="body"/>
          </p:nvPr>
        </p:nvSpPr>
        <p:spPr>
          <a:xfrm>
            <a:off x="190500" y="915668"/>
            <a:ext cx="8763000" cy="375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75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The European Open Science Cloud (EOSC) initiative: overview</a:t>
            </a:r>
            <a:br>
              <a:rPr lang="en-GB" sz="2300"/>
            </a:b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How EGI is contributing to the delivery of the EOSC-Exchange</a:t>
            </a:r>
            <a:endParaRPr sz="23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The EGI-ACE project</a:t>
            </a:r>
            <a:br>
              <a:rPr lang="en-GB" sz="2100"/>
            </a:br>
            <a:endParaRPr sz="21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A new collaboration platform for Asia-Pacific</a:t>
            </a:r>
            <a:endParaRPr sz="23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Opportunities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How to use it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Next steps</a:t>
            </a:r>
            <a:br>
              <a:rPr lang="en-GB" sz="2100"/>
            </a:b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sz="2100"/>
              <a:t>Q&amp;A</a:t>
            </a:r>
            <a:endParaRPr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188101b425_0_0"/>
          <p:cNvSpPr txBox="1"/>
          <p:nvPr>
            <p:ph idx="1" type="body"/>
          </p:nvPr>
        </p:nvSpPr>
        <p:spPr>
          <a:xfrm>
            <a:off x="152400" y="759625"/>
            <a:ext cx="8949300" cy="418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GB"/>
              <a:t>Vision</a:t>
            </a:r>
            <a:r>
              <a:rPr lang="en-GB"/>
              <a:t>: Sustainability of the Humanity and the Earth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GB"/>
              <a:t>Goal</a:t>
            </a:r>
            <a:r>
              <a:rPr lang="en-GB"/>
              <a:t>: Enhance capability for hazard risk analysis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GB"/>
              <a:t>Approaches</a:t>
            </a:r>
            <a:r>
              <a:rPr lang="en-GB"/>
              <a:t>: Deeper understanding of natural hazards</a:t>
            </a:r>
            <a:endParaRPr/>
          </a:p>
          <a:p>
            <a:pPr indent="-355600" lvl="0" marL="457200" rtl="0" algn="l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Quantify risks and reduce risk determinants by evolved knowledge of physical processes behind the disaster events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Improving efficiency of numerical simulations according to the knowledge of root cause and drivers of target hazards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Case study approach: develop best practices; find out gaps to get insights; discover challenges and further requirements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Open science mode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GB"/>
              <a:t>Partners</a:t>
            </a:r>
            <a:r>
              <a:rPr lang="en-GB"/>
              <a:t>: ASGC/TW (Coord.), BD, ID, IN, JP, MM, MY, NZ, PH, TH, and VN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18</a:t>
            </a:r>
            <a:r>
              <a:rPr lang="en-GB"/>
              <a:t> case studies of </a:t>
            </a:r>
            <a:r>
              <a:rPr b="1" lang="en-GB"/>
              <a:t>6</a:t>
            </a:r>
            <a:r>
              <a:rPr lang="en-GB"/>
              <a:t> types of hazards in </a:t>
            </a:r>
            <a:r>
              <a:rPr b="1" lang="en-GB"/>
              <a:t>8</a:t>
            </a:r>
            <a:r>
              <a:rPr lang="en-GB"/>
              <a:t> country partners have been conducted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1188101b425_0_0"/>
          <p:cNvSpPr txBox="1"/>
          <p:nvPr>
            <p:ph type="title"/>
          </p:nvPr>
        </p:nvSpPr>
        <p:spPr>
          <a:xfrm>
            <a:off x="2579074" y="169150"/>
            <a:ext cx="6197400" cy="341700"/>
          </a:xfrm>
          <a:prstGeom prst="rect">
            <a:avLst/>
          </a:prstGeom>
          <a:noFill/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Disaster Mitigation and Agriculture DS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188101b425_2_0"/>
          <p:cNvSpPr txBox="1"/>
          <p:nvPr>
            <p:ph idx="1" type="body"/>
          </p:nvPr>
        </p:nvSpPr>
        <p:spPr>
          <a:xfrm>
            <a:off x="24250" y="988226"/>
            <a:ext cx="8754300" cy="141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GB"/>
              <a:t>A cloud resource pool from EGI-ACE (aka Virtual Organisation = VO). </a:t>
            </a:r>
            <a:br>
              <a:rPr lang="en-GB"/>
            </a:br>
            <a:r>
              <a:rPr lang="en-GB"/>
              <a:t>VO Name: </a:t>
            </a:r>
            <a:r>
              <a:rPr b="1" lang="en-GB"/>
              <a:t>vo.environmental.egi.eu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br>
              <a:rPr b="1" lang="en-GB"/>
            </a:br>
            <a:r>
              <a:rPr b="1" lang="en-GB"/>
              <a:t>Initial capacity:</a:t>
            </a:r>
            <a:endParaRPr b="1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GB"/>
              <a:t>CESNET, Czech Republic</a:t>
            </a:r>
            <a:endParaRPr/>
          </a:p>
          <a:p>
            <a:pPr indent="-355600" lvl="0" marL="457200" rtl="0" algn="l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16 vCPU cores,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48 GB of RAM,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1 TB of block storage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br>
              <a:rPr b="1" lang="en-GB"/>
            </a:br>
            <a:r>
              <a:rPr b="1" lang="en-GB"/>
              <a:t>Initial services: </a:t>
            </a:r>
            <a:endParaRPr b="1"/>
          </a:p>
          <a:p>
            <a:pPr indent="-355600" lvl="0" marL="457200" rtl="0" algn="l">
              <a:spcBef>
                <a:spcPts val="750"/>
              </a:spcBef>
              <a:spcAft>
                <a:spcPts val="0"/>
              </a:spcAft>
              <a:buSzPts val="2000"/>
              <a:buChar char="-"/>
            </a:pPr>
            <a:r>
              <a:rPr lang="en-GB"/>
              <a:t>EGI Cloud Compute; Online Storage, Workload Manager, RUCIO</a:t>
            </a:r>
            <a:endParaRPr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1188101b425_2_0"/>
          <p:cNvSpPr txBox="1"/>
          <p:nvPr>
            <p:ph type="title"/>
          </p:nvPr>
        </p:nvSpPr>
        <p:spPr>
          <a:xfrm>
            <a:off x="2579075" y="92950"/>
            <a:ext cx="6603300" cy="34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 Science collaboration platform for</a:t>
            </a:r>
            <a:br>
              <a:rPr lang="en-GB"/>
            </a:br>
            <a:r>
              <a:rPr lang="en-GB"/>
              <a:t>Disaster Mitigation and Agriculture researchers</a:t>
            </a:r>
            <a:endParaRPr/>
          </a:p>
        </p:txBody>
      </p:sp>
      <p:pic>
        <p:nvPicPr>
          <p:cNvPr id="464" name="Google Shape;464;g1188101b425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075" y="2039538"/>
            <a:ext cx="1935307" cy="1064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188101b425_1_2"/>
          <p:cNvSpPr txBox="1"/>
          <p:nvPr>
            <p:ph idx="1" type="body"/>
          </p:nvPr>
        </p:nvSpPr>
        <p:spPr>
          <a:xfrm>
            <a:off x="176650" y="683425"/>
            <a:ext cx="8754300" cy="181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750"/>
              </a:spcBef>
              <a:spcAft>
                <a:spcPts val="0"/>
              </a:spcAft>
              <a:buSzPts val="2000"/>
              <a:buAutoNum type="arabicPeriod"/>
            </a:pPr>
            <a:r>
              <a:rPr lang="en-GB"/>
              <a:t>Application delivery:</a:t>
            </a:r>
            <a:endParaRPr/>
          </a:p>
          <a:p>
            <a:pPr indent="-2187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Setup application portals in the cloud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/>
              <a:t>Scientific analysis (computational VMs, containers)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/>
              <a:t>Sharing scientific data (access to distributed datasets in the cloud)</a:t>
            </a:r>
            <a:endParaRPr/>
          </a:p>
          <a:p>
            <a:pPr indent="-2187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Via the EGI DataHub service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/>
              <a:t>Share your own capacity (join the VO with a new cloud)</a:t>
            </a:r>
            <a:endParaRPr/>
          </a:p>
        </p:txBody>
      </p:sp>
      <p:sp>
        <p:nvSpPr>
          <p:cNvPr id="470" name="Google Shape;470;g1188101b425_1_2"/>
          <p:cNvSpPr txBox="1"/>
          <p:nvPr>
            <p:ph type="title"/>
          </p:nvPr>
        </p:nvSpPr>
        <p:spPr>
          <a:xfrm>
            <a:off x="2401525" y="169150"/>
            <a:ext cx="6709200" cy="34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Opportunities by the new collaboration platform</a:t>
            </a:r>
            <a:endParaRPr/>
          </a:p>
        </p:txBody>
      </p:sp>
      <p:sp>
        <p:nvSpPr>
          <p:cNvPr id="471" name="Google Shape;471;g1188101b425_1_2"/>
          <p:cNvSpPr txBox="1"/>
          <p:nvPr/>
        </p:nvSpPr>
        <p:spPr>
          <a:xfrm>
            <a:off x="114900" y="2358650"/>
            <a:ext cx="8754300" cy="2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use it?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1.) Sign-up for account: </a:t>
            </a: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https://aai.egi.eu/signup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active your EGI account: </a:t>
            </a:r>
            <a:r>
              <a:rPr lang="en-GB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https://docs.egi.eu/users/aai/check-in/signup/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2.) Subscribe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vo.environmental.egi.eu VO filling the web form: </a:t>
            </a: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https://aai.egi.eu/registry/co_petitions/start/coef:369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3.) Access via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 OpenStack: </a:t>
            </a: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https://dashboard.cloud.muni.cz/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d20704ad08_1_0"/>
          <p:cNvSpPr txBox="1"/>
          <p:nvPr>
            <p:ph idx="1" type="body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GB" sz="2200"/>
              <a:t>Connecting Scientific Gateways 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E.g. the iCOMCOT Portal from Academia Sinica to offload international traffic to the EGI-ACE VO</a:t>
            </a:r>
            <a:br>
              <a:rPr lang="en-GB" sz="1800"/>
            </a:b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200"/>
              <a:t>Sharing </a:t>
            </a:r>
            <a:r>
              <a:rPr lang="en-GB" sz="2200"/>
              <a:t>scientific</a:t>
            </a:r>
            <a:r>
              <a:rPr lang="en-GB" sz="2200"/>
              <a:t> data</a:t>
            </a:r>
            <a:br>
              <a:rPr lang="en-GB" sz="1800">
                <a:highlight>
                  <a:srgbClr val="FF0000"/>
                </a:highlight>
              </a:rPr>
            </a:br>
            <a:endParaRPr sz="1800">
              <a:highlight>
                <a:srgbClr val="FF0000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200"/>
              <a:t>Adding further services from EGI-ACE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E.g. Notebooks and Binder for reproducible analysis</a:t>
            </a:r>
            <a:endParaRPr sz="1800"/>
          </a:p>
        </p:txBody>
      </p:sp>
      <p:sp>
        <p:nvSpPr>
          <p:cNvPr id="477" name="Google Shape;477;gd20704ad08_1_0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next</a:t>
            </a:r>
            <a:endParaRPr/>
          </a:p>
        </p:txBody>
      </p:sp>
      <p:sp>
        <p:nvSpPr>
          <p:cNvPr id="478" name="Google Shape;478;gd20704ad08_1_0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fb15aea640_0_32"/>
          <p:cNvSpPr/>
          <p:nvPr/>
        </p:nvSpPr>
        <p:spPr>
          <a:xfrm>
            <a:off x="0" y="-2600"/>
            <a:ext cx="9144000" cy="5143500"/>
          </a:xfrm>
          <a:prstGeom prst="rect">
            <a:avLst/>
          </a:prstGeom>
          <a:solidFill>
            <a:srgbClr val="F7F7F7"/>
          </a:solidFill>
          <a:ln cap="flat" cmpd="sng" w="9525">
            <a:solidFill>
              <a:srgbClr val="F7F7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fb15aea640_0_32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sp>
        <p:nvSpPr>
          <p:cNvPr id="486" name="Google Shape;486;gfb15aea640_0_32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487" name="Google Shape;487;gfb15aea640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"/>
            <a:ext cx="9143998" cy="206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gfb15aea640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703" y="1827244"/>
            <a:ext cx="9051296" cy="2385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fb15aea640_0_32"/>
          <p:cNvSpPr txBox="1"/>
          <p:nvPr/>
        </p:nvSpPr>
        <p:spPr>
          <a:xfrm>
            <a:off x="394600" y="4292200"/>
            <a:ext cx="850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Do you have an open science computational use case </a:t>
            </a:r>
            <a:r>
              <a:rPr lang="en-GB" sz="1800" u="sng"/>
              <a:t>that does not fit</a:t>
            </a:r>
            <a:r>
              <a:rPr lang="en-GB" sz="1800"/>
              <a:t> to the EGI Environmental Sciences Virtual Organisation? → Submit it to the EGI-ACE Call!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f9aa42db38_0_589"/>
          <p:cNvSpPr txBox="1"/>
          <p:nvPr>
            <p:ph type="title"/>
          </p:nvPr>
        </p:nvSpPr>
        <p:spPr>
          <a:xfrm>
            <a:off x="2579075" y="169150"/>
            <a:ext cx="65388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How EGI-ACE supports use case call applicants</a:t>
            </a:r>
            <a:endParaRPr/>
          </a:p>
        </p:txBody>
      </p:sp>
      <p:grpSp>
        <p:nvGrpSpPr>
          <p:cNvPr id="496" name="Google Shape;496;gf9aa42db38_0_589"/>
          <p:cNvGrpSpPr/>
          <p:nvPr/>
        </p:nvGrpSpPr>
        <p:grpSpPr>
          <a:xfrm>
            <a:off x="2073519" y="1458159"/>
            <a:ext cx="1944600" cy="1569600"/>
            <a:chOff x="3216519" y="1002150"/>
            <a:chExt cx="1944600" cy="1569600"/>
          </a:xfrm>
        </p:grpSpPr>
        <p:sp>
          <p:nvSpPr>
            <p:cNvPr id="497" name="Google Shape;497;gf9aa42db38_0_589"/>
            <p:cNvSpPr/>
            <p:nvPr/>
          </p:nvSpPr>
          <p:spPr>
            <a:xfrm flipH="1">
              <a:off x="3216519" y="10021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gf9aa42db38_0_589"/>
            <p:cNvSpPr txBox="1"/>
            <p:nvPr/>
          </p:nvSpPr>
          <p:spPr>
            <a:xfrm>
              <a:off x="3461163" y="1244660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-GB" sz="1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Training Programme</a:t>
              </a:r>
              <a:endParaRPr b="0" i="0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9" name="Google Shape;499;gf9aa42db38_0_589"/>
          <p:cNvGrpSpPr/>
          <p:nvPr/>
        </p:nvGrpSpPr>
        <p:grpSpPr>
          <a:xfrm>
            <a:off x="133688" y="1458159"/>
            <a:ext cx="1944600" cy="1569600"/>
            <a:chOff x="1271925" y="1002150"/>
            <a:chExt cx="1944600" cy="1569600"/>
          </a:xfrm>
        </p:grpSpPr>
        <p:sp>
          <p:nvSpPr>
            <p:cNvPr id="500" name="Google Shape;500;gf9aa42db38_0_589"/>
            <p:cNvSpPr/>
            <p:nvPr/>
          </p:nvSpPr>
          <p:spPr>
            <a:xfrm rot="10800000">
              <a:off x="1271925" y="10021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gf9aa42db38_0_589"/>
            <p:cNvSpPr txBox="1"/>
            <p:nvPr/>
          </p:nvSpPr>
          <p:spPr>
            <a:xfrm>
              <a:off x="1496687" y="1244675"/>
              <a:ext cx="14517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-GB" sz="1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 case shepherds </a:t>
              </a:r>
              <a:r>
                <a:rPr b="1" i="0" lang="en-GB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(lead experts)</a:t>
              </a:r>
              <a:endParaRPr b="0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2" name="Google Shape;502;gf9aa42db38_0_589"/>
          <p:cNvGrpSpPr/>
          <p:nvPr/>
        </p:nvGrpSpPr>
        <p:grpSpPr>
          <a:xfrm>
            <a:off x="2073519" y="3024188"/>
            <a:ext cx="1944600" cy="1569600"/>
            <a:chOff x="3216519" y="2571750"/>
            <a:chExt cx="1944600" cy="1569600"/>
          </a:xfrm>
        </p:grpSpPr>
        <p:sp>
          <p:nvSpPr>
            <p:cNvPr id="503" name="Google Shape;503;gf9aa42db38_0_589"/>
            <p:cNvSpPr/>
            <p:nvPr/>
          </p:nvSpPr>
          <p:spPr>
            <a:xfrm rot="10800000">
              <a:off x="3216519" y="25717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gf9aa42db38_0_589"/>
            <p:cNvSpPr txBox="1"/>
            <p:nvPr/>
          </p:nvSpPr>
          <p:spPr>
            <a:xfrm>
              <a:off x="3461163" y="2814260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-GB" sz="1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Provider specific support</a:t>
              </a:r>
              <a:endParaRPr b="0" i="0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5" name="Google Shape;505;gf9aa42db38_0_589"/>
          <p:cNvGrpSpPr/>
          <p:nvPr/>
        </p:nvGrpSpPr>
        <p:grpSpPr>
          <a:xfrm>
            <a:off x="133688" y="3024188"/>
            <a:ext cx="1944600" cy="1569600"/>
            <a:chOff x="1271925" y="2571750"/>
            <a:chExt cx="1944600" cy="1569600"/>
          </a:xfrm>
        </p:grpSpPr>
        <p:sp>
          <p:nvSpPr>
            <p:cNvPr id="506" name="Google Shape;506;gf9aa42db38_0_589"/>
            <p:cNvSpPr/>
            <p:nvPr/>
          </p:nvSpPr>
          <p:spPr>
            <a:xfrm flipH="1">
              <a:off x="1271925" y="25717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gf9aa42db38_0_589"/>
            <p:cNvSpPr txBox="1"/>
            <p:nvPr/>
          </p:nvSpPr>
          <p:spPr>
            <a:xfrm>
              <a:off x="1496688" y="2814263"/>
              <a:ext cx="15519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-GB" sz="1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Users docs </a:t>
              </a:r>
              <a:endParaRPr b="0" i="0" sz="17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8" name="Google Shape;508;gf9aa42db38_0_589"/>
          <p:cNvGrpSpPr/>
          <p:nvPr/>
        </p:nvGrpSpPr>
        <p:grpSpPr>
          <a:xfrm>
            <a:off x="1910468" y="2862896"/>
            <a:ext cx="334125" cy="334078"/>
            <a:chOff x="3157188" y="909150"/>
            <a:chExt cx="470400" cy="470400"/>
          </a:xfrm>
        </p:grpSpPr>
        <p:sp>
          <p:nvSpPr>
            <p:cNvPr id="509" name="Google Shape;509;gf9aa42db38_0_589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gf9aa42db38_0_589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picture containing graphical user interface&#10;&#10;Description automatically generated" id="511" name="Google Shape;511;gf9aa42db38_0_5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9300" y="2155263"/>
            <a:ext cx="4054700" cy="15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f9aa42db38_0_589"/>
          <p:cNvSpPr/>
          <p:nvPr/>
        </p:nvSpPr>
        <p:spPr>
          <a:xfrm>
            <a:off x="431375" y="4507025"/>
            <a:ext cx="1642200" cy="549300"/>
          </a:xfrm>
          <a:prstGeom prst="wedgeRectCallout">
            <a:avLst>
              <a:gd fmla="val -30978" name="adj1"/>
              <a:gd fmla="val -10005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https://docs.egi.eu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f9aa42db38_0_589"/>
          <p:cNvSpPr/>
          <p:nvPr/>
        </p:nvSpPr>
        <p:spPr>
          <a:xfrm>
            <a:off x="3975750" y="2315650"/>
            <a:ext cx="1192500" cy="11925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f9aa42db38_0_589"/>
          <p:cNvSpPr txBox="1"/>
          <p:nvPr/>
        </p:nvSpPr>
        <p:spPr>
          <a:xfrm>
            <a:off x="5907975" y="3789200"/>
            <a:ext cx="467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Service and resource allocation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1830f4e4a0_0_538"/>
          <p:cNvSpPr txBox="1"/>
          <p:nvPr>
            <p:ph type="title"/>
          </p:nvPr>
        </p:nvSpPr>
        <p:spPr>
          <a:xfrm>
            <a:off x="329919" y="2329714"/>
            <a:ext cx="56694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Thank</a:t>
            </a:r>
            <a:r>
              <a:rPr lang="en-GB"/>
              <a:t>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88101b425_0_22"/>
          <p:cNvSpPr txBox="1"/>
          <p:nvPr/>
        </p:nvSpPr>
        <p:spPr>
          <a:xfrm>
            <a:off x="193375" y="3802775"/>
            <a:ext cx="69873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GB" sz="3100">
                <a:solidFill>
                  <a:schemeClr val="accent2"/>
                </a:solidFill>
              </a:rPr>
              <a:t>Why the EOSC ?</a:t>
            </a:r>
            <a:br>
              <a:rPr b="1" lang="en-GB" sz="3100">
                <a:solidFill>
                  <a:schemeClr val="accent2"/>
                </a:solidFill>
              </a:rPr>
            </a:br>
            <a:r>
              <a:rPr b="1" lang="en-GB" sz="3100">
                <a:solidFill>
                  <a:schemeClr val="accent2"/>
                </a:solidFill>
              </a:rPr>
              <a:t>What is the EOSC ?</a:t>
            </a:r>
            <a:endParaRPr b="1" i="0" sz="3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43880d8e2_0_0"/>
          <p:cNvSpPr txBox="1"/>
          <p:nvPr>
            <p:ph type="title"/>
          </p:nvPr>
        </p:nvSpPr>
        <p:spPr>
          <a:xfrm>
            <a:off x="2426675" y="169150"/>
            <a:ext cx="6564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Why the European Open Science Cloud (EOSC) ? </a:t>
            </a:r>
            <a:endParaRPr/>
          </a:p>
        </p:txBody>
      </p:sp>
      <p:sp>
        <p:nvSpPr>
          <p:cNvPr id="126" name="Google Shape;126;g1143880d8e2_0_0"/>
          <p:cNvSpPr txBox="1"/>
          <p:nvPr/>
        </p:nvSpPr>
        <p:spPr>
          <a:xfrm>
            <a:off x="263975" y="778325"/>
            <a:ext cx="849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Enable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Open Science and the digital transformation of science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143880d8e2_0_0"/>
          <p:cNvSpPr txBox="1"/>
          <p:nvPr/>
        </p:nvSpPr>
        <p:spPr>
          <a:xfrm>
            <a:off x="263134" y="1143000"/>
            <a:ext cx="8490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Empower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1.7 million of European researchers to reap benefits of data-driven science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143880d8e2_0_0"/>
          <p:cNvSpPr txBox="1"/>
          <p:nvPr/>
        </p:nvSpPr>
        <p:spPr>
          <a:xfrm>
            <a:off x="264065" y="1781544"/>
            <a:ext cx="8490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open research data commons in Europe widely inclusive of all disciplines and Members States, sustainable in the long-term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143880d8e2_0_0"/>
          <p:cNvSpPr txBox="1"/>
          <p:nvPr/>
        </p:nvSpPr>
        <p:spPr>
          <a:xfrm>
            <a:off x="264065" y="2462025"/>
            <a:ext cx="8490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Europe a global lead in research data management; helping developing an internet of FAIR digital objects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143880d8e2_0_0"/>
          <p:cNvSpPr txBox="1"/>
          <p:nvPr/>
        </p:nvSpPr>
        <p:spPr>
          <a:xfrm>
            <a:off x="258724" y="3144875"/>
            <a:ext cx="849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fragmentation by federating existing Research Infrastructures </a:t>
            </a:r>
            <a:endParaRPr/>
          </a:p>
        </p:txBody>
      </p:sp>
      <p:sp>
        <p:nvSpPr>
          <p:cNvPr id="131" name="Google Shape;131;g1143880d8e2_0_0"/>
          <p:cNvSpPr txBox="1"/>
          <p:nvPr/>
        </p:nvSpPr>
        <p:spPr>
          <a:xfrm>
            <a:off x="258724" y="3517020"/>
            <a:ext cx="8400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interdisciplinary research to address societal challenges</a:t>
            </a:r>
            <a:endParaRPr/>
          </a:p>
        </p:txBody>
      </p:sp>
      <p:sp>
        <p:nvSpPr>
          <p:cNvPr id="132" name="Google Shape;132;g1143880d8e2_0_0"/>
          <p:cNvSpPr txBox="1"/>
          <p:nvPr/>
        </p:nvSpPr>
        <p:spPr>
          <a:xfrm>
            <a:off x="252219" y="3903325"/>
            <a:ext cx="8691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Digital Single Market and stimulate the emergence of a competitive EU cloud sector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88101b425_0_61"/>
          <p:cNvSpPr txBox="1"/>
          <p:nvPr>
            <p:ph type="title"/>
          </p:nvPr>
        </p:nvSpPr>
        <p:spPr>
          <a:xfrm>
            <a:off x="2426676" y="169145"/>
            <a:ext cx="6351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What is the EOSC ?</a:t>
            </a:r>
            <a:endParaRPr/>
          </a:p>
        </p:txBody>
      </p:sp>
      <p:sp>
        <p:nvSpPr>
          <p:cNvPr id="139" name="Google Shape;139;g1188101b425_0_61"/>
          <p:cNvSpPr txBox="1"/>
          <p:nvPr/>
        </p:nvSpPr>
        <p:spPr>
          <a:xfrm>
            <a:off x="263975" y="778325"/>
            <a:ext cx="8514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A trusted and open virtual environment for the scientific community with the seamless access to services addressing the whole research life cycle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188101b425_0_61"/>
          <p:cNvSpPr/>
          <p:nvPr/>
        </p:nvSpPr>
        <p:spPr>
          <a:xfrm>
            <a:off x="2659025" y="1823375"/>
            <a:ext cx="707700" cy="959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188101b425_0_61"/>
          <p:cNvSpPr txBox="1"/>
          <p:nvPr/>
        </p:nvSpPr>
        <p:spPr>
          <a:xfrm>
            <a:off x="263975" y="2988125"/>
            <a:ext cx="5887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Virtual space where science producers and science consumers come together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Inclusive to people of all background and cultures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Offer a wide range of content and services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g1188101b425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525" y="1670975"/>
            <a:ext cx="34861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188101b425_0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6549" y="2834924"/>
            <a:ext cx="1652026" cy="18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88101b425_0_45"/>
          <p:cNvSpPr txBox="1"/>
          <p:nvPr/>
        </p:nvSpPr>
        <p:spPr>
          <a:xfrm>
            <a:off x="193375" y="4183775"/>
            <a:ext cx="8610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lang="en-GB" sz="3100">
                <a:solidFill>
                  <a:schemeClr val="accent2"/>
                </a:solidFill>
              </a:rPr>
              <a:t>EGI: Advanced Computing for Research</a:t>
            </a:r>
            <a:endParaRPr b="1" i="0" sz="3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machine&#10;&#10;Description automatically generated with low confidence" id="154" name="Google Shape;154;g1188101b425_0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0" y="0"/>
            <a:ext cx="27501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188101b425_0_126"/>
          <p:cNvSpPr/>
          <p:nvPr/>
        </p:nvSpPr>
        <p:spPr>
          <a:xfrm>
            <a:off x="3473224" y="490063"/>
            <a:ext cx="5048100" cy="10608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researchers have seamless access to </a:t>
            </a:r>
            <a:b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services, resources and expertise </a:t>
            </a:r>
            <a:b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collaborate and conduct </a:t>
            </a:r>
            <a:b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world-class research and innovation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188101b425_0_126"/>
          <p:cNvSpPr/>
          <p:nvPr/>
        </p:nvSpPr>
        <p:spPr>
          <a:xfrm>
            <a:off x="3637124" y="224888"/>
            <a:ext cx="1988700" cy="3042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 b="1" i="0" sz="15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88101b425_0_126"/>
          <p:cNvSpPr/>
          <p:nvPr/>
        </p:nvSpPr>
        <p:spPr>
          <a:xfrm>
            <a:off x="3473224" y="2088902"/>
            <a:ext cx="5048100" cy="10203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Deliver open solutions </a:t>
            </a:r>
            <a:b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advanced computing and data analytics </a:t>
            </a:r>
            <a:b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research and innovation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188101b425_0_126"/>
          <p:cNvSpPr/>
          <p:nvPr/>
        </p:nvSpPr>
        <p:spPr>
          <a:xfrm>
            <a:off x="3637124" y="1899927"/>
            <a:ext cx="3055500" cy="3042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Mission of the EGI Federation</a:t>
            </a:r>
            <a:endParaRPr b="1" i="0" sz="15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188101b425_0_126"/>
          <p:cNvSpPr/>
          <p:nvPr/>
        </p:nvSpPr>
        <p:spPr>
          <a:xfrm>
            <a:off x="3473224" y="3661888"/>
            <a:ext cx="5048100" cy="10203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Enable the EGI Federation </a:t>
            </a:r>
            <a:b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serve international research and innovation together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1188101b425_0_126"/>
          <p:cNvSpPr/>
          <p:nvPr/>
        </p:nvSpPr>
        <p:spPr>
          <a:xfrm>
            <a:off x="3637124" y="3472913"/>
            <a:ext cx="3055500" cy="3042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Mission of the EGI Foundation</a:t>
            </a:r>
            <a:endParaRPr b="1" i="0" sz="15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d20704ad08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326" y="152400"/>
            <a:ext cx="5392277" cy="471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d20704ad08_1_20"/>
          <p:cNvSpPr txBox="1"/>
          <p:nvPr>
            <p:ph type="title"/>
          </p:nvPr>
        </p:nvSpPr>
        <p:spPr>
          <a:xfrm>
            <a:off x="214301" y="689625"/>
            <a:ext cx="2587800" cy="34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>
                <a:highlight>
                  <a:schemeClr val="lt1"/>
                </a:highlight>
              </a:rPr>
              <a:t>EGI Governance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68" name="Google Shape;168;gd20704ad08_1_20"/>
          <p:cNvSpPr/>
          <p:nvPr/>
        </p:nvSpPr>
        <p:spPr>
          <a:xfrm>
            <a:off x="1722425" y="1912800"/>
            <a:ext cx="1631400" cy="507900"/>
          </a:xfrm>
          <a:prstGeom prst="wedgeRectCallout">
            <a:avLst>
              <a:gd fmla="val 175757" name="adj1"/>
              <a:gd fmla="val 135233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 Foundation (EGI.eu)</a:t>
            </a:r>
            <a:b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Amsterdam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88101b425_2_29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Maps and Statistics</a:t>
            </a:r>
            <a:endParaRPr/>
          </a:p>
        </p:txBody>
      </p:sp>
      <p:pic>
        <p:nvPicPr>
          <p:cNvPr id="174" name="Google Shape;174;g1188101b425_2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925" y="697750"/>
            <a:ext cx="6783274" cy="31347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75" name="Google Shape;175;g1188101b425_2_29"/>
          <p:cNvGrpSpPr/>
          <p:nvPr/>
        </p:nvGrpSpPr>
        <p:grpSpPr>
          <a:xfrm>
            <a:off x="26332" y="3557955"/>
            <a:ext cx="5108635" cy="1525088"/>
            <a:chOff x="975866" y="443590"/>
            <a:chExt cx="4144265" cy="1218900"/>
          </a:xfrm>
        </p:grpSpPr>
        <p:sp>
          <p:nvSpPr>
            <p:cNvPr id="176" name="Google Shape;176;g1188101b425_2_29"/>
            <p:cNvSpPr/>
            <p:nvPr/>
          </p:nvSpPr>
          <p:spPr>
            <a:xfrm>
              <a:off x="975866" y="443590"/>
              <a:ext cx="1218900" cy="1218900"/>
            </a:xfrm>
            <a:prstGeom prst="ellipse">
              <a:avLst/>
            </a:prstGeom>
            <a:solidFill>
              <a:srgbClr val="B1F512">
                <a:alpha val="49410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1188101b425_2_29"/>
            <p:cNvSpPr txBox="1"/>
            <p:nvPr/>
          </p:nvSpPr>
          <p:spPr>
            <a:xfrm>
              <a:off x="1154370" y="622094"/>
              <a:ext cx="8619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67075" spcFirstLastPara="1" rIns="6707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u="none" cap="none" strike="noStrike">
                  <a:solidFill>
                    <a:srgbClr val="000000"/>
                  </a:solidFill>
                </a:rPr>
                <a:t>HTC: 5.2 Billion CPU h/year</a:t>
              </a:r>
              <a:endParaRPr b="1" i="0" sz="17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178;g1188101b425_2_29"/>
            <p:cNvSpPr/>
            <p:nvPr/>
          </p:nvSpPr>
          <p:spPr>
            <a:xfrm>
              <a:off x="1950987" y="443590"/>
              <a:ext cx="1218900" cy="1218900"/>
            </a:xfrm>
            <a:prstGeom prst="ellipse">
              <a:avLst/>
            </a:prstGeom>
            <a:solidFill>
              <a:srgbClr val="44EC25">
                <a:alpha val="49410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1188101b425_2_29"/>
            <p:cNvSpPr txBox="1"/>
            <p:nvPr/>
          </p:nvSpPr>
          <p:spPr>
            <a:xfrm>
              <a:off x="2129491" y="622094"/>
              <a:ext cx="8619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67075" spcFirstLastPara="1" rIns="6707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u="none" cap="none" strike="noStrike">
                  <a:solidFill>
                    <a:srgbClr val="000000"/>
                  </a:solidFill>
                </a:rPr>
                <a:t>HTC</a:t>
              </a:r>
              <a:endParaRPr b="1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u="none" cap="none" strike="noStrike">
                  <a:solidFill>
                    <a:srgbClr val="000000"/>
                  </a:solidFill>
                </a:rPr>
                <a:t> </a:t>
              </a:r>
              <a:endParaRPr b="1" i="0" u="none" cap="none" strike="noStrike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u="none" cap="none" strike="noStrike">
                  <a:solidFill>
                    <a:srgbClr val="ED7D31"/>
                  </a:solidFill>
                </a:rPr>
                <a:t>+24%/year </a:t>
              </a:r>
              <a:endParaRPr b="1" i="0" sz="1700" u="none" cap="none" strike="noStrike">
                <a:solidFill>
                  <a:srgbClr val="ED7D31"/>
                </a:solidFill>
              </a:endParaRPr>
            </a:p>
          </p:txBody>
        </p:sp>
        <p:sp>
          <p:nvSpPr>
            <p:cNvPr id="180" name="Google Shape;180;g1188101b425_2_29"/>
            <p:cNvSpPr/>
            <p:nvPr/>
          </p:nvSpPr>
          <p:spPr>
            <a:xfrm>
              <a:off x="2926109" y="443590"/>
              <a:ext cx="1218900" cy="1218900"/>
            </a:xfrm>
            <a:prstGeom prst="ellipse">
              <a:avLst/>
            </a:prstGeom>
            <a:solidFill>
              <a:srgbClr val="38E37A">
                <a:alpha val="49410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1188101b425_2_29"/>
            <p:cNvSpPr txBox="1"/>
            <p:nvPr/>
          </p:nvSpPr>
          <p:spPr>
            <a:xfrm>
              <a:off x="3104613" y="622094"/>
              <a:ext cx="8619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67075" spcFirstLastPara="1" rIns="6707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u="none" cap="none" strike="noStrike">
                  <a:solidFill>
                    <a:srgbClr val="000000"/>
                  </a:solidFill>
                </a:rPr>
                <a:t>Cloud:  43 Million CPU h/year</a:t>
              </a:r>
              <a:endParaRPr b="1" i="0" sz="17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182;g1188101b425_2_29"/>
            <p:cNvSpPr/>
            <p:nvPr/>
          </p:nvSpPr>
          <p:spPr>
            <a:xfrm>
              <a:off x="3901231" y="443590"/>
              <a:ext cx="1218900" cy="1218900"/>
            </a:xfrm>
            <a:prstGeom prst="ellipse">
              <a:avLst/>
            </a:prstGeom>
            <a:solidFill>
              <a:srgbClr val="49DCD1">
                <a:alpha val="49410"/>
              </a:srgbClr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1188101b425_2_29"/>
            <p:cNvSpPr txBox="1"/>
            <p:nvPr/>
          </p:nvSpPr>
          <p:spPr>
            <a:xfrm>
              <a:off x="4079735" y="622094"/>
              <a:ext cx="8619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67075" spcFirstLastPara="1" rIns="67075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u="none" cap="none" strike="noStrike">
                  <a:solidFill>
                    <a:srgbClr val="000000"/>
                  </a:solidFill>
                </a:rPr>
                <a:t>Cloud</a:t>
              </a:r>
              <a:endParaRPr b="1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>
                <a:solidFill>
                  <a:srgbClr val="000000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u="none" cap="none" strike="noStrike">
                  <a:solidFill>
                    <a:srgbClr val="000000"/>
                  </a:solidFill>
                </a:rPr>
                <a:t> </a:t>
              </a:r>
              <a:r>
                <a:rPr b="1" i="0" lang="en-GB" u="none" cap="none" strike="noStrike">
                  <a:solidFill>
                    <a:srgbClr val="ED7D31"/>
                  </a:solidFill>
                </a:rPr>
                <a:t>+60%/year</a:t>
              </a:r>
              <a:endParaRPr b="1" i="0" sz="1700" u="none" cap="none" strike="noStrike">
                <a:solidFill>
                  <a:srgbClr val="ED7D3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