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88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9" r:id="rId27"/>
    <p:sldId id="298" r:id="rId28"/>
    <p:sldId id="301" r:id="rId29"/>
    <p:sldId id="302" r:id="rId30"/>
    <p:sldId id="303" r:id="rId31"/>
    <p:sldId id="292" r:id="rId32"/>
    <p:sldId id="297" r:id="rId33"/>
    <p:sldId id="309" r:id="rId34"/>
    <p:sldId id="304" r:id="rId35"/>
    <p:sldId id="310" r:id="rId36"/>
    <p:sldId id="31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2" autoAdjust="0"/>
  </p:normalViewPr>
  <p:slideViewPr>
    <p:cSldViewPr>
      <p:cViewPr>
        <p:scale>
          <a:sx n="100" d="100"/>
          <a:sy n="100" d="100"/>
        </p:scale>
        <p:origin x="-134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1350A-0D85-E74E-A0B1-6BFF04DE0C63}" type="doc">
      <dgm:prSet loTypeId="urn:microsoft.com/office/officeart/2008/layout/RadialCluster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5A853D-6A6E-1246-B19E-A6683FC27853}">
      <dgm:prSet phldrT="[Text]"/>
      <dgm:spPr/>
      <dgm:t>
        <a:bodyPr/>
        <a:lstStyle/>
        <a:p>
          <a:endParaRPr lang="en-GB" dirty="0" smtClean="0"/>
        </a:p>
      </dgm:t>
    </dgm:pt>
    <dgm:pt modelId="{5A579AC4-338F-2148-B8F6-4185AF5B2F89}" type="parTrans" cxnId="{EF040CD1-27DA-9A40-A7EE-B447025CBFCC}">
      <dgm:prSet/>
      <dgm:spPr/>
      <dgm:t>
        <a:bodyPr/>
        <a:lstStyle/>
        <a:p>
          <a:endParaRPr lang="en-GB"/>
        </a:p>
      </dgm:t>
    </dgm:pt>
    <dgm:pt modelId="{42524D58-7B44-EC4D-BEC7-85A66DD2DFBD}" type="sibTrans" cxnId="{EF040CD1-27DA-9A40-A7EE-B447025CBFCC}">
      <dgm:prSet/>
      <dgm:spPr/>
      <dgm:t>
        <a:bodyPr/>
        <a:lstStyle/>
        <a:p>
          <a:endParaRPr lang="en-GB"/>
        </a:p>
      </dgm:t>
    </dgm:pt>
    <dgm:pt modelId="{63EBBA7B-D4EA-FA43-8237-6F2373A6A123}">
      <dgm:prSet phldrT="[Text]"/>
      <dgm:spPr/>
      <dgm:t>
        <a:bodyPr/>
        <a:lstStyle/>
        <a:p>
          <a:endParaRPr lang="en-GB" dirty="0"/>
        </a:p>
      </dgm:t>
    </dgm:pt>
    <dgm:pt modelId="{BA144314-61FD-AA47-8E83-3167FD66E1AE}" type="parTrans" cxnId="{3541DC4B-6A03-5C44-84D2-12A0E0ACE323}">
      <dgm:prSet/>
      <dgm:spPr/>
      <dgm:t>
        <a:bodyPr/>
        <a:lstStyle/>
        <a:p>
          <a:endParaRPr lang="en-GB"/>
        </a:p>
      </dgm:t>
    </dgm:pt>
    <dgm:pt modelId="{F979B12B-4A38-B446-B9AF-D4938F2C7A5C}" type="sibTrans" cxnId="{3541DC4B-6A03-5C44-84D2-12A0E0ACE323}">
      <dgm:prSet/>
      <dgm:spPr/>
      <dgm:t>
        <a:bodyPr/>
        <a:lstStyle/>
        <a:p>
          <a:endParaRPr lang="en-GB"/>
        </a:p>
      </dgm:t>
    </dgm:pt>
    <dgm:pt modelId="{377116BD-A40A-7C43-97B3-A4EBA0E501E8}">
      <dgm:prSet phldrT="[Text]"/>
      <dgm:spPr/>
      <dgm:t>
        <a:bodyPr/>
        <a:lstStyle/>
        <a:p>
          <a:endParaRPr lang="en-GB" dirty="0"/>
        </a:p>
      </dgm:t>
    </dgm:pt>
    <dgm:pt modelId="{46F1F5A5-3494-1448-A5B5-8DB454083AA9}" type="parTrans" cxnId="{D4142BBB-DA18-ED40-9A0E-B5750AC6473D}">
      <dgm:prSet/>
      <dgm:spPr/>
      <dgm:t>
        <a:bodyPr/>
        <a:lstStyle/>
        <a:p>
          <a:endParaRPr lang="en-GB"/>
        </a:p>
      </dgm:t>
    </dgm:pt>
    <dgm:pt modelId="{3B79660A-0D11-254E-9BB2-41D5D79A5543}" type="sibTrans" cxnId="{D4142BBB-DA18-ED40-9A0E-B5750AC6473D}">
      <dgm:prSet/>
      <dgm:spPr/>
      <dgm:t>
        <a:bodyPr/>
        <a:lstStyle/>
        <a:p>
          <a:endParaRPr lang="en-GB"/>
        </a:p>
      </dgm:t>
    </dgm:pt>
    <dgm:pt modelId="{B37FD483-51DA-3C42-B220-A40CA064C11F}">
      <dgm:prSet phldrT="[Text]"/>
      <dgm:spPr/>
      <dgm:t>
        <a:bodyPr/>
        <a:lstStyle/>
        <a:p>
          <a:endParaRPr lang="en-GB" dirty="0"/>
        </a:p>
      </dgm:t>
    </dgm:pt>
    <dgm:pt modelId="{D648F123-C6F5-914E-8413-A504B250800A}" type="parTrans" cxnId="{D4A80712-7BC1-B543-B9DC-EB7DB572BDCC}">
      <dgm:prSet/>
      <dgm:spPr/>
      <dgm:t>
        <a:bodyPr/>
        <a:lstStyle/>
        <a:p>
          <a:endParaRPr lang="en-GB"/>
        </a:p>
      </dgm:t>
    </dgm:pt>
    <dgm:pt modelId="{D40F1B72-705E-0846-9F9B-416CD2DC0F05}" type="sibTrans" cxnId="{D4A80712-7BC1-B543-B9DC-EB7DB572BDCC}">
      <dgm:prSet/>
      <dgm:spPr/>
      <dgm:t>
        <a:bodyPr/>
        <a:lstStyle/>
        <a:p>
          <a:endParaRPr lang="en-GB"/>
        </a:p>
      </dgm:t>
    </dgm:pt>
    <dgm:pt modelId="{622B4D5E-5099-8C45-A340-E49B6F6A6FA0}">
      <dgm:prSet phldrT="[Text]" custScaleX="158583" custScaleY="158583"/>
      <dgm:spPr/>
    </dgm:pt>
    <dgm:pt modelId="{3C52DECE-257B-F540-A7AC-9B509CEE2E97}" type="parTrans" cxnId="{2297EA3D-AC6B-8D41-BE1E-20760917E60D}">
      <dgm:prSet/>
      <dgm:spPr/>
      <dgm:t>
        <a:bodyPr/>
        <a:lstStyle/>
        <a:p>
          <a:endParaRPr lang="en-GB"/>
        </a:p>
      </dgm:t>
    </dgm:pt>
    <dgm:pt modelId="{D6C258E3-8C56-454E-8001-7B92B7B66DAB}" type="sibTrans" cxnId="{2297EA3D-AC6B-8D41-BE1E-20760917E60D}">
      <dgm:prSet/>
      <dgm:spPr/>
      <dgm:t>
        <a:bodyPr/>
        <a:lstStyle/>
        <a:p>
          <a:endParaRPr lang="en-GB"/>
        </a:p>
      </dgm:t>
    </dgm:pt>
    <dgm:pt modelId="{41077C0C-01D1-0847-9939-6134E100B36E}" type="pres">
      <dgm:prSet presAssocID="{D1E1350A-0D85-E74E-A0B1-6BFF04DE0C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977DD25-15A2-924D-A58D-20BCE345F243}" type="pres">
      <dgm:prSet presAssocID="{A95A853D-6A6E-1246-B19E-A6683FC27853}" presName="singleCycle" presStyleCnt="0"/>
      <dgm:spPr/>
    </dgm:pt>
    <dgm:pt modelId="{52CDB2FD-4A25-0043-8DDF-21E2124F6AEA}" type="pres">
      <dgm:prSet presAssocID="{A95A853D-6A6E-1246-B19E-A6683FC27853}" presName="singleCenter" presStyleLbl="node1" presStyleIdx="0" presStyleCnt="4" custScaleX="158583" custScaleY="158583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87236E07-C045-CC42-BCF4-49FC1F7DB468}" type="pres">
      <dgm:prSet presAssocID="{BA144314-61FD-AA47-8E83-3167FD66E1AE}" presName="Name56" presStyleLbl="parChTrans1D2" presStyleIdx="0" presStyleCnt="3"/>
      <dgm:spPr/>
    </dgm:pt>
    <dgm:pt modelId="{EFE4E53A-F4FE-844C-858D-41597865145C}" type="pres">
      <dgm:prSet presAssocID="{63EBBA7B-D4EA-FA43-8237-6F2373A6A123}" presName="text0" presStyleLbl="node1" presStyleIdx="1" presStyleCnt="4" custRadScaleRad="113878" custRadScaleInc="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065A3-28B4-384F-BC74-83678B916D19}" type="pres">
      <dgm:prSet presAssocID="{46F1F5A5-3494-1448-A5B5-8DB454083AA9}" presName="Name56" presStyleLbl="parChTrans1D2" presStyleIdx="1" presStyleCnt="3"/>
      <dgm:spPr/>
    </dgm:pt>
    <dgm:pt modelId="{F6A536F2-9D25-FA4F-9282-3103F294DA01}" type="pres">
      <dgm:prSet presAssocID="{377116BD-A40A-7C43-97B3-A4EBA0E501E8}" presName="text0" presStyleLbl="node1" presStyleIdx="2" presStyleCnt="4" custRadScaleRad="140213" custRadScaleInc="-57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C6FD6B-E2F8-8B42-A382-36A10F88B3EB}" type="pres">
      <dgm:prSet presAssocID="{D648F123-C6F5-914E-8413-A504B250800A}" presName="Name56" presStyleLbl="parChTrans1D2" presStyleIdx="2" presStyleCnt="3"/>
      <dgm:spPr/>
    </dgm:pt>
    <dgm:pt modelId="{50622312-5C3A-924B-BF57-D050E57BB0ED}" type="pres">
      <dgm:prSet presAssocID="{B37FD483-51DA-3C42-B220-A40CA064C11F}" presName="text0" presStyleLbl="node1" presStyleIdx="3" presStyleCnt="4" custRadScaleRad="139079" custRadScaleInc="53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AAA419-98A2-A440-9225-F11FA0666C35}" type="presOf" srcId="{377116BD-A40A-7C43-97B3-A4EBA0E501E8}" destId="{F6A536F2-9D25-FA4F-9282-3103F294DA01}" srcOrd="0" destOrd="0" presId="urn:microsoft.com/office/officeart/2008/layout/RadialCluster"/>
    <dgm:cxn modelId="{2297EA3D-AC6B-8D41-BE1E-20760917E60D}" srcId="{D1E1350A-0D85-E74E-A0B1-6BFF04DE0C63}" destId="{622B4D5E-5099-8C45-A340-E49B6F6A6FA0}" srcOrd="1" destOrd="0" parTransId="{3C52DECE-257B-F540-A7AC-9B509CEE2E97}" sibTransId="{D6C258E3-8C56-454E-8001-7B92B7B66DAB}"/>
    <dgm:cxn modelId="{33C681B8-4323-8542-BA54-DED921E6EFD7}" type="presOf" srcId="{A95A853D-6A6E-1246-B19E-A6683FC27853}" destId="{52CDB2FD-4A25-0043-8DDF-21E2124F6AEA}" srcOrd="0" destOrd="0" presId="urn:microsoft.com/office/officeart/2008/layout/RadialCluster"/>
    <dgm:cxn modelId="{1D83BE33-0A2B-7A4E-8863-3928217A1E85}" type="presOf" srcId="{46F1F5A5-3494-1448-A5B5-8DB454083AA9}" destId="{06B065A3-28B4-384F-BC74-83678B916D19}" srcOrd="0" destOrd="0" presId="urn:microsoft.com/office/officeart/2008/layout/RadialCluster"/>
    <dgm:cxn modelId="{D4A80712-7BC1-B543-B9DC-EB7DB572BDCC}" srcId="{A95A853D-6A6E-1246-B19E-A6683FC27853}" destId="{B37FD483-51DA-3C42-B220-A40CA064C11F}" srcOrd="2" destOrd="0" parTransId="{D648F123-C6F5-914E-8413-A504B250800A}" sibTransId="{D40F1B72-705E-0846-9F9B-416CD2DC0F05}"/>
    <dgm:cxn modelId="{2380B3CA-B4D2-424D-AD0C-95BA8D3AB191}" type="presOf" srcId="{D648F123-C6F5-914E-8413-A504B250800A}" destId="{0CC6FD6B-E2F8-8B42-A382-36A10F88B3EB}" srcOrd="0" destOrd="0" presId="urn:microsoft.com/office/officeart/2008/layout/RadialCluster"/>
    <dgm:cxn modelId="{D4142BBB-DA18-ED40-9A0E-B5750AC6473D}" srcId="{A95A853D-6A6E-1246-B19E-A6683FC27853}" destId="{377116BD-A40A-7C43-97B3-A4EBA0E501E8}" srcOrd="1" destOrd="0" parTransId="{46F1F5A5-3494-1448-A5B5-8DB454083AA9}" sibTransId="{3B79660A-0D11-254E-9BB2-41D5D79A5543}"/>
    <dgm:cxn modelId="{3541DC4B-6A03-5C44-84D2-12A0E0ACE323}" srcId="{A95A853D-6A6E-1246-B19E-A6683FC27853}" destId="{63EBBA7B-D4EA-FA43-8237-6F2373A6A123}" srcOrd="0" destOrd="0" parTransId="{BA144314-61FD-AA47-8E83-3167FD66E1AE}" sibTransId="{F979B12B-4A38-B446-B9AF-D4938F2C7A5C}"/>
    <dgm:cxn modelId="{545284CB-E03A-1343-B63E-C890BFE862D2}" type="presOf" srcId="{B37FD483-51DA-3C42-B220-A40CA064C11F}" destId="{50622312-5C3A-924B-BF57-D050E57BB0ED}" srcOrd="0" destOrd="0" presId="urn:microsoft.com/office/officeart/2008/layout/RadialCluster"/>
    <dgm:cxn modelId="{42A9A0D5-779B-2144-87E4-806F161E4853}" type="presOf" srcId="{D1E1350A-0D85-E74E-A0B1-6BFF04DE0C63}" destId="{41077C0C-01D1-0847-9939-6134E100B36E}" srcOrd="0" destOrd="0" presId="urn:microsoft.com/office/officeart/2008/layout/RadialCluster"/>
    <dgm:cxn modelId="{EF040CD1-27DA-9A40-A7EE-B447025CBFCC}" srcId="{D1E1350A-0D85-E74E-A0B1-6BFF04DE0C63}" destId="{A95A853D-6A6E-1246-B19E-A6683FC27853}" srcOrd="0" destOrd="0" parTransId="{5A579AC4-338F-2148-B8F6-4185AF5B2F89}" sibTransId="{42524D58-7B44-EC4D-BEC7-85A66DD2DFBD}"/>
    <dgm:cxn modelId="{2EB4F64D-8F9F-B34E-BD94-67D77BF55B0F}" type="presOf" srcId="{63EBBA7B-D4EA-FA43-8237-6F2373A6A123}" destId="{EFE4E53A-F4FE-844C-858D-41597865145C}" srcOrd="0" destOrd="0" presId="urn:microsoft.com/office/officeart/2008/layout/RadialCluster"/>
    <dgm:cxn modelId="{E6E71585-FFE4-514C-971E-B2A24B260039}" type="presOf" srcId="{BA144314-61FD-AA47-8E83-3167FD66E1AE}" destId="{87236E07-C045-CC42-BCF4-49FC1F7DB468}" srcOrd="0" destOrd="0" presId="urn:microsoft.com/office/officeart/2008/layout/RadialCluster"/>
    <dgm:cxn modelId="{1FDD8A2E-3580-3D49-97C0-231A0D749797}" type="presParOf" srcId="{41077C0C-01D1-0847-9939-6134E100B36E}" destId="{9977DD25-15A2-924D-A58D-20BCE345F243}" srcOrd="0" destOrd="0" presId="urn:microsoft.com/office/officeart/2008/layout/RadialCluster"/>
    <dgm:cxn modelId="{2B4190CA-4C01-944F-9A6E-4658F8A15327}" type="presParOf" srcId="{9977DD25-15A2-924D-A58D-20BCE345F243}" destId="{52CDB2FD-4A25-0043-8DDF-21E2124F6AEA}" srcOrd="0" destOrd="0" presId="urn:microsoft.com/office/officeart/2008/layout/RadialCluster"/>
    <dgm:cxn modelId="{33E31E31-A824-384D-BA52-B68A8E97091D}" type="presParOf" srcId="{9977DD25-15A2-924D-A58D-20BCE345F243}" destId="{87236E07-C045-CC42-BCF4-49FC1F7DB468}" srcOrd="1" destOrd="0" presId="urn:microsoft.com/office/officeart/2008/layout/RadialCluster"/>
    <dgm:cxn modelId="{734ED34E-8C1A-5142-8B7C-8674CC80CFAC}" type="presParOf" srcId="{9977DD25-15A2-924D-A58D-20BCE345F243}" destId="{EFE4E53A-F4FE-844C-858D-41597865145C}" srcOrd="2" destOrd="0" presId="urn:microsoft.com/office/officeart/2008/layout/RadialCluster"/>
    <dgm:cxn modelId="{F87142F1-ABB1-1B48-B3DC-9F8C850F1CAF}" type="presParOf" srcId="{9977DD25-15A2-924D-A58D-20BCE345F243}" destId="{06B065A3-28B4-384F-BC74-83678B916D19}" srcOrd="3" destOrd="0" presId="urn:microsoft.com/office/officeart/2008/layout/RadialCluster"/>
    <dgm:cxn modelId="{CF37B8D0-84BE-ED4D-9087-FE247F3B7449}" type="presParOf" srcId="{9977DD25-15A2-924D-A58D-20BCE345F243}" destId="{F6A536F2-9D25-FA4F-9282-3103F294DA01}" srcOrd="4" destOrd="0" presId="urn:microsoft.com/office/officeart/2008/layout/RadialCluster"/>
    <dgm:cxn modelId="{21CDD57B-6D7E-9443-9FBC-CF0D176FF40A}" type="presParOf" srcId="{9977DD25-15A2-924D-A58D-20BCE345F243}" destId="{0CC6FD6B-E2F8-8B42-A382-36A10F88B3EB}" srcOrd="5" destOrd="0" presId="urn:microsoft.com/office/officeart/2008/layout/RadialCluster"/>
    <dgm:cxn modelId="{9360471E-8FD2-2948-8DEF-2E7B488D4DF6}" type="presParOf" srcId="{9977DD25-15A2-924D-A58D-20BCE345F243}" destId="{50622312-5C3A-924B-BF57-D050E57BB0E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1350A-0D85-E74E-A0B1-6BFF04DE0C63}" type="doc">
      <dgm:prSet loTypeId="urn:microsoft.com/office/officeart/2008/layout/RadialCluster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5A853D-6A6E-1246-B19E-A6683FC27853}">
      <dgm:prSet phldrT="[Text]"/>
      <dgm:spPr/>
      <dgm:t>
        <a:bodyPr/>
        <a:lstStyle/>
        <a:p>
          <a:pPr algn="l"/>
          <a:r>
            <a:rPr lang="en-GB" dirty="0" smtClean="0"/>
            <a:t>EGI</a:t>
          </a:r>
        </a:p>
        <a:p>
          <a:pPr algn="ctr"/>
          <a:endParaRPr lang="en-GB" dirty="0" smtClean="0"/>
        </a:p>
        <a:p>
          <a:pPr algn="ctr"/>
          <a:endParaRPr lang="en-GB" dirty="0" smtClean="0"/>
        </a:p>
      </dgm:t>
    </dgm:pt>
    <dgm:pt modelId="{5A579AC4-338F-2148-B8F6-4185AF5B2F89}" type="parTrans" cxnId="{EF040CD1-27DA-9A40-A7EE-B447025CBFCC}">
      <dgm:prSet/>
      <dgm:spPr/>
      <dgm:t>
        <a:bodyPr/>
        <a:lstStyle/>
        <a:p>
          <a:endParaRPr lang="en-GB"/>
        </a:p>
      </dgm:t>
    </dgm:pt>
    <dgm:pt modelId="{42524D58-7B44-EC4D-BEC7-85A66DD2DFBD}" type="sibTrans" cxnId="{EF040CD1-27DA-9A40-A7EE-B447025CBFCC}">
      <dgm:prSet/>
      <dgm:spPr/>
      <dgm:t>
        <a:bodyPr/>
        <a:lstStyle/>
        <a:p>
          <a:endParaRPr lang="en-GB"/>
        </a:p>
      </dgm:t>
    </dgm:pt>
    <dgm:pt modelId="{63EBBA7B-D4EA-FA43-8237-6F2373A6A123}">
      <dgm:prSet phldrT="[Text]"/>
      <dgm:spPr/>
      <dgm:t>
        <a:bodyPr/>
        <a:lstStyle/>
        <a:p>
          <a:r>
            <a:rPr lang="en-GB" dirty="0" smtClean="0"/>
            <a:t>e.g. WLCG</a:t>
          </a:r>
          <a:endParaRPr lang="en-GB" dirty="0"/>
        </a:p>
      </dgm:t>
    </dgm:pt>
    <dgm:pt modelId="{BA144314-61FD-AA47-8E83-3167FD66E1AE}" type="parTrans" cxnId="{3541DC4B-6A03-5C44-84D2-12A0E0ACE323}">
      <dgm:prSet/>
      <dgm:spPr/>
      <dgm:t>
        <a:bodyPr/>
        <a:lstStyle/>
        <a:p>
          <a:endParaRPr lang="en-GB"/>
        </a:p>
      </dgm:t>
    </dgm:pt>
    <dgm:pt modelId="{F979B12B-4A38-B446-B9AF-D4938F2C7A5C}" type="sibTrans" cxnId="{3541DC4B-6A03-5C44-84D2-12A0E0ACE323}">
      <dgm:prSet/>
      <dgm:spPr/>
      <dgm:t>
        <a:bodyPr/>
        <a:lstStyle/>
        <a:p>
          <a:endParaRPr lang="en-GB"/>
        </a:p>
      </dgm:t>
    </dgm:pt>
    <dgm:pt modelId="{622B4D5E-5099-8C45-A340-E49B6F6A6FA0}">
      <dgm:prSet phldrT="[Text]" custScaleX="158583" custScaleY="158583"/>
      <dgm:spPr/>
    </dgm:pt>
    <dgm:pt modelId="{3C52DECE-257B-F540-A7AC-9B509CEE2E97}" type="parTrans" cxnId="{2297EA3D-AC6B-8D41-BE1E-20760917E60D}">
      <dgm:prSet/>
      <dgm:spPr/>
      <dgm:t>
        <a:bodyPr/>
        <a:lstStyle/>
        <a:p>
          <a:endParaRPr lang="en-GB"/>
        </a:p>
      </dgm:t>
    </dgm:pt>
    <dgm:pt modelId="{D6C258E3-8C56-454E-8001-7B92B7B66DAB}" type="sibTrans" cxnId="{2297EA3D-AC6B-8D41-BE1E-20760917E60D}">
      <dgm:prSet/>
      <dgm:spPr/>
      <dgm:t>
        <a:bodyPr/>
        <a:lstStyle/>
        <a:p>
          <a:endParaRPr lang="en-GB"/>
        </a:p>
      </dgm:t>
    </dgm:pt>
    <dgm:pt modelId="{41077C0C-01D1-0847-9939-6134E100B36E}" type="pres">
      <dgm:prSet presAssocID="{D1E1350A-0D85-E74E-A0B1-6BFF04DE0C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977DD25-15A2-924D-A58D-20BCE345F243}" type="pres">
      <dgm:prSet presAssocID="{A95A853D-6A6E-1246-B19E-A6683FC27853}" presName="singleCycle" presStyleCnt="0"/>
      <dgm:spPr/>
    </dgm:pt>
    <dgm:pt modelId="{52CDB2FD-4A25-0043-8DDF-21E2124F6AEA}" type="pres">
      <dgm:prSet presAssocID="{A95A853D-6A6E-1246-B19E-A6683FC27853}" presName="singleCenter" presStyleLbl="node1" presStyleIdx="0" presStyleCnt="2" custScaleX="235618" custScaleY="88346" custLinFactNeighborX="6929" custLinFactNeighborY="22153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87236E07-C045-CC42-BCF4-49FC1F7DB468}" type="pres">
      <dgm:prSet presAssocID="{BA144314-61FD-AA47-8E83-3167FD66E1AE}" presName="Name56" presStyleLbl="parChTrans1D2" presStyleIdx="0" presStyleCnt="1"/>
      <dgm:spPr/>
    </dgm:pt>
    <dgm:pt modelId="{EFE4E53A-F4FE-844C-858D-41597865145C}" type="pres">
      <dgm:prSet presAssocID="{63EBBA7B-D4EA-FA43-8237-6F2373A6A123}" presName="text0" presStyleLbl="node1" presStyleIdx="1" presStyleCnt="2" custRadScaleRad="60458" custRadScaleInc="-426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97EA3D-AC6B-8D41-BE1E-20760917E60D}" srcId="{D1E1350A-0D85-E74E-A0B1-6BFF04DE0C63}" destId="{622B4D5E-5099-8C45-A340-E49B6F6A6FA0}" srcOrd="1" destOrd="0" parTransId="{3C52DECE-257B-F540-A7AC-9B509CEE2E97}" sibTransId="{D6C258E3-8C56-454E-8001-7B92B7B66DAB}"/>
    <dgm:cxn modelId="{CF0611CC-A355-1542-B48A-EEF388510FEE}" type="presOf" srcId="{BA144314-61FD-AA47-8E83-3167FD66E1AE}" destId="{87236E07-C045-CC42-BCF4-49FC1F7DB468}" srcOrd="0" destOrd="0" presId="urn:microsoft.com/office/officeart/2008/layout/RadialCluster"/>
    <dgm:cxn modelId="{880C040F-4AB8-D946-82F0-0770EDEA3EF8}" type="presOf" srcId="{63EBBA7B-D4EA-FA43-8237-6F2373A6A123}" destId="{EFE4E53A-F4FE-844C-858D-41597865145C}" srcOrd="0" destOrd="0" presId="urn:microsoft.com/office/officeart/2008/layout/RadialCluster"/>
    <dgm:cxn modelId="{3541DC4B-6A03-5C44-84D2-12A0E0ACE323}" srcId="{A95A853D-6A6E-1246-B19E-A6683FC27853}" destId="{63EBBA7B-D4EA-FA43-8237-6F2373A6A123}" srcOrd="0" destOrd="0" parTransId="{BA144314-61FD-AA47-8E83-3167FD66E1AE}" sibTransId="{F979B12B-4A38-B446-B9AF-D4938F2C7A5C}"/>
    <dgm:cxn modelId="{64D26025-23C1-FB46-BA64-2CC394272CCE}" type="presOf" srcId="{D1E1350A-0D85-E74E-A0B1-6BFF04DE0C63}" destId="{41077C0C-01D1-0847-9939-6134E100B36E}" srcOrd="0" destOrd="0" presId="urn:microsoft.com/office/officeart/2008/layout/RadialCluster"/>
    <dgm:cxn modelId="{EF040CD1-27DA-9A40-A7EE-B447025CBFCC}" srcId="{D1E1350A-0D85-E74E-A0B1-6BFF04DE0C63}" destId="{A95A853D-6A6E-1246-B19E-A6683FC27853}" srcOrd="0" destOrd="0" parTransId="{5A579AC4-338F-2148-B8F6-4185AF5B2F89}" sibTransId="{42524D58-7B44-EC4D-BEC7-85A66DD2DFBD}"/>
    <dgm:cxn modelId="{DA2C1EC9-6CD3-7B41-A867-06F3A02CE557}" type="presOf" srcId="{A95A853D-6A6E-1246-B19E-A6683FC27853}" destId="{52CDB2FD-4A25-0043-8DDF-21E2124F6AEA}" srcOrd="0" destOrd="0" presId="urn:microsoft.com/office/officeart/2008/layout/RadialCluster"/>
    <dgm:cxn modelId="{6FC02FA4-DA83-1C40-8343-4A2009057A9F}" type="presParOf" srcId="{41077C0C-01D1-0847-9939-6134E100B36E}" destId="{9977DD25-15A2-924D-A58D-20BCE345F243}" srcOrd="0" destOrd="0" presId="urn:microsoft.com/office/officeart/2008/layout/RadialCluster"/>
    <dgm:cxn modelId="{4C1D4B8F-C0FC-704C-973C-0396DF456AB8}" type="presParOf" srcId="{9977DD25-15A2-924D-A58D-20BCE345F243}" destId="{52CDB2FD-4A25-0043-8DDF-21E2124F6AEA}" srcOrd="0" destOrd="0" presId="urn:microsoft.com/office/officeart/2008/layout/RadialCluster"/>
    <dgm:cxn modelId="{EE1B4290-7805-DE47-BA84-B7F82C1E1A0C}" type="presParOf" srcId="{9977DD25-15A2-924D-A58D-20BCE345F243}" destId="{87236E07-C045-CC42-BCF4-49FC1F7DB468}" srcOrd="1" destOrd="0" presId="urn:microsoft.com/office/officeart/2008/layout/RadialCluster"/>
    <dgm:cxn modelId="{E90F0881-DA95-384E-A37C-D6137DC269E7}" type="presParOf" srcId="{9977DD25-15A2-924D-A58D-20BCE345F243}" destId="{EFE4E53A-F4FE-844C-858D-41597865145C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18D9B-9D2E-CA48-BD67-AD80DBD5BD59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ABFE79-BE82-1044-9394-59E02C349F71}">
      <dgm:prSet phldrT="[Text]"/>
      <dgm:spPr/>
      <dgm:t>
        <a:bodyPr/>
        <a:lstStyle/>
        <a:p>
          <a:r>
            <a:rPr lang="en-GB" dirty="0" smtClean="0"/>
            <a:t>Customer</a:t>
          </a:r>
          <a:endParaRPr lang="en-GB" dirty="0"/>
        </a:p>
      </dgm:t>
    </dgm:pt>
    <dgm:pt modelId="{B85ECE17-7B4C-0A45-8A90-D31F10361BCF}" type="parTrans" cxnId="{29E58320-F451-844C-AAAE-9FAB659B9854}">
      <dgm:prSet/>
      <dgm:spPr/>
      <dgm:t>
        <a:bodyPr/>
        <a:lstStyle/>
        <a:p>
          <a:endParaRPr lang="en-GB"/>
        </a:p>
      </dgm:t>
    </dgm:pt>
    <dgm:pt modelId="{9B9EEF3C-9854-754B-9E2B-CCCA0E6BAF0A}" type="sibTrans" cxnId="{29E58320-F451-844C-AAAE-9FAB659B9854}">
      <dgm:prSet/>
      <dgm:spPr/>
      <dgm:t>
        <a:bodyPr/>
        <a:lstStyle/>
        <a:p>
          <a:endParaRPr lang="en-GB"/>
        </a:p>
      </dgm:t>
    </dgm:pt>
    <dgm:pt modelId="{A86BDE5D-34FC-714F-96A3-C48CD7F56698}">
      <dgm:prSet phldrT="[Text]"/>
      <dgm:spPr/>
      <dgm:t>
        <a:bodyPr/>
        <a:lstStyle/>
        <a:p>
          <a:r>
            <a:rPr lang="en-GB" dirty="0" smtClean="0"/>
            <a:t>Service</a:t>
          </a:r>
          <a:endParaRPr lang="en-GB" dirty="0"/>
        </a:p>
      </dgm:t>
    </dgm:pt>
    <dgm:pt modelId="{B7ADA8AE-431D-2245-8BF2-3DE786722D8D}" type="parTrans" cxnId="{3E20CD55-362A-7A49-A80C-D12D55FEB9EB}">
      <dgm:prSet/>
      <dgm:spPr/>
      <dgm:t>
        <a:bodyPr/>
        <a:lstStyle/>
        <a:p>
          <a:endParaRPr lang="en-GB"/>
        </a:p>
      </dgm:t>
    </dgm:pt>
    <dgm:pt modelId="{F921670B-09FC-C547-BF9E-538FDCA6DDAD}" type="sibTrans" cxnId="{3E20CD55-362A-7A49-A80C-D12D55FEB9EB}">
      <dgm:prSet/>
      <dgm:spPr/>
      <dgm:t>
        <a:bodyPr/>
        <a:lstStyle/>
        <a:p>
          <a:endParaRPr lang="en-GB"/>
        </a:p>
      </dgm:t>
    </dgm:pt>
    <dgm:pt modelId="{015377D2-3314-8F4C-AF12-472826F8B7A0}">
      <dgm:prSet phldrT="[Text]"/>
      <dgm:spPr/>
      <dgm:t>
        <a:bodyPr/>
        <a:lstStyle/>
        <a:p>
          <a:r>
            <a:rPr lang="en-GB" dirty="0" smtClean="0"/>
            <a:t>Service</a:t>
          </a:r>
          <a:endParaRPr lang="en-GB" dirty="0"/>
        </a:p>
      </dgm:t>
    </dgm:pt>
    <dgm:pt modelId="{F5D53D17-3868-B34A-9587-7C36F56B300A}" type="parTrans" cxnId="{2E4AF4CD-768B-EE42-AE35-3A6430C6B891}">
      <dgm:prSet/>
      <dgm:spPr/>
      <dgm:t>
        <a:bodyPr/>
        <a:lstStyle/>
        <a:p>
          <a:endParaRPr lang="en-GB"/>
        </a:p>
      </dgm:t>
    </dgm:pt>
    <dgm:pt modelId="{DADC08DC-CB0D-0945-947E-2B7053CB14DF}" type="sibTrans" cxnId="{2E4AF4CD-768B-EE42-AE35-3A6430C6B891}">
      <dgm:prSet/>
      <dgm:spPr/>
      <dgm:t>
        <a:bodyPr/>
        <a:lstStyle/>
        <a:p>
          <a:endParaRPr lang="en-GB"/>
        </a:p>
      </dgm:t>
    </dgm:pt>
    <dgm:pt modelId="{5212CB16-0B62-1944-99CB-53CE01B88F81}">
      <dgm:prSet phldrT="[Text]"/>
      <dgm:spPr/>
      <dgm:t>
        <a:bodyPr/>
        <a:lstStyle/>
        <a:p>
          <a:r>
            <a:rPr lang="en-GB" dirty="0" smtClean="0"/>
            <a:t>Service</a:t>
          </a:r>
          <a:endParaRPr lang="en-GB" dirty="0"/>
        </a:p>
      </dgm:t>
    </dgm:pt>
    <dgm:pt modelId="{A8361073-2745-6247-9530-DD353885245C}" type="parTrans" cxnId="{FBE5B87E-44A3-6E47-BD6A-450BC3DBD17C}">
      <dgm:prSet/>
      <dgm:spPr/>
      <dgm:t>
        <a:bodyPr/>
        <a:lstStyle/>
        <a:p>
          <a:endParaRPr lang="en-GB"/>
        </a:p>
      </dgm:t>
    </dgm:pt>
    <dgm:pt modelId="{A14DF2B0-525E-B540-99D2-17B34D283E8C}" type="sibTrans" cxnId="{FBE5B87E-44A3-6E47-BD6A-450BC3DBD17C}">
      <dgm:prSet/>
      <dgm:spPr/>
      <dgm:t>
        <a:bodyPr/>
        <a:lstStyle/>
        <a:p>
          <a:endParaRPr lang="en-GB"/>
        </a:p>
      </dgm:t>
    </dgm:pt>
    <dgm:pt modelId="{930F47F3-C23F-6F46-8494-5A337C8E8F24}" type="pres">
      <dgm:prSet presAssocID="{61918D9B-9D2E-CA48-BD67-AD80DBD5BD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563132-EB5E-4A4C-B45A-49629BEF6756}" type="pres">
      <dgm:prSet presAssocID="{A6ABFE79-BE82-1044-9394-59E02C349F71}" presName="centerShape" presStyleLbl="node0" presStyleIdx="0" presStyleCnt="1" custLinFactNeighborX="-682" custLinFactNeighborY="-45728"/>
      <dgm:spPr/>
    </dgm:pt>
    <dgm:pt modelId="{9F5AD919-EF5B-4C42-A59E-5FAC9564D520}" type="pres">
      <dgm:prSet presAssocID="{B7ADA8AE-431D-2245-8BF2-3DE786722D8D}" presName="parTrans" presStyleLbl="bgSibTrans2D1" presStyleIdx="0" presStyleCnt="3" custAng="10800000" custScaleX="55769" custLinFactNeighborX="12485" custLinFactNeighborY="-77427"/>
      <dgm:spPr/>
    </dgm:pt>
    <dgm:pt modelId="{EA5D5141-0773-FD44-BB86-02553A0E9D2D}" type="pres">
      <dgm:prSet presAssocID="{A86BDE5D-34FC-714F-96A3-C48CD7F56698}" presName="node" presStyleLbl="node1" presStyleIdx="0" presStyleCnt="3" custRadScaleRad="81231" custRadScaleInc="-733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2F51DF-005A-F242-846B-DFFCAC5913F3}" type="pres">
      <dgm:prSet presAssocID="{F5D53D17-3868-B34A-9587-7C36F56B300A}" presName="parTrans" presStyleLbl="bgSibTrans2D1" presStyleIdx="1" presStyleCnt="3" custAng="10877780" custScaleX="53068" custLinFactNeighborY="-59577"/>
      <dgm:spPr/>
    </dgm:pt>
    <dgm:pt modelId="{8BEDFD8D-7822-BE48-ADB7-0CDCAD57B6CD}" type="pres">
      <dgm:prSet presAssocID="{015377D2-3314-8F4C-AF12-472826F8B7A0}" presName="node" presStyleLbl="node1" presStyleIdx="1" presStyleCnt="3" custRadScaleRad="9516" custRadScaleInc="290940">
        <dgm:presLayoutVars>
          <dgm:bulletEnabled val="1"/>
        </dgm:presLayoutVars>
      </dgm:prSet>
      <dgm:spPr/>
    </dgm:pt>
    <dgm:pt modelId="{3B58FB2C-FB54-2945-B6C3-48EF3876B1B2}" type="pres">
      <dgm:prSet presAssocID="{A8361073-2745-6247-9530-DD353885245C}" presName="parTrans" presStyleLbl="bgSibTrans2D1" presStyleIdx="2" presStyleCnt="3" custAng="10800000" custScaleX="56749" custLinFactNeighborX="-11768" custLinFactNeighborY="-72499"/>
      <dgm:spPr/>
    </dgm:pt>
    <dgm:pt modelId="{663DA8E0-32FB-2744-ADAC-D87D77FC2FB0}" type="pres">
      <dgm:prSet presAssocID="{5212CB16-0B62-1944-99CB-53CE01B88F81}" presName="node" presStyleLbl="node1" presStyleIdx="2" presStyleCnt="3" custRadScaleRad="82579" custRadScaleInc="69312">
        <dgm:presLayoutVars>
          <dgm:bulletEnabled val="1"/>
        </dgm:presLayoutVars>
      </dgm:prSet>
      <dgm:spPr/>
    </dgm:pt>
  </dgm:ptLst>
  <dgm:cxnLst>
    <dgm:cxn modelId="{170EF3CA-5E70-0643-B6BD-4103A06D2CA9}" type="presOf" srcId="{B7ADA8AE-431D-2245-8BF2-3DE786722D8D}" destId="{9F5AD919-EF5B-4C42-A59E-5FAC9564D520}" srcOrd="0" destOrd="0" presId="urn:microsoft.com/office/officeart/2005/8/layout/radial4"/>
    <dgm:cxn modelId="{6E53BA30-C60C-0542-81A9-5B3539854202}" type="presOf" srcId="{5212CB16-0B62-1944-99CB-53CE01B88F81}" destId="{663DA8E0-32FB-2744-ADAC-D87D77FC2FB0}" srcOrd="0" destOrd="0" presId="urn:microsoft.com/office/officeart/2005/8/layout/radial4"/>
    <dgm:cxn modelId="{3A300259-8AC5-3B46-87A3-AB87E3C1E933}" type="presOf" srcId="{A8361073-2745-6247-9530-DD353885245C}" destId="{3B58FB2C-FB54-2945-B6C3-48EF3876B1B2}" srcOrd="0" destOrd="0" presId="urn:microsoft.com/office/officeart/2005/8/layout/radial4"/>
    <dgm:cxn modelId="{FBE5B87E-44A3-6E47-BD6A-450BC3DBD17C}" srcId="{A6ABFE79-BE82-1044-9394-59E02C349F71}" destId="{5212CB16-0B62-1944-99CB-53CE01B88F81}" srcOrd="2" destOrd="0" parTransId="{A8361073-2745-6247-9530-DD353885245C}" sibTransId="{A14DF2B0-525E-B540-99D2-17B34D283E8C}"/>
    <dgm:cxn modelId="{29E58320-F451-844C-AAAE-9FAB659B9854}" srcId="{61918D9B-9D2E-CA48-BD67-AD80DBD5BD59}" destId="{A6ABFE79-BE82-1044-9394-59E02C349F71}" srcOrd="0" destOrd="0" parTransId="{B85ECE17-7B4C-0A45-8A90-D31F10361BCF}" sibTransId="{9B9EEF3C-9854-754B-9E2B-CCCA0E6BAF0A}"/>
    <dgm:cxn modelId="{282CA69B-A501-164B-9AFB-4935526E9312}" type="presOf" srcId="{F5D53D17-3868-B34A-9587-7C36F56B300A}" destId="{162F51DF-005A-F242-846B-DFFCAC5913F3}" srcOrd="0" destOrd="0" presId="urn:microsoft.com/office/officeart/2005/8/layout/radial4"/>
    <dgm:cxn modelId="{78ABC3E2-1573-2D42-AA7B-C10536E56B47}" type="presOf" srcId="{015377D2-3314-8F4C-AF12-472826F8B7A0}" destId="{8BEDFD8D-7822-BE48-ADB7-0CDCAD57B6CD}" srcOrd="0" destOrd="0" presId="urn:microsoft.com/office/officeart/2005/8/layout/radial4"/>
    <dgm:cxn modelId="{BEF26830-8D7E-9447-B110-E64C8D5C49DA}" type="presOf" srcId="{A86BDE5D-34FC-714F-96A3-C48CD7F56698}" destId="{EA5D5141-0773-FD44-BB86-02553A0E9D2D}" srcOrd="0" destOrd="0" presId="urn:microsoft.com/office/officeart/2005/8/layout/radial4"/>
    <dgm:cxn modelId="{F7278219-27F4-E445-9555-D7BD5D8E4548}" type="presOf" srcId="{A6ABFE79-BE82-1044-9394-59E02C349F71}" destId="{CD563132-EB5E-4A4C-B45A-49629BEF6756}" srcOrd="0" destOrd="0" presId="urn:microsoft.com/office/officeart/2005/8/layout/radial4"/>
    <dgm:cxn modelId="{2E4AF4CD-768B-EE42-AE35-3A6430C6B891}" srcId="{A6ABFE79-BE82-1044-9394-59E02C349F71}" destId="{015377D2-3314-8F4C-AF12-472826F8B7A0}" srcOrd="1" destOrd="0" parTransId="{F5D53D17-3868-B34A-9587-7C36F56B300A}" sibTransId="{DADC08DC-CB0D-0945-947E-2B7053CB14DF}"/>
    <dgm:cxn modelId="{E73F8B07-4A20-4A45-BCB3-546503EB09BC}" type="presOf" srcId="{61918D9B-9D2E-CA48-BD67-AD80DBD5BD59}" destId="{930F47F3-C23F-6F46-8494-5A337C8E8F24}" srcOrd="0" destOrd="0" presId="urn:microsoft.com/office/officeart/2005/8/layout/radial4"/>
    <dgm:cxn modelId="{3E20CD55-362A-7A49-A80C-D12D55FEB9EB}" srcId="{A6ABFE79-BE82-1044-9394-59E02C349F71}" destId="{A86BDE5D-34FC-714F-96A3-C48CD7F56698}" srcOrd="0" destOrd="0" parTransId="{B7ADA8AE-431D-2245-8BF2-3DE786722D8D}" sibTransId="{F921670B-09FC-C547-BF9E-538FDCA6DDAD}"/>
    <dgm:cxn modelId="{9ED648D5-5461-044B-B20F-45CF690EF569}" type="presParOf" srcId="{930F47F3-C23F-6F46-8494-5A337C8E8F24}" destId="{CD563132-EB5E-4A4C-B45A-49629BEF6756}" srcOrd="0" destOrd="0" presId="urn:microsoft.com/office/officeart/2005/8/layout/radial4"/>
    <dgm:cxn modelId="{0C8EC47D-F1E8-C04D-9727-BF1200C70EE1}" type="presParOf" srcId="{930F47F3-C23F-6F46-8494-5A337C8E8F24}" destId="{9F5AD919-EF5B-4C42-A59E-5FAC9564D520}" srcOrd="1" destOrd="0" presId="urn:microsoft.com/office/officeart/2005/8/layout/radial4"/>
    <dgm:cxn modelId="{BFCBB77A-EEAC-9C44-B28F-F40C81F09DF8}" type="presParOf" srcId="{930F47F3-C23F-6F46-8494-5A337C8E8F24}" destId="{EA5D5141-0773-FD44-BB86-02553A0E9D2D}" srcOrd="2" destOrd="0" presId="urn:microsoft.com/office/officeart/2005/8/layout/radial4"/>
    <dgm:cxn modelId="{A9266010-57E3-1C4E-87FC-9EFFC6E668F6}" type="presParOf" srcId="{930F47F3-C23F-6F46-8494-5A337C8E8F24}" destId="{162F51DF-005A-F242-846B-DFFCAC5913F3}" srcOrd="3" destOrd="0" presId="urn:microsoft.com/office/officeart/2005/8/layout/radial4"/>
    <dgm:cxn modelId="{A070C5CF-E545-0546-B547-6FF71FCEC43D}" type="presParOf" srcId="{930F47F3-C23F-6F46-8494-5A337C8E8F24}" destId="{8BEDFD8D-7822-BE48-ADB7-0CDCAD57B6CD}" srcOrd="4" destOrd="0" presId="urn:microsoft.com/office/officeart/2005/8/layout/radial4"/>
    <dgm:cxn modelId="{C6C47E81-C330-7A49-975C-19EE85136EFA}" type="presParOf" srcId="{930F47F3-C23F-6F46-8494-5A337C8E8F24}" destId="{3B58FB2C-FB54-2945-B6C3-48EF3876B1B2}" srcOrd="5" destOrd="0" presId="urn:microsoft.com/office/officeart/2005/8/layout/radial4"/>
    <dgm:cxn modelId="{5B64624C-F7A4-644B-9BB4-D61AF834CFE1}" type="presParOf" srcId="{930F47F3-C23F-6F46-8494-5A337C8E8F24}" destId="{663DA8E0-32FB-2744-ADAC-D87D77FC2FB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18D9B-9D2E-CA48-BD67-AD80DBD5BD59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ABFE79-BE82-1044-9394-59E02C349F71}">
      <dgm:prSet phldrT="[Text]"/>
      <dgm:spPr/>
      <dgm:t>
        <a:bodyPr/>
        <a:lstStyle/>
        <a:p>
          <a:r>
            <a:rPr lang="en-GB" dirty="0" smtClean="0"/>
            <a:t>Service</a:t>
          </a:r>
        </a:p>
        <a:p>
          <a:r>
            <a:rPr lang="en-GB" dirty="0" smtClean="0"/>
            <a:t>offering</a:t>
          </a:r>
          <a:endParaRPr lang="en-GB" dirty="0"/>
        </a:p>
      </dgm:t>
    </dgm:pt>
    <dgm:pt modelId="{B85ECE17-7B4C-0A45-8A90-D31F10361BCF}" type="parTrans" cxnId="{29E58320-F451-844C-AAAE-9FAB659B9854}">
      <dgm:prSet/>
      <dgm:spPr/>
      <dgm:t>
        <a:bodyPr/>
        <a:lstStyle/>
        <a:p>
          <a:endParaRPr lang="en-GB"/>
        </a:p>
      </dgm:t>
    </dgm:pt>
    <dgm:pt modelId="{9B9EEF3C-9854-754B-9E2B-CCCA0E6BAF0A}" type="sibTrans" cxnId="{29E58320-F451-844C-AAAE-9FAB659B9854}">
      <dgm:prSet/>
      <dgm:spPr/>
      <dgm:t>
        <a:bodyPr/>
        <a:lstStyle/>
        <a:p>
          <a:endParaRPr lang="en-GB"/>
        </a:p>
      </dgm:t>
    </dgm:pt>
    <dgm:pt modelId="{A86BDE5D-34FC-714F-96A3-C48CD7F56698}">
      <dgm:prSet phldrT="[Text]"/>
      <dgm:spPr/>
      <dgm:t>
        <a:bodyPr/>
        <a:lstStyle/>
        <a:p>
          <a:r>
            <a:rPr lang="en-GB" dirty="0" smtClean="0"/>
            <a:t>Customer</a:t>
          </a:r>
          <a:endParaRPr lang="en-GB" dirty="0"/>
        </a:p>
      </dgm:t>
    </dgm:pt>
    <dgm:pt modelId="{B7ADA8AE-431D-2245-8BF2-3DE786722D8D}" type="parTrans" cxnId="{3E20CD55-362A-7A49-A80C-D12D55FEB9EB}">
      <dgm:prSet/>
      <dgm:spPr/>
      <dgm:t>
        <a:bodyPr/>
        <a:lstStyle/>
        <a:p>
          <a:endParaRPr lang="en-GB"/>
        </a:p>
      </dgm:t>
    </dgm:pt>
    <dgm:pt modelId="{F921670B-09FC-C547-BF9E-538FDCA6DDAD}" type="sibTrans" cxnId="{3E20CD55-362A-7A49-A80C-D12D55FEB9EB}">
      <dgm:prSet/>
      <dgm:spPr/>
      <dgm:t>
        <a:bodyPr/>
        <a:lstStyle/>
        <a:p>
          <a:endParaRPr lang="en-GB"/>
        </a:p>
      </dgm:t>
    </dgm:pt>
    <dgm:pt modelId="{015377D2-3314-8F4C-AF12-472826F8B7A0}">
      <dgm:prSet phldrT="[Text]"/>
      <dgm:spPr/>
      <dgm:t>
        <a:bodyPr/>
        <a:lstStyle/>
        <a:p>
          <a:r>
            <a:rPr lang="en-GB" dirty="0" smtClean="0"/>
            <a:t>Customer</a:t>
          </a:r>
          <a:endParaRPr lang="en-GB" dirty="0"/>
        </a:p>
      </dgm:t>
    </dgm:pt>
    <dgm:pt modelId="{F5D53D17-3868-B34A-9587-7C36F56B300A}" type="parTrans" cxnId="{2E4AF4CD-768B-EE42-AE35-3A6430C6B891}">
      <dgm:prSet/>
      <dgm:spPr/>
      <dgm:t>
        <a:bodyPr/>
        <a:lstStyle/>
        <a:p>
          <a:endParaRPr lang="en-GB"/>
        </a:p>
      </dgm:t>
    </dgm:pt>
    <dgm:pt modelId="{DADC08DC-CB0D-0945-947E-2B7053CB14DF}" type="sibTrans" cxnId="{2E4AF4CD-768B-EE42-AE35-3A6430C6B891}">
      <dgm:prSet/>
      <dgm:spPr/>
      <dgm:t>
        <a:bodyPr/>
        <a:lstStyle/>
        <a:p>
          <a:endParaRPr lang="en-GB"/>
        </a:p>
      </dgm:t>
    </dgm:pt>
    <dgm:pt modelId="{5212CB16-0B62-1944-99CB-53CE01B88F81}">
      <dgm:prSet phldrT="[Text]"/>
      <dgm:spPr/>
      <dgm:t>
        <a:bodyPr/>
        <a:lstStyle/>
        <a:p>
          <a:r>
            <a:rPr lang="en-GB" dirty="0" smtClean="0"/>
            <a:t>Customer</a:t>
          </a:r>
          <a:endParaRPr lang="en-GB" dirty="0"/>
        </a:p>
      </dgm:t>
    </dgm:pt>
    <dgm:pt modelId="{A8361073-2745-6247-9530-DD353885245C}" type="parTrans" cxnId="{FBE5B87E-44A3-6E47-BD6A-450BC3DBD17C}">
      <dgm:prSet/>
      <dgm:spPr/>
      <dgm:t>
        <a:bodyPr/>
        <a:lstStyle/>
        <a:p>
          <a:endParaRPr lang="en-GB"/>
        </a:p>
      </dgm:t>
    </dgm:pt>
    <dgm:pt modelId="{A14DF2B0-525E-B540-99D2-17B34D283E8C}" type="sibTrans" cxnId="{FBE5B87E-44A3-6E47-BD6A-450BC3DBD17C}">
      <dgm:prSet/>
      <dgm:spPr/>
      <dgm:t>
        <a:bodyPr/>
        <a:lstStyle/>
        <a:p>
          <a:endParaRPr lang="en-GB"/>
        </a:p>
      </dgm:t>
    </dgm:pt>
    <dgm:pt modelId="{930F47F3-C23F-6F46-8494-5A337C8E8F24}" type="pres">
      <dgm:prSet presAssocID="{61918D9B-9D2E-CA48-BD67-AD80DBD5BD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563132-EB5E-4A4C-B45A-49629BEF6756}" type="pres">
      <dgm:prSet presAssocID="{A6ABFE79-BE82-1044-9394-59E02C349F71}" presName="centerShape" presStyleLbl="node0" presStyleIdx="0" presStyleCnt="1"/>
      <dgm:spPr/>
    </dgm:pt>
    <dgm:pt modelId="{9F5AD919-EF5B-4C42-A59E-5FAC9564D520}" type="pres">
      <dgm:prSet presAssocID="{B7ADA8AE-431D-2245-8BF2-3DE786722D8D}" presName="parTrans" presStyleLbl="bgSibTrans2D1" presStyleIdx="0" presStyleCnt="3"/>
      <dgm:spPr/>
    </dgm:pt>
    <dgm:pt modelId="{EA5D5141-0773-FD44-BB86-02553A0E9D2D}" type="pres">
      <dgm:prSet presAssocID="{A86BDE5D-34FC-714F-96A3-C48CD7F56698}" presName="node" presStyleLbl="node1" presStyleIdx="0" presStyleCnt="3" custRadScaleRad="141197" custRadScaleInc="33955">
        <dgm:presLayoutVars>
          <dgm:bulletEnabled val="1"/>
        </dgm:presLayoutVars>
      </dgm:prSet>
      <dgm:spPr/>
    </dgm:pt>
    <dgm:pt modelId="{162F51DF-005A-F242-846B-DFFCAC5913F3}" type="pres">
      <dgm:prSet presAssocID="{F5D53D17-3868-B34A-9587-7C36F56B300A}" presName="parTrans" presStyleLbl="bgSibTrans2D1" presStyleIdx="1" presStyleCnt="3"/>
      <dgm:spPr/>
    </dgm:pt>
    <dgm:pt modelId="{8BEDFD8D-7822-BE48-ADB7-0CDCAD57B6CD}" type="pres">
      <dgm:prSet presAssocID="{015377D2-3314-8F4C-AF12-472826F8B7A0}" presName="node" presStyleLbl="node1" presStyleIdx="1" presStyleCnt="3" custRadScaleRad="120246" custRadScaleInc="715">
        <dgm:presLayoutVars>
          <dgm:bulletEnabled val="1"/>
        </dgm:presLayoutVars>
      </dgm:prSet>
      <dgm:spPr/>
    </dgm:pt>
    <dgm:pt modelId="{3B58FB2C-FB54-2945-B6C3-48EF3876B1B2}" type="pres">
      <dgm:prSet presAssocID="{A8361073-2745-6247-9530-DD353885245C}" presName="parTrans" presStyleLbl="bgSibTrans2D1" presStyleIdx="2" presStyleCnt="3"/>
      <dgm:spPr/>
    </dgm:pt>
    <dgm:pt modelId="{663DA8E0-32FB-2744-ADAC-D87D77FC2FB0}" type="pres">
      <dgm:prSet presAssocID="{5212CB16-0B62-1944-99CB-53CE01B88F81}" presName="node" presStyleLbl="node1" presStyleIdx="2" presStyleCnt="3" custRadScaleRad="129387" custRadScaleInc="-26087">
        <dgm:presLayoutVars>
          <dgm:bulletEnabled val="1"/>
        </dgm:presLayoutVars>
      </dgm:prSet>
      <dgm:spPr/>
    </dgm:pt>
  </dgm:ptLst>
  <dgm:cxnLst>
    <dgm:cxn modelId="{8FE7C713-7FDD-7F46-B48F-7F7F95D9A7E3}" type="presOf" srcId="{B7ADA8AE-431D-2245-8BF2-3DE786722D8D}" destId="{9F5AD919-EF5B-4C42-A59E-5FAC9564D520}" srcOrd="0" destOrd="0" presId="urn:microsoft.com/office/officeart/2005/8/layout/radial4"/>
    <dgm:cxn modelId="{B64E56A3-DD6C-D140-92C7-45B25E268DF1}" type="presOf" srcId="{A6ABFE79-BE82-1044-9394-59E02C349F71}" destId="{CD563132-EB5E-4A4C-B45A-49629BEF6756}" srcOrd="0" destOrd="0" presId="urn:microsoft.com/office/officeart/2005/8/layout/radial4"/>
    <dgm:cxn modelId="{EB220DBB-A80A-274E-94B7-574F71CDBACB}" type="presOf" srcId="{61918D9B-9D2E-CA48-BD67-AD80DBD5BD59}" destId="{930F47F3-C23F-6F46-8494-5A337C8E8F24}" srcOrd="0" destOrd="0" presId="urn:microsoft.com/office/officeart/2005/8/layout/radial4"/>
    <dgm:cxn modelId="{29E58320-F451-844C-AAAE-9FAB659B9854}" srcId="{61918D9B-9D2E-CA48-BD67-AD80DBD5BD59}" destId="{A6ABFE79-BE82-1044-9394-59E02C349F71}" srcOrd="0" destOrd="0" parTransId="{B85ECE17-7B4C-0A45-8A90-D31F10361BCF}" sibTransId="{9B9EEF3C-9854-754B-9E2B-CCCA0E6BAF0A}"/>
    <dgm:cxn modelId="{7DEDF055-B9AB-8A4E-A111-FBF321FA979A}" type="presOf" srcId="{F5D53D17-3868-B34A-9587-7C36F56B300A}" destId="{162F51DF-005A-F242-846B-DFFCAC5913F3}" srcOrd="0" destOrd="0" presId="urn:microsoft.com/office/officeart/2005/8/layout/radial4"/>
    <dgm:cxn modelId="{4B6EC770-2598-594C-9DD4-5028D24417F8}" type="presOf" srcId="{5212CB16-0B62-1944-99CB-53CE01B88F81}" destId="{663DA8E0-32FB-2744-ADAC-D87D77FC2FB0}" srcOrd="0" destOrd="0" presId="urn:microsoft.com/office/officeart/2005/8/layout/radial4"/>
    <dgm:cxn modelId="{2E4AF4CD-768B-EE42-AE35-3A6430C6B891}" srcId="{A6ABFE79-BE82-1044-9394-59E02C349F71}" destId="{015377D2-3314-8F4C-AF12-472826F8B7A0}" srcOrd="1" destOrd="0" parTransId="{F5D53D17-3868-B34A-9587-7C36F56B300A}" sibTransId="{DADC08DC-CB0D-0945-947E-2B7053CB14DF}"/>
    <dgm:cxn modelId="{757786CA-6A72-734B-9B42-CE8E063FB85E}" type="presOf" srcId="{A8361073-2745-6247-9530-DD353885245C}" destId="{3B58FB2C-FB54-2945-B6C3-48EF3876B1B2}" srcOrd="0" destOrd="0" presId="urn:microsoft.com/office/officeart/2005/8/layout/radial4"/>
    <dgm:cxn modelId="{AE83893E-6CF1-084B-8FEA-DF7C1560F0F6}" type="presOf" srcId="{A86BDE5D-34FC-714F-96A3-C48CD7F56698}" destId="{EA5D5141-0773-FD44-BB86-02553A0E9D2D}" srcOrd="0" destOrd="0" presId="urn:microsoft.com/office/officeart/2005/8/layout/radial4"/>
    <dgm:cxn modelId="{3E20CD55-362A-7A49-A80C-D12D55FEB9EB}" srcId="{A6ABFE79-BE82-1044-9394-59E02C349F71}" destId="{A86BDE5D-34FC-714F-96A3-C48CD7F56698}" srcOrd="0" destOrd="0" parTransId="{B7ADA8AE-431D-2245-8BF2-3DE786722D8D}" sibTransId="{F921670B-09FC-C547-BF9E-538FDCA6DDAD}"/>
    <dgm:cxn modelId="{DD111870-0F69-CD46-BBD0-7FD68EEC3CF3}" type="presOf" srcId="{015377D2-3314-8F4C-AF12-472826F8B7A0}" destId="{8BEDFD8D-7822-BE48-ADB7-0CDCAD57B6CD}" srcOrd="0" destOrd="0" presId="urn:microsoft.com/office/officeart/2005/8/layout/radial4"/>
    <dgm:cxn modelId="{FBE5B87E-44A3-6E47-BD6A-450BC3DBD17C}" srcId="{A6ABFE79-BE82-1044-9394-59E02C349F71}" destId="{5212CB16-0B62-1944-99CB-53CE01B88F81}" srcOrd="2" destOrd="0" parTransId="{A8361073-2745-6247-9530-DD353885245C}" sibTransId="{A14DF2B0-525E-B540-99D2-17B34D283E8C}"/>
    <dgm:cxn modelId="{7DBC5E7A-F249-A441-B324-D9CC230E1266}" type="presParOf" srcId="{930F47F3-C23F-6F46-8494-5A337C8E8F24}" destId="{CD563132-EB5E-4A4C-B45A-49629BEF6756}" srcOrd="0" destOrd="0" presId="urn:microsoft.com/office/officeart/2005/8/layout/radial4"/>
    <dgm:cxn modelId="{F958A595-87A3-C14F-B273-9C8DFB67DA08}" type="presParOf" srcId="{930F47F3-C23F-6F46-8494-5A337C8E8F24}" destId="{9F5AD919-EF5B-4C42-A59E-5FAC9564D520}" srcOrd="1" destOrd="0" presId="urn:microsoft.com/office/officeart/2005/8/layout/radial4"/>
    <dgm:cxn modelId="{11AD624C-C9B1-4B45-A5F6-D6BA12188321}" type="presParOf" srcId="{930F47F3-C23F-6F46-8494-5A337C8E8F24}" destId="{EA5D5141-0773-FD44-BB86-02553A0E9D2D}" srcOrd="2" destOrd="0" presId="urn:microsoft.com/office/officeart/2005/8/layout/radial4"/>
    <dgm:cxn modelId="{CE03C372-751C-CF44-B42D-459043EB3B36}" type="presParOf" srcId="{930F47F3-C23F-6F46-8494-5A337C8E8F24}" destId="{162F51DF-005A-F242-846B-DFFCAC5913F3}" srcOrd="3" destOrd="0" presId="urn:microsoft.com/office/officeart/2005/8/layout/radial4"/>
    <dgm:cxn modelId="{B0EB7841-A5EC-4B48-A076-ED255AC51404}" type="presParOf" srcId="{930F47F3-C23F-6F46-8494-5A337C8E8F24}" destId="{8BEDFD8D-7822-BE48-ADB7-0CDCAD57B6CD}" srcOrd="4" destOrd="0" presId="urn:microsoft.com/office/officeart/2005/8/layout/radial4"/>
    <dgm:cxn modelId="{5FB86DC0-D765-204B-96F7-D172457A6EA2}" type="presParOf" srcId="{930F47F3-C23F-6F46-8494-5A337C8E8F24}" destId="{3B58FB2C-FB54-2945-B6C3-48EF3876B1B2}" srcOrd="5" destOrd="0" presId="urn:microsoft.com/office/officeart/2005/8/layout/radial4"/>
    <dgm:cxn modelId="{B02AFEC3-021E-C847-B9D8-848BF1F38FF4}" type="presParOf" srcId="{930F47F3-C23F-6F46-8494-5A337C8E8F24}" destId="{663DA8E0-32FB-2744-ADAC-D87D77FC2FB0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49D7E-5862-694C-AF9E-5FF6367DC69C}" type="doc">
      <dgm:prSet loTypeId="urn:microsoft.com/office/officeart/2005/8/layout/matrix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7D71ED-837B-114A-B405-C5A16A5729EB}">
      <dgm:prSet phldrT="[Text]"/>
      <dgm:spPr/>
      <dgm:t>
        <a:bodyPr/>
        <a:lstStyle/>
        <a:p>
          <a:r>
            <a:rPr lang="en-GB" dirty="0" smtClean="0"/>
            <a:t>SLA with Customer</a:t>
          </a:r>
          <a:endParaRPr lang="en-GB" dirty="0"/>
        </a:p>
      </dgm:t>
    </dgm:pt>
    <dgm:pt modelId="{68ECFB60-09D4-304C-B165-75A2C5F950E5}" type="parTrans" cxnId="{319C7DA5-8FDB-7A49-8310-BF29BBABFBE2}">
      <dgm:prSet/>
      <dgm:spPr/>
      <dgm:t>
        <a:bodyPr/>
        <a:lstStyle/>
        <a:p>
          <a:endParaRPr lang="en-GB"/>
        </a:p>
      </dgm:t>
    </dgm:pt>
    <dgm:pt modelId="{A64D3525-E098-134F-9499-45700FE5D60B}" type="sibTrans" cxnId="{319C7DA5-8FDB-7A49-8310-BF29BBABFBE2}">
      <dgm:prSet/>
      <dgm:spPr/>
      <dgm:t>
        <a:bodyPr/>
        <a:lstStyle/>
        <a:p>
          <a:endParaRPr lang="en-GB"/>
        </a:p>
      </dgm:t>
    </dgm:pt>
    <dgm:pt modelId="{835F90A9-84D0-BF41-8ED9-368B1DF16C56}">
      <dgm:prSet phldrT="[Text]"/>
      <dgm:spPr/>
      <dgm:t>
        <a:bodyPr/>
        <a:lstStyle/>
        <a:p>
          <a:r>
            <a:rPr lang="en-GB" dirty="0" smtClean="0"/>
            <a:t>Corporate-level SLA</a:t>
          </a:r>
          <a:endParaRPr lang="en-GB" dirty="0"/>
        </a:p>
      </dgm:t>
    </dgm:pt>
    <dgm:pt modelId="{732BA098-886B-3940-9A3E-645ACE7C1F1C}" type="parTrans" cxnId="{9072065D-EAC4-0B4A-8A95-4496832013F8}">
      <dgm:prSet/>
      <dgm:spPr/>
      <dgm:t>
        <a:bodyPr/>
        <a:lstStyle/>
        <a:p>
          <a:endParaRPr lang="en-GB"/>
        </a:p>
      </dgm:t>
    </dgm:pt>
    <dgm:pt modelId="{062A7484-FA01-AA4E-8B53-96300A986F70}" type="sibTrans" cxnId="{9072065D-EAC4-0B4A-8A95-4496832013F8}">
      <dgm:prSet/>
      <dgm:spPr/>
      <dgm:t>
        <a:bodyPr/>
        <a:lstStyle/>
        <a:p>
          <a:endParaRPr lang="en-GB"/>
        </a:p>
      </dgm:t>
    </dgm:pt>
    <dgm:pt modelId="{6D1AFAF8-B5C2-8C4A-805F-7A5393336B9D}">
      <dgm:prSet phldrT="[Text]"/>
      <dgm:spPr/>
      <dgm:t>
        <a:bodyPr/>
        <a:lstStyle/>
        <a:p>
          <a:r>
            <a:rPr lang="en-GB" dirty="0" smtClean="0"/>
            <a:t>Customer-level</a:t>
          </a:r>
          <a:endParaRPr lang="en-GB" dirty="0"/>
        </a:p>
      </dgm:t>
    </dgm:pt>
    <dgm:pt modelId="{53858112-C0E7-F74C-A16C-ADF2F480D201}" type="parTrans" cxnId="{63A35EB1-35C7-DC4B-BC3D-790BB19A870C}">
      <dgm:prSet/>
      <dgm:spPr/>
      <dgm:t>
        <a:bodyPr/>
        <a:lstStyle/>
        <a:p>
          <a:endParaRPr lang="en-GB"/>
        </a:p>
      </dgm:t>
    </dgm:pt>
    <dgm:pt modelId="{206F9EBB-3299-0242-887C-104025A4E76E}" type="sibTrans" cxnId="{63A35EB1-35C7-DC4B-BC3D-790BB19A870C}">
      <dgm:prSet/>
      <dgm:spPr/>
      <dgm:t>
        <a:bodyPr/>
        <a:lstStyle/>
        <a:p>
          <a:endParaRPr lang="en-GB"/>
        </a:p>
      </dgm:t>
    </dgm:pt>
    <dgm:pt modelId="{817D8DFE-E1A3-B749-AA3E-FB24F73EE64C}">
      <dgm:prSet phldrT="[Text]"/>
      <dgm:spPr/>
      <dgm:t>
        <a:bodyPr/>
        <a:lstStyle/>
        <a:p>
          <a:r>
            <a:rPr lang="en-GB" dirty="0" smtClean="0"/>
            <a:t>Availability Mgmt.</a:t>
          </a:r>
          <a:endParaRPr lang="en-GB" dirty="0"/>
        </a:p>
      </dgm:t>
    </dgm:pt>
    <dgm:pt modelId="{779F70E0-39DB-5942-9493-C6AFBF6C0FF4}" type="parTrans" cxnId="{1D404B6C-1215-D543-987D-2C77D82E86B3}">
      <dgm:prSet/>
      <dgm:spPr/>
      <dgm:t>
        <a:bodyPr/>
        <a:lstStyle/>
        <a:p>
          <a:endParaRPr lang="en-GB"/>
        </a:p>
      </dgm:t>
    </dgm:pt>
    <dgm:pt modelId="{D22EE999-D98A-3040-9EEB-AA478A1DECED}" type="sibTrans" cxnId="{1D404B6C-1215-D543-987D-2C77D82E86B3}">
      <dgm:prSet/>
      <dgm:spPr/>
      <dgm:t>
        <a:bodyPr/>
        <a:lstStyle/>
        <a:p>
          <a:endParaRPr lang="en-GB"/>
        </a:p>
      </dgm:t>
    </dgm:pt>
    <dgm:pt modelId="{23AA22B9-0684-1844-B96F-D5C117ECCC0D}">
      <dgm:prSet phldrT="[Text]"/>
      <dgm:spPr/>
      <dgm:t>
        <a:bodyPr/>
        <a:lstStyle/>
        <a:p>
          <a:r>
            <a:rPr lang="en-GB" dirty="0" smtClean="0"/>
            <a:t>…</a:t>
          </a:r>
          <a:endParaRPr lang="en-GB" dirty="0"/>
        </a:p>
      </dgm:t>
    </dgm:pt>
    <dgm:pt modelId="{5FA197F6-A2A4-804A-9FD5-6AE10ACA80C1}" type="parTrans" cxnId="{EE979409-7CDA-DE48-A3E8-1646F8C21F8C}">
      <dgm:prSet/>
      <dgm:spPr/>
      <dgm:t>
        <a:bodyPr/>
        <a:lstStyle/>
        <a:p>
          <a:endParaRPr lang="en-GB"/>
        </a:p>
      </dgm:t>
    </dgm:pt>
    <dgm:pt modelId="{E450DA69-2FBF-DD46-A841-F531B69EF86C}" type="sibTrans" cxnId="{EE979409-7CDA-DE48-A3E8-1646F8C21F8C}">
      <dgm:prSet/>
      <dgm:spPr/>
      <dgm:t>
        <a:bodyPr/>
        <a:lstStyle/>
        <a:p>
          <a:endParaRPr lang="en-GB"/>
        </a:p>
      </dgm:t>
    </dgm:pt>
    <dgm:pt modelId="{E028F78C-A9E7-D04F-BC10-DC36FF81309F}">
      <dgm:prSet phldrT="[Text]"/>
      <dgm:spPr/>
      <dgm:t>
        <a:bodyPr/>
        <a:lstStyle/>
        <a:p>
          <a:r>
            <a:rPr lang="en-GB" dirty="0" smtClean="0"/>
            <a:t>Capacity Mgmt.</a:t>
          </a:r>
          <a:endParaRPr lang="en-GB" dirty="0"/>
        </a:p>
      </dgm:t>
    </dgm:pt>
    <dgm:pt modelId="{6789C3B3-57FC-BD4A-A564-894C90078889}" type="parTrans" cxnId="{9472EFE9-FEB4-B94A-9200-0C3CC13CE2E1}">
      <dgm:prSet/>
      <dgm:spPr/>
      <dgm:t>
        <a:bodyPr/>
        <a:lstStyle/>
        <a:p>
          <a:endParaRPr lang="en-GB"/>
        </a:p>
      </dgm:t>
    </dgm:pt>
    <dgm:pt modelId="{0D6AC3C2-0B4D-ED4B-A4E0-0B95BED5296D}" type="sibTrans" cxnId="{9472EFE9-FEB4-B94A-9200-0C3CC13CE2E1}">
      <dgm:prSet/>
      <dgm:spPr/>
      <dgm:t>
        <a:bodyPr/>
        <a:lstStyle/>
        <a:p>
          <a:endParaRPr lang="en-GB"/>
        </a:p>
      </dgm:t>
    </dgm:pt>
    <dgm:pt modelId="{519875CA-2784-784E-BAD3-643C5AFEF47A}">
      <dgm:prSet phldrT="[Text]"/>
      <dgm:spPr/>
      <dgm:t>
        <a:bodyPr/>
        <a:lstStyle/>
        <a:p>
          <a:r>
            <a:rPr lang="en-GB" dirty="0" smtClean="0"/>
            <a:t>Service-Level</a:t>
          </a:r>
          <a:endParaRPr lang="en-GB" dirty="0"/>
        </a:p>
      </dgm:t>
    </dgm:pt>
    <dgm:pt modelId="{35E62250-C47F-774D-A3B0-AF86341794D7}" type="parTrans" cxnId="{F746F670-E5F2-C44D-A9B2-7B951DED6225}">
      <dgm:prSet/>
      <dgm:spPr/>
      <dgm:t>
        <a:bodyPr/>
        <a:lstStyle/>
        <a:p>
          <a:endParaRPr lang="en-GB"/>
        </a:p>
      </dgm:t>
    </dgm:pt>
    <dgm:pt modelId="{0ADCD1A9-D2DF-8445-B868-CB5CF4B21327}" type="sibTrans" cxnId="{F746F670-E5F2-C44D-A9B2-7B951DED6225}">
      <dgm:prSet/>
      <dgm:spPr/>
      <dgm:t>
        <a:bodyPr/>
        <a:lstStyle/>
        <a:p>
          <a:endParaRPr lang="en-GB"/>
        </a:p>
      </dgm:t>
    </dgm:pt>
    <dgm:pt modelId="{B363AF4B-3987-0F4D-9AF1-F84F5CBD63A1}">
      <dgm:prSet phldrT="[Text]"/>
      <dgm:spPr/>
      <dgm:t>
        <a:bodyPr/>
        <a:lstStyle/>
        <a:p>
          <a:r>
            <a:rPr lang="en-GB" dirty="0" smtClean="0"/>
            <a:t>Multi-level</a:t>
          </a:r>
          <a:endParaRPr lang="en-GB" dirty="0"/>
        </a:p>
      </dgm:t>
    </dgm:pt>
    <dgm:pt modelId="{A289FB5D-ED8C-1148-A087-870D022D8C11}" type="parTrans" cxnId="{1FF16465-4ED2-E545-9DDB-7CC99E7F7FEA}">
      <dgm:prSet/>
      <dgm:spPr/>
      <dgm:t>
        <a:bodyPr/>
        <a:lstStyle/>
        <a:p>
          <a:endParaRPr lang="en-GB"/>
        </a:p>
      </dgm:t>
    </dgm:pt>
    <dgm:pt modelId="{58BE2680-FB38-C944-89CE-B186EE2CC22B}" type="sibTrans" cxnId="{1FF16465-4ED2-E545-9DDB-7CC99E7F7FEA}">
      <dgm:prSet/>
      <dgm:spPr/>
      <dgm:t>
        <a:bodyPr/>
        <a:lstStyle/>
        <a:p>
          <a:endParaRPr lang="en-GB"/>
        </a:p>
      </dgm:t>
    </dgm:pt>
    <dgm:pt modelId="{F255A834-DCA3-E540-89BF-9EF26B694C07}">
      <dgm:prSet phldrT="[Text]"/>
      <dgm:spPr/>
      <dgm:t>
        <a:bodyPr/>
        <a:lstStyle/>
        <a:p>
          <a:r>
            <a:rPr lang="en-GB" dirty="0" smtClean="0"/>
            <a:t>Customers with similar needs</a:t>
          </a:r>
          <a:endParaRPr lang="en-GB" dirty="0"/>
        </a:p>
      </dgm:t>
    </dgm:pt>
    <dgm:pt modelId="{EED53116-2B2C-3141-B1A4-2F684B9F6B63}" type="parTrans" cxnId="{0AF0FBB0-562F-884C-ACF1-B3B1778A1887}">
      <dgm:prSet/>
      <dgm:spPr/>
      <dgm:t>
        <a:bodyPr/>
        <a:lstStyle/>
        <a:p>
          <a:endParaRPr lang="en-GB"/>
        </a:p>
      </dgm:t>
    </dgm:pt>
    <dgm:pt modelId="{EB6959CE-EFFC-CF40-8950-8CB3424E9B39}" type="sibTrans" cxnId="{0AF0FBB0-562F-884C-ACF1-B3B1778A1887}">
      <dgm:prSet/>
      <dgm:spPr/>
      <dgm:t>
        <a:bodyPr/>
        <a:lstStyle/>
        <a:p>
          <a:endParaRPr lang="en-GB"/>
        </a:p>
      </dgm:t>
    </dgm:pt>
    <dgm:pt modelId="{616D6808-D417-9C49-9165-BEA58C42D6A4}">
      <dgm:prSet phldrT="[Text]"/>
      <dgm:spPr/>
      <dgm:t>
        <a:bodyPr/>
        <a:lstStyle/>
        <a:p>
          <a:r>
            <a:rPr lang="en-GB" dirty="0" smtClean="0"/>
            <a:t>Aligned with service group offerings</a:t>
          </a:r>
          <a:endParaRPr lang="en-GB" dirty="0"/>
        </a:p>
      </dgm:t>
    </dgm:pt>
    <dgm:pt modelId="{704C45C9-2A1B-A446-8C34-5B9A7B214B65}" type="parTrans" cxnId="{ED748E25-107F-E344-AD0D-5AA66BB0F803}">
      <dgm:prSet/>
      <dgm:spPr/>
      <dgm:t>
        <a:bodyPr/>
        <a:lstStyle/>
        <a:p>
          <a:endParaRPr lang="en-GB"/>
        </a:p>
      </dgm:t>
    </dgm:pt>
    <dgm:pt modelId="{E0F47C50-F252-B146-8AB2-B0AB29987386}" type="sibTrans" cxnId="{ED748E25-107F-E344-AD0D-5AA66BB0F803}">
      <dgm:prSet/>
      <dgm:spPr/>
      <dgm:t>
        <a:bodyPr/>
        <a:lstStyle/>
        <a:p>
          <a:endParaRPr lang="en-GB"/>
        </a:p>
      </dgm:t>
    </dgm:pt>
    <dgm:pt modelId="{58B0B658-6EE9-074D-B4E5-B193B8938C89}" type="pres">
      <dgm:prSet presAssocID="{0FE49D7E-5862-694C-AF9E-5FF6367DC69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ACD47D-AC24-C344-B30C-919FB451BDCE}" type="pres">
      <dgm:prSet presAssocID="{0FE49D7E-5862-694C-AF9E-5FF6367DC69C}" presName="matrix" presStyleCnt="0"/>
      <dgm:spPr/>
    </dgm:pt>
    <dgm:pt modelId="{0C5D6A0B-909E-5F43-8E9E-E8DE611A856C}" type="pres">
      <dgm:prSet presAssocID="{0FE49D7E-5862-694C-AF9E-5FF6367DC69C}" presName="tile1" presStyleLbl="node1" presStyleIdx="0" presStyleCnt="4"/>
      <dgm:spPr/>
      <dgm:t>
        <a:bodyPr/>
        <a:lstStyle/>
        <a:p>
          <a:endParaRPr lang="en-GB"/>
        </a:p>
      </dgm:t>
    </dgm:pt>
    <dgm:pt modelId="{BFFBA7D8-65B3-284F-8E3C-5701565CEC50}" type="pres">
      <dgm:prSet presAssocID="{0FE49D7E-5862-694C-AF9E-5FF6367DC69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5AEE16-E4AD-8D49-98F1-68FB9A685232}" type="pres">
      <dgm:prSet presAssocID="{0FE49D7E-5862-694C-AF9E-5FF6367DC69C}" presName="tile2" presStyleLbl="node1" presStyleIdx="1" presStyleCnt="4" custLinFactNeighborX="9635" custLinFactNeighborY="-3472"/>
      <dgm:spPr/>
      <dgm:t>
        <a:bodyPr/>
        <a:lstStyle/>
        <a:p>
          <a:endParaRPr lang="en-GB"/>
        </a:p>
      </dgm:t>
    </dgm:pt>
    <dgm:pt modelId="{E80C2383-8F28-5443-90D9-5FAFED021A40}" type="pres">
      <dgm:prSet presAssocID="{0FE49D7E-5862-694C-AF9E-5FF6367DC69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5BC656-7FF7-3A4A-AAF1-4675F3EACA12}" type="pres">
      <dgm:prSet presAssocID="{0FE49D7E-5862-694C-AF9E-5FF6367DC69C}" presName="tile3" presStyleLbl="node1" presStyleIdx="2" presStyleCnt="4" custLinFactNeighborX="-4032" custLinFactNeighborY="8758"/>
      <dgm:spPr/>
      <dgm:t>
        <a:bodyPr/>
        <a:lstStyle/>
        <a:p>
          <a:endParaRPr lang="en-GB"/>
        </a:p>
      </dgm:t>
    </dgm:pt>
    <dgm:pt modelId="{4CA37C07-8E18-AD40-B372-F64499B1327E}" type="pres">
      <dgm:prSet presAssocID="{0FE49D7E-5862-694C-AF9E-5FF6367DC69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9BB37-2CD9-F043-94FB-746316DF2F42}" type="pres">
      <dgm:prSet presAssocID="{0FE49D7E-5862-694C-AF9E-5FF6367DC69C}" presName="tile4" presStyleLbl="node1" presStyleIdx="3" presStyleCnt="4" custLinFactNeighborX="866" custLinFactNeighborY="3789"/>
      <dgm:spPr/>
      <dgm:t>
        <a:bodyPr/>
        <a:lstStyle/>
        <a:p>
          <a:endParaRPr lang="en-GB"/>
        </a:p>
      </dgm:t>
    </dgm:pt>
    <dgm:pt modelId="{AC5CB35C-C0E0-BB4A-AE42-F96293FB6ED8}" type="pres">
      <dgm:prSet presAssocID="{0FE49D7E-5862-694C-AF9E-5FF6367DC69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001DE1-5C19-3A4F-BCCE-2492459E4B57}" type="pres">
      <dgm:prSet presAssocID="{0FE49D7E-5862-694C-AF9E-5FF6367DC69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951BB71F-BF6F-CE4D-9393-5477760DF6CF}" type="presOf" srcId="{6D1AFAF8-B5C2-8C4A-805F-7A5393336B9D}" destId="{E80C2383-8F28-5443-90D9-5FAFED021A40}" srcOrd="1" destOrd="0" presId="urn:microsoft.com/office/officeart/2005/8/layout/matrix1"/>
    <dgm:cxn modelId="{997EAFFF-71BE-0F47-8BF3-A47BCD537549}" type="presOf" srcId="{23AA22B9-0684-1844-B96F-D5C117ECCC0D}" destId="{0C5D6A0B-909E-5F43-8E9E-E8DE611A856C}" srcOrd="0" destOrd="3" presId="urn:microsoft.com/office/officeart/2005/8/layout/matrix1"/>
    <dgm:cxn modelId="{EE979409-7CDA-DE48-A3E8-1646F8C21F8C}" srcId="{835F90A9-84D0-BF41-8ED9-368B1DF16C56}" destId="{23AA22B9-0684-1844-B96F-D5C117ECCC0D}" srcOrd="2" destOrd="0" parTransId="{5FA197F6-A2A4-804A-9FD5-6AE10ACA80C1}" sibTransId="{E450DA69-2FBF-DD46-A841-F531B69EF86C}"/>
    <dgm:cxn modelId="{7C925166-C80F-3646-9C71-53A56B7D8E3C}" type="presOf" srcId="{616D6808-D417-9C49-9165-BEA58C42D6A4}" destId="{CF5BC656-7FF7-3A4A-AAF1-4675F3EACA12}" srcOrd="0" destOrd="1" presId="urn:microsoft.com/office/officeart/2005/8/layout/matrix1"/>
    <dgm:cxn modelId="{6D5DD64C-4443-E945-95AB-B55D295DF587}" type="presOf" srcId="{E028F78C-A9E7-D04F-BC10-DC36FF81309F}" destId="{0C5D6A0B-909E-5F43-8E9E-E8DE611A856C}" srcOrd="0" destOrd="2" presId="urn:microsoft.com/office/officeart/2005/8/layout/matrix1"/>
    <dgm:cxn modelId="{DD0339CB-D1E5-AD4A-B29E-82C4EEB7EEDC}" type="presOf" srcId="{835F90A9-84D0-BF41-8ED9-368B1DF16C56}" destId="{BFFBA7D8-65B3-284F-8E3C-5701565CEC50}" srcOrd="1" destOrd="0" presId="urn:microsoft.com/office/officeart/2005/8/layout/matrix1"/>
    <dgm:cxn modelId="{18AD421E-1C03-1040-80D5-9EF0E1250857}" type="presOf" srcId="{0FE49D7E-5862-694C-AF9E-5FF6367DC69C}" destId="{58B0B658-6EE9-074D-B4E5-B193B8938C89}" srcOrd="0" destOrd="0" presId="urn:microsoft.com/office/officeart/2005/8/layout/matrix1"/>
    <dgm:cxn modelId="{C8246D09-BCD7-A340-844B-80914D2C86B1}" type="presOf" srcId="{835F90A9-84D0-BF41-8ED9-368B1DF16C56}" destId="{0C5D6A0B-909E-5F43-8E9E-E8DE611A856C}" srcOrd="0" destOrd="0" presId="urn:microsoft.com/office/officeart/2005/8/layout/matrix1"/>
    <dgm:cxn modelId="{1F7A5370-76BA-AD42-BC94-1F66D181C5A7}" type="presOf" srcId="{817D8DFE-E1A3-B749-AA3E-FB24F73EE64C}" destId="{BFFBA7D8-65B3-284F-8E3C-5701565CEC50}" srcOrd="1" destOrd="1" presId="urn:microsoft.com/office/officeart/2005/8/layout/matrix1"/>
    <dgm:cxn modelId="{E5D7773F-0EC6-1347-A75E-9BF3B4A05F97}" type="presOf" srcId="{E028F78C-A9E7-D04F-BC10-DC36FF81309F}" destId="{BFFBA7D8-65B3-284F-8E3C-5701565CEC50}" srcOrd="1" destOrd="2" presId="urn:microsoft.com/office/officeart/2005/8/layout/matrix1"/>
    <dgm:cxn modelId="{1FF16465-4ED2-E545-9DDB-7CC99E7F7FEA}" srcId="{9D7D71ED-837B-114A-B405-C5A16A5729EB}" destId="{B363AF4B-3987-0F4D-9AF1-F84F5CBD63A1}" srcOrd="3" destOrd="0" parTransId="{A289FB5D-ED8C-1148-A087-870D022D8C11}" sibTransId="{58BE2680-FB38-C944-89CE-B186EE2CC22B}"/>
    <dgm:cxn modelId="{E4280083-BD5F-CA45-974D-0BAFA5B0CB62}" type="presOf" srcId="{9D7D71ED-837B-114A-B405-C5A16A5729EB}" destId="{B6001DE1-5C19-3A4F-BCCE-2492459E4B57}" srcOrd="0" destOrd="0" presId="urn:microsoft.com/office/officeart/2005/8/layout/matrix1"/>
    <dgm:cxn modelId="{9472EFE9-FEB4-B94A-9200-0C3CC13CE2E1}" srcId="{835F90A9-84D0-BF41-8ED9-368B1DF16C56}" destId="{E028F78C-A9E7-D04F-BC10-DC36FF81309F}" srcOrd="1" destOrd="0" parTransId="{6789C3B3-57FC-BD4A-A564-894C90078889}" sibTransId="{0D6AC3C2-0B4D-ED4B-A4E0-0B95BED5296D}"/>
    <dgm:cxn modelId="{4294B8C0-FA63-C641-80D9-8102C488FD7D}" type="presOf" srcId="{519875CA-2784-784E-BAD3-643C5AFEF47A}" destId="{4CA37C07-8E18-AD40-B372-F64499B1327E}" srcOrd="1" destOrd="0" presId="urn:microsoft.com/office/officeart/2005/8/layout/matrix1"/>
    <dgm:cxn modelId="{319C7DA5-8FDB-7A49-8310-BF29BBABFBE2}" srcId="{0FE49D7E-5862-694C-AF9E-5FF6367DC69C}" destId="{9D7D71ED-837B-114A-B405-C5A16A5729EB}" srcOrd="0" destOrd="0" parTransId="{68ECFB60-09D4-304C-B165-75A2C5F950E5}" sibTransId="{A64D3525-E098-134F-9499-45700FE5D60B}"/>
    <dgm:cxn modelId="{FDB7255E-67A9-964F-9BC2-E7A5C1E965AB}" type="presOf" srcId="{23AA22B9-0684-1844-B96F-D5C117ECCC0D}" destId="{BFFBA7D8-65B3-284F-8E3C-5701565CEC50}" srcOrd="1" destOrd="3" presId="urn:microsoft.com/office/officeart/2005/8/layout/matrix1"/>
    <dgm:cxn modelId="{63A35EB1-35C7-DC4B-BC3D-790BB19A870C}" srcId="{9D7D71ED-837B-114A-B405-C5A16A5729EB}" destId="{6D1AFAF8-B5C2-8C4A-805F-7A5393336B9D}" srcOrd="1" destOrd="0" parTransId="{53858112-C0E7-F74C-A16C-ADF2F480D201}" sibTransId="{206F9EBB-3299-0242-887C-104025A4E76E}"/>
    <dgm:cxn modelId="{0711A3FA-6D91-FC4F-B09B-77BAB47DEB82}" type="presOf" srcId="{B363AF4B-3987-0F4D-9AF1-F84F5CBD63A1}" destId="{9E49BB37-2CD9-F043-94FB-746316DF2F42}" srcOrd="0" destOrd="0" presId="urn:microsoft.com/office/officeart/2005/8/layout/matrix1"/>
    <dgm:cxn modelId="{221BACBB-2399-0A43-A3B4-29100F4494F1}" type="presOf" srcId="{F255A834-DCA3-E540-89BF-9EF26B694C07}" destId="{F85AEE16-E4AD-8D49-98F1-68FB9A685232}" srcOrd="0" destOrd="1" presId="urn:microsoft.com/office/officeart/2005/8/layout/matrix1"/>
    <dgm:cxn modelId="{41A01B2B-136B-0F41-A52D-343D5B838565}" type="presOf" srcId="{B363AF4B-3987-0F4D-9AF1-F84F5CBD63A1}" destId="{AC5CB35C-C0E0-BB4A-AE42-F96293FB6ED8}" srcOrd="1" destOrd="0" presId="urn:microsoft.com/office/officeart/2005/8/layout/matrix1"/>
    <dgm:cxn modelId="{7090D527-B5F8-5F48-9C0C-395F142FA9B9}" type="presOf" srcId="{F255A834-DCA3-E540-89BF-9EF26B694C07}" destId="{E80C2383-8F28-5443-90D9-5FAFED021A40}" srcOrd="1" destOrd="1" presId="urn:microsoft.com/office/officeart/2005/8/layout/matrix1"/>
    <dgm:cxn modelId="{1D404B6C-1215-D543-987D-2C77D82E86B3}" srcId="{835F90A9-84D0-BF41-8ED9-368B1DF16C56}" destId="{817D8DFE-E1A3-B749-AA3E-FB24F73EE64C}" srcOrd="0" destOrd="0" parTransId="{779F70E0-39DB-5942-9493-C6AFBF6C0FF4}" sibTransId="{D22EE999-D98A-3040-9EEB-AA478A1DECED}"/>
    <dgm:cxn modelId="{FE6B49E5-7AFE-A74A-B77B-0D99BDCD4390}" type="presOf" srcId="{616D6808-D417-9C49-9165-BEA58C42D6A4}" destId="{4CA37C07-8E18-AD40-B372-F64499B1327E}" srcOrd="1" destOrd="1" presId="urn:microsoft.com/office/officeart/2005/8/layout/matrix1"/>
    <dgm:cxn modelId="{9072065D-EAC4-0B4A-8A95-4496832013F8}" srcId="{9D7D71ED-837B-114A-B405-C5A16A5729EB}" destId="{835F90A9-84D0-BF41-8ED9-368B1DF16C56}" srcOrd="0" destOrd="0" parTransId="{732BA098-886B-3940-9A3E-645ACE7C1F1C}" sibTransId="{062A7484-FA01-AA4E-8B53-96300A986F70}"/>
    <dgm:cxn modelId="{F746F670-E5F2-C44D-A9B2-7B951DED6225}" srcId="{9D7D71ED-837B-114A-B405-C5A16A5729EB}" destId="{519875CA-2784-784E-BAD3-643C5AFEF47A}" srcOrd="2" destOrd="0" parTransId="{35E62250-C47F-774D-A3B0-AF86341794D7}" sibTransId="{0ADCD1A9-D2DF-8445-B868-CB5CF4B21327}"/>
    <dgm:cxn modelId="{226A619F-FDBD-3C48-8480-5184ED35BDE2}" type="presOf" srcId="{817D8DFE-E1A3-B749-AA3E-FB24F73EE64C}" destId="{0C5D6A0B-909E-5F43-8E9E-E8DE611A856C}" srcOrd="0" destOrd="1" presId="urn:microsoft.com/office/officeart/2005/8/layout/matrix1"/>
    <dgm:cxn modelId="{16A8C10C-D02F-F449-B94E-E71C2491EBA4}" type="presOf" srcId="{519875CA-2784-784E-BAD3-643C5AFEF47A}" destId="{CF5BC656-7FF7-3A4A-AAF1-4675F3EACA12}" srcOrd="0" destOrd="0" presId="urn:microsoft.com/office/officeart/2005/8/layout/matrix1"/>
    <dgm:cxn modelId="{0AF0FBB0-562F-884C-ACF1-B3B1778A1887}" srcId="{6D1AFAF8-B5C2-8C4A-805F-7A5393336B9D}" destId="{F255A834-DCA3-E540-89BF-9EF26B694C07}" srcOrd="0" destOrd="0" parTransId="{EED53116-2B2C-3141-B1A4-2F684B9F6B63}" sibTransId="{EB6959CE-EFFC-CF40-8950-8CB3424E9B39}"/>
    <dgm:cxn modelId="{ED748E25-107F-E344-AD0D-5AA66BB0F803}" srcId="{519875CA-2784-784E-BAD3-643C5AFEF47A}" destId="{616D6808-D417-9C49-9165-BEA58C42D6A4}" srcOrd="0" destOrd="0" parTransId="{704C45C9-2A1B-A446-8C34-5B9A7B214B65}" sibTransId="{E0F47C50-F252-B146-8AB2-B0AB29987386}"/>
    <dgm:cxn modelId="{EA4D40E4-13E3-1445-ABBA-FE2CC1DCE094}" type="presOf" srcId="{6D1AFAF8-B5C2-8C4A-805F-7A5393336B9D}" destId="{F85AEE16-E4AD-8D49-98F1-68FB9A685232}" srcOrd="0" destOrd="0" presId="urn:microsoft.com/office/officeart/2005/8/layout/matrix1"/>
    <dgm:cxn modelId="{D4F2042D-E358-BF4C-8013-7E6EBD4A9785}" type="presParOf" srcId="{58B0B658-6EE9-074D-B4E5-B193B8938C89}" destId="{7CACD47D-AC24-C344-B30C-919FB451BDCE}" srcOrd="0" destOrd="0" presId="urn:microsoft.com/office/officeart/2005/8/layout/matrix1"/>
    <dgm:cxn modelId="{D80B7676-34E9-D748-9C92-736C71C334EE}" type="presParOf" srcId="{7CACD47D-AC24-C344-B30C-919FB451BDCE}" destId="{0C5D6A0B-909E-5F43-8E9E-E8DE611A856C}" srcOrd="0" destOrd="0" presId="urn:microsoft.com/office/officeart/2005/8/layout/matrix1"/>
    <dgm:cxn modelId="{8E2D45AF-2374-AA41-899C-5BEEF2F871C6}" type="presParOf" srcId="{7CACD47D-AC24-C344-B30C-919FB451BDCE}" destId="{BFFBA7D8-65B3-284F-8E3C-5701565CEC50}" srcOrd="1" destOrd="0" presId="urn:microsoft.com/office/officeart/2005/8/layout/matrix1"/>
    <dgm:cxn modelId="{DE2C8876-DBE8-3149-838F-975B704F659F}" type="presParOf" srcId="{7CACD47D-AC24-C344-B30C-919FB451BDCE}" destId="{F85AEE16-E4AD-8D49-98F1-68FB9A685232}" srcOrd="2" destOrd="0" presId="urn:microsoft.com/office/officeart/2005/8/layout/matrix1"/>
    <dgm:cxn modelId="{31DD55CA-5FE6-0249-968D-E3538D14D0CC}" type="presParOf" srcId="{7CACD47D-AC24-C344-B30C-919FB451BDCE}" destId="{E80C2383-8F28-5443-90D9-5FAFED021A40}" srcOrd="3" destOrd="0" presId="urn:microsoft.com/office/officeart/2005/8/layout/matrix1"/>
    <dgm:cxn modelId="{4395B53D-8FDE-B34B-9B75-A457A47154DA}" type="presParOf" srcId="{7CACD47D-AC24-C344-B30C-919FB451BDCE}" destId="{CF5BC656-7FF7-3A4A-AAF1-4675F3EACA12}" srcOrd="4" destOrd="0" presId="urn:microsoft.com/office/officeart/2005/8/layout/matrix1"/>
    <dgm:cxn modelId="{3A2ACF01-75CF-9946-85A7-ECCA78BCE9FB}" type="presParOf" srcId="{7CACD47D-AC24-C344-B30C-919FB451BDCE}" destId="{4CA37C07-8E18-AD40-B372-F64499B1327E}" srcOrd="5" destOrd="0" presId="urn:microsoft.com/office/officeart/2005/8/layout/matrix1"/>
    <dgm:cxn modelId="{A9DD01CE-44C9-424C-B575-7AB37B874415}" type="presParOf" srcId="{7CACD47D-AC24-C344-B30C-919FB451BDCE}" destId="{9E49BB37-2CD9-F043-94FB-746316DF2F42}" srcOrd="6" destOrd="0" presId="urn:microsoft.com/office/officeart/2005/8/layout/matrix1"/>
    <dgm:cxn modelId="{888E0DE7-D1A9-D048-B447-9263B710209D}" type="presParOf" srcId="{7CACD47D-AC24-C344-B30C-919FB451BDCE}" destId="{AC5CB35C-C0E0-BB4A-AE42-F96293FB6ED8}" srcOrd="7" destOrd="0" presId="urn:microsoft.com/office/officeart/2005/8/layout/matrix1"/>
    <dgm:cxn modelId="{5E91083C-643D-8644-BD5C-365DF9389078}" type="presParOf" srcId="{58B0B658-6EE9-074D-B4E5-B193B8938C89}" destId="{B6001DE1-5C19-3A4F-BCCE-2492459E4B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DB2FD-4A25-0043-8DDF-21E2124F6AEA}">
      <dsp:nvSpPr>
        <dsp:cNvPr id="0" name=""/>
        <dsp:cNvSpPr/>
      </dsp:nvSpPr>
      <dsp:spPr>
        <a:xfrm>
          <a:off x="2238776" y="1936766"/>
          <a:ext cx="2441739" cy="24417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 smtClean="0"/>
        </a:p>
      </dsp:txBody>
      <dsp:txXfrm>
        <a:off x="2357972" y="2055962"/>
        <a:ext cx="2203347" cy="2203347"/>
      </dsp:txXfrm>
    </dsp:sp>
    <dsp:sp modelId="{87236E07-C045-CC42-BCF4-49FC1F7DB468}">
      <dsp:nvSpPr>
        <dsp:cNvPr id="0" name=""/>
        <dsp:cNvSpPr/>
      </dsp:nvSpPr>
      <dsp:spPr>
        <a:xfrm rot="16219530">
          <a:off x="3016570" y="1484190"/>
          <a:ext cx="9051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51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4E53A-F4FE-844C-858D-41597865145C}">
      <dsp:nvSpPr>
        <dsp:cNvPr id="0" name=""/>
        <dsp:cNvSpPr/>
      </dsp:nvSpPr>
      <dsp:spPr>
        <a:xfrm>
          <a:off x="2958847" y="0"/>
          <a:ext cx="1031614" cy="1031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3009206" y="50359"/>
        <a:ext cx="930896" cy="930896"/>
      </dsp:txXfrm>
    </dsp:sp>
    <dsp:sp modelId="{06B065A3-28B4-384F-BC74-83678B916D19}">
      <dsp:nvSpPr>
        <dsp:cNvPr id="0" name=""/>
        <dsp:cNvSpPr/>
      </dsp:nvSpPr>
      <dsp:spPr>
        <a:xfrm rot="1581783">
          <a:off x="4610456" y="4061835"/>
          <a:ext cx="1347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72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536F2-9D25-FA4F-9282-3103F294DA01}">
      <dsp:nvSpPr>
        <dsp:cNvPr id="0" name=""/>
        <dsp:cNvSpPr/>
      </dsp:nvSpPr>
      <dsp:spPr>
        <a:xfrm>
          <a:off x="5887677" y="4100797"/>
          <a:ext cx="1031614" cy="1031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5938036" y="4151156"/>
        <a:ext cx="930896" cy="930896"/>
      </dsp:txXfrm>
    </dsp:sp>
    <dsp:sp modelId="{0CC6FD6B-E2F8-8B42-A382-36A10F88B3EB}">
      <dsp:nvSpPr>
        <dsp:cNvPr id="0" name=""/>
        <dsp:cNvSpPr/>
      </dsp:nvSpPr>
      <dsp:spPr>
        <a:xfrm rot="9215180">
          <a:off x="968166" y="4062223"/>
          <a:ext cx="1340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05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22312-5C3A-924B-BF57-D050E57BB0ED}">
      <dsp:nvSpPr>
        <dsp:cNvPr id="0" name=""/>
        <dsp:cNvSpPr/>
      </dsp:nvSpPr>
      <dsp:spPr>
        <a:xfrm>
          <a:off x="6526" y="4100797"/>
          <a:ext cx="1031614" cy="1031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56885" y="4151156"/>
        <a:ext cx="930896" cy="930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DB2FD-4A25-0043-8DDF-21E2124F6AEA}">
      <dsp:nvSpPr>
        <dsp:cNvPr id="0" name=""/>
        <dsp:cNvSpPr/>
      </dsp:nvSpPr>
      <dsp:spPr>
        <a:xfrm>
          <a:off x="438553" y="2756155"/>
          <a:ext cx="6046443" cy="2267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EGI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 dirty="0" smtClean="0"/>
        </a:p>
      </dsp:txBody>
      <dsp:txXfrm>
        <a:off x="549226" y="2866828"/>
        <a:ext cx="5825097" cy="2045794"/>
      </dsp:txXfrm>
    </dsp:sp>
    <dsp:sp modelId="{87236E07-C045-CC42-BCF4-49FC1F7DB468}">
      <dsp:nvSpPr>
        <dsp:cNvPr id="0" name=""/>
        <dsp:cNvSpPr/>
      </dsp:nvSpPr>
      <dsp:spPr>
        <a:xfrm rot="16196261">
          <a:off x="2941579" y="2237756"/>
          <a:ext cx="1036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67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4E53A-F4FE-844C-858D-41597865145C}">
      <dsp:nvSpPr>
        <dsp:cNvPr id="0" name=""/>
        <dsp:cNvSpPr/>
      </dsp:nvSpPr>
      <dsp:spPr>
        <a:xfrm>
          <a:off x="2598800" y="0"/>
          <a:ext cx="1719358" cy="1719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e.g. WLCG</a:t>
          </a:r>
          <a:endParaRPr lang="en-GB" sz="3600" kern="1200" dirty="0"/>
        </a:p>
      </dsp:txBody>
      <dsp:txXfrm>
        <a:off x="2682732" y="83932"/>
        <a:ext cx="1551494" cy="1551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63132-EB5E-4A4C-B45A-49629BEF6756}">
      <dsp:nvSpPr>
        <dsp:cNvPr id="0" name=""/>
        <dsp:cNvSpPr/>
      </dsp:nvSpPr>
      <dsp:spPr>
        <a:xfrm>
          <a:off x="1512157" y="0"/>
          <a:ext cx="1272273" cy="12722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Customer</a:t>
          </a:r>
          <a:endParaRPr lang="en-GB" sz="1700" kern="1200" dirty="0"/>
        </a:p>
      </dsp:txBody>
      <dsp:txXfrm>
        <a:off x="1698477" y="186320"/>
        <a:ext cx="899633" cy="899633"/>
      </dsp:txXfrm>
    </dsp:sp>
    <dsp:sp modelId="{9F5AD919-EF5B-4C42-A59E-5FAC9564D520}">
      <dsp:nvSpPr>
        <dsp:cNvPr id="0" name=""/>
        <dsp:cNvSpPr/>
      </dsp:nvSpPr>
      <dsp:spPr>
        <a:xfrm rot="18493787">
          <a:off x="987197" y="1347607"/>
          <a:ext cx="856987" cy="3625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5D5141-0773-FD44-BB86-02553A0E9D2D}">
      <dsp:nvSpPr>
        <dsp:cNvPr id="0" name=""/>
        <dsp:cNvSpPr/>
      </dsp:nvSpPr>
      <dsp:spPr>
        <a:xfrm>
          <a:off x="144048" y="1929746"/>
          <a:ext cx="1208660" cy="966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Service</a:t>
          </a:r>
          <a:endParaRPr lang="en-GB" sz="2800" kern="1200" dirty="0"/>
        </a:p>
      </dsp:txBody>
      <dsp:txXfrm>
        <a:off x="172368" y="1958066"/>
        <a:ext cx="1152020" cy="910288"/>
      </dsp:txXfrm>
    </dsp:sp>
    <dsp:sp modelId="{162F51DF-005A-F242-846B-DFFCAC5913F3}">
      <dsp:nvSpPr>
        <dsp:cNvPr id="0" name=""/>
        <dsp:cNvSpPr/>
      </dsp:nvSpPr>
      <dsp:spPr>
        <a:xfrm rot="16200000">
          <a:off x="1890107" y="1476717"/>
          <a:ext cx="572399" cy="3625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EDFD8D-7822-BE48-ADB7-0CDCAD57B6CD}">
      <dsp:nvSpPr>
        <dsp:cNvPr id="0" name=""/>
        <dsp:cNvSpPr/>
      </dsp:nvSpPr>
      <dsp:spPr>
        <a:xfrm>
          <a:off x="1584177" y="1929746"/>
          <a:ext cx="1208660" cy="966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Service</a:t>
          </a:r>
          <a:endParaRPr lang="en-GB" sz="2800" kern="1200" dirty="0"/>
        </a:p>
      </dsp:txBody>
      <dsp:txXfrm>
        <a:off x="1612497" y="1958066"/>
        <a:ext cx="1152020" cy="910288"/>
      </dsp:txXfrm>
    </dsp:sp>
    <dsp:sp modelId="{3B58FB2C-FB54-2945-B6C3-48EF3876B1B2}">
      <dsp:nvSpPr>
        <dsp:cNvPr id="0" name=""/>
        <dsp:cNvSpPr/>
      </dsp:nvSpPr>
      <dsp:spPr>
        <a:xfrm rot="13812273">
          <a:off x="2485497" y="1360306"/>
          <a:ext cx="899206" cy="3625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3DA8E0-32FB-2744-ADAC-D87D77FC2FB0}">
      <dsp:nvSpPr>
        <dsp:cNvPr id="0" name=""/>
        <dsp:cNvSpPr/>
      </dsp:nvSpPr>
      <dsp:spPr>
        <a:xfrm>
          <a:off x="3024327" y="1929746"/>
          <a:ext cx="1208660" cy="966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Service</a:t>
          </a:r>
          <a:endParaRPr lang="en-GB" sz="2800" kern="1200" dirty="0"/>
        </a:p>
      </dsp:txBody>
      <dsp:txXfrm>
        <a:off x="3052647" y="1958066"/>
        <a:ext cx="1152020" cy="910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63132-EB5E-4A4C-B45A-49629BEF6756}">
      <dsp:nvSpPr>
        <dsp:cNvPr id="0" name=""/>
        <dsp:cNvSpPr/>
      </dsp:nvSpPr>
      <dsp:spPr>
        <a:xfrm>
          <a:off x="1536369" y="1623395"/>
          <a:ext cx="1272273" cy="12722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Service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offering</a:t>
          </a:r>
          <a:endParaRPr lang="en-GB" sz="2100" kern="1200" dirty="0"/>
        </a:p>
      </dsp:txBody>
      <dsp:txXfrm>
        <a:off x="1722689" y="1809715"/>
        <a:ext cx="899633" cy="899633"/>
      </dsp:txXfrm>
    </dsp:sp>
    <dsp:sp modelId="{9F5AD919-EF5B-4C42-A59E-5FAC9564D520}">
      <dsp:nvSpPr>
        <dsp:cNvPr id="0" name=""/>
        <dsp:cNvSpPr/>
      </dsp:nvSpPr>
      <dsp:spPr>
        <a:xfrm rot="13876492">
          <a:off x="458119" y="906861"/>
          <a:ext cx="1550194" cy="3625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5D5141-0773-FD44-BB86-02553A0E9D2D}">
      <dsp:nvSpPr>
        <dsp:cNvPr id="0" name=""/>
        <dsp:cNvSpPr/>
      </dsp:nvSpPr>
      <dsp:spPr>
        <a:xfrm>
          <a:off x="143997" y="0"/>
          <a:ext cx="1208660" cy="966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Customer</a:t>
          </a:r>
          <a:endParaRPr lang="en-GB" sz="2100" kern="1200" dirty="0"/>
        </a:p>
      </dsp:txBody>
      <dsp:txXfrm>
        <a:off x="172317" y="28320"/>
        <a:ext cx="1152020" cy="910288"/>
      </dsp:txXfrm>
    </dsp:sp>
    <dsp:sp modelId="{162F51DF-005A-F242-846B-DFFCAC5913F3}">
      <dsp:nvSpPr>
        <dsp:cNvPr id="0" name=""/>
        <dsp:cNvSpPr/>
      </dsp:nvSpPr>
      <dsp:spPr>
        <a:xfrm rot="16230933">
          <a:off x="1644989" y="840794"/>
          <a:ext cx="1077302" cy="3625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EDFD8D-7822-BE48-ADB7-0CDCAD57B6CD}">
      <dsp:nvSpPr>
        <dsp:cNvPr id="0" name=""/>
        <dsp:cNvSpPr/>
      </dsp:nvSpPr>
      <dsp:spPr>
        <a:xfrm>
          <a:off x="1584157" y="0"/>
          <a:ext cx="1208660" cy="966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Customer</a:t>
          </a:r>
          <a:endParaRPr lang="en-GB" sz="2100" kern="1200" dirty="0"/>
        </a:p>
      </dsp:txBody>
      <dsp:txXfrm>
        <a:off x="1612477" y="28320"/>
        <a:ext cx="1152020" cy="910288"/>
      </dsp:txXfrm>
    </dsp:sp>
    <dsp:sp modelId="{3B58FB2C-FB54-2945-B6C3-48EF3876B1B2}">
      <dsp:nvSpPr>
        <dsp:cNvPr id="0" name=""/>
        <dsp:cNvSpPr/>
      </dsp:nvSpPr>
      <dsp:spPr>
        <a:xfrm rot="18560868">
          <a:off x="2346590" y="908921"/>
          <a:ext cx="1569231" cy="3625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3DA8E0-32FB-2744-ADAC-D87D77FC2FB0}">
      <dsp:nvSpPr>
        <dsp:cNvPr id="0" name=""/>
        <dsp:cNvSpPr/>
      </dsp:nvSpPr>
      <dsp:spPr>
        <a:xfrm>
          <a:off x="3024343" y="3"/>
          <a:ext cx="1208660" cy="966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Customer</a:t>
          </a:r>
          <a:endParaRPr lang="en-GB" sz="2100" kern="1200" dirty="0"/>
        </a:p>
      </dsp:txBody>
      <dsp:txXfrm>
        <a:off x="3052663" y="28323"/>
        <a:ext cx="1152020" cy="910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D6A0B-909E-5F43-8E9E-E8DE611A856C}">
      <dsp:nvSpPr>
        <dsp:cNvPr id="0" name=""/>
        <dsp:cNvSpPr/>
      </dsp:nvSpPr>
      <dsp:spPr>
        <a:xfrm rot="16200000">
          <a:off x="361800" y="-361800"/>
          <a:ext cx="1449000" cy="217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Corporate-level SLA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Availability Mgmt.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Capacity Mgmt.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…</a:t>
          </a:r>
          <a:endParaRPr lang="en-GB" sz="1200" kern="1200" dirty="0"/>
        </a:p>
      </dsp:txBody>
      <dsp:txXfrm rot="5400000">
        <a:off x="0" y="0"/>
        <a:ext cx="2172600" cy="1086750"/>
      </dsp:txXfrm>
    </dsp:sp>
    <dsp:sp modelId="{F85AEE16-E4AD-8D49-98F1-68FB9A685232}">
      <dsp:nvSpPr>
        <dsp:cNvPr id="0" name=""/>
        <dsp:cNvSpPr/>
      </dsp:nvSpPr>
      <dsp:spPr>
        <a:xfrm>
          <a:off x="2172600" y="0"/>
          <a:ext cx="2172600" cy="1449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Customer-level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Customers with similar needs</a:t>
          </a:r>
          <a:endParaRPr lang="en-GB" sz="1200" kern="1200" dirty="0"/>
        </a:p>
      </dsp:txBody>
      <dsp:txXfrm>
        <a:off x="2172600" y="0"/>
        <a:ext cx="2172600" cy="1086750"/>
      </dsp:txXfrm>
    </dsp:sp>
    <dsp:sp modelId="{CF5BC656-7FF7-3A4A-AAF1-4675F3EACA12}">
      <dsp:nvSpPr>
        <dsp:cNvPr id="0" name=""/>
        <dsp:cNvSpPr/>
      </dsp:nvSpPr>
      <dsp:spPr>
        <a:xfrm rot="10800000">
          <a:off x="0" y="1449000"/>
          <a:ext cx="2172600" cy="1449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Service-Level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Aligned with service group offerings</a:t>
          </a:r>
          <a:endParaRPr lang="en-GB" sz="1200" kern="1200" dirty="0"/>
        </a:p>
      </dsp:txBody>
      <dsp:txXfrm rot="10800000">
        <a:off x="0" y="1811250"/>
        <a:ext cx="2172600" cy="1086750"/>
      </dsp:txXfrm>
    </dsp:sp>
    <dsp:sp modelId="{9E49BB37-2CD9-F043-94FB-746316DF2F42}">
      <dsp:nvSpPr>
        <dsp:cNvPr id="0" name=""/>
        <dsp:cNvSpPr/>
      </dsp:nvSpPr>
      <dsp:spPr>
        <a:xfrm rot="5400000">
          <a:off x="2534400" y="1087200"/>
          <a:ext cx="1449000" cy="217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Multi-level</a:t>
          </a:r>
          <a:endParaRPr lang="en-GB" sz="1600" kern="1200" dirty="0"/>
        </a:p>
      </dsp:txBody>
      <dsp:txXfrm rot="-5400000">
        <a:off x="2172600" y="1811250"/>
        <a:ext cx="2172600" cy="1086750"/>
      </dsp:txXfrm>
    </dsp:sp>
    <dsp:sp modelId="{B6001DE1-5C19-3A4F-BCCE-2492459E4B57}">
      <dsp:nvSpPr>
        <dsp:cNvPr id="0" name=""/>
        <dsp:cNvSpPr/>
      </dsp:nvSpPr>
      <dsp:spPr>
        <a:xfrm>
          <a:off x="1520820" y="1086750"/>
          <a:ext cx="1303560" cy="7245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SLA with Customer</a:t>
          </a:r>
          <a:endParaRPr lang="en-GB" sz="1600" kern="1200" dirty="0"/>
        </a:p>
      </dsp:txBody>
      <dsp:txXfrm>
        <a:off x="1556187" y="1122117"/>
        <a:ext cx="1232826" cy="65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6B93B-4C27-6A48-9237-19FC0E7D9B67}" type="datetimeFigureOut">
              <a:rPr lang="en-US" smtClean="0"/>
              <a:t>5/11/11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82C0-AD1F-4F4B-8288-5783691E3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68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5/11/11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----- Meeting Notes (7/11/11 15:41) -----</a:t>
            </a:r>
          </a:p>
          <a:p>
            <a:r>
              <a:rPr lang="en-GB"/>
              <a:t>Change title to soften the statement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4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087C7-E5AE-BB4E-A94E-AC11A9A907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5293DF-27BE-3B4F-9AD2-9F6F0E63E2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40A69-111F-694C-9242-55B0F2D05A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83A6C-E57B-B14A-8EC2-FA59F04D751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E308-2B0E-A847-BBF6-346AB321DE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31B8D-36D9-F445-852C-4C79EA1AD4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68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----- Meeting Notes (7/11/11 15:41) -----</a:t>
            </a:r>
          </a:p>
          <a:p>
            <a:r>
              <a:rPr lang="en-GB"/>
              <a:t>??? = EGI.eu</a:t>
            </a:r>
          </a:p>
          <a:p>
            <a:r>
              <a:rPr lang="en-GB"/>
              <a:t>??? = NREN</a:t>
            </a:r>
          </a:p>
          <a:p>
            <a:r>
              <a:rPr lang="en-GB"/>
              <a:t>RIP --&gt; RiP</a:t>
            </a:r>
          </a:p>
          <a:p>
            <a:r>
              <a:rPr lang="en-GB"/>
              <a:t>EIRO or NGI are flavours of RiPs</a:t>
            </a:r>
          </a:p>
          <a:p>
            <a:endParaRPr lang="en-GB"/>
          </a:p>
          <a:p>
            <a:r>
              <a:rPr lang="en-GB"/>
              <a:t>NGI --&gt; NGI/EIRO in the outer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9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----- Meeting Notes (7/11/11 15:41) -----</a:t>
            </a:r>
          </a:p>
          <a:p>
            <a:r>
              <a:rPr lang="en-GB"/>
              <a:t>RIP --&gt; RiP</a:t>
            </a:r>
          </a:p>
          <a:p>
            <a:r>
              <a:rPr lang="en-GB"/>
              <a:t>NGI should be a RP</a:t>
            </a:r>
          </a:p>
          <a:p>
            <a:endParaRPr lang="en-GB"/>
          </a:p>
          <a:p>
            <a:r>
              <a:rPr lang="en-GB"/>
              <a:t>--&gt; Re-arrange to User Community having OLAs with the NGIs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39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68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</a:t>
            </a:r>
            <a:r>
              <a:rPr lang="en-GB" baseline="0" dirty="0" smtClean="0"/>
              <a:t> alignment with: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91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49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2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----- Meeting Notes (7/11/11 15:41) -----</a:t>
            </a:r>
          </a:p>
          <a:p>
            <a:r>
              <a:rPr lang="en-GB" dirty="0"/>
              <a:t>Name them future EGI cloud, with ? to "de-</a:t>
            </a:r>
            <a:r>
              <a:rPr lang="en-GB" dirty="0" err="1"/>
              <a:t>Mirco</a:t>
            </a:r>
            <a:r>
              <a:rPr lang="en-GB" dirty="0"/>
              <a:t>-</a:t>
            </a:r>
            <a:r>
              <a:rPr lang="en-GB" dirty="0" err="1"/>
              <a:t>fy</a:t>
            </a:r>
            <a:r>
              <a:rPr lang="en-GB" dirty="0"/>
              <a:t>" 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C89469-E784-9149-A2DB-4CEE3FE2B878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833B-B0B3-D949-8CFA-A57EC84321C9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EDED4-650A-114C-81AC-A9A474CAC38E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A21-0ECC-4F5A-8F59-8DD436D344B9}" type="datetime1">
              <a:rPr lang="en-GB" smtClean="0"/>
              <a:t>5/11/11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9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9F69B1-271C-4E48-9AB5-79ACD0CC4C3C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  <p:sldLayoutId id="214748365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3" Type="http://schemas.openxmlformats.org/officeDocument/2006/relationships/diagramData" Target="../diagrams/data5.xml"/><Relationship Id="rId14" Type="http://schemas.openxmlformats.org/officeDocument/2006/relationships/diagramLayout" Target="../diagrams/layout5.xml"/><Relationship Id="rId15" Type="http://schemas.openxmlformats.org/officeDocument/2006/relationships/diagramQuickStyle" Target="../diagrams/quickStyle5.xml"/><Relationship Id="rId16" Type="http://schemas.openxmlformats.org/officeDocument/2006/relationships/diagramColors" Target="../diagrams/colors5.xml"/><Relationship Id="rId1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Emerging Cloud </a:t>
            </a:r>
            <a:r>
              <a:rPr lang="en-US" i="1" dirty="0"/>
              <a:t>Offerings and </a:t>
            </a:r>
            <a:r>
              <a:rPr lang="en-US" i="1" dirty="0" smtClean="0"/>
              <a:t>SLAs in </a:t>
            </a:r>
            <a:r>
              <a:rPr lang="en-US" i="1" dirty="0"/>
              <a:t>EGI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Michel Drescher,</a:t>
            </a:r>
          </a:p>
          <a:p>
            <a:r>
              <a:rPr lang="en-GB" dirty="0" smtClean="0"/>
              <a:t>Technical Manager, </a:t>
            </a:r>
            <a:r>
              <a:rPr lang="en-GB" dirty="0" err="1" smtClean="0"/>
              <a:t>EGI.eu</a:t>
            </a:r>
            <a:endParaRPr lang="en-GB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0B572B-949B-7D4E-B772-ED02FCC1DBD6}" type="datetime1">
              <a:rPr lang="en-US" smtClean="0">
                <a:solidFill>
                  <a:schemeClr val="bg1"/>
                </a:solidFill>
                <a:latin typeface="Arial" pitchFamily="34" charset="0"/>
              </a:rPr>
              <a:t>5/11/11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3rd SLA4D-Grid workshop 2011, Munich 9 November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77281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EGI Federated Clouds </a:t>
            </a:r>
          </a:p>
          <a:p>
            <a:pPr algn="ctr"/>
            <a:r>
              <a:rPr lang="en-GB" sz="4000" dirty="0" smtClean="0"/>
              <a:t>Task Force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3452808"/>
            <a:ext cx="5040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Incubating the EGI Cloud federation providing a pan-European </a:t>
            </a:r>
          </a:p>
          <a:p>
            <a:pPr algn="ctr"/>
            <a:r>
              <a:rPr lang="en-GB" sz="2400" dirty="0" smtClean="0"/>
              <a:t>e-Infrastructure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260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Clouds TF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09284" cy="4525963"/>
          </a:xfrm>
        </p:spPr>
        <p:txBody>
          <a:bodyPr/>
          <a:lstStyle/>
          <a:p>
            <a:r>
              <a:rPr lang="en-GB" dirty="0" smtClean="0"/>
              <a:t>Explore technical aspects of hybrid Clouds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Elicit user </a:t>
            </a:r>
            <a:r>
              <a:rPr lang="en-GB" dirty="0"/>
              <a:t>community </a:t>
            </a:r>
            <a:r>
              <a:rPr lang="en-GB" dirty="0" smtClean="0"/>
              <a:t>requirements</a:t>
            </a:r>
            <a:endParaRPr lang="en-GB" dirty="0"/>
          </a:p>
          <a:p>
            <a:pPr lvl="1"/>
            <a:r>
              <a:rPr lang="en-GB" dirty="0"/>
              <a:t>Early adopters </a:t>
            </a:r>
            <a:r>
              <a:rPr lang="en-GB" dirty="0" smtClean="0"/>
              <a:t>using the </a:t>
            </a:r>
            <a:r>
              <a:rPr lang="en-GB" dirty="0"/>
              <a:t>Cloud federation</a:t>
            </a:r>
          </a:p>
          <a:p>
            <a:pPr lvl="1"/>
            <a:r>
              <a:rPr lang="en-GB" dirty="0" smtClean="0"/>
              <a:t>Gap analysis &amp; technical feedback to technology providers</a:t>
            </a:r>
          </a:p>
          <a:p>
            <a:pPr lvl="1"/>
            <a:r>
              <a:rPr lang="en-GB" dirty="0" smtClean="0"/>
              <a:t>Recommendations for other EGI areas</a:t>
            </a:r>
          </a:p>
          <a:p>
            <a:pPr lvl="1"/>
            <a:r>
              <a:rPr lang="en-GB" dirty="0"/>
              <a:t>Integrate with EGI production </a:t>
            </a: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8/11/11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Scenario 1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“Running a pre-defined VM Image”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Image known and accessible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management commands: start, stop, dispose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Federated AAI restricts access to the running instance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  <a:r>
              <a:rPr lang="en-GB" sz="2400" dirty="0" smtClean="0">
                <a:latin typeface="Arial" charset="0"/>
              </a:rPr>
              <a:t>offering</a:t>
            </a:r>
            <a:endParaRPr lang="en-GB" sz="2400" dirty="0" smtClean="0">
              <a:latin typeface="Arial" charset="0"/>
            </a:endParaRP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VM-based computing</a:t>
            </a:r>
            <a:endParaRPr lang="en-GB" sz="2000" dirty="0" smtClean="0">
              <a:latin typeface="Arial" charset="0"/>
            </a:endParaRP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AAI </a:t>
            </a:r>
            <a:r>
              <a:rPr lang="en-GB" sz="2000" dirty="0" smtClean="0">
                <a:latin typeface="Arial" charset="0"/>
              </a:rPr>
              <a:t>infrastructure</a:t>
            </a:r>
            <a:endParaRPr lang="en-GB" sz="2000" dirty="0" smtClean="0">
              <a:latin typeface="Arial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50FDE0-5FBC-2F48-944B-D1CEE7E862E7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7181"/>
            <a:ext cx="4906599" cy="282414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1004E-ACF7-8E46-BCA7-94B01835FEAC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 2011, Lyon France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1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2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64500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“Running my data and VM  in the Infrastructure”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Image is generated off-line  by the user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Image upload, snapshot download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Data resident with provider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Runtime link to data by configuration</a:t>
            </a:r>
            <a:br>
              <a:rPr lang="en-GB" sz="2400" dirty="0" smtClean="0">
                <a:latin typeface="Arial" charset="0"/>
              </a:rPr>
            </a:br>
            <a:endParaRPr lang="en-GB" sz="24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Services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Generic </a:t>
            </a:r>
            <a:r>
              <a:rPr lang="en-GB" sz="2000" dirty="0" smtClean="0">
                <a:latin typeface="Arial" charset="0"/>
              </a:rPr>
              <a:t>storage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VM image storage/cache</a:t>
            </a:r>
            <a:endParaRPr lang="en-GB" sz="2400" dirty="0" smtClean="0">
              <a:latin typeface="Arial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7E26DB-13BF-CF49-99D9-FC2913721BF2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D8246-2CFA-104A-953D-FA50C925030D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 2011, Lyon France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3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“Integrating multiple resource providers”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Many resource providers</a:t>
            </a:r>
          </a:p>
          <a:p>
            <a:pPr marL="571500" indent="-571500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Federated AAI </a:t>
            </a:r>
            <a:r>
              <a:rPr lang="en-GB" sz="2400" dirty="0" smtClean="0">
                <a:latin typeface="Arial" charset="0"/>
              </a:rPr>
              <a:t>across Resource providers at resource management level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Comparable service descriptions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Integration at user level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  <a:endParaRPr lang="en-GB" sz="3600" dirty="0">
              <a:latin typeface="Arial" charset="0"/>
            </a:endParaRP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Information service</a:t>
            </a:r>
            <a:endParaRPr lang="en-GB" sz="2000" dirty="0">
              <a:latin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CB191D-4CC5-BB4B-BD57-20AC1DA95DC5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B856E-BE6C-AF48-B2E7-FD3123797AAF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 2011, Lyon France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4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“Accounting across Resource Providers”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Unique user identification across resource providers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Resource usage is accounted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Shared resource accounting profile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Accounting</a:t>
            </a:r>
            <a:endParaRPr lang="en-GB" sz="2000" dirty="0">
              <a:latin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E041FA-1BBC-794F-8713-D01145A44C08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9751F-CEE0-7D46-840A-B0C5DEDB340D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 2011, Lyon France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5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“Reliability/Availability of Resource Providers”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Provider reliability and availability statistics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Historic accounts, and current figures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Regular publication of statistics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Monitoring</a:t>
            </a:r>
            <a:endParaRPr lang="en-GB" sz="2000" dirty="0">
              <a:latin typeface="Arial" charset="0"/>
            </a:endParaRP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Reporting</a:t>
            </a:r>
            <a:endParaRPr lang="en-GB" sz="2000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487EB-93ED-424C-A32A-8C24FA997529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1A33F-3A03-A04E-8010-C8581161D916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 2011, Lyon France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6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“VM/Resource state change notification”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Reactive/proactive management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Instance state change management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Real-time notification constraints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Notification/Feedback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657A55-B878-1440-89D8-82E869B5376B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092F6-0CD2-BC44-9515-19B297955C21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 2011, Lyon France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9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future EGI Cloud?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5/11/11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353866" y="4907296"/>
            <a:ext cx="7458493" cy="1294840"/>
            <a:chOff x="353866" y="4760320"/>
            <a:chExt cx="7458493" cy="1404984"/>
          </a:xfrm>
        </p:grpSpPr>
        <p:sp>
          <p:nvSpPr>
            <p:cNvPr id="10" name="Rectangle 9"/>
            <p:cNvSpPr/>
            <p:nvPr/>
          </p:nvSpPr>
          <p:spPr>
            <a:xfrm>
              <a:off x="353866" y="4760320"/>
              <a:ext cx="7458493" cy="1404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08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01513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5511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77515" y="5571110"/>
              <a:ext cx="97257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50776" y="5571110"/>
              <a:ext cx="155030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Amazon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01769" y="5571110"/>
              <a:ext cx="155030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Microsoft</a:t>
              </a:r>
              <a:endParaRPr lang="en-GB" dirty="0"/>
            </a:p>
          </p:txBody>
        </p:sp>
      </p:grpSp>
      <p:sp>
        <p:nvSpPr>
          <p:cNvPr id="48" name="Rectangle 47"/>
          <p:cNvSpPr/>
          <p:nvPr/>
        </p:nvSpPr>
        <p:spPr>
          <a:xfrm rot="16200000">
            <a:off x="6434161" y="3591271"/>
            <a:ext cx="4104457" cy="1043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 smtClean="0"/>
              <a:t>EGI.eu Coordination</a:t>
            </a:r>
            <a:endParaRPr lang="en-GB" sz="32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7338596" y="3749456"/>
            <a:ext cx="273843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Core Software &amp; Support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6094" y="1438204"/>
            <a:ext cx="7250426" cy="1288893"/>
            <a:chOff x="346094" y="1438204"/>
            <a:chExt cx="7250426" cy="1288893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20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543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366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628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94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-25879" y="2852936"/>
            <a:ext cx="7838238" cy="1944216"/>
            <a:chOff x="-25879" y="2852936"/>
            <a:chExt cx="7838238" cy="1944216"/>
          </a:xfrm>
        </p:grpSpPr>
        <p:sp>
          <p:nvSpPr>
            <p:cNvPr id="49" name="Rectangle 48"/>
            <p:cNvSpPr/>
            <p:nvPr/>
          </p:nvSpPr>
          <p:spPr>
            <a:xfrm>
              <a:off x="346094" y="2852936"/>
              <a:ext cx="1102779" cy="19073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1790" y="2852937"/>
              <a:ext cx="1720569" cy="19073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87366" y="2852937"/>
              <a:ext cx="1317396" cy="19073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89600" y="2852937"/>
              <a:ext cx="1102779" cy="19073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3860" y="2852937"/>
              <a:ext cx="1879558" cy="19073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2233" y="4178630"/>
              <a:ext cx="766133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gLite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6232" y="4178630"/>
              <a:ext cx="112721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UNICORE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166" y="4206679"/>
              <a:ext cx="92174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dCache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3852" y="4172719"/>
              <a:ext cx="582199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ARC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2412" y="4178630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63264" y="4046914"/>
              <a:ext cx="141328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Platform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6994" y="3239557"/>
              <a:ext cx="1413289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63264" y="3288876"/>
              <a:ext cx="141328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4771" y="3677582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784260" y="3669439"/>
              <a:ext cx="1886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Virtual Machines</a:t>
              </a:r>
              <a:endParaRPr lang="en-GB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49508" y="5013176"/>
            <a:ext cx="7249504" cy="465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Federated Virtual Machine Managers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07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3491880" y="2780928"/>
            <a:ext cx="1152128" cy="19442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6" name="Rectangle 115"/>
          <p:cNvSpPr/>
          <p:nvPr/>
        </p:nvSpPr>
        <p:spPr>
          <a:xfrm>
            <a:off x="6084168" y="2780928"/>
            <a:ext cx="1728192" cy="19442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5" name="Rectangle 114"/>
          <p:cNvSpPr/>
          <p:nvPr/>
        </p:nvSpPr>
        <p:spPr>
          <a:xfrm>
            <a:off x="4716016" y="3717032"/>
            <a:ext cx="1296144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3" name="Rectangle 112"/>
          <p:cNvSpPr/>
          <p:nvPr/>
        </p:nvSpPr>
        <p:spPr>
          <a:xfrm>
            <a:off x="1547664" y="2780928"/>
            <a:ext cx="1872208" cy="792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2" name="Rectangle 111"/>
          <p:cNvSpPr/>
          <p:nvPr/>
        </p:nvSpPr>
        <p:spPr>
          <a:xfrm>
            <a:off x="1547664" y="3717032"/>
            <a:ext cx="1872208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1" name="Rectangle 110"/>
          <p:cNvSpPr/>
          <p:nvPr/>
        </p:nvSpPr>
        <p:spPr>
          <a:xfrm>
            <a:off x="323528" y="3717032"/>
            <a:ext cx="1152128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future EGI </a:t>
            </a:r>
            <a:r>
              <a:rPr lang="en-GB" dirty="0" smtClean="0"/>
              <a:t>Cloud?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8/11/11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3866" y="4907296"/>
            <a:ext cx="7458493" cy="1294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6094" y="1438204"/>
            <a:ext cx="7250426" cy="1288893"/>
            <a:chOff x="346094" y="1438204"/>
            <a:chExt cx="7250426" cy="1288893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20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543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366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628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94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762233" y="4178630"/>
            <a:ext cx="7661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796232" y="4178630"/>
            <a:ext cx="112721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UNICORE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4293096"/>
            <a:ext cx="9217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693852" y="4172719"/>
            <a:ext cx="58219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00192" y="3933056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Platform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1763688" y="2852936"/>
            <a:ext cx="141328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6300192" y="2852936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484771" y="3779748"/>
            <a:ext cx="84005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84260" y="3669439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Virtual Machines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2339752" y="4797152"/>
            <a:ext cx="1601119" cy="1143656"/>
            <a:chOff x="1835696" y="3573016"/>
            <a:chExt cx="3024336" cy="2160240"/>
          </a:xfrm>
        </p:grpSpPr>
        <p:sp>
          <p:nvSpPr>
            <p:cNvPr id="44" name="Rectangle 43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07704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15816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07704" y="5157192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8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29422" y="4797152"/>
            <a:ext cx="7166914" cy="1296144"/>
            <a:chOff x="1475656" y="3573016"/>
            <a:chExt cx="13537504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3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13537504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067944" y="4797152"/>
            <a:ext cx="1601119" cy="1143656"/>
            <a:chOff x="1835696" y="3573016"/>
            <a:chExt cx="3024336" cy="2160240"/>
          </a:xfrm>
        </p:grpSpPr>
        <p:sp>
          <p:nvSpPr>
            <p:cNvPr id="83" name="Rectangle 82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07704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15816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23929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23929" y="5157192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Arrow Connector 89"/>
            <p:cNvCxnSpPr>
              <a:stCxn id="89" idx="2"/>
            </p:cNvCxnSpPr>
            <p:nvPr/>
          </p:nvCxnSpPr>
          <p:spPr>
            <a:xfrm>
              <a:off x="4355976" y="5445225"/>
              <a:ext cx="0" cy="28803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779193" y="4797152"/>
            <a:ext cx="1601119" cy="1143656"/>
            <a:chOff x="1835696" y="3573016"/>
            <a:chExt cx="3024336" cy="2160240"/>
          </a:xfrm>
        </p:grpSpPr>
        <p:sp>
          <p:nvSpPr>
            <p:cNvPr id="97" name="Rectangle 9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Amazon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07704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915816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104" name="Straight Arrow Connector 103"/>
            <p:cNvCxnSpPr>
              <a:stCxn id="103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1403648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100392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8026912" y="4005064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PaaS</a:t>
            </a:r>
            <a:endParaRPr lang="en-GB" sz="2400" dirty="0"/>
          </a:p>
        </p:txBody>
      </p:sp>
      <p:cxnSp>
        <p:nvCxnSpPr>
          <p:cNvPr id="34" name="Straight Connector 33"/>
          <p:cNvCxnSpPr>
            <a:stCxn id="14" idx="1"/>
          </p:cNvCxnSpPr>
          <p:nvPr/>
        </p:nvCxnSpPr>
        <p:spPr>
          <a:xfrm>
            <a:off x="158787" y="4797152"/>
            <a:ext cx="873369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7504" y="3645024"/>
            <a:ext cx="873369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8028384" y="2996952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563889" y="2852936"/>
            <a:ext cx="936104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POTS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Services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716016" y="2780928"/>
            <a:ext cx="1296144" cy="792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716017" y="2852936"/>
            <a:ext cx="1224136" cy="6155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 smtClean="0"/>
              <a:t>Community Services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39557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525963"/>
          </a:xfrm>
        </p:spPr>
        <p:txBody>
          <a:bodyPr/>
          <a:lstStyle/>
          <a:p>
            <a:r>
              <a:rPr lang="en-GB" dirty="0" smtClean="0"/>
              <a:t>From Grids to </a:t>
            </a:r>
            <a:r>
              <a:rPr lang="en-GB" dirty="0" smtClean="0"/>
              <a:t>Clouds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EGI Federated Clouds Task </a:t>
            </a:r>
            <a:r>
              <a:rPr lang="en-GB" dirty="0" smtClean="0"/>
              <a:t>Force</a:t>
            </a:r>
          </a:p>
          <a:p>
            <a:endParaRPr lang="en-GB" dirty="0"/>
          </a:p>
          <a:p>
            <a:r>
              <a:rPr lang="en-GB" dirty="0" smtClean="0"/>
              <a:t>SLAs and OLAs in an EGI context</a:t>
            </a:r>
          </a:p>
          <a:p>
            <a:endParaRPr lang="en-GB" dirty="0"/>
          </a:p>
          <a:p>
            <a:r>
              <a:rPr lang="en-GB" dirty="0" smtClean="0"/>
              <a:t>Emerging cloud offerings and SLAs in EGI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7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772816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SLAs and OLAs in an EGI context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345280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SLAs, OLAs, contracts and how EGI might use them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96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SLAs, OLAs and contracts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SLAs are negotiated and </a:t>
            </a:r>
            <a:br>
              <a:rPr lang="en-GB" dirty="0" smtClean="0"/>
            </a:br>
            <a:r>
              <a:rPr lang="en-GB" dirty="0" smtClean="0"/>
              <a:t>upon agreed with </a:t>
            </a:r>
            <a:r>
              <a:rPr lang="en-GB" i="1" u="sng" dirty="0" smtClean="0"/>
              <a:t>customers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OLAs are </a:t>
            </a:r>
            <a:r>
              <a:rPr lang="en-GB" i="1" u="sng" dirty="0" smtClean="0"/>
              <a:t>internal</a:t>
            </a:r>
            <a:r>
              <a:rPr lang="en-GB" dirty="0" smtClean="0"/>
              <a:t> to an </a:t>
            </a:r>
            <a:br>
              <a:rPr lang="en-GB" dirty="0" smtClean="0"/>
            </a:br>
            <a:r>
              <a:rPr lang="en-GB" dirty="0" smtClean="0"/>
              <a:t>organisation for supporting </a:t>
            </a:r>
            <a:br>
              <a:rPr lang="en-GB" dirty="0" smtClean="0"/>
            </a:br>
            <a:r>
              <a:rPr lang="en-GB" dirty="0" smtClean="0"/>
              <a:t>an SLA</a:t>
            </a:r>
          </a:p>
          <a:p>
            <a:r>
              <a:rPr lang="en-GB" dirty="0" smtClean="0"/>
              <a:t>Contracts have fixed</a:t>
            </a:r>
            <a:r>
              <a:rPr lang="en-GB" dirty="0"/>
              <a:t> </a:t>
            </a:r>
            <a:r>
              <a:rPr lang="en-GB" dirty="0" smtClean="0"/>
              <a:t>service </a:t>
            </a:r>
            <a:br>
              <a:rPr lang="en-GB" dirty="0" smtClean="0"/>
            </a:br>
            <a:r>
              <a:rPr lang="en-GB" dirty="0" smtClean="0"/>
              <a:t>levels without negotiation. </a:t>
            </a:r>
          </a:p>
          <a:p>
            <a:pPr lvl="1"/>
            <a:r>
              <a:rPr lang="en-GB" dirty="0" smtClean="0"/>
              <a:t>Outsourcing,</a:t>
            </a:r>
          </a:p>
          <a:p>
            <a:pPr lvl="1"/>
            <a:r>
              <a:rPr lang="en-GB" dirty="0" smtClean="0"/>
              <a:t>Resource allocation/reservation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7/11/11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rot="10800000">
            <a:off x="7092280" y="1844824"/>
            <a:ext cx="936104" cy="3960440"/>
          </a:xfrm>
          <a:prstGeom prst="rtTriangl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028384" y="18448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28384" y="5445224"/>
            <a:ext cx="105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Contract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028384" y="3573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OLA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70600" y="1124744"/>
            <a:ext cx="2981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Service level benchmark variability,</a:t>
            </a:r>
          </a:p>
          <a:p>
            <a:pPr algn="ctr"/>
            <a:r>
              <a:rPr lang="en-GB" sz="1400" dirty="0" smtClean="0"/>
              <a:t>Negotiation effort,</a:t>
            </a:r>
          </a:p>
          <a:p>
            <a:pPr algn="ctr"/>
            <a:r>
              <a:rPr lang="en-GB" sz="1400" dirty="0" smtClean="0"/>
              <a:t>Service complexity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3045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ITSM contract landscape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6/11/11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39740502"/>
              </p:ext>
            </p:extLst>
          </p:nvPr>
        </p:nvGraphicFramePr>
        <p:xfrm>
          <a:off x="1181100" y="1104900"/>
          <a:ext cx="6919292" cy="513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139952" y="141277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n-lt"/>
              </a:rPr>
              <a:t>Customer</a:t>
            </a:r>
            <a:endParaRPr lang="en-GB" sz="160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87624" y="55892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Contractor</a:t>
            </a:r>
            <a:endParaRPr lang="en-GB" sz="1400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92280" y="55892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Contractor</a:t>
            </a:r>
            <a:endParaRPr lang="en-GB" sz="1400" dirty="0">
              <a:latin typeface="+mn-lt"/>
            </a:endParaRPr>
          </a:p>
        </p:txBody>
      </p:sp>
      <p:sp>
        <p:nvSpPr>
          <p:cNvPr id="60" name="Wave 59"/>
          <p:cNvSpPr/>
          <p:nvPr/>
        </p:nvSpPr>
        <p:spPr>
          <a:xfrm>
            <a:off x="2339752" y="4869160"/>
            <a:ext cx="927720" cy="5844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Contract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1" name="Wave 60"/>
          <p:cNvSpPr/>
          <p:nvPr/>
        </p:nvSpPr>
        <p:spPr>
          <a:xfrm>
            <a:off x="6012160" y="4869160"/>
            <a:ext cx="927720" cy="5844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Contract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2" name="Wave 61"/>
          <p:cNvSpPr/>
          <p:nvPr/>
        </p:nvSpPr>
        <p:spPr>
          <a:xfrm>
            <a:off x="4211960" y="2276872"/>
            <a:ext cx="927720" cy="5844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3933056"/>
            <a:ext cx="18722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 smtClean="0">
                <a:latin typeface="+mn-lt"/>
              </a:rPr>
              <a:t>Provider</a:t>
            </a:r>
            <a:endParaRPr lang="en-GB" sz="3500" dirty="0">
              <a:latin typeface="+mn-lt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347864" y="2996952"/>
            <a:ext cx="2592288" cy="2592288"/>
            <a:chOff x="7308304" y="1772816"/>
            <a:chExt cx="2592288" cy="2592288"/>
          </a:xfrm>
        </p:grpSpPr>
        <p:grpSp>
          <p:nvGrpSpPr>
            <p:cNvPr id="63" name="Group 62"/>
            <p:cNvGrpSpPr/>
            <p:nvPr/>
          </p:nvGrpSpPr>
          <p:grpSpPr>
            <a:xfrm>
              <a:off x="7308304" y="1772816"/>
              <a:ext cx="2592288" cy="2592288"/>
              <a:chOff x="2238776" y="1936766"/>
              <a:chExt cx="2441739" cy="2441739"/>
            </a:xfrm>
            <a:scene3d>
              <a:camera prst="orthographicFront"/>
              <a:lightRig rig="flat" dir="t"/>
            </a:scene3d>
          </p:grpSpPr>
          <p:sp>
            <p:nvSpPr>
              <p:cNvPr id="64" name="Rounded Rectangle 63"/>
              <p:cNvSpPr/>
              <p:nvPr/>
            </p:nvSpPr>
            <p:spPr>
              <a:xfrm>
                <a:off x="2238776" y="1936766"/>
                <a:ext cx="2441739" cy="2441739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65" name="Rounded Rectangle 4"/>
              <p:cNvSpPr/>
              <p:nvPr/>
            </p:nvSpPr>
            <p:spPr>
              <a:xfrm>
                <a:off x="2357972" y="2055962"/>
                <a:ext cx="2203347" cy="220334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8900" tIns="88900" rIns="88900" bIns="8890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3500" kern="1200" dirty="0" smtClean="0"/>
                  <a:t>Provider</a:t>
                </a:r>
              </a:p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500" dirty="0"/>
              </a:p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500" kern="1200" dirty="0" smtClean="0"/>
              </a:p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500" kern="1200" dirty="0" smtClean="0"/>
              </a:p>
            </p:txBody>
          </p:sp>
        </p:grpSp>
        <p:cxnSp>
          <p:nvCxnSpPr>
            <p:cNvPr id="66" name="Straight Connector 65"/>
            <p:cNvCxnSpPr>
              <a:stCxn id="79" idx="2"/>
              <a:endCxn id="70" idx="0"/>
            </p:cNvCxnSpPr>
            <p:nvPr/>
          </p:nvCxnSpPr>
          <p:spPr>
            <a:xfrm>
              <a:off x="8604448" y="2924944"/>
              <a:ext cx="0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2"/>
              <a:endCxn id="76" idx="0"/>
            </p:cNvCxnSpPr>
            <p:nvPr/>
          </p:nvCxnSpPr>
          <p:spPr>
            <a:xfrm>
              <a:off x="8604448" y="2924944"/>
              <a:ext cx="827584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79" idx="2"/>
              <a:endCxn id="73" idx="0"/>
            </p:cNvCxnSpPr>
            <p:nvPr/>
          </p:nvCxnSpPr>
          <p:spPr>
            <a:xfrm flipH="1">
              <a:off x="7812360" y="2924944"/>
              <a:ext cx="792088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8316416" y="3717032"/>
              <a:ext cx="576064" cy="504056"/>
              <a:chOff x="2958847" y="0"/>
              <a:chExt cx="1031614" cy="1031614"/>
            </a:xfrm>
            <a:scene3d>
              <a:camera prst="orthographicFront"/>
              <a:lightRig rig="flat" dir="t"/>
            </a:scene3d>
          </p:grpSpPr>
          <p:sp>
            <p:nvSpPr>
              <p:cNvPr id="70" name="Rounded Rectangle 69"/>
              <p:cNvSpPr/>
              <p:nvPr/>
            </p:nvSpPr>
            <p:spPr>
              <a:xfrm>
                <a:off x="2958847" y="0"/>
                <a:ext cx="1031614" cy="103161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1" name="Rounded Rectangle 4"/>
              <p:cNvSpPr/>
              <p:nvPr/>
            </p:nvSpPr>
            <p:spPr>
              <a:xfrm>
                <a:off x="3009206" y="50359"/>
                <a:ext cx="930896" cy="9308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kern="1200" dirty="0" smtClean="0"/>
                  <a:t>BU</a:t>
                </a:r>
                <a:endParaRPr lang="en-GB" sz="1600" kern="12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524328" y="3717032"/>
              <a:ext cx="576064" cy="504056"/>
              <a:chOff x="2958847" y="0"/>
              <a:chExt cx="1031614" cy="1031614"/>
            </a:xfrm>
            <a:scene3d>
              <a:camera prst="orthographicFront"/>
              <a:lightRig rig="flat" dir="t"/>
            </a:scene3d>
          </p:grpSpPr>
          <p:sp>
            <p:nvSpPr>
              <p:cNvPr id="73" name="Rounded Rectangle 72"/>
              <p:cNvSpPr/>
              <p:nvPr/>
            </p:nvSpPr>
            <p:spPr>
              <a:xfrm>
                <a:off x="2958847" y="0"/>
                <a:ext cx="1031614" cy="103161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4" name="Rounded Rectangle 4"/>
              <p:cNvSpPr/>
              <p:nvPr/>
            </p:nvSpPr>
            <p:spPr>
              <a:xfrm>
                <a:off x="3009206" y="50359"/>
                <a:ext cx="930896" cy="9308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kern="1200" dirty="0" smtClean="0"/>
                  <a:t>BU</a:t>
                </a:r>
                <a:endParaRPr lang="en-GB" sz="1600" kern="12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9144000" y="3717032"/>
              <a:ext cx="576064" cy="504056"/>
              <a:chOff x="2958847" y="0"/>
              <a:chExt cx="1031614" cy="1031614"/>
            </a:xfrm>
            <a:scene3d>
              <a:camera prst="orthographicFront"/>
              <a:lightRig rig="flat" dir="t"/>
            </a:scene3d>
          </p:grpSpPr>
          <p:sp>
            <p:nvSpPr>
              <p:cNvPr id="76" name="Rounded Rectangle 75"/>
              <p:cNvSpPr/>
              <p:nvPr/>
            </p:nvSpPr>
            <p:spPr>
              <a:xfrm>
                <a:off x="2958847" y="0"/>
                <a:ext cx="1031614" cy="103161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7" name="Rounded Rectangle 4"/>
              <p:cNvSpPr/>
              <p:nvPr/>
            </p:nvSpPr>
            <p:spPr>
              <a:xfrm>
                <a:off x="3009206" y="50359"/>
                <a:ext cx="930896" cy="9308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kern="1200" dirty="0" smtClean="0"/>
                  <a:t>BU</a:t>
                </a:r>
                <a:endParaRPr lang="en-GB" sz="1600" kern="1200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8316416" y="2420888"/>
              <a:ext cx="576064" cy="504056"/>
              <a:chOff x="2958847" y="0"/>
              <a:chExt cx="1031614" cy="1031614"/>
            </a:xfrm>
            <a:scene3d>
              <a:camera prst="orthographicFront"/>
              <a:lightRig rig="flat" dir="t"/>
            </a:scene3d>
          </p:grpSpPr>
          <p:sp>
            <p:nvSpPr>
              <p:cNvPr id="79" name="Rounded Rectangle 78"/>
              <p:cNvSpPr/>
              <p:nvPr/>
            </p:nvSpPr>
            <p:spPr>
              <a:xfrm>
                <a:off x="2958847" y="0"/>
                <a:ext cx="1031614" cy="103161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0" name="Rounded Rectangle 4"/>
              <p:cNvSpPr/>
              <p:nvPr/>
            </p:nvSpPr>
            <p:spPr>
              <a:xfrm>
                <a:off x="3009206" y="50359"/>
                <a:ext cx="930896" cy="9308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dirty="0" smtClean="0"/>
                  <a:t>HQ</a:t>
                </a:r>
                <a:endParaRPr lang="en-GB" sz="1600" kern="1200" dirty="0"/>
              </a:p>
            </p:txBody>
          </p:sp>
        </p:grpSp>
        <p:sp>
          <p:nvSpPr>
            <p:cNvPr id="81" name="Wave 80"/>
            <p:cNvSpPr/>
            <p:nvPr/>
          </p:nvSpPr>
          <p:spPr>
            <a:xfrm>
              <a:off x="7834064" y="3284984"/>
              <a:ext cx="410344" cy="410344"/>
            </a:xfrm>
            <a:prstGeom prst="wav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OLA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84" name="Wave 83"/>
            <p:cNvSpPr/>
            <p:nvPr/>
          </p:nvSpPr>
          <p:spPr>
            <a:xfrm>
              <a:off x="8388424" y="3284984"/>
              <a:ext cx="410344" cy="410344"/>
            </a:xfrm>
            <a:prstGeom prst="wav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OLA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85" name="Wave 84"/>
            <p:cNvSpPr/>
            <p:nvPr/>
          </p:nvSpPr>
          <p:spPr>
            <a:xfrm>
              <a:off x="9036496" y="3284984"/>
              <a:ext cx="410344" cy="410344"/>
            </a:xfrm>
            <a:prstGeom prst="wav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OLA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347864" y="2996952"/>
            <a:ext cx="2592288" cy="2592288"/>
            <a:chOff x="7308304" y="1772816"/>
            <a:chExt cx="2592288" cy="2592288"/>
          </a:xfrm>
        </p:grpSpPr>
        <p:grpSp>
          <p:nvGrpSpPr>
            <p:cNvPr id="98" name="Group 97"/>
            <p:cNvGrpSpPr/>
            <p:nvPr/>
          </p:nvGrpSpPr>
          <p:grpSpPr>
            <a:xfrm>
              <a:off x="7308304" y="1772816"/>
              <a:ext cx="2592288" cy="2592288"/>
              <a:chOff x="2238776" y="1936766"/>
              <a:chExt cx="2441739" cy="2441739"/>
            </a:xfrm>
            <a:scene3d>
              <a:camera prst="orthographicFront"/>
              <a:lightRig rig="flat" dir="t"/>
            </a:scene3d>
          </p:grpSpPr>
          <p:sp>
            <p:nvSpPr>
              <p:cNvPr id="117" name="Rounded Rectangle 116"/>
              <p:cNvSpPr/>
              <p:nvPr/>
            </p:nvSpPr>
            <p:spPr>
              <a:xfrm>
                <a:off x="2238776" y="1936766"/>
                <a:ext cx="2441739" cy="2441739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18" name="Rounded Rectangle 4"/>
              <p:cNvSpPr/>
              <p:nvPr/>
            </p:nvSpPr>
            <p:spPr>
              <a:xfrm>
                <a:off x="2357972" y="2055962"/>
                <a:ext cx="2203347" cy="220334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8900" tIns="88900" rIns="88900" bIns="8890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3500" kern="1200" dirty="0" smtClean="0"/>
                  <a:t>NGI/EIRO</a:t>
                </a:r>
              </a:p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500" dirty="0"/>
              </a:p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500" kern="1200" dirty="0" smtClean="0"/>
              </a:p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500" kern="1200" dirty="0" smtClean="0"/>
              </a:p>
            </p:txBody>
          </p:sp>
        </p:grpSp>
        <p:cxnSp>
          <p:nvCxnSpPr>
            <p:cNvPr id="99" name="Straight Connector 98"/>
            <p:cNvCxnSpPr>
              <a:stCxn id="109" idx="2"/>
              <a:endCxn id="115" idx="0"/>
            </p:cNvCxnSpPr>
            <p:nvPr/>
          </p:nvCxnSpPr>
          <p:spPr>
            <a:xfrm>
              <a:off x="8604448" y="2924944"/>
              <a:ext cx="0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09" idx="2"/>
              <a:endCxn id="111" idx="0"/>
            </p:cNvCxnSpPr>
            <p:nvPr/>
          </p:nvCxnSpPr>
          <p:spPr>
            <a:xfrm>
              <a:off x="8604448" y="2924944"/>
              <a:ext cx="827584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9" idx="2"/>
              <a:endCxn id="113" idx="0"/>
            </p:cNvCxnSpPr>
            <p:nvPr/>
          </p:nvCxnSpPr>
          <p:spPr>
            <a:xfrm flipH="1">
              <a:off x="7812360" y="2924944"/>
              <a:ext cx="792088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8316416" y="3717032"/>
              <a:ext cx="576064" cy="504056"/>
              <a:chOff x="2958847" y="0"/>
              <a:chExt cx="1031614" cy="1031614"/>
            </a:xfrm>
            <a:scene3d>
              <a:camera prst="orthographicFront"/>
              <a:lightRig rig="flat" dir="t"/>
            </a:scene3d>
          </p:grpSpPr>
          <p:sp>
            <p:nvSpPr>
              <p:cNvPr id="115" name="Rounded Rectangle 114"/>
              <p:cNvSpPr/>
              <p:nvPr/>
            </p:nvSpPr>
            <p:spPr>
              <a:xfrm>
                <a:off x="2958847" y="0"/>
                <a:ext cx="1031614" cy="103161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16" name="Rounded Rectangle 4"/>
              <p:cNvSpPr/>
              <p:nvPr/>
            </p:nvSpPr>
            <p:spPr>
              <a:xfrm>
                <a:off x="3009206" y="50359"/>
                <a:ext cx="930896" cy="9308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kern="1200" dirty="0" smtClean="0"/>
                  <a:t>RP</a:t>
                </a:r>
                <a:endParaRPr lang="en-GB" sz="1600" kern="12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524328" y="3717032"/>
              <a:ext cx="576064" cy="504056"/>
              <a:chOff x="2958847" y="0"/>
              <a:chExt cx="1031614" cy="1031614"/>
            </a:xfrm>
            <a:scene3d>
              <a:camera prst="orthographicFront"/>
              <a:lightRig rig="flat" dir="t"/>
            </a:scene3d>
          </p:grpSpPr>
          <p:sp>
            <p:nvSpPr>
              <p:cNvPr id="113" name="Rounded Rectangle 112"/>
              <p:cNvSpPr/>
              <p:nvPr/>
            </p:nvSpPr>
            <p:spPr>
              <a:xfrm>
                <a:off x="2958847" y="0"/>
                <a:ext cx="1031614" cy="103161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14" name="Rounded Rectangle 4"/>
              <p:cNvSpPr/>
              <p:nvPr/>
            </p:nvSpPr>
            <p:spPr>
              <a:xfrm>
                <a:off x="3009206" y="50359"/>
                <a:ext cx="930896" cy="9308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kern="1200" dirty="0" smtClean="0"/>
                  <a:t>RP</a:t>
                </a:r>
                <a:endParaRPr lang="en-GB" sz="1600" kern="12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9144000" y="3717032"/>
              <a:ext cx="576064" cy="504056"/>
              <a:chOff x="2958847" y="0"/>
              <a:chExt cx="1031614" cy="1031614"/>
            </a:xfrm>
            <a:scene3d>
              <a:camera prst="orthographicFront"/>
              <a:lightRig rig="flat" dir="t"/>
            </a:scene3d>
          </p:grpSpPr>
          <p:sp>
            <p:nvSpPr>
              <p:cNvPr id="111" name="Rounded Rectangle 110"/>
              <p:cNvSpPr/>
              <p:nvPr/>
            </p:nvSpPr>
            <p:spPr>
              <a:xfrm>
                <a:off x="2958847" y="0"/>
                <a:ext cx="1031614" cy="103161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12" name="Rounded Rectangle 4"/>
              <p:cNvSpPr/>
              <p:nvPr/>
            </p:nvSpPr>
            <p:spPr>
              <a:xfrm>
                <a:off x="3009206" y="50359"/>
                <a:ext cx="930896" cy="9308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dirty="0" smtClean="0"/>
                  <a:t>RP</a:t>
                </a:r>
                <a:endParaRPr lang="en-GB" sz="1600" kern="12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316416" y="2420888"/>
              <a:ext cx="576064" cy="504056"/>
              <a:chOff x="2958847" y="0"/>
              <a:chExt cx="1031614" cy="1031614"/>
            </a:xfrm>
            <a:scene3d>
              <a:camera prst="orthographicFront"/>
              <a:lightRig rig="flat" dir="t"/>
            </a:scene3d>
          </p:grpSpPr>
          <p:sp>
            <p:nvSpPr>
              <p:cNvPr id="109" name="Rounded Rectangle 108"/>
              <p:cNvSpPr/>
              <p:nvPr/>
            </p:nvSpPr>
            <p:spPr>
              <a:xfrm>
                <a:off x="2958847" y="0"/>
                <a:ext cx="1031614" cy="103161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10" name="Rounded Rectangle 4"/>
              <p:cNvSpPr/>
              <p:nvPr/>
            </p:nvSpPr>
            <p:spPr>
              <a:xfrm>
                <a:off x="3009206" y="50359"/>
                <a:ext cx="930896" cy="9308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dirty="0" err="1" smtClean="0"/>
                  <a:t>RiP</a:t>
                </a:r>
                <a:endParaRPr lang="en-GB" sz="1600" kern="1200" dirty="0"/>
              </a:p>
            </p:txBody>
          </p:sp>
        </p:grpSp>
        <p:sp>
          <p:nvSpPr>
            <p:cNvPr id="106" name="Wave 105"/>
            <p:cNvSpPr/>
            <p:nvPr/>
          </p:nvSpPr>
          <p:spPr>
            <a:xfrm>
              <a:off x="7834064" y="3284984"/>
              <a:ext cx="410344" cy="410344"/>
            </a:xfrm>
            <a:prstGeom prst="wav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OLA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107" name="Wave 106"/>
            <p:cNvSpPr/>
            <p:nvPr/>
          </p:nvSpPr>
          <p:spPr>
            <a:xfrm>
              <a:off x="8388424" y="3284984"/>
              <a:ext cx="410344" cy="410344"/>
            </a:xfrm>
            <a:prstGeom prst="wav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OLA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108" name="Wave 107"/>
            <p:cNvSpPr/>
            <p:nvPr/>
          </p:nvSpPr>
          <p:spPr>
            <a:xfrm>
              <a:off x="9036496" y="3284984"/>
              <a:ext cx="410344" cy="410344"/>
            </a:xfrm>
            <a:prstGeom prst="wav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OLA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067944" y="1268760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n-lt"/>
              </a:rPr>
              <a:t>User community</a:t>
            </a:r>
            <a:endParaRPr lang="en-GB" sz="1600" dirty="0"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87624" y="55892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latin typeface="+mn-lt"/>
              </a:rPr>
              <a:t>EGI.eu</a:t>
            </a:r>
            <a:endParaRPr lang="en-GB" sz="1400" dirty="0">
              <a:latin typeface="+mn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092280" y="55892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NREN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45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 animBg="1"/>
      <p:bldP spid="61" grpId="0" animBg="1"/>
      <p:bldP spid="62" grpId="0" animBg="1"/>
      <p:bldP spid="119" grpId="0"/>
      <p:bldP spid="120" grpId="0"/>
      <p:bldP spid="1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user communities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6/11/11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27169682"/>
              </p:ext>
            </p:extLst>
          </p:nvPr>
        </p:nvGraphicFramePr>
        <p:xfrm>
          <a:off x="1181100" y="1104900"/>
          <a:ext cx="6919292" cy="513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" name="Wave 61"/>
          <p:cNvSpPr/>
          <p:nvPr/>
        </p:nvSpPr>
        <p:spPr>
          <a:xfrm>
            <a:off x="4211960" y="3068960"/>
            <a:ext cx="927720" cy="5844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99" name="Straight Connector 98"/>
          <p:cNvCxnSpPr>
            <a:stCxn id="109" idx="2"/>
            <a:endCxn id="115" idx="0"/>
          </p:cNvCxnSpPr>
          <p:nvPr/>
        </p:nvCxnSpPr>
        <p:spPr>
          <a:xfrm>
            <a:off x="4644008" y="4653136"/>
            <a:ext cx="0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9" idx="2"/>
            <a:endCxn id="111" idx="0"/>
          </p:cNvCxnSpPr>
          <p:nvPr/>
        </p:nvCxnSpPr>
        <p:spPr>
          <a:xfrm>
            <a:off x="4644008" y="4653136"/>
            <a:ext cx="864096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9" idx="2"/>
            <a:endCxn id="113" idx="0"/>
          </p:cNvCxnSpPr>
          <p:nvPr/>
        </p:nvCxnSpPr>
        <p:spPr>
          <a:xfrm flipH="1">
            <a:off x="3779912" y="4653136"/>
            <a:ext cx="864096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4355976" y="5445224"/>
            <a:ext cx="576064" cy="504056"/>
            <a:chOff x="2958847" y="0"/>
            <a:chExt cx="1031614" cy="1031614"/>
          </a:xfrm>
          <a:scene3d>
            <a:camera prst="orthographicFront"/>
            <a:lightRig rig="flat" dir="t"/>
          </a:scene3d>
        </p:grpSpPr>
        <p:sp>
          <p:nvSpPr>
            <p:cNvPr id="115" name="Rounded Rectangle 114"/>
            <p:cNvSpPr/>
            <p:nvPr/>
          </p:nvSpPr>
          <p:spPr>
            <a:xfrm>
              <a:off x="2958847" y="0"/>
              <a:ext cx="1031614" cy="103161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6" name="Rounded Rectangle 4"/>
            <p:cNvSpPr/>
            <p:nvPr/>
          </p:nvSpPr>
          <p:spPr>
            <a:xfrm>
              <a:off x="3009206" y="50359"/>
              <a:ext cx="930896" cy="9308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NGI</a:t>
              </a:r>
              <a:endParaRPr lang="en-GB" sz="1600" kern="12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491880" y="5445224"/>
            <a:ext cx="576064" cy="504056"/>
            <a:chOff x="2958847" y="0"/>
            <a:chExt cx="1031614" cy="1031614"/>
          </a:xfrm>
          <a:scene3d>
            <a:camera prst="orthographicFront"/>
            <a:lightRig rig="flat" dir="t"/>
          </a:scene3d>
        </p:grpSpPr>
        <p:sp>
          <p:nvSpPr>
            <p:cNvPr id="113" name="Rounded Rectangle 112"/>
            <p:cNvSpPr/>
            <p:nvPr/>
          </p:nvSpPr>
          <p:spPr>
            <a:xfrm>
              <a:off x="2958847" y="0"/>
              <a:ext cx="1031614" cy="103161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4" name="Rounded Rectangle 4"/>
            <p:cNvSpPr/>
            <p:nvPr/>
          </p:nvSpPr>
          <p:spPr>
            <a:xfrm>
              <a:off x="3009206" y="50359"/>
              <a:ext cx="930896" cy="9308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NGI</a:t>
              </a:r>
              <a:endParaRPr lang="en-GB" sz="1600" kern="12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20072" y="5445224"/>
            <a:ext cx="576064" cy="504056"/>
            <a:chOff x="2958847" y="0"/>
            <a:chExt cx="1031614" cy="1031614"/>
          </a:xfrm>
          <a:scene3d>
            <a:camera prst="orthographicFront"/>
            <a:lightRig rig="flat" dir="t"/>
          </a:scene3d>
        </p:grpSpPr>
        <p:sp>
          <p:nvSpPr>
            <p:cNvPr id="111" name="Rounded Rectangle 110"/>
            <p:cNvSpPr/>
            <p:nvPr/>
          </p:nvSpPr>
          <p:spPr>
            <a:xfrm>
              <a:off x="2958847" y="0"/>
              <a:ext cx="1031614" cy="103161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2" name="Rounded Rectangle 4"/>
            <p:cNvSpPr/>
            <p:nvPr/>
          </p:nvSpPr>
          <p:spPr>
            <a:xfrm>
              <a:off x="3009206" y="50359"/>
              <a:ext cx="930896" cy="9308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NGI</a:t>
              </a:r>
              <a:endParaRPr lang="en-GB" sz="1600" kern="1200" dirty="0"/>
            </a:p>
          </p:txBody>
        </p:sp>
      </p:grpSp>
      <p:sp>
        <p:nvSpPr>
          <p:cNvPr id="107" name="Wave 106"/>
          <p:cNvSpPr/>
          <p:nvPr/>
        </p:nvSpPr>
        <p:spPr>
          <a:xfrm>
            <a:off x="4427984" y="5013176"/>
            <a:ext cx="410344" cy="410344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OLA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95" name="Straight Connector 94"/>
          <p:cNvCxnSpPr>
            <a:endCxn id="83" idx="0"/>
          </p:cNvCxnSpPr>
          <p:nvPr/>
        </p:nvCxnSpPr>
        <p:spPr>
          <a:xfrm>
            <a:off x="4644008" y="4653136"/>
            <a:ext cx="1728192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09" idx="2"/>
            <a:endCxn id="90" idx="0"/>
          </p:cNvCxnSpPr>
          <p:nvPr/>
        </p:nvCxnSpPr>
        <p:spPr>
          <a:xfrm flipH="1">
            <a:off x="2915816" y="4653136"/>
            <a:ext cx="1728192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4355976" y="4149080"/>
            <a:ext cx="576064" cy="504056"/>
            <a:chOff x="2958847" y="0"/>
            <a:chExt cx="1031614" cy="1031614"/>
          </a:xfrm>
          <a:scene3d>
            <a:camera prst="orthographicFront"/>
            <a:lightRig rig="flat" dir="t"/>
          </a:scene3d>
        </p:grpSpPr>
        <p:sp>
          <p:nvSpPr>
            <p:cNvPr id="109" name="Rounded Rectangle 108"/>
            <p:cNvSpPr/>
            <p:nvPr/>
          </p:nvSpPr>
          <p:spPr>
            <a:xfrm>
              <a:off x="2958847" y="0"/>
              <a:ext cx="1031614" cy="103161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0" name="Rounded Rectangle 4"/>
            <p:cNvSpPr/>
            <p:nvPr/>
          </p:nvSpPr>
          <p:spPr>
            <a:xfrm>
              <a:off x="3009206" y="50359"/>
              <a:ext cx="930896" cy="9308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RIP</a:t>
              </a:r>
              <a:endParaRPr lang="en-GB" sz="1600" kern="12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084168" y="5445224"/>
            <a:ext cx="576064" cy="504056"/>
            <a:chOff x="2958847" y="0"/>
            <a:chExt cx="1031614" cy="1031614"/>
          </a:xfrm>
          <a:scene3d>
            <a:camera prst="orthographicFront"/>
            <a:lightRig rig="flat" dir="t"/>
          </a:scene3d>
        </p:grpSpPr>
        <p:sp>
          <p:nvSpPr>
            <p:cNvPr id="83" name="Rounded Rectangle 82"/>
            <p:cNvSpPr/>
            <p:nvPr/>
          </p:nvSpPr>
          <p:spPr>
            <a:xfrm>
              <a:off x="2958847" y="0"/>
              <a:ext cx="1031614" cy="103161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3009206" y="50359"/>
              <a:ext cx="930896" cy="9308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NGI</a:t>
              </a:r>
              <a:endParaRPr lang="en-GB" sz="1600" kern="12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627784" y="5445224"/>
            <a:ext cx="576064" cy="504056"/>
            <a:chOff x="2958847" y="0"/>
            <a:chExt cx="1031614" cy="1031614"/>
          </a:xfrm>
          <a:scene3d>
            <a:camera prst="orthographicFront"/>
            <a:lightRig rig="flat" dir="t"/>
          </a:scene3d>
        </p:grpSpPr>
        <p:sp>
          <p:nvSpPr>
            <p:cNvPr id="90" name="Rounded Rectangle 89"/>
            <p:cNvSpPr/>
            <p:nvPr/>
          </p:nvSpPr>
          <p:spPr>
            <a:xfrm>
              <a:off x="2958847" y="0"/>
              <a:ext cx="1031614" cy="103161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1" name="Rounded Rectangle 4"/>
            <p:cNvSpPr/>
            <p:nvPr/>
          </p:nvSpPr>
          <p:spPr>
            <a:xfrm>
              <a:off x="3009206" y="50359"/>
              <a:ext cx="930896" cy="9308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NGI</a:t>
              </a:r>
              <a:endParaRPr lang="en-GB" sz="1600" kern="1200" dirty="0"/>
            </a:p>
          </p:txBody>
        </p:sp>
      </p:grpSp>
      <p:sp>
        <p:nvSpPr>
          <p:cNvPr id="106" name="Wave 105"/>
          <p:cNvSpPr/>
          <p:nvPr/>
        </p:nvSpPr>
        <p:spPr>
          <a:xfrm>
            <a:off x="3801616" y="5013176"/>
            <a:ext cx="410344" cy="410344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OLA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08" name="Wave 107"/>
          <p:cNvSpPr/>
          <p:nvPr/>
        </p:nvSpPr>
        <p:spPr>
          <a:xfrm>
            <a:off x="5076056" y="5013176"/>
            <a:ext cx="410344" cy="410344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OLA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21" name="Wave 120"/>
          <p:cNvSpPr/>
          <p:nvPr/>
        </p:nvSpPr>
        <p:spPr>
          <a:xfrm>
            <a:off x="5652120" y="5013176"/>
            <a:ext cx="410344" cy="410344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OLA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23" name="Wave 122"/>
          <p:cNvSpPr/>
          <p:nvPr/>
        </p:nvSpPr>
        <p:spPr>
          <a:xfrm>
            <a:off x="3203848" y="5013176"/>
            <a:ext cx="410344" cy="410344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OLA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7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SLA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Typed in Orientation &amp; Scope dimensions</a:t>
            </a:r>
          </a:p>
          <a:p>
            <a:r>
              <a:rPr lang="en-GB" dirty="0" smtClean="0"/>
              <a:t>Orientation </a:t>
            </a:r>
            <a:r>
              <a:rPr lang="en-GB" sz="2000" dirty="0" smtClean="0"/>
              <a:t>(exhaustive SLAs)</a:t>
            </a:r>
            <a:endParaRPr lang="en-GB" dirty="0" smtClean="0"/>
          </a:p>
          <a:p>
            <a:pPr lvl="1"/>
            <a:r>
              <a:rPr lang="en-GB" dirty="0" smtClean="0"/>
              <a:t>Customer-based</a:t>
            </a:r>
          </a:p>
          <a:p>
            <a:pPr lvl="1"/>
            <a:r>
              <a:rPr lang="en-GB" dirty="0" smtClean="0"/>
              <a:t>Service-based</a:t>
            </a:r>
          </a:p>
          <a:p>
            <a:r>
              <a:rPr lang="en-GB" dirty="0" smtClean="0"/>
              <a:t>Scope </a:t>
            </a:r>
            <a:r>
              <a:rPr lang="en-GB" sz="2000" dirty="0" smtClean="0"/>
              <a:t>(bundled SLAs)</a:t>
            </a:r>
            <a:endParaRPr lang="en-GB" sz="1800" dirty="0" smtClean="0"/>
          </a:p>
          <a:p>
            <a:pPr lvl="1"/>
            <a:r>
              <a:rPr lang="en-GB" dirty="0" smtClean="0"/>
              <a:t>Corporate-level</a:t>
            </a:r>
          </a:p>
          <a:p>
            <a:pPr lvl="1"/>
            <a:r>
              <a:rPr lang="en-GB" dirty="0" smtClean="0"/>
              <a:t>Customer-level</a:t>
            </a:r>
          </a:p>
          <a:p>
            <a:pPr lvl="1"/>
            <a:r>
              <a:rPr lang="en-GB" dirty="0" smtClean="0"/>
              <a:t>Service-level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7/11/11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1930422"/>
              </p:ext>
            </p:extLst>
          </p:nvPr>
        </p:nvGraphicFramePr>
        <p:xfrm>
          <a:off x="4355976" y="2780928"/>
          <a:ext cx="4345012" cy="289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1987071"/>
              </p:ext>
            </p:extLst>
          </p:nvPr>
        </p:nvGraphicFramePr>
        <p:xfrm>
          <a:off x="4356000" y="2779200"/>
          <a:ext cx="4345012" cy="289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73320216"/>
              </p:ext>
            </p:extLst>
          </p:nvPr>
        </p:nvGraphicFramePr>
        <p:xfrm>
          <a:off x="4356000" y="2779200"/>
          <a:ext cx="4345200" cy="289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2161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  <p:bldGraphic spid="8" grpId="1">
        <p:bldAsOne/>
      </p:bldGraphic>
      <p:bldGraphic spid="7" grpId="0">
        <p:bldAsOne/>
      </p:bldGraphic>
      <p:bldGraphic spid="7" grpId="1">
        <p:bldAsOne/>
      </p:bldGraphic>
      <p:bldGraphic spid="1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7/11/11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772816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Emerging cloud offerings and SLAs in EGI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3452808"/>
            <a:ext cx="5040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Putting it all together, what are potential scenarios and SLA development areas?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6464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SLAs and OLAs?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Managing risks:</a:t>
            </a:r>
          </a:p>
          <a:p>
            <a:pPr lvl="1"/>
            <a:r>
              <a:rPr lang="en-GB" dirty="0" smtClean="0"/>
              <a:t>IT service delivery: From silo to cooperation</a:t>
            </a:r>
          </a:p>
          <a:p>
            <a:pPr lvl="1"/>
            <a:r>
              <a:rPr lang="en-GB" dirty="0" smtClean="0"/>
              <a:t>Eliminating single points of failure</a:t>
            </a:r>
          </a:p>
          <a:p>
            <a:r>
              <a:rPr lang="en-GB" dirty="0" smtClean="0"/>
              <a:t>This comes at a cost</a:t>
            </a:r>
          </a:p>
          <a:p>
            <a:pPr lvl="1"/>
            <a:r>
              <a:rPr lang="en-GB" dirty="0" smtClean="0"/>
              <a:t>Dealing with more than one service provider</a:t>
            </a:r>
          </a:p>
          <a:p>
            <a:r>
              <a:rPr lang="en-GB" dirty="0" smtClean="0"/>
              <a:t>Again, risk mitigation</a:t>
            </a:r>
          </a:p>
          <a:p>
            <a:pPr lvl="1"/>
            <a:r>
              <a:rPr lang="en-GB" dirty="0" smtClean="0"/>
              <a:t>Guaranteed &amp; enforceable service levels</a:t>
            </a:r>
          </a:p>
          <a:p>
            <a:pPr lvl="1"/>
            <a:r>
              <a:rPr lang="en-GB" dirty="0" smtClean="0"/>
              <a:t>Explicit service levels facilitates efficient service delivery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9/11/11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636912"/>
            <a:ext cx="52758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/>
              <a:t>Manage the </a:t>
            </a:r>
            <a:endParaRPr lang="en-GB" sz="6000" dirty="0" smtClean="0"/>
          </a:p>
          <a:p>
            <a:pPr algn="ctr"/>
            <a:r>
              <a:rPr lang="en-GB" sz="6000" dirty="0" smtClean="0"/>
              <a:t>unmanageable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5358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5995" y="4869160"/>
            <a:ext cx="1985886" cy="133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services </a:t>
            </a:r>
            <a:r>
              <a:rPr lang="en-GB" sz="2000" dirty="0" smtClean="0"/>
              <a:t>(1)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8/11/11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1581550" y="4797152"/>
            <a:ext cx="1838322" cy="1296144"/>
            <a:chOff x="1475656" y="3573016"/>
            <a:chExt cx="3472386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3472386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2555776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4581128"/>
            <a:ext cx="369313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51520" y="2420888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1196752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Infrastructure SLAs with VRCs/VOs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Internal OLAs with RPs for capacity etc.</a:t>
            </a:r>
          </a:p>
        </p:txBody>
      </p:sp>
      <p:pic>
        <p:nvPicPr>
          <p:cNvPr id="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56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Straight Connector 121"/>
          <p:cNvCxnSpPr/>
          <p:nvPr/>
        </p:nvCxnSpPr>
        <p:spPr>
          <a:xfrm>
            <a:off x="2555776" y="4149080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259632" y="4581128"/>
            <a:ext cx="2304256" cy="1800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23" name="Wave 122"/>
          <p:cNvSpPr/>
          <p:nvPr/>
        </p:nvSpPr>
        <p:spPr>
          <a:xfrm>
            <a:off x="1547664" y="5157192"/>
            <a:ext cx="495672" cy="312265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91680" y="2276872"/>
            <a:ext cx="1728192" cy="19442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1835696" y="2348880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58112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1259632" y="1124744"/>
            <a:ext cx="2304256" cy="338437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14" name="Wave 113"/>
          <p:cNvSpPr/>
          <p:nvPr/>
        </p:nvSpPr>
        <p:spPr>
          <a:xfrm>
            <a:off x="2195736" y="436510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632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56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3" grpId="0" animBg="1"/>
      <p:bldP spid="1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5995" y="4869160"/>
            <a:ext cx="1985886" cy="133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services </a:t>
            </a:r>
            <a:r>
              <a:rPr lang="en-GB" sz="2000" dirty="0" smtClean="0"/>
              <a:t>(2)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8/11/11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28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1581550" y="4797152"/>
            <a:ext cx="1838322" cy="1296144"/>
            <a:chOff x="1475656" y="3573016"/>
            <a:chExt cx="3472386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3472386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2555776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4581128"/>
            <a:ext cx="369313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51520" y="2420888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1196752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Infrastructure SLAs with VRCs/VOs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Internal OLAs with RPs for capacity etc.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Community provisions VMs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err="1" smtClean="0"/>
              <a:t>PaaS</a:t>
            </a:r>
            <a:r>
              <a:rPr lang="en-GB" dirty="0" smtClean="0"/>
              <a:t>, </a:t>
            </a:r>
            <a:r>
              <a:rPr lang="en-GB" dirty="0" err="1" smtClean="0"/>
              <a:t>SaaS</a:t>
            </a:r>
            <a:r>
              <a:rPr lang="en-GB" dirty="0" smtClean="0"/>
              <a:t> distinction not necessary</a:t>
            </a:r>
          </a:p>
        </p:txBody>
      </p:sp>
      <p:pic>
        <p:nvPicPr>
          <p:cNvPr id="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56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259632" y="4581128"/>
            <a:ext cx="2304256" cy="1800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23" name="Wave 122"/>
          <p:cNvSpPr/>
          <p:nvPr/>
        </p:nvSpPr>
        <p:spPr>
          <a:xfrm>
            <a:off x="1547664" y="5157192"/>
            <a:ext cx="495672" cy="312265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91680" y="2276873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1835696" y="2348880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58112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1259632" y="1124744"/>
            <a:ext cx="2304256" cy="338437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14" name="Wave 113"/>
          <p:cNvSpPr/>
          <p:nvPr/>
        </p:nvSpPr>
        <p:spPr>
          <a:xfrm>
            <a:off x="2195736" y="436510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632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3528" y="3212976"/>
            <a:ext cx="369313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1520" y="3645024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PaaS</a:t>
            </a:r>
            <a:endParaRPr lang="en-GB" sz="2400" dirty="0"/>
          </a:p>
        </p:txBody>
      </p:sp>
      <p:sp>
        <p:nvSpPr>
          <p:cNvPr id="38" name="Rectangle 37"/>
          <p:cNvSpPr/>
          <p:nvPr/>
        </p:nvSpPr>
        <p:spPr>
          <a:xfrm>
            <a:off x="1691680" y="3501009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1835696" y="3573016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</a:t>
            </a:r>
            <a:r>
              <a:rPr lang="en-GB" dirty="0" smtClean="0"/>
              <a:t>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70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3" grpId="0" animBg="1"/>
      <p:bldP spid="1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5994" y="4869160"/>
            <a:ext cx="5010221" cy="133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services </a:t>
            </a:r>
            <a:r>
              <a:rPr lang="en-GB" sz="2000" dirty="0" smtClean="0"/>
              <a:t>(3)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8/11/11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3059832" y="4797152"/>
            <a:ext cx="1838322" cy="1296144"/>
            <a:chOff x="1475656" y="3573016"/>
            <a:chExt cx="3472386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3472386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4034058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4581128"/>
            <a:ext cx="369313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51520" y="2420888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19675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fact, </a:t>
            </a:r>
            <a:r>
              <a:rPr lang="en-GB" u="sng" dirty="0" smtClean="0"/>
              <a:t>any</a:t>
            </a:r>
            <a:r>
              <a:rPr lang="en-GB" dirty="0" smtClean="0"/>
              <a:t> service delivery on top of </a:t>
            </a:r>
            <a:r>
              <a:rPr lang="en-GB" dirty="0" err="1" smtClean="0"/>
              <a:t>IaaS</a:t>
            </a:r>
            <a:r>
              <a:rPr lang="en-GB" dirty="0" smtClean="0"/>
              <a:t> is possible!</a:t>
            </a:r>
          </a:p>
        </p:txBody>
      </p:sp>
      <p:pic>
        <p:nvPicPr>
          <p:cNvPr id="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56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259632" y="4581128"/>
            <a:ext cx="5472608" cy="1800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23" name="Wave 122"/>
          <p:cNvSpPr/>
          <p:nvPr/>
        </p:nvSpPr>
        <p:spPr>
          <a:xfrm>
            <a:off x="2987824" y="5229200"/>
            <a:ext cx="495672" cy="312265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91680" y="2276873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1835696" y="2348880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58112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1259632" y="1124744"/>
            <a:ext cx="2304256" cy="338437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14" name="Wave 113"/>
          <p:cNvSpPr/>
          <p:nvPr/>
        </p:nvSpPr>
        <p:spPr>
          <a:xfrm>
            <a:off x="2195736" y="436510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632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3528" y="3212976"/>
            <a:ext cx="3384376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1520" y="3645024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PaaS</a:t>
            </a:r>
            <a:endParaRPr lang="en-GB" sz="2400" dirty="0"/>
          </a:p>
        </p:txBody>
      </p:sp>
      <p:sp>
        <p:nvSpPr>
          <p:cNvPr id="38" name="Rectangle 37"/>
          <p:cNvSpPr/>
          <p:nvPr/>
        </p:nvSpPr>
        <p:spPr>
          <a:xfrm>
            <a:off x="1691680" y="3501009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1835696" y="3573016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</a:t>
            </a:r>
            <a:r>
              <a:rPr lang="en-GB" dirty="0" smtClean="0"/>
              <a:t>Platform</a:t>
            </a:r>
            <a:endParaRPr lang="en-GB" dirty="0"/>
          </a:p>
        </p:txBody>
      </p:sp>
      <p:pic>
        <p:nvPicPr>
          <p:cNvPr id="4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44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283968" y="2276872"/>
            <a:ext cx="1728192" cy="20162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43" name="Rounded Rectangle 42"/>
          <p:cNvSpPr/>
          <p:nvPr/>
        </p:nvSpPr>
        <p:spPr>
          <a:xfrm>
            <a:off x="3851920" y="1124744"/>
            <a:ext cx="2304256" cy="338437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851920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4716016" y="2348880"/>
            <a:ext cx="936104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POTS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Services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" name="Wave 47"/>
          <p:cNvSpPr/>
          <p:nvPr/>
        </p:nvSpPr>
        <p:spPr>
          <a:xfrm>
            <a:off x="4860032" y="436510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3" grpId="0" animBg="1"/>
      <p:bldP spid="114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77281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From Grids to Clouds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3452808"/>
            <a:ext cx="5040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retrospective glance on Grid architecture and its alignment with Cloud computing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358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5995" y="4869160"/>
            <a:ext cx="1985886" cy="133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 services</a:t>
            </a:r>
            <a:r>
              <a:rPr lang="en-GB" sz="4000" dirty="0"/>
              <a:t> </a:t>
            </a:r>
            <a:r>
              <a:rPr lang="en-GB" sz="2000" dirty="0" smtClean="0"/>
              <a:t>(1)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8/11/11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30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1581550" y="4797152"/>
            <a:ext cx="1838322" cy="1296144"/>
            <a:chOff x="1475656" y="3573016"/>
            <a:chExt cx="3472386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3472386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2555776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4581128"/>
            <a:ext cx="369313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51520" y="2420888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1196752"/>
            <a:ext cx="486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Platform SLAs with VRCs/VOs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Infrastructure OLAs with NGI cloud</a:t>
            </a:r>
            <a:br>
              <a:rPr lang="en-GB" dirty="0" smtClean="0"/>
            </a:br>
            <a:r>
              <a:rPr lang="en-GB" dirty="0" smtClean="0"/>
              <a:t>OR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Internal OLAs </a:t>
            </a:r>
            <a:r>
              <a:rPr lang="en-GB" dirty="0"/>
              <a:t>with RPs for capacity etc</a:t>
            </a:r>
            <a:r>
              <a:rPr lang="en-GB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SLA with community technology provider</a:t>
            </a:r>
          </a:p>
        </p:txBody>
      </p:sp>
      <p:pic>
        <p:nvPicPr>
          <p:cNvPr id="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56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259632" y="3284984"/>
            <a:ext cx="2304256" cy="309634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23" name="Wave 122"/>
          <p:cNvSpPr/>
          <p:nvPr/>
        </p:nvSpPr>
        <p:spPr>
          <a:xfrm>
            <a:off x="1547664" y="5157192"/>
            <a:ext cx="495672" cy="312265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91680" y="2276873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1835696" y="2348880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284984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1259632" y="1124744"/>
            <a:ext cx="2304256" cy="201622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14" name="Wave 113"/>
          <p:cNvSpPr/>
          <p:nvPr/>
        </p:nvSpPr>
        <p:spPr>
          <a:xfrm>
            <a:off x="2123728" y="2996952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632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3528" y="3212976"/>
            <a:ext cx="369313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1520" y="3645024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PaaS</a:t>
            </a:r>
            <a:endParaRPr lang="en-GB" sz="2400" dirty="0"/>
          </a:p>
        </p:txBody>
      </p:sp>
      <p:sp>
        <p:nvSpPr>
          <p:cNvPr id="40" name="Rectangle 39"/>
          <p:cNvSpPr/>
          <p:nvPr/>
        </p:nvSpPr>
        <p:spPr>
          <a:xfrm>
            <a:off x="1691680" y="3501008"/>
            <a:ext cx="1728192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1979712" y="3789040"/>
            <a:ext cx="112721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UNICORE</a:t>
            </a:r>
            <a:endParaRPr lang="en-GB" dirty="0"/>
          </a:p>
        </p:txBody>
      </p:sp>
      <p:sp>
        <p:nvSpPr>
          <p:cNvPr id="44" name="Wave 43"/>
          <p:cNvSpPr/>
          <p:nvPr/>
        </p:nvSpPr>
        <p:spPr>
          <a:xfrm>
            <a:off x="2267744" y="4509120"/>
            <a:ext cx="495672" cy="312265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45" name="Picture 44" descr="BU0095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936104" cy="939562"/>
          </a:xfrm>
          <a:prstGeom prst="rect">
            <a:avLst/>
          </a:prstGeom>
        </p:spPr>
      </p:pic>
      <p:cxnSp>
        <p:nvCxnSpPr>
          <p:cNvPr id="46" name="Straight Connector 45"/>
          <p:cNvCxnSpPr>
            <a:stCxn id="45" idx="1"/>
            <a:endCxn id="40" idx="3"/>
          </p:cNvCxnSpPr>
          <p:nvPr/>
        </p:nvCxnSpPr>
        <p:spPr>
          <a:xfrm flipH="1">
            <a:off x="3419872" y="3754765"/>
            <a:ext cx="1368152" cy="2502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Wave 46"/>
          <p:cNvSpPr/>
          <p:nvPr/>
        </p:nvSpPr>
        <p:spPr>
          <a:xfrm>
            <a:off x="3779912" y="3717032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6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3" grpId="0" animBg="1"/>
      <p:bldP spid="114" grpId="0" animBg="1"/>
      <p:bldP spid="44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1979712" y="2780928"/>
            <a:ext cx="1152128" cy="13681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services </a:t>
            </a:r>
            <a:r>
              <a:rPr lang="en-GB" sz="2000" dirty="0" smtClean="0"/>
              <a:t>(1)</a:t>
            </a:r>
            <a:endParaRPr lang="en-GB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8/11/11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505995" y="4869160"/>
            <a:ext cx="2345926" cy="133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1581550" y="4797152"/>
            <a:ext cx="2126354" cy="1296144"/>
            <a:chOff x="1475656" y="3573016"/>
            <a:chExt cx="4016446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4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6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4016446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2555776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4437112"/>
            <a:ext cx="369313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50048" y="2996952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051721" y="2854677"/>
            <a:ext cx="936104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POTS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Services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9" y="119675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Software-SLAs with user communities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Ensure commercial support for POTS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Licensing contracts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Supply chain SLAs with software providers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/>
              <a:t>Software update subscriptions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/>
              <a:t>Service desk access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/>
              <a:t>Etc.</a:t>
            </a:r>
            <a:endParaRPr lang="en-GB" dirty="0"/>
          </a:p>
        </p:txBody>
      </p:sp>
      <p:cxnSp>
        <p:nvCxnSpPr>
          <p:cNvPr id="12" name="Straight Connector 11"/>
          <p:cNvCxnSpPr>
            <a:endCxn id="119" idx="0"/>
          </p:cNvCxnSpPr>
          <p:nvPr/>
        </p:nvCxnSpPr>
        <p:spPr>
          <a:xfrm>
            <a:off x="2555776" y="206084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56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Wave 113"/>
          <p:cNvSpPr/>
          <p:nvPr/>
        </p:nvSpPr>
        <p:spPr>
          <a:xfrm>
            <a:off x="2195736" y="220486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2555776" y="4149080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Wave 120"/>
          <p:cNvSpPr/>
          <p:nvPr/>
        </p:nvSpPr>
        <p:spPr>
          <a:xfrm>
            <a:off x="2195736" y="4221088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59632" y="2708920"/>
            <a:ext cx="2952328" cy="3672408"/>
          </a:xfrm>
          <a:prstGeom prst="roundRect">
            <a:avLst/>
          </a:prstGeom>
          <a:noFill/>
          <a:ln>
            <a:solidFill>
              <a:srgbClr val="17375E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GB" dirty="0" smtClean="0"/>
              <a:t>NGI</a:t>
            </a:r>
            <a:endParaRPr lang="en-GB" dirty="0"/>
          </a:p>
        </p:txBody>
      </p:sp>
      <p:sp>
        <p:nvSpPr>
          <p:cNvPr id="123" name="Wave 122"/>
          <p:cNvSpPr/>
          <p:nvPr/>
        </p:nvSpPr>
        <p:spPr>
          <a:xfrm>
            <a:off x="1547664" y="5157192"/>
            <a:ext cx="495672" cy="312265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7" name="Picture 16" descr="BU0095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2"/>
            <a:ext cx="936104" cy="939562"/>
          </a:xfrm>
          <a:prstGeom prst="rect">
            <a:avLst/>
          </a:prstGeom>
        </p:spPr>
      </p:pic>
      <p:cxnSp>
        <p:nvCxnSpPr>
          <p:cNvPr id="126" name="Straight Connector 125"/>
          <p:cNvCxnSpPr>
            <a:stCxn id="17" idx="1"/>
            <a:endCxn id="119" idx="3"/>
          </p:cNvCxnSpPr>
          <p:nvPr/>
        </p:nvCxnSpPr>
        <p:spPr>
          <a:xfrm flipH="1" flipV="1">
            <a:off x="3131840" y="3465004"/>
            <a:ext cx="2448272" cy="1081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Wave 123"/>
          <p:cNvSpPr/>
          <p:nvPr/>
        </p:nvSpPr>
        <p:spPr>
          <a:xfrm>
            <a:off x="4572000" y="4509120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25" name="Wave 124"/>
          <p:cNvSpPr/>
          <p:nvPr/>
        </p:nvSpPr>
        <p:spPr>
          <a:xfrm>
            <a:off x="4499992" y="4077072"/>
            <a:ext cx="855712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Contract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9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4" grpId="0" animBg="1"/>
      <p:bldP spid="121" grpId="0" animBg="1"/>
      <p:bldP spid="123" grpId="0" animBg="1"/>
      <p:bldP spid="124" grpId="0" animBg="1"/>
      <p:bldP spid="1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5994" y="4869160"/>
            <a:ext cx="4866205" cy="133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9" name="Rectangle 118"/>
          <p:cNvSpPr/>
          <p:nvPr/>
        </p:nvSpPr>
        <p:spPr>
          <a:xfrm>
            <a:off x="1979712" y="2780928"/>
            <a:ext cx="1152128" cy="13681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services</a:t>
            </a:r>
            <a:r>
              <a:rPr lang="en-GB" sz="3200" dirty="0" smtClean="0"/>
              <a:t> </a:t>
            </a:r>
            <a:r>
              <a:rPr lang="en-GB" sz="2000" dirty="0" smtClean="0"/>
              <a:t>(2)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8/11/11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32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1581550" y="4797152"/>
            <a:ext cx="4574626" cy="1296144"/>
            <a:chOff x="1475656" y="3573016"/>
            <a:chExt cx="8640959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8640959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2555776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4437112"/>
            <a:ext cx="369313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50048" y="2996952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051721" y="2854677"/>
            <a:ext cx="936104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POTS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Services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196752"/>
            <a:ext cx="7056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Software-SLAs with user communities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Ensure commercial support for POTS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SLAs with other NGIs to scale out</a:t>
            </a:r>
          </a:p>
        </p:txBody>
      </p:sp>
      <p:cxnSp>
        <p:nvCxnSpPr>
          <p:cNvPr id="12" name="Straight Connector 11"/>
          <p:cNvCxnSpPr>
            <a:endCxn id="119" idx="0"/>
          </p:cNvCxnSpPr>
          <p:nvPr/>
        </p:nvCxnSpPr>
        <p:spPr>
          <a:xfrm>
            <a:off x="2555776" y="206084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56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Wave 113"/>
          <p:cNvSpPr/>
          <p:nvPr/>
        </p:nvSpPr>
        <p:spPr>
          <a:xfrm>
            <a:off x="2195736" y="220486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2555776" y="4149080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Wave 120"/>
          <p:cNvSpPr/>
          <p:nvPr/>
        </p:nvSpPr>
        <p:spPr>
          <a:xfrm>
            <a:off x="2195736" y="4221088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59632" y="2708920"/>
            <a:ext cx="2304256" cy="367240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 smtClean="0"/>
              <a:t>NGI</a:t>
            </a:r>
            <a:endParaRPr lang="en-GB" dirty="0"/>
          </a:p>
        </p:txBody>
      </p:sp>
      <p:sp>
        <p:nvSpPr>
          <p:cNvPr id="123" name="Wave 122"/>
          <p:cNvSpPr/>
          <p:nvPr/>
        </p:nvSpPr>
        <p:spPr>
          <a:xfrm>
            <a:off x="1547664" y="5157192"/>
            <a:ext cx="495672" cy="312265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OLA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7" name="Picture 16" descr="BU0095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0928"/>
            <a:ext cx="936104" cy="939562"/>
          </a:xfrm>
          <a:prstGeom prst="rect">
            <a:avLst/>
          </a:prstGeom>
        </p:spPr>
      </p:pic>
      <p:cxnSp>
        <p:nvCxnSpPr>
          <p:cNvPr id="126" name="Straight Connector 125"/>
          <p:cNvCxnSpPr>
            <a:stCxn id="17" idx="1"/>
            <a:endCxn id="119" idx="3"/>
          </p:cNvCxnSpPr>
          <p:nvPr/>
        </p:nvCxnSpPr>
        <p:spPr>
          <a:xfrm flipH="1">
            <a:off x="3131840" y="3250709"/>
            <a:ext cx="1224136" cy="214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Wave 123"/>
          <p:cNvSpPr/>
          <p:nvPr/>
        </p:nvSpPr>
        <p:spPr>
          <a:xfrm>
            <a:off x="3347864" y="3501008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25" name="Wave 124"/>
          <p:cNvSpPr/>
          <p:nvPr/>
        </p:nvSpPr>
        <p:spPr>
          <a:xfrm>
            <a:off x="3347864" y="3068960"/>
            <a:ext cx="855712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Contract</a:t>
            </a:r>
            <a:endParaRPr lang="en-GB" sz="2000" dirty="0">
              <a:solidFill>
                <a:srgbClr val="0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402569" y="4797151"/>
            <a:ext cx="1601119" cy="1143656"/>
            <a:chOff x="1835696" y="3573016"/>
            <a:chExt cx="3024336" cy="2160240"/>
          </a:xfrm>
        </p:grpSpPr>
        <p:sp>
          <p:nvSpPr>
            <p:cNvPr id="42" name="Rectangle 41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07704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15816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8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5220072" y="5805264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283968" y="4077072"/>
            <a:ext cx="2232248" cy="229587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 smtClean="0"/>
              <a:t>NGI</a:t>
            </a:r>
            <a:endParaRPr lang="en-GB" dirty="0"/>
          </a:p>
        </p:txBody>
      </p:sp>
      <p:sp>
        <p:nvSpPr>
          <p:cNvPr id="59" name="Wave 58"/>
          <p:cNvSpPr/>
          <p:nvPr/>
        </p:nvSpPr>
        <p:spPr>
          <a:xfrm>
            <a:off x="3563888" y="5229200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9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4" grpId="0" animBg="1"/>
      <p:bldP spid="121" grpId="0" animBg="1"/>
      <p:bldP spid="123" grpId="0" animBg="1"/>
      <p:bldP spid="124" grpId="0" animBg="1"/>
      <p:bldP spid="125" grpId="0" animBg="1"/>
      <p:bldP spid="58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delivery in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External/Customer driven delivery</a:t>
            </a:r>
          </a:p>
          <a:p>
            <a:pPr lvl="1"/>
            <a:r>
              <a:rPr lang="en-GB" dirty="0" smtClean="0"/>
              <a:t>Customer is in control</a:t>
            </a:r>
          </a:p>
          <a:p>
            <a:pPr lvl="1"/>
            <a:r>
              <a:rPr lang="en-GB" dirty="0" smtClean="0"/>
              <a:t>Self-service drives self-delivery!</a:t>
            </a:r>
          </a:p>
          <a:p>
            <a:r>
              <a:rPr lang="en-GB" dirty="0"/>
              <a:t>EGI Cloud federation ensures uniformity at interface level</a:t>
            </a:r>
          </a:p>
          <a:p>
            <a:pPr lvl="1"/>
            <a:r>
              <a:rPr lang="en-GB" dirty="0" smtClean="0"/>
              <a:t>Scale-out at global scale, yet within EGI</a:t>
            </a:r>
          </a:p>
          <a:p>
            <a:r>
              <a:rPr lang="en-GB" dirty="0" err="1" smtClean="0"/>
              <a:t>RiPs</a:t>
            </a:r>
            <a:r>
              <a:rPr lang="en-GB" dirty="0" smtClean="0"/>
              <a:t> deliver specific services</a:t>
            </a:r>
          </a:p>
          <a:p>
            <a:pPr lvl="1"/>
            <a:r>
              <a:rPr lang="en-GB" dirty="0" smtClean="0"/>
              <a:t>Service levels within </a:t>
            </a:r>
            <a:r>
              <a:rPr lang="en-GB" dirty="0" err="1" smtClean="0"/>
              <a:t>RiP</a:t>
            </a:r>
            <a:r>
              <a:rPr lang="en-GB" dirty="0" smtClean="0"/>
              <a:t> capacity</a:t>
            </a:r>
          </a:p>
          <a:p>
            <a:pPr lvl="1"/>
            <a:r>
              <a:rPr lang="en-GB" dirty="0" smtClean="0"/>
              <a:t>Community is </a:t>
            </a:r>
            <a:r>
              <a:rPr lang="en-GB" dirty="0" err="1" smtClean="0"/>
              <a:t>RiP</a:t>
            </a:r>
            <a:r>
              <a:rPr lang="en-GB" dirty="0"/>
              <a:t>-</a:t>
            </a:r>
            <a:r>
              <a:rPr lang="en-GB" dirty="0" smtClean="0"/>
              <a:t>specific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9/11/11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59632" y="4869160"/>
            <a:ext cx="7704856" cy="133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delivery in EGI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8/11/11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1475656" y="4797152"/>
            <a:ext cx="7272808" cy="1296144"/>
            <a:chOff x="1475656" y="3573016"/>
            <a:chExt cx="13737526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13737526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2483768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4581128"/>
            <a:ext cx="8640960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51520" y="2420888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pic>
        <p:nvPicPr>
          <p:cNvPr id="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84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259632" y="4581128"/>
            <a:ext cx="2304256" cy="1800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23" name="Wave 122"/>
          <p:cNvSpPr/>
          <p:nvPr/>
        </p:nvSpPr>
        <p:spPr>
          <a:xfrm>
            <a:off x="1763688" y="5229200"/>
            <a:ext cx="398162" cy="216024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OLA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43808" y="2276873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2987824" y="2348880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58112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1259632" y="1124744"/>
            <a:ext cx="4896544" cy="3384376"/>
          </a:xfrm>
          <a:prstGeom prst="roundRect">
            <a:avLst>
              <a:gd name="adj" fmla="val 10663"/>
            </a:avLst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14" name="Wave 113"/>
          <p:cNvSpPr/>
          <p:nvPr/>
        </p:nvSpPr>
        <p:spPr>
          <a:xfrm>
            <a:off x="2051720" y="436510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1640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3528" y="3212976"/>
            <a:ext cx="8640960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1520" y="3645024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PaaS</a:t>
            </a:r>
            <a:endParaRPr lang="en-GB" sz="2400" dirty="0"/>
          </a:p>
        </p:txBody>
      </p:sp>
      <p:sp>
        <p:nvSpPr>
          <p:cNvPr id="38" name="Rectangle 37"/>
          <p:cNvSpPr/>
          <p:nvPr/>
        </p:nvSpPr>
        <p:spPr>
          <a:xfrm>
            <a:off x="6732240" y="3429000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76256" y="3501007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</a:t>
            </a:r>
            <a:r>
              <a:rPr lang="en-GB" dirty="0" smtClean="0"/>
              <a:t>Platform</a:t>
            </a:r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4258553" y="4797152"/>
            <a:ext cx="1601119" cy="1143657"/>
            <a:chOff x="1835696" y="3573016"/>
            <a:chExt cx="3024336" cy="2160241"/>
          </a:xfrm>
        </p:grpSpPr>
        <p:sp>
          <p:nvSpPr>
            <p:cNvPr id="46" name="Rectangle 45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55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>
            <a:off x="5076056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3851920" y="4581128"/>
            <a:ext cx="2304256" cy="1800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82" name="Wave 81"/>
          <p:cNvSpPr/>
          <p:nvPr/>
        </p:nvSpPr>
        <p:spPr>
          <a:xfrm>
            <a:off x="4355976" y="5229200"/>
            <a:ext cx="398162" cy="216024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OLA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51920" y="458112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48" name="Wave 47"/>
          <p:cNvSpPr/>
          <p:nvPr/>
        </p:nvSpPr>
        <p:spPr>
          <a:xfrm>
            <a:off x="4716016" y="436510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44208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  <p:pic>
        <p:nvPicPr>
          <p:cNvPr id="88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8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ounded Rectangle 84"/>
          <p:cNvSpPr/>
          <p:nvPr/>
        </p:nvSpPr>
        <p:spPr>
          <a:xfrm>
            <a:off x="6444208" y="1124744"/>
            <a:ext cx="2304256" cy="338437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6732240" y="2276872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90" name="TextBox 89"/>
          <p:cNvSpPr txBox="1"/>
          <p:nvPr/>
        </p:nvSpPr>
        <p:spPr>
          <a:xfrm>
            <a:off x="6876256" y="2348879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1547664" y="3356992"/>
            <a:ext cx="1728192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93" name="TextBox 92"/>
          <p:cNvSpPr txBox="1"/>
          <p:nvPr/>
        </p:nvSpPr>
        <p:spPr>
          <a:xfrm>
            <a:off x="1962485" y="3942348"/>
            <a:ext cx="9217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2051720" y="3429000"/>
            <a:ext cx="84005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grpSp>
        <p:nvGrpSpPr>
          <p:cNvPr id="95" name="Group 94"/>
          <p:cNvGrpSpPr/>
          <p:nvPr/>
        </p:nvGrpSpPr>
        <p:grpSpPr>
          <a:xfrm>
            <a:off x="6850841" y="4797152"/>
            <a:ext cx="1601119" cy="1143657"/>
            <a:chOff x="1835696" y="3573016"/>
            <a:chExt cx="3024336" cy="2160241"/>
          </a:xfrm>
        </p:grpSpPr>
        <p:sp>
          <p:nvSpPr>
            <p:cNvPr id="96" name="Rectangle 95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102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Arrow Connector 107"/>
          <p:cNvCxnSpPr/>
          <p:nvPr/>
        </p:nvCxnSpPr>
        <p:spPr>
          <a:xfrm>
            <a:off x="7668344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444208" y="4581128"/>
            <a:ext cx="2304256" cy="1800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11" name="Wave 110"/>
          <p:cNvSpPr/>
          <p:nvPr/>
        </p:nvSpPr>
        <p:spPr>
          <a:xfrm>
            <a:off x="6948264" y="5229200"/>
            <a:ext cx="398162" cy="216024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OLA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444208" y="458112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113" name="Wave 112"/>
          <p:cNvSpPr/>
          <p:nvPr/>
        </p:nvSpPr>
        <p:spPr>
          <a:xfrm>
            <a:off x="7308304" y="4365104"/>
            <a:ext cx="685809" cy="432048"/>
          </a:xfrm>
          <a:prstGeom prst="wav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SLA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067944" y="3356992"/>
            <a:ext cx="1872208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282513" y="3818590"/>
            <a:ext cx="7661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5214132" y="3812679"/>
            <a:ext cx="58219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95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14" grpId="0" animBg="1"/>
      <p:bldP spid="82" grpId="0" animBg="1"/>
      <p:bldP spid="48" grpId="0" animBg="1"/>
      <p:bldP spid="111" grpId="0" animBg="1"/>
      <p:bldP spid="1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delivery in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“The Five Nines” - </a:t>
            </a:r>
            <a:r>
              <a:rPr lang="en-GB" dirty="0"/>
              <a:t>99.99999% Availability </a:t>
            </a:r>
            <a:endParaRPr lang="en-GB" dirty="0" smtClean="0"/>
          </a:p>
          <a:p>
            <a:pPr lvl="1"/>
            <a:r>
              <a:rPr lang="en-GB" dirty="0" smtClean="0"/>
              <a:t>… are 5.25 minutes per year service outage</a:t>
            </a:r>
          </a:p>
          <a:p>
            <a:r>
              <a:rPr lang="en-GB" dirty="0" smtClean="0"/>
              <a:t>Appliances </a:t>
            </a:r>
            <a:r>
              <a:rPr lang="en-GB" dirty="0"/>
              <a:t>e</a:t>
            </a:r>
            <a:r>
              <a:rPr lang="en-GB" dirty="0" smtClean="0"/>
              <a:t>xploit architecture patterns</a:t>
            </a:r>
          </a:p>
          <a:p>
            <a:pPr lvl="2"/>
            <a:r>
              <a:rPr lang="en-GB" dirty="0" smtClean="0"/>
              <a:t>Load-</a:t>
            </a:r>
            <a:r>
              <a:rPr lang="en-GB" dirty="0" err="1" smtClean="0"/>
              <a:t>leveling</a:t>
            </a:r>
            <a:r>
              <a:rPr lang="en-GB" dirty="0" smtClean="0"/>
              <a:t> for load scalability</a:t>
            </a:r>
          </a:p>
          <a:p>
            <a:pPr lvl="2"/>
            <a:r>
              <a:rPr lang="en-GB" dirty="0" smtClean="0"/>
              <a:t>Fail-over (master/slave) for availability</a:t>
            </a:r>
          </a:p>
          <a:p>
            <a:pPr lvl="1"/>
            <a:r>
              <a:rPr lang="en-GB" dirty="0" smtClean="0"/>
              <a:t>Allow automated self-provisioning</a:t>
            </a:r>
          </a:p>
          <a:p>
            <a:r>
              <a:rPr lang="en-GB" dirty="0" smtClean="0"/>
              <a:t>Mitigate risks across resource providers</a:t>
            </a:r>
          </a:p>
          <a:p>
            <a:pPr lvl="1"/>
            <a:r>
              <a:rPr lang="en-GB" dirty="0" smtClean="0"/>
              <a:t>top-level DNS: 13 instance across the world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8/11/11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“Sea of services”</a:t>
            </a:r>
          </a:p>
          <a:p>
            <a:pPr lvl="1"/>
            <a:r>
              <a:rPr lang="en-GB" dirty="0" smtClean="0"/>
              <a:t>On top of EGI federated Cloud services</a:t>
            </a:r>
          </a:p>
          <a:p>
            <a:pPr lvl="1"/>
            <a:r>
              <a:rPr lang="en-GB" dirty="0" smtClean="0"/>
              <a:t>Ecosystem of value-add services</a:t>
            </a:r>
          </a:p>
          <a:p>
            <a:pPr lvl="1"/>
            <a:r>
              <a:rPr lang="en-GB" dirty="0" smtClean="0"/>
              <a:t>Service marketplace?</a:t>
            </a:r>
            <a:endParaRPr lang="en-GB" dirty="0"/>
          </a:p>
          <a:p>
            <a:r>
              <a:rPr lang="en-GB" dirty="0" smtClean="0"/>
              <a:t>Advanced SLA/OLA provisioning</a:t>
            </a:r>
          </a:p>
          <a:p>
            <a:pPr lvl="1"/>
            <a:r>
              <a:rPr lang="en-GB" dirty="0" smtClean="0"/>
              <a:t>Ensure they are complementary</a:t>
            </a:r>
          </a:p>
          <a:p>
            <a:pPr lvl="1"/>
            <a:r>
              <a:rPr lang="en-GB" dirty="0" smtClean="0"/>
              <a:t>Agreements must not contradict fulfilment</a:t>
            </a:r>
          </a:p>
          <a:p>
            <a:pPr lvl="1"/>
            <a:r>
              <a:rPr lang="en-GB" dirty="0" smtClean="0"/>
              <a:t>SLM and automation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8/11/11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3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8/11/11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99592" y="5085184"/>
            <a:ext cx="741682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Infrastructure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99592" y="3789040"/>
            <a:ext cx="741682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Grid Middleware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899592" y="2492896"/>
            <a:ext cx="741682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User Interface</a:t>
            </a:r>
            <a:endParaRPr lang="en-GB" sz="2400" dirty="0"/>
          </a:p>
        </p:txBody>
      </p:sp>
      <p:pic>
        <p:nvPicPr>
          <p:cNvPr id="1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3568" y="3573016"/>
            <a:ext cx="8280920" cy="266429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 anchorCtr="1"/>
          <a:lstStyle/>
          <a:p>
            <a:pPr algn="ctr"/>
            <a:r>
              <a:rPr lang="en-GB" sz="2400" dirty="0" smtClean="0"/>
              <a:t>EGI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029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3-tiered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5085184"/>
            <a:ext cx="734481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Persistence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971600" y="3789040"/>
            <a:ext cx="734481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 layer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971600" y="2492896"/>
            <a:ext cx="734481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User access/UI layer</a:t>
            </a:r>
            <a:endParaRPr lang="en-GB" sz="2400" dirty="0"/>
          </a:p>
        </p:txBody>
      </p:sp>
      <p:pic>
        <p:nvPicPr>
          <p:cNvPr id="1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4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3-tiered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5/11/11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5085184"/>
            <a:ext cx="734481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Persistence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851920" y="3789040"/>
            <a:ext cx="446449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851920" y="2492896"/>
            <a:ext cx="302433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layer</a:t>
            </a:r>
            <a:endParaRPr lang="en-GB" sz="2400" dirty="0"/>
          </a:p>
        </p:txBody>
      </p:sp>
      <p:pic>
        <p:nvPicPr>
          <p:cNvPr id="1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2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48264" y="2492896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11760" y="3789040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</a:t>
            </a: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2411760" y="2492896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1600" y="3789040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</a:t>
            </a:r>
            <a:endParaRPr lang="en-GB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971600" y="2492896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298782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-Down Arrow 19"/>
          <p:cNvSpPr/>
          <p:nvPr/>
        </p:nvSpPr>
        <p:spPr>
          <a:xfrm>
            <a:off x="154766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p-Down Arrow 20"/>
          <p:cNvSpPr/>
          <p:nvPr/>
        </p:nvSpPr>
        <p:spPr>
          <a:xfrm>
            <a:off x="5292080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-Down Arrow 21"/>
          <p:cNvSpPr/>
          <p:nvPr/>
        </p:nvSpPr>
        <p:spPr>
          <a:xfrm>
            <a:off x="7524328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5940152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298782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>
            <a:off x="154766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3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3-tiered </a:t>
            </a:r>
            <a:r>
              <a:rPr lang="en-GB" dirty="0" smtClean="0"/>
              <a:t>Grid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833B-B0B3-D949-8CFA-A57EC84321C9}" type="datetime1">
              <a:rPr lang="en-US" smtClean="0"/>
              <a:t>8/11/11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3rd SLA4D-Grid workshop 2011, Munich 9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5085184"/>
            <a:ext cx="734481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Infrastructure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851920" y="3789040"/>
            <a:ext cx="446449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Middleware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851920" y="2492896"/>
            <a:ext cx="302433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layer</a:t>
            </a:r>
            <a:endParaRPr lang="en-GB" sz="2400" dirty="0"/>
          </a:p>
        </p:txBody>
      </p:sp>
      <p:pic>
        <p:nvPicPr>
          <p:cNvPr id="1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2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48264" y="2492896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11760" y="3789040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M/W</a:t>
            </a: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2411760" y="2492896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1600" y="3789040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M/W</a:t>
            </a:r>
            <a:endParaRPr lang="en-GB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971600" y="2492896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298782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-Down Arrow 19"/>
          <p:cNvSpPr/>
          <p:nvPr/>
        </p:nvSpPr>
        <p:spPr>
          <a:xfrm>
            <a:off x="154766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p-Down Arrow 20"/>
          <p:cNvSpPr/>
          <p:nvPr/>
        </p:nvSpPr>
        <p:spPr>
          <a:xfrm>
            <a:off x="5292080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-Down Arrow 21"/>
          <p:cNvSpPr/>
          <p:nvPr/>
        </p:nvSpPr>
        <p:spPr>
          <a:xfrm>
            <a:off x="7524328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5940152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298782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>
            <a:off x="154766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3851920" y="3573016"/>
            <a:ext cx="5112568" cy="266429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 anchorCtr="1"/>
          <a:lstStyle/>
          <a:p>
            <a:pPr algn="ctr"/>
            <a:r>
              <a:rPr lang="en-GB" sz="2400" dirty="0" smtClean="0"/>
              <a:t>EGI</a:t>
            </a:r>
            <a:endParaRPr lang="en-GB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683568" y="4869160"/>
            <a:ext cx="8280920" cy="1368152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 anchorCtr="1"/>
          <a:lstStyle/>
          <a:p>
            <a:pPr algn="ctr"/>
            <a:r>
              <a:rPr lang="en-GB" sz="2400" dirty="0" smtClean="0"/>
              <a:t>EGI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5662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47849" y="1124744"/>
            <a:ext cx="1396152" cy="20882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 to the Cloud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496" y="5109051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Infrastructure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35496" y="4244955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Platforms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35496" y="3380859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Software</a:t>
            </a:r>
            <a:endParaRPr lang="en-GB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27784" y="4231721"/>
            <a:ext cx="4968552" cy="792088"/>
            <a:chOff x="2627784" y="4231721"/>
            <a:chExt cx="4968552" cy="792088"/>
          </a:xfrm>
        </p:grpSpPr>
        <p:sp>
          <p:nvSpPr>
            <p:cNvPr id="11" name="Rectangle 10"/>
            <p:cNvSpPr/>
            <p:nvPr/>
          </p:nvSpPr>
          <p:spPr>
            <a:xfrm>
              <a:off x="2627784" y="4231721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3808" y="4449010"/>
              <a:ext cx="766133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gLite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9438" y="4449010"/>
              <a:ext cx="112721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UNICORE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76145" y="4449010"/>
              <a:ext cx="92174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dCache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7388" y="4449010"/>
              <a:ext cx="582199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ARC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19084" y="4449010"/>
              <a:ext cx="840054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7784" y="3367625"/>
            <a:ext cx="4968552" cy="792088"/>
            <a:chOff x="2627784" y="3367625"/>
            <a:chExt cx="4968552" cy="792088"/>
          </a:xfrm>
        </p:grpSpPr>
        <p:sp>
          <p:nvSpPr>
            <p:cNvPr id="12" name="Rectangle 11"/>
            <p:cNvSpPr/>
            <p:nvPr/>
          </p:nvSpPr>
          <p:spPr>
            <a:xfrm>
              <a:off x="2627784" y="3367625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93266" y="3440503"/>
              <a:ext cx="1067917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Central Services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2376" y="3440502"/>
              <a:ext cx="1044116" cy="646331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49000">
                  <a:schemeClr val="accent3">
                    <a:shade val="93000"/>
                    <a:satMod val="130000"/>
                  </a:schemeClr>
                </a:gs>
                <a:gs pos="100000">
                  <a:srgbClr val="FF00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Domain Services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0113" y="3440501"/>
              <a:ext cx="1368151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27784" y="1556792"/>
            <a:ext cx="5018551" cy="1288895"/>
            <a:chOff x="3203848" y="1492033"/>
            <a:chExt cx="5018551" cy="1288895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35496" y="1196752"/>
            <a:ext cx="2448272" cy="20882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Virtual Research Communities</a:t>
            </a:r>
          </a:p>
          <a:p>
            <a:pPr algn="ctr"/>
            <a:r>
              <a:rPr lang="en-GB" sz="3200" dirty="0" smtClean="0"/>
              <a:t>(Users)</a:t>
            </a:r>
            <a:endParaRPr lang="en-GB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627784" y="5095817"/>
            <a:ext cx="4968552" cy="792088"/>
            <a:chOff x="2627784" y="5095817"/>
            <a:chExt cx="4968552" cy="792088"/>
          </a:xfrm>
        </p:grpSpPr>
        <p:sp>
          <p:nvSpPr>
            <p:cNvPr id="10" name="Rectangle 9"/>
            <p:cNvSpPr/>
            <p:nvPr/>
          </p:nvSpPr>
          <p:spPr>
            <a:xfrm>
              <a:off x="2627784" y="5095817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0777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5616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9711" y="5293711"/>
              <a:ext cx="72008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57823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88225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68344" y="3367625"/>
            <a:ext cx="1399306" cy="2509647"/>
            <a:chOff x="7668344" y="3367624"/>
            <a:chExt cx="1399306" cy="2509647"/>
          </a:xfrm>
        </p:grpSpPr>
        <p:sp>
          <p:nvSpPr>
            <p:cNvPr id="49" name="Rectangle 48"/>
            <p:cNvSpPr/>
            <p:nvPr/>
          </p:nvSpPr>
          <p:spPr>
            <a:xfrm rot="16200000">
              <a:off x="7113173" y="3922795"/>
              <a:ext cx="2509647" cy="139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3200" dirty="0" smtClean="0"/>
                <a:t>Planning &amp; Coordination</a:t>
              </a:r>
              <a:endParaRPr lang="en-GB" sz="32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342537" y="4995720"/>
              <a:ext cx="114637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Support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7411670" y="3785498"/>
              <a:ext cx="1008112" cy="33575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Services</a:t>
              </a:r>
              <a:endParaRPr lang="en-GB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884368" y="1484784"/>
            <a:ext cx="11766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Ecosystem</a:t>
            </a:r>
          </a:p>
          <a:p>
            <a:pPr algn="ctr"/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884368" y="2229513"/>
            <a:ext cx="114809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NGIs + EIRO EGI.eu</a:t>
            </a:r>
            <a:endParaRPr lang="en-GB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884-18B9-4EB3-B8D3-C9878A45EE44}" type="datetime1">
              <a:rPr lang="en-GB" smtClean="0"/>
              <a:t>5/11/11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9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future EGI Cloud?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0B06-270A-433A-B1BE-FE69529CD528}" type="datetime1">
              <a:rPr lang="en-GB" smtClean="0"/>
              <a:t>7/11/11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Roadmap - 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353866" y="4907296"/>
            <a:ext cx="7458493" cy="1294840"/>
            <a:chOff x="353866" y="4760320"/>
            <a:chExt cx="7458493" cy="1404984"/>
          </a:xfrm>
        </p:grpSpPr>
        <p:sp>
          <p:nvSpPr>
            <p:cNvPr id="10" name="Rectangle 9"/>
            <p:cNvSpPr/>
            <p:nvPr/>
          </p:nvSpPr>
          <p:spPr>
            <a:xfrm>
              <a:off x="353866" y="4760320"/>
              <a:ext cx="7458493" cy="1404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08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01513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5511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77515" y="5571110"/>
              <a:ext cx="97257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50776" y="5571110"/>
              <a:ext cx="155030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Amazon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01769" y="5571110"/>
              <a:ext cx="155030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Microsoft</a:t>
              </a:r>
              <a:endParaRPr lang="en-GB" dirty="0"/>
            </a:p>
          </p:txBody>
        </p:sp>
      </p:grpSp>
      <p:sp>
        <p:nvSpPr>
          <p:cNvPr id="48" name="Rectangle 47"/>
          <p:cNvSpPr/>
          <p:nvPr/>
        </p:nvSpPr>
        <p:spPr>
          <a:xfrm rot="16200000">
            <a:off x="6434161" y="3591271"/>
            <a:ext cx="4104457" cy="1043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 smtClean="0"/>
              <a:t>EGI.eu Coordination</a:t>
            </a:r>
            <a:endParaRPr lang="en-GB" sz="32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7338596" y="3749456"/>
            <a:ext cx="273843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Core Software &amp; Support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6094" y="1438204"/>
            <a:ext cx="7250426" cy="1288893"/>
            <a:chOff x="346094" y="1438204"/>
            <a:chExt cx="7250426" cy="1288893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20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543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366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628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94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67544" y="1052736"/>
            <a:ext cx="723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Individual communities get the environments they require</a:t>
            </a:r>
            <a:endParaRPr lang="en-GB" sz="2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-25879" y="2911058"/>
            <a:ext cx="7838238" cy="1886094"/>
            <a:chOff x="-25879" y="2911058"/>
            <a:chExt cx="7838238" cy="1886094"/>
          </a:xfrm>
        </p:grpSpPr>
        <p:sp>
          <p:nvSpPr>
            <p:cNvPr id="49" name="Rectangle 48"/>
            <p:cNvSpPr/>
            <p:nvPr/>
          </p:nvSpPr>
          <p:spPr>
            <a:xfrm>
              <a:off x="346094" y="3130335"/>
              <a:ext cx="110277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1790" y="3130335"/>
              <a:ext cx="172056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87366" y="3130335"/>
              <a:ext cx="1317396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89600" y="3130335"/>
              <a:ext cx="110277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3860" y="3130335"/>
              <a:ext cx="1879558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2233" y="4178630"/>
              <a:ext cx="766133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gLite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6232" y="4178630"/>
              <a:ext cx="112721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UNICORE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166" y="4206679"/>
              <a:ext cx="92174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dCache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3852" y="4172719"/>
              <a:ext cx="582199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ARC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2412" y="4178630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63264" y="4046914"/>
              <a:ext cx="141328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Platform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6994" y="3239557"/>
              <a:ext cx="1413289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63264" y="3288876"/>
              <a:ext cx="141328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4771" y="3677582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784260" y="3669439"/>
              <a:ext cx="1886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Virtual Machines</a:t>
              </a:r>
              <a:endParaRPr lang="en-GB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49508" y="5013176"/>
            <a:ext cx="7249504" cy="465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Federated Virtual Machine Managers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843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EGI-InSPIRE-Slide-Template_v4.potx</Template>
  <TotalTime>5768</TotalTime>
  <Words>1985</Words>
  <Application>Microsoft Macintosh PowerPoint</Application>
  <PresentationFormat>On-screen Show (4:3)</PresentationFormat>
  <Paragraphs>711</Paragraphs>
  <Slides>36</Slides>
  <Notes>32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EGI-InSPIRE-Slide-Template_v4</vt:lpstr>
      <vt:lpstr>Emerging Cloud Offerings and SLAs in EGI </vt:lpstr>
      <vt:lpstr>Outline</vt:lpstr>
      <vt:lpstr>PowerPoint Presentation</vt:lpstr>
      <vt:lpstr>Grid Architecture</vt:lpstr>
      <vt:lpstr>3-tiered Architecture</vt:lpstr>
      <vt:lpstr>3-tiered Architecture</vt:lpstr>
      <vt:lpstr>3-tiered Grid Architecture</vt:lpstr>
      <vt:lpstr>Alignment to the Cloud</vt:lpstr>
      <vt:lpstr>A future EGI Cloud?</vt:lpstr>
      <vt:lpstr>PowerPoint Presentation</vt:lpstr>
      <vt:lpstr>Federated Clouds TF</vt:lpstr>
      <vt:lpstr>Scenario 1</vt:lpstr>
      <vt:lpstr>Scenario 2</vt:lpstr>
      <vt:lpstr>Scenario 3</vt:lpstr>
      <vt:lpstr>Scenario 4</vt:lpstr>
      <vt:lpstr>Scenario 5</vt:lpstr>
      <vt:lpstr>Scenario 6</vt:lpstr>
      <vt:lpstr>A future EGI Cloud?</vt:lpstr>
      <vt:lpstr>A future EGI Cloud?</vt:lpstr>
      <vt:lpstr>PowerPoint Presentation</vt:lpstr>
      <vt:lpstr>SLAs, OLAs and contracts</vt:lpstr>
      <vt:lpstr>ITSM contract landscape</vt:lpstr>
      <vt:lpstr>Global user communities</vt:lpstr>
      <vt:lpstr>SLA types</vt:lpstr>
      <vt:lpstr>PowerPoint Presentation</vt:lpstr>
      <vt:lpstr>Why SLAs and OLAs?</vt:lpstr>
      <vt:lpstr>Infrastructure services (1)</vt:lpstr>
      <vt:lpstr>Infrastructure services (2)</vt:lpstr>
      <vt:lpstr>Infrastructure services (3)</vt:lpstr>
      <vt:lpstr>Platform services (1)</vt:lpstr>
      <vt:lpstr>Software services (1)</vt:lpstr>
      <vt:lpstr>Software services (2)</vt:lpstr>
      <vt:lpstr>Service delivery in EGI</vt:lpstr>
      <vt:lpstr>Service delivery in EGI</vt:lpstr>
      <vt:lpstr>Service delivery in EGI</vt:lpstr>
      <vt:lpstr>Future challenges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Michel Drescher</cp:lastModifiedBy>
  <cp:revision>87</cp:revision>
  <cp:lastPrinted>2011-11-07T15:04:28Z</cp:lastPrinted>
  <dcterms:created xsi:type="dcterms:W3CDTF">2010-09-03T12:01:03Z</dcterms:created>
  <dcterms:modified xsi:type="dcterms:W3CDTF">2011-11-09T13:21:59Z</dcterms:modified>
</cp:coreProperties>
</file>