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296" r:id="rId5"/>
    <p:sldId id="291" r:id="rId6"/>
    <p:sldId id="295" r:id="rId7"/>
    <p:sldId id="294" r:id="rId8"/>
    <p:sldId id="29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84" d="100"/>
          <a:sy n="84" d="100"/>
        </p:scale>
        <p:origin x="-8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25/09/15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25/09/15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25/09/15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412936"/>
            <a:ext cx="7772400" cy="144000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Advancing data-driven research through the Data Commons </a:t>
            </a:r>
            <a:r>
              <a:rPr lang="en-US" dirty="0" smtClean="0"/>
              <a:t>P6 </a:t>
            </a:r>
            <a:r>
              <a:rPr lang="en-US" dirty="0"/>
              <a:t>BOF session </a:t>
            </a:r>
            <a:br>
              <a:rPr lang="en-US" dirty="0"/>
            </a:b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Convener: </a:t>
            </a:r>
            <a:r>
              <a:rPr lang="en-GB" dirty="0"/>
              <a:t>Matthew </a:t>
            </a:r>
            <a:r>
              <a:rPr lang="en-GB" dirty="0" err="1" smtClean="0"/>
              <a:t>Viljoen</a:t>
            </a:r>
            <a:r>
              <a:rPr lang="en-GB" dirty="0" smtClean="0"/>
              <a:t>/EGI.eu</a:t>
            </a:r>
          </a:p>
          <a:p>
            <a:r>
              <a:rPr lang="en-GB" dirty="0" smtClean="0"/>
              <a:t>Rapporteur: Yin Chen/EGI.eu</a:t>
            </a:r>
          </a:p>
          <a:p>
            <a:endParaRPr lang="en-GB" dirty="0"/>
          </a:p>
          <a:p>
            <a:r>
              <a:rPr lang="en-GB" dirty="0" smtClean="0"/>
              <a:t>25-09-2015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31640" y="476672"/>
            <a:ext cx="6400800" cy="504056"/>
          </a:xfrm>
        </p:spPr>
        <p:txBody>
          <a:bodyPr/>
          <a:lstStyle/>
          <a:p>
            <a:r>
              <a:rPr lang="en-US" b="0" dirty="0"/>
              <a:t>T</a:t>
            </a:r>
            <a:r>
              <a:rPr lang="en-US" b="0" dirty="0" smtClean="0"/>
              <a:t>. Ferrari, M. </a:t>
            </a:r>
            <a:r>
              <a:rPr lang="en-US" b="0" dirty="0" err="1" smtClean="0"/>
              <a:t>Viljoen</a:t>
            </a:r>
            <a:r>
              <a:rPr lang="en-US" b="0" dirty="0" smtClean="0"/>
              <a:t>, Y</a:t>
            </a:r>
            <a:r>
              <a:rPr lang="en-US" b="0" dirty="0"/>
              <a:t>. Chen/</a:t>
            </a:r>
            <a:r>
              <a:rPr lang="en-US" b="0" dirty="0" smtClean="0"/>
              <a:t>EGI.eu, </a:t>
            </a:r>
            <a:r>
              <a:rPr lang="en-US" b="0" dirty="0"/>
              <a:t>L. </a:t>
            </a:r>
            <a:r>
              <a:rPr lang="en-US" b="0" dirty="0" err="1"/>
              <a:t>Dutka</a:t>
            </a:r>
            <a:r>
              <a:rPr lang="en-US" b="0" dirty="0"/>
              <a:t>/</a:t>
            </a:r>
            <a:r>
              <a:rPr lang="en-US" b="0" dirty="0" smtClean="0"/>
              <a:t>CYFRONET, </a:t>
            </a:r>
          </a:p>
          <a:p>
            <a:r>
              <a:rPr lang="en-US" b="0" dirty="0" smtClean="0"/>
              <a:t>R</a:t>
            </a:r>
            <a:r>
              <a:rPr lang="en-US" b="0" dirty="0"/>
              <a:t>. Grossman/Center for Data Intensive Science (CDIS), University of </a:t>
            </a:r>
            <a:r>
              <a:rPr lang="en-US" b="0" dirty="0" smtClean="0"/>
              <a:t>Chicago, </a:t>
            </a:r>
          </a:p>
          <a:p>
            <a:r>
              <a:rPr lang="en-US" b="0" dirty="0" smtClean="0"/>
              <a:t>N</a:t>
            </a:r>
            <a:r>
              <a:rPr lang="en-US" b="0" dirty="0"/>
              <a:t>. </a:t>
            </a:r>
            <a:r>
              <a:rPr lang="en-US" b="0" dirty="0" err="1"/>
              <a:t>Manouselis</a:t>
            </a:r>
            <a:r>
              <a:rPr lang="en-US" b="0" dirty="0"/>
              <a:t>/Agro-</a:t>
            </a:r>
            <a:r>
              <a:rPr lang="en-US" b="0" dirty="0" smtClean="0"/>
              <a:t>Know, J</a:t>
            </a:r>
            <a:r>
              <a:rPr lang="en-US" b="0" dirty="0"/>
              <a:t>. Marco/</a:t>
            </a:r>
            <a:r>
              <a:rPr lang="en-US" b="0" dirty="0" err="1"/>
              <a:t>Instituto</a:t>
            </a:r>
            <a:r>
              <a:rPr lang="en-US" b="0" dirty="0"/>
              <a:t> de </a:t>
            </a:r>
            <a:r>
              <a:rPr lang="en-US" b="0" dirty="0" err="1"/>
              <a:t>Fisica</a:t>
            </a:r>
            <a:r>
              <a:rPr lang="en-US" b="0" dirty="0"/>
              <a:t> de </a:t>
            </a:r>
            <a:r>
              <a:rPr lang="en-US" b="0" dirty="0" smtClean="0"/>
              <a:t>Cantabria, </a:t>
            </a:r>
          </a:p>
          <a:p>
            <a:r>
              <a:rPr lang="en-US" b="0" dirty="0" smtClean="0"/>
              <a:t>G</a:t>
            </a:r>
            <a:r>
              <a:rPr lang="en-US" b="0" dirty="0"/>
              <a:t>. </a:t>
            </a:r>
            <a:r>
              <a:rPr lang="en-US" b="0" dirty="0" err="1"/>
              <a:t>Moloney</a:t>
            </a:r>
            <a:r>
              <a:rPr lang="en-US" b="0" dirty="0"/>
              <a:t>/</a:t>
            </a:r>
            <a:r>
              <a:rPr lang="en-US" b="0" dirty="0" err="1"/>
              <a:t>NeCTAR</a:t>
            </a:r>
            <a:r>
              <a:rPr lang="en-US" b="0" dirty="0"/>
              <a:t> Project, Australia; </a:t>
            </a:r>
            <a:endParaRPr lang="en-US" b="0" dirty="0" smtClean="0"/>
          </a:p>
          <a:p>
            <a:r>
              <a:rPr lang="en-US" b="0" dirty="0" smtClean="0"/>
              <a:t>P</a:t>
            </a:r>
            <a:r>
              <a:rPr lang="en-US" b="0" dirty="0"/>
              <a:t>. Pagano/Italian National Research Council </a:t>
            </a:r>
            <a:r>
              <a:rPr lang="en-US" b="0" dirty="0" smtClean="0"/>
              <a:t>ISTI, F</a:t>
            </a:r>
            <a:r>
              <a:rPr lang="en-US" b="0" dirty="0"/>
              <a:t>. </a:t>
            </a:r>
            <a:r>
              <a:rPr lang="en-US" b="0" dirty="0" err="1"/>
              <a:t>Psomopoulos</a:t>
            </a:r>
            <a:r>
              <a:rPr lang="en-US" b="0" dirty="0"/>
              <a:t>/Aristotle University of </a:t>
            </a:r>
            <a:r>
              <a:rPr lang="en-US" b="0" dirty="0" smtClean="0"/>
              <a:t>Thessaloniki, </a:t>
            </a:r>
            <a:r>
              <a:rPr lang="en-US" b="0" dirty="0"/>
              <a:t> </a:t>
            </a:r>
            <a:endParaRPr lang="en-US" b="0" dirty="0" smtClean="0"/>
          </a:p>
          <a:p>
            <a:r>
              <a:rPr lang="en-US" b="0" dirty="0" smtClean="0"/>
              <a:t>D</a:t>
            </a:r>
            <a:r>
              <a:rPr lang="en-US" b="0" dirty="0"/>
              <a:t>. </a:t>
            </a:r>
            <a:r>
              <a:rPr lang="en-US" b="0" dirty="0" err="1"/>
              <a:t>Schade</a:t>
            </a:r>
            <a:r>
              <a:rPr lang="en-US" b="0" dirty="0"/>
              <a:t>/Canadian Astronomy Data Centre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Let’s focus on Interoperability </a:t>
            </a:r>
            <a:r>
              <a:rPr lang="en-GB" dirty="0" smtClean="0"/>
              <a:t>and Reuse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4F81BD"/>
                </a:solidFill>
              </a:rPr>
              <a:t>Findable</a:t>
            </a:r>
            <a:r>
              <a:rPr lang="en-US" sz="2400" dirty="0"/>
              <a:t> – Easy to find by both humans and computer systems and based on mandatory description of the metadata that allow the discovery of interesting datasets;</a:t>
            </a:r>
          </a:p>
          <a:p>
            <a:r>
              <a:rPr lang="en-US" sz="2400" dirty="0">
                <a:solidFill>
                  <a:srgbClr val="4F81BD"/>
                </a:solidFill>
              </a:rPr>
              <a:t>Accessible</a:t>
            </a:r>
            <a:r>
              <a:rPr lang="en-US" sz="2400" dirty="0"/>
              <a:t> – Stored for long term such that they can be easily accessed and/or downloaded with well-defined license and access conditions (Open Access </a:t>
            </a:r>
            <a:r>
              <a:rPr lang="en-US" sz="2400" i="1" dirty="0"/>
              <a:t>when possible</a:t>
            </a:r>
            <a:r>
              <a:rPr lang="en-US" sz="2400" dirty="0"/>
              <a:t>), whether at the level of metadata, or at the level of the actual data content;</a:t>
            </a:r>
          </a:p>
          <a:p>
            <a:r>
              <a:rPr lang="en-US" sz="2400" b="1" dirty="0">
                <a:solidFill>
                  <a:srgbClr val="4F81BD"/>
                </a:solidFill>
              </a:rPr>
              <a:t>Interoperable – Ready to be combined with other datasets by humans as well as computer systems;</a:t>
            </a:r>
          </a:p>
          <a:p>
            <a:r>
              <a:rPr lang="en-US" sz="2400" b="1" dirty="0">
                <a:solidFill>
                  <a:srgbClr val="4F81BD"/>
                </a:solidFill>
              </a:rPr>
              <a:t>Reusable – Ready to be used for future research and to be processed further using computational methods.</a:t>
            </a:r>
          </a:p>
          <a:p>
            <a:endParaRPr lang="en-GB" sz="2400" dirty="0">
              <a:solidFill>
                <a:srgbClr val="4F81B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Open and managed access are enablers of open science</a:t>
            </a:r>
          </a:p>
          <a:p>
            <a:pPr lvl="1"/>
            <a:r>
              <a:rPr lang="en-US" dirty="0" smtClean="0"/>
              <a:t>openness</a:t>
            </a:r>
          </a:p>
          <a:p>
            <a:pPr lvl="1"/>
            <a:r>
              <a:rPr lang="en-US" dirty="0" smtClean="0"/>
              <a:t>participation </a:t>
            </a:r>
          </a:p>
          <a:p>
            <a:pPr lvl="1"/>
            <a:r>
              <a:rPr lang="en-US" dirty="0" smtClean="0"/>
              <a:t>collaboration</a:t>
            </a:r>
          </a:p>
          <a:p>
            <a:pPr lvl="1"/>
            <a:r>
              <a:rPr lang="en-US" dirty="0" smtClean="0"/>
              <a:t>sharing </a:t>
            </a:r>
            <a:r>
              <a:rPr lang="en-US" dirty="0"/>
              <a:t>and </a:t>
            </a:r>
            <a:r>
              <a:rPr lang="en-US" dirty="0" smtClean="0"/>
              <a:t>reuse</a:t>
            </a:r>
            <a:endParaRPr lang="en-US" dirty="0"/>
          </a:p>
          <a:p>
            <a:pPr lvl="1"/>
            <a:r>
              <a:rPr lang="en-US" dirty="0" smtClean="0"/>
              <a:t>definition </a:t>
            </a:r>
            <a:r>
              <a:rPr lang="en-US" dirty="0"/>
              <a:t>of standards and the enforcement of their adoption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In </a:t>
            </a:r>
            <a:r>
              <a:rPr lang="en-US" dirty="0"/>
              <a:t>some disciplinary areas communities succeeded in defining and adopting a community </a:t>
            </a:r>
            <a:r>
              <a:rPr lang="en-US" dirty="0">
                <a:solidFill>
                  <a:srgbClr val="4F81BD"/>
                </a:solidFill>
              </a:rPr>
              <a:t>governance</a:t>
            </a:r>
            <a:r>
              <a:rPr lang="en-US" dirty="0"/>
              <a:t> of the </a:t>
            </a:r>
            <a:r>
              <a:rPr lang="en-US" dirty="0">
                <a:solidFill>
                  <a:srgbClr val="4F81BD"/>
                </a:solidFill>
              </a:rPr>
              <a:t>production</a:t>
            </a:r>
            <a:r>
              <a:rPr lang="en-US" dirty="0"/>
              <a:t> and </a:t>
            </a:r>
            <a:r>
              <a:rPr lang="en-US" dirty="0">
                <a:solidFill>
                  <a:srgbClr val="4F81BD"/>
                </a:solidFill>
              </a:rPr>
              <a:t>sustainable sharing </a:t>
            </a:r>
            <a:r>
              <a:rPr lang="en-US" dirty="0"/>
              <a:t>of data and applications.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74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resource management and governance principles of data and tools </a:t>
            </a:r>
            <a:endParaRPr lang="en-US" dirty="0" smtClean="0"/>
          </a:p>
          <a:p>
            <a:pPr lvl="1"/>
            <a:r>
              <a:rPr lang="en-US" dirty="0" smtClean="0"/>
              <a:t>enforcement </a:t>
            </a:r>
            <a:r>
              <a:rPr lang="en-US" dirty="0"/>
              <a:t>of standards, </a:t>
            </a:r>
            <a:endParaRPr lang="en-US" dirty="0" smtClean="0"/>
          </a:p>
          <a:p>
            <a:pPr lvl="1"/>
            <a:r>
              <a:rPr lang="en-US" dirty="0" smtClean="0"/>
              <a:t>community </a:t>
            </a:r>
            <a:r>
              <a:rPr lang="en-US" dirty="0"/>
              <a:t>data release policies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rules </a:t>
            </a:r>
            <a:r>
              <a:rPr lang="en-US" dirty="0"/>
              <a:t>for governing data protection, </a:t>
            </a:r>
            <a:endParaRPr lang="en-US" dirty="0" smtClean="0"/>
          </a:p>
          <a:p>
            <a:pPr lvl="1"/>
            <a:r>
              <a:rPr lang="en-US" dirty="0" smtClean="0"/>
              <a:t>protective </a:t>
            </a:r>
            <a:r>
              <a:rPr lang="en-US" dirty="0"/>
              <a:t>patenting strategies, </a:t>
            </a:r>
            <a:endParaRPr lang="en-US" dirty="0" smtClean="0"/>
          </a:p>
          <a:p>
            <a:pPr lvl="1"/>
            <a:r>
              <a:rPr lang="en-US" dirty="0" smtClean="0"/>
              <a:t>legal </a:t>
            </a:r>
            <a:r>
              <a:rPr lang="en-US" dirty="0"/>
              <a:t>frameworks for data reuse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commons are part of the Open Science Commons</a:t>
            </a:r>
          </a:p>
          <a:p>
            <a:pPr lvl="1"/>
            <a:r>
              <a:rPr lang="en-US" dirty="0" smtClean="0">
                <a:solidFill>
                  <a:srgbClr val="4F81BD"/>
                </a:solidFill>
              </a:rPr>
              <a:t>Instrumentation + data + added value services + knowledge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31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What are the best </a:t>
            </a:r>
            <a:r>
              <a:rPr lang="en-US" sz="2000" dirty="0"/>
              <a:t>practices and success </a:t>
            </a:r>
            <a:r>
              <a:rPr lang="en-US" sz="2000" dirty="0" smtClean="0"/>
              <a:t>stories in implementing the commons?</a:t>
            </a:r>
          </a:p>
          <a:p>
            <a:r>
              <a:rPr lang="en-US" sz="2000" dirty="0" smtClean="0"/>
              <a:t>How best practices can be </a:t>
            </a:r>
            <a:r>
              <a:rPr lang="en-US" sz="2000" dirty="0"/>
              <a:t>applied to other research domain that are still lagging behind and the opportunities that are arising with many large-scale scientific research infrastructures in their construction </a:t>
            </a:r>
            <a:r>
              <a:rPr lang="en-US" sz="2000" dirty="0" smtClean="0"/>
              <a:t>stage</a:t>
            </a:r>
          </a:p>
          <a:p>
            <a:r>
              <a:rPr lang="en-US" sz="2000" dirty="0" smtClean="0"/>
              <a:t>Are the data commons enough? Bringing computation and data together for</a:t>
            </a:r>
          </a:p>
          <a:p>
            <a:pPr lvl="1"/>
            <a:r>
              <a:rPr lang="en-US" sz="1800" dirty="0" smtClean="0"/>
              <a:t>Scalable access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ata replication and portability</a:t>
            </a:r>
          </a:p>
          <a:p>
            <a:r>
              <a:rPr lang="en-US" sz="2000" dirty="0" smtClean="0">
                <a:solidFill>
                  <a:srgbClr val="4F81BD"/>
                </a:solidFill>
              </a:rPr>
              <a:t>Why</a:t>
            </a:r>
            <a:r>
              <a:rPr lang="en-US" sz="2000" dirty="0" smtClean="0"/>
              <a:t>? The </a:t>
            </a:r>
            <a:r>
              <a:rPr lang="en-US" sz="2000" dirty="0"/>
              <a:t>adoption of the Data Commons could avoid high cost attached to the establishment of the needed ICT infrastructures, avoid duplicated efforts and more effectively support multidisciplinary research.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779782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v3.2.potx</Template>
  <TotalTime>313</TotalTime>
  <Words>347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EGI powerpoint presentation v3.2</vt:lpstr>
      <vt:lpstr>EGI Powerpoint Presentation (body)</vt:lpstr>
      <vt:lpstr>EGI Powerpoint Presentation (closing)</vt:lpstr>
      <vt:lpstr>Advancing data-driven research through the Data Commons P6 BOF session  </vt:lpstr>
      <vt:lpstr>PowerPoint Presentation</vt:lpstr>
      <vt:lpstr>Let’s focus on Interoperability and Reuse!</vt:lpstr>
      <vt:lpstr>Open Science</vt:lpstr>
      <vt:lpstr>Data Commons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Tiziana Ferrari</cp:lastModifiedBy>
  <cp:revision>7</cp:revision>
  <dcterms:created xsi:type="dcterms:W3CDTF">2015-06-16T10:08:46Z</dcterms:created>
  <dcterms:modified xsi:type="dcterms:W3CDTF">2015-09-25T07:32:29Z</dcterms:modified>
</cp:coreProperties>
</file>