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1"/>
  </p:notesMasterIdLst>
  <p:sldIdLst>
    <p:sldId id="302" r:id="rId2"/>
    <p:sldId id="323" r:id="rId3"/>
    <p:sldId id="303" r:id="rId4"/>
    <p:sldId id="320" r:id="rId5"/>
    <p:sldId id="324" r:id="rId6"/>
    <p:sldId id="325" r:id="rId7"/>
    <p:sldId id="328" r:id="rId8"/>
    <p:sldId id="326" r:id="rId9"/>
    <p:sldId id="327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D0D8E8"/>
    <a:srgbClr val="E9EDF4"/>
    <a:srgbClr val="EBF6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14" autoAdjust="0"/>
  </p:normalViewPr>
  <p:slideViewPr>
    <p:cSldViewPr>
      <p:cViewPr>
        <p:scale>
          <a:sx n="89" d="100"/>
          <a:sy n="89" d="100"/>
        </p:scale>
        <p:origin x="-2400" y="-9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72A105D-3D27-4A51-A2A2-65FB6A3B9EE6}" type="datetimeFigureOut">
              <a:rPr lang="en-US"/>
              <a:pPr>
                <a:defRPr/>
              </a:pPr>
              <a:t>16/5/14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7501649-B9E3-4875-A626-A91009295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137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Specify in this table the 3 international communities which reflect your </a:t>
            </a:r>
            <a:r>
              <a:rPr kumimoji="0" lang="en-GB" sz="1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highest priority in your national user engagement roadmap</a:t>
            </a:r>
            <a:endParaRPr lang="en-GB" sz="1200" dirty="0" smtClean="0">
              <a:solidFill>
                <a:srgbClr val="FF0000"/>
              </a:solidFill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</a:t>
            </a:r>
            <a:r>
              <a:rPr kumimoji="0" lang="en-GB" sz="1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each community list user support project ideas</a:t>
            </a:r>
            <a:endParaRPr kumimoji="0" lang="en-GB" sz="12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	Expand here your</a:t>
            </a:r>
            <a:r>
              <a:rPr kumimoji="0" lang="en-GB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ideas to support the community and the proposed development projects</a:t>
            </a:r>
            <a:endParaRPr kumimoji="0" lang="en-GB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9A2D18B-0A31-4D1A-A5D1-D72E94819219}" type="datetime1">
              <a:rPr lang="en-US" smtClean="0"/>
              <a:pPr>
                <a:defRPr/>
              </a:pPr>
              <a:t>16/5/14</a:t>
            </a:fld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53E93C7-7FA6-4B67-89AC-03CBAB78CC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16/5/14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DEF26-A65D-420E-806B-5DECF286FE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16/5/14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A1C01B5-5442-4B46-84EB-58D14E104751}" type="datetime1">
              <a:rPr lang="en-US" smtClean="0"/>
              <a:pPr>
                <a:defRPr/>
              </a:pPr>
              <a:t>16/5/14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511AA2-99FE-4BFE-B934-C050D2B583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58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ocuments.egi.eu/document/2187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3356992"/>
            <a:ext cx="7200800" cy="1470025"/>
          </a:xfrm>
        </p:spPr>
        <p:txBody>
          <a:bodyPr/>
          <a:lstStyle/>
          <a:p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>NGI </a:t>
            </a:r>
            <a:r>
              <a:rPr lang="it-IT" sz="2800" b="1" dirty="0" smtClean="0"/>
              <a:t>GRNET:</a:t>
            </a:r>
            <a:br>
              <a:rPr lang="it-IT" sz="2800" b="1" dirty="0" smtClean="0"/>
            </a:br>
            <a:r>
              <a:rPr lang="en-GB" sz="2800" b="1" dirty="0"/>
              <a:t>Key Competence </a:t>
            </a:r>
            <a:r>
              <a:rPr lang="en-GB" sz="2800" b="1" dirty="0" err="1"/>
              <a:t>Center</a:t>
            </a:r>
            <a:r>
              <a:rPr lang="en-GB" sz="2800" b="1" dirty="0"/>
              <a:t> Roles</a:t>
            </a: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err="1" smtClean="0"/>
              <a:t>Kostas</a:t>
            </a:r>
            <a:r>
              <a:rPr lang="it-IT" sz="2800" b="1" dirty="0" smtClean="0"/>
              <a:t> Koumantaros </a:t>
            </a:r>
            <a:br>
              <a:rPr lang="it-IT" sz="2800" b="1" dirty="0" smtClean="0"/>
            </a:br>
            <a:r>
              <a:rPr lang="it-IT" sz="2800" b="1" dirty="0" err="1" smtClean="0"/>
              <a:t>kkoum</a:t>
            </a:r>
            <a:r>
              <a:rPr lang="it-IT" sz="2800" b="1" dirty="0"/>
              <a:t> </a:t>
            </a:r>
            <a:r>
              <a:rPr lang="it-IT" sz="2800" b="1" dirty="0" err="1" smtClean="0"/>
              <a:t>at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grnet.gr</a:t>
            </a:r>
            <a:r>
              <a:rPr lang="it-IT" sz="2800" b="1" dirty="0" smtClean="0"/>
              <a:t> </a:t>
            </a:r>
            <a:br>
              <a:rPr lang="it-IT" sz="2800" b="1" dirty="0" smtClean="0"/>
            </a:br>
            <a:r>
              <a:rPr lang="it-IT" sz="2800" b="1" dirty="0"/>
              <a:t/>
            </a:r>
            <a:br>
              <a:rPr lang="it-IT" sz="2800" b="1" dirty="0"/>
            </a:b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en-GB" sz="2800" b="1" dirty="0" smtClean="0"/>
              <a:t/>
            </a:r>
            <a:br>
              <a:rPr lang="en-GB" sz="2800" b="1" dirty="0" smtClean="0"/>
            </a:br>
            <a:endParaRPr lang="en-GB" sz="2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A2D18B-0A31-4D1A-A5D1-D72E94819219}" type="datetime1">
              <a:rPr lang="en-US" smtClean="0"/>
              <a:pPr>
                <a:defRPr/>
              </a:pPr>
              <a:t>16/5/14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3E93C7-7FA6-4B67-89AC-03CBAB78CC39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Disclaimer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8964488" cy="4525963"/>
          </a:xfrm>
        </p:spPr>
        <p:txBody>
          <a:bodyPr/>
          <a:lstStyle/>
          <a:p>
            <a:r>
              <a:rPr lang="it-IT" sz="2400" b="1" i="1" dirty="0"/>
              <a:t>This presentation template is meant to provide NILs</a:t>
            </a:r>
            <a:br>
              <a:rPr lang="it-IT" sz="2400" b="1" i="1" dirty="0"/>
            </a:br>
            <a:r>
              <a:rPr lang="it-IT" sz="2400" b="1" i="1" dirty="0"/>
              <a:t>with an instrument to </a:t>
            </a:r>
            <a:r>
              <a:rPr lang="it-IT" sz="2400" b="1" i="1" dirty="0" smtClean="0"/>
              <a:t>discuss ideas for user-support and service innovation in H2020 that could become part of the activity of an EGI-Engage Competence Centre </a:t>
            </a:r>
            <a:r>
              <a:rPr lang="it-IT" sz="1800" b="1" i="1" dirty="0" smtClean="0"/>
              <a:t>(</a:t>
            </a:r>
            <a:r>
              <a:rPr lang="en-GB" sz="1800" dirty="0">
                <a:hlinkClick r:id="rId2"/>
              </a:rPr>
              <a:t>https://</a:t>
            </a:r>
            <a:r>
              <a:rPr lang="en-GB" sz="1800" dirty="0" smtClean="0">
                <a:hlinkClick r:id="rId2"/>
              </a:rPr>
              <a:t>documents.egi.eu/document/2187</a:t>
            </a:r>
            <a:r>
              <a:rPr lang="en-GB" sz="1800" dirty="0" smtClean="0"/>
              <a:t>)</a:t>
            </a:r>
            <a:endParaRPr lang="it-IT" sz="2400" b="1" i="1" dirty="0" smtClean="0"/>
          </a:p>
          <a:p>
            <a:r>
              <a:rPr lang="it-IT" sz="2400" b="1" i="1" dirty="0" smtClean="0"/>
              <a:t>User support activities include</a:t>
            </a:r>
          </a:p>
          <a:p>
            <a:pPr lvl="1"/>
            <a:r>
              <a:rPr lang="it-IT" sz="2000" b="1" i="1" dirty="0" smtClean="0"/>
              <a:t>Training and education</a:t>
            </a:r>
          </a:p>
          <a:p>
            <a:pPr lvl="1"/>
            <a:r>
              <a:rPr lang="it-IT" sz="2000" b="1" i="1" dirty="0" smtClean="0"/>
              <a:t>Technical support and consultancy to existing and prospective user communities</a:t>
            </a:r>
          </a:p>
          <a:p>
            <a:pPr lvl="1"/>
            <a:r>
              <a:rPr lang="it-IT" sz="2000" b="1" i="1" dirty="0" smtClean="0"/>
              <a:t>Innovation and pre-production</a:t>
            </a:r>
          </a:p>
          <a:p>
            <a:pPr lvl="2"/>
            <a:r>
              <a:rPr lang="it-IT" sz="1600" b="1" i="1" dirty="0" smtClean="0"/>
              <a:t>of new capabilities to the EGI services portfolio (infrastructure platform, cloud and grid platforms), the integration of  new ICT technologies</a:t>
            </a:r>
          </a:p>
          <a:p>
            <a:pPr lvl="2"/>
            <a:r>
              <a:rPr lang="it-IT" sz="1600" b="1" i="1" dirty="0" smtClean="0"/>
              <a:t>of Virtual Research Environments to be integrated with existing and new EGI capabilities</a:t>
            </a:r>
            <a:endParaRPr lang="en-GB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16/5/14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181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Main relevant communities</a:t>
            </a:r>
            <a:endParaRPr lang="en-GB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16/5/14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611760"/>
              </p:ext>
            </p:extLst>
          </p:nvPr>
        </p:nvGraphicFramePr>
        <p:xfrm>
          <a:off x="323528" y="1268759"/>
          <a:ext cx="8388423" cy="4824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537"/>
                <a:gridCol w="4616886"/>
              </a:tblGrid>
              <a:tr h="501399">
                <a:tc>
                  <a:txBody>
                    <a:bodyPr/>
                    <a:lstStyle/>
                    <a:p>
                      <a:r>
                        <a:rPr lang="en-US" dirty="0" smtClean="0"/>
                        <a:t>User community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User support project</a:t>
                      </a:r>
                      <a:endParaRPr lang="en-US" dirty="0"/>
                    </a:p>
                  </a:txBody>
                  <a:tcPr/>
                </a:tc>
              </a:tr>
              <a:tr h="1245386">
                <a:tc>
                  <a:txBody>
                    <a:bodyPr/>
                    <a:lstStyle/>
                    <a:p>
                      <a:r>
                        <a:rPr lang="en-US" sz="1600" b="1" strike="noStrike" dirty="0" smtClean="0">
                          <a:solidFill>
                            <a:schemeClr val="tx1"/>
                          </a:solidFill>
                        </a:rPr>
                        <a:t>Atmospheric</a:t>
                      </a:r>
                      <a:r>
                        <a:rPr lang="en-US" sz="1600" b="1" strike="noStrike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Modeling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/>
                        <a:buChar char="•"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Cooperation with ESA to host the 1</a:t>
                      </a:r>
                      <a:r>
                        <a:rPr lang="en-US" sz="16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Sentinel Mirror service  (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Copernicus Project)</a:t>
                      </a:r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>
                        <a:buFont typeface="Arial"/>
                        <a:buChar char="•"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DRHIM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Actively participating in current 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VT</a:t>
                      </a:r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781987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Life</a:t>
                      </a:r>
                      <a:r>
                        <a:rPr lang="en-US" sz="1600" b="1" baseline="0" dirty="0" smtClean="0"/>
                        <a:t> Science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dirty="0" err="1" smtClean="0"/>
                        <a:t>LIfeWatch</a:t>
                      </a:r>
                      <a:endParaRPr lang="en-US" sz="1600" b="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ELIXIR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32373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Linguistics</a:t>
                      </a:r>
                      <a:r>
                        <a:rPr lang="en-US" sz="1600" b="1" baseline="0" dirty="0" smtClean="0"/>
                        <a:t> 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/>
                        <a:buChar char="•"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CLARIN-EL</a:t>
                      </a:r>
                    </a:p>
                  </a:txBody>
                  <a:tcPr/>
                </a:tc>
              </a:tr>
              <a:tr h="1621898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SEE (regional</a:t>
                      </a:r>
                      <a:r>
                        <a:rPr lang="en-US" sz="1600" b="1" baseline="0" dirty="0" smtClean="0"/>
                        <a:t> Catch all / Long Tail)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application porting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 support for applications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Tutorial and training event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Software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Development and Deployment</a:t>
                      </a:r>
                      <a:endParaRPr lang="en-US" sz="16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16/5/14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979712" y="116632"/>
            <a:ext cx="6984901" cy="865187"/>
          </a:xfrm>
        </p:spPr>
        <p:txBody>
          <a:bodyPr/>
          <a:lstStyle/>
          <a:p>
            <a:r>
              <a:rPr lang="en-GB" sz="4000" dirty="0" smtClean="0"/>
              <a:t>Atmospheric Modelling</a:t>
            </a:r>
            <a:endParaRPr lang="en-GB" sz="4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1124744"/>
            <a:ext cx="8712968" cy="5112568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endParaRPr lang="en-GB" sz="2400" dirty="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</a:rPr>
              <a:t>The atmospheric </a:t>
            </a:r>
            <a:r>
              <a:rPr lang="en-GB" sz="2400" dirty="0" smtClean="0">
                <a:solidFill>
                  <a:srgbClr val="000000"/>
                </a:solidFill>
              </a:rPr>
              <a:t>modelling </a:t>
            </a:r>
            <a:r>
              <a:rPr lang="en-GB" sz="2400" dirty="0">
                <a:solidFill>
                  <a:srgbClr val="000000"/>
                </a:solidFill>
              </a:rPr>
              <a:t>community </a:t>
            </a:r>
            <a:r>
              <a:rPr lang="en-GB" sz="2400" dirty="0" smtClean="0">
                <a:solidFill>
                  <a:srgbClr val="000000"/>
                </a:solidFill>
              </a:rPr>
              <a:t>aims to</a:t>
            </a:r>
            <a:r>
              <a:rPr lang="el-GR" sz="2400" dirty="0" smtClean="0">
                <a:solidFill>
                  <a:srgbClr val="000000"/>
                </a:solidFill>
              </a:rPr>
              <a:t>:</a:t>
            </a:r>
            <a:endParaRPr lang="en-GB" sz="2400" dirty="0" smtClean="0">
              <a:solidFill>
                <a:srgbClr val="000000"/>
              </a:solidFill>
            </a:endParaRPr>
          </a:p>
          <a:p>
            <a:pPr marL="182563" indent="-182563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100" dirty="0" smtClean="0">
                <a:solidFill>
                  <a:srgbClr val="000000"/>
                </a:solidFill>
              </a:rPr>
              <a:t>Continue </a:t>
            </a:r>
            <a:r>
              <a:rPr lang="en-GB" sz="2100" dirty="0">
                <a:solidFill>
                  <a:srgbClr val="000000"/>
                </a:solidFill>
              </a:rPr>
              <a:t>developing state of the art </a:t>
            </a:r>
            <a:r>
              <a:rPr lang="en-GB" sz="2100" dirty="0" smtClean="0">
                <a:solidFill>
                  <a:srgbClr val="000000"/>
                </a:solidFill>
              </a:rPr>
              <a:t>atmospheric modelling tools (Climate and Air quality)</a:t>
            </a:r>
          </a:p>
          <a:p>
            <a:pPr marL="182563" indent="-182563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100" dirty="0" smtClean="0">
                <a:solidFill>
                  <a:srgbClr val="000000"/>
                </a:solidFill>
              </a:rPr>
              <a:t>Pass </a:t>
            </a:r>
            <a:r>
              <a:rPr lang="en-GB" sz="2100" dirty="0">
                <a:solidFill>
                  <a:srgbClr val="000000"/>
                </a:solidFill>
              </a:rPr>
              <a:t>it on the impact </a:t>
            </a:r>
            <a:r>
              <a:rPr lang="en-GB" sz="2100" dirty="0" smtClean="0">
                <a:solidFill>
                  <a:srgbClr val="000000"/>
                </a:solidFill>
              </a:rPr>
              <a:t>modellers </a:t>
            </a:r>
            <a:r>
              <a:rPr lang="en-GB" sz="2100" dirty="0">
                <a:solidFill>
                  <a:srgbClr val="000000"/>
                </a:solidFill>
              </a:rPr>
              <a:t>to assess </a:t>
            </a:r>
            <a:r>
              <a:rPr lang="en-GB" sz="2100" dirty="0" smtClean="0">
                <a:solidFill>
                  <a:srgbClr val="000000"/>
                </a:solidFill>
              </a:rPr>
              <a:t>societal impacts (health, agriculture, energy sector etc) </a:t>
            </a:r>
            <a:endParaRPr lang="en-GB" sz="2100" dirty="0">
              <a:solidFill>
                <a:srgbClr val="000000"/>
              </a:solidFill>
            </a:endParaRPr>
          </a:p>
          <a:p>
            <a:pPr marL="182563" indent="-182563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100" dirty="0" smtClean="0">
                <a:solidFill>
                  <a:srgbClr val="000000"/>
                </a:solidFill>
              </a:rPr>
              <a:t>Exploit </a:t>
            </a:r>
            <a:r>
              <a:rPr lang="en-GB" sz="2100" dirty="0">
                <a:solidFill>
                  <a:srgbClr val="000000"/>
                </a:solidFill>
              </a:rPr>
              <a:t>available </a:t>
            </a:r>
            <a:r>
              <a:rPr lang="en-GB" sz="2100" dirty="0" smtClean="0">
                <a:solidFill>
                  <a:srgbClr val="000000"/>
                </a:solidFill>
              </a:rPr>
              <a:t>satellite </a:t>
            </a:r>
            <a:r>
              <a:rPr lang="en-GB" sz="2100" dirty="0">
                <a:solidFill>
                  <a:srgbClr val="000000"/>
                </a:solidFill>
              </a:rPr>
              <a:t>data </a:t>
            </a:r>
            <a:r>
              <a:rPr lang="en-GB" sz="2100" dirty="0" smtClean="0">
                <a:solidFill>
                  <a:srgbClr val="000000"/>
                </a:solidFill>
              </a:rPr>
              <a:t>to improve model performance</a:t>
            </a:r>
            <a:endParaRPr lang="en-GB" sz="2100" dirty="0">
              <a:solidFill>
                <a:srgbClr val="000000"/>
              </a:solidFill>
            </a:endParaRPr>
          </a:p>
          <a:p>
            <a:endParaRPr lang="en-GB" sz="2400" dirty="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</a:pPr>
            <a:r>
              <a:rPr lang="en-GB" sz="2400" dirty="0">
                <a:solidFill>
                  <a:srgbClr val="000000"/>
                </a:solidFill>
              </a:rPr>
              <a:t>NGIs can play a vital role </a:t>
            </a:r>
            <a:r>
              <a:rPr lang="en-GB" sz="2400" dirty="0" smtClean="0">
                <a:solidFill>
                  <a:srgbClr val="000000"/>
                </a:solidFill>
              </a:rPr>
              <a:t>in:</a:t>
            </a:r>
            <a:endParaRPr lang="en-GB" sz="2400" dirty="0">
              <a:solidFill>
                <a:srgbClr val="000000"/>
              </a:solidFill>
            </a:endParaRPr>
          </a:p>
          <a:p>
            <a:pPr marL="182563" indent="-182563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100" dirty="0" smtClean="0">
                <a:solidFill>
                  <a:srgbClr val="000000"/>
                </a:solidFill>
              </a:rPr>
              <a:t>Technical </a:t>
            </a:r>
            <a:r>
              <a:rPr lang="en-GB" sz="2100" dirty="0">
                <a:solidFill>
                  <a:srgbClr val="000000"/>
                </a:solidFill>
              </a:rPr>
              <a:t>support for porting </a:t>
            </a:r>
            <a:r>
              <a:rPr lang="en-GB" sz="2100" dirty="0" smtClean="0">
                <a:solidFill>
                  <a:srgbClr val="000000"/>
                </a:solidFill>
              </a:rPr>
              <a:t>existing/new atmospheric related applications </a:t>
            </a:r>
            <a:r>
              <a:rPr lang="en-GB" sz="2100" dirty="0">
                <a:solidFill>
                  <a:srgbClr val="000000"/>
                </a:solidFill>
              </a:rPr>
              <a:t>in </a:t>
            </a:r>
            <a:r>
              <a:rPr lang="en-GB" sz="2100" dirty="0" smtClean="0">
                <a:solidFill>
                  <a:srgbClr val="000000"/>
                </a:solidFill>
              </a:rPr>
              <a:t>GRID / Cloud</a:t>
            </a:r>
            <a:endParaRPr lang="en-GB" sz="2100" dirty="0">
              <a:solidFill>
                <a:srgbClr val="000000"/>
              </a:solidFill>
            </a:endParaRPr>
          </a:p>
          <a:p>
            <a:pPr marL="182563" indent="-182563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100" dirty="0" smtClean="0">
                <a:solidFill>
                  <a:srgbClr val="000000"/>
                </a:solidFill>
              </a:rPr>
              <a:t>Managing large storage and improving data accessibility</a:t>
            </a:r>
          </a:p>
          <a:p>
            <a:pPr marL="182563" indent="-182563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100" dirty="0" smtClean="0">
                <a:solidFill>
                  <a:srgbClr val="000000"/>
                </a:solidFill>
              </a:rPr>
              <a:t>Disseminating final products of atmospheric modelling community to the public</a:t>
            </a:r>
          </a:p>
          <a:p>
            <a:endParaRPr lang="en-GB" sz="24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16/5/14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Life </a:t>
            </a:r>
            <a:r>
              <a:rPr lang="en-GB" sz="4000" dirty="0" smtClean="0"/>
              <a:t>Sciences</a:t>
            </a:r>
            <a:endParaRPr lang="en-GB" sz="4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1124744"/>
            <a:ext cx="8712968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Support objectives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Local Support for </a:t>
            </a:r>
            <a:r>
              <a:rPr lang="en-GB" sz="2000" dirty="0" err="1" smtClean="0">
                <a:cs typeface="Arial" pitchFamily="34" charset="0"/>
              </a:rPr>
              <a:t>LifeWatch</a:t>
            </a:r>
            <a:r>
              <a:rPr lang="en-GB" sz="2000" dirty="0" smtClean="0">
                <a:cs typeface="Arial" pitchFamily="34" charset="0"/>
              </a:rPr>
              <a:t> (</a:t>
            </a:r>
            <a:r>
              <a:rPr lang="en-GB" sz="2000" dirty="0" err="1" smtClean="0">
                <a:cs typeface="Arial" pitchFamily="34" charset="0"/>
              </a:rPr>
              <a:t>lifewatch.gr</a:t>
            </a:r>
            <a:r>
              <a:rPr lang="en-GB" sz="2000" dirty="0" smtClean="0">
                <a:cs typeface="Arial" pitchFamily="34" charset="0"/>
              </a:rPr>
              <a:t>)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Local support for Elixir </a:t>
            </a:r>
            <a:endParaRPr lang="en-GB" sz="2000" dirty="0">
              <a:cs typeface="Arial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General support for the community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Dissemination and Training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cs typeface="Arial" pitchFamily="34" charset="0"/>
              </a:rPr>
              <a:t>Development projects that could bring benefits to this community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>
                <a:cs typeface="Arial" pitchFamily="34" charset="0"/>
              </a:rPr>
              <a:t>Integrating Galaxy platform with Grid-enabled applications.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 smtClean="0">
                <a:cs typeface="Arial" pitchFamily="34" charset="0"/>
              </a:rPr>
              <a:t>Integrating PID/Handle Services to the workflow</a:t>
            </a:r>
            <a:endParaRPr lang="en-GB" sz="2000" dirty="0" smtClean="0">
              <a:cs typeface="Arial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Porting Their Applications to the GRID / Cloud / HPC</a:t>
            </a:r>
          </a:p>
          <a:p>
            <a:pPr lvl="1">
              <a:spcBef>
                <a:spcPct val="20000"/>
              </a:spcBef>
              <a:defRPr/>
            </a:pPr>
            <a:endParaRPr lang="en-GB" sz="20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39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16/5/14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Linguistics</a:t>
            </a:r>
            <a:endParaRPr lang="en-GB" sz="4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1124744"/>
            <a:ext cx="8712968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Support objectives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Support for CLARIN-EL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Support for </a:t>
            </a:r>
            <a:r>
              <a:rPr lang="en-GB" sz="2000" dirty="0" err="1" smtClean="0">
                <a:cs typeface="Arial" pitchFamily="34" charset="0"/>
              </a:rPr>
              <a:t>Fotodentro</a:t>
            </a:r>
            <a:r>
              <a:rPr lang="en-GB" sz="2000" dirty="0">
                <a:cs typeface="Arial" pitchFamily="34" charset="0"/>
              </a:rPr>
              <a:t> </a:t>
            </a:r>
            <a:endParaRPr lang="en-GB" sz="2000" dirty="0" smtClean="0"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cs typeface="Arial" pitchFamily="34" charset="0"/>
              </a:rPr>
              <a:t>Development projects that could bring benefits to this community</a:t>
            </a:r>
            <a:endParaRPr lang="en-GB" sz="2000" dirty="0" smtClean="0">
              <a:cs typeface="Arial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>
                <a:cs typeface="Arial" pitchFamily="34" charset="0"/>
              </a:rPr>
              <a:t>Integrating PID/Handle Services to the workflow</a:t>
            </a:r>
            <a:endParaRPr lang="en-GB" sz="2000" dirty="0">
              <a:cs typeface="Arial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>
                <a:cs typeface="Arial" pitchFamily="34" charset="0"/>
              </a:rPr>
              <a:t>Porting Their Applications to the GRID / Cloud / HPC</a:t>
            </a:r>
          </a:p>
        </p:txBody>
      </p:sp>
    </p:spTree>
    <p:extLst>
      <p:ext uri="{BB962C8B-B14F-4D97-AF65-F5344CB8AC3E}">
        <p14:creationId xmlns:p14="http://schemas.microsoft.com/office/powerpoint/2010/main" val="180539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4075" y="331565"/>
            <a:ext cx="6840538" cy="86518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Horizontal Areas of Competence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GRNET </a:t>
            </a:r>
            <a:r>
              <a:rPr lang="en-GB" dirty="0"/>
              <a:t>core areas of competence regarding user-related issues:</a:t>
            </a:r>
          </a:p>
          <a:p>
            <a:pPr lvl="1"/>
            <a:r>
              <a:rPr lang="en-GB" dirty="0" smtClean="0"/>
              <a:t>support </a:t>
            </a:r>
            <a:r>
              <a:rPr lang="en-GB" dirty="0"/>
              <a:t>for MPI </a:t>
            </a:r>
            <a:r>
              <a:rPr lang="en-GB" dirty="0" smtClean="0"/>
              <a:t>applications </a:t>
            </a:r>
            <a:endParaRPr lang="en-GB" dirty="0"/>
          </a:p>
          <a:p>
            <a:pPr lvl="1"/>
            <a:r>
              <a:rPr lang="en-GB" dirty="0" smtClean="0"/>
              <a:t>Porting among others of </a:t>
            </a:r>
            <a:r>
              <a:rPr lang="en-GB" dirty="0" err="1" smtClean="0"/>
              <a:t>Gromacs</a:t>
            </a:r>
            <a:r>
              <a:rPr lang="en-GB" dirty="0" smtClean="0"/>
              <a:t>, </a:t>
            </a:r>
            <a:r>
              <a:rPr lang="en-GB" dirty="0" err="1" smtClean="0"/>
              <a:t>megalib</a:t>
            </a:r>
            <a:r>
              <a:rPr lang="en-GB" dirty="0" smtClean="0"/>
              <a:t>, Octave and R libraries.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GRNET user-oriented services provided by NGI</a:t>
            </a:r>
          </a:p>
          <a:p>
            <a:pPr lvl="1"/>
            <a:r>
              <a:rPr lang="en-GB" dirty="0" smtClean="0"/>
              <a:t>Persistent Identifiers (PID/Handle) for </a:t>
            </a:r>
            <a:r>
              <a:rPr lang="en-GB" dirty="0"/>
              <a:t>data labelling</a:t>
            </a:r>
          </a:p>
          <a:p>
            <a:pPr lvl="1"/>
            <a:r>
              <a:rPr lang="en-GB" dirty="0" smtClean="0"/>
              <a:t>portals</a:t>
            </a:r>
            <a:r>
              <a:rPr lang="en-GB" dirty="0"/>
              <a:t>/</a:t>
            </a:r>
            <a:r>
              <a:rPr lang="en-GB" dirty="0" smtClean="0"/>
              <a:t>gateways  (WS-</a:t>
            </a:r>
            <a:r>
              <a:rPr lang="en-GB" dirty="0" err="1" smtClean="0"/>
              <a:t>Pgrade</a:t>
            </a:r>
            <a:r>
              <a:rPr lang="en-GB" dirty="0" smtClean="0"/>
              <a:t>, DIRAC)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GRNET as an international hub</a:t>
            </a:r>
          </a:p>
          <a:p>
            <a:pPr lvl="1"/>
            <a:r>
              <a:rPr lang="en-GB" dirty="0" smtClean="0"/>
              <a:t>10 </a:t>
            </a:r>
            <a:r>
              <a:rPr lang="en-GB" dirty="0"/>
              <a:t>year coordination of computing initiatives and user communities in South East </a:t>
            </a:r>
            <a:r>
              <a:rPr lang="en-GB" dirty="0" smtClean="0"/>
              <a:t>Europe</a:t>
            </a:r>
          </a:p>
          <a:p>
            <a:pPr lvl="1"/>
            <a:r>
              <a:rPr lang="en-GB" dirty="0" smtClean="0"/>
              <a:t>6 years </a:t>
            </a:r>
            <a:r>
              <a:rPr lang="en-GB" dirty="0"/>
              <a:t>of facilitating intercontinental collaboration and VRCs </a:t>
            </a:r>
            <a:r>
              <a:rPr lang="en-GB" dirty="0" smtClean="0"/>
              <a:t>In </a:t>
            </a:r>
            <a:r>
              <a:rPr lang="en-GB" dirty="0"/>
              <a:t>the framework of CHAIN project series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16/5/14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319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Support for KM3Net-GR Site</a:t>
            </a:r>
          </a:p>
          <a:p>
            <a:pPr lvl="1"/>
            <a:r>
              <a:rPr lang="en-GB" dirty="0" smtClean="0"/>
              <a:t>Offering Resources and application porting support.</a:t>
            </a:r>
          </a:p>
          <a:p>
            <a:r>
              <a:rPr lang="en-GB" dirty="0" smtClean="0"/>
              <a:t>Long tail support </a:t>
            </a:r>
          </a:p>
          <a:p>
            <a:pPr lvl="1"/>
            <a:r>
              <a:rPr lang="en-GB" dirty="0" smtClean="0"/>
              <a:t>Dirac Portal</a:t>
            </a:r>
          </a:p>
          <a:p>
            <a:pPr lvl="1"/>
            <a:r>
              <a:rPr lang="en-GB" dirty="0" smtClean="0"/>
              <a:t>Application Porting</a:t>
            </a:r>
            <a:endParaRPr lang="en-GB" dirty="0"/>
          </a:p>
          <a:p>
            <a:r>
              <a:rPr lang="en-GB" dirty="0"/>
              <a:t>P</a:t>
            </a:r>
            <a:r>
              <a:rPr lang="en-GB" dirty="0" smtClean="0"/>
              <a:t>ersistent Identifiers </a:t>
            </a:r>
          </a:p>
          <a:p>
            <a:pPr lvl="1"/>
            <a:r>
              <a:rPr lang="en-GB" dirty="0" smtClean="0"/>
              <a:t>Support for GRID and Cloud Workflows.</a:t>
            </a:r>
          </a:p>
          <a:p>
            <a:pPr lvl="1"/>
            <a:r>
              <a:rPr lang="en-US" dirty="0" smtClean="0"/>
              <a:t>Creating </a:t>
            </a:r>
            <a:r>
              <a:rPr lang="en-US" dirty="0"/>
              <a:t>a PID/Handle Services </a:t>
            </a:r>
            <a:r>
              <a:rPr lang="en-US" dirty="0" smtClean="0"/>
              <a:t>workflow</a:t>
            </a:r>
            <a:r>
              <a:rPr lang="en-GB" dirty="0" smtClean="0"/>
              <a:t> </a:t>
            </a:r>
            <a:r>
              <a:rPr lang="en-GB" dirty="0"/>
              <a:t>for Linked Open </a:t>
            </a:r>
            <a:r>
              <a:rPr lang="en-GB" dirty="0" smtClean="0"/>
              <a:t>Data.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16/5/14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923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Active ESFRI Projects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CLARIN: GRNET actively participates in the </a:t>
            </a:r>
            <a:r>
              <a:rPr lang="en-GB" dirty="0"/>
              <a:t>G</a:t>
            </a:r>
            <a:r>
              <a:rPr lang="en-GB" dirty="0" smtClean="0"/>
              <a:t>reek branch CLARIN-EL</a:t>
            </a:r>
          </a:p>
          <a:p>
            <a:r>
              <a:rPr lang="en-GB" dirty="0" smtClean="0"/>
              <a:t>KM3NeT: Added support on all HG sites.</a:t>
            </a:r>
          </a:p>
          <a:p>
            <a:r>
              <a:rPr lang="en-GB" dirty="0" smtClean="0"/>
              <a:t>BBMRI, CESSDA, COPAL, DARIAH,</a:t>
            </a:r>
            <a:r>
              <a:rPr lang="en-GB" dirty="0"/>
              <a:t> </a:t>
            </a:r>
            <a:r>
              <a:rPr lang="en-GB" dirty="0" smtClean="0"/>
              <a:t>ELI, </a:t>
            </a:r>
            <a:r>
              <a:rPr lang="en-GB" dirty="0"/>
              <a:t>EURO-</a:t>
            </a:r>
            <a:r>
              <a:rPr lang="en-GB" dirty="0" err="1" smtClean="0"/>
              <a:t>Biolmaging</a:t>
            </a:r>
            <a:r>
              <a:rPr lang="en-GB" dirty="0" smtClean="0"/>
              <a:t>, </a:t>
            </a:r>
            <a:r>
              <a:rPr lang="en-GB" dirty="0"/>
              <a:t>European-</a:t>
            </a:r>
            <a:r>
              <a:rPr lang="en-GB" dirty="0" smtClean="0"/>
              <a:t>XFEL, </a:t>
            </a:r>
            <a:r>
              <a:rPr lang="en-GB" dirty="0" err="1" smtClean="0"/>
              <a:t>HiPER</a:t>
            </a:r>
            <a:r>
              <a:rPr lang="en-GB" dirty="0" smtClean="0"/>
              <a:t>, </a:t>
            </a:r>
            <a:r>
              <a:rPr lang="en-GB" dirty="0" err="1"/>
              <a:t>Infrafrontier</a:t>
            </a:r>
            <a:r>
              <a:rPr lang="en-GB" dirty="0"/>
              <a:t>-</a:t>
            </a:r>
            <a:r>
              <a:rPr lang="en-GB" dirty="0" smtClean="0"/>
              <a:t>GR, </a:t>
            </a:r>
            <a:r>
              <a:rPr lang="en-GB" dirty="0" err="1" smtClean="0"/>
              <a:t>WindSCANNER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16/5/14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7624"/>
      </p:ext>
    </p:extLst>
  </p:cSld>
  <p:clrMapOvr>
    <a:masterClrMapping/>
  </p:clrMapOvr>
</p:sld>
</file>

<file path=ppt/theme/theme1.xml><?xml version="1.0" encoding="utf-8"?>
<a:theme xmlns:a="http://schemas.openxmlformats.org/drawingml/2006/main" name="EGI-InSPIRE-Slide-Template_v4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EGI-InSPIRE-Slide-Template_v4-1</Template>
  <TotalTime>1879</TotalTime>
  <Words>494</Words>
  <Application>Microsoft Macintosh PowerPoint</Application>
  <PresentationFormat>On-screen Show (4:3)</PresentationFormat>
  <Paragraphs>109</Paragraphs>
  <Slides>9</Slides>
  <Notes>5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EGI-InSPIRE-Slide-Template_v4-1</vt:lpstr>
      <vt:lpstr> NGI GRNET: Key Competence Center Roles Kostas Koumantaros  kkoum at grnet.gr     </vt:lpstr>
      <vt:lpstr>Disclaimer</vt:lpstr>
      <vt:lpstr>Main relevant communities</vt:lpstr>
      <vt:lpstr>Atmospheric Modelling</vt:lpstr>
      <vt:lpstr>Life Sciences</vt:lpstr>
      <vt:lpstr>Linguistics</vt:lpstr>
      <vt:lpstr>Horizontal Areas of Competence </vt:lpstr>
      <vt:lpstr>Other</vt:lpstr>
      <vt:lpstr>Active ESFRI Projects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Outreach in EGI-InSPIRE PY4 and PY5</dc:title>
  <dc:creator>Tiziana Ferrari</dc:creator>
  <cp:lastModifiedBy>Kostas Koumantaros</cp:lastModifiedBy>
  <cp:revision>570</cp:revision>
  <dcterms:created xsi:type="dcterms:W3CDTF">2013-10-15T23:33:54Z</dcterms:created>
  <dcterms:modified xsi:type="dcterms:W3CDTF">2014-05-16T14:42:39Z</dcterms:modified>
</cp:coreProperties>
</file>