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  <p:sldMasterId id="2147483648" r:id="rId2"/>
    <p:sldMasterId id="2147483685" r:id="rId3"/>
  </p:sldMasterIdLst>
  <p:notesMasterIdLst>
    <p:notesMasterId r:id="rId18"/>
  </p:notesMasterIdLst>
  <p:handoutMasterIdLst>
    <p:handoutMasterId r:id="rId19"/>
  </p:handoutMasterIdLst>
  <p:sldIdLst>
    <p:sldId id="280" r:id="rId4"/>
    <p:sldId id="371" r:id="rId5"/>
    <p:sldId id="340" r:id="rId6"/>
    <p:sldId id="364" r:id="rId7"/>
    <p:sldId id="372" r:id="rId8"/>
    <p:sldId id="375" r:id="rId9"/>
    <p:sldId id="374" r:id="rId10"/>
    <p:sldId id="358" r:id="rId11"/>
    <p:sldId id="366" r:id="rId12"/>
    <p:sldId id="376" r:id="rId13"/>
    <p:sldId id="370" r:id="rId14"/>
    <p:sldId id="363" r:id="rId15"/>
    <p:sldId id="356" r:id="rId16"/>
    <p:sldId id="346" r:id="rId1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B0"/>
    <a:srgbClr val="4F85C3"/>
    <a:srgbClr val="6C9F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7" autoAdjust="0"/>
    <p:restoredTop sz="77881" autoAdjust="0"/>
  </p:normalViewPr>
  <p:slideViewPr>
    <p:cSldViewPr showGuides="1">
      <p:cViewPr varScale="1">
        <p:scale>
          <a:sx n="73" d="100"/>
          <a:sy n="73" d="100"/>
        </p:scale>
        <p:origin x="-197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240"/>
    </p:cViewPr>
  </p:sorterViewPr>
  <p:notesViewPr>
    <p:cSldViewPr>
      <p:cViewPr varScale="1">
        <p:scale>
          <a:sx n="52" d="100"/>
          <a:sy n="52" d="100"/>
        </p:scale>
        <p:origin x="-2700" y="-7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notesMaster" Target="notesMasters/notesMaster1.xml"/><Relationship Id="rId1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98F682-7966-4F36-8C65-12C6AC282E64}" type="datetimeFigureOut">
              <a:rPr lang="en-GB" smtClean="0"/>
              <a:t>29/05/17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7037CF-4AF3-4EA8-B0EF-23260E3D633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2209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A4EA1F-7887-426C-BD0E-29F38E7AB4A2}" type="datetimeFigureOut">
              <a:rPr lang="nl-NL" smtClean="0"/>
              <a:t>29/05/17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58AE9-46A5-49CB-B815-3CC2120EE87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4887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861263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03720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C58BF08-3F2E-4BE3-A2ED-7DE0BCC4A3CB}" type="slidenum">
              <a:rPr lang="en-GB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GB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1413" y="684213"/>
            <a:ext cx="4575175" cy="34305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17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179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4213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817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36285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519725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Tx/>
              <a:buNone/>
            </a:pPr>
            <a:endParaRPr lang="en-US" baseline="0" dirty="0" smtClean="0">
              <a:sym typeface="Wingding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4207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F58AE9-46A5-49CB-B815-3CC2120EE87D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8794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tekst 6"/>
          <p:cNvSpPr>
            <a:spLocks noGrp="1"/>
          </p:cNvSpPr>
          <p:nvPr>
            <p:ph type="body" sz="quarter" idx="10" hasCustomPrompt="1"/>
          </p:nvPr>
        </p:nvSpPr>
        <p:spPr>
          <a:xfrm>
            <a:off x="1727411" y="3643200"/>
            <a:ext cx="5689178" cy="431477"/>
          </a:xfrm>
        </p:spPr>
        <p:txBody>
          <a:bodyPr/>
          <a:lstStyle>
            <a:lvl1pPr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GB" noProof="0" dirty="0" smtClean="0"/>
              <a:t>function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85800" y="1268761"/>
            <a:ext cx="7772400" cy="1440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dirty="0" smtClean="0"/>
              <a:t>Title</a:t>
            </a:r>
            <a:endParaRPr lang="en-GB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1371600" y="2923200"/>
            <a:ext cx="6400800" cy="504056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Author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507503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67544" y="1340768"/>
            <a:ext cx="3815655" cy="4784725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572000" y="1341438"/>
            <a:ext cx="4320480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Demystifying science </a:t>
            </a:r>
            <a:endParaRPr lang="en-GB" dirty="0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2"/>
          </p:nvPr>
        </p:nvSpPr>
        <p:spPr>
          <a:xfrm>
            <a:off x="62136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US" smtClean="0"/>
              <a:t>15 June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824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7544" y="1341438"/>
            <a:ext cx="8424936" cy="478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Demystifying science </a:t>
            </a:r>
            <a:endParaRPr lang="en-GB" dirty="0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2"/>
          </p:nvPr>
        </p:nvSpPr>
        <p:spPr>
          <a:xfrm>
            <a:off x="62136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US" smtClean="0"/>
              <a:t>15 June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0826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57200" y="1341041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4506" y="2378745"/>
            <a:ext cx="4040188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850705" y="1341041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822601" y="2391445"/>
            <a:ext cx="4041775" cy="377440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</a:t>
            </a:r>
            <a:endParaRPr lang="en-GB" noProof="0" dirty="0"/>
          </a:p>
        </p:txBody>
      </p:sp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Demystifying science </a:t>
            </a:r>
            <a:endParaRPr lang="en-GB" dirty="0"/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2"/>
          </p:nvPr>
        </p:nvSpPr>
        <p:spPr>
          <a:xfrm>
            <a:off x="62136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US" smtClean="0"/>
              <a:t>15 June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860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  <a:prstGeom prst="rect">
            <a:avLst/>
          </a:prstGeo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15 June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Demystifying science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7AA264-474B-4FCF-BC4F-D5F43632E4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018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392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 lIns="20014" tIns="10008" rIns="20014" bIns="10008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3"/>
            <a:ext cx="6400800" cy="1752600"/>
          </a:xfrm>
          <a:prstGeom prst="rect">
            <a:avLst/>
          </a:prstGeom>
        </p:spPr>
        <p:txBody>
          <a:bodyPr lIns="20014" tIns="10008" rIns="20014" bIns="10008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8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2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6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1" y="6356353"/>
            <a:ext cx="2133600" cy="365124"/>
          </a:xfrm>
          <a:prstGeom prst="rect">
            <a:avLst/>
          </a:prstGeom>
        </p:spPr>
        <p:txBody>
          <a:bodyPr lIns="20014" tIns="10008" rIns="20014" bIns="10008"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1" y="6356353"/>
            <a:ext cx="2895600" cy="365124"/>
          </a:xfrm>
          <a:prstGeom prst="rect">
            <a:avLst/>
          </a:prstGeom>
        </p:spPr>
        <p:txBody>
          <a:bodyPr lIns="20014" tIns="10008" rIns="20014" bIns="10008"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3"/>
            <a:ext cx="2133600" cy="365124"/>
          </a:xfrm>
          <a:prstGeom prst="rect">
            <a:avLst/>
          </a:prstGeom>
        </p:spPr>
        <p:txBody>
          <a:bodyPr lIns="20014" tIns="10008" rIns="20014" bIns="10008"/>
          <a:lstStyle/>
          <a:p>
            <a:fld id="{FABC9D7A-95D0-4481-8CC7-99EEC59AA1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8314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8593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theme" Target="../theme/theme2.xml"/><Relationship Id="rId8" Type="http://schemas.openxmlformats.org/officeDocument/2006/relationships/image" Target="../media/image4.png"/><Relationship Id="rId9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hyperlink" Target="http://creativecommons.org/licenses/by/4.0/" TargetMode="External"/><Relationship Id="rId1" Type="http://schemas.openxmlformats.org/officeDocument/2006/relationships/slideLayout" Target="../slideLayouts/slideLayout8.xml"/><Relationship Id="rId2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79394" y="1412776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noProof="0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9394" y="263691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endParaRPr lang="en-GB" noProof="0" dirty="0" smtClean="0"/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pic>
        <p:nvPicPr>
          <p:cNvPr id="11" name="Afbeelding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381328"/>
            <a:ext cx="657870" cy="442623"/>
          </a:xfrm>
          <a:prstGeom prst="rect">
            <a:avLst/>
          </a:prstGeom>
        </p:spPr>
      </p:pic>
      <p:sp>
        <p:nvSpPr>
          <p:cNvPr id="13" name="Tekstvak 10"/>
          <p:cNvSpPr txBox="1"/>
          <p:nvPr/>
        </p:nvSpPr>
        <p:spPr>
          <a:xfrm>
            <a:off x="479394" y="6402584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sz="1000" b="0" dirty="0" smtClean="0">
                <a:latin typeface="Segoe UI" pitchFamily="34" charset="0"/>
                <a:cs typeface="Segoe UI" pitchFamily="34" charset="0"/>
              </a:rPr>
              <a:t>EGI-Engage is co-funded by the Horizon 2020 Framework Programme</a:t>
            </a:r>
          </a:p>
          <a:p>
            <a:pPr algn="r"/>
            <a:r>
              <a:rPr lang="nl-NL" sz="1000" b="0" baseline="0" dirty="0" smtClean="0">
                <a:latin typeface="Segoe UI" pitchFamily="34" charset="0"/>
                <a:cs typeface="Segoe UI" pitchFamily="34" charset="0"/>
              </a:rPr>
              <a:t>  </a:t>
            </a:r>
            <a:r>
              <a:rPr lang="nl-NL" sz="1000" b="0" dirty="0" smtClean="0">
                <a:latin typeface="Segoe UI" pitchFamily="34" charset="0"/>
                <a:cs typeface="Segoe UI" pitchFamily="34" charset="0"/>
              </a:rPr>
              <a:t>of the European Union under grant number 654142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2493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Afbeelding 2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89" y="0"/>
            <a:ext cx="6534150" cy="4705350"/>
          </a:xfrm>
          <a:prstGeom prst="rect">
            <a:avLst/>
          </a:prstGeom>
        </p:spPr>
      </p:pic>
      <p:sp>
        <p:nvSpPr>
          <p:cNvPr id="4" name="Rechthoek 3"/>
          <p:cNvSpPr/>
          <p:nvPr/>
        </p:nvSpPr>
        <p:spPr>
          <a:xfrm>
            <a:off x="0" y="6381328"/>
            <a:ext cx="9144000" cy="476672"/>
          </a:xfrm>
          <a:prstGeom prst="rect">
            <a:avLst/>
          </a:prstGeom>
          <a:solidFill>
            <a:srgbClr val="4F85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noProof="0" dirty="0" smtClean="0"/>
              <a:t>Click to insert title</a:t>
            </a:r>
            <a:endParaRPr lang="en-GB" noProof="0" dirty="0"/>
          </a:p>
        </p:txBody>
      </p:sp>
      <p:sp>
        <p:nvSpPr>
          <p:cNvPr id="22" name="Tekstvak 21"/>
          <p:cNvSpPr txBox="1"/>
          <p:nvPr/>
        </p:nvSpPr>
        <p:spPr>
          <a:xfrm>
            <a:off x="8508016" y="6525344"/>
            <a:ext cx="31290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372553E7-13AD-41CB-B8D3-4C5279D6D1DB}" type="slidenum">
              <a:rPr lang="nl-NL" sz="800" b="1" smtClean="0">
                <a:solidFill>
                  <a:schemeClr val="bg1"/>
                </a:solidFill>
                <a:latin typeface="Segoe UI" pitchFamily="34" charset="0"/>
                <a:cs typeface="Segoe UI" pitchFamily="34" charset="0"/>
              </a:rPr>
              <a:t>‹#›</a:t>
            </a:fld>
            <a:endParaRPr lang="nl-NL" sz="1050" b="1" dirty="0">
              <a:solidFill>
                <a:schemeClr val="bg1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>
          <a:xfrm>
            <a:off x="1187624" y="6453336"/>
            <a:ext cx="67687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GB" smtClean="0"/>
              <a:t>Demystifying science 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80" y="188640"/>
            <a:ext cx="1082732" cy="993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2"/>
          </p:nvPr>
        </p:nvSpPr>
        <p:spPr>
          <a:xfrm>
            <a:off x="62136" y="6453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Segoe UI"/>
                <a:cs typeface="Segoe UI"/>
              </a:defRPr>
            </a:lvl1pPr>
          </a:lstStyle>
          <a:p>
            <a:r>
              <a:rPr lang="en-US" smtClean="0"/>
              <a:t>15 June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275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52" r:id="rId2"/>
    <p:sldLayoutId id="2147483653" r:id="rId3"/>
    <p:sldLayoutId id="2147483688" r:id="rId4"/>
    <p:sldLayoutId id="2147483689" r:id="rId5"/>
    <p:sldLayoutId id="2147483690" r:id="rId6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/>
  <p:txStyles>
    <p:titleStyle>
      <a:lvl1pPr algn="r" defTabSz="914400" rtl="0" eaLnBrk="1" latinLnBrk="0" hangingPunct="1">
        <a:spcBef>
          <a:spcPct val="0"/>
        </a:spcBef>
        <a:buNone/>
        <a:defRPr sz="3000" b="1" kern="1200">
          <a:solidFill>
            <a:srgbClr val="4F85C3"/>
          </a:solidFill>
          <a:latin typeface="Segoe UI" pitchFamily="34" charset="0"/>
          <a:ea typeface="+mj-ea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4pPr>
      <a:lvl5pPr marL="182880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000" kern="1200">
          <a:solidFill>
            <a:schemeClr val="tx1"/>
          </a:solidFill>
          <a:latin typeface="Segoe UI" pitchFamily="34" charset="0"/>
          <a:ea typeface="+mn-ea"/>
          <a:cs typeface="Segoe UI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845" userDrawn="1">
          <p15:clr>
            <a:srgbClr val="F26B43"/>
          </p15:clr>
        </p15:guide>
        <p15:guide id="2" pos="295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884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100000">
                <a:schemeClr val="bg1"/>
              </a:gs>
              <a:gs pos="0">
                <a:schemeClr val="tx2">
                  <a:lumMod val="20000"/>
                  <a:lumOff val="80000"/>
                </a:schemeClr>
              </a:gs>
            </a:gsLst>
            <a:lin ang="2700000" scaled="1"/>
            <a:tileRect/>
          </a:gradFill>
        </p:spPr>
      </p:pic>
      <p:pic>
        <p:nvPicPr>
          <p:cNvPr id="9" name="Afbeelding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29" y="4581128"/>
            <a:ext cx="1728191" cy="1313426"/>
          </a:xfrm>
          <a:prstGeom prst="rect">
            <a:avLst/>
          </a:prstGeom>
        </p:spPr>
      </p:pic>
      <p:sp>
        <p:nvSpPr>
          <p:cNvPr id="12" name="Rechthoek 11"/>
          <p:cNvSpPr/>
          <p:nvPr/>
        </p:nvSpPr>
        <p:spPr>
          <a:xfrm>
            <a:off x="437129" y="6021288"/>
            <a:ext cx="8465149" cy="45719"/>
          </a:xfrm>
          <a:prstGeom prst="rect">
            <a:avLst/>
          </a:prstGeom>
          <a:solidFill>
            <a:schemeClr val="accent1">
              <a:lumMod val="60000"/>
              <a:lumOff val="4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Tekstvak 22"/>
          <p:cNvSpPr txBox="1"/>
          <p:nvPr/>
        </p:nvSpPr>
        <p:spPr>
          <a:xfrm>
            <a:off x="752684" y="6153342"/>
            <a:ext cx="1097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solidFill>
                  <a:srgbClr val="0066B0"/>
                </a:solidFill>
                <a:latin typeface="Segoe UI" pitchFamily="34" charset="0"/>
                <a:cs typeface="Segoe UI" pitchFamily="34" charset="0"/>
              </a:rPr>
              <a:t>www.egi.eu</a:t>
            </a:r>
            <a:endParaRPr lang="nl-NL" sz="1200" b="1" dirty="0">
              <a:solidFill>
                <a:srgbClr val="0066B0"/>
              </a:solidFill>
              <a:latin typeface="Segoe UI" pitchFamily="34" charset="0"/>
              <a:cs typeface="Segoe U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5659" y="1124744"/>
            <a:ext cx="75787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3600" b="1" kern="120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Thank you</a:t>
            </a:r>
            <a:r>
              <a:rPr lang="en-GB" sz="3600" b="1" kern="1200" baseline="0" noProof="0" dirty="0" smtClean="0">
                <a:solidFill>
                  <a:srgbClr val="0066B0"/>
                </a:solidFill>
                <a:latin typeface="Segoe UI" pitchFamily="34" charset="0"/>
                <a:ea typeface="Verdana" panose="020B0604030504040204" pitchFamily="34" charset="0"/>
                <a:cs typeface="Segoe UI" pitchFamily="34" charset="0"/>
              </a:rPr>
              <a:t> for your attention.</a:t>
            </a:r>
          </a:p>
          <a:p>
            <a:pPr algn="ctr"/>
            <a:endParaRPr lang="en-GB" sz="3600" b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  <a:p>
            <a:pPr algn="ctr"/>
            <a:endParaRPr lang="en-GB" sz="2400" b="1" i="1" kern="1200" noProof="0" dirty="0" smtClean="0">
              <a:solidFill>
                <a:srgbClr val="0066B0"/>
              </a:solidFill>
              <a:latin typeface="Segoe UI" pitchFamily="34" charset="0"/>
              <a:ea typeface="Verdana" panose="020B0604030504040204" pitchFamily="34" charset="0"/>
              <a:cs typeface="Segoe UI" pitchFamily="34" charset="0"/>
            </a:endParaRPr>
          </a:p>
        </p:txBody>
      </p:sp>
      <p:pic>
        <p:nvPicPr>
          <p:cNvPr id="7" name="Afbeelding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408" y="6381328"/>
            <a:ext cx="657870" cy="442623"/>
          </a:xfrm>
          <a:prstGeom prst="rect">
            <a:avLst/>
          </a:prstGeom>
        </p:spPr>
      </p:pic>
      <p:sp>
        <p:nvSpPr>
          <p:cNvPr id="10" name="Tekstvak 10"/>
          <p:cNvSpPr txBox="1"/>
          <p:nvPr/>
        </p:nvSpPr>
        <p:spPr>
          <a:xfrm>
            <a:off x="479394" y="6402584"/>
            <a:ext cx="75574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This work by Parties of the EGI-Engage Consortium</a:t>
            </a:r>
            <a:r>
              <a:rPr lang="en-GB" sz="1000" baseline="0" dirty="0" smtClean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is licensed under a </a:t>
            </a:r>
          </a:p>
          <a:p>
            <a:pPr algn="r"/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  <a:hlinkClick r:id="rId6"/>
              </a:rPr>
              <a:t>Creative Commons Attribution 4.0 International License</a:t>
            </a:r>
            <a:r>
              <a:rPr lang="en-GB" sz="1000" dirty="0" smtClean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endParaRPr lang="nl-NL" sz="1000" b="0" dirty="0">
              <a:latin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638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66B0"/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Tx/>
        <a:buNone/>
        <a:defRPr sz="2800" b="1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Verdana" panose="020B0604030504040204" pitchFamily="34" charset="0"/>
          <a:cs typeface="Segoe UI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appdb.egi.eu" TargetMode="External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20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access.egi.eu" TargetMode="External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microsoft.com/office/2007/relationships/hdphoto" Target="../media/hdphoto1.wdp"/><Relationship Id="rId7" Type="http://schemas.openxmlformats.org/officeDocument/2006/relationships/image" Target="../media/image23.jpeg"/><Relationship Id="rId8" Type="http://schemas.openxmlformats.org/officeDocument/2006/relationships/image" Target="../media/image24.png"/><Relationship Id="rId9" Type="http://schemas.openxmlformats.org/officeDocument/2006/relationships/image" Target="../media/image25.png"/><Relationship Id="rId10" Type="http://schemas.openxmlformats.org/officeDocument/2006/relationships/image" Target="../media/image26.jp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0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5.png"/><Relationship Id="rId3" Type="http://schemas.openxmlformats.org/officeDocument/2006/relationships/hyperlink" Target="https://www.egi.eu/use-cases/scientific-applications-tools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835696" y="3933627"/>
            <a:ext cx="5689178" cy="431477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Customer and Technical Outreach Manager, EGI.eu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760040" y="909451"/>
            <a:ext cx="7772400" cy="2160080"/>
          </a:xfrm>
        </p:spPr>
        <p:txBody>
          <a:bodyPr>
            <a:normAutofit/>
          </a:bodyPr>
          <a:lstStyle/>
          <a:p>
            <a:r>
              <a:rPr lang="en-GB" sz="3600" dirty="0" smtClean="0"/>
              <a:t>European Community Engagement within EGI </a:t>
            </a:r>
            <a:endParaRPr lang="en-GB" sz="36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371600" y="2925515"/>
            <a:ext cx="6400800" cy="504056"/>
          </a:xfrm>
        </p:spPr>
        <p:txBody>
          <a:bodyPr/>
          <a:lstStyle/>
          <a:p>
            <a:r>
              <a:rPr lang="en-GB" dirty="0" smtClean="0"/>
              <a:t>Gergely Sipos</a:t>
            </a:r>
            <a:br>
              <a:rPr lang="en-GB" dirty="0" smtClean="0"/>
            </a:br>
            <a:r>
              <a:rPr lang="en-GB" dirty="0" err="1" smtClean="0"/>
              <a:t>gergely.sipos@egi.eu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2771800" y="5445224"/>
            <a:ext cx="40000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Nordic e-Infrastructure Conference 2017</a:t>
            </a:r>
          </a:p>
          <a:p>
            <a:pPr algn="ctr"/>
            <a:r>
              <a:rPr lang="en-US" dirty="0" smtClean="0"/>
              <a:t>Umea, Sweden</a:t>
            </a:r>
          </a:p>
        </p:txBody>
      </p:sp>
    </p:spTree>
    <p:extLst>
      <p:ext uri="{BB962C8B-B14F-4D97-AF65-F5344CB8AC3E}">
        <p14:creationId xmlns:p14="http://schemas.microsoft.com/office/powerpoint/2010/main" val="3087804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827584" y="1539949"/>
            <a:ext cx="1512168" cy="144016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Opportunity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07904" y="1539949"/>
            <a:ext cx="1512168" cy="144016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Customer support case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660232" y="1539949"/>
            <a:ext cx="1512168" cy="1440160"/>
          </a:xfrm>
          <a:prstGeom prst="roundRect">
            <a:avLst/>
          </a:prstGeom>
          <a:solidFill>
            <a:schemeClr val="accent3">
              <a:lumMod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Operation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>
          <a:xfrm>
            <a:off x="2339752" y="2260029"/>
            <a:ext cx="136815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5" idx="3"/>
            <a:endCxn id="6" idx="1"/>
          </p:cNvCxnSpPr>
          <p:nvPr/>
        </p:nvCxnSpPr>
        <p:spPr>
          <a:xfrm>
            <a:off x="5220072" y="2260029"/>
            <a:ext cx="144016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192688" y="3042825"/>
            <a:ext cx="2915816" cy="17543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/>
              <a:buChar char="•"/>
            </a:pPr>
            <a:r>
              <a:rPr lang="en-US" dirty="0" smtClean="0"/>
              <a:t>Service satisfaction review interviews (3/6/12 months)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Improvement suggestions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Publications, users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Capacity plan updates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Helpdesk; Complaints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275856" y="2996952"/>
            <a:ext cx="28083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/>
              <a:buChar char="•"/>
            </a:pPr>
            <a:r>
              <a:rPr lang="en-US" dirty="0" smtClean="0"/>
              <a:t>Form “Competence Centre”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Detailed </a:t>
            </a:r>
            <a:r>
              <a:rPr lang="en-US" dirty="0" smtClean="0"/>
              <a:t>technical requirements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Co-design workshops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Sw</a:t>
            </a:r>
            <a:r>
              <a:rPr lang="en-US" dirty="0" smtClean="0"/>
              <a:t>. </a:t>
            </a:r>
            <a:r>
              <a:rPr lang="en-US" dirty="0" err="1" smtClean="0"/>
              <a:t>devel</a:t>
            </a:r>
            <a:r>
              <a:rPr lang="en-US" dirty="0" smtClean="0"/>
              <a:t>. &amp;integration</a:t>
            </a:r>
            <a:endParaRPr lang="en-US" dirty="0"/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Tests, formal evaluations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SLA </a:t>
            </a:r>
            <a:r>
              <a:rPr lang="en-US" dirty="0" smtClean="0"/>
              <a:t>– </a:t>
            </a:r>
            <a:r>
              <a:rPr lang="en-US" dirty="0" smtClean="0"/>
              <a:t>OLAs</a:t>
            </a:r>
            <a:endParaRPr lang="en-US" dirty="0" smtClean="0"/>
          </a:p>
        </p:txBody>
      </p:sp>
      <p:sp>
        <p:nvSpPr>
          <p:cNvPr id="23" name="TextBox 22"/>
          <p:cNvSpPr txBox="1"/>
          <p:nvPr/>
        </p:nvSpPr>
        <p:spPr>
          <a:xfrm>
            <a:off x="179512" y="3027724"/>
            <a:ext cx="29523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6213" indent="-176213">
              <a:buFont typeface="Arial"/>
              <a:buChar char="•"/>
            </a:pPr>
            <a:r>
              <a:rPr lang="en-US" dirty="0" smtClean="0"/>
              <a:t>User story (business case</a:t>
            </a:r>
            <a:r>
              <a:rPr lang="en-US" dirty="0" smtClean="0"/>
              <a:t>)</a:t>
            </a:r>
            <a:endParaRPr lang="en-US" dirty="0" smtClean="0"/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N</a:t>
            </a:r>
            <a:r>
              <a:rPr lang="en-US" dirty="0" smtClean="0"/>
              <a:t>ational partners</a:t>
            </a:r>
            <a:endParaRPr lang="en-US" dirty="0" smtClean="0"/>
          </a:p>
          <a:p>
            <a:pPr marL="176213" indent="-176213">
              <a:buFont typeface="Arial"/>
              <a:buChar char="•"/>
            </a:pPr>
            <a:r>
              <a:rPr lang="en-US" dirty="0"/>
              <a:t>Potential EGI services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Business </a:t>
            </a:r>
            <a:r>
              <a:rPr lang="en-US" dirty="0" err="1" smtClean="0"/>
              <a:t>programme</a:t>
            </a:r>
            <a:endParaRPr lang="en-US" dirty="0" smtClean="0"/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NGI interest</a:t>
            </a:r>
          </a:p>
          <a:p>
            <a:pPr marL="176213" indent="-176213">
              <a:buFont typeface="Arial"/>
              <a:buChar char="•"/>
            </a:pPr>
            <a:r>
              <a:rPr lang="en-US" dirty="0" smtClean="0"/>
              <a:t>Engagement board (NEW!)</a:t>
            </a:r>
            <a:endParaRPr lang="en-US" dirty="0" smtClean="0"/>
          </a:p>
          <a:p>
            <a:r>
              <a:rPr lang="en-US" dirty="0" smtClean="0">
                <a:sym typeface="Wingdings"/>
              </a:rPr>
              <a:t> </a:t>
            </a:r>
            <a:r>
              <a:rPr lang="en-US" dirty="0" smtClean="0"/>
              <a:t>Cost</a:t>
            </a:r>
            <a:r>
              <a:rPr lang="en-US" dirty="0" smtClean="0"/>
              <a:t>-</a:t>
            </a:r>
            <a:r>
              <a:rPr lang="en-US" dirty="0" smtClean="0"/>
              <a:t>value-interest </a:t>
            </a:r>
            <a:r>
              <a:rPr lang="en-US" dirty="0" smtClean="0"/>
              <a:t>analysis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3322" y="5363924"/>
            <a:ext cx="25827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</a:rPr>
              <a:t>Business development</a:t>
            </a:r>
            <a:endParaRPr lang="en-US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645613" y="5323854"/>
            <a:ext cx="40227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76092"/>
                </a:solidFill>
              </a:rPr>
              <a:t>Customer relationship management</a:t>
            </a:r>
            <a:endParaRPr lang="en-US" sz="2000" b="1" dirty="0">
              <a:solidFill>
                <a:srgbClr val="376092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188193" y="5621178"/>
            <a:ext cx="30444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rgbClr val="376092"/>
                </a:solidFill>
              </a:rPr>
              <a:t>Service Level Management</a:t>
            </a:r>
            <a:endParaRPr lang="en-US" sz="2000" b="1" dirty="0">
              <a:solidFill>
                <a:srgbClr val="376092"/>
              </a:solidFill>
            </a:endParaRPr>
          </a:p>
        </p:txBody>
      </p:sp>
      <p:pic>
        <p:nvPicPr>
          <p:cNvPr id="42" name="Picture 13" descr="Macintosh HD:Users:owen:Google Drive:ETL online:FedSM:Branding:FitSm logo:FitSM logo-woutname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085" y="4941168"/>
            <a:ext cx="1296419" cy="1224136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Title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How? </a:t>
            </a:r>
            <a:br>
              <a:rPr lang="en-US" dirty="0" smtClean="0"/>
            </a:br>
            <a:r>
              <a:rPr lang="en-US" dirty="0" smtClean="0"/>
              <a:t>From </a:t>
            </a:r>
            <a:r>
              <a:rPr lang="en-US" dirty="0" smtClean="0"/>
              <a:t>opportunities to operational setups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5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7344816" cy="850106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/>
              <a:t>Facilitating reuse 1: </a:t>
            </a:r>
            <a:r>
              <a:rPr lang="en-US" dirty="0" err="1" smtClean="0"/>
              <a:t>AppDB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 smtClean="0">
                <a:hlinkClick r:id="rId3"/>
              </a:rPr>
              <a:t>http://appdb.egi.eu</a:t>
            </a:r>
            <a:r>
              <a:rPr lang="en-US" dirty="0" smtClean="0"/>
              <a:t>) </a:t>
            </a:r>
            <a:endParaRPr lang="en-GB" dirty="0"/>
          </a:p>
        </p:txBody>
      </p:sp>
      <p:grpSp>
        <p:nvGrpSpPr>
          <p:cNvPr id="3" name="Gruppo 2"/>
          <p:cNvGrpSpPr/>
          <p:nvPr/>
        </p:nvGrpSpPr>
        <p:grpSpPr>
          <a:xfrm>
            <a:off x="683568" y="1288694"/>
            <a:ext cx="7676728" cy="4876610"/>
            <a:chOff x="683568" y="1288694"/>
            <a:chExt cx="7676728" cy="487661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3568" y="1288694"/>
              <a:ext cx="7676728" cy="4876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Ovale 1"/>
            <p:cNvSpPr/>
            <p:nvPr/>
          </p:nvSpPr>
          <p:spPr>
            <a:xfrm>
              <a:off x="5983132" y="1541154"/>
              <a:ext cx="1296144" cy="864096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" name="Gruppo 4"/>
          <p:cNvGrpSpPr/>
          <p:nvPr/>
        </p:nvGrpSpPr>
        <p:grpSpPr>
          <a:xfrm>
            <a:off x="683568" y="1268760"/>
            <a:ext cx="7679206" cy="4840596"/>
            <a:chOff x="681090" y="1297226"/>
            <a:chExt cx="7679206" cy="4840596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1090" y="1297226"/>
              <a:ext cx="7679206" cy="4840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Ovale 3"/>
            <p:cNvSpPr/>
            <p:nvPr/>
          </p:nvSpPr>
          <p:spPr>
            <a:xfrm>
              <a:off x="683568" y="5200172"/>
              <a:ext cx="1152128" cy="43204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8" name="Gruppo 7"/>
          <p:cNvGrpSpPr/>
          <p:nvPr/>
        </p:nvGrpSpPr>
        <p:grpSpPr>
          <a:xfrm>
            <a:off x="683568" y="1268760"/>
            <a:ext cx="7669955" cy="4828903"/>
            <a:chOff x="690341" y="1308919"/>
            <a:chExt cx="7669955" cy="4828903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0341" y="1308919"/>
              <a:ext cx="7669955" cy="48289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Ovale 5"/>
            <p:cNvSpPr/>
            <p:nvPr/>
          </p:nvSpPr>
          <p:spPr>
            <a:xfrm>
              <a:off x="2080186" y="2650302"/>
              <a:ext cx="2088232" cy="115212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268760"/>
            <a:ext cx="7676727" cy="4836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8875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30622"/>
            <a:ext cx="7344816" cy="85010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Facilitating reuse 2: </a:t>
            </a:r>
            <a:br>
              <a:rPr lang="en-US" dirty="0" smtClean="0"/>
            </a:br>
            <a:r>
              <a:rPr lang="en-US" dirty="0" smtClean="0"/>
              <a:t>Applications on demand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5496" y="1196752"/>
            <a:ext cx="3744416" cy="2591618"/>
          </a:xfrm>
        </p:spPr>
        <p:txBody>
          <a:bodyPr/>
          <a:lstStyle/>
          <a:p>
            <a:pPr marL="269875" indent="-269875"/>
            <a:r>
              <a:rPr lang="en-US" sz="2000" dirty="0" smtClean="0"/>
              <a:t>Open for users: </a:t>
            </a:r>
            <a:r>
              <a:rPr lang="en-US" sz="2000" dirty="0" smtClean="0">
                <a:hlinkClick r:id="rId3"/>
              </a:rPr>
              <a:t>http://access.egi.eu</a:t>
            </a:r>
            <a:r>
              <a:rPr lang="en-US" sz="2000" dirty="0" smtClean="0"/>
              <a:t> </a:t>
            </a:r>
          </a:p>
          <a:p>
            <a:endParaRPr lang="en-US" sz="2000" dirty="0" smtClean="0"/>
          </a:p>
          <a:p>
            <a:pPr marL="269875" indent="-269875"/>
            <a:r>
              <a:rPr lang="en-US" sz="2000" dirty="0" smtClean="0"/>
              <a:t>Open for providers: </a:t>
            </a:r>
          </a:p>
          <a:p>
            <a:pPr marL="627063" lvl="1"/>
            <a:r>
              <a:rPr lang="en-US" sz="1800" dirty="0" smtClean="0"/>
              <a:t>Add new applications</a:t>
            </a:r>
          </a:p>
          <a:p>
            <a:pPr marL="627063" lvl="1"/>
            <a:r>
              <a:rPr lang="en-US" sz="1800" dirty="0" smtClean="0"/>
              <a:t>Add gateways</a:t>
            </a:r>
          </a:p>
          <a:p>
            <a:pPr marL="627063" lvl="1"/>
            <a:r>
              <a:rPr lang="en-US" sz="1800" dirty="0" smtClean="0"/>
              <a:t>Add cloud, HTC, storage</a:t>
            </a:r>
          </a:p>
          <a:p>
            <a:pPr marL="627063" lvl="1"/>
            <a:r>
              <a:rPr lang="en-US" sz="1800" dirty="0" smtClean="0"/>
              <a:t>Join the support team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891011" y="3717033"/>
            <a:ext cx="1145485" cy="576064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Infra. certificate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" name="Cloud 5"/>
          <p:cNvSpPr/>
          <p:nvPr/>
        </p:nvSpPr>
        <p:spPr>
          <a:xfrm>
            <a:off x="4986233" y="4989200"/>
            <a:ext cx="3690224" cy="1464136"/>
          </a:xfrm>
          <a:prstGeom prst="cloud">
            <a:avLst/>
          </a:prstGeom>
          <a:solidFill>
            <a:schemeClr val="bg1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0037" y="2158772"/>
            <a:ext cx="943341" cy="948112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5419845" y="1603086"/>
            <a:ext cx="1684537" cy="1151279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/>
                </a:solidFill>
              </a:rPr>
              <a:t>User 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Registration </a:t>
            </a:r>
            <a:br>
              <a:rPr lang="en-US" sz="1600" dirty="0" smtClean="0">
                <a:solidFill>
                  <a:schemeClr val="bg1"/>
                </a:solidFill>
              </a:rPr>
            </a:br>
            <a:r>
              <a:rPr lang="en-US" sz="1600" dirty="0" smtClean="0">
                <a:solidFill>
                  <a:schemeClr val="bg1"/>
                </a:solidFill>
              </a:rPr>
              <a:t>Portal (URP)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5610140" y="3429000"/>
            <a:ext cx="1303941" cy="1077533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Applications hosted in VRE gateways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0" name="Can 9"/>
          <p:cNvSpPr/>
          <p:nvPr/>
        </p:nvSpPr>
        <p:spPr>
          <a:xfrm>
            <a:off x="6969620" y="1786007"/>
            <a:ext cx="808578" cy="570763"/>
          </a:xfrm>
          <a:prstGeom prst="ca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User DB</a:t>
            </a:r>
          </a:p>
        </p:txBody>
      </p:sp>
      <p:cxnSp>
        <p:nvCxnSpPr>
          <p:cNvPr id="11" name="Straight Arrow Connector 10"/>
          <p:cNvCxnSpPr>
            <a:endCxn id="8" idx="1"/>
          </p:cNvCxnSpPr>
          <p:nvPr/>
        </p:nvCxnSpPr>
        <p:spPr>
          <a:xfrm>
            <a:off x="3830253" y="2178725"/>
            <a:ext cx="158959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2"/>
            <a:endCxn id="9" idx="0"/>
          </p:cNvCxnSpPr>
          <p:nvPr/>
        </p:nvCxnSpPr>
        <p:spPr>
          <a:xfrm flipH="1">
            <a:off x="6262111" y="2754365"/>
            <a:ext cx="3" cy="6746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2"/>
          </p:cNvCxnSpPr>
          <p:nvPr/>
        </p:nvCxnSpPr>
        <p:spPr>
          <a:xfrm>
            <a:off x="6262111" y="4506533"/>
            <a:ext cx="0" cy="5478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678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23059" y="5168120"/>
            <a:ext cx="539052" cy="1040081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99678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97949" y="5168120"/>
            <a:ext cx="539052" cy="1040081"/>
          </a:xfrm>
          <a:prstGeom prst="rect">
            <a:avLst/>
          </a:prstGeom>
        </p:spPr>
      </p:pic>
      <p:cxnSp>
        <p:nvCxnSpPr>
          <p:cNvPr id="16" name="Straight Arrow Connector 15"/>
          <p:cNvCxnSpPr>
            <a:endCxn id="9" idx="1"/>
          </p:cNvCxnSpPr>
          <p:nvPr/>
        </p:nvCxnSpPr>
        <p:spPr>
          <a:xfrm>
            <a:off x="3871789" y="3104297"/>
            <a:ext cx="1738351" cy="8634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59566" y="1196752"/>
            <a:ext cx="808578" cy="812667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841699" y="1917113"/>
            <a:ext cx="88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/>
              <a:t>User support team</a:t>
            </a:r>
            <a:endParaRPr lang="en-US" sz="1600" dirty="0"/>
          </a:p>
        </p:txBody>
      </p:sp>
      <p:cxnSp>
        <p:nvCxnSpPr>
          <p:cNvPr id="20" name="Straight Arrow Connector 19"/>
          <p:cNvCxnSpPr>
            <a:stCxn id="5" idx="1"/>
            <a:endCxn id="9" idx="3"/>
          </p:cNvCxnSpPr>
          <p:nvPr/>
        </p:nvCxnSpPr>
        <p:spPr>
          <a:xfrm flipH="1" flipV="1">
            <a:off x="6914081" y="3967767"/>
            <a:ext cx="976930" cy="3729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Picture 12" descr="http://www.eu-emi.eu/image/image_gallery?uuid=b241911a-8d40-4f49-8b5d-3789250404a6&amp;groupId=14057&amp;t=129189812317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0253" y="2836912"/>
            <a:ext cx="424078" cy="248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https://upload.wikimedia.org/wikipedia/commons/thumb/c/c2/F_icon.svg/2000px-F_icon.svg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3378" y="2558784"/>
            <a:ext cx="222048" cy="23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0" descr="http://images.dailytech.com/frontpage/fp__G_is_For_Google_New_Logo_Thumb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1715" y="2234301"/>
            <a:ext cx="293999" cy="306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7111395" y="5282044"/>
            <a:ext cx="13608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/>
              <a:t>a</a:t>
            </a:r>
            <a:r>
              <a:rPr lang="en-GB" sz="1400" b="1" dirty="0" err="1" smtClean="0"/>
              <a:t>ccess.egi.eu</a:t>
            </a:r>
            <a:r>
              <a:rPr lang="en-GB" sz="1400" b="1" dirty="0" smtClean="0"/>
              <a:t> resource pool</a:t>
            </a:r>
            <a:endParaRPr lang="en-GB" sz="1400" b="1" dirty="0"/>
          </a:p>
        </p:txBody>
      </p:sp>
      <p:cxnSp>
        <p:nvCxnSpPr>
          <p:cNvPr id="25" name="Straight Arrow Connector 24"/>
          <p:cNvCxnSpPr>
            <a:stCxn id="6" idx="2"/>
          </p:cNvCxnSpPr>
          <p:nvPr/>
        </p:nvCxnSpPr>
        <p:spPr>
          <a:xfrm flipH="1">
            <a:off x="4165428" y="5721268"/>
            <a:ext cx="83225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987824" y="4773052"/>
            <a:ext cx="1324973" cy="60016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300" b="1" dirty="0" smtClean="0"/>
              <a:t>Support team monitors user activity</a:t>
            </a:r>
            <a:endParaRPr lang="en-GB" sz="13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3067419" y="1786299"/>
            <a:ext cx="577805" cy="347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User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727730" y="1878651"/>
            <a:ext cx="12585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1. Request</a:t>
            </a:r>
            <a:endParaRPr lang="en-US" sz="12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984475" y="1525494"/>
            <a:ext cx="1258502" cy="260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2. Approval</a:t>
            </a:r>
            <a:endParaRPr lang="en-US" sz="12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216292" y="2852936"/>
            <a:ext cx="1524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3</a:t>
            </a:r>
            <a:r>
              <a:rPr lang="en-US" sz="1200" b="1" dirty="0" smtClean="0"/>
              <a:t>. Generate user account</a:t>
            </a:r>
            <a:endParaRPr lang="en-US" sz="12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6720348" y="3543399"/>
            <a:ext cx="1524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5</a:t>
            </a:r>
            <a:r>
              <a:rPr lang="en-US" sz="1200" b="1" dirty="0" smtClean="0"/>
              <a:t>. Obtain</a:t>
            </a:r>
            <a:br>
              <a:rPr lang="en-US" sz="1200" b="1" dirty="0" smtClean="0"/>
            </a:br>
            <a:r>
              <a:rPr lang="en-US" sz="1200" b="1" dirty="0" smtClean="0"/>
              <a:t>proxy</a:t>
            </a:r>
            <a:endParaRPr lang="en-US" sz="12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6146309" y="4592161"/>
            <a:ext cx="22421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6. Access  cloud/HTC/storage</a:t>
            </a:r>
            <a:endParaRPr lang="en-US" sz="12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3914174" y="5275311"/>
            <a:ext cx="1524060" cy="4341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7. Accounting</a:t>
            </a:r>
            <a:br>
              <a:rPr lang="en-US" sz="1200" b="1" dirty="0" smtClean="0"/>
            </a:br>
            <a:r>
              <a:rPr lang="en-US" sz="1200" b="1" dirty="0" smtClean="0"/>
              <a:t>records</a:t>
            </a:r>
            <a:endParaRPr lang="en-US" sz="12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4200068" y="3111351"/>
            <a:ext cx="1524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4. Application</a:t>
            </a:r>
            <a:br>
              <a:rPr lang="en-US" sz="1200" b="1" dirty="0" smtClean="0"/>
            </a:br>
            <a:r>
              <a:rPr lang="en-US" sz="1200" b="1" dirty="0" smtClean="0"/>
              <a:t>use</a:t>
            </a:r>
            <a:endParaRPr lang="en-US" sz="1200" b="1" dirty="0"/>
          </a:p>
        </p:txBody>
      </p:sp>
      <p:sp>
        <p:nvSpPr>
          <p:cNvPr id="36" name="Rectangle 35"/>
          <p:cNvSpPr/>
          <p:nvPr/>
        </p:nvSpPr>
        <p:spPr>
          <a:xfrm>
            <a:off x="3139882" y="5383422"/>
            <a:ext cx="1004563" cy="7065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rgbClr val="000000"/>
                </a:solidFill>
              </a:rPr>
              <a:t>EGI Accounting system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38" name="Immagine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77" y="4365103"/>
            <a:ext cx="2967955" cy="1944217"/>
          </a:xfrm>
          <a:prstGeom prst="rect">
            <a:avLst/>
          </a:prstGeom>
        </p:spPr>
      </p:pic>
      <p:cxnSp>
        <p:nvCxnSpPr>
          <p:cNvPr id="45" name="Straight Arrow Connector 44"/>
          <p:cNvCxnSpPr/>
          <p:nvPr/>
        </p:nvCxnSpPr>
        <p:spPr>
          <a:xfrm>
            <a:off x="3491880" y="3140968"/>
            <a:ext cx="0" cy="8640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191956" y="3429000"/>
            <a:ext cx="1524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/>
              <a:t>8. Scientific</a:t>
            </a:r>
            <a:br>
              <a:rPr lang="en-US" sz="1200" b="1" dirty="0" smtClean="0"/>
            </a:br>
            <a:r>
              <a:rPr lang="en-US" sz="1200" b="1" dirty="0" smtClean="0"/>
              <a:t>papers</a:t>
            </a:r>
            <a:endParaRPr lang="en-US" sz="1200" b="1" dirty="0"/>
          </a:p>
        </p:txBody>
      </p:sp>
      <p:sp>
        <p:nvSpPr>
          <p:cNvPr id="49" name="TextBox 48"/>
          <p:cNvSpPr txBox="1"/>
          <p:nvPr/>
        </p:nvSpPr>
        <p:spPr>
          <a:xfrm>
            <a:off x="2943267" y="3933056"/>
            <a:ext cx="10586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 err="1" smtClean="0"/>
              <a:t>OpenAIRE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671110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395536" y="1452912"/>
            <a:ext cx="8568952" cy="4784400"/>
          </a:xfrm>
        </p:spPr>
        <p:txBody>
          <a:bodyPr/>
          <a:lstStyle/>
          <a:p>
            <a:r>
              <a:rPr lang="en-US" sz="2400" dirty="0" smtClean="0"/>
              <a:t>Growing EGI service portfolio</a:t>
            </a:r>
          </a:p>
          <a:p>
            <a:r>
              <a:rPr lang="en-US" sz="2400" dirty="0" smtClean="0"/>
              <a:t>Self-servicing for the long-tail</a:t>
            </a:r>
          </a:p>
          <a:p>
            <a:pPr lvl="1"/>
            <a:r>
              <a:rPr lang="en-US" sz="2000" dirty="0" smtClean="0"/>
              <a:t>Simple tools, high quality documentations are crucial</a:t>
            </a:r>
          </a:p>
          <a:p>
            <a:r>
              <a:rPr lang="en-US" sz="2400" dirty="0" smtClean="0"/>
              <a:t>Pro-active outreach towards RIs</a:t>
            </a:r>
          </a:p>
          <a:p>
            <a:pPr lvl="1"/>
            <a:r>
              <a:rPr lang="en-US" sz="2000" dirty="0" smtClean="0"/>
              <a:t>Attractive events, distributed support teams are crucial</a:t>
            </a:r>
          </a:p>
          <a:p>
            <a:r>
              <a:rPr lang="en-US" sz="2400" dirty="0" smtClean="0"/>
              <a:t>Online tools that facilitate application reuse</a:t>
            </a:r>
          </a:p>
          <a:p>
            <a:r>
              <a:rPr lang="en-US" sz="2400" dirty="0" smtClean="0"/>
              <a:t>Engagement opportunity offered by EOSC</a:t>
            </a:r>
          </a:p>
          <a:p>
            <a:endParaRPr lang="en-US" sz="2400" dirty="0" smtClean="0"/>
          </a:p>
          <a:p>
            <a:r>
              <a:rPr lang="en-US" sz="2400" dirty="0" smtClean="0"/>
              <a:t>Challenges</a:t>
            </a:r>
          </a:p>
          <a:p>
            <a:pPr lvl="1"/>
            <a:r>
              <a:rPr lang="en-US" sz="2000" dirty="0" smtClean="0"/>
              <a:t>Lack of ‘single point of contact’ within some </a:t>
            </a:r>
            <a:r>
              <a:rPr lang="en-US" sz="2000" dirty="0" smtClean="0"/>
              <a:t>NGIs – or for the Nordic</a:t>
            </a:r>
            <a:endParaRPr lang="en-US" sz="2000" dirty="0" smtClean="0"/>
          </a:p>
          <a:p>
            <a:pPr lvl="1"/>
            <a:r>
              <a:rPr lang="en-US" sz="2000" dirty="0"/>
              <a:t>Diversity </a:t>
            </a:r>
            <a:r>
              <a:rPr lang="en-US" sz="2000" dirty="0" smtClean="0"/>
              <a:t>of member states (for both e-Infra and RIs)</a:t>
            </a:r>
          </a:p>
          <a:p>
            <a:pPr marL="457200" lvl="1" indent="0">
              <a:buNone/>
            </a:pPr>
            <a:endParaRPr lang="en-US" sz="20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174870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9128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EGI: Stakeholders, services</a:t>
            </a:r>
          </a:p>
          <a:p>
            <a:r>
              <a:rPr lang="en-US" dirty="0" smtClean="0"/>
              <a:t>Engagement</a:t>
            </a:r>
          </a:p>
          <a:p>
            <a:pPr lvl="1"/>
            <a:r>
              <a:rPr lang="en-US" dirty="0" smtClean="0"/>
              <a:t>Target groups</a:t>
            </a:r>
          </a:p>
          <a:p>
            <a:pPr lvl="1"/>
            <a:r>
              <a:rPr lang="en-US" dirty="0" smtClean="0"/>
              <a:t>How?</a:t>
            </a:r>
          </a:p>
          <a:p>
            <a:r>
              <a:rPr lang="en-US" dirty="0" smtClean="0"/>
              <a:t>Facilitating reuse</a:t>
            </a:r>
          </a:p>
          <a:p>
            <a:r>
              <a:rPr lang="en-US" dirty="0" smtClean="0"/>
              <a:t>Conclusions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9954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9875" y="1556792"/>
            <a:ext cx="3928629" cy="410445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099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8280920" cy="850106"/>
          </a:xfrm>
          <a:noFill/>
        </p:spPr>
        <p:txBody>
          <a:bodyPr>
            <a:normAutofit/>
          </a:bodyPr>
          <a:lstStyle/>
          <a:p>
            <a:r>
              <a:rPr lang="en-GB" altLang="en-US" sz="3200" dirty="0" smtClean="0">
                <a:latin typeface="Arial" charset="0"/>
                <a:ea typeface="ＭＳ Ｐゴシック" pitchFamily="34" charset="-128"/>
                <a:cs typeface="Arial" charset="0"/>
              </a:rPr>
              <a:t>EGI stakeholders</a:t>
            </a:r>
            <a:endParaRPr lang="en-GB" altLang="en-US" sz="3200" strike="sngStrike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016" y="1196752"/>
            <a:ext cx="5220072" cy="4525963"/>
          </a:xfrm>
        </p:spPr>
        <p:txBody>
          <a:bodyPr/>
          <a:lstStyle/>
          <a:p>
            <a:pPr indent="-258763">
              <a:defRPr/>
            </a:pPr>
            <a:r>
              <a:rPr lang="en-GB" sz="2000" dirty="0" smtClean="0"/>
              <a:t>NGIs</a:t>
            </a:r>
          </a:p>
          <a:p>
            <a:pPr lvl="1" indent="-258763">
              <a:defRPr/>
            </a:pPr>
            <a:r>
              <a:rPr lang="en-GB" sz="1800" dirty="0" smtClean="0"/>
              <a:t>Prime focus on national level</a:t>
            </a:r>
          </a:p>
          <a:p>
            <a:pPr lvl="1" indent="-258763">
              <a:defRPr/>
            </a:pPr>
            <a:r>
              <a:rPr lang="en-GB" sz="1800" dirty="0" smtClean="0"/>
              <a:t>Activities sustained from local funding</a:t>
            </a:r>
          </a:p>
          <a:p>
            <a:pPr indent="-258763">
              <a:defRPr/>
            </a:pPr>
            <a:r>
              <a:rPr lang="en-GB" sz="2000" dirty="0" err="1" smtClean="0"/>
              <a:t>EGI.eu</a:t>
            </a:r>
            <a:r>
              <a:rPr lang="en-GB" sz="2000" dirty="0" smtClean="0"/>
              <a:t> Foundation</a:t>
            </a:r>
          </a:p>
          <a:p>
            <a:pPr marL="722313" lvl="1" indent="-274638">
              <a:defRPr/>
            </a:pPr>
            <a:r>
              <a:rPr lang="en-GB" sz="1800" dirty="0" smtClean="0"/>
              <a:t>Coordinator of the whole federation</a:t>
            </a:r>
          </a:p>
          <a:p>
            <a:pPr marL="722313" lvl="1" indent="-274638">
              <a:defRPr/>
            </a:pPr>
            <a:r>
              <a:rPr lang="en-GB" sz="1800" dirty="0" smtClean="0"/>
              <a:t>Engagement with multi-national communities</a:t>
            </a:r>
          </a:p>
          <a:p>
            <a:pPr marL="722313" lvl="1" indent="-274638">
              <a:defRPr/>
            </a:pPr>
            <a:r>
              <a:rPr lang="en-GB" sz="1800" dirty="0" smtClean="0"/>
              <a:t>Baseline activities sustained </a:t>
            </a:r>
            <a:r>
              <a:rPr lang="en-GB" sz="1800" dirty="0"/>
              <a:t>from </a:t>
            </a:r>
            <a:r>
              <a:rPr lang="en-GB" sz="1800" dirty="0" smtClean="0"/>
              <a:t>fees</a:t>
            </a:r>
          </a:p>
          <a:p>
            <a:pPr marL="722313" lvl="1" indent="-274638">
              <a:defRPr/>
            </a:pPr>
            <a:r>
              <a:rPr lang="en-GB" sz="1800" dirty="0" smtClean="0"/>
              <a:t>New developments &amp; areas funded from projects</a:t>
            </a:r>
          </a:p>
          <a:p>
            <a:pPr marL="322263" indent="-274638">
              <a:defRPr/>
            </a:pPr>
            <a:r>
              <a:rPr lang="en-GB" sz="2000" dirty="0" smtClean="0"/>
              <a:t>Partners</a:t>
            </a:r>
          </a:p>
          <a:p>
            <a:pPr marL="722313" lvl="1" indent="-274638">
              <a:defRPr/>
            </a:pPr>
            <a:r>
              <a:rPr lang="en-GB" sz="1800" dirty="0" smtClean="0"/>
              <a:t>Countries (quasi-NGIs) in Europe</a:t>
            </a:r>
          </a:p>
          <a:p>
            <a:pPr marL="722313" lvl="1" indent="-274638">
              <a:defRPr/>
            </a:pPr>
            <a:r>
              <a:rPr lang="en-GB" sz="1800" dirty="0" smtClean="0"/>
              <a:t>Regional e-infrastructures outside of Europe</a:t>
            </a:r>
          </a:p>
          <a:p>
            <a:pPr marL="722313" lvl="1" indent="-274638">
              <a:defRPr/>
            </a:pPr>
            <a:r>
              <a:rPr lang="en-GB" sz="1800" dirty="0" smtClean="0"/>
              <a:t>Software &amp; service developer projects</a:t>
            </a:r>
          </a:p>
        </p:txBody>
      </p:sp>
      <p:sp>
        <p:nvSpPr>
          <p:cNvPr id="6" name="Rectangular Callout 5"/>
          <p:cNvSpPr/>
          <p:nvPr/>
        </p:nvSpPr>
        <p:spPr>
          <a:xfrm>
            <a:off x="6084168" y="3234907"/>
            <a:ext cx="647700" cy="431800"/>
          </a:xfrm>
          <a:prstGeom prst="wedgeRectCallout">
            <a:avLst>
              <a:gd name="adj1" fmla="val 24070"/>
              <a:gd name="adj2" fmla="val 110278"/>
            </a:avLst>
          </a:prstGeom>
          <a:solidFill>
            <a:schemeClr val="bg1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GB" sz="900" b="1" dirty="0">
                <a:solidFill>
                  <a:schemeClr val="tx2"/>
                </a:solidFill>
              </a:rPr>
              <a:t>EGI.eu in Amsterdam</a:t>
            </a:r>
          </a:p>
        </p:txBody>
      </p:sp>
    </p:spTree>
    <p:extLst>
      <p:ext uri="{BB962C8B-B14F-4D97-AF65-F5344CB8AC3E}">
        <p14:creationId xmlns:p14="http://schemas.microsoft.com/office/powerpoint/2010/main" val="342290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3"/>
          <p:cNvSpPr txBox="1">
            <a:spLocks/>
          </p:cNvSpPr>
          <p:nvPr/>
        </p:nvSpPr>
        <p:spPr>
          <a:xfrm>
            <a:off x="-1027221" y="125100"/>
            <a:ext cx="7111389" cy="611330"/>
          </a:xfrm>
          <a:prstGeom prst="rect">
            <a:avLst/>
          </a:prstGeom>
          <a:ln>
            <a:noFill/>
          </a:ln>
        </p:spPr>
        <p:txBody>
          <a:bodyPr vert="horz" lIns="20014" tIns="10008" rIns="20014" bIns="10008" rtlCol="0" anchor="t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F85C3"/>
                </a:solidFill>
                <a:latin typeface="Segoe UI" pitchFamily="34" charset="0"/>
                <a:ea typeface="+mj-ea"/>
                <a:cs typeface="Segoe UI" pitchFamily="34" charset="0"/>
              </a:defRPr>
            </a:lvl1pPr>
          </a:lstStyle>
          <a:p>
            <a:r>
              <a:rPr lang="en-GB" sz="2800" dirty="0" smtClean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EGI Service Catalogue</a:t>
            </a:r>
            <a:endParaRPr lang="en-GB" sz="2800" dirty="0">
              <a:solidFill>
                <a:srgbClr val="0067B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3491" y="836712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23705" y="2875345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Storage and Data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26987" y="5032300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44705" y="5396515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FitSM training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 how to manage IT services with a pragmatic and lightweight standard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17795" y="5882065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 infrastructure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Dedicated computing and storage for training and education</a:t>
            </a:r>
          </a:p>
        </p:txBody>
      </p:sp>
      <p:pic>
        <p:nvPicPr>
          <p:cNvPr id="34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7" y="5366917"/>
            <a:ext cx="339212" cy="430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00" y="5941321"/>
            <a:ext cx="322379" cy="404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" name="TextBox 50"/>
          <p:cNvSpPr txBox="1"/>
          <p:nvPr/>
        </p:nvSpPr>
        <p:spPr>
          <a:xfrm>
            <a:off x="1483873" y="1651560"/>
            <a:ext cx="7046152" cy="697320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Compute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virtual machines on demand with complete control over computing resources</a:t>
            </a:r>
          </a:p>
          <a:p>
            <a:endParaRPr lang="en-GB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491612" y="2265802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Container Compute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Docker containers in a lightweight virtualised environment</a:t>
            </a:r>
          </a:p>
        </p:txBody>
      </p:sp>
      <p:pic>
        <p:nvPicPr>
          <p:cNvPr id="56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956" y="1778024"/>
            <a:ext cx="391886" cy="35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21" y="2330428"/>
            <a:ext cx="371830" cy="37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" name="TextBox 58"/>
          <p:cNvSpPr txBox="1"/>
          <p:nvPr/>
        </p:nvSpPr>
        <p:spPr>
          <a:xfrm>
            <a:off x="1483873" y="1148376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High-Throughput Compute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Execute thousands of computational tasks to analyse large datasets</a:t>
            </a:r>
          </a:p>
        </p:txBody>
      </p:sp>
      <p:pic>
        <p:nvPicPr>
          <p:cNvPr id="60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7" y="1227415"/>
            <a:ext cx="377757" cy="40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TextBox 68"/>
          <p:cNvSpPr txBox="1"/>
          <p:nvPr/>
        </p:nvSpPr>
        <p:spPr>
          <a:xfrm>
            <a:off x="3288198" y="1158374"/>
            <a:ext cx="2472378" cy="358012"/>
          </a:xfrm>
          <a:prstGeom prst="rect">
            <a:avLst/>
          </a:prstGeom>
          <a:noFill/>
        </p:spPr>
        <p:txBody>
          <a:bodyPr wrap="none" lIns="80229" tIns="40115" rIns="80229" bIns="40115" rtlCol="0">
            <a:spAutoFit/>
          </a:bodyPr>
          <a:lstStyle/>
          <a:p>
            <a:r>
              <a:rPr lang="en-US" dirty="0" smtClean="0">
                <a:sym typeface="Wingdings"/>
              </a:rPr>
              <a:t> Aka. ‘Grid computing’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1436916" y="3301401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Online Storage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Store, share and access your files and their metadata on a global scale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436916" y="3808606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Archive Storage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Back-up your data for the long term and future use in a secure environment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1444705" y="4331423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Transfer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Transfer large sets of data from one place to another</a:t>
            </a:r>
          </a:p>
        </p:txBody>
      </p:sp>
      <p:pic>
        <p:nvPicPr>
          <p:cNvPr id="73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37" y="3290920"/>
            <a:ext cx="360717" cy="45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6" y="3917181"/>
            <a:ext cx="365966" cy="332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12" y="4469503"/>
            <a:ext cx="416661" cy="34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8080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83491" y="836712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3705" y="2875345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Storage and Data 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526987" y="5032300"/>
            <a:ext cx="8128080" cy="312583"/>
          </a:xfrm>
          <a:prstGeom prst="rect">
            <a:avLst/>
          </a:prstGeom>
          <a:solidFill>
            <a:srgbClr val="0070C0"/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444705" y="5396515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FitSM training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Learn how to manage IT services with a pragmatic and lightweight standard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417795" y="5882065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 infrastructure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Dedicated computing and storage for training and education</a:t>
            </a:r>
          </a:p>
        </p:txBody>
      </p:sp>
      <p:pic>
        <p:nvPicPr>
          <p:cNvPr id="4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7" y="5366917"/>
            <a:ext cx="339212" cy="430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10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00" y="5941321"/>
            <a:ext cx="322379" cy="4043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116952" y="180062"/>
            <a:ext cx="3063560" cy="404179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r>
              <a:rPr lang="en-GB" sz="2100" dirty="0">
                <a:solidFill>
                  <a:schemeClr val="accent6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with New </a:t>
            </a:r>
            <a:r>
              <a:rPr lang="en-GB" sz="2100" dirty="0" smtClean="0">
                <a:solidFill>
                  <a:schemeClr val="accent6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Developments</a:t>
            </a:r>
            <a:endParaRPr lang="en-US" sz="21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137674" y="3234432"/>
            <a:ext cx="726558" cy="265679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pPr algn="ctr"/>
            <a:r>
              <a:rPr lang="en-US" sz="1200" b="1" dirty="0" err="1">
                <a:solidFill>
                  <a:srgbClr val="E46C0A"/>
                </a:solidFill>
              </a:rPr>
              <a:t>DataHub</a:t>
            </a:r>
            <a:endParaRPr lang="en-US" sz="1200" b="1" dirty="0">
              <a:solidFill>
                <a:srgbClr val="E46C0A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190404" y="3466741"/>
            <a:ext cx="2316461" cy="250291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r>
              <a:rPr lang="en-US" sz="1100" dirty="0">
                <a:solidFill>
                  <a:srgbClr val="E46C0A"/>
                </a:solidFill>
              </a:rPr>
              <a:t>Access key scientific datasets </a:t>
            </a:r>
            <a:r>
              <a:rPr lang="en-US" sz="1100" dirty="0" err="1">
                <a:solidFill>
                  <a:srgbClr val="E46C0A"/>
                </a:solidFill>
              </a:rPr>
              <a:t>scalably</a:t>
            </a:r>
            <a:endParaRPr lang="en-US" sz="1100" dirty="0">
              <a:solidFill>
                <a:srgbClr val="E46C0A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483873" y="1651560"/>
            <a:ext cx="7046152" cy="697320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Compute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virtual machines on demand with complete control over </a:t>
            </a:r>
            <a:r>
              <a:rPr lang="en-GB" sz="1100" dirty="0" smtClean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computing resources</a:t>
            </a:r>
            <a:endParaRPr lang="en-GB" sz="11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endParaRPr lang="en-GB" sz="11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491612" y="2265802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Cloud Container Compute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Run Docker containers in a lightweight virtualised environment</a:t>
            </a:r>
          </a:p>
        </p:txBody>
      </p:sp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956" y="1778024"/>
            <a:ext cx="391886" cy="351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221" y="2330428"/>
            <a:ext cx="371830" cy="378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Box 47"/>
          <p:cNvSpPr txBox="1"/>
          <p:nvPr/>
        </p:nvSpPr>
        <p:spPr>
          <a:xfrm>
            <a:off x="1483873" y="1148376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High-Throughput Compute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Execute thousands of computational tasks to analyse large datasets</a:t>
            </a:r>
          </a:p>
        </p:txBody>
      </p:sp>
      <p:pic>
        <p:nvPicPr>
          <p:cNvPr id="50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7" y="1227415"/>
            <a:ext cx="377757" cy="40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" name="Rectangle 68"/>
          <p:cNvSpPr/>
          <p:nvPr/>
        </p:nvSpPr>
        <p:spPr>
          <a:xfrm>
            <a:off x="6251511" y="5297402"/>
            <a:ext cx="665393" cy="265679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pPr algn="ctr"/>
            <a:r>
              <a:rPr lang="en-US" sz="1200" b="1" dirty="0" err="1">
                <a:solidFill>
                  <a:srgbClr val="E46C0A"/>
                </a:solidFill>
              </a:rPr>
              <a:t>CheckIn</a:t>
            </a:r>
            <a:endParaRPr lang="en-US" sz="1200" b="1" dirty="0">
              <a:solidFill>
                <a:srgbClr val="E46C0A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339349" y="5529712"/>
            <a:ext cx="2981037" cy="419568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r>
              <a:rPr lang="en-US" sz="1100" dirty="0">
                <a:solidFill>
                  <a:srgbClr val="E46C0A"/>
                </a:solidFill>
              </a:rPr>
              <a:t>Handle transparent Single Sign-On from multiple,</a:t>
            </a:r>
            <a:br>
              <a:rPr lang="en-US" sz="1100" dirty="0">
                <a:solidFill>
                  <a:srgbClr val="E46C0A"/>
                </a:solidFill>
              </a:rPr>
            </a:br>
            <a:r>
              <a:rPr lang="en-US" sz="1100" dirty="0">
                <a:solidFill>
                  <a:srgbClr val="E46C0A"/>
                </a:solidFill>
              </a:rPr>
              <a:t>heterogeneous identity providers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300192" y="5013176"/>
            <a:ext cx="2711467" cy="312583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Security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3288198" y="1158374"/>
            <a:ext cx="2472378" cy="358012"/>
          </a:xfrm>
          <a:prstGeom prst="rect">
            <a:avLst/>
          </a:prstGeom>
          <a:noFill/>
        </p:spPr>
        <p:txBody>
          <a:bodyPr wrap="none" lIns="80229" tIns="40115" rIns="80229" bIns="40115" rtlCol="0">
            <a:spAutoFit/>
          </a:bodyPr>
          <a:lstStyle/>
          <a:p>
            <a:r>
              <a:rPr lang="en-US" dirty="0" smtClean="0">
                <a:sym typeface="Wingdings"/>
              </a:rPr>
              <a:t> Aka. ‘Grid computing’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1436916" y="3301401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Online Storage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Store, share and access your files and their metadata on a global scale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436916" y="3808606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Archive Storage 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Back-up your data for the long term and future use in a secure environment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444705" y="4331423"/>
            <a:ext cx="7046152" cy="513936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b="1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Data Transfer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</a:pPr>
            <a:r>
              <a:rPr lang="en-GB" sz="11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Transfer large sets of data from one place to another</a:t>
            </a:r>
          </a:p>
        </p:txBody>
      </p:sp>
      <p:pic>
        <p:nvPicPr>
          <p:cNvPr id="77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337" y="3290920"/>
            <a:ext cx="360717" cy="452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8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086" y="3917181"/>
            <a:ext cx="365966" cy="332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" name="Picture 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12" y="4469503"/>
            <a:ext cx="416661" cy="345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" name="Title 3"/>
          <p:cNvSpPr txBox="1">
            <a:spLocks/>
          </p:cNvSpPr>
          <p:nvPr/>
        </p:nvSpPr>
        <p:spPr>
          <a:xfrm>
            <a:off x="-1027221" y="125100"/>
            <a:ext cx="7111389" cy="611330"/>
          </a:xfrm>
          <a:prstGeom prst="rect">
            <a:avLst/>
          </a:prstGeom>
          <a:ln>
            <a:noFill/>
          </a:ln>
        </p:spPr>
        <p:txBody>
          <a:bodyPr vert="horz" lIns="20014" tIns="10008" rIns="20014" bIns="10008" rtlCol="0" anchor="t">
            <a:no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3000" b="1" kern="1200">
                <a:solidFill>
                  <a:srgbClr val="4F85C3"/>
                </a:solidFill>
                <a:latin typeface="Segoe UI" pitchFamily="34" charset="0"/>
                <a:ea typeface="+mj-ea"/>
                <a:cs typeface="Segoe UI" pitchFamily="34" charset="0"/>
              </a:defRPr>
            </a:lvl1pPr>
          </a:lstStyle>
          <a:p>
            <a:r>
              <a:rPr lang="en-GB" sz="2800" dirty="0" smtClean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EGI Service Catalogue</a:t>
            </a:r>
            <a:endParaRPr lang="en-GB" sz="2800" dirty="0">
              <a:solidFill>
                <a:srgbClr val="0067B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007159" y="1196752"/>
            <a:ext cx="1728860" cy="265679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pPr algn="ctr"/>
            <a:r>
              <a:rPr lang="en-US" sz="1200" b="1" dirty="0" smtClean="0">
                <a:solidFill>
                  <a:srgbClr val="E46C0A"/>
                </a:solidFill>
              </a:rPr>
              <a:t>Applications on Demand</a:t>
            </a:r>
            <a:endParaRPr lang="en-US" sz="1200" b="1" dirty="0">
              <a:solidFill>
                <a:srgbClr val="E46C0A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079835" y="1429061"/>
            <a:ext cx="3069271" cy="250291"/>
          </a:xfrm>
          <a:prstGeom prst="rect">
            <a:avLst/>
          </a:prstGeom>
        </p:spPr>
        <p:txBody>
          <a:bodyPr wrap="none" lIns="80229" tIns="40115" rIns="80229" bIns="40115">
            <a:spAutoFit/>
          </a:bodyPr>
          <a:lstStyle/>
          <a:p>
            <a:r>
              <a:rPr lang="en-US" sz="1100" dirty="0">
                <a:solidFill>
                  <a:srgbClr val="E46C0A"/>
                </a:solidFill>
              </a:rPr>
              <a:t>Access </a:t>
            </a:r>
            <a:r>
              <a:rPr lang="en-US" sz="1100" dirty="0" err="1" smtClean="0">
                <a:solidFill>
                  <a:srgbClr val="E46C0A"/>
                </a:solidFill>
              </a:rPr>
              <a:t>kscalable</a:t>
            </a:r>
            <a:r>
              <a:rPr lang="en-US" sz="1100" dirty="0" smtClean="0">
                <a:solidFill>
                  <a:srgbClr val="E46C0A"/>
                </a:solidFill>
              </a:rPr>
              <a:t> scientific </a:t>
            </a:r>
            <a:r>
              <a:rPr lang="en-US" sz="1100" dirty="0" smtClean="0">
                <a:solidFill>
                  <a:srgbClr val="E46C0A"/>
                </a:solidFill>
              </a:rPr>
              <a:t>applications ‘as services’</a:t>
            </a:r>
            <a:endParaRPr lang="en-US" sz="1100" dirty="0">
              <a:solidFill>
                <a:srgbClr val="E46C0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485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47664" y="125100"/>
            <a:ext cx="6264696" cy="611330"/>
          </a:xfrm>
          <a:ln>
            <a:noFill/>
          </a:ln>
        </p:spPr>
        <p:txBody>
          <a:bodyPr anchor="t">
            <a:noAutofit/>
          </a:bodyPr>
          <a:lstStyle/>
          <a:p>
            <a:pPr algn="ctr"/>
            <a:r>
              <a:rPr lang="en-GB" sz="3200" dirty="0">
                <a:solidFill>
                  <a:srgbClr val="0067B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EGI Services for Participants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83493" y="1152493"/>
            <a:ext cx="4088509" cy="31258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Operations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898573" y="1152541"/>
            <a:ext cx="3882651" cy="31258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Coordination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963887" y="1523508"/>
            <a:ext cx="3853543" cy="4713804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Communications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Share your successes at a larger scale		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ITSM Coordination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Ensures professional service management for EGI IT services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Community Coordination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joint approach to user engagement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Operations Coordination and Support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Coordinate activities to ensure seamless operations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Security Coordination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Enhance local security for a safer global infrastructure 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Project Management and Planning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joint approach to planning and management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Strategy and Policy Development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Define common strategies and policies in Europe and worldwide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Technical Coordination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Progress and innovation through collaboration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endParaRPr lang="en-GB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87829" y="5319940"/>
            <a:ext cx="3752023" cy="31258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txBody>
          <a:bodyPr wrap="square" lIns="19998" tIns="10000" rIns="19998" bIns="10000" rtlCol="0">
            <a:spAutoFit/>
          </a:bodyPr>
          <a:lstStyle/>
          <a:p>
            <a:pPr algn="ctr"/>
            <a:r>
              <a:rPr lang="en-GB" sz="1900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Security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7831" y="1592548"/>
            <a:ext cx="3722913" cy="3605808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Accounting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Track and report the usage of your services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Helpdesk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Handle EGI service requests and incidents for distributed support teams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Operations Tools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Integrate resources and operations </a:t>
            </a: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	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Collaboration and Community Management Tools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Coordinate activities to ensure seamless operations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Configuration Database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 the configuration information of federated e­-infrastructure 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Service Monitoring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Monitor EGI services and provide operational and business insights</a:t>
            </a:r>
          </a:p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US" sz="1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Validated Software and Repository </a:t>
            </a:r>
            <a:r>
              <a:rPr lang="en-US" sz="1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 high-quality software releases</a:t>
            </a:r>
            <a:endParaRPr lang="en-GB" sz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7829" y="5596100"/>
            <a:ext cx="3722914" cy="603705"/>
          </a:xfrm>
          <a:prstGeom prst="rect">
            <a:avLst/>
          </a:prstGeom>
          <a:noFill/>
        </p:spPr>
        <p:txBody>
          <a:bodyPr wrap="square" lIns="20014" tIns="10008" rIns="20014" bIns="10008" rtlCol="0">
            <a:spAutoFit/>
          </a:bodyPr>
          <a:lstStyle/>
          <a:p>
            <a:pPr algn="just" fontAlgn="base">
              <a:lnSpc>
                <a:spcPct val="150000"/>
              </a:lnSpc>
              <a:spcBef>
                <a:spcPct val="0"/>
              </a:spcBef>
            </a:pPr>
            <a:r>
              <a:rPr lang="en-GB" sz="13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Attribute Management: </a:t>
            </a:r>
            <a:r>
              <a:rPr lang="en-GB" sz="13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 community membership and expose trusted information</a:t>
            </a:r>
          </a:p>
        </p:txBody>
      </p:sp>
    </p:spTree>
    <p:extLst>
      <p:ext uri="{BB962C8B-B14F-4D97-AF65-F5344CB8AC3E}">
        <p14:creationId xmlns:p14="http://schemas.microsoft.com/office/powerpoint/2010/main" val="426627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7-05-09 at 03.06.3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8688" y="114300"/>
            <a:ext cx="4495800" cy="6616700"/>
          </a:xfrm>
          <a:prstGeom prst="rect">
            <a:avLst/>
          </a:prstGeom>
        </p:spPr>
      </p:pic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35497" y="804840"/>
            <a:ext cx="4464496" cy="3632272"/>
          </a:xfrm>
        </p:spPr>
        <p:txBody>
          <a:bodyPr lIns="80229" tIns="40115" rIns="80229" bIns="40115">
            <a:noAutofit/>
          </a:bodyPr>
          <a:lstStyle/>
          <a:p>
            <a:pPr marL="0" indent="0">
              <a:buNone/>
            </a:pPr>
            <a:endParaRPr lang="en-GB" sz="3200" dirty="0"/>
          </a:p>
          <a:p>
            <a:pPr marL="57143" indent="0">
              <a:buNone/>
            </a:pPr>
            <a:endParaRPr lang="en-GB" sz="3200" dirty="0"/>
          </a:p>
          <a:p>
            <a:pPr marL="57143" indent="0">
              <a:buNone/>
            </a:pPr>
            <a:r>
              <a:rPr lang="en-GB" sz="3200" dirty="0"/>
              <a:t>Thematic services from EGI partners</a:t>
            </a:r>
          </a:p>
          <a:p>
            <a:pPr marL="457147" lvl="1" indent="0">
              <a:buNone/>
            </a:pPr>
            <a:r>
              <a:rPr lang="en-GB" sz="2800" u="sng" dirty="0">
                <a:hlinkClick r:id="rId3"/>
              </a:rPr>
              <a:t>https://www.egi.eu/use-cases/scientific-applications-tools/</a:t>
            </a:r>
            <a:endParaRPr lang="en-GB" sz="2800" u="sng" dirty="0"/>
          </a:p>
          <a:p>
            <a:pPr marL="457147" lvl="1" indent="0">
              <a:buNone/>
            </a:pPr>
            <a:endParaRPr lang="en-GB" sz="2800" dirty="0"/>
          </a:p>
        </p:txBody>
      </p:sp>
      <p:sp>
        <p:nvSpPr>
          <p:cNvPr id="7" name="Right Arrow 6"/>
          <p:cNvSpPr/>
          <p:nvPr/>
        </p:nvSpPr>
        <p:spPr>
          <a:xfrm>
            <a:off x="3275856" y="2780928"/>
            <a:ext cx="1080120" cy="28803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29" tIns="45715" rIns="91429" bIns="45715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156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engagement – Target groups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60318" y="5775647"/>
            <a:ext cx="1274708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ESFRIs,</a:t>
            </a:r>
            <a:b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FET flagships</a:t>
            </a:r>
            <a:endParaRPr lang="en-GB" sz="16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899596" y="5733257"/>
            <a:ext cx="7704856" cy="0"/>
          </a:xfrm>
          <a:prstGeom prst="straightConnector1">
            <a:avLst/>
          </a:prstGeom>
          <a:ln w="19050">
            <a:solidFill>
              <a:srgbClr val="E46C0A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899596" y="1268760"/>
            <a:ext cx="0" cy="4464497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-32278" y="1052736"/>
            <a:ext cx="91999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400" b="1" dirty="0" smtClean="0">
                <a:solidFill>
                  <a:srgbClr val="E46C0A"/>
                </a:solidFill>
              </a:rPr>
              <a:t>Size of </a:t>
            </a:r>
            <a:br>
              <a:rPr lang="en-GB" sz="1400" b="1" dirty="0" smtClean="0">
                <a:solidFill>
                  <a:srgbClr val="E46C0A"/>
                </a:solidFill>
              </a:rPr>
            </a:br>
            <a:r>
              <a:rPr lang="en-GB" sz="1400" b="1" dirty="0" smtClean="0">
                <a:solidFill>
                  <a:srgbClr val="E46C0A"/>
                </a:solidFill>
              </a:rPr>
              <a:t>individual</a:t>
            </a:r>
            <a:br>
              <a:rPr lang="en-GB" sz="1400" b="1" dirty="0" smtClean="0">
                <a:solidFill>
                  <a:srgbClr val="E46C0A"/>
                </a:solidFill>
              </a:rPr>
            </a:br>
            <a:r>
              <a:rPr lang="en-GB" sz="1400" b="1" dirty="0" smtClean="0">
                <a:solidFill>
                  <a:srgbClr val="E46C0A"/>
                </a:solidFill>
              </a:rPr>
              <a:t>groups</a:t>
            </a:r>
            <a:endParaRPr lang="en-GB" sz="1400" b="1" dirty="0">
              <a:solidFill>
                <a:srgbClr val="E46C0A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66297" y="5816297"/>
            <a:ext cx="25005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Multinational communities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31461" y="5805264"/>
            <a:ext cx="10145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‘Long tail’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3608" y="1039376"/>
            <a:ext cx="1097689" cy="41857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WLCG</a:t>
            </a:r>
          </a:p>
          <a:p>
            <a:r>
              <a:rPr lang="en-GB" sz="1400" dirty="0" smtClean="0"/>
              <a:t>CTA</a:t>
            </a:r>
          </a:p>
          <a:p>
            <a:r>
              <a:rPr lang="en-GB" sz="1400" dirty="0" smtClean="0"/>
              <a:t>ELIXIR</a:t>
            </a:r>
          </a:p>
          <a:p>
            <a:r>
              <a:rPr lang="en-US" sz="1400" dirty="0" smtClean="0"/>
              <a:t>INSTRUCT</a:t>
            </a:r>
          </a:p>
          <a:p>
            <a:r>
              <a:rPr lang="en-US" sz="1400" dirty="0" smtClean="0"/>
              <a:t>KM3Net</a:t>
            </a:r>
          </a:p>
          <a:p>
            <a:r>
              <a:rPr lang="en-US" sz="1400" dirty="0" smtClean="0"/>
              <a:t>EPOS</a:t>
            </a:r>
            <a:endParaRPr lang="en-GB" sz="1400" dirty="0" smtClean="0"/>
          </a:p>
          <a:p>
            <a:r>
              <a:rPr lang="en-GB" sz="1400" dirty="0" smtClean="0"/>
              <a:t>EISCAT_3D</a:t>
            </a:r>
            <a:endParaRPr lang="en-GB" sz="1400" dirty="0"/>
          </a:p>
          <a:p>
            <a:r>
              <a:rPr lang="en-US" sz="1400" dirty="0" smtClean="0"/>
              <a:t>BBMRI</a:t>
            </a:r>
          </a:p>
          <a:p>
            <a:r>
              <a:rPr lang="en-US" sz="1400" dirty="0" smtClean="0"/>
              <a:t>DARIAH</a:t>
            </a:r>
          </a:p>
          <a:p>
            <a:r>
              <a:rPr lang="en-US" sz="1400" dirty="0" err="1" smtClean="0"/>
              <a:t>LifeWatch</a:t>
            </a:r>
            <a:endParaRPr lang="en-US" sz="1400" dirty="0" smtClean="0"/>
          </a:p>
          <a:p>
            <a:r>
              <a:rPr lang="en-GB" sz="1400" dirty="0" smtClean="0"/>
              <a:t>EMSO</a:t>
            </a:r>
            <a:endParaRPr lang="en-GB" sz="1400" dirty="0"/>
          </a:p>
          <a:p>
            <a:r>
              <a:rPr lang="en-US" sz="1400" dirty="0" smtClean="0"/>
              <a:t>ICOS</a:t>
            </a:r>
          </a:p>
          <a:p>
            <a:r>
              <a:rPr lang="en-US" sz="1400" dirty="0" smtClean="0"/>
              <a:t>ELI</a:t>
            </a:r>
            <a:endParaRPr lang="en-US" sz="1400" dirty="0" smtClean="0"/>
          </a:p>
          <a:p>
            <a:r>
              <a:rPr lang="en-US" sz="1400" dirty="0" smtClean="0"/>
              <a:t>VIRGO</a:t>
            </a:r>
          </a:p>
          <a:p>
            <a:r>
              <a:rPr lang="en-US" sz="1400" dirty="0" smtClean="0"/>
              <a:t>SKA</a:t>
            </a:r>
          </a:p>
          <a:p>
            <a:r>
              <a:rPr lang="en-US" sz="1400" dirty="0" smtClean="0"/>
              <a:t>Pierre Auger</a:t>
            </a:r>
          </a:p>
          <a:p>
            <a:r>
              <a:rPr lang="en-US" sz="1400" dirty="0" smtClean="0"/>
              <a:t>CORBEL</a:t>
            </a:r>
            <a:endParaRPr lang="en-US" sz="1400" dirty="0" smtClean="0"/>
          </a:p>
          <a:p>
            <a:r>
              <a:rPr lang="en-US" sz="1400" dirty="0" err="1" smtClean="0"/>
              <a:t>ENVRIplus</a:t>
            </a:r>
            <a:endParaRPr lang="en-US" sz="1400" dirty="0" smtClean="0"/>
          </a:p>
          <a:p>
            <a:r>
              <a:rPr lang="is-IS" sz="1400" dirty="0" smtClean="0"/>
              <a:t>…</a:t>
            </a:r>
            <a:endParaRPr lang="en-GB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2915816" y="2708920"/>
            <a:ext cx="1863699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VRE projects</a:t>
            </a:r>
          </a:p>
          <a:p>
            <a:r>
              <a:rPr lang="en-GB" sz="1400" dirty="0" err="1" smtClean="0"/>
              <a:t>WeNMR</a:t>
            </a:r>
            <a:endParaRPr lang="en-GB" sz="1400" dirty="0"/>
          </a:p>
          <a:p>
            <a:r>
              <a:rPr lang="en-GB" sz="1400" dirty="0" smtClean="0"/>
              <a:t>VERCE</a:t>
            </a:r>
            <a:endParaRPr lang="en-GB" sz="1400" dirty="0" smtClean="0"/>
          </a:p>
          <a:p>
            <a:r>
              <a:rPr lang="en-GB" sz="1400" dirty="0" err="1" smtClean="0"/>
              <a:t>AgINFRAplus</a:t>
            </a:r>
            <a:endParaRPr lang="en-GB" sz="1400" dirty="0" smtClean="0"/>
          </a:p>
          <a:p>
            <a:r>
              <a:rPr lang="en-US" sz="1400" dirty="0" smtClean="0"/>
              <a:t>LSGC</a:t>
            </a:r>
            <a:endParaRPr lang="en-GB" sz="1400" dirty="0" smtClean="0"/>
          </a:p>
          <a:p>
            <a:r>
              <a:rPr lang="en-GB" sz="1400" dirty="0" err="1" smtClean="0"/>
              <a:t>SuperSites</a:t>
            </a:r>
            <a:r>
              <a:rPr lang="en-GB" sz="1400" dirty="0" smtClean="0"/>
              <a:t> Exploitation</a:t>
            </a:r>
            <a:endParaRPr lang="en-GB" sz="1400" dirty="0"/>
          </a:p>
          <a:p>
            <a:r>
              <a:rPr lang="en-GB" sz="1400" dirty="0" smtClean="0"/>
              <a:t>Environmental sci.</a:t>
            </a:r>
          </a:p>
          <a:p>
            <a:r>
              <a:rPr lang="en-US" sz="1400" dirty="0" err="1" smtClean="0"/>
              <a:t>neuGRID</a:t>
            </a:r>
            <a:endParaRPr lang="en-US" sz="1400" dirty="0" smtClean="0"/>
          </a:p>
          <a:p>
            <a:r>
              <a:rPr lang="is-IS" sz="1400" dirty="0" smtClean="0"/>
              <a:t>…</a:t>
            </a:r>
            <a:endParaRPr lang="en-GB" sz="14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884310" y="2409269"/>
            <a:ext cx="2512226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err="1" smtClean="0"/>
              <a:t>PeachNote</a:t>
            </a:r>
            <a:endParaRPr lang="en-GB" sz="1400" dirty="0" smtClean="0"/>
          </a:p>
          <a:p>
            <a:r>
              <a:rPr lang="en-GB" sz="1400" dirty="0" smtClean="0"/>
              <a:t>CEBA Galaxy </a:t>
            </a:r>
            <a:r>
              <a:rPr lang="en-GB" sz="1400" dirty="0" err="1" smtClean="0"/>
              <a:t>eLab</a:t>
            </a:r>
            <a:endParaRPr lang="en-GB" sz="1400" dirty="0" smtClean="0"/>
          </a:p>
          <a:p>
            <a:r>
              <a:rPr lang="en-GB" sz="1400" dirty="0" smtClean="0"/>
              <a:t>Semiconductor design</a:t>
            </a:r>
          </a:p>
          <a:p>
            <a:r>
              <a:rPr lang="en-GB" sz="1400" dirty="0"/>
              <a:t>Main-belt </a:t>
            </a:r>
            <a:r>
              <a:rPr lang="en-GB" sz="1400" dirty="0" smtClean="0"/>
              <a:t>comets</a:t>
            </a:r>
          </a:p>
          <a:p>
            <a:r>
              <a:rPr lang="en-GB" sz="1400" dirty="0"/>
              <a:t>Quantum </a:t>
            </a:r>
            <a:r>
              <a:rPr lang="en-GB" sz="1400" dirty="0" err="1" smtClean="0"/>
              <a:t>pysics</a:t>
            </a:r>
            <a:r>
              <a:rPr lang="en-GB" sz="1400" dirty="0"/>
              <a:t> </a:t>
            </a:r>
            <a:r>
              <a:rPr lang="en-GB" sz="1400" dirty="0" smtClean="0"/>
              <a:t>studies</a:t>
            </a:r>
          </a:p>
          <a:p>
            <a:r>
              <a:rPr lang="en-GB" sz="1400" dirty="0" smtClean="0"/>
              <a:t>Virtual imaging (LS)</a:t>
            </a:r>
          </a:p>
          <a:p>
            <a:r>
              <a:rPr lang="en-GB" sz="1400" dirty="0" smtClean="0"/>
              <a:t>Bovine </a:t>
            </a:r>
            <a:r>
              <a:rPr lang="en-GB" sz="1400" dirty="0"/>
              <a:t>tuberculosis </a:t>
            </a:r>
            <a:r>
              <a:rPr lang="en-GB" sz="1400" dirty="0" smtClean="0"/>
              <a:t>spread</a:t>
            </a:r>
          </a:p>
          <a:p>
            <a:r>
              <a:rPr lang="en-GB" sz="1400" dirty="0" smtClean="0"/>
              <a:t>Convergent </a:t>
            </a:r>
            <a:r>
              <a:rPr lang="en-GB" sz="1400" dirty="0" err="1" smtClean="0"/>
              <a:t>evol</a:t>
            </a:r>
            <a:r>
              <a:rPr lang="en-GB" sz="1400" dirty="0" smtClean="0"/>
              <a:t>. in genomes</a:t>
            </a:r>
            <a:endParaRPr lang="en-GB" sz="1400" dirty="0"/>
          </a:p>
          <a:p>
            <a:r>
              <a:rPr lang="en-US" sz="1400" dirty="0" smtClean="0"/>
              <a:t>Geography evolution</a:t>
            </a:r>
          </a:p>
          <a:p>
            <a:r>
              <a:rPr lang="en-US" sz="1400" dirty="0" smtClean="0"/>
              <a:t>Seafloor seismic waves</a:t>
            </a:r>
          </a:p>
          <a:p>
            <a:r>
              <a:rPr lang="en-GB" sz="1400" dirty="0"/>
              <a:t>3D liver </a:t>
            </a:r>
            <a:r>
              <a:rPr lang="en-GB" sz="1400" dirty="0" smtClean="0"/>
              <a:t>maps</a:t>
            </a:r>
            <a:r>
              <a:rPr lang="en-GB" sz="1400" dirty="0"/>
              <a:t> </a:t>
            </a:r>
            <a:r>
              <a:rPr lang="en-GB" sz="1400" dirty="0" smtClean="0"/>
              <a:t>with MRI</a:t>
            </a:r>
          </a:p>
          <a:p>
            <a:r>
              <a:rPr lang="en-US" sz="1400" dirty="0" smtClean="0"/>
              <a:t>Metabolic rate modelling</a:t>
            </a:r>
          </a:p>
          <a:p>
            <a:r>
              <a:rPr lang="en-US" sz="1400" dirty="0" smtClean="0"/>
              <a:t>Genome alignment</a:t>
            </a:r>
          </a:p>
          <a:p>
            <a:r>
              <a:rPr lang="en-GB" sz="1400" dirty="0" smtClean="0"/>
              <a:t>Tapeworms infection on fish</a:t>
            </a:r>
          </a:p>
          <a:p>
            <a:r>
              <a:rPr lang="en-GB" sz="1400" dirty="0" smtClean="0"/>
              <a:t>…</a:t>
            </a:r>
            <a:endParaRPr lang="en-GB" sz="1400" dirty="0"/>
          </a:p>
        </p:txBody>
      </p:sp>
      <p:sp>
        <p:nvSpPr>
          <p:cNvPr id="12" name="TextBox 11"/>
          <p:cNvSpPr txBox="1"/>
          <p:nvPr/>
        </p:nvSpPr>
        <p:spPr>
          <a:xfrm>
            <a:off x="5340968" y="5805264"/>
            <a:ext cx="94569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Industry,</a:t>
            </a:r>
            <a:b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GB" sz="1600" b="1" dirty="0" smtClean="0">
                <a:solidFill>
                  <a:schemeClr val="accent6">
                    <a:lumMod val="75000"/>
                  </a:schemeClr>
                </a:solidFill>
              </a:rPr>
              <a:t>SMEs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64088" y="2840156"/>
            <a:ext cx="1098390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gnublia</a:t>
            </a:r>
            <a:endParaRPr lang="en-US" sz="1400" dirty="0"/>
          </a:p>
          <a:p>
            <a:r>
              <a:rPr lang="en-US" sz="1400" dirty="0" err="1"/>
              <a:t>CloudSME</a:t>
            </a:r>
            <a:endParaRPr lang="en-US" sz="1400" dirty="0"/>
          </a:p>
          <a:p>
            <a:r>
              <a:rPr lang="en-US" sz="1400" dirty="0" err="1" smtClean="0"/>
              <a:t>Terradue</a:t>
            </a:r>
            <a:endParaRPr lang="en-US" sz="1400" dirty="0" smtClean="0"/>
          </a:p>
          <a:p>
            <a:r>
              <a:rPr lang="en-US" sz="1400" dirty="0" smtClean="0"/>
              <a:t>TEISS</a:t>
            </a:r>
          </a:p>
          <a:p>
            <a:r>
              <a:rPr lang="en-US" sz="1400" dirty="0" err="1"/>
              <a:t>SixSq</a:t>
            </a:r>
            <a:endParaRPr lang="en-US" sz="1400" dirty="0"/>
          </a:p>
          <a:p>
            <a:r>
              <a:rPr lang="en-US" sz="1400" dirty="0" err="1" smtClean="0"/>
              <a:t>Agroknow</a:t>
            </a:r>
            <a:endParaRPr lang="en-US" sz="1400" dirty="0"/>
          </a:p>
          <a:p>
            <a:r>
              <a:rPr lang="en-US" sz="1400" dirty="0" smtClean="0"/>
              <a:t>UBERCLOUD</a:t>
            </a:r>
          </a:p>
          <a:p>
            <a:r>
              <a:rPr lang="en-US" sz="1400" dirty="0" smtClean="0"/>
              <a:t>FAO</a:t>
            </a:r>
          </a:p>
          <a:p>
            <a:r>
              <a:rPr lang="en-US" sz="1400" dirty="0" smtClean="0"/>
              <a:t>Engineering</a:t>
            </a:r>
          </a:p>
          <a:p>
            <a:r>
              <a:rPr lang="en-US" sz="1400" dirty="0" err="1" smtClean="0"/>
              <a:t>Sinergise</a:t>
            </a:r>
            <a:endParaRPr lang="en-US" sz="1400" dirty="0" smtClean="0"/>
          </a:p>
          <a:p>
            <a:r>
              <a:rPr lang="en-US" sz="1400" dirty="0" err="1" smtClean="0"/>
              <a:t>EcoHydros</a:t>
            </a:r>
            <a:endParaRPr lang="en-US" sz="1400" dirty="0" smtClean="0"/>
          </a:p>
          <a:p>
            <a:r>
              <a:rPr lang="en-US" sz="1400" dirty="0" smtClean="0"/>
              <a:t>BDVA</a:t>
            </a:r>
          </a:p>
          <a:p>
            <a:r>
              <a:rPr lang="is-IS" sz="1400" dirty="0" smtClean="0"/>
              <a:t>…</a:t>
            </a:r>
            <a:endParaRPr lang="en-GB" sz="1400" dirty="0" smtClean="0"/>
          </a:p>
        </p:txBody>
      </p:sp>
      <p:sp>
        <p:nvSpPr>
          <p:cNvPr id="14" name="Arc 13"/>
          <p:cNvSpPr/>
          <p:nvPr/>
        </p:nvSpPr>
        <p:spPr>
          <a:xfrm rot="10800000">
            <a:off x="1187624" y="-2547665"/>
            <a:ext cx="14761640" cy="8136904"/>
          </a:xfrm>
          <a:prstGeom prst="arc">
            <a:avLst>
              <a:gd name="adj1" fmla="val 16200000"/>
              <a:gd name="adj2" fmla="val 6010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47894" y="980728"/>
            <a:ext cx="4416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144 global, 99 national ‘Virtual </a:t>
            </a:r>
            <a:r>
              <a:rPr lang="en-US" dirty="0" err="1" smtClean="0"/>
              <a:t>Organisation</a:t>
            </a:r>
            <a:r>
              <a:rPr lang="en-US" dirty="0" smtClean="0"/>
              <a:t>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44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Self-servicing vs. Engagement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512" y="1340768"/>
            <a:ext cx="4464496" cy="4784725"/>
          </a:xfrm>
        </p:spPr>
        <p:txBody>
          <a:bodyPr/>
          <a:lstStyle/>
          <a:p>
            <a:r>
              <a:rPr lang="en-US" dirty="0" smtClean="0"/>
              <a:t>Website</a:t>
            </a:r>
          </a:p>
          <a:p>
            <a:pPr lvl="1"/>
            <a:r>
              <a:rPr lang="en-US" sz="2000" dirty="0" smtClean="0">
                <a:sym typeface="Wingdings"/>
              </a:rPr>
              <a:t>User guides, Documentations, Request form</a:t>
            </a:r>
          </a:p>
          <a:p>
            <a:r>
              <a:rPr lang="en-US" dirty="0" smtClean="0">
                <a:sym typeface="Wingdings"/>
              </a:rPr>
              <a:t>‘Catch-all’ services</a:t>
            </a:r>
          </a:p>
          <a:p>
            <a:pPr lvl="1"/>
            <a:r>
              <a:rPr lang="en-US" sz="2000" dirty="0" smtClean="0">
                <a:sym typeface="Wingdings"/>
              </a:rPr>
              <a:t>Based on corporate SLA</a:t>
            </a:r>
          </a:p>
          <a:p>
            <a:pPr lvl="1"/>
            <a:r>
              <a:rPr lang="en-US" sz="2000" dirty="0" smtClean="0">
                <a:sym typeface="Wingdings"/>
              </a:rPr>
              <a:t>E.g</a:t>
            </a:r>
            <a:r>
              <a:rPr lang="en-US" sz="2000" dirty="0" smtClean="0">
                <a:sym typeface="Wingdings"/>
              </a:rPr>
              <a:t>. Applications On Demand Service</a:t>
            </a:r>
          </a:p>
          <a:p>
            <a:r>
              <a:rPr lang="en-US" dirty="0" smtClean="0">
                <a:sym typeface="Wingdings"/>
              </a:rPr>
              <a:t>NGIs to support national groups/projects</a:t>
            </a:r>
            <a:endParaRPr lang="en-US" dirty="0" smtClean="0">
              <a:sym typeface="Wingdings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6016" y="1341438"/>
            <a:ext cx="4320480" cy="4784400"/>
          </a:xfrm>
        </p:spPr>
        <p:txBody>
          <a:bodyPr/>
          <a:lstStyle/>
          <a:p>
            <a:r>
              <a:rPr lang="en-US" dirty="0" smtClean="0"/>
              <a:t>Engagement strategy</a:t>
            </a:r>
          </a:p>
          <a:p>
            <a:pPr marL="685800" lvl="1" indent="-241300"/>
            <a:r>
              <a:rPr lang="en-US" sz="2000" dirty="0" err="1" smtClean="0"/>
              <a:t>go.egi.eu</a:t>
            </a:r>
            <a:r>
              <a:rPr lang="en-US" sz="2000" dirty="0" smtClean="0"/>
              <a:t>/</a:t>
            </a:r>
            <a:r>
              <a:rPr lang="en-US" sz="2000" dirty="0" err="1" smtClean="0"/>
              <a:t>engagementstrategy</a:t>
            </a:r>
            <a:r>
              <a:rPr lang="en-US" sz="2000" dirty="0" smtClean="0"/>
              <a:t> </a:t>
            </a:r>
          </a:p>
          <a:p>
            <a:pPr marL="685800" lvl="1" indent="-241300"/>
            <a:r>
              <a:rPr lang="en-US" sz="2000" dirty="0" smtClean="0"/>
              <a:t>Engagement board</a:t>
            </a:r>
            <a:endParaRPr lang="en-US" dirty="0" smtClean="0"/>
          </a:p>
          <a:p>
            <a:r>
              <a:rPr lang="en-US" dirty="0" err="1"/>
              <a:t>Customised</a:t>
            </a:r>
            <a:r>
              <a:rPr lang="en-US" dirty="0"/>
              <a:t>, dedicated services</a:t>
            </a:r>
          </a:p>
          <a:p>
            <a:pPr lvl="1"/>
            <a:r>
              <a:rPr lang="en-US" dirty="0" smtClean="0"/>
              <a:t>Pro-active outreach</a:t>
            </a:r>
          </a:p>
          <a:p>
            <a:pPr lvl="1"/>
            <a:r>
              <a:rPr lang="en-US" dirty="0" smtClean="0"/>
              <a:t>Service planning</a:t>
            </a:r>
          </a:p>
          <a:p>
            <a:pPr lvl="1"/>
            <a:r>
              <a:rPr lang="en-US" dirty="0" smtClean="0"/>
              <a:t>SLAs-OLAs</a:t>
            </a:r>
          </a:p>
          <a:p>
            <a:r>
              <a:rPr lang="en-US" dirty="0" smtClean="0"/>
              <a:t>Builds on ‘Competence </a:t>
            </a:r>
            <a:r>
              <a:rPr lang="en-US" dirty="0" err="1" smtClean="0"/>
              <a:t>Centres’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078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EGI-Engage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EGI Powerpoint Presentation (body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GI Powerpoint Presentation (closing)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EGI-Engage.potx</Template>
  <TotalTime>13967</TotalTime>
  <Words>862</Words>
  <Application>Microsoft Macintosh PowerPoint</Application>
  <PresentationFormat>On-screen Show (4:3)</PresentationFormat>
  <Paragraphs>248</Paragraphs>
  <Slides>14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EGI-Engage</vt:lpstr>
      <vt:lpstr>EGI Powerpoint Presentation (body)</vt:lpstr>
      <vt:lpstr>EGI Powerpoint Presentation (closing)</vt:lpstr>
      <vt:lpstr>European Community Engagement within EGI </vt:lpstr>
      <vt:lpstr>Outline</vt:lpstr>
      <vt:lpstr>EGI stakeholders</vt:lpstr>
      <vt:lpstr>PowerPoint Presentation</vt:lpstr>
      <vt:lpstr>PowerPoint Presentation</vt:lpstr>
      <vt:lpstr>EGI Services for Participants</vt:lpstr>
      <vt:lpstr>PowerPoint Presentation</vt:lpstr>
      <vt:lpstr>User engagement – Target groups</vt:lpstr>
      <vt:lpstr>Self-servicing vs. Engagement projects</vt:lpstr>
      <vt:lpstr>How?  From opportunities to operational setups</vt:lpstr>
      <vt:lpstr>Facilitating reuse 1: AppDB (http://appdb.egi.eu) </vt:lpstr>
      <vt:lpstr>Facilitating reuse 2:  Applications on demand service</vt:lpstr>
      <vt:lpstr>Conclusions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Malgorzata Krakowian</dc:creator>
  <cp:lastModifiedBy>Gergely Sipos</cp:lastModifiedBy>
  <cp:revision>293</cp:revision>
  <cp:lastPrinted>2015-05-17T18:27:10Z</cp:lastPrinted>
  <dcterms:created xsi:type="dcterms:W3CDTF">2015-05-07T09:24:15Z</dcterms:created>
  <dcterms:modified xsi:type="dcterms:W3CDTF">2017-05-29T20:43:13Z</dcterms:modified>
</cp:coreProperties>
</file>