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  <p:sldMasterId id="2147483672" r:id="rId4"/>
  </p:sldMasterIdLst>
  <p:notesMasterIdLst>
    <p:notesMasterId r:id="rId40"/>
  </p:notesMasterIdLst>
  <p:sldIdLst>
    <p:sldId id="258" r:id="rId5"/>
    <p:sldId id="383" r:id="rId6"/>
    <p:sldId id="362" r:id="rId7"/>
    <p:sldId id="262" r:id="rId8"/>
    <p:sldId id="261" r:id="rId9"/>
    <p:sldId id="266" r:id="rId10"/>
    <p:sldId id="343" r:id="rId11"/>
    <p:sldId id="267" r:id="rId12"/>
    <p:sldId id="351" r:id="rId13"/>
    <p:sldId id="269" r:id="rId14"/>
    <p:sldId id="350" r:id="rId15"/>
    <p:sldId id="387" r:id="rId16"/>
    <p:sldId id="393" r:id="rId17"/>
    <p:sldId id="394" r:id="rId18"/>
    <p:sldId id="396" r:id="rId19"/>
    <p:sldId id="395" r:id="rId20"/>
    <p:sldId id="401" r:id="rId21"/>
    <p:sldId id="402" r:id="rId22"/>
    <p:sldId id="403" r:id="rId23"/>
    <p:sldId id="404" r:id="rId24"/>
    <p:sldId id="406" r:id="rId25"/>
    <p:sldId id="407" r:id="rId26"/>
    <p:sldId id="408" r:id="rId27"/>
    <p:sldId id="400" r:id="rId28"/>
    <p:sldId id="416" r:id="rId29"/>
    <p:sldId id="410" r:id="rId30"/>
    <p:sldId id="415" r:id="rId31"/>
    <p:sldId id="386" r:id="rId32"/>
    <p:sldId id="389" r:id="rId33"/>
    <p:sldId id="354" r:id="rId34"/>
    <p:sldId id="355" r:id="rId35"/>
    <p:sldId id="356" r:id="rId36"/>
    <p:sldId id="347" r:id="rId37"/>
    <p:sldId id="361" r:id="rId38"/>
    <p:sldId id="41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9310" autoAdjust="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111 new applications per country</a:t>
            </a:r>
            <a:endParaRPr lang="en-US" dirty="0"/>
          </a:p>
        </c:rich>
      </c:tx>
      <c:layout>
        <c:manualLayout>
          <c:xMode val="edge"/>
          <c:yMode val="edge"/>
          <c:x val="9.0212825761233517E-2"/>
          <c:y val="2.5810140336710558E-2"/>
        </c:manualLayout>
      </c:layout>
      <c:overlay val="0"/>
    </c:title>
    <c:autoTitleDeleted val="0"/>
    <c:view3D>
      <c:rotX val="4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02929329334797E-2"/>
          <c:y val="0.16335684923897345"/>
          <c:w val="0.57049997846581402"/>
          <c:h val="0.75060934963865811"/>
        </c:manualLayout>
      </c:layout>
      <c:pie3DChart>
        <c:varyColors val="1"/>
        <c:ser>
          <c:idx val="0"/>
          <c:order val="0"/>
          <c:tx>
            <c:strRef>
              <c:f>Sheet1!$B$1:$B$2</c:f>
              <c:strCache>
                <c:ptCount val="1"/>
                <c:pt idx="0">
                  <c:v>Applications per country Count</c:v>
                </c:pt>
              </c:strCache>
            </c:strRef>
          </c:tx>
          <c:cat>
            <c:strRef>
              <c:f>Sheet1!$A$3:$A$18</c:f>
              <c:strCache>
                <c:ptCount val="16"/>
                <c:pt idx="0">
                  <c:v>United Kingdom/Ireland</c:v>
                </c:pt>
                <c:pt idx="1">
                  <c:v>Spain</c:v>
                </c:pt>
                <c:pt idx="2">
                  <c:v>Brazil</c:v>
                </c:pt>
                <c:pt idx="3">
                  <c:v>Poland</c:v>
                </c:pt>
                <c:pt idx="4">
                  <c:v>Netherlands</c:v>
                </c:pt>
                <c:pt idx="5">
                  <c:v>Portugal</c:v>
                </c:pt>
                <c:pt idx="6">
                  <c:v>Finland</c:v>
                </c:pt>
                <c:pt idx="7">
                  <c:v>Mexico</c:v>
                </c:pt>
                <c:pt idx="8">
                  <c:v>Argentina</c:v>
                </c:pt>
                <c:pt idx="9">
                  <c:v>Colombia</c:v>
                </c:pt>
                <c:pt idx="10">
                  <c:v>Cuba</c:v>
                </c:pt>
                <c:pt idx="11">
                  <c:v>Egypt</c:v>
                </c:pt>
                <c:pt idx="12">
                  <c:v>Germany/Switzerland</c:v>
                </c:pt>
                <c:pt idx="13">
                  <c:v>Italy</c:v>
                </c:pt>
                <c:pt idx="14">
                  <c:v>Taiwan</c:v>
                </c:pt>
                <c:pt idx="15">
                  <c:v>Others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31</c:v>
                </c:pt>
                <c:pt idx="1">
                  <c:v>14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199042698959396"/>
          <c:y val="0.12192039637872211"/>
          <c:w val="0.33162147887723031"/>
          <c:h val="0.8586562875127696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93 new applications </a:t>
            </a:r>
            <a:r>
              <a:rPr lang="en-GB" dirty="0"/>
              <a:t>by </a:t>
            </a:r>
            <a:r>
              <a:rPr lang="en-GB" dirty="0" smtClean="0"/>
              <a:t>discipline</a:t>
            </a:r>
            <a:endParaRPr lang="en-GB" dirty="0"/>
          </a:p>
        </c:rich>
      </c:tx>
      <c:layout>
        <c:manualLayout>
          <c:xMode val="edge"/>
          <c:yMode val="edge"/>
          <c:x val="0.13179959525158522"/>
          <c:y val="7.1387594297589382E-2"/>
        </c:manualLayout>
      </c:layout>
      <c:overlay val="0"/>
    </c:title>
    <c:autoTitleDeleted val="0"/>
    <c:view3D>
      <c:rotX val="4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51970985679441E-2"/>
          <c:y val="0.2098586962092493"/>
          <c:w val="0.52426736518216588"/>
          <c:h val="0.68333379624486168"/>
        </c:manualLayout>
      </c:layout>
      <c:pie3DChart>
        <c:varyColors val="1"/>
        <c:ser>
          <c:idx val="0"/>
          <c:order val="0"/>
          <c:tx>
            <c:strRef>
              <c:f>Sheet1!$K$1:$K$2</c:f>
              <c:strCache>
                <c:ptCount val="1"/>
                <c:pt idx="0">
                  <c:v>Applications by discipline Count</c:v>
                </c:pt>
              </c:strCache>
            </c:strRef>
          </c:tx>
          <c:cat>
            <c:strRef>
              <c:f>Sheet1!$J$3:$J$11</c:f>
              <c:strCache>
                <c:ptCount val="9"/>
                <c:pt idx="0">
                  <c:v>Life Sciences</c:v>
                </c:pt>
                <c:pt idx="1">
                  <c:v>Computer Science and Mathematics</c:v>
                </c:pt>
                <c:pt idx="2">
                  <c:v>Others</c:v>
                </c:pt>
                <c:pt idx="3">
                  <c:v>Computational Chemistry</c:v>
                </c:pt>
                <c:pt idx="4">
                  <c:v>Earth Sciences</c:v>
                </c:pt>
                <c:pt idx="5">
                  <c:v>Fusion</c:v>
                </c:pt>
                <c:pt idx="6">
                  <c:v>Multidisciplinary</c:v>
                </c:pt>
                <c:pt idx="7">
                  <c:v>Astronomy, Astrophysics, and Astro-Particle Physics</c:v>
                </c:pt>
                <c:pt idx="8">
                  <c:v>High-Energy Physics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37</c:v>
                </c:pt>
                <c:pt idx="1">
                  <c:v>17</c:v>
                </c:pt>
                <c:pt idx="2">
                  <c:v>11</c:v>
                </c:pt>
                <c:pt idx="3">
                  <c:v>9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525569378967073"/>
          <c:y val="0.16919704355242499"/>
          <c:w val="0.36474430960369941"/>
          <c:h val="0.8308029180332620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154EFD94-BA57-443E-AD31-C5BFDDBCA20A}" type="presOf" srcId="{160298BE-D0DD-453A-97FB-2EFE2CB418FA}" destId="{46768807-E369-4E6F-A363-28A7FECACF93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F2225DBA-2E64-4E21-B4E0-371DAF534F9D}" type="presOf" srcId="{30C27CF3-1378-4C7F-ADDD-C3C59703BC32}" destId="{3D0C85EA-A364-4AF4-990E-1BC4B09E4B58}" srcOrd="0" destOrd="0" presId="urn:microsoft.com/office/officeart/2005/8/layout/cycle1"/>
    <dgm:cxn modelId="{45CCD682-8204-4348-B0D9-EDF7224000DB}" type="presOf" srcId="{BE415C36-6212-409E-93D6-DAFDEF168986}" destId="{57F597DC-5D98-41ED-A0B0-C06C8D4E4560}" srcOrd="0" destOrd="0" presId="urn:microsoft.com/office/officeart/2005/8/layout/cycle1"/>
    <dgm:cxn modelId="{2F4D10EF-31F5-45D4-8762-677092872AB1}" type="presOf" srcId="{39B5E08C-AFD3-45C2-A7A8-DBC91D36E930}" destId="{05434F62-1945-425B-A943-C0564BA62B0A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1674E740-A32E-4A2B-971A-C686D3916E66}" type="presOf" srcId="{EBFE3AD1-98C4-4434-AF96-D9FDB2239517}" destId="{B757D91A-88B8-4BEA-A2DC-76BD862C4D80}" srcOrd="0" destOrd="0" presId="urn:microsoft.com/office/officeart/2005/8/layout/cycle1"/>
    <dgm:cxn modelId="{17482851-8381-4C09-83F2-5D063F27147B}" type="presOf" srcId="{FB6FB5CB-CC68-481D-AD69-504CB475B42C}" destId="{F61C9349-F176-47C8-BE21-7C4F99462F4D}" srcOrd="0" destOrd="0" presId="urn:microsoft.com/office/officeart/2005/8/layout/cycle1"/>
    <dgm:cxn modelId="{C9E4B585-57BC-4D64-8481-2E84A938FB6F}" type="presOf" srcId="{7F4416A7-1859-46F6-8F6C-A86EDAB8ACCA}" destId="{469EBAC1-2975-4EEE-9DBE-DD58A0C962C3}" srcOrd="0" destOrd="0" presId="urn:microsoft.com/office/officeart/2005/8/layout/cycle1"/>
    <dgm:cxn modelId="{94882EC4-5370-4B2B-8AB4-F3B7BF8068F9}" type="presOf" srcId="{4086724D-26DA-4331-A3F1-B78598743C15}" destId="{1FFB821D-3005-44AA-A7BA-5EE65166E439}" srcOrd="0" destOrd="0" presId="urn:microsoft.com/office/officeart/2005/8/layout/cycle1"/>
    <dgm:cxn modelId="{2B1F1649-C0D6-431C-A9CC-2DBFBB601102}" type="presOf" srcId="{0CE1BDF5-303B-43A1-B6CB-AA8C9DF79EE3}" destId="{9215830D-5C31-4375-96B9-4B6A9D83C7BF}" srcOrd="0" destOrd="0" presId="urn:microsoft.com/office/officeart/2005/8/layout/cycle1"/>
    <dgm:cxn modelId="{C36F0E33-8812-4132-81A9-BABDB77E335B}" type="presParOf" srcId="{1FFB821D-3005-44AA-A7BA-5EE65166E439}" destId="{28B79CF3-C1BD-4915-854D-CE3DEC022526}" srcOrd="0" destOrd="0" presId="urn:microsoft.com/office/officeart/2005/8/layout/cycle1"/>
    <dgm:cxn modelId="{F6F9CE8A-2448-4F26-88F0-E4F535D949EE}" type="presParOf" srcId="{1FFB821D-3005-44AA-A7BA-5EE65166E439}" destId="{3D0C85EA-A364-4AF4-990E-1BC4B09E4B58}" srcOrd="1" destOrd="0" presId="urn:microsoft.com/office/officeart/2005/8/layout/cycle1"/>
    <dgm:cxn modelId="{55D0ACEA-9550-4C49-B915-7A01657B2AC9}" type="presParOf" srcId="{1FFB821D-3005-44AA-A7BA-5EE65166E439}" destId="{46768807-E369-4E6F-A363-28A7FECACF93}" srcOrd="2" destOrd="0" presId="urn:microsoft.com/office/officeart/2005/8/layout/cycle1"/>
    <dgm:cxn modelId="{277ED55C-7B27-4445-BE2B-47CD1ABEB02E}" type="presParOf" srcId="{1FFB821D-3005-44AA-A7BA-5EE65166E439}" destId="{9BA7CECD-4EC8-4B99-9778-4049BE961D8D}" srcOrd="3" destOrd="0" presId="urn:microsoft.com/office/officeart/2005/8/layout/cycle1"/>
    <dgm:cxn modelId="{259C5820-D213-4B86-A441-6A41E31C9879}" type="presParOf" srcId="{1FFB821D-3005-44AA-A7BA-5EE65166E439}" destId="{F61C9349-F176-47C8-BE21-7C4F99462F4D}" srcOrd="4" destOrd="0" presId="urn:microsoft.com/office/officeart/2005/8/layout/cycle1"/>
    <dgm:cxn modelId="{F3090721-DB21-4DC8-B90F-91549F8FDA75}" type="presParOf" srcId="{1FFB821D-3005-44AA-A7BA-5EE65166E439}" destId="{05434F62-1945-425B-A943-C0564BA62B0A}" srcOrd="5" destOrd="0" presId="urn:microsoft.com/office/officeart/2005/8/layout/cycle1"/>
    <dgm:cxn modelId="{4DC5B19A-91C7-4DA7-8172-EAA52A267AAA}" type="presParOf" srcId="{1FFB821D-3005-44AA-A7BA-5EE65166E439}" destId="{FA2AB158-C29A-4A99-A38E-1DEC0599DFBA}" srcOrd="6" destOrd="0" presId="urn:microsoft.com/office/officeart/2005/8/layout/cycle1"/>
    <dgm:cxn modelId="{7F90A991-1CAA-4C81-8ED9-7AFD6E5819C7}" type="presParOf" srcId="{1FFB821D-3005-44AA-A7BA-5EE65166E439}" destId="{469EBAC1-2975-4EEE-9DBE-DD58A0C962C3}" srcOrd="7" destOrd="0" presId="urn:microsoft.com/office/officeart/2005/8/layout/cycle1"/>
    <dgm:cxn modelId="{CBFD72AD-49F5-47A0-9397-13D87E74943A}" type="presParOf" srcId="{1FFB821D-3005-44AA-A7BA-5EE65166E439}" destId="{B757D91A-88B8-4BEA-A2DC-76BD862C4D80}" srcOrd="8" destOrd="0" presId="urn:microsoft.com/office/officeart/2005/8/layout/cycle1"/>
    <dgm:cxn modelId="{6F8B160D-49C2-4980-A69E-2F746B09C578}" type="presParOf" srcId="{1FFB821D-3005-44AA-A7BA-5EE65166E439}" destId="{EF888948-3812-4D4C-9F07-08DB9399E2A4}" srcOrd="9" destOrd="0" presId="urn:microsoft.com/office/officeart/2005/8/layout/cycle1"/>
    <dgm:cxn modelId="{183B4700-ACBC-48F1-95D6-4D210485621C}" type="presParOf" srcId="{1FFB821D-3005-44AA-A7BA-5EE65166E439}" destId="{9215830D-5C31-4375-96B9-4B6A9D83C7BF}" srcOrd="10" destOrd="0" presId="urn:microsoft.com/office/officeart/2005/8/layout/cycle1"/>
    <dgm:cxn modelId="{1B1A581C-4CED-4C07-ADCB-590F86EFBE22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706EE-AA4E-4729-8F17-4488D4C4450F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2C8333-16EE-486B-ABF2-29B58F5151AB}">
      <dgm:prSet phldrT="[Text]"/>
      <dgm:spPr/>
      <dgm:t>
        <a:bodyPr/>
        <a:lstStyle/>
        <a:p>
          <a:r>
            <a:rPr lang="en-US" dirty="0" smtClean="0"/>
            <a:t>Users</a:t>
          </a:r>
          <a:endParaRPr lang="en-GB" dirty="0"/>
        </a:p>
      </dgm:t>
    </dgm:pt>
    <dgm:pt modelId="{F9B1D70B-BB25-423E-AF09-D96AD33EB146}" type="parTrans" cxnId="{33A1C987-D006-40B9-81D2-BED8C17BE6B5}">
      <dgm:prSet/>
      <dgm:spPr/>
      <dgm:t>
        <a:bodyPr/>
        <a:lstStyle/>
        <a:p>
          <a:endParaRPr lang="en-GB"/>
        </a:p>
      </dgm:t>
    </dgm:pt>
    <dgm:pt modelId="{C7DDC4DD-FACD-45C9-8D9A-6221D7745C60}" type="sibTrans" cxnId="{33A1C987-D006-40B9-81D2-BED8C17BE6B5}">
      <dgm:prSet/>
      <dgm:spPr/>
      <dgm:t>
        <a:bodyPr/>
        <a:lstStyle/>
        <a:p>
          <a:endParaRPr lang="en-GB"/>
        </a:p>
      </dgm:t>
    </dgm:pt>
    <dgm:pt modelId="{6C8CC0F6-1D2A-4449-9A1F-DA5E454470A4}">
      <dgm:prSet phldrT="[Text]"/>
      <dgm:spPr/>
      <dgm:t>
        <a:bodyPr/>
        <a:lstStyle/>
        <a:p>
          <a:r>
            <a:rPr lang="en-US" dirty="0" smtClean="0"/>
            <a:t>Teams</a:t>
          </a:r>
          <a:endParaRPr lang="en-GB" dirty="0"/>
        </a:p>
      </dgm:t>
    </dgm:pt>
    <dgm:pt modelId="{3EEB9581-C16D-45D9-A4A8-E76BC38EAE32}" type="parTrans" cxnId="{604908E9-B847-4A72-9F87-4BBD3970FA5C}">
      <dgm:prSet/>
      <dgm:spPr>
        <a:ln w="38100">
          <a:solidFill>
            <a:schemeClr val="tx2"/>
          </a:solidFill>
          <a:headEnd type="triangle" w="lg" len="lg"/>
        </a:ln>
      </dgm:spPr>
      <dgm:t>
        <a:bodyPr/>
        <a:lstStyle/>
        <a:p>
          <a:endParaRPr lang="en-GB"/>
        </a:p>
      </dgm:t>
    </dgm:pt>
    <dgm:pt modelId="{BD7ACB16-749A-4C73-8E32-36788F7597D8}" type="sibTrans" cxnId="{604908E9-B847-4A72-9F87-4BBD3970FA5C}">
      <dgm:prSet/>
      <dgm:spPr/>
      <dgm:t>
        <a:bodyPr/>
        <a:lstStyle/>
        <a:p>
          <a:endParaRPr lang="en-GB"/>
        </a:p>
      </dgm:t>
    </dgm:pt>
    <dgm:pt modelId="{DE7A8ADB-68F8-4FD1-B34B-62789262535D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GB" dirty="0"/>
        </a:p>
      </dgm:t>
    </dgm:pt>
    <dgm:pt modelId="{52AF9066-F766-4EFA-898D-813B84EABA34}" type="parTrans" cxnId="{EBE15A8B-38F2-4607-9430-37F804A3CB50}">
      <dgm:prSet/>
      <dgm:spPr>
        <a:ln w="38100" cmpd="sng">
          <a:solidFill>
            <a:schemeClr val="tx2"/>
          </a:solidFill>
          <a:headEnd type="triangle" w="lg" len="lg"/>
        </a:ln>
      </dgm:spPr>
      <dgm:t>
        <a:bodyPr/>
        <a:lstStyle/>
        <a:p>
          <a:endParaRPr lang="en-GB"/>
        </a:p>
      </dgm:t>
    </dgm:pt>
    <dgm:pt modelId="{FEF5CC6C-89D6-4443-BC65-799DBFF69D88}" type="sibTrans" cxnId="{EBE15A8B-38F2-4607-9430-37F804A3CB50}">
      <dgm:prSet/>
      <dgm:spPr/>
      <dgm:t>
        <a:bodyPr/>
        <a:lstStyle/>
        <a:p>
          <a:endParaRPr lang="en-GB"/>
        </a:p>
      </dgm:t>
    </dgm:pt>
    <dgm:pt modelId="{06E3268B-803E-4E61-BA69-66BEC68D880A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GB" dirty="0"/>
        </a:p>
      </dgm:t>
    </dgm:pt>
    <dgm:pt modelId="{B1448186-6F88-4C45-9C31-A020CC44BE1E}" type="parTrans" cxnId="{D8A8CE91-1B95-4CC3-9288-6D2B96D67A6E}">
      <dgm:prSet/>
      <dgm:spPr>
        <a:ln w="38100">
          <a:solidFill>
            <a:schemeClr val="tx2"/>
          </a:solidFill>
          <a:headEnd type="triangle" w="lg" len="lg"/>
        </a:ln>
      </dgm:spPr>
      <dgm:t>
        <a:bodyPr/>
        <a:lstStyle/>
        <a:p>
          <a:endParaRPr lang="en-GB"/>
        </a:p>
      </dgm:t>
    </dgm:pt>
    <dgm:pt modelId="{BDFC99B2-D02B-4D93-ABF4-514D852127C0}" type="sibTrans" cxnId="{D8A8CE91-1B95-4CC3-9288-6D2B96D67A6E}">
      <dgm:prSet/>
      <dgm:spPr/>
      <dgm:t>
        <a:bodyPr/>
        <a:lstStyle/>
        <a:p>
          <a:endParaRPr lang="en-GB"/>
        </a:p>
      </dgm:t>
    </dgm:pt>
    <dgm:pt modelId="{84B57646-D3C4-4470-AF63-305B5D41027E}" type="pres">
      <dgm:prSet presAssocID="{0B6706EE-AA4E-4729-8F17-4488D4C445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A749207-CE89-4807-B01D-430EE6C6D348}" type="pres">
      <dgm:prSet presAssocID="{A42C8333-16EE-486B-ABF2-29B58F5151AB}" presName="singleCycle" presStyleCnt="0"/>
      <dgm:spPr/>
      <dgm:t>
        <a:bodyPr/>
        <a:lstStyle/>
        <a:p>
          <a:endParaRPr lang="en-GB"/>
        </a:p>
      </dgm:t>
    </dgm:pt>
    <dgm:pt modelId="{AA69A17E-05A8-48BD-AFF8-EDA3F3B562BE}" type="pres">
      <dgm:prSet presAssocID="{A42C8333-16EE-486B-ABF2-29B58F5151A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55CF5B3E-4BC5-4441-BB79-C7C1911EC5DE}" type="pres">
      <dgm:prSet presAssocID="{3EEB9581-C16D-45D9-A4A8-E76BC38EAE32}" presName="Name56" presStyleLbl="parChTrans1D2" presStyleIdx="0" presStyleCnt="3"/>
      <dgm:spPr/>
      <dgm:t>
        <a:bodyPr/>
        <a:lstStyle/>
        <a:p>
          <a:endParaRPr lang="en-GB"/>
        </a:p>
      </dgm:t>
    </dgm:pt>
    <dgm:pt modelId="{C83C2DD7-79AB-404D-8336-8FE6B89506C6}" type="pres">
      <dgm:prSet presAssocID="{6C8CC0F6-1D2A-4449-9A1F-DA5E454470A4}" presName="text0" presStyleLbl="node1" presStyleIdx="1" presStyleCnt="4" custScaleX="144604" custScaleY="91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97668E-7911-4AB0-9B21-B1C439056E17}" type="pres">
      <dgm:prSet presAssocID="{52AF9066-F766-4EFA-898D-813B84EABA34}" presName="Name56" presStyleLbl="parChTrans1D2" presStyleIdx="1" presStyleCnt="3"/>
      <dgm:spPr/>
      <dgm:t>
        <a:bodyPr/>
        <a:lstStyle/>
        <a:p>
          <a:endParaRPr lang="en-GB"/>
        </a:p>
      </dgm:t>
    </dgm:pt>
    <dgm:pt modelId="{BD6367BA-0930-4AF0-9DA6-6446D3B747BB}" type="pres">
      <dgm:prSet presAssocID="{DE7A8ADB-68F8-4FD1-B34B-62789262535D}" presName="text0" presStyleLbl="node1" presStyleIdx="2" presStyleCnt="4" custScaleX="160727" custScaleY="92056" custRadScaleRad="99245" custRadScaleInc="-12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4F2F2-0837-4A21-99E3-5DC4757028B0}" type="pres">
      <dgm:prSet presAssocID="{B1448186-6F88-4C45-9C31-A020CC44BE1E}" presName="Name56" presStyleLbl="parChTrans1D2" presStyleIdx="2" presStyleCnt="3"/>
      <dgm:spPr/>
      <dgm:t>
        <a:bodyPr/>
        <a:lstStyle/>
        <a:p>
          <a:endParaRPr lang="en-GB"/>
        </a:p>
      </dgm:t>
    </dgm:pt>
    <dgm:pt modelId="{553A5947-CF30-4DB8-920E-E6A5EC4DD048}" type="pres">
      <dgm:prSet presAssocID="{06E3268B-803E-4E61-BA69-66BEC68D880A}" presName="text0" presStyleLbl="node1" presStyleIdx="3" presStyleCnt="4" custScaleX="142692" custScaleY="96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E1BED3-979D-44CF-9DFD-B37EC49C2460}" type="presOf" srcId="{A42C8333-16EE-486B-ABF2-29B58F5151AB}" destId="{AA69A17E-05A8-48BD-AFF8-EDA3F3B562BE}" srcOrd="0" destOrd="0" presId="urn:microsoft.com/office/officeart/2008/layout/RadialCluster"/>
    <dgm:cxn modelId="{D8A8CE91-1B95-4CC3-9288-6D2B96D67A6E}" srcId="{A42C8333-16EE-486B-ABF2-29B58F5151AB}" destId="{06E3268B-803E-4E61-BA69-66BEC68D880A}" srcOrd="2" destOrd="0" parTransId="{B1448186-6F88-4C45-9C31-A020CC44BE1E}" sibTransId="{BDFC99B2-D02B-4D93-ABF4-514D852127C0}"/>
    <dgm:cxn modelId="{2D127E79-868E-4E7D-A492-3159D5F07957}" type="presOf" srcId="{6C8CC0F6-1D2A-4449-9A1F-DA5E454470A4}" destId="{C83C2DD7-79AB-404D-8336-8FE6B89506C6}" srcOrd="0" destOrd="0" presId="urn:microsoft.com/office/officeart/2008/layout/RadialCluster"/>
    <dgm:cxn modelId="{EBE15A8B-38F2-4607-9430-37F804A3CB50}" srcId="{A42C8333-16EE-486B-ABF2-29B58F5151AB}" destId="{DE7A8ADB-68F8-4FD1-B34B-62789262535D}" srcOrd="1" destOrd="0" parTransId="{52AF9066-F766-4EFA-898D-813B84EABA34}" sibTransId="{FEF5CC6C-89D6-4443-BC65-799DBFF69D88}"/>
    <dgm:cxn modelId="{33A1C987-D006-40B9-81D2-BED8C17BE6B5}" srcId="{0B6706EE-AA4E-4729-8F17-4488D4C4450F}" destId="{A42C8333-16EE-486B-ABF2-29B58F5151AB}" srcOrd="0" destOrd="0" parTransId="{F9B1D70B-BB25-423E-AF09-D96AD33EB146}" sibTransId="{C7DDC4DD-FACD-45C9-8D9A-6221D7745C60}"/>
    <dgm:cxn modelId="{27EF861F-12E0-425C-BFCC-1CA398E9B2BD}" type="presOf" srcId="{B1448186-6F88-4C45-9C31-A020CC44BE1E}" destId="{A374F2F2-0837-4A21-99E3-5DC4757028B0}" srcOrd="0" destOrd="0" presId="urn:microsoft.com/office/officeart/2008/layout/RadialCluster"/>
    <dgm:cxn modelId="{94D85D3A-52CD-4042-AA31-C4596C036F75}" type="presOf" srcId="{06E3268B-803E-4E61-BA69-66BEC68D880A}" destId="{553A5947-CF30-4DB8-920E-E6A5EC4DD048}" srcOrd="0" destOrd="0" presId="urn:microsoft.com/office/officeart/2008/layout/RadialCluster"/>
    <dgm:cxn modelId="{FD45DBC4-6487-4E22-BC5D-4E75470640B2}" type="presOf" srcId="{DE7A8ADB-68F8-4FD1-B34B-62789262535D}" destId="{BD6367BA-0930-4AF0-9DA6-6446D3B747BB}" srcOrd="0" destOrd="0" presId="urn:microsoft.com/office/officeart/2008/layout/RadialCluster"/>
    <dgm:cxn modelId="{4F43C413-B53F-455B-915A-AFEC26B2DF9C}" type="presOf" srcId="{3EEB9581-C16D-45D9-A4A8-E76BC38EAE32}" destId="{55CF5B3E-4BC5-4441-BB79-C7C1911EC5DE}" srcOrd="0" destOrd="0" presId="urn:microsoft.com/office/officeart/2008/layout/RadialCluster"/>
    <dgm:cxn modelId="{7626BA53-4DBE-422C-877C-5698F94BB714}" type="presOf" srcId="{52AF9066-F766-4EFA-898D-813B84EABA34}" destId="{3697668E-7911-4AB0-9B21-B1C439056E17}" srcOrd="0" destOrd="0" presId="urn:microsoft.com/office/officeart/2008/layout/RadialCluster"/>
    <dgm:cxn modelId="{3EDB6F8D-2D5A-4F65-A928-09C17EE08392}" type="presOf" srcId="{0B6706EE-AA4E-4729-8F17-4488D4C4450F}" destId="{84B57646-D3C4-4470-AF63-305B5D41027E}" srcOrd="0" destOrd="0" presId="urn:microsoft.com/office/officeart/2008/layout/RadialCluster"/>
    <dgm:cxn modelId="{604908E9-B847-4A72-9F87-4BBD3970FA5C}" srcId="{A42C8333-16EE-486B-ABF2-29B58F5151AB}" destId="{6C8CC0F6-1D2A-4449-9A1F-DA5E454470A4}" srcOrd="0" destOrd="0" parTransId="{3EEB9581-C16D-45D9-A4A8-E76BC38EAE32}" sibTransId="{BD7ACB16-749A-4C73-8E32-36788F7597D8}"/>
    <dgm:cxn modelId="{994F676B-0343-44A2-A172-8FD337034B0A}" type="presParOf" srcId="{84B57646-D3C4-4470-AF63-305B5D41027E}" destId="{9A749207-CE89-4807-B01D-430EE6C6D348}" srcOrd="0" destOrd="0" presId="urn:microsoft.com/office/officeart/2008/layout/RadialCluster"/>
    <dgm:cxn modelId="{D66D78D9-A150-4E14-89FA-6EB54B982341}" type="presParOf" srcId="{9A749207-CE89-4807-B01D-430EE6C6D348}" destId="{AA69A17E-05A8-48BD-AFF8-EDA3F3B562BE}" srcOrd="0" destOrd="0" presId="urn:microsoft.com/office/officeart/2008/layout/RadialCluster"/>
    <dgm:cxn modelId="{B27B47D1-E42C-4C1C-A6D4-16BF91893EB3}" type="presParOf" srcId="{9A749207-CE89-4807-B01D-430EE6C6D348}" destId="{55CF5B3E-4BC5-4441-BB79-C7C1911EC5DE}" srcOrd="1" destOrd="0" presId="urn:microsoft.com/office/officeart/2008/layout/RadialCluster"/>
    <dgm:cxn modelId="{7568E1A2-F625-4BF2-9D3E-3BE4EEE4F2C2}" type="presParOf" srcId="{9A749207-CE89-4807-B01D-430EE6C6D348}" destId="{C83C2DD7-79AB-404D-8336-8FE6B89506C6}" srcOrd="2" destOrd="0" presId="urn:microsoft.com/office/officeart/2008/layout/RadialCluster"/>
    <dgm:cxn modelId="{CC1AA33B-FFF0-4330-B3D3-67499CFEC69B}" type="presParOf" srcId="{9A749207-CE89-4807-B01D-430EE6C6D348}" destId="{3697668E-7911-4AB0-9B21-B1C439056E17}" srcOrd="3" destOrd="0" presId="urn:microsoft.com/office/officeart/2008/layout/RadialCluster"/>
    <dgm:cxn modelId="{BB459447-A418-4DA4-8B29-54525F12D95D}" type="presParOf" srcId="{9A749207-CE89-4807-B01D-430EE6C6D348}" destId="{BD6367BA-0930-4AF0-9DA6-6446D3B747BB}" srcOrd="4" destOrd="0" presId="urn:microsoft.com/office/officeart/2008/layout/RadialCluster"/>
    <dgm:cxn modelId="{88701476-8E68-46CC-A468-574F62F9D471}" type="presParOf" srcId="{9A749207-CE89-4807-B01D-430EE6C6D348}" destId="{A374F2F2-0837-4A21-99E3-5DC4757028B0}" srcOrd="5" destOrd="0" presId="urn:microsoft.com/office/officeart/2008/layout/RadialCluster"/>
    <dgm:cxn modelId="{93BBBED3-6BE2-4B9E-B4BA-046516845C60}" type="presParOf" srcId="{9A749207-CE89-4807-B01D-430EE6C6D348}" destId="{553A5947-CF30-4DB8-920E-E6A5EC4DD04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99873" custRadScaleInc="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99873" custRadScaleInc="-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0F716C-51C4-4FE4-B810-B5871A5CE4A3}" type="presOf" srcId="{4D68E18F-264A-432E-A719-665F1B3EBD05}" destId="{7DA913E4-D6FD-4C38-B932-9249EFE7D8B2}" srcOrd="0" destOrd="0" presId="urn:microsoft.com/office/officeart/2005/8/layout/radial5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433A7DA2-1B32-42DD-B2C4-CDC2274F9984}" type="presOf" srcId="{2BEED644-BD3D-4528-9215-34AE77DAEBB2}" destId="{0593F763-75B5-4A08-83A0-26ABB4D2FF14}" srcOrd="0" destOrd="0" presId="urn:microsoft.com/office/officeart/2005/8/layout/radial5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9000F81C-3C77-44E8-81A7-DECAB0F69B2E}" type="presOf" srcId="{29B79870-9ADB-455E-8841-92C9B5A5ECE6}" destId="{B4404C66-EFFF-4184-B271-EC4AE3432809}" srcOrd="0" destOrd="0" presId="urn:microsoft.com/office/officeart/2005/8/layout/radial5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BEE28426-201D-466E-A5EA-5DACB7A550A3}" type="presOf" srcId="{B824A7EE-F04B-4F7F-AA96-E14D371ADE3F}" destId="{A4BD27F4-58EE-47F6-BB4A-9F57D7840B76}" srcOrd="0" destOrd="0" presId="urn:microsoft.com/office/officeart/2005/8/layout/radial5"/>
    <dgm:cxn modelId="{AE1BE632-6B2A-4705-B5A8-9FF494B8A6C1}" type="presOf" srcId="{71EDB839-5809-4146-B722-6617A316ADC6}" destId="{9B1DD7A9-3937-4D43-8C95-DC4D62481026}" srcOrd="0" destOrd="0" presId="urn:microsoft.com/office/officeart/2005/8/layout/radial5"/>
    <dgm:cxn modelId="{B720D686-3CB1-4977-B158-0A5BED15B884}" type="presOf" srcId="{54E0923E-F5E8-4282-BDEA-31AA88FAD518}" destId="{2495A772-659C-42FA-883E-740F3AC8BC20}" srcOrd="0" destOrd="0" presId="urn:microsoft.com/office/officeart/2005/8/layout/radial5"/>
    <dgm:cxn modelId="{083B0795-877E-4892-931B-F11585F63ACA}" type="presOf" srcId="{38089163-A13D-45BD-B805-2BECD0E32FBF}" destId="{0E8DA18C-C765-4588-927A-24D140ECF0BD}" srcOrd="1" destOrd="0" presId="urn:microsoft.com/office/officeart/2005/8/layout/radial5"/>
    <dgm:cxn modelId="{4AE4ACDE-3C62-4473-8C6C-9E62AAFA355A}" type="presOf" srcId="{2795B3E8-9F94-444D-BBBA-33B943D75BA7}" destId="{C38085D6-6012-4F2E-A8F3-EC4A2633FC45}" srcOrd="0" destOrd="0" presId="urn:microsoft.com/office/officeart/2005/8/layout/radial5"/>
    <dgm:cxn modelId="{31A93BB2-79E1-4C1D-95A6-0169E5C6CFB3}" type="presOf" srcId="{C35170B3-D2A0-4010-8F29-5B483C9AC320}" destId="{9213AD82-D3BB-4A9C-8A89-30D650CAB014}" srcOrd="1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3CB039F6-F993-4D4F-B50B-8A4AF92164C4}" type="presOf" srcId="{B824A7EE-F04B-4F7F-AA96-E14D371ADE3F}" destId="{A200E6D4-AF56-4E6B-9CF2-26A2531747E0}" srcOrd="1" destOrd="0" presId="urn:microsoft.com/office/officeart/2005/8/layout/radial5"/>
    <dgm:cxn modelId="{0C34E19B-06A1-4AD5-84E0-EA2B75D6B2E7}" type="presOf" srcId="{B2DF5D86-95C3-4453-A784-E524B4070363}" destId="{13E6D694-4FB0-4984-A5F4-0D9EC2CD5FE6}" srcOrd="0" destOrd="0" presId="urn:microsoft.com/office/officeart/2005/8/layout/radial5"/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E4ECDD69-B6FC-4046-A663-DC59BF846FD7}" type="presOf" srcId="{6D7F306A-FDA1-4AC3-BA56-2D7894C76803}" destId="{674C17AC-8C23-4AED-9BDE-5D21B13F58DB}" srcOrd="0" destOrd="0" presId="urn:microsoft.com/office/officeart/2005/8/layout/radial5"/>
    <dgm:cxn modelId="{231E791E-F1FF-41B5-9297-57C4ED63170B}" type="presOf" srcId="{11018E42-C1EE-4529-97BA-4F21A14DC3AE}" destId="{D1547CD5-B43F-4EF8-BF0A-91AD02A26B7B}" srcOrd="0" destOrd="0" presId="urn:microsoft.com/office/officeart/2005/8/layout/radial5"/>
    <dgm:cxn modelId="{7412283B-D847-488F-A6F9-4176B22C803C}" type="presOf" srcId="{38089163-A13D-45BD-B805-2BECD0E32FBF}" destId="{963BC3D8-F88F-4C12-9D78-74D441D4060C}" srcOrd="0" destOrd="0" presId="urn:microsoft.com/office/officeart/2005/8/layout/radial5"/>
    <dgm:cxn modelId="{C2ACA8DC-7903-43DB-B09C-DDBAD35A93B7}" type="presOf" srcId="{B2DF5D86-95C3-4453-A784-E524B4070363}" destId="{CEDF5691-D0CA-4773-B26A-3B577A4DB839}" srcOrd="1" destOrd="0" presId="urn:microsoft.com/office/officeart/2005/8/layout/radial5"/>
    <dgm:cxn modelId="{AD46BD84-DB7F-45F9-8BFB-82D2A399F17B}" type="presOf" srcId="{813C0E0D-AC7F-4DBE-96CD-93FA5E30ACE4}" destId="{EE062432-16F0-45B3-AA9A-A4EF053D2026}" srcOrd="0" destOrd="0" presId="urn:microsoft.com/office/officeart/2005/8/layout/radial5"/>
    <dgm:cxn modelId="{411E397A-1CBB-4D33-9EDA-108CA885C5D2}" type="presOf" srcId="{6960D3A1-B987-42BE-B03F-B9FA7EB31AEA}" destId="{678E943C-EF5E-4FB5-A7B4-0C2C745D9E62}" srcOrd="0" destOrd="0" presId="urn:microsoft.com/office/officeart/2005/8/layout/radial5"/>
    <dgm:cxn modelId="{16242B93-B2B9-4C59-91A8-29C0C5A79DE3}" type="presOf" srcId="{6960D3A1-B987-42BE-B03F-B9FA7EB31AEA}" destId="{CDDC6240-1530-4C57-87D9-40EE5B119334}" srcOrd="1" destOrd="0" presId="urn:microsoft.com/office/officeart/2005/8/layout/radial5"/>
    <dgm:cxn modelId="{8F120004-D1FB-42E5-BD6B-C43A2F6254D3}" type="presOf" srcId="{4ED8FE78-7499-4C3B-963D-44A27B1C3E83}" destId="{09DF8176-E0AC-43E7-BEC3-CB4AF7331D36}" srcOrd="1" destOrd="0" presId="urn:microsoft.com/office/officeart/2005/8/layout/radial5"/>
    <dgm:cxn modelId="{A5F4C749-40AE-48AC-A9EF-1042664CAF0D}" type="presOf" srcId="{31F8CB58-7A48-4FD8-A822-E6378D33B79E}" destId="{BE329992-0E37-4679-93EF-8EB1F2694B5C}" srcOrd="0" destOrd="0" presId="urn:microsoft.com/office/officeart/2005/8/layout/radial5"/>
    <dgm:cxn modelId="{531943E6-549F-4724-A1CF-B7E305C3E2E6}" type="presOf" srcId="{4ED8FE78-7499-4C3B-963D-44A27B1C3E83}" destId="{F9D86F98-770C-444E-9D81-C998A7AEA310}" srcOrd="0" destOrd="0" presId="urn:microsoft.com/office/officeart/2005/8/layout/radial5"/>
    <dgm:cxn modelId="{AF40FEE2-293F-434E-981D-32EF780C35F1}" type="presOf" srcId="{C35170B3-D2A0-4010-8F29-5B483C9AC320}" destId="{BE1AD032-8384-427C-9C58-C74EEA4DED8C}" srcOrd="0" destOrd="0" presId="urn:microsoft.com/office/officeart/2005/8/layout/radial5"/>
    <dgm:cxn modelId="{EB24908E-2F1C-4C9A-A470-CA8A03D93647}" type="presOf" srcId="{F84D2FD4-46C4-4BFE-9AFD-8AC06F0F93C6}" destId="{18A40F67-A930-4B21-8593-EE1330892D66}" srcOrd="0" destOrd="0" presId="urn:microsoft.com/office/officeart/2005/8/layout/radial5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5CDFCBA3-DE8A-4115-9474-BFDED22F65B1}" type="presOf" srcId="{4D68E18F-264A-432E-A719-665F1B3EBD05}" destId="{CB96CD3D-2A82-463B-B59D-C42006C6DABC}" srcOrd="1" destOrd="0" presId="urn:microsoft.com/office/officeart/2005/8/layout/radial5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982A334C-CB32-4DE0-B31A-A3E59D0DADAA}" type="presOf" srcId="{8009705E-1755-4228-91B6-603B432DFE7B}" destId="{73A6EAE2-A1B6-4289-AC86-35E5E6A9FAB9}" srcOrd="0" destOrd="0" presId="urn:microsoft.com/office/officeart/2005/8/layout/radial5"/>
    <dgm:cxn modelId="{D0B22668-29AC-4E6D-BB1A-3EBACD8540FE}" type="presOf" srcId="{31F8CB58-7A48-4FD8-A822-E6378D33B79E}" destId="{D1D31F68-8496-452D-A754-E68BFA838F2A}" srcOrd="1" destOrd="0" presId="urn:microsoft.com/office/officeart/2005/8/layout/radial5"/>
    <dgm:cxn modelId="{F81DC483-4F53-418F-8E43-C40DC6661D18}" type="presParOf" srcId="{2495A772-659C-42FA-883E-740F3AC8BC20}" destId="{674C17AC-8C23-4AED-9BDE-5D21B13F58DB}" srcOrd="0" destOrd="0" presId="urn:microsoft.com/office/officeart/2005/8/layout/radial5"/>
    <dgm:cxn modelId="{F9E39103-2B0B-4653-A9A7-A41712FC52E5}" type="presParOf" srcId="{2495A772-659C-42FA-883E-740F3AC8BC20}" destId="{13E6D694-4FB0-4984-A5F4-0D9EC2CD5FE6}" srcOrd="1" destOrd="0" presId="urn:microsoft.com/office/officeart/2005/8/layout/radial5"/>
    <dgm:cxn modelId="{2AB18687-33E6-4515-9518-65D137E1D7AD}" type="presParOf" srcId="{13E6D694-4FB0-4984-A5F4-0D9EC2CD5FE6}" destId="{CEDF5691-D0CA-4773-B26A-3B577A4DB839}" srcOrd="0" destOrd="0" presId="urn:microsoft.com/office/officeart/2005/8/layout/radial5"/>
    <dgm:cxn modelId="{7827DB8B-1ED5-484D-BC67-64B4458DDE05}" type="presParOf" srcId="{2495A772-659C-42FA-883E-740F3AC8BC20}" destId="{0593F763-75B5-4A08-83A0-26ABB4D2FF14}" srcOrd="2" destOrd="0" presId="urn:microsoft.com/office/officeart/2005/8/layout/radial5"/>
    <dgm:cxn modelId="{61E7522F-D689-4782-BB6D-66D0F721FB9D}" type="presParOf" srcId="{2495A772-659C-42FA-883E-740F3AC8BC20}" destId="{A4BD27F4-58EE-47F6-BB4A-9F57D7840B76}" srcOrd="3" destOrd="0" presId="urn:microsoft.com/office/officeart/2005/8/layout/radial5"/>
    <dgm:cxn modelId="{AD280A1C-918E-4075-9A2D-687E96A3C67E}" type="presParOf" srcId="{A4BD27F4-58EE-47F6-BB4A-9F57D7840B76}" destId="{A200E6D4-AF56-4E6B-9CF2-26A2531747E0}" srcOrd="0" destOrd="0" presId="urn:microsoft.com/office/officeart/2005/8/layout/radial5"/>
    <dgm:cxn modelId="{EC7A0181-056A-41F9-9F02-FAA1F286A59B}" type="presParOf" srcId="{2495A772-659C-42FA-883E-740F3AC8BC20}" destId="{EE062432-16F0-45B3-AA9A-A4EF053D2026}" srcOrd="4" destOrd="0" presId="urn:microsoft.com/office/officeart/2005/8/layout/radial5"/>
    <dgm:cxn modelId="{CE1B9565-69D3-4BE7-A294-E4D8859A05B2}" type="presParOf" srcId="{2495A772-659C-42FA-883E-740F3AC8BC20}" destId="{963BC3D8-F88F-4C12-9D78-74D441D4060C}" srcOrd="5" destOrd="0" presId="urn:microsoft.com/office/officeart/2005/8/layout/radial5"/>
    <dgm:cxn modelId="{DF42F08C-B425-4322-A8AE-12B0718C8823}" type="presParOf" srcId="{963BC3D8-F88F-4C12-9D78-74D441D4060C}" destId="{0E8DA18C-C765-4588-927A-24D140ECF0BD}" srcOrd="0" destOrd="0" presId="urn:microsoft.com/office/officeart/2005/8/layout/radial5"/>
    <dgm:cxn modelId="{86BF9AC2-398E-4A12-A0F4-5488E558E270}" type="presParOf" srcId="{2495A772-659C-42FA-883E-740F3AC8BC20}" destId="{18A40F67-A930-4B21-8593-EE1330892D66}" srcOrd="6" destOrd="0" presId="urn:microsoft.com/office/officeart/2005/8/layout/radial5"/>
    <dgm:cxn modelId="{ECC6C336-4564-4704-91D4-D34815F2F10D}" type="presParOf" srcId="{2495A772-659C-42FA-883E-740F3AC8BC20}" destId="{F9D86F98-770C-444E-9D81-C998A7AEA310}" srcOrd="7" destOrd="0" presId="urn:microsoft.com/office/officeart/2005/8/layout/radial5"/>
    <dgm:cxn modelId="{6DA36333-1FB5-437D-B02B-32E099D3A295}" type="presParOf" srcId="{F9D86F98-770C-444E-9D81-C998A7AEA310}" destId="{09DF8176-E0AC-43E7-BEC3-CB4AF7331D36}" srcOrd="0" destOrd="0" presId="urn:microsoft.com/office/officeart/2005/8/layout/radial5"/>
    <dgm:cxn modelId="{66BBF118-7318-4843-8A2F-1A8BBF207032}" type="presParOf" srcId="{2495A772-659C-42FA-883E-740F3AC8BC20}" destId="{B4404C66-EFFF-4184-B271-EC4AE3432809}" srcOrd="8" destOrd="0" presId="urn:microsoft.com/office/officeart/2005/8/layout/radial5"/>
    <dgm:cxn modelId="{0FCE28D3-757A-415F-B015-B1B7126820C0}" type="presParOf" srcId="{2495A772-659C-42FA-883E-740F3AC8BC20}" destId="{678E943C-EF5E-4FB5-A7B4-0C2C745D9E62}" srcOrd="9" destOrd="0" presId="urn:microsoft.com/office/officeart/2005/8/layout/radial5"/>
    <dgm:cxn modelId="{C611249D-470E-4DC9-9A1E-28369AC07DB2}" type="presParOf" srcId="{678E943C-EF5E-4FB5-A7B4-0C2C745D9E62}" destId="{CDDC6240-1530-4C57-87D9-40EE5B119334}" srcOrd="0" destOrd="0" presId="urn:microsoft.com/office/officeart/2005/8/layout/radial5"/>
    <dgm:cxn modelId="{B6BE10D5-B174-4F50-9D0E-031626E7C1ED}" type="presParOf" srcId="{2495A772-659C-42FA-883E-740F3AC8BC20}" destId="{C38085D6-6012-4F2E-A8F3-EC4A2633FC45}" srcOrd="10" destOrd="0" presId="urn:microsoft.com/office/officeart/2005/8/layout/radial5"/>
    <dgm:cxn modelId="{0AAFCE5F-A6BC-49ED-943C-74B1DA550AC6}" type="presParOf" srcId="{2495A772-659C-42FA-883E-740F3AC8BC20}" destId="{BE329992-0E37-4679-93EF-8EB1F2694B5C}" srcOrd="11" destOrd="0" presId="urn:microsoft.com/office/officeart/2005/8/layout/radial5"/>
    <dgm:cxn modelId="{8F16CF8E-9F1F-4DAA-B944-0C6370E87A79}" type="presParOf" srcId="{BE329992-0E37-4679-93EF-8EB1F2694B5C}" destId="{D1D31F68-8496-452D-A754-E68BFA838F2A}" srcOrd="0" destOrd="0" presId="urn:microsoft.com/office/officeart/2005/8/layout/radial5"/>
    <dgm:cxn modelId="{98BD3E03-5D3E-48F4-948F-31FABA2305DD}" type="presParOf" srcId="{2495A772-659C-42FA-883E-740F3AC8BC20}" destId="{9B1DD7A9-3937-4D43-8C95-DC4D62481026}" srcOrd="12" destOrd="0" presId="urn:microsoft.com/office/officeart/2005/8/layout/radial5"/>
    <dgm:cxn modelId="{E157BE35-C118-4A2D-B0A9-72507897A3A6}" type="presParOf" srcId="{2495A772-659C-42FA-883E-740F3AC8BC20}" destId="{BE1AD032-8384-427C-9C58-C74EEA4DED8C}" srcOrd="13" destOrd="0" presId="urn:microsoft.com/office/officeart/2005/8/layout/radial5"/>
    <dgm:cxn modelId="{A5B15ABC-C745-463D-99F7-88192C94F4B4}" type="presParOf" srcId="{BE1AD032-8384-427C-9C58-C74EEA4DED8C}" destId="{9213AD82-D3BB-4A9C-8A89-30D650CAB014}" srcOrd="0" destOrd="0" presId="urn:microsoft.com/office/officeart/2005/8/layout/radial5"/>
    <dgm:cxn modelId="{937EF927-24B7-488A-ABF6-821EB11D519A}" type="presParOf" srcId="{2495A772-659C-42FA-883E-740F3AC8BC20}" destId="{73A6EAE2-A1B6-4289-AC86-35E5E6A9FAB9}" srcOrd="14" destOrd="0" presId="urn:microsoft.com/office/officeart/2005/8/layout/radial5"/>
    <dgm:cxn modelId="{46F03A3C-34CE-4967-9C03-D443B8C6C83E}" type="presParOf" srcId="{2495A772-659C-42FA-883E-740F3AC8BC20}" destId="{7DA913E4-D6FD-4C38-B932-9249EFE7D8B2}" srcOrd="15" destOrd="0" presId="urn:microsoft.com/office/officeart/2005/8/layout/radial5"/>
    <dgm:cxn modelId="{50B9EAA2-30D3-4F51-9B1B-2AD1B7078E67}" type="presParOf" srcId="{7DA913E4-D6FD-4C38-B932-9249EFE7D8B2}" destId="{CB96CD3D-2A82-463B-B59D-C42006C6DABC}" srcOrd="0" destOrd="0" presId="urn:microsoft.com/office/officeart/2005/8/layout/radial5"/>
    <dgm:cxn modelId="{4616DC6F-73B7-4566-A776-F4E09DD2AE01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34B9DD-699F-4C04-B317-B089B2327A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012D13-DC2A-46C7-8CEA-3620B4621902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GB" dirty="0"/>
        </a:p>
      </dgm:t>
    </dgm:pt>
    <dgm:pt modelId="{F95A8E95-5308-43AD-AA3F-CDFDFF6CD46A}" type="parTrans" cxnId="{79E723AF-834D-414D-97D3-40471221CBE7}">
      <dgm:prSet/>
      <dgm:spPr/>
      <dgm:t>
        <a:bodyPr/>
        <a:lstStyle/>
        <a:p>
          <a:endParaRPr lang="en-GB"/>
        </a:p>
      </dgm:t>
    </dgm:pt>
    <dgm:pt modelId="{CB27D40A-E34E-4CA8-8375-B655145B0394}" type="sibTrans" cxnId="{79E723AF-834D-414D-97D3-40471221CBE7}">
      <dgm:prSet/>
      <dgm:spPr/>
      <dgm:t>
        <a:bodyPr/>
        <a:lstStyle/>
        <a:p>
          <a:endParaRPr lang="en-GB"/>
        </a:p>
      </dgm:t>
    </dgm:pt>
    <dgm:pt modelId="{F5EFD8EC-9378-4FD9-BC78-B1B5A8958F5A}">
      <dgm:prSet phldrT="[Text]"/>
      <dgm:spPr/>
      <dgm:t>
        <a:bodyPr/>
        <a:lstStyle/>
        <a:p>
          <a:r>
            <a:rPr lang="en-US" dirty="0" smtClean="0"/>
            <a:t>Deliver</a:t>
          </a:r>
          <a:endParaRPr lang="en-GB" dirty="0"/>
        </a:p>
      </dgm:t>
    </dgm:pt>
    <dgm:pt modelId="{34CB37DA-493F-435C-88EA-C45A3231B8F7}" type="parTrans" cxnId="{ED0561F2-E17B-47ED-A80D-F8B6C472E20D}">
      <dgm:prSet/>
      <dgm:spPr/>
      <dgm:t>
        <a:bodyPr/>
        <a:lstStyle/>
        <a:p>
          <a:endParaRPr lang="en-GB"/>
        </a:p>
      </dgm:t>
    </dgm:pt>
    <dgm:pt modelId="{62B1A4E6-0892-4E23-A72C-229D6E4D646A}" type="sibTrans" cxnId="{ED0561F2-E17B-47ED-A80D-F8B6C472E20D}">
      <dgm:prSet/>
      <dgm:spPr/>
      <dgm:t>
        <a:bodyPr/>
        <a:lstStyle/>
        <a:p>
          <a:endParaRPr lang="en-GB"/>
        </a:p>
      </dgm:t>
    </dgm:pt>
    <dgm:pt modelId="{E04FE33A-993B-46C7-9C8D-875E4B440686}">
      <dgm:prSet phldrT="[Text]"/>
      <dgm:spPr/>
      <dgm:t>
        <a:bodyPr/>
        <a:lstStyle/>
        <a:p>
          <a:r>
            <a:rPr lang="en-US" dirty="0" smtClean="0"/>
            <a:t>Discover</a:t>
          </a:r>
          <a:endParaRPr lang="en-GB" dirty="0"/>
        </a:p>
      </dgm:t>
    </dgm:pt>
    <dgm:pt modelId="{C509D5AC-042D-4E84-95C1-23B02805D18F}" type="parTrans" cxnId="{499D9077-D8DB-4F84-8AE3-715BD8FDD08E}">
      <dgm:prSet/>
      <dgm:spPr/>
      <dgm:t>
        <a:bodyPr/>
        <a:lstStyle/>
        <a:p>
          <a:endParaRPr lang="en-GB"/>
        </a:p>
      </dgm:t>
    </dgm:pt>
    <dgm:pt modelId="{F319AE61-94C5-4D17-B986-A860ACD3FCE3}" type="sibTrans" cxnId="{499D9077-D8DB-4F84-8AE3-715BD8FDD08E}">
      <dgm:prSet/>
      <dgm:spPr/>
      <dgm:t>
        <a:bodyPr/>
        <a:lstStyle/>
        <a:p>
          <a:endParaRPr lang="en-GB"/>
        </a:p>
      </dgm:t>
    </dgm:pt>
    <dgm:pt modelId="{7C9D3783-984C-47B6-BA34-4F9534D599A4}" type="pres">
      <dgm:prSet presAssocID="{CA34B9DD-699F-4C04-B317-B089B2327A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F4E3B0-DC0D-449F-B59F-E11D81E73876}" type="pres">
      <dgm:prSet presAssocID="{F7012D13-DC2A-46C7-8CEA-3620B4621902}" presName="dummy" presStyleCnt="0"/>
      <dgm:spPr/>
      <dgm:t>
        <a:bodyPr/>
        <a:lstStyle/>
        <a:p>
          <a:endParaRPr lang="en-GB"/>
        </a:p>
      </dgm:t>
    </dgm:pt>
    <dgm:pt modelId="{8F0D1669-98B8-4C27-883E-72A6F194538C}" type="pres">
      <dgm:prSet presAssocID="{F7012D13-DC2A-46C7-8CEA-3620B462190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67342F-29C9-4C42-B3E5-A71D69F08EFC}" type="pres">
      <dgm:prSet presAssocID="{CB27D40A-E34E-4CA8-8375-B655145B0394}" presName="sibTrans" presStyleLbl="node1" presStyleIdx="0" presStyleCnt="3" custAng="0"/>
      <dgm:spPr/>
      <dgm:t>
        <a:bodyPr/>
        <a:lstStyle/>
        <a:p>
          <a:endParaRPr lang="en-GB"/>
        </a:p>
      </dgm:t>
    </dgm:pt>
    <dgm:pt modelId="{BA48E9E0-2639-4D1F-BFC8-9698753F01AF}" type="pres">
      <dgm:prSet presAssocID="{F5EFD8EC-9378-4FD9-BC78-B1B5A8958F5A}" presName="dummy" presStyleCnt="0"/>
      <dgm:spPr/>
      <dgm:t>
        <a:bodyPr/>
        <a:lstStyle/>
        <a:p>
          <a:endParaRPr lang="en-GB"/>
        </a:p>
      </dgm:t>
    </dgm:pt>
    <dgm:pt modelId="{385B9DC0-1AE6-48C6-9C99-CDED54738DCD}" type="pres">
      <dgm:prSet presAssocID="{F5EFD8EC-9378-4FD9-BC78-B1B5A8958F5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903137-68C1-4B18-9995-C1FC8F2547DF}" type="pres">
      <dgm:prSet presAssocID="{62B1A4E6-0892-4E23-A72C-229D6E4D646A}" presName="sibTrans" presStyleLbl="node1" presStyleIdx="1" presStyleCnt="3" custAng="0"/>
      <dgm:spPr/>
      <dgm:t>
        <a:bodyPr/>
        <a:lstStyle/>
        <a:p>
          <a:endParaRPr lang="en-GB"/>
        </a:p>
      </dgm:t>
    </dgm:pt>
    <dgm:pt modelId="{0440717E-9EC2-4EA2-AEDE-2805C1D6867C}" type="pres">
      <dgm:prSet presAssocID="{E04FE33A-993B-46C7-9C8D-875E4B440686}" presName="dummy" presStyleCnt="0"/>
      <dgm:spPr/>
      <dgm:t>
        <a:bodyPr/>
        <a:lstStyle/>
        <a:p>
          <a:endParaRPr lang="en-GB"/>
        </a:p>
      </dgm:t>
    </dgm:pt>
    <dgm:pt modelId="{3FA152C2-6818-49C5-B604-BB5D265FB418}" type="pres">
      <dgm:prSet presAssocID="{E04FE33A-993B-46C7-9C8D-875E4B44068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DD79C-06D8-4AFA-9FCB-8F213BEFD389}" type="pres">
      <dgm:prSet presAssocID="{F319AE61-94C5-4D17-B986-A860ACD3FCE3}" presName="sibTrans" presStyleLbl="node1" presStyleIdx="2" presStyleCnt="3" custAng="0"/>
      <dgm:spPr/>
      <dgm:t>
        <a:bodyPr/>
        <a:lstStyle/>
        <a:p>
          <a:endParaRPr lang="en-GB"/>
        </a:p>
      </dgm:t>
    </dgm:pt>
  </dgm:ptLst>
  <dgm:cxnLst>
    <dgm:cxn modelId="{8107B955-69B2-4702-8B29-5308E9271145}" type="presOf" srcId="{F7012D13-DC2A-46C7-8CEA-3620B4621902}" destId="{8F0D1669-98B8-4C27-883E-72A6F194538C}" srcOrd="0" destOrd="0" presId="urn:microsoft.com/office/officeart/2005/8/layout/cycle1"/>
    <dgm:cxn modelId="{DEED9404-F599-4857-B534-5DE7691FA376}" type="presOf" srcId="{F319AE61-94C5-4D17-B986-A860ACD3FCE3}" destId="{C72DD79C-06D8-4AFA-9FCB-8F213BEFD389}" srcOrd="0" destOrd="0" presId="urn:microsoft.com/office/officeart/2005/8/layout/cycle1"/>
    <dgm:cxn modelId="{13E4ED9C-1B3D-4A96-95FC-EA57AD79A783}" type="presOf" srcId="{62B1A4E6-0892-4E23-A72C-229D6E4D646A}" destId="{B4903137-68C1-4B18-9995-C1FC8F2547DF}" srcOrd="0" destOrd="0" presId="urn:microsoft.com/office/officeart/2005/8/layout/cycle1"/>
    <dgm:cxn modelId="{FF707C96-8DA1-4A6B-A869-1B020B0E89CD}" type="presOf" srcId="{F5EFD8EC-9378-4FD9-BC78-B1B5A8958F5A}" destId="{385B9DC0-1AE6-48C6-9C99-CDED54738DCD}" srcOrd="0" destOrd="0" presId="urn:microsoft.com/office/officeart/2005/8/layout/cycle1"/>
    <dgm:cxn modelId="{ED0561F2-E17B-47ED-A80D-F8B6C472E20D}" srcId="{CA34B9DD-699F-4C04-B317-B089B2327A1B}" destId="{F5EFD8EC-9378-4FD9-BC78-B1B5A8958F5A}" srcOrd="1" destOrd="0" parTransId="{34CB37DA-493F-435C-88EA-C45A3231B8F7}" sibTransId="{62B1A4E6-0892-4E23-A72C-229D6E4D646A}"/>
    <dgm:cxn modelId="{AFD873F1-83E1-4D7A-8A14-CCAE5E612A75}" type="presOf" srcId="{E04FE33A-993B-46C7-9C8D-875E4B440686}" destId="{3FA152C2-6818-49C5-B604-BB5D265FB418}" srcOrd="0" destOrd="0" presId="urn:microsoft.com/office/officeart/2005/8/layout/cycle1"/>
    <dgm:cxn modelId="{2840B4FD-B40F-4CF3-B32F-46AD725ECC4A}" type="presOf" srcId="{CB27D40A-E34E-4CA8-8375-B655145B0394}" destId="{D667342F-29C9-4C42-B3E5-A71D69F08EFC}" srcOrd="0" destOrd="0" presId="urn:microsoft.com/office/officeart/2005/8/layout/cycle1"/>
    <dgm:cxn modelId="{209A586E-387B-4630-8E80-7CA46EBEEB29}" type="presOf" srcId="{CA34B9DD-699F-4C04-B317-B089B2327A1B}" destId="{7C9D3783-984C-47B6-BA34-4F9534D599A4}" srcOrd="0" destOrd="0" presId="urn:microsoft.com/office/officeart/2005/8/layout/cycle1"/>
    <dgm:cxn modelId="{79E723AF-834D-414D-97D3-40471221CBE7}" srcId="{CA34B9DD-699F-4C04-B317-B089B2327A1B}" destId="{F7012D13-DC2A-46C7-8CEA-3620B4621902}" srcOrd="0" destOrd="0" parTransId="{F95A8E95-5308-43AD-AA3F-CDFDFF6CD46A}" sibTransId="{CB27D40A-E34E-4CA8-8375-B655145B0394}"/>
    <dgm:cxn modelId="{499D9077-D8DB-4F84-8AE3-715BD8FDD08E}" srcId="{CA34B9DD-699F-4C04-B317-B089B2327A1B}" destId="{E04FE33A-993B-46C7-9C8D-875E4B440686}" srcOrd="2" destOrd="0" parTransId="{C509D5AC-042D-4E84-95C1-23B02805D18F}" sibTransId="{F319AE61-94C5-4D17-B986-A860ACD3FCE3}"/>
    <dgm:cxn modelId="{7B5E3457-E3C6-47EC-9E9A-6B7D0A44405E}" type="presParOf" srcId="{7C9D3783-984C-47B6-BA34-4F9534D599A4}" destId="{85F4E3B0-DC0D-449F-B59F-E11D81E73876}" srcOrd="0" destOrd="0" presId="urn:microsoft.com/office/officeart/2005/8/layout/cycle1"/>
    <dgm:cxn modelId="{F3517323-8246-4E84-820F-9FA17C29ED48}" type="presParOf" srcId="{7C9D3783-984C-47B6-BA34-4F9534D599A4}" destId="{8F0D1669-98B8-4C27-883E-72A6F194538C}" srcOrd="1" destOrd="0" presId="urn:microsoft.com/office/officeart/2005/8/layout/cycle1"/>
    <dgm:cxn modelId="{E4026C98-447D-4E14-9A2A-827384F7BEB4}" type="presParOf" srcId="{7C9D3783-984C-47B6-BA34-4F9534D599A4}" destId="{D667342F-29C9-4C42-B3E5-A71D69F08EFC}" srcOrd="2" destOrd="0" presId="urn:microsoft.com/office/officeart/2005/8/layout/cycle1"/>
    <dgm:cxn modelId="{AC88DA59-E495-4770-B979-359F79F004DB}" type="presParOf" srcId="{7C9D3783-984C-47B6-BA34-4F9534D599A4}" destId="{BA48E9E0-2639-4D1F-BFC8-9698753F01AF}" srcOrd="3" destOrd="0" presId="urn:microsoft.com/office/officeart/2005/8/layout/cycle1"/>
    <dgm:cxn modelId="{6AA752AD-6DD5-42E5-A126-5EC7C4739E71}" type="presParOf" srcId="{7C9D3783-984C-47B6-BA34-4F9534D599A4}" destId="{385B9DC0-1AE6-48C6-9C99-CDED54738DCD}" srcOrd="4" destOrd="0" presId="urn:microsoft.com/office/officeart/2005/8/layout/cycle1"/>
    <dgm:cxn modelId="{674DE56D-F3B7-42B6-937A-50EB4BDB13E9}" type="presParOf" srcId="{7C9D3783-984C-47B6-BA34-4F9534D599A4}" destId="{B4903137-68C1-4B18-9995-C1FC8F2547DF}" srcOrd="5" destOrd="0" presId="urn:microsoft.com/office/officeart/2005/8/layout/cycle1"/>
    <dgm:cxn modelId="{02873551-AC9D-42A6-965A-A876CD28C269}" type="presParOf" srcId="{7C9D3783-984C-47B6-BA34-4F9534D599A4}" destId="{0440717E-9EC2-4EA2-AEDE-2805C1D6867C}" srcOrd="6" destOrd="0" presId="urn:microsoft.com/office/officeart/2005/8/layout/cycle1"/>
    <dgm:cxn modelId="{C77C6C0C-B998-4B84-93B4-E23D47B8915C}" type="presParOf" srcId="{7C9D3783-984C-47B6-BA34-4F9534D599A4}" destId="{3FA152C2-6818-49C5-B604-BB5D265FB418}" srcOrd="7" destOrd="0" presId="urn:microsoft.com/office/officeart/2005/8/layout/cycle1"/>
    <dgm:cxn modelId="{0475D6CF-C58F-4F51-8C96-BF6397CAAE89}" type="presParOf" srcId="{7C9D3783-984C-47B6-BA34-4F9534D599A4}" destId="{C72DD79C-06D8-4AFA-9FCB-8F213BEFD38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9A17E-05A8-48BD-AFF8-EDA3F3B562BE}">
      <dsp:nvSpPr>
        <dsp:cNvPr id="0" name=""/>
        <dsp:cNvSpPr/>
      </dsp:nvSpPr>
      <dsp:spPr>
        <a:xfrm>
          <a:off x="2465897" y="1973062"/>
          <a:ext cx="1279274" cy="1279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Users</a:t>
          </a:r>
          <a:endParaRPr lang="en-GB" sz="3400" kern="1200" dirty="0"/>
        </a:p>
      </dsp:txBody>
      <dsp:txXfrm>
        <a:off x="2528346" y="2035511"/>
        <a:ext cx="1154376" cy="1154376"/>
      </dsp:txXfrm>
    </dsp:sp>
    <dsp:sp modelId="{55CF5B3E-4BC5-4441-BB79-C7C1911EC5DE}">
      <dsp:nvSpPr>
        <dsp:cNvPr id="0" name=""/>
        <dsp:cNvSpPr/>
      </dsp:nvSpPr>
      <dsp:spPr>
        <a:xfrm rot="16200000">
          <a:off x="2638953" y="1506480"/>
          <a:ext cx="9331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3163" y="0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headEnd type="triangle" w="lg" len="lg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C2DD7-79AB-404D-8336-8FE6B89506C6}">
      <dsp:nvSpPr>
        <dsp:cNvPr id="0" name=""/>
        <dsp:cNvSpPr/>
      </dsp:nvSpPr>
      <dsp:spPr>
        <a:xfrm>
          <a:off x="2485824" y="254396"/>
          <a:ext cx="1239420" cy="785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Teams</a:t>
          </a:r>
          <a:endParaRPr lang="en-GB" sz="3000" kern="1200" dirty="0"/>
        </a:p>
      </dsp:txBody>
      <dsp:txXfrm>
        <a:off x="2524169" y="292741"/>
        <a:ext cx="1162730" cy="708811"/>
      </dsp:txXfrm>
    </dsp:sp>
    <dsp:sp modelId="{3697668E-7911-4AB0-9B21-B1C439056E17}">
      <dsp:nvSpPr>
        <dsp:cNvPr id="0" name=""/>
        <dsp:cNvSpPr/>
      </dsp:nvSpPr>
      <dsp:spPr>
        <a:xfrm rot="1755180">
          <a:off x="3717875" y="3075553"/>
          <a:ext cx="4280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088" y="0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headEnd type="triangle" w="lg" len="lg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367BA-0930-4AF0-9DA6-6446D3B747BB}">
      <dsp:nvSpPr>
        <dsp:cNvPr id="0" name=""/>
        <dsp:cNvSpPr/>
      </dsp:nvSpPr>
      <dsp:spPr>
        <a:xfrm>
          <a:off x="4118666" y="3171435"/>
          <a:ext cx="1377613" cy="7890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Processes</a:t>
          </a:r>
          <a:endParaRPr lang="en-GB" sz="2300" kern="1200" dirty="0"/>
        </a:p>
      </dsp:txBody>
      <dsp:txXfrm>
        <a:off x="4157183" y="3209952"/>
        <a:ext cx="1300579" cy="711990"/>
      </dsp:txXfrm>
    </dsp:sp>
    <dsp:sp modelId="{A374F2F2-0837-4A21-99E3-5DC4757028B0}">
      <dsp:nvSpPr>
        <dsp:cNvPr id="0" name=""/>
        <dsp:cNvSpPr/>
      </dsp:nvSpPr>
      <dsp:spPr>
        <a:xfrm rot="9000000">
          <a:off x="1979943" y="3112205"/>
          <a:ext cx="520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844" y="0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headEnd type="triangle" w="lg" len="lg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A5947-CF30-4DB8-920E-E6A5EC4DD048}">
      <dsp:nvSpPr>
        <dsp:cNvPr id="0" name=""/>
        <dsp:cNvSpPr/>
      </dsp:nvSpPr>
      <dsp:spPr>
        <a:xfrm>
          <a:off x="791800" y="3181099"/>
          <a:ext cx="1223032" cy="8287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Services</a:t>
          </a:r>
          <a:endParaRPr lang="en-GB" sz="2400" kern="1200" dirty="0"/>
        </a:p>
      </dsp:txBody>
      <dsp:txXfrm>
        <a:off x="832256" y="3221555"/>
        <a:ext cx="1142120" cy="747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2059108" y="1663070"/>
          <a:ext cx="1570415" cy="1570403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2289090" y="1893050"/>
        <a:ext cx="1110451" cy="1110443"/>
      </dsp:txXfrm>
    </dsp:sp>
    <dsp:sp modelId="{13E6D694-4FB0-4984-A5F4-0D9EC2CD5FE6}">
      <dsp:nvSpPr>
        <dsp:cNvPr id="0" name=""/>
        <dsp:cNvSpPr/>
      </dsp:nvSpPr>
      <dsp:spPr>
        <a:xfrm rot="16200000">
          <a:off x="2704909" y="1199442"/>
          <a:ext cx="2788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6731" y="1324659"/>
        <a:ext cx="195168" cy="250185"/>
      </dsp:txXfrm>
    </dsp:sp>
    <dsp:sp modelId="{0593F763-75B5-4A08-83A0-26ABB4D2FF14}">
      <dsp:nvSpPr>
        <dsp:cNvPr id="0" name=""/>
        <dsp:cNvSpPr/>
      </dsp:nvSpPr>
      <dsp:spPr>
        <a:xfrm>
          <a:off x="2292436" y="3324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4078" y="194891"/>
        <a:ext cx="780474" cy="780474"/>
      </dsp:txXfrm>
    </dsp:sp>
    <dsp:sp modelId="{A4BD27F4-58EE-47F6-BB4A-9F57D7840B76}">
      <dsp:nvSpPr>
        <dsp:cNvPr id="0" name=""/>
        <dsp:cNvSpPr/>
      </dsp:nvSpPr>
      <dsp:spPr>
        <a:xfrm rot="18918752">
          <a:off x="3444811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6976" y="1620032"/>
        <a:ext cx="196400" cy="250185"/>
      </dsp:txXfrm>
    </dsp:sp>
    <dsp:sp modelId="{EE062432-16F0-45B3-AA9A-A4EF053D2026}">
      <dsp:nvSpPr>
        <dsp:cNvPr id="0" name=""/>
        <dsp:cNvSpPr/>
      </dsp:nvSpPr>
      <dsp:spPr>
        <a:xfrm>
          <a:off x="361940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048" y="745462"/>
        <a:ext cx="780474" cy="780474"/>
      </dsp:txXfrm>
    </dsp:sp>
    <dsp:sp modelId="{963BC3D8-F88F-4C12-9D78-74D441D4060C}">
      <dsp:nvSpPr>
        <dsp:cNvPr id="0" name=""/>
        <dsp:cNvSpPr/>
      </dsp:nvSpPr>
      <dsp:spPr>
        <a:xfrm rot="28593">
          <a:off x="3747792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747793" y="2331523"/>
        <a:ext cx="199505" cy="250185"/>
      </dsp:txXfrm>
    </dsp:sp>
    <dsp:sp modelId="{18A40F67-A930-4B21-8593-EE1330892D66}">
      <dsp:nvSpPr>
        <dsp:cNvPr id="0" name=""/>
        <dsp:cNvSpPr/>
      </dsp:nvSpPr>
      <dsp:spPr>
        <a:xfrm>
          <a:off x="4167209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8851" y="2073628"/>
        <a:ext cx="780474" cy="780474"/>
      </dsp:txXfrm>
    </dsp:sp>
    <dsp:sp modelId="{F9D86F98-770C-444E-9D81-C998A7AEA310}">
      <dsp:nvSpPr>
        <dsp:cNvPr id="0" name=""/>
        <dsp:cNvSpPr/>
      </dsp:nvSpPr>
      <dsp:spPr>
        <a:xfrm rot="2700000">
          <a:off x="3441641" y="2980246"/>
          <a:ext cx="28627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4218" y="3033277"/>
        <a:ext cx="200391" cy="250185"/>
      </dsp:txXfrm>
    </dsp:sp>
    <dsp:sp modelId="{B4404C66-EFFF-4184-B271-EC4AE3432809}">
      <dsp:nvSpPr>
        <dsp:cNvPr id="0" name=""/>
        <dsp:cNvSpPr/>
      </dsp:nvSpPr>
      <dsp:spPr>
        <a:xfrm>
          <a:off x="3619833" y="32237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475" y="3385431"/>
        <a:ext cx="780474" cy="780474"/>
      </dsp:txXfrm>
    </dsp:sp>
    <dsp:sp modelId="{678E943C-EF5E-4FB5-A7B4-0C2C745D9E62}">
      <dsp:nvSpPr>
        <dsp:cNvPr id="0" name=""/>
        <dsp:cNvSpPr/>
      </dsp:nvSpPr>
      <dsp:spPr>
        <a:xfrm rot="5390158">
          <a:off x="2700687" y="3293368"/>
          <a:ext cx="293288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4554" y="3332770"/>
        <a:ext cx="205302" cy="250185"/>
      </dsp:txXfrm>
    </dsp:sp>
    <dsp:sp modelId="{C38085D6-6012-4F2E-A8F3-EC4A2633FC45}">
      <dsp:nvSpPr>
        <dsp:cNvPr id="0" name=""/>
        <dsp:cNvSpPr/>
      </dsp:nvSpPr>
      <dsp:spPr>
        <a:xfrm>
          <a:off x="2297848" y="3786841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490" y="3948483"/>
        <a:ext cx="780474" cy="780474"/>
      </dsp:txXfrm>
    </dsp:sp>
    <dsp:sp modelId="{BE329992-0E37-4679-93EF-8EB1F2694B5C}">
      <dsp:nvSpPr>
        <dsp:cNvPr id="0" name=""/>
        <dsp:cNvSpPr/>
      </dsp:nvSpPr>
      <dsp:spPr>
        <a:xfrm rot="8074984">
          <a:off x="1961840" y="2988059"/>
          <a:ext cx="29002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880" y="3040469"/>
        <a:ext cx="203016" cy="250185"/>
      </dsp:txXfrm>
    </dsp:sp>
    <dsp:sp modelId="{9B1DD7A9-3937-4D43-8C95-DC4D62481026}">
      <dsp:nvSpPr>
        <dsp:cNvPr id="0" name=""/>
        <dsp:cNvSpPr/>
      </dsp:nvSpPr>
      <dsp:spPr>
        <a:xfrm>
          <a:off x="969766" y="3238453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31408" y="3400095"/>
        <a:ext cx="780474" cy="780474"/>
      </dsp:txXfrm>
    </dsp:sp>
    <dsp:sp modelId="{BE1AD032-8384-427C-9C58-C74EEA4DED8C}">
      <dsp:nvSpPr>
        <dsp:cNvPr id="0" name=""/>
        <dsp:cNvSpPr/>
      </dsp:nvSpPr>
      <dsp:spPr>
        <a:xfrm rot="10771407">
          <a:off x="1655831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741332" y="2331523"/>
        <a:ext cx="199505" cy="250185"/>
      </dsp:txXfrm>
    </dsp:sp>
    <dsp:sp modelId="{73A6EAE2-A1B6-4289-AC86-35E5E6A9FAB9}">
      <dsp:nvSpPr>
        <dsp:cNvPr id="0" name=""/>
        <dsp:cNvSpPr/>
      </dsp:nvSpPr>
      <dsp:spPr>
        <a:xfrm>
          <a:off x="417663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9305" y="2073628"/>
        <a:ext cx="780474" cy="780474"/>
      </dsp:txXfrm>
    </dsp:sp>
    <dsp:sp modelId="{7DA913E4-D6FD-4C38-B932-9249EFE7D8B2}">
      <dsp:nvSpPr>
        <dsp:cNvPr id="0" name=""/>
        <dsp:cNvSpPr/>
      </dsp:nvSpPr>
      <dsp:spPr>
        <a:xfrm rot="13481249">
          <a:off x="1963248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255" y="1620032"/>
        <a:ext cx="196400" cy="250185"/>
      </dsp:txXfrm>
    </dsp:sp>
    <dsp:sp modelId="{D1547CD5-B43F-4EF8-BF0A-91AD02A26B7B}">
      <dsp:nvSpPr>
        <dsp:cNvPr id="0" name=""/>
        <dsp:cNvSpPr/>
      </dsp:nvSpPr>
      <dsp:spPr>
        <a:xfrm>
          <a:off x="96546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7108" y="745462"/>
        <a:ext cx="780474" cy="78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1669-98B8-4C27-883E-72A6F194538C}">
      <dsp:nvSpPr>
        <dsp:cNvPr id="0" name=""/>
        <dsp:cNvSpPr/>
      </dsp:nvSpPr>
      <dsp:spPr>
        <a:xfrm>
          <a:off x="4103253" y="372513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Design</a:t>
          </a:r>
          <a:endParaRPr lang="en-GB" sz="4000" kern="1200" dirty="0"/>
        </a:p>
      </dsp:txBody>
      <dsp:txXfrm>
        <a:off x="4103253" y="372513"/>
        <a:ext cx="1900336" cy="1900336"/>
      </dsp:txXfrm>
    </dsp:sp>
    <dsp:sp modelId="{D667342F-29C9-4C42-B3E5-A71D69F08EFC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2962815"/>
            <a:gd name="adj4" fmla="val 5242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B9DC0-1AE6-48C6-9C99-CDED54738DCD}">
      <dsp:nvSpPr>
        <dsp:cNvPr id="0" name=""/>
        <dsp:cNvSpPr/>
      </dsp:nvSpPr>
      <dsp:spPr>
        <a:xfrm>
          <a:off x="2506215" y="3138662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Deliver</a:t>
          </a:r>
          <a:endParaRPr lang="en-GB" sz="4000" kern="1200" dirty="0"/>
        </a:p>
      </dsp:txBody>
      <dsp:txXfrm>
        <a:off x="2506215" y="3138662"/>
        <a:ext cx="1900336" cy="1900336"/>
      </dsp:txXfrm>
    </dsp:sp>
    <dsp:sp modelId="{B4903137-68C1-4B18-9995-C1FC8F2547DF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10171236"/>
            <a:gd name="adj4" fmla="val 7260841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152C2-6818-49C5-B604-BB5D265FB418}">
      <dsp:nvSpPr>
        <dsp:cNvPr id="0" name=""/>
        <dsp:cNvSpPr/>
      </dsp:nvSpPr>
      <dsp:spPr>
        <a:xfrm>
          <a:off x="909178" y="372513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Discover</a:t>
          </a:r>
          <a:endParaRPr lang="en-GB" sz="4000" kern="1200" dirty="0"/>
        </a:p>
      </dsp:txBody>
      <dsp:txXfrm>
        <a:off x="909178" y="372513"/>
        <a:ext cx="1900336" cy="1900336"/>
      </dsp:txXfrm>
    </dsp:sp>
    <dsp:sp modelId="{C72DD79C-06D8-4AFA-9FCB-8F213BEFD389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16855749"/>
            <a:gd name="adj4" fmla="val 14967906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The task</a:t>
            </a:r>
            <a:r>
              <a:rPr lang="en-US" sz="1600" b="1" baseline="0" dirty="0" smtClean="0"/>
              <a:t> we were given: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To improve the EGI user experience and user services through: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the management of support service from national and specialist support units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user-related requirements relating to support services and training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technical services to support the establishment and management of virtual </a:t>
            </a:r>
            <a:r>
              <a:rPr lang="en-US" sz="1200" dirty="0" err="1" smtClean="0"/>
              <a:t>organisations</a:t>
            </a:r>
            <a:r>
              <a:rPr lang="en-US" sz="1200" dirty="0" smtClean="0"/>
              <a:t> (VOs)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TNA3.1: Activity Management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Steve Brewer, EGI.eu, 3% of total NA3 effort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TNA3.2: User Community Support Team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Steve Brewer, EGI.eu, 30%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TNA3.3: NGI User Support Teams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50 partners, </a:t>
            </a:r>
            <a:r>
              <a:rPr lang="en-GB" sz="2000" dirty="0" err="1" smtClean="0"/>
              <a:t>Gergely</a:t>
            </a:r>
            <a:r>
              <a:rPr lang="en-GB" sz="2000" dirty="0" smtClean="0"/>
              <a:t> </a:t>
            </a:r>
            <a:r>
              <a:rPr lang="en-GB" sz="2000" dirty="0" err="1" smtClean="0"/>
              <a:t>Sipos</a:t>
            </a:r>
            <a:r>
              <a:rPr lang="en-GB" sz="2000" dirty="0" smtClean="0"/>
              <a:t>, EGI.eu, 49%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TNA3.4: Technical Services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err="1" smtClean="0"/>
              <a:t>Marios</a:t>
            </a:r>
            <a:r>
              <a:rPr lang="en-GB" sz="2000" dirty="0" smtClean="0"/>
              <a:t> </a:t>
            </a:r>
            <a:r>
              <a:rPr lang="en-GB" sz="2000" dirty="0" err="1" smtClean="0"/>
              <a:t>Chatziangelou</a:t>
            </a:r>
            <a:r>
              <a:rPr lang="en-GB" sz="2000" dirty="0" smtClean="0"/>
              <a:t>, GRNET, 18%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</a:t>
            </a:r>
            <a:r>
              <a:rPr lang="en-US" sz="1200" b="1" baseline="0" dirty="0" smtClean="0"/>
              <a:t> UCB is the formal communication channel between VRCs and EGI.</a:t>
            </a: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9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slides provides further detail on the Tasks within the Work Package from the end-user’s perspective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4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taken from the </a:t>
            </a:r>
            <a:r>
              <a:rPr lang="en-US" dirty="0" err="1" smtClean="0"/>
              <a:t>DoW</a:t>
            </a:r>
            <a:r>
              <a:rPr lang="en-US" dirty="0" smtClean="0"/>
              <a:t>. Training has been revised to better fit purpose.</a:t>
            </a:r>
          </a:p>
          <a:p>
            <a:r>
              <a:rPr lang="en-US" dirty="0" smtClean="0"/>
              <a:t>Note that Greece’s effort is equal to </a:t>
            </a:r>
            <a:r>
              <a:rPr lang="en-US" dirty="0" err="1" smtClean="0"/>
              <a:t>Ibergrid</a:t>
            </a:r>
            <a:r>
              <a:rPr lang="en-US" dirty="0" smtClean="0"/>
              <a:t> and UK combined</a:t>
            </a:r>
            <a:r>
              <a:rPr lang="en-GB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4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ym typeface="Wingdings" pitchFamily="2" charset="2"/>
              </a:rPr>
              <a:t>Training Marketplace launched: input from Training Working Group new features &amp; legacy data from Digital Library and events calendar now available (~60 training events were added during PY1.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4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5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2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40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4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do we search for and identify</a:t>
            </a:r>
            <a:r>
              <a:rPr lang="en-US" b="1" baseline="0" dirty="0" smtClean="0"/>
              <a:t> new communities?</a:t>
            </a:r>
            <a:endParaRPr lang="en-US" b="1" dirty="0" smtClean="0"/>
          </a:p>
          <a:p>
            <a:r>
              <a:rPr lang="en-US" dirty="0" smtClean="0"/>
              <a:t>Service can become sustainable if they are what is needed:</a:t>
            </a:r>
          </a:p>
          <a:p>
            <a:r>
              <a:rPr lang="en-US" dirty="0" smtClean="0"/>
              <a:t>-  demand creates consensus and participation</a:t>
            </a:r>
          </a:p>
          <a:p>
            <a:r>
              <a:rPr lang="en-US" dirty="0" smtClean="0"/>
              <a:t>This is a cyclical process: </a:t>
            </a:r>
          </a:p>
          <a:p>
            <a:r>
              <a:rPr lang="en-US" dirty="0" smtClean="0"/>
              <a:t> - user-driven</a:t>
            </a:r>
            <a:r>
              <a:rPr lang="en-US" baseline="0" dirty="0" smtClean="0"/>
              <a:t> development; community-motivated delivery</a:t>
            </a:r>
          </a:p>
          <a:p>
            <a:r>
              <a:rPr lang="en-US" baseline="0" dirty="0" smtClean="0"/>
              <a:t> - keep learning, keep improving efficiency of evolution process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D0CE8-B388-4E0F-BC5D-2A64032D6AF0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369934-87FF-46B4-8596-79CA2FE5360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029B67-A4A4-4BFC-B77D-DD56B435FE4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5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40357-AC43-4436-B3C7-847143055801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28/06/2011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28/06/2011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1F7B082-3B45-483D-BE13-B05D53BA2DA4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8FF38D-CB7E-4E99-946A-0727AD24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FE41A4C-93D1-49EB-8A1F-DDCFD21A79AB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C2D6C9-E148-47A8-A51A-333D5BCA4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CC05ED5-B664-4F93-B7D5-082EDFE39B02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CC042-80E9-408D-AC8A-16441F37F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1D93E66-56DE-4282-97AA-8ACA743CE1C1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D3EB8A-8C66-4464-AE29-75A81BC60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BE8FB2-F286-4CA7-99E6-FA024D7F8D70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3361DF-2621-40B8-AEF4-D04B1D7A1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2CCC8F6-1BE2-4051-BDE3-4EA7C9332CC9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242231-CF96-4B14-A078-699C495B2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E0B32EB-3EEA-4928-A13C-FCC5170CA854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20F6E4-1424-4D05-892E-C9F035634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1C3623A-9F2D-4B66-AA2E-27F482BD3841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2F0BA9-C33D-480B-81C0-C3952598C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31FC2BF-58A1-4262-B93F-121280D6E3EF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B39F13-9792-44B6-A40A-396AA3C97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039B3AB-BAF0-41DF-81A0-F1B454EF587A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A51CF6-733B-425F-BD96-A4C8BDEE1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14CA4A1-2CA9-44C5-859C-CB198D22DEB0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5886AE-1A82-429E-AD93-395F937A4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28/06/2011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28/06/2011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4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7155DF10-0CBE-4B11-95CE-9FCB32168820}" type="datetime1">
              <a:rPr lang="en-GB" smtClean="0">
                <a:cs typeface="DejaVu Sans" charset="0"/>
              </a:rPr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28/06/2011</a:t>
            </a:fld>
            <a:endParaRPr lang="en-US">
              <a:cs typeface="DejaVu San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mtClean="0">
                <a:cs typeface="DejaVu Sans" charset="0"/>
              </a:rPr>
              <a:t>EGI Life Sciences - May 2011</a:t>
            </a:r>
            <a:endParaRPr lang="en-US">
              <a:cs typeface="DejaVu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92429DA-D24B-4646-8717-4432731863EC}" type="slidenum">
              <a:rPr lang="en-US">
                <a:cs typeface="DejaVu Sans" charset="0"/>
              </a:rPr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>
              <a:cs typeface="DejaVu Sans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0" y="105131"/>
            <a:ext cx="885600" cy="86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marL="673930" indent="-259204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2pPr>
      <a:lvl3pPr marL="1036815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3pPr>
      <a:lvl4pPr marL="1451541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4pPr>
      <a:lvl5pPr marL="1866268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8000"/>
          </a:solidFill>
          <a:latin typeface="Arial" charset="0"/>
          <a:cs typeface="DejaVu Sans" charset="0"/>
        </a:defRPr>
      </a:lvl9pPr>
    </p:titleStyle>
    <p:bodyStyle>
      <a:lvl1pPr marL="311045" indent="-311045" algn="l" defTabSz="414726" rtl="0" fontAlgn="base" hangingPunct="0">
        <a:lnSpc>
          <a:spcPct val="93000"/>
        </a:lnSpc>
        <a:spcBef>
          <a:spcPts val="314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036815" indent="-20736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3pPr>
      <a:lvl4pPr marL="1451541" indent="-20736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4pPr>
      <a:lvl5pPr marL="1866268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collaboration/LSGC.html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healthgrid.org/LSVRC:Inde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svrc@healthgrid.or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168" y="1700808"/>
            <a:ext cx="7524328" cy="2234679"/>
          </a:xfrm>
        </p:spPr>
        <p:txBody>
          <a:bodyPr/>
          <a:lstStyle/>
          <a:p>
            <a:r>
              <a:rPr lang="en-GB" sz="4000" dirty="0" smtClean="0"/>
              <a:t>Virtual Research Communities: EGI's model </a:t>
            </a:r>
            <a:r>
              <a:rPr lang="en-GB" sz="4000" dirty="0"/>
              <a:t>for </a:t>
            </a:r>
            <a:r>
              <a:rPr lang="en-GB" sz="4000" dirty="0" smtClean="0"/>
              <a:t>supporting </a:t>
            </a:r>
            <a:r>
              <a:rPr lang="en-GB" sz="4000" dirty="0"/>
              <a:t>the Life </a:t>
            </a:r>
            <a:r>
              <a:rPr lang="en-GB" sz="4000" dirty="0" smtClean="0"/>
              <a:t>Sciences Grid Community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462264"/>
            <a:ext cx="5832648" cy="127099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Steve Brewer, Chief Community Officer, EGI.eu</a:t>
            </a:r>
          </a:p>
          <a:p>
            <a:pPr eaLnBrk="1" hangingPunct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steve.brewer@egi.eu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chemeClr val="bg1"/>
                </a:solidFill>
              </a:rPr>
              <a:t>HealthGrid</a:t>
            </a:r>
            <a:r>
              <a:rPr lang="en-GB" dirty="0" smtClean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EGI-</a:t>
            </a:r>
            <a:r>
              <a:rPr lang="en-GB" sz="3600" dirty="0" err="1" smtClean="0"/>
              <a:t>InSPIRE</a:t>
            </a:r>
            <a:r>
              <a:rPr lang="en-GB" sz="3600" dirty="0" smtClean="0"/>
              <a:t>: </a:t>
            </a:r>
            <a:r>
              <a:rPr lang="en-GB" sz="3600" dirty="0" smtClean="0"/>
              <a:t>project </a:t>
            </a:r>
            <a:r>
              <a:rPr lang="en-GB" sz="3600" dirty="0"/>
              <a:t>o</a:t>
            </a:r>
            <a:r>
              <a:rPr lang="en-GB" sz="3600" dirty="0" smtClean="0"/>
              <a:t>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539553" y="1772915"/>
            <a:ext cx="7992887" cy="352829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Resource providers in Europe and worldwide 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With new technologies as they mature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Support structured international research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Sustain current domain specific services 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B021CC-ADC1-4128-A47F-219DD846106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HealthGrid</a:t>
            </a:r>
            <a:r>
              <a:rPr lang="en-GB" dirty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2525551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E7EC-C2BD-48D8-98F0-8DAA5A5AEC30}" type="datetime1">
              <a:rPr lang="en-GB" smtClean="0"/>
              <a:pPr/>
              <a:t>28/06/2011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</a:t>
            </a:r>
            <a:r>
              <a:rPr lang="en-GB" dirty="0"/>
              <a:t>the LSGC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621811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Managing a sustainable infrastructure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Building sustainable user services</a:t>
            </a:r>
            <a:endParaRPr lang="en-US" sz="32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Cultivating </a:t>
            </a:r>
            <a:r>
              <a:rPr lang="en-US" sz="3200" dirty="0"/>
              <a:t>sustainable communities</a:t>
            </a:r>
            <a:endParaRPr lang="en-US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17305" y="1124744"/>
            <a:ext cx="4968552" cy="5112568"/>
            <a:chOff x="4017305" y="1124744"/>
            <a:chExt cx="4968552" cy="5112568"/>
          </a:xfrm>
        </p:grpSpPr>
        <p:sp>
          <p:nvSpPr>
            <p:cNvPr id="51" name="Rounded Rectangle 50"/>
            <p:cNvSpPr/>
            <p:nvPr/>
          </p:nvSpPr>
          <p:spPr>
            <a:xfrm>
              <a:off x="4017305" y="1124744"/>
              <a:ext cx="4968552" cy="5112568"/>
            </a:xfrm>
            <a:prstGeom prst="roundRect">
              <a:avLst>
                <a:gd name="adj" fmla="val 899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endParaRPr lang="en-GB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3009" y="114391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NA3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5541"/>
            <a:ext cx="6823484" cy="865187"/>
          </a:xfrm>
        </p:spPr>
        <p:txBody>
          <a:bodyPr/>
          <a:lstStyle/>
          <a:p>
            <a:r>
              <a:rPr lang="en-US" sz="2800" dirty="0" smtClean="0"/>
              <a:t>EGI: coordinating the user experience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447038" y="1431603"/>
            <a:ext cx="3781146" cy="4606771"/>
            <a:chOff x="107504" y="1405599"/>
            <a:chExt cx="3781146" cy="4606771"/>
          </a:xfrm>
        </p:grpSpPr>
        <p:sp>
          <p:nvSpPr>
            <p:cNvPr id="24" name="Rounded Rectangle 23"/>
            <p:cNvSpPr/>
            <p:nvPr/>
          </p:nvSpPr>
          <p:spPr>
            <a:xfrm>
              <a:off x="107504" y="1405599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9512" y="1477607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1520" y="1549615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3568" y="2333319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5576" y="2405327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44352" y="2504563"/>
              <a:ext cx="2880320" cy="27446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 descr="C:\Users\SteveB\AppData\Local\Microsoft\Windows\Temporary Internet Files\Content.IE5\FW7TDGG8\MC90033407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602" y="2917767"/>
              <a:ext cx="495086" cy="62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teveB\AppData\Local\Microsoft\Windows\Temporary Internet Files\Content.IE5\ABIUK6CD\MC90020005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997887"/>
              <a:ext cx="399659" cy="71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teveB\AppData\Local\Microsoft\Windows\Temporary Internet Files\Content.IE5\FW7TDGG8\MC9003657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39273"/>
              <a:ext cx="609675" cy="58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teveB\AppData\Local\Microsoft\Windows\Temporary Internet Files\Content.IE5\OI3FY8OH\MC90012988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160" y="2899394"/>
              <a:ext cx="651042" cy="65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95536" y="5366039"/>
              <a:ext cx="349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Different user types collaborate within a research group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3768" y="4645959"/>
              <a:ext cx="961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Research leader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25161" y="3493831"/>
              <a:ext cx="1170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Researchers and scientists</a:t>
              </a:r>
              <a:endParaRPr lang="en-GB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11760" y="3474667"/>
              <a:ext cx="1011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Application</a:t>
              </a:r>
            </a:p>
            <a:p>
              <a:r>
                <a:rPr lang="en-US" sz="1400" dirty="0" smtClean="0"/>
                <a:t>developers</a:t>
              </a:r>
              <a:endParaRPr lang="en-GB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3998" y="4645959"/>
              <a:ext cx="1377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Local System administrators</a:t>
              </a:r>
              <a:endParaRPr lang="en-GB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310" y="1621622"/>
              <a:ext cx="3258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VRC with many research groups (and one VRC representative)</a:t>
              </a:r>
              <a:endParaRPr lang="en-GB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9699" y="2485719"/>
              <a:ext cx="1656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Research group</a:t>
              </a:r>
              <a:endParaRPr lang="en-GB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6011" y="1199654"/>
            <a:ext cx="5622493" cy="1721204"/>
            <a:chOff x="3486011" y="1199654"/>
            <a:chExt cx="5622493" cy="1721204"/>
          </a:xfrm>
        </p:grpSpPr>
        <p:grpSp>
          <p:nvGrpSpPr>
            <p:cNvPr id="54" name="Group 53"/>
            <p:cNvGrpSpPr/>
            <p:nvPr/>
          </p:nvGrpSpPr>
          <p:grpSpPr>
            <a:xfrm>
              <a:off x="6118883" y="1630023"/>
              <a:ext cx="1571400" cy="1290835"/>
              <a:chOff x="610486" y="1340767"/>
              <a:chExt cx="1691204" cy="100811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87362" y="1340767"/>
                <a:ext cx="1579230" cy="100811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10486" y="1396048"/>
                <a:ext cx="1691204" cy="937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User Community Support </a:t>
                </a:r>
                <a:br>
                  <a:rPr lang="en-US" dirty="0" smtClean="0"/>
                </a:br>
                <a:r>
                  <a:rPr lang="en-US" dirty="0" smtClean="0"/>
                  <a:t>Team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185011" y="1199654"/>
              <a:ext cx="1827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VRCs </a:t>
              </a:r>
              <a:r>
                <a:rPr lang="en-US" sz="1600" dirty="0" smtClean="0"/>
                <a:t>communicate with EGI through the </a:t>
              </a:r>
              <a:r>
                <a:rPr lang="en-US" sz="1600" b="1" dirty="0" smtClean="0"/>
                <a:t>User Community Board</a:t>
              </a:r>
              <a:endParaRPr lang="en-GB" sz="1600" b="1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622956" y="1465610"/>
              <a:ext cx="1485548" cy="1405303"/>
              <a:chOff x="1423014" y="1400260"/>
              <a:chExt cx="1485548" cy="1405303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334" y="1608648"/>
                <a:ext cx="933925" cy="1196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423014" y="1400260"/>
                <a:ext cx="1485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EGI dissemination</a:t>
                </a:r>
                <a:endParaRPr lang="en-GB" sz="1200" dirty="0"/>
              </a:p>
            </p:txBody>
          </p:sp>
        </p:grpSp>
        <p:sp>
          <p:nvSpPr>
            <p:cNvPr id="55" name="Left-Right Arrow 54"/>
            <p:cNvSpPr/>
            <p:nvPr/>
          </p:nvSpPr>
          <p:spPr>
            <a:xfrm>
              <a:off x="3486011" y="2179432"/>
              <a:ext cx="2704302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7904" y="4417938"/>
            <a:ext cx="5113228" cy="1751675"/>
            <a:chOff x="3707904" y="4417938"/>
            <a:chExt cx="5113228" cy="1751675"/>
          </a:xfrm>
        </p:grpSpPr>
        <p:grpSp>
          <p:nvGrpSpPr>
            <p:cNvPr id="52" name="Group 51"/>
            <p:cNvGrpSpPr/>
            <p:nvPr/>
          </p:nvGrpSpPr>
          <p:grpSpPr>
            <a:xfrm>
              <a:off x="7239035" y="4417938"/>
              <a:ext cx="1582097" cy="1751675"/>
              <a:chOff x="323528" y="2616814"/>
              <a:chExt cx="1656184" cy="1820298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23528" y="2616814"/>
                <a:ext cx="1656184" cy="182029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1540" y="2936055"/>
                <a:ext cx="1440161" cy="124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EGI User Community </a:t>
                </a:r>
              </a:p>
              <a:p>
                <a:pPr algn="ctr"/>
                <a:r>
                  <a:rPr lang="en-US" dirty="0" smtClean="0"/>
                  <a:t>Support Services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039899" y="5085184"/>
              <a:ext cx="3202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Application Database, Training Marketplace, VO Services, Requirements Tracker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Left-Right Arrow 63"/>
            <p:cNvSpPr/>
            <p:nvPr/>
          </p:nvSpPr>
          <p:spPr>
            <a:xfrm>
              <a:off x="3707904" y="4737782"/>
              <a:ext cx="3521288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6124" y="2833762"/>
            <a:ext cx="5275009" cy="1895553"/>
            <a:chOff x="3546124" y="2833762"/>
            <a:chExt cx="5275009" cy="1895553"/>
          </a:xfrm>
        </p:grpSpPr>
        <p:grpSp>
          <p:nvGrpSpPr>
            <p:cNvPr id="56" name="Group 55"/>
            <p:cNvGrpSpPr/>
            <p:nvPr/>
          </p:nvGrpSpPr>
          <p:grpSpPr>
            <a:xfrm>
              <a:off x="4080929" y="2833762"/>
              <a:ext cx="1511446" cy="1895553"/>
              <a:chOff x="7371928" y="2700536"/>
              <a:chExt cx="1511446" cy="226008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515222" y="2872386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371928" y="2700536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452320" y="2780928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418592" y="2924944"/>
                <a:ext cx="13214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National and specialist support &amp; services</a:t>
                </a:r>
                <a:endParaRPr lang="en-US" dirty="0" smtClean="0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7239228" y="3059038"/>
              <a:ext cx="1581905" cy="12868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NGI User Support coordination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23120" y="3140968"/>
              <a:ext cx="1536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Support teams available across 50 partners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Left-Right Arrow 59"/>
            <p:cNvSpPr/>
            <p:nvPr/>
          </p:nvSpPr>
          <p:spPr>
            <a:xfrm>
              <a:off x="5592375" y="3877289"/>
              <a:ext cx="1650354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3546124" y="3765766"/>
              <a:ext cx="581469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37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92080" y="1236254"/>
            <a:ext cx="367240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65000"/>
                <a:lumOff val="35000"/>
                <a:alpha val="9000"/>
              </a:schemeClr>
            </a:solidFill>
          </a:ln>
          <a:effectLst>
            <a:glow rad="101600">
              <a:schemeClr val="accent1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Activity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User Support Coordination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ucst@egi.eu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Ensures the flow of information, knowledge and solutions among </a:t>
            </a:r>
            <a:r>
              <a:rPr lang="en-GB" sz="1400" dirty="0" smtClean="0"/>
              <a:t>stakeholders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579" y="115888"/>
            <a:ext cx="7200925" cy="865187"/>
          </a:xfrm>
        </p:spPr>
        <p:txBody>
          <a:bodyPr/>
          <a:lstStyle/>
          <a:p>
            <a:r>
              <a:rPr lang="en-US" sz="3600" dirty="0" smtClean="0"/>
              <a:t>Integrate current and future use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72500447"/>
              </p:ext>
            </p:extLst>
          </p:nvPr>
        </p:nvGraphicFramePr>
        <p:xfrm>
          <a:off x="1259632" y="1484784"/>
          <a:ext cx="628836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223461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/>
              <a:t>Support </a:t>
            </a:r>
            <a:r>
              <a:rPr lang="en-GB" sz="2400" b="1" dirty="0" smtClean="0"/>
              <a:t>teams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NGI User Support </a:t>
            </a:r>
            <a:r>
              <a:rPr lang="en-GB" sz="1600" dirty="0" smtClean="0"/>
              <a:t>Teams Experts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Site </a:t>
            </a:r>
            <a:r>
              <a:rPr lang="en-GB" sz="1600" dirty="0"/>
              <a:t>administrators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Projects with focus on specific areas. e</a:t>
            </a:r>
            <a:r>
              <a:rPr lang="en-GB" sz="1600" dirty="0" smtClean="0"/>
              <a:t>.g. EDGI</a:t>
            </a:r>
            <a:r>
              <a:rPr lang="en-GB" sz="1600" dirty="0"/>
              <a:t>; MAPPER; </a:t>
            </a:r>
            <a:r>
              <a:rPr lang="en-GB" sz="1600" dirty="0" err="1" smtClean="0"/>
              <a:t>StratusLab</a:t>
            </a:r>
            <a:r>
              <a:rPr lang="en-GB" sz="1600" dirty="0" smtClean="0"/>
              <a:t>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6704" y="2996952"/>
            <a:ext cx="29158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Processes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User Community Board (UCB)</a:t>
            </a:r>
            <a:endParaRPr lang="en-GB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VRC </a:t>
            </a:r>
            <a:r>
              <a:rPr lang="en-GB" sz="1600" dirty="0"/>
              <a:t>accreditation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Requirements processing </a:t>
            </a:r>
            <a:endParaRPr lang="en-GB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Training Working </a:t>
            </a:r>
            <a:r>
              <a:rPr lang="en-GB" sz="1600" dirty="0" smtClean="0"/>
              <a:t>Group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User Services Advisory Group (USAG)</a:t>
            </a: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4005064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Technical </a:t>
            </a:r>
            <a:r>
              <a:rPr lang="en-GB" sz="2400" b="1" dirty="0" smtClean="0"/>
              <a:t>services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Application </a:t>
            </a:r>
            <a:br>
              <a:rPr lang="en-GB" sz="1600" dirty="0" smtClean="0"/>
            </a:br>
            <a:r>
              <a:rPr lang="en-GB" sz="1600" dirty="0" smtClean="0"/>
              <a:t>Database</a:t>
            </a:r>
            <a:endParaRPr lang="en-GB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VO </a:t>
            </a:r>
            <a:r>
              <a:rPr lang="en-GB" sz="1600" dirty="0"/>
              <a:t>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Training</a:t>
            </a:r>
            <a:br>
              <a:rPr lang="en-GB" sz="1600" dirty="0" smtClean="0"/>
            </a:br>
            <a:r>
              <a:rPr lang="en-GB" sz="1600" dirty="0" smtClean="0"/>
              <a:t>Marketplace</a:t>
            </a:r>
            <a:endParaRPr lang="en-GB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Requirements Tracker</a:t>
            </a:r>
          </a:p>
        </p:txBody>
      </p:sp>
    </p:spTree>
    <p:extLst>
      <p:ext uri="{BB962C8B-B14F-4D97-AF65-F5344CB8AC3E}">
        <p14:creationId xmlns:p14="http://schemas.microsoft.com/office/powerpoint/2010/main" val="36879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UCB and the Virtual Research Community model: purpose and benefits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0" y="1268760"/>
            <a:ext cx="2664296" cy="4056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Benefits: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Defined communication channels:</a:t>
            </a:r>
            <a:r>
              <a:rPr lang="en-US" sz="1400" dirty="0" smtClean="0"/>
              <a:t> named contact points between communities &amp; EGI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Application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Policy and procedures</a:t>
            </a:r>
            <a:r>
              <a:rPr lang="en-US" sz="1400" dirty="0" smtClean="0"/>
              <a:t>: define interaction between EGI and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Requirements gathering</a:t>
            </a:r>
            <a:r>
              <a:rPr lang="en-US" sz="1400" dirty="0" smtClean="0"/>
              <a:t>: solutions and influence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Dissemination</a:t>
            </a:r>
            <a:r>
              <a:rPr lang="en-US" sz="1400" dirty="0" smtClean="0"/>
              <a:t>: sharing of news, breakthroughs, best practice and innovation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30353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User Community Board </a:t>
            </a:r>
          </a:p>
          <a:p>
            <a:r>
              <a:rPr lang="en-US" sz="1600" dirty="0" smtClean="0"/>
              <a:t>with representation from: Life Sciences, WLCG, </a:t>
            </a:r>
            <a:r>
              <a:rPr lang="en-US" sz="1600" dirty="0" err="1" smtClean="0"/>
              <a:t>WeNMR</a:t>
            </a:r>
            <a:r>
              <a:rPr lang="en-US" sz="1600" dirty="0" smtClean="0"/>
              <a:t>, Astronomy &amp; Astrophysics, Earth Sciences, Computational Chemistry, Arts &amp; Humanities, Hydrometeorology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7602" y="1196752"/>
            <a:ext cx="15151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VO:</a:t>
            </a:r>
            <a:r>
              <a:rPr lang="en-US" sz="1400" b="1" dirty="0" smtClean="0"/>
              <a:t> a group of researchers working collaboratively</a:t>
            </a:r>
            <a:endParaRPr lang="en-GB" sz="1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81152" y="1628800"/>
            <a:ext cx="1692188" cy="3431459"/>
            <a:chOff x="4242778" y="1928825"/>
            <a:chExt cx="1692188" cy="2620824"/>
          </a:xfrm>
        </p:grpSpPr>
        <p:grpSp>
          <p:nvGrpSpPr>
            <p:cNvPr id="13" name="Group 12"/>
            <p:cNvGrpSpPr/>
            <p:nvPr/>
          </p:nvGrpSpPr>
          <p:grpSpPr>
            <a:xfrm>
              <a:off x="4673568" y="1929721"/>
              <a:ext cx="864096" cy="418253"/>
              <a:chOff x="4756573" y="1915700"/>
              <a:chExt cx="864096" cy="36117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56573" y="1915700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EGI Helpdesk</a:t>
                </a:r>
                <a:endParaRPr lang="en-GB" sz="1100" b="1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687786" y="4087984"/>
              <a:ext cx="852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prstClr val="black"/>
                  </a:solidFill>
                </a:rPr>
                <a:t>Other Helpdesk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242778" y="1928825"/>
              <a:ext cx="504056" cy="2588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chemeClr val="tx1"/>
                  </a:solidFill>
                </a:rPr>
                <a:t>EGI.eu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30910" y="1928825"/>
              <a:ext cx="504056" cy="257418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</a:rPr>
                <a:t>NGI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568" y="2364863"/>
              <a:ext cx="864096" cy="416942"/>
              <a:chOff x="4756573" y="1916832"/>
              <a:chExt cx="864096" cy="36004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56573" y="1951608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Training Events</a:t>
                </a:r>
                <a:endParaRPr lang="en-GB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3568" y="2793714"/>
              <a:ext cx="864096" cy="416942"/>
              <a:chOff x="4756573" y="1912533"/>
              <a:chExt cx="864096" cy="36004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60032" y="1912533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56573" y="2002537"/>
                <a:ext cx="864096" cy="17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Trainers</a:t>
                </a:r>
                <a:endParaRPr lang="en-GB" sz="1100" b="1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73568" y="3232517"/>
              <a:ext cx="864096" cy="416941"/>
              <a:chOff x="4756573" y="1916832"/>
              <a:chExt cx="864096" cy="36004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56573" y="1931618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Technical Services </a:t>
                </a:r>
                <a:endParaRPr lang="en-GB" sz="1100" b="1" dirty="0" smtClean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73568" y="3633736"/>
              <a:ext cx="864096" cy="458384"/>
              <a:chOff x="4756573" y="1888665"/>
              <a:chExt cx="864096" cy="39582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6573" y="1888665"/>
                <a:ext cx="864096" cy="39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VRC support units</a:t>
                </a:r>
                <a:endParaRPr lang="en-GB" sz="1100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673568" y="4073713"/>
              <a:ext cx="864096" cy="458384"/>
              <a:chOff x="4756573" y="1893972"/>
              <a:chExt cx="864096" cy="39582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56573" y="1893972"/>
                <a:ext cx="864096" cy="39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Other support units</a:t>
                </a:r>
                <a:endParaRPr lang="en-GB" sz="1100" b="1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830516" y="2973145"/>
            <a:ext cx="915529" cy="913400"/>
            <a:chOff x="2771800" y="2989486"/>
            <a:chExt cx="1152128" cy="821495"/>
          </a:xfrm>
        </p:grpSpPr>
        <p:sp>
          <p:nvSpPr>
            <p:cNvPr id="34" name="Rounded Rectangle 33"/>
            <p:cNvSpPr/>
            <p:nvPr/>
          </p:nvSpPr>
          <p:spPr>
            <a:xfrm>
              <a:off x="2771800" y="2989486"/>
              <a:ext cx="1152128" cy="82149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72159" y="3184748"/>
              <a:ext cx="1093874" cy="41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UCB</a:t>
              </a:r>
              <a:endParaRPr lang="en-GB" sz="2000" b="1" dirty="0" smtClean="0"/>
            </a:p>
          </p:txBody>
        </p:sp>
      </p:grpSp>
      <p:sp>
        <p:nvSpPr>
          <p:cNvPr id="37" name="Left-Right Arrow 36"/>
          <p:cNvSpPr/>
          <p:nvPr/>
        </p:nvSpPr>
        <p:spPr>
          <a:xfrm>
            <a:off x="3777438" y="3117161"/>
            <a:ext cx="752484" cy="519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35496" y="2287016"/>
            <a:ext cx="1944216" cy="2270305"/>
            <a:chOff x="287602" y="2406815"/>
            <a:chExt cx="2190980" cy="2096193"/>
          </a:xfrm>
        </p:grpSpPr>
        <p:sp>
          <p:nvSpPr>
            <p:cNvPr id="38" name="Rounded Rectangle 37"/>
            <p:cNvSpPr/>
            <p:nvPr/>
          </p:nvSpPr>
          <p:spPr>
            <a:xfrm>
              <a:off x="287602" y="2406815"/>
              <a:ext cx="2160000" cy="209619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6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User Community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38" descr="user community_nob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74" y="2424050"/>
              <a:ext cx="1872208" cy="196319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691680" y="119675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VRC: </a:t>
            </a:r>
            <a:r>
              <a:rPr lang="en-US" sz="1400" b="1" dirty="0" smtClean="0"/>
              <a:t>a grouping of research  collaborations working in a common domain</a:t>
            </a:r>
            <a:endParaRPr lang="en-GB" sz="1400" b="1" dirty="0"/>
          </a:p>
        </p:txBody>
      </p:sp>
      <p:sp>
        <p:nvSpPr>
          <p:cNvPr id="45" name="Left-Right Arrow 44"/>
          <p:cNvSpPr/>
          <p:nvPr/>
        </p:nvSpPr>
        <p:spPr>
          <a:xfrm>
            <a:off x="1991001" y="3117161"/>
            <a:ext cx="784167" cy="5281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7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sz="3200" dirty="0" smtClean="0"/>
              <a:t>NGI </a:t>
            </a:r>
            <a:r>
              <a:rPr lang="en-GB" sz="3200" dirty="0"/>
              <a:t>User Support </a:t>
            </a:r>
            <a:r>
              <a:rPr lang="en-GB" sz="3200" dirty="0" smtClean="0"/>
              <a:t>Teams</a:t>
            </a:r>
            <a:endParaRPr lang="en-GB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9059868"/>
              </p:ext>
            </p:extLst>
          </p:nvPr>
        </p:nvGraphicFramePr>
        <p:xfrm>
          <a:off x="107504" y="1196752"/>
          <a:ext cx="56886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1052736"/>
            <a:ext cx="36004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NGI User Support Teams provide:</a:t>
            </a:r>
            <a:endParaRPr lang="en-GB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Consultancy &amp; training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ccess to grid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porting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and operating software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Collecting feedback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Documentation &amp; helpdesk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NGIs receive: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&amp; wiki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Requirements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VRC coordination support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301208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Support teams are available across 50 partners – they are all different… as are their support skills.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412776"/>
            <a:ext cx="20162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Serbian NGI: Grid Intro. - 25 March 2011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005064"/>
            <a:ext cx="129614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SIMAP </a:t>
            </a:r>
            <a:r>
              <a:rPr lang="en-US" sz="1200" dirty="0" smtClean="0"/>
              <a:t>added:</a:t>
            </a:r>
            <a:r>
              <a:rPr lang="en-US" sz="1400" dirty="0" smtClean="0"/>
              <a:t> 4 March 2011, (Comp. </a:t>
            </a:r>
            <a:r>
              <a:rPr lang="en-US" sz="1400" dirty="0" err="1" smtClean="0"/>
              <a:t>Chem</a:t>
            </a:r>
            <a:r>
              <a:rPr lang="en-US" sz="1400" dirty="0" smtClean="0"/>
              <a:t>)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453119" cy="5544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891233" cy="5570904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47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sz="3600" dirty="0" smtClean="0"/>
              <a:t>Technical Support Services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20" y="1268760"/>
            <a:ext cx="8640960" cy="187220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Services provided by a few NGIs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whole community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support the Virtual Research Communities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facilitate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work of NGI support teams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improve communication among NGIs,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 and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Bring in expertise and services from Heavy User Communities (HUCs)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18087"/>
            <a:ext cx="1925340" cy="16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03920" y="3212976"/>
            <a:ext cx="8488560" cy="2664296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Tools and services (current list – will be expanded):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EGI Application Database</a:t>
            </a:r>
            <a:r>
              <a:rPr 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Marios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Chatziangelou</a:t>
            </a:r>
            <a:r>
              <a:rPr lang="en-GB" dirty="0">
                <a:latin typeface="Arial" pitchFamily="34" charset="0"/>
                <a:cs typeface="Arial" pitchFamily="34" charset="0"/>
              </a:rPr>
              <a:t>, GRNET)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Services for VOs </a:t>
            </a:r>
            <a:r>
              <a:rPr lang="en-GB" dirty="0">
                <a:latin typeface="Arial" pitchFamily="34" charset="0"/>
                <a:cs typeface="Arial" pitchFamily="34" charset="0"/>
              </a:rPr>
              <a:t>(Ignacio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Blanquer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Espert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/>
              <a:t>UPV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Gonçalo</a:t>
            </a:r>
            <a:r>
              <a:rPr lang="en-GB" dirty="0">
                <a:latin typeface="Arial" pitchFamily="34" charset="0"/>
                <a:cs typeface="Arial" pitchFamily="34" charset="0"/>
              </a:rPr>
              <a:t> Borges,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LIP)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Marketplace </a:t>
            </a:r>
            <a:r>
              <a:rPr lang="en-GB" dirty="0">
                <a:latin typeface="Arial" pitchFamily="34" charset="0"/>
                <a:cs typeface="Arial" pitchFamily="34" charset="0"/>
              </a:rPr>
              <a:t>(Claire Devereux, STFC)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Tracker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(EGI.eu with help from CESNET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Application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 of </a:t>
            </a:r>
            <a:r>
              <a:rPr lang="en-US" sz="2400" dirty="0" err="1" smtClean="0"/>
              <a:t>AppDB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r>
              <a:rPr lang="en-GB" sz="1800" dirty="0" smtClean="0"/>
              <a:t>gives recognition to reusable </a:t>
            </a:r>
            <a:r>
              <a:rPr lang="en-GB" sz="1800" dirty="0"/>
              <a:t>applications </a:t>
            </a:r>
            <a:r>
              <a:rPr lang="en-GB" sz="1800" dirty="0" smtClean="0"/>
              <a:t>and tools </a:t>
            </a:r>
          </a:p>
          <a:p>
            <a:r>
              <a:rPr lang="en-GB" sz="1800" dirty="0" smtClean="0"/>
              <a:t>gives recognition to application developers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3284984"/>
            <a:ext cx="3960812" cy="2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Use of </a:t>
            </a:r>
            <a:r>
              <a:rPr lang="en-US" sz="2400" dirty="0" err="1" smtClean="0"/>
              <a:t>AppDB</a:t>
            </a:r>
            <a:endParaRPr lang="en-GB" sz="2400" dirty="0" smtClean="0"/>
          </a:p>
          <a:p>
            <a:r>
              <a:rPr lang="en-GB" sz="1800" dirty="0" smtClean="0"/>
              <a:t>Register applications/tools</a:t>
            </a:r>
          </a:p>
          <a:p>
            <a:r>
              <a:rPr lang="en-GB" sz="1800" dirty="0" smtClean="0"/>
              <a:t>Reuse of applications/tools</a:t>
            </a:r>
          </a:p>
          <a:p>
            <a:r>
              <a:rPr lang="en-US" sz="1800" dirty="0" smtClean="0"/>
              <a:t>Map of application landscape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 smtClean="0"/>
              <a:t>AppDB</a:t>
            </a:r>
            <a:r>
              <a:rPr lang="en-US" sz="1800" dirty="0" smtClean="0"/>
              <a:t> gadget has been instantiated by: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WeNMR</a:t>
            </a:r>
            <a:r>
              <a:rPr lang="en-US" sz="1600" dirty="0" smtClean="0"/>
              <a:t>, LSGC, </a:t>
            </a:r>
            <a:r>
              <a:rPr lang="en-US" sz="1600" dirty="0" err="1" smtClean="0"/>
              <a:t>GridPP</a:t>
            </a:r>
            <a:r>
              <a:rPr lang="en-US" sz="1600" dirty="0" smtClean="0"/>
              <a:t>, Serbian, UK and Hungarian NGIs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5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AppDB</a:t>
            </a:r>
            <a:r>
              <a:rPr lang="en-US" dirty="0" smtClean="0"/>
              <a:t>: PY1 statistics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36738" y="2141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17863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471863" y="185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471863" y="185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003675" y="158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15719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Note: Apps. Can be associated with &gt; 1 country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900387"/>
              </p:ext>
            </p:extLst>
          </p:nvPr>
        </p:nvGraphicFramePr>
        <p:xfrm>
          <a:off x="-31932" y="1003057"/>
          <a:ext cx="48600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0787"/>
              </p:ext>
            </p:extLst>
          </p:nvPr>
        </p:nvGraphicFramePr>
        <p:xfrm>
          <a:off x="3829554" y="2924944"/>
          <a:ext cx="51583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7" y="1340769"/>
            <a:ext cx="321158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additions to the </a:t>
            </a:r>
            <a:r>
              <a:rPr lang="en-US" sz="2000" b="1" dirty="0" smtClean="0"/>
              <a:t>Applications Database</a:t>
            </a:r>
            <a:r>
              <a:rPr lang="en-US" sz="2000" dirty="0" smtClean="0"/>
              <a:t> during Project Year 1</a:t>
            </a:r>
          </a:p>
          <a:p>
            <a:r>
              <a:rPr lang="en-US" sz="2000" dirty="0" smtClean="0"/>
              <a:t>(Data: largest to smallest)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82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LSGC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21811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Managing a sustainable infrastructure</a:t>
            </a:r>
            <a:endParaRPr lang="en-US" sz="3200" b="1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Building sustainable user services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Cultivating </a:t>
            </a:r>
            <a:r>
              <a:rPr lang="en-US" sz="3200" dirty="0"/>
              <a:t>sustainable communities</a:t>
            </a:r>
            <a:endParaRPr lang="en-US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2639"/>
            <a:ext cx="4320480" cy="4810726"/>
          </a:xfrm>
          <a:ln>
            <a:noFill/>
          </a:ln>
        </p:spPr>
        <p:txBody>
          <a:bodyPr/>
          <a:lstStyle/>
          <a:p>
            <a:r>
              <a:rPr lang="en-GB" sz="2000" dirty="0" smtClean="0"/>
              <a:t>Integration of: </a:t>
            </a:r>
            <a:endParaRPr lang="en-GB" sz="2000" dirty="0"/>
          </a:p>
          <a:p>
            <a:pPr lvl="1"/>
            <a:r>
              <a:rPr lang="en-GB" sz="1600" dirty="0" smtClean="0"/>
              <a:t>Training </a:t>
            </a:r>
            <a:r>
              <a:rPr lang="en-GB" sz="1600" dirty="0"/>
              <a:t>event calendar</a:t>
            </a:r>
          </a:p>
          <a:p>
            <a:pPr lvl="1"/>
            <a:r>
              <a:rPr lang="en-GB" sz="1600" dirty="0"/>
              <a:t>Digital library (of training materials)</a:t>
            </a:r>
          </a:p>
          <a:p>
            <a:pPr lvl="1"/>
            <a:r>
              <a:rPr lang="en-GB" sz="1600" dirty="0"/>
              <a:t>Service offering </a:t>
            </a:r>
            <a:r>
              <a:rPr lang="en-GB" sz="1600" dirty="0" smtClean="0"/>
              <a:t>&amp; </a:t>
            </a:r>
            <a:r>
              <a:rPr lang="en-GB" sz="1600" dirty="0"/>
              <a:t>requesting form</a:t>
            </a:r>
          </a:p>
          <a:p>
            <a:r>
              <a:rPr lang="en-GB" sz="2000" dirty="0" smtClean="0"/>
              <a:t>Purpose of Training Marketplace:</a:t>
            </a:r>
            <a:endParaRPr lang="en-GB" sz="2000" dirty="0"/>
          </a:p>
          <a:p>
            <a:pPr lvl="1"/>
            <a:r>
              <a:rPr lang="en-GB" sz="1600" dirty="0"/>
              <a:t>Register training events</a:t>
            </a:r>
          </a:p>
          <a:p>
            <a:pPr lvl="1"/>
            <a:r>
              <a:rPr lang="en-GB" sz="1600" dirty="0"/>
              <a:t>Use, reuse and share training materials</a:t>
            </a:r>
          </a:p>
          <a:p>
            <a:pPr lvl="1"/>
            <a:r>
              <a:rPr lang="en-GB" sz="1600" dirty="0"/>
              <a:t>Offer training-related services (infrastructure, VO, CA, ...)</a:t>
            </a:r>
          </a:p>
          <a:p>
            <a:pPr lvl="1"/>
            <a:r>
              <a:rPr lang="en-GB" sz="1600" dirty="0"/>
              <a:t>Feed training-requirements</a:t>
            </a:r>
          </a:p>
          <a:p>
            <a:pPr lvl="1"/>
            <a:r>
              <a:rPr lang="en-GB" sz="1600" dirty="0"/>
              <a:t>Delegate representative to EGI Training Working </a:t>
            </a:r>
            <a:r>
              <a:rPr lang="en-GB" sz="1600" dirty="0" smtClean="0"/>
              <a:t>Group</a:t>
            </a:r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600" dirty="0" smtClean="0"/>
              <a:t>Approximately 60 training events were added during Project Year 1.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816424" cy="5013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0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Coordination of services </a:t>
            </a:r>
            <a:r>
              <a:rPr lang="en-GB" sz="3600" dirty="0"/>
              <a:t>for VOs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899592" y="1193506"/>
            <a:ext cx="7710859" cy="10995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dirty="0" smtClean="0"/>
              <a:t>VO-specific testing of sites is required by VO managers within VRCs</a:t>
            </a:r>
            <a:endParaRPr lang="en-GB" sz="1800" dirty="0" smtClean="0"/>
          </a:p>
          <a:p>
            <a:r>
              <a:rPr lang="en-GB" sz="1800" dirty="0" smtClean="0"/>
              <a:t>basic services are available from within the infrastructure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ypically delivered through the operations teams and NGIs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544" y="2426216"/>
            <a:ext cx="3888432" cy="3374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Coordination consists of: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Reviewing available services: </a:t>
            </a:r>
            <a:r>
              <a:rPr lang="en-GB" sz="1600" dirty="0" smtClean="0"/>
              <a:t>management</a:t>
            </a:r>
            <a:r>
              <a:rPr lang="en-GB" sz="1600" dirty="0"/>
              <a:t>, monitor </a:t>
            </a:r>
            <a:r>
              <a:rPr lang="en-GB" sz="1600" dirty="0" smtClean="0"/>
              <a:t>&amp; </a:t>
            </a:r>
            <a:r>
              <a:rPr lang="en-GB" sz="1600" dirty="0"/>
              <a:t>accounting </a:t>
            </a:r>
            <a:r>
              <a:rPr lang="en-GB" sz="1600" dirty="0" smtClean="0"/>
              <a:t>tools (NAGIOS </a:t>
            </a:r>
            <a:r>
              <a:rPr lang="en-GB" sz="1600" dirty="0"/>
              <a:t>SAM, GANGA, DIANE, CERN dashboard &amp; mini </a:t>
            </a:r>
            <a:r>
              <a:rPr lang="en-GB" sz="1600" dirty="0" smtClean="0"/>
              <a:t>dashboard)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Consultancy/help for </a:t>
            </a:r>
            <a:r>
              <a:rPr lang="en-GB" sz="1600" dirty="0"/>
              <a:t>VO </a:t>
            </a:r>
            <a:r>
              <a:rPr lang="en-GB" sz="1600" dirty="0" smtClean="0"/>
              <a:t>managers*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Specification </a:t>
            </a:r>
            <a:r>
              <a:rPr lang="en-US" sz="1600" dirty="0"/>
              <a:t>of requirements </a:t>
            </a:r>
            <a:r>
              <a:rPr lang="en-US" sz="1600" dirty="0" smtClean="0"/>
              <a:t>for improving </a:t>
            </a:r>
            <a:r>
              <a:rPr lang="en-US" sz="1600" dirty="0"/>
              <a:t>operational tools to simplify VO </a:t>
            </a:r>
            <a:r>
              <a:rPr lang="en-US" sz="1600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Provisioning basic services for new 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Developing dashboard infrastructure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179512" y="5944725"/>
            <a:ext cx="3210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Further </a:t>
            </a:r>
            <a:r>
              <a:rPr lang="en-GB" sz="1400" dirty="0"/>
              <a:t>consultancy is provided by </a:t>
            </a:r>
            <a:r>
              <a:rPr lang="en-GB" sz="1400" dirty="0" smtClean="0"/>
              <a:t>NGIs</a:t>
            </a:r>
            <a:endParaRPr lang="en-GB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4826374" y="3004486"/>
            <a:ext cx="3490042" cy="3088810"/>
            <a:chOff x="5688087" y="2852936"/>
            <a:chExt cx="3276401" cy="3096344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87" name="AutoShape 52"/>
            <p:cNvCxnSpPr>
              <a:cxnSpLocks noChangeShapeType="1"/>
              <a:stCxn id="86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8" name="AutoShape 53"/>
            <p:cNvCxnSpPr>
              <a:cxnSpLocks noChangeShapeType="1"/>
              <a:stCxn id="85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90" name="Text Box 55"/>
            <p:cNvSpPr txBox="1">
              <a:spLocks noChangeArrowheads="1"/>
            </p:cNvSpPr>
            <p:nvPr/>
          </p:nvSpPr>
          <p:spPr bwMode="auto">
            <a:xfrm>
              <a:off x="8251624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1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monitor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3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4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97" name="AutoShape 62"/>
            <p:cNvCxnSpPr>
              <a:cxnSpLocks noChangeShapeType="1"/>
              <a:stCxn id="81" idx="3"/>
              <a:endCxn id="91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8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9" name="AutoShape 64"/>
            <p:cNvCxnSpPr>
              <a:cxnSpLocks noChangeShapeType="1"/>
              <a:stCxn id="82" idx="0"/>
              <a:endCxn id="91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0" name="AutoShape 65"/>
            <p:cNvCxnSpPr>
              <a:cxnSpLocks noChangeShapeType="1"/>
              <a:stCxn id="95" idx="2"/>
              <a:endCxn id="91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1" name="AutoShape 66"/>
            <p:cNvCxnSpPr>
              <a:cxnSpLocks noChangeShapeType="1"/>
              <a:endCxn id="91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2" name="AutoShape 67"/>
            <p:cNvCxnSpPr>
              <a:cxnSpLocks noChangeShapeType="1"/>
              <a:stCxn id="94" idx="0"/>
              <a:endCxn id="91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103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4367" y="5801034"/>
            <a:ext cx="1377553" cy="436712"/>
            <a:chOff x="5868144" y="5661248"/>
            <a:chExt cx="2003185" cy="492393"/>
          </a:xfrm>
        </p:grpSpPr>
        <p:sp>
          <p:nvSpPr>
            <p:cNvPr id="42" name="Rounded Rectangle 41"/>
            <p:cNvSpPr/>
            <p:nvPr/>
          </p:nvSpPr>
          <p:spPr>
            <a:xfrm>
              <a:off x="5868144" y="5661248"/>
              <a:ext cx="2003185" cy="49239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utoShape 51"/>
            <p:cNvSpPr>
              <a:spLocks noChangeArrowheads="1"/>
            </p:cNvSpPr>
            <p:nvPr/>
          </p:nvSpPr>
          <p:spPr bwMode="auto">
            <a:xfrm>
              <a:off x="6049879" y="5772646"/>
              <a:ext cx="178305" cy="24864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5518" y="5723964"/>
              <a:ext cx="1537266" cy="31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Site resources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452559" y="2348880"/>
            <a:ext cx="45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VRCs contain one or more VO.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Each VO needs to monitor many resources </a:t>
            </a:r>
            <a:endParaRPr lang="en-GB" sz="1600" dirty="0"/>
          </a:p>
        </p:txBody>
      </p:sp>
      <p:cxnSp>
        <p:nvCxnSpPr>
          <p:cNvPr id="47" name="AutoShape 63"/>
          <p:cNvCxnSpPr>
            <a:cxnSpLocks noChangeShapeType="1"/>
            <a:stCxn id="84" idx="0"/>
            <a:endCxn id="91" idx="2"/>
          </p:cNvCxnSpPr>
          <p:nvPr/>
        </p:nvCxnSpPr>
        <p:spPr bwMode="auto">
          <a:xfrm>
            <a:off x="5279812" y="3761885"/>
            <a:ext cx="919189" cy="67908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3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688632" cy="3865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 Services: NAGIOS SAM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Content Placeholder 5"/>
          <p:cNvSpPr>
            <a:spLocks/>
          </p:cNvSpPr>
          <p:nvPr/>
        </p:nvSpPr>
        <p:spPr bwMode="auto">
          <a:xfrm>
            <a:off x="1963408" y="4869160"/>
            <a:ext cx="6641040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PT" dirty="0" smtClean="0"/>
              <a:t>Benefits:</a:t>
            </a:r>
            <a:endParaRPr lang="en-GB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Sites from a VO are tested (infrastructure tests run probes on NGIs)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Ability </a:t>
            </a:r>
            <a:r>
              <a:rPr lang="pt-PT" sz="1400" dirty="0"/>
              <a:t>to </a:t>
            </a:r>
            <a:r>
              <a:rPr lang="en-GB" sz="1400" dirty="0"/>
              <a:t>develop and integrate </a:t>
            </a:r>
            <a:r>
              <a:rPr lang="pt-PT" sz="1400" dirty="0" smtClean="0"/>
              <a:t>VO’s</a:t>
            </a:r>
            <a:r>
              <a:rPr lang="en-GB" sz="1400" dirty="0" smtClean="0"/>
              <a:t> </a:t>
            </a:r>
            <a:r>
              <a:rPr lang="en-GB" sz="1400" dirty="0"/>
              <a:t>own </a:t>
            </a:r>
            <a:r>
              <a:rPr lang="en-GB" sz="1400" dirty="0" smtClean="0"/>
              <a:t>probes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A VO can use the central installation from LIP/UPV, or can install its own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677798"/>
            <a:ext cx="1711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Service Status Details for: </a:t>
            </a:r>
            <a:r>
              <a:rPr lang="en-US" sz="1050" b="1" dirty="0" smtClean="0"/>
              <a:t>phys.vo.ibergrid.eu</a:t>
            </a:r>
            <a:endParaRPr lang="en-GB" sz="1050" b="1" dirty="0"/>
          </a:p>
        </p:txBody>
      </p:sp>
      <p:sp>
        <p:nvSpPr>
          <p:cNvPr id="8" name="Content Placeholder 5"/>
          <p:cNvSpPr>
            <a:spLocks/>
          </p:cNvSpPr>
          <p:nvPr/>
        </p:nvSpPr>
        <p:spPr bwMode="auto">
          <a:xfrm>
            <a:off x="6156176" y="1772816"/>
            <a:ext cx="2808312" cy="324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PT" sz="2000" dirty="0" smtClean="0"/>
              <a:t>NAGIOS SAM triggers </a:t>
            </a:r>
            <a:r>
              <a:rPr lang="pt-PT" sz="2000" dirty="0"/>
              <a:t>the executions of probes in grid sites </a:t>
            </a:r>
            <a:r>
              <a:rPr lang="en-GB" sz="2000" dirty="0"/>
              <a:t> </a:t>
            </a:r>
            <a:endParaRPr lang="pt-PT" sz="2000" dirty="0"/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400" dirty="0"/>
              <a:t>Tests to the Storage resources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400" dirty="0"/>
              <a:t>Tests to the Computing Resources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400" dirty="0"/>
              <a:t>Summary views of successful and unsuccessful services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400" dirty="0"/>
              <a:t>Sends emails to the site </a:t>
            </a:r>
            <a:r>
              <a:rPr lang="en-US" sz="1400" dirty="0" err="1"/>
              <a:t>admins</a:t>
            </a:r>
            <a:r>
              <a:rPr lang="en-US" sz="1400" dirty="0"/>
              <a:t> in case of </a:t>
            </a:r>
            <a:r>
              <a:rPr lang="en-US" sz="1400" dirty="0" smtClean="0"/>
              <a:t>failures</a:t>
            </a:r>
            <a:endParaRPr lang="pt-P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61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Provision of VO support software for VRCs &amp; </a:t>
            </a:r>
            <a:r>
              <a:rPr lang="en-GB" sz="2000" dirty="0" smtClean="0"/>
              <a:t>VOs </a:t>
            </a:r>
            <a:r>
              <a:rPr lang="en-GB" sz="1600" dirty="0" smtClean="0"/>
              <a:t>(e.g.</a:t>
            </a:r>
            <a:r>
              <a:rPr lang="en-US" sz="1600" dirty="0" err="1" smtClean="0"/>
              <a:t>WeNMR</a:t>
            </a:r>
            <a:r>
              <a:rPr lang="en-US" sz="1600" dirty="0"/>
              <a:t>, </a:t>
            </a:r>
            <a:r>
              <a:rPr lang="en-US" sz="1600" dirty="0" err="1" smtClean="0"/>
              <a:t>BioMed</a:t>
            </a:r>
            <a:r>
              <a:rPr lang="en-US" sz="1600" dirty="0"/>
              <a:t>)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64" y="4725144"/>
            <a:ext cx="1973548" cy="110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Processing EGI </a:t>
            </a:r>
            <a:r>
              <a:rPr lang="en-GB" sz="3200" dirty="0" smtClean="0"/>
              <a:t>requirements; </a:t>
            </a:r>
            <a:r>
              <a:rPr lang="en-GB" sz="3200" dirty="0"/>
              <a:t>implementing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7048" y="1414517"/>
            <a:ext cx="8969002" cy="4462755"/>
            <a:chOff x="67048" y="1414517"/>
            <a:chExt cx="8969002" cy="4462755"/>
          </a:xfrm>
        </p:grpSpPr>
        <p:sp>
          <p:nvSpPr>
            <p:cNvPr id="7" name="Rounded Rectangle 6"/>
            <p:cNvSpPr/>
            <p:nvPr/>
          </p:nvSpPr>
          <p:spPr>
            <a:xfrm>
              <a:off x="6948488" y="3123188"/>
              <a:ext cx="719137" cy="10079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TCB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6238" y="3050411"/>
              <a:ext cx="2160587" cy="11528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tx1"/>
                  </a:solidFill>
                </a:rPr>
                <a:t>EGI</a:t>
              </a:r>
              <a:br>
                <a:rPr lang="en-GB" sz="2000" b="1" dirty="0" smtClean="0">
                  <a:solidFill>
                    <a:schemeClr val="tx1"/>
                  </a:solidFill>
                </a:rPr>
              </a:br>
              <a:r>
                <a:rPr lang="en-GB" sz="2000" b="1" dirty="0" smtClean="0">
                  <a:solidFill>
                    <a:schemeClr val="tx1"/>
                  </a:solidFill>
                </a:rPr>
                <a:t>Requirements Tracker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9552" y="2854082"/>
              <a:ext cx="1547812" cy="1511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VRCs</a:t>
              </a:r>
            </a:p>
          </p:txBody>
        </p:sp>
        <p:cxnSp>
          <p:nvCxnSpPr>
            <p:cNvPr id="10" name="Straight Arrow Connector 9"/>
            <p:cNvCxnSpPr>
              <a:stCxn id="19" idx="2"/>
            </p:cNvCxnSpPr>
            <p:nvPr/>
          </p:nvCxnSpPr>
          <p:spPr>
            <a:xfrm rot="5400000">
              <a:off x="3130413" y="2638294"/>
              <a:ext cx="864024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1619672" y="3142708"/>
              <a:ext cx="1512144" cy="917353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Input Channels for </a:t>
              </a:r>
              <a:r>
                <a:rPr lang="en-GB" sz="1200" b="1" dirty="0" smtClean="0">
                  <a:solidFill>
                    <a:srgbClr val="C00000"/>
                  </a:solidFill>
                </a:rPr>
                <a:t>User requirements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224334" y="4006805"/>
              <a:ext cx="603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NGIs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802556" y="2546702"/>
              <a:ext cx="6731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HUCs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62855" y="4366845"/>
              <a:ext cx="8128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ESFRIs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76572" y="3142709"/>
              <a:ext cx="534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EEF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7048" y="3626822"/>
              <a:ext cx="5445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VOs</a:t>
              </a:r>
            </a:p>
          </p:txBody>
        </p:sp>
        <p:cxnSp>
          <p:nvCxnSpPr>
            <p:cNvPr id="17" name="Straight Arrow Connector 16"/>
            <p:cNvCxnSpPr>
              <a:stCxn id="18" idx="2"/>
            </p:cNvCxnSpPr>
            <p:nvPr/>
          </p:nvCxnSpPr>
          <p:spPr>
            <a:xfrm rot="5400000">
              <a:off x="4079963" y="2630926"/>
              <a:ext cx="838969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066853" y="1414517"/>
              <a:ext cx="865187" cy="796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Developer teams in TNA3.4</a:t>
              </a:r>
              <a:endParaRPr lang="en-US" sz="12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30228" y="1414517"/>
              <a:ext cx="865187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UCST</a:t>
              </a:r>
              <a:br>
                <a:rPr lang="en-US" sz="1200" b="1" dirty="0" smtClean="0"/>
              </a:br>
              <a:r>
                <a:rPr lang="en-US" sz="1200" b="1" dirty="0" smtClean="0"/>
                <a:t>(with NGIs)</a:t>
              </a:r>
              <a:endParaRPr lang="en-US" sz="1200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578475" y="3194874"/>
              <a:ext cx="865188" cy="865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UCB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01013" y="3123188"/>
              <a:ext cx="935037" cy="100811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External technology providers</a:t>
              </a:r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7596188" y="3358064"/>
              <a:ext cx="576262" cy="557212"/>
            </a:xfrm>
            <a:prstGeom prst="leftRightArrow">
              <a:avLst>
                <a:gd name="adj1" fmla="val 50415"/>
                <a:gd name="adj2" fmla="val 357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179512" y="2762924"/>
              <a:ext cx="723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EIROs</a:t>
              </a:r>
              <a:endParaRPr lang="en-US" sz="1400" b="1" dirty="0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3635896" y="4077072"/>
              <a:ext cx="792088" cy="129614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0087" y="5354052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/>
                <a:t>EGI Helpdesk</a:t>
              </a:r>
              <a:br>
                <a:rPr lang="en-GB" sz="1400" b="1" dirty="0" smtClean="0"/>
              </a:br>
              <a:r>
                <a:rPr lang="en-GB" sz="1400" b="1" dirty="0" smtClean="0"/>
                <a:t>(GGUS system)</a:t>
              </a:r>
              <a:endParaRPr lang="en-GB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6867" y="4130496"/>
              <a:ext cx="6776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EMI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IGE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SAGA</a:t>
              </a:r>
            </a:p>
          </p:txBody>
        </p:sp>
      </p:grpSp>
      <p:sp>
        <p:nvSpPr>
          <p:cNvPr id="36" name="Left-Right Arrow 35"/>
          <p:cNvSpPr/>
          <p:nvPr/>
        </p:nvSpPr>
        <p:spPr>
          <a:xfrm>
            <a:off x="6385544" y="3377585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Left-Right Arrow 36"/>
          <p:cNvSpPr/>
          <p:nvPr/>
        </p:nvSpPr>
        <p:spPr>
          <a:xfrm>
            <a:off x="5076824" y="3375844"/>
            <a:ext cx="575295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436095" y="1580856"/>
            <a:ext cx="1152129" cy="4662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USAG</a:t>
            </a:r>
            <a:endParaRPr lang="en-GB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42385"/>
            <a:ext cx="1985776" cy="111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5184067" y="4941168"/>
            <a:ext cx="3838849" cy="123139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1600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storage for requirements</a:t>
            </a:r>
          </a:p>
          <a:p>
            <a:r>
              <a:rPr lang="en-GB" sz="1600" dirty="0" smtClean="0"/>
              <a:t>Complete </a:t>
            </a:r>
            <a:r>
              <a:rPr lang="en-GB" sz="16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200" dirty="0" smtClean="0"/>
              <a:t>For user, NGIs &amp; technology providers</a:t>
            </a:r>
          </a:p>
          <a:p>
            <a:r>
              <a:rPr lang="en-GB" sz="1600" dirty="0" smtClean="0"/>
              <a:t>Requirement submission interface</a:t>
            </a:r>
          </a:p>
        </p:txBody>
      </p:sp>
      <p:cxnSp>
        <p:nvCxnSpPr>
          <p:cNvPr id="38" name="Straight Arrow Connector 37"/>
          <p:cNvCxnSpPr>
            <a:stCxn id="24" idx="2"/>
            <a:endCxn id="21" idx="0"/>
          </p:cNvCxnSpPr>
          <p:nvPr/>
        </p:nvCxnSpPr>
        <p:spPr>
          <a:xfrm flipH="1">
            <a:off x="6011069" y="2047130"/>
            <a:ext cx="1091" cy="114774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1"/>
            <a:endCxn id="18" idx="3"/>
          </p:cNvCxnSpPr>
          <p:nvPr/>
        </p:nvCxnSpPr>
        <p:spPr>
          <a:xfrm flipH="1" flipV="1">
            <a:off x="4932040" y="1812980"/>
            <a:ext cx="504055" cy="101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www.egi.eu/user-support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2" y="1104899"/>
            <a:ext cx="7108452" cy="52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929">
            <a:off x="397946" y="3477501"/>
            <a:ext cx="2598940" cy="2767872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66">
            <a:off x="94283" y="1218908"/>
            <a:ext cx="1056598" cy="14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" y="1988840"/>
            <a:ext cx="1154278" cy="12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Support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25963"/>
          </a:xfrm>
        </p:spPr>
        <p:txBody>
          <a:bodyPr/>
          <a:lstStyle/>
          <a:p>
            <a:r>
              <a:rPr lang="en-US" sz="2800" dirty="0" smtClean="0"/>
              <a:t>Motivation for workshops (from EGI Forums):</a:t>
            </a:r>
          </a:p>
          <a:p>
            <a:pPr lvl="1"/>
            <a:r>
              <a:rPr lang="en-US" sz="2400" dirty="0" smtClean="0"/>
              <a:t>Users indicated need for – collaboration &amp; exploration</a:t>
            </a:r>
          </a:p>
          <a:p>
            <a:pPr lvl="1"/>
            <a:r>
              <a:rPr lang="en-US" sz="2400" dirty="0" smtClean="0"/>
              <a:t>More smaller and focused meetings needed</a:t>
            </a:r>
          </a:p>
          <a:p>
            <a:pPr lvl="1"/>
            <a:r>
              <a:rPr lang="en-US" sz="2400" dirty="0" smtClean="0"/>
              <a:t>Bring specialists together</a:t>
            </a:r>
          </a:p>
          <a:p>
            <a:r>
              <a:rPr lang="en-US" sz="2800" dirty="0" smtClean="0"/>
              <a:t>Purpose:</a:t>
            </a:r>
          </a:p>
          <a:p>
            <a:pPr lvl="1"/>
            <a:r>
              <a:rPr lang="en-US" sz="2400" dirty="0" smtClean="0"/>
              <a:t>Inform and educate, clarify and specify</a:t>
            </a:r>
          </a:p>
          <a:p>
            <a:r>
              <a:rPr lang="en-US" sz="2800" dirty="0" smtClean="0"/>
              <a:t>Emerging themes (from requirements):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ortals, </a:t>
            </a:r>
            <a:r>
              <a:rPr lang="en-US" sz="2400" dirty="0" err="1"/>
              <a:t>v</a:t>
            </a:r>
            <a:r>
              <a:rPr lang="en-US" sz="2400" dirty="0" err="1" smtClean="0"/>
              <a:t>isualisation</a:t>
            </a:r>
            <a:r>
              <a:rPr lang="en-US" sz="2400" dirty="0" smtClean="0"/>
              <a:t>, data management, scalability, </a:t>
            </a:r>
            <a:r>
              <a:rPr lang="en-US" sz="2400" dirty="0"/>
              <a:t>w</a:t>
            </a:r>
            <a:r>
              <a:rPr lang="en-US" sz="2400" dirty="0" smtClean="0"/>
              <a:t>orkflow, supporting users, planning training events, developing and provisioning sustainable apps. </a:t>
            </a:r>
            <a:endParaRPr lang="en-US" sz="2400" dirty="0"/>
          </a:p>
          <a:p>
            <a:pPr lvl="1"/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IWSG-Life2011, 9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b="1" dirty="0" smtClean="0"/>
              <a:t>Supporting LSGC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621811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Managing a sustainable infrastructure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Building sustainable user services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Cultivating </a:t>
            </a:r>
            <a:r>
              <a:rPr lang="en-US" sz="3200" b="1" dirty="0"/>
              <a:t>sustainable communities</a:t>
            </a:r>
            <a:endParaRPr lang="en-US" sz="32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2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sz="3200" b="1" dirty="0" smtClean="0"/>
              <a:t>New user communities</a:t>
            </a:r>
            <a:r>
              <a:rPr lang="en-GB" sz="3200" dirty="0" smtClean="0"/>
              <a:t>: gathering new requirements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635896" y="2852936"/>
            <a:ext cx="223224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Infrastructure</a:t>
            </a:r>
            <a:endParaRPr lang="en-GB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294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i="0" dirty="0"/>
              <a:t>What makes up a Virtual Research Community?</a:t>
            </a:r>
            <a:endParaRPr lang="en-GB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13407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VRCs provide EGI with: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4005064"/>
            <a:ext cx="2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EGI offers VRCs</a:t>
            </a:r>
            <a:r>
              <a:rPr lang="en-US" b="1" dirty="0" smtClean="0"/>
              <a:t>: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9966" y="2708920"/>
            <a:ext cx="213225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Virtual </a:t>
            </a:r>
            <a:r>
              <a:rPr lang="en-US" sz="1400" dirty="0" err="1"/>
              <a:t>Organisations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Shared stories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Best practices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Collaborations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Laboratories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</a:t>
            </a:r>
            <a:r>
              <a:rPr lang="en-US" sz="1400" dirty="0" smtClean="0"/>
              <a:t>artnerships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2281" y="1844824"/>
            <a:ext cx="1872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Applications and tools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Training modules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Success </a:t>
            </a:r>
            <a:r>
              <a:rPr lang="en-US" sz="1400" dirty="0" smtClean="0"/>
              <a:t>stories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Experts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Users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208" y="4420850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E</a:t>
            </a:r>
            <a:r>
              <a:rPr lang="en-US" sz="1400" dirty="0" smtClean="0"/>
              <a:t>asy to use infrastructure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Grid-ready applications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Training </a:t>
            </a:r>
            <a:r>
              <a:rPr lang="en-US" sz="1400" dirty="0" smtClean="0"/>
              <a:t>resources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Help and support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Involvement </a:t>
            </a:r>
            <a:r>
              <a:rPr lang="en-US" sz="1400" dirty="0" smtClean="0"/>
              <a:t>in open development processes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Workshops and forums</a:t>
            </a:r>
            <a:endParaRPr lang="en-US" sz="1400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829312136"/>
              </p:ext>
            </p:extLst>
          </p:nvPr>
        </p:nvGraphicFramePr>
        <p:xfrm>
          <a:off x="1140646" y="1140426"/>
          <a:ext cx="69127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3" y="5206676"/>
            <a:ext cx="2051720" cy="13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Graphic spid="26" grpId="0">
        <p:bldAsOne/>
      </p:bldGraphic>
      <p:bldGraphic spid="26" grpId="1">
        <p:bldAsOne/>
      </p:bldGraphic>
      <p:bldGraphic spid="26" grpId="2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Life Sciences Grid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612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LSGC has just signed an </a:t>
            </a:r>
            <a:r>
              <a:rPr lang="en-US" dirty="0" err="1" smtClean="0"/>
              <a:t>MoU</a:t>
            </a:r>
            <a:r>
              <a:rPr lang="en-US" dirty="0" smtClean="0"/>
              <a:t> with EGI: 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http://www.egi.eu/collaboration/LSGC.html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Application developers will be major element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Portal and gateway developers too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Developers are the bridge between research and the infrastructure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Event such as IWSG-Life2011 and the </a:t>
            </a:r>
            <a:r>
              <a:rPr lang="en-US" dirty="0" err="1" smtClean="0"/>
              <a:t>HealthGrid</a:t>
            </a:r>
            <a:r>
              <a:rPr lang="en-US" dirty="0" smtClean="0"/>
              <a:t> conference bring such people together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87727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 Memorandum of Understanding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LSGC VRC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6624736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The Life Sciences community: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Clearly well established, however…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Many new requirements to be satisfied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Especially to increase researcher numbers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How will this be achieved?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Use of the existing EGI support services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Participation in UCB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</a:t>
            </a:r>
            <a:r>
              <a:rPr lang="en-US" sz="2400" dirty="0" smtClean="0"/>
              <a:t>orkshops, forums</a:t>
            </a:r>
            <a:r>
              <a:rPr lang="en-US" sz="2400" dirty="0"/>
              <a:t> </a:t>
            </a:r>
            <a:r>
              <a:rPr lang="en-US" sz="2400" dirty="0" smtClean="0"/>
              <a:t>and road-shows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Resource </a:t>
            </a:r>
            <a:r>
              <a:rPr lang="en-GB" sz="4000" dirty="0"/>
              <a:t>Infrastructure</a:t>
            </a:r>
            <a:br>
              <a:rPr lang="en-GB" sz="4000" dirty="0"/>
            </a:br>
            <a:r>
              <a:rPr lang="en-GB" sz="2400" dirty="0" smtClean="0"/>
              <a:t>(Showing </a:t>
            </a:r>
            <a:r>
              <a:rPr lang="en-GB" sz="2400" dirty="0"/>
              <a:t>yearly increase)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18F12-1D1A-4AD3-B7E1-882CE00CB420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76243"/>
            <a:ext cx="2133600" cy="365125"/>
          </a:xfrm>
        </p:spPr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56550"/>
            <a:ext cx="8202653" cy="5152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41892" cy="118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0" y="3140968"/>
            <a:ext cx="2394802" cy="255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3211810"/>
            <a:ext cx="750699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338 Resource Centres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+6.8%</a:t>
            </a:r>
          </a:p>
          <a:p>
            <a:r>
              <a:rPr lang="en-GB" b="1" dirty="0" smtClean="0"/>
              <a:t>    Europe, Asia Pacific, North and South America</a:t>
            </a:r>
          </a:p>
          <a:p>
            <a:r>
              <a:rPr lang="en-GB" b="1" dirty="0" smtClean="0"/>
              <a:t>    96 supporting MPI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+31.5%</a:t>
            </a:r>
          </a:p>
          <a:p>
            <a:r>
              <a:rPr lang="en-GB" b="1" dirty="0" smtClean="0"/>
              <a:t>51 Countries (57 with integrated RPs)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b="1" dirty="0" smtClean="0"/>
              <a:t>+18.75%</a:t>
            </a:r>
          </a:p>
          <a:p>
            <a:r>
              <a:rPr lang="en-GB" b="1" dirty="0" smtClean="0"/>
              <a:t>Capacity</a:t>
            </a:r>
          </a:p>
          <a:p>
            <a:r>
              <a:rPr lang="en-GB" b="1" dirty="0" smtClean="0"/>
              <a:t>    240,000 CPU cores  </a:t>
            </a:r>
          </a:p>
          <a:p>
            <a:r>
              <a:rPr lang="en-GB" b="1" dirty="0"/>
              <a:t>	</a:t>
            </a:r>
            <a:r>
              <a:rPr lang="en-GB" b="1" dirty="0" smtClean="0"/>
              <a:t>(339,00 with integrated and peer RPs) </a:t>
            </a: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24.9%</a:t>
            </a:r>
          </a:p>
          <a:p>
            <a:r>
              <a:rPr lang="en-GB" b="1" dirty="0" smtClean="0"/>
              <a:t>    1.89 Million HEP-SPEC 06*</a:t>
            </a:r>
          </a:p>
          <a:p>
            <a:r>
              <a:rPr lang="en-GB" b="1" dirty="0" smtClean="0"/>
              <a:t>    102 PB disk, 89 PB tape</a:t>
            </a:r>
          </a:p>
          <a:p>
            <a:endParaRPr lang="en-GB" b="1" dirty="0" smtClean="0"/>
          </a:p>
          <a:p>
            <a:r>
              <a:rPr lang="en-GB" sz="1600" b="1" dirty="0" smtClean="0"/>
              <a:t>* </a:t>
            </a:r>
            <a:r>
              <a:rPr lang="en-GB" sz="1600" b="1" dirty="0" smtClean="0">
                <a:solidFill>
                  <a:schemeClr val="bg1"/>
                </a:solidFill>
              </a:rPr>
              <a:t>Million HEP-SPEC 06 </a:t>
            </a:r>
            <a:r>
              <a:rPr lang="en-US" sz="1600" b="1" dirty="0" err="1">
                <a:solidFill>
                  <a:schemeClr val="bg1"/>
                </a:solidFill>
              </a:rPr>
              <a:t>Normalised</a:t>
            </a:r>
            <a:r>
              <a:rPr lang="en-US" sz="1600" b="1" dirty="0">
                <a:solidFill>
                  <a:schemeClr val="bg1"/>
                </a:solidFill>
              </a:rPr>
              <a:t> CPU time to a reference value of Mega </a:t>
            </a:r>
            <a:r>
              <a:rPr lang="en-US" sz="1600" b="1" dirty="0" smtClean="0">
                <a:solidFill>
                  <a:schemeClr val="bg1"/>
                </a:solidFill>
              </a:rPr>
              <a:t>HEP-SPEC 06</a:t>
            </a:r>
            <a:endParaRPr lang="en-GB" sz="1600" b="1" dirty="0" smtClean="0">
              <a:solidFill>
                <a:schemeClr val="bg1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6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9C6D61-3059-4E19-9988-AE895C4F6540}" type="slidenum">
              <a:rPr lang="en-US"/>
              <a:pPr/>
              <a:t>30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Life-Science Grid Community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539522"/>
            <a:ext cx="8228160" cy="4689132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Timeline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June 2010: open workshop at the HealthGrid conference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Agreed on a statement of goals and missions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Monthly phone meetings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Participating user groups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VOs: biomed (catch-all), vlemed, lsgrid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German life-science user community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Lifewatch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Supporting NGIs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Dutch, French, Italian, Spanish and Swiss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Hosting body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HealthGrid, a non-profit association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50FFF1-308A-4EA9-BC30-12B92955006F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8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D983E0-45CC-4131-9451-3EFD651EAB28}" type="slidenum">
              <a:rPr lang="en-US"/>
              <a:pPr/>
              <a:t>31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Purposes and goals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474715"/>
            <a:ext cx="8228160" cy="4526396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Represent the LS grid users, in particular to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Negotiate resources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Promote their requirements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Liaise with the European Grid </a:t>
            </a:r>
            <a:r>
              <a:rPr lang="en-US" dirty="0" smtClean="0"/>
              <a:t>Infrastructure</a:t>
            </a:r>
            <a:endParaRPr lang="en-US" dirty="0"/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Coordinate actions 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Serve as a contact point for new users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Share expertise in the community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Avoid replication of efforts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Define common requirements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Encourage sharing of resources, data and tools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BF0D47-2303-4CAE-ABA6-E325C31F7F57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357989-0BE6-4E9B-98BC-855CD9FFCB96}" type="slidenum">
              <a:rPr lang="en-US"/>
              <a:pPr/>
              <a:t>32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Purposes and goals (2)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Provide technical services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Operate and support common VOs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Operate shared services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Provide targeted user support and application porting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Training and induction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Organize community-specific training events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Smooth the learning curve, lower the start-up cost</a:t>
            </a: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Dissemination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Transfer knowledge among VRC partners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Advertise actions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Liaise with other groups of interest</a:t>
            </a:r>
          </a:p>
          <a:p>
            <a:pPr marL="1566581" lvl="1" indent="-519794">
              <a:buClr>
                <a:srgbClr val="FF950E"/>
              </a:buClr>
              <a:buSzPct val="7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020A7D-D8AA-4882-BDD7-2E9599E8705B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5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– Life Sciences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8966B-38BF-4967-BD48-BD5911ABA88F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1218" r="23655" b="10805"/>
          <a:stretch/>
        </p:blipFill>
        <p:spPr bwMode="auto">
          <a:xfrm>
            <a:off x="804" y="-27384"/>
            <a:ext cx="9143195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6AF248-BFEF-431A-B1A1-A7B4F1250042}" type="slidenum">
              <a:rPr lang="en-US"/>
              <a:pPr/>
              <a:t>34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313953"/>
            <a:ext cx="8228160" cy="1062832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/>
              <a:t>More information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825947"/>
          </a:xfrm>
          <a:ln/>
        </p:spPr>
        <p:txBody>
          <a:bodyPr/>
          <a:lstStyle/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Contact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Wiki page: http://wiki.healthgrid.org/LSVRC:Index</a:t>
            </a:r>
            <a:endParaRPr lang="en-US" dirty="0">
              <a:hlinkClick r:id="rId3"/>
            </a:endParaRP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Mailing list: lsvrc@healthgrid.org</a:t>
            </a:r>
            <a:endParaRPr lang="en-US" dirty="0">
              <a:hlinkClick r:id="rId4"/>
            </a:endParaRPr>
          </a:p>
          <a:p>
            <a:pPr marL="391645" indent="-293733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How to benefit from the LSGC?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Established VOs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Discuss technical issues with other VOs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Submit requirements to the EGI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Advertise your services ; use others'</a:t>
            </a:r>
          </a:p>
          <a:p>
            <a:pPr marL="1566581" lvl="1" indent="-519794">
              <a:buClr>
                <a:srgbClr val="FF950E"/>
              </a:buClr>
              <a:buSzPct val="75000"/>
              <a:buFont typeface="Symbol" charset="2"/>
              <a:buChar char="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New communities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Join an existing VO and benefit from its expertise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Get information on related applications and porting efforts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Get application porting support</a:t>
            </a:r>
          </a:p>
          <a:p>
            <a:pPr marL="2349872" lvl="2" indent="-390205">
              <a:buClr>
                <a:srgbClr val="FF950E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Browse training material and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3A7B1-905A-473C-B494-04487F3CAA10}" type="datetime1">
              <a:rPr lang="en-GB" smtClean="0"/>
              <a:pPr/>
              <a:t>28/06/2011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5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279301"/>
            <a:ext cx="8219256" cy="45259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 smtClean="0"/>
              <a:t>EGI Virtual </a:t>
            </a:r>
            <a:r>
              <a:rPr lang="en-US" sz="2400" dirty="0"/>
              <a:t>Research Community (VRC) model </a:t>
            </a:r>
            <a:r>
              <a:rPr lang="en-US" sz="2400" dirty="0" smtClean="0"/>
              <a:t>available and LSGC VRC created</a:t>
            </a:r>
            <a:endParaRPr lang="en-US" sz="2400" dirty="0"/>
          </a:p>
          <a:p>
            <a:pPr lvl="1">
              <a:spcBef>
                <a:spcPts val="800"/>
              </a:spcBef>
            </a:pPr>
            <a:r>
              <a:rPr lang="en-US" sz="1800" dirty="0" smtClean="0"/>
              <a:t>LSGC participating in User </a:t>
            </a:r>
            <a:r>
              <a:rPr lang="en-US" sz="1800" dirty="0"/>
              <a:t>Community </a:t>
            </a:r>
            <a:r>
              <a:rPr lang="en-US" sz="1800" dirty="0" smtClean="0"/>
              <a:t>Board</a:t>
            </a:r>
            <a:endParaRPr lang="en-US" sz="1800" dirty="0"/>
          </a:p>
          <a:p>
            <a:pPr lvl="1">
              <a:spcBef>
                <a:spcPts val="800"/>
              </a:spcBef>
            </a:pPr>
            <a:r>
              <a:rPr lang="en-US" sz="1800" dirty="0" smtClean="0"/>
              <a:t>LSGC contributing to Requirements Tracker process</a:t>
            </a:r>
            <a:endParaRPr lang="en-US" sz="1800" dirty="0"/>
          </a:p>
          <a:p>
            <a:pPr lvl="1">
              <a:spcBef>
                <a:spcPts val="800"/>
              </a:spcBef>
            </a:pPr>
            <a:r>
              <a:rPr lang="en-US" sz="1800" dirty="0" smtClean="0"/>
              <a:t>EGI supporting NGIs who support LSGC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Technical Support Services</a:t>
            </a:r>
            <a:r>
              <a:rPr lang="en-US" sz="2400" dirty="0"/>
              <a:t>: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User requirement-driven process established</a:t>
            </a:r>
          </a:p>
          <a:p>
            <a:pPr lvl="1">
              <a:spcBef>
                <a:spcPts val="800"/>
              </a:spcBef>
            </a:pPr>
            <a:r>
              <a:rPr lang="en-US" sz="1800" dirty="0" err="1"/>
              <a:t>AppDB</a:t>
            </a:r>
            <a:r>
              <a:rPr lang="en-US" sz="1800" dirty="0"/>
              <a:t> gadget: being used by </a:t>
            </a:r>
            <a:r>
              <a:rPr lang="en-US" sz="1800" dirty="0" smtClean="0"/>
              <a:t>LSGC and </a:t>
            </a:r>
            <a:r>
              <a:rPr lang="en-US" sz="1800" dirty="0"/>
              <a:t>NGIs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User Support Platform based around </a:t>
            </a:r>
            <a:r>
              <a:rPr lang="en-US" sz="1800" dirty="0" smtClean="0"/>
              <a:t>EGI gadgets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Community Support Workshops: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Life Sciences themes will be investigated and acted upon; your themes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69434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Thanks for your time!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steve.brewer@egi.eu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 grid consists of </a:t>
            </a:r>
            <a:r>
              <a:rPr lang="en-GB" sz="3600" dirty="0" smtClean="0"/>
              <a:t>distributed resources </a:t>
            </a:r>
            <a:r>
              <a:rPr lang="en-GB" dirty="0" smtClean="0"/>
              <a:t>controlled by </a:t>
            </a:r>
            <a:r>
              <a:rPr lang="en-GB" sz="3600" dirty="0" smtClean="0"/>
              <a:t>separate organisations </a:t>
            </a:r>
            <a:r>
              <a:rPr lang="en-GB" dirty="0" smtClean="0"/>
              <a:t>that be systematically used securely by users external to that organisation</a:t>
            </a:r>
          </a:p>
          <a:p>
            <a:pPr eaLnBrk="1" hangingPunct="1"/>
            <a:r>
              <a:rPr lang="en-GB" dirty="0" smtClean="0"/>
              <a:t>Resources can include:</a:t>
            </a:r>
          </a:p>
          <a:p>
            <a:pPr lvl="1" eaLnBrk="1" hangingPunct="1"/>
            <a:r>
              <a:rPr lang="en-GB" sz="2400" dirty="0" smtClean="0"/>
              <a:t>Commodity or HPC clusters</a:t>
            </a:r>
          </a:p>
          <a:p>
            <a:pPr lvl="1" eaLnBrk="1" hangingPunct="1"/>
            <a:r>
              <a:rPr lang="en-GB" sz="2400" dirty="0" smtClean="0"/>
              <a:t>Disk or tape storage</a:t>
            </a:r>
          </a:p>
          <a:p>
            <a:pPr lvl="1" eaLnBrk="1" hangingPunct="1"/>
            <a:r>
              <a:rPr lang="en-GB" sz="2400" dirty="0" smtClean="0"/>
              <a:t>Instruments</a:t>
            </a:r>
          </a:p>
          <a:p>
            <a:pPr lvl="1" eaLnBrk="1" hangingPunct="1"/>
            <a:r>
              <a:rPr lang="en-GB" sz="2400" dirty="0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0721F-B645-4B47-8668-EA03BDE5571B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HealthGrid</a:t>
            </a:r>
            <a:r>
              <a:rPr lang="en-GB" dirty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1A45-23C8-4B8A-BC44-36FFBC774338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HealthGrid</a:t>
            </a:r>
            <a:r>
              <a:rPr lang="en-GB" dirty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851" y="3964588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B363B-373D-4E3F-985E-134F8C86D884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HealthGrid</a:t>
            </a:r>
            <a:r>
              <a:rPr lang="en-GB" dirty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74951"/>
            <a:ext cx="2286000" cy="68609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276872"/>
            <a:ext cx="8464425" cy="73615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services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972C7-72F6-42BE-ADE0-23D6B4DCB84E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423AB0-4174-470C-A40A-ABFC1EBC732C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HealthGrid</a:t>
            </a:r>
            <a:r>
              <a:rPr lang="en-GB" dirty="0">
                <a:solidFill>
                  <a:schemeClr val="bg1"/>
                </a:solidFill>
              </a:rPr>
              <a:t> 2011, Bristol,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589240"/>
            <a:ext cx="915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EGI and EGI.eu supported by EGI-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InSPIRE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14903"/>
          <a:stretch>
            <a:fillRect/>
          </a:stretch>
        </p:blipFill>
        <p:spPr bwMode="auto">
          <a:xfrm>
            <a:off x="4211960" y="2996952"/>
            <a:ext cx="4681538" cy="3073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01600" dist="101600" dir="27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42540" y="4595018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724128" y="5600273"/>
            <a:ext cx="1008112" cy="276999"/>
          </a:xfrm>
          <a:prstGeom prst="rect">
            <a:avLst/>
          </a:prstGeom>
          <a:solidFill>
            <a:srgbClr val="BDBDD4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>
                <a:latin typeface="Arial" charset="0"/>
              </a:rPr>
              <a:t>Un-</a:t>
            </a:r>
            <a:r>
              <a:rPr lang="en-GB" sz="1200" dirty="0" smtClean="0">
                <a:latin typeface="Arial" charset="0"/>
              </a:rPr>
              <a:t>Funded</a:t>
            </a:r>
            <a:endParaRPr lang="en-GB" sz="12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HealthGrid</a:t>
            </a:r>
            <a:r>
              <a:rPr lang="en-GB" dirty="0"/>
              <a:t> 2011, Bristol, 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1F732-29E3-4934-B824-1CA542D006B8}" type="datetime1">
              <a:rPr lang="en-GB" smtClean="0"/>
              <a:pPr>
                <a:defRPr/>
              </a:pPr>
              <a:t>28/06/2011</a:t>
            </a:fld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732240" y="5600273"/>
            <a:ext cx="1008112" cy="276999"/>
          </a:xfrm>
          <a:prstGeom prst="rect">
            <a:avLst/>
          </a:prstGeom>
          <a:solidFill>
            <a:srgbClr val="090D5A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Funded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2451</Words>
  <Application>Microsoft Office PowerPoint</Application>
  <PresentationFormat>On-screen Show (4:3)</PresentationFormat>
  <Paragraphs>642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EGI-InSPIRE 2</vt:lpstr>
      <vt:lpstr>EG-InSPIRE</vt:lpstr>
      <vt:lpstr>1_EG-InSPIRE</vt:lpstr>
      <vt:lpstr>Office Theme</vt:lpstr>
      <vt:lpstr>Virtual Research Communities: EGI's model for supporting the Life Sciences Grid Community</vt:lpstr>
      <vt:lpstr>Supporting the LSGC</vt:lpstr>
      <vt:lpstr>Resource Infrastructure (Showing yearly increase)</vt:lpstr>
      <vt:lpstr>What is a Grid?</vt:lpstr>
      <vt:lpstr>Infrastructure (Wikipedia)</vt:lpstr>
      <vt:lpstr>PowerPoint Presentation</vt:lpstr>
      <vt:lpstr>EGI Resource Infrastructure</vt:lpstr>
      <vt:lpstr>EGI.eu</vt:lpstr>
      <vt:lpstr>EGI-InSPIRE Project</vt:lpstr>
      <vt:lpstr>EGI-InSPIRE: project objectives</vt:lpstr>
      <vt:lpstr>A Virtuous Service Cycle</vt:lpstr>
      <vt:lpstr>Supporting the LSGC</vt:lpstr>
      <vt:lpstr>EGI: coordinating the user experience </vt:lpstr>
      <vt:lpstr>Integrate current and future use</vt:lpstr>
      <vt:lpstr>UCB and the Virtual Research Community model: purpose and benefits</vt:lpstr>
      <vt:lpstr>NGI User Support Teams</vt:lpstr>
      <vt:lpstr>Technical Support Services</vt:lpstr>
      <vt:lpstr>EGI Application Database</vt:lpstr>
      <vt:lpstr>AppDB: PY1 statistics</vt:lpstr>
      <vt:lpstr>Training marketplace</vt:lpstr>
      <vt:lpstr>Coordination of services for VOs</vt:lpstr>
      <vt:lpstr>VO Services: NAGIOS SAM</vt:lpstr>
      <vt:lpstr>Processing EGI requirements; implementing solutions</vt:lpstr>
      <vt:lpstr>www.egi.eu/user-support</vt:lpstr>
      <vt:lpstr>Community Support Workshops</vt:lpstr>
      <vt:lpstr>Supporting LSGC</vt:lpstr>
      <vt:lpstr>New user communities: gathering new requirements</vt:lpstr>
      <vt:lpstr>Life Sciences Grid Community</vt:lpstr>
      <vt:lpstr>LSGC VRC</vt:lpstr>
      <vt:lpstr>Life-Science Grid Community</vt:lpstr>
      <vt:lpstr>Purposes and goals (1)</vt:lpstr>
      <vt:lpstr>Purposes and goals (2)</vt:lpstr>
      <vt:lpstr>AppDB – Life Sciences</vt:lpstr>
      <vt:lpstr>More information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 Brewer</cp:lastModifiedBy>
  <cp:revision>156</cp:revision>
  <dcterms:created xsi:type="dcterms:W3CDTF">2010-09-03T12:01:03Z</dcterms:created>
  <dcterms:modified xsi:type="dcterms:W3CDTF">2011-06-28T10:35:53Z</dcterms:modified>
</cp:coreProperties>
</file>