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02" r:id="rId5"/>
    <p:sldId id="305" r:id="rId6"/>
    <p:sldId id="304" r:id="rId7"/>
    <p:sldId id="261" r:id="rId8"/>
    <p:sldId id="314" r:id="rId9"/>
    <p:sldId id="320" r:id="rId10"/>
    <p:sldId id="292" r:id="rId11"/>
    <p:sldId id="291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7" autoAdjust="0"/>
  </p:normalViewPr>
  <p:slideViewPr>
    <p:cSldViewPr>
      <p:cViewPr varScale="1">
        <p:scale>
          <a:sx n="98" d="100"/>
          <a:sy n="98" d="100"/>
        </p:scale>
        <p:origin x="-19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5" csCatId="accent1" phldr="1"/>
      <dgm:spPr/>
    </dgm:pt>
    <dgm:pt modelId="{D29BB719-FD56-2844-B248-A2C788E4DD2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28E323F-3660-44D5-ADE7-C7E847194D74}" type="presOf" srcId="{D29BB719-FD56-2844-B248-A2C788E4DD2F}" destId="{B51FE79A-82F8-BB4D-A548-9E0C95931871}" srcOrd="0" destOrd="0" presId="urn:microsoft.com/office/officeart/2005/8/layout/cycle8"/>
    <dgm:cxn modelId="{C5BEE099-23AE-433D-831B-0C99F07CF054}" type="presOf" srcId="{EEF953A5-D527-4EE9-A59B-961F6170A889}" destId="{591A4803-9161-404F-80F0-6635C9FB251F}" srcOrd="0" destOrd="0" presId="urn:microsoft.com/office/officeart/2005/8/layout/cycle8"/>
    <dgm:cxn modelId="{30D89FE8-D3EA-404E-B972-14617EA0AEF4}" type="presOf" srcId="{BAF4BAD2-6E0E-4446-B6A6-A6D77538DFCB}" destId="{68A78B6C-BAED-9543-ABF9-EF748C194928}" srcOrd="0" destOrd="0" presId="urn:microsoft.com/office/officeart/2005/8/layout/cycle8"/>
    <dgm:cxn modelId="{55EED476-4A05-4D05-881E-FFDDC884B731}" type="presOf" srcId="{D29BB719-FD56-2844-B248-A2C788E4DD2F}" destId="{5D3EBB9C-D0DB-A04F-8C69-3980DBA0A347}" srcOrd="1" destOrd="0" presId="urn:microsoft.com/office/officeart/2005/8/layout/cycle8"/>
    <dgm:cxn modelId="{2A383B22-7A7A-4A0D-B6BE-885234EBF0D8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BF31B4-960B-499C-82F0-21F5128B2FE0}" type="presOf" srcId="{30DC3652-13DC-4ADB-9F08-1B30D4C68CD1}" destId="{0191A99D-29BC-4F01-A4D7-44E75443DF7B}" srcOrd="0" destOrd="0" presId="urn:microsoft.com/office/officeart/2005/8/layout/cycle8"/>
    <dgm:cxn modelId="{54BF520B-C657-4F67-9E4C-3928A89D28D6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C600DD2B-D315-468E-BC98-605D8A9E0A39}" type="presOf" srcId="{CB58CE4A-1514-944C-81FE-B229AB3C48F8}" destId="{C1AB6106-2BE5-804E-B6C3-C7F2D76A8D32}" srcOrd="0" destOrd="0" presId="urn:microsoft.com/office/officeart/2005/8/layout/cycle8"/>
    <dgm:cxn modelId="{ABBAC192-8A40-41C1-821E-A8A8C968D3EC}" type="presOf" srcId="{EEF953A5-D527-4EE9-A59B-961F6170A889}" destId="{A01F02A2-235C-CE48-BF8C-CAB822D58D2A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CB4BDB67-6602-497D-B2A9-ADDD435565DC}" type="presParOf" srcId="{C1AB6106-2BE5-804E-B6C3-C7F2D76A8D32}" destId="{B51FE79A-82F8-BB4D-A548-9E0C95931871}" srcOrd="0" destOrd="0" presId="urn:microsoft.com/office/officeart/2005/8/layout/cycle8"/>
    <dgm:cxn modelId="{FDC5FB89-D14F-418C-8395-04D120C0F3A4}" type="presParOf" srcId="{C1AB6106-2BE5-804E-B6C3-C7F2D76A8D32}" destId="{705C8AB6-07F4-9F4B-87F0-46B8C840C22B}" srcOrd="1" destOrd="0" presId="urn:microsoft.com/office/officeart/2005/8/layout/cycle8"/>
    <dgm:cxn modelId="{BE696476-5EDE-48CD-8864-5DB24D4AC271}" type="presParOf" srcId="{C1AB6106-2BE5-804E-B6C3-C7F2D76A8D32}" destId="{D298770A-DAE4-8F40-A1E8-7F5394387065}" srcOrd="2" destOrd="0" presId="urn:microsoft.com/office/officeart/2005/8/layout/cycle8"/>
    <dgm:cxn modelId="{8F97601E-1B07-443B-9DA5-95332D6687D1}" type="presParOf" srcId="{C1AB6106-2BE5-804E-B6C3-C7F2D76A8D32}" destId="{5D3EBB9C-D0DB-A04F-8C69-3980DBA0A347}" srcOrd="3" destOrd="0" presId="urn:microsoft.com/office/officeart/2005/8/layout/cycle8"/>
    <dgm:cxn modelId="{5D6CF28E-E51D-4741-ACCF-DFE45806FD36}" type="presParOf" srcId="{C1AB6106-2BE5-804E-B6C3-C7F2D76A8D32}" destId="{591A4803-9161-404F-80F0-6635C9FB251F}" srcOrd="4" destOrd="0" presId="urn:microsoft.com/office/officeart/2005/8/layout/cycle8"/>
    <dgm:cxn modelId="{32C6B69C-EF53-47BE-B005-7951D1C1FFE6}" type="presParOf" srcId="{C1AB6106-2BE5-804E-B6C3-C7F2D76A8D32}" destId="{47251BC0-C938-8C43-8106-383575FA7DBC}" srcOrd="5" destOrd="0" presId="urn:microsoft.com/office/officeart/2005/8/layout/cycle8"/>
    <dgm:cxn modelId="{5E823089-C2B1-404B-824D-10168462C57A}" type="presParOf" srcId="{C1AB6106-2BE5-804E-B6C3-C7F2D76A8D32}" destId="{1C94465A-CDF7-8E43-B681-139D791B1387}" srcOrd="6" destOrd="0" presId="urn:microsoft.com/office/officeart/2005/8/layout/cycle8"/>
    <dgm:cxn modelId="{85B8250A-37C8-4FD7-BF88-2BCD1E3D1B82}" type="presParOf" srcId="{C1AB6106-2BE5-804E-B6C3-C7F2D76A8D32}" destId="{A01F02A2-235C-CE48-BF8C-CAB822D58D2A}" srcOrd="7" destOrd="0" presId="urn:microsoft.com/office/officeart/2005/8/layout/cycle8"/>
    <dgm:cxn modelId="{1165051E-20BD-473F-9F92-11CC75C3E53C}" type="presParOf" srcId="{C1AB6106-2BE5-804E-B6C3-C7F2D76A8D32}" destId="{68A78B6C-BAED-9543-ABF9-EF748C194928}" srcOrd="8" destOrd="0" presId="urn:microsoft.com/office/officeart/2005/8/layout/cycle8"/>
    <dgm:cxn modelId="{CA1BF774-504B-4276-9E12-A84D43D01318}" type="presParOf" srcId="{C1AB6106-2BE5-804E-B6C3-C7F2D76A8D32}" destId="{59D713E5-0C59-AA4B-A67A-15ACE317B5D4}" srcOrd="9" destOrd="0" presId="urn:microsoft.com/office/officeart/2005/8/layout/cycle8"/>
    <dgm:cxn modelId="{0C2A7A84-C70F-44CD-8D9E-48F16B9C009F}" type="presParOf" srcId="{C1AB6106-2BE5-804E-B6C3-C7F2D76A8D32}" destId="{0ED165D0-838E-284B-9E0B-2B63DCCE918C}" srcOrd="10" destOrd="0" presId="urn:microsoft.com/office/officeart/2005/8/layout/cycle8"/>
    <dgm:cxn modelId="{63B7BDDE-A360-4155-BB33-C76447695AC7}" type="presParOf" srcId="{C1AB6106-2BE5-804E-B6C3-C7F2D76A8D32}" destId="{2048B1A1-B7B1-3E4C-B8D8-ED6AFA03B15C}" srcOrd="11" destOrd="0" presId="urn:microsoft.com/office/officeart/2005/8/layout/cycle8"/>
    <dgm:cxn modelId="{EB9D634A-CABE-40CE-8161-6034391C880F}" type="presParOf" srcId="{C1AB6106-2BE5-804E-B6C3-C7F2D76A8D32}" destId="{0191A99D-29BC-4F01-A4D7-44E75443DF7B}" srcOrd="12" destOrd="0" presId="urn:microsoft.com/office/officeart/2005/8/layout/cycle8"/>
    <dgm:cxn modelId="{C810EA8A-2AC6-4E0B-9D50-A168243AEE07}" type="presParOf" srcId="{C1AB6106-2BE5-804E-B6C3-C7F2D76A8D32}" destId="{FC3952C9-5E4B-4DEB-B6E4-2E31DBB50419}" srcOrd="13" destOrd="0" presId="urn:microsoft.com/office/officeart/2005/8/layout/cycle8"/>
    <dgm:cxn modelId="{D1D1B487-8AF4-4FA8-BA94-472C432F18AA}" type="presParOf" srcId="{C1AB6106-2BE5-804E-B6C3-C7F2D76A8D32}" destId="{4A4E9FE7-1A84-4FD1-A9C8-586BC4A30C58}" srcOrd="14" destOrd="0" presId="urn:microsoft.com/office/officeart/2005/8/layout/cycle8"/>
    <dgm:cxn modelId="{6A91AD01-8B40-447F-9D4A-F1C126A3EBF5}" type="presParOf" srcId="{C1AB6106-2BE5-804E-B6C3-C7F2D76A8D32}" destId="{E1D0987D-1000-4B33-9DC1-675C64078855}" srcOrd="15" destOrd="0" presId="urn:microsoft.com/office/officeart/2005/8/layout/cycle8"/>
    <dgm:cxn modelId="{8BBB25B9-A9B5-40B0-9CEE-83FBB4AB4770}" type="presParOf" srcId="{C1AB6106-2BE5-804E-B6C3-C7F2D76A8D32}" destId="{4CABE584-43E2-44D2-9FA7-3722ECCD4C24}" srcOrd="16" destOrd="0" presId="urn:microsoft.com/office/officeart/2005/8/layout/cycle8"/>
    <dgm:cxn modelId="{3292E098-8502-44F1-B1B9-B738DE0F4DA3}" type="presParOf" srcId="{C1AB6106-2BE5-804E-B6C3-C7F2D76A8D32}" destId="{77C1C29F-22DE-4D81-8092-B4CD2E1251B6}" srcOrd="17" destOrd="0" presId="urn:microsoft.com/office/officeart/2005/8/layout/cycle8"/>
    <dgm:cxn modelId="{300CCAF8-ED84-41C8-A404-00D3D5400371}" type="presParOf" srcId="{C1AB6106-2BE5-804E-B6C3-C7F2D76A8D32}" destId="{19723D9C-362F-408B-9A45-34345CC8C339}" srcOrd="18" destOrd="0" presId="urn:microsoft.com/office/officeart/2005/8/layout/cycle8"/>
    <dgm:cxn modelId="{1AA787AB-6037-421A-B714-809E97522BE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45F9B60E-6C31-46E1-9398-62B1CD466E3F}" type="presOf" srcId="{EEF953A5-D527-4EE9-A59B-961F6170A889}" destId="{A01F02A2-235C-CE48-BF8C-CAB822D58D2A}" srcOrd="1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F0BF11D3-0ED4-4EAC-8B11-8F1AFA0C453B}" type="presOf" srcId="{EEF953A5-D527-4EE9-A59B-961F6170A889}" destId="{591A4803-9161-404F-80F0-6635C9FB251F}" srcOrd="0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8B7C2309-44D0-4BE4-9F38-3063C888FA05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DFE490C5-1135-40C6-A07C-FF734A918376}" type="presOf" srcId="{BAF4BAD2-6E0E-4446-B6A6-A6D77538DFCB}" destId="{68A78B6C-BAED-9543-ABF9-EF748C194928}" srcOrd="0" destOrd="0" presId="urn:microsoft.com/office/officeart/2005/8/layout/cycle8"/>
    <dgm:cxn modelId="{18894747-7017-4606-8590-0C9A3FE337CD}" type="presOf" srcId="{30DC3652-13DC-4ADB-9F08-1B30D4C68CD1}" destId="{0191A99D-29BC-4F01-A4D7-44E75443DF7B}" srcOrd="0" destOrd="0" presId="urn:microsoft.com/office/officeart/2005/8/layout/cycle8"/>
    <dgm:cxn modelId="{9433CC56-0BC4-4550-95BD-EDF1C2D9C75C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B6ECCA30-B2C2-441E-A9C9-9D9BC02A734E}" type="presParOf" srcId="{C1AB6106-2BE5-804E-B6C3-C7F2D76A8D32}" destId="{0191A99D-29BC-4F01-A4D7-44E75443DF7B}" srcOrd="12" destOrd="0" presId="urn:microsoft.com/office/officeart/2005/8/layout/cycle8"/>
    <dgm:cxn modelId="{A6DEAE8A-5589-4C6D-BE30-7D77086ECFA2}" type="presParOf" srcId="{C1AB6106-2BE5-804E-B6C3-C7F2D76A8D32}" destId="{FC3952C9-5E4B-4DEB-B6E4-2E31DBB50419}" srcOrd="13" destOrd="0" presId="urn:microsoft.com/office/officeart/2005/8/layout/cycle8"/>
    <dgm:cxn modelId="{08C3C64C-C44E-4878-AF44-E233EAEE7145}" type="presParOf" srcId="{C1AB6106-2BE5-804E-B6C3-C7F2D76A8D32}" destId="{4A4E9FE7-1A84-4FD1-A9C8-586BC4A30C58}" srcOrd="14" destOrd="0" presId="urn:microsoft.com/office/officeart/2005/8/layout/cycle8"/>
    <dgm:cxn modelId="{25CF1148-4726-41A1-948F-D22E65D56C3F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6A544F77-285A-47C8-AA5A-DA2502DB851D}" type="presParOf" srcId="{C1AB6106-2BE5-804E-B6C3-C7F2D76A8D32}" destId="{77C1C29F-22DE-4D81-8092-B4CD2E1251B6}" srcOrd="17" destOrd="0" presId="urn:microsoft.com/office/officeart/2005/8/layout/cycle8"/>
    <dgm:cxn modelId="{759219D9-213D-4940-8532-5912C4F69839}" type="presParOf" srcId="{C1AB6106-2BE5-804E-B6C3-C7F2D76A8D32}" destId="{19723D9C-362F-408B-9A45-34345CC8C339}" srcOrd="18" destOrd="0" presId="urn:microsoft.com/office/officeart/2005/8/layout/cycle8"/>
    <dgm:cxn modelId="{B1FB0E10-BDBA-4F5D-85C6-FEDE165989E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518FB31-8124-46D6-B8B0-FE4C6A276AD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4A644908-72DC-459E-A5B1-707DF7E1D2C7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39B2B939-5F24-4175-86A7-2AA1F2ABA934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719E78CC-4CB7-4B3F-9B9A-80E3DF54935F}" type="presOf" srcId="{EEF953A5-D527-4EE9-A59B-961F6170A889}" destId="{591A4803-9161-404F-80F0-6635C9FB251F}" srcOrd="0" destOrd="0" presId="urn:microsoft.com/office/officeart/2005/8/layout/cycle8"/>
    <dgm:cxn modelId="{741FF279-FB7C-4F95-BD6C-FE7EF40D068E}" type="presOf" srcId="{30DC3652-13DC-4ADB-9F08-1B30D4C68CD1}" destId="{0191A99D-29BC-4F01-A4D7-44E75443DF7B}" srcOrd="0" destOrd="0" presId="urn:microsoft.com/office/officeart/2005/8/layout/cycle8"/>
    <dgm:cxn modelId="{E38BD228-516A-4509-BE82-5A3C4BCC424A}" type="presOf" srcId="{30DC3652-13DC-4ADB-9F08-1B30D4C68CD1}" destId="{E1D0987D-1000-4B33-9DC1-675C64078855}" srcOrd="1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68F48A44-86DF-48CD-9DFC-CF4E4EB2A532}" type="presParOf" srcId="{C1AB6106-2BE5-804E-B6C3-C7F2D76A8D32}" destId="{0191A99D-29BC-4F01-A4D7-44E75443DF7B}" srcOrd="12" destOrd="0" presId="urn:microsoft.com/office/officeart/2005/8/layout/cycle8"/>
    <dgm:cxn modelId="{209C33C0-5B1F-4BEB-9250-DBCB337EF9EB}" type="presParOf" srcId="{C1AB6106-2BE5-804E-B6C3-C7F2D76A8D32}" destId="{FC3952C9-5E4B-4DEB-B6E4-2E31DBB50419}" srcOrd="13" destOrd="0" presId="urn:microsoft.com/office/officeart/2005/8/layout/cycle8"/>
    <dgm:cxn modelId="{6AC3460C-862A-4959-BB20-3D43BC1978DE}" type="presParOf" srcId="{C1AB6106-2BE5-804E-B6C3-C7F2D76A8D32}" destId="{4A4E9FE7-1A84-4FD1-A9C8-586BC4A30C58}" srcOrd="14" destOrd="0" presId="urn:microsoft.com/office/officeart/2005/8/layout/cycle8"/>
    <dgm:cxn modelId="{A2D853A2-C45C-4EAB-A98E-BBAE55C180F1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1DC01145-3361-421D-AB71-4A0F129635F0}" type="presParOf" srcId="{C1AB6106-2BE5-804E-B6C3-C7F2D76A8D32}" destId="{77C1C29F-22DE-4D81-8092-B4CD2E1251B6}" srcOrd="17" destOrd="0" presId="urn:microsoft.com/office/officeart/2005/8/layout/cycle8"/>
    <dgm:cxn modelId="{1BF7B508-C2CA-43E1-BEC8-962524C6D34E}" type="presParOf" srcId="{C1AB6106-2BE5-804E-B6C3-C7F2D76A8D32}" destId="{19723D9C-362F-408B-9A45-34345CC8C339}" srcOrd="18" destOrd="0" presId="urn:microsoft.com/office/officeart/2005/8/layout/cycle8"/>
    <dgm:cxn modelId="{9467568F-DE8C-48B1-A582-3B42F0D2A20D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98188"/>
            <a:satOff val="-22525"/>
            <a:lumOff val="156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96377"/>
            <a:satOff val="-45051"/>
            <a:lumOff val="312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196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44" y="75396"/>
        <a:ext cx="8241440" cy="1030432"/>
      </dsp:txXfrm>
    </dsp:sp>
    <dsp:sp modelId="{CC17C6D0-2BB9-45A7-8730-E1D21931C671}">
      <dsp:nvSpPr>
        <dsp:cNvPr id="0" name=""/>
        <dsp:cNvSpPr/>
      </dsp:nvSpPr>
      <dsp:spPr>
        <a:xfrm>
          <a:off x="0" y="13372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1392996"/>
        <a:ext cx="8241440" cy="1030432"/>
      </dsp:txXfrm>
    </dsp:sp>
    <dsp:sp modelId="{A2E5D43D-013C-45EA-AA4A-DEDA1F7B3638}">
      <dsp:nvSpPr>
        <dsp:cNvPr id="0" name=""/>
        <dsp:cNvSpPr/>
      </dsp:nvSpPr>
      <dsp:spPr>
        <a:xfrm>
          <a:off x="0" y="26548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2710596"/>
        <a:ext cx="82414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3/7/2014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51893-AA6B-46C0-9BCF-C57B9CD86E2E}" type="datetime1">
              <a:rPr lang="en-US" altLang="en-US" smtClean="0"/>
              <a:t>3/7/2014</a:t>
            </a:fld>
            <a:endParaRPr lang="en-US" alt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ACC2B1C-E4F1-4846-A147-32EFEDAD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50068-0EE1-456F-A9F0-08E13A01F35E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5867-5A82-4315-B6ED-5D490F2EC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060DE-ED23-4131-9524-94D21E1E881F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F27E17F9-6B4A-4D20-AF9E-903FDAFF1035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egi.eu/case-stud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An Introduction to</a:t>
            </a: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European Grid Infrastructure (EGI)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5832648" cy="1343000"/>
          </a:xfrm>
        </p:spPr>
        <p:txBody>
          <a:bodyPr/>
          <a:lstStyle/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2800" dirty="0" smtClean="0"/>
              <a:t>March 2014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dirty="0" smtClean="0"/>
              <a:t>An Introduction to the European Grid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endParaRPr lang="en-GB" sz="1400" dirty="0"/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75756" y="3192421"/>
            <a:ext cx="6264696" cy="55399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endParaRPr lang="en-GB" sz="1400" dirty="0"/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584657588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8172400" y="2165577"/>
            <a:ext cx="360040" cy="2152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Avoid duplication </a:t>
            </a:r>
            <a:r>
              <a:rPr lang="en-GB" sz="16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Leverage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Facilitate </a:t>
            </a:r>
            <a:r>
              <a:rPr lang="en-GB" sz="1600" b="1" dirty="0">
                <a:solidFill>
                  <a:srgbClr val="0067B1"/>
                </a:solidFill>
              </a:rPr>
              <a:t>collaboration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User-driven innovation</a:t>
            </a:r>
          </a:p>
        </p:txBody>
      </p:sp>
      <p:cxnSp>
        <p:nvCxnSpPr>
          <p:cNvPr id="36" name="Elbow Connector 35"/>
          <p:cNvCxnSpPr>
            <a:stCxn id="34" idx="1"/>
            <a:endCxn id="35" idx="1"/>
          </p:cNvCxnSpPr>
          <p:nvPr/>
        </p:nvCxnSpPr>
        <p:spPr>
          <a:xfrm rot="10800000" flipV="1">
            <a:off x="719573" y="4456226"/>
            <a:ext cx="3297853" cy="942371"/>
          </a:xfrm>
          <a:prstGeom prst="bentConnector3">
            <a:avLst>
              <a:gd name="adj1" fmla="val 106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1"/>
            <a:endCxn id="34" idx="3"/>
          </p:cNvCxnSpPr>
          <p:nvPr/>
        </p:nvCxnSpPr>
        <p:spPr>
          <a:xfrm rot="10800000" flipV="1">
            <a:off x="5126576" y="3241651"/>
            <a:ext cx="3405865" cy="1214575"/>
          </a:xfrm>
          <a:prstGeom prst="bentConnector3">
            <a:avLst>
              <a:gd name="adj1" fmla="val -4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1"/>
            <a:endCxn id="1024" idx="1"/>
          </p:cNvCxnSpPr>
          <p:nvPr/>
        </p:nvCxnSpPr>
        <p:spPr>
          <a:xfrm rot="10800000" flipV="1">
            <a:off x="683569" y="4456226"/>
            <a:ext cx="3333857" cy="934917"/>
          </a:xfrm>
          <a:prstGeom prst="bentConnector3">
            <a:avLst>
              <a:gd name="adj1" fmla="val 106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993636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8532440" y="2043425"/>
            <a:ext cx="360040" cy="2053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26576" y="3070267"/>
            <a:ext cx="3765905" cy="1385959"/>
          </a:xfrm>
          <a:prstGeom prst="bentConnector3">
            <a:avLst>
              <a:gd name="adj1" fmla="val -21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24936" cy="4176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467544" y="1772816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708"/>
            <a:ext cx="9144000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4653136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support@egi.eu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What is EGI?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Services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Collaboration with EGI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40769"/>
            <a:ext cx="5400601" cy="396043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8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2400" b="1" dirty="0" smtClean="0">
                <a:solidFill>
                  <a:schemeClr val="accent1"/>
                </a:solidFill>
              </a:rPr>
              <a:t>MISSION</a:t>
            </a:r>
            <a:r>
              <a:rPr lang="en-GB" sz="2400" b="1" dirty="0" smtClean="0"/>
              <a:t>. To support </a:t>
            </a:r>
            <a:r>
              <a:rPr lang="en-GB" sz="2400" b="1" dirty="0" smtClean="0">
                <a:solidFill>
                  <a:schemeClr val="accent1"/>
                </a:solidFill>
              </a:rPr>
              <a:t>researchers</a:t>
            </a:r>
            <a:r>
              <a:rPr lang="en-GB" sz="2400" b="1" dirty="0" smtClean="0"/>
              <a:t> </a:t>
            </a:r>
            <a:r>
              <a:rPr lang="en-GB" sz="2400" b="1" dirty="0"/>
              <a:t>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b="1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b="1" dirty="0"/>
              <a:t>services they need to accelerate </a:t>
            </a:r>
            <a:r>
              <a:rPr lang="en-GB" sz="2400" b="1" dirty="0" smtClean="0"/>
              <a:t>excellent science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Natural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Physical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Medical and health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Engineering and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…</a:t>
            </a:r>
            <a:endParaRPr lang="en-GB" sz="1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7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7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EGI – March 2014 1/2 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4244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/>
              <a:t>data and computing facilities </a:t>
            </a:r>
            <a:endParaRPr lang="en-GB" dirty="0" smtClean="0"/>
          </a:p>
          <a:p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388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accent1"/>
                </a:solidFill>
              </a:rPr>
              <a:t>10 </a:t>
            </a:r>
            <a:r>
              <a:rPr lang="en-GB" dirty="0" smtClean="0"/>
              <a:t>years of support to science</a:t>
            </a:r>
            <a:endParaRPr lang="en-GB" dirty="0" smtClean="0">
              <a:solidFill>
                <a:schemeClr val="accent1"/>
              </a:solidFill>
            </a:endParaRP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algn="r"/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job/day</a:t>
            </a:r>
          </a:p>
          <a:p>
            <a:pPr algn="r"/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/>
              <a:t>EGI – March 2014 </a:t>
            </a:r>
            <a:r>
              <a:rPr lang="en-GB" sz="4000" dirty="0" smtClean="0"/>
              <a:t>2/2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556792"/>
            <a:ext cx="6552728" cy="439248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9" y="3078232"/>
            <a:ext cx="1569932" cy="1178427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132597" y="1479101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Individual Researchers</a:t>
            </a:r>
          </a:p>
          <a:p>
            <a:pPr algn="ctr"/>
            <a:r>
              <a:rPr lang="en-GB" dirty="0" smtClean="0"/>
              <a:t>&amp; Teams</a:t>
            </a:r>
            <a:endParaRPr lang="en-GB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134642" y="3118993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Communities</a:t>
            </a:r>
          </a:p>
          <a:p>
            <a:pPr algn="ctr"/>
            <a:r>
              <a:rPr lang="en-GB" dirty="0" smtClean="0"/>
              <a:t>&amp; Institutions</a:t>
            </a:r>
            <a:endParaRPr lang="en-GB" dirty="0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3883794231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6669" y="1340768"/>
            <a:ext cx="1525174" cy="1212770"/>
            <a:chOff x="256669" y="1340768"/>
            <a:chExt cx="1525174" cy="1212770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</p:spPr>
        </p:pic>
      </p:grpSp>
      <p:sp>
        <p:nvSpPr>
          <p:cNvPr id="16" name="23 Rectángulo redondeado"/>
          <p:cNvSpPr/>
          <p:nvPr/>
        </p:nvSpPr>
        <p:spPr>
          <a:xfrm>
            <a:off x="2132597" y="4758885"/>
            <a:ext cx="1728192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 &amp; Institutions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384" y="5229200"/>
            <a:ext cx="1140609" cy="6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395536" y="4600157"/>
            <a:ext cx="1386307" cy="1249454"/>
            <a:chOff x="395536" y="4600157"/>
            <a:chExt cx="1386307" cy="1249454"/>
          </a:xfrm>
        </p:grpSpPr>
        <p:pic>
          <p:nvPicPr>
            <p:cNvPr id="1029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 for IT service management (</a:t>
            </a:r>
            <a:r>
              <a:rPr lang="en-GB" sz="1400" dirty="0" err="1" smtClean="0"/>
              <a:t>fitSM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07"/>
            <a:ext cx="7394844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A cost-efficient framework to manage operations within a federated environment, while retaining responsibility of local infrastructure</a:t>
            </a:r>
            <a:r>
              <a:rPr lang="en-GB" sz="16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 smtClean="0"/>
              <a:t>Allows efficient </a:t>
            </a:r>
            <a:r>
              <a:rPr lang="en-GB" sz="1600" dirty="0"/>
              <a:t>implementation of Best Management Practices for IT services</a:t>
            </a:r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2791189799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Uniform access, </a:t>
            </a:r>
            <a:r>
              <a:rPr lang="en-GB" sz="1600" b="1" dirty="0">
                <a:solidFill>
                  <a:schemeClr val="accent1"/>
                </a:solidFill>
              </a:rPr>
              <a:t>no lock-in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accent1"/>
                </a:solidFill>
              </a:rPr>
              <a:t>on-demand scale out </a:t>
            </a:r>
            <a:r>
              <a:rPr lang="en-GB" sz="16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Easy deployment of </a:t>
            </a:r>
            <a:r>
              <a:rPr lang="en-GB" sz="16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Efficiency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by </a:t>
            </a:r>
            <a:r>
              <a:rPr lang="en-GB" sz="1600" b="1" dirty="0">
                <a:solidFill>
                  <a:schemeClr val="accent1"/>
                </a:solidFill>
              </a:rPr>
              <a:t>co-locating big data + cloud computing</a:t>
            </a:r>
            <a:endParaRPr lang="en-GB" sz="1600" dirty="0"/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27530137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52320" y="5133812"/>
            <a:ext cx="15121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1926</TotalTime>
  <Words>881</Words>
  <Application>Microsoft Office PowerPoint</Application>
  <PresentationFormat>On-screen Show (4:3)</PresentationFormat>
  <Paragraphs>178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 An Introduction to European Grid Infrastructure (EGI) </vt:lpstr>
      <vt:lpstr>Outline</vt:lpstr>
      <vt:lpstr>Accelerating Excellent Science</vt:lpstr>
      <vt:lpstr>PowerPoint Presentation</vt:lpstr>
      <vt:lpstr>PowerPoint Presentation</vt:lpstr>
      <vt:lpstr>Principles</vt:lpstr>
      <vt:lpstr>Services for long tail and big science</vt:lpstr>
      <vt:lpstr>Federated Operations</vt:lpstr>
      <vt:lpstr>Federated Cloud</vt:lpstr>
      <vt:lpstr>Community-Driven Innovation  and Support</vt:lpstr>
      <vt:lpstr>High-Throughput Data Analysis</vt:lpstr>
      <vt:lpstr>EGI support to Open Access</vt:lpstr>
      <vt:lpstr>Conclusion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182</cp:revision>
  <dcterms:created xsi:type="dcterms:W3CDTF">2010-09-03T12:01:03Z</dcterms:created>
  <dcterms:modified xsi:type="dcterms:W3CDTF">2014-03-07T10:49:15Z</dcterms:modified>
</cp:coreProperties>
</file>