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embeddedFontLst>
    <p:embeddedFont>
      <p:font typeface="Source Sans Pr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4" roundtripDataSignature="AMtx7mh14I6l22w0sVT+q7k1Ty0OFwMp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SansPro-bold.fntdata"/><Relationship Id="rId30" Type="http://schemas.openxmlformats.org/officeDocument/2006/relationships/font" Target="fonts/SourceSansPro-regular.fntdata"/><Relationship Id="rId11" Type="http://schemas.openxmlformats.org/officeDocument/2006/relationships/slide" Target="slides/slide6.xml"/><Relationship Id="rId33" Type="http://schemas.openxmlformats.org/officeDocument/2006/relationships/font" Target="fonts/SourceSansPro-boldItalic.fntdata"/><Relationship Id="rId10" Type="http://schemas.openxmlformats.org/officeDocument/2006/relationships/slide" Target="slides/slide5.xml"/><Relationship Id="rId32" Type="http://schemas.openxmlformats.org/officeDocument/2006/relationships/font" Target="fonts/SourceSans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customschemas.google.com/relationships/presentationmetadata" Target="meta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5" name="Google Shape;60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6" name="Google Shape;74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9" name="Google Shape;77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How many know about Jupyter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Used jupyter before?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Programming experience?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0" name="Google Shape;78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8" name="Google Shape;78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8" name="Google Shape;79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6" name="Google Shape;81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7" name="Google Shape;81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75ae538518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6" name="Google Shape;826;g75ae538518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3" name="Google Shape;83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1" name="Google Shape;84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0" name="Google Shape;85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2" name="Google Shape;86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3" name="Google Shape;61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0" name="Google Shape;87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When you start your notebook you create a new .ipynb file</a:t>
            </a:r>
            <a:endParaRPr/>
          </a:p>
        </p:txBody>
      </p:sp>
      <p:sp>
        <p:nvSpPr>
          <p:cNvPr id="887" name="Google Shape;887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4" name="Google Shape;90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4" name="Google Shape;914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1" name="Google Shape;921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3" name="Google Shape;62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0" name="Google Shape;63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1" name="Google Shape;63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8" name="Google Shape;6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How many of you know about EGI and its Cloud services?</a:t>
            </a:r>
            <a:endParaRPr/>
          </a:p>
        </p:txBody>
      </p:sp>
      <p:sp>
        <p:nvSpPr>
          <p:cNvPr id="639" name="Google Shape;63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7" name="Google Shape;64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3" name="Google Shape;70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6" name="Google Shape;72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1:notes"/>
          <p:cNvSpPr/>
          <p:nvPr>
            <p:ph idx="2" type="sldImg"/>
          </p:nvPr>
        </p:nvSpPr>
        <p:spPr>
          <a:xfrm>
            <a:off x="381000" y="684213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4" name="Google Shape;73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_slide" showMasterSp="0">
  <p:cSld name="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9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9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9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29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" name="Google Shape;1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&amp; Content" showMasterSp="0">
  <p:cSld name="3_Title &amp; Conte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9" name="Google Shape;129;p3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1" name="Google Shape;131;p3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3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itle &amp; Content" showMasterSp="0">
  <p:cSld name="4_Title &amp; Conten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1" name="Google Shape;141;p3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3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43" name="Google Shape;143;p3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" name="Google Shape;144;p3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itle &amp; Content" showMasterSp="0">
  <p:cSld name="5_Title &amp; Conten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" name="Google Shape;153;p4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4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5" name="Google Shape;155;p4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6" name="Google Shape;156;p4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Title &amp; Content" showMasterSp="0">
  <p:cSld name="6_Title &amp; Conten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5" name="Google Shape;165;p4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6" name="Google Shape;166;p4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4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68" name="Google Shape;168;p4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41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1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1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1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1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1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Title &amp; Content" showMasterSp="0">
  <p:cSld name="7_Title &amp; Conten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" name="Google Shape;178;p4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81" name="Google Shape;181;p4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" name="Google Shape;182;p4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2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2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2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2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2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Title &amp; Content" showMasterSp="0">
  <p:cSld name="8_Title &amp; Conte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" name="Google Shape;191;p4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2" name="Google Shape;192;p4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4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94" name="Google Shape;194;p4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p4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3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Title &amp; Content" showMasterSp="0">
  <p:cSld name="9_Title &amp; Conten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4" name="Google Shape;204;p4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" name="Google Shape;205;p4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6" name="Google Shape;206;p4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07" name="Google Shape;207;p4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4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_Title &amp; Content" showMasterSp="0">
  <p:cSld name="12_Title &amp; Conten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4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4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4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20" name="Google Shape;220;p4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4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_Title &amp; Content" showMasterSp="0">
  <p:cSld name="13_Title &amp; Conten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0" name="Google Shape;230;p4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4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" name="Google Shape;232;p4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3" name="Google Shape;233;p4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4" name="Google Shape;234;p4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4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4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_Title &amp; Content" showMasterSp="0">
  <p:cSld name="14_Title &amp; Conten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3" name="Google Shape;243;p4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4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4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46" name="Google Shape;246;p4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7" name="Google Shape;247;p4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4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Title &amp;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0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" name="Google Shape;23;p30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3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0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0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0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0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0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0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0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9" name="Google Shape;3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_Title &amp; Content" showMasterSp="0">
  <p:cSld name="15_Title &amp; Conten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6" name="Google Shape;256;p4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7" name="Google Shape;257;p4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8" name="Google Shape;258;p4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59" name="Google Shape;259;p4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p4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4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_Title &amp; Content" showMasterSp="0">
  <p:cSld name="16_Title &amp; Conten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4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0" name="Google Shape;270;p4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1" name="Google Shape;271;p4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72" name="Google Shape;272;p4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4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4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ntermediate Slide" showMasterSp="0">
  <p:cSld name="2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p50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3" name="Google Shape;28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0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5" name="Google Shape;28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ntermediate Slide" showMasterSp="0">
  <p:cSld name="3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51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9" name="Google Shape;28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1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1" name="Google Shape;29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ntermediate Slide" showMasterSp="0">
  <p:cSld name="4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p5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5" name="Google Shape;29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7" name="Google Shape;29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17_Title &amp; Conten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0" name="Google Shape;300;p5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1" name="Google Shape;301;p5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2" name="Google Shape;302;p5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03" name="Google Shape;303;p53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4" name="Google Shape;304;p5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5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5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5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5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3"/>
          <p:cNvSpPr txBox="1"/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_Title &amp; Content" showMasterSp="0">
  <p:cSld name="17_Title &amp; Content 2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3" name="Google Shape;313;p5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4" name="Google Shape;314;p5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5" name="Google Shape;315;p5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16" name="Google Shape;316;p5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5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5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5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_Title &amp; Content" showMasterSp="0">
  <p:cSld name="18_Title &amp; Content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6" name="Google Shape;326;p5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7" name="Google Shape;327;p5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8" name="Google Shape;328;p5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29" name="Google Shape;329;p5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0" name="Google Shape;330;p5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5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5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_Title &amp; Content" showMasterSp="0">
  <p:cSld name="19_Title &amp; Conten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9" name="Google Shape;339;p5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p5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5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42" name="Google Shape;342;p5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p5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5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5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0_Title &amp; Content" showMasterSp="0">
  <p:cSld name="20_Title &amp; Content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2" name="Google Shape;352;p5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3" name="Google Shape;353;p5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4" name="Google Shape;354;p5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5" name="Google Shape;355;p5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6" name="Google Shape;356;p5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5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_2" showMasterSp="0">
  <p:cSld name="Content_Slide_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31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1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1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1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1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1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1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7" name="Google Shape;57;p31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3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9" name="Google Shape;5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2_Title &amp; Content" showMasterSp="0">
  <p:cSld name="22_Title &amp; Conten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8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5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6" name="Google Shape;366;p5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7" name="Google Shape;367;p5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8" name="Google Shape;368;p5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9" name="Google Shape;369;p5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0" name="Google Shape;370;p58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8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8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8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8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58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8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8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8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8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58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8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5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83" name="Google Shape;38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3_Title &amp; Content" showMasterSp="0">
  <p:cSld name="23_Title &amp; Content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9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7" name="Google Shape;387;p5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8" name="Google Shape;388;p5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89" name="Google Shape;389;p5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5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1" name="Google Shape;391;p59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59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9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9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9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9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59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59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9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9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9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9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04" name="Google Shape;404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4_Title &amp; Content" showMasterSp="0">
  <p:cSld name="24_Title &amp; Content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6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8" name="Google Shape;408;p6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6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0" name="Google Shape;410;p6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1" name="Google Shape;411;p6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2" name="Google Shape;412;p60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60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6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6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0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60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60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0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60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0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25" name="Google Shape;425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5_Title &amp; Content" showMasterSp="0">
  <p:cSld name="25_Title &amp; Content"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6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9" name="Google Shape;429;p6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0" name="Google Shape;430;p6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31" name="Google Shape;431;p6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6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3" name="Google Shape;433;p61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1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6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61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61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1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1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1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61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46" name="Google Shape;44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Content_Slide_2" showMasterSp="0">
  <p:cSld name="3_Content_Slide_2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2"/>
          <p:cNvSpPr txBox="1"/>
          <p:nvPr>
            <p:ph idx="1" type="body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0" name="Google Shape;450;p62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1" name="Google Shape;451;p6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6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6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6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6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6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4" name="Google Shape;464;p6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65" name="Google Shape;465;p6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6" name="Google Shape;466;p6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7" name="Google Shape;467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6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6_Title &amp; Content" showMasterSp="0">
  <p:cSld name="26_Title &amp; Content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3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2" name="Google Shape;472;p6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3" name="Google Shape;473;p6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74" name="Google Shape;474;p6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5" name="Google Shape;475;p6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6" name="Google Shape;476;p63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63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6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6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6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63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63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63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63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63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63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89" name="Google Shape;48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4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64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5"/>
          <p:cNvSpPr txBox="1"/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5" name="Google Shape;495;p65"/>
          <p:cNvSpPr txBox="1"/>
          <p:nvPr>
            <p:ph idx="1" type="subTitle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969696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69696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69696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6" name="Google Shape;496;p65"/>
          <p:cNvSpPr txBox="1"/>
          <p:nvPr>
            <p:ph idx="10" type="dt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7" name="Google Shape;497;p65"/>
          <p:cNvSpPr txBox="1"/>
          <p:nvPr>
            <p:ph idx="11" type="ftr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8" name="Google Shape;498;p65"/>
          <p:cNvSpPr txBox="1"/>
          <p:nvPr>
            <p:ph idx="12" type="sldNum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ro_slide" showMasterSp="0">
  <p:cSld name="1_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6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66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66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5" name="Google Shape;505;p66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6" name="Google Shape;506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_Slide_2" showMasterSp="0">
  <p:cSld name="1_Content_Slide_2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7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7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1" name="Google Shape;511;p67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2" name="Google Shape;512;p67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7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7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67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67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67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67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7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7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67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7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7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5" name="Google Shape;525;p6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26" name="Google Shape;526;p67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7" name="Google Shape;527;p6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28" name="Google Shape;528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6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ermediate Slide" showMasterSp="0">
  <p:cSld name="1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5" name="Google Shape;6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7" name="Google Shape;6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ntermediate Slide" showMasterSp="0">
  <p:cSld name="5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3" name="Google Shape;533;p68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4" name="Google Shape;53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8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6" name="Google Shape;536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 2X">
  <p:cSld name="1_Content 2X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9" name="Google Shape;539;p69"/>
          <p:cNvSpPr txBox="1"/>
          <p:nvPr>
            <p:ph idx="1" type="body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Title &amp; Content" showMasterSp="0">
  <p:cSld name="10_Title &amp; Content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2" name="Google Shape;542;p7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3" name="Google Shape;543;p7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4" name="Google Shape;544;p7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45" name="Google Shape;545;p7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6" name="Google Shape;546;p7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7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7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7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7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1" name="Google Shape;551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7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ustomised Layout" showMasterSp="0">
  <p:cSld name="1_Customised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1"/>
          <p:cNvSpPr txBox="1"/>
          <p:nvPr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5733" y="5838388"/>
            <a:ext cx="786032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5998" y="5803404"/>
            <a:ext cx="859711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71"/>
          <p:cNvSpPr txBox="1"/>
          <p:nvPr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D2F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5210" y="3358841"/>
            <a:ext cx="2379948" cy="22312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9" name="Google Shape;559;p71"/>
          <p:cNvCxnSpPr/>
          <p:nvPr/>
        </p:nvCxnSpPr>
        <p:spPr>
          <a:xfrm>
            <a:off x="895408" y="2929632"/>
            <a:ext cx="2816313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0" name="Google Shape;560;p71"/>
          <p:cNvSpPr txBox="1"/>
          <p:nvPr>
            <p:ph type="title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1" name="Google Shape;561;p71"/>
          <p:cNvSpPr txBox="1"/>
          <p:nvPr>
            <p:ph idx="1" type="body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2" name="Google Shape;562;p71"/>
          <p:cNvSpPr txBox="1"/>
          <p:nvPr>
            <p:ph idx="2" type="body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7_Title &amp; Content" showMasterSp="0">
  <p:cSld name="27_Title &amp; Content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7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6" name="Google Shape;566;p7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7" name="Google Shape;567;p7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68" name="Google Shape;568;p7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9" name="Google Shape;569;p7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0" name="Google Shape;570;p7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7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7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7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7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7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7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7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7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7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7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7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7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583" name="Google Shape;583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ntermediate Slide">
  <p:cSld name="6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73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7" name="Google Shape;587;p73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88" name="Google Shape;588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3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End Slide" showMasterSp="0">
  <p:cSld name="1_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74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74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4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74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8" name="Google Shape;598;p74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">
  <p:cSld name="Text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5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400050" lvl="0" marL="4572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1" name="Google Shape;601;p75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3300"/>
              <a:buFont typeface="Calibri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2" name="Google Shape;602;p75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" showMasterSp="0">
  <p:cSld name="Content_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3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3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3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3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3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3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3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83" name="Google Shape;83;p33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3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ermediate Slide">
  <p:cSld name="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4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34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2" name="Google Shape;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4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" showMasterSp="0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5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5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5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35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&amp; Content" showMasterSp="0">
  <p:cSld name="1_Title &amp;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3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07" name="Google Shape;107;p3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3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&amp; Content" showMasterSp="0">
  <p:cSld name="2_Title &amp;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7" name="Google Shape;117;p3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3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19" name="Google Shape;119;p3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" name="Google Shape;120;p3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8" Type="http://schemas.openxmlformats.org/officeDocument/2006/relationships/theme" Target="../theme/theme2.xml"/><Relationship Id="rId25" Type="http://schemas.openxmlformats.org/officeDocument/2006/relationships/slideLayout" Target="../slideLayouts/slideLayout25.xml"/><Relationship Id="rId47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giuseppe.larocca@egi.eu" TargetMode="External"/><Relationship Id="rId4" Type="http://schemas.openxmlformats.org/officeDocument/2006/relationships/hyperlink" Target="http://go.egi.eu/eapec2019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4.jpg"/><Relationship Id="rId4" Type="http://schemas.openxmlformats.org/officeDocument/2006/relationships/image" Target="../media/image65.jpg"/><Relationship Id="rId5" Type="http://schemas.openxmlformats.org/officeDocument/2006/relationships/image" Target="../media/image66.jpg"/><Relationship Id="rId6" Type="http://schemas.openxmlformats.org/officeDocument/2006/relationships/image" Target="../media/image69.jpg"/><Relationship Id="rId7" Type="http://schemas.openxmlformats.org/officeDocument/2006/relationships/image" Target="../media/image6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ipython.org/" TargetMode="External"/><Relationship Id="rId4" Type="http://schemas.openxmlformats.org/officeDocument/2006/relationships/hyperlink" Target="https://opensource.org/licenses/BSD-3-Clause" TargetMode="External"/><Relationship Id="rId5" Type="http://schemas.openxmlformats.org/officeDocument/2006/relationships/hyperlink" Target="http://jupyter.org/widgets" TargetMode="External"/><Relationship Id="rId6" Type="http://schemas.openxmlformats.org/officeDocument/2006/relationships/image" Target="../media/image72.png"/><Relationship Id="rId7" Type="http://schemas.openxmlformats.org/officeDocument/2006/relationships/image" Target="../media/image71.png"/><Relationship Id="rId8" Type="http://schemas.openxmlformats.org/officeDocument/2006/relationships/image" Target="../media/image7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4.png"/><Relationship Id="rId6" Type="http://schemas.openxmlformats.org/officeDocument/2006/relationships/image" Target="../media/image7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0.png"/><Relationship Id="rId4" Type="http://schemas.openxmlformats.org/officeDocument/2006/relationships/image" Target="../media/image7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notebooks.egi.eu" TargetMode="External"/><Relationship Id="rId4" Type="http://schemas.openxmlformats.org/officeDocument/2006/relationships/hyperlink" Target="https://training.notebooks.egi.eu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5" Type="http://schemas.openxmlformats.org/officeDocument/2006/relationships/image" Target="../media/image8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3.png"/><Relationship Id="rId4" Type="http://schemas.openxmlformats.org/officeDocument/2006/relationships/hyperlink" Target="https://training.fedcloud-tf.fedcloud.eu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5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40" Type="http://schemas.openxmlformats.org/officeDocument/2006/relationships/image" Target="../media/image57.png"/><Relationship Id="rId20" Type="http://schemas.openxmlformats.org/officeDocument/2006/relationships/image" Target="../media/image33.png"/><Relationship Id="rId42" Type="http://schemas.openxmlformats.org/officeDocument/2006/relationships/image" Target="../media/image55.png"/><Relationship Id="rId41" Type="http://schemas.openxmlformats.org/officeDocument/2006/relationships/image" Target="../media/image56.jpg"/><Relationship Id="rId22" Type="http://schemas.openxmlformats.org/officeDocument/2006/relationships/image" Target="../media/image38.png"/><Relationship Id="rId44" Type="http://schemas.openxmlformats.org/officeDocument/2006/relationships/image" Target="../media/image52.png"/><Relationship Id="rId21" Type="http://schemas.openxmlformats.org/officeDocument/2006/relationships/image" Target="../media/image40.jpg"/><Relationship Id="rId43" Type="http://schemas.openxmlformats.org/officeDocument/2006/relationships/image" Target="../media/image61.jpg"/><Relationship Id="rId24" Type="http://schemas.openxmlformats.org/officeDocument/2006/relationships/image" Target="../media/image35.png"/><Relationship Id="rId46" Type="http://schemas.openxmlformats.org/officeDocument/2006/relationships/image" Target="../media/image50.png"/><Relationship Id="rId23" Type="http://schemas.openxmlformats.org/officeDocument/2006/relationships/image" Target="../media/image39.jpg"/><Relationship Id="rId45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19.png"/><Relationship Id="rId9" Type="http://schemas.openxmlformats.org/officeDocument/2006/relationships/image" Target="../media/image18.jpg"/><Relationship Id="rId26" Type="http://schemas.openxmlformats.org/officeDocument/2006/relationships/image" Target="../media/image34.png"/><Relationship Id="rId48" Type="http://schemas.openxmlformats.org/officeDocument/2006/relationships/image" Target="../media/image60.png"/><Relationship Id="rId25" Type="http://schemas.openxmlformats.org/officeDocument/2006/relationships/image" Target="../media/image41.jpg"/><Relationship Id="rId47" Type="http://schemas.openxmlformats.org/officeDocument/2006/relationships/image" Target="../media/image59.jpg"/><Relationship Id="rId28" Type="http://schemas.openxmlformats.org/officeDocument/2006/relationships/image" Target="../media/image36.png"/><Relationship Id="rId27" Type="http://schemas.openxmlformats.org/officeDocument/2006/relationships/image" Target="../media/image42.jpg"/><Relationship Id="rId5" Type="http://schemas.openxmlformats.org/officeDocument/2006/relationships/image" Target="../media/image24.jpg"/><Relationship Id="rId6" Type="http://schemas.openxmlformats.org/officeDocument/2006/relationships/image" Target="../media/image22.png"/><Relationship Id="rId29" Type="http://schemas.openxmlformats.org/officeDocument/2006/relationships/image" Target="../media/image37.jpg"/><Relationship Id="rId7" Type="http://schemas.openxmlformats.org/officeDocument/2006/relationships/image" Target="../media/image17.jpg"/><Relationship Id="rId8" Type="http://schemas.openxmlformats.org/officeDocument/2006/relationships/image" Target="../media/image20.png"/><Relationship Id="rId31" Type="http://schemas.openxmlformats.org/officeDocument/2006/relationships/image" Target="../media/image46.jpg"/><Relationship Id="rId30" Type="http://schemas.openxmlformats.org/officeDocument/2006/relationships/image" Target="../media/image43.png"/><Relationship Id="rId11" Type="http://schemas.openxmlformats.org/officeDocument/2006/relationships/image" Target="../media/image16.jpg"/><Relationship Id="rId33" Type="http://schemas.openxmlformats.org/officeDocument/2006/relationships/image" Target="../media/image51.png"/><Relationship Id="rId10" Type="http://schemas.openxmlformats.org/officeDocument/2006/relationships/image" Target="../media/image23.png"/><Relationship Id="rId32" Type="http://schemas.openxmlformats.org/officeDocument/2006/relationships/image" Target="../media/image44.png"/><Relationship Id="rId13" Type="http://schemas.openxmlformats.org/officeDocument/2006/relationships/image" Target="../media/image31.jpg"/><Relationship Id="rId35" Type="http://schemas.openxmlformats.org/officeDocument/2006/relationships/image" Target="../media/image45.jpg"/><Relationship Id="rId12" Type="http://schemas.openxmlformats.org/officeDocument/2006/relationships/image" Target="../media/image21.png"/><Relationship Id="rId34" Type="http://schemas.openxmlformats.org/officeDocument/2006/relationships/image" Target="../media/image47.png"/><Relationship Id="rId15" Type="http://schemas.openxmlformats.org/officeDocument/2006/relationships/image" Target="../media/image26.jpg"/><Relationship Id="rId37" Type="http://schemas.openxmlformats.org/officeDocument/2006/relationships/image" Target="../media/image53.jpg"/><Relationship Id="rId14" Type="http://schemas.openxmlformats.org/officeDocument/2006/relationships/image" Target="../media/image25.png"/><Relationship Id="rId36" Type="http://schemas.openxmlformats.org/officeDocument/2006/relationships/image" Target="../media/image49.png"/><Relationship Id="rId17" Type="http://schemas.openxmlformats.org/officeDocument/2006/relationships/image" Target="../media/image32.jpg"/><Relationship Id="rId39" Type="http://schemas.openxmlformats.org/officeDocument/2006/relationships/image" Target="../media/image54.png"/><Relationship Id="rId16" Type="http://schemas.openxmlformats.org/officeDocument/2006/relationships/image" Target="../media/image30.png"/><Relationship Id="rId38" Type="http://schemas.openxmlformats.org/officeDocument/2006/relationships/image" Target="../media/image48.png"/><Relationship Id="rId19" Type="http://schemas.openxmlformats.org/officeDocument/2006/relationships/image" Target="../media/image29.jpg"/><Relationship Id="rId18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3.png"/><Relationship Id="rId4" Type="http://schemas.openxmlformats.org/officeDocument/2006/relationships/image" Target="../media/image7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0.png"/><Relationship Id="rId4" Type="http://schemas.openxmlformats.org/officeDocument/2006/relationships/hyperlink" Target="http://www.egi.eu/servic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"/>
          <p:cNvSpPr txBox="1"/>
          <p:nvPr/>
        </p:nvSpPr>
        <p:spPr>
          <a:xfrm>
            <a:off x="1343472" y="2782966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600"/>
              <a:buFont typeface="Calibri"/>
              <a:buNone/>
            </a:pP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Introduction to Jupyter and EGI Notebooks - </a:t>
            </a:r>
            <a:b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Big Data 2019 Conference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"/>
          <p:cNvSpPr txBox="1"/>
          <p:nvPr/>
        </p:nvSpPr>
        <p:spPr>
          <a:xfrm>
            <a:off x="1343472" y="4098032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Giuseppe La Rocca – </a:t>
            </a:r>
            <a:r>
              <a:rPr b="0" i="0" lang="en-GB" sz="2800" u="sng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giuseppe.larocca@egi.eu</a:t>
            </a: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"/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Dissemination level</a:t>
            </a:r>
            <a:r>
              <a:rPr b="0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: Public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"/>
          <p:cNvSpPr/>
          <p:nvPr/>
        </p:nvSpPr>
        <p:spPr>
          <a:xfrm>
            <a:off x="3606536" y="5373216"/>
            <a:ext cx="4954601" cy="584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sng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http://go.egi.eu/</a:t>
            </a:r>
            <a:r>
              <a:rPr b="1" lang="en-GB" sz="32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….</a:t>
            </a:r>
            <a:r>
              <a:rPr b="1" i="0" lang="en-GB" sz="32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2"/>
          <p:cNvSpPr txBox="1"/>
          <p:nvPr>
            <p:ph idx="1" type="body"/>
          </p:nvPr>
        </p:nvSpPr>
        <p:spPr>
          <a:xfrm>
            <a:off x="335360" y="1293223"/>
            <a:ext cx="6173466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Multi-cloud Infrastructure as a Service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Single Sign-On via Check-in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Harmonised access to participating cloud sites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Technology agnostic, supports OpenStack, OpenNebula and Synnefo</a:t>
            </a:r>
            <a:endParaRPr sz="2590"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Supports community platforms (PaaS) and applications (SaaS)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24/7 operation in the cloud (access control, monitoring, security alerts, etc.)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EGI Notebooks is one of these</a:t>
            </a:r>
            <a:endParaRPr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749" name="Google Shape;749;p1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50" name="Google Shape;750;p1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Cloud</a:t>
            </a:r>
            <a:endParaRPr sz="3240"/>
          </a:p>
        </p:txBody>
      </p:sp>
      <p:sp>
        <p:nvSpPr>
          <p:cNvPr id="751" name="Google Shape;751;p12"/>
          <p:cNvSpPr/>
          <p:nvPr/>
        </p:nvSpPr>
        <p:spPr>
          <a:xfrm>
            <a:off x="7551757" y="1484784"/>
            <a:ext cx="1561224" cy="929518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12"/>
          <p:cNvSpPr/>
          <p:nvPr/>
        </p:nvSpPr>
        <p:spPr>
          <a:xfrm>
            <a:off x="6959634" y="3361011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12"/>
          <p:cNvSpPr/>
          <p:nvPr/>
        </p:nvSpPr>
        <p:spPr>
          <a:xfrm>
            <a:off x="8715421" y="2946271"/>
            <a:ext cx="1368152" cy="814567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12"/>
          <p:cNvSpPr/>
          <p:nvPr/>
        </p:nvSpPr>
        <p:spPr>
          <a:xfrm>
            <a:off x="9840416" y="1634916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12"/>
          <p:cNvSpPr/>
          <p:nvPr/>
        </p:nvSpPr>
        <p:spPr>
          <a:xfrm>
            <a:off x="9166229" y="4369865"/>
            <a:ext cx="1800200" cy="1071799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2"/>
          <p:cNvSpPr/>
          <p:nvPr/>
        </p:nvSpPr>
        <p:spPr>
          <a:xfrm>
            <a:off x="7355653" y="4771659"/>
            <a:ext cx="1359768" cy="809576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AC9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7" name="Google Shape;757;p12"/>
          <p:cNvCxnSpPr>
            <a:stCxn id="751" idx="1"/>
            <a:endCxn id="752" idx="3"/>
          </p:cNvCxnSpPr>
          <p:nvPr/>
        </p:nvCxnSpPr>
        <p:spPr>
          <a:xfrm flipH="1">
            <a:off x="7535569" y="2413312"/>
            <a:ext cx="796800" cy="987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8" name="Google Shape;758;p12"/>
          <p:cNvCxnSpPr>
            <a:stCxn id="751" idx="1"/>
            <a:endCxn id="756" idx="3"/>
          </p:cNvCxnSpPr>
          <p:nvPr/>
        </p:nvCxnSpPr>
        <p:spPr>
          <a:xfrm flipH="1">
            <a:off x="8035669" y="2413312"/>
            <a:ext cx="296700" cy="2404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9" name="Google Shape;759;p12"/>
          <p:cNvCxnSpPr>
            <a:stCxn id="753" idx="0"/>
            <a:endCxn id="752" idx="2"/>
          </p:cNvCxnSpPr>
          <p:nvPr/>
        </p:nvCxnSpPr>
        <p:spPr>
          <a:xfrm flipH="1">
            <a:off x="8110665" y="3353555"/>
            <a:ext cx="609000" cy="3504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0" name="Google Shape;760;p12"/>
          <p:cNvCxnSpPr>
            <a:stCxn id="751" idx="2"/>
            <a:endCxn id="754" idx="0"/>
          </p:cNvCxnSpPr>
          <p:nvPr/>
        </p:nvCxnSpPr>
        <p:spPr>
          <a:xfrm>
            <a:off x="9111680" y="1949543"/>
            <a:ext cx="732300" cy="28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1" name="Google Shape;761;p12"/>
          <p:cNvCxnSpPr>
            <a:stCxn id="753" idx="1"/>
            <a:endCxn id="755" idx="3"/>
          </p:cNvCxnSpPr>
          <p:nvPr/>
        </p:nvCxnSpPr>
        <p:spPr>
          <a:xfrm>
            <a:off x="9399497" y="3759971"/>
            <a:ext cx="666900" cy="67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2" name="Google Shape;762;p12"/>
          <p:cNvCxnSpPr>
            <a:stCxn id="754" idx="1"/>
            <a:endCxn id="755" idx="3"/>
          </p:cNvCxnSpPr>
          <p:nvPr/>
        </p:nvCxnSpPr>
        <p:spPr>
          <a:xfrm flipH="1">
            <a:off x="10066380" y="2320137"/>
            <a:ext cx="350100" cy="211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63" name="Google Shape;763;p12"/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764" name="Google Shape;764;p12"/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5" name="Google Shape;765;p12"/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766" name="Google Shape;766;p1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7" name="Google Shape;767;p1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8" name="Google Shape;768;p1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9" name="Google Shape;769;p12"/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770" name="Google Shape;770;p1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1" name="Google Shape;771;p1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72" name="Google Shape;772;p12"/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2"/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Container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2"/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Online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Storage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2"/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High level applications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2"/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3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783" name="Google Shape;783;p13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/>
              <a:t>‘Jupyter as a Service’ in the EGI Cloud</a:t>
            </a:r>
            <a:endParaRPr/>
          </a:p>
        </p:txBody>
      </p:sp>
      <p:sp>
        <p:nvSpPr>
          <p:cNvPr id="784" name="Google Shape;784;p13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EGI Notebooks</a:t>
            </a:r>
            <a:endParaRPr/>
          </a:p>
        </p:txBody>
      </p:sp>
      <p:sp>
        <p:nvSpPr>
          <p:cNvPr id="785" name="Google Shape;785;p13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4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Non-profit, open-source, interactive platform for Data Science born out of the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iPython project</a:t>
            </a:r>
            <a:r>
              <a:rPr lang="en-GB"/>
              <a:t> in 2014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Released under the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BSD license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Notebooks can be shared with others using email, Dropbox, GitHub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Interactive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widgets</a:t>
            </a:r>
            <a:endParaRPr/>
          </a:p>
        </p:txBody>
      </p:sp>
      <p:sp>
        <p:nvSpPr>
          <p:cNvPr id="791" name="Google Shape;791;p1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2" name="Google Shape;792;p1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The Jupyter Notebook in a nutshell</a:t>
            </a:r>
            <a:br>
              <a:rPr lang="en-GB" sz="2916"/>
            </a:br>
            <a:endParaRPr sz="2916"/>
          </a:p>
        </p:txBody>
      </p:sp>
      <p:pic>
        <p:nvPicPr>
          <p:cNvPr descr="Data Carpentry – Making data science more efficient" id="793" name="Google Shape;79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82888" y="5673154"/>
            <a:ext cx="2106119" cy="637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swcarpentry.github.io/python-novice-inflammation/img/software-carpentry-banner.png" id="794" name="Google Shape;79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0992" y="5500793"/>
            <a:ext cx="2399005" cy="48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03900" y="970788"/>
            <a:ext cx="6671575" cy="5236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1" name="Google Shape;801;p1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Some key features</a:t>
            </a:r>
            <a:endParaRPr sz="3240"/>
          </a:p>
        </p:txBody>
      </p:sp>
      <p:sp>
        <p:nvSpPr>
          <p:cNvPr id="802" name="Google Shape;802;p15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of choice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5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Notebook has support for over </a:t>
            </a:r>
            <a:r>
              <a:rPr b="1" i="0" lang="en-GB" sz="2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programming languages, including Python, R, Julia and Scala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5"/>
          <p:cNvSpPr txBox="1"/>
          <p:nvPr/>
        </p:nvSpPr>
        <p:spPr>
          <a:xfrm>
            <a:off x="2279576" y="2420888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Interactive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5"/>
          <p:cNvSpPr txBox="1"/>
          <p:nvPr/>
        </p:nvSpPr>
        <p:spPr>
          <a:xfrm>
            <a:off x="2279576" y="2728664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code can produce interactive output: HTML, images, videos, LaTeX, and custom MIME types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elated image" id="806" name="Google Shape;8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794" y="3807788"/>
            <a:ext cx="1454774" cy="897946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15"/>
          <p:cNvSpPr txBox="1"/>
          <p:nvPr/>
        </p:nvSpPr>
        <p:spPr>
          <a:xfrm>
            <a:off x="2279576" y="378489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data integration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5"/>
          <p:cNvSpPr txBox="1"/>
          <p:nvPr/>
        </p:nvSpPr>
        <p:spPr>
          <a:xfrm>
            <a:off x="2279576" y="4159740"/>
            <a:ext cx="9577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Leverage big data tools, such as Apache Spark for Python, R and Scala.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9" name="Google Shape;8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2681" y="1124571"/>
            <a:ext cx="1215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0181" y="2420888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15"/>
          <p:cNvSpPr txBox="1"/>
          <p:nvPr/>
        </p:nvSpPr>
        <p:spPr>
          <a:xfrm>
            <a:off x="2279576" y="479715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5"/>
          <p:cNvSpPr txBox="1"/>
          <p:nvPr/>
        </p:nvSpPr>
        <p:spPr>
          <a:xfrm>
            <a:off x="2279576" y="5109822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Notebooks can be shared with others using email, Dropbox, GitHub and the Jupyter Notebook Viewer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3" name="Google Shape;8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0181" y="4797152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6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 is single user by design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is a multi-user version of notebook designed for companies, classrooms and research labs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Manages Authentication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Spawns single-users notebooks servers on-demand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Gives each user a complete Jupyter server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pic>
        <p:nvPicPr>
          <p:cNvPr id="820" name="Google Shape;820;p1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5348" y="1531952"/>
            <a:ext cx="4726800" cy="469710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Image result for starhub logo" id="822" name="Google Shape;82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5100" y="236257"/>
            <a:ext cx="2404040" cy="1056966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1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</a:t>
            </a:r>
            <a:r>
              <a:rPr lang="en-GB" sz="2916" u="sng"/>
              <a:t>Hub</a:t>
            </a:r>
            <a:endParaRPr sz="2916" u="sng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g75ae538518_0_70"/>
          <p:cNvSpPr txBox="1"/>
          <p:nvPr>
            <p:ph idx="1" type="body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hosted in the EGI Cloud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Offers Jupyter notebooks ‘as Service’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One-click solution: login and start using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Extra EGI Features: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the EGI AAI Check-In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Persistent storage for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Use EGI computing and storage resources from your notebooks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sp>
        <p:nvSpPr>
          <p:cNvPr id="829" name="Google Shape;829;g75ae538518_0_7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0" name="Google Shape;830;g75ae538518_0_7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EGI Notebooks</a:t>
            </a:r>
            <a:br>
              <a:rPr lang="en-GB" sz="3240"/>
            </a:br>
            <a:endParaRPr sz="324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8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Catch-all instance </a:t>
            </a:r>
            <a:r>
              <a:rPr lang="en-GB" sz="1757"/>
              <a:t>(</a:t>
            </a:r>
            <a:r>
              <a:rPr lang="en-GB" sz="1757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 sz="1757"/>
              <a:t>)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Available via the Marketplace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Limited resources: 1 CPU, 1GB RAM and 10GB of persistent storage</a:t>
            </a:r>
            <a:endParaRPr sz="2220">
              <a:solidFill>
                <a:schemeClr val="accent2"/>
              </a:solidFill>
            </a:endParaRPr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Sponsored access (free for the users)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Kills notebooks after 1 hour of inactivity (Directories and files are permanent)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Community deployments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Tailored to specific community with custom computing/storage, e.g.: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GPUs, fat nodes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Spark, other BigData/ML environments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auto-mount filesystems on notebooks (e.g. specific DataHub space)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…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1832"/>
              <a:buChar char="-"/>
            </a:pPr>
            <a:r>
              <a:rPr lang="en-GB" sz="2035"/>
              <a:t>Deployment for training </a:t>
            </a:r>
            <a:r>
              <a:rPr b="1" lang="en-GB" sz="2405" u="sng">
                <a:solidFill>
                  <a:schemeClr val="hlink"/>
                </a:solidFill>
                <a:hlinkClick r:id="rId4"/>
              </a:rPr>
              <a:t>https://training.notebooks.egi.eu</a:t>
            </a:r>
            <a:r>
              <a:rPr b="1" lang="en-GB" sz="2405"/>
              <a:t>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B01813"/>
              </a:buClr>
              <a:buSzPts val="1480"/>
              <a:buChar char="▪"/>
            </a:pPr>
            <a:r>
              <a:rPr lang="en-GB" sz="1850">
                <a:solidFill>
                  <a:srgbClr val="B01813"/>
                </a:solidFill>
              </a:rPr>
              <a:t>1 CPU / 1GB RAM and 10GB storage / user</a:t>
            </a:r>
            <a:endParaRPr/>
          </a:p>
        </p:txBody>
      </p:sp>
      <p:sp>
        <p:nvSpPr>
          <p:cNvPr id="836" name="Google Shape;836;p1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7" name="Google Shape;837;p1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Notebooks service modes</a:t>
            </a:r>
            <a:endParaRPr sz="3240"/>
          </a:p>
        </p:txBody>
      </p:sp>
      <p:sp>
        <p:nvSpPr>
          <p:cNvPr id="838" name="Google Shape;838;p18"/>
          <p:cNvSpPr/>
          <p:nvPr/>
        </p:nvSpPr>
        <p:spPr>
          <a:xfrm>
            <a:off x="8040216" y="5338266"/>
            <a:ext cx="2488194" cy="792088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25400">
            <a:solidFill>
              <a:srgbClr val="A22A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be used today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9"/>
          <p:cNvSpPr txBox="1"/>
          <p:nvPr>
            <p:ph idx="2" type="body"/>
          </p:nvPr>
        </p:nvSpPr>
        <p:spPr>
          <a:xfrm>
            <a:off x="4727848" y="908720"/>
            <a:ext cx="7128793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Completely integrated with EGI Check-in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eduGAIN, social (Google, Facebook, LinkedIn) </a:t>
            </a:r>
            <a:r>
              <a:rPr b="1" lang="en-GB" sz="2400" u="sng"/>
              <a:t>OR</a:t>
            </a:r>
            <a:r>
              <a:rPr lang="en-GB" sz="2400"/>
              <a:t> EGI SSO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Fine grained authorisation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VO membership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Role, group, …</a:t>
            </a:r>
            <a:endParaRPr/>
          </a:p>
        </p:txBody>
      </p:sp>
      <p:sp>
        <p:nvSpPr>
          <p:cNvPr id="844" name="Google Shape;844;p1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5" name="Google Shape;845;p1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Single Sign-On (SSO)</a:t>
            </a:r>
            <a:endParaRPr/>
          </a:p>
        </p:txBody>
      </p:sp>
      <p:sp>
        <p:nvSpPr>
          <p:cNvPr id="846" name="Google Shape;846;p19"/>
          <p:cNvSpPr txBox="1"/>
          <p:nvPr/>
        </p:nvSpPr>
        <p:spPr>
          <a:xfrm>
            <a:off x="782324" y="4221088"/>
            <a:ext cx="11187678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at </a:t>
            </a:r>
            <a:r>
              <a:rPr b="1" i="0" lang="en-GB" sz="40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https://training.notebooks.egi.eu</a:t>
            </a:r>
            <a:r>
              <a:rPr b="1" i="0" lang="en-GB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0525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Choose Your institutional account or preferred social account </a:t>
            </a:r>
            <a:b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(or setup an EGI SSO account: </a:t>
            </a:r>
            <a:r>
              <a:rPr b="1" i="0" lang="en-GB" sz="32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https://egi.eu/sso</a:t>
            </a: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You will receive an email to validate your request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19 at 15.17.45.png" id="847" name="Google Shape;84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76" y="1124744"/>
            <a:ext cx="4248472" cy="2958243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9-19 at 17.16.29.png" id="852" name="Google Shape;85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360" y="1439540"/>
            <a:ext cx="7074520" cy="3645644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53" name="Google Shape;853;p20"/>
          <p:cNvSpPr txBox="1"/>
          <p:nvPr>
            <p:ph idx="2" type="body"/>
          </p:nvPr>
        </p:nvSpPr>
        <p:spPr>
          <a:xfrm>
            <a:off x="7824192" y="1293223"/>
            <a:ext cx="4032300" cy="47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DataHub spaces </a:t>
            </a:r>
            <a:br>
              <a:rPr lang="en-GB"/>
            </a:br>
            <a:r>
              <a:rPr lang="en-GB"/>
              <a:t>(see later)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To be used in the Binder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Files for our 1</a:t>
            </a:r>
            <a:r>
              <a:rPr baseline="30000" lang="en-GB"/>
              <a:t>st</a:t>
            </a:r>
            <a:r>
              <a:rPr lang="en-GB"/>
              <a:t>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SeaDataNet: DataHub demo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4" name="Google Shape;854;p2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5" name="Google Shape;855;p2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Directories</a:t>
            </a:r>
            <a:endParaRPr/>
          </a:p>
        </p:txBody>
      </p:sp>
      <p:cxnSp>
        <p:nvCxnSpPr>
          <p:cNvPr id="856" name="Google Shape;856;p20"/>
          <p:cNvCxnSpPr/>
          <p:nvPr/>
        </p:nvCxnSpPr>
        <p:spPr>
          <a:xfrm flipH="1">
            <a:off x="6600200" y="1628800"/>
            <a:ext cx="1296000" cy="20163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57" name="Google Shape;857;p20"/>
          <p:cNvCxnSpPr/>
          <p:nvPr/>
        </p:nvCxnSpPr>
        <p:spPr>
          <a:xfrm flipH="1">
            <a:off x="6600192" y="2924944"/>
            <a:ext cx="1224000" cy="1080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58" name="Google Shape;858;p20"/>
          <p:cNvCxnSpPr/>
          <p:nvPr/>
        </p:nvCxnSpPr>
        <p:spPr>
          <a:xfrm flipH="1">
            <a:off x="6600200" y="4221088"/>
            <a:ext cx="1296000" cy="144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59" name="Google Shape;859;p20"/>
          <p:cNvCxnSpPr/>
          <p:nvPr/>
        </p:nvCxnSpPr>
        <p:spPr>
          <a:xfrm rot="10800000">
            <a:off x="6600192" y="4725192"/>
            <a:ext cx="1224000" cy="432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2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65" name="Google Shape;865;p2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Technology Stack</a:t>
            </a:r>
            <a:endParaRPr/>
          </a:p>
        </p:txBody>
      </p:sp>
      <p:pic>
        <p:nvPicPr>
          <p:cNvPr id="866" name="Google Shape;86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500" y="926698"/>
            <a:ext cx="11189324" cy="465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21"/>
          <p:cNvSpPr/>
          <p:nvPr/>
        </p:nvSpPr>
        <p:spPr>
          <a:xfrm>
            <a:off x="221584" y="5581045"/>
            <a:ext cx="48966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https://training.notebooks.egi.eu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"/>
          <p:cNvSpPr/>
          <p:nvPr/>
        </p:nvSpPr>
        <p:spPr>
          <a:xfrm>
            <a:off x="-168696" y="0"/>
            <a:ext cx="1274541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7" name="Google Shape;617;p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t/>
            </a:r>
            <a:endParaRPr sz="2916"/>
          </a:p>
        </p:txBody>
      </p:sp>
      <p:pic>
        <p:nvPicPr>
          <p:cNvPr id="618" name="Google Shape;6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8696" y="0"/>
            <a:ext cx="7210415" cy="68580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creenshot 2019-04-02 at 9.32.18.png" id="619" name="Google Shape;61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1864" y="1628800"/>
            <a:ext cx="7823200" cy="46228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0" name="Google Shape;620;p2"/>
          <p:cNvSpPr txBox="1"/>
          <p:nvPr/>
        </p:nvSpPr>
        <p:spPr>
          <a:xfrm>
            <a:off x="-1421531" y="4019063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00" y="650375"/>
            <a:ext cx="9134625" cy="609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2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4" name="Google Shape;874;p23"/>
          <p:cNvSpPr/>
          <p:nvPr/>
        </p:nvSpPr>
        <p:spPr>
          <a:xfrm>
            <a:off x="7728238" y="2691011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2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 Notebooks interface</a:t>
            </a:r>
            <a:endParaRPr sz="3240"/>
          </a:p>
        </p:txBody>
      </p:sp>
      <p:sp>
        <p:nvSpPr>
          <p:cNvPr id="876" name="Google Shape;876;p23"/>
          <p:cNvSpPr/>
          <p:nvPr/>
        </p:nvSpPr>
        <p:spPr>
          <a:xfrm>
            <a:off x="7695211" y="3591019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23"/>
          <p:cNvSpPr txBox="1"/>
          <p:nvPr/>
        </p:nvSpPr>
        <p:spPr>
          <a:xfrm>
            <a:off x="10262347" y="3248980"/>
            <a:ext cx="1666301" cy="1200329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 your notebook with </a:t>
            </a:r>
            <a:b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python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8" name="Google Shape;878;p23"/>
          <p:cNvCxnSpPr>
            <a:stCxn id="877" idx="1"/>
            <a:endCxn id="874" idx="5"/>
          </p:cNvCxnSpPr>
          <p:nvPr/>
        </p:nvCxnSpPr>
        <p:spPr>
          <a:xfrm rot="10800000">
            <a:off x="8678347" y="3028945"/>
            <a:ext cx="1584000" cy="820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79" name="Google Shape;879;p23"/>
          <p:cNvSpPr txBox="1"/>
          <p:nvPr/>
        </p:nvSpPr>
        <p:spPr>
          <a:xfrm>
            <a:off x="10058788" y="4677909"/>
            <a:ext cx="1872300" cy="9234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a terminal on the notebooks server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0" name="Google Shape;880;p23"/>
          <p:cNvCxnSpPr>
            <a:stCxn id="879" idx="1"/>
            <a:endCxn id="876" idx="5"/>
          </p:cNvCxnSpPr>
          <p:nvPr/>
        </p:nvCxnSpPr>
        <p:spPr>
          <a:xfrm rot="10800000">
            <a:off x="8645188" y="3929109"/>
            <a:ext cx="1413600" cy="1210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81" name="Google Shape;881;p23"/>
          <p:cNvSpPr/>
          <p:nvPr/>
        </p:nvSpPr>
        <p:spPr>
          <a:xfrm>
            <a:off x="2343200" y="2497088"/>
            <a:ext cx="1872300" cy="111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23"/>
          <p:cNvSpPr txBox="1"/>
          <p:nvPr/>
        </p:nvSpPr>
        <p:spPr>
          <a:xfrm>
            <a:off x="29702" y="3869510"/>
            <a:ext cx="1872300" cy="3693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 browser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3" name="Google Shape;883;p23"/>
          <p:cNvCxnSpPr>
            <a:stCxn id="882" idx="0"/>
            <a:endCxn id="881" idx="3"/>
          </p:cNvCxnSpPr>
          <p:nvPr/>
        </p:nvCxnSpPr>
        <p:spPr>
          <a:xfrm flipH="1" rot="10800000">
            <a:off x="965852" y="3449510"/>
            <a:ext cx="1651500" cy="420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4"/>
          <p:cNvSpPr txBox="1"/>
          <p:nvPr>
            <p:ph idx="1" type="body"/>
          </p:nvPr>
        </p:nvSpPr>
        <p:spPr>
          <a:xfrm>
            <a:off x="335360" y="1268763"/>
            <a:ext cx="11521280" cy="1824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Menu bar</a:t>
            </a:r>
            <a:r>
              <a:rPr lang="en-GB" sz="2380"/>
              <a:t>: The menu bar presents different options that may be used to manipulate the way the notebook functions.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Toolbar</a:t>
            </a:r>
            <a:r>
              <a:rPr lang="en-GB" sz="2380"/>
              <a:t>: The tool bar gives a quick way of performing the most-used operations within the notebook, by clicking on an icon.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Cell</a:t>
            </a:r>
            <a:r>
              <a:rPr lang="en-GB" sz="2380"/>
              <a:t>: the notebook cell</a:t>
            </a:r>
            <a:endParaRPr/>
          </a:p>
        </p:txBody>
      </p:sp>
      <p:sp>
        <p:nvSpPr>
          <p:cNvPr id="890" name="Google Shape;890;p2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1" name="Google Shape;891;p2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running notebook</a:t>
            </a:r>
            <a:endParaRPr sz="3240"/>
          </a:p>
        </p:txBody>
      </p:sp>
      <p:pic>
        <p:nvPicPr>
          <p:cNvPr id="892" name="Google Shape;89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1904" y="2605044"/>
            <a:ext cx="5988545" cy="4064316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24"/>
          <p:cNvSpPr txBox="1"/>
          <p:nvPr/>
        </p:nvSpPr>
        <p:spPr>
          <a:xfrm>
            <a:off x="4269820" y="4365104"/>
            <a:ext cx="529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4"/>
          <p:cNvSpPr txBox="1"/>
          <p:nvPr/>
        </p:nvSpPr>
        <p:spPr>
          <a:xfrm>
            <a:off x="3575720" y="5651956"/>
            <a:ext cx="12234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5" name="Google Shape;895;p24"/>
          <p:cNvCxnSpPr/>
          <p:nvPr/>
        </p:nvCxnSpPr>
        <p:spPr>
          <a:xfrm>
            <a:off x="4871864" y="4549770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96" name="Google Shape;896;p24"/>
          <p:cNvCxnSpPr/>
          <p:nvPr/>
        </p:nvCxnSpPr>
        <p:spPr>
          <a:xfrm>
            <a:off x="4871864" y="5852492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97" name="Google Shape;897;p24"/>
          <p:cNvSpPr txBox="1"/>
          <p:nvPr/>
        </p:nvSpPr>
        <p:spPr>
          <a:xfrm>
            <a:off x="3639183" y="2998086"/>
            <a:ext cx="14127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Tool 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8" name="Google Shape;898;p24"/>
          <p:cNvCxnSpPr/>
          <p:nvPr/>
        </p:nvCxnSpPr>
        <p:spPr>
          <a:xfrm flipH="1">
            <a:off x="8256241" y="2605044"/>
            <a:ext cx="1551507" cy="3199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99" name="Google Shape;899;p24"/>
          <p:cNvSpPr/>
          <p:nvPr/>
        </p:nvSpPr>
        <p:spPr>
          <a:xfrm>
            <a:off x="5159896" y="2780928"/>
            <a:ext cx="3240360" cy="288032"/>
          </a:xfrm>
          <a:prstGeom prst="rect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24"/>
          <p:cNvSpPr txBox="1"/>
          <p:nvPr/>
        </p:nvSpPr>
        <p:spPr>
          <a:xfrm>
            <a:off x="9976408" y="2329708"/>
            <a:ext cx="141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Menu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1" name="Google Shape;901;p24"/>
          <p:cNvCxnSpPr>
            <a:endCxn id="897" idx="3"/>
          </p:cNvCxnSpPr>
          <p:nvPr/>
        </p:nvCxnSpPr>
        <p:spPr>
          <a:xfrm>
            <a:off x="4595584" y="3182752"/>
            <a:ext cx="4563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 notebook consists of a sequence of cells.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A cell is a multiline text input field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The execution behaviour of a cell is determined by the cell’s type.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There are three types of cells: </a:t>
            </a:r>
            <a:r>
              <a:rPr b="1" lang="en-GB">
                <a:solidFill>
                  <a:srgbClr val="FF0000"/>
                </a:solidFill>
              </a:rPr>
              <a:t>Code</a:t>
            </a:r>
            <a:r>
              <a:rPr lang="en-GB"/>
              <a:t>, </a:t>
            </a:r>
            <a:r>
              <a:rPr b="1" lang="en-GB">
                <a:solidFill>
                  <a:srgbClr val="FF0000"/>
                </a:solidFill>
              </a:rPr>
              <a:t>Markdown</a:t>
            </a:r>
            <a:r>
              <a:rPr lang="en-GB"/>
              <a:t>, and </a:t>
            </a:r>
            <a:r>
              <a:rPr b="1" lang="en-GB">
                <a:solidFill>
                  <a:srgbClr val="FF0000"/>
                </a:solidFill>
              </a:rPr>
              <a:t>Raw</a:t>
            </a:r>
            <a:r>
              <a:rPr lang="en-GB"/>
              <a:t> cells.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07" name="Google Shape;907;p2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08" name="Google Shape;908;p2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Structure of a notebook</a:t>
            </a:r>
            <a:endParaRPr sz="3240"/>
          </a:p>
        </p:txBody>
      </p:sp>
      <p:sp>
        <p:nvSpPr>
          <p:cNvPr id="909" name="Google Shape;909;p25"/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you to edit and write new code, with full syntax highlighting and tab completion.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programming language you use depends on the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5"/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Markdown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to alternate descriptive text with code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5"/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Raw 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cells provide a place in which you can write output directly. Raw cells are not evaluated by the 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26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lang="en-GB" sz="2590"/>
              <a:t>The essential shortcuts to remember are the following:</a:t>
            </a:r>
            <a:br>
              <a:rPr lang="en-GB" sz="2590"/>
            </a:br>
            <a:br>
              <a:rPr lang="en-GB" sz="2590"/>
            </a:br>
            <a:r>
              <a:rPr b="1" lang="en-GB" sz="2590"/>
              <a:t>Shift-Enter: </a:t>
            </a:r>
            <a:r>
              <a:rPr lang="en-GB" sz="2590"/>
              <a:t>run cell.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sz="2590"/>
            </a:b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Esc: </a:t>
            </a:r>
            <a:r>
              <a:rPr lang="en-GB" sz="2590"/>
              <a:t>Command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command mode, you can navigate around the notebook using keyboard shortcuts.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Enter: </a:t>
            </a:r>
            <a:r>
              <a:rPr lang="en-GB" sz="2590"/>
              <a:t>Edit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edit mode, you can edit text in cells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917" name="Google Shape;917;p2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8" name="Google Shape;918;p2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Shortcuts</a:t>
            </a:r>
            <a:endParaRPr sz="324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7"/>
          <p:cNvSpPr txBox="1"/>
          <p:nvPr>
            <p:ph idx="1" type="body"/>
          </p:nvPr>
        </p:nvSpPr>
        <p:spPr>
          <a:xfrm>
            <a:off x="628650" y="3631913"/>
            <a:ext cx="964381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4800"/>
              <a:buFont typeface="Calibri"/>
              <a:buNone/>
            </a:pPr>
            <a:r>
              <a:rPr lang="en-GB" sz="4800" u="sng">
                <a:solidFill>
                  <a:schemeClr val="hlink"/>
                </a:solidFill>
                <a:hlinkClick r:id="rId3"/>
              </a:rPr>
              <a:t>http://go.egi.eu/notebooks-training</a:t>
            </a:r>
            <a:endParaRPr sz="4800"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 sz="3000"/>
              <a:t>Check examples on: Training instance &gt; Hands-on</a:t>
            </a:r>
            <a:endParaRPr sz="3000"/>
          </a:p>
        </p:txBody>
      </p:sp>
      <p:sp>
        <p:nvSpPr>
          <p:cNvPr id="924" name="Google Shape;924;p27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25" name="Google Shape;925;p27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Hands-on</a:t>
            </a:r>
            <a:endParaRPr sz="3240"/>
          </a:p>
        </p:txBody>
      </p:sp>
      <p:sp>
        <p:nvSpPr>
          <p:cNvPr id="926" name="Google Shape;926;p2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Learn the basics of EGI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Jupyter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Hands on practice with the EGI notebooks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Basic data import, processing and visualisation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GitHub, Zenodo, Binder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Sharing &amp; re-executing notebooks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Other possibilities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Working with big data (EGI DataHub with Notebooks)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How to become a user</a:t>
            </a:r>
            <a:endParaRPr/>
          </a:p>
          <a:p>
            <a:pPr indent="-137159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None/>
            </a:pPr>
            <a:r>
              <a:t/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26" name="Google Shape;626;p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7" name="Google Shape;627;p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Training objectives</a:t>
            </a:r>
            <a:endParaRPr sz="324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1 (13:30-15:10):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Introduction to EGI and the EGI Notebooks service (talk)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Hands-on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1 – Getting started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2 – Get some data and plot it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Other Notebooks features (demo)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A real notebook example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b="1" sz="196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2 (15:30-17:00):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Binder, GitHub, Zenodo – Sharing, Identifying, Re-executing notebooks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Talks + hands-on exercises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Accessing big data from notebooks – EGI DataHub  (demo)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Become a user - Notebooks in EOSC (talk)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sz="196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FF0000"/>
              </a:buClr>
              <a:buSzPts val="1960"/>
              <a:buNone/>
            </a:pPr>
            <a:r>
              <a:rPr lang="en-GB" sz="1960">
                <a:solidFill>
                  <a:srgbClr val="FF0000"/>
                </a:solidFill>
              </a:rPr>
              <a:t>Feedback forms (10’)</a:t>
            </a:r>
            <a:endParaRPr/>
          </a:p>
          <a:p>
            <a:pPr indent="-2184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</a:pPr>
            <a:r>
              <a:t/>
            </a:r>
            <a:endParaRPr sz="1960"/>
          </a:p>
        </p:txBody>
      </p:sp>
      <p:sp>
        <p:nvSpPr>
          <p:cNvPr id="634" name="Google Shape;634;p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35" name="Google Shape;635;p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Agenda</a:t>
            </a:r>
            <a:endParaRPr sz="324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42" name="Google Shape;642;p6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43" name="Google Shape;643;p6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Overview of EGI</a:t>
            </a:r>
            <a:endParaRPr/>
          </a:p>
        </p:txBody>
      </p:sp>
      <p:sp>
        <p:nvSpPr>
          <p:cNvPr id="644" name="Google Shape;644;p6"/>
          <p:cNvSpPr txBox="1"/>
          <p:nvPr>
            <p:ph idx="12" type="sldNum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"/>
          <p:cNvSpPr txBox="1"/>
          <p:nvPr>
            <p:ph idx="1" type="body"/>
          </p:nvPr>
        </p:nvSpPr>
        <p:spPr>
          <a:xfrm>
            <a:off x="335360" y="1085851"/>
            <a:ext cx="11521280" cy="1911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Established in 2010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EGI Foundation: Coordinator (based in Amsterdam, Science Park)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NGIs: National e-infrastructures (22 country + CERN)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Membership fees sustain the federation; Projects to advance our services (e.g. EOSC-hub)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EGI = Compute, Storage, Data, Training, Consultancy services</a:t>
            </a:r>
            <a:endParaRPr/>
          </a:p>
        </p:txBody>
      </p:sp>
      <p:sp>
        <p:nvSpPr>
          <p:cNvPr id="650" name="Google Shape;650;p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EGI: Federation of national e-infrastructures</a:t>
            </a:r>
            <a:endParaRPr sz="3240"/>
          </a:p>
        </p:txBody>
      </p:sp>
      <p:pic>
        <p:nvPicPr>
          <p:cNvPr id="651" name="Google Shape;6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38" y="3110803"/>
            <a:ext cx="3096344" cy="32349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03.12.png" id="652" name="Google Shape;65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9858" y="3326749"/>
            <a:ext cx="504056" cy="43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63752" y="3861048"/>
            <a:ext cx="720080" cy="5143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0.50.png" id="654" name="Google Shape;65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7665" y="3830804"/>
            <a:ext cx="67624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19736" y="4437110"/>
            <a:ext cx="1008112" cy="399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2.33.png" id="656" name="Google Shape;656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72546" y="4293094"/>
            <a:ext cx="515779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47728" y="5024310"/>
            <a:ext cx="1039726" cy="4626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5.15.png" id="658" name="Google Shape;658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10741" y="4941168"/>
            <a:ext cx="667275" cy="45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830582" y="5373216"/>
            <a:ext cx="825260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6.42.png" id="660" name="Google Shape;660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15238" y="5373216"/>
            <a:ext cx="66247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647728" y="5929512"/>
            <a:ext cx="936104" cy="284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0.08.png" id="662" name="Google Shape;662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646049" y="5805264"/>
            <a:ext cx="61926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543362" y="3291297"/>
            <a:ext cx="567500" cy="42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1.52.png" id="664" name="Google Shape;664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194175" y="3291298"/>
            <a:ext cx="68243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687376" y="3795352"/>
            <a:ext cx="473814" cy="4738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3.26.png" id="666" name="Google Shape;666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263441" y="3795352"/>
            <a:ext cx="609476" cy="4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423551" y="4353747"/>
            <a:ext cx="736245" cy="3660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4.39.png" id="668" name="Google Shape;668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215636" y="4287765"/>
            <a:ext cx="71511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369600" y="4786483"/>
            <a:ext cx="774031" cy="3653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5.59.png" id="670" name="Google Shape;670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222050" y="4739240"/>
            <a:ext cx="730012" cy="49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351540" y="5223871"/>
            <a:ext cx="792088" cy="4607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7.31.png" id="672" name="Google Shape;672;p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236332" y="5295879"/>
            <a:ext cx="699387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5522452" y="5727925"/>
            <a:ext cx="653736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9.14.png" id="674" name="Google Shape;674;p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215639" y="5727925"/>
            <a:ext cx="716651" cy="474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7308059" y="3321958"/>
            <a:ext cx="551759" cy="3969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0.56.png" id="676" name="Google Shape;676;p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7896200" y="3321957"/>
            <a:ext cx="720080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002448" y="3789041"/>
            <a:ext cx="811673" cy="415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2.18.png" id="678" name="Google Shape;678;p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938553" y="3789040"/>
            <a:ext cx="66077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074456" y="4221089"/>
            <a:ext cx="765808" cy="3710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3.46.png" id="680" name="Google Shape;680;p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7938551" y="4293098"/>
            <a:ext cx="678449" cy="417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5.56.png" id="681" name="Google Shape;681;p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7218470" y="4653136"/>
            <a:ext cx="653164" cy="575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6.08.png" id="682" name="Google Shape;682;p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898333" y="4725145"/>
            <a:ext cx="709002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7206901" y="5309163"/>
            <a:ext cx="658368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8.48.png" id="684" name="Google Shape;684;p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865272" y="5309166"/>
            <a:ext cx="733993" cy="47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281197" y="5741211"/>
            <a:ext cx="512064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0.31.png" id="686" name="Google Shape;686;p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7793262" y="5855885"/>
            <a:ext cx="783404" cy="3893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5.21.png" id="687" name="Google Shape;687;p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8976319" y="3356992"/>
            <a:ext cx="549052" cy="4762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6.02.png" id="688" name="Google Shape;688;p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9552382" y="3284984"/>
            <a:ext cx="718372" cy="499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7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8688288" y="4005067"/>
            <a:ext cx="792088" cy="106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7.04.png" id="690" name="Google Shape;690;p7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9599892" y="3861048"/>
            <a:ext cx="699507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7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8832304" y="4149080"/>
            <a:ext cx="719329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8.21.png" id="692" name="Google Shape;692;p7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9552383" y="4293099"/>
            <a:ext cx="715392" cy="49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7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8904311" y="4773110"/>
            <a:ext cx="569650" cy="384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9.44.png" id="694" name="Google Shape;694;p7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9552386" y="4797155"/>
            <a:ext cx="724187" cy="37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7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>
            <a:off x="8864419" y="5412976"/>
            <a:ext cx="687965" cy="6803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6" name="Google Shape;696;p7"/>
          <p:cNvCxnSpPr/>
          <p:nvPr/>
        </p:nvCxnSpPr>
        <p:spPr>
          <a:xfrm>
            <a:off x="8832305" y="5229200"/>
            <a:ext cx="1440160" cy="0"/>
          </a:xfrm>
          <a:prstGeom prst="straightConnector1">
            <a:avLst/>
          </a:prstGeom>
          <a:noFill/>
          <a:ln cap="flat" cmpd="sng" w="889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pic>
        <p:nvPicPr>
          <p:cNvPr descr="Screen Shot 2016-04-14 at 17.28.08.png" id="697" name="Google Shape;697;p7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3863755" y="3303453"/>
            <a:ext cx="714287" cy="598741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7"/>
          <p:cNvSpPr/>
          <p:nvPr/>
        </p:nvSpPr>
        <p:spPr>
          <a:xfrm rot="3333213">
            <a:off x="9629844" y="2422348"/>
            <a:ext cx="1706864" cy="2224764"/>
          </a:xfrm>
          <a:custGeom>
            <a:rect b="b" l="l" r="r" t="t"/>
            <a:pathLst>
              <a:path extrusionOk="0" h="120000" w="120000">
                <a:moveTo>
                  <a:pt x="70124" y="9606"/>
                </a:moveTo>
                <a:lnTo>
                  <a:pt x="70124" y="9606"/>
                </a:lnTo>
                <a:cubicBezTo>
                  <a:pt x="95445" y="15243"/>
                  <a:pt x="112217" y="40660"/>
                  <a:pt x="108396" y="67605"/>
                </a:cubicBezTo>
                <a:lnTo>
                  <a:pt x="117666" y="71295"/>
                </a:lnTo>
                <a:lnTo>
                  <a:pt x="98693" y="75400"/>
                </a:lnTo>
                <a:lnTo>
                  <a:pt x="84145" y="57953"/>
                </a:lnTo>
                <a:lnTo>
                  <a:pt x="93277" y="61588"/>
                </a:lnTo>
                <a:lnTo>
                  <a:pt x="93277" y="61588"/>
                </a:lnTo>
                <a:cubicBezTo>
                  <a:pt x="93917" y="42712"/>
                  <a:pt x="83209" y="25939"/>
                  <a:pt x="67723" y="21558"/>
                </a:cubicBezTo>
                <a:close/>
              </a:path>
            </a:pathLst>
          </a:cu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7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Institutional</a:t>
            </a:r>
            <a:b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representatives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Federation &amp; Cloud federation </a:t>
            </a:r>
            <a:r>
              <a:rPr lang="en-GB" sz="1701"/>
              <a:t>(Jun 2019)</a:t>
            </a:r>
            <a:endParaRPr sz="3240"/>
          </a:p>
        </p:txBody>
      </p:sp>
      <p:pic>
        <p:nvPicPr>
          <p:cNvPr id="706" name="Google Shape;70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50" y="920400"/>
            <a:ext cx="8479899" cy="31494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707" name="Google Shape;707;p8"/>
          <p:cNvGrpSpPr/>
          <p:nvPr/>
        </p:nvGrpSpPr>
        <p:grpSpPr>
          <a:xfrm>
            <a:off x="9509675" y="798125"/>
            <a:ext cx="2610782" cy="5418666"/>
            <a:chOff x="1388414" y="0"/>
            <a:chExt cx="2610782" cy="5418666"/>
          </a:xfrm>
        </p:grpSpPr>
        <p:sp>
          <p:nvSpPr>
            <p:cNvPr id="708" name="Google Shape;708;p8"/>
            <p:cNvSpPr/>
            <p:nvPr/>
          </p:nvSpPr>
          <p:spPr>
            <a:xfrm>
              <a:off x="1956025" y="0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8"/>
            <p:cNvSpPr txBox="1"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4.4 Billion CPU core wall time (2018)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1388414" y="117422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8"/>
            <p:cNvSpPr txBox="1"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1 Million computing cores in 2019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1956025" y="235278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23520" y="23523"/>
                  </a:moveTo>
                  <a:lnTo>
                    <a:pt x="23520" y="23523"/>
                  </a:ln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8"/>
            <p:cNvSpPr txBox="1"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740 PB disk &amp; tape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8"/>
            <p:cNvSpPr/>
            <p:nvPr/>
          </p:nvSpPr>
          <p:spPr>
            <a:xfrm>
              <a:off x="1534053" y="3662477"/>
              <a:ext cx="1755341" cy="1756189"/>
            </a:xfrm>
            <a:prstGeom prst="blockArc">
              <a:avLst>
                <a:gd fmla="val 0" name="adj1"/>
                <a:gd fmla="val 18900000" name="adj2"/>
                <a:gd fmla="val 12740" name="adj3"/>
              </a:avLst>
            </a:pr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8"/>
            <p:cNvSpPr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8"/>
            <p:cNvSpPr txBox="1"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2,915 service end-points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20" name="Google Shape;72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3733901"/>
            <a:ext cx="3335799" cy="2358425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21" name="Google Shape;721;p8"/>
          <p:cNvSpPr txBox="1"/>
          <p:nvPr/>
        </p:nvSpPr>
        <p:spPr>
          <a:xfrm>
            <a:off x="30505" y="4073610"/>
            <a:ext cx="1974691" cy="41549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 centres</a:t>
            </a:r>
            <a:endParaRPr b="0" i="1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8"/>
          <p:cNvSpPr txBox="1"/>
          <p:nvPr/>
        </p:nvSpPr>
        <p:spPr>
          <a:xfrm>
            <a:off x="5955069" y="6025722"/>
            <a:ext cx="2287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providers (2</a:t>
            </a:r>
            <a:r>
              <a:rPr i="1" lang="en-GB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8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global system of e-Infrastructures</a:t>
            </a:r>
            <a:endParaRPr sz="3240"/>
          </a:p>
        </p:txBody>
      </p:sp>
      <p:sp>
        <p:nvSpPr>
          <p:cNvPr id="729" name="Google Shape;729;p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698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0" name="Google Shape;730;p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1" name="Google Shape;73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2178" y="941250"/>
            <a:ext cx="9125776" cy="52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3-25 at 14.29.39.png" id="736" name="Google Shape;73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771" y="0"/>
            <a:ext cx="721388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11"/>
          <p:cNvSpPr txBox="1"/>
          <p:nvPr>
            <p:ph type="title"/>
          </p:nvPr>
        </p:nvSpPr>
        <p:spPr>
          <a:xfrm>
            <a:off x="268649" y="1340768"/>
            <a:ext cx="4243175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2800"/>
              <a:buFont typeface="Calibri"/>
              <a:buNone/>
            </a:pPr>
            <a:r>
              <a:rPr lang="en-GB" sz="2800"/>
              <a:t>The EGI Service Catalogue:</a:t>
            </a:r>
            <a:br>
              <a:rPr lang="en-GB" sz="2800"/>
            </a:br>
            <a:r>
              <a:rPr lang="en-GB" sz="2800" u="sng">
                <a:solidFill>
                  <a:schemeClr val="hlink"/>
                </a:solidFill>
                <a:hlinkClick r:id="rId4"/>
              </a:rPr>
              <a:t>www.egi.eu/services</a:t>
            </a:r>
            <a:r>
              <a:rPr lang="en-GB" sz="2800"/>
              <a:t> </a:t>
            </a:r>
            <a:br>
              <a:rPr lang="en-GB" sz="2800"/>
            </a:br>
            <a:endParaRPr sz="2800"/>
          </a:p>
        </p:txBody>
      </p:sp>
      <p:sp>
        <p:nvSpPr>
          <p:cNvPr id="738" name="Google Shape;738;p11"/>
          <p:cNvSpPr/>
          <p:nvPr/>
        </p:nvSpPr>
        <p:spPr>
          <a:xfrm rot="4976847">
            <a:off x="4994372" y="5146684"/>
            <a:ext cx="1440160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11"/>
          <p:cNvSpPr txBox="1"/>
          <p:nvPr/>
        </p:nvSpPr>
        <p:spPr>
          <a:xfrm>
            <a:off x="5803096" y="6125234"/>
            <a:ext cx="32452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Used by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11"/>
          <p:cNvSpPr/>
          <p:nvPr/>
        </p:nvSpPr>
        <p:spPr>
          <a:xfrm rot="-4288786">
            <a:off x="5435434" y="3285886"/>
            <a:ext cx="5680495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11"/>
          <p:cNvSpPr/>
          <p:nvPr/>
        </p:nvSpPr>
        <p:spPr>
          <a:xfrm>
            <a:off x="4964832" y="5720680"/>
            <a:ext cx="3816300" cy="1080000"/>
          </a:xfrm>
          <a:prstGeom prst="ellipse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11"/>
          <p:cNvSpPr/>
          <p:nvPr/>
        </p:nvSpPr>
        <p:spPr>
          <a:xfrm rot="5181087">
            <a:off x="3719736" y="3284984"/>
            <a:ext cx="5256584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11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2018-10-03T09:10:11Z</dcterms:created>
  <dc:creator>Enol Fernandez</dc:creator>
</cp:coreProperties>
</file>