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14I6l22w0sVT+q7k1Ty0OFwMp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5ae53851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6" name="Google Shape;826;g75ae53851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0" name="Google Shape;8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2" name="Google Shape;8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0" name="Google Shape;8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887" name="Google Shape;88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1" name="Google Shape;92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39" name="Google Shape;6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7" name="Google Shape;6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6" name="Google Shape;7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://go.egi.eu/eapec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9.jpg"/><Relationship Id="rId7" Type="http://schemas.openxmlformats.org/officeDocument/2006/relationships/image" Target="../media/image6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72.png"/><Relationship Id="rId7" Type="http://schemas.openxmlformats.org/officeDocument/2006/relationships/image" Target="../media/image71.png"/><Relationship Id="rId8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4.png"/><Relationship Id="rId6" Type="http://schemas.openxmlformats.org/officeDocument/2006/relationships/image" Target="../media/image7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8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png"/><Relationship Id="rId4" Type="http://schemas.openxmlformats.org/officeDocument/2006/relationships/hyperlink" Target="https://training.fedcloud-tf.fedcloud.e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57.png"/><Relationship Id="rId20" Type="http://schemas.openxmlformats.org/officeDocument/2006/relationships/image" Target="../media/image33.png"/><Relationship Id="rId42" Type="http://schemas.openxmlformats.org/officeDocument/2006/relationships/image" Target="../media/image55.png"/><Relationship Id="rId41" Type="http://schemas.openxmlformats.org/officeDocument/2006/relationships/image" Target="../media/image56.jpg"/><Relationship Id="rId22" Type="http://schemas.openxmlformats.org/officeDocument/2006/relationships/image" Target="../media/image38.png"/><Relationship Id="rId44" Type="http://schemas.openxmlformats.org/officeDocument/2006/relationships/image" Target="../media/image52.png"/><Relationship Id="rId21" Type="http://schemas.openxmlformats.org/officeDocument/2006/relationships/image" Target="../media/image40.jpg"/><Relationship Id="rId43" Type="http://schemas.openxmlformats.org/officeDocument/2006/relationships/image" Target="../media/image61.jpg"/><Relationship Id="rId24" Type="http://schemas.openxmlformats.org/officeDocument/2006/relationships/image" Target="../media/image35.png"/><Relationship Id="rId46" Type="http://schemas.openxmlformats.org/officeDocument/2006/relationships/image" Target="../media/image50.png"/><Relationship Id="rId23" Type="http://schemas.openxmlformats.org/officeDocument/2006/relationships/image" Target="../media/image39.jpg"/><Relationship Id="rId45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18.jpg"/><Relationship Id="rId26" Type="http://schemas.openxmlformats.org/officeDocument/2006/relationships/image" Target="../media/image34.png"/><Relationship Id="rId48" Type="http://schemas.openxmlformats.org/officeDocument/2006/relationships/image" Target="../media/image60.png"/><Relationship Id="rId25" Type="http://schemas.openxmlformats.org/officeDocument/2006/relationships/image" Target="../media/image41.jpg"/><Relationship Id="rId47" Type="http://schemas.openxmlformats.org/officeDocument/2006/relationships/image" Target="../media/image59.jpg"/><Relationship Id="rId28" Type="http://schemas.openxmlformats.org/officeDocument/2006/relationships/image" Target="../media/image36.png"/><Relationship Id="rId27" Type="http://schemas.openxmlformats.org/officeDocument/2006/relationships/image" Target="../media/image42.jpg"/><Relationship Id="rId5" Type="http://schemas.openxmlformats.org/officeDocument/2006/relationships/image" Target="../media/image24.jpg"/><Relationship Id="rId6" Type="http://schemas.openxmlformats.org/officeDocument/2006/relationships/image" Target="../media/image22.png"/><Relationship Id="rId29" Type="http://schemas.openxmlformats.org/officeDocument/2006/relationships/image" Target="../media/image37.jpg"/><Relationship Id="rId7" Type="http://schemas.openxmlformats.org/officeDocument/2006/relationships/image" Target="../media/image17.jpg"/><Relationship Id="rId8" Type="http://schemas.openxmlformats.org/officeDocument/2006/relationships/image" Target="../media/image20.png"/><Relationship Id="rId31" Type="http://schemas.openxmlformats.org/officeDocument/2006/relationships/image" Target="../media/image46.jpg"/><Relationship Id="rId30" Type="http://schemas.openxmlformats.org/officeDocument/2006/relationships/image" Target="../media/image43.png"/><Relationship Id="rId11" Type="http://schemas.openxmlformats.org/officeDocument/2006/relationships/image" Target="../media/image16.jpg"/><Relationship Id="rId33" Type="http://schemas.openxmlformats.org/officeDocument/2006/relationships/image" Target="../media/image51.png"/><Relationship Id="rId10" Type="http://schemas.openxmlformats.org/officeDocument/2006/relationships/image" Target="../media/image23.png"/><Relationship Id="rId32" Type="http://schemas.openxmlformats.org/officeDocument/2006/relationships/image" Target="../media/image44.png"/><Relationship Id="rId13" Type="http://schemas.openxmlformats.org/officeDocument/2006/relationships/image" Target="../media/image31.jpg"/><Relationship Id="rId35" Type="http://schemas.openxmlformats.org/officeDocument/2006/relationships/image" Target="../media/image45.jpg"/><Relationship Id="rId12" Type="http://schemas.openxmlformats.org/officeDocument/2006/relationships/image" Target="../media/image21.png"/><Relationship Id="rId34" Type="http://schemas.openxmlformats.org/officeDocument/2006/relationships/image" Target="../media/image47.png"/><Relationship Id="rId15" Type="http://schemas.openxmlformats.org/officeDocument/2006/relationships/image" Target="../media/image26.jpg"/><Relationship Id="rId37" Type="http://schemas.openxmlformats.org/officeDocument/2006/relationships/image" Target="../media/image53.jpg"/><Relationship Id="rId14" Type="http://schemas.openxmlformats.org/officeDocument/2006/relationships/image" Target="../media/image25.png"/><Relationship Id="rId36" Type="http://schemas.openxmlformats.org/officeDocument/2006/relationships/image" Target="../media/image49.png"/><Relationship Id="rId17" Type="http://schemas.openxmlformats.org/officeDocument/2006/relationships/image" Target="../media/image32.jpg"/><Relationship Id="rId39" Type="http://schemas.openxmlformats.org/officeDocument/2006/relationships/image" Target="../media/image54.png"/><Relationship Id="rId16" Type="http://schemas.openxmlformats.org/officeDocument/2006/relationships/image" Target="../media/image30.png"/><Relationship Id="rId38" Type="http://schemas.openxmlformats.org/officeDocument/2006/relationships/image" Target="../media/image48.png"/><Relationship Id="rId19" Type="http://schemas.openxmlformats.org/officeDocument/2006/relationships/image" Target="../media/image29.jpg"/><Relationship Id="rId18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3.png"/><Relationship Id="rId4" Type="http://schemas.openxmlformats.org/officeDocument/2006/relationships/image" Target="../media/image7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Relationship Id="rId4" Type="http://schemas.openxmlformats.org/officeDocument/2006/relationships/hyperlink" Target="http://www.egi.eu/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2782966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Introduction to Jupyter and EGI Notebooks - </a:t>
            </a:r>
            <a:b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Big Data 2019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4098032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36" y="5373216"/>
            <a:ext cx="49546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sng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</a:t>
            </a:r>
            <a:r>
              <a:rPr b="1" lang="en-GB"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749" name="Google Shape;749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0" name="Google Shape;750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751" name="Google Shape;751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12"/>
          <p:cNvCxnSpPr>
            <a:stCxn id="751" idx="1"/>
            <a:endCxn id="752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12"/>
          <p:cNvCxnSpPr>
            <a:stCxn id="751" idx="1"/>
            <a:endCxn id="756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12"/>
          <p:cNvCxnSpPr>
            <a:stCxn id="753" idx="0"/>
            <a:endCxn id="752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12"/>
          <p:cNvCxnSpPr>
            <a:stCxn id="751" idx="2"/>
            <a:endCxn id="754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12"/>
          <p:cNvCxnSpPr>
            <a:stCxn id="753" idx="1"/>
            <a:endCxn id="755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12"/>
          <p:cNvCxnSpPr>
            <a:stCxn id="754" idx="1"/>
            <a:endCxn id="755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3" name="Google Shape;763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764" name="Google Shape;764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766" name="Google Shape;766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7" name="Google Shape;767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" name="Google Shape;768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9" name="Google Shape;769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770" name="Google Shape;77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1" name="Google Shape;7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2" name="Google Shape;772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3" name="Google Shape;783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784" name="Google Shape;784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785" name="Google Shape;785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791" name="Google Shape;791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2" name="Google Shape;792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793" name="Google Shape;7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2888" y="5673154"/>
            <a:ext cx="2106119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794" name="Google Shape;7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992" y="55007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00" y="970788"/>
            <a:ext cx="6671575" cy="5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1" name="Google Shape;801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02" name="Google Shape;802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06" name="Google Shape;8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820" name="Google Shape;820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48" y="1531952"/>
            <a:ext cx="4726800" cy="4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starhub logo" id="822" name="Google Shape;8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5ae538518_0_7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829" name="Google Shape;829;g75ae538518_0_7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0" name="Google Shape;830;g75ae538518_0_7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836" name="Google Shape;836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7" name="Google Shape;837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838" name="Google Shape;838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844" name="Google Shape;844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5" name="Google Shape;845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846" name="Google Shape;846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847" name="Google Shape;84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852" name="Google Shape;8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3" name="Google Shape;853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4" name="Google Shape;854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5" name="Google Shape;855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856" name="Google Shape;856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7" name="Google Shape;857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8" name="Google Shape;858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59" name="Google Shape;859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5" name="Google Shape;865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866" name="Google Shape;8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00" y="926698"/>
            <a:ext cx="11189324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21"/>
          <p:cNvSpPr/>
          <p:nvPr/>
        </p:nvSpPr>
        <p:spPr>
          <a:xfrm>
            <a:off x="221584" y="5581045"/>
            <a:ext cx="489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/>
          <p:nvPr/>
        </p:nvSpPr>
        <p:spPr>
          <a:xfrm>
            <a:off x="-168696" y="0"/>
            <a:ext cx="1274541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t/>
            </a:r>
            <a:endParaRPr sz="2916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696" y="0"/>
            <a:ext cx="7210415" cy="68580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 2019-04-02 at 9.32.18.png" id="619" name="Google Shape;6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1628800"/>
            <a:ext cx="7823200" cy="46228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0" name="Google Shape;620;p2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4" name="Google Shape;874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876" name="Google Shape;876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23"/>
          <p:cNvCxnSpPr>
            <a:stCxn id="877" idx="1"/>
            <a:endCxn id="874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9" name="Google Shape;879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23"/>
          <p:cNvCxnSpPr>
            <a:stCxn id="879" idx="1"/>
            <a:endCxn id="876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1" name="Google Shape;881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 txBox="1"/>
          <p:nvPr/>
        </p:nvSpPr>
        <p:spPr>
          <a:xfrm>
            <a:off x="29702" y="3869510"/>
            <a:ext cx="1872300" cy="3693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3" name="Google Shape;883;p23"/>
          <p:cNvCxnSpPr>
            <a:stCxn id="882" idx="0"/>
            <a:endCxn id="881" idx="3"/>
          </p:cNvCxnSpPr>
          <p:nvPr/>
        </p:nvCxnSpPr>
        <p:spPr>
          <a:xfrm flipH="1" rot="10800000">
            <a:off x="965852" y="3449510"/>
            <a:ext cx="1651500" cy="420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890" name="Google Shape;890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1" name="Google Shape;891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892" name="Google Shape;8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5" name="Google Shape;895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96" name="Google Shape;896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7" name="Google Shape;897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9" name="Google Shape;899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4"/>
          <p:cNvSpPr txBox="1"/>
          <p:nvPr/>
        </p:nvSpPr>
        <p:spPr>
          <a:xfrm>
            <a:off x="9976408" y="2329708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Google Shape;901;p24"/>
          <p:cNvCxnSpPr>
            <a:endCxn id="897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7" name="Google Shape;907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8" name="Google Shape;908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909" name="Google Shape;909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917" name="Google Shape;917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8" name="Google Shape;918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924" name="Google Shape;924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5" name="Google Shape;925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926" name="Google Shape;926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(EGI DataHub with Notebooks)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6" name="Google Shape;62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1 (13:30-15:10):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Introduction to EGI and the EGI Notebooks service (talk)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Hands-on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1 – Getting started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2 – Get some data and plot 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Other Notebooks features (demo)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A real notebook example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196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2 (15:30-17:00):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Binder, GitHub, Zenodo – Sharing, Identifying, Re-executing notebooks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Talks + hands-on exercises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Accessing big data from notebooks – EGI DataHub  (demo)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Become a user - Notebooks in EOSC (talk)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19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1960">
                <a:solidFill>
                  <a:srgbClr val="FF0000"/>
                </a:solidFill>
              </a:rPr>
              <a:t>Feedback forms (10’)</a:t>
            </a:r>
            <a:endParaRPr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634" name="Google Shape;634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5" name="Google Shape;635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Agenda</a:t>
            </a: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42" name="Google Shape;642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3" name="Google Shape;643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44" name="Google Shape;644;p6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Established in 2010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EGI Foundation: Coordinator (based in Amsterdam, Science Park)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NGIs: National e-infrastructures (22 country + CERN)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Membership fees sustain the federation; Projects to advance our services (e.g. EOSC-hub)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EGI = Compute, Storage, Data, Training, Consultancy services</a:t>
            </a:r>
            <a:endParaRPr/>
          </a:p>
        </p:txBody>
      </p:sp>
      <p:sp>
        <p:nvSpPr>
          <p:cNvPr id="650" name="Google Shape;650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51" name="Google Shape;6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52" name="Google Shape;6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54" name="Google Shape;6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56" name="Google Shape;65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58" name="Google Shape;65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60" name="Google Shape;66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62" name="Google Shape;66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64" name="Google Shape;66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66" name="Google Shape;66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68" name="Google Shape;66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70" name="Google Shape;67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72" name="Google Shape;672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74" name="Google Shape;674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080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76" name="Google Shape;676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78" name="Google Shape;678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80" name="Google Shape;680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81" name="Google Shape;681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2184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82" name="Google Shape;682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2069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84" name="Google Shape;684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81197" y="57412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86" name="Google Shape;686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87" name="Google Shape;687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88" name="Google Shape;688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690" name="Google Shape;690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692" name="Google Shape;692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694" name="Google Shape;694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Screen Shot 2016-04-14 at 17.28.08.png" id="697" name="Google Shape;697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706" name="Google Shape;7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0" y="920400"/>
            <a:ext cx="8479899" cy="314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707" name="Google Shape;707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08" name="Google Shape;708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0" name="Google Shape;7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3901"/>
            <a:ext cx="3335799" cy="2358425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1" name="Google Shape;721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"/>
          <p:cNvSpPr txBox="1"/>
          <p:nvPr/>
        </p:nvSpPr>
        <p:spPr>
          <a:xfrm>
            <a:off x="5955069" y="6025722"/>
            <a:ext cx="22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</a:t>
            </a:r>
            <a:r>
              <a:rPr i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global system of e-Infrastructures</a:t>
            </a:r>
            <a:endParaRPr sz="3240"/>
          </a:p>
        </p:txBody>
      </p:sp>
      <p:sp>
        <p:nvSpPr>
          <p:cNvPr id="729" name="Google Shape;729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2178" y="941250"/>
            <a:ext cx="9125776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736" name="Google Shape;7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738" name="Google Shape;738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1"/>
          <p:cNvSpPr/>
          <p:nvPr/>
        </p:nvSpPr>
        <p:spPr>
          <a:xfrm>
            <a:off x="4964832" y="5720680"/>
            <a:ext cx="3816300" cy="10800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