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21"/>
  </p:notesMasterIdLst>
  <p:handoutMasterIdLst>
    <p:handoutMasterId r:id="rId22"/>
  </p:handoutMasterIdLst>
  <p:sldIdLst>
    <p:sldId id="348" r:id="rId3"/>
    <p:sldId id="314" r:id="rId4"/>
    <p:sldId id="296" r:id="rId5"/>
    <p:sldId id="300" r:id="rId6"/>
    <p:sldId id="298" r:id="rId7"/>
    <p:sldId id="299" r:id="rId8"/>
    <p:sldId id="286" r:id="rId9"/>
    <p:sldId id="316" r:id="rId10"/>
    <p:sldId id="302" r:id="rId11"/>
    <p:sldId id="353" r:id="rId12"/>
    <p:sldId id="351" r:id="rId13"/>
    <p:sldId id="349" r:id="rId14"/>
    <p:sldId id="295" r:id="rId15"/>
    <p:sldId id="326" r:id="rId16"/>
    <p:sldId id="354" r:id="rId17"/>
    <p:sldId id="333" r:id="rId18"/>
    <p:sldId id="350" r:id="rId19"/>
    <p:sldId id="268" r:id="rId20"/>
  </p:sldIdLst>
  <p:sldSz cx="10668000" cy="7569200"/>
  <p:notesSz cx="10668000" cy="7569200"/>
  <p:defaultTextStyle>
    <a:defPPr>
      <a:defRPr lang="en-US"/>
    </a:defPPr>
    <a:lvl1pPr marL="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9466" autoAdjust="0"/>
  </p:normalViewPr>
  <p:slideViewPr>
    <p:cSldViewPr>
      <p:cViewPr varScale="1">
        <p:scale>
          <a:sx n="62" d="100"/>
          <a:sy n="62" d="100"/>
        </p:scale>
        <p:origin x="-752" y="-112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23 Cloud providers, </a:t>
          </a:r>
        </a:p>
        <a:p>
          <a:r>
            <a:rPr lang="en-US" sz="2000" dirty="0" smtClean="0"/>
            <a:t>300+ HTC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15 types of services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1.7 Million jobs/day 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&gt;48 000 users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529420-DFA5-DD49-86CA-F7B411037FE7}" type="presOf" srcId="{A6D2C70D-DC1A-F54A-A4DE-46E33913B027}" destId="{7E89ECF7-0371-8C43-AF9C-18A74B71E2F3}" srcOrd="0" destOrd="0" presId="urn:microsoft.com/office/officeart/2005/8/layout/venn3"/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ADC2C71A-56E9-334C-8DDB-0E75C984AF2A}" type="presOf" srcId="{919347F3-E7A2-804B-8EBD-E5F4CE20C2A2}" destId="{99270A79-923E-254B-90D9-C49252785348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DEDBD00D-3798-2F40-A437-B09E98CF16D4}" type="presOf" srcId="{E6A111FE-4BF6-1346-B137-2EA61CD843E7}" destId="{CB98E5B8-FC40-064F-BE5E-1EDB178C6332}" srcOrd="0" destOrd="0" presId="urn:microsoft.com/office/officeart/2005/8/layout/venn3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F44A1059-BC2E-AD4F-B441-D97D7AD5600C}" type="presOf" srcId="{A4E992DF-01FA-764E-9B98-7AC140889041}" destId="{14AD8842-24DF-654C-9B9F-FB08EB85989F}" srcOrd="0" destOrd="0" presId="urn:microsoft.com/office/officeart/2005/8/layout/venn3"/>
    <dgm:cxn modelId="{DBCD2CEF-9786-184A-8F1C-82FBE1519278}" type="presOf" srcId="{7F30C6E7-0159-624F-9A98-BCC084A836C2}" destId="{E8657902-0DBD-434A-A6DB-8F274BBD8143}" srcOrd="0" destOrd="0" presId="urn:microsoft.com/office/officeart/2005/8/layout/venn3"/>
    <dgm:cxn modelId="{FE38F1E0-1AB8-2B47-972A-17F33121AA2E}" type="presOf" srcId="{BC2C4EA6-FB4C-BB44-98C1-967B3CED5661}" destId="{34AC6EAF-F695-4747-B01D-5BB0D645049A}" srcOrd="0" destOrd="0" presId="urn:microsoft.com/office/officeart/2005/8/layout/venn3"/>
    <dgm:cxn modelId="{280FFEA8-2119-7948-978E-9B99184DF274}" type="presParOf" srcId="{7E89ECF7-0371-8C43-AF9C-18A74B71E2F3}" destId="{34AC6EAF-F695-4747-B01D-5BB0D645049A}" srcOrd="0" destOrd="0" presId="urn:microsoft.com/office/officeart/2005/8/layout/venn3"/>
    <dgm:cxn modelId="{0CEDA73A-0C4E-3B4B-84C4-29607CC067BC}" type="presParOf" srcId="{7E89ECF7-0371-8C43-AF9C-18A74B71E2F3}" destId="{680B7888-20E9-7D4B-93A2-0751B261C528}" srcOrd="1" destOrd="0" presId="urn:microsoft.com/office/officeart/2005/8/layout/venn3"/>
    <dgm:cxn modelId="{FEA8AA0B-88B5-E341-95E5-C2CD4EB6E874}" type="presParOf" srcId="{7E89ECF7-0371-8C43-AF9C-18A74B71E2F3}" destId="{CB98E5B8-FC40-064F-BE5E-1EDB178C6332}" srcOrd="2" destOrd="0" presId="urn:microsoft.com/office/officeart/2005/8/layout/venn3"/>
    <dgm:cxn modelId="{7C7AB08E-B4B7-7D4E-9257-0B8DD4660927}" type="presParOf" srcId="{7E89ECF7-0371-8C43-AF9C-18A74B71E2F3}" destId="{7EEE956F-A591-944C-AA65-685DAE7CDD3F}" srcOrd="3" destOrd="0" presId="urn:microsoft.com/office/officeart/2005/8/layout/venn3"/>
    <dgm:cxn modelId="{CA4927B0-235E-4240-BB09-FE18131F8FAB}" type="presParOf" srcId="{7E89ECF7-0371-8C43-AF9C-18A74B71E2F3}" destId="{E8657902-0DBD-434A-A6DB-8F274BBD8143}" srcOrd="4" destOrd="0" presId="urn:microsoft.com/office/officeart/2005/8/layout/venn3"/>
    <dgm:cxn modelId="{5AE715C6-A17A-2D47-819C-401EE5FEBF62}" type="presParOf" srcId="{7E89ECF7-0371-8C43-AF9C-18A74B71E2F3}" destId="{8286956E-4AC6-134D-91BB-AE3AA453F8E8}" srcOrd="5" destOrd="0" presId="urn:microsoft.com/office/officeart/2005/8/layout/venn3"/>
    <dgm:cxn modelId="{2AF05DA9-4C50-E441-B26F-EE60753C4961}" type="presParOf" srcId="{7E89ECF7-0371-8C43-AF9C-18A74B71E2F3}" destId="{14AD8842-24DF-654C-9B9F-FB08EB85989F}" srcOrd="6" destOrd="0" presId="urn:microsoft.com/office/officeart/2005/8/layout/venn3"/>
    <dgm:cxn modelId="{FE90FA17-DF7E-E044-AF94-E3321FAC371F}" type="presParOf" srcId="{7E89ECF7-0371-8C43-AF9C-18A74B71E2F3}" destId="{0981D5C0-3E8D-504B-8B99-24D4B5BDD607}" srcOrd="7" destOrd="0" presId="urn:microsoft.com/office/officeart/2005/8/layout/venn3"/>
    <dgm:cxn modelId="{A7A1A6E9-E621-664F-9338-8680FC78AE59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266" y="1178690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Cloud providers,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300+ HTC providers</a:t>
          </a:r>
          <a:endParaRPr lang="en-US" sz="2000" kern="1200" dirty="0"/>
        </a:p>
      </dsp:txBody>
      <dsp:txXfrm>
        <a:off x="362819" y="1540243"/>
        <a:ext cx="1745735" cy="1745735"/>
      </dsp:txXfrm>
    </dsp:sp>
    <dsp:sp modelId="{CB98E5B8-FC40-064F-BE5E-1EDB178C6332}">
      <dsp:nvSpPr>
        <dsp:cNvPr id="0" name=""/>
        <dsp:cNvSpPr/>
      </dsp:nvSpPr>
      <dsp:spPr>
        <a:xfrm>
          <a:off x="197633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15 types of services</a:t>
          </a:r>
          <a:endParaRPr lang="en-US" sz="2000" kern="1200" dirty="0"/>
        </a:p>
      </dsp:txBody>
      <dsp:txXfrm>
        <a:off x="2337892" y="1532491"/>
        <a:ext cx="1745735" cy="1745735"/>
      </dsp:txXfrm>
    </dsp:sp>
    <dsp:sp modelId="{E8657902-0DBD-434A-A6DB-8F274BBD8143}">
      <dsp:nvSpPr>
        <dsp:cNvPr id="0" name=""/>
        <dsp:cNvSpPr/>
      </dsp:nvSpPr>
      <dsp:spPr>
        <a:xfrm>
          <a:off x="3951412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1.7 Million jobs/day </a:t>
          </a:r>
          <a:endParaRPr lang="en-US" sz="2000" kern="1200" dirty="0"/>
        </a:p>
      </dsp:txBody>
      <dsp:txXfrm>
        <a:off x="4312965" y="1532491"/>
        <a:ext cx="1745735" cy="1745735"/>
      </dsp:txXfrm>
    </dsp:sp>
    <dsp:sp modelId="{14AD8842-24DF-654C-9B9F-FB08EB85989F}">
      <dsp:nvSpPr>
        <dsp:cNvPr id="0" name=""/>
        <dsp:cNvSpPr/>
      </dsp:nvSpPr>
      <dsp:spPr>
        <a:xfrm>
          <a:off x="5926485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</a:t>
          </a:r>
          <a:endParaRPr lang="en-US" sz="2000" kern="1200" dirty="0"/>
        </a:p>
      </dsp:txBody>
      <dsp:txXfrm>
        <a:off x="6288038" y="1532491"/>
        <a:ext cx="1745735" cy="1745735"/>
      </dsp:txXfrm>
    </dsp:sp>
    <dsp:sp modelId="{99270A79-923E-254B-90D9-C49252785348}">
      <dsp:nvSpPr>
        <dsp:cNvPr id="0" name=""/>
        <dsp:cNvSpPr/>
      </dsp:nvSpPr>
      <dsp:spPr>
        <a:xfrm>
          <a:off x="790155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&gt;48 000 users</a:t>
          </a:r>
          <a:endParaRPr lang="en-US" sz="2000" kern="1200" dirty="0"/>
        </a:p>
      </dsp:txBody>
      <dsp:txXfrm>
        <a:off x="8263112" y="1532491"/>
        <a:ext cx="1745735" cy="1745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4C7D5-5A30-4C36-9197-51045A303865}" type="datetimeFigureOut">
              <a:rPr lang="en-GB" smtClean="0"/>
              <a:t>24/05/17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FFC55-B5BE-452D-BE39-9ACBE1AC79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231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F4F6A-B073-429F-A895-18D43E8290D0}" type="datetimeFigureOut">
              <a:rPr lang="en-GB" smtClean="0"/>
              <a:t>24/05/17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3750" y="568325"/>
            <a:ext cx="4000500" cy="283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6800" y="3595688"/>
            <a:ext cx="8534400" cy="3405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7BC78-9382-4075-A337-A09B9E14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049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8325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/>
              <a:t>A globally distributed ICT infrastructure that federates the digital </a:t>
            </a:r>
            <a:r>
              <a:rPr lang="en-US" sz="1200" b="0" dirty="0" smtClean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 smtClean="0"/>
              <a:t>and </a:t>
            </a:r>
            <a:r>
              <a:rPr lang="en-US" sz="1200" b="0" dirty="0" smtClean="0">
                <a:solidFill>
                  <a:srgbClr val="3366FF"/>
                </a:solidFill>
              </a:rPr>
              <a:t>expertise</a:t>
            </a:r>
            <a:r>
              <a:rPr lang="en-US" sz="1200" b="0" dirty="0" smtClean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 smtClean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 smtClean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54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5">
              <a:defRPr/>
            </a:pPr>
            <a:r>
              <a:rPr lang="en-US" dirty="0"/>
              <a:t>SLA is an agreement on </a:t>
            </a:r>
            <a:r>
              <a:rPr lang="en-GB" dirty="0"/>
              <a:t>intentions to collaborate and support research</a:t>
            </a:r>
            <a:r>
              <a:rPr lang="en-GB" dirty="0" smtClean="0"/>
              <a:t>.</a:t>
            </a:r>
          </a:p>
          <a:p>
            <a:pPr defTabSz="914365">
              <a:defRPr/>
            </a:pPr>
            <a:endParaRPr lang="en-GB" dirty="0"/>
          </a:p>
          <a:p>
            <a:r>
              <a:rPr lang="en-US" dirty="0" smtClean="0"/>
              <a:t>OLA captures conditions, such as: </a:t>
            </a:r>
            <a:r>
              <a:rPr lang="en-US" baseline="0" dirty="0" smtClean="0"/>
              <a:t>What type of service? How much capacity? Location of service? Free or pay-for-use? How much availability and reliability? Response time for user/operational requests? ‘Human services’, such as consultancy and training? Etc.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719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Remark: The Virtual Appliances Catalogue does not store</a:t>
            </a:r>
            <a:r>
              <a:rPr lang="en-US" baseline="0" dirty="0" smtClean="0"/>
              <a:t> physically the VMs. It stores only references and metadata about the VMs. The VMs are physically stored elsewhere – e.g. third party HTTP server, EGI Repository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1366"/>
            <a:ext cx="3509699" cy="128255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892" y="301367"/>
            <a:ext cx="5963708" cy="646010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583926"/>
            <a:ext cx="3509699" cy="5177544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1003" y="5298440"/>
            <a:ext cx="6400800" cy="62551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1003" y="676322"/>
            <a:ext cx="6400800" cy="4541520"/>
          </a:xfrm>
        </p:spPr>
        <p:txBody>
          <a:bodyPr/>
          <a:lstStyle>
            <a:lvl1pPr marL="0" indent="0">
              <a:buNone/>
              <a:defRPr sz="3600"/>
            </a:lvl1pPr>
            <a:lvl2pPr marL="521025" indent="0">
              <a:buNone/>
              <a:defRPr sz="3200"/>
            </a:lvl2pPr>
            <a:lvl3pPr marL="1042050" indent="0">
              <a:buNone/>
              <a:defRPr sz="2700"/>
            </a:lvl3pPr>
            <a:lvl4pPr marL="1563075" indent="0">
              <a:buNone/>
              <a:defRPr sz="2300"/>
            </a:lvl4pPr>
            <a:lvl5pPr marL="2084100" indent="0">
              <a:buNone/>
              <a:defRPr sz="2300"/>
            </a:lvl5pPr>
            <a:lvl6pPr marL="2605126" indent="0">
              <a:buNone/>
              <a:defRPr sz="2300"/>
            </a:lvl6pPr>
            <a:lvl7pPr marL="3126151" indent="0">
              <a:buNone/>
              <a:defRPr sz="2300"/>
            </a:lvl7pPr>
            <a:lvl8pPr marL="3647176" indent="0">
              <a:buNone/>
              <a:defRPr sz="2300"/>
            </a:lvl8pPr>
            <a:lvl9pPr marL="4168201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1003" y="5923951"/>
            <a:ext cx="6400800" cy="888329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17633" y="1478797"/>
            <a:ext cx="2416968" cy="516703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1170" y="1478797"/>
            <a:ext cx="7078663" cy="516703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2351360"/>
            <a:ext cx="9067800" cy="1622472"/>
          </a:xfrm>
          <a:prstGeom prst="rect">
            <a:avLst/>
          </a:prstGeom>
        </p:spPr>
        <p:txBody>
          <a:bodyPr lIns="22811" tIns="11406" rIns="22811" bIns="11406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289216"/>
            <a:ext cx="7467600" cy="1934351"/>
          </a:xfrm>
          <a:prstGeom prst="rect">
            <a:avLst/>
          </a:prstGeom>
        </p:spPr>
        <p:txBody>
          <a:bodyPr lIns="22811" tIns="11406" rIns="22811" bIns="1140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3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1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4901" y="7015530"/>
            <a:ext cx="3378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45400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54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5468" y="1480550"/>
            <a:ext cx="9829092" cy="5280560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11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54" y="1559288"/>
            <a:ext cx="9421547" cy="4995322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16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082817"/>
            <a:ext cx="10710599" cy="648638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61694" y="2831442"/>
            <a:ext cx="5880364" cy="872561"/>
          </a:xfrm>
        </p:spPr>
        <p:txBody>
          <a:bodyPr/>
          <a:lstStyle>
            <a:lvl1pPr marL="3618">
              <a:defRPr sz="8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3053" y="4101736"/>
            <a:ext cx="9954947" cy="1908069"/>
          </a:xfrm>
        </p:spPr>
        <p:txBody>
          <a:bodyPr/>
          <a:lstStyle>
            <a:lvl1pPr marL="0" indent="0">
              <a:buFontTx/>
              <a:buNone/>
              <a:defRPr sz="3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8400" y="7350184"/>
            <a:ext cx="713053" cy="23829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699" y="4863913"/>
            <a:ext cx="9067800" cy="150332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699" y="3208150"/>
            <a:ext cx="9067800" cy="1655762"/>
          </a:xfrm>
        </p:spPr>
        <p:txBody>
          <a:bodyPr anchor="b"/>
          <a:lstStyle>
            <a:lvl1pPr marL="0" indent="0">
              <a:buNone/>
              <a:defRPr sz="2300"/>
            </a:lvl1pPr>
            <a:lvl2pPr marL="521025" indent="0">
              <a:buNone/>
              <a:defRPr sz="2100"/>
            </a:lvl2pPr>
            <a:lvl3pPr marL="1042050" indent="0">
              <a:buNone/>
              <a:defRPr sz="1800"/>
            </a:lvl3pPr>
            <a:lvl4pPr marL="1563075" indent="0">
              <a:buNone/>
              <a:defRPr sz="1600"/>
            </a:lvl4pPr>
            <a:lvl5pPr marL="2084100" indent="0">
              <a:buNone/>
              <a:defRPr sz="1600"/>
            </a:lvl5pPr>
            <a:lvl6pPr marL="2605126" indent="0">
              <a:buNone/>
              <a:defRPr sz="1600"/>
            </a:lvl6pPr>
            <a:lvl7pPr marL="3126151" indent="0">
              <a:buNone/>
              <a:defRPr sz="1600"/>
            </a:lvl7pPr>
            <a:lvl8pPr marL="3647176" indent="0">
              <a:buNone/>
              <a:defRPr sz="1600"/>
            </a:lvl8pPr>
            <a:lvl9pPr marL="416820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3119"/>
            <a:ext cx="9601200" cy="12615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94310"/>
            <a:ext cx="4713553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400418"/>
            <a:ext cx="4713553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9197" y="1694310"/>
            <a:ext cx="4715404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9197" y="2400418"/>
            <a:ext cx="4715404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0F4FA"/>
            </a:gs>
            <a:gs pos="3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2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4" indent="-285717" algn="l" defTabSz="9142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4" indent="-228574" algn="l" defTabSz="91429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1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3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3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169" y="1478798"/>
            <a:ext cx="9601200" cy="103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750844"/>
            <a:ext cx="9601200" cy="38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892878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1042050"/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0668000" cy="105653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72845" y="7350185"/>
            <a:ext cx="713052" cy="219016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92988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6pPr>
      <a:lvl7pPr marL="145091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7pPr>
      <a:lvl8pPr marL="197193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8pPr>
      <a:lvl9pPr marL="24929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9pPr>
    </p:titleStyle>
    <p:bodyStyle>
      <a:lvl1pPr marL="390769" indent="-390769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6666" indent="-325641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302563" indent="-260513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0F5494"/>
          </a:solidFill>
          <a:latin typeface="+mn-lt"/>
        </a:defRPr>
      </a:lvl3pPr>
      <a:lvl4pPr marL="1823588" indent="-260513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4461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86563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6pPr>
      <a:lvl7pPr marL="338666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7pPr>
      <a:lvl8pPr marL="390768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8pPr>
      <a:lvl9pPr marL="4428714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2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5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07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0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2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15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17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0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microsoft.com/office/2007/relationships/hdphoto" Target="../media/hdphoto1.wdp"/><Relationship Id="rId5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4" Type="http://schemas.openxmlformats.org/officeDocument/2006/relationships/image" Target="../media/image74.gif"/><Relationship Id="rId5" Type="http://schemas.openxmlformats.org/officeDocument/2006/relationships/image" Target="../media/image75.jpeg"/><Relationship Id="rId6" Type="http://schemas.openxmlformats.org/officeDocument/2006/relationships/image" Target="../media/image72.png"/><Relationship Id="rId7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6.png"/><Relationship Id="rId3" Type="http://schemas.openxmlformats.org/officeDocument/2006/relationships/hyperlink" Target="https://www.egi.eu/use-cases/scientific-applications-tool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haddock/" TargetMode="External"/><Relationship Id="rId4" Type="http://schemas.openxmlformats.org/officeDocument/2006/relationships/hyperlink" Target="http://chipster.csc.fi/index.shtml" TargetMode="External"/><Relationship Id="rId5" Type="http://schemas.openxmlformats.org/officeDocument/2006/relationships/hyperlink" Target="http://haddock.science.uu.nl/enmr/services/HADDOCK2.2/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microsoft.com/office/2007/relationships/hdphoto" Target="../media/hdphoto1.wdp"/><Relationship Id="rId5" Type="http://schemas.openxmlformats.org/officeDocument/2006/relationships/image" Target="../media/image78.png"/><Relationship Id="rId6" Type="http://schemas.openxmlformats.org/officeDocument/2006/relationships/hyperlink" Target="https://www.egi.eu/use-cases/scientific-applications-tools/chipster/" TargetMode="External"/><Relationship Id="rId7" Type="http://schemas.openxmlformats.org/officeDocument/2006/relationships/hyperlink" Target="http://chipster.csc.fi/index.s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EGI-Engage:Competence_centre_ELIXIR" TargetMode="External"/><Relationship Id="rId4" Type="http://schemas.openxmlformats.org/officeDocument/2006/relationships/hyperlink" Target="http://chipster.csc.fi/index.s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egi.eu" TargetMode="External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2.jpg"/><Relationship Id="rId47" Type="http://schemas.openxmlformats.org/officeDocument/2006/relationships/image" Target="../media/image53.jpg"/><Relationship Id="rId48" Type="http://schemas.openxmlformats.org/officeDocument/2006/relationships/image" Target="../media/image54.png"/><Relationship Id="rId20" Type="http://schemas.openxmlformats.org/officeDocument/2006/relationships/image" Target="../media/image26.jpg"/><Relationship Id="rId21" Type="http://schemas.openxmlformats.org/officeDocument/2006/relationships/image" Target="../media/image27.png"/><Relationship Id="rId22" Type="http://schemas.openxmlformats.org/officeDocument/2006/relationships/image" Target="../media/image28.jpg"/><Relationship Id="rId23" Type="http://schemas.openxmlformats.org/officeDocument/2006/relationships/image" Target="../media/image29.png"/><Relationship Id="rId24" Type="http://schemas.openxmlformats.org/officeDocument/2006/relationships/image" Target="../media/image30.jpg"/><Relationship Id="rId25" Type="http://schemas.openxmlformats.org/officeDocument/2006/relationships/image" Target="../media/image31.png"/><Relationship Id="rId26" Type="http://schemas.openxmlformats.org/officeDocument/2006/relationships/image" Target="../media/image32.jpg"/><Relationship Id="rId27" Type="http://schemas.openxmlformats.org/officeDocument/2006/relationships/image" Target="../media/image33.png"/><Relationship Id="rId28" Type="http://schemas.openxmlformats.org/officeDocument/2006/relationships/image" Target="../media/image34.jp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5" Type="http://schemas.openxmlformats.org/officeDocument/2006/relationships/image" Target="../media/image11.png"/><Relationship Id="rId30" Type="http://schemas.openxmlformats.org/officeDocument/2006/relationships/image" Target="../media/image36.jpg"/><Relationship Id="rId31" Type="http://schemas.openxmlformats.org/officeDocument/2006/relationships/image" Target="../media/image37.png"/><Relationship Id="rId32" Type="http://schemas.openxmlformats.org/officeDocument/2006/relationships/image" Target="../media/image38.png"/><Relationship Id="rId9" Type="http://schemas.openxmlformats.org/officeDocument/2006/relationships/image" Target="../media/image15.png"/><Relationship Id="rId6" Type="http://schemas.openxmlformats.org/officeDocument/2006/relationships/image" Target="../media/image12.jpg"/><Relationship Id="rId7" Type="http://schemas.openxmlformats.org/officeDocument/2006/relationships/image" Target="../media/image13.png"/><Relationship Id="rId8" Type="http://schemas.openxmlformats.org/officeDocument/2006/relationships/image" Target="../media/image14.jpg"/><Relationship Id="rId33" Type="http://schemas.openxmlformats.org/officeDocument/2006/relationships/image" Target="../media/image39.png"/><Relationship Id="rId34" Type="http://schemas.openxmlformats.org/officeDocument/2006/relationships/image" Target="../media/image40.jpg"/><Relationship Id="rId35" Type="http://schemas.openxmlformats.org/officeDocument/2006/relationships/image" Target="../media/image41.png"/><Relationship Id="rId36" Type="http://schemas.openxmlformats.org/officeDocument/2006/relationships/image" Target="../media/image42.jpg"/><Relationship Id="rId10" Type="http://schemas.openxmlformats.org/officeDocument/2006/relationships/image" Target="../media/image16.jpg"/><Relationship Id="rId11" Type="http://schemas.openxmlformats.org/officeDocument/2006/relationships/image" Target="../media/image17.png"/><Relationship Id="rId12" Type="http://schemas.openxmlformats.org/officeDocument/2006/relationships/image" Target="../media/image18.jpg"/><Relationship Id="rId13" Type="http://schemas.openxmlformats.org/officeDocument/2006/relationships/image" Target="../media/image19.png"/><Relationship Id="rId14" Type="http://schemas.openxmlformats.org/officeDocument/2006/relationships/image" Target="../media/image20.jpg"/><Relationship Id="rId15" Type="http://schemas.openxmlformats.org/officeDocument/2006/relationships/image" Target="../media/image21.png"/><Relationship Id="rId16" Type="http://schemas.openxmlformats.org/officeDocument/2006/relationships/image" Target="../media/image22.jpg"/><Relationship Id="rId17" Type="http://schemas.openxmlformats.org/officeDocument/2006/relationships/image" Target="../media/image23.png"/><Relationship Id="rId18" Type="http://schemas.openxmlformats.org/officeDocument/2006/relationships/image" Target="../media/image24.jpg"/><Relationship Id="rId19" Type="http://schemas.openxmlformats.org/officeDocument/2006/relationships/image" Target="../media/image25.png"/><Relationship Id="rId37" Type="http://schemas.openxmlformats.org/officeDocument/2006/relationships/image" Target="../media/image43.png"/><Relationship Id="rId38" Type="http://schemas.openxmlformats.org/officeDocument/2006/relationships/image" Target="../media/image44.png"/><Relationship Id="rId39" Type="http://schemas.openxmlformats.org/officeDocument/2006/relationships/image" Target="../media/image45.png"/><Relationship Id="rId40" Type="http://schemas.openxmlformats.org/officeDocument/2006/relationships/image" Target="../media/image46.jpeg"/><Relationship Id="rId41" Type="http://schemas.openxmlformats.org/officeDocument/2006/relationships/image" Target="../media/image47.png"/><Relationship Id="rId42" Type="http://schemas.openxmlformats.org/officeDocument/2006/relationships/image" Target="../media/image48.jpg"/><Relationship Id="rId43" Type="http://schemas.openxmlformats.org/officeDocument/2006/relationships/image" Target="../media/image49.png"/><Relationship Id="rId44" Type="http://schemas.openxmlformats.org/officeDocument/2006/relationships/image" Target="../media/image50.jpg"/><Relationship Id="rId45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71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5176561"/>
            <a:ext cx="0" cy="1848002"/>
          </a:xfrm>
          <a:custGeom>
            <a:avLst/>
            <a:gdLst/>
            <a:ahLst/>
            <a:cxnLst/>
            <a:rect l="l" t="t" r="r" b="b"/>
            <a:pathLst>
              <a:path h="1848002">
                <a:moveTo>
                  <a:pt x="0" y="1848002"/>
                </a:moveTo>
                <a:lnTo>
                  <a:pt x="0" y="0"/>
                </a:lnTo>
                <a:lnTo>
                  <a:pt x="0" y="1848002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228600" y="6322273"/>
            <a:ext cx="11125200" cy="815128"/>
          </a:xfrm>
          <a:custGeom>
            <a:avLst/>
            <a:gdLst/>
            <a:ahLst/>
            <a:cxnLst/>
            <a:rect l="l" t="t" r="r" b="b"/>
            <a:pathLst>
              <a:path w="5543994" h="1848002">
                <a:moveTo>
                  <a:pt x="5436006" y="0"/>
                </a:moveTo>
                <a:lnTo>
                  <a:pt x="108000" y="0"/>
                </a:lnTo>
                <a:lnTo>
                  <a:pt x="108000" y="1848002"/>
                </a:lnTo>
                <a:lnTo>
                  <a:pt x="5436006" y="1848002"/>
                </a:lnTo>
                <a:lnTo>
                  <a:pt x="5436006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sz="2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www.egi.eu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1" y="6322273"/>
            <a:ext cx="1447800" cy="1246928"/>
          </a:xfrm>
          <a:custGeom>
            <a:avLst/>
            <a:gdLst/>
            <a:ahLst/>
            <a:cxnLst/>
            <a:rect l="l" t="t" r="r" b="b"/>
            <a:pathLst>
              <a:path w="1353235" h="1353235">
                <a:moveTo>
                  <a:pt x="676617" y="1353235"/>
                </a:moveTo>
                <a:lnTo>
                  <a:pt x="732110" y="1350992"/>
                </a:lnTo>
                <a:lnTo>
                  <a:pt x="786368" y="1344379"/>
                </a:lnTo>
                <a:lnTo>
                  <a:pt x="839216" y="1333571"/>
                </a:lnTo>
                <a:lnTo>
                  <a:pt x="890481" y="1318741"/>
                </a:lnTo>
                <a:lnTo>
                  <a:pt x="939987" y="1300063"/>
                </a:lnTo>
                <a:lnTo>
                  <a:pt x="987562" y="1277712"/>
                </a:lnTo>
                <a:lnTo>
                  <a:pt x="1033030" y="1251862"/>
                </a:lnTo>
                <a:lnTo>
                  <a:pt x="1076219" y="1222687"/>
                </a:lnTo>
                <a:lnTo>
                  <a:pt x="1116953" y="1190361"/>
                </a:lnTo>
                <a:lnTo>
                  <a:pt x="1155058" y="1155058"/>
                </a:lnTo>
                <a:lnTo>
                  <a:pt x="1190361" y="1116953"/>
                </a:lnTo>
                <a:lnTo>
                  <a:pt x="1222687" y="1076219"/>
                </a:lnTo>
                <a:lnTo>
                  <a:pt x="1251862" y="1033030"/>
                </a:lnTo>
                <a:lnTo>
                  <a:pt x="1277712" y="987562"/>
                </a:lnTo>
                <a:lnTo>
                  <a:pt x="1300063" y="939987"/>
                </a:lnTo>
                <a:lnTo>
                  <a:pt x="1318741" y="890481"/>
                </a:lnTo>
                <a:lnTo>
                  <a:pt x="1333571" y="839216"/>
                </a:lnTo>
                <a:lnTo>
                  <a:pt x="1344379" y="786368"/>
                </a:lnTo>
                <a:lnTo>
                  <a:pt x="1350992" y="732110"/>
                </a:lnTo>
                <a:lnTo>
                  <a:pt x="1353235" y="676617"/>
                </a:lnTo>
                <a:lnTo>
                  <a:pt x="1350992" y="621124"/>
                </a:lnTo>
                <a:lnTo>
                  <a:pt x="1344379" y="566867"/>
                </a:lnTo>
                <a:lnTo>
                  <a:pt x="1333571" y="514019"/>
                </a:lnTo>
                <a:lnTo>
                  <a:pt x="1318741" y="462754"/>
                </a:lnTo>
                <a:lnTo>
                  <a:pt x="1300063" y="413248"/>
                </a:lnTo>
                <a:lnTo>
                  <a:pt x="1277712" y="365673"/>
                </a:lnTo>
                <a:lnTo>
                  <a:pt x="1251862" y="320204"/>
                </a:lnTo>
                <a:lnTo>
                  <a:pt x="1222687" y="277016"/>
                </a:lnTo>
                <a:lnTo>
                  <a:pt x="1190361" y="236282"/>
                </a:lnTo>
                <a:lnTo>
                  <a:pt x="1155058" y="198177"/>
                </a:lnTo>
                <a:lnTo>
                  <a:pt x="1116953" y="162874"/>
                </a:lnTo>
                <a:lnTo>
                  <a:pt x="1076219" y="130548"/>
                </a:lnTo>
                <a:lnTo>
                  <a:pt x="1033030" y="101373"/>
                </a:lnTo>
                <a:lnTo>
                  <a:pt x="987562" y="75523"/>
                </a:lnTo>
                <a:lnTo>
                  <a:pt x="939987" y="53172"/>
                </a:lnTo>
                <a:lnTo>
                  <a:pt x="890481" y="34494"/>
                </a:lnTo>
                <a:lnTo>
                  <a:pt x="839216" y="19664"/>
                </a:lnTo>
                <a:lnTo>
                  <a:pt x="786368" y="8855"/>
                </a:lnTo>
                <a:lnTo>
                  <a:pt x="732110" y="2242"/>
                </a:lnTo>
                <a:lnTo>
                  <a:pt x="676617" y="0"/>
                </a:lnTo>
                <a:lnTo>
                  <a:pt x="621124" y="2242"/>
                </a:lnTo>
                <a:lnTo>
                  <a:pt x="566867" y="8855"/>
                </a:lnTo>
                <a:lnTo>
                  <a:pt x="514019" y="19664"/>
                </a:lnTo>
                <a:lnTo>
                  <a:pt x="462754" y="34494"/>
                </a:lnTo>
                <a:lnTo>
                  <a:pt x="413248" y="53172"/>
                </a:lnTo>
                <a:lnTo>
                  <a:pt x="365673" y="75523"/>
                </a:lnTo>
                <a:lnTo>
                  <a:pt x="320204" y="101373"/>
                </a:lnTo>
                <a:lnTo>
                  <a:pt x="277016" y="130548"/>
                </a:lnTo>
                <a:lnTo>
                  <a:pt x="236282" y="162874"/>
                </a:lnTo>
                <a:lnTo>
                  <a:pt x="198177" y="198177"/>
                </a:lnTo>
                <a:lnTo>
                  <a:pt x="162874" y="236282"/>
                </a:lnTo>
                <a:lnTo>
                  <a:pt x="130548" y="277016"/>
                </a:lnTo>
                <a:lnTo>
                  <a:pt x="101373" y="320204"/>
                </a:lnTo>
                <a:lnTo>
                  <a:pt x="75523" y="365673"/>
                </a:lnTo>
                <a:lnTo>
                  <a:pt x="53172" y="413248"/>
                </a:lnTo>
                <a:lnTo>
                  <a:pt x="34494" y="462754"/>
                </a:lnTo>
                <a:lnTo>
                  <a:pt x="19664" y="514019"/>
                </a:lnTo>
                <a:lnTo>
                  <a:pt x="8855" y="566867"/>
                </a:lnTo>
                <a:lnTo>
                  <a:pt x="2242" y="621124"/>
                </a:lnTo>
                <a:lnTo>
                  <a:pt x="0" y="676617"/>
                </a:lnTo>
                <a:lnTo>
                  <a:pt x="2242" y="732110"/>
                </a:lnTo>
                <a:lnTo>
                  <a:pt x="8855" y="786368"/>
                </a:lnTo>
                <a:lnTo>
                  <a:pt x="19664" y="839216"/>
                </a:lnTo>
                <a:lnTo>
                  <a:pt x="34494" y="890481"/>
                </a:lnTo>
                <a:lnTo>
                  <a:pt x="53172" y="939987"/>
                </a:lnTo>
                <a:lnTo>
                  <a:pt x="75523" y="987562"/>
                </a:lnTo>
                <a:lnTo>
                  <a:pt x="101373" y="1033030"/>
                </a:lnTo>
                <a:lnTo>
                  <a:pt x="130548" y="1076219"/>
                </a:lnTo>
                <a:lnTo>
                  <a:pt x="162874" y="1116953"/>
                </a:lnTo>
                <a:lnTo>
                  <a:pt x="198177" y="1155058"/>
                </a:lnTo>
                <a:lnTo>
                  <a:pt x="236282" y="1190361"/>
                </a:lnTo>
                <a:lnTo>
                  <a:pt x="277016" y="1222687"/>
                </a:lnTo>
                <a:lnTo>
                  <a:pt x="320204" y="1251862"/>
                </a:lnTo>
                <a:lnTo>
                  <a:pt x="365673" y="1277712"/>
                </a:lnTo>
                <a:lnTo>
                  <a:pt x="413248" y="1300063"/>
                </a:lnTo>
                <a:lnTo>
                  <a:pt x="462754" y="1318741"/>
                </a:lnTo>
                <a:lnTo>
                  <a:pt x="514019" y="1333571"/>
                </a:lnTo>
                <a:lnTo>
                  <a:pt x="566867" y="1344379"/>
                </a:lnTo>
                <a:lnTo>
                  <a:pt x="621124" y="1350992"/>
                </a:lnTo>
                <a:lnTo>
                  <a:pt x="676617" y="1353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91812" y="6527802"/>
            <a:ext cx="81660" cy="81991"/>
          </a:xfrm>
          <a:custGeom>
            <a:avLst/>
            <a:gdLst/>
            <a:ahLst/>
            <a:cxnLst/>
            <a:rect l="l" t="t" r="r" b="b"/>
            <a:pathLst>
              <a:path w="81661" h="81991">
                <a:moveTo>
                  <a:pt x="0" y="35712"/>
                </a:moveTo>
                <a:lnTo>
                  <a:pt x="161" y="47735"/>
                </a:lnTo>
                <a:lnTo>
                  <a:pt x="4268" y="60115"/>
                </a:lnTo>
                <a:lnTo>
                  <a:pt x="11926" y="70494"/>
                </a:lnTo>
                <a:lnTo>
                  <a:pt x="22510" y="78057"/>
                </a:lnTo>
                <a:lnTo>
                  <a:pt x="35394" y="81991"/>
                </a:lnTo>
                <a:lnTo>
                  <a:pt x="47380" y="81835"/>
                </a:lnTo>
                <a:lnTo>
                  <a:pt x="59762" y="77739"/>
                </a:lnTo>
                <a:lnTo>
                  <a:pt x="70149" y="70088"/>
                </a:lnTo>
                <a:lnTo>
                  <a:pt x="77722" y="59508"/>
                </a:lnTo>
                <a:lnTo>
                  <a:pt x="81661" y="46621"/>
                </a:lnTo>
                <a:lnTo>
                  <a:pt x="81504" y="34607"/>
                </a:lnTo>
                <a:lnTo>
                  <a:pt x="77402" y="22236"/>
                </a:lnTo>
                <a:lnTo>
                  <a:pt x="69746" y="11862"/>
                </a:lnTo>
                <a:lnTo>
                  <a:pt x="59163" y="4298"/>
                </a:lnTo>
                <a:lnTo>
                  <a:pt x="46278" y="355"/>
                </a:lnTo>
                <a:lnTo>
                  <a:pt x="40767" y="0"/>
                </a:lnTo>
                <a:lnTo>
                  <a:pt x="36978" y="174"/>
                </a:lnTo>
                <a:lnTo>
                  <a:pt x="23676" y="3733"/>
                </a:lnTo>
                <a:lnTo>
                  <a:pt x="12449" y="11325"/>
                </a:lnTo>
                <a:lnTo>
                  <a:pt x="4242" y="22227"/>
                </a:lnTo>
                <a:lnTo>
                  <a:pt x="0" y="3571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756582" y="6529089"/>
            <a:ext cx="81407" cy="81864"/>
          </a:xfrm>
          <a:custGeom>
            <a:avLst/>
            <a:gdLst/>
            <a:ahLst/>
            <a:cxnLst/>
            <a:rect l="l" t="t" r="r" b="b"/>
            <a:pathLst>
              <a:path w="81407" h="81864">
                <a:moveTo>
                  <a:pt x="34480" y="482"/>
                </a:moveTo>
                <a:lnTo>
                  <a:pt x="22625" y="4182"/>
                </a:lnTo>
                <a:lnTo>
                  <a:pt x="12046" y="11622"/>
                </a:lnTo>
                <a:lnTo>
                  <a:pt x="4353" y="21849"/>
                </a:lnTo>
                <a:lnTo>
                  <a:pt x="139" y="34052"/>
                </a:lnTo>
                <a:lnTo>
                  <a:pt x="0" y="47421"/>
                </a:lnTo>
                <a:lnTo>
                  <a:pt x="3706" y="59268"/>
                </a:lnTo>
                <a:lnTo>
                  <a:pt x="11147" y="69842"/>
                </a:lnTo>
                <a:lnTo>
                  <a:pt x="21371" y="77528"/>
                </a:lnTo>
                <a:lnTo>
                  <a:pt x="33571" y="81733"/>
                </a:lnTo>
                <a:lnTo>
                  <a:pt x="46939" y="81864"/>
                </a:lnTo>
                <a:lnTo>
                  <a:pt x="58805" y="78164"/>
                </a:lnTo>
                <a:lnTo>
                  <a:pt x="69381" y="70731"/>
                </a:lnTo>
                <a:lnTo>
                  <a:pt x="77069" y="60510"/>
                </a:lnTo>
                <a:lnTo>
                  <a:pt x="81275" y="48306"/>
                </a:lnTo>
                <a:lnTo>
                  <a:pt x="81406" y="34924"/>
                </a:lnTo>
                <a:lnTo>
                  <a:pt x="80804" y="31798"/>
                </a:lnTo>
                <a:lnTo>
                  <a:pt x="75376" y="18938"/>
                </a:lnTo>
                <a:lnTo>
                  <a:pt x="66256" y="8884"/>
                </a:lnTo>
                <a:lnTo>
                  <a:pt x="54400" y="2337"/>
                </a:lnTo>
                <a:lnTo>
                  <a:pt x="40766" y="0"/>
                </a:lnTo>
                <a:lnTo>
                  <a:pt x="38684" y="0"/>
                </a:lnTo>
                <a:lnTo>
                  <a:pt x="34480" y="4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27052" y="6568669"/>
            <a:ext cx="81579" cy="81973"/>
          </a:xfrm>
          <a:custGeom>
            <a:avLst/>
            <a:gdLst/>
            <a:ahLst/>
            <a:cxnLst/>
            <a:rect l="l" t="t" r="r" b="b"/>
            <a:pathLst>
              <a:path w="81579" h="81973">
                <a:moveTo>
                  <a:pt x="23210" y="3949"/>
                </a:moveTo>
                <a:lnTo>
                  <a:pt x="19837" y="5733"/>
                </a:lnTo>
                <a:lnTo>
                  <a:pt x="10303" y="13488"/>
                </a:lnTo>
                <a:lnTo>
                  <a:pt x="3639" y="23430"/>
                </a:lnTo>
                <a:lnTo>
                  <a:pt x="114" y="34797"/>
                </a:lnTo>
                <a:lnTo>
                  <a:pt x="0" y="46828"/>
                </a:lnTo>
                <a:lnTo>
                  <a:pt x="3563" y="58762"/>
                </a:lnTo>
                <a:lnTo>
                  <a:pt x="5348" y="62135"/>
                </a:lnTo>
                <a:lnTo>
                  <a:pt x="13108" y="71670"/>
                </a:lnTo>
                <a:lnTo>
                  <a:pt x="23049" y="78334"/>
                </a:lnTo>
                <a:lnTo>
                  <a:pt x="34414" y="81858"/>
                </a:lnTo>
                <a:lnTo>
                  <a:pt x="46443" y="81973"/>
                </a:lnTo>
                <a:lnTo>
                  <a:pt x="58376" y="78409"/>
                </a:lnTo>
                <a:lnTo>
                  <a:pt x="61753" y="76621"/>
                </a:lnTo>
                <a:lnTo>
                  <a:pt x="71282" y="68861"/>
                </a:lnTo>
                <a:lnTo>
                  <a:pt x="77943" y="58920"/>
                </a:lnTo>
                <a:lnTo>
                  <a:pt x="81466" y="47556"/>
                </a:lnTo>
                <a:lnTo>
                  <a:pt x="81579" y="35528"/>
                </a:lnTo>
                <a:lnTo>
                  <a:pt x="78011" y="23596"/>
                </a:lnTo>
                <a:lnTo>
                  <a:pt x="74730" y="17878"/>
                </a:lnTo>
                <a:lnTo>
                  <a:pt x="65429" y="8192"/>
                </a:lnTo>
                <a:lnTo>
                  <a:pt x="53769" y="2109"/>
                </a:lnTo>
                <a:lnTo>
                  <a:pt x="40762" y="0"/>
                </a:lnTo>
                <a:lnTo>
                  <a:pt x="34869" y="0"/>
                </a:lnTo>
                <a:lnTo>
                  <a:pt x="28874" y="1282"/>
                </a:lnTo>
                <a:lnTo>
                  <a:pt x="23210" y="39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35924" y="6637410"/>
            <a:ext cx="82336" cy="82333"/>
          </a:xfrm>
          <a:custGeom>
            <a:avLst/>
            <a:gdLst/>
            <a:ahLst/>
            <a:cxnLst/>
            <a:rect l="l" t="t" r="r" b="b"/>
            <a:pathLst>
              <a:path w="82335" h="82333">
                <a:moveTo>
                  <a:pt x="9942" y="14363"/>
                </a:moveTo>
                <a:lnTo>
                  <a:pt x="7564" y="17398"/>
                </a:lnTo>
                <a:lnTo>
                  <a:pt x="2026" y="28362"/>
                </a:lnTo>
                <a:lnTo>
                  <a:pt x="0" y="40149"/>
                </a:lnTo>
                <a:lnTo>
                  <a:pt x="1422" y="51957"/>
                </a:lnTo>
                <a:lnTo>
                  <a:pt x="6230" y="62984"/>
                </a:lnTo>
                <a:lnTo>
                  <a:pt x="14361" y="72428"/>
                </a:lnTo>
                <a:lnTo>
                  <a:pt x="17363" y="74774"/>
                </a:lnTo>
                <a:lnTo>
                  <a:pt x="28332" y="80307"/>
                </a:lnTo>
                <a:lnTo>
                  <a:pt x="40127" y="82333"/>
                </a:lnTo>
                <a:lnTo>
                  <a:pt x="51943" y="80912"/>
                </a:lnTo>
                <a:lnTo>
                  <a:pt x="62973" y="76104"/>
                </a:lnTo>
                <a:lnTo>
                  <a:pt x="72413" y="67970"/>
                </a:lnTo>
                <a:lnTo>
                  <a:pt x="74762" y="64972"/>
                </a:lnTo>
                <a:lnTo>
                  <a:pt x="80306" y="54006"/>
                </a:lnTo>
                <a:lnTo>
                  <a:pt x="82335" y="42215"/>
                </a:lnTo>
                <a:lnTo>
                  <a:pt x="80918" y="30404"/>
                </a:lnTo>
                <a:lnTo>
                  <a:pt x="76123" y="19375"/>
                </a:lnTo>
                <a:lnTo>
                  <a:pt x="68019" y="9931"/>
                </a:lnTo>
                <a:lnTo>
                  <a:pt x="65341" y="7823"/>
                </a:lnTo>
                <a:lnTo>
                  <a:pt x="53721" y="1946"/>
                </a:lnTo>
                <a:lnTo>
                  <a:pt x="41196" y="0"/>
                </a:lnTo>
                <a:lnTo>
                  <a:pt x="32172" y="994"/>
                </a:lnTo>
                <a:lnTo>
                  <a:pt x="20174" y="5748"/>
                </a:lnTo>
                <a:lnTo>
                  <a:pt x="9942" y="1436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14168" y="6643442"/>
            <a:ext cx="81652" cy="82006"/>
          </a:xfrm>
          <a:custGeom>
            <a:avLst/>
            <a:gdLst/>
            <a:ahLst/>
            <a:cxnLst/>
            <a:rect l="l" t="t" r="r" b="b"/>
            <a:pathLst>
              <a:path w="81651" h="82006">
                <a:moveTo>
                  <a:pt x="13417" y="10452"/>
                </a:moveTo>
                <a:lnTo>
                  <a:pt x="10786" y="13004"/>
                </a:lnTo>
                <a:lnTo>
                  <a:pt x="3792" y="23150"/>
                </a:lnTo>
                <a:lnTo>
                  <a:pt x="181" y="34592"/>
                </a:lnTo>
                <a:lnTo>
                  <a:pt x="0" y="46519"/>
                </a:lnTo>
                <a:lnTo>
                  <a:pt x="3295" y="58118"/>
                </a:lnTo>
                <a:lnTo>
                  <a:pt x="10115" y="68579"/>
                </a:lnTo>
                <a:lnTo>
                  <a:pt x="12661" y="71198"/>
                </a:lnTo>
                <a:lnTo>
                  <a:pt x="22803" y="78202"/>
                </a:lnTo>
                <a:lnTo>
                  <a:pt x="34243" y="81820"/>
                </a:lnTo>
                <a:lnTo>
                  <a:pt x="46171" y="82006"/>
                </a:lnTo>
                <a:lnTo>
                  <a:pt x="57775" y="78717"/>
                </a:lnTo>
                <a:lnTo>
                  <a:pt x="68243" y="71907"/>
                </a:lnTo>
                <a:lnTo>
                  <a:pt x="70870" y="69347"/>
                </a:lnTo>
                <a:lnTo>
                  <a:pt x="77864" y="59201"/>
                </a:lnTo>
                <a:lnTo>
                  <a:pt x="81473" y="47760"/>
                </a:lnTo>
                <a:lnTo>
                  <a:pt x="81651" y="35833"/>
                </a:lnTo>
                <a:lnTo>
                  <a:pt x="78353" y="24232"/>
                </a:lnTo>
                <a:lnTo>
                  <a:pt x="71532" y="13766"/>
                </a:lnTo>
                <a:lnTo>
                  <a:pt x="65030" y="7861"/>
                </a:lnTo>
                <a:lnTo>
                  <a:pt x="53443" y="1974"/>
                </a:lnTo>
                <a:lnTo>
                  <a:pt x="40811" y="0"/>
                </a:lnTo>
                <a:lnTo>
                  <a:pt x="36902" y="186"/>
                </a:lnTo>
                <a:lnTo>
                  <a:pt x="24554" y="3351"/>
                </a:lnTo>
                <a:lnTo>
                  <a:pt x="13417" y="1045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25075" y="6739299"/>
            <a:ext cx="82321" cy="82340"/>
          </a:xfrm>
          <a:custGeom>
            <a:avLst/>
            <a:gdLst/>
            <a:ahLst/>
            <a:cxnLst/>
            <a:rect l="l" t="t" r="r" b="b"/>
            <a:pathLst>
              <a:path w="82322" h="82340">
                <a:moveTo>
                  <a:pt x="18754" y="6629"/>
                </a:moveTo>
                <a:lnTo>
                  <a:pt x="15270" y="9157"/>
                </a:lnTo>
                <a:lnTo>
                  <a:pt x="7036" y="18130"/>
                </a:lnTo>
                <a:lnTo>
                  <a:pt x="1892" y="28827"/>
                </a:lnTo>
                <a:lnTo>
                  <a:pt x="0" y="40480"/>
                </a:lnTo>
                <a:lnTo>
                  <a:pt x="1520" y="52323"/>
                </a:lnTo>
                <a:lnTo>
                  <a:pt x="6613" y="63588"/>
                </a:lnTo>
                <a:lnTo>
                  <a:pt x="9143" y="67078"/>
                </a:lnTo>
                <a:lnTo>
                  <a:pt x="18111" y="75310"/>
                </a:lnTo>
                <a:lnTo>
                  <a:pt x="28805" y="80451"/>
                </a:lnTo>
                <a:lnTo>
                  <a:pt x="40457" y="82340"/>
                </a:lnTo>
                <a:lnTo>
                  <a:pt x="52302" y="80816"/>
                </a:lnTo>
                <a:lnTo>
                  <a:pt x="63572" y="75717"/>
                </a:lnTo>
                <a:lnTo>
                  <a:pt x="67047" y="73197"/>
                </a:lnTo>
                <a:lnTo>
                  <a:pt x="75284" y="64224"/>
                </a:lnTo>
                <a:lnTo>
                  <a:pt x="80429" y="53526"/>
                </a:lnTo>
                <a:lnTo>
                  <a:pt x="82322" y="41871"/>
                </a:lnTo>
                <a:lnTo>
                  <a:pt x="80803" y="30026"/>
                </a:lnTo>
                <a:lnTo>
                  <a:pt x="75714" y="18757"/>
                </a:lnTo>
                <a:lnTo>
                  <a:pt x="65541" y="7962"/>
                </a:lnTo>
                <a:lnTo>
                  <a:pt x="53928" y="2021"/>
                </a:lnTo>
                <a:lnTo>
                  <a:pt x="41119" y="0"/>
                </a:lnTo>
                <a:lnTo>
                  <a:pt x="33448" y="0"/>
                </a:lnTo>
                <a:lnTo>
                  <a:pt x="25676" y="2146"/>
                </a:lnTo>
                <a:lnTo>
                  <a:pt x="18754" y="662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7040" y="6747033"/>
            <a:ext cx="81603" cy="81976"/>
          </a:xfrm>
          <a:custGeom>
            <a:avLst/>
            <a:gdLst/>
            <a:ahLst/>
            <a:cxnLst/>
            <a:rect l="l" t="t" r="r" b="b"/>
            <a:pathLst>
              <a:path w="81602" h="81977">
                <a:moveTo>
                  <a:pt x="5839" y="19456"/>
                </a:moveTo>
                <a:lnTo>
                  <a:pt x="3750" y="23222"/>
                </a:lnTo>
                <a:lnTo>
                  <a:pt x="109" y="34838"/>
                </a:lnTo>
                <a:lnTo>
                  <a:pt x="0" y="46706"/>
                </a:lnTo>
                <a:lnTo>
                  <a:pt x="3241" y="58058"/>
                </a:lnTo>
                <a:lnTo>
                  <a:pt x="9655" y="68128"/>
                </a:lnTo>
                <a:lnTo>
                  <a:pt x="19059" y="76149"/>
                </a:lnTo>
                <a:lnTo>
                  <a:pt x="22832" y="78231"/>
                </a:lnTo>
                <a:lnTo>
                  <a:pt x="34450" y="81870"/>
                </a:lnTo>
                <a:lnTo>
                  <a:pt x="46317" y="81977"/>
                </a:lnTo>
                <a:lnTo>
                  <a:pt x="57666" y="78732"/>
                </a:lnTo>
                <a:lnTo>
                  <a:pt x="67733" y="72315"/>
                </a:lnTo>
                <a:lnTo>
                  <a:pt x="75752" y="62903"/>
                </a:lnTo>
                <a:lnTo>
                  <a:pt x="77842" y="59127"/>
                </a:lnTo>
                <a:lnTo>
                  <a:pt x="81489" y="47512"/>
                </a:lnTo>
                <a:lnTo>
                  <a:pt x="81602" y="35647"/>
                </a:lnTo>
                <a:lnTo>
                  <a:pt x="78362" y="24297"/>
                </a:lnTo>
                <a:lnTo>
                  <a:pt x="71949" y="14229"/>
                </a:lnTo>
                <a:lnTo>
                  <a:pt x="62544" y="6210"/>
                </a:lnTo>
                <a:lnTo>
                  <a:pt x="55775" y="2019"/>
                </a:lnTo>
                <a:lnTo>
                  <a:pt x="48244" y="0"/>
                </a:lnTo>
                <a:lnTo>
                  <a:pt x="38840" y="48"/>
                </a:lnTo>
                <a:lnTo>
                  <a:pt x="26139" y="2710"/>
                </a:lnTo>
                <a:lnTo>
                  <a:pt x="14795" y="9260"/>
                </a:lnTo>
                <a:lnTo>
                  <a:pt x="5839" y="1945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72602" y="6871080"/>
            <a:ext cx="82073" cy="82193"/>
          </a:xfrm>
          <a:custGeom>
            <a:avLst/>
            <a:gdLst/>
            <a:ahLst/>
            <a:cxnLst/>
            <a:rect l="l" t="t" r="r" b="b"/>
            <a:pathLst>
              <a:path w="82074" h="82193">
                <a:moveTo>
                  <a:pt x="1334" y="30289"/>
                </a:moveTo>
                <a:lnTo>
                  <a:pt x="949" y="31803"/>
                </a:lnTo>
                <a:lnTo>
                  <a:pt x="0" y="44579"/>
                </a:lnTo>
                <a:lnTo>
                  <a:pt x="2887" y="56647"/>
                </a:lnTo>
                <a:lnTo>
                  <a:pt x="9170" y="67232"/>
                </a:lnTo>
                <a:lnTo>
                  <a:pt x="18409" y="75557"/>
                </a:lnTo>
                <a:lnTo>
                  <a:pt x="30163" y="80848"/>
                </a:lnTo>
                <a:lnTo>
                  <a:pt x="44488" y="82193"/>
                </a:lnTo>
                <a:lnTo>
                  <a:pt x="56550" y="79300"/>
                </a:lnTo>
                <a:lnTo>
                  <a:pt x="67130" y="73015"/>
                </a:lnTo>
                <a:lnTo>
                  <a:pt x="75454" y="63784"/>
                </a:lnTo>
                <a:lnTo>
                  <a:pt x="80747" y="52057"/>
                </a:lnTo>
                <a:lnTo>
                  <a:pt x="82074" y="37747"/>
                </a:lnTo>
                <a:lnTo>
                  <a:pt x="79182" y="25672"/>
                </a:lnTo>
                <a:lnTo>
                  <a:pt x="72898" y="15081"/>
                </a:lnTo>
                <a:lnTo>
                  <a:pt x="63663" y="6751"/>
                </a:lnTo>
                <a:lnTo>
                  <a:pt x="51918" y="1460"/>
                </a:lnTo>
                <a:lnTo>
                  <a:pt x="48273" y="469"/>
                </a:lnTo>
                <a:lnTo>
                  <a:pt x="44615" y="0"/>
                </a:lnTo>
                <a:lnTo>
                  <a:pt x="41021" y="0"/>
                </a:lnTo>
                <a:lnTo>
                  <a:pt x="28548" y="1942"/>
                </a:lnTo>
                <a:lnTo>
                  <a:pt x="16634" y="8006"/>
                </a:lnTo>
                <a:lnTo>
                  <a:pt x="7230" y="17642"/>
                </a:lnTo>
                <a:lnTo>
                  <a:pt x="1334" y="302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885171" y="6624264"/>
            <a:ext cx="58164" cy="58259"/>
          </a:xfrm>
          <a:custGeom>
            <a:avLst/>
            <a:gdLst/>
            <a:ahLst/>
            <a:cxnLst/>
            <a:rect l="l" t="t" r="r" b="b"/>
            <a:pathLst>
              <a:path w="58165" h="58259">
                <a:moveTo>
                  <a:pt x="162" y="25309"/>
                </a:moveTo>
                <a:lnTo>
                  <a:pt x="0" y="31680"/>
                </a:lnTo>
                <a:lnTo>
                  <a:pt x="3971" y="44042"/>
                </a:lnTo>
                <a:lnTo>
                  <a:pt x="12803" y="53388"/>
                </a:lnTo>
                <a:lnTo>
                  <a:pt x="25257" y="58100"/>
                </a:lnTo>
                <a:lnTo>
                  <a:pt x="31527" y="58259"/>
                </a:lnTo>
                <a:lnTo>
                  <a:pt x="43920" y="54305"/>
                </a:lnTo>
                <a:lnTo>
                  <a:pt x="53287" y="45482"/>
                </a:lnTo>
                <a:lnTo>
                  <a:pt x="57998" y="33030"/>
                </a:lnTo>
                <a:lnTo>
                  <a:pt x="58165" y="26706"/>
                </a:lnTo>
                <a:lnTo>
                  <a:pt x="54215" y="14327"/>
                </a:lnTo>
                <a:lnTo>
                  <a:pt x="45402" y="4965"/>
                </a:lnTo>
                <a:lnTo>
                  <a:pt x="32979" y="239"/>
                </a:lnTo>
                <a:lnTo>
                  <a:pt x="31633" y="74"/>
                </a:lnTo>
                <a:lnTo>
                  <a:pt x="28685" y="0"/>
                </a:lnTo>
                <a:lnTo>
                  <a:pt x="15407" y="3404"/>
                </a:lnTo>
                <a:lnTo>
                  <a:pt x="5266" y="12324"/>
                </a:lnTo>
                <a:lnTo>
                  <a:pt x="162" y="2530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89469" y="6625177"/>
            <a:ext cx="57682" cy="58039"/>
          </a:xfrm>
          <a:custGeom>
            <a:avLst/>
            <a:gdLst/>
            <a:ahLst/>
            <a:cxnLst/>
            <a:rect l="l" t="t" r="r" b="b"/>
            <a:pathLst>
              <a:path w="57683" h="58039">
                <a:moveTo>
                  <a:pt x="24434" y="330"/>
                </a:moveTo>
                <a:lnTo>
                  <a:pt x="18008" y="2078"/>
                </a:lnTo>
                <a:lnTo>
                  <a:pt x="7389" y="9398"/>
                </a:lnTo>
                <a:lnTo>
                  <a:pt x="992" y="20441"/>
                </a:lnTo>
                <a:lnTo>
                  <a:pt x="0" y="33604"/>
                </a:lnTo>
                <a:lnTo>
                  <a:pt x="1735" y="40003"/>
                </a:lnTo>
                <a:lnTo>
                  <a:pt x="9050" y="50629"/>
                </a:lnTo>
                <a:lnTo>
                  <a:pt x="20096" y="57036"/>
                </a:lnTo>
                <a:lnTo>
                  <a:pt x="33261" y="58038"/>
                </a:lnTo>
                <a:lnTo>
                  <a:pt x="39694" y="56287"/>
                </a:lnTo>
                <a:lnTo>
                  <a:pt x="50308" y="48966"/>
                </a:lnTo>
                <a:lnTo>
                  <a:pt x="56700" y="37925"/>
                </a:lnTo>
                <a:lnTo>
                  <a:pt x="57683" y="24764"/>
                </a:lnTo>
                <a:lnTo>
                  <a:pt x="52426" y="11985"/>
                </a:lnTo>
                <a:lnTo>
                  <a:pt x="42187" y="3223"/>
                </a:lnTo>
                <a:lnTo>
                  <a:pt x="28892" y="0"/>
                </a:lnTo>
                <a:lnTo>
                  <a:pt x="27406" y="0"/>
                </a:lnTo>
                <a:lnTo>
                  <a:pt x="24434" y="33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77477" y="6650510"/>
            <a:ext cx="58088" cy="58216"/>
          </a:xfrm>
          <a:custGeom>
            <a:avLst/>
            <a:gdLst/>
            <a:ahLst/>
            <a:cxnLst/>
            <a:rect l="l" t="t" r="r" b="b"/>
            <a:pathLst>
              <a:path w="58088" h="58216">
                <a:moveTo>
                  <a:pt x="2424" y="17233"/>
                </a:moveTo>
                <a:lnTo>
                  <a:pt x="0" y="26235"/>
                </a:lnTo>
                <a:lnTo>
                  <a:pt x="1262" y="38136"/>
                </a:lnTo>
                <a:lnTo>
                  <a:pt x="7152" y="48492"/>
                </a:lnTo>
                <a:lnTo>
                  <a:pt x="17093" y="55791"/>
                </a:lnTo>
                <a:lnTo>
                  <a:pt x="26103" y="58216"/>
                </a:lnTo>
                <a:lnTo>
                  <a:pt x="38008" y="56954"/>
                </a:lnTo>
                <a:lnTo>
                  <a:pt x="48364" y="51067"/>
                </a:lnTo>
                <a:lnTo>
                  <a:pt x="55663" y="41135"/>
                </a:lnTo>
                <a:lnTo>
                  <a:pt x="58088" y="32123"/>
                </a:lnTo>
                <a:lnTo>
                  <a:pt x="56817" y="20229"/>
                </a:lnTo>
                <a:lnTo>
                  <a:pt x="50926" y="9870"/>
                </a:lnTo>
                <a:lnTo>
                  <a:pt x="40994" y="2552"/>
                </a:lnTo>
                <a:lnTo>
                  <a:pt x="37121" y="812"/>
                </a:lnTo>
                <a:lnTo>
                  <a:pt x="33082" y="0"/>
                </a:lnTo>
                <a:lnTo>
                  <a:pt x="29081" y="0"/>
                </a:lnTo>
                <a:lnTo>
                  <a:pt x="22497" y="751"/>
                </a:lnTo>
                <a:lnTo>
                  <a:pt x="10689" y="6485"/>
                </a:lnTo>
                <a:lnTo>
                  <a:pt x="2424" y="1723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697383" y="6653232"/>
            <a:ext cx="58367" cy="58363"/>
          </a:xfrm>
          <a:custGeom>
            <a:avLst/>
            <a:gdLst/>
            <a:ahLst/>
            <a:cxnLst/>
            <a:rect l="l" t="t" r="r" b="b"/>
            <a:pathLst>
              <a:path w="58367" h="58363">
                <a:moveTo>
                  <a:pt x="17992" y="56135"/>
                </a:moveTo>
                <a:lnTo>
                  <a:pt x="29666" y="58363"/>
                </a:lnTo>
                <a:lnTo>
                  <a:pt x="41647" y="55549"/>
                </a:lnTo>
                <a:lnTo>
                  <a:pt x="49393" y="50228"/>
                </a:lnTo>
                <a:lnTo>
                  <a:pt x="56129" y="40372"/>
                </a:lnTo>
                <a:lnTo>
                  <a:pt x="58367" y="28697"/>
                </a:lnTo>
                <a:lnTo>
                  <a:pt x="55566" y="16713"/>
                </a:lnTo>
                <a:lnTo>
                  <a:pt x="52230" y="11265"/>
                </a:lnTo>
                <a:lnTo>
                  <a:pt x="41938" y="2937"/>
                </a:lnTo>
                <a:lnTo>
                  <a:pt x="29163" y="0"/>
                </a:lnTo>
                <a:lnTo>
                  <a:pt x="24997" y="0"/>
                </a:lnTo>
                <a:lnTo>
                  <a:pt x="20743" y="901"/>
                </a:lnTo>
                <a:lnTo>
                  <a:pt x="16730" y="2781"/>
                </a:lnTo>
                <a:lnTo>
                  <a:pt x="8967" y="8137"/>
                </a:lnTo>
                <a:lnTo>
                  <a:pt x="2236" y="18000"/>
                </a:lnTo>
                <a:lnTo>
                  <a:pt x="0" y="29675"/>
                </a:lnTo>
                <a:lnTo>
                  <a:pt x="2798" y="41655"/>
                </a:lnTo>
                <a:lnTo>
                  <a:pt x="8133" y="49410"/>
                </a:lnTo>
                <a:lnTo>
                  <a:pt x="17992" y="5613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058367" y="6701939"/>
            <a:ext cx="58326" cy="58362"/>
          </a:xfrm>
          <a:custGeom>
            <a:avLst/>
            <a:gdLst/>
            <a:ahLst/>
            <a:cxnLst/>
            <a:rect l="l" t="t" r="r" b="b"/>
            <a:pathLst>
              <a:path w="58327" h="58362">
                <a:moveTo>
                  <a:pt x="7037" y="10185"/>
                </a:moveTo>
                <a:lnTo>
                  <a:pt x="2135" y="18205"/>
                </a:lnTo>
                <a:lnTo>
                  <a:pt x="0" y="29956"/>
                </a:lnTo>
                <a:lnTo>
                  <a:pt x="2715" y="41527"/>
                </a:lnTo>
                <a:lnTo>
                  <a:pt x="10161" y="51320"/>
                </a:lnTo>
                <a:lnTo>
                  <a:pt x="18173" y="56230"/>
                </a:lnTo>
                <a:lnTo>
                  <a:pt x="29914" y="58362"/>
                </a:lnTo>
                <a:lnTo>
                  <a:pt x="41489" y="55642"/>
                </a:lnTo>
                <a:lnTo>
                  <a:pt x="51296" y="48196"/>
                </a:lnTo>
                <a:lnTo>
                  <a:pt x="56194" y="40173"/>
                </a:lnTo>
                <a:lnTo>
                  <a:pt x="58327" y="28421"/>
                </a:lnTo>
                <a:lnTo>
                  <a:pt x="55610" y="16847"/>
                </a:lnTo>
                <a:lnTo>
                  <a:pt x="48159" y="7048"/>
                </a:lnTo>
                <a:lnTo>
                  <a:pt x="42647" y="2311"/>
                </a:lnTo>
                <a:lnTo>
                  <a:pt x="35878" y="0"/>
                </a:lnTo>
                <a:lnTo>
                  <a:pt x="20956" y="12"/>
                </a:lnTo>
                <a:lnTo>
                  <a:pt x="12790" y="3454"/>
                </a:lnTo>
                <a:lnTo>
                  <a:pt x="7037" y="1018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17571" y="6706225"/>
            <a:ext cx="58011" cy="58188"/>
          </a:xfrm>
          <a:custGeom>
            <a:avLst/>
            <a:gdLst/>
            <a:ahLst/>
            <a:cxnLst/>
            <a:rect l="l" t="t" r="r" b="b"/>
            <a:pathLst>
              <a:path w="58011" h="58188">
                <a:moveTo>
                  <a:pt x="9579" y="7404"/>
                </a:moveTo>
                <a:lnTo>
                  <a:pt x="3703" y="14628"/>
                </a:lnTo>
                <a:lnTo>
                  <a:pt x="0" y="26014"/>
                </a:lnTo>
                <a:lnTo>
                  <a:pt x="1145" y="37881"/>
                </a:lnTo>
                <a:lnTo>
                  <a:pt x="7230" y="48615"/>
                </a:lnTo>
                <a:lnTo>
                  <a:pt x="14445" y="54484"/>
                </a:lnTo>
                <a:lnTo>
                  <a:pt x="25827" y="58188"/>
                </a:lnTo>
                <a:lnTo>
                  <a:pt x="37693" y="57042"/>
                </a:lnTo>
                <a:lnTo>
                  <a:pt x="48428" y="50952"/>
                </a:lnTo>
                <a:lnTo>
                  <a:pt x="54308" y="43723"/>
                </a:lnTo>
                <a:lnTo>
                  <a:pt x="58011" y="32343"/>
                </a:lnTo>
                <a:lnTo>
                  <a:pt x="56862" y="20483"/>
                </a:lnTo>
                <a:lnTo>
                  <a:pt x="50765" y="9753"/>
                </a:lnTo>
                <a:lnTo>
                  <a:pt x="45012" y="3301"/>
                </a:lnTo>
                <a:lnTo>
                  <a:pt x="37036" y="0"/>
                </a:lnTo>
                <a:lnTo>
                  <a:pt x="22089" y="0"/>
                </a:lnTo>
                <a:lnTo>
                  <a:pt x="15154" y="2438"/>
                </a:lnTo>
                <a:lnTo>
                  <a:pt x="9579" y="740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121857" y="6774154"/>
            <a:ext cx="57694" cy="58036"/>
          </a:xfrm>
          <a:custGeom>
            <a:avLst/>
            <a:gdLst/>
            <a:ahLst/>
            <a:cxnLst/>
            <a:rect l="l" t="t" r="r" b="b"/>
            <a:pathLst>
              <a:path w="57694" h="58036">
                <a:moveTo>
                  <a:pt x="12963" y="4711"/>
                </a:moveTo>
                <a:lnTo>
                  <a:pt x="5807" y="11268"/>
                </a:lnTo>
                <a:lnTo>
                  <a:pt x="589" y="21898"/>
                </a:lnTo>
                <a:lnTo>
                  <a:pt x="0" y="33681"/>
                </a:lnTo>
                <a:lnTo>
                  <a:pt x="4365" y="45084"/>
                </a:lnTo>
                <a:lnTo>
                  <a:pt x="10900" y="52225"/>
                </a:lnTo>
                <a:lnTo>
                  <a:pt x="21527" y="57445"/>
                </a:lnTo>
                <a:lnTo>
                  <a:pt x="33316" y="58036"/>
                </a:lnTo>
                <a:lnTo>
                  <a:pt x="44725" y="53670"/>
                </a:lnTo>
                <a:lnTo>
                  <a:pt x="51873" y="47131"/>
                </a:lnTo>
                <a:lnTo>
                  <a:pt x="57098" y="36507"/>
                </a:lnTo>
                <a:lnTo>
                  <a:pt x="57694" y="24722"/>
                </a:lnTo>
                <a:lnTo>
                  <a:pt x="53336" y="13309"/>
                </a:lnTo>
                <a:lnTo>
                  <a:pt x="51752" y="11104"/>
                </a:lnTo>
                <a:lnTo>
                  <a:pt x="41428" y="2850"/>
                </a:lnTo>
                <a:lnTo>
                  <a:pt x="28838" y="0"/>
                </a:lnTo>
                <a:lnTo>
                  <a:pt x="23389" y="0"/>
                </a:lnTo>
                <a:lnTo>
                  <a:pt x="17865" y="1536"/>
                </a:lnTo>
                <a:lnTo>
                  <a:pt x="12963" y="471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56123" y="6779657"/>
            <a:ext cx="57362" cy="57855"/>
          </a:xfrm>
          <a:custGeom>
            <a:avLst/>
            <a:gdLst/>
            <a:ahLst/>
            <a:cxnLst/>
            <a:rect l="l" t="t" r="r" b="b"/>
            <a:pathLst>
              <a:path w="57362" h="57855">
                <a:moveTo>
                  <a:pt x="13374" y="4322"/>
                </a:moveTo>
                <a:lnTo>
                  <a:pt x="3885" y="13766"/>
                </a:lnTo>
                <a:lnTo>
                  <a:pt x="213" y="22718"/>
                </a:lnTo>
                <a:lnTo>
                  <a:pt x="0" y="34564"/>
                </a:lnTo>
                <a:lnTo>
                  <a:pt x="4468" y="45486"/>
                </a:lnTo>
                <a:lnTo>
                  <a:pt x="13270" y="53962"/>
                </a:lnTo>
                <a:lnTo>
                  <a:pt x="22236" y="57648"/>
                </a:lnTo>
                <a:lnTo>
                  <a:pt x="34072" y="57855"/>
                </a:lnTo>
                <a:lnTo>
                  <a:pt x="44988" y="53379"/>
                </a:lnTo>
                <a:lnTo>
                  <a:pt x="53466" y="44577"/>
                </a:lnTo>
                <a:lnTo>
                  <a:pt x="57155" y="35629"/>
                </a:lnTo>
                <a:lnTo>
                  <a:pt x="57362" y="23785"/>
                </a:lnTo>
                <a:lnTo>
                  <a:pt x="52886" y="12862"/>
                </a:lnTo>
                <a:lnTo>
                  <a:pt x="44080" y="4394"/>
                </a:lnTo>
                <a:lnTo>
                  <a:pt x="39280" y="1422"/>
                </a:lnTo>
                <a:lnTo>
                  <a:pt x="33971" y="0"/>
                </a:lnTo>
                <a:lnTo>
                  <a:pt x="28713" y="0"/>
                </a:lnTo>
                <a:lnTo>
                  <a:pt x="25640" y="161"/>
                </a:lnTo>
                <a:lnTo>
                  <a:pt x="13374" y="432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517196" y="6867545"/>
            <a:ext cx="58370" cy="58378"/>
          </a:xfrm>
          <a:custGeom>
            <a:avLst/>
            <a:gdLst/>
            <a:ahLst/>
            <a:cxnLst/>
            <a:rect l="l" t="t" r="r" b="b"/>
            <a:pathLst>
              <a:path w="58370" h="58378">
                <a:moveTo>
                  <a:pt x="1045" y="21501"/>
                </a:moveTo>
                <a:lnTo>
                  <a:pt x="0" y="29541"/>
                </a:lnTo>
                <a:lnTo>
                  <a:pt x="2771" y="41605"/>
                </a:lnTo>
                <a:lnTo>
                  <a:pt x="10222" y="51384"/>
                </a:lnTo>
                <a:lnTo>
                  <a:pt x="21467" y="57327"/>
                </a:lnTo>
                <a:lnTo>
                  <a:pt x="29537" y="58378"/>
                </a:lnTo>
                <a:lnTo>
                  <a:pt x="41605" y="55602"/>
                </a:lnTo>
                <a:lnTo>
                  <a:pt x="51384" y="48152"/>
                </a:lnTo>
                <a:lnTo>
                  <a:pt x="57319" y="36918"/>
                </a:lnTo>
                <a:lnTo>
                  <a:pt x="58370" y="28823"/>
                </a:lnTo>
                <a:lnTo>
                  <a:pt x="55590" y="16766"/>
                </a:lnTo>
                <a:lnTo>
                  <a:pt x="48134" y="6996"/>
                </a:lnTo>
                <a:lnTo>
                  <a:pt x="36885" y="1054"/>
                </a:lnTo>
                <a:lnTo>
                  <a:pt x="34319" y="355"/>
                </a:lnTo>
                <a:lnTo>
                  <a:pt x="31716" y="0"/>
                </a:lnTo>
                <a:lnTo>
                  <a:pt x="29163" y="0"/>
                </a:lnTo>
                <a:lnTo>
                  <a:pt x="18726" y="1949"/>
                </a:lnTo>
                <a:lnTo>
                  <a:pt x="7705" y="9445"/>
                </a:lnTo>
                <a:lnTo>
                  <a:pt x="1045" y="2150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879938" y="6702891"/>
            <a:ext cx="38805" cy="38851"/>
          </a:xfrm>
          <a:custGeom>
            <a:avLst/>
            <a:gdLst/>
            <a:ahLst/>
            <a:cxnLst/>
            <a:rect l="l" t="t" r="r" b="b"/>
            <a:pathLst>
              <a:path w="38805" h="38851">
                <a:moveTo>
                  <a:pt x="100" y="16889"/>
                </a:moveTo>
                <a:lnTo>
                  <a:pt x="0" y="21076"/>
                </a:lnTo>
                <a:lnTo>
                  <a:pt x="5226" y="32794"/>
                </a:lnTo>
                <a:lnTo>
                  <a:pt x="16813" y="38745"/>
                </a:lnTo>
                <a:lnTo>
                  <a:pt x="21043" y="38851"/>
                </a:lnTo>
                <a:lnTo>
                  <a:pt x="32758" y="33627"/>
                </a:lnTo>
                <a:lnTo>
                  <a:pt x="38695" y="22045"/>
                </a:lnTo>
                <a:lnTo>
                  <a:pt x="38805" y="17820"/>
                </a:lnTo>
                <a:lnTo>
                  <a:pt x="33582" y="6126"/>
                </a:lnTo>
                <a:lnTo>
                  <a:pt x="21995" y="188"/>
                </a:lnTo>
                <a:lnTo>
                  <a:pt x="19118" y="0"/>
                </a:lnTo>
                <a:lnTo>
                  <a:pt x="6541" y="4863"/>
                </a:lnTo>
                <a:lnTo>
                  <a:pt x="100" y="168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816130" y="6703530"/>
            <a:ext cx="38469" cy="38670"/>
          </a:xfrm>
          <a:custGeom>
            <a:avLst/>
            <a:gdLst/>
            <a:ahLst/>
            <a:cxnLst/>
            <a:rect l="l" t="t" r="r" b="b"/>
            <a:pathLst>
              <a:path w="38468" h="38671">
                <a:moveTo>
                  <a:pt x="16294" y="215"/>
                </a:moveTo>
                <a:lnTo>
                  <a:pt x="12039" y="1368"/>
                </a:lnTo>
                <a:lnTo>
                  <a:pt x="2412" y="9682"/>
                </a:lnTo>
                <a:lnTo>
                  <a:pt x="0" y="22390"/>
                </a:lnTo>
                <a:lnTo>
                  <a:pt x="1172" y="26677"/>
                </a:lnTo>
                <a:lnTo>
                  <a:pt x="9495" y="36285"/>
                </a:lnTo>
                <a:lnTo>
                  <a:pt x="22186" y="38671"/>
                </a:lnTo>
                <a:lnTo>
                  <a:pt x="26454" y="37514"/>
                </a:lnTo>
                <a:lnTo>
                  <a:pt x="36074" y="29206"/>
                </a:lnTo>
                <a:lnTo>
                  <a:pt x="38468" y="16509"/>
                </a:lnTo>
                <a:lnTo>
                  <a:pt x="37007" y="6883"/>
                </a:lnTo>
                <a:lnTo>
                  <a:pt x="28714" y="0"/>
                </a:lnTo>
                <a:lnTo>
                  <a:pt x="19265" y="0"/>
                </a:lnTo>
                <a:lnTo>
                  <a:pt x="16294" y="21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41511" y="6720393"/>
            <a:ext cx="38728" cy="38826"/>
          </a:xfrm>
          <a:custGeom>
            <a:avLst/>
            <a:gdLst/>
            <a:ahLst/>
            <a:cxnLst/>
            <a:rect l="l" t="t" r="r" b="b"/>
            <a:pathLst>
              <a:path w="38727" h="38826">
                <a:moveTo>
                  <a:pt x="1596" y="11506"/>
                </a:moveTo>
                <a:lnTo>
                  <a:pt x="0" y="17469"/>
                </a:lnTo>
                <a:lnTo>
                  <a:pt x="2430" y="29063"/>
                </a:lnTo>
                <a:lnTo>
                  <a:pt x="11388" y="37211"/>
                </a:lnTo>
                <a:lnTo>
                  <a:pt x="17394" y="38826"/>
                </a:lnTo>
                <a:lnTo>
                  <a:pt x="28966" y="36383"/>
                </a:lnTo>
                <a:lnTo>
                  <a:pt x="37118" y="27444"/>
                </a:lnTo>
                <a:lnTo>
                  <a:pt x="38727" y="21445"/>
                </a:lnTo>
                <a:lnTo>
                  <a:pt x="36288" y="9860"/>
                </a:lnTo>
                <a:lnTo>
                  <a:pt x="27339" y="1727"/>
                </a:lnTo>
                <a:lnTo>
                  <a:pt x="24736" y="558"/>
                </a:lnTo>
                <a:lnTo>
                  <a:pt x="22005" y="0"/>
                </a:lnTo>
                <a:lnTo>
                  <a:pt x="11947" y="0"/>
                </a:lnTo>
                <a:lnTo>
                  <a:pt x="4848" y="4279"/>
                </a:lnTo>
                <a:lnTo>
                  <a:pt x="1596" y="115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755084" y="6722203"/>
            <a:ext cx="38231" cy="38587"/>
          </a:xfrm>
          <a:custGeom>
            <a:avLst/>
            <a:gdLst/>
            <a:ahLst/>
            <a:cxnLst/>
            <a:rect l="l" t="t" r="r" b="b"/>
            <a:pathLst>
              <a:path w="38230" h="38587">
                <a:moveTo>
                  <a:pt x="10814" y="1879"/>
                </a:moveTo>
                <a:lnTo>
                  <a:pt x="5633" y="5441"/>
                </a:lnTo>
                <a:lnTo>
                  <a:pt x="0" y="15817"/>
                </a:lnTo>
                <a:lnTo>
                  <a:pt x="1504" y="27800"/>
                </a:lnTo>
                <a:lnTo>
                  <a:pt x="5071" y="32964"/>
                </a:lnTo>
                <a:lnTo>
                  <a:pt x="15460" y="38587"/>
                </a:lnTo>
                <a:lnTo>
                  <a:pt x="27425" y="37071"/>
                </a:lnTo>
                <a:lnTo>
                  <a:pt x="32603" y="33505"/>
                </a:lnTo>
                <a:lnTo>
                  <a:pt x="38230" y="23129"/>
                </a:lnTo>
                <a:lnTo>
                  <a:pt x="36709" y="11163"/>
                </a:lnTo>
                <a:lnTo>
                  <a:pt x="33381" y="4140"/>
                </a:lnTo>
                <a:lnTo>
                  <a:pt x="26396" y="0"/>
                </a:lnTo>
                <a:lnTo>
                  <a:pt x="16325" y="0"/>
                </a:lnTo>
                <a:lnTo>
                  <a:pt x="13493" y="609"/>
                </a:lnTo>
                <a:lnTo>
                  <a:pt x="10814" y="187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701510" y="6757558"/>
            <a:ext cx="38725" cy="38821"/>
          </a:xfrm>
          <a:custGeom>
            <a:avLst/>
            <a:gdLst/>
            <a:ahLst/>
            <a:cxnLst/>
            <a:rect l="l" t="t" r="r" b="b"/>
            <a:pathLst>
              <a:path w="38725" h="38821">
                <a:moveTo>
                  <a:pt x="6413" y="4927"/>
                </a:moveTo>
                <a:lnTo>
                  <a:pt x="2489" y="9754"/>
                </a:lnTo>
                <a:lnTo>
                  <a:pt x="0" y="21330"/>
                </a:lnTo>
                <a:lnTo>
                  <a:pt x="4851" y="32410"/>
                </a:lnTo>
                <a:lnTo>
                  <a:pt x="9655" y="36328"/>
                </a:lnTo>
                <a:lnTo>
                  <a:pt x="21224" y="38821"/>
                </a:lnTo>
                <a:lnTo>
                  <a:pt x="32308" y="33959"/>
                </a:lnTo>
                <a:lnTo>
                  <a:pt x="36221" y="29168"/>
                </a:lnTo>
                <a:lnTo>
                  <a:pt x="38725" y="17594"/>
                </a:lnTo>
                <a:lnTo>
                  <a:pt x="33883" y="6502"/>
                </a:lnTo>
                <a:lnTo>
                  <a:pt x="30048" y="2197"/>
                </a:lnTo>
                <a:lnTo>
                  <a:pt x="24714" y="0"/>
                </a:lnTo>
                <a:lnTo>
                  <a:pt x="14744" y="0"/>
                </a:lnTo>
                <a:lnTo>
                  <a:pt x="10121" y="1625"/>
                </a:lnTo>
                <a:lnTo>
                  <a:pt x="6413" y="4927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037572" y="6802867"/>
            <a:ext cx="38854" cy="38883"/>
          </a:xfrm>
          <a:custGeom>
            <a:avLst/>
            <a:gdLst/>
            <a:ahLst/>
            <a:cxnLst/>
            <a:rect l="l" t="t" r="r" b="b"/>
            <a:pathLst>
              <a:path w="38854" h="38884">
                <a:moveTo>
                  <a:pt x="8827" y="3124"/>
                </a:moveTo>
                <a:lnTo>
                  <a:pt x="4080" y="7481"/>
                </a:lnTo>
                <a:lnTo>
                  <a:pt x="0" y="18462"/>
                </a:lnTo>
                <a:lnTo>
                  <a:pt x="3099" y="30035"/>
                </a:lnTo>
                <a:lnTo>
                  <a:pt x="7478" y="34804"/>
                </a:lnTo>
                <a:lnTo>
                  <a:pt x="18466" y="38884"/>
                </a:lnTo>
                <a:lnTo>
                  <a:pt x="30011" y="35775"/>
                </a:lnTo>
                <a:lnTo>
                  <a:pt x="34777" y="31401"/>
                </a:lnTo>
                <a:lnTo>
                  <a:pt x="38854" y="20418"/>
                </a:lnTo>
                <a:lnTo>
                  <a:pt x="35751" y="8851"/>
                </a:lnTo>
                <a:lnTo>
                  <a:pt x="32017" y="3111"/>
                </a:lnTo>
                <a:lnTo>
                  <a:pt x="25769" y="0"/>
                </a:lnTo>
                <a:lnTo>
                  <a:pt x="15774" y="0"/>
                </a:lnTo>
                <a:lnTo>
                  <a:pt x="12078" y="1015"/>
                </a:lnTo>
                <a:lnTo>
                  <a:pt x="8827" y="312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065079" y="6860954"/>
            <a:ext cx="37325" cy="38125"/>
          </a:xfrm>
          <a:custGeom>
            <a:avLst/>
            <a:gdLst/>
            <a:ahLst/>
            <a:cxnLst/>
            <a:rect l="l" t="t" r="r" b="b"/>
            <a:pathLst>
              <a:path w="37325" h="38125">
                <a:moveTo>
                  <a:pt x="13169" y="800"/>
                </a:moveTo>
                <a:lnTo>
                  <a:pt x="8114" y="3115"/>
                </a:lnTo>
                <a:lnTo>
                  <a:pt x="470" y="12577"/>
                </a:lnTo>
                <a:lnTo>
                  <a:pt x="0" y="24968"/>
                </a:lnTo>
                <a:lnTo>
                  <a:pt x="2311" y="30022"/>
                </a:lnTo>
                <a:lnTo>
                  <a:pt x="11775" y="37665"/>
                </a:lnTo>
                <a:lnTo>
                  <a:pt x="24155" y="38125"/>
                </a:lnTo>
                <a:lnTo>
                  <a:pt x="29220" y="35812"/>
                </a:lnTo>
                <a:lnTo>
                  <a:pt x="36865" y="26357"/>
                </a:lnTo>
                <a:lnTo>
                  <a:pt x="37325" y="13970"/>
                </a:lnTo>
                <a:lnTo>
                  <a:pt x="34823" y="5486"/>
                </a:lnTo>
                <a:lnTo>
                  <a:pt x="27076" y="0"/>
                </a:lnTo>
                <a:lnTo>
                  <a:pt x="16865" y="0"/>
                </a:lnTo>
                <a:lnTo>
                  <a:pt x="13169" y="80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634605" y="6865109"/>
            <a:ext cx="38918" cy="38925"/>
          </a:xfrm>
          <a:custGeom>
            <a:avLst/>
            <a:gdLst/>
            <a:ahLst/>
            <a:cxnLst/>
            <a:rect l="l" t="t" r="r" b="b"/>
            <a:pathLst>
              <a:path w="38917" h="38925">
                <a:moveTo>
                  <a:pt x="695" y="14338"/>
                </a:moveTo>
                <a:lnTo>
                  <a:pt x="0" y="19712"/>
                </a:lnTo>
                <a:lnTo>
                  <a:pt x="3993" y="31261"/>
                </a:lnTo>
                <a:lnTo>
                  <a:pt x="14335" y="38227"/>
                </a:lnTo>
                <a:lnTo>
                  <a:pt x="19692" y="38925"/>
                </a:lnTo>
                <a:lnTo>
                  <a:pt x="31250" y="34954"/>
                </a:lnTo>
                <a:lnTo>
                  <a:pt x="38224" y="24612"/>
                </a:lnTo>
                <a:lnTo>
                  <a:pt x="38917" y="19245"/>
                </a:lnTo>
                <a:lnTo>
                  <a:pt x="34939" y="7687"/>
                </a:lnTo>
                <a:lnTo>
                  <a:pt x="24597" y="711"/>
                </a:lnTo>
                <a:lnTo>
                  <a:pt x="22895" y="241"/>
                </a:lnTo>
                <a:lnTo>
                  <a:pt x="19453" y="0"/>
                </a:lnTo>
                <a:lnTo>
                  <a:pt x="10906" y="0"/>
                </a:lnTo>
                <a:lnTo>
                  <a:pt x="3070" y="5689"/>
                </a:lnTo>
                <a:lnTo>
                  <a:pt x="695" y="1433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875296" y="6760045"/>
            <a:ext cx="26328" cy="25539"/>
          </a:xfrm>
          <a:custGeom>
            <a:avLst/>
            <a:gdLst/>
            <a:ahLst/>
            <a:cxnLst/>
            <a:rect l="l" t="t" r="r" b="b"/>
            <a:pathLst>
              <a:path w="26327" h="25539">
                <a:moveTo>
                  <a:pt x="901" y="10731"/>
                </a:moveTo>
                <a:lnTo>
                  <a:pt x="0" y="17500"/>
                </a:lnTo>
                <a:lnTo>
                  <a:pt x="4749" y="23723"/>
                </a:lnTo>
                <a:lnTo>
                  <a:pt x="11531" y="24637"/>
                </a:lnTo>
                <a:lnTo>
                  <a:pt x="18300" y="25539"/>
                </a:lnTo>
                <a:lnTo>
                  <a:pt x="24561" y="20777"/>
                </a:lnTo>
                <a:lnTo>
                  <a:pt x="25476" y="14008"/>
                </a:lnTo>
                <a:lnTo>
                  <a:pt x="26327" y="7238"/>
                </a:lnTo>
                <a:lnTo>
                  <a:pt x="21615" y="1003"/>
                </a:lnTo>
                <a:lnTo>
                  <a:pt x="14833" y="114"/>
                </a:lnTo>
                <a:lnTo>
                  <a:pt x="7073" y="0"/>
                </a:lnTo>
                <a:lnTo>
                  <a:pt x="1727" y="4533"/>
                </a:lnTo>
                <a:lnTo>
                  <a:pt x="901" y="107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834524" y="6760429"/>
            <a:ext cx="26530" cy="25641"/>
          </a:xfrm>
          <a:custGeom>
            <a:avLst/>
            <a:gdLst/>
            <a:ahLst/>
            <a:cxnLst/>
            <a:rect l="l" t="t" r="r" b="b"/>
            <a:pathLst>
              <a:path w="26530" h="25641">
                <a:moveTo>
                  <a:pt x="11391" y="139"/>
                </a:moveTo>
                <a:lnTo>
                  <a:pt x="4635" y="1193"/>
                </a:lnTo>
                <a:lnTo>
                  <a:pt x="0" y="7505"/>
                </a:lnTo>
                <a:lnTo>
                  <a:pt x="1041" y="14249"/>
                </a:lnTo>
                <a:lnTo>
                  <a:pt x="2082" y="21005"/>
                </a:lnTo>
                <a:lnTo>
                  <a:pt x="8407" y="25641"/>
                </a:lnTo>
                <a:lnTo>
                  <a:pt x="15151" y="24612"/>
                </a:lnTo>
                <a:lnTo>
                  <a:pt x="21907" y="23583"/>
                </a:lnTo>
                <a:lnTo>
                  <a:pt x="26530" y="17259"/>
                </a:lnTo>
                <a:lnTo>
                  <a:pt x="25501" y="10515"/>
                </a:lnTo>
                <a:lnTo>
                  <a:pt x="24561" y="4381"/>
                </a:lnTo>
                <a:lnTo>
                  <a:pt x="19291" y="0"/>
                </a:lnTo>
                <a:lnTo>
                  <a:pt x="13296" y="0"/>
                </a:lnTo>
                <a:lnTo>
                  <a:pt x="11391" y="13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13531" y="6771169"/>
            <a:ext cx="28168" cy="26466"/>
          </a:xfrm>
          <a:custGeom>
            <a:avLst/>
            <a:gdLst/>
            <a:ahLst/>
            <a:cxnLst/>
            <a:rect l="l" t="t" r="r" b="b"/>
            <a:pathLst>
              <a:path w="28168" h="26466">
                <a:moveTo>
                  <a:pt x="2794" y="7302"/>
                </a:moveTo>
                <a:lnTo>
                  <a:pt x="0" y="13550"/>
                </a:lnTo>
                <a:lnTo>
                  <a:pt x="2781" y="20866"/>
                </a:lnTo>
                <a:lnTo>
                  <a:pt x="9004" y="23660"/>
                </a:lnTo>
                <a:lnTo>
                  <a:pt x="15240" y="26466"/>
                </a:lnTo>
                <a:lnTo>
                  <a:pt x="22567" y="23685"/>
                </a:lnTo>
                <a:lnTo>
                  <a:pt x="25374" y="17449"/>
                </a:lnTo>
                <a:lnTo>
                  <a:pt x="28168" y="11214"/>
                </a:lnTo>
                <a:lnTo>
                  <a:pt x="25387" y="3886"/>
                </a:lnTo>
                <a:lnTo>
                  <a:pt x="19164" y="1104"/>
                </a:lnTo>
                <a:lnTo>
                  <a:pt x="17500" y="355"/>
                </a:lnTo>
                <a:lnTo>
                  <a:pt x="14071" y="0"/>
                </a:lnTo>
                <a:lnTo>
                  <a:pt x="9347" y="0"/>
                </a:lnTo>
                <a:lnTo>
                  <a:pt x="4851" y="2717"/>
                </a:lnTo>
                <a:lnTo>
                  <a:pt x="2794" y="730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761193" y="6794796"/>
            <a:ext cx="27571" cy="26162"/>
          </a:xfrm>
          <a:custGeom>
            <a:avLst/>
            <a:gdLst/>
            <a:ahLst/>
            <a:cxnLst/>
            <a:rect l="l" t="t" r="r" b="b"/>
            <a:pathLst>
              <a:path w="27571" h="26161">
                <a:moveTo>
                  <a:pt x="5537" y="3149"/>
                </a:moveTo>
                <a:lnTo>
                  <a:pt x="431" y="7683"/>
                </a:lnTo>
                <a:lnTo>
                  <a:pt x="0" y="15519"/>
                </a:lnTo>
                <a:lnTo>
                  <a:pt x="4533" y="20624"/>
                </a:lnTo>
                <a:lnTo>
                  <a:pt x="9093" y="25704"/>
                </a:lnTo>
                <a:lnTo>
                  <a:pt x="16916" y="26161"/>
                </a:lnTo>
                <a:lnTo>
                  <a:pt x="22009" y="21615"/>
                </a:lnTo>
                <a:lnTo>
                  <a:pt x="27127" y="17056"/>
                </a:lnTo>
                <a:lnTo>
                  <a:pt x="27571" y="9245"/>
                </a:lnTo>
                <a:lnTo>
                  <a:pt x="22999" y="4152"/>
                </a:lnTo>
                <a:lnTo>
                  <a:pt x="20561" y="1396"/>
                </a:lnTo>
                <a:lnTo>
                  <a:pt x="17170" y="0"/>
                </a:lnTo>
                <a:lnTo>
                  <a:pt x="10833" y="0"/>
                </a:lnTo>
                <a:lnTo>
                  <a:pt x="7899" y="1028"/>
                </a:lnTo>
                <a:lnTo>
                  <a:pt x="5537" y="31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74634" y="6823611"/>
            <a:ext cx="28207" cy="26479"/>
          </a:xfrm>
          <a:custGeom>
            <a:avLst/>
            <a:gdLst/>
            <a:ahLst/>
            <a:cxnLst/>
            <a:rect l="l" t="t" r="r" b="b"/>
            <a:pathLst>
              <a:path w="28206" h="26479">
                <a:moveTo>
                  <a:pt x="7391" y="1993"/>
                </a:moveTo>
                <a:lnTo>
                  <a:pt x="1663" y="5702"/>
                </a:lnTo>
                <a:lnTo>
                  <a:pt x="0" y="13385"/>
                </a:lnTo>
                <a:lnTo>
                  <a:pt x="3733" y="19113"/>
                </a:lnTo>
                <a:lnTo>
                  <a:pt x="7467" y="24841"/>
                </a:lnTo>
                <a:lnTo>
                  <a:pt x="15112" y="26479"/>
                </a:lnTo>
                <a:lnTo>
                  <a:pt x="20840" y="22758"/>
                </a:lnTo>
                <a:lnTo>
                  <a:pt x="26568" y="19050"/>
                </a:lnTo>
                <a:lnTo>
                  <a:pt x="28206" y="11379"/>
                </a:lnTo>
                <a:lnTo>
                  <a:pt x="24485" y="5638"/>
                </a:lnTo>
                <a:lnTo>
                  <a:pt x="22123" y="1993"/>
                </a:lnTo>
                <a:lnTo>
                  <a:pt x="18173" y="0"/>
                </a:lnTo>
                <a:lnTo>
                  <a:pt x="11785" y="0"/>
                </a:lnTo>
                <a:lnTo>
                  <a:pt x="7391" y="199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734667" y="6825924"/>
            <a:ext cx="28219" cy="26492"/>
          </a:xfrm>
          <a:custGeom>
            <a:avLst/>
            <a:gdLst/>
            <a:ahLst/>
            <a:cxnLst/>
            <a:rect l="l" t="t" r="r" b="b"/>
            <a:pathLst>
              <a:path w="28219" h="26492">
                <a:moveTo>
                  <a:pt x="3606" y="5842"/>
                </a:moveTo>
                <a:lnTo>
                  <a:pt x="0" y="11645"/>
                </a:lnTo>
                <a:lnTo>
                  <a:pt x="1777" y="19278"/>
                </a:lnTo>
                <a:lnTo>
                  <a:pt x="7581" y="22910"/>
                </a:lnTo>
                <a:lnTo>
                  <a:pt x="13385" y="26492"/>
                </a:lnTo>
                <a:lnTo>
                  <a:pt x="21018" y="24714"/>
                </a:lnTo>
                <a:lnTo>
                  <a:pt x="24625" y="18910"/>
                </a:lnTo>
                <a:lnTo>
                  <a:pt x="28219" y="13106"/>
                </a:lnTo>
                <a:lnTo>
                  <a:pt x="26454" y="5499"/>
                </a:lnTo>
                <a:lnTo>
                  <a:pt x="20650" y="1866"/>
                </a:lnTo>
                <a:lnTo>
                  <a:pt x="18618" y="622"/>
                </a:lnTo>
                <a:lnTo>
                  <a:pt x="14122" y="0"/>
                </a:lnTo>
                <a:lnTo>
                  <a:pt x="9994" y="0"/>
                </a:lnTo>
                <a:lnTo>
                  <a:pt x="5943" y="2095"/>
                </a:lnTo>
                <a:lnTo>
                  <a:pt x="3606" y="584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991976" y="6860561"/>
            <a:ext cx="27585" cy="26186"/>
          </a:xfrm>
          <a:custGeom>
            <a:avLst/>
            <a:gdLst/>
            <a:ahLst/>
            <a:cxnLst/>
            <a:rect l="l" t="t" r="r" b="b"/>
            <a:pathLst>
              <a:path w="27584" h="26187">
                <a:moveTo>
                  <a:pt x="10274" y="520"/>
                </a:moveTo>
                <a:lnTo>
                  <a:pt x="3733" y="2451"/>
                </a:lnTo>
                <a:lnTo>
                  <a:pt x="0" y="9321"/>
                </a:lnTo>
                <a:lnTo>
                  <a:pt x="1930" y="15887"/>
                </a:lnTo>
                <a:lnTo>
                  <a:pt x="3860" y="22440"/>
                </a:lnTo>
                <a:lnTo>
                  <a:pt x="10731" y="26187"/>
                </a:lnTo>
                <a:lnTo>
                  <a:pt x="17310" y="24257"/>
                </a:lnTo>
                <a:lnTo>
                  <a:pt x="23825" y="22326"/>
                </a:lnTo>
                <a:lnTo>
                  <a:pt x="27584" y="15430"/>
                </a:lnTo>
                <a:lnTo>
                  <a:pt x="25641" y="8877"/>
                </a:lnTo>
                <a:lnTo>
                  <a:pt x="24066" y="3492"/>
                </a:lnTo>
                <a:lnTo>
                  <a:pt x="19138" y="0"/>
                </a:lnTo>
                <a:lnTo>
                  <a:pt x="13792" y="0"/>
                </a:lnTo>
                <a:lnTo>
                  <a:pt x="10274" y="52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718741" y="6863198"/>
            <a:ext cx="27482" cy="26122"/>
          </a:xfrm>
          <a:custGeom>
            <a:avLst/>
            <a:gdLst/>
            <a:ahLst/>
            <a:cxnLst/>
            <a:rect l="l" t="t" r="r" b="b"/>
            <a:pathLst>
              <a:path w="27482" h="26123">
                <a:moveTo>
                  <a:pt x="1816" y="9118"/>
                </a:moveTo>
                <a:lnTo>
                  <a:pt x="0" y="15709"/>
                </a:lnTo>
                <a:lnTo>
                  <a:pt x="3886" y="22517"/>
                </a:lnTo>
                <a:lnTo>
                  <a:pt x="10477" y="24333"/>
                </a:lnTo>
                <a:lnTo>
                  <a:pt x="17056" y="26123"/>
                </a:lnTo>
                <a:lnTo>
                  <a:pt x="23875" y="22250"/>
                </a:lnTo>
                <a:lnTo>
                  <a:pt x="25679" y="15671"/>
                </a:lnTo>
                <a:lnTo>
                  <a:pt x="27482" y="9067"/>
                </a:lnTo>
                <a:lnTo>
                  <a:pt x="23609" y="2260"/>
                </a:lnTo>
                <a:lnTo>
                  <a:pt x="17005" y="444"/>
                </a:lnTo>
                <a:lnTo>
                  <a:pt x="13741" y="0"/>
                </a:lnTo>
                <a:lnTo>
                  <a:pt x="8305" y="0"/>
                </a:lnTo>
                <a:lnTo>
                  <a:pt x="3327" y="3619"/>
                </a:lnTo>
                <a:lnTo>
                  <a:pt x="1816" y="911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61984" y="6861309"/>
            <a:ext cx="57723" cy="58043"/>
          </a:xfrm>
          <a:custGeom>
            <a:avLst/>
            <a:gdLst/>
            <a:ahLst/>
            <a:cxnLst/>
            <a:rect l="l" t="t" r="r" b="b"/>
            <a:pathLst>
              <a:path w="57723" h="58043">
                <a:moveTo>
                  <a:pt x="20615" y="1206"/>
                </a:moveTo>
                <a:lnTo>
                  <a:pt x="13050" y="4659"/>
                </a:lnTo>
                <a:lnTo>
                  <a:pt x="4342" y="13371"/>
                </a:lnTo>
                <a:lnTo>
                  <a:pt x="0" y="24817"/>
                </a:lnTo>
                <a:lnTo>
                  <a:pt x="854" y="37452"/>
                </a:lnTo>
                <a:lnTo>
                  <a:pt x="4323" y="45009"/>
                </a:lnTo>
                <a:lnTo>
                  <a:pt x="13042" y="53705"/>
                </a:lnTo>
                <a:lnTo>
                  <a:pt x="24487" y="58043"/>
                </a:lnTo>
                <a:lnTo>
                  <a:pt x="37125" y="57188"/>
                </a:lnTo>
                <a:lnTo>
                  <a:pt x="44697" y="53715"/>
                </a:lnTo>
                <a:lnTo>
                  <a:pt x="53391" y="45002"/>
                </a:lnTo>
                <a:lnTo>
                  <a:pt x="57723" y="33567"/>
                </a:lnTo>
                <a:lnTo>
                  <a:pt x="56848" y="20942"/>
                </a:lnTo>
                <a:lnTo>
                  <a:pt x="52142" y="11596"/>
                </a:lnTo>
                <a:lnTo>
                  <a:pt x="41880" y="3078"/>
                </a:lnTo>
                <a:lnTo>
                  <a:pt x="28857" y="0"/>
                </a:lnTo>
                <a:lnTo>
                  <a:pt x="26127" y="0"/>
                </a:lnTo>
                <a:lnTo>
                  <a:pt x="23346" y="393"/>
                </a:lnTo>
                <a:lnTo>
                  <a:pt x="20615" y="12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91431" y="7006394"/>
            <a:ext cx="68046" cy="272237"/>
          </a:xfrm>
          <a:custGeom>
            <a:avLst/>
            <a:gdLst/>
            <a:ahLst/>
            <a:cxnLst/>
            <a:rect l="l" t="t" r="r" b="b"/>
            <a:pathLst>
              <a:path w="68046" h="272237">
                <a:moveTo>
                  <a:pt x="0" y="0"/>
                </a:moveTo>
                <a:lnTo>
                  <a:pt x="0" y="272237"/>
                </a:lnTo>
                <a:lnTo>
                  <a:pt x="68046" y="272237"/>
                </a:lnTo>
                <a:lnTo>
                  <a:pt x="6804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673799" y="71425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372811" y="7006399"/>
            <a:ext cx="420280" cy="272249"/>
          </a:xfrm>
          <a:custGeom>
            <a:avLst/>
            <a:gdLst/>
            <a:ahLst/>
            <a:cxnLst/>
            <a:rect l="l" t="t" r="r" b="b"/>
            <a:pathLst>
              <a:path w="420281" h="272249">
                <a:moveTo>
                  <a:pt x="96378" y="266379"/>
                </a:moveTo>
                <a:lnTo>
                  <a:pt x="109136" y="269596"/>
                </a:lnTo>
                <a:lnTo>
                  <a:pt x="122326" y="271575"/>
                </a:lnTo>
                <a:lnTo>
                  <a:pt x="135877" y="272249"/>
                </a:lnTo>
                <a:lnTo>
                  <a:pt x="420281" y="272249"/>
                </a:lnTo>
                <a:lnTo>
                  <a:pt x="420281" y="204152"/>
                </a:lnTo>
                <a:lnTo>
                  <a:pt x="134717" y="204141"/>
                </a:lnTo>
                <a:lnTo>
                  <a:pt x="121381" y="202603"/>
                </a:lnTo>
                <a:lnTo>
                  <a:pt x="109009" y="198626"/>
                </a:lnTo>
                <a:lnTo>
                  <a:pt x="97806" y="192437"/>
                </a:lnTo>
                <a:lnTo>
                  <a:pt x="87972" y="184264"/>
                </a:lnTo>
                <a:lnTo>
                  <a:pt x="79101" y="173329"/>
                </a:lnTo>
                <a:lnTo>
                  <a:pt x="73132" y="162006"/>
                </a:lnTo>
                <a:lnTo>
                  <a:pt x="69370" y="149534"/>
                </a:lnTo>
                <a:lnTo>
                  <a:pt x="68046" y="136105"/>
                </a:lnTo>
                <a:lnTo>
                  <a:pt x="68063" y="134675"/>
                </a:lnTo>
                <a:lnTo>
                  <a:pt x="69651" y="121344"/>
                </a:lnTo>
                <a:lnTo>
                  <a:pt x="73653" y="108978"/>
                </a:lnTo>
                <a:lnTo>
                  <a:pt x="79837" y="97778"/>
                </a:lnTo>
                <a:lnTo>
                  <a:pt x="87972" y="87947"/>
                </a:lnTo>
                <a:lnTo>
                  <a:pt x="98731" y="79166"/>
                </a:lnTo>
                <a:lnTo>
                  <a:pt x="110044" y="73154"/>
                </a:lnTo>
                <a:lnTo>
                  <a:pt x="122506" y="69368"/>
                </a:lnTo>
                <a:lnTo>
                  <a:pt x="135915" y="68046"/>
                </a:lnTo>
                <a:lnTo>
                  <a:pt x="339813" y="68072"/>
                </a:lnTo>
                <a:lnTo>
                  <a:pt x="343852" y="69913"/>
                </a:lnTo>
                <a:lnTo>
                  <a:pt x="347052" y="73025"/>
                </a:lnTo>
                <a:lnTo>
                  <a:pt x="350164" y="76212"/>
                </a:lnTo>
                <a:lnTo>
                  <a:pt x="351993" y="80238"/>
                </a:lnTo>
                <a:lnTo>
                  <a:pt x="351993" y="89852"/>
                </a:lnTo>
                <a:lnTo>
                  <a:pt x="343852" y="100215"/>
                </a:lnTo>
                <a:lnTo>
                  <a:pt x="129133" y="102082"/>
                </a:lnTo>
                <a:lnTo>
                  <a:pt x="117946" y="103963"/>
                </a:lnTo>
                <a:lnTo>
                  <a:pt x="98055" y="122193"/>
                </a:lnTo>
                <a:lnTo>
                  <a:pt x="95084" y="136105"/>
                </a:lnTo>
                <a:lnTo>
                  <a:pt x="104058" y="159131"/>
                </a:lnTo>
                <a:lnTo>
                  <a:pt x="129133" y="170129"/>
                </a:lnTo>
                <a:lnTo>
                  <a:pt x="336728" y="170112"/>
                </a:lnTo>
                <a:lnTo>
                  <a:pt x="362820" y="165467"/>
                </a:lnTo>
                <a:lnTo>
                  <a:pt x="385542" y="153518"/>
                </a:lnTo>
                <a:lnTo>
                  <a:pt x="396318" y="144060"/>
                </a:lnTo>
                <a:lnTo>
                  <a:pt x="411030" y="123294"/>
                </a:lnTo>
                <a:lnTo>
                  <a:pt x="419032" y="98493"/>
                </a:lnTo>
                <a:lnTo>
                  <a:pt x="420090" y="85051"/>
                </a:lnTo>
                <a:lnTo>
                  <a:pt x="420073" y="83299"/>
                </a:lnTo>
                <a:lnTo>
                  <a:pt x="415419" y="57230"/>
                </a:lnTo>
                <a:lnTo>
                  <a:pt x="403456" y="34516"/>
                </a:lnTo>
                <a:lnTo>
                  <a:pt x="394020" y="23767"/>
                </a:lnTo>
                <a:lnTo>
                  <a:pt x="373257" y="9049"/>
                </a:lnTo>
                <a:lnTo>
                  <a:pt x="348449" y="1056"/>
                </a:lnTo>
                <a:lnTo>
                  <a:pt x="335013" y="0"/>
                </a:lnTo>
                <a:lnTo>
                  <a:pt x="133226" y="25"/>
                </a:lnTo>
                <a:lnTo>
                  <a:pt x="106632" y="3171"/>
                </a:lnTo>
                <a:lnTo>
                  <a:pt x="81819" y="11212"/>
                </a:lnTo>
                <a:lnTo>
                  <a:pt x="59346" y="23625"/>
                </a:lnTo>
                <a:lnTo>
                  <a:pt x="39776" y="39890"/>
                </a:lnTo>
                <a:lnTo>
                  <a:pt x="29622" y="51254"/>
                </a:lnTo>
                <a:lnTo>
                  <a:pt x="15646" y="72642"/>
                </a:lnTo>
                <a:lnTo>
                  <a:pt x="5818" y="96594"/>
                </a:lnTo>
                <a:lnTo>
                  <a:pt x="662" y="122550"/>
                </a:lnTo>
                <a:lnTo>
                  <a:pt x="0" y="136105"/>
                </a:lnTo>
                <a:lnTo>
                  <a:pt x="25" y="138845"/>
                </a:lnTo>
                <a:lnTo>
                  <a:pt x="3165" y="165439"/>
                </a:lnTo>
                <a:lnTo>
                  <a:pt x="11187" y="190260"/>
                </a:lnTo>
                <a:lnTo>
                  <a:pt x="23565" y="212745"/>
                </a:lnTo>
                <a:lnTo>
                  <a:pt x="39776" y="232333"/>
                </a:lnTo>
                <a:lnTo>
                  <a:pt x="51071" y="242467"/>
                </a:lnTo>
                <a:lnTo>
                  <a:pt x="72438" y="256499"/>
                </a:lnTo>
                <a:lnTo>
                  <a:pt x="84122" y="261992"/>
                </a:lnTo>
                <a:lnTo>
                  <a:pt x="96378" y="26637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829766" y="7006399"/>
            <a:ext cx="420256" cy="272249"/>
          </a:xfrm>
          <a:custGeom>
            <a:avLst/>
            <a:gdLst/>
            <a:ahLst/>
            <a:cxnLst/>
            <a:rect l="l" t="t" r="r" b="b"/>
            <a:pathLst>
              <a:path w="420255" h="272249">
                <a:moveTo>
                  <a:pt x="68086" y="137518"/>
                </a:moveTo>
                <a:lnTo>
                  <a:pt x="69383" y="122683"/>
                </a:lnTo>
                <a:lnTo>
                  <a:pt x="73141" y="110206"/>
                </a:lnTo>
                <a:lnTo>
                  <a:pt x="79105" y="98874"/>
                </a:lnTo>
                <a:lnTo>
                  <a:pt x="87035" y="88885"/>
                </a:lnTo>
                <a:lnTo>
                  <a:pt x="97789" y="79795"/>
                </a:lnTo>
                <a:lnTo>
                  <a:pt x="108987" y="73606"/>
                </a:lnTo>
                <a:lnTo>
                  <a:pt x="121350" y="69619"/>
                </a:lnTo>
                <a:lnTo>
                  <a:pt x="134690" y="68070"/>
                </a:lnTo>
                <a:lnTo>
                  <a:pt x="420255" y="68059"/>
                </a:lnTo>
                <a:lnTo>
                  <a:pt x="420255" y="0"/>
                </a:lnTo>
                <a:lnTo>
                  <a:pt x="135864" y="0"/>
                </a:lnTo>
                <a:lnTo>
                  <a:pt x="122312" y="673"/>
                </a:lnTo>
                <a:lnTo>
                  <a:pt x="96361" y="5863"/>
                </a:lnTo>
                <a:lnTo>
                  <a:pt x="72422" y="15739"/>
                </a:lnTo>
                <a:lnTo>
                  <a:pt x="51058" y="29772"/>
                </a:lnTo>
                <a:lnTo>
                  <a:pt x="39801" y="39878"/>
                </a:lnTo>
                <a:lnTo>
                  <a:pt x="23572" y="59466"/>
                </a:lnTo>
                <a:lnTo>
                  <a:pt x="11190" y="81951"/>
                </a:lnTo>
                <a:lnTo>
                  <a:pt x="3169" y="106771"/>
                </a:lnTo>
                <a:lnTo>
                  <a:pt x="26" y="133366"/>
                </a:lnTo>
                <a:lnTo>
                  <a:pt x="0" y="136105"/>
                </a:lnTo>
                <a:lnTo>
                  <a:pt x="665" y="149655"/>
                </a:lnTo>
                <a:lnTo>
                  <a:pt x="5820" y="175608"/>
                </a:lnTo>
                <a:lnTo>
                  <a:pt x="15646" y="199562"/>
                </a:lnTo>
                <a:lnTo>
                  <a:pt x="29629" y="220956"/>
                </a:lnTo>
                <a:lnTo>
                  <a:pt x="39801" y="232333"/>
                </a:lnTo>
                <a:lnTo>
                  <a:pt x="59360" y="248597"/>
                </a:lnTo>
                <a:lnTo>
                  <a:pt x="81829" y="261019"/>
                </a:lnTo>
                <a:lnTo>
                  <a:pt x="106644" y="269071"/>
                </a:lnTo>
                <a:lnTo>
                  <a:pt x="133241" y="272224"/>
                </a:lnTo>
                <a:lnTo>
                  <a:pt x="335000" y="272249"/>
                </a:lnTo>
                <a:lnTo>
                  <a:pt x="348441" y="271190"/>
                </a:lnTo>
                <a:lnTo>
                  <a:pt x="373240" y="263182"/>
                </a:lnTo>
                <a:lnTo>
                  <a:pt x="394006" y="248468"/>
                </a:lnTo>
                <a:lnTo>
                  <a:pt x="403465" y="237685"/>
                </a:lnTo>
                <a:lnTo>
                  <a:pt x="415411" y="214967"/>
                </a:lnTo>
                <a:lnTo>
                  <a:pt x="420049" y="188889"/>
                </a:lnTo>
                <a:lnTo>
                  <a:pt x="419011" y="173727"/>
                </a:lnTo>
                <a:lnTo>
                  <a:pt x="411012" y="148929"/>
                </a:lnTo>
                <a:lnTo>
                  <a:pt x="396310" y="128157"/>
                </a:lnTo>
                <a:lnTo>
                  <a:pt x="385565" y="118718"/>
                </a:lnTo>
                <a:lnTo>
                  <a:pt x="362858" y="106756"/>
                </a:lnTo>
                <a:lnTo>
                  <a:pt x="336770" y="102099"/>
                </a:lnTo>
                <a:lnTo>
                  <a:pt x="129146" y="102082"/>
                </a:lnTo>
                <a:lnTo>
                  <a:pt x="115212" y="105052"/>
                </a:lnTo>
                <a:lnTo>
                  <a:pt x="96994" y="124941"/>
                </a:lnTo>
                <a:lnTo>
                  <a:pt x="98087" y="150039"/>
                </a:lnTo>
                <a:lnTo>
                  <a:pt x="117967" y="168257"/>
                </a:lnTo>
                <a:lnTo>
                  <a:pt x="339788" y="170154"/>
                </a:lnTo>
                <a:lnTo>
                  <a:pt x="343877" y="171983"/>
                </a:lnTo>
                <a:lnTo>
                  <a:pt x="347052" y="175120"/>
                </a:lnTo>
                <a:lnTo>
                  <a:pt x="350164" y="178320"/>
                </a:lnTo>
                <a:lnTo>
                  <a:pt x="352018" y="182346"/>
                </a:lnTo>
                <a:lnTo>
                  <a:pt x="352018" y="191960"/>
                </a:lnTo>
                <a:lnTo>
                  <a:pt x="343877" y="202323"/>
                </a:lnTo>
                <a:lnTo>
                  <a:pt x="135928" y="204152"/>
                </a:lnTo>
                <a:lnTo>
                  <a:pt x="122510" y="202839"/>
                </a:lnTo>
                <a:lnTo>
                  <a:pt x="110051" y="199070"/>
                </a:lnTo>
                <a:lnTo>
                  <a:pt x="98741" y="193071"/>
                </a:lnTo>
                <a:lnTo>
                  <a:pt x="88770" y="185071"/>
                </a:lnTo>
                <a:lnTo>
                  <a:pt x="79829" y="174434"/>
                </a:lnTo>
                <a:lnTo>
                  <a:pt x="73654" y="163238"/>
                </a:lnTo>
                <a:lnTo>
                  <a:pt x="69659" y="150869"/>
                </a:lnTo>
                <a:lnTo>
                  <a:pt x="68086" y="137518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280293" y="6855806"/>
            <a:ext cx="82359" cy="82384"/>
          </a:xfrm>
          <a:custGeom>
            <a:avLst/>
            <a:gdLst/>
            <a:ahLst/>
            <a:cxnLst/>
            <a:rect l="l" t="t" r="r" b="b"/>
            <a:pathLst>
              <a:path w="82359" h="82384">
                <a:moveTo>
                  <a:pt x="82359" y="41186"/>
                </a:moveTo>
                <a:lnTo>
                  <a:pt x="81483" y="32698"/>
                </a:lnTo>
                <a:lnTo>
                  <a:pt x="76325" y="19714"/>
                </a:lnTo>
                <a:lnTo>
                  <a:pt x="67301" y="9349"/>
                </a:lnTo>
                <a:lnTo>
                  <a:pt x="55288" y="2484"/>
                </a:lnTo>
                <a:lnTo>
                  <a:pt x="41160" y="0"/>
                </a:lnTo>
                <a:lnTo>
                  <a:pt x="32703" y="871"/>
                </a:lnTo>
                <a:lnTo>
                  <a:pt x="19718" y="6029"/>
                </a:lnTo>
                <a:lnTo>
                  <a:pt x="9351" y="15056"/>
                </a:lnTo>
                <a:lnTo>
                  <a:pt x="2484" y="27069"/>
                </a:lnTo>
                <a:lnTo>
                  <a:pt x="0" y="41186"/>
                </a:lnTo>
                <a:lnTo>
                  <a:pt x="872" y="49664"/>
                </a:lnTo>
                <a:lnTo>
                  <a:pt x="6028" y="62661"/>
                </a:lnTo>
                <a:lnTo>
                  <a:pt x="15049" y="73033"/>
                </a:lnTo>
                <a:lnTo>
                  <a:pt x="27054" y="79900"/>
                </a:lnTo>
                <a:lnTo>
                  <a:pt x="41160" y="82384"/>
                </a:lnTo>
                <a:lnTo>
                  <a:pt x="49668" y="81506"/>
                </a:lnTo>
                <a:lnTo>
                  <a:pt x="62658" y="76344"/>
                </a:lnTo>
                <a:lnTo>
                  <a:pt x="73019" y="67318"/>
                </a:lnTo>
                <a:lnTo>
                  <a:pt x="79878" y="55306"/>
                </a:lnTo>
                <a:lnTo>
                  <a:pt x="82359" y="41186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021638" y="6564818"/>
            <a:ext cx="82359" cy="82372"/>
          </a:xfrm>
          <a:custGeom>
            <a:avLst/>
            <a:gdLst/>
            <a:ahLst/>
            <a:cxnLst/>
            <a:rect l="l" t="t" r="r" b="b"/>
            <a:pathLst>
              <a:path w="82359" h="82372">
                <a:moveTo>
                  <a:pt x="82359" y="41173"/>
                </a:moveTo>
                <a:lnTo>
                  <a:pt x="81485" y="32695"/>
                </a:lnTo>
                <a:lnTo>
                  <a:pt x="76328" y="19710"/>
                </a:lnTo>
                <a:lnTo>
                  <a:pt x="67304" y="9347"/>
                </a:lnTo>
                <a:lnTo>
                  <a:pt x="55290" y="2483"/>
                </a:lnTo>
                <a:lnTo>
                  <a:pt x="41160" y="0"/>
                </a:lnTo>
                <a:lnTo>
                  <a:pt x="32712" y="869"/>
                </a:lnTo>
                <a:lnTo>
                  <a:pt x="19723" y="6022"/>
                </a:lnTo>
                <a:lnTo>
                  <a:pt x="9354" y="15045"/>
                </a:lnTo>
                <a:lnTo>
                  <a:pt x="2485" y="27056"/>
                </a:lnTo>
                <a:lnTo>
                  <a:pt x="0" y="41173"/>
                </a:lnTo>
                <a:lnTo>
                  <a:pt x="872" y="49651"/>
                </a:lnTo>
                <a:lnTo>
                  <a:pt x="6028" y="62648"/>
                </a:lnTo>
                <a:lnTo>
                  <a:pt x="15049" y="73020"/>
                </a:lnTo>
                <a:lnTo>
                  <a:pt x="27054" y="79887"/>
                </a:lnTo>
                <a:lnTo>
                  <a:pt x="41160" y="82372"/>
                </a:lnTo>
                <a:lnTo>
                  <a:pt x="49668" y="81494"/>
                </a:lnTo>
                <a:lnTo>
                  <a:pt x="62658" y="76331"/>
                </a:lnTo>
                <a:lnTo>
                  <a:pt x="73019" y="67305"/>
                </a:lnTo>
                <a:lnTo>
                  <a:pt x="79878" y="55293"/>
                </a:lnTo>
                <a:lnTo>
                  <a:pt x="82359" y="4117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995422" y="6754714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12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6" y="32349"/>
                </a:lnTo>
                <a:lnTo>
                  <a:pt x="17032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660260" y="6806528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07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1" y="32349"/>
                </a:lnTo>
                <a:lnTo>
                  <a:pt x="17029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49581" y="6792978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796501" y="6772316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291431" y="7006394"/>
            <a:ext cx="68046" cy="2722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397">
              <a:lnSpc>
                <a:spcPts val="999"/>
              </a:lnSpc>
            </a:pP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" y="1"/>
            <a:ext cx="10672176" cy="379997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371601" y="3937001"/>
            <a:ext cx="7696200" cy="235448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Gergely Sipos</a:t>
            </a:r>
            <a:endParaRPr lang="en-GB" sz="2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 and Technical Outreach Manager</a:t>
            </a:r>
            <a:b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Foundation</a:t>
            </a:r>
          </a:p>
          <a:p>
            <a:pPr algn="ctr">
              <a:buClr>
                <a:schemeClr val="tx2"/>
              </a:buClr>
            </a:pP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US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MSO4SC workshop</a:t>
            </a:r>
            <a:endParaRPr lang="en-GB" sz="2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 May </a:t>
            </a: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2017, Budapest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59373" y="1625937"/>
            <a:ext cx="9022829" cy="156966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EGI: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advanced</a:t>
            </a:r>
            <a:r>
              <a:rPr lang="en-GB" sz="3600" spc="1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computing</a:t>
            </a:r>
            <a:r>
              <a:rPr lang="en-GB" sz="3600" spc="-9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research</a:t>
            </a:r>
          </a:p>
          <a:p>
            <a:pPr algn="ctr"/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Europe</a:t>
            </a:r>
            <a:r>
              <a:rPr lang="mr-IN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…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and beyond!</a:t>
            </a:r>
          </a:p>
          <a:p>
            <a:pPr algn="ctr"/>
            <a:endParaRPr lang="en-GB" sz="24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" y="7213600"/>
            <a:ext cx="454859" cy="343203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959536" y="7389181"/>
            <a:ext cx="7712088" cy="146129"/>
          </a:xfrm>
          <a:prstGeom prst="rect">
            <a:avLst/>
          </a:prstGeom>
          <a:noFill/>
        </p:spPr>
        <p:txBody>
          <a:bodyPr wrap="square" lIns="22792" tIns="11397" rIns="22792" bIns="11397" rtlCol="0">
            <a:spAutoFit/>
          </a:bodyPr>
          <a:lstStyle/>
          <a:p>
            <a:r>
              <a:rPr lang="en-GB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EGI-Engage project is co-funded by the European Union (EU) Horizon 2020 program under grant number 654142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27" y="7245764"/>
            <a:ext cx="438974" cy="29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9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(site a, b, c)</a:t>
            </a:r>
            <a:endParaRPr lang="en-US" sz="1600" b="1" dirty="0"/>
          </a:p>
        </p:txBody>
      </p:sp>
      <p:sp>
        <p:nvSpPr>
          <p:cNvPr id="17" name="Oval 16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(site x, y, z, b)</a:t>
            </a:r>
            <a:endParaRPr lang="en-US" sz="1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Access to resources: Virtual </a:t>
            </a:r>
            <a:r>
              <a:rPr lang="en-US" sz="3600" b="1" dirty="0" err="1" smtClean="0">
                <a:solidFill>
                  <a:srgbClr val="4F85C3"/>
                </a:solidFill>
                <a:latin typeface="Segoe"/>
                <a:cs typeface="Segoe"/>
              </a:rPr>
              <a:t>Organisations</a:t>
            </a:r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 (VOs)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5536" y="3589536"/>
            <a:ext cx="576064" cy="57606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2400" y="6194961"/>
            <a:ext cx="101874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Generic VOs – such as </a:t>
            </a:r>
            <a:r>
              <a:rPr lang="en-US" sz="2000" b="1" dirty="0" err="1" smtClean="0"/>
              <a:t>fedcloud.egi.eu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anose="05000000000000000000" pitchFamily="2" charset="2"/>
              </a:rPr>
              <a:t> Test VOs, “incubator”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ym typeface="Wingdings" panose="05000000000000000000" pitchFamily="2" charset="2"/>
              </a:rPr>
              <a:t>Community/discipline-specific VOs – e.g. </a:t>
            </a:r>
            <a:r>
              <a:rPr lang="en-US" sz="2000" dirty="0" err="1" smtClean="0">
                <a:sym typeface="Wingdings" panose="05000000000000000000" pitchFamily="2" charset="2"/>
              </a:rPr>
              <a:t>Chipster</a:t>
            </a:r>
            <a:r>
              <a:rPr lang="en-US" sz="2000" dirty="0" smtClean="0">
                <a:sym typeface="Wingdings" panose="05000000000000000000" pitchFamily="2" charset="2"/>
              </a:rPr>
              <a:t>, </a:t>
            </a:r>
            <a:r>
              <a:rPr lang="en-US" sz="2000" dirty="0" err="1" smtClean="0">
                <a:sym typeface="Wingdings" panose="05000000000000000000" pitchFamily="2" charset="2"/>
              </a:rPr>
              <a:t>Highthroughtputseq</a:t>
            </a:r>
            <a:r>
              <a:rPr lang="en-US" sz="2000" dirty="0" smtClean="0">
                <a:sym typeface="Wingdings" panose="05000000000000000000" pitchFamily="2" charset="2"/>
              </a:rPr>
              <a:t>, EISCAT, etc.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sym typeface="Wingdings" panose="05000000000000000000" pitchFamily="2" charset="2"/>
              </a:rPr>
              <a:t>Training VO = training.egi.eu  Running hands on training in the cloud (about any software!)</a:t>
            </a:r>
          </a:p>
          <a:p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Browse and search VOs at 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http://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operations-portal.egi.eu/vo/search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029200" y="2108200"/>
            <a:ext cx="1524000" cy="762000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endParaRPr lang="en-US" sz="1600" b="1" dirty="0"/>
          </a:p>
        </p:txBody>
      </p:sp>
      <p:sp>
        <p:nvSpPr>
          <p:cNvPr id="7" name="Right Arrow 6"/>
          <p:cNvSpPr/>
          <p:nvPr/>
        </p:nvSpPr>
        <p:spPr>
          <a:xfrm rot="396353">
            <a:off x="2615769" y="1989721"/>
            <a:ext cx="2568089" cy="58229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4953000" y="2636664"/>
            <a:ext cx="1143000" cy="13003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endParaRPr lang="en-US" sz="1600" b="1" dirty="0"/>
          </a:p>
        </p:txBody>
      </p:sp>
      <p:sp>
        <p:nvSpPr>
          <p:cNvPr id="13" name="Right Arrow 12"/>
          <p:cNvSpPr/>
          <p:nvPr/>
        </p:nvSpPr>
        <p:spPr>
          <a:xfrm rot="21334634">
            <a:off x="2713822" y="3236182"/>
            <a:ext cx="2400295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00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848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Resource allocation to</a:t>
            </a:r>
            <a:br>
              <a:rPr lang="en-US" dirty="0" smtClean="0"/>
            </a:br>
            <a:r>
              <a:rPr lang="en-US" dirty="0" smtClean="0"/>
              <a:t>Virtual </a:t>
            </a:r>
            <a:r>
              <a:rPr lang="en-US" dirty="0" err="1" smtClean="0"/>
              <a:t>Organisations</a:t>
            </a:r>
            <a:r>
              <a:rPr lang="en-US" dirty="0" smtClean="0"/>
              <a:t> (VOs)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-42597" y="2828606"/>
            <a:ext cx="2604289" cy="1520562"/>
            <a:chOff x="-396552" y="3530274"/>
            <a:chExt cx="2232248" cy="1377690"/>
          </a:xfrm>
        </p:grpSpPr>
        <p:sp>
          <p:nvSpPr>
            <p:cNvPr id="9" name="pole tekstowe 5"/>
            <p:cNvSpPr txBox="1"/>
            <p:nvPr/>
          </p:nvSpPr>
          <p:spPr>
            <a:xfrm>
              <a:off x="-396552" y="4322362"/>
              <a:ext cx="2232248" cy="585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/>
                <a:t>Project/Community representing the VO</a:t>
              </a:r>
              <a:endParaRPr lang="en-GB" b="1" dirty="0"/>
            </a:p>
          </p:txBody>
        </p:sp>
        <p:pic>
          <p:nvPicPr>
            <p:cNvPr id="10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254169" y="2520959"/>
            <a:ext cx="1344152" cy="1530848"/>
            <a:chOff x="3779912" y="3296603"/>
            <a:chExt cx="1152130" cy="138701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4" name="pole tekstowe 14"/>
            <p:cNvSpPr txBox="1"/>
            <p:nvPr/>
          </p:nvSpPr>
          <p:spPr>
            <a:xfrm>
              <a:off x="3779912" y="4348983"/>
              <a:ext cx="1047189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Negotiator</a:t>
              </a:r>
              <a:endParaRPr lang="pl-PL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525903" y="3236236"/>
            <a:ext cx="1002723" cy="1033449"/>
            <a:chOff x="7343371" y="3952019"/>
            <a:chExt cx="1104960" cy="1203785"/>
          </a:xfrm>
        </p:grpSpPr>
        <p:pic>
          <p:nvPicPr>
            <p:cNvPr id="12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5" name="pole tekstowe 18"/>
            <p:cNvSpPr txBox="1"/>
            <p:nvPr/>
          </p:nvSpPr>
          <p:spPr>
            <a:xfrm>
              <a:off x="7343371" y="4402943"/>
              <a:ext cx="1104960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456298" y="2602356"/>
            <a:ext cx="1002723" cy="1123183"/>
            <a:chOff x="7705921" y="2852936"/>
            <a:chExt cx="952291" cy="1127545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6" name="pole tekstowe 15"/>
            <p:cNvSpPr txBox="1"/>
            <p:nvPr/>
          </p:nvSpPr>
          <p:spPr>
            <a:xfrm>
              <a:off x="7705921" y="3331640"/>
              <a:ext cx="952291" cy="648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7" name="Multidocument 16"/>
          <p:cNvSpPr/>
          <p:nvPr/>
        </p:nvSpPr>
        <p:spPr>
          <a:xfrm>
            <a:off x="5165982" y="4289385"/>
            <a:ext cx="1596177" cy="1460746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rgbClr val="4F6228"/>
                </a:solidFill>
              </a:rPr>
              <a:t>Operation Level Agreement</a:t>
            </a:r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5" name="Flowchart: Document 4"/>
          <p:cNvSpPr/>
          <p:nvPr/>
        </p:nvSpPr>
        <p:spPr>
          <a:xfrm>
            <a:off x="3528393" y="4403187"/>
            <a:ext cx="1336672" cy="1123358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GB" dirty="0" smtClean="0">
                <a:solidFill>
                  <a:srgbClr val="4F6228"/>
                </a:solidFill>
              </a:rPr>
              <a:t>Service Level Agreement</a:t>
            </a:r>
            <a:endParaRPr lang="en-GB" dirty="0">
              <a:solidFill>
                <a:srgbClr val="4F6228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268252" y="6039262"/>
            <a:ext cx="2477683" cy="853869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Satisfaction review (every 3/6/12 months)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86264" y="2600433"/>
            <a:ext cx="1002723" cy="1043708"/>
            <a:chOff x="7357255" y="3952019"/>
            <a:chExt cx="1104959" cy="1215735"/>
          </a:xfrm>
        </p:grpSpPr>
        <p:pic>
          <p:nvPicPr>
            <p:cNvPr id="25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6" name="pole tekstowe 18"/>
            <p:cNvSpPr txBox="1"/>
            <p:nvPr/>
          </p:nvSpPr>
          <p:spPr>
            <a:xfrm>
              <a:off x="7357255" y="4414893"/>
              <a:ext cx="1104959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chemeClr val="tx2"/>
                  </a:solidFill>
                </a:rPr>
                <a:t>Storage</a:t>
              </a:r>
              <a:br>
                <a:rPr lang="pl-PL" b="1" dirty="0" smtClean="0">
                  <a:solidFill>
                    <a:schemeClr val="tx2"/>
                  </a:solidFill>
                </a:rPr>
              </a:br>
              <a:r>
                <a:rPr lang="pl-PL" b="1" dirty="0" err="1" smtClean="0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" name="Right Arrow 2"/>
          <p:cNvSpPr/>
          <p:nvPr/>
        </p:nvSpPr>
        <p:spPr>
          <a:xfrm>
            <a:off x="2057636" y="2838862"/>
            <a:ext cx="2100233" cy="11126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Service requirements</a:t>
            </a:r>
            <a:endParaRPr lang="en-US" b="1" dirty="0"/>
          </a:p>
        </p:txBody>
      </p:sp>
      <p:sp>
        <p:nvSpPr>
          <p:cNvPr id="4" name="Left Arrow 3"/>
          <p:cNvSpPr/>
          <p:nvPr/>
        </p:nvSpPr>
        <p:spPr>
          <a:xfrm>
            <a:off x="5754047" y="2918337"/>
            <a:ext cx="1848205" cy="103318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Conditions</a:t>
            </a:r>
            <a:endParaRPr lang="en-US" b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8609919" y="2044108"/>
            <a:ext cx="1002723" cy="1045629"/>
            <a:chOff x="7449336" y="3952019"/>
            <a:chExt cx="1104959" cy="1217971"/>
          </a:xfrm>
        </p:grpSpPr>
        <p:pic>
          <p:nvPicPr>
            <p:cNvPr id="29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30" name="pole tekstowe 18"/>
            <p:cNvSpPr txBox="1"/>
            <p:nvPr/>
          </p:nvSpPr>
          <p:spPr>
            <a:xfrm>
              <a:off x="7449336" y="4417130"/>
              <a:ext cx="1104959" cy="7528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Applic</a:t>
              </a:r>
              <a:r>
                <a:rPr lang="pl-PL" b="1" dirty="0" smtClean="0">
                  <a:solidFill>
                    <a:srgbClr val="1F497D"/>
                  </a:solidFill>
                </a:rPr>
                <a:t>.</a:t>
              </a:r>
              <a:br>
                <a:rPr lang="pl-PL" b="1" dirty="0" smtClean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34" name="Rounded Rectangular Callout 33"/>
          <p:cNvSpPr/>
          <p:nvPr/>
        </p:nvSpPr>
        <p:spPr>
          <a:xfrm>
            <a:off x="5029200" y="6054931"/>
            <a:ext cx="2604289" cy="853869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Performance reports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18476" y="3859862"/>
            <a:ext cx="672075" cy="6358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66448" y="4405934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err="1" smtClean="0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8289" y="3780386"/>
            <a:ext cx="672075" cy="635804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7686261" y="4326459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smtClean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381000" y="1574800"/>
            <a:ext cx="2477683" cy="853869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Type, number, size, cost, availability, etc.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9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2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5-09 at 03.06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469" y="126153"/>
            <a:ext cx="5245100" cy="7302876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1412" y="888305"/>
            <a:ext cx="5208579" cy="40089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600" dirty="0"/>
          </a:p>
          <a:p>
            <a:pPr marL="65128" indent="0">
              <a:buNone/>
            </a:pPr>
            <a:endParaRPr lang="en-GB" sz="3600" dirty="0"/>
          </a:p>
          <a:p>
            <a:pPr marL="65128" indent="0">
              <a:buNone/>
            </a:pPr>
            <a:r>
              <a:rPr lang="en-GB" sz="3600" dirty="0"/>
              <a:t>Thematic services from EGI partners</a:t>
            </a:r>
          </a:p>
          <a:p>
            <a:pPr marL="521025" lvl="1" indent="0">
              <a:buNone/>
            </a:pPr>
            <a:r>
              <a:rPr lang="en-GB" sz="3200" u="sng" dirty="0">
                <a:hlinkClick r:id="rId3"/>
              </a:rPr>
              <a:t>https://www.egi.eu/use-cases/scientific-applications-tools/</a:t>
            </a:r>
            <a:endParaRPr lang="en-GB" sz="3200" u="sng" dirty="0"/>
          </a:p>
          <a:p>
            <a:pPr marL="521025" lvl="1" indent="0">
              <a:buNone/>
            </a:pPr>
            <a:endParaRPr lang="en-GB" sz="3200" dirty="0"/>
          </a:p>
        </p:txBody>
      </p:sp>
      <p:sp>
        <p:nvSpPr>
          <p:cNvPr id="7" name="Right Arrow 6"/>
          <p:cNvSpPr/>
          <p:nvPr/>
        </p:nvSpPr>
        <p:spPr>
          <a:xfrm>
            <a:off x="3821832" y="3069321"/>
            <a:ext cx="1260140" cy="31790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28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5617186" y="287678"/>
            <a:ext cx="0" cy="910805"/>
          </a:xfrm>
          <a:custGeom>
            <a:avLst/>
            <a:gdLst/>
            <a:ahLst/>
            <a:cxnLst/>
            <a:rect l="l" t="t" r="r" b="b"/>
            <a:pathLst>
              <a:path h="910805">
                <a:moveTo>
                  <a:pt x="0" y="910805"/>
                </a:moveTo>
                <a:lnTo>
                  <a:pt x="0" y="0"/>
                </a:lnTo>
                <a:lnTo>
                  <a:pt x="0" y="910805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29" name="Rounded Rectangle 28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040622" y="579937"/>
            <a:ext cx="9417947" cy="523345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</a:t>
            </a: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by High-Throughput Compute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0" y="2032000"/>
            <a:ext cx="3739716" cy="2895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72099" y="1803401"/>
            <a:ext cx="6395901" cy="5420385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>
              <a:lnSpc>
                <a:spcPct val="114000"/>
              </a:lnSpc>
              <a:spcBef>
                <a:spcPts val="684"/>
              </a:spcBef>
            </a:pPr>
            <a:r>
              <a:rPr lang="en-GB" sz="27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    HADDOCK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web portal offering tools for structural biologists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Used to model the structure of proteins and other molecules. </a:t>
            </a:r>
          </a:p>
          <a:p>
            <a:pPr marL="457147" indent="-457147">
              <a:lnSpc>
                <a:spcPct val="150000"/>
              </a:lnSpc>
              <a:spcBef>
                <a:spcPts val="1368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2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far, HADDOCK processed + 130,000 submissions from over 7,500 scientists.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4910245"/>
            <a:ext cx="38910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609600" y="1422400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5"/>
              </a:rPr>
              <a:t>http://haddock.science.uu.nl/enmr/services/HADDOCK2.2</a:t>
            </a:r>
            <a:r>
              <a:rPr lang="en-US" sz="2000" dirty="0" smtClean="0">
                <a:hlinkClick r:id="rId5"/>
              </a:rPr>
              <a:t>/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585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88"/>
          <p:cNvSpPr/>
          <p:nvPr/>
        </p:nvSpPr>
        <p:spPr>
          <a:xfrm>
            <a:off x="2267898" y="4743985"/>
            <a:ext cx="3583836" cy="26220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4205" tIns="52103" rIns="104205" bIns="52103" rtlCol="0" anchor="b" anchorCtr="0"/>
          <a:lstStyle/>
          <a:p>
            <a:pPr algn="ctr"/>
            <a:r>
              <a:rPr lang="en-GB" b="1" dirty="0" smtClean="0"/>
              <a:t>Appliances Marketplace (</a:t>
            </a:r>
            <a:r>
              <a:rPr lang="en-GB" b="1" dirty="0" err="1" smtClean="0"/>
              <a:t>AppDB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6174093" y="1723239"/>
            <a:ext cx="4284476" cy="5245383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0" rIns="0" bIns="52103" rtlCol="0" anchor="t" anchorCtr="0"/>
          <a:lstStyle/>
          <a:p>
            <a:pPr algn="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6846168" y="2597470"/>
            <a:ext cx="1821428" cy="115473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8778383" y="5776490"/>
            <a:ext cx="1344149" cy="85215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6243249" y="4266455"/>
            <a:ext cx="2841140" cy="180120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8624041" y="3333998"/>
            <a:ext cx="1596177" cy="101193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73910" y="1727200"/>
            <a:ext cx="2284781" cy="659221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Clouds </a:t>
            </a:r>
            <a:r>
              <a:rPr lang="en-GB" dirty="0" smtClean="0">
                <a:solidFill>
                  <a:schemeClr val="tx2"/>
                </a:solidFill>
              </a:rPr>
              <a:t>of the </a:t>
            </a:r>
            <a:r>
              <a:rPr lang="en-GB" dirty="0" err="1" smtClean="0">
                <a:solidFill>
                  <a:schemeClr val="tx2"/>
                </a:solidFill>
              </a:rPr>
              <a:t>Chipster</a:t>
            </a:r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Virtual Organisation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Rettangolo 86"/>
          <p:cNvSpPr/>
          <p:nvPr/>
        </p:nvSpPr>
        <p:spPr bwMode="auto">
          <a:xfrm>
            <a:off x="2491361" y="5039962"/>
            <a:ext cx="3192355" cy="12928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b" anchorCtr="0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2"/>
                </a:solidFill>
              </a:rPr>
              <a:t>Virtual </a:t>
            </a:r>
            <a:r>
              <a:rPr lang="es-ES" dirty="0" err="1" smtClean="0">
                <a:solidFill>
                  <a:schemeClr val="tx2"/>
                </a:solidFill>
              </a:rPr>
              <a:t>Appliances</a:t>
            </a:r>
            <a:r>
              <a:rPr lang="es-ES" dirty="0">
                <a:solidFill>
                  <a:schemeClr val="tx2"/>
                </a:solidFill>
              </a:rPr>
              <a:t/>
            </a:r>
            <a:br>
              <a:rPr lang="es-ES" dirty="0">
                <a:solidFill>
                  <a:schemeClr val="tx2"/>
                </a:solidFill>
              </a:rPr>
            </a:br>
            <a:r>
              <a:rPr lang="es-ES" dirty="0" smtClean="0">
                <a:solidFill>
                  <a:schemeClr val="tx2"/>
                </a:solidFill>
              </a:rPr>
              <a:t>of </a:t>
            </a:r>
            <a:r>
              <a:rPr lang="es-ES" dirty="0" err="1" smtClean="0">
                <a:solidFill>
                  <a:schemeClr val="tx2"/>
                </a:solidFill>
              </a:rPr>
              <a:t>the</a:t>
            </a:r>
            <a:r>
              <a:rPr lang="es-ES" dirty="0" smtClean="0">
                <a:solidFill>
                  <a:schemeClr val="tx2"/>
                </a:solidFill>
              </a:rPr>
              <a:t> </a:t>
            </a:r>
            <a:r>
              <a:rPr lang="es-ES" dirty="0" err="1" smtClean="0">
                <a:solidFill>
                  <a:schemeClr val="tx2"/>
                </a:solidFill>
              </a:rPr>
              <a:t>Chipster</a:t>
            </a:r>
            <a:r>
              <a:rPr lang="es-ES" dirty="0" smtClean="0">
                <a:solidFill>
                  <a:schemeClr val="tx2"/>
                </a:solidFill>
              </a:rPr>
              <a:t> VO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15" name="Rettangolo 86"/>
          <p:cNvSpPr/>
          <p:nvPr/>
        </p:nvSpPr>
        <p:spPr bwMode="auto">
          <a:xfrm>
            <a:off x="2729711" y="5140686"/>
            <a:ext cx="1232689" cy="6021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err="1" smtClean="0">
                <a:solidFill>
                  <a:schemeClr val="tx1"/>
                </a:solidFill>
              </a:rPr>
              <a:t>Chipster</a:t>
            </a:r>
            <a:r>
              <a:rPr lang="es-ES" dirty="0" smtClean="0">
                <a:solidFill>
                  <a:schemeClr val="tx1"/>
                </a:solidFill>
              </a:rPr>
              <a:t> 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3" name="Rettangolo 86"/>
          <p:cNvSpPr/>
          <p:nvPr/>
        </p:nvSpPr>
        <p:spPr bwMode="auto">
          <a:xfrm>
            <a:off x="7142023" y="3312749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27" name="Rettangolo 86"/>
          <p:cNvSpPr/>
          <p:nvPr/>
        </p:nvSpPr>
        <p:spPr bwMode="auto">
          <a:xfrm>
            <a:off x="8894913" y="3839964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31" name="Rettangolo 86"/>
          <p:cNvSpPr/>
          <p:nvPr/>
        </p:nvSpPr>
        <p:spPr bwMode="auto">
          <a:xfrm>
            <a:off x="8931596" y="6197224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35" name="Rettangolo 86"/>
          <p:cNvSpPr/>
          <p:nvPr/>
        </p:nvSpPr>
        <p:spPr bwMode="auto">
          <a:xfrm>
            <a:off x="6859846" y="5266876"/>
            <a:ext cx="296504" cy="2711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000" dirty="0">
                <a:solidFill>
                  <a:schemeClr val="tx1"/>
                </a:solidFill>
              </a:rPr>
              <a:t>VM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4200" y="2184400"/>
            <a:ext cx="672075" cy="635804"/>
          </a:xfrm>
          <a:prstGeom prst="rect">
            <a:avLst/>
          </a:prstGeom>
        </p:spPr>
      </p:pic>
      <p:cxnSp>
        <p:nvCxnSpPr>
          <p:cNvPr id="38" name="Straight Arrow Connector 37"/>
          <p:cNvCxnSpPr>
            <a:stCxn id="15" idx="3"/>
          </p:cNvCxnSpPr>
          <p:nvPr/>
        </p:nvCxnSpPr>
        <p:spPr>
          <a:xfrm>
            <a:off x="3962400" y="5441776"/>
            <a:ext cx="2133600" cy="19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675603" y="3174837"/>
            <a:ext cx="1824361" cy="136799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495800" y="3811179"/>
            <a:ext cx="1229354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/>
              <a:t>Cloud calls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(CMD/API)</a:t>
            </a:r>
            <a:endParaRPr lang="en-GB" dirty="0"/>
          </a:p>
        </p:txBody>
      </p:sp>
      <p:sp>
        <p:nvSpPr>
          <p:cNvPr id="74" name="Rettangolo 86"/>
          <p:cNvSpPr/>
          <p:nvPr/>
        </p:nvSpPr>
        <p:spPr bwMode="auto">
          <a:xfrm>
            <a:off x="7391400" y="4699000"/>
            <a:ext cx="675190" cy="6534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75" name="Rettangolo 86"/>
          <p:cNvSpPr/>
          <p:nvPr/>
        </p:nvSpPr>
        <p:spPr bwMode="auto">
          <a:xfrm>
            <a:off x="8066589" y="4796077"/>
            <a:ext cx="675190" cy="4143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300" dirty="0" smtClean="0">
                <a:solidFill>
                  <a:schemeClr val="tx1"/>
                </a:solidFill>
              </a:rPr>
              <a:t>Block</a:t>
            </a:r>
            <a:br>
              <a:rPr lang="es-ES" sz="1300" dirty="0" smtClean="0">
                <a:solidFill>
                  <a:schemeClr val="tx1"/>
                </a:solidFill>
              </a:rPr>
            </a:br>
            <a:r>
              <a:rPr lang="es-ES" sz="1300" dirty="0" err="1" smtClean="0">
                <a:solidFill>
                  <a:schemeClr val="tx1"/>
                </a:solidFill>
              </a:rPr>
              <a:t>storage</a:t>
            </a:r>
            <a:endParaRPr lang="es-ES" sz="13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614155" y="3562961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8610364" y="5935440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6846168" y="2927157"/>
            <a:ext cx="248238" cy="6240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6258103" y="4596142"/>
            <a:ext cx="452058" cy="12598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endParaRPr lang="en-GB" dirty="0"/>
          </a:p>
        </p:txBody>
      </p:sp>
      <p:grpSp>
        <p:nvGrpSpPr>
          <p:cNvPr id="46" name="Group 45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47" name="Rounded Rectangle 4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9" name="Rectangle 48"/>
          <p:cNvSpPr/>
          <p:nvPr/>
        </p:nvSpPr>
        <p:spPr>
          <a:xfrm>
            <a:off x="1040622" y="579937"/>
            <a:ext cx="9417947" cy="523345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</a:t>
            </a: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by </a:t>
            </a: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Federated Cloud</a:t>
            </a:r>
            <a:endParaRPr lang="en-GB" sz="28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2946400"/>
            <a:ext cx="17526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Chipster</a:t>
            </a:r>
            <a:r>
              <a:rPr lang="en-US" dirty="0" smtClean="0"/>
              <a:t> portal</a:t>
            </a:r>
            <a:endParaRPr lang="en-US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7125" y="2158196"/>
            <a:ext cx="672075" cy="635804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3800" y="2184400"/>
            <a:ext cx="672075" cy="63580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400" y="5156200"/>
            <a:ext cx="672075" cy="635804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4038600" y="5080000"/>
            <a:ext cx="1699810" cy="382223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Push VM image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066800" y="5441776"/>
            <a:ext cx="1676400" cy="19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024729" y="5080000"/>
            <a:ext cx="1185071" cy="659221"/>
          </a:xfrm>
          <a:prstGeom prst="rect">
            <a:avLst/>
          </a:prstGeom>
          <a:noFill/>
        </p:spPr>
        <p:txBody>
          <a:bodyPr wrap="none" lIns="104205" tIns="52103" rIns="104205" bIns="52103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Update </a:t>
            </a:r>
            <a:b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VM image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5093" y="5689600"/>
            <a:ext cx="14730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Chipster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developer</a:t>
            </a:r>
            <a:br>
              <a:rPr lang="en-US" dirty="0" smtClean="0"/>
            </a:br>
            <a:r>
              <a:rPr lang="en-US" dirty="0" smtClean="0"/>
              <a:t>(CSC, Finland)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124200" y="1815068"/>
            <a:ext cx="1828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Bioinformaticians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152400" y="1498600"/>
            <a:ext cx="2819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Font typeface="Arial" panose="020B0604020202020204" pitchFamily="34" charset="0"/>
              <a:buNone/>
            </a:pP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altLang="en-US" sz="2400" dirty="0" smtClean="0">
                <a:solidFill>
                  <a:schemeClr val="bg1">
                    <a:lumMod val="50000"/>
                  </a:schemeClr>
                </a:solidFill>
              </a:rPr>
              <a:t>Analysis </a:t>
            </a:r>
            <a:r>
              <a:rPr lang="en-GB" altLang="en-US" sz="2400" dirty="0">
                <a:solidFill>
                  <a:schemeClr val="bg1">
                    <a:lumMod val="50000"/>
                  </a:schemeClr>
                </a:solidFill>
              </a:rPr>
              <a:t>software contains over 300 analysis tools for NGS, microarray, proteomics and sequence data.</a:t>
            </a:r>
          </a:p>
        </p:txBody>
      </p:sp>
      <p:cxnSp>
        <p:nvCxnSpPr>
          <p:cNvPr id="65" name="Straight Arrow Connector 64"/>
          <p:cNvCxnSpPr>
            <a:stCxn id="10" idx="3"/>
            <a:endCxn id="62" idx="1"/>
          </p:cNvCxnSpPr>
          <p:nvPr/>
        </p:nvCxnSpPr>
        <p:spPr>
          <a:xfrm flipV="1">
            <a:off x="4953000" y="3239167"/>
            <a:ext cx="1893168" cy="5013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ttangolo 86"/>
          <p:cNvSpPr/>
          <p:nvPr/>
        </p:nvSpPr>
        <p:spPr bwMode="auto">
          <a:xfrm>
            <a:off x="7315200" y="2750194"/>
            <a:ext cx="598990" cy="50100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>
                <a:solidFill>
                  <a:schemeClr val="tx1"/>
                </a:solidFill>
              </a:rPr>
              <a:t>VM</a:t>
            </a:r>
          </a:p>
        </p:txBody>
      </p:sp>
      <p:sp>
        <p:nvSpPr>
          <p:cNvPr id="69" name="Rettangolo 86"/>
          <p:cNvSpPr/>
          <p:nvPr/>
        </p:nvSpPr>
        <p:spPr bwMode="auto">
          <a:xfrm>
            <a:off x="7914189" y="2794000"/>
            <a:ext cx="620211" cy="4039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112889" tIns="84667" rIns="112889" bIns="84667" spcCol="1447" anchor="ctr"/>
          <a:lstStyle/>
          <a:p>
            <a:pPr algn="ctr" defTabSz="1975554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300" dirty="0" smtClean="0">
                <a:solidFill>
                  <a:schemeClr val="tx1"/>
                </a:solidFill>
              </a:rPr>
              <a:t>Block</a:t>
            </a:r>
            <a:br>
              <a:rPr lang="es-ES" sz="1300" dirty="0" smtClean="0">
                <a:solidFill>
                  <a:schemeClr val="tx1"/>
                </a:solidFill>
              </a:rPr>
            </a:br>
            <a:r>
              <a:rPr lang="es-ES" sz="1300" dirty="0" err="1" smtClean="0">
                <a:solidFill>
                  <a:schemeClr val="tx1"/>
                </a:solidFill>
              </a:rPr>
              <a:t>storage</a:t>
            </a:r>
            <a:endParaRPr lang="es-ES" sz="1300" dirty="0">
              <a:solidFill>
                <a:schemeClr val="tx1"/>
              </a:solidFill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838" y="1498600"/>
            <a:ext cx="2315762" cy="761999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529501" y="7094644"/>
            <a:ext cx="21384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37241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27" grpId="0" animBg="1"/>
      <p:bldP spid="31" grpId="0" animBg="1"/>
      <p:bldP spid="35" grpId="0" animBg="1"/>
      <p:bldP spid="43" grpId="0"/>
      <p:bldP spid="74" grpId="0" animBg="1"/>
      <p:bldP spid="75" grpId="0" animBg="1"/>
      <p:bldP spid="10" grpId="0" animBg="1"/>
      <p:bldP spid="58" grpId="0"/>
      <p:bldP spid="61" grpId="0"/>
      <p:bldP spid="64" grpId="0"/>
      <p:bldP spid="68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762708" y="2489200"/>
            <a:ext cx="9829092" cy="5280560"/>
          </a:xfrm>
        </p:spPr>
        <p:txBody>
          <a:bodyPr/>
          <a:lstStyle/>
          <a:p>
            <a:r>
              <a:rPr lang="en-GB" dirty="0" smtClean="0">
                <a:solidFill>
                  <a:srgbClr val="4F85C3"/>
                </a:solidFill>
              </a:rPr>
              <a:t>EGI </a:t>
            </a:r>
            <a:r>
              <a:rPr lang="en-GB" dirty="0" err="1" smtClean="0">
                <a:solidFill>
                  <a:srgbClr val="4F85C3"/>
                </a:solidFill>
              </a:rPr>
              <a:t>CheckIn</a:t>
            </a:r>
            <a:r>
              <a:rPr lang="en-GB" dirty="0" smtClean="0"/>
              <a:t> integrated </a:t>
            </a:r>
            <a:r>
              <a:rPr lang="en-GB" dirty="0"/>
              <a:t>with the ELIXIR AAI </a:t>
            </a:r>
            <a:r>
              <a:rPr lang="en-GB" dirty="0" err="1"/>
              <a:t>IdP</a:t>
            </a:r>
            <a:r>
              <a:rPr lang="en-GB" dirty="0"/>
              <a:t> </a:t>
            </a:r>
            <a:r>
              <a:rPr lang="en-GB" dirty="0" smtClean="0"/>
              <a:t>Proxy</a:t>
            </a:r>
          </a:p>
          <a:p>
            <a:r>
              <a:rPr lang="it-IT" dirty="0">
                <a:solidFill>
                  <a:srgbClr val="4F85C3"/>
                </a:solidFill>
              </a:rPr>
              <a:t>EGI Operations </a:t>
            </a:r>
            <a:r>
              <a:rPr lang="it-IT" dirty="0" err="1" smtClean="0">
                <a:solidFill>
                  <a:srgbClr val="4F85C3"/>
                </a:solidFill>
              </a:rPr>
              <a:t>tools</a:t>
            </a:r>
            <a:r>
              <a:rPr lang="it-IT" dirty="0" smtClean="0"/>
              <a:t> are </a:t>
            </a:r>
            <a:r>
              <a:rPr lang="it-IT" dirty="0" err="1" smtClean="0"/>
              <a:t>used</a:t>
            </a:r>
            <a:r>
              <a:rPr lang="it-IT" dirty="0" smtClean="0"/>
              <a:t> to federate ELIXIR </a:t>
            </a:r>
            <a:r>
              <a:rPr lang="it-IT" dirty="0" err="1" smtClean="0"/>
              <a:t>Clouds</a:t>
            </a:r>
            <a:endParaRPr lang="it-IT" dirty="0" smtClean="0"/>
          </a:p>
          <a:p>
            <a:r>
              <a:rPr lang="it-IT" dirty="0" smtClean="0"/>
              <a:t>ELIXIR </a:t>
            </a:r>
            <a:r>
              <a:rPr lang="it-IT" dirty="0" err="1" smtClean="0"/>
              <a:t>users</a:t>
            </a:r>
            <a:r>
              <a:rPr lang="it-IT" dirty="0" smtClean="0"/>
              <a:t> are </a:t>
            </a:r>
            <a:r>
              <a:rPr lang="it-IT" dirty="0" err="1" smtClean="0"/>
              <a:t>empowered</a:t>
            </a:r>
            <a:r>
              <a:rPr lang="it-IT" dirty="0" smtClean="0"/>
              <a:t> to </a:t>
            </a:r>
            <a:r>
              <a:rPr lang="it-IT" dirty="0" err="1" smtClean="0"/>
              <a:t>access</a:t>
            </a:r>
            <a:r>
              <a:rPr lang="it-IT" dirty="0" smtClean="0"/>
              <a:t>:</a:t>
            </a:r>
          </a:p>
          <a:p>
            <a:pPr lvl="1"/>
            <a:r>
              <a:rPr lang="it-IT" dirty="0" err="1" smtClean="0"/>
              <a:t>Configurations</a:t>
            </a:r>
            <a:r>
              <a:rPr lang="it-IT" dirty="0" smtClean="0"/>
              <a:t> database: site </a:t>
            </a:r>
            <a:r>
              <a:rPr lang="it-IT" dirty="0" err="1" smtClean="0"/>
              <a:t>admins</a:t>
            </a:r>
            <a:r>
              <a:rPr lang="it-IT" dirty="0" smtClean="0"/>
              <a:t> can </a:t>
            </a:r>
            <a:r>
              <a:rPr lang="en-GB" dirty="0" smtClean="0"/>
              <a:t>register </a:t>
            </a:r>
            <a:r>
              <a:rPr lang="en-GB" dirty="0"/>
              <a:t>and manage </a:t>
            </a:r>
            <a:r>
              <a:rPr lang="en-GB" dirty="0" smtClean="0"/>
              <a:t>infrastructure </a:t>
            </a:r>
            <a:r>
              <a:rPr lang="en-GB" dirty="0"/>
              <a:t>resources (cloud and storage)</a:t>
            </a:r>
            <a:endParaRPr lang="it-IT" dirty="0" smtClean="0"/>
          </a:p>
          <a:p>
            <a:pPr lvl="1"/>
            <a:r>
              <a:rPr lang="it-IT" dirty="0" err="1" smtClean="0"/>
              <a:t>Cloud</a:t>
            </a:r>
            <a:r>
              <a:rPr lang="it-IT" dirty="0" smtClean="0"/>
              <a:t>: </a:t>
            </a:r>
            <a:r>
              <a:rPr lang="en-GB" dirty="0" smtClean="0"/>
              <a:t>application </a:t>
            </a:r>
            <a:r>
              <a:rPr lang="en-GB" dirty="0"/>
              <a:t>developers can register </a:t>
            </a:r>
            <a:r>
              <a:rPr lang="en-GB" dirty="0" smtClean="0"/>
              <a:t>Virtual </a:t>
            </a:r>
            <a:r>
              <a:rPr lang="en-GB" dirty="0"/>
              <a:t>Appliances for </a:t>
            </a:r>
            <a:r>
              <a:rPr lang="en-GB" dirty="0" smtClean="0"/>
              <a:t>publishing; </a:t>
            </a:r>
            <a:r>
              <a:rPr lang="en-GB" dirty="0" err="1" smtClean="0"/>
              <a:t>Bioscientists</a:t>
            </a:r>
            <a:r>
              <a:rPr lang="en-GB" dirty="0" smtClean="0"/>
              <a:t> can browse and instantiate software on nearest cloud.</a:t>
            </a:r>
          </a:p>
          <a:p>
            <a:r>
              <a:rPr lang="en-GB" dirty="0" smtClean="0"/>
              <a:t>Adding </a:t>
            </a:r>
            <a:r>
              <a:rPr lang="en-GB" dirty="0" err="1" smtClean="0">
                <a:solidFill>
                  <a:srgbClr val="4F85C3"/>
                </a:solidFill>
              </a:rPr>
              <a:t>DataHub</a:t>
            </a:r>
            <a:r>
              <a:rPr lang="en-GB" dirty="0" smtClean="0"/>
              <a:t> functionality to replicate reference datasets to clouds</a:t>
            </a:r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07885"/>
            <a:ext cx="1524000" cy="108131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70181" y="374360"/>
            <a:ext cx="9417947" cy="954719"/>
            <a:chOff x="0" y="3527723"/>
            <a:chExt cx="6409407" cy="954719"/>
          </a:xfrm>
        </p:grpSpPr>
        <p:sp>
          <p:nvSpPr>
            <p:cNvPr id="9" name="Rounded Rectangle 8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11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541404" y="584200"/>
            <a:ext cx="8141246" cy="523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92023" marR="878509" algn="ctr">
              <a:lnSpc>
                <a:spcPct val="100041"/>
              </a:lnSpc>
            </a:pPr>
            <a:r>
              <a:rPr lang="en-GB" sz="28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Example: Powered by </a:t>
            </a:r>
            <a:r>
              <a:rPr lang="en-GB" sz="28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Operations, Security, Cloud</a:t>
            </a:r>
            <a:endParaRPr lang="en-GB" sz="2800" dirty="0">
              <a:solidFill>
                <a:srgbClr val="FFFFFF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85039" y="1651000"/>
            <a:ext cx="8482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i="1" dirty="0" smtClean="0">
                <a:solidFill>
                  <a:schemeClr val="accent6">
                    <a:lumMod val="75000"/>
                  </a:schemeClr>
                </a:solidFill>
              </a:rPr>
              <a:t>“A </a:t>
            </a:r>
            <a:r>
              <a:rPr lang="en-GB" sz="2800" i="1" dirty="0">
                <a:solidFill>
                  <a:schemeClr val="accent6">
                    <a:lumMod val="75000"/>
                  </a:schemeClr>
                </a:solidFill>
              </a:rPr>
              <a:t>distributed infrastructure for life science </a:t>
            </a:r>
            <a:r>
              <a:rPr lang="en-GB" sz="2800" i="1" dirty="0" smtClean="0">
                <a:solidFill>
                  <a:schemeClr val="accent6">
                    <a:lumMod val="75000"/>
                  </a:schemeClr>
                </a:solidFill>
              </a:rPr>
              <a:t>information”</a:t>
            </a:r>
            <a:endParaRPr lang="en-US" sz="28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29501" y="7094644"/>
            <a:ext cx="2138499" cy="474556"/>
          </a:xfrm>
          <a:prstGeom prst="rect">
            <a:avLst/>
          </a:prstGeom>
          <a:noFill/>
        </p:spPr>
        <p:txBody>
          <a:bodyPr wrap="square" lIns="104192" tIns="52097" rIns="104192" bIns="52097" rtlCol="0">
            <a:spAutoFit/>
          </a:bodyPr>
          <a:lstStyle/>
          <a:p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Read more..</a:t>
            </a:r>
            <a:r>
              <a:rPr lang="en-GB" sz="2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46604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1-30 at 17.25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6914"/>
            <a:ext cx="8115864" cy="7569200"/>
          </a:xfrm>
          <a:prstGeom prst="rect">
            <a:avLst/>
          </a:prstGeom>
        </p:spPr>
      </p:pic>
      <p:sp>
        <p:nvSpPr>
          <p:cNvPr id="2" name="Down Arrow Callout 1"/>
          <p:cNvSpPr/>
          <p:nvPr/>
        </p:nvSpPr>
        <p:spPr>
          <a:xfrm>
            <a:off x="13716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Request</a:t>
            </a:r>
            <a:endParaRPr lang="en-US" dirty="0"/>
          </a:p>
        </p:txBody>
      </p:sp>
      <p:sp>
        <p:nvSpPr>
          <p:cNvPr id="5" name="Down Arrow Callout 4"/>
          <p:cNvSpPr/>
          <p:nvPr/>
        </p:nvSpPr>
        <p:spPr>
          <a:xfrm>
            <a:off x="51816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Ask question</a:t>
            </a:r>
            <a:endParaRPr lang="en-US" dirty="0"/>
          </a:p>
        </p:txBody>
      </p:sp>
      <p:sp>
        <p:nvSpPr>
          <p:cNvPr id="6" name="Down Arrow Callout 5"/>
          <p:cNvSpPr/>
          <p:nvPr/>
        </p:nvSpPr>
        <p:spPr>
          <a:xfrm>
            <a:off x="7239000" y="1955800"/>
            <a:ext cx="1905000" cy="990600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Access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656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8204"/>
            <a:ext cx="8568952" cy="938265"/>
          </a:xfrm>
        </p:spPr>
        <p:txBody>
          <a:bodyPr/>
          <a:lstStyle/>
          <a:p>
            <a:r>
              <a:rPr lang="en-US" dirty="0" smtClean="0"/>
              <a:t>EOSC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4922890"/>
            <a:ext cx="10134600" cy="1071510"/>
          </a:xfrm>
        </p:spPr>
        <p:txBody>
          <a:bodyPr/>
          <a:lstStyle/>
          <a:p>
            <a:r>
              <a:rPr lang="en-US" sz="2800" dirty="0" err="1" smtClean="0"/>
              <a:t>EOSCpilot</a:t>
            </a:r>
            <a:r>
              <a:rPr lang="en-US" sz="2800" dirty="0" smtClean="0"/>
              <a:t> project: 2017-2018 (2y)</a:t>
            </a:r>
          </a:p>
          <a:p>
            <a:pPr lvl="1"/>
            <a:r>
              <a:rPr lang="en-US" sz="2400" dirty="0" smtClean="0"/>
              <a:t>Call for ‘demonstrators’ every 6 months</a:t>
            </a:r>
          </a:p>
          <a:p>
            <a:r>
              <a:rPr lang="en-US" sz="2800" dirty="0" smtClean="0"/>
              <a:t>EOSC-hub project: 2018-2020 (3y)</a:t>
            </a:r>
          </a:p>
          <a:p>
            <a:pPr lvl="1"/>
            <a:r>
              <a:rPr lang="en-US" sz="2400" dirty="0" smtClean="0"/>
              <a:t>Under evaluation in EINFRA12-2017(a) H2020 call</a:t>
            </a:r>
          </a:p>
          <a:p>
            <a:pPr lvl="1"/>
            <a:r>
              <a:rPr lang="en-US" sz="2400" dirty="0" smtClean="0"/>
              <a:t>Joint proposal of EGI, EUDAT, INDIGO-</a:t>
            </a:r>
            <a:r>
              <a:rPr lang="en-US" sz="2400" dirty="0" err="1" smtClean="0"/>
              <a:t>DataCloud</a:t>
            </a:r>
            <a:r>
              <a:rPr lang="en-US" sz="2400" dirty="0" smtClean="0"/>
              <a:t>, several Research </a:t>
            </a:r>
            <a:r>
              <a:rPr lang="en-US" sz="2400" dirty="0" err="1" smtClean="0"/>
              <a:t>Infras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041400"/>
            <a:ext cx="9895656" cy="4784400"/>
          </a:xfrm>
          <a:prstGeom prst="rect">
            <a:avLst/>
          </a:prstGeom>
        </p:spPr>
        <p:txBody>
          <a:bodyPr lIns="104192" tIns="52097" rIns="104192" bIns="52097"/>
          <a:lstStyle>
            <a:lvl1pPr marL="342860" indent="-342860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864" indent="-285717" algn="l" defTabSz="9142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68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15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64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1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58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06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53" indent="-228574" algn="l" defTabSz="9142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“The European Open Science Cloud (EOSC) is a vision for a </a:t>
            </a:r>
            <a:r>
              <a:rPr lang="en-US" dirty="0" smtClean="0">
                <a:solidFill>
                  <a:schemeClr val="accent1"/>
                </a:solidFill>
              </a:rPr>
              <a:t>federated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1"/>
                </a:solidFill>
              </a:rPr>
              <a:t>globally accessible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1"/>
                </a:solidFill>
              </a:rPr>
              <a:t>multidisciplinary</a:t>
            </a:r>
            <a:r>
              <a:rPr lang="en-US" dirty="0" smtClean="0"/>
              <a:t> environment where researchers, innovators, companies and citizens can </a:t>
            </a:r>
            <a:r>
              <a:rPr lang="en-US" dirty="0" smtClean="0">
                <a:solidFill>
                  <a:schemeClr val="accent1"/>
                </a:solidFill>
              </a:rPr>
              <a:t>publish, find, use and reuse</a:t>
            </a:r>
            <a:r>
              <a:rPr lang="en-US" dirty="0" smtClean="0"/>
              <a:t> each other's </a:t>
            </a:r>
            <a:r>
              <a:rPr lang="en-US" dirty="0" smtClean="0">
                <a:solidFill>
                  <a:schemeClr val="accent1"/>
                </a:solidFill>
              </a:rPr>
              <a:t>data, tools, publications </a:t>
            </a:r>
            <a:r>
              <a:rPr lang="en-US" dirty="0" smtClean="0"/>
              <a:t>and other outputs for research, innovation and educational purposes.”</a:t>
            </a:r>
          </a:p>
          <a:p>
            <a:pPr marL="0" indent="0" algn="ctr">
              <a:buFont typeface="Arial" pitchFamily="34" charset="0"/>
              <a:buNone/>
            </a:pPr>
            <a:endParaRPr lang="en-US" sz="1600" dirty="0" smtClean="0"/>
          </a:p>
          <a:p>
            <a:pPr marL="0" indent="0" algn="ctr">
              <a:buFont typeface="Arial" pitchFamily="34" charset="0"/>
              <a:buNone/>
            </a:pPr>
            <a:r>
              <a:rPr lang="en-US" sz="2000" i="1" dirty="0" smtClean="0"/>
              <a:t>Credits: Open Science Policy Platform EOSC </a:t>
            </a:r>
            <a:r>
              <a:rPr lang="en-US" sz="2000" i="1" dirty="0" err="1" smtClean="0"/>
              <a:t>wg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764638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5846248"/>
            <a:ext cx="1600200" cy="1519753"/>
          </a:xfrm>
          <a:custGeom>
            <a:avLst/>
            <a:gdLst/>
            <a:ahLst/>
            <a:cxnLst/>
            <a:rect l="l" t="t" r="r" b="b"/>
            <a:pathLst>
              <a:path w="1055522" h="1055522">
                <a:moveTo>
                  <a:pt x="527761" y="1055522"/>
                </a:moveTo>
                <a:lnTo>
                  <a:pt x="571046" y="1053772"/>
                </a:lnTo>
                <a:lnTo>
                  <a:pt x="613367" y="1048614"/>
                </a:lnTo>
                <a:lnTo>
                  <a:pt x="654589" y="1040184"/>
                </a:lnTo>
                <a:lnTo>
                  <a:pt x="694575" y="1028617"/>
                </a:lnTo>
                <a:lnTo>
                  <a:pt x="733191" y="1014048"/>
                </a:lnTo>
                <a:lnTo>
                  <a:pt x="770299" y="996615"/>
                </a:lnTo>
                <a:lnTo>
                  <a:pt x="805764" y="976452"/>
                </a:lnTo>
                <a:lnTo>
                  <a:pt x="839451" y="953696"/>
                </a:lnTo>
                <a:lnTo>
                  <a:pt x="871223" y="928481"/>
                </a:lnTo>
                <a:lnTo>
                  <a:pt x="900945" y="900945"/>
                </a:lnTo>
                <a:lnTo>
                  <a:pt x="928481" y="871223"/>
                </a:lnTo>
                <a:lnTo>
                  <a:pt x="953696" y="839451"/>
                </a:lnTo>
                <a:lnTo>
                  <a:pt x="976452" y="805764"/>
                </a:lnTo>
                <a:lnTo>
                  <a:pt x="996615" y="770299"/>
                </a:lnTo>
                <a:lnTo>
                  <a:pt x="1014048" y="733191"/>
                </a:lnTo>
                <a:lnTo>
                  <a:pt x="1028617" y="694575"/>
                </a:lnTo>
                <a:lnTo>
                  <a:pt x="1040184" y="654589"/>
                </a:lnTo>
                <a:lnTo>
                  <a:pt x="1048614" y="613367"/>
                </a:lnTo>
                <a:lnTo>
                  <a:pt x="1053772" y="571046"/>
                </a:lnTo>
                <a:lnTo>
                  <a:pt x="1055522" y="527761"/>
                </a:lnTo>
                <a:lnTo>
                  <a:pt x="1053772" y="484476"/>
                </a:lnTo>
                <a:lnTo>
                  <a:pt x="1048614" y="442154"/>
                </a:lnTo>
                <a:lnTo>
                  <a:pt x="1040184" y="400933"/>
                </a:lnTo>
                <a:lnTo>
                  <a:pt x="1028617" y="360946"/>
                </a:lnTo>
                <a:lnTo>
                  <a:pt x="1014048" y="322331"/>
                </a:lnTo>
                <a:lnTo>
                  <a:pt x="996615" y="285223"/>
                </a:lnTo>
                <a:lnTo>
                  <a:pt x="976452" y="249757"/>
                </a:lnTo>
                <a:lnTo>
                  <a:pt x="953696" y="216070"/>
                </a:lnTo>
                <a:lnTo>
                  <a:pt x="928481" y="184298"/>
                </a:lnTo>
                <a:lnTo>
                  <a:pt x="900945" y="154576"/>
                </a:lnTo>
                <a:lnTo>
                  <a:pt x="871223" y="127040"/>
                </a:lnTo>
                <a:lnTo>
                  <a:pt x="839451" y="101826"/>
                </a:lnTo>
                <a:lnTo>
                  <a:pt x="805764" y="79069"/>
                </a:lnTo>
                <a:lnTo>
                  <a:pt x="770299" y="58907"/>
                </a:lnTo>
                <a:lnTo>
                  <a:pt x="733191" y="41473"/>
                </a:lnTo>
                <a:lnTo>
                  <a:pt x="694575" y="26905"/>
                </a:lnTo>
                <a:lnTo>
                  <a:pt x="654589" y="15337"/>
                </a:lnTo>
                <a:lnTo>
                  <a:pt x="613367" y="6907"/>
                </a:lnTo>
                <a:lnTo>
                  <a:pt x="571046" y="1749"/>
                </a:lnTo>
                <a:lnTo>
                  <a:pt x="527761" y="0"/>
                </a:lnTo>
                <a:lnTo>
                  <a:pt x="484476" y="1749"/>
                </a:lnTo>
                <a:lnTo>
                  <a:pt x="442154" y="6907"/>
                </a:lnTo>
                <a:lnTo>
                  <a:pt x="400933" y="15337"/>
                </a:lnTo>
                <a:lnTo>
                  <a:pt x="360946" y="26905"/>
                </a:lnTo>
                <a:lnTo>
                  <a:pt x="322331" y="41473"/>
                </a:lnTo>
                <a:lnTo>
                  <a:pt x="285223" y="58907"/>
                </a:lnTo>
                <a:lnTo>
                  <a:pt x="249757" y="79069"/>
                </a:lnTo>
                <a:lnTo>
                  <a:pt x="216070" y="101826"/>
                </a:lnTo>
                <a:lnTo>
                  <a:pt x="184298" y="127040"/>
                </a:lnTo>
                <a:lnTo>
                  <a:pt x="154576" y="154576"/>
                </a:lnTo>
                <a:lnTo>
                  <a:pt x="127040" y="184298"/>
                </a:lnTo>
                <a:lnTo>
                  <a:pt x="101826" y="216070"/>
                </a:lnTo>
                <a:lnTo>
                  <a:pt x="79069" y="249757"/>
                </a:lnTo>
                <a:lnTo>
                  <a:pt x="58907" y="285223"/>
                </a:lnTo>
                <a:lnTo>
                  <a:pt x="41473" y="322331"/>
                </a:lnTo>
                <a:lnTo>
                  <a:pt x="26905" y="360946"/>
                </a:lnTo>
                <a:lnTo>
                  <a:pt x="15337" y="400933"/>
                </a:lnTo>
                <a:lnTo>
                  <a:pt x="6907" y="442154"/>
                </a:lnTo>
                <a:lnTo>
                  <a:pt x="1749" y="484476"/>
                </a:lnTo>
                <a:lnTo>
                  <a:pt x="0" y="527761"/>
                </a:lnTo>
                <a:lnTo>
                  <a:pt x="1749" y="571046"/>
                </a:lnTo>
                <a:lnTo>
                  <a:pt x="6907" y="613367"/>
                </a:lnTo>
                <a:lnTo>
                  <a:pt x="15337" y="654589"/>
                </a:lnTo>
                <a:lnTo>
                  <a:pt x="26905" y="694575"/>
                </a:lnTo>
                <a:lnTo>
                  <a:pt x="41473" y="733191"/>
                </a:lnTo>
                <a:lnTo>
                  <a:pt x="58907" y="770299"/>
                </a:lnTo>
                <a:lnTo>
                  <a:pt x="79069" y="805764"/>
                </a:lnTo>
                <a:lnTo>
                  <a:pt x="101826" y="839451"/>
                </a:lnTo>
                <a:lnTo>
                  <a:pt x="127040" y="871223"/>
                </a:lnTo>
                <a:lnTo>
                  <a:pt x="154576" y="900945"/>
                </a:lnTo>
                <a:lnTo>
                  <a:pt x="184298" y="928481"/>
                </a:lnTo>
                <a:lnTo>
                  <a:pt x="216070" y="953696"/>
                </a:lnTo>
                <a:lnTo>
                  <a:pt x="249757" y="976452"/>
                </a:lnTo>
                <a:lnTo>
                  <a:pt x="285223" y="996615"/>
                </a:lnTo>
                <a:lnTo>
                  <a:pt x="322331" y="1014048"/>
                </a:lnTo>
                <a:lnTo>
                  <a:pt x="360946" y="1028617"/>
                </a:lnTo>
                <a:lnTo>
                  <a:pt x="400933" y="1040184"/>
                </a:lnTo>
                <a:lnTo>
                  <a:pt x="442154" y="1048614"/>
                </a:lnTo>
                <a:lnTo>
                  <a:pt x="484476" y="1053772"/>
                </a:lnTo>
                <a:lnTo>
                  <a:pt x="527761" y="10555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788630" y="6223000"/>
            <a:ext cx="6050570" cy="7970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0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</a:t>
            </a:r>
            <a:r>
              <a:rPr sz="1600" spc="2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</a:t>
            </a:r>
            <a:r>
              <a:rPr sz="1600" spc="-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sz="1600" spc="15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140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1098 </a:t>
            </a:r>
            <a:r>
              <a:rPr sz="1600" spc="3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Amsterdam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sz="1600" spc="146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Netherlands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21432" marR="1129052" algn="ctr">
              <a:lnSpc>
                <a:spcPct val="95825"/>
              </a:lnSpc>
              <a:spcBef>
                <a:spcPts val="33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+31</a:t>
            </a:r>
            <a:r>
              <a:rPr sz="1600" spc="122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(0)20</a:t>
            </a:r>
            <a:r>
              <a:rPr sz="1600" spc="1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89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007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egi.eu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81400" y="4968643"/>
            <a:ext cx="3744416" cy="461655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hlinkClick r:id="rId3"/>
              </a:rPr>
              <a:t>support@egi.eu</a:t>
            </a:r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endParaRPr lang="en-US" sz="2800" b="1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1676401" y="3860800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4000" dirty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Get in touch!</a:t>
            </a:r>
            <a:endParaRPr lang="en-GB" sz="36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42" y="6119914"/>
            <a:ext cx="1152159" cy="86933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748597" y="1753178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6000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Thank you!</a:t>
            </a:r>
            <a:endParaRPr lang="en-GB" sz="54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08448" y="331735"/>
            <a:ext cx="8568952" cy="938265"/>
          </a:xfrm>
          <a:noFill/>
        </p:spPr>
        <p:txBody>
          <a:bodyPr/>
          <a:lstStyle/>
          <a:p>
            <a:r>
              <a:rPr lang="en-US" sz="3600" b="1" dirty="0" smtClean="0">
                <a:solidFill>
                  <a:srgbClr val="4F85C3"/>
                </a:solidFill>
                <a:latin typeface="Segoe UI"/>
                <a:cs typeface="Segoe UI"/>
              </a:rPr>
              <a:t>Outline</a:t>
            </a:r>
            <a:endParaRPr lang="en-US" sz="3600" b="1" dirty="0">
              <a:solidFill>
                <a:srgbClr val="4F85C3"/>
              </a:solidFill>
              <a:latin typeface="Segoe UI"/>
              <a:cs typeface="Segoe UI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Mission and infrastructure</a:t>
            </a:r>
          </a:p>
          <a:p>
            <a:r>
              <a:rPr lang="en-US" dirty="0" smtClean="0"/>
              <a:t>Members &amp; partners</a:t>
            </a:r>
          </a:p>
          <a:p>
            <a:r>
              <a:rPr lang="en-US" dirty="0" smtClean="0"/>
              <a:t>Our services</a:t>
            </a:r>
          </a:p>
          <a:p>
            <a:r>
              <a:rPr lang="en-US" dirty="0" smtClean="0"/>
              <a:t>Resource allocation</a:t>
            </a:r>
            <a:r>
              <a:rPr lang="en-US" dirty="0"/>
              <a:t> </a:t>
            </a:r>
            <a:r>
              <a:rPr lang="en-US" dirty="0" smtClean="0"/>
              <a:t>and access</a:t>
            </a:r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EOSC</a:t>
            </a:r>
          </a:p>
          <a:p>
            <a:r>
              <a:rPr lang="en-US" dirty="0" smtClean="0"/>
              <a:t>Next steps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662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5" b="16868"/>
          <a:stretch/>
        </p:blipFill>
        <p:spPr>
          <a:xfrm>
            <a:off x="0" y="1320861"/>
            <a:ext cx="10668000" cy="5701399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889617" y="462070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3200" dirty="0"/>
              <a:t>EGI: Advanced Computing for Research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19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EGI Federation</a:t>
            </a:r>
            <a:b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</a:b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The largest distributed </a:t>
            </a:r>
            <a:r>
              <a:rPr lang="en-US" sz="2500" b="1" dirty="0" smtClean="0">
                <a:solidFill>
                  <a:srgbClr val="4F85C3"/>
                </a:solidFill>
                <a:latin typeface="Segoe"/>
                <a:cs typeface="Segoe"/>
              </a:rPr>
              <a:t>compute </a:t>
            </a: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e-</a:t>
            </a:r>
            <a:r>
              <a:rPr lang="en-US" sz="2500" b="1" dirty="0" smtClean="0">
                <a:solidFill>
                  <a:srgbClr val="4F85C3"/>
                </a:solidFill>
                <a:latin typeface="Segoe"/>
                <a:cs typeface="Segoe"/>
              </a:rPr>
              <a:t>Infrastructure </a:t>
            </a:r>
            <a:r>
              <a:rPr lang="en-US" sz="2500" b="1" dirty="0">
                <a:solidFill>
                  <a:srgbClr val="4F85C3"/>
                </a:solidFill>
                <a:latin typeface="Segoe"/>
                <a:cs typeface="Segoe"/>
              </a:rPr>
              <a:t>worldwide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79477268"/>
              </p:ext>
            </p:extLst>
          </p:nvPr>
        </p:nvGraphicFramePr>
        <p:xfrm>
          <a:off x="296333" y="3821887"/>
          <a:ext cx="10371667" cy="481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4191000" y="1498600"/>
            <a:ext cx="1447800" cy="18288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498600"/>
            <a:ext cx="1905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280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Membership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2" y="3148796"/>
            <a:ext cx="3612401" cy="357039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52029" y="1365158"/>
            <a:ext cx="10542579" cy="5280560"/>
          </a:xfrm>
        </p:spPr>
        <p:txBody>
          <a:bodyPr/>
          <a:lstStyle/>
          <a:p>
            <a:r>
              <a:rPr lang="en-US" sz="2700" dirty="0"/>
              <a:t>Major national e-Infrastructures: </a:t>
            </a:r>
            <a:r>
              <a:rPr lang="en-US" sz="2700" dirty="0">
                <a:solidFill>
                  <a:srgbClr val="4F81BD"/>
                </a:solidFill>
              </a:rPr>
              <a:t>22 NGIs</a:t>
            </a:r>
          </a:p>
          <a:p>
            <a:r>
              <a:rPr lang="en-US" sz="2700" dirty="0"/>
              <a:t>EIROs: </a:t>
            </a:r>
            <a:r>
              <a:rPr lang="en-US" sz="2700" dirty="0">
                <a:solidFill>
                  <a:srgbClr val="4F81BD"/>
                </a:solidFill>
              </a:rPr>
              <a:t>CERN</a:t>
            </a:r>
            <a:r>
              <a:rPr lang="en-US" sz="2700" dirty="0"/>
              <a:t> and </a:t>
            </a:r>
            <a:r>
              <a:rPr lang="en-US" sz="2700" dirty="0">
                <a:solidFill>
                  <a:srgbClr val="4F81BD"/>
                </a:solidFill>
              </a:rPr>
              <a:t>EMBL-EBI</a:t>
            </a:r>
          </a:p>
          <a:p>
            <a:r>
              <a:rPr lang="en-US" sz="2700" dirty="0">
                <a:solidFill>
                  <a:srgbClr val="4F81BD"/>
                </a:solidFill>
              </a:rPr>
              <a:t>EGI Foundation</a:t>
            </a:r>
          </a:p>
          <a:p>
            <a:r>
              <a:rPr lang="en-US" sz="2700" dirty="0"/>
              <a:t>(ERICs)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11" y="2592468"/>
            <a:ext cx="588065" cy="4835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88" y="3182176"/>
            <a:ext cx="840093" cy="567682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18" y="3148796"/>
            <a:ext cx="788957" cy="4768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869" y="3817978"/>
            <a:ext cx="1176131" cy="441334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147" y="3738503"/>
            <a:ext cx="601742" cy="5563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4466073"/>
            <a:ext cx="1213014" cy="510659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374" y="4374308"/>
            <a:ext cx="778488" cy="50214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189" y="4851161"/>
            <a:ext cx="962803" cy="476853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22" y="4851161"/>
            <a:ext cx="772886" cy="4768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860" y="5411384"/>
            <a:ext cx="1092121" cy="314006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566" y="5328014"/>
            <a:ext cx="722481" cy="47685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99" y="5804866"/>
            <a:ext cx="662083" cy="469764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180" y="5804867"/>
            <a:ext cx="796179" cy="47685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916" y="6361194"/>
            <a:ext cx="552783" cy="522950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992" y="6361194"/>
            <a:ext cx="711055" cy="4553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2665291"/>
            <a:ext cx="858953" cy="404028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3" y="2592466"/>
            <a:ext cx="834300" cy="47685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50" y="3142902"/>
            <a:ext cx="903036" cy="403272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206" y="3121445"/>
            <a:ext cx="851681" cy="54339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1" y="3625649"/>
            <a:ext cx="924103" cy="508481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37" y="3705125"/>
            <a:ext cx="815952" cy="397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079" y="4181976"/>
            <a:ext cx="762692" cy="63580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795" y="4181976"/>
            <a:ext cx="836093" cy="52325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21" y="4817782"/>
            <a:ext cx="643719" cy="43816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887" y="4817782"/>
            <a:ext cx="840093" cy="3973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83" y="5294635"/>
            <a:ext cx="946952" cy="458220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5" y="5294633"/>
            <a:ext cx="770909" cy="47685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92" y="5771487"/>
            <a:ext cx="893443" cy="409488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03" y="5850963"/>
            <a:ext cx="791524" cy="460377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709" y="6248339"/>
            <a:ext cx="762025" cy="635530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883" y="6327816"/>
            <a:ext cx="827169" cy="55632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380" y="2195090"/>
            <a:ext cx="768096" cy="598808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2195092"/>
            <a:ext cx="856325" cy="52751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059" y="2671943"/>
            <a:ext cx="597408" cy="598808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8" y="2798508"/>
            <a:ext cx="913971" cy="429765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3387222"/>
            <a:ext cx="640561" cy="525679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3307747"/>
            <a:ext cx="838100" cy="55129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365" y="4102504"/>
            <a:ext cx="924103" cy="117108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902" y="3943551"/>
            <a:ext cx="816092" cy="476853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383" y="4261453"/>
            <a:ext cx="839216" cy="598808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6" y="4420405"/>
            <a:ext cx="834624" cy="54761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392" y="4950197"/>
            <a:ext cx="664592" cy="423913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478" y="4976734"/>
            <a:ext cx="844885" cy="41639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439" y="6212749"/>
            <a:ext cx="802626" cy="75087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401" y="5533061"/>
            <a:ext cx="1465072" cy="598808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8778384" y="5453585"/>
            <a:ext cx="1680187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</p:spPr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90" y="2566755"/>
            <a:ext cx="833335" cy="6608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6934201" y="7059978"/>
            <a:ext cx="3544665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dirty="0" err="1" smtClean="0">
                <a:solidFill>
                  <a:srgbClr val="4F81BD"/>
                </a:solidFill>
              </a:rPr>
              <a:t>www.egi.eu</a:t>
            </a:r>
            <a:r>
              <a:rPr lang="en-US" dirty="0">
                <a:solidFill>
                  <a:srgbClr val="4F81BD"/>
                </a:solidFill>
              </a:rPr>
              <a:t>/about/</a:t>
            </a:r>
            <a:r>
              <a:rPr lang="en-US" dirty="0" err="1">
                <a:solidFill>
                  <a:srgbClr val="4F81BD"/>
                </a:solidFill>
              </a:rPr>
              <a:t>egi</a:t>
            </a:r>
            <a:r>
              <a:rPr lang="en-US" dirty="0">
                <a:solidFill>
                  <a:srgbClr val="4F81BD"/>
                </a:solidFill>
              </a:rPr>
              <a:t>-foundation/</a:t>
            </a:r>
            <a:endParaRPr lang="en-US" dirty="0" smtClean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76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" y="1241384"/>
            <a:ext cx="10505017" cy="5807269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</p:spPr>
        <p:txBody>
          <a:bodyPr/>
          <a:lstStyle/>
          <a:p>
            <a:r>
              <a:rPr lang="en-US" dirty="0" smtClean="0"/>
              <a:t>International Partnerships </a:t>
            </a:r>
            <a:endParaRPr lang="en-US" dirty="0"/>
          </a:p>
        </p:txBody>
      </p:sp>
      <p:sp>
        <p:nvSpPr>
          <p:cNvPr id="72" name="object 29"/>
          <p:cNvSpPr txBox="1"/>
          <p:nvPr/>
        </p:nvSpPr>
        <p:spPr>
          <a:xfrm>
            <a:off x="6388701" y="2472632"/>
            <a:ext cx="99772" cy="1541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472">
              <a:lnSpc>
                <a:spcPts val="1140"/>
              </a:lnSpc>
              <a:spcBef>
                <a:spcPts val="57"/>
              </a:spcBef>
            </a:pPr>
            <a:endParaRPr sz="10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671943"/>
            <a:ext cx="1548406" cy="794755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1718237"/>
            <a:ext cx="1952645" cy="63580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5942802"/>
            <a:ext cx="1176131" cy="543965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028"/>
            <a:ext cx="1411802" cy="715279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7" y="3287879"/>
            <a:ext cx="1260140" cy="655674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3" y="5764043"/>
            <a:ext cx="1385561" cy="577873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4913953" y="2354041"/>
            <a:ext cx="1168636" cy="100213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8942">
                <a:lnSpc>
                  <a:spcPts val="1140"/>
                </a:lnSpc>
              </a:pPr>
              <a:endParaRPr sz="11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469572" y="4037126"/>
            <a:ext cx="3272543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Africa and Arabia</a:t>
            </a:r>
            <a:endParaRPr lang="en-US" dirty="0" smtClean="0"/>
          </a:p>
          <a:p>
            <a:r>
              <a:rPr lang="en-US" dirty="0" smtClean="0"/>
              <a:t>Council </a:t>
            </a:r>
            <a:r>
              <a:rPr lang="en-US" dirty="0"/>
              <a:t>for Scientific and </a:t>
            </a:r>
            <a:endParaRPr lang="en-US" dirty="0" smtClean="0"/>
          </a:p>
          <a:p>
            <a:r>
              <a:rPr lang="en-US" dirty="0" smtClean="0"/>
              <a:t>Industrial Research, South Africa 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8442347" y="3228272"/>
            <a:ext cx="1808876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India</a:t>
            </a:r>
            <a:r>
              <a:rPr lang="en-US" dirty="0"/>
              <a:t> </a:t>
            </a:r>
            <a:r>
              <a:rPr lang="en-US" dirty="0" smtClean="0"/>
              <a:t>Centre </a:t>
            </a:r>
            <a:r>
              <a:rPr lang="en-US" dirty="0"/>
              <a:t>for </a:t>
            </a:r>
            <a:endParaRPr lang="en-US" dirty="0" smtClean="0"/>
          </a:p>
          <a:p>
            <a:r>
              <a:rPr lang="en-US" dirty="0" smtClean="0"/>
              <a:t>Development </a:t>
            </a:r>
            <a:r>
              <a:rPr lang="en-US" dirty="0"/>
              <a:t>of </a:t>
            </a:r>
            <a:endParaRPr lang="en-US" dirty="0" smtClean="0"/>
          </a:p>
          <a:p>
            <a:r>
              <a:rPr lang="en-US" dirty="0" smtClean="0"/>
              <a:t>Advanced Comp.</a:t>
            </a:r>
            <a:endParaRPr lang="en-US" dirty="0"/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205" y="2115615"/>
            <a:ext cx="1217032" cy="763710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8527128" y="1970763"/>
            <a:ext cx="1925870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China</a:t>
            </a:r>
            <a:r>
              <a:rPr lang="en-US" dirty="0"/>
              <a:t> </a:t>
            </a:r>
            <a:r>
              <a:rPr lang="en-US" dirty="0" smtClean="0"/>
              <a:t>Inst. Of HEP</a:t>
            </a:r>
          </a:p>
          <a:p>
            <a:r>
              <a:rPr lang="en-US" dirty="0" smtClean="0"/>
              <a:t>Chinese Academy </a:t>
            </a:r>
          </a:p>
          <a:p>
            <a:r>
              <a:rPr lang="en-US" dirty="0" smtClean="0"/>
              <a:t>of </a:t>
            </a:r>
            <a:r>
              <a:rPr lang="en-US" dirty="0"/>
              <a:t>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510984" y="5547160"/>
            <a:ext cx="2557052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Latin America</a:t>
            </a:r>
            <a:endParaRPr lang="en-US" dirty="0" smtClean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  <a:endParaRPr lang="en-US" dirty="0" smtClean="0"/>
          </a:p>
          <a:p>
            <a:r>
              <a:rPr lang="en-US" dirty="0" smtClean="0"/>
              <a:t>Rio </a:t>
            </a:r>
            <a:r>
              <a:rPr lang="en-US" dirty="0"/>
              <a:t>de Janeiro </a:t>
            </a:r>
            <a:endParaRPr lang="en-US" dirty="0" smtClean="0"/>
          </a:p>
        </p:txBody>
      </p:sp>
      <p:sp>
        <p:nvSpPr>
          <p:cNvPr id="130" name="Rectangle 129"/>
          <p:cNvSpPr/>
          <p:nvPr/>
        </p:nvSpPr>
        <p:spPr>
          <a:xfrm>
            <a:off x="8429509" y="5692013"/>
            <a:ext cx="1973321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Ukraine</a:t>
            </a:r>
            <a:endParaRPr lang="en-US" dirty="0" smtClean="0"/>
          </a:p>
          <a:p>
            <a:r>
              <a:rPr lang="en-US" dirty="0"/>
              <a:t>Ukrainian National </a:t>
            </a:r>
            <a:endParaRPr lang="en-US" dirty="0" smtClean="0"/>
          </a:p>
          <a:p>
            <a:r>
              <a:rPr lang="en-US" dirty="0" smtClean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553581" y="3138541"/>
            <a:ext cx="664883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USA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186184" y="1946409"/>
            <a:ext cx="995690" cy="382210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Canada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8442345" y="4355028"/>
            <a:ext cx="2065319" cy="936208"/>
          </a:xfrm>
          <a:prstGeom prst="rect">
            <a:avLst/>
          </a:prstGeom>
        </p:spPr>
        <p:txBody>
          <a:bodyPr wrap="none" lIns="104192" tIns="52097" rIns="104192" bIns="52097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 smtClean="0"/>
              <a:t>Academia </a:t>
            </a:r>
            <a:r>
              <a:rPr lang="en-US" dirty="0" err="1" smtClean="0"/>
              <a:t>Sinica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Taiwan</a:t>
            </a:r>
            <a:endParaRPr lang="en-US" dirty="0"/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196" y="4340930"/>
            <a:ext cx="1143599" cy="124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9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0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</a:t>
            </a:r>
            <a:r>
              <a:rPr lang="en-GB" sz="32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Catalogue</a:t>
            </a:r>
            <a:endParaRPr lang="en-GB" sz="32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245326" y="198735"/>
            <a:ext cx="3498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Developments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6600" y="3632200"/>
            <a:ext cx="32018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Open Data Platform (based on </a:t>
            </a:r>
            <a:r>
              <a:rPr lang="en-US" sz="1400" b="1" dirty="0" err="1" smtClean="0">
                <a:solidFill>
                  <a:srgbClr val="E46C0A"/>
                </a:solidFill>
              </a:rPr>
              <a:t>OneData</a:t>
            </a:r>
            <a:r>
              <a:rPr lang="en-US" sz="1400" b="1" dirty="0" smtClean="0">
                <a:solidFill>
                  <a:srgbClr val="E46C0A"/>
                </a:solidFill>
              </a:rPr>
              <a:t>)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5938" y="4876224"/>
            <a:ext cx="1714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E46C0A"/>
                </a:solidFill>
              </a:rPr>
              <a:t>Content Distribution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162800" y="4318000"/>
            <a:ext cx="843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E46C0A"/>
                </a:solidFill>
              </a:rPr>
              <a:t>DataHub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0" y="3863777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Share, discover, and process data federated </a:t>
            </a:r>
            <a:r>
              <a:rPr lang="en-US" sz="1200" dirty="0" smtClean="0">
                <a:solidFill>
                  <a:srgbClr val="E46C0A"/>
                </a:solidFill>
              </a:rPr>
              <a:t/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from </a:t>
            </a:r>
            <a:r>
              <a:rPr lang="en-US" sz="1200" dirty="0">
                <a:solidFill>
                  <a:srgbClr val="E46C0A"/>
                </a:solidFill>
              </a:rPr>
              <a:t>different sources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2138" y="51078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Deliver data in the most efficient way</a:t>
            </a:r>
          </a:p>
        </p:txBody>
      </p:sp>
      <p:sp>
        <p:nvSpPr>
          <p:cNvPr id="9" name="Rectangle 8"/>
          <p:cNvSpPr/>
          <p:nvPr/>
        </p:nvSpPr>
        <p:spPr>
          <a:xfrm>
            <a:off x="7222138" y="4574401"/>
            <a:ext cx="2531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Access key scientific datasets </a:t>
            </a:r>
            <a:r>
              <a:rPr lang="en-US" sz="1200" dirty="0" err="1">
                <a:solidFill>
                  <a:srgbClr val="E46C0A"/>
                </a:solidFill>
              </a:rPr>
              <a:t>scalably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7162800" y="5885934"/>
            <a:ext cx="1998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Configurations database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162800" y="6495534"/>
            <a:ext cx="15953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Service monitoring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239000" y="6117511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Manage the configuration information of federated e­-infrastructure assets and their functional relations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7239000" y="6751935"/>
            <a:ext cx="29815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Monitor a wide range of services across </a:t>
            </a:r>
            <a:r>
              <a:rPr lang="en-US" sz="1200" dirty="0" smtClean="0">
                <a:solidFill>
                  <a:srgbClr val="E46C0A"/>
                </a:solidFill>
              </a:rPr>
              <a:t>your</a:t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infrastructures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123622" y="5556629"/>
            <a:ext cx="3163378" cy="3615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</a:t>
            </a:r>
            <a:endParaRPr lang="en-GB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380491" y="1041400"/>
            <a:ext cx="19159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46C0A"/>
                </a:solidFill>
              </a:rPr>
              <a:t>Attribute management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381471" y="1651000"/>
            <a:ext cx="771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E46C0A"/>
                </a:solidFill>
              </a:rPr>
              <a:t>CheckIn</a:t>
            </a:r>
            <a:endParaRPr lang="en-US" sz="1400" b="1" dirty="0">
              <a:solidFill>
                <a:srgbClr val="E46C0A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467600" y="1272977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E46C0A"/>
                </a:solidFill>
              </a:rPr>
              <a:t>Manage community membership and expose trusted information about users</a:t>
            </a:r>
            <a:endParaRPr lang="en-US" sz="1200" dirty="0">
              <a:solidFill>
                <a:srgbClr val="E46C0A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481768" y="1907401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E46C0A"/>
                </a:solidFill>
              </a:rPr>
              <a:t>Handle transparent Single Sign-On from </a:t>
            </a:r>
            <a:r>
              <a:rPr lang="en-US" sz="1200" dirty="0" smtClean="0">
                <a:solidFill>
                  <a:srgbClr val="E46C0A"/>
                </a:solidFill>
              </a:rPr>
              <a:t>multiple,</a:t>
            </a:r>
            <a:br>
              <a:rPr lang="en-US" sz="1200" dirty="0" smtClean="0">
                <a:solidFill>
                  <a:srgbClr val="E46C0A"/>
                </a:solidFill>
              </a:rPr>
            </a:br>
            <a:r>
              <a:rPr lang="en-US" sz="1200" dirty="0" smtClean="0">
                <a:solidFill>
                  <a:srgbClr val="E46C0A"/>
                </a:solidFill>
              </a:rPr>
              <a:t>heterogeneous </a:t>
            </a:r>
            <a:r>
              <a:rPr lang="en-US" sz="1200" dirty="0">
                <a:solidFill>
                  <a:srgbClr val="E46C0A"/>
                </a:solidFill>
              </a:rPr>
              <a:t>identity providers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239000" y="756029"/>
            <a:ext cx="3163378" cy="3615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</a:t>
            </a:r>
            <a:endParaRPr lang="en-GB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16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EGI serves researchers and innovators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29602" y="6374604"/>
            <a:ext cx="1435364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9530" y="6327817"/>
            <a:ext cx="8988999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049529" y="1400337"/>
            <a:ext cx="0" cy="492748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26392" y="1161910"/>
            <a:ext cx="1050793" cy="84387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sz="1600" b="1" dirty="0">
                <a:solidFill>
                  <a:srgbClr val="E46C0A"/>
                </a:solidFill>
              </a:rPr>
              <a:t>Size of 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individual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5017" y="6419470"/>
            <a:ext cx="2875249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3301" y="6407293"/>
            <a:ext cx="2143753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7543" y="1147165"/>
            <a:ext cx="1117118" cy="4044752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WLCG</a:t>
            </a:r>
          </a:p>
          <a:p>
            <a:r>
              <a:rPr lang="en-US" sz="1600" dirty="0"/>
              <a:t>ELI</a:t>
            </a:r>
          </a:p>
          <a:p>
            <a:r>
              <a:rPr lang="en-GB" sz="1600" dirty="0"/>
              <a:t>CTA</a:t>
            </a:r>
          </a:p>
          <a:p>
            <a:r>
              <a:rPr lang="en-GB" sz="1600" dirty="0"/>
              <a:t>ELIXIR</a:t>
            </a:r>
          </a:p>
          <a:p>
            <a:r>
              <a:rPr lang="en-US" sz="1600" dirty="0"/>
              <a:t>EPOS</a:t>
            </a:r>
            <a:endParaRPr lang="en-GB" sz="1600" dirty="0"/>
          </a:p>
          <a:p>
            <a:r>
              <a:rPr lang="en-GB" sz="1600" dirty="0"/>
              <a:t>EISCAT_3D</a:t>
            </a:r>
          </a:p>
          <a:p>
            <a:r>
              <a:rPr lang="en-US" sz="1600" dirty="0"/>
              <a:t>BBMRI</a:t>
            </a:r>
          </a:p>
          <a:p>
            <a:r>
              <a:rPr lang="en-US" sz="1600" dirty="0"/>
              <a:t>CLARIN</a:t>
            </a:r>
          </a:p>
          <a:p>
            <a:r>
              <a:rPr lang="en-US" sz="1600" dirty="0"/>
              <a:t>LOFAR</a:t>
            </a:r>
          </a:p>
          <a:p>
            <a:r>
              <a:rPr lang="en-GB" sz="1600" dirty="0"/>
              <a:t>EMSO</a:t>
            </a:r>
          </a:p>
          <a:p>
            <a:r>
              <a:rPr lang="en-GB" sz="1600" dirty="0" err="1"/>
              <a:t>LifeWatch</a:t>
            </a:r>
            <a:endParaRPr lang="en-GB" sz="1600" dirty="0"/>
          </a:p>
          <a:p>
            <a:r>
              <a:rPr lang="en-GB" sz="1600" dirty="0"/>
              <a:t>ICOS</a:t>
            </a:r>
          </a:p>
          <a:p>
            <a:r>
              <a:rPr lang="en-US" sz="1600" dirty="0"/>
              <a:t>EMSO</a:t>
            </a:r>
          </a:p>
          <a:p>
            <a:r>
              <a:rPr lang="en-US" sz="1600" dirty="0"/>
              <a:t>CORBEL</a:t>
            </a:r>
          </a:p>
          <a:p>
            <a:r>
              <a:rPr lang="en-US" sz="1600" dirty="0" err="1"/>
              <a:t>ENVRIplus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01786" y="2172534"/>
            <a:ext cx="2129314" cy="3306088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VRE projects</a:t>
            </a:r>
          </a:p>
          <a:p>
            <a:r>
              <a:rPr lang="en-GB" sz="1600" dirty="0" err="1" smtClean="0"/>
              <a:t>OpenDreamKit</a:t>
            </a:r>
            <a:endParaRPr lang="en-GB" sz="1600" dirty="0" smtClean="0"/>
          </a:p>
          <a:p>
            <a:r>
              <a:rPr lang="en-GB" sz="1600" dirty="0" err="1" smtClean="0"/>
              <a:t>WeNMR</a:t>
            </a:r>
            <a:endParaRPr lang="en-GB" sz="1600" dirty="0"/>
          </a:p>
          <a:p>
            <a:r>
              <a:rPr lang="en-GB" sz="1600" dirty="0"/>
              <a:t>DRIHM</a:t>
            </a:r>
          </a:p>
          <a:p>
            <a:r>
              <a:rPr lang="en-GB" sz="1600" dirty="0"/>
              <a:t>VERCE</a:t>
            </a:r>
          </a:p>
          <a:p>
            <a:r>
              <a:rPr lang="en-GB" sz="1600" dirty="0" err="1"/>
              <a:t>MuG</a:t>
            </a:r>
            <a:endParaRPr lang="en-GB" sz="1600" dirty="0"/>
          </a:p>
          <a:p>
            <a:r>
              <a:rPr lang="en-GB" sz="1600" dirty="0" err="1"/>
              <a:t>AgINFRA</a:t>
            </a:r>
            <a:endParaRPr lang="en-GB" sz="1600" dirty="0"/>
          </a:p>
          <a:p>
            <a:r>
              <a:rPr lang="en-GB" sz="1600" dirty="0"/>
              <a:t>CMMST</a:t>
            </a:r>
          </a:p>
          <a:p>
            <a:r>
              <a:rPr lang="en-US" sz="1600" dirty="0"/>
              <a:t>LSGC</a:t>
            </a:r>
            <a:endParaRPr lang="en-GB" sz="1600" dirty="0"/>
          </a:p>
          <a:p>
            <a:r>
              <a:rPr lang="en-GB" sz="1600" dirty="0" err="1"/>
              <a:t>SuperSites</a:t>
            </a:r>
            <a:r>
              <a:rPr lang="en-GB" sz="1600" dirty="0"/>
              <a:t> Exploitation</a:t>
            </a:r>
          </a:p>
          <a:p>
            <a:r>
              <a:rPr lang="en-GB" sz="1600" dirty="0"/>
              <a:t>Environmental sci.</a:t>
            </a:r>
          </a:p>
          <a:p>
            <a:r>
              <a:rPr lang="en-US" sz="1600" dirty="0" err="1"/>
              <a:t>neuGRID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031696" y="2576870"/>
            <a:ext cx="2634159" cy="379853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 err="1"/>
              <a:t>PeachNote</a:t>
            </a:r>
            <a:endParaRPr lang="en-GB" sz="1600" dirty="0"/>
          </a:p>
          <a:p>
            <a:r>
              <a:rPr lang="en-GB" sz="1600" dirty="0"/>
              <a:t>CEBA Galaxy </a:t>
            </a:r>
            <a:r>
              <a:rPr lang="en-GB" sz="1600" dirty="0" err="1"/>
              <a:t>eLab</a:t>
            </a:r>
            <a:endParaRPr lang="en-GB" sz="1600" dirty="0"/>
          </a:p>
          <a:p>
            <a:r>
              <a:rPr lang="en-GB" sz="1600" dirty="0"/>
              <a:t>Semiconductor design</a:t>
            </a:r>
          </a:p>
          <a:p>
            <a:r>
              <a:rPr lang="en-GB" sz="1600" dirty="0"/>
              <a:t>Main-belt comets</a:t>
            </a:r>
          </a:p>
          <a:p>
            <a:r>
              <a:rPr lang="en-GB" sz="1600" dirty="0"/>
              <a:t>Quantum </a:t>
            </a:r>
            <a:r>
              <a:rPr lang="en-GB" sz="1600" dirty="0" err="1"/>
              <a:t>pysics</a:t>
            </a:r>
            <a:r>
              <a:rPr lang="en-GB" sz="1600" dirty="0"/>
              <a:t> studies</a:t>
            </a:r>
          </a:p>
          <a:p>
            <a:r>
              <a:rPr lang="en-GB" sz="1600" dirty="0"/>
              <a:t>Virtual imaging (LS)</a:t>
            </a:r>
          </a:p>
          <a:p>
            <a:r>
              <a:rPr lang="en-GB" sz="1600" dirty="0"/>
              <a:t>Bovine tuberculosis spread</a:t>
            </a:r>
          </a:p>
          <a:p>
            <a:r>
              <a:rPr lang="en-GB" sz="1600" dirty="0"/>
              <a:t>Convergent </a:t>
            </a:r>
            <a:r>
              <a:rPr lang="en-GB" sz="1600" dirty="0" err="1"/>
              <a:t>evol</a:t>
            </a:r>
            <a:r>
              <a:rPr lang="en-GB" sz="1600" dirty="0"/>
              <a:t>. in genomes</a:t>
            </a:r>
          </a:p>
          <a:p>
            <a:r>
              <a:rPr lang="en-US" sz="1600" dirty="0"/>
              <a:t>Geography evolution</a:t>
            </a:r>
          </a:p>
          <a:p>
            <a:r>
              <a:rPr lang="en-US" sz="1600" dirty="0"/>
              <a:t>Seafloor seismic waves</a:t>
            </a:r>
          </a:p>
          <a:p>
            <a:r>
              <a:rPr lang="en-GB" sz="1600" dirty="0"/>
              <a:t>3D liver maps with MRI</a:t>
            </a:r>
          </a:p>
          <a:p>
            <a:r>
              <a:rPr lang="en-US" sz="1600" dirty="0"/>
              <a:t>Metabolic rate modelling</a:t>
            </a:r>
          </a:p>
          <a:p>
            <a:r>
              <a:rPr lang="en-US" sz="1600" dirty="0"/>
              <a:t>Genome alignment</a:t>
            </a:r>
          </a:p>
          <a:p>
            <a:r>
              <a:rPr lang="en-GB" sz="1600" dirty="0"/>
              <a:t>Tapeworms infection on fish</a:t>
            </a:r>
          </a:p>
          <a:p>
            <a:r>
              <a:rPr lang="en-GB" sz="16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9499" y="6407293"/>
            <a:ext cx="1066573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2112" y="3256955"/>
            <a:ext cx="1081150" cy="281364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sz="1600" dirty="0" err="1"/>
              <a:t>Agroknow</a:t>
            </a:r>
            <a:endParaRPr lang="en-US" sz="1600" dirty="0"/>
          </a:p>
          <a:p>
            <a:r>
              <a:rPr lang="en-US" sz="1600" dirty="0" err="1"/>
              <a:t>CloudEO</a:t>
            </a:r>
            <a:endParaRPr lang="en-US" sz="1600" dirty="0"/>
          </a:p>
          <a:p>
            <a:r>
              <a:rPr lang="en-US" sz="1600" dirty="0" err="1"/>
              <a:t>CloudSME</a:t>
            </a:r>
            <a:endParaRPr lang="en-US" sz="1600" dirty="0"/>
          </a:p>
          <a:p>
            <a:r>
              <a:rPr lang="en-US" sz="1600" dirty="0" err="1"/>
              <a:t>Ecohydros</a:t>
            </a:r>
            <a:endParaRPr lang="en-US" sz="1600" dirty="0"/>
          </a:p>
          <a:p>
            <a:r>
              <a:rPr lang="en-US" sz="1600" dirty="0" err="1"/>
              <a:t>gnubila</a:t>
            </a:r>
            <a:endParaRPr lang="en-US" sz="1600" dirty="0"/>
          </a:p>
          <a:p>
            <a:r>
              <a:rPr lang="en-US" sz="1600" dirty="0" err="1"/>
              <a:t>Sinergise</a:t>
            </a:r>
            <a:endParaRPr lang="en-US" sz="1600" dirty="0"/>
          </a:p>
          <a:p>
            <a:r>
              <a:rPr lang="en-US" sz="1600" dirty="0" err="1"/>
              <a:t>SixSq</a:t>
            </a:r>
            <a:endParaRPr lang="en-US" sz="1600" dirty="0"/>
          </a:p>
          <a:p>
            <a:r>
              <a:rPr lang="en-US" sz="1600" dirty="0"/>
              <a:t>TEISS</a:t>
            </a:r>
          </a:p>
          <a:p>
            <a:r>
              <a:rPr lang="en-US" sz="1600" dirty="0" err="1"/>
              <a:t>Terradue</a:t>
            </a:r>
            <a:endParaRPr lang="en-US" sz="1600" dirty="0"/>
          </a:p>
          <a:p>
            <a:r>
              <a:rPr lang="en-US" sz="1600" dirty="0" err="1"/>
              <a:t>Ubercloud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4" name="Arc 13"/>
          <p:cNvSpPr/>
          <p:nvPr/>
        </p:nvSpPr>
        <p:spPr>
          <a:xfrm rot="10800000">
            <a:off x="1385563" y="-2811866"/>
            <a:ext cx="17221913" cy="8980731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4192" tIns="52097" rIns="104192" bIns="52097" rtlCol="0" anchor="ctr"/>
          <a:lstStyle/>
          <a:p>
            <a:pPr algn="ctr"/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39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21098</TotalTime>
  <Words>1267</Words>
  <Application>Microsoft Macintosh PowerPoint</Application>
  <PresentationFormat>Custom</PresentationFormat>
  <Paragraphs>273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1_Blank</vt:lpstr>
      <vt:lpstr>PowerPoint Presentation</vt:lpstr>
      <vt:lpstr>Outline</vt:lpstr>
      <vt:lpstr>PowerPoint Presentation</vt:lpstr>
      <vt:lpstr>EGI Federation The largest distributed compute e-Infrastructure worldwide</vt:lpstr>
      <vt:lpstr>EGI Membership</vt:lpstr>
      <vt:lpstr>International Partnerships </vt:lpstr>
      <vt:lpstr>EGI Service Catalogue</vt:lpstr>
      <vt:lpstr>EGI Service Catalogue</vt:lpstr>
      <vt:lpstr>EGI serves researchers and innovators</vt:lpstr>
      <vt:lpstr>Access to resources: Virtual Organisations (VOs)</vt:lpstr>
      <vt:lpstr>Resource allocation to Virtual Organisations (VOs)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EOSC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</dc:creator>
  <cp:lastModifiedBy>Gergely Sipos</cp:lastModifiedBy>
  <cp:revision>209</cp:revision>
  <dcterms:modified xsi:type="dcterms:W3CDTF">2017-05-24T05:26:21Z</dcterms:modified>
</cp:coreProperties>
</file>