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4" r:id="rId1"/>
    <p:sldMasterId id="2147483676" r:id="rId2"/>
    <p:sldMasterId id="2147483688" r:id="rId3"/>
    <p:sldMasterId id="2147483694" r:id="rId4"/>
    <p:sldMasterId id="2147483701" r:id="rId5"/>
  </p:sldMasterIdLst>
  <p:notesMasterIdLst>
    <p:notesMasterId r:id="rId38"/>
  </p:notesMasterIdLst>
  <p:handoutMasterIdLst>
    <p:handoutMasterId r:id="rId39"/>
  </p:handoutMasterIdLst>
  <p:sldIdLst>
    <p:sldId id="257" r:id="rId6"/>
    <p:sldId id="340" r:id="rId7"/>
    <p:sldId id="321" r:id="rId8"/>
    <p:sldId id="308" r:id="rId9"/>
    <p:sldId id="343" r:id="rId10"/>
    <p:sldId id="309" r:id="rId11"/>
    <p:sldId id="341" r:id="rId12"/>
    <p:sldId id="318" r:id="rId13"/>
    <p:sldId id="342" r:id="rId14"/>
    <p:sldId id="283" r:id="rId15"/>
    <p:sldId id="288" r:id="rId16"/>
    <p:sldId id="319" r:id="rId17"/>
    <p:sldId id="320" r:id="rId18"/>
    <p:sldId id="324" r:id="rId19"/>
    <p:sldId id="325" r:id="rId20"/>
    <p:sldId id="335" r:id="rId21"/>
    <p:sldId id="322" r:id="rId22"/>
    <p:sldId id="294" r:id="rId23"/>
    <p:sldId id="292" r:id="rId24"/>
    <p:sldId id="333" r:id="rId25"/>
    <p:sldId id="311" r:id="rId26"/>
    <p:sldId id="297" r:id="rId27"/>
    <p:sldId id="336" r:id="rId28"/>
    <p:sldId id="285" r:id="rId29"/>
    <p:sldId id="300" r:id="rId30"/>
    <p:sldId id="286" r:id="rId31"/>
    <p:sldId id="305" r:id="rId32"/>
    <p:sldId id="306" r:id="rId33"/>
    <p:sldId id="291" r:id="rId34"/>
    <p:sldId id="302" r:id="rId35"/>
    <p:sldId id="303" r:id="rId36"/>
    <p:sldId id="304" r:id="rId37"/>
  </p:sldIdLst>
  <p:sldSz cx="9144000" cy="6858000" type="screen4x3"/>
  <p:notesSz cx="6858000" cy="9144000"/>
  <p:defaultTextStyle>
    <a:defPPr>
      <a:defRPr lang="en-GB"/>
    </a:defPPr>
    <a:lvl1pPr algn="l" rtl="0" eaLnBrk="0" fontAlgn="base" hangingPunct="0">
      <a:spcBef>
        <a:spcPct val="0"/>
      </a:spcBef>
      <a:spcAft>
        <a:spcPct val="0"/>
      </a:spcAft>
      <a:defRPr sz="2400" kern="1200">
        <a:solidFill>
          <a:schemeClr val="tx1"/>
        </a:solidFill>
        <a:latin typeface="Times New Roman"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charset="0"/>
        <a:ea typeface="+mn-ea"/>
        <a:cs typeface="+mn-cs"/>
      </a:defRPr>
    </a:lvl5pPr>
    <a:lvl6pPr marL="2286000" algn="l" defTabSz="457200" rtl="0" eaLnBrk="1" latinLnBrk="0" hangingPunct="1">
      <a:defRPr sz="2400" kern="1200">
        <a:solidFill>
          <a:schemeClr val="tx1"/>
        </a:solidFill>
        <a:latin typeface="Times New Roman" charset="0"/>
        <a:ea typeface="+mn-ea"/>
        <a:cs typeface="+mn-cs"/>
      </a:defRPr>
    </a:lvl6pPr>
    <a:lvl7pPr marL="2743200" algn="l" defTabSz="457200" rtl="0" eaLnBrk="1" latinLnBrk="0" hangingPunct="1">
      <a:defRPr sz="2400" kern="1200">
        <a:solidFill>
          <a:schemeClr val="tx1"/>
        </a:solidFill>
        <a:latin typeface="Times New Roman" charset="0"/>
        <a:ea typeface="+mn-ea"/>
        <a:cs typeface="+mn-cs"/>
      </a:defRPr>
    </a:lvl7pPr>
    <a:lvl8pPr marL="3200400" algn="l" defTabSz="457200" rtl="0" eaLnBrk="1" latinLnBrk="0" hangingPunct="1">
      <a:defRPr sz="2400" kern="1200">
        <a:solidFill>
          <a:schemeClr val="tx1"/>
        </a:solidFill>
        <a:latin typeface="Times New Roman" charset="0"/>
        <a:ea typeface="+mn-ea"/>
        <a:cs typeface="+mn-cs"/>
      </a:defRPr>
    </a:lvl8pPr>
    <a:lvl9pPr marL="3657600" algn="l" defTabSz="457200" rtl="0" eaLnBrk="1" latinLnBrk="0" hangingPunct="1">
      <a:defRPr sz="2400" kern="1200">
        <a:solidFill>
          <a:schemeClr val="tx1"/>
        </a:solidFill>
        <a:latin typeface="Times New Roman"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122047"/>
    <a:srgbClr val="A50021"/>
    <a:srgbClr val="C3D4E3"/>
    <a:srgbClr val="7CB3E8"/>
    <a:srgbClr val="132148"/>
    <a:srgbClr val="20386C"/>
    <a:srgbClr val="E7EEFD"/>
    <a:srgbClr val="A4BFE6"/>
    <a:srgbClr val="151C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85185" autoAdjust="0"/>
  </p:normalViewPr>
  <p:slideViewPr>
    <p:cSldViewPr>
      <p:cViewPr varScale="1">
        <p:scale>
          <a:sx n="99" d="100"/>
          <a:sy n="99" d="100"/>
        </p:scale>
        <p:origin x="-197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p:cViewPr varScale="1">
        <p:scale>
          <a:sx n="58" d="100"/>
          <a:sy n="58" d="100"/>
        </p:scale>
        <p:origin x="-1770"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58CE4A-1514-944C-81FE-B229AB3C48F8}" type="doc">
      <dgm:prSet loTypeId="urn:microsoft.com/office/officeart/2005/8/layout/cycle8" loCatId="" qsTypeId="urn:microsoft.com/office/officeart/2005/8/quickstyle/simple2" qsCatId="simple" csTypeId="urn:microsoft.com/office/officeart/2005/8/colors/accent1_2" csCatId="accent1" phldr="1"/>
      <dgm:spPr/>
    </dgm:pt>
    <dgm:pt modelId="{C593D3D7-9301-FE49-904C-EBD21D4A6014}">
      <dgm:prSet phldrT="[Text]"/>
      <dgm:spPr/>
      <dgm:t>
        <a:bodyPr/>
        <a:lstStyle/>
        <a:p>
          <a:pPr rtl="0"/>
          <a:r>
            <a:rPr lang="en-GB" dirty="0" smtClean="0"/>
            <a:t>Federated Infrastructure Operations</a:t>
          </a:r>
          <a:endParaRPr lang="en-US" dirty="0"/>
        </a:p>
      </dgm:t>
    </dgm:pt>
    <dgm:pt modelId="{2897280A-5762-8B46-B62E-88886F659BA6}" type="parTrans" cxnId="{148749A4-31EE-4249-A016-F0270274A313}">
      <dgm:prSet/>
      <dgm:spPr/>
      <dgm:t>
        <a:bodyPr/>
        <a:lstStyle/>
        <a:p>
          <a:endParaRPr lang="en-US"/>
        </a:p>
      </dgm:t>
    </dgm:pt>
    <dgm:pt modelId="{449CB599-81BD-0D46-B55F-6BE998844CF9}" type="sibTrans" cxnId="{148749A4-31EE-4249-A016-F0270274A313}">
      <dgm:prSet/>
      <dgm:spPr/>
      <dgm:t>
        <a:bodyPr/>
        <a:lstStyle/>
        <a:p>
          <a:endParaRPr lang="en-US"/>
        </a:p>
      </dgm:t>
    </dgm:pt>
    <dgm:pt modelId="{0FBAA04D-3329-774E-8A0F-1987F09229B1}">
      <dgm:prSet/>
      <dgm:spPr/>
      <dgm:t>
        <a:bodyPr/>
        <a:lstStyle/>
        <a:p>
          <a:r>
            <a:rPr lang="en-GB" dirty="0" smtClean="0"/>
            <a:t>Federated High-Throughput Data Analysis</a:t>
          </a:r>
          <a:endParaRPr lang="en-US" dirty="0"/>
        </a:p>
      </dgm:t>
    </dgm:pt>
    <dgm:pt modelId="{856A2F69-C0A6-8D46-8FF4-C8945A92E24F}" type="parTrans" cxnId="{611FDDEF-FB39-5949-8C20-76629997BCEC}">
      <dgm:prSet/>
      <dgm:spPr/>
      <dgm:t>
        <a:bodyPr/>
        <a:lstStyle/>
        <a:p>
          <a:endParaRPr lang="en-US"/>
        </a:p>
      </dgm:t>
    </dgm:pt>
    <dgm:pt modelId="{C851E5B0-4744-9D44-9476-0A01BE0B20CE}" type="sibTrans" cxnId="{611FDDEF-FB39-5949-8C20-76629997BCEC}">
      <dgm:prSet/>
      <dgm:spPr/>
      <dgm:t>
        <a:bodyPr/>
        <a:lstStyle/>
        <a:p>
          <a:endParaRPr lang="en-US"/>
        </a:p>
      </dgm:t>
    </dgm:pt>
    <dgm:pt modelId="{D29BB719-FD56-2844-B248-A2C788E4DD2F}">
      <dgm:prSet/>
      <dgm:spPr/>
      <dgm:t>
        <a:bodyPr/>
        <a:lstStyle/>
        <a:p>
          <a:r>
            <a:rPr lang="en-GB" dirty="0" smtClean="0"/>
            <a:t>Federated Infrastructure as a Service Cloud</a:t>
          </a:r>
          <a:endParaRPr lang="en-US" dirty="0"/>
        </a:p>
      </dgm:t>
    </dgm:pt>
    <dgm:pt modelId="{6ECAC086-F768-2C4E-869A-545BEFA17F72}" type="parTrans" cxnId="{42D468E7-218E-7A41-9CC1-460A4E62D847}">
      <dgm:prSet/>
      <dgm:spPr/>
      <dgm:t>
        <a:bodyPr/>
        <a:lstStyle/>
        <a:p>
          <a:endParaRPr lang="en-US"/>
        </a:p>
      </dgm:t>
    </dgm:pt>
    <dgm:pt modelId="{F80B3F3B-F077-034C-81BC-CB70A5565923}" type="sibTrans" cxnId="{42D468E7-218E-7A41-9CC1-460A4E62D847}">
      <dgm:prSet/>
      <dgm:spPr/>
      <dgm:t>
        <a:bodyPr/>
        <a:lstStyle/>
        <a:p>
          <a:endParaRPr lang="en-US"/>
        </a:p>
      </dgm:t>
    </dgm:pt>
    <dgm:pt modelId="{D9A9B236-4EF2-404B-A548-E5D0D194B284}">
      <dgm:prSet/>
      <dgm:spPr/>
      <dgm:t>
        <a:bodyPr/>
        <a:lstStyle/>
        <a:p>
          <a:r>
            <a:rPr lang="en-GB" dirty="0" smtClean="0"/>
            <a:t>Community Networks and Support </a:t>
          </a:r>
          <a:endParaRPr lang="en-US" dirty="0"/>
        </a:p>
      </dgm:t>
    </dgm:pt>
    <dgm:pt modelId="{3266C47F-58D4-AA41-89E7-2888A0C72A4C}" type="parTrans" cxnId="{D85209EA-356C-B540-A72E-B11748184199}">
      <dgm:prSet/>
      <dgm:spPr/>
      <dgm:t>
        <a:bodyPr/>
        <a:lstStyle/>
        <a:p>
          <a:endParaRPr lang="en-US"/>
        </a:p>
      </dgm:t>
    </dgm:pt>
    <dgm:pt modelId="{4436DF26-70B4-BD4C-AF59-CED5976F7A82}" type="sibTrans" cxnId="{D85209EA-356C-B540-A72E-B11748184199}">
      <dgm:prSet/>
      <dgm:spPr/>
      <dgm:t>
        <a:bodyPr/>
        <a:lstStyle/>
        <a:p>
          <a:endParaRPr lang="en-US"/>
        </a:p>
      </dgm:t>
    </dgm:pt>
    <dgm:pt modelId="{30422861-60B2-0440-A586-88065CA33B4B}">
      <dgm:prSet/>
      <dgm:spPr/>
      <dgm:t>
        <a:bodyPr/>
        <a:lstStyle/>
        <a:p>
          <a:r>
            <a:rPr lang="en-GB" dirty="0" smtClean="0"/>
            <a:t>Community Driven Innovations</a:t>
          </a:r>
          <a:endParaRPr lang="en-US" dirty="0"/>
        </a:p>
      </dgm:t>
    </dgm:pt>
    <dgm:pt modelId="{8E82D9A8-978E-FC4A-8EAD-8CE0052614DF}" type="parTrans" cxnId="{853622D9-4FAB-6548-BE00-B5A8C586B1D6}">
      <dgm:prSet/>
      <dgm:spPr/>
      <dgm:t>
        <a:bodyPr/>
        <a:lstStyle/>
        <a:p>
          <a:endParaRPr lang="en-US"/>
        </a:p>
      </dgm:t>
    </dgm:pt>
    <dgm:pt modelId="{8939EC31-56DD-CB45-9AE4-D14321B212CA}" type="sibTrans" cxnId="{853622D9-4FAB-6548-BE00-B5A8C586B1D6}">
      <dgm:prSet/>
      <dgm:spPr/>
      <dgm:t>
        <a:bodyPr/>
        <a:lstStyle/>
        <a:p>
          <a:endParaRPr lang="en-US"/>
        </a:p>
      </dgm:t>
    </dgm:pt>
    <dgm:pt modelId="{C1AB6106-2BE5-804E-B6C3-C7F2D76A8D32}" type="pres">
      <dgm:prSet presAssocID="{CB58CE4A-1514-944C-81FE-B229AB3C48F8}" presName="compositeShape" presStyleCnt="0">
        <dgm:presLayoutVars>
          <dgm:chMax val="7"/>
          <dgm:dir/>
          <dgm:resizeHandles val="exact"/>
        </dgm:presLayoutVars>
      </dgm:prSet>
      <dgm:spPr/>
    </dgm:pt>
    <dgm:pt modelId="{B51FE79A-82F8-BB4D-A548-9E0C95931871}" type="pres">
      <dgm:prSet presAssocID="{CB58CE4A-1514-944C-81FE-B229AB3C48F8}" presName="wedge1" presStyleLbl="node1" presStyleIdx="0" presStyleCnt="5"/>
      <dgm:spPr/>
      <dgm:t>
        <a:bodyPr/>
        <a:lstStyle/>
        <a:p>
          <a:endParaRPr lang="en-US"/>
        </a:p>
      </dgm:t>
    </dgm:pt>
    <dgm:pt modelId="{705C8AB6-07F4-9F4B-87F0-46B8C840C22B}" type="pres">
      <dgm:prSet presAssocID="{CB58CE4A-1514-944C-81FE-B229AB3C48F8}" presName="dummy1a" presStyleCnt="0"/>
      <dgm:spPr/>
    </dgm:pt>
    <dgm:pt modelId="{D298770A-DAE4-8F40-A1E8-7F5394387065}" type="pres">
      <dgm:prSet presAssocID="{CB58CE4A-1514-944C-81FE-B229AB3C48F8}" presName="dummy1b" presStyleCnt="0"/>
      <dgm:spPr/>
    </dgm:pt>
    <dgm:pt modelId="{5D3EBB9C-D0DB-A04F-8C69-3980DBA0A347}" type="pres">
      <dgm:prSet presAssocID="{CB58CE4A-1514-944C-81FE-B229AB3C48F8}" presName="wedge1Tx" presStyleLbl="node1" presStyleIdx="0" presStyleCnt="5">
        <dgm:presLayoutVars>
          <dgm:chMax val="0"/>
          <dgm:chPref val="0"/>
          <dgm:bulletEnabled val="1"/>
        </dgm:presLayoutVars>
      </dgm:prSet>
      <dgm:spPr/>
      <dgm:t>
        <a:bodyPr/>
        <a:lstStyle/>
        <a:p>
          <a:endParaRPr lang="en-US"/>
        </a:p>
      </dgm:t>
    </dgm:pt>
    <dgm:pt modelId="{591A4803-9161-404F-80F0-6635C9FB251F}" type="pres">
      <dgm:prSet presAssocID="{CB58CE4A-1514-944C-81FE-B229AB3C48F8}" presName="wedge2" presStyleLbl="node1" presStyleIdx="1" presStyleCnt="5"/>
      <dgm:spPr/>
      <dgm:t>
        <a:bodyPr/>
        <a:lstStyle/>
        <a:p>
          <a:endParaRPr lang="en-US"/>
        </a:p>
      </dgm:t>
    </dgm:pt>
    <dgm:pt modelId="{47251BC0-C938-8C43-8106-383575FA7DBC}" type="pres">
      <dgm:prSet presAssocID="{CB58CE4A-1514-944C-81FE-B229AB3C48F8}" presName="dummy2a" presStyleCnt="0"/>
      <dgm:spPr/>
    </dgm:pt>
    <dgm:pt modelId="{1C94465A-CDF7-8E43-B681-139D791B1387}" type="pres">
      <dgm:prSet presAssocID="{CB58CE4A-1514-944C-81FE-B229AB3C48F8}" presName="dummy2b" presStyleCnt="0"/>
      <dgm:spPr/>
    </dgm:pt>
    <dgm:pt modelId="{A01F02A2-235C-CE48-BF8C-CAB822D58D2A}" type="pres">
      <dgm:prSet presAssocID="{CB58CE4A-1514-944C-81FE-B229AB3C48F8}" presName="wedge2Tx" presStyleLbl="node1" presStyleIdx="1" presStyleCnt="5">
        <dgm:presLayoutVars>
          <dgm:chMax val="0"/>
          <dgm:chPref val="0"/>
          <dgm:bulletEnabled val="1"/>
        </dgm:presLayoutVars>
      </dgm:prSet>
      <dgm:spPr/>
      <dgm:t>
        <a:bodyPr/>
        <a:lstStyle/>
        <a:p>
          <a:endParaRPr lang="en-US"/>
        </a:p>
      </dgm:t>
    </dgm:pt>
    <dgm:pt modelId="{68A78B6C-BAED-9543-ABF9-EF748C194928}" type="pres">
      <dgm:prSet presAssocID="{CB58CE4A-1514-944C-81FE-B229AB3C48F8}" presName="wedge3" presStyleLbl="node1" presStyleIdx="2" presStyleCnt="5"/>
      <dgm:spPr/>
      <dgm:t>
        <a:bodyPr/>
        <a:lstStyle/>
        <a:p>
          <a:endParaRPr lang="en-US"/>
        </a:p>
      </dgm:t>
    </dgm:pt>
    <dgm:pt modelId="{59D713E5-0C59-AA4B-A67A-15ACE317B5D4}" type="pres">
      <dgm:prSet presAssocID="{CB58CE4A-1514-944C-81FE-B229AB3C48F8}" presName="dummy3a" presStyleCnt="0"/>
      <dgm:spPr/>
    </dgm:pt>
    <dgm:pt modelId="{0ED165D0-838E-284B-9E0B-2B63DCCE918C}" type="pres">
      <dgm:prSet presAssocID="{CB58CE4A-1514-944C-81FE-B229AB3C48F8}" presName="dummy3b" presStyleCnt="0"/>
      <dgm:spPr/>
    </dgm:pt>
    <dgm:pt modelId="{2048B1A1-B7B1-3E4C-B8D8-ED6AFA03B15C}" type="pres">
      <dgm:prSet presAssocID="{CB58CE4A-1514-944C-81FE-B229AB3C48F8}" presName="wedge3Tx" presStyleLbl="node1" presStyleIdx="2" presStyleCnt="5">
        <dgm:presLayoutVars>
          <dgm:chMax val="0"/>
          <dgm:chPref val="0"/>
          <dgm:bulletEnabled val="1"/>
        </dgm:presLayoutVars>
      </dgm:prSet>
      <dgm:spPr/>
      <dgm:t>
        <a:bodyPr/>
        <a:lstStyle/>
        <a:p>
          <a:endParaRPr lang="en-US"/>
        </a:p>
      </dgm:t>
    </dgm:pt>
    <dgm:pt modelId="{A4602A33-3B6E-4E40-B21C-2C38CB352119}" type="pres">
      <dgm:prSet presAssocID="{CB58CE4A-1514-944C-81FE-B229AB3C48F8}" presName="wedge4" presStyleLbl="node1" presStyleIdx="3" presStyleCnt="5"/>
      <dgm:spPr/>
      <dgm:t>
        <a:bodyPr/>
        <a:lstStyle/>
        <a:p>
          <a:endParaRPr lang="en-US"/>
        </a:p>
      </dgm:t>
    </dgm:pt>
    <dgm:pt modelId="{EE043403-8E6E-5B47-8423-C7BA18F0DFE9}" type="pres">
      <dgm:prSet presAssocID="{CB58CE4A-1514-944C-81FE-B229AB3C48F8}" presName="dummy4a" presStyleCnt="0"/>
      <dgm:spPr/>
    </dgm:pt>
    <dgm:pt modelId="{9195638E-BC82-5F47-84EA-8345D472300B}" type="pres">
      <dgm:prSet presAssocID="{CB58CE4A-1514-944C-81FE-B229AB3C48F8}" presName="dummy4b" presStyleCnt="0"/>
      <dgm:spPr/>
    </dgm:pt>
    <dgm:pt modelId="{0FC3EFCD-6960-F247-8A06-75560A833929}" type="pres">
      <dgm:prSet presAssocID="{CB58CE4A-1514-944C-81FE-B229AB3C48F8}" presName="wedge4Tx" presStyleLbl="node1" presStyleIdx="3" presStyleCnt="5">
        <dgm:presLayoutVars>
          <dgm:chMax val="0"/>
          <dgm:chPref val="0"/>
          <dgm:bulletEnabled val="1"/>
        </dgm:presLayoutVars>
      </dgm:prSet>
      <dgm:spPr/>
      <dgm:t>
        <a:bodyPr/>
        <a:lstStyle/>
        <a:p>
          <a:endParaRPr lang="en-US"/>
        </a:p>
      </dgm:t>
    </dgm:pt>
    <dgm:pt modelId="{6914F067-4CA5-9B4A-8F64-95946F4A745E}" type="pres">
      <dgm:prSet presAssocID="{CB58CE4A-1514-944C-81FE-B229AB3C48F8}" presName="wedge5" presStyleLbl="node1" presStyleIdx="4" presStyleCnt="5"/>
      <dgm:spPr/>
      <dgm:t>
        <a:bodyPr/>
        <a:lstStyle/>
        <a:p>
          <a:endParaRPr lang="en-US"/>
        </a:p>
      </dgm:t>
    </dgm:pt>
    <dgm:pt modelId="{7DD821A0-7265-2340-BEA8-F90F2482E5BF}" type="pres">
      <dgm:prSet presAssocID="{CB58CE4A-1514-944C-81FE-B229AB3C48F8}" presName="dummy5a" presStyleCnt="0"/>
      <dgm:spPr/>
    </dgm:pt>
    <dgm:pt modelId="{7F4ED23E-69E2-0444-ABCC-C5734A5568C0}" type="pres">
      <dgm:prSet presAssocID="{CB58CE4A-1514-944C-81FE-B229AB3C48F8}" presName="dummy5b" presStyleCnt="0"/>
      <dgm:spPr/>
    </dgm:pt>
    <dgm:pt modelId="{CB226DD1-1B8E-0944-A8EA-C2CDA29BA674}" type="pres">
      <dgm:prSet presAssocID="{CB58CE4A-1514-944C-81FE-B229AB3C48F8}" presName="wedge5Tx" presStyleLbl="node1" presStyleIdx="4" presStyleCnt="5">
        <dgm:presLayoutVars>
          <dgm:chMax val="0"/>
          <dgm:chPref val="0"/>
          <dgm:bulletEnabled val="1"/>
        </dgm:presLayoutVars>
      </dgm:prSet>
      <dgm:spPr/>
      <dgm:t>
        <a:bodyPr/>
        <a:lstStyle/>
        <a:p>
          <a:endParaRPr lang="en-US"/>
        </a:p>
      </dgm:t>
    </dgm:pt>
    <dgm:pt modelId="{84B64146-944F-2448-9D92-EEBDFABF2D56}" type="pres">
      <dgm:prSet presAssocID="{449CB599-81BD-0D46-B55F-6BE998844CF9}" presName="arrowWedge1" presStyleLbl="fgSibTrans2D1" presStyleIdx="0" presStyleCnt="5"/>
      <dgm:spPr/>
    </dgm:pt>
    <dgm:pt modelId="{ACE253C7-A864-954E-B43B-8D023C0E2E4F}" type="pres">
      <dgm:prSet presAssocID="{C851E5B0-4744-9D44-9476-0A01BE0B20CE}" presName="arrowWedge2" presStyleLbl="fgSibTrans2D1" presStyleIdx="1" presStyleCnt="5"/>
      <dgm:spPr/>
    </dgm:pt>
    <dgm:pt modelId="{6D62D5AB-2509-5E4A-8257-7A61B1C81739}" type="pres">
      <dgm:prSet presAssocID="{F80B3F3B-F077-034C-81BC-CB70A5565923}" presName="arrowWedge3" presStyleLbl="fgSibTrans2D1" presStyleIdx="2" presStyleCnt="5"/>
      <dgm:spPr/>
    </dgm:pt>
    <dgm:pt modelId="{42C32EF0-4A59-F746-A475-D2F53F358813}" type="pres">
      <dgm:prSet presAssocID="{4436DF26-70B4-BD4C-AF59-CED5976F7A82}" presName="arrowWedge4" presStyleLbl="fgSibTrans2D1" presStyleIdx="3" presStyleCnt="5"/>
      <dgm:spPr/>
    </dgm:pt>
    <dgm:pt modelId="{2A91610D-C1B0-714A-8843-361BAE850933}" type="pres">
      <dgm:prSet presAssocID="{8939EC31-56DD-CB45-9AE4-D14321B212CA}" presName="arrowWedge5" presStyleLbl="fgSibTrans2D1" presStyleIdx="4" presStyleCnt="5"/>
      <dgm:spPr/>
    </dgm:pt>
  </dgm:ptLst>
  <dgm:cxnLst>
    <dgm:cxn modelId="{F12777A1-C0FA-4FBF-B418-E11B094A0481}" type="presOf" srcId="{30422861-60B2-0440-A586-88065CA33B4B}" destId="{CB226DD1-1B8E-0944-A8EA-C2CDA29BA674}" srcOrd="1" destOrd="0" presId="urn:microsoft.com/office/officeart/2005/8/layout/cycle8"/>
    <dgm:cxn modelId="{4A919B99-377C-437D-99D9-737E10EB2861}" type="presOf" srcId="{CB58CE4A-1514-944C-81FE-B229AB3C48F8}" destId="{C1AB6106-2BE5-804E-B6C3-C7F2D76A8D32}" srcOrd="0" destOrd="0" presId="urn:microsoft.com/office/officeart/2005/8/layout/cycle8"/>
    <dgm:cxn modelId="{611FDDEF-FB39-5949-8C20-76629997BCEC}" srcId="{CB58CE4A-1514-944C-81FE-B229AB3C48F8}" destId="{0FBAA04D-3329-774E-8A0F-1987F09229B1}" srcOrd="1" destOrd="0" parTransId="{856A2F69-C0A6-8D46-8FF4-C8945A92E24F}" sibTransId="{C851E5B0-4744-9D44-9476-0A01BE0B20CE}"/>
    <dgm:cxn modelId="{148749A4-31EE-4249-A016-F0270274A313}" srcId="{CB58CE4A-1514-944C-81FE-B229AB3C48F8}" destId="{C593D3D7-9301-FE49-904C-EBD21D4A6014}" srcOrd="0" destOrd="0" parTransId="{2897280A-5762-8B46-B62E-88886F659BA6}" sibTransId="{449CB599-81BD-0D46-B55F-6BE998844CF9}"/>
    <dgm:cxn modelId="{86FE054E-F7F4-4643-A148-555EA55F22C0}" type="presOf" srcId="{C593D3D7-9301-FE49-904C-EBD21D4A6014}" destId="{5D3EBB9C-D0DB-A04F-8C69-3980DBA0A347}" srcOrd="1" destOrd="0" presId="urn:microsoft.com/office/officeart/2005/8/layout/cycle8"/>
    <dgm:cxn modelId="{D85209EA-356C-B540-A72E-B11748184199}" srcId="{CB58CE4A-1514-944C-81FE-B229AB3C48F8}" destId="{D9A9B236-4EF2-404B-A548-E5D0D194B284}" srcOrd="3" destOrd="0" parTransId="{3266C47F-58D4-AA41-89E7-2888A0C72A4C}" sibTransId="{4436DF26-70B4-BD4C-AF59-CED5976F7A82}"/>
    <dgm:cxn modelId="{C90B5277-CD3D-4B6E-A91B-0C7331F9DD8E}" type="presOf" srcId="{D29BB719-FD56-2844-B248-A2C788E4DD2F}" destId="{68A78B6C-BAED-9543-ABF9-EF748C194928}" srcOrd="0" destOrd="0" presId="urn:microsoft.com/office/officeart/2005/8/layout/cycle8"/>
    <dgm:cxn modelId="{1DE585A9-BBDD-4722-9BB4-A35DB7CCF35F}" type="presOf" srcId="{0FBAA04D-3329-774E-8A0F-1987F09229B1}" destId="{591A4803-9161-404F-80F0-6635C9FB251F}" srcOrd="0" destOrd="0" presId="urn:microsoft.com/office/officeart/2005/8/layout/cycle8"/>
    <dgm:cxn modelId="{853622D9-4FAB-6548-BE00-B5A8C586B1D6}" srcId="{CB58CE4A-1514-944C-81FE-B229AB3C48F8}" destId="{30422861-60B2-0440-A586-88065CA33B4B}" srcOrd="4" destOrd="0" parTransId="{8E82D9A8-978E-FC4A-8EAD-8CE0052614DF}" sibTransId="{8939EC31-56DD-CB45-9AE4-D14321B212CA}"/>
    <dgm:cxn modelId="{A6C4F552-D74C-4B69-B237-3DF2FD44FCFE}" type="presOf" srcId="{C593D3D7-9301-FE49-904C-EBD21D4A6014}" destId="{B51FE79A-82F8-BB4D-A548-9E0C95931871}" srcOrd="0" destOrd="0" presId="urn:microsoft.com/office/officeart/2005/8/layout/cycle8"/>
    <dgm:cxn modelId="{9BA5FB82-89A8-4426-8D84-0C091CFF9963}" type="presOf" srcId="{0FBAA04D-3329-774E-8A0F-1987F09229B1}" destId="{A01F02A2-235C-CE48-BF8C-CAB822D58D2A}" srcOrd="1" destOrd="0" presId="urn:microsoft.com/office/officeart/2005/8/layout/cycle8"/>
    <dgm:cxn modelId="{D1972DA4-9383-400D-8876-95EC949FF1F3}" type="presOf" srcId="{D29BB719-FD56-2844-B248-A2C788E4DD2F}" destId="{2048B1A1-B7B1-3E4C-B8D8-ED6AFA03B15C}" srcOrd="1" destOrd="0" presId="urn:microsoft.com/office/officeart/2005/8/layout/cycle8"/>
    <dgm:cxn modelId="{E6746498-6556-4B0C-B6CD-ED70D355820F}" type="presOf" srcId="{30422861-60B2-0440-A586-88065CA33B4B}" destId="{6914F067-4CA5-9B4A-8F64-95946F4A745E}" srcOrd="0" destOrd="0" presId="urn:microsoft.com/office/officeart/2005/8/layout/cycle8"/>
    <dgm:cxn modelId="{D8CD20C2-0B29-4CEB-8D65-29E8B7416251}" type="presOf" srcId="{D9A9B236-4EF2-404B-A548-E5D0D194B284}" destId="{A4602A33-3B6E-4E40-B21C-2C38CB352119}" srcOrd="0" destOrd="0" presId="urn:microsoft.com/office/officeart/2005/8/layout/cycle8"/>
    <dgm:cxn modelId="{42D468E7-218E-7A41-9CC1-460A4E62D847}" srcId="{CB58CE4A-1514-944C-81FE-B229AB3C48F8}" destId="{D29BB719-FD56-2844-B248-A2C788E4DD2F}" srcOrd="2" destOrd="0" parTransId="{6ECAC086-F768-2C4E-869A-545BEFA17F72}" sibTransId="{F80B3F3B-F077-034C-81BC-CB70A5565923}"/>
    <dgm:cxn modelId="{06C52CA4-05D4-41B6-914B-8CAD23831531}" type="presOf" srcId="{D9A9B236-4EF2-404B-A548-E5D0D194B284}" destId="{0FC3EFCD-6960-F247-8A06-75560A833929}" srcOrd="1" destOrd="0" presId="urn:microsoft.com/office/officeart/2005/8/layout/cycle8"/>
    <dgm:cxn modelId="{7B25F37C-9594-4D3C-9663-E506C6D46DD7}" type="presParOf" srcId="{C1AB6106-2BE5-804E-B6C3-C7F2D76A8D32}" destId="{B51FE79A-82F8-BB4D-A548-9E0C95931871}" srcOrd="0" destOrd="0" presId="urn:microsoft.com/office/officeart/2005/8/layout/cycle8"/>
    <dgm:cxn modelId="{42949EAF-D715-4C66-872A-DF243C1110B6}" type="presParOf" srcId="{C1AB6106-2BE5-804E-B6C3-C7F2D76A8D32}" destId="{705C8AB6-07F4-9F4B-87F0-46B8C840C22B}" srcOrd="1" destOrd="0" presId="urn:microsoft.com/office/officeart/2005/8/layout/cycle8"/>
    <dgm:cxn modelId="{108D5B43-529C-420B-BAC2-A5183BFA6FA9}" type="presParOf" srcId="{C1AB6106-2BE5-804E-B6C3-C7F2D76A8D32}" destId="{D298770A-DAE4-8F40-A1E8-7F5394387065}" srcOrd="2" destOrd="0" presId="urn:microsoft.com/office/officeart/2005/8/layout/cycle8"/>
    <dgm:cxn modelId="{9D5F3A2A-1EB4-4B7E-9CCC-6D65D216D1C9}" type="presParOf" srcId="{C1AB6106-2BE5-804E-B6C3-C7F2D76A8D32}" destId="{5D3EBB9C-D0DB-A04F-8C69-3980DBA0A347}" srcOrd="3" destOrd="0" presId="urn:microsoft.com/office/officeart/2005/8/layout/cycle8"/>
    <dgm:cxn modelId="{14A9B5CD-8F7A-47C8-B8AD-4BCD5AFDD4FA}" type="presParOf" srcId="{C1AB6106-2BE5-804E-B6C3-C7F2D76A8D32}" destId="{591A4803-9161-404F-80F0-6635C9FB251F}" srcOrd="4" destOrd="0" presId="urn:microsoft.com/office/officeart/2005/8/layout/cycle8"/>
    <dgm:cxn modelId="{1EC38E72-DD03-4309-AC7D-3C02EA4D155B}" type="presParOf" srcId="{C1AB6106-2BE5-804E-B6C3-C7F2D76A8D32}" destId="{47251BC0-C938-8C43-8106-383575FA7DBC}" srcOrd="5" destOrd="0" presId="urn:microsoft.com/office/officeart/2005/8/layout/cycle8"/>
    <dgm:cxn modelId="{DEE3AEBE-7E77-47FC-A604-52FC0A8C00E7}" type="presParOf" srcId="{C1AB6106-2BE5-804E-B6C3-C7F2D76A8D32}" destId="{1C94465A-CDF7-8E43-B681-139D791B1387}" srcOrd="6" destOrd="0" presId="urn:microsoft.com/office/officeart/2005/8/layout/cycle8"/>
    <dgm:cxn modelId="{9E30693F-583A-4934-96B3-ECC92679D6BC}" type="presParOf" srcId="{C1AB6106-2BE5-804E-B6C3-C7F2D76A8D32}" destId="{A01F02A2-235C-CE48-BF8C-CAB822D58D2A}" srcOrd="7" destOrd="0" presId="urn:microsoft.com/office/officeart/2005/8/layout/cycle8"/>
    <dgm:cxn modelId="{45BB15DE-3FE3-4DDB-A4D4-5CD73B8CC504}" type="presParOf" srcId="{C1AB6106-2BE5-804E-B6C3-C7F2D76A8D32}" destId="{68A78B6C-BAED-9543-ABF9-EF748C194928}" srcOrd="8" destOrd="0" presId="urn:microsoft.com/office/officeart/2005/8/layout/cycle8"/>
    <dgm:cxn modelId="{61A04A45-B824-4BA8-9AE4-F4FA2E5A3425}" type="presParOf" srcId="{C1AB6106-2BE5-804E-B6C3-C7F2D76A8D32}" destId="{59D713E5-0C59-AA4B-A67A-15ACE317B5D4}" srcOrd="9" destOrd="0" presId="urn:microsoft.com/office/officeart/2005/8/layout/cycle8"/>
    <dgm:cxn modelId="{917F3C48-CFDF-4585-B8BE-7FBCC5E73AB3}" type="presParOf" srcId="{C1AB6106-2BE5-804E-B6C3-C7F2D76A8D32}" destId="{0ED165D0-838E-284B-9E0B-2B63DCCE918C}" srcOrd="10" destOrd="0" presId="urn:microsoft.com/office/officeart/2005/8/layout/cycle8"/>
    <dgm:cxn modelId="{90AEF471-5BE0-49BF-AEDB-B43548895E2B}" type="presParOf" srcId="{C1AB6106-2BE5-804E-B6C3-C7F2D76A8D32}" destId="{2048B1A1-B7B1-3E4C-B8D8-ED6AFA03B15C}" srcOrd="11" destOrd="0" presId="urn:microsoft.com/office/officeart/2005/8/layout/cycle8"/>
    <dgm:cxn modelId="{9E6C70B9-F7E0-4B0E-98DD-27E227B5EFCA}" type="presParOf" srcId="{C1AB6106-2BE5-804E-B6C3-C7F2D76A8D32}" destId="{A4602A33-3B6E-4E40-B21C-2C38CB352119}" srcOrd="12" destOrd="0" presId="urn:microsoft.com/office/officeart/2005/8/layout/cycle8"/>
    <dgm:cxn modelId="{530EB69C-DEE5-4E9C-86AC-A15F31FB8DE3}" type="presParOf" srcId="{C1AB6106-2BE5-804E-B6C3-C7F2D76A8D32}" destId="{EE043403-8E6E-5B47-8423-C7BA18F0DFE9}" srcOrd="13" destOrd="0" presId="urn:microsoft.com/office/officeart/2005/8/layout/cycle8"/>
    <dgm:cxn modelId="{046291A9-0667-40F7-8ABC-DA46BB2EF29B}" type="presParOf" srcId="{C1AB6106-2BE5-804E-B6C3-C7F2D76A8D32}" destId="{9195638E-BC82-5F47-84EA-8345D472300B}" srcOrd="14" destOrd="0" presId="urn:microsoft.com/office/officeart/2005/8/layout/cycle8"/>
    <dgm:cxn modelId="{0D735AEB-BFEE-455D-8612-E495955CE112}" type="presParOf" srcId="{C1AB6106-2BE5-804E-B6C3-C7F2D76A8D32}" destId="{0FC3EFCD-6960-F247-8A06-75560A833929}" srcOrd="15" destOrd="0" presId="urn:microsoft.com/office/officeart/2005/8/layout/cycle8"/>
    <dgm:cxn modelId="{3C62E0B7-A1EF-4814-A4FB-C020C37B86C3}" type="presParOf" srcId="{C1AB6106-2BE5-804E-B6C3-C7F2D76A8D32}" destId="{6914F067-4CA5-9B4A-8F64-95946F4A745E}" srcOrd="16" destOrd="0" presId="urn:microsoft.com/office/officeart/2005/8/layout/cycle8"/>
    <dgm:cxn modelId="{ED084248-14D6-4EC8-80B7-1903D4D167B1}" type="presParOf" srcId="{C1AB6106-2BE5-804E-B6C3-C7F2D76A8D32}" destId="{7DD821A0-7265-2340-BEA8-F90F2482E5BF}" srcOrd="17" destOrd="0" presId="urn:microsoft.com/office/officeart/2005/8/layout/cycle8"/>
    <dgm:cxn modelId="{6A291DF9-57AE-4417-80C3-5C8952B03A4D}" type="presParOf" srcId="{C1AB6106-2BE5-804E-B6C3-C7F2D76A8D32}" destId="{7F4ED23E-69E2-0444-ABCC-C5734A5568C0}" srcOrd="18" destOrd="0" presId="urn:microsoft.com/office/officeart/2005/8/layout/cycle8"/>
    <dgm:cxn modelId="{0F0E5DDB-07F6-492C-A4CE-0A6C83C7C622}" type="presParOf" srcId="{C1AB6106-2BE5-804E-B6C3-C7F2D76A8D32}" destId="{CB226DD1-1B8E-0944-A8EA-C2CDA29BA674}" srcOrd="19" destOrd="0" presId="urn:microsoft.com/office/officeart/2005/8/layout/cycle8"/>
    <dgm:cxn modelId="{0D5FCCC4-6A06-424C-BFD4-2FA191E02FCF}" type="presParOf" srcId="{C1AB6106-2BE5-804E-B6C3-C7F2D76A8D32}" destId="{84B64146-944F-2448-9D92-EEBDFABF2D56}" srcOrd="20" destOrd="0" presId="urn:microsoft.com/office/officeart/2005/8/layout/cycle8"/>
    <dgm:cxn modelId="{07758136-A0AA-42FC-91FA-573C7D1A68AC}" type="presParOf" srcId="{C1AB6106-2BE5-804E-B6C3-C7F2D76A8D32}" destId="{ACE253C7-A864-954E-B43B-8D023C0E2E4F}" srcOrd="21" destOrd="0" presId="urn:microsoft.com/office/officeart/2005/8/layout/cycle8"/>
    <dgm:cxn modelId="{15F32636-CE7E-4C01-B9D3-03D84A11A4C9}" type="presParOf" srcId="{C1AB6106-2BE5-804E-B6C3-C7F2D76A8D32}" destId="{6D62D5AB-2509-5E4A-8257-7A61B1C81739}" srcOrd="22" destOrd="0" presId="urn:microsoft.com/office/officeart/2005/8/layout/cycle8"/>
    <dgm:cxn modelId="{1BC055A6-1EA7-4EB0-A25E-511F1D49E6F3}" type="presParOf" srcId="{C1AB6106-2BE5-804E-B6C3-C7F2D76A8D32}" destId="{42C32EF0-4A59-F746-A475-D2F53F358813}" srcOrd="23" destOrd="0" presId="urn:microsoft.com/office/officeart/2005/8/layout/cycle8"/>
    <dgm:cxn modelId="{3A009E93-AF52-4BB9-86A3-86F3AF0A6420}" type="presParOf" srcId="{C1AB6106-2BE5-804E-B6C3-C7F2D76A8D32}" destId="{2A91610D-C1B0-714A-8843-361BAE850933}"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1FE79A-82F8-BB4D-A548-9E0C95931871}">
      <dsp:nvSpPr>
        <dsp:cNvPr id="0" name=""/>
        <dsp:cNvSpPr/>
      </dsp:nvSpPr>
      <dsp:spPr>
        <a:xfrm>
          <a:off x="2345571" y="315856"/>
          <a:ext cx="4286263" cy="4286263"/>
        </a:xfrm>
        <a:prstGeom prst="pie">
          <a:avLst>
            <a:gd name="adj1" fmla="val 16200000"/>
            <a:gd name="adj2" fmla="val 2052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n-GB" sz="1600" kern="1200" dirty="0" smtClean="0"/>
            <a:t>Federated Infrastructure Operations</a:t>
          </a:r>
          <a:endParaRPr lang="en-US" sz="1600" kern="1200" dirty="0"/>
        </a:p>
      </dsp:txBody>
      <dsp:txXfrm>
        <a:off x="4581572" y="1036357"/>
        <a:ext cx="1377727" cy="918485"/>
      </dsp:txXfrm>
    </dsp:sp>
    <dsp:sp modelId="{591A4803-9161-404F-80F0-6635C9FB251F}">
      <dsp:nvSpPr>
        <dsp:cNvPr id="0" name=""/>
        <dsp:cNvSpPr/>
      </dsp:nvSpPr>
      <dsp:spPr>
        <a:xfrm>
          <a:off x="2382311" y="430157"/>
          <a:ext cx="4286263" cy="4286263"/>
        </a:xfrm>
        <a:prstGeom prst="pie">
          <a:avLst>
            <a:gd name="adj1" fmla="val 20520000"/>
            <a:gd name="adj2" fmla="val 324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Federated High-Throughput Data Analysis</a:t>
          </a:r>
          <a:endParaRPr lang="en-US" sz="1600" kern="1200" dirty="0"/>
        </a:p>
      </dsp:txBody>
      <dsp:txXfrm>
        <a:off x="5142869" y="2388571"/>
        <a:ext cx="1275673" cy="1020539"/>
      </dsp:txXfrm>
    </dsp:sp>
    <dsp:sp modelId="{68A78B6C-BAED-9543-ABF9-EF748C194928}">
      <dsp:nvSpPr>
        <dsp:cNvPr id="0" name=""/>
        <dsp:cNvSpPr/>
      </dsp:nvSpPr>
      <dsp:spPr>
        <a:xfrm>
          <a:off x="2285360" y="500574"/>
          <a:ext cx="4286263" cy="4286263"/>
        </a:xfrm>
        <a:prstGeom prst="pie">
          <a:avLst>
            <a:gd name="adj1" fmla="val 3240000"/>
            <a:gd name="adj2" fmla="val 756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Federated Infrastructure as a Service Cloud</a:t>
          </a:r>
          <a:endParaRPr lang="en-US" sz="1600" kern="1200" dirty="0"/>
        </a:p>
      </dsp:txBody>
      <dsp:txXfrm>
        <a:off x="3816168" y="3511164"/>
        <a:ext cx="1224646" cy="1122592"/>
      </dsp:txXfrm>
    </dsp:sp>
    <dsp:sp modelId="{A4602A33-3B6E-4E40-B21C-2C38CB352119}">
      <dsp:nvSpPr>
        <dsp:cNvPr id="0" name=""/>
        <dsp:cNvSpPr/>
      </dsp:nvSpPr>
      <dsp:spPr>
        <a:xfrm>
          <a:off x="2188408" y="430157"/>
          <a:ext cx="4286263" cy="4286263"/>
        </a:xfrm>
        <a:prstGeom prst="pie">
          <a:avLst>
            <a:gd name="adj1" fmla="val 7560000"/>
            <a:gd name="adj2" fmla="val 1188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Community Networks and Support </a:t>
          </a:r>
          <a:endParaRPr lang="en-US" sz="1600" kern="1200" dirty="0"/>
        </a:p>
      </dsp:txBody>
      <dsp:txXfrm>
        <a:off x="2438440" y="2388571"/>
        <a:ext cx="1275673" cy="1020539"/>
      </dsp:txXfrm>
    </dsp:sp>
    <dsp:sp modelId="{6914F067-4CA5-9B4A-8F64-95946F4A745E}">
      <dsp:nvSpPr>
        <dsp:cNvPr id="0" name=""/>
        <dsp:cNvSpPr/>
      </dsp:nvSpPr>
      <dsp:spPr>
        <a:xfrm>
          <a:off x="2225148" y="315856"/>
          <a:ext cx="4286263" cy="4286263"/>
        </a:xfrm>
        <a:prstGeom prst="pie">
          <a:avLst>
            <a:gd name="adj1" fmla="val 11880000"/>
            <a:gd name="adj2" fmla="val 1620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GB" sz="1600" kern="1200" dirty="0" smtClean="0"/>
            <a:t>Community Driven Innovations</a:t>
          </a:r>
          <a:endParaRPr lang="en-US" sz="1600" kern="1200" dirty="0"/>
        </a:p>
      </dsp:txBody>
      <dsp:txXfrm>
        <a:off x="2897683" y="1036357"/>
        <a:ext cx="1377727" cy="918485"/>
      </dsp:txXfrm>
    </dsp:sp>
    <dsp:sp modelId="{84B64146-944F-2448-9D92-EEBDFABF2D56}">
      <dsp:nvSpPr>
        <dsp:cNvPr id="0" name=""/>
        <dsp:cNvSpPr/>
      </dsp:nvSpPr>
      <dsp:spPr>
        <a:xfrm>
          <a:off x="2080029" y="50516"/>
          <a:ext cx="4816944" cy="4816944"/>
        </a:xfrm>
        <a:prstGeom prst="circularArrow">
          <a:avLst>
            <a:gd name="adj1" fmla="val 5085"/>
            <a:gd name="adj2" fmla="val 327528"/>
            <a:gd name="adj3" fmla="val 20192361"/>
            <a:gd name="adj4" fmla="val 16200324"/>
            <a:gd name="adj5" fmla="val 5932"/>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ACE253C7-A864-954E-B43B-8D023C0E2E4F}">
      <dsp:nvSpPr>
        <dsp:cNvPr id="0" name=""/>
        <dsp:cNvSpPr/>
      </dsp:nvSpPr>
      <dsp:spPr>
        <a:xfrm>
          <a:off x="2117267" y="164779"/>
          <a:ext cx="4816944" cy="4816944"/>
        </a:xfrm>
        <a:prstGeom prst="circularArrow">
          <a:avLst>
            <a:gd name="adj1" fmla="val 5085"/>
            <a:gd name="adj2" fmla="val 327528"/>
            <a:gd name="adj3" fmla="val 2912753"/>
            <a:gd name="adj4" fmla="val 20519953"/>
            <a:gd name="adj5" fmla="val 5932"/>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6D62D5AB-2509-5E4A-8257-7A61B1C81739}">
      <dsp:nvSpPr>
        <dsp:cNvPr id="0" name=""/>
        <dsp:cNvSpPr/>
      </dsp:nvSpPr>
      <dsp:spPr>
        <a:xfrm>
          <a:off x="2020019" y="235411"/>
          <a:ext cx="4816944" cy="4816944"/>
        </a:xfrm>
        <a:prstGeom prst="circularArrow">
          <a:avLst>
            <a:gd name="adj1" fmla="val 5085"/>
            <a:gd name="adj2" fmla="val 327528"/>
            <a:gd name="adj3" fmla="val 7232777"/>
            <a:gd name="adj4" fmla="val 3239695"/>
            <a:gd name="adj5" fmla="val 5932"/>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42C32EF0-4A59-F746-A475-D2F53F358813}">
      <dsp:nvSpPr>
        <dsp:cNvPr id="0" name=""/>
        <dsp:cNvSpPr/>
      </dsp:nvSpPr>
      <dsp:spPr>
        <a:xfrm>
          <a:off x="1922772" y="164779"/>
          <a:ext cx="4816944" cy="4816944"/>
        </a:xfrm>
        <a:prstGeom prst="circularArrow">
          <a:avLst>
            <a:gd name="adj1" fmla="val 5085"/>
            <a:gd name="adj2" fmla="val 327528"/>
            <a:gd name="adj3" fmla="val 11552519"/>
            <a:gd name="adj4" fmla="val 7559718"/>
            <a:gd name="adj5" fmla="val 5932"/>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2A91610D-C1B0-714A-8843-361BAE850933}">
      <dsp:nvSpPr>
        <dsp:cNvPr id="0" name=""/>
        <dsp:cNvSpPr/>
      </dsp:nvSpPr>
      <dsp:spPr>
        <a:xfrm>
          <a:off x="1960010" y="50516"/>
          <a:ext cx="4816944" cy="4816944"/>
        </a:xfrm>
        <a:prstGeom prst="circularArrow">
          <a:avLst>
            <a:gd name="adj1" fmla="val 5085"/>
            <a:gd name="adj2" fmla="val 327528"/>
            <a:gd name="adj3" fmla="val 15872148"/>
            <a:gd name="adj4" fmla="val 11880111"/>
            <a:gd name="adj5" fmla="val 5932"/>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1638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1638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1638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CE78D99-7B4A-DF4D-827B-715D07C34EBB}" type="slidenum">
              <a:rPr lang="en-GB"/>
              <a:pPr/>
              <a:t>‹#›</a:t>
            </a:fld>
            <a:endParaRPr lang="en-GB"/>
          </a:p>
        </p:txBody>
      </p:sp>
    </p:spTree>
    <p:extLst>
      <p:ext uri="{BB962C8B-B14F-4D97-AF65-F5344CB8AC3E}">
        <p14:creationId xmlns:p14="http://schemas.microsoft.com/office/powerpoint/2010/main" val="10856628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1843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18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843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8438" name="Rectangle 6"/>
          <p:cNvSpPr>
            <a:spLocks noGrp="1" noChangeArrowheads="1"/>
          </p:cNvSpPr>
          <p:nvPr>
            <p:ph type="ftr" sz="quarter" idx="4"/>
          </p:nvPr>
        </p:nvSpPr>
        <p:spPr bwMode="auto">
          <a:xfrm>
            <a:off x="76200" y="86233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18439" name="Rectangle 7"/>
          <p:cNvSpPr>
            <a:spLocks noGrp="1" noChangeArrowheads="1"/>
          </p:cNvSpPr>
          <p:nvPr>
            <p:ph type="sldNum" sz="quarter" idx="5"/>
          </p:nvPr>
        </p:nvSpPr>
        <p:spPr bwMode="auto">
          <a:xfrm>
            <a:off x="3810000" y="86233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FC9EADEB-CE71-4D44-BB5B-E9E99BD08148}" type="slidenum">
              <a:rPr lang="en-GB"/>
              <a:pPr/>
              <a:t>‹#›</a:t>
            </a:fld>
            <a:endParaRPr lang="en-GB"/>
          </a:p>
        </p:txBody>
      </p:sp>
    </p:spTree>
    <p:extLst>
      <p:ext uri="{BB962C8B-B14F-4D97-AF65-F5344CB8AC3E}">
        <p14:creationId xmlns:p14="http://schemas.microsoft.com/office/powerpoint/2010/main" val="4965714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perun.metacentrum.cz/"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mailto:perun@cesnet.cz"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C9EADEB-CE71-4D44-BB5B-E9E99BD08148}" type="slidenum">
              <a:rPr lang="en-GB" smtClean="0"/>
              <a:pPr/>
              <a:t>6</a:t>
            </a:fld>
            <a:endParaRPr lang="en-GB"/>
          </a:p>
        </p:txBody>
      </p:sp>
    </p:spTree>
    <p:extLst>
      <p:ext uri="{BB962C8B-B14F-4D97-AF65-F5344CB8AC3E}">
        <p14:creationId xmlns:p14="http://schemas.microsoft.com/office/powerpoint/2010/main" val="3499229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Excluding W-</a:t>
            </a:r>
            <a:r>
              <a:rPr lang="en-US" dirty="0" err="1" smtClean="0"/>
              <a:t>enmr</a:t>
            </a:r>
            <a:r>
              <a:rPr lang="en-US" dirty="0" smtClean="0"/>
              <a:t> the other are new user communities </a:t>
            </a:r>
            <a:endParaRPr lang="en-US"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9</a:t>
            </a:fld>
            <a:endParaRPr lang="en-US"/>
          </a:p>
        </p:txBody>
      </p:sp>
    </p:spTree>
    <p:extLst>
      <p:ext uri="{BB962C8B-B14F-4D97-AF65-F5344CB8AC3E}">
        <p14:creationId xmlns:p14="http://schemas.microsoft.com/office/powerpoint/2010/main" val="1863303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Problem to</a:t>
            </a:r>
            <a:r>
              <a:rPr lang="en-GB" baseline="0" dirty="0" smtClean="0"/>
              <a:t> face: people do not want to do any work. </a:t>
            </a:r>
            <a:r>
              <a:rPr lang="en-GB" baseline="0" dirty="0" err="1" smtClean="0"/>
              <a:t>Gamification</a:t>
            </a:r>
            <a:r>
              <a:rPr lang="en-GB" baseline="0" dirty="0" smtClean="0"/>
              <a:t> = making everything into games, competitive spirit. Try to think about a way to publish metrics of merit and work done.</a:t>
            </a:r>
            <a:endParaRPr lang="en-GB" dirty="0"/>
          </a:p>
        </p:txBody>
      </p:sp>
      <p:sp>
        <p:nvSpPr>
          <p:cNvPr id="4" name="Slide Number Placeholder 3"/>
          <p:cNvSpPr>
            <a:spLocks noGrp="1"/>
          </p:cNvSpPr>
          <p:nvPr>
            <p:ph type="sldNum" sz="quarter" idx="10"/>
          </p:nvPr>
        </p:nvSpPr>
        <p:spPr/>
        <p:txBody>
          <a:bodyPr/>
          <a:lstStyle/>
          <a:p>
            <a:fld id="{FC9EADEB-CE71-4D44-BB5B-E9E99BD08148}" type="slidenum">
              <a:rPr lang="en-GB" smtClean="0"/>
              <a:pPr/>
              <a:t>10</a:t>
            </a:fld>
            <a:endParaRPr lang="en-GB"/>
          </a:p>
        </p:txBody>
      </p:sp>
    </p:spTree>
    <p:extLst>
      <p:ext uri="{BB962C8B-B14F-4D97-AF65-F5344CB8AC3E}">
        <p14:creationId xmlns:p14="http://schemas.microsoft.com/office/powerpoint/2010/main" val="1122263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US"/>
          </a:p>
        </p:txBody>
      </p:sp>
      <p:sp>
        <p:nvSpPr>
          <p:cNvPr id="4" name="Segnaposto numero diapositiva 3"/>
          <p:cNvSpPr>
            <a:spLocks noGrp="1"/>
          </p:cNvSpPr>
          <p:nvPr>
            <p:ph type="sldNum" sz="quarter" idx="10"/>
          </p:nvPr>
        </p:nvSpPr>
        <p:spPr/>
        <p:txBody>
          <a:bodyPr/>
          <a:lstStyle/>
          <a:p>
            <a:pPr>
              <a:defRPr/>
            </a:pPr>
            <a:fld id="{B86FC97E-D4CA-4D5D-8F3D-BA3B2C598123}" type="slidenum">
              <a:rPr lang="en-US" smtClean="0"/>
              <a:pPr>
                <a:defRPr/>
              </a:pPr>
              <a:t>15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1" indent="-28575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GB" sz="1400" dirty="0" smtClean="0"/>
              <a:t>VM Marketplace with restricted access for licensed software concerns</a:t>
            </a:r>
          </a:p>
          <a:p>
            <a:endParaRPr lang="en-GB" dirty="0"/>
          </a:p>
        </p:txBody>
      </p:sp>
      <p:sp>
        <p:nvSpPr>
          <p:cNvPr id="4" name="Slide Number Placeholder 3"/>
          <p:cNvSpPr>
            <a:spLocks noGrp="1"/>
          </p:cNvSpPr>
          <p:nvPr>
            <p:ph type="sldNum" sz="quarter" idx="10"/>
          </p:nvPr>
        </p:nvSpPr>
        <p:spPr/>
        <p:txBody>
          <a:bodyPr/>
          <a:lstStyle/>
          <a:p>
            <a:fld id="{FC9EADEB-CE71-4D44-BB5B-E9E99BD08148}" type="slidenum">
              <a:rPr lang="en-GB" smtClean="0"/>
              <a:pPr/>
              <a:t>21</a:t>
            </a:fld>
            <a:endParaRPr lang="en-GB"/>
          </a:p>
        </p:txBody>
      </p:sp>
    </p:spTree>
    <p:extLst>
      <p:ext uri="{BB962C8B-B14F-4D97-AF65-F5344CB8AC3E}">
        <p14:creationId xmlns:p14="http://schemas.microsoft.com/office/powerpoint/2010/main" val="1990998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SSM </a:t>
            </a:r>
            <a:r>
              <a:rPr lang="en-US" baseline="0" dirty="0" smtClean="0"/>
              <a:t>= </a:t>
            </a:r>
            <a:r>
              <a:rPr lang="en-US" dirty="0" smtClean="0"/>
              <a:t>Secure Stomp Messenger. </a:t>
            </a:r>
            <a:r>
              <a:rPr lang="en-GB" dirty="0" smtClean="0"/>
              <a:t>SSM was designed as a way of using python and STOMP to securely and reliably send messages from APEL clients to the APEL server. It is designed to use the EGI broker network, but should be compatible with any stomp broker.</a:t>
            </a:r>
          </a:p>
        </p:txBody>
      </p:sp>
      <p:sp>
        <p:nvSpPr>
          <p:cNvPr id="4" name="Slide Number Placeholder 3"/>
          <p:cNvSpPr>
            <a:spLocks noGrp="1"/>
          </p:cNvSpPr>
          <p:nvPr>
            <p:ph type="sldNum" sz="quarter" idx="10"/>
          </p:nvPr>
        </p:nvSpPr>
        <p:spPr/>
        <p:txBody>
          <a:bodyPr/>
          <a:lstStyle/>
          <a:p>
            <a:fld id="{FC9EADEB-CE71-4D44-BB5B-E9E99BD08148}" type="slidenum">
              <a:rPr lang="en-GB" smtClean="0"/>
              <a:pPr/>
              <a:t>22</a:t>
            </a:fld>
            <a:endParaRPr lang="en-GB"/>
          </a:p>
        </p:txBody>
      </p:sp>
    </p:spTree>
    <p:extLst>
      <p:ext uri="{BB962C8B-B14F-4D97-AF65-F5344CB8AC3E}">
        <p14:creationId xmlns:p14="http://schemas.microsoft.com/office/powerpoint/2010/main" val="1041676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SSM </a:t>
            </a:r>
            <a:r>
              <a:rPr lang="en-US" baseline="0" dirty="0" smtClean="0"/>
              <a:t>= </a:t>
            </a:r>
            <a:r>
              <a:rPr lang="en-US" dirty="0" smtClean="0"/>
              <a:t>Secure Stomp Messenger. </a:t>
            </a:r>
            <a:r>
              <a:rPr lang="en-GB" dirty="0" smtClean="0"/>
              <a:t>SSM was designed as a way of using python and STOMP to securely and reliably send messages from APEL clients to the APEL server. It is designed to use the EGI broker network, but should be compatible with any stomp broker.</a:t>
            </a:r>
          </a:p>
        </p:txBody>
      </p:sp>
      <p:sp>
        <p:nvSpPr>
          <p:cNvPr id="4" name="Slide Number Placeholder 3"/>
          <p:cNvSpPr>
            <a:spLocks noGrp="1"/>
          </p:cNvSpPr>
          <p:nvPr>
            <p:ph type="sldNum" sz="quarter" idx="10"/>
          </p:nvPr>
        </p:nvSpPr>
        <p:spPr/>
        <p:txBody>
          <a:bodyPr/>
          <a:lstStyle/>
          <a:p>
            <a:fld id="{FC9EADEB-CE71-4D44-BB5B-E9E99BD08148}" type="slidenum">
              <a:rPr lang="en-GB" smtClean="0"/>
              <a:pPr/>
              <a:t>23</a:t>
            </a:fld>
            <a:endParaRPr lang="en-GB"/>
          </a:p>
        </p:txBody>
      </p:sp>
    </p:spTree>
    <p:extLst>
      <p:ext uri="{BB962C8B-B14F-4D97-AF65-F5344CB8AC3E}">
        <p14:creationId xmlns:p14="http://schemas.microsoft.com/office/powerpoint/2010/main" val="10416763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rOCCI</a:t>
            </a:r>
            <a:r>
              <a:rPr lang="en-GB" dirty="0" smtClean="0"/>
              <a:t>: Florian </a:t>
            </a:r>
            <a:r>
              <a:rPr lang="en-US" dirty="0" err="1" smtClean="0"/>
              <a:t>Feldhaus</a:t>
            </a:r>
            <a:r>
              <a:rPr lang="en-US" dirty="0" smtClean="0"/>
              <a:t>, </a:t>
            </a:r>
            <a:r>
              <a:rPr lang="en-US" dirty="0" err="1" smtClean="0"/>
              <a:t>Piotr</a:t>
            </a:r>
            <a:r>
              <a:rPr lang="en-US" baseline="0" dirty="0" smtClean="0"/>
              <a:t> </a:t>
            </a:r>
            <a:r>
              <a:rPr lang="en-US" baseline="0" dirty="0" err="1" smtClean="0"/>
              <a:t>Kasprzak</a:t>
            </a:r>
            <a:r>
              <a:rPr lang="en-US" baseline="0" dirty="0" smtClean="0"/>
              <a:t>, Boris </a:t>
            </a:r>
            <a:r>
              <a:rPr lang="en-US" baseline="0" dirty="0" err="1" smtClean="0"/>
              <a:t>Parak</a:t>
            </a:r>
            <a:endParaRPr lang="en-US" baseline="0" dirty="0" smtClean="0"/>
          </a:p>
          <a:p>
            <a:r>
              <a:rPr lang="en-GB" baseline="0" dirty="0" err="1" smtClean="0"/>
              <a:t>WNoDeS</a:t>
            </a:r>
            <a:r>
              <a:rPr lang="en-GB" baseline="0" dirty="0" smtClean="0"/>
              <a:t>-CLI: </a:t>
            </a:r>
            <a:r>
              <a:rPr lang="en-GB" baseline="0" dirty="0" err="1" smtClean="0"/>
              <a:t>Elisabetta</a:t>
            </a:r>
            <a:r>
              <a:rPr lang="en-GB" baseline="0" dirty="0" smtClean="0"/>
              <a:t> </a:t>
            </a:r>
            <a:r>
              <a:rPr lang="en-GB" baseline="0" dirty="0" err="1" smtClean="0"/>
              <a:t>Ronchieri</a:t>
            </a:r>
            <a:endParaRPr lang="en-GB" baseline="0" dirty="0" smtClean="0"/>
          </a:p>
          <a:p>
            <a:r>
              <a:rPr lang="en-GB" baseline="0" dirty="0" smtClean="0"/>
              <a:t>PERUN:</a:t>
            </a:r>
          </a:p>
          <a:p>
            <a:pPr marL="171450" indent="-171450">
              <a:buFontTx/>
              <a:buChar char="-"/>
            </a:pPr>
            <a:r>
              <a:rPr lang="en-GB" dirty="0" smtClean="0"/>
              <a:t>System for managing virtual organizations, users, resources and services </a:t>
            </a:r>
          </a:p>
          <a:p>
            <a:pPr marL="171450" indent="-171450">
              <a:buFontTx/>
              <a:buChar char="-"/>
            </a:pPr>
            <a:r>
              <a:rPr lang="en-GB" dirty="0" smtClean="0"/>
              <a:t>Currently manages: 32 VOs, &gt;1900 users, &gt;1800 machines, &gt;20 services</a:t>
            </a:r>
          </a:p>
          <a:p>
            <a:pPr marL="171450" indent="-171450">
              <a:buFontTx/>
              <a:buChar char="-"/>
            </a:pPr>
            <a:r>
              <a:rPr lang="en-GB" dirty="0" smtClean="0"/>
              <a:t>More info on web page </a:t>
            </a:r>
            <a:r>
              <a:rPr lang="en-GB" dirty="0" smtClean="0">
                <a:hlinkClick r:id="rId3"/>
              </a:rPr>
              <a:t>http://perun.metacentrum.cz</a:t>
            </a:r>
            <a:r>
              <a:rPr lang="en-GB" dirty="0" smtClean="0"/>
              <a:t> or e-mail </a:t>
            </a:r>
            <a:r>
              <a:rPr lang="en-GB" dirty="0" smtClean="0">
                <a:hlinkClick r:id="rId4"/>
              </a:rPr>
              <a:t>perun@cesnet.cz</a:t>
            </a:r>
            <a:endParaRPr lang="en-US" dirty="0"/>
          </a:p>
        </p:txBody>
      </p:sp>
      <p:sp>
        <p:nvSpPr>
          <p:cNvPr id="4" name="Slide Number Placeholder 3"/>
          <p:cNvSpPr>
            <a:spLocks noGrp="1"/>
          </p:cNvSpPr>
          <p:nvPr>
            <p:ph type="sldNum" sz="quarter" idx="10"/>
          </p:nvPr>
        </p:nvSpPr>
        <p:spPr/>
        <p:txBody>
          <a:bodyPr/>
          <a:lstStyle/>
          <a:p>
            <a:fld id="{FC9EADEB-CE71-4D44-BB5B-E9E99BD08148}" type="slidenum">
              <a:rPr lang="en-GB" smtClean="0"/>
              <a:pPr/>
              <a:t>24</a:t>
            </a:fld>
            <a:endParaRPr lang="en-GB"/>
          </a:p>
        </p:txBody>
      </p:sp>
    </p:spTree>
    <p:extLst>
      <p:ext uri="{BB962C8B-B14F-4D97-AF65-F5344CB8AC3E}">
        <p14:creationId xmlns:p14="http://schemas.microsoft.com/office/powerpoint/2010/main" val="915802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0" i="0" dirty="0" smtClean="0">
                <a:solidFill>
                  <a:srgbClr val="122047"/>
                </a:solidFill>
              </a:rPr>
              <a:t>Cloud Data Management Interface (CDMI)</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Open Cloud Computing Interface</a:t>
            </a:r>
            <a:endParaRPr lang="en-US" dirty="0"/>
          </a:p>
        </p:txBody>
      </p:sp>
      <p:sp>
        <p:nvSpPr>
          <p:cNvPr id="4" name="Slide Number Placeholder 3"/>
          <p:cNvSpPr>
            <a:spLocks noGrp="1"/>
          </p:cNvSpPr>
          <p:nvPr>
            <p:ph type="sldNum" sz="quarter" idx="10"/>
          </p:nvPr>
        </p:nvSpPr>
        <p:spPr/>
        <p:txBody>
          <a:bodyPr/>
          <a:lstStyle/>
          <a:p>
            <a:fld id="{FC9EADEB-CE71-4D44-BB5B-E9E99BD08148}" type="slidenum">
              <a:rPr lang="en-GB" smtClean="0"/>
              <a:pPr/>
              <a:t>30</a:t>
            </a:fld>
            <a:endParaRPr lang="en-GB"/>
          </a:p>
        </p:txBody>
      </p:sp>
    </p:spTree>
    <p:extLst>
      <p:ext uri="{BB962C8B-B14F-4D97-AF65-F5344CB8AC3E}">
        <p14:creationId xmlns:p14="http://schemas.microsoft.com/office/powerpoint/2010/main" val="6215949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4.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4"/>
          <p:cNvSpPr txBox="1">
            <a:spLocks noChangeArrowheads="1"/>
          </p:cNvSpPr>
          <p:nvPr/>
        </p:nvSpPr>
        <p:spPr bwMode="auto">
          <a:xfrm>
            <a:off x="990600" y="6477000"/>
            <a:ext cx="1371600" cy="184150"/>
          </a:xfrm>
          <a:prstGeom prst="rect">
            <a:avLst/>
          </a:prstGeom>
          <a:noFill/>
          <a:ln w="9525">
            <a:noFill/>
            <a:miter lim="800000"/>
            <a:headEnd/>
            <a:tailEnd/>
          </a:ln>
          <a:effec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ct val="50000"/>
              </a:spcBef>
              <a:spcAft>
                <a:spcPts val="0"/>
              </a:spcAft>
            </a:pPr>
            <a:r>
              <a:rPr lang="en-US" altLang="ja-JP" sz="600">
                <a:solidFill>
                  <a:srgbClr val="000000"/>
                </a:solidFill>
              </a:rPr>
              <a:t>© 2009 Open Grid Forum</a:t>
            </a:r>
          </a:p>
        </p:txBody>
      </p:sp>
      <p:sp>
        <p:nvSpPr>
          <p:cNvPr id="7180" name="Rectangle 12"/>
          <p:cNvSpPr>
            <a:spLocks noGrp="1" noChangeArrowheads="1"/>
          </p:cNvSpPr>
          <p:nvPr>
            <p:ph type="ctrTitle" sz="quarter"/>
          </p:nvPr>
        </p:nvSpPr>
        <p:spPr>
          <a:xfrm>
            <a:off x="1447800" y="2743200"/>
            <a:ext cx="7696200" cy="1143000"/>
          </a:xfrm>
        </p:spPr>
        <p:txBody>
          <a:bodyPr/>
          <a:lstStyle>
            <a:lvl1pPr>
              <a:defRPr b="1"/>
            </a:lvl1pPr>
          </a:lstStyle>
          <a:p>
            <a:r>
              <a:rPr lang="en-GB" altLang="ja-JP" smtClean="0"/>
              <a:t>Click to edit Master title style</a:t>
            </a:r>
            <a:endParaRPr lang="en-US" altLang="ja-JP"/>
          </a:p>
        </p:txBody>
      </p:sp>
      <p:sp>
        <p:nvSpPr>
          <p:cNvPr id="7181" name="Rectangle 13"/>
          <p:cNvSpPr>
            <a:spLocks noGrp="1" noChangeArrowheads="1"/>
          </p:cNvSpPr>
          <p:nvPr>
            <p:ph type="subTitle" sz="quarter" idx="1"/>
          </p:nvPr>
        </p:nvSpPr>
        <p:spPr>
          <a:xfrm>
            <a:off x="1524000" y="3657600"/>
            <a:ext cx="7620000" cy="533400"/>
          </a:xfrm>
          <a:solidFill>
            <a:srgbClr val="5DAD41"/>
          </a:solidFill>
        </p:spPr>
        <p:txBody>
          <a:bodyPr/>
          <a:lstStyle>
            <a:lvl1pPr marL="0" indent="0">
              <a:buFont typeface="Times" pitchFamily="-110" charset="0"/>
              <a:buNone/>
              <a:defRPr sz="2800">
                <a:solidFill>
                  <a:schemeClr val="bg1"/>
                </a:solidFill>
              </a:defRPr>
            </a:lvl1pPr>
          </a:lstStyle>
          <a:p>
            <a:r>
              <a:rPr lang="en-GB" altLang="ja-JP" smtClean="0"/>
              <a:t>Click to edit Master subtitle style</a:t>
            </a:r>
            <a:endParaRPr lang="en-US" altLang="ja-JP"/>
          </a:p>
        </p:txBody>
      </p:sp>
    </p:spTree>
    <p:extLst>
      <p:ext uri="{BB962C8B-B14F-4D97-AF65-F5344CB8AC3E}">
        <p14:creationId xmlns:p14="http://schemas.microsoft.com/office/powerpoint/2010/main" val="4065306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2781406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52400"/>
            <a:ext cx="1943100" cy="5486400"/>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685800" y="152400"/>
            <a:ext cx="5676900" cy="5486400"/>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4189141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61913" y="6376988"/>
            <a:ext cx="2133600" cy="365125"/>
          </a:xfrm>
          <a:prstGeom prst="rect">
            <a:avLst/>
          </a:prstGeom>
        </p:spPr>
        <p:txBody>
          <a:bodyPr/>
          <a:lstStyle/>
          <a:p>
            <a:fld id="{1F30C141-D2D5-493B-A3B0-6A089A0EB32A}" type="datetime1">
              <a:rPr lang="en-US">
                <a:solidFill>
                  <a:prstClr val="white"/>
                </a:solidFill>
              </a:rPr>
              <a:pPr/>
              <a:t>9/12/2013</a:t>
            </a:fld>
            <a:endParaRPr lang="en-US">
              <a:solidFill>
                <a:prstClr val="white"/>
              </a:solidFill>
            </a:endParaRPr>
          </a:p>
        </p:txBody>
      </p:sp>
      <p:sp>
        <p:nvSpPr>
          <p:cNvPr id="4" name="Footer Placeholder 3"/>
          <p:cNvSpPr>
            <a:spLocks noGrp="1"/>
          </p:cNvSpPr>
          <p:nvPr>
            <p:ph type="ftr" sz="quarter" idx="11"/>
          </p:nvPr>
        </p:nvSpPr>
        <p:spPr/>
        <p:txBody>
          <a:bodyPr/>
          <a:lstStyle/>
          <a:p>
            <a:r>
              <a:rPr lang="en-US">
                <a:solidFill>
                  <a:prstClr val="white"/>
                </a:solidFill>
              </a:rPr>
              <a:t>Project Overview:  EGI-InSPIRE Review 2013</a:t>
            </a:r>
          </a:p>
        </p:txBody>
      </p:sp>
      <p:sp>
        <p:nvSpPr>
          <p:cNvPr id="5" name="Slide Number Placeholder 4"/>
          <p:cNvSpPr>
            <a:spLocks noGrp="1"/>
          </p:cNvSpPr>
          <p:nvPr>
            <p:ph type="sldNum" sz="quarter" idx="12"/>
          </p:nvPr>
        </p:nvSpPr>
        <p:spPr>
          <a:xfrm>
            <a:off x="7019925" y="6356350"/>
            <a:ext cx="2133600" cy="365125"/>
          </a:xfrm>
          <a:prstGeom prst="rect">
            <a:avLst/>
          </a:prstGeom>
        </p:spPr>
        <p:txBody>
          <a:bodyPr/>
          <a:lstStyle/>
          <a:p>
            <a:fld id="{58F9E2CB-0116-4780-86D2-CC4FD60E8734}" type="slidenum">
              <a:rPr lang="en-US">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2776320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GB"/>
          </a:p>
        </p:txBody>
      </p:sp>
      <p:sp>
        <p:nvSpPr>
          <p:cNvPr id="4" name="Date Placeholder 3"/>
          <p:cNvSpPr>
            <a:spLocks noGrp="1"/>
          </p:cNvSpPr>
          <p:nvPr>
            <p:ph type="dt" sz="half" idx="10"/>
          </p:nvPr>
        </p:nvSpPr>
        <p:spPr/>
        <p:txBody>
          <a:bodyPr/>
          <a:lstStyle/>
          <a:p>
            <a:fld id="{524679BB-DB2E-3642-9FA6-9008755EF939}" type="datetimeFigureOut">
              <a:rPr lang="en-US" smtClean="0"/>
              <a:t>9/12/2013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109433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524679BB-DB2E-3642-9FA6-9008755EF939}" type="datetimeFigureOut">
              <a:rPr lang="en-US" smtClean="0"/>
              <a:t>9/12/2013</a:t>
            </a:fld>
            <a:endParaRPr lang="en-GB"/>
          </a:p>
        </p:txBody>
      </p:sp>
      <p:sp>
        <p:nvSpPr>
          <p:cNvPr id="5" name="Footer Placeholder 4"/>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6" name="Slide Number Placeholder 5"/>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35173991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524679BB-DB2E-3642-9FA6-9008755EF939}" type="datetimeFigureOut">
              <a:rPr lang="en-US" smtClean="0"/>
              <a:t>9/12/2013</a:t>
            </a:fld>
            <a:endParaRPr lang="en-GB"/>
          </a:p>
        </p:txBody>
      </p:sp>
      <p:sp>
        <p:nvSpPr>
          <p:cNvPr id="5" name="Footer Placeholder 4"/>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6" name="Slide Number Placeholder 5"/>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3338410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p:txBody>
          <a:bodyPr/>
          <a:lstStyle/>
          <a:p>
            <a:fld id="{524679BB-DB2E-3642-9FA6-9008755EF939}" type="datetimeFigureOut">
              <a:rPr lang="en-US" smtClean="0"/>
              <a:t>9/12/2013</a:t>
            </a:fld>
            <a:endParaRPr lang="en-GB"/>
          </a:p>
        </p:txBody>
      </p:sp>
      <p:sp>
        <p:nvSpPr>
          <p:cNvPr id="6" name="Footer Placeholder 5"/>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7" name="Slide Number Placeholder 6"/>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28556191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Date Placeholder 6"/>
          <p:cNvSpPr>
            <a:spLocks noGrp="1"/>
          </p:cNvSpPr>
          <p:nvPr>
            <p:ph type="dt" sz="half" idx="10"/>
          </p:nvPr>
        </p:nvSpPr>
        <p:spPr/>
        <p:txBody>
          <a:bodyPr/>
          <a:lstStyle/>
          <a:p>
            <a:fld id="{524679BB-DB2E-3642-9FA6-9008755EF939}" type="datetimeFigureOut">
              <a:rPr lang="en-US" smtClean="0"/>
              <a:t>9/12/2013</a:t>
            </a:fld>
            <a:endParaRPr lang="en-GB"/>
          </a:p>
        </p:txBody>
      </p:sp>
      <p:sp>
        <p:nvSpPr>
          <p:cNvPr id="8" name="Footer Placeholder 7"/>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9" name="Slide Number Placeholder 8"/>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42707997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Date Placeholder 2"/>
          <p:cNvSpPr>
            <a:spLocks noGrp="1"/>
          </p:cNvSpPr>
          <p:nvPr>
            <p:ph type="dt" sz="half" idx="10"/>
          </p:nvPr>
        </p:nvSpPr>
        <p:spPr/>
        <p:txBody>
          <a:bodyPr/>
          <a:lstStyle/>
          <a:p>
            <a:fld id="{524679BB-DB2E-3642-9FA6-9008755EF939}" type="datetimeFigureOut">
              <a:rPr lang="en-US" smtClean="0"/>
              <a:t>9/12/2013</a:t>
            </a:fld>
            <a:endParaRPr lang="en-GB"/>
          </a:p>
        </p:txBody>
      </p:sp>
      <p:sp>
        <p:nvSpPr>
          <p:cNvPr id="4" name="Footer Placeholder 3"/>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5" name="Slide Number Placeholder 4"/>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28343354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4679BB-DB2E-3642-9FA6-9008755EF939}" type="datetimeFigureOut">
              <a:rPr lang="en-US" smtClean="0"/>
              <a:t>9/12/2013</a:t>
            </a:fld>
            <a:endParaRPr lang="en-GB"/>
          </a:p>
        </p:txBody>
      </p:sp>
      <p:sp>
        <p:nvSpPr>
          <p:cNvPr id="3" name="Footer Placeholder 2"/>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4" name="Slide Number Placeholder 3"/>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997046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15241957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24679BB-DB2E-3642-9FA6-9008755EF939}" type="datetimeFigureOut">
              <a:rPr lang="en-US" smtClean="0"/>
              <a:t>9/12/2013</a:t>
            </a:fld>
            <a:endParaRPr lang="en-GB"/>
          </a:p>
        </p:txBody>
      </p:sp>
      <p:sp>
        <p:nvSpPr>
          <p:cNvPr id="6" name="Footer Placeholder 5"/>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7" name="Slide Number Placeholder 6"/>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3079199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24679BB-DB2E-3642-9FA6-9008755EF939}" type="datetimeFigureOut">
              <a:rPr lang="en-US" smtClean="0"/>
              <a:t>9/12/2013</a:t>
            </a:fld>
            <a:endParaRPr lang="en-GB"/>
          </a:p>
        </p:txBody>
      </p:sp>
      <p:sp>
        <p:nvSpPr>
          <p:cNvPr id="6" name="Footer Placeholder 5"/>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7" name="Slide Number Placeholder 6"/>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26440306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524679BB-DB2E-3642-9FA6-9008755EF939}" type="datetimeFigureOut">
              <a:rPr lang="en-US" smtClean="0"/>
              <a:t>9/12/2013</a:t>
            </a:fld>
            <a:endParaRPr lang="en-GB"/>
          </a:p>
        </p:txBody>
      </p:sp>
      <p:sp>
        <p:nvSpPr>
          <p:cNvPr id="5" name="Footer Placeholder 4"/>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6" name="Slide Number Placeholder 5"/>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4943768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524679BB-DB2E-3642-9FA6-9008755EF939}" type="datetimeFigureOut">
              <a:rPr lang="en-US" smtClean="0"/>
              <a:t>9/12/2013</a:t>
            </a:fld>
            <a:endParaRPr lang="en-GB"/>
          </a:p>
        </p:txBody>
      </p:sp>
      <p:sp>
        <p:nvSpPr>
          <p:cNvPr id="5" name="Footer Placeholder 4"/>
          <p:cNvSpPr>
            <a:spLocks noGrp="1"/>
          </p:cNvSpPr>
          <p:nvPr>
            <p:ph type="ftr" sz="quarter" idx="11"/>
          </p:nvPr>
        </p:nvSpPr>
        <p:spPr/>
        <p:txBody>
          <a:bodyPr/>
          <a:lstStyle/>
          <a:p>
            <a:endParaRPr lang="en-GB">
              <a:solidFill>
                <a:srgbClr val="808080"/>
              </a:solidFill>
              <a:latin typeface="Arial"/>
              <a:ea typeface="ＭＳ Ｐゴシック"/>
              <a:cs typeface="ＭＳ Ｐゴシック"/>
            </a:endParaRPr>
          </a:p>
        </p:txBody>
      </p:sp>
      <p:sp>
        <p:nvSpPr>
          <p:cNvPr id="6" name="Slide Number Placeholder 5"/>
          <p:cNvSpPr>
            <a:spLocks noGrp="1"/>
          </p:cNvSpPr>
          <p:nvPr>
            <p:ph type="sldNum" sz="quarter" idx="12"/>
          </p:nvPr>
        </p:nvSpPr>
        <p:spPr/>
        <p:txBody>
          <a:bodyPr/>
          <a:lstStyle/>
          <a:p>
            <a:fld id="{6FAFB5CD-9F91-1044-B236-6A0DD449B60F}" type="slidenum">
              <a:rPr lang="en-GB" smtClean="0"/>
              <a:t>‹#›</a:t>
            </a:fld>
            <a:endParaRPr lang="en-GB"/>
          </a:p>
        </p:txBody>
      </p:sp>
    </p:spTree>
    <p:extLst>
      <p:ext uri="{BB962C8B-B14F-4D97-AF65-F5344CB8AC3E}">
        <p14:creationId xmlns:p14="http://schemas.microsoft.com/office/powerpoint/2010/main" val="5892190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5800"/>
            <a:ext cx="1447800"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Text Box 2"/>
          <p:cNvSpPr txBox="1">
            <a:spLocks noChangeArrowheads="1"/>
          </p:cNvSpPr>
          <p:nvPr userDrawn="1"/>
        </p:nvSpPr>
        <p:spPr bwMode="auto">
          <a:xfrm>
            <a:off x="0" y="6308725"/>
            <a:ext cx="9144000" cy="549275"/>
          </a:xfrm>
          <a:prstGeom prst="rect">
            <a:avLst/>
          </a:prstGeom>
          <a:solidFill>
            <a:srgbClr val="0067B1"/>
          </a:solidFill>
          <a:ln w="9525">
            <a:no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grpSp>
        <p:nvGrpSpPr>
          <p:cNvPr id="6" name="Group 21"/>
          <p:cNvGrpSpPr>
            <a:grpSpLocks/>
          </p:cNvGrpSpPr>
          <p:nvPr/>
        </p:nvGrpSpPr>
        <p:grpSpPr bwMode="auto">
          <a:xfrm>
            <a:off x="0" y="0"/>
            <a:ext cx="9215438" cy="1081088"/>
            <a:chOff x="-1" y="0"/>
            <a:chExt cx="9215439" cy="1081088"/>
          </a:xfrm>
        </p:grpSpPr>
        <p:sp>
          <p:nvSpPr>
            <p:cNvPr id="7"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pic>
          <p:nvPicPr>
            <p:cNvPr id="8" name="Picture 5"/>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sp>
          <p:nvSpPr>
            <p:cNvPr id="10"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sp>
          <p:nvSpPr>
            <p:cNvPr id="11" name="Text Box 12"/>
            <p:cNvSpPr txBox="1">
              <a:spLocks noChangeArrowheads="1"/>
            </p:cNvSpPr>
            <p:nvPr userDrawn="1"/>
          </p:nvSpPr>
          <p:spPr bwMode="auto">
            <a:xfrm>
              <a:off x="6551613" y="503238"/>
              <a:ext cx="2663825" cy="577850"/>
            </a:xfrm>
            <a:prstGeom prst="rect">
              <a:avLst/>
            </a:prstGeom>
            <a:noFill/>
            <a:ln w="9525">
              <a:noFill/>
              <a:round/>
              <a:headEnd/>
              <a:tailEnd/>
            </a:ln>
            <a:effectLst/>
          </p:spPr>
          <p:txBody>
            <a:bodyPr lIns="90000" tIns="45000" rIns="90000" bIns="45000"/>
            <a:lstStyle/>
            <a:p>
              <a:pPr eaLnBrk="1" fontAlgn="auto" hangingPunct="1">
                <a:spcBef>
                  <a:spcPts val="0"/>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rgbClr val="FFFFFF"/>
                  </a:solidFill>
                  <a:latin typeface="Calibri"/>
                  <a:ea typeface="SimSun" charset="0"/>
                  <a:cs typeface="Arial" pitchFamily="34" charset="0"/>
                </a:rPr>
                <a:t>EGI-</a:t>
              </a:r>
              <a:r>
                <a:rPr lang="en-GB" sz="3200" b="1" dirty="0" err="1">
                  <a:solidFill>
                    <a:srgbClr val="FFFFFF"/>
                  </a:solidFill>
                  <a:latin typeface="Calibri"/>
                  <a:ea typeface="SimSun" charset="0"/>
                  <a:cs typeface="Arial" pitchFamily="34" charset="0"/>
                </a:rPr>
                <a:t>InSPIRE</a:t>
              </a:r>
              <a:endParaRPr lang="en-GB" sz="3200" b="1" dirty="0">
                <a:solidFill>
                  <a:srgbClr val="FFFFFF"/>
                </a:solidFill>
                <a:latin typeface="Calibri"/>
                <a:ea typeface="SimSun" charset="0"/>
                <a:cs typeface="Arial" pitchFamily="34" charset="0"/>
              </a:endParaRPr>
            </a:p>
          </p:txBody>
        </p:sp>
      </p:gr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3888" y="5713413"/>
            <a:ext cx="781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688" y="5640388"/>
            <a:ext cx="14478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eaLnBrk="1" fontAlgn="auto" hangingPunct="1">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latin typeface="Calibri"/>
                <a:ea typeface="SimSun" charset="0"/>
                <a:cs typeface="Arial" pitchFamily="34" charset="0"/>
              </a:rPr>
              <a:t>www.egi.eu</a:t>
            </a:r>
          </a:p>
        </p:txBody>
      </p:sp>
      <p:sp>
        <p:nvSpPr>
          <p:cNvPr id="2" name="Title 1"/>
          <p:cNvSpPr>
            <a:spLocks noGrp="1"/>
          </p:cNvSpPr>
          <p:nvPr>
            <p:ph type="ctrTitle"/>
          </p:nvPr>
        </p:nvSpPr>
        <p:spPr>
          <a:xfrm>
            <a:off x="1619672" y="2130425"/>
            <a:ext cx="7200800" cy="1470025"/>
          </a:xfrm>
        </p:spPr>
        <p:txBody>
          <a:bodyPr/>
          <a:lstStyle>
            <a:lvl1pPr>
              <a:defRPr>
                <a:solidFill>
                  <a:schemeClr val="tx1"/>
                </a:solidFill>
                <a:latin typeface="Arial" pitchFamily="34" charset="0"/>
                <a:cs typeface="Arial"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2267744" y="3886200"/>
            <a:ext cx="5832648" cy="1343000"/>
          </a:xfrm>
        </p:spPr>
        <p:txBody>
          <a:bodyPr/>
          <a:lstStyle>
            <a:lvl1pPr marL="0" indent="0" algn="ctr">
              <a:buNone/>
              <a:defRPr>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3"/>
          <p:cNvSpPr>
            <a:spLocks noGrp="1"/>
          </p:cNvSpPr>
          <p:nvPr>
            <p:ph type="dt" sz="half" idx="10"/>
          </p:nvPr>
        </p:nvSpPr>
        <p:spPr>
          <a:xfrm>
            <a:off x="62136" y="6376670"/>
            <a:ext cx="2133600" cy="365125"/>
          </a:xfrm>
        </p:spPr>
        <p:txBody>
          <a:bodyPr/>
          <a:lstStyle>
            <a:lvl1pPr>
              <a:defRPr smtClean="0">
                <a:solidFill>
                  <a:schemeClr val="bg1"/>
                </a:solidFill>
                <a:latin typeface="Arial" pitchFamily="34" charset="0"/>
                <a:cs typeface="Arial" pitchFamily="34" charset="0"/>
              </a:defRPr>
            </a:lvl1pPr>
          </a:lstStyle>
          <a:p>
            <a:fld id="{F3FC0880-F6C3-45E9-87E8-9931214CEFA6}" type="datetime1">
              <a:rPr lang="en-US">
                <a:solidFill>
                  <a:prstClr val="white"/>
                </a:solidFill>
              </a:rPr>
              <a:pPr/>
              <a:t>9/12/2013</a:t>
            </a:fld>
            <a:endParaRPr lang="en-US" dirty="0">
              <a:solidFill>
                <a:prstClr val="white"/>
              </a:solidFill>
            </a:endParaRPr>
          </a:p>
        </p:txBody>
      </p:sp>
    </p:spTree>
    <p:extLst>
      <p:ext uri="{BB962C8B-B14F-4D97-AF65-F5344CB8AC3E}">
        <p14:creationId xmlns:p14="http://schemas.microsoft.com/office/powerpoint/2010/main" val="229641077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1913" y="6376243"/>
            <a:ext cx="2133600" cy="365125"/>
          </a:xfrm>
        </p:spPr>
        <p:txBody>
          <a:bodyPr/>
          <a:lstStyle>
            <a:lvl1pPr>
              <a:defRPr/>
            </a:lvl1pPr>
          </a:lstStyle>
          <a:p>
            <a:fld id="{AF6735E6-1464-4AB0-925A-645E9F3D67E2}" type="datetime1">
              <a:rPr lang="en-US" smtClean="0">
                <a:solidFill>
                  <a:prstClr val="white"/>
                </a:solidFill>
              </a:rPr>
              <a:pPr/>
              <a:t>9/12/2013</a:t>
            </a:fld>
            <a:endParaRPr lang="en-US">
              <a:solidFill>
                <a:prstClr val="white"/>
              </a:solidFill>
            </a:endParaRPr>
          </a:p>
        </p:txBody>
      </p:sp>
    </p:spTree>
    <p:extLst>
      <p:ext uri="{BB962C8B-B14F-4D97-AF65-F5344CB8AC3E}">
        <p14:creationId xmlns:p14="http://schemas.microsoft.com/office/powerpoint/2010/main" val="2238490110"/>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F30C141-D2D5-493B-A3B0-6A089A0EB32A}" type="datetime1">
              <a:rPr lang="en-US">
                <a:solidFill>
                  <a:prstClr val="white"/>
                </a:solidFill>
              </a:rPr>
              <a:pPr/>
              <a:t>9/12/2013</a:t>
            </a:fld>
            <a:endParaRPr lang="en-US">
              <a:solidFill>
                <a:prstClr val="white"/>
              </a:solidFill>
            </a:endParaRPr>
          </a:p>
        </p:txBody>
      </p:sp>
    </p:spTree>
    <p:extLst>
      <p:ext uri="{BB962C8B-B14F-4D97-AF65-F5344CB8AC3E}">
        <p14:creationId xmlns:p14="http://schemas.microsoft.com/office/powerpoint/2010/main" val="2277632090"/>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0C5ACF9-AFC1-4063-B219-E33771132D52}" type="datetime1">
              <a:rPr lang="en-US">
                <a:solidFill>
                  <a:prstClr val="white"/>
                </a:solidFill>
              </a:rPr>
              <a:pPr/>
              <a:t>9/12/2013</a:t>
            </a:fld>
            <a:endParaRPr lang="en-US">
              <a:solidFill>
                <a:prstClr val="white"/>
              </a:solidFill>
            </a:endParaRPr>
          </a:p>
        </p:txBody>
      </p:sp>
    </p:spTree>
    <p:extLst>
      <p:ext uri="{BB962C8B-B14F-4D97-AF65-F5344CB8AC3E}">
        <p14:creationId xmlns:p14="http://schemas.microsoft.com/office/powerpoint/2010/main" val="2081782777"/>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fld id="{AC7FBCAB-A66F-47F7-BCBA-7E40FC92FF97}" type="datetime1">
              <a:rPr lang="en-US" smtClean="0">
                <a:solidFill>
                  <a:prstClr val="white"/>
                </a:solidFill>
              </a:rPr>
              <a:pPr>
                <a:defRPr/>
              </a:pPr>
              <a:t>9/12/2013</a:t>
            </a:fld>
            <a:endParaRPr lang="el-GR">
              <a:solidFill>
                <a:prstClr val="white"/>
              </a:solidFill>
            </a:endParaRPr>
          </a:p>
        </p:txBody>
      </p:sp>
    </p:spTree>
    <p:extLst>
      <p:ext uri="{BB962C8B-B14F-4D97-AF65-F5344CB8AC3E}">
        <p14:creationId xmlns:p14="http://schemas.microsoft.com/office/powerpoint/2010/main" val="2966613761"/>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762000" y="2743200"/>
            <a:ext cx="7772400" cy="1500187"/>
          </a:xfrm>
        </p:spPr>
        <p:txBody>
          <a:bodyPr anchor="ctr"/>
          <a:lstStyle>
            <a:lvl1pPr marL="0" indent="0" algn="ctr">
              <a:buNone/>
              <a:defRPr sz="31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dirty="0" smtClean="0"/>
              <a:t>Click to edit Master text </a:t>
            </a:r>
            <a:r>
              <a:rPr lang="en-GB" dirty="0" err="1" smtClean="0"/>
              <a:t>syles</a:t>
            </a:r>
            <a:endParaRPr lang="en-GB" dirty="0" smtClean="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15510943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 name="Rectangle 4"/>
          <p:cNvSpPr/>
          <p:nvPr userDrawn="1"/>
        </p:nvSpPr>
        <p:spPr bwMode="auto">
          <a:xfrm>
            <a:off x="0" y="0"/>
            <a:ext cx="9144000" cy="1447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3" name="Picture Placeholder 2"/>
          <p:cNvSpPr>
            <a:spLocks noGrp="1"/>
          </p:cNvSpPr>
          <p:nvPr>
            <p:ph type="pic" idx="1"/>
          </p:nvPr>
        </p:nvSpPr>
        <p:spPr>
          <a:xfrm>
            <a:off x="1752600" y="99060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423862"/>
          </a:xfrm>
        </p:spPr>
        <p:txBody>
          <a:bodyPr anchor="ctr"/>
          <a:lstStyle>
            <a:lvl1pPr marL="0" indent="0" algn="ctr">
              <a:buNone/>
              <a:defRPr sz="11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dirty="0" smtClean="0"/>
              <a:t>Click to edit Master text styles</a:t>
            </a:r>
          </a:p>
        </p:txBody>
      </p:sp>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5800"/>
            <a:ext cx="1447800"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Text Box 2"/>
          <p:cNvSpPr txBox="1">
            <a:spLocks noChangeArrowheads="1"/>
          </p:cNvSpPr>
          <p:nvPr/>
        </p:nvSpPr>
        <p:spPr bwMode="auto">
          <a:xfrm>
            <a:off x="0" y="6308725"/>
            <a:ext cx="9144000" cy="549275"/>
          </a:xfrm>
          <a:prstGeom prst="rect">
            <a:avLst/>
          </a:prstGeom>
          <a:solidFill>
            <a:srgbClr val="0067B1"/>
          </a:solidFill>
          <a:ln w="9525">
            <a:no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grpSp>
        <p:nvGrpSpPr>
          <p:cNvPr id="6" name="Group 21"/>
          <p:cNvGrpSpPr>
            <a:grpSpLocks/>
          </p:cNvGrpSpPr>
          <p:nvPr/>
        </p:nvGrpSpPr>
        <p:grpSpPr bwMode="auto">
          <a:xfrm>
            <a:off x="0" y="0"/>
            <a:ext cx="9215438" cy="1081088"/>
            <a:chOff x="-1" y="0"/>
            <a:chExt cx="9215439" cy="1081088"/>
          </a:xfrm>
        </p:grpSpPr>
        <p:sp>
          <p:nvSpPr>
            <p:cNvPr id="7"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pic>
          <p:nvPicPr>
            <p:cNvPr id="8" name="Picture 5"/>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sp>
          <p:nvSpPr>
            <p:cNvPr id="10"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sp>
          <p:nvSpPr>
            <p:cNvPr id="11" name="Text Box 12"/>
            <p:cNvSpPr txBox="1">
              <a:spLocks noChangeArrowheads="1"/>
            </p:cNvSpPr>
            <p:nvPr userDrawn="1"/>
          </p:nvSpPr>
          <p:spPr bwMode="auto">
            <a:xfrm>
              <a:off x="6551613" y="503238"/>
              <a:ext cx="2663825" cy="577850"/>
            </a:xfrm>
            <a:prstGeom prst="rect">
              <a:avLst/>
            </a:prstGeom>
            <a:noFill/>
            <a:ln w="9525">
              <a:noFill/>
              <a:round/>
              <a:headEnd/>
              <a:tailEnd/>
            </a:ln>
            <a:effectLst/>
          </p:spPr>
          <p:txBody>
            <a:bodyPr lIns="90000" tIns="45000" rIns="90000" bIns="45000"/>
            <a:lstStyle/>
            <a:p>
              <a:pPr eaLnBrk="1" fontAlgn="auto" hangingPunct="1">
                <a:spcBef>
                  <a:spcPts val="0"/>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rgbClr val="FFFFFF"/>
                  </a:solidFill>
                  <a:latin typeface="Calibri"/>
                  <a:ea typeface="SimSun" charset="0"/>
                  <a:cs typeface="Arial" pitchFamily="34" charset="0"/>
                </a:rPr>
                <a:t>EGI-</a:t>
              </a:r>
              <a:r>
                <a:rPr lang="en-GB" sz="3200" b="1" dirty="0" err="1">
                  <a:solidFill>
                    <a:srgbClr val="FFFFFF"/>
                  </a:solidFill>
                  <a:latin typeface="Calibri"/>
                  <a:ea typeface="SimSun" charset="0"/>
                  <a:cs typeface="Arial" pitchFamily="34" charset="0"/>
                </a:rPr>
                <a:t>InSPIRE</a:t>
              </a:r>
              <a:endParaRPr lang="en-GB" sz="3200" b="1" dirty="0">
                <a:solidFill>
                  <a:srgbClr val="FFFFFF"/>
                </a:solidFill>
                <a:latin typeface="Calibri"/>
                <a:ea typeface="SimSun" charset="0"/>
                <a:cs typeface="Arial" pitchFamily="34" charset="0"/>
              </a:endParaRPr>
            </a:p>
          </p:txBody>
        </p:sp>
      </p:gr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3888" y="5713413"/>
            <a:ext cx="781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6688" y="5640388"/>
            <a:ext cx="14478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eaLnBrk="1" fontAlgn="auto" hangingPunct="1">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latin typeface="Calibri"/>
                <a:ea typeface="SimSun" charset="0"/>
                <a:cs typeface="Arial" pitchFamily="34" charset="0"/>
              </a:rPr>
              <a:t>www.egi.eu</a:t>
            </a:r>
          </a:p>
        </p:txBody>
      </p:sp>
      <p:sp>
        <p:nvSpPr>
          <p:cNvPr id="15" name="Rectangle 18"/>
          <p:cNvSpPr>
            <a:spLocks noChangeArrowheads="1"/>
          </p:cNvSpPr>
          <p:nvPr/>
        </p:nvSpPr>
        <p:spPr bwMode="auto">
          <a:xfrm>
            <a:off x="53752" y="6605588"/>
            <a:ext cx="2286000" cy="279400"/>
          </a:xfrm>
          <a:prstGeom prst="rect">
            <a:avLst/>
          </a:prstGeom>
          <a:noFill/>
          <a:ln w="9525">
            <a:noFill/>
            <a:round/>
            <a:headEnd/>
            <a:tailEnd/>
          </a:ln>
          <a:effectLst/>
        </p:spPr>
        <p:txBody>
          <a:bodyPr lIns="90000" tIns="46800" rIns="90000" bIns="46800">
            <a:spAutoFit/>
          </a:bodyPr>
          <a:lstStyle/>
          <a:p>
            <a:pPr eaLnBrk="1" fontAlgn="auto" hangingPunct="1">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latin typeface="Calibri"/>
                <a:ea typeface="SimSun" charset="0"/>
                <a:cs typeface="Arial" pitchFamily="34" charset="0"/>
              </a:rPr>
              <a:t>EGI-</a:t>
            </a:r>
            <a:r>
              <a:rPr lang="en-US" sz="1200" dirty="0" err="1">
                <a:solidFill>
                  <a:srgbClr val="FFFFFF"/>
                </a:solidFill>
                <a:latin typeface="Calibri"/>
                <a:ea typeface="SimSun" charset="0"/>
                <a:cs typeface="Arial" pitchFamily="34" charset="0"/>
              </a:rPr>
              <a:t>InSPIRE</a:t>
            </a:r>
            <a:r>
              <a:rPr lang="en-US" sz="1200" dirty="0">
                <a:solidFill>
                  <a:srgbClr val="FFFFFF"/>
                </a:solidFill>
                <a:latin typeface="Calibri"/>
                <a:ea typeface="SimSun" charset="0"/>
                <a:cs typeface="Arial" pitchFamily="34" charset="0"/>
              </a:rPr>
              <a:t> RI-261323</a:t>
            </a:r>
          </a:p>
        </p:txBody>
      </p:sp>
      <p:sp>
        <p:nvSpPr>
          <p:cNvPr id="2" name="Title 1"/>
          <p:cNvSpPr>
            <a:spLocks noGrp="1"/>
          </p:cNvSpPr>
          <p:nvPr>
            <p:ph type="ctrTitle"/>
          </p:nvPr>
        </p:nvSpPr>
        <p:spPr>
          <a:xfrm>
            <a:off x="1619672" y="2130425"/>
            <a:ext cx="7200800" cy="1470025"/>
          </a:xfrm>
        </p:spPr>
        <p:txBody>
          <a:bodyPr/>
          <a:lstStyle>
            <a:lvl1pPr>
              <a:defRPr>
                <a:solidFill>
                  <a:schemeClr val="tx1"/>
                </a:solidFill>
                <a:latin typeface="Arial" pitchFamily="34" charset="0"/>
                <a:cs typeface="Arial"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2267744" y="3886200"/>
            <a:ext cx="5832648" cy="1343000"/>
          </a:xfrm>
        </p:spPr>
        <p:txBody>
          <a:bodyPr/>
          <a:lstStyle>
            <a:lvl1pPr marL="0" indent="0" algn="ctr">
              <a:buNone/>
              <a:defRPr>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3"/>
          <p:cNvSpPr>
            <a:spLocks noGrp="1"/>
          </p:cNvSpPr>
          <p:nvPr>
            <p:ph type="dt" sz="half" idx="10"/>
          </p:nvPr>
        </p:nvSpPr>
        <p:spPr>
          <a:xfrm>
            <a:off x="62136" y="6376670"/>
            <a:ext cx="2133600" cy="365125"/>
          </a:xfrm>
        </p:spPr>
        <p:txBody>
          <a:bodyPr/>
          <a:lstStyle>
            <a:lvl1pPr>
              <a:defRPr smtClean="0">
                <a:solidFill>
                  <a:schemeClr val="bg1"/>
                </a:solidFill>
                <a:latin typeface="Arial" pitchFamily="34" charset="0"/>
                <a:cs typeface="Arial" pitchFamily="34" charset="0"/>
              </a:defRPr>
            </a:lvl1pPr>
          </a:lstStyle>
          <a:p>
            <a:fld id="{F3FC0880-F6C3-45E9-87E8-9931214CEFA6}" type="datetime1">
              <a:rPr lang="en-US">
                <a:solidFill>
                  <a:prstClr val="white"/>
                </a:solidFill>
              </a:rPr>
              <a:pPr/>
              <a:t>9/12/2013</a:t>
            </a:fld>
            <a:endParaRPr lang="en-US">
              <a:solidFill>
                <a:prstClr val="white"/>
              </a:solidFill>
            </a:endParaRPr>
          </a:p>
        </p:txBody>
      </p:sp>
    </p:spTree>
    <p:extLst>
      <p:ext uri="{BB962C8B-B14F-4D97-AF65-F5344CB8AC3E}">
        <p14:creationId xmlns:p14="http://schemas.microsoft.com/office/powerpoint/2010/main" val="2296410777"/>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AF6735E6-1464-4AB0-925A-645E9F3D67E2}" type="datetime1">
              <a:rPr lang="en-US" smtClean="0">
                <a:solidFill>
                  <a:prstClr val="white"/>
                </a:solidFill>
              </a:rPr>
              <a:pPr/>
              <a:t>9/12/2013</a:t>
            </a:fld>
            <a:endParaRPr lang="en-US">
              <a:solidFill>
                <a:prstClr val="white"/>
              </a:solidFill>
            </a:endParaRPr>
          </a:p>
        </p:txBody>
      </p:sp>
    </p:spTree>
    <p:extLst>
      <p:ext uri="{BB962C8B-B14F-4D97-AF65-F5344CB8AC3E}">
        <p14:creationId xmlns:p14="http://schemas.microsoft.com/office/powerpoint/2010/main" val="2238490110"/>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F30C141-D2D5-493B-A3B0-6A089A0EB32A}" type="datetime1">
              <a:rPr lang="en-US">
                <a:solidFill>
                  <a:prstClr val="white"/>
                </a:solidFill>
              </a:rPr>
              <a:pPr/>
              <a:t>9/12/2013</a:t>
            </a:fld>
            <a:endParaRPr lang="en-US">
              <a:solidFill>
                <a:prstClr val="white"/>
              </a:solidFill>
            </a:endParaRPr>
          </a:p>
        </p:txBody>
      </p:sp>
    </p:spTree>
    <p:extLst>
      <p:ext uri="{BB962C8B-B14F-4D97-AF65-F5344CB8AC3E}">
        <p14:creationId xmlns:p14="http://schemas.microsoft.com/office/powerpoint/2010/main" val="2277632090"/>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0C5ACF9-AFC1-4063-B219-E33771132D52}" type="datetime1">
              <a:rPr lang="en-US">
                <a:solidFill>
                  <a:prstClr val="white"/>
                </a:solidFill>
              </a:rPr>
              <a:pPr/>
              <a:t>9/12/2013</a:t>
            </a:fld>
            <a:endParaRPr lang="en-US">
              <a:solidFill>
                <a:prstClr val="white"/>
              </a:solidFill>
            </a:endParaRPr>
          </a:p>
        </p:txBody>
      </p:sp>
    </p:spTree>
    <p:extLst>
      <p:ext uri="{BB962C8B-B14F-4D97-AF65-F5344CB8AC3E}">
        <p14:creationId xmlns:p14="http://schemas.microsoft.com/office/powerpoint/2010/main" val="2081782777"/>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fld id="{AC7FBCAB-A66F-47F7-BCBA-7E40FC92FF97}" type="datetime1">
              <a:rPr lang="en-US" smtClean="0">
                <a:solidFill>
                  <a:prstClr val="white"/>
                </a:solidFill>
              </a:rPr>
              <a:pPr>
                <a:defRPr/>
              </a:pPr>
              <a:t>9/12/2013</a:t>
            </a:fld>
            <a:endParaRPr lang="el-GR">
              <a:solidFill>
                <a:prstClr val="white"/>
              </a:solidFill>
            </a:endParaRPr>
          </a:p>
        </p:txBody>
      </p:sp>
    </p:spTree>
    <p:extLst>
      <p:ext uri="{BB962C8B-B14F-4D97-AF65-F5344CB8AC3E}">
        <p14:creationId xmlns:p14="http://schemas.microsoft.com/office/powerpoint/2010/main" val="2966613761"/>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GB"/>
          </a:p>
        </p:txBody>
      </p:sp>
      <p:sp>
        <p:nvSpPr>
          <p:cNvPr id="4" name="Date Placeholder 3"/>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endParaRPr lang="en-GB">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24236000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fld id="{12953DB3-8D6D-4414-A409-ABD8E7C7A111}"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6" name="Slide Number Placeholder 5"/>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86684940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fld id="{4C35B3B3-677A-4674-90FA-2C1577B4F848}"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6" name="Slide Number Placeholder 5"/>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30467106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fld id="{C401B044-80BE-4F98-823F-2303A46B15CE}"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7" name="Slide Number Placeholder 6"/>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2702172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685800" y="1524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524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19471685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Date Placeholder 6"/>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fld id="{236A9D3E-2842-43F1-B9BD-C73EC4E21162}"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9" name="Slide Number Placeholder 8"/>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1403702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Date Placeholder 2"/>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fld id="{AB80C455-5052-40C4-B4FF-CD4A5FA5CA6C}"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5" name="Slide Number Placeholder 4"/>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4043476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fld id="{110FFECD-67E2-42D4-AB45-1A006B397815}"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4" name="Slide Number Placeholder 3"/>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604010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fld id="{54AE2EF2-2737-4415-A658-756C8ED1870E}"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7" name="Slide Number Placeholder 6"/>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26842517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fld id="{57543E49-5BCB-41DC-8244-5A4036AC3EFE}"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7" name="Slide Number Placeholder 6"/>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23049530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fld id="{DAEC735E-BF75-4497-B807-CE7C218281C1}"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6" name="Slide Number Placeholder 5"/>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15568261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65FFCD50-6530-0344-9F14-2A71E065633B}" type="datetimeFigureOut">
              <a:rPr lang="en-US" smtClean="0">
                <a:solidFill>
                  <a:prstClr val="black">
                    <a:tint val="75000"/>
                  </a:prstClr>
                </a:solidFill>
                <a:latin typeface="Calibri"/>
              </a:rPr>
              <a:pPr/>
              <a:t>9/12/2013</a:t>
            </a:fld>
            <a:endParaRPr lang="en-GB">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fld id="{D0CC64A3-DC63-4002-981C-00A35FCF2A2B}" type="slidenum">
              <a:rPr lang="ja-JP" altLang="en-US" smtClean="0">
                <a:solidFill>
                  <a:prstClr val="black">
                    <a:tint val="75000"/>
                  </a:prstClr>
                </a:solidFill>
                <a:latin typeface="Calibri"/>
                <a:ea typeface="ＭＳ Ｐゴシック"/>
              </a:rPr>
              <a:pPr/>
              <a:t>‹#›</a:t>
            </a:fld>
            <a:endParaRPr lang="en-US" altLang="ja-JP" dirty="0">
              <a:solidFill>
                <a:prstClr val="black">
                  <a:tint val="75000"/>
                </a:prstClr>
              </a:solidFill>
              <a:latin typeface="Calibri"/>
              <a:ea typeface="ＭＳ Ｐゴシック"/>
            </a:endParaRPr>
          </a:p>
        </p:txBody>
      </p:sp>
      <p:sp>
        <p:nvSpPr>
          <p:cNvPr id="6" name="Slide Number Placeholder 5"/>
          <p:cNvSpPr>
            <a:spLocks noGrp="1"/>
          </p:cNvSpPr>
          <p:nvPr>
            <p:ph type="sldNum" sz="quarter" idx="12"/>
          </p:nvPr>
        </p:nvSpPr>
        <p:spPr/>
        <p:txBody>
          <a:bodyPr/>
          <a:lstStyle/>
          <a:p>
            <a:fld id="{44C21D71-6F0E-4141-B429-C82C515D2613}" type="slidenum">
              <a:rPr lang="en-GB" smtClean="0">
                <a:solidFill>
                  <a:prstClr val="black">
                    <a:tint val="75000"/>
                  </a:prstClr>
                </a:solidFill>
                <a:latin typeface="Calibri"/>
              </a:rPr>
              <a:pPr/>
              <a:t>‹#›</a:t>
            </a:fld>
            <a:endParaRPr lang="en-GB">
              <a:solidFill>
                <a:prstClr val="black">
                  <a:tint val="75000"/>
                </a:prstClr>
              </a:solidFill>
              <a:latin typeface="Calibri"/>
            </a:endParaRPr>
          </a:p>
        </p:txBody>
      </p:sp>
    </p:spTree>
    <p:extLst>
      <p:ext uri="{BB962C8B-B14F-4D97-AF65-F5344CB8AC3E}">
        <p14:creationId xmlns:p14="http://schemas.microsoft.com/office/powerpoint/2010/main" val="4239921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2014734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4274673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1922625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2981499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endParaRPr lang="en-GB">
              <a:solidFill>
                <a:srgbClr val="808080"/>
              </a:solidFill>
              <a:latin typeface="Arial"/>
              <a:ea typeface="ＭＳ Ｐゴシック"/>
              <a:cs typeface="ＭＳ Ｐゴシック"/>
            </a:endParaRPr>
          </a:p>
        </p:txBody>
      </p:sp>
    </p:spTree>
    <p:extLst>
      <p:ext uri="{BB962C8B-B14F-4D97-AF65-F5344CB8AC3E}">
        <p14:creationId xmlns:p14="http://schemas.microsoft.com/office/powerpoint/2010/main" val="3835457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image" Target="../media/image3.jpe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theme" Target="../theme/theme4.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5.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9" name="Rectangle 5"/>
          <p:cNvSpPr>
            <a:spLocks noGrp="1" noChangeArrowheads="1"/>
          </p:cNvSpPr>
          <p:nvPr>
            <p:ph type="ftr" sz="quarter" idx="3"/>
          </p:nvPr>
        </p:nvSpPr>
        <p:spPr bwMode="auto">
          <a:xfrm>
            <a:off x="1981200" y="6400800"/>
            <a:ext cx="5334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100">
                <a:solidFill>
                  <a:schemeClr val="bg2"/>
                </a:solidFill>
              </a:defRPr>
            </a:lvl1pPr>
          </a:lstStyle>
          <a:p>
            <a:pPr defTabSz="457200" eaLnBrk="1" fontAlgn="auto" hangingPunct="1">
              <a:spcBef>
                <a:spcPts val="0"/>
              </a:spcBef>
              <a:spcAft>
                <a:spcPts val="0"/>
              </a:spcAft>
            </a:pPr>
            <a:endParaRPr lang="en-GB">
              <a:solidFill>
                <a:srgbClr val="808080"/>
              </a:solidFill>
              <a:latin typeface="Arial"/>
              <a:ea typeface="ＭＳ Ｐゴシック"/>
              <a:cs typeface="ＭＳ Ｐゴシック"/>
            </a:endParaRPr>
          </a:p>
        </p:txBody>
      </p:sp>
      <p:sp>
        <p:nvSpPr>
          <p:cNvPr id="1035" name="Rectangle 11"/>
          <p:cNvSpPr>
            <a:spLocks noChangeArrowheads="1"/>
          </p:cNvSpPr>
          <p:nvPr/>
        </p:nvSpPr>
        <p:spPr bwMode="auto">
          <a:xfrm>
            <a:off x="0" y="1066800"/>
            <a:ext cx="9144000" cy="76200"/>
          </a:xfrm>
          <a:prstGeom prst="rect">
            <a:avLst/>
          </a:prstGeom>
          <a:solidFill>
            <a:srgbClr val="5DAD41"/>
          </a:solidFill>
          <a:ln w="9525">
            <a:noFill/>
            <a:miter lim="800000"/>
            <a:headEnd/>
            <a:tailEnd/>
          </a:ln>
        </p:spPr>
        <p:txBody>
          <a:bodyPr/>
          <a:lstStyle/>
          <a:p>
            <a:pPr defTabSz="457200" eaLnBrk="1" fontAlgn="auto" hangingPunct="1">
              <a:spcBef>
                <a:spcPct val="20000"/>
              </a:spcBef>
              <a:spcAft>
                <a:spcPts val="0"/>
              </a:spcAft>
              <a:buClr>
                <a:srgbClr val="176D89"/>
              </a:buClr>
              <a:buFont typeface="Times" charset="0"/>
              <a:buNone/>
            </a:pPr>
            <a:endParaRPr lang="ja-JP" altLang="en-US" sz="2800">
              <a:solidFill>
                <a:srgbClr val="FFFFFF"/>
              </a:solidFill>
              <a:latin typeface="Arial"/>
              <a:ea typeface="ＭＳ Ｐゴシック"/>
              <a:cs typeface="ＭＳ Ｐゴシック"/>
            </a:endParaRPr>
          </a:p>
        </p:txBody>
      </p:sp>
      <p:sp>
        <p:nvSpPr>
          <p:cNvPr id="2" name="Rectangle 17"/>
          <p:cNvSpPr>
            <a:spLocks noGrp="1" noChangeArrowheads="1"/>
          </p:cNvSpPr>
          <p:nvPr>
            <p:ph type="title"/>
          </p:nvPr>
        </p:nvSpPr>
        <p:spPr bwMode="auto">
          <a:xfrm>
            <a:off x="685800" y="1524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ltLang="ja-JP" smtClean="0"/>
              <a:t>Click to edit Master title style</a:t>
            </a:r>
            <a:endParaRPr lang="en-US" altLang="ja-JP"/>
          </a:p>
        </p:txBody>
      </p:sp>
      <p:sp>
        <p:nvSpPr>
          <p:cNvPr id="1030" name="Rectangle 18"/>
          <p:cNvSpPr>
            <a:spLocks noGrp="1" noChangeArrowheads="1"/>
          </p:cNvSpPr>
          <p:nvPr>
            <p:ph type="body" idx="1"/>
          </p:nvPr>
        </p:nvSpPr>
        <p:spPr bwMode="auto">
          <a:xfrm>
            <a:off x="685800" y="15240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ja-JP" smtClean="0"/>
              <a:t>Click to edit Master text styles</a:t>
            </a:r>
          </a:p>
          <a:p>
            <a:pPr lvl="1"/>
            <a:r>
              <a:rPr lang="en-GB" altLang="ja-JP" smtClean="0"/>
              <a:t>Second level</a:t>
            </a:r>
          </a:p>
          <a:p>
            <a:pPr lvl="2"/>
            <a:r>
              <a:rPr lang="en-GB" altLang="ja-JP" smtClean="0"/>
              <a:t>Third level</a:t>
            </a:r>
          </a:p>
          <a:p>
            <a:pPr lvl="3"/>
            <a:r>
              <a:rPr lang="en-GB" altLang="ja-JP" smtClean="0"/>
              <a:t>Fourth level</a:t>
            </a:r>
          </a:p>
          <a:p>
            <a:pPr lvl="4"/>
            <a:r>
              <a:rPr lang="en-GB" altLang="ja-JP" smtClean="0"/>
              <a:t>Fifth level</a:t>
            </a:r>
            <a:endParaRPr lang="en-US" altLang="ja-JP"/>
          </a:p>
        </p:txBody>
      </p:sp>
      <p:sp>
        <p:nvSpPr>
          <p:cNvPr id="1045" name="Text Box 21"/>
          <p:cNvSpPr txBox="1">
            <a:spLocks noChangeArrowheads="1"/>
          </p:cNvSpPr>
          <p:nvPr/>
        </p:nvSpPr>
        <p:spPr bwMode="auto">
          <a:xfrm>
            <a:off x="990600" y="6477000"/>
            <a:ext cx="1371600" cy="184150"/>
          </a:xfrm>
          <a:prstGeom prst="rect">
            <a:avLst/>
          </a:prstGeom>
          <a:noFill/>
          <a:ln w="9525">
            <a:noFill/>
            <a:miter lim="800000"/>
            <a:headEnd/>
            <a:tailEnd/>
          </a:ln>
          <a:effec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defTabSz="457200" eaLnBrk="1" fontAlgn="auto" hangingPunct="1">
              <a:spcBef>
                <a:spcPct val="50000"/>
              </a:spcBef>
              <a:spcAft>
                <a:spcPts val="0"/>
              </a:spcAft>
            </a:pPr>
            <a:r>
              <a:rPr lang="en-US" altLang="ja-JP" sz="600">
                <a:solidFill>
                  <a:srgbClr val="000000"/>
                </a:solidFill>
              </a:rPr>
              <a:t>© 2009 Open Grid Forum</a:t>
            </a:r>
          </a:p>
        </p:txBody>
      </p:sp>
      <p:graphicFrame>
        <p:nvGraphicFramePr>
          <p:cNvPr id="1026" name="Base" hidden="1"/>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spid="_x0000_s2094" r:id="rId16" imgW="0" imgH="0" progId="PowerPoint.Show.8">
                  <p:embed/>
                </p:oleObj>
              </mc:Choice>
              <mc:Fallback>
                <p:oleObj r:id="rId16" imgW="0" imgH="0" progId="PowerPoint.Show.8">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700" r:id="rId12"/>
  </p:sldLayoutIdLst>
  <p:txStyles>
    <p:titleStyle>
      <a:lvl1pPr algn="l" rtl="0" eaLnBrk="1" fontAlgn="base" hangingPunct="1">
        <a:spcBef>
          <a:spcPct val="0"/>
        </a:spcBef>
        <a:spcAft>
          <a:spcPct val="0"/>
        </a:spcAft>
        <a:defRPr sz="3500">
          <a:solidFill>
            <a:schemeClr val="tx1"/>
          </a:solidFill>
          <a:latin typeface="+mj-lt"/>
          <a:ea typeface="+mj-ea"/>
          <a:cs typeface="+mj-cs"/>
        </a:defRPr>
      </a:lvl1pPr>
      <a:lvl2pPr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2pPr>
      <a:lvl3pPr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3pPr>
      <a:lvl4pPr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4pPr>
      <a:lvl5pPr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5pPr>
      <a:lvl6pPr marL="457200"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6pPr>
      <a:lvl7pPr marL="914400"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7pPr>
      <a:lvl8pPr marL="1371600"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8pPr>
      <a:lvl9pPr marL="1828800" algn="l" rtl="0" eaLnBrk="1" fontAlgn="base" hangingPunct="1">
        <a:spcBef>
          <a:spcPct val="0"/>
        </a:spcBef>
        <a:spcAft>
          <a:spcPct val="0"/>
        </a:spcAft>
        <a:defRPr sz="3500">
          <a:solidFill>
            <a:schemeClr val="tx1"/>
          </a:solidFill>
          <a:latin typeface="Arial" pitchFamily="-110" charset="0"/>
          <a:ea typeface="ＭＳ Ｐゴシック" pitchFamily="-110" charset="-128"/>
          <a:cs typeface="ＭＳ Ｐゴシック" pitchFamily="-110" charset="-128"/>
        </a:defRPr>
      </a:lvl9pPr>
    </p:titleStyle>
    <p:bodyStyle>
      <a:lvl1pPr marL="342900" indent="-342900" algn="l" rtl="0" eaLnBrk="1" fontAlgn="base" hangingPunct="1">
        <a:spcBef>
          <a:spcPct val="20000"/>
        </a:spcBef>
        <a:spcAft>
          <a:spcPct val="0"/>
        </a:spcAft>
        <a:buClr>
          <a:schemeClr val="accent2"/>
        </a:buClr>
        <a:buFont typeface="Times"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2"/>
        </a:buClr>
        <a:buChar char="•"/>
        <a:defRPr sz="2800">
          <a:solidFill>
            <a:schemeClr val="tx1"/>
          </a:solidFill>
          <a:latin typeface="+mn-lt"/>
          <a:ea typeface="+mn-ea"/>
        </a:defRPr>
      </a:lvl2pPr>
      <a:lvl3pPr marL="1143000" indent="-228600" algn="l" rtl="0" eaLnBrk="1" fontAlgn="base" hangingPunct="1">
        <a:spcBef>
          <a:spcPct val="20000"/>
        </a:spcBef>
        <a:spcAft>
          <a:spcPct val="0"/>
        </a:spcAft>
        <a:buClr>
          <a:schemeClr val="accent2"/>
        </a:buClr>
        <a:buChar char="•"/>
        <a:defRPr sz="2400">
          <a:solidFill>
            <a:schemeClr val="tx1"/>
          </a:solidFill>
          <a:latin typeface="+mn-lt"/>
          <a:ea typeface="+mn-ea"/>
        </a:defRPr>
      </a:lvl3pPr>
      <a:lvl4pPr marL="1600200" indent="-228600" algn="l" rtl="0" eaLnBrk="1" fontAlgn="base" hangingPunct="1">
        <a:spcBef>
          <a:spcPct val="20000"/>
        </a:spcBef>
        <a:spcAft>
          <a:spcPct val="0"/>
        </a:spcAft>
        <a:defRPr sz="2000">
          <a:solidFill>
            <a:schemeClr val="tx1"/>
          </a:solidFill>
          <a:latin typeface="+mn-lt"/>
          <a:ea typeface="+mn-ea"/>
        </a:defRPr>
      </a:lvl4pPr>
      <a:lvl5pPr marL="2057400" indent="-228600" algn="l" rtl="0" eaLnBrk="1" fontAlgn="base" hangingPunct="1">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4679BB-DB2E-3642-9FA6-9008755EF939}" type="datetimeFigureOut">
              <a:rPr lang="en-US" smtClean="0"/>
              <a:t>9/12/2013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AFB5CD-9F91-1044-B236-6A0DD449B60F}" type="slidenum">
              <a:rPr lang="en-GB" smtClean="0"/>
              <a:t>‹#›</a:t>
            </a:fld>
            <a:endParaRPr lang="en-GB"/>
          </a:p>
        </p:txBody>
      </p:sp>
    </p:spTree>
    <p:extLst>
      <p:ext uri="{BB962C8B-B14F-4D97-AF65-F5344CB8AC3E}">
        <p14:creationId xmlns:p14="http://schemas.microsoft.com/office/powerpoint/2010/main" val="352344537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Text Box 2"/>
          <p:cNvSpPr txBox="1">
            <a:spLocks noChangeArrowheads="1"/>
          </p:cNvSpPr>
          <p:nvPr/>
        </p:nvSpPr>
        <p:spPr bwMode="auto">
          <a:xfrm>
            <a:off x="0" y="6336109"/>
            <a:ext cx="9144000" cy="549275"/>
          </a:xfrm>
          <a:prstGeom prst="rect">
            <a:avLst/>
          </a:prstGeom>
          <a:solidFill>
            <a:srgbClr val="0067B1"/>
          </a:solidFill>
          <a:ln w="9525">
            <a:no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grpSp>
        <p:nvGrpSpPr>
          <p:cNvPr id="1027" name="Group 12"/>
          <p:cNvGrpSpPr>
            <a:grpSpLocks/>
          </p:cNvGrpSpPr>
          <p:nvPr/>
        </p:nvGrpSpPr>
        <p:grpSpPr bwMode="auto">
          <a:xfrm>
            <a:off x="0" y="0"/>
            <a:ext cx="9144000" cy="1044575"/>
            <a:chOff x="-1" y="0"/>
            <a:chExt cx="9144001" cy="1044575"/>
          </a:xfrm>
        </p:grpSpPr>
        <p:sp>
          <p:nvSpPr>
            <p:cNvPr id="8"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pic>
          <p:nvPicPr>
            <p:cNvPr id="1036" name="Picture 5"/>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sp>
          <p:nvSpPr>
            <p:cNvPr id="11"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grpSp>
      <p:sp>
        <p:nvSpPr>
          <p:cNvPr id="1028" name="Title Placeholder 1"/>
          <p:cNvSpPr>
            <a:spLocks noGrp="1"/>
          </p:cNvSpPr>
          <p:nvPr>
            <p:ph type="title"/>
          </p:nvPr>
        </p:nvSpPr>
        <p:spPr bwMode="auto">
          <a:xfrm>
            <a:off x="2124075" y="115888"/>
            <a:ext cx="684053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611188" y="1600200"/>
            <a:ext cx="807561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1913" y="6376988"/>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Arial" pitchFamily="34" charset="0"/>
                <a:cs typeface="Arial" pitchFamily="34" charset="0"/>
              </a:defRPr>
            </a:lvl1pPr>
          </a:lstStyle>
          <a:p>
            <a:pPr eaLnBrk="1" hangingPunct="1"/>
            <a:fld id="{F8FE9CEF-7BF4-4A4E-A5D2-3998D50F5A5B}" type="datetime1">
              <a:rPr lang="en-US">
                <a:solidFill>
                  <a:prstClr val="white"/>
                </a:solidFill>
              </a:rPr>
              <a:pPr eaLnBrk="1" hangingPunct="1"/>
              <a:t>9/12/2013</a:t>
            </a:fld>
            <a:endParaRPr lang="en-US">
              <a:solidFill>
                <a:prstClr val="white"/>
              </a:solidFill>
            </a:endParaRPr>
          </a:p>
        </p:txBody>
      </p:sp>
      <p:sp>
        <p:nvSpPr>
          <p:cNvPr id="15"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eaLnBrk="1" fontAlgn="auto" hangingPunct="1">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latin typeface="Calibri"/>
                <a:ea typeface="SimSun" charset="0"/>
                <a:cs typeface="Arial" pitchFamily="34" charset="0"/>
              </a:rPr>
              <a:t>www.egi.eu</a:t>
            </a: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55" r:id="rId6"/>
    <p:sldLayoutId id="2147483661" r:id="rId7"/>
  </p:sldLayoutIdLst>
  <p:timing>
    <p:tnLst>
      <p:par>
        <p:cTn id="1" dur="indefinite" restart="never" nodeType="tmRoot"/>
      </p:par>
    </p:tnLst>
  </p:timing>
  <p:hf hdr="0" dt="0"/>
  <p:txStyles>
    <p:titleStyle>
      <a:lvl1pPr algn="ctr" rtl="0" eaLnBrk="1" fontAlgn="base" hangingPunct="1">
        <a:spcBef>
          <a:spcPct val="0"/>
        </a:spcBef>
        <a:spcAft>
          <a:spcPct val="0"/>
        </a:spcAft>
        <a:defRPr sz="4400" kern="1200">
          <a:solidFill>
            <a:schemeClr val="bg1"/>
          </a:solidFill>
          <a:latin typeface="Arial" pitchFamily="34" charset="0"/>
          <a:ea typeface="+mj-ea"/>
          <a:cs typeface="Arial" pitchFamily="34" charset="0"/>
        </a:defRPr>
      </a:lvl1pPr>
      <a:lvl2pPr algn="ctr" rtl="0" eaLnBrk="1" fontAlgn="base" hangingPunct="1">
        <a:spcBef>
          <a:spcPct val="0"/>
        </a:spcBef>
        <a:spcAft>
          <a:spcPct val="0"/>
        </a:spcAft>
        <a:defRPr sz="4400">
          <a:solidFill>
            <a:schemeClr val="bg1"/>
          </a:solidFill>
          <a:latin typeface="Arial" pitchFamily="34" charset="0"/>
          <a:cs typeface="Arial" pitchFamily="34" charset="0"/>
        </a:defRPr>
      </a:lvl2pPr>
      <a:lvl3pPr algn="ctr" rtl="0" eaLnBrk="1" fontAlgn="base" hangingPunct="1">
        <a:spcBef>
          <a:spcPct val="0"/>
        </a:spcBef>
        <a:spcAft>
          <a:spcPct val="0"/>
        </a:spcAft>
        <a:defRPr sz="4400">
          <a:solidFill>
            <a:schemeClr val="bg1"/>
          </a:solidFill>
          <a:latin typeface="Arial" pitchFamily="34" charset="0"/>
          <a:cs typeface="Arial" pitchFamily="34" charset="0"/>
        </a:defRPr>
      </a:lvl3pPr>
      <a:lvl4pPr algn="ctr" rtl="0" eaLnBrk="1" fontAlgn="base" hangingPunct="1">
        <a:spcBef>
          <a:spcPct val="0"/>
        </a:spcBef>
        <a:spcAft>
          <a:spcPct val="0"/>
        </a:spcAft>
        <a:defRPr sz="4400">
          <a:solidFill>
            <a:schemeClr val="bg1"/>
          </a:solidFill>
          <a:latin typeface="Arial" pitchFamily="34" charset="0"/>
          <a:cs typeface="Arial" pitchFamily="34" charset="0"/>
        </a:defRPr>
      </a:lvl4pPr>
      <a:lvl5pPr algn="ctr" rtl="0" eaLnBrk="1" fontAlgn="base" hangingPunct="1">
        <a:spcBef>
          <a:spcPct val="0"/>
        </a:spcBef>
        <a:spcAft>
          <a:spcPct val="0"/>
        </a:spcAft>
        <a:defRPr sz="4400">
          <a:solidFill>
            <a:schemeClr val="bg1"/>
          </a:solidFill>
          <a:latin typeface="Arial" pitchFamily="34" charset="0"/>
          <a:cs typeface="Arial" pitchFamily="34" charset="0"/>
        </a:defRPr>
      </a:lvl5pPr>
      <a:lvl6pPr marL="457200" algn="ctr" rtl="0" eaLnBrk="1" fontAlgn="base" hangingPunct="1">
        <a:spcBef>
          <a:spcPct val="0"/>
        </a:spcBef>
        <a:spcAft>
          <a:spcPct val="0"/>
        </a:spcAft>
        <a:defRPr sz="4400">
          <a:solidFill>
            <a:schemeClr val="bg1"/>
          </a:solidFill>
          <a:latin typeface="Arial" pitchFamily="34" charset="0"/>
          <a:cs typeface="Arial" pitchFamily="34" charset="0"/>
        </a:defRPr>
      </a:lvl6pPr>
      <a:lvl7pPr marL="914400" algn="ctr" rtl="0" eaLnBrk="1" fontAlgn="base" hangingPunct="1">
        <a:spcBef>
          <a:spcPct val="0"/>
        </a:spcBef>
        <a:spcAft>
          <a:spcPct val="0"/>
        </a:spcAft>
        <a:defRPr sz="4400">
          <a:solidFill>
            <a:schemeClr val="bg1"/>
          </a:solidFill>
          <a:latin typeface="Arial" pitchFamily="34" charset="0"/>
          <a:cs typeface="Arial" pitchFamily="34" charset="0"/>
        </a:defRPr>
      </a:lvl7pPr>
      <a:lvl8pPr marL="1371600" algn="ctr" rtl="0" eaLnBrk="1" fontAlgn="base" hangingPunct="1">
        <a:spcBef>
          <a:spcPct val="0"/>
        </a:spcBef>
        <a:spcAft>
          <a:spcPct val="0"/>
        </a:spcAft>
        <a:defRPr sz="4400">
          <a:solidFill>
            <a:schemeClr val="bg1"/>
          </a:solidFill>
          <a:latin typeface="Arial" pitchFamily="34" charset="0"/>
          <a:cs typeface="Arial" pitchFamily="34" charset="0"/>
        </a:defRPr>
      </a:lvl8pPr>
      <a:lvl9pPr marL="1828800" algn="ctr" rtl="0" eaLnBrk="1" fontAlgn="base" hangingPunct="1">
        <a:spcBef>
          <a:spcPct val="0"/>
        </a:spcBef>
        <a:spcAft>
          <a:spcPct val="0"/>
        </a:spcAft>
        <a:defRPr sz="4400">
          <a:solidFill>
            <a:schemeClr val="bg1"/>
          </a:solidFill>
          <a:latin typeface="Arial" pitchFamily="34" charset="0"/>
          <a:cs typeface="Arial"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Text Box 2"/>
          <p:cNvSpPr txBox="1">
            <a:spLocks noChangeArrowheads="1"/>
          </p:cNvSpPr>
          <p:nvPr/>
        </p:nvSpPr>
        <p:spPr bwMode="auto">
          <a:xfrm>
            <a:off x="0" y="6336109"/>
            <a:ext cx="9144000" cy="549275"/>
          </a:xfrm>
          <a:prstGeom prst="rect">
            <a:avLst/>
          </a:prstGeom>
          <a:solidFill>
            <a:srgbClr val="0067B1"/>
          </a:solidFill>
          <a:ln w="9525">
            <a:no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grpSp>
        <p:nvGrpSpPr>
          <p:cNvPr id="1027" name="Group 12"/>
          <p:cNvGrpSpPr>
            <a:grpSpLocks/>
          </p:cNvGrpSpPr>
          <p:nvPr/>
        </p:nvGrpSpPr>
        <p:grpSpPr bwMode="auto">
          <a:xfrm>
            <a:off x="0" y="0"/>
            <a:ext cx="9144000" cy="1044575"/>
            <a:chOff x="-1" y="0"/>
            <a:chExt cx="9144001" cy="1044575"/>
          </a:xfrm>
        </p:grpSpPr>
        <p:sp>
          <p:nvSpPr>
            <p:cNvPr id="8"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pic>
          <p:nvPicPr>
            <p:cNvPr id="1036" name="Picture 5"/>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sp>
          <p:nvSpPr>
            <p:cNvPr id="11"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eaLnBrk="1" fontAlgn="auto" hangingPunct="1">
                <a:spcBef>
                  <a:spcPts val="0"/>
                </a:spcBef>
                <a:spcAft>
                  <a:spcPts val="0"/>
                </a:spcAft>
                <a:defRPr/>
              </a:pPr>
              <a:endParaRPr lang="en-US" sz="1800">
                <a:solidFill>
                  <a:prstClr val="black"/>
                </a:solidFill>
                <a:latin typeface="Calibri"/>
              </a:endParaRPr>
            </a:p>
          </p:txBody>
        </p:sp>
      </p:grpSp>
      <p:sp>
        <p:nvSpPr>
          <p:cNvPr id="1028" name="Title Placeholder 1"/>
          <p:cNvSpPr>
            <a:spLocks noGrp="1"/>
          </p:cNvSpPr>
          <p:nvPr>
            <p:ph type="title"/>
          </p:nvPr>
        </p:nvSpPr>
        <p:spPr bwMode="auto">
          <a:xfrm>
            <a:off x="2124075" y="115888"/>
            <a:ext cx="684053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611188" y="1600200"/>
            <a:ext cx="807561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1913" y="6376988"/>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Arial" pitchFamily="34" charset="0"/>
                <a:cs typeface="Arial" pitchFamily="34" charset="0"/>
              </a:defRPr>
            </a:lvl1pPr>
          </a:lstStyle>
          <a:p>
            <a:pPr eaLnBrk="1" hangingPunct="1"/>
            <a:fld id="{F8FE9CEF-7BF4-4A4E-A5D2-3998D50F5A5B}" type="datetime1">
              <a:rPr lang="en-US">
                <a:solidFill>
                  <a:prstClr val="white"/>
                </a:solidFill>
              </a:rPr>
              <a:pPr eaLnBrk="1" hangingPunct="1"/>
              <a:t>9/12/2013</a:t>
            </a:fld>
            <a:endParaRPr lang="en-US">
              <a:solidFill>
                <a:prstClr val="white"/>
              </a:solidFill>
            </a:endParaRPr>
          </a:p>
        </p:txBody>
      </p:sp>
      <p:sp>
        <p:nvSpPr>
          <p:cNvPr id="15"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eaLnBrk="1" fontAlgn="auto" hangingPunct="1">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latin typeface="Calibri"/>
                <a:ea typeface="SimSun" charset="0"/>
                <a:cs typeface="Arial" pitchFamily="34" charset="0"/>
              </a:rPr>
              <a:t>www.egi.eu</a:t>
            </a:r>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Lst>
  <p:timing>
    <p:tnLst>
      <p:par>
        <p:cTn id="1" dur="indefinite" restart="never" nodeType="tmRoot"/>
      </p:par>
    </p:tnLst>
  </p:timing>
  <p:hf hdr="0" dt="0"/>
  <p:txStyles>
    <p:titleStyle>
      <a:lvl1pPr algn="ctr" rtl="0" eaLnBrk="1" fontAlgn="base" hangingPunct="1">
        <a:spcBef>
          <a:spcPct val="0"/>
        </a:spcBef>
        <a:spcAft>
          <a:spcPct val="0"/>
        </a:spcAft>
        <a:defRPr sz="4400" kern="1200">
          <a:solidFill>
            <a:schemeClr val="bg1"/>
          </a:solidFill>
          <a:latin typeface="Arial" pitchFamily="34" charset="0"/>
          <a:ea typeface="+mj-ea"/>
          <a:cs typeface="Arial" pitchFamily="34" charset="0"/>
        </a:defRPr>
      </a:lvl1pPr>
      <a:lvl2pPr algn="ctr" rtl="0" eaLnBrk="1" fontAlgn="base" hangingPunct="1">
        <a:spcBef>
          <a:spcPct val="0"/>
        </a:spcBef>
        <a:spcAft>
          <a:spcPct val="0"/>
        </a:spcAft>
        <a:defRPr sz="4400">
          <a:solidFill>
            <a:schemeClr val="bg1"/>
          </a:solidFill>
          <a:latin typeface="Arial" pitchFamily="34" charset="0"/>
          <a:cs typeface="Arial" pitchFamily="34" charset="0"/>
        </a:defRPr>
      </a:lvl2pPr>
      <a:lvl3pPr algn="ctr" rtl="0" eaLnBrk="1" fontAlgn="base" hangingPunct="1">
        <a:spcBef>
          <a:spcPct val="0"/>
        </a:spcBef>
        <a:spcAft>
          <a:spcPct val="0"/>
        </a:spcAft>
        <a:defRPr sz="4400">
          <a:solidFill>
            <a:schemeClr val="bg1"/>
          </a:solidFill>
          <a:latin typeface="Arial" pitchFamily="34" charset="0"/>
          <a:cs typeface="Arial" pitchFamily="34" charset="0"/>
        </a:defRPr>
      </a:lvl3pPr>
      <a:lvl4pPr algn="ctr" rtl="0" eaLnBrk="1" fontAlgn="base" hangingPunct="1">
        <a:spcBef>
          <a:spcPct val="0"/>
        </a:spcBef>
        <a:spcAft>
          <a:spcPct val="0"/>
        </a:spcAft>
        <a:defRPr sz="4400">
          <a:solidFill>
            <a:schemeClr val="bg1"/>
          </a:solidFill>
          <a:latin typeface="Arial" pitchFamily="34" charset="0"/>
          <a:cs typeface="Arial" pitchFamily="34" charset="0"/>
        </a:defRPr>
      </a:lvl4pPr>
      <a:lvl5pPr algn="ctr" rtl="0" eaLnBrk="1" fontAlgn="base" hangingPunct="1">
        <a:spcBef>
          <a:spcPct val="0"/>
        </a:spcBef>
        <a:spcAft>
          <a:spcPct val="0"/>
        </a:spcAft>
        <a:defRPr sz="4400">
          <a:solidFill>
            <a:schemeClr val="bg1"/>
          </a:solidFill>
          <a:latin typeface="Arial" pitchFamily="34" charset="0"/>
          <a:cs typeface="Arial" pitchFamily="34" charset="0"/>
        </a:defRPr>
      </a:lvl5pPr>
      <a:lvl6pPr marL="457200" algn="ctr" rtl="0" eaLnBrk="1" fontAlgn="base" hangingPunct="1">
        <a:spcBef>
          <a:spcPct val="0"/>
        </a:spcBef>
        <a:spcAft>
          <a:spcPct val="0"/>
        </a:spcAft>
        <a:defRPr sz="4400">
          <a:solidFill>
            <a:schemeClr val="bg1"/>
          </a:solidFill>
          <a:latin typeface="Arial" pitchFamily="34" charset="0"/>
          <a:cs typeface="Arial" pitchFamily="34" charset="0"/>
        </a:defRPr>
      </a:lvl6pPr>
      <a:lvl7pPr marL="914400" algn="ctr" rtl="0" eaLnBrk="1" fontAlgn="base" hangingPunct="1">
        <a:spcBef>
          <a:spcPct val="0"/>
        </a:spcBef>
        <a:spcAft>
          <a:spcPct val="0"/>
        </a:spcAft>
        <a:defRPr sz="4400">
          <a:solidFill>
            <a:schemeClr val="bg1"/>
          </a:solidFill>
          <a:latin typeface="Arial" pitchFamily="34" charset="0"/>
          <a:cs typeface="Arial" pitchFamily="34" charset="0"/>
        </a:defRPr>
      </a:lvl7pPr>
      <a:lvl8pPr marL="1371600" algn="ctr" rtl="0" eaLnBrk="1" fontAlgn="base" hangingPunct="1">
        <a:spcBef>
          <a:spcPct val="0"/>
        </a:spcBef>
        <a:spcAft>
          <a:spcPct val="0"/>
        </a:spcAft>
        <a:defRPr sz="4400">
          <a:solidFill>
            <a:schemeClr val="bg1"/>
          </a:solidFill>
          <a:latin typeface="Arial" pitchFamily="34" charset="0"/>
          <a:cs typeface="Arial" pitchFamily="34" charset="0"/>
        </a:defRPr>
      </a:lvl8pPr>
      <a:lvl9pPr marL="1828800" algn="ctr" rtl="0" eaLnBrk="1" fontAlgn="base" hangingPunct="1">
        <a:spcBef>
          <a:spcPct val="0"/>
        </a:spcBef>
        <a:spcAft>
          <a:spcPct val="0"/>
        </a:spcAft>
        <a:defRPr sz="4400">
          <a:solidFill>
            <a:schemeClr val="bg1"/>
          </a:solidFill>
          <a:latin typeface="Arial" pitchFamily="34" charset="0"/>
          <a:cs typeface="Arial"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FFCD50-6530-0344-9F14-2A71E065633B}" type="datetimeFigureOut">
              <a:rPr lang="en-US" smtClean="0">
                <a:solidFill>
                  <a:prstClr val="black">
                    <a:tint val="75000"/>
                  </a:prstClr>
                </a:solidFill>
                <a:latin typeface="Arial" charset="0"/>
                <a:ea typeface="ＭＳ Ｐゴシック" pitchFamily="1" charset="-128"/>
              </a:rPr>
              <a:pPr/>
              <a:t>9/12/2013</a:t>
            </a:fld>
            <a:endParaRPr lang="en-GB">
              <a:solidFill>
                <a:prstClr val="black">
                  <a:tint val="75000"/>
                </a:prstClr>
              </a:solidFill>
              <a:latin typeface="Arial" charset="0"/>
              <a:ea typeface="ＭＳ Ｐゴシック" pitchFamily="1" charset="-128"/>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86F37EF3-84D0-4D1C-AF0E-CA3D2679C724}" type="slidenum">
              <a:rPr lang="ja-JP" altLang="en-US" smtClean="0">
                <a:solidFill>
                  <a:prstClr val="black">
                    <a:tint val="75000"/>
                  </a:prstClr>
                </a:solidFill>
                <a:latin typeface="Arial" charset="0"/>
                <a:ea typeface="ＭＳ Ｐゴシック" pitchFamily="1" charset="-128"/>
              </a:rPr>
              <a:pPr/>
              <a:t>‹#›</a:t>
            </a:fld>
            <a:endParaRPr lang="en-US" altLang="ja-JP" dirty="0">
              <a:solidFill>
                <a:prstClr val="black">
                  <a:tint val="75000"/>
                </a:prstClr>
              </a:solidFill>
              <a:latin typeface="Arial" charset="0"/>
              <a:ea typeface="ＭＳ Ｐゴシック" pitchFamily="1" charset="-128"/>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C21D71-6F0E-4141-B429-C82C515D2613}" type="slidenum">
              <a:rPr lang="en-GB" smtClean="0">
                <a:solidFill>
                  <a:prstClr val="black">
                    <a:tint val="75000"/>
                  </a:prstClr>
                </a:solidFill>
                <a:latin typeface="Arial" charset="0"/>
                <a:ea typeface="ＭＳ Ｐゴシック" pitchFamily="1" charset="-128"/>
              </a:rPr>
              <a:pPr/>
              <a:t>‹#›</a:t>
            </a:fld>
            <a:endParaRPr lang="en-GB">
              <a:solidFill>
                <a:prstClr val="black">
                  <a:tint val="75000"/>
                </a:prstClr>
              </a:solidFill>
              <a:latin typeface="Arial" charset="0"/>
              <a:ea typeface="ＭＳ Ｐゴシック" pitchFamily="1" charset="-128"/>
            </a:endParaRPr>
          </a:p>
        </p:txBody>
      </p:sp>
    </p:spTree>
    <p:extLst>
      <p:ext uri="{BB962C8B-B14F-4D97-AF65-F5344CB8AC3E}">
        <p14:creationId xmlns:p14="http://schemas.microsoft.com/office/powerpoint/2010/main" val="2482515022"/>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hf sldNum="0"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hyperlink" Target="https://github.com/EGI-FCTF" TargetMode="External"/><Relationship Id="rId2" Type="http://schemas.openxmlformats.org/officeDocument/2006/relationships/hyperlink" Target="http://go.egi.eu/fedcloud" TargetMode="External"/><Relationship Id="rId1" Type="http://schemas.openxmlformats.org/officeDocument/2006/relationships/slideLayout" Target="../slideLayouts/slideLayout24.xml"/><Relationship Id="rId5" Type="http://schemas.openxmlformats.org/officeDocument/2006/relationships/hyperlink" Target="mailto:ucst@egi.eu" TargetMode="External"/><Relationship Id="rId4" Type="http://schemas.openxmlformats.org/officeDocument/2006/relationships/hyperlink" Target="https://www.egi.eu/indico/categoryDisplay.py?categId=56"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9.xml"/><Relationship Id="rId1" Type="http://schemas.openxmlformats.org/officeDocument/2006/relationships/vmlDrawing" Target="../drawings/vmlDrawing2.vml"/><Relationship Id="rId4" Type="http://schemas.openxmlformats.org/officeDocument/2006/relationships/image" Target="../media/image16.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7.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13.gif"/><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Grp="1" noChangeArrowheads="1"/>
          </p:cNvSpPr>
          <p:nvPr>
            <p:ph type="ctrTitle"/>
          </p:nvPr>
        </p:nvSpPr>
        <p:spPr>
          <a:xfrm>
            <a:off x="904056" y="2492896"/>
            <a:ext cx="7772400" cy="1246188"/>
          </a:xfrm>
        </p:spPr>
        <p:txBody>
          <a:bodyPr/>
          <a:lstStyle/>
          <a:p>
            <a:pPr algn="ctr">
              <a:lnSpc>
                <a:spcPct val="150000"/>
              </a:lnSpc>
              <a:spcBef>
                <a:spcPts val="600"/>
              </a:spcBef>
              <a:spcAft>
                <a:spcPts val="1800"/>
              </a:spcAft>
            </a:pPr>
            <a:r>
              <a:rPr lang="en-US" sz="3200" dirty="0" smtClean="0"/>
              <a:t>EGI Federated Cloud</a:t>
            </a:r>
            <a:r>
              <a:rPr lang="en-GB" sz="3200" dirty="0">
                <a:solidFill>
                  <a:schemeClr val="tx1"/>
                </a:solidFill>
              </a:rPr>
              <a:t/>
            </a:r>
            <a:br>
              <a:rPr lang="en-GB" sz="3200" dirty="0">
                <a:solidFill>
                  <a:schemeClr val="tx1"/>
                </a:solidFill>
              </a:rPr>
            </a:br>
            <a:endParaRPr lang="en-GB" sz="2400" b="0" dirty="0">
              <a:solidFill>
                <a:schemeClr val="tx1"/>
              </a:solidFill>
            </a:endParaRPr>
          </a:p>
        </p:txBody>
      </p:sp>
      <p:sp>
        <p:nvSpPr>
          <p:cNvPr id="32773" name="Rectangle 5"/>
          <p:cNvSpPr>
            <a:spLocks noGrp="1" noChangeArrowheads="1"/>
          </p:cNvSpPr>
          <p:nvPr>
            <p:ph type="subTitle" idx="1"/>
          </p:nvPr>
        </p:nvSpPr>
        <p:spPr>
          <a:xfrm>
            <a:off x="468313" y="4869160"/>
            <a:ext cx="7775575" cy="576064"/>
          </a:xfrm>
        </p:spPr>
        <p:txBody>
          <a:bodyPr/>
          <a:lstStyle/>
          <a:p>
            <a:r>
              <a:rPr lang="en-GB" sz="1600" dirty="0" smtClean="0"/>
              <a:t>Salvatore Pinto</a:t>
            </a:r>
          </a:p>
          <a:p>
            <a:r>
              <a:rPr lang="en-GB" sz="1600" dirty="0" smtClean="0"/>
              <a:t>Cloud Technologist</a:t>
            </a:r>
          </a:p>
          <a:p>
            <a:r>
              <a:rPr lang="en-GB" sz="1600" dirty="0" smtClean="0"/>
              <a:t>EGI.eu</a:t>
            </a:r>
            <a:endParaRPr lang="en-GB" sz="1600" dirty="0"/>
          </a:p>
        </p:txBody>
      </p:sp>
      <p:sp>
        <p:nvSpPr>
          <p:cNvPr id="6" name="TextBox 5"/>
          <p:cNvSpPr txBox="1"/>
          <p:nvPr/>
        </p:nvSpPr>
        <p:spPr>
          <a:xfrm>
            <a:off x="7371150" y="728205"/>
            <a:ext cx="184666" cy="461665"/>
          </a:xfrm>
          <a:prstGeom prst="rect">
            <a:avLst/>
          </a:prstGeom>
          <a:noFill/>
        </p:spPr>
        <p:txBody>
          <a:bodyPr wrap="none" rtlCol="0">
            <a:spAutoFit/>
          </a:bodyPr>
          <a:lstStyle/>
          <a:p>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p:txBody>
          <a:bodyPr/>
          <a:lstStyle/>
          <a:p>
            <a:r>
              <a:rPr lang="en-GB" sz="2800" b="1" dirty="0" err="1" smtClean="0"/>
              <a:t>FedCloud</a:t>
            </a:r>
            <a:r>
              <a:rPr lang="en-GB" sz="2800" b="1" dirty="0" smtClean="0"/>
              <a:t> – Apr 2013</a:t>
            </a:r>
            <a:endParaRPr lang="en-GB" sz="2800" b="1" dirty="0"/>
          </a:p>
        </p:txBody>
      </p:sp>
      <p:grpSp>
        <p:nvGrpSpPr>
          <p:cNvPr id="5" name="Group 4"/>
          <p:cNvGrpSpPr/>
          <p:nvPr/>
        </p:nvGrpSpPr>
        <p:grpSpPr>
          <a:xfrm>
            <a:off x="2246986" y="1844824"/>
            <a:ext cx="4619417" cy="3218986"/>
            <a:chOff x="2123728" y="1865811"/>
            <a:chExt cx="4619417" cy="3218986"/>
          </a:xfrm>
        </p:grpSpPr>
        <p:sp>
          <p:nvSpPr>
            <p:cNvPr id="72" name="Rectangle 71"/>
            <p:cNvSpPr/>
            <p:nvPr/>
          </p:nvSpPr>
          <p:spPr>
            <a:xfrm>
              <a:off x="2123728" y="1879459"/>
              <a:ext cx="4619417" cy="3205338"/>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lightRig rig="threePt" dir="t">
                <a:rot lat="0" lon="0" rev="1200000"/>
              </a:lightRig>
            </a:scene3d>
            <a:sp3d/>
          </p:spPr>
          <p:txBody>
            <a:bodyPr lIns="108000" tIns="108000" rIns="108000" bIns="108000" numCol="1" spcCol="108000" rtlCol="0" anchor="t" anchorCtr="0"/>
            <a:lstStyle/>
            <a:p>
              <a:pPr marL="0" marR="0" lvl="0" indent="0" defTabSz="914400" eaLnBrk="1" fontAlgn="auto" latinLnBrk="0" hangingPunct="1">
                <a:lnSpc>
                  <a:spcPts val="216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C00000"/>
                  </a:solidFill>
                  <a:effectLst/>
                  <a:uLnTx/>
                  <a:uFillTx/>
                  <a:latin typeface="+mn-lt"/>
                  <a:ea typeface="+mn-ea"/>
                  <a:cs typeface="+mn-cs"/>
                </a:rPr>
                <a:t>Members</a:t>
              </a: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a:solidFill>
                    <a:srgbClr val="122047"/>
                  </a:solidFill>
                  <a:latin typeface="+mn-lt"/>
                </a:rPr>
                <a:t>7</a:t>
              </a:r>
              <a:r>
                <a:rPr lang="en-GB" sz="1600" kern="0" dirty="0" smtClean="0">
                  <a:solidFill>
                    <a:srgbClr val="122047"/>
                  </a:solidFill>
                  <a:latin typeface="+mn-lt"/>
                </a:rPr>
                <a:t>0</a:t>
              </a:r>
              <a:r>
                <a:rPr kumimoji="0" lang="en-GB" sz="1600" b="0" i="0" u="none" strike="noStrike" kern="0" cap="none" spc="0" normalizeH="0" baseline="0" noProof="0" dirty="0" smtClean="0">
                  <a:ln>
                    <a:noFill/>
                  </a:ln>
                  <a:solidFill>
                    <a:srgbClr val="122047"/>
                  </a:solidFill>
                  <a:effectLst/>
                  <a:uLnTx/>
                  <a:uFillTx/>
                  <a:latin typeface="+mn-lt"/>
                </a:rPr>
                <a:t> individuals</a:t>
              </a:r>
              <a:r>
                <a:rPr kumimoji="0" lang="en-GB" sz="1600" b="0" i="0" u="none" strike="noStrike" kern="0" cap="none" spc="0" normalizeH="0" noProof="0" dirty="0" smtClean="0">
                  <a:ln>
                    <a:noFill/>
                  </a:ln>
                  <a:solidFill>
                    <a:srgbClr val="122047"/>
                  </a:solidFill>
                  <a:effectLst/>
                  <a:uLnTx/>
                  <a:uFillTx/>
                  <a:latin typeface="+mn-lt"/>
                </a:rPr>
                <a:t> (+17%).</a:t>
              </a:r>
              <a:endParaRPr kumimoji="0" lang="en-GB" sz="1600" b="0" i="0" u="none" strike="noStrike" kern="0" cap="none" spc="0" normalizeH="0" baseline="0" noProof="0" dirty="0">
                <a:ln>
                  <a:noFill/>
                </a:ln>
                <a:solidFill>
                  <a:srgbClr val="122047"/>
                </a:solidFill>
                <a:effectLst/>
                <a:uLnTx/>
                <a:uFillTx/>
                <a:latin typeface="+mn-lt"/>
              </a:endParaRP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smtClean="0">
                  <a:solidFill>
                    <a:srgbClr val="122047"/>
                  </a:solidFill>
                  <a:latin typeface="+mn-lt"/>
                </a:rPr>
                <a:t>40</a:t>
              </a:r>
              <a:r>
                <a:rPr kumimoji="0" lang="en-GB" sz="1600" b="0" i="0" u="none" strike="noStrike" kern="0" cap="none" spc="0" normalizeH="0" baseline="0" noProof="0" dirty="0" smtClean="0">
                  <a:ln>
                    <a:noFill/>
                  </a:ln>
                  <a:solidFill>
                    <a:srgbClr val="122047"/>
                  </a:solidFill>
                  <a:effectLst/>
                  <a:uLnTx/>
                  <a:uFillTx/>
                  <a:latin typeface="+mn-lt"/>
                </a:rPr>
                <a:t> institutions (+34%).</a:t>
              </a:r>
              <a:endParaRPr kumimoji="0" lang="en-GB" sz="1600" b="0" i="0" u="none" strike="noStrike" kern="0" cap="none" spc="0" normalizeH="0" baseline="0" noProof="0" dirty="0">
                <a:ln>
                  <a:noFill/>
                </a:ln>
                <a:solidFill>
                  <a:srgbClr val="122047"/>
                </a:solidFill>
                <a:effectLst/>
                <a:uLnTx/>
                <a:uFillTx/>
                <a:latin typeface="+mn-lt"/>
              </a:endParaRP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kumimoji="0" lang="en-GB" sz="1600" b="0" i="0" u="none" strike="noStrike" kern="0" cap="none" spc="0" normalizeH="0" baseline="0" noProof="0" dirty="0">
                  <a:ln>
                    <a:noFill/>
                  </a:ln>
                  <a:solidFill>
                    <a:srgbClr val="122047"/>
                  </a:solidFill>
                  <a:effectLst/>
                  <a:uLnTx/>
                  <a:uFillTx/>
                  <a:latin typeface="+mn-lt"/>
                </a:rPr>
                <a:t>13 </a:t>
              </a:r>
              <a:r>
                <a:rPr kumimoji="0" lang="en-GB" sz="1600" b="0" i="0" u="none" strike="noStrike" kern="0" cap="none" spc="0" normalizeH="0" baseline="0" noProof="0" dirty="0" smtClean="0">
                  <a:ln>
                    <a:noFill/>
                  </a:ln>
                  <a:solidFill>
                    <a:srgbClr val="122047"/>
                  </a:solidFill>
                  <a:effectLst/>
                  <a:uLnTx/>
                  <a:uFillTx/>
                  <a:latin typeface="+mn-lt"/>
                </a:rPr>
                <a:t>countries (=).</a:t>
              </a:r>
            </a:p>
          </p:txBody>
        </p:sp>
        <p:sp>
          <p:nvSpPr>
            <p:cNvPr id="3" name="Rectangle 2"/>
            <p:cNvSpPr/>
            <p:nvPr/>
          </p:nvSpPr>
          <p:spPr>
            <a:xfrm>
              <a:off x="2149077" y="3586951"/>
              <a:ext cx="4432220" cy="1497846"/>
            </a:xfrm>
            <a:prstGeom prst="rect">
              <a:avLst/>
            </a:prstGeom>
          </p:spPr>
          <p:txBody>
            <a:bodyPr wrap="square">
              <a:spAutoFit/>
            </a:bodyPr>
            <a:lstStyle/>
            <a:p>
              <a:r>
                <a:rPr lang="en-GB" sz="1800" b="1" dirty="0">
                  <a:solidFill>
                    <a:srgbClr val="C00000"/>
                  </a:solidFill>
                  <a:latin typeface="+mn-lt"/>
                </a:rPr>
                <a:t>Stakeholders</a:t>
              </a:r>
            </a:p>
            <a:p>
              <a:pPr marL="342900" indent="-342900">
                <a:lnSpc>
                  <a:spcPts val="2160"/>
                </a:lnSpc>
                <a:buClr>
                  <a:srgbClr val="C00000"/>
                </a:buClr>
                <a:buFont typeface="Arial" pitchFamily="34" charset="0"/>
                <a:buChar char="•"/>
              </a:pPr>
              <a:r>
                <a:rPr lang="en-GB" sz="1600" dirty="0" smtClean="0">
                  <a:latin typeface="+mn-lt"/>
                </a:rPr>
                <a:t>22 </a:t>
              </a:r>
              <a:r>
                <a:rPr lang="en-GB" sz="1600" dirty="0">
                  <a:latin typeface="+mn-lt"/>
                </a:rPr>
                <a:t>Resource </a:t>
              </a:r>
              <a:r>
                <a:rPr lang="en-GB" sz="1600" dirty="0" smtClean="0">
                  <a:latin typeface="+mn-lt"/>
                </a:rPr>
                <a:t>Providers (+46%).</a:t>
              </a:r>
              <a:endParaRPr lang="en-GB" sz="1600" dirty="0">
                <a:latin typeface="+mn-lt"/>
              </a:endParaRPr>
            </a:p>
            <a:p>
              <a:pPr marL="342900" indent="-342900">
                <a:lnSpc>
                  <a:spcPts val="2160"/>
                </a:lnSpc>
                <a:buClr>
                  <a:srgbClr val="C00000"/>
                </a:buClr>
                <a:buFont typeface="Arial" pitchFamily="34" charset="0"/>
                <a:buChar char="•"/>
              </a:pPr>
              <a:r>
                <a:rPr lang="en-GB" sz="1600" dirty="0" smtClean="0">
                  <a:latin typeface="+mn-lt"/>
                </a:rPr>
                <a:t>10 </a:t>
              </a:r>
              <a:r>
                <a:rPr lang="en-GB" sz="1600" dirty="0">
                  <a:latin typeface="+mn-lt"/>
                </a:rPr>
                <a:t>Technology </a:t>
              </a:r>
              <a:r>
                <a:rPr lang="en-GB" sz="1600" dirty="0" smtClean="0">
                  <a:latin typeface="+mn-lt"/>
                </a:rPr>
                <a:t>Providers (+42%).</a:t>
              </a:r>
              <a:endParaRPr lang="en-GB" sz="1600" dirty="0">
                <a:latin typeface="+mn-lt"/>
              </a:endParaRPr>
            </a:p>
            <a:p>
              <a:pPr marL="342900" indent="-342900">
                <a:lnSpc>
                  <a:spcPts val="2160"/>
                </a:lnSpc>
                <a:buClr>
                  <a:srgbClr val="C00000"/>
                </a:buClr>
                <a:buFont typeface="Arial" pitchFamily="34" charset="0"/>
                <a:buChar char="•"/>
              </a:pPr>
              <a:r>
                <a:rPr lang="en-GB" sz="1600" dirty="0" smtClean="0">
                  <a:latin typeface="+mn-lt"/>
                </a:rPr>
                <a:t>7 </a:t>
              </a:r>
              <a:r>
                <a:rPr lang="en-GB" sz="1600" dirty="0">
                  <a:latin typeface="+mn-lt"/>
                </a:rPr>
                <a:t>User </a:t>
              </a:r>
              <a:r>
                <a:rPr lang="en-GB" sz="1600" dirty="0" smtClean="0">
                  <a:latin typeface="+mn-lt"/>
                </a:rPr>
                <a:t>Communities (+40%).</a:t>
              </a:r>
              <a:endParaRPr lang="en-GB" sz="1600" dirty="0">
                <a:latin typeface="+mn-lt"/>
              </a:endParaRPr>
            </a:p>
            <a:p>
              <a:pPr marL="342900" indent="-342900">
                <a:lnSpc>
                  <a:spcPts val="2160"/>
                </a:lnSpc>
                <a:buClr>
                  <a:srgbClr val="C00000"/>
                </a:buClr>
                <a:buFont typeface="Arial" pitchFamily="34" charset="0"/>
                <a:buChar char="•"/>
              </a:pPr>
              <a:r>
                <a:rPr lang="en-GB" sz="1600" dirty="0" smtClean="0">
                  <a:latin typeface="+mn-lt"/>
                </a:rPr>
                <a:t>4 Liaisons (+33%).</a:t>
              </a:r>
              <a:endParaRPr lang="en-GB" sz="1600" dirty="0">
                <a:latin typeface="+mn-lt"/>
              </a:endParaRPr>
            </a:p>
          </p:txBody>
        </p:sp>
        <p:sp>
          <p:nvSpPr>
            <p:cNvPr id="52" name="Rectangle 51"/>
            <p:cNvSpPr/>
            <p:nvPr/>
          </p:nvSpPr>
          <p:spPr>
            <a:xfrm>
              <a:off x="4958256" y="1865811"/>
              <a:ext cx="1784889" cy="1953822"/>
            </a:xfrm>
            <a:prstGeom prst="rect">
              <a:avLst/>
            </a:prstGeom>
            <a:noFill/>
            <a:ln w="25400">
              <a:noFill/>
            </a:ln>
            <a:effectLst>
              <a:outerShdw blurRad="127000" dist="38100" dir="2700000" algn="tl" rotWithShape="0">
                <a:schemeClr val="bg1">
                  <a:lumMod val="85000"/>
                  <a:alpha val="40000"/>
                </a:schemeClr>
              </a:outerShdw>
            </a:effectLst>
            <a:scene3d>
              <a:camera prst="orthographicFront"/>
              <a:lightRig rig="threePt" dir="t">
                <a:rot lat="0" lon="0" rev="1200000"/>
              </a:lightRig>
            </a:scene3d>
            <a:sp3d/>
          </p:spPr>
          <p:txBody>
            <a:bodyPr lIns="108000" tIns="108000" rIns="108000" bIns="108000" numCol="1" spcCol="108000" rtlCol="0" anchor="t" anchorCtr="0"/>
            <a:lstStyle/>
            <a:p>
              <a:pPr marR="0" lvl="0" defTabSz="914400" eaLnBrk="1" fontAlgn="auto" latinLnBrk="0" hangingPunct="1">
                <a:lnSpc>
                  <a:spcPts val="2160"/>
                </a:lnSpc>
                <a:spcBef>
                  <a:spcPts val="600"/>
                </a:spcBef>
                <a:spcAft>
                  <a:spcPts val="600"/>
                </a:spcAft>
                <a:buClr>
                  <a:srgbClr val="C00000"/>
                </a:buClr>
                <a:buSzTx/>
                <a:tabLst/>
                <a:defRPr/>
              </a:pPr>
              <a:r>
                <a:rPr lang="en-GB" sz="1600" b="1" kern="0" dirty="0" smtClean="0">
                  <a:solidFill>
                    <a:srgbClr val="C00000"/>
                  </a:solidFill>
                  <a:latin typeface="+mn-lt"/>
                </a:rPr>
                <a:t>Technologies</a:t>
              </a:r>
              <a:endParaRPr lang="en-GB" sz="1600" b="1" kern="0" dirty="0">
                <a:solidFill>
                  <a:srgbClr val="C00000"/>
                </a:solidFill>
                <a:latin typeface="+mn-lt"/>
              </a:endParaRP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err="1" smtClean="0">
                  <a:solidFill>
                    <a:srgbClr val="122047"/>
                  </a:solidFill>
                  <a:latin typeface="+mn-lt"/>
                </a:rPr>
                <a:t>OpenNebula</a:t>
              </a:r>
              <a:r>
                <a:rPr lang="en-GB" sz="1600" kern="0" dirty="0">
                  <a:solidFill>
                    <a:srgbClr val="122047"/>
                  </a:solidFill>
                  <a:latin typeface="+mn-lt"/>
                </a:rPr>
                <a:t>.</a:t>
              </a: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err="1" smtClean="0">
                  <a:solidFill>
                    <a:srgbClr val="122047"/>
                  </a:solidFill>
                  <a:latin typeface="+mn-lt"/>
                </a:rPr>
                <a:t>StratusLab</a:t>
              </a:r>
              <a:r>
                <a:rPr lang="en-GB" sz="1600" kern="0" dirty="0">
                  <a:solidFill>
                    <a:srgbClr val="122047"/>
                  </a:solidFill>
                  <a:latin typeface="+mn-lt"/>
                </a:rPr>
                <a:t>.</a:t>
              </a: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err="1" smtClean="0">
                  <a:solidFill>
                    <a:srgbClr val="122047"/>
                  </a:solidFill>
                  <a:latin typeface="+mn-lt"/>
                </a:rPr>
                <a:t>OpenStack</a:t>
              </a:r>
              <a:r>
                <a:rPr lang="en-GB" sz="1600" kern="0" dirty="0">
                  <a:solidFill>
                    <a:srgbClr val="122047"/>
                  </a:solidFill>
                  <a:latin typeface="+mn-lt"/>
                </a:rPr>
                <a:t>.</a:t>
              </a: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err="1" smtClean="0">
                  <a:solidFill>
                    <a:srgbClr val="122047"/>
                  </a:solidFill>
                  <a:latin typeface="+mn-lt"/>
                </a:rPr>
                <a:t>Synnefo</a:t>
              </a:r>
              <a:r>
                <a:rPr lang="en-GB" sz="1600" kern="0" dirty="0" smtClean="0">
                  <a:solidFill>
                    <a:srgbClr val="122047"/>
                  </a:solidFill>
                  <a:latin typeface="+mn-lt"/>
                </a:rPr>
                <a:t>.</a:t>
              </a:r>
              <a:endParaRPr lang="en-GB" sz="1600" kern="0" dirty="0">
                <a:solidFill>
                  <a:srgbClr val="122047"/>
                </a:solidFill>
                <a:latin typeface="+mn-lt"/>
              </a:endParaRPr>
            </a:p>
            <a:p>
              <a:pPr marL="285750" marR="0" lvl="0" indent="-285750" defTabSz="914400" eaLnBrk="1" fontAlgn="auto" latinLnBrk="0" hangingPunct="1">
                <a:lnSpc>
                  <a:spcPts val="2160"/>
                </a:lnSpc>
                <a:spcBef>
                  <a:spcPts val="0"/>
                </a:spcBef>
                <a:spcAft>
                  <a:spcPts val="0"/>
                </a:spcAft>
                <a:buClr>
                  <a:srgbClr val="C00000"/>
                </a:buClr>
                <a:buSzTx/>
                <a:buFont typeface="Arial" pitchFamily="34" charset="0"/>
                <a:buChar char="•"/>
                <a:tabLst/>
                <a:defRPr/>
              </a:pPr>
              <a:r>
                <a:rPr lang="en-GB" sz="1600" kern="0" dirty="0" err="1" smtClean="0">
                  <a:solidFill>
                    <a:srgbClr val="122047"/>
                  </a:solidFill>
                  <a:latin typeface="+mn-lt"/>
                </a:rPr>
                <a:t>WNoDeS</a:t>
              </a:r>
              <a:r>
                <a:rPr lang="en-GB" sz="1600" kern="0" dirty="0" smtClean="0">
                  <a:solidFill>
                    <a:srgbClr val="122047"/>
                  </a:solidFill>
                  <a:latin typeface="+mn-lt"/>
                </a:rPr>
                <a:t>.</a:t>
              </a:r>
              <a:endParaRPr lang="en-GB" sz="1600" kern="0" dirty="0">
                <a:solidFill>
                  <a:srgbClr val="122047"/>
                </a:solidFill>
                <a:latin typeface="+mn-lt"/>
              </a:endParaRPr>
            </a:p>
          </p:txBody>
        </p:sp>
      </p:grpSp>
      <p:sp>
        <p:nvSpPr>
          <p:cNvPr id="54" name="Rounded Rectangle 53"/>
          <p:cNvSpPr/>
          <p:nvPr/>
        </p:nvSpPr>
        <p:spPr>
          <a:xfrm>
            <a:off x="467941" y="4746976"/>
            <a:ext cx="1116000" cy="374571"/>
          </a:xfrm>
          <a:prstGeom prst="roundRect">
            <a:avLst/>
          </a:prstGeom>
          <a:solidFill>
            <a:srgbClr val="FF9900"/>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BSC</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55" name="Rounded Rectangle 54"/>
          <p:cNvSpPr/>
          <p:nvPr/>
        </p:nvSpPr>
        <p:spPr>
          <a:xfrm>
            <a:off x="467941" y="1597893"/>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CNRS</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56" name="Rounded Rectangle 55"/>
          <p:cNvSpPr/>
          <p:nvPr/>
        </p:nvSpPr>
        <p:spPr>
          <a:xfrm>
            <a:off x="467941" y="5646717"/>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LMU</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57" name="Rounded Rectangle 56"/>
          <p:cNvSpPr/>
          <p:nvPr/>
        </p:nvSpPr>
        <p:spPr>
          <a:xfrm>
            <a:off x="2832113" y="114802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sysClr val="windowText" lastClr="000000"/>
                </a:solidFill>
                <a:effectLst/>
                <a:uLnTx/>
                <a:uFillTx/>
                <a:latin typeface="+mn-lt"/>
                <a:ea typeface="+mn-ea"/>
              </a:rPr>
              <a:t>OeRC</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58" name="Rounded Rectangle 57"/>
          <p:cNvSpPr/>
          <p:nvPr/>
        </p:nvSpPr>
        <p:spPr>
          <a:xfrm>
            <a:off x="7560456" y="2026651"/>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Masaryk</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59" name="Rounded Rectangle 58"/>
          <p:cNvSpPr/>
          <p:nvPr/>
        </p:nvSpPr>
        <p:spPr>
          <a:xfrm>
            <a:off x="7560456" y="114802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TUD</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0" name="Rounded Rectangle 59"/>
          <p:cNvSpPr/>
          <p:nvPr/>
        </p:nvSpPr>
        <p:spPr>
          <a:xfrm>
            <a:off x="6303692" y="5635691"/>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IFAE</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1" name="Rounded Rectangle 60"/>
          <p:cNvSpPr/>
          <p:nvPr/>
        </p:nvSpPr>
        <p:spPr>
          <a:xfrm>
            <a:off x="467941" y="114802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sysClr val="windowText" lastClr="000000"/>
                </a:solidFill>
                <a:effectLst/>
                <a:uLnTx/>
                <a:uFillTx/>
                <a:latin typeface="+mn-lt"/>
                <a:ea typeface="+mn-ea"/>
              </a:rPr>
              <a:t>Cyfronet</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2" name="Rounded Rectangle 61"/>
          <p:cNvSpPr/>
          <p:nvPr/>
        </p:nvSpPr>
        <p:spPr>
          <a:xfrm>
            <a:off x="5102339" y="5627051"/>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100%IT</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3" name="Rounded Rectangle 62"/>
          <p:cNvSpPr/>
          <p:nvPr/>
        </p:nvSpPr>
        <p:spPr>
          <a:xfrm>
            <a:off x="5196285" y="1148024"/>
            <a:ext cx="1116000" cy="374571"/>
          </a:xfrm>
          <a:prstGeom prst="roundRect">
            <a:avLst/>
          </a:prstGeom>
          <a:solidFill>
            <a:srgbClr val="FF9900"/>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CESNET</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4" name="Rounded Rectangle 63"/>
          <p:cNvSpPr/>
          <p:nvPr/>
        </p:nvSpPr>
        <p:spPr>
          <a:xfrm>
            <a:off x="467941" y="3847238"/>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RADICAL</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5" name="Rounded Rectangle 64"/>
          <p:cNvSpPr/>
          <p:nvPr/>
        </p:nvSpPr>
        <p:spPr>
          <a:xfrm>
            <a:off x="7560456" y="563014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SRCE</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6" name="Rounded Rectangle 65"/>
          <p:cNvSpPr/>
          <p:nvPr/>
        </p:nvSpPr>
        <p:spPr>
          <a:xfrm>
            <a:off x="7560456" y="5184881"/>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DANTE</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7" name="Rounded Rectangle 66"/>
          <p:cNvSpPr/>
          <p:nvPr/>
        </p:nvSpPr>
        <p:spPr>
          <a:xfrm>
            <a:off x="1650027" y="114802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FZJ</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8" name="Rounded Rectangle 67"/>
          <p:cNvSpPr/>
          <p:nvPr/>
        </p:nvSpPr>
        <p:spPr>
          <a:xfrm>
            <a:off x="7560456" y="4739623"/>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lIns="0" r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GRNET</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69" name="Rounded Rectangle 68"/>
          <p:cNvSpPr/>
          <p:nvPr/>
        </p:nvSpPr>
        <p:spPr>
          <a:xfrm>
            <a:off x="6378371" y="114802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lIns="0" r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GWDG</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70" name="Rounded Rectangle 69"/>
          <p:cNvSpPr/>
          <p:nvPr/>
        </p:nvSpPr>
        <p:spPr>
          <a:xfrm>
            <a:off x="467941" y="4297107"/>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STFC</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71" name="Rounded Rectangle 70"/>
          <p:cNvSpPr/>
          <p:nvPr/>
        </p:nvSpPr>
        <p:spPr>
          <a:xfrm>
            <a:off x="7560456" y="3380272"/>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SARA</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73" name="Rounded Rectangle 72"/>
          <p:cNvSpPr/>
          <p:nvPr/>
        </p:nvSpPr>
        <p:spPr>
          <a:xfrm>
            <a:off x="467941" y="2047762"/>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KTH</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74" name="Rounded Rectangle 73"/>
          <p:cNvSpPr/>
          <p:nvPr/>
        </p:nvSpPr>
        <p:spPr>
          <a:xfrm>
            <a:off x="7560456" y="2458699"/>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INFN</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1" name="Rounded Rectangle 80"/>
          <p:cNvSpPr/>
          <p:nvPr/>
        </p:nvSpPr>
        <p:spPr>
          <a:xfrm>
            <a:off x="467941" y="2497631"/>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FCTSG</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2" name="Rounded Rectangle 81"/>
          <p:cNvSpPr/>
          <p:nvPr/>
        </p:nvSpPr>
        <p:spPr>
          <a:xfrm>
            <a:off x="4014199" y="1148024"/>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sysClr val="windowText" lastClr="000000"/>
                </a:solidFill>
                <a:effectLst/>
                <a:uLnTx/>
                <a:uFillTx/>
                <a:latin typeface="+mn-lt"/>
                <a:ea typeface="+mn-ea"/>
              </a:rPr>
              <a:t>EGI.eu</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3" name="Rounded Rectangle 82"/>
          <p:cNvSpPr/>
          <p:nvPr/>
        </p:nvSpPr>
        <p:spPr>
          <a:xfrm>
            <a:off x="467941" y="5196845"/>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Imperial</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4" name="Rounded Rectangle 83"/>
          <p:cNvSpPr/>
          <p:nvPr/>
        </p:nvSpPr>
        <p:spPr>
          <a:xfrm>
            <a:off x="7560456" y="2910437"/>
            <a:ext cx="1116000" cy="374571"/>
          </a:xfrm>
          <a:prstGeom prst="roundRect">
            <a:avLst/>
          </a:prstGeom>
          <a:solidFill>
            <a:srgbClr val="FF9900"/>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CESGA</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5" name="Rounded Rectangle 84"/>
          <p:cNvSpPr/>
          <p:nvPr/>
        </p:nvSpPr>
        <p:spPr>
          <a:xfrm>
            <a:off x="467941" y="2947500"/>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dirty="0" smtClean="0">
                <a:latin typeface="+mn-lt"/>
              </a:rPr>
              <a:t>CETA</a:t>
            </a:r>
            <a:endParaRPr kumimoji="0" lang="en-GB" sz="1600" b="0" i="0" u="none" strike="noStrike" kern="0" cap="none" spc="0" normalizeH="0" baseline="0" noProof="0" dirty="0">
              <a:ln>
                <a:noFill/>
              </a:ln>
              <a:solidFill>
                <a:sysClr val="windowText" lastClr="000000"/>
              </a:solidFill>
              <a:effectLst/>
              <a:uLnTx/>
              <a:uFillTx/>
              <a:latin typeface="+mn-lt"/>
            </a:endParaRPr>
          </a:p>
        </p:txBody>
      </p:sp>
      <p:sp>
        <p:nvSpPr>
          <p:cNvPr id="86" name="Rounded Rectangle 85"/>
          <p:cNvSpPr/>
          <p:nvPr/>
        </p:nvSpPr>
        <p:spPr>
          <a:xfrm>
            <a:off x="7560456" y="3829417"/>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IFCA</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7" name="Rounded Rectangle 86"/>
          <p:cNvSpPr/>
          <p:nvPr/>
        </p:nvSpPr>
        <p:spPr>
          <a:xfrm>
            <a:off x="467941" y="3397369"/>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sysClr val="windowText" lastClr="000000"/>
                </a:solidFill>
                <a:effectLst/>
                <a:uLnTx/>
                <a:uFillTx/>
                <a:latin typeface="+mn-lt"/>
                <a:ea typeface="+mn-ea"/>
              </a:rPr>
              <a:t>IGI</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8" name="Rounded Rectangle 87"/>
          <p:cNvSpPr/>
          <p:nvPr/>
        </p:nvSpPr>
        <p:spPr>
          <a:xfrm>
            <a:off x="1619672" y="5646673"/>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sysClr val="windowText" lastClr="000000"/>
                </a:solidFill>
                <a:latin typeface="+mn-lt"/>
                <a:ea typeface="+mn-ea"/>
              </a:rPr>
              <a:t>IPHC</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89" name="Rounded Rectangle 88"/>
          <p:cNvSpPr/>
          <p:nvPr/>
        </p:nvSpPr>
        <p:spPr>
          <a:xfrm>
            <a:off x="7560456" y="1594603"/>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sysClr val="windowText" lastClr="000000"/>
                </a:solidFill>
                <a:latin typeface="+mn-lt"/>
                <a:ea typeface="+mn-ea"/>
              </a:rPr>
              <a:t>IN2P3</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90" name="Rounded Rectangle 89"/>
          <p:cNvSpPr/>
          <p:nvPr/>
        </p:nvSpPr>
        <p:spPr>
          <a:xfrm>
            <a:off x="7560456" y="4304210"/>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a:solidFill>
                  <a:sysClr val="windowText" lastClr="000000"/>
                </a:solidFill>
                <a:latin typeface="+mn-lt"/>
                <a:ea typeface="+mn-ea"/>
              </a:rPr>
              <a:t>SZTAKI</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91" name="Rounded Rectangle 90"/>
          <p:cNvSpPr/>
          <p:nvPr/>
        </p:nvSpPr>
        <p:spPr>
          <a:xfrm>
            <a:off x="2771800" y="5645148"/>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a:solidFill>
                  <a:sysClr val="windowText" lastClr="000000"/>
                </a:solidFill>
                <a:latin typeface="+mn-lt"/>
                <a:ea typeface="+mn-ea"/>
              </a:rPr>
              <a:t>IISAS</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38" name="Rounded Rectangle 37"/>
          <p:cNvSpPr/>
          <p:nvPr/>
        </p:nvSpPr>
        <p:spPr>
          <a:xfrm>
            <a:off x="3923928" y="5627051"/>
            <a:ext cx="1116000" cy="374571"/>
          </a:xfrm>
          <a:prstGeom prst="roundRect">
            <a:avLst/>
          </a:prstGeom>
          <a:solidFill>
            <a:sysClr val="window" lastClr="FFFFFF"/>
          </a:solid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sysClr val="windowText" lastClr="000000"/>
                </a:solidFill>
                <a:effectLst/>
                <a:uLnTx/>
                <a:uFillTx/>
                <a:latin typeface="+mn-lt"/>
                <a:ea typeface="+mn-ea"/>
              </a:rPr>
              <a:t>SixSq</a:t>
            </a:r>
            <a:endParaRPr kumimoji="0" lang="en-GB" sz="1600" b="0" i="0" u="none" strike="noStrike" kern="0" cap="none" spc="0" normalizeH="0" baseline="0" noProof="0" dirty="0">
              <a:ln>
                <a:noFill/>
              </a:ln>
              <a:solidFill>
                <a:sysClr val="windowText" lastClr="000000"/>
              </a:solidFill>
              <a:effectLst/>
              <a:uLnTx/>
              <a:uFillTx/>
              <a:latin typeface="+mn-lt"/>
              <a:ea typeface="+mn-ea"/>
            </a:endParaRPr>
          </a:p>
        </p:txBody>
      </p:sp>
      <p:sp>
        <p:nvSpPr>
          <p:cNvPr id="2" name="Rectangle 1"/>
          <p:cNvSpPr/>
          <p:nvPr/>
        </p:nvSpPr>
        <p:spPr>
          <a:xfrm>
            <a:off x="6661424" y="6104329"/>
            <a:ext cx="2519088" cy="461665"/>
          </a:xfrm>
          <a:prstGeom prst="rect">
            <a:avLst/>
          </a:prstGeom>
        </p:spPr>
        <p:txBody>
          <a:bodyPr wrap="none">
            <a:spAutoFit/>
          </a:bodyPr>
          <a:lstStyle/>
          <a:p>
            <a:r>
              <a:rPr lang="nl-NL" sz="1200" b="1" dirty="0">
                <a:solidFill>
                  <a:schemeClr val="tx2">
                    <a:lumMod val="60000"/>
                    <a:lumOff val="40000"/>
                  </a:schemeClr>
                </a:solidFill>
              </a:rPr>
              <a:t>More info: http://go.egi.eu/fedcloud</a:t>
            </a:r>
          </a:p>
          <a:p>
            <a:endParaRPr lang="nl-NL" sz="1200" b="1" dirty="0">
              <a:solidFill>
                <a:schemeClr val="tx2">
                  <a:lumMod val="60000"/>
                  <a:lumOff val="40000"/>
                </a:schemeClr>
              </a:solidFill>
            </a:endParaRPr>
          </a:p>
        </p:txBody>
      </p:sp>
    </p:spTree>
    <p:extLst>
      <p:ext uri="{BB962C8B-B14F-4D97-AF65-F5344CB8AC3E}">
        <p14:creationId xmlns:p14="http://schemas.microsoft.com/office/powerpoint/2010/main" val="33619160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Grp="1" noChangeArrowheads="1"/>
          </p:cNvSpPr>
          <p:nvPr>
            <p:ph type="ctrTitle"/>
          </p:nvPr>
        </p:nvSpPr>
        <p:spPr>
          <a:xfrm>
            <a:off x="899592" y="1556792"/>
            <a:ext cx="7772400" cy="1246188"/>
          </a:xfrm>
        </p:spPr>
        <p:txBody>
          <a:bodyPr/>
          <a:lstStyle/>
          <a:p>
            <a:pPr>
              <a:lnSpc>
                <a:spcPct val="150000"/>
              </a:lnSpc>
              <a:spcBef>
                <a:spcPts val="600"/>
              </a:spcBef>
              <a:spcAft>
                <a:spcPts val="1800"/>
              </a:spcAft>
            </a:pPr>
            <a:r>
              <a:rPr lang="en-GB" sz="3200" dirty="0" smtClean="0">
                <a:solidFill>
                  <a:schemeClr val="tx1"/>
                </a:solidFill>
              </a:rPr>
              <a:t>Thank you</a:t>
            </a:r>
            <a:endParaRPr lang="en-GB" sz="2400" dirty="0">
              <a:solidFill>
                <a:schemeClr val="tx1"/>
              </a:solidFill>
            </a:endParaRPr>
          </a:p>
        </p:txBody>
      </p:sp>
      <p:sp>
        <p:nvSpPr>
          <p:cNvPr id="6" name="TextBox 5"/>
          <p:cNvSpPr txBox="1"/>
          <p:nvPr/>
        </p:nvSpPr>
        <p:spPr>
          <a:xfrm>
            <a:off x="7371150" y="728205"/>
            <a:ext cx="184666" cy="461665"/>
          </a:xfrm>
          <a:prstGeom prst="rect">
            <a:avLst/>
          </a:prstGeom>
          <a:noFill/>
        </p:spPr>
        <p:txBody>
          <a:bodyPr wrap="none" rtlCol="0">
            <a:spAutoFit/>
          </a:bodyPr>
          <a:lstStyle/>
          <a:p>
            <a:endParaRPr lang="en-GB" dirty="0"/>
          </a:p>
        </p:txBody>
      </p:sp>
      <p:sp>
        <p:nvSpPr>
          <p:cNvPr id="5" name="Rectangle 7"/>
          <p:cNvSpPr txBox="1">
            <a:spLocks noChangeArrowheads="1"/>
          </p:cNvSpPr>
          <p:nvPr/>
        </p:nvSpPr>
        <p:spPr bwMode="auto">
          <a:xfrm>
            <a:off x="1835695" y="3573016"/>
            <a:ext cx="7104395" cy="217063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1200"/>
              </a:spcBef>
              <a:spcAft>
                <a:spcPts val="0"/>
              </a:spcAft>
              <a:buNone/>
            </a:pPr>
            <a:r>
              <a:rPr lang="en-GB" sz="1800" b="1" dirty="0" smtClean="0">
                <a:solidFill>
                  <a:srgbClr val="C00000"/>
                </a:solidFill>
              </a:rPr>
              <a:t>EGI Federated Cloud resources</a:t>
            </a:r>
            <a:endParaRPr lang="en-GB" sz="1800" dirty="0"/>
          </a:p>
          <a:p>
            <a:pPr>
              <a:lnSpc>
                <a:spcPts val="2160"/>
              </a:lnSpc>
              <a:spcBef>
                <a:spcPts val="600"/>
              </a:spcBef>
              <a:spcAft>
                <a:spcPts val="0"/>
              </a:spcAft>
            </a:pPr>
            <a:r>
              <a:rPr lang="en-GB" sz="1800" dirty="0"/>
              <a:t>Wiki site: </a:t>
            </a:r>
            <a:r>
              <a:rPr lang="en-GB" sz="1800" dirty="0">
                <a:hlinkClick r:id="rId2"/>
              </a:rPr>
              <a:t>http://</a:t>
            </a:r>
            <a:r>
              <a:rPr lang="en-GB" sz="1800" dirty="0" smtClean="0">
                <a:hlinkClick r:id="rId2"/>
              </a:rPr>
              <a:t>go.egi.eu/fedcloud</a:t>
            </a:r>
            <a:endParaRPr lang="en-GB" sz="1800" dirty="0" smtClean="0"/>
          </a:p>
          <a:p>
            <a:pPr>
              <a:lnSpc>
                <a:spcPts val="2160"/>
              </a:lnSpc>
              <a:spcBef>
                <a:spcPts val="600"/>
              </a:spcBef>
              <a:spcAft>
                <a:spcPts val="0"/>
              </a:spcAft>
            </a:pPr>
            <a:r>
              <a:rPr lang="en-GB" sz="1800" dirty="0" err="1" smtClean="0"/>
              <a:t>GitHub</a:t>
            </a:r>
            <a:r>
              <a:rPr lang="en-GB" sz="1800" dirty="0"/>
              <a:t>: </a:t>
            </a:r>
            <a:r>
              <a:rPr lang="en-GB" sz="1800" dirty="0">
                <a:hlinkClick r:id="rId3"/>
              </a:rPr>
              <a:t>https://</a:t>
            </a:r>
            <a:r>
              <a:rPr lang="en-GB" sz="1800" dirty="0" smtClean="0">
                <a:hlinkClick r:id="rId3"/>
              </a:rPr>
              <a:t>github.com/EGI-FCTF</a:t>
            </a:r>
            <a:endParaRPr lang="en-GB" sz="1800" dirty="0" smtClean="0"/>
          </a:p>
          <a:p>
            <a:pPr lvl="0">
              <a:lnSpc>
                <a:spcPts val="2160"/>
              </a:lnSpc>
              <a:spcBef>
                <a:spcPts val="600"/>
              </a:spcBef>
              <a:spcAft>
                <a:spcPts val="0"/>
              </a:spcAft>
            </a:pPr>
            <a:r>
              <a:rPr lang="en-GB" sz="1800" dirty="0"/>
              <a:t>Mailing List:  fedcloud-tf@mailman.egi.eu</a:t>
            </a:r>
          </a:p>
          <a:p>
            <a:pPr>
              <a:lnSpc>
                <a:spcPts val="2160"/>
              </a:lnSpc>
              <a:spcBef>
                <a:spcPts val="600"/>
              </a:spcBef>
              <a:spcAft>
                <a:spcPts val="0"/>
              </a:spcAft>
            </a:pPr>
            <a:r>
              <a:rPr lang="en-GB" sz="1800" dirty="0" err="1" smtClean="0"/>
              <a:t>Indico</a:t>
            </a:r>
            <a:r>
              <a:rPr lang="en-GB" sz="1800" dirty="0" smtClean="0"/>
              <a:t> </a:t>
            </a:r>
            <a:r>
              <a:rPr lang="en-GB" sz="1800" dirty="0"/>
              <a:t>site: </a:t>
            </a:r>
            <a:r>
              <a:rPr lang="en-GB" sz="1800" dirty="0">
                <a:hlinkClick r:id="rId4"/>
              </a:rPr>
              <a:t>https://</a:t>
            </a:r>
            <a:r>
              <a:rPr lang="en-GB" sz="1800" dirty="0" smtClean="0">
                <a:hlinkClick r:id="rId4"/>
              </a:rPr>
              <a:t>www.egi.eu/indico/categoryDisplay.py?categId=56</a:t>
            </a:r>
            <a:endParaRPr lang="en-GB" sz="1800" dirty="0" smtClean="0"/>
          </a:p>
          <a:p>
            <a:pPr>
              <a:lnSpc>
                <a:spcPts val="2160"/>
              </a:lnSpc>
              <a:spcBef>
                <a:spcPts val="600"/>
              </a:spcBef>
              <a:spcAft>
                <a:spcPts val="0"/>
              </a:spcAft>
            </a:pPr>
            <a:r>
              <a:rPr lang="en-GB" sz="1800" dirty="0" smtClean="0"/>
              <a:t>User support: </a:t>
            </a:r>
            <a:r>
              <a:rPr lang="nl-NL" sz="1800" dirty="0" smtClean="0">
                <a:hlinkClick r:id="rId5"/>
              </a:rPr>
              <a:t>ucst@egi.eu</a:t>
            </a:r>
            <a:endParaRPr lang="nl-NL" sz="1800" dirty="0" smtClean="0"/>
          </a:p>
          <a:p>
            <a:pPr>
              <a:lnSpc>
                <a:spcPts val="2160"/>
              </a:lnSpc>
              <a:spcBef>
                <a:spcPts val="600"/>
              </a:spcBef>
              <a:spcAft>
                <a:spcPts val="0"/>
              </a:spcAft>
            </a:pPr>
            <a:endParaRPr lang="en-GB" sz="1800" dirty="0"/>
          </a:p>
        </p:txBody>
      </p:sp>
    </p:spTree>
    <p:extLst>
      <p:ext uri="{BB962C8B-B14F-4D97-AF65-F5344CB8AC3E}">
        <p14:creationId xmlns:p14="http://schemas.microsoft.com/office/powerpoint/2010/main" val="2249384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OCCI</a:t>
            </a:r>
            <a:endParaRPr lang="en-GB" dirty="0"/>
          </a:p>
        </p:txBody>
      </p:sp>
      <p:sp>
        <p:nvSpPr>
          <p:cNvPr id="3" name="Content Placeholder 2"/>
          <p:cNvSpPr>
            <a:spLocks noGrp="1"/>
          </p:cNvSpPr>
          <p:nvPr>
            <p:ph idx="1"/>
          </p:nvPr>
        </p:nvSpPr>
        <p:spPr>
          <a:xfrm>
            <a:off x="457200" y="1346200"/>
            <a:ext cx="5892800" cy="4114800"/>
          </a:xfrm>
        </p:spPr>
        <p:txBody>
          <a:bodyPr/>
          <a:lstStyle/>
          <a:p>
            <a:pPr marL="0" indent="0">
              <a:buNone/>
            </a:pPr>
            <a:endParaRPr lang="en-GB" sz="2400" dirty="0" smtClean="0"/>
          </a:p>
          <a:p>
            <a:r>
              <a:rPr lang="en-GB" sz="2400" dirty="0" smtClean="0"/>
              <a:t>Open Cloud Computing Interface</a:t>
            </a:r>
          </a:p>
          <a:p>
            <a:pPr lvl="1"/>
            <a:r>
              <a:rPr lang="en-GB" sz="2000" dirty="0"/>
              <a:t>an API and </a:t>
            </a:r>
            <a:r>
              <a:rPr lang="en-GB" sz="2000" dirty="0" err="1"/>
              <a:t>RESTful</a:t>
            </a:r>
            <a:r>
              <a:rPr lang="en-GB" sz="2000" dirty="0"/>
              <a:t> standard protocol for </a:t>
            </a:r>
            <a:r>
              <a:rPr lang="en-GB" sz="2000" dirty="0" err="1"/>
              <a:t>IaaS</a:t>
            </a:r>
            <a:r>
              <a:rPr lang="en-GB" sz="2000" dirty="0"/>
              <a:t>, </a:t>
            </a:r>
            <a:r>
              <a:rPr lang="en-GB" sz="2000" dirty="0" err="1"/>
              <a:t>PaaS</a:t>
            </a:r>
            <a:r>
              <a:rPr lang="en-GB" sz="2000" dirty="0"/>
              <a:t> and </a:t>
            </a:r>
            <a:r>
              <a:rPr lang="en-GB" sz="2000" dirty="0" err="1"/>
              <a:t>SaaS</a:t>
            </a:r>
            <a:r>
              <a:rPr lang="en-GB" sz="2000" dirty="0"/>
              <a:t> cloud management.</a:t>
            </a:r>
            <a:endParaRPr lang="en-GB" sz="2000" dirty="0" smtClean="0"/>
          </a:p>
          <a:p>
            <a:pPr lvl="1"/>
            <a:r>
              <a:rPr lang="en-GB" sz="2000" dirty="0" smtClean="0"/>
              <a:t>&gt;20 </a:t>
            </a:r>
            <a:r>
              <a:rPr lang="en-GB" sz="2000" dirty="0"/>
              <a:t>OCCI implementations in a variety of products, including </a:t>
            </a:r>
            <a:r>
              <a:rPr lang="en-GB" sz="2000" dirty="0" err="1"/>
              <a:t>OpenNebula</a:t>
            </a:r>
            <a:r>
              <a:rPr lang="en-GB" sz="2000" dirty="0" smtClean="0"/>
              <a:t>, RESERVOIR</a:t>
            </a:r>
            <a:r>
              <a:rPr lang="en-GB" sz="2000" dirty="0"/>
              <a:t>, SLA@SOI, INFN, </a:t>
            </a:r>
            <a:r>
              <a:rPr lang="en-GB" sz="2000" dirty="0" err="1"/>
              <a:t>Aurenav</a:t>
            </a:r>
            <a:r>
              <a:rPr lang="en-GB" sz="2000" dirty="0"/>
              <a:t>, </a:t>
            </a:r>
            <a:r>
              <a:rPr lang="en-GB" sz="2000" dirty="0" err="1"/>
              <a:t>CloudCentral</a:t>
            </a:r>
            <a:r>
              <a:rPr lang="en-GB" sz="2000" dirty="0"/>
              <a:t>, Emotive, </a:t>
            </a:r>
            <a:r>
              <a:rPr lang="en-GB" sz="2000" dirty="0" err="1"/>
              <a:t>BigGrid</a:t>
            </a:r>
            <a:r>
              <a:rPr lang="en-GB" sz="2000" dirty="0"/>
              <a:t>, the Claudia Project, SSF, </a:t>
            </a:r>
            <a:r>
              <a:rPr lang="en-GB" sz="2000" dirty="0" err="1"/>
              <a:t>Morfeo</a:t>
            </a:r>
            <a:r>
              <a:rPr lang="en-GB" sz="2000" dirty="0" smtClean="0"/>
              <a:t>, </a:t>
            </a:r>
            <a:r>
              <a:rPr lang="en-GB" sz="2000" dirty="0" err="1" smtClean="0"/>
              <a:t>libvirt</a:t>
            </a:r>
            <a:r>
              <a:rPr lang="en-GB" sz="2000" dirty="0"/>
              <a:t>, </a:t>
            </a:r>
            <a:r>
              <a:rPr lang="en-GB" sz="2000" dirty="0" err="1"/>
              <a:t>jClouds</a:t>
            </a:r>
            <a:r>
              <a:rPr lang="en-GB" sz="2000" dirty="0"/>
              <a:t>, </a:t>
            </a:r>
            <a:r>
              <a:rPr lang="en-GB" sz="2000" dirty="0" err="1"/>
              <a:t>CompatibleOne</a:t>
            </a:r>
            <a:r>
              <a:rPr lang="en-GB" sz="2000" dirty="0"/>
              <a:t>, and R2AD™. </a:t>
            </a:r>
            <a:r>
              <a:rPr lang="en-GB" sz="2000" dirty="0" smtClean="0"/>
              <a:t>Production implementation for </a:t>
            </a:r>
            <a:r>
              <a:rPr lang="en-GB" sz="2000" dirty="0" err="1"/>
              <a:t>OpenStack</a:t>
            </a:r>
            <a:r>
              <a:rPr lang="en-GB" sz="2000" dirty="0"/>
              <a:t> Essex </a:t>
            </a:r>
            <a:r>
              <a:rPr lang="en-GB" sz="2000" dirty="0" smtClean="0"/>
              <a:t>Release</a:t>
            </a:r>
            <a:endParaRPr lang="en-GB" sz="2000" dirty="0"/>
          </a:p>
        </p:txBody>
      </p:sp>
      <p:pic>
        <p:nvPicPr>
          <p:cNvPr id="4" name="Picture 4" descr="C:\Users\tmetsch\My Dropbox\occi-branding\Occi Final version logo variants\Occi final logo Vertical (1)\Occi Vert.Aligned with tagline small font(medium)(trans).png"/>
          <p:cNvPicPr>
            <a:picLocks noChangeAspect="1" noChangeArrowheads="1"/>
          </p:cNvPicPr>
          <p:nvPr/>
        </p:nvPicPr>
        <p:blipFill>
          <a:blip r:embed="rId2"/>
          <a:srcRect/>
          <a:stretch>
            <a:fillRect/>
          </a:stretch>
        </p:blipFill>
        <p:spPr bwMode="auto">
          <a:xfrm>
            <a:off x="6679638" y="1132505"/>
            <a:ext cx="2464362" cy="2512395"/>
          </a:xfrm>
          <a:prstGeom prst="rect">
            <a:avLst/>
          </a:prstGeom>
          <a:noFill/>
        </p:spPr>
      </p:pic>
    </p:spTree>
    <p:extLst>
      <p:ext uri="{BB962C8B-B14F-4D97-AF65-F5344CB8AC3E}">
        <p14:creationId xmlns:p14="http://schemas.microsoft.com/office/powerpoint/2010/main" val="1720283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Slide Number Placeholder 1"/>
          <p:cNvSpPr>
            <a:spLocks noGrp="1"/>
          </p:cNvSpPr>
          <p:nvPr>
            <p:ph type="sldNum" sz="quarter" idx="12"/>
          </p:nvPr>
        </p:nvSpPr>
        <p:spPr/>
        <p:txBody>
          <a:bodyPr/>
          <a:lstStyle/>
          <a:p>
            <a:fld id="{D55C112C-C3E0-42E6-914E-2717910CE256}" type="slidenum">
              <a:rPr lang="en-US">
                <a:solidFill>
                  <a:srgbClr val="000000"/>
                </a:solidFill>
              </a:rPr>
              <a:pPr/>
              <a:t>13</a:t>
            </a:fld>
            <a:endParaRPr lang="en-US">
              <a:solidFill>
                <a:srgbClr val="000000"/>
              </a:solidFill>
            </a:endParaRPr>
          </a:p>
        </p:txBody>
      </p:sp>
      <p:sp>
        <p:nvSpPr>
          <p:cNvPr id="115721" name="Rectangle 8"/>
          <p:cNvSpPr>
            <a:spLocks noGrp="1" noChangeArrowheads="1"/>
          </p:cNvSpPr>
          <p:nvPr>
            <p:ph type="title" idx="4294967295"/>
          </p:nvPr>
        </p:nvSpPr>
        <p:spPr>
          <a:xfrm>
            <a:off x="827584" y="116632"/>
            <a:ext cx="7607300" cy="1144588"/>
          </a:xfrm>
          <a:noFill/>
        </p:spPr>
        <p:txBody>
          <a:bodyPr/>
          <a:lstStyle/>
          <a:p>
            <a:r>
              <a:rPr lang="en-US" dirty="0" smtClean="0">
                <a:cs typeface="Arial" charset="0"/>
              </a:rPr>
              <a:t>CDMI</a:t>
            </a:r>
            <a:endParaRPr lang="en-US" dirty="0"/>
          </a:p>
        </p:txBody>
      </p:sp>
      <p:sp>
        <p:nvSpPr>
          <p:cNvPr id="115722" name="Rectangle 9"/>
          <p:cNvSpPr>
            <a:spLocks noGrp="1" noChangeArrowheads="1"/>
          </p:cNvSpPr>
          <p:nvPr>
            <p:ph type="body" idx="4294967295"/>
          </p:nvPr>
        </p:nvSpPr>
        <p:spPr>
          <a:xfrm>
            <a:off x="1398588" y="1281113"/>
            <a:ext cx="7745412" cy="4891087"/>
          </a:xfrm>
        </p:spPr>
        <p:txBody>
          <a:bodyPr/>
          <a:lstStyle/>
          <a:p>
            <a:pPr>
              <a:lnSpc>
                <a:spcPct val="96000"/>
              </a:lnSpc>
              <a:spcBef>
                <a:spcPct val="0"/>
              </a:spcBef>
            </a:pPr>
            <a:r>
              <a:rPr lang="en-US" sz="2300" dirty="0" smtClean="0"/>
              <a:t>Cloud Data Management Interface</a:t>
            </a:r>
          </a:p>
          <a:p>
            <a:pPr>
              <a:lnSpc>
                <a:spcPct val="96000"/>
              </a:lnSpc>
              <a:spcBef>
                <a:spcPct val="0"/>
              </a:spcBef>
            </a:pPr>
            <a:r>
              <a:rPr lang="en-US" sz="2300" dirty="0" smtClean="0"/>
              <a:t>CDMI </a:t>
            </a:r>
            <a:r>
              <a:rPr lang="en-US" sz="2300" dirty="0"/>
              <a:t>is a open standard for cloud storage</a:t>
            </a:r>
          </a:p>
          <a:p>
            <a:pPr lvl="1">
              <a:lnSpc>
                <a:spcPct val="96000"/>
              </a:lnSpc>
              <a:spcBef>
                <a:spcPct val="0"/>
              </a:spcBef>
            </a:pPr>
            <a:r>
              <a:rPr lang="en-US" sz="2000" dirty="0" smtClean="0"/>
              <a:t>Defines </a:t>
            </a:r>
            <a:r>
              <a:rPr lang="en-US" sz="2000" dirty="0"/>
              <a:t>client-to-cloud and cloud-to-cloud </a:t>
            </a:r>
            <a:r>
              <a:rPr lang="en-US" sz="2000" dirty="0" smtClean="0"/>
              <a:t>interactions</a:t>
            </a:r>
          </a:p>
          <a:p>
            <a:pPr lvl="1">
              <a:lnSpc>
                <a:spcPct val="96000"/>
              </a:lnSpc>
              <a:spcBef>
                <a:spcPct val="0"/>
              </a:spcBef>
            </a:pPr>
            <a:r>
              <a:rPr lang="en-US" sz="2000" dirty="0" smtClean="0"/>
              <a:t>Defines object semantics for content stored in the cloud</a:t>
            </a:r>
            <a:endParaRPr lang="en-US" sz="2000" dirty="0"/>
          </a:p>
        </p:txBody>
      </p:sp>
      <p:sp>
        <p:nvSpPr>
          <p:cNvPr id="10" name="Slide Number Placeholder 3"/>
          <p:cNvSpPr txBox="1">
            <a:spLocks noGrp="1"/>
          </p:cNvSpPr>
          <p:nvPr/>
        </p:nvSpPr>
        <p:spPr bwMode="auto">
          <a:xfrm>
            <a:off x="8662988" y="6551613"/>
            <a:ext cx="230187" cy="215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lstStyle/>
          <a:p>
            <a:pPr algn="r">
              <a:defRPr/>
            </a:pPr>
            <a:fld id="{57B0330F-94A0-43D7-986B-2FC4648F0075}" type="slidenum">
              <a:rPr lang="en-US" sz="1000">
                <a:solidFill>
                  <a:srgbClr val="000000"/>
                </a:solidFill>
                <a:latin typeface="Arial"/>
                <a:cs typeface="Arial" charset="0"/>
                <a:sym typeface="Arial" charset="0"/>
              </a:rPr>
              <a:pPr algn="r">
                <a:defRPr/>
              </a:pPr>
              <a:t>13</a:t>
            </a:fld>
            <a:endParaRPr lang="en-US" sz="1000">
              <a:solidFill>
                <a:srgbClr val="000000"/>
              </a:solidFill>
              <a:latin typeface="Arial"/>
              <a:cs typeface="Arial" charset="0"/>
              <a:sym typeface="Arial" charset="0"/>
            </a:endParaRPr>
          </a:p>
        </p:txBody>
      </p:sp>
      <p:graphicFrame>
        <p:nvGraphicFramePr>
          <p:cNvPr id="115723" name="Object 11"/>
          <p:cNvGraphicFramePr>
            <a:graphicFrameLocks noChangeAspect="1"/>
          </p:cNvGraphicFramePr>
          <p:nvPr>
            <p:extLst>
              <p:ext uri="{D42A27DB-BD31-4B8C-83A1-F6EECF244321}">
                <p14:modId xmlns:p14="http://schemas.microsoft.com/office/powerpoint/2010/main" val="3263846128"/>
              </p:ext>
            </p:extLst>
          </p:nvPr>
        </p:nvGraphicFramePr>
        <p:xfrm>
          <a:off x="1828800" y="2743200"/>
          <a:ext cx="5410200" cy="3552825"/>
        </p:xfrm>
        <a:graphic>
          <a:graphicData uri="http://schemas.openxmlformats.org/presentationml/2006/ole">
            <mc:AlternateContent xmlns:mc="http://schemas.openxmlformats.org/markup-compatibility/2006">
              <mc:Choice xmlns:v="urn:schemas-microsoft-com:vml" Requires="v">
                <p:oleObj spid="_x0000_s3118" name="Visio" r:id="rId3" imgW="3934980" imgH="2548836" progId="Visio.Drawing.11">
                  <p:embed/>
                </p:oleObj>
              </mc:Choice>
              <mc:Fallback>
                <p:oleObj name="Visio" r:id="rId3" imgW="3934980" imgH="2548836" progId="Visio.Drawing.11">
                  <p:embed/>
                  <p:pic>
                    <p:nvPicPr>
                      <p:cNvPr id="0" name=""/>
                      <p:cNvPicPr>
                        <a:picLocks noChangeAspect="1"/>
                      </p:cNvPicPr>
                      <p:nvPr/>
                    </p:nvPicPr>
                    <p:blipFill>
                      <a:blip r:embed="rId4"/>
                      <a:srcRect/>
                      <a:stretch>
                        <a:fillRect/>
                      </a:stretch>
                    </p:blipFill>
                    <p:spPr bwMode="auto">
                      <a:xfrm>
                        <a:off x="1828800" y="2743200"/>
                        <a:ext cx="5410200" cy="355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3644233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GLUE 2</a:t>
            </a:r>
            <a:endParaRPr lang="en-GB" sz="3200" dirty="0"/>
          </a:p>
        </p:txBody>
      </p:sp>
      <p:sp>
        <p:nvSpPr>
          <p:cNvPr id="3" name="Content Placeholder 2"/>
          <p:cNvSpPr>
            <a:spLocks noGrp="1"/>
          </p:cNvSpPr>
          <p:nvPr>
            <p:ph idx="1"/>
          </p:nvPr>
        </p:nvSpPr>
        <p:spPr>
          <a:xfrm>
            <a:off x="179512" y="1196752"/>
            <a:ext cx="8712968" cy="5112568"/>
          </a:xfrm>
        </p:spPr>
        <p:txBody>
          <a:bodyPr/>
          <a:lstStyle/>
          <a:p>
            <a:r>
              <a:rPr lang="en-US" sz="2400" dirty="0" smtClean="0"/>
              <a:t>Originally an information </a:t>
            </a:r>
            <a:r>
              <a:rPr lang="en-US" sz="2400" dirty="0"/>
              <a:t>model for Grid entities </a:t>
            </a:r>
            <a:endParaRPr lang="en-US" sz="2400" dirty="0" smtClean="0"/>
          </a:p>
          <a:p>
            <a:r>
              <a:rPr lang="en-US" sz="2400" dirty="0" smtClean="0"/>
              <a:t>A </a:t>
            </a:r>
            <a:r>
              <a:rPr lang="en-US" sz="2400" dirty="0"/>
              <a:t>conceptual model</a:t>
            </a:r>
            <a:r>
              <a:rPr lang="en-US" sz="2400" dirty="0" smtClean="0"/>
              <a:t>, </a:t>
            </a:r>
            <a:r>
              <a:rPr lang="en-US" sz="2400" dirty="0"/>
              <a:t>designed to be independent </a:t>
            </a:r>
            <a:r>
              <a:rPr lang="en-US" sz="2400" dirty="0" smtClean="0"/>
              <a:t>of </a:t>
            </a:r>
            <a:r>
              <a:rPr lang="en-US" sz="2400" dirty="0"/>
              <a:t>data models adopted for its implementation. </a:t>
            </a:r>
            <a:endParaRPr lang="en-US" sz="2400" dirty="0" smtClean="0"/>
          </a:p>
          <a:p>
            <a:r>
              <a:rPr lang="en-US" sz="2400" dirty="0" smtClean="0"/>
              <a:t>Rendered </a:t>
            </a:r>
            <a:r>
              <a:rPr lang="en-US" sz="2400" dirty="0"/>
              <a:t>to concrete data </a:t>
            </a:r>
            <a:r>
              <a:rPr lang="en-US" sz="2400" dirty="0" smtClean="0"/>
              <a:t>models </a:t>
            </a:r>
            <a:r>
              <a:rPr lang="en-US" sz="2400" dirty="0"/>
              <a:t>such XML Schema, LDAP </a:t>
            </a:r>
            <a:r>
              <a:rPr lang="en-US" sz="2400" dirty="0" smtClean="0"/>
              <a:t>Schema</a:t>
            </a:r>
            <a:endParaRPr lang="en-US" sz="2400" dirty="0"/>
          </a:p>
          <a:p>
            <a:r>
              <a:rPr lang="en-GB" sz="2400" dirty="0" smtClean="0"/>
              <a:t>Definition of </a:t>
            </a:r>
            <a:r>
              <a:rPr lang="en-GB" sz="2400" dirty="0" smtClean="0">
                <a:solidFill>
                  <a:schemeClr val="accent1"/>
                </a:solidFill>
              </a:rPr>
              <a:t>EGI GLUE 2 profile</a:t>
            </a:r>
          </a:p>
          <a:p>
            <a:pPr lvl="1"/>
            <a:r>
              <a:rPr lang="en-GB" sz="2400" dirty="0" smtClean="0"/>
              <a:t>Detailed semantics</a:t>
            </a:r>
            <a:r>
              <a:rPr lang="en-GB" sz="2400" dirty="0"/>
              <a:t>, </a:t>
            </a:r>
            <a:r>
              <a:rPr lang="en-GB" sz="2400" dirty="0" smtClean="0"/>
              <a:t>extension to the </a:t>
            </a:r>
            <a:r>
              <a:rPr lang="en-GB" sz="2400" dirty="0"/>
              <a:t>schema definitions</a:t>
            </a:r>
          </a:p>
          <a:p>
            <a:pPr lvl="1"/>
            <a:r>
              <a:rPr lang="en-GB" sz="2400" dirty="0" smtClean="0"/>
              <a:t>Classification attributes </a:t>
            </a:r>
            <a:r>
              <a:rPr lang="en-GB" sz="2400" dirty="0"/>
              <a:t>by use case and </a:t>
            </a:r>
            <a:r>
              <a:rPr lang="en-GB" sz="2400" dirty="0" smtClean="0"/>
              <a:t>importance</a:t>
            </a:r>
          </a:p>
          <a:p>
            <a:pPr lvl="1"/>
            <a:r>
              <a:rPr lang="en-GB" sz="2400" dirty="0" smtClean="0"/>
              <a:t>Information validation criteria </a:t>
            </a:r>
          </a:p>
          <a:p>
            <a:r>
              <a:rPr lang="en-GB" sz="2400" dirty="0" smtClean="0">
                <a:solidFill>
                  <a:schemeClr val="accent1"/>
                </a:solidFill>
              </a:rPr>
              <a:t>GOCDB GLUE 2 XML rendering </a:t>
            </a:r>
            <a:r>
              <a:rPr lang="en-GB" sz="2400" dirty="0" smtClean="0"/>
              <a:t>of the EGI service registry and participation to OGF standardization activities</a:t>
            </a:r>
            <a:endParaRPr lang="en-GB" sz="2400" dirty="0">
              <a:solidFill>
                <a:srgbClr val="FF0000"/>
              </a:solidFill>
            </a:endParaRPr>
          </a:p>
        </p:txBody>
      </p:sp>
    </p:spTree>
    <p:extLst>
      <p:ext uri="{BB962C8B-B14F-4D97-AF65-F5344CB8AC3E}">
        <p14:creationId xmlns:p14="http://schemas.microsoft.com/office/powerpoint/2010/main" val="15262999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olo 1"/>
          <p:cNvSpPr>
            <a:spLocks noGrp="1"/>
          </p:cNvSpPr>
          <p:nvPr>
            <p:ph type="title"/>
          </p:nvPr>
        </p:nvSpPr>
        <p:spPr/>
        <p:txBody>
          <a:bodyPr/>
          <a:lstStyle/>
          <a:p>
            <a:r>
              <a:rPr lang="en-GB" sz="3600" dirty="0"/>
              <a:t>Usage </a:t>
            </a:r>
            <a:r>
              <a:rPr lang="en-GB" sz="3600" dirty="0" smtClean="0"/>
              <a:t>Record </a:t>
            </a:r>
            <a:r>
              <a:rPr lang="en-GB" sz="3600" dirty="0" err="1" smtClean="0">
                <a:solidFill>
                  <a:srgbClr val="FFFFFF"/>
                </a:solidFill>
              </a:rPr>
              <a:t>rd</a:t>
            </a:r>
            <a:r>
              <a:rPr lang="en-GB" sz="3600" dirty="0" smtClean="0">
                <a:solidFill>
                  <a:srgbClr val="FFFFFF"/>
                </a:solidFill>
              </a:rPr>
              <a:t> 2.0</a:t>
            </a:r>
            <a:endParaRPr lang="en-US" sz="3400" dirty="0">
              <a:solidFill>
                <a:srgbClr val="FFFFFF"/>
              </a:solidFill>
            </a:endParaRPr>
          </a:p>
        </p:txBody>
      </p:sp>
      <p:sp>
        <p:nvSpPr>
          <p:cNvPr id="3" name="Content Placeholder 2"/>
          <p:cNvSpPr>
            <a:spLocks noGrp="1"/>
          </p:cNvSpPr>
          <p:nvPr>
            <p:ph idx="1"/>
          </p:nvPr>
        </p:nvSpPr>
        <p:spPr/>
        <p:txBody>
          <a:bodyPr/>
          <a:lstStyle/>
          <a:p>
            <a:r>
              <a:rPr lang="en-US" sz="3000" dirty="0" smtClean="0"/>
              <a:t>Representation of data on the consumption of resources using an XML schema</a:t>
            </a:r>
          </a:p>
          <a:p>
            <a:pPr marL="285750" indent="-285750">
              <a:buFont typeface="Arial" pitchFamily="34" charset="0"/>
              <a:buChar char="•"/>
            </a:pPr>
            <a:r>
              <a:rPr lang="en-GB" sz="3000" dirty="0" smtClean="0">
                <a:solidFill>
                  <a:schemeClr val="accent1"/>
                </a:solidFill>
              </a:rPr>
              <a:t>Usage </a:t>
            </a:r>
            <a:r>
              <a:rPr lang="en-GB" sz="3000" dirty="0">
                <a:solidFill>
                  <a:schemeClr val="accent1"/>
                </a:solidFill>
              </a:rPr>
              <a:t>Record 2.0/OGF</a:t>
            </a:r>
          </a:p>
          <a:p>
            <a:pPr lvl="1">
              <a:buFont typeface="Arial" pitchFamily="34" charset="0"/>
              <a:buChar char="•"/>
            </a:pPr>
            <a:r>
              <a:rPr lang="en-GB" sz="2600" dirty="0"/>
              <a:t>EMI CAR (Compute Accounting Record)/CPU and cloud</a:t>
            </a:r>
          </a:p>
          <a:p>
            <a:pPr lvl="1">
              <a:buFont typeface="Arial" pitchFamily="34" charset="0"/>
              <a:buChar char="•"/>
            </a:pPr>
            <a:r>
              <a:rPr lang="en-GB" sz="2600" dirty="0"/>
              <a:t>EMI </a:t>
            </a:r>
            <a:r>
              <a:rPr lang="en-GB" sz="2600" dirty="0" err="1"/>
              <a:t>StAR</a:t>
            </a:r>
            <a:r>
              <a:rPr lang="en-GB" sz="2600" dirty="0"/>
              <a:t> (Storage Accounting </a:t>
            </a:r>
            <a:r>
              <a:rPr lang="en-GB" sz="2600" dirty="0" smtClean="0"/>
              <a:t>Record)</a:t>
            </a:r>
            <a:endParaRPr lang="en-GB" sz="2600" dirty="0"/>
          </a:p>
          <a:p>
            <a:pPr marL="285750" indent="-285750">
              <a:buFont typeface="Arial" pitchFamily="34" charset="0"/>
              <a:buChar char="•"/>
            </a:pPr>
            <a:r>
              <a:rPr lang="en-GB" sz="3000" dirty="0">
                <a:solidFill>
                  <a:schemeClr val="accent1"/>
                </a:solidFill>
              </a:rPr>
              <a:t>EMI Secure STOMP Messenger</a:t>
            </a:r>
            <a:r>
              <a:rPr lang="en-GB" sz="3000" dirty="0"/>
              <a:t> v1.2 (June 2012) and 2.0 (March 2013)</a:t>
            </a:r>
          </a:p>
          <a:p>
            <a:endParaRPr lang="en-GB" sz="3000" b="1" dirty="0">
              <a:solidFill>
                <a:schemeClr val="accent1"/>
              </a:solidFill>
            </a:endParaRPr>
          </a:p>
        </p:txBody>
      </p:sp>
    </p:spTree>
    <p:extLst>
      <p:ext uri="{BB962C8B-B14F-4D97-AF65-F5344CB8AC3E}">
        <p14:creationId xmlns:p14="http://schemas.microsoft.com/office/powerpoint/2010/main" val="27498056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Open Virtualisation Format</a:t>
            </a:r>
            <a:endParaRPr lang="en-GB" dirty="0"/>
          </a:p>
        </p:txBody>
      </p:sp>
      <p:sp>
        <p:nvSpPr>
          <p:cNvPr id="3" name="Content Placeholder 2"/>
          <p:cNvSpPr>
            <a:spLocks noGrp="1"/>
          </p:cNvSpPr>
          <p:nvPr>
            <p:ph idx="1"/>
          </p:nvPr>
        </p:nvSpPr>
        <p:spPr/>
        <p:txBody>
          <a:bodyPr/>
          <a:lstStyle/>
          <a:p>
            <a:pPr marL="274320" indent="-274320" fontAlgn="auto">
              <a:spcAft>
                <a:spcPts val="0"/>
              </a:spcAft>
              <a:buFont typeface="Wingdings 2"/>
              <a:buChar char=""/>
              <a:defRPr/>
            </a:pPr>
            <a:r>
              <a:rPr lang="en-US" sz="2000" dirty="0"/>
              <a:t>Distributed Management Task Force (DMTF) standard</a:t>
            </a:r>
          </a:p>
          <a:p>
            <a:pPr marL="274320" indent="-274320" fontAlgn="auto">
              <a:spcAft>
                <a:spcPts val="0"/>
              </a:spcAft>
              <a:buFont typeface="Wingdings 2"/>
              <a:buChar char=""/>
              <a:defRPr/>
            </a:pPr>
            <a:r>
              <a:rPr lang="en-US" sz="2000" dirty="0">
                <a:solidFill>
                  <a:srgbClr val="FF0000"/>
                </a:solidFill>
              </a:rPr>
              <a:t>Open, secure, portable, efficient and extensible format for the packaging and distribution of (collections of) virtual machines</a:t>
            </a:r>
          </a:p>
          <a:p>
            <a:pPr marL="274320" indent="-274320" fontAlgn="auto">
              <a:spcAft>
                <a:spcPts val="0"/>
              </a:spcAft>
              <a:buFont typeface="Wingdings 2"/>
              <a:buChar char=""/>
              <a:defRPr/>
            </a:pPr>
            <a:r>
              <a:rPr lang="en-US" sz="2000" dirty="0"/>
              <a:t>Its </a:t>
            </a:r>
            <a:r>
              <a:rPr lang="en-US" sz="2000" dirty="0">
                <a:solidFill>
                  <a:srgbClr val="FF0000"/>
                </a:solidFill>
              </a:rPr>
              <a:t>goal</a:t>
            </a:r>
            <a:r>
              <a:rPr lang="en-US" sz="2000" dirty="0"/>
              <a:t> is to facilitate the </a:t>
            </a:r>
            <a:r>
              <a:rPr lang="en-US" sz="2000" dirty="0">
                <a:solidFill>
                  <a:srgbClr val="FF0000"/>
                </a:solidFill>
              </a:rPr>
              <a:t>automated, secure management </a:t>
            </a:r>
            <a:r>
              <a:rPr lang="en-US" sz="2000" dirty="0"/>
              <a:t>not only of </a:t>
            </a:r>
            <a:r>
              <a:rPr lang="en-US" sz="2000" dirty="0">
                <a:solidFill>
                  <a:srgbClr val="FF0000"/>
                </a:solidFill>
              </a:rPr>
              <a:t>virtual machines</a:t>
            </a:r>
            <a:r>
              <a:rPr lang="en-US" sz="2000" dirty="0"/>
              <a:t>, but the </a:t>
            </a:r>
            <a:r>
              <a:rPr lang="en-US" sz="2000" dirty="0">
                <a:solidFill>
                  <a:srgbClr val="FF0000"/>
                </a:solidFill>
              </a:rPr>
              <a:t>appliance as a functional unit</a:t>
            </a:r>
          </a:p>
          <a:p>
            <a:pPr marL="274320" indent="-274320" fontAlgn="auto">
              <a:spcAft>
                <a:spcPts val="0"/>
              </a:spcAft>
              <a:buFont typeface="Wingdings 2"/>
              <a:buChar char=""/>
              <a:defRPr/>
            </a:pPr>
            <a:r>
              <a:rPr lang="en-US" sz="2000" dirty="0"/>
              <a:t>It is platform independent, </a:t>
            </a:r>
            <a:r>
              <a:rPr lang="en-US" sz="2000" dirty="0">
                <a:solidFill>
                  <a:srgbClr val="FF0000"/>
                </a:solidFill>
              </a:rPr>
              <a:t>hypervisor independent </a:t>
            </a:r>
            <a:r>
              <a:rPr lang="en-US" sz="2000" dirty="0"/>
              <a:t>, and processor architecture independent</a:t>
            </a:r>
          </a:p>
          <a:p>
            <a:pPr marL="274320" indent="-274320" fontAlgn="auto">
              <a:spcAft>
                <a:spcPts val="0"/>
              </a:spcAft>
              <a:buFont typeface="Wingdings 2"/>
              <a:buChar char=""/>
              <a:defRPr/>
            </a:pPr>
            <a:r>
              <a:rPr lang="en-US" sz="2000" dirty="0"/>
              <a:t>VMs in OVF can be </a:t>
            </a:r>
            <a:r>
              <a:rPr lang="en-US" sz="2000" dirty="0">
                <a:solidFill>
                  <a:srgbClr val="FF0000"/>
                </a:solidFill>
              </a:rPr>
              <a:t>packaged</a:t>
            </a:r>
            <a:r>
              <a:rPr lang="en-US" sz="2000" dirty="0"/>
              <a:t> in a </a:t>
            </a:r>
            <a:r>
              <a:rPr lang="en-US" sz="2000" dirty="0">
                <a:solidFill>
                  <a:srgbClr val="FF0000"/>
                </a:solidFill>
              </a:rPr>
              <a:t>virtual appliances </a:t>
            </a:r>
            <a:r>
              <a:rPr lang="en-US" sz="2000" dirty="0"/>
              <a:t>suited all wrapped up in a single file. The </a:t>
            </a:r>
            <a:r>
              <a:rPr lang="en-US" sz="2000" dirty="0">
                <a:solidFill>
                  <a:srgbClr val="FF0000"/>
                </a:solidFill>
              </a:rPr>
              <a:t>creator</a:t>
            </a:r>
            <a:r>
              <a:rPr lang="en-US" sz="2000" dirty="0"/>
              <a:t> of the </a:t>
            </a:r>
            <a:r>
              <a:rPr lang="en-US" sz="2000" dirty="0">
                <a:solidFill>
                  <a:srgbClr val="FF0000"/>
                </a:solidFill>
              </a:rPr>
              <a:t>appliance</a:t>
            </a:r>
            <a:r>
              <a:rPr lang="en-US" sz="2000" dirty="0"/>
              <a:t> can </a:t>
            </a:r>
            <a:r>
              <a:rPr lang="en-US" sz="2000" dirty="0">
                <a:solidFill>
                  <a:srgbClr val="FF0000"/>
                </a:solidFill>
              </a:rPr>
              <a:t>encrypt, compress and digitally sign OVF content</a:t>
            </a:r>
          </a:p>
          <a:p>
            <a:pPr marL="274320" indent="-274320" fontAlgn="auto">
              <a:spcAft>
                <a:spcPts val="0"/>
              </a:spcAft>
              <a:buFont typeface="Wingdings 2"/>
              <a:buChar char=""/>
              <a:defRPr/>
            </a:pPr>
            <a:r>
              <a:rPr lang="en-US" sz="2000" dirty="0"/>
              <a:t>It is </a:t>
            </a:r>
            <a:r>
              <a:rPr lang="en-US" sz="2000" dirty="0">
                <a:solidFill>
                  <a:srgbClr val="FF0000"/>
                </a:solidFill>
              </a:rPr>
              <a:t>packaging standard </a:t>
            </a:r>
            <a:r>
              <a:rPr lang="en-US" sz="2000" dirty="0"/>
              <a:t>and </a:t>
            </a:r>
            <a:r>
              <a:rPr lang="en-US" sz="2000" dirty="0">
                <a:solidFill>
                  <a:srgbClr val="FF0000"/>
                </a:solidFill>
              </a:rPr>
              <a:t>not</a:t>
            </a:r>
            <a:r>
              <a:rPr lang="en-US" sz="2000" dirty="0"/>
              <a:t> a </a:t>
            </a:r>
            <a:r>
              <a:rPr lang="en-US" sz="2000" dirty="0">
                <a:solidFill>
                  <a:srgbClr val="FF0000"/>
                </a:solidFill>
              </a:rPr>
              <a:t>runtime standard</a:t>
            </a:r>
          </a:p>
          <a:p>
            <a:pPr marL="274320" indent="-274320" fontAlgn="auto">
              <a:spcAft>
                <a:spcPts val="0"/>
              </a:spcAft>
              <a:buFont typeface="Wingdings 2"/>
              <a:buChar char=""/>
              <a:defRPr/>
            </a:pPr>
            <a:r>
              <a:rPr lang="en-US" sz="2000" dirty="0"/>
              <a:t>Uses </a:t>
            </a:r>
            <a:r>
              <a:rPr lang="en-US" sz="2000" dirty="0">
                <a:solidFill>
                  <a:srgbClr val="FF0000"/>
                </a:solidFill>
              </a:rPr>
              <a:t>existing packaging tools </a:t>
            </a:r>
            <a:r>
              <a:rPr lang="en-US" sz="2000" dirty="0"/>
              <a:t>to </a:t>
            </a:r>
            <a:r>
              <a:rPr lang="en-US" sz="2000" dirty="0">
                <a:solidFill>
                  <a:srgbClr val="FF0000"/>
                </a:solidFill>
              </a:rPr>
              <a:t>combine</a:t>
            </a:r>
            <a:r>
              <a:rPr lang="en-US" sz="2000" dirty="0"/>
              <a:t> one or more </a:t>
            </a:r>
            <a:r>
              <a:rPr lang="en-US" sz="2000" dirty="0">
                <a:solidFill>
                  <a:srgbClr val="FF0000"/>
                </a:solidFill>
              </a:rPr>
              <a:t>virtual machines</a:t>
            </a:r>
            <a:r>
              <a:rPr lang="en-US" sz="2000" dirty="0"/>
              <a:t> together with a </a:t>
            </a:r>
            <a:r>
              <a:rPr lang="en-US" sz="2000" dirty="0">
                <a:solidFill>
                  <a:srgbClr val="FF0000"/>
                </a:solidFill>
              </a:rPr>
              <a:t>standards-based XML </a:t>
            </a:r>
            <a:r>
              <a:rPr lang="en-US" sz="2000" dirty="0" smtClean="0">
                <a:solidFill>
                  <a:srgbClr val="FF0000"/>
                </a:solidFill>
              </a:rPr>
              <a:t>wrapper</a:t>
            </a:r>
            <a:endParaRPr lang="en-US" sz="2000" dirty="0">
              <a:solidFill>
                <a:srgbClr val="FF0000"/>
              </a:solidFill>
            </a:endParaRPr>
          </a:p>
        </p:txBody>
      </p:sp>
      <p:sp>
        <p:nvSpPr>
          <p:cNvPr id="4" name="Footer Placeholder 3"/>
          <p:cNvSpPr>
            <a:spLocks noGrp="1"/>
          </p:cNvSpPr>
          <p:nvPr>
            <p:ph type="ftr" sz="quarter" idx="11"/>
          </p:nvPr>
        </p:nvSpPr>
        <p:spPr/>
        <p:txBody>
          <a:bodyPr/>
          <a:lstStyle/>
          <a:p>
            <a:fld id="{12953DB3-8D6D-4414-A409-ABD8E7C7A111}" type="slidenum">
              <a:rPr lang="ja-JP" altLang="en-US" smtClean="0">
                <a:solidFill>
                  <a:prstClr val="black">
                    <a:tint val="75000"/>
                  </a:prstClr>
                </a:solidFill>
                <a:latin typeface="Calibri"/>
                <a:ea typeface="ＭＳ Ｐゴシック"/>
              </a:rPr>
              <a:pPr/>
              <a:t>16</a:t>
            </a:fld>
            <a:endParaRPr lang="en-US" altLang="ja-JP" dirty="0">
              <a:solidFill>
                <a:prstClr val="black">
                  <a:tint val="75000"/>
                </a:prstClr>
              </a:solidFill>
              <a:latin typeface="Calibri"/>
              <a:ea typeface="ＭＳ Ｐゴシック"/>
            </a:endParaRPr>
          </a:p>
        </p:txBody>
      </p:sp>
      <p:pic>
        <p:nvPicPr>
          <p:cNvPr id="5" name="Picture 4"/>
          <p:cNvPicPr>
            <a:picLocks noChangeAspect="1"/>
          </p:cNvPicPr>
          <p:nvPr/>
        </p:nvPicPr>
        <p:blipFill>
          <a:blip r:embed="rId2"/>
          <a:stretch>
            <a:fillRect/>
          </a:stretch>
        </p:blipFill>
        <p:spPr>
          <a:xfrm>
            <a:off x="0" y="6106160"/>
            <a:ext cx="9144000" cy="751840"/>
          </a:xfrm>
          <a:prstGeom prst="rect">
            <a:avLst/>
          </a:prstGeom>
        </p:spPr>
      </p:pic>
    </p:spTree>
    <p:extLst>
      <p:ext uri="{BB962C8B-B14F-4D97-AF65-F5344CB8AC3E}">
        <p14:creationId xmlns:p14="http://schemas.microsoft.com/office/powerpoint/2010/main" val="1690895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EGI’s Core Infrastructure</a:t>
            </a:r>
            <a:endParaRPr lang="en-GB" dirty="0"/>
          </a:p>
        </p:txBody>
      </p:sp>
      <p:sp>
        <p:nvSpPr>
          <p:cNvPr id="3" name="Content Placeholder 2"/>
          <p:cNvSpPr>
            <a:spLocks noGrp="1"/>
          </p:cNvSpPr>
          <p:nvPr>
            <p:ph idx="1"/>
          </p:nvPr>
        </p:nvSpPr>
        <p:spPr>
          <a:xfrm>
            <a:off x="755576" y="1124744"/>
            <a:ext cx="7489204" cy="4525963"/>
          </a:xfrm>
        </p:spPr>
        <p:txBody>
          <a:bodyPr/>
          <a:lstStyle/>
          <a:p>
            <a:pPr marL="0" indent="0" algn="ctr">
              <a:buNone/>
            </a:pPr>
            <a:r>
              <a:rPr lang="en-GB" dirty="0" smtClean="0"/>
              <a:t>The services that federate and integrate the functional services deployed in the </a:t>
            </a:r>
            <a:r>
              <a:rPr lang="en-GB" b="1" dirty="0" smtClean="0"/>
              <a:t>production infrastructure</a:t>
            </a:r>
            <a:endParaRPr lang="en-GB" b="1" dirty="0"/>
          </a:p>
        </p:txBody>
      </p:sp>
      <p:grpSp>
        <p:nvGrpSpPr>
          <p:cNvPr id="4" name="Group 3"/>
          <p:cNvGrpSpPr/>
          <p:nvPr/>
        </p:nvGrpSpPr>
        <p:grpSpPr>
          <a:xfrm>
            <a:off x="971600" y="2708920"/>
            <a:ext cx="7128792" cy="2952328"/>
            <a:chOff x="899592" y="3284984"/>
            <a:chExt cx="7128792" cy="2952328"/>
          </a:xfrm>
        </p:grpSpPr>
        <p:sp>
          <p:nvSpPr>
            <p:cNvPr id="5" name="Rounded Rectangle 4"/>
            <p:cNvSpPr/>
            <p:nvPr/>
          </p:nvSpPr>
          <p:spPr>
            <a:xfrm>
              <a:off x="899592" y="3284984"/>
              <a:ext cx="7128792" cy="2952328"/>
            </a:xfrm>
            <a:prstGeom prst="roundRect">
              <a:avLst/>
            </a:prstGeom>
          </p:spPr>
          <p:style>
            <a:lnRef idx="2">
              <a:schemeClr val="accent6"/>
            </a:lnRef>
            <a:fillRef idx="1">
              <a:schemeClr val="lt1"/>
            </a:fillRef>
            <a:effectRef idx="0">
              <a:schemeClr val="accent6"/>
            </a:effectRef>
            <a:fontRef idx="minor">
              <a:schemeClr val="dk1"/>
            </a:fontRef>
          </p:style>
          <p:txBody>
            <a:bodyPr rtlCol="0" anchor="b"/>
            <a:lstStyle/>
            <a:p>
              <a:pPr algn="ctr" eaLnBrk="1" fontAlgn="auto" hangingPunct="1">
                <a:spcBef>
                  <a:spcPts val="0"/>
                </a:spcBef>
                <a:spcAft>
                  <a:spcPts val="0"/>
                </a:spcAft>
              </a:pPr>
              <a:r>
                <a:rPr lang="en-GB" sz="1800" dirty="0">
                  <a:solidFill>
                    <a:prstClr val="black"/>
                  </a:solidFill>
                  <a:latin typeface="Calibri"/>
                </a:rPr>
                <a:t>EGI Core Infrastructure Platform</a:t>
              </a:r>
            </a:p>
          </p:txBody>
        </p:sp>
        <p:sp>
          <p:nvSpPr>
            <p:cNvPr id="6" name="Rounded Rectangle 5"/>
            <p:cNvSpPr/>
            <p:nvPr/>
          </p:nvSpPr>
          <p:spPr>
            <a:xfrm>
              <a:off x="2987824" y="3501008"/>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srgbClr val="000000"/>
                  </a:solidFill>
                  <a:latin typeface="Calibri"/>
                </a:rPr>
                <a:t>Federated AAI</a:t>
              </a:r>
              <a:endParaRPr lang="en-GB" sz="1600" dirty="0">
                <a:solidFill>
                  <a:srgbClr val="000000"/>
                </a:solidFill>
                <a:latin typeface="Calibri"/>
              </a:endParaRPr>
            </a:p>
          </p:txBody>
        </p:sp>
        <p:sp>
          <p:nvSpPr>
            <p:cNvPr id="7" name="Rounded Rectangle 6"/>
            <p:cNvSpPr/>
            <p:nvPr/>
          </p:nvSpPr>
          <p:spPr>
            <a:xfrm>
              <a:off x="2915816" y="4797152"/>
              <a:ext cx="1368152"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prstClr val="black"/>
                  </a:solidFill>
                  <a:latin typeface="Calibri"/>
                </a:rPr>
                <a:t>Service</a:t>
              </a:r>
            </a:p>
            <a:p>
              <a:pPr algn="ctr" eaLnBrk="1" fontAlgn="auto" hangingPunct="1">
                <a:spcBef>
                  <a:spcPts val="0"/>
                </a:spcBef>
                <a:spcAft>
                  <a:spcPts val="0"/>
                </a:spcAft>
              </a:pPr>
              <a:r>
                <a:rPr lang="en-GB" sz="1600" dirty="0" smtClean="0">
                  <a:solidFill>
                    <a:prstClr val="black"/>
                  </a:solidFill>
                  <a:latin typeface="Calibri"/>
                </a:rPr>
                <a:t>Catalogue</a:t>
              </a:r>
            </a:p>
            <a:p>
              <a:pPr algn="ctr" eaLnBrk="1" fontAlgn="auto" hangingPunct="1">
                <a:spcBef>
                  <a:spcPts val="0"/>
                </a:spcBef>
                <a:spcAft>
                  <a:spcPts val="0"/>
                </a:spcAft>
              </a:pPr>
              <a:r>
                <a:rPr lang="en-GB" sz="1600" dirty="0" smtClean="0">
                  <a:solidFill>
                    <a:prstClr val="black"/>
                  </a:solidFill>
                  <a:latin typeface="Calibri"/>
                </a:rPr>
                <a:t>(GOCDB)</a:t>
              </a:r>
              <a:endParaRPr lang="en-GB" sz="1600" dirty="0">
                <a:solidFill>
                  <a:prstClr val="black"/>
                </a:solidFill>
                <a:latin typeface="Calibri"/>
              </a:endParaRPr>
            </a:p>
          </p:txBody>
        </p:sp>
        <p:sp>
          <p:nvSpPr>
            <p:cNvPr id="8" name="Rounded Rectangle 7"/>
            <p:cNvSpPr/>
            <p:nvPr/>
          </p:nvSpPr>
          <p:spPr>
            <a:xfrm>
              <a:off x="4788024" y="3501008"/>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srgbClr val="000000"/>
                  </a:solidFill>
                  <a:latin typeface="Calibri"/>
                </a:rPr>
                <a:t>Monitoring</a:t>
              </a:r>
              <a:endParaRPr lang="en-GB" sz="1400" dirty="0">
                <a:solidFill>
                  <a:srgbClr val="000000"/>
                </a:solidFill>
                <a:latin typeface="Calibri"/>
              </a:endParaRPr>
            </a:p>
          </p:txBody>
        </p:sp>
        <p:sp>
          <p:nvSpPr>
            <p:cNvPr id="9" name="Rounded Rectangle 8"/>
            <p:cNvSpPr/>
            <p:nvPr/>
          </p:nvSpPr>
          <p:spPr>
            <a:xfrm>
              <a:off x="6588224" y="3501008"/>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srgbClr val="000000"/>
                  </a:solidFill>
                  <a:latin typeface="Calibri"/>
                </a:rPr>
                <a:t>Accounting</a:t>
              </a:r>
              <a:endParaRPr lang="en-GB" sz="1400" dirty="0">
                <a:solidFill>
                  <a:srgbClr val="000000"/>
                </a:solidFill>
                <a:latin typeface="Calibri"/>
              </a:endParaRPr>
            </a:p>
          </p:txBody>
        </p:sp>
        <p:sp>
          <p:nvSpPr>
            <p:cNvPr id="10" name="Rounded Rectangle 9"/>
            <p:cNvSpPr/>
            <p:nvPr/>
          </p:nvSpPr>
          <p:spPr>
            <a:xfrm>
              <a:off x="1115616" y="4797152"/>
              <a:ext cx="1368152"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prstClr val="black"/>
                  </a:solidFill>
                  <a:latin typeface="Calibri"/>
                </a:rPr>
                <a:t>Metrics</a:t>
              </a:r>
            </a:p>
            <a:p>
              <a:pPr algn="ctr" eaLnBrk="1" fontAlgn="auto" hangingPunct="1">
                <a:spcBef>
                  <a:spcPts val="0"/>
                </a:spcBef>
                <a:spcAft>
                  <a:spcPts val="0"/>
                </a:spcAft>
              </a:pPr>
              <a:r>
                <a:rPr lang="en-GB" sz="1600" dirty="0" smtClean="0">
                  <a:solidFill>
                    <a:prstClr val="black"/>
                  </a:solidFill>
                  <a:latin typeface="Calibri"/>
                </a:rPr>
                <a:t>Visualisation</a:t>
              </a:r>
            </a:p>
            <a:p>
              <a:pPr algn="ctr" eaLnBrk="1" fontAlgn="auto" hangingPunct="1">
                <a:spcBef>
                  <a:spcPts val="0"/>
                </a:spcBef>
                <a:spcAft>
                  <a:spcPts val="0"/>
                </a:spcAft>
              </a:pPr>
              <a:r>
                <a:rPr lang="en-GB" sz="1600" dirty="0" smtClean="0">
                  <a:solidFill>
                    <a:prstClr val="black"/>
                  </a:solidFill>
                  <a:latin typeface="Calibri"/>
                </a:rPr>
                <a:t>(</a:t>
              </a:r>
              <a:r>
                <a:rPr lang="en-GB" sz="1600" dirty="0" err="1" smtClean="0">
                  <a:solidFill>
                    <a:prstClr val="black"/>
                  </a:solidFill>
                  <a:latin typeface="Calibri"/>
                </a:rPr>
                <a:t>gstat</a:t>
              </a:r>
              <a:r>
                <a:rPr lang="en-GB" sz="1600" dirty="0" smtClean="0">
                  <a:solidFill>
                    <a:prstClr val="black"/>
                  </a:solidFill>
                  <a:latin typeface="Calibri"/>
                </a:rPr>
                <a:t>)</a:t>
              </a:r>
              <a:endParaRPr lang="en-GB" sz="1600" dirty="0">
                <a:solidFill>
                  <a:prstClr val="black"/>
                </a:solidFill>
                <a:latin typeface="Calibri"/>
              </a:endParaRPr>
            </a:p>
          </p:txBody>
        </p:sp>
        <p:sp>
          <p:nvSpPr>
            <p:cNvPr id="11" name="Rounded Rectangle 10"/>
            <p:cNvSpPr/>
            <p:nvPr/>
          </p:nvSpPr>
          <p:spPr>
            <a:xfrm>
              <a:off x="1115616" y="3501008"/>
              <a:ext cx="1368152"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prstClr val="black"/>
                  </a:solidFill>
                  <a:latin typeface="Calibri"/>
                </a:rPr>
                <a:t>Information</a:t>
              </a:r>
            </a:p>
            <a:p>
              <a:pPr algn="ctr" eaLnBrk="1" fontAlgn="auto" hangingPunct="1">
                <a:spcBef>
                  <a:spcPts val="0"/>
                </a:spcBef>
                <a:spcAft>
                  <a:spcPts val="0"/>
                </a:spcAft>
              </a:pPr>
              <a:r>
                <a:rPr lang="en-GB" sz="1600" dirty="0" smtClean="0">
                  <a:solidFill>
                    <a:prstClr val="black"/>
                  </a:solidFill>
                  <a:latin typeface="Calibri"/>
                </a:rPr>
                <a:t>Discovery</a:t>
              </a:r>
            </a:p>
            <a:p>
              <a:pPr algn="ctr" eaLnBrk="1" fontAlgn="auto" hangingPunct="1">
                <a:spcBef>
                  <a:spcPts val="0"/>
                </a:spcBef>
                <a:spcAft>
                  <a:spcPts val="0"/>
                </a:spcAft>
              </a:pPr>
              <a:r>
                <a:rPr lang="en-GB" sz="1600" dirty="0" smtClean="0">
                  <a:solidFill>
                    <a:prstClr val="black"/>
                  </a:solidFill>
                  <a:latin typeface="Calibri"/>
                </a:rPr>
                <a:t>(BDII)</a:t>
              </a:r>
              <a:endParaRPr lang="en-GB" sz="1600" dirty="0">
                <a:solidFill>
                  <a:prstClr val="black"/>
                </a:solidFill>
                <a:latin typeface="Calibri"/>
              </a:endParaRPr>
            </a:p>
          </p:txBody>
        </p:sp>
        <p:sp>
          <p:nvSpPr>
            <p:cNvPr id="12" name="Rounded Rectangle 11"/>
            <p:cNvSpPr/>
            <p:nvPr/>
          </p:nvSpPr>
          <p:spPr>
            <a:xfrm>
              <a:off x="4788024" y="4797152"/>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srgbClr val="000000"/>
                  </a:solidFill>
                  <a:latin typeface="Calibri"/>
                </a:rPr>
                <a:t>Messaging</a:t>
              </a:r>
              <a:endParaRPr lang="en-GB" sz="1600" dirty="0">
                <a:solidFill>
                  <a:srgbClr val="000000"/>
                </a:solidFill>
                <a:latin typeface="Calibri"/>
              </a:endParaRPr>
            </a:p>
          </p:txBody>
        </p:sp>
      </p:grpSp>
      <p:sp>
        <p:nvSpPr>
          <p:cNvPr id="14" name="Slide Number Placeholder 13"/>
          <p:cNvSpPr>
            <a:spLocks noGrp="1"/>
          </p:cNvSpPr>
          <p:nvPr>
            <p:ph type="sldNum" sz="quarter" idx="4294967295"/>
          </p:nvPr>
        </p:nvSpPr>
        <p:spPr>
          <a:xfrm>
            <a:off x="7019925" y="6356350"/>
            <a:ext cx="2133600" cy="365125"/>
          </a:xfrm>
          <a:prstGeom prst="rect">
            <a:avLst/>
          </a:prstGeom>
        </p:spPr>
        <p:txBody>
          <a:bodyPr/>
          <a:lstStyle/>
          <a:p>
            <a:fld id="{AB173F47-AF8A-4F05-8C53-5BEC11341080}" type="slidenum">
              <a:rPr lang="en-US" smtClean="0">
                <a:solidFill>
                  <a:prstClr val="white"/>
                </a:solidFill>
              </a:rPr>
              <a:pPr/>
              <a:t>17</a:t>
            </a:fld>
            <a:endParaRPr lang="en-US">
              <a:solidFill>
                <a:prstClr val="white"/>
              </a:solidFill>
            </a:endParaRPr>
          </a:p>
        </p:txBody>
      </p:sp>
      <p:sp>
        <p:nvSpPr>
          <p:cNvPr id="16" name="Rounded Rectangle 15"/>
          <p:cNvSpPr/>
          <p:nvPr/>
        </p:nvSpPr>
        <p:spPr>
          <a:xfrm>
            <a:off x="6660232" y="4221088"/>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eaLnBrk="1" fontAlgn="auto" hangingPunct="1">
              <a:spcBef>
                <a:spcPts val="0"/>
              </a:spcBef>
              <a:spcAft>
                <a:spcPts val="0"/>
              </a:spcAft>
            </a:pPr>
            <a:r>
              <a:rPr lang="en-GB" sz="1600" dirty="0" smtClean="0">
                <a:solidFill>
                  <a:srgbClr val="000000"/>
                </a:solidFill>
                <a:latin typeface="Calibri"/>
              </a:rPr>
              <a:t>Operations Portal</a:t>
            </a:r>
            <a:endParaRPr lang="en-GB" sz="1400" dirty="0">
              <a:solidFill>
                <a:srgbClr val="000000"/>
              </a:solidFill>
              <a:latin typeface="Calibri"/>
            </a:endParaRPr>
          </a:p>
        </p:txBody>
      </p:sp>
      <p:sp>
        <p:nvSpPr>
          <p:cNvPr id="15" name="Slide Number Placeholder 5"/>
          <p:cNvSpPr txBox="1">
            <a:spLocks/>
          </p:cNvSpPr>
          <p:nvPr/>
        </p:nvSpPr>
        <p:spPr>
          <a:xfrm>
            <a:off x="2555776" y="6381328"/>
            <a:ext cx="3456384" cy="365125"/>
          </a:xfrm>
          <a:prstGeom prst="rect">
            <a:avLst/>
          </a:prstGeom>
        </p:spPr>
        <p:txBody>
          <a:bodyPr vert="horz" lIns="91440" tIns="45720" rIns="91440" bIns="45720" rtlCol="0" anchor="ctr"/>
          <a:lstStyle>
            <a:defPPr>
              <a:defRPr lang="en-GB"/>
            </a:defPPr>
            <a:lvl1pPr algn="r" rtl="0" eaLnBrk="0" fontAlgn="auto" hangingPunct="0">
              <a:spcBef>
                <a:spcPts val="0"/>
              </a:spcBef>
              <a:spcAft>
                <a:spcPts val="0"/>
              </a:spcAft>
              <a:defRPr sz="1200" kern="1200" smtClean="0">
                <a:solidFill>
                  <a:schemeClr val="bg1"/>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New Roman"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charset="0"/>
                <a:ea typeface="+mn-ea"/>
                <a:cs typeface="+mn-cs"/>
              </a:defRPr>
            </a:lvl5pPr>
            <a:lvl6pPr marL="2286000" algn="l" defTabSz="457200" rtl="0" eaLnBrk="1" latinLnBrk="0" hangingPunct="1">
              <a:defRPr sz="2400" kern="1200">
                <a:solidFill>
                  <a:schemeClr val="tx1"/>
                </a:solidFill>
                <a:latin typeface="Times New Roman" charset="0"/>
                <a:ea typeface="+mn-ea"/>
                <a:cs typeface="+mn-cs"/>
              </a:defRPr>
            </a:lvl6pPr>
            <a:lvl7pPr marL="2743200" algn="l" defTabSz="457200" rtl="0" eaLnBrk="1" latinLnBrk="0" hangingPunct="1">
              <a:defRPr sz="2400" kern="1200">
                <a:solidFill>
                  <a:schemeClr val="tx1"/>
                </a:solidFill>
                <a:latin typeface="Times New Roman" charset="0"/>
                <a:ea typeface="+mn-ea"/>
                <a:cs typeface="+mn-cs"/>
              </a:defRPr>
            </a:lvl7pPr>
            <a:lvl8pPr marL="3200400" algn="l" defTabSz="457200" rtl="0" eaLnBrk="1" latinLnBrk="0" hangingPunct="1">
              <a:defRPr sz="2400" kern="1200">
                <a:solidFill>
                  <a:schemeClr val="tx1"/>
                </a:solidFill>
                <a:latin typeface="Times New Roman" charset="0"/>
                <a:ea typeface="+mn-ea"/>
                <a:cs typeface="+mn-cs"/>
              </a:defRPr>
            </a:lvl8pPr>
            <a:lvl9pPr marL="3657600" algn="l" defTabSz="457200" rtl="0" eaLnBrk="1" latinLnBrk="0" hangingPunct="1">
              <a:defRPr sz="2400" kern="1200">
                <a:solidFill>
                  <a:schemeClr val="tx1"/>
                </a:solidFill>
                <a:latin typeface="Times New Roman" charset="0"/>
                <a:ea typeface="+mn-ea"/>
                <a:cs typeface="+mn-cs"/>
              </a:defRPr>
            </a:lvl9pPr>
          </a:lstStyle>
          <a:p>
            <a:pPr algn="ctr"/>
            <a:r>
              <a:rPr lang="en-US" dirty="0" smtClean="0">
                <a:solidFill>
                  <a:prstClr val="white"/>
                </a:solidFill>
              </a:rPr>
              <a:t>Thanks to Steven Newhouse</a:t>
            </a:r>
            <a:endParaRPr lang="en-US" dirty="0">
              <a:solidFill>
                <a:prstClr val="white"/>
              </a:solidFill>
            </a:endParaRPr>
          </a:p>
        </p:txBody>
      </p:sp>
    </p:spTree>
    <p:extLst>
      <p:ext uri="{BB962C8B-B14F-4D97-AF65-F5344CB8AC3E}">
        <p14:creationId xmlns:p14="http://schemas.microsoft.com/office/powerpoint/2010/main" val="3393435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p:txBody>
          <a:bodyPr/>
          <a:lstStyle/>
          <a:p>
            <a:r>
              <a:rPr lang="en-GB" sz="2600" dirty="0" smtClean="0">
                <a:solidFill>
                  <a:srgbClr val="042662"/>
                </a:solidFill>
              </a:rPr>
              <a:t>Federation Test bed: Set Up – March 2012</a:t>
            </a:r>
            <a:endParaRPr lang="en-GB" sz="2600" dirty="0">
              <a:solidFill>
                <a:srgbClr val="042662"/>
              </a:solidFill>
            </a:endParaRPr>
          </a:p>
        </p:txBody>
      </p:sp>
      <p:cxnSp>
        <p:nvCxnSpPr>
          <p:cNvPr id="29777" name="Straight Arrow Connector 29776"/>
          <p:cNvCxnSpPr/>
          <p:nvPr/>
        </p:nvCxnSpPr>
        <p:spPr bwMode="auto">
          <a:xfrm flipV="1">
            <a:off x="4241079" y="1400308"/>
            <a:ext cx="0" cy="387252"/>
          </a:xfrm>
          <a:prstGeom prst="straightConnector1">
            <a:avLst/>
          </a:prstGeom>
          <a:solidFill>
            <a:schemeClr val="accent1"/>
          </a:solidFill>
          <a:ln w="25400" cap="flat" cmpd="sng" algn="ctr">
            <a:solidFill>
              <a:schemeClr val="accent3"/>
            </a:solidFill>
            <a:prstDash val="solid"/>
            <a:round/>
            <a:headEnd type="none" w="med" len="med"/>
            <a:tailEnd type="none"/>
          </a:ln>
          <a:effectLst>
            <a:outerShdw blurRad="127000" dist="38100" dir="2700000" algn="tl" rotWithShape="0">
              <a:schemeClr val="bg1">
                <a:lumMod val="75000"/>
                <a:alpha val="40000"/>
              </a:schemeClr>
            </a:outerShdw>
          </a:effectLst>
        </p:spPr>
      </p:cxnSp>
      <p:cxnSp>
        <p:nvCxnSpPr>
          <p:cNvPr id="29772" name="Straight Connector 29771"/>
          <p:cNvCxnSpPr>
            <a:stCxn id="22" idx="0"/>
          </p:cNvCxnSpPr>
          <p:nvPr/>
        </p:nvCxnSpPr>
        <p:spPr bwMode="auto">
          <a:xfrm flipV="1">
            <a:off x="2171054" y="1412776"/>
            <a:ext cx="0" cy="1543535"/>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74" name="Straight Connector 29773"/>
          <p:cNvCxnSpPr/>
          <p:nvPr/>
        </p:nvCxnSpPr>
        <p:spPr bwMode="auto">
          <a:xfrm>
            <a:off x="2159919" y="1412776"/>
            <a:ext cx="2081160" cy="0"/>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85" name="Straight Connector 29784"/>
          <p:cNvCxnSpPr>
            <a:stCxn id="14" idx="2"/>
          </p:cNvCxnSpPr>
          <p:nvPr/>
        </p:nvCxnSpPr>
        <p:spPr bwMode="auto">
          <a:xfrm>
            <a:off x="4241079" y="2704175"/>
            <a:ext cx="0" cy="25213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0" name="Straight Connector 159"/>
          <p:cNvCxnSpPr/>
          <p:nvPr/>
        </p:nvCxnSpPr>
        <p:spPr bwMode="auto">
          <a:xfrm>
            <a:off x="4238209" y="3933056"/>
            <a:ext cx="2870" cy="1682027"/>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1" name="Straight Connector 160"/>
          <p:cNvCxnSpPr/>
          <p:nvPr/>
        </p:nvCxnSpPr>
        <p:spPr bwMode="auto">
          <a:xfrm>
            <a:off x="6266921" y="3933056"/>
            <a:ext cx="0" cy="25213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4" name="Straight Connector 163"/>
          <p:cNvCxnSpPr/>
          <p:nvPr/>
        </p:nvCxnSpPr>
        <p:spPr bwMode="auto">
          <a:xfrm>
            <a:off x="6271845" y="5157192"/>
            <a:ext cx="0" cy="457891"/>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5" name="Straight Connector 164"/>
          <p:cNvCxnSpPr/>
          <p:nvPr/>
        </p:nvCxnSpPr>
        <p:spPr bwMode="auto">
          <a:xfrm>
            <a:off x="8156540" y="5123944"/>
            <a:ext cx="5466" cy="504056"/>
          </a:xfrm>
          <a:prstGeom prst="line">
            <a:avLst/>
          </a:prstGeom>
          <a:solidFill>
            <a:schemeClr val="accent1"/>
          </a:solidFill>
          <a:ln w="25400" cap="flat" cmpd="sng" algn="ctr">
            <a:solidFill>
              <a:schemeClr val="bg2"/>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6" name="Straight Connector 165"/>
          <p:cNvCxnSpPr/>
          <p:nvPr/>
        </p:nvCxnSpPr>
        <p:spPr bwMode="auto">
          <a:xfrm flipV="1">
            <a:off x="2157841" y="3933058"/>
            <a:ext cx="17113" cy="168202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91" name="Straight Connector 29790"/>
          <p:cNvCxnSpPr/>
          <p:nvPr/>
        </p:nvCxnSpPr>
        <p:spPr bwMode="auto">
          <a:xfrm flipH="1">
            <a:off x="2152821" y="5615083"/>
            <a:ext cx="6019579" cy="1"/>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39" name="Straight Connector 38"/>
          <p:cNvCxnSpPr/>
          <p:nvPr/>
        </p:nvCxnSpPr>
        <p:spPr bwMode="auto">
          <a:xfrm flipV="1">
            <a:off x="984852" y="1268761"/>
            <a:ext cx="0" cy="2173550"/>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21" name="Rectangle 20"/>
          <p:cNvSpPr/>
          <p:nvPr/>
        </p:nvSpPr>
        <p:spPr>
          <a:xfrm>
            <a:off x="3431079" y="2956311"/>
            <a:ext cx="5533407"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600"/>
              </a:spcAft>
            </a:pPr>
            <a:r>
              <a:rPr lang="en-US" sz="1800" b="1" dirty="0">
                <a:solidFill>
                  <a:srgbClr val="A50021"/>
                </a:solidFill>
                <a:latin typeface="+mn-lt"/>
                <a:cs typeface="Arial" pitchFamily="34" charset="0"/>
              </a:rPr>
              <a:t>Resource Providers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err="1" smtClean="0">
                <a:ln>
                  <a:noFill/>
                </a:ln>
                <a:solidFill>
                  <a:srgbClr val="122047"/>
                </a:solidFill>
                <a:effectLst/>
                <a:uLnTx/>
                <a:uFillTx/>
                <a:latin typeface="+mn-lt"/>
                <a:ea typeface="+mn-ea"/>
                <a:cs typeface="+mn-cs"/>
              </a:rPr>
              <a:t>OpenNebula</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4" name="Rectangle 13"/>
          <p:cNvSpPr/>
          <p:nvPr/>
        </p:nvSpPr>
        <p:spPr>
          <a:xfrm>
            <a:off x="3431079" y="1732175"/>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VM </a:t>
            </a:r>
            <a:r>
              <a:rPr kumimoji="0" lang="en-US" sz="1800" b="1" i="0" u="none" strike="noStrike" kern="0" cap="none" spc="0" normalizeH="0" baseline="0" noProof="0" dirty="0" err="1" smtClean="0">
                <a:ln>
                  <a:noFill/>
                </a:ln>
                <a:solidFill>
                  <a:srgbClr val="A50021"/>
                </a:solidFill>
                <a:effectLst/>
                <a:uLnTx/>
                <a:uFillTx/>
                <a:latin typeface="+mn-lt"/>
                <a:ea typeface="+mn-ea"/>
                <a:cs typeface="+mn-cs"/>
              </a:rPr>
              <a:t>Mngmt</a:t>
            </a:r>
            <a:endParaRPr kumimoji="0" lang="en-US" sz="1800" b="1" i="0" u="none" strike="noStrike" kern="0" cap="none" spc="0" normalizeH="0" baseline="0" noProof="0" dirty="0" smtClean="0">
              <a:ln>
                <a:noFill/>
              </a:ln>
              <a:solidFill>
                <a:srgbClr val="A50021"/>
              </a:solidFill>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6" name="Rectangle 15"/>
          <p:cNvSpPr/>
          <p:nvPr/>
        </p:nvSpPr>
        <p:spPr>
          <a:xfrm>
            <a:off x="7344486" y="1732175"/>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Information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GLUE 2.0+</a:t>
            </a:r>
            <a:endParaRPr kumimoji="0" lang="en-US" sz="1800" i="1" u="none" strike="noStrike" kern="0" cap="none" spc="0" normalizeH="0" baseline="0" noProof="0" dirty="0" smtClean="0">
              <a:ln>
                <a:noFill/>
              </a:ln>
              <a:solidFill>
                <a:srgbClr val="122047"/>
              </a:solidFill>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LDAP/BDII</a:t>
            </a:r>
          </a:p>
        </p:txBody>
      </p:sp>
      <p:sp>
        <p:nvSpPr>
          <p:cNvPr id="18" name="Rectangle 17"/>
          <p:cNvSpPr/>
          <p:nvPr/>
        </p:nvSpPr>
        <p:spPr>
          <a:xfrm>
            <a:off x="5358603"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800" b="1" kern="0" dirty="0">
                <a:solidFill>
                  <a:srgbClr val="A50021"/>
                </a:solidFill>
                <a:latin typeface="+mn-lt"/>
              </a:rPr>
              <a:t>Monitoring</a:t>
            </a:r>
          </a:p>
          <a:p>
            <a:pPr marL="0" marR="0" lvl="0" indent="0" algn="ctr" defTabSz="914400" eaLnBrk="1" fontAlgn="auto" latinLnBrk="0" hangingPunct="1">
              <a:lnSpc>
                <a:spcPct val="100000"/>
              </a:lnSpc>
              <a:spcBef>
                <a:spcPts val="0"/>
              </a:spcBef>
              <a:spcAft>
                <a:spcPts val="0"/>
              </a:spcAft>
              <a:buClrTx/>
              <a:buSzTx/>
              <a:buFontTx/>
              <a:buNone/>
              <a:tabLst/>
              <a:defRPr/>
            </a:pPr>
            <a:r>
              <a:rPr lang="en-US" sz="1800" kern="0" dirty="0" err="1" smtClean="0">
                <a:solidFill>
                  <a:srgbClr val="122047"/>
                </a:solidFill>
                <a:latin typeface="+mn-lt"/>
              </a:rPr>
              <a:t>Nagios</a:t>
            </a:r>
            <a:endParaRPr lang="en-US" sz="1800" kern="0" dirty="0">
              <a:solidFill>
                <a:srgbClr val="122047"/>
              </a:solidFill>
              <a:latin typeface="+mn-lt"/>
            </a:endParaRPr>
          </a:p>
        </p:txBody>
      </p:sp>
      <p:sp>
        <p:nvSpPr>
          <p:cNvPr id="19" name="Rectangle 18"/>
          <p:cNvSpPr/>
          <p:nvPr/>
        </p:nvSpPr>
        <p:spPr>
          <a:xfrm>
            <a:off x="7344486" y="5424903"/>
            <a:ext cx="1619999" cy="380361"/>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600"/>
              </a:spcAft>
            </a:pPr>
            <a:r>
              <a:rPr lang="en-US" sz="1800" dirty="0" smtClean="0">
                <a:latin typeface="+mn-lt"/>
                <a:cs typeface="Arial" pitchFamily="34" charset="0"/>
              </a:rPr>
              <a:t>Message Bus</a:t>
            </a:r>
          </a:p>
        </p:txBody>
      </p:sp>
      <p:sp>
        <p:nvSpPr>
          <p:cNvPr id="20" name="Rectangle 19"/>
          <p:cNvSpPr/>
          <p:nvPr/>
        </p:nvSpPr>
        <p:spPr>
          <a:xfrm>
            <a:off x="7344488"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lvl="0" algn="ctr" eaLnBrk="1" fontAlgn="auto" hangingPunct="1">
              <a:spcBef>
                <a:spcPts val="0"/>
              </a:spcBef>
              <a:spcAft>
                <a:spcPts val="0"/>
              </a:spcAft>
              <a:defRPr/>
            </a:pPr>
            <a:r>
              <a:rPr lang="en-US" sz="1800" b="1" kern="0" dirty="0">
                <a:solidFill>
                  <a:srgbClr val="A50021"/>
                </a:solidFill>
                <a:latin typeface="Arial"/>
              </a:rPr>
              <a:t>Accounting</a:t>
            </a:r>
          </a:p>
          <a:p>
            <a:pPr lvl="0" algn="ctr" eaLnBrk="1" fontAlgn="auto" hangingPunct="1">
              <a:spcBef>
                <a:spcPts val="0"/>
              </a:spcBef>
              <a:spcAft>
                <a:spcPts val="0"/>
              </a:spcAft>
              <a:defRPr/>
            </a:pPr>
            <a:r>
              <a:rPr lang="en-US" sz="1800" kern="0" dirty="0">
                <a:solidFill>
                  <a:srgbClr val="122047"/>
                </a:solidFill>
                <a:latin typeface="Arial"/>
              </a:rPr>
              <a:t>OGF UR</a:t>
            </a:r>
            <a:r>
              <a:rPr lang="en-US" sz="1800" kern="0" dirty="0" smtClean="0">
                <a:solidFill>
                  <a:srgbClr val="122047"/>
                </a:solidFill>
                <a:latin typeface="Arial"/>
              </a:rPr>
              <a:t>+</a:t>
            </a:r>
            <a:endParaRPr lang="en-US" sz="1800" kern="0" dirty="0">
              <a:solidFill>
                <a:srgbClr val="122047"/>
              </a:solidFill>
              <a:latin typeface="Arial"/>
            </a:endParaRPr>
          </a:p>
        </p:txBody>
      </p:sp>
      <p:cxnSp>
        <p:nvCxnSpPr>
          <p:cNvPr id="29769" name="Straight Arrow Connector 29768"/>
          <p:cNvCxnSpPr>
            <a:stCxn id="22" idx="1"/>
          </p:cNvCxnSpPr>
          <p:nvPr/>
        </p:nvCxnSpPr>
        <p:spPr bwMode="auto">
          <a:xfrm flipH="1">
            <a:off x="611560" y="3442311"/>
            <a:ext cx="515494"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22" name="Rectangle 21"/>
          <p:cNvSpPr/>
          <p:nvPr/>
        </p:nvSpPr>
        <p:spPr>
          <a:xfrm>
            <a:off x="1127054" y="2956311"/>
            <a:ext cx="2088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AAI</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Login/</a:t>
            </a:r>
            <a:r>
              <a:rPr kumimoji="0" lang="en-US" sz="1800" i="0" u="none" strike="noStrike" kern="0" cap="none" spc="0" normalizeH="0" baseline="0" noProof="0" dirty="0" err="1" smtClean="0">
                <a:ln>
                  <a:noFill/>
                </a:ln>
                <a:solidFill>
                  <a:srgbClr val="122047"/>
                </a:solidFill>
                <a:effectLst/>
                <a:uLnTx/>
                <a:uFillTx/>
                <a:latin typeface="+mn-lt"/>
                <a:ea typeface="+mn-ea"/>
                <a:cs typeface="+mn-cs"/>
              </a:rPr>
              <a:t>Passwd</a:t>
            </a:r>
            <a:endParaRPr kumimoji="0" lang="en-US" sz="1600" i="1" u="none" strike="noStrike" kern="0" cap="none" spc="0" normalizeH="0" baseline="0" noProof="0" dirty="0" smtClean="0">
              <a:ln>
                <a:noFill/>
              </a:ln>
              <a:solidFill>
                <a:srgbClr val="122047"/>
              </a:solidFill>
              <a:effectLst/>
              <a:uLnTx/>
              <a:uFillTx/>
              <a:latin typeface="+mn-lt"/>
            </a:endParaRPr>
          </a:p>
        </p:txBody>
      </p:sp>
      <p:cxnSp>
        <p:nvCxnSpPr>
          <p:cNvPr id="44" name="Straight Connector 43"/>
          <p:cNvCxnSpPr/>
          <p:nvPr/>
        </p:nvCxnSpPr>
        <p:spPr bwMode="auto">
          <a:xfrm>
            <a:off x="8162006" y="1276382"/>
            <a:ext cx="0" cy="455793"/>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170" name="Rectangle 7"/>
          <p:cNvSpPr txBox="1">
            <a:spLocks noChangeArrowheads="1"/>
          </p:cNvSpPr>
          <p:nvPr/>
        </p:nvSpPr>
        <p:spPr bwMode="auto">
          <a:xfrm>
            <a:off x="16497" y="3270187"/>
            <a:ext cx="1008112" cy="374837"/>
          </a:xfrm>
          <a:prstGeom prst="rect">
            <a:avLst/>
          </a:prstGeom>
          <a:noFill/>
          <a:ln w="9525">
            <a:noFill/>
            <a:miter lim="800000"/>
            <a:headEnd/>
            <a:tailEnd/>
          </a:ln>
          <a:effectLst>
            <a:outerShdw blurRad="127000" dist="38100" dir="2700000" algn="tl" rotWithShape="0">
              <a:schemeClr val="bg1">
                <a:lumMod val="75000"/>
                <a:alpha val="40000"/>
              </a:schemeClr>
            </a:outerShdw>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600"/>
              </a:spcBef>
              <a:spcAft>
                <a:spcPts val="600"/>
              </a:spcAft>
              <a:buClr>
                <a:srgbClr val="C00000"/>
              </a:buClr>
              <a:buNone/>
            </a:pPr>
            <a:r>
              <a:rPr lang="en-GB" sz="1800" dirty="0" smtClean="0"/>
              <a:t>curl</a:t>
            </a:r>
          </a:p>
        </p:txBody>
      </p:sp>
      <p:sp>
        <p:nvSpPr>
          <p:cNvPr id="58" name="Rectangle 57"/>
          <p:cNvSpPr/>
          <p:nvPr/>
        </p:nvSpPr>
        <p:spPr>
          <a:xfrm>
            <a:off x="3431079"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Data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CDMI 1.0</a:t>
            </a:r>
          </a:p>
        </p:txBody>
      </p:sp>
      <p:cxnSp>
        <p:nvCxnSpPr>
          <p:cNvPr id="45" name="Straight Connector 44"/>
          <p:cNvCxnSpPr/>
          <p:nvPr/>
        </p:nvCxnSpPr>
        <p:spPr bwMode="auto">
          <a:xfrm flipV="1">
            <a:off x="971600" y="1268761"/>
            <a:ext cx="7200800" cy="0"/>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Tree>
    <p:extLst>
      <p:ext uri="{BB962C8B-B14F-4D97-AF65-F5344CB8AC3E}">
        <p14:creationId xmlns:p14="http://schemas.microsoft.com/office/powerpoint/2010/main" val="6710439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a:xfrm>
            <a:off x="381000" y="152400"/>
            <a:ext cx="8583485" cy="685800"/>
          </a:xfrm>
        </p:spPr>
        <p:txBody>
          <a:bodyPr/>
          <a:lstStyle/>
          <a:p>
            <a:r>
              <a:rPr lang="en-GB" sz="2600" dirty="0" smtClean="0">
                <a:solidFill>
                  <a:srgbClr val="042662"/>
                </a:solidFill>
              </a:rPr>
              <a:t>Federation Test bed: Consolidation – September 2012</a:t>
            </a:r>
            <a:endParaRPr lang="en-GB" sz="2600" dirty="0">
              <a:solidFill>
                <a:srgbClr val="042662"/>
              </a:solidFill>
            </a:endParaRPr>
          </a:p>
        </p:txBody>
      </p:sp>
      <p:cxnSp>
        <p:nvCxnSpPr>
          <p:cNvPr id="146" name="Straight Arrow Connector 145"/>
          <p:cNvCxnSpPr/>
          <p:nvPr/>
        </p:nvCxnSpPr>
        <p:spPr bwMode="auto">
          <a:xfrm flipV="1">
            <a:off x="6282280" y="1281926"/>
            <a:ext cx="0" cy="1674385"/>
          </a:xfrm>
          <a:prstGeom prst="straightConnector1">
            <a:avLst/>
          </a:prstGeom>
          <a:solidFill>
            <a:schemeClr val="accent1"/>
          </a:solidFill>
          <a:ln w="25400" cap="flat" cmpd="sng" algn="ctr">
            <a:solidFill>
              <a:srgbClr val="C00000"/>
            </a:solidFill>
            <a:prstDash val="solid"/>
            <a:round/>
            <a:headEnd type="none" w="med" len="med"/>
            <a:tailEnd type="none"/>
          </a:ln>
          <a:effectLst>
            <a:outerShdw blurRad="127000" dist="38100" dir="2700000" algn="tl" rotWithShape="0">
              <a:schemeClr val="bg1">
                <a:lumMod val="75000"/>
                <a:alpha val="40000"/>
              </a:schemeClr>
            </a:outerShdw>
          </a:effectLst>
        </p:spPr>
      </p:cxnSp>
      <p:cxnSp>
        <p:nvCxnSpPr>
          <p:cNvPr id="29777" name="Straight Arrow Connector 29776"/>
          <p:cNvCxnSpPr/>
          <p:nvPr/>
        </p:nvCxnSpPr>
        <p:spPr bwMode="auto">
          <a:xfrm flipV="1">
            <a:off x="4241079" y="1400308"/>
            <a:ext cx="0" cy="387252"/>
          </a:xfrm>
          <a:prstGeom prst="straightConnector1">
            <a:avLst/>
          </a:prstGeom>
          <a:solidFill>
            <a:schemeClr val="accent1"/>
          </a:solidFill>
          <a:ln w="25400" cap="flat" cmpd="sng" algn="ctr">
            <a:solidFill>
              <a:schemeClr val="accent3"/>
            </a:solidFill>
            <a:prstDash val="solid"/>
            <a:round/>
            <a:headEnd type="none" w="med" len="med"/>
            <a:tailEnd type="none"/>
          </a:ln>
          <a:effectLst>
            <a:outerShdw blurRad="127000" dist="38100" dir="2700000" algn="tl" rotWithShape="0">
              <a:schemeClr val="bg1">
                <a:lumMod val="75000"/>
                <a:alpha val="40000"/>
              </a:schemeClr>
            </a:outerShdw>
          </a:effectLst>
        </p:spPr>
      </p:cxnSp>
      <p:cxnSp>
        <p:nvCxnSpPr>
          <p:cNvPr id="29772" name="Straight Connector 29771"/>
          <p:cNvCxnSpPr>
            <a:stCxn id="22" idx="0"/>
          </p:cNvCxnSpPr>
          <p:nvPr/>
        </p:nvCxnSpPr>
        <p:spPr bwMode="auto">
          <a:xfrm flipV="1">
            <a:off x="2171054" y="1412776"/>
            <a:ext cx="0" cy="1543535"/>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74" name="Straight Connector 29773"/>
          <p:cNvCxnSpPr/>
          <p:nvPr/>
        </p:nvCxnSpPr>
        <p:spPr bwMode="auto">
          <a:xfrm>
            <a:off x="2159919" y="1412776"/>
            <a:ext cx="2081160" cy="0"/>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85" name="Straight Connector 29784"/>
          <p:cNvCxnSpPr>
            <a:stCxn id="14" idx="2"/>
          </p:cNvCxnSpPr>
          <p:nvPr/>
        </p:nvCxnSpPr>
        <p:spPr bwMode="auto">
          <a:xfrm>
            <a:off x="4241079" y="2704175"/>
            <a:ext cx="0" cy="25213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89" name="Straight Connector 29788"/>
          <p:cNvCxnSpPr>
            <a:stCxn id="16" idx="2"/>
          </p:cNvCxnSpPr>
          <p:nvPr/>
        </p:nvCxnSpPr>
        <p:spPr bwMode="auto">
          <a:xfrm>
            <a:off x="8154486" y="2704175"/>
            <a:ext cx="2" cy="252136"/>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0" name="Straight Connector 159"/>
          <p:cNvCxnSpPr/>
          <p:nvPr/>
        </p:nvCxnSpPr>
        <p:spPr bwMode="auto">
          <a:xfrm>
            <a:off x="4238209" y="3933056"/>
            <a:ext cx="2870" cy="1682027"/>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1" name="Straight Connector 160"/>
          <p:cNvCxnSpPr/>
          <p:nvPr/>
        </p:nvCxnSpPr>
        <p:spPr bwMode="auto">
          <a:xfrm>
            <a:off x="6266921" y="3933056"/>
            <a:ext cx="0" cy="25213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2" name="Straight Connector 161"/>
          <p:cNvCxnSpPr/>
          <p:nvPr/>
        </p:nvCxnSpPr>
        <p:spPr bwMode="auto">
          <a:xfrm>
            <a:off x="8151616" y="3933056"/>
            <a:ext cx="2" cy="252136"/>
          </a:xfrm>
          <a:prstGeom prst="line">
            <a:avLst/>
          </a:prstGeom>
          <a:solidFill>
            <a:schemeClr val="accent1"/>
          </a:solidFill>
          <a:ln w="25400" cap="flat" cmpd="sng" algn="ctr">
            <a:solidFill>
              <a:schemeClr val="bg2"/>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4" name="Straight Connector 163"/>
          <p:cNvCxnSpPr/>
          <p:nvPr/>
        </p:nvCxnSpPr>
        <p:spPr bwMode="auto">
          <a:xfrm>
            <a:off x="6271845" y="5157192"/>
            <a:ext cx="0" cy="457891"/>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5" name="Straight Connector 164"/>
          <p:cNvCxnSpPr/>
          <p:nvPr/>
        </p:nvCxnSpPr>
        <p:spPr bwMode="auto">
          <a:xfrm>
            <a:off x="8156540" y="5123944"/>
            <a:ext cx="5466" cy="504056"/>
          </a:xfrm>
          <a:prstGeom prst="line">
            <a:avLst/>
          </a:prstGeom>
          <a:solidFill>
            <a:schemeClr val="accent1"/>
          </a:solidFill>
          <a:ln w="25400" cap="flat" cmpd="sng" algn="ctr">
            <a:solidFill>
              <a:schemeClr val="bg2"/>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6" name="Straight Connector 165"/>
          <p:cNvCxnSpPr/>
          <p:nvPr/>
        </p:nvCxnSpPr>
        <p:spPr bwMode="auto">
          <a:xfrm flipV="1">
            <a:off x="2157841" y="3933058"/>
            <a:ext cx="17113" cy="168202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91" name="Straight Connector 29790"/>
          <p:cNvCxnSpPr/>
          <p:nvPr/>
        </p:nvCxnSpPr>
        <p:spPr bwMode="auto">
          <a:xfrm flipH="1">
            <a:off x="2152821" y="5615083"/>
            <a:ext cx="6019579" cy="1"/>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39" name="Straight Connector 38"/>
          <p:cNvCxnSpPr/>
          <p:nvPr/>
        </p:nvCxnSpPr>
        <p:spPr bwMode="auto">
          <a:xfrm flipV="1">
            <a:off x="984852" y="1268761"/>
            <a:ext cx="0" cy="2173550"/>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21" name="Rectangle 20"/>
          <p:cNvSpPr/>
          <p:nvPr/>
        </p:nvSpPr>
        <p:spPr>
          <a:xfrm>
            <a:off x="3431079" y="2956311"/>
            <a:ext cx="5533407"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600"/>
              </a:spcAft>
            </a:pPr>
            <a:r>
              <a:rPr lang="en-US" sz="1800" b="1" dirty="0">
                <a:solidFill>
                  <a:srgbClr val="A50021"/>
                </a:solidFill>
                <a:latin typeface="+mn-lt"/>
                <a:cs typeface="Arial" pitchFamily="34" charset="0"/>
              </a:rPr>
              <a:t>Resource Providers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err="1" smtClean="0">
                <a:ln>
                  <a:noFill/>
                </a:ln>
                <a:solidFill>
                  <a:srgbClr val="122047"/>
                </a:solidFill>
                <a:effectLst/>
                <a:uLnTx/>
                <a:uFillTx/>
                <a:latin typeface="+mn-lt"/>
                <a:ea typeface="+mn-ea"/>
                <a:cs typeface="+mn-cs"/>
              </a:rPr>
              <a:t>OpenNebula</a:t>
            </a:r>
            <a:r>
              <a:rPr kumimoji="0" lang="en-US" sz="1800" i="0" u="none" strike="noStrike" kern="0" cap="none" spc="0" normalizeH="0" baseline="0" noProof="0" dirty="0" smtClean="0">
                <a:ln>
                  <a:noFill/>
                </a:ln>
                <a:solidFill>
                  <a:srgbClr val="122047"/>
                </a:solidFill>
                <a:effectLst/>
                <a:uLnTx/>
                <a:uFillTx/>
                <a:latin typeface="+mn-lt"/>
                <a:ea typeface="+mn-ea"/>
                <a:cs typeface="+mn-cs"/>
              </a:rPr>
              <a:t>, </a:t>
            </a:r>
            <a:r>
              <a:rPr kumimoji="0" lang="en-US" sz="1800" i="0" u="none" strike="noStrike" kern="0" cap="none" spc="0" normalizeH="0" baseline="0" noProof="0" dirty="0" err="1" smtClean="0">
                <a:ln>
                  <a:noFill/>
                </a:ln>
                <a:solidFill>
                  <a:srgbClr val="122047"/>
                </a:solidFill>
                <a:effectLst/>
                <a:uLnTx/>
                <a:uFillTx/>
                <a:latin typeface="+mn-lt"/>
                <a:ea typeface="+mn-ea"/>
                <a:cs typeface="+mn-cs"/>
              </a:rPr>
              <a:t>OpenStack</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4" name="Rectangle 13"/>
          <p:cNvSpPr/>
          <p:nvPr/>
        </p:nvSpPr>
        <p:spPr>
          <a:xfrm>
            <a:off x="3431079" y="1732175"/>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VM </a:t>
            </a:r>
            <a:r>
              <a:rPr kumimoji="0" lang="en-US" sz="1800" b="1" i="0" u="none" strike="noStrike" kern="0" cap="none" spc="0" normalizeH="0" baseline="0" noProof="0" dirty="0" err="1" smtClean="0">
                <a:ln>
                  <a:noFill/>
                </a:ln>
                <a:solidFill>
                  <a:srgbClr val="A50021"/>
                </a:solidFill>
                <a:effectLst/>
                <a:uLnTx/>
                <a:uFillTx/>
                <a:latin typeface="+mn-lt"/>
                <a:ea typeface="+mn-ea"/>
                <a:cs typeface="+mn-cs"/>
              </a:rPr>
              <a:t>Mngmt</a:t>
            </a:r>
            <a:endParaRPr kumimoji="0" lang="en-US" sz="1800" b="1" i="0" u="none" strike="noStrike" kern="0" cap="none" spc="0" normalizeH="0" baseline="0" noProof="0" dirty="0" smtClean="0">
              <a:ln>
                <a:noFill/>
              </a:ln>
              <a:solidFill>
                <a:srgbClr val="A50021"/>
              </a:solidFill>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6" name="Rectangle 15"/>
          <p:cNvSpPr/>
          <p:nvPr/>
        </p:nvSpPr>
        <p:spPr>
          <a:xfrm>
            <a:off x="7344486" y="1732175"/>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Information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GLUE 2.0+</a:t>
            </a:r>
            <a:endParaRPr kumimoji="0" lang="en-US" sz="1800" i="1" u="none" strike="noStrike" kern="0" cap="none" spc="0" normalizeH="0" baseline="0" noProof="0" dirty="0" smtClean="0">
              <a:ln>
                <a:noFill/>
              </a:ln>
              <a:solidFill>
                <a:srgbClr val="122047"/>
              </a:solidFill>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LDAP/BDII</a:t>
            </a:r>
          </a:p>
        </p:txBody>
      </p:sp>
      <p:sp>
        <p:nvSpPr>
          <p:cNvPr id="17" name="Rectangle 16"/>
          <p:cNvSpPr/>
          <p:nvPr/>
        </p:nvSpPr>
        <p:spPr>
          <a:xfrm>
            <a:off x="5472280" y="1736920"/>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VM sharing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Marketplace</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9" name="Rectangle 18"/>
          <p:cNvSpPr/>
          <p:nvPr/>
        </p:nvSpPr>
        <p:spPr>
          <a:xfrm>
            <a:off x="7344486" y="5424903"/>
            <a:ext cx="1619999" cy="380361"/>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600"/>
              </a:spcAft>
            </a:pPr>
            <a:r>
              <a:rPr lang="en-US" sz="1800" dirty="0" smtClean="0">
                <a:latin typeface="+mn-lt"/>
                <a:cs typeface="Arial" pitchFamily="34" charset="0"/>
              </a:rPr>
              <a:t>Message Bus</a:t>
            </a:r>
          </a:p>
        </p:txBody>
      </p:sp>
      <p:cxnSp>
        <p:nvCxnSpPr>
          <p:cNvPr id="29769" name="Straight Arrow Connector 29768"/>
          <p:cNvCxnSpPr>
            <a:stCxn id="22" idx="1"/>
          </p:cNvCxnSpPr>
          <p:nvPr/>
        </p:nvCxnSpPr>
        <p:spPr bwMode="auto">
          <a:xfrm flipH="1">
            <a:off x="611560" y="3442311"/>
            <a:ext cx="515494"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22" name="Rectangle 21"/>
          <p:cNvSpPr/>
          <p:nvPr/>
        </p:nvSpPr>
        <p:spPr>
          <a:xfrm>
            <a:off x="1127054" y="2956311"/>
            <a:ext cx="2088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AAI</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X509</a:t>
            </a:r>
          </a:p>
        </p:txBody>
      </p:sp>
      <p:cxnSp>
        <p:nvCxnSpPr>
          <p:cNvPr id="44" name="Straight Connector 43"/>
          <p:cNvCxnSpPr/>
          <p:nvPr/>
        </p:nvCxnSpPr>
        <p:spPr bwMode="auto">
          <a:xfrm>
            <a:off x="8162006" y="1276382"/>
            <a:ext cx="0" cy="455793"/>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58" name="Rectangle 57"/>
          <p:cNvSpPr/>
          <p:nvPr/>
        </p:nvSpPr>
        <p:spPr>
          <a:xfrm>
            <a:off x="3431079"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Data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CDMI 1.0</a:t>
            </a:r>
          </a:p>
        </p:txBody>
      </p:sp>
      <p:cxnSp>
        <p:nvCxnSpPr>
          <p:cNvPr id="45" name="Straight Connector 44"/>
          <p:cNvCxnSpPr/>
          <p:nvPr/>
        </p:nvCxnSpPr>
        <p:spPr bwMode="auto">
          <a:xfrm flipV="1">
            <a:off x="971600" y="1268761"/>
            <a:ext cx="7200800" cy="0"/>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31" name="Rectangle 30"/>
          <p:cNvSpPr/>
          <p:nvPr/>
        </p:nvSpPr>
        <p:spPr>
          <a:xfrm>
            <a:off x="5358603"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800" b="1" kern="0" dirty="0">
                <a:solidFill>
                  <a:srgbClr val="A50021"/>
                </a:solidFill>
                <a:latin typeface="+mn-lt"/>
              </a:rPr>
              <a:t>Monitoring</a:t>
            </a:r>
          </a:p>
          <a:p>
            <a:pPr marL="0" marR="0" lvl="0" indent="0" algn="ctr" defTabSz="914400" eaLnBrk="1" fontAlgn="auto" latinLnBrk="0" hangingPunct="1">
              <a:lnSpc>
                <a:spcPct val="100000"/>
              </a:lnSpc>
              <a:spcBef>
                <a:spcPts val="0"/>
              </a:spcBef>
              <a:spcAft>
                <a:spcPts val="0"/>
              </a:spcAft>
              <a:buClrTx/>
              <a:buSzTx/>
              <a:buFontTx/>
              <a:buNone/>
              <a:tabLst/>
              <a:defRPr/>
            </a:pPr>
            <a:r>
              <a:rPr lang="en-US" sz="1800" kern="0" dirty="0" err="1" smtClean="0">
                <a:solidFill>
                  <a:srgbClr val="122047"/>
                </a:solidFill>
                <a:latin typeface="+mn-lt"/>
              </a:rPr>
              <a:t>Nagios</a:t>
            </a:r>
            <a:endParaRPr lang="en-US" sz="1800" kern="0" dirty="0">
              <a:solidFill>
                <a:srgbClr val="122047"/>
              </a:solidFill>
              <a:latin typeface="+mn-lt"/>
            </a:endParaRPr>
          </a:p>
        </p:txBody>
      </p:sp>
      <p:sp>
        <p:nvSpPr>
          <p:cNvPr id="32" name="Rectangle 31"/>
          <p:cNvSpPr/>
          <p:nvPr/>
        </p:nvSpPr>
        <p:spPr>
          <a:xfrm>
            <a:off x="7344488"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lvl="0" algn="ctr" eaLnBrk="1" fontAlgn="auto" hangingPunct="1">
              <a:spcBef>
                <a:spcPts val="0"/>
              </a:spcBef>
              <a:spcAft>
                <a:spcPts val="0"/>
              </a:spcAft>
              <a:defRPr/>
            </a:pPr>
            <a:r>
              <a:rPr lang="en-US" sz="1800" b="1" kern="0" dirty="0">
                <a:solidFill>
                  <a:srgbClr val="A50021"/>
                </a:solidFill>
                <a:latin typeface="Arial"/>
              </a:rPr>
              <a:t>Accounting</a:t>
            </a:r>
          </a:p>
          <a:p>
            <a:pPr lvl="0" algn="ctr" eaLnBrk="1" fontAlgn="auto" hangingPunct="1">
              <a:spcBef>
                <a:spcPts val="0"/>
              </a:spcBef>
              <a:spcAft>
                <a:spcPts val="0"/>
              </a:spcAft>
              <a:defRPr/>
            </a:pPr>
            <a:r>
              <a:rPr lang="en-US" sz="1800" kern="0" dirty="0">
                <a:solidFill>
                  <a:srgbClr val="122047"/>
                </a:solidFill>
                <a:latin typeface="Arial"/>
              </a:rPr>
              <a:t>OGF UR</a:t>
            </a:r>
            <a:r>
              <a:rPr lang="en-US" sz="1800" kern="0" dirty="0" smtClean="0">
                <a:solidFill>
                  <a:srgbClr val="122047"/>
                </a:solidFill>
                <a:latin typeface="Arial"/>
              </a:rPr>
              <a:t>+</a:t>
            </a:r>
            <a:endParaRPr lang="en-US" sz="1800" kern="0" dirty="0">
              <a:solidFill>
                <a:srgbClr val="122047"/>
              </a:solidFill>
              <a:latin typeface="Arial"/>
            </a:endParaRPr>
          </a:p>
        </p:txBody>
      </p:sp>
      <p:sp>
        <p:nvSpPr>
          <p:cNvPr id="33" name="Rectangle 7"/>
          <p:cNvSpPr txBox="1">
            <a:spLocks noChangeArrowheads="1"/>
          </p:cNvSpPr>
          <p:nvPr/>
        </p:nvSpPr>
        <p:spPr bwMode="auto">
          <a:xfrm>
            <a:off x="16497" y="3270187"/>
            <a:ext cx="1008112" cy="374837"/>
          </a:xfrm>
          <a:prstGeom prst="rect">
            <a:avLst/>
          </a:prstGeom>
          <a:noFill/>
          <a:ln w="9525">
            <a:noFill/>
            <a:miter lim="800000"/>
            <a:headEnd/>
            <a:tailEnd/>
          </a:ln>
          <a:effectLst>
            <a:outerShdw blurRad="127000" dist="38100" dir="2700000" algn="tl" rotWithShape="0">
              <a:schemeClr val="bg1">
                <a:lumMod val="75000"/>
                <a:alpha val="40000"/>
              </a:schemeClr>
            </a:outerShdw>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600"/>
              </a:spcBef>
              <a:spcAft>
                <a:spcPts val="600"/>
              </a:spcAft>
              <a:buClr>
                <a:srgbClr val="C00000"/>
              </a:buClr>
              <a:buNone/>
            </a:pPr>
            <a:r>
              <a:rPr lang="en-GB" sz="1800" dirty="0" smtClean="0"/>
              <a:t>curl</a:t>
            </a:r>
          </a:p>
        </p:txBody>
      </p:sp>
    </p:spTree>
    <p:extLst>
      <p:ext uri="{BB962C8B-B14F-4D97-AF65-F5344CB8AC3E}">
        <p14:creationId xmlns:p14="http://schemas.microsoft.com/office/powerpoint/2010/main" val="36955609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le 1"/>
          <p:cNvSpPr>
            <a:spLocks noGrp="1"/>
          </p:cNvSpPr>
          <p:nvPr>
            <p:ph type="title"/>
          </p:nvPr>
        </p:nvSpPr>
        <p:spPr/>
        <p:txBody>
          <a:bodyPr/>
          <a:lstStyle/>
          <a:p>
            <a:r>
              <a:rPr lang="en-US" sz="4400" dirty="0" smtClean="0">
                <a:latin typeface="Arial" charset="0"/>
              </a:rPr>
              <a:t>EGI Solutions Portfolio</a:t>
            </a:r>
            <a:endParaRPr lang="en-US" sz="4400" dirty="0">
              <a:latin typeface="Arial" charset="0"/>
            </a:endParaRPr>
          </a:p>
        </p:txBody>
      </p:sp>
      <p:graphicFrame>
        <p:nvGraphicFramePr>
          <p:cNvPr id="5" name="Diagram 4"/>
          <p:cNvGraphicFramePr/>
          <p:nvPr>
            <p:extLst>
              <p:ext uri="{D42A27DB-BD31-4B8C-83A1-F6EECF244321}">
                <p14:modId xmlns:p14="http://schemas.microsoft.com/office/powerpoint/2010/main" val="1683552464"/>
              </p:ext>
            </p:extLst>
          </p:nvPr>
        </p:nvGraphicFramePr>
        <p:xfrm>
          <a:off x="179512" y="980727"/>
          <a:ext cx="8856984" cy="51026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5937764" y="5929535"/>
            <a:ext cx="3170740" cy="307777"/>
          </a:xfrm>
          <a:prstGeom prst="rect">
            <a:avLst/>
          </a:prstGeom>
          <a:noFill/>
        </p:spPr>
        <p:txBody>
          <a:bodyPr wrap="none" rtlCol="0">
            <a:spAutoFit/>
          </a:bodyPr>
          <a:lstStyle/>
          <a:p>
            <a:r>
              <a:rPr lang="nl-NL" sz="1400" b="1" dirty="0" smtClean="0">
                <a:solidFill>
                  <a:schemeClr val="tx2">
                    <a:lumMod val="60000"/>
                    <a:lumOff val="40000"/>
                  </a:schemeClr>
                </a:solidFill>
              </a:rPr>
              <a:t>More info: http</a:t>
            </a:r>
            <a:r>
              <a:rPr lang="nl-NL" sz="1400" b="1" dirty="0">
                <a:solidFill>
                  <a:schemeClr val="tx2">
                    <a:lumMod val="60000"/>
                    <a:lumOff val="40000"/>
                  </a:schemeClr>
                </a:solidFill>
              </a:rPr>
              <a:t>://www.egi.eu/solutions/</a:t>
            </a:r>
          </a:p>
        </p:txBody>
      </p:sp>
    </p:spTree>
    <p:extLst>
      <p:ext uri="{BB962C8B-B14F-4D97-AF65-F5344CB8AC3E}">
        <p14:creationId xmlns:p14="http://schemas.microsoft.com/office/powerpoint/2010/main" val="37569611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a:xfrm>
            <a:off x="381000" y="152400"/>
            <a:ext cx="8583485" cy="685800"/>
          </a:xfrm>
        </p:spPr>
        <p:txBody>
          <a:bodyPr/>
          <a:lstStyle/>
          <a:p>
            <a:r>
              <a:rPr lang="en-GB" sz="2600" dirty="0" smtClean="0">
                <a:solidFill>
                  <a:srgbClr val="042662"/>
                </a:solidFill>
              </a:rPr>
              <a:t>Federation Test bed: Integration – April 2013</a:t>
            </a:r>
            <a:endParaRPr lang="en-GB" sz="2600" dirty="0">
              <a:solidFill>
                <a:srgbClr val="042662"/>
              </a:solidFill>
            </a:endParaRPr>
          </a:p>
        </p:txBody>
      </p:sp>
      <p:cxnSp>
        <p:nvCxnSpPr>
          <p:cNvPr id="146" name="Straight Arrow Connector 145"/>
          <p:cNvCxnSpPr/>
          <p:nvPr/>
        </p:nvCxnSpPr>
        <p:spPr bwMode="auto">
          <a:xfrm flipV="1">
            <a:off x="6282280" y="1281926"/>
            <a:ext cx="0" cy="1674385"/>
          </a:xfrm>
          <a:prstGeom prst="straightConnector1">
            <a:avLst/>
          </a:prstGeom>
          <a:solidFill>
            <a:schemeClr val="accent1"/>
          </a:solidFill>
          <a:ln w="25400" cap="flat" cmpd="sng" algn="ctr">
            <a:solidFill>
              <a:srgbClr val="C00000"/>
            </a:solidFill>
            <a:prstDash val="solid"/>
            <a:round/>
            <a:headEnd type="none" w="med" len="med"/>
            <a:tailEnd type="none"/>
          </a:ln>
          <a:effectLst>
            <a:outerShdw blurRad="127000" dist="38100" dir="2700000" algn="tl" rotWithShape="0">
              <a:schemeClr val="bg1">
                <a:lumMod val="75000"/>
                <a:alpha val="40000"/>
              </a:schemeClr>
            </a:outerShdw>
          </a:effectLst>
        </p:spPr>
      </p:cxnSp>
      <p:cxnSp>
        <p:nvCxnSpPr>
          <p:cNvPr id="29777" name="Straight Arrow Connector 29776"/>
          <p:cNvCxnSpPr/>
          <p:nvPr/>
        </p:nvCxnSpPr>
        <p:spPr bwMode="auto">
          <a:xfrm flipV="1">
            <a:off x="4241079" y="1400308"/>
            <a:ext cx="0" cy="387252"/>
          </a:xfrm>
          <a:prstGeom prst="straightConnector1">
            <a:avLst/>
          </a:prstGeom>
          <a:solidFill>
            <a:schemeClr val="accent1"/>
          </a:solidFill>
          <a:ln w="25400" cap="flat" cmpd="sng" algn="ctr">
            <a:solidFill>
              <a:schemeClr val="accent3"/>
            </a:solidFill>
            <a:prstDash val="solid"/>
            <a:round/>
            <a:headEnd type="none" w="med" len="med"/>
            <a:tailEnd type="none"/>
          </a:ln>
          <a:effectLst>
            <a:outerShdw blurRad="127000" dist="38100" dir="2700000" algn="tl" rotWithShape="0">
              <a:schemeClr val="bg1">
                <a:lumMod val="75000"/>
                <a:alpha val="40000"/>
              </a:schemeClr>
            </a:outerShdw>
          </a:effectLst>
        </p:spPr>
      </p:cxnSp>
      <p:cxnSp>
        <p:nvCxnSpPr>
          <p:cNvPr id="29772" name="Straight Connector 29771"/>
          <p:cNvCxnSpPr>
            <a:stCxn id="22" idx="0"/>
          </p:cNvCxnSpPr>
          <p:nvPr/>
        </p:nvCxnSpPr>
        <p:spPr bwMode="auto">
          <a:xfrm flipV="1">
            <a:off x="2171054" y="1412776"/>
            <a:ext cx="0" cy="1543535"/>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74" name="Straight Connector 29773"/>
          <p:cNvCxnSpPr/>
          <p:nvPr/>
        </p:nvCxnSpPr>
        <p:spPr bwMode="auto">
          <a:xfrm>
            <a:off x="2159919" y="1412776"/>
            <a:ext cx="2081160" cy="0"/>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85" name="Straight Connector 29784"/>
          <p:cNvCxnSpPr>
            <a:stCxn id="14" idx="2"/>
          </p:cNvCxnSpPr>
          <p:nvPr/>
        </p:nvCxnSpPr>
        <p:spPr bwMode="auto">
          <a:xfrm>
            <a:off x="4241079" y="2704175"/>
            <a:ext cx="0" cy="25213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89" name="Straight Connector 29788"/>
          <p:cNvCxnSpPr>
            <a:stCxn id="16" idx="2"/>
          </p:cNvCxnSpPr>
          <p:nvPr/>
        </p:nvCxnSpPr>
        <p:spPr bwMode="auto">
          <a:xfrm>
            <a:off x="8154486" y="2704175"/>
            <a:ext cx="2" cy="252136"/>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0" name="Straight Connector 159"/>
          <p:cNvCxnSpPr/>
          <p:nvPr/>
        </p:nvCxnSpPr>
        <p:spPr bwMode="auto">
          <a:xfrm>
            <a:off x="4238209" y="3933056"/>
            <a:ext cx="2870" cy="1682027"/>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1" name="Straight Connector 160"/>
          <p:cNvCxnSpPr/>
          <p:nvPr/>
        </p:nvCxnSpPr>
        <p:spPr bwMode="auto">
          <a:xfrm>
            <a:off x="6266921" y="3933056"/>
            <a:ext cx="0" cy="25213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2" name="Straight Connector 161"/>
          <p:cNvCxnSpPr/>
          <p:nvPr/>
        </p:nvCxnSpPr>
        <p:spPr bwMode="auto">
          <a:xfrm>
            <a:off x="8151616" y="3933056"/>
            <a:ext cx="2" cy="252136"/>
          </a:xfrm>
          <a:prstGeom prst="line">
            <a:avLst/>
          </a:prstGeom>
          <a:solidFill>
            <a:schemeClr val="accent1"/>
          </a:solidFill>
          <a:ln w="25400" cap="flat" cmpd="sng" algn="ctr">
            <a:solidFill>
              <a:schemeClr val="bg2"/>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4" name="Straight Connector 163"/>
          <p:cNvCxnSpPr/>
          <p:nvPr/>
        </p:nvCxnSpPr>
        <p:spPr bwMode="auto">
          <a:xfrm>
            <a:off x="6271845" y="5157192"/>
            <a:ext cx="0" cy="457891"/>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5" name="Straight Connector 164"/>
          <p:cNvCxnSpPr/>
          <p:nvPr/>
        </p:nvCxnSpPr>
        <p:spPr bwMode="auto">
          <a:xfrm>
            <a:off x="8156540" y="5123944"/>
            <a:ext cx="5466" cy="504056"/>
          </a:xfrm>
          <a:prstGeom prst="line">
            <a:avLst/>
          </a:prstGeom>
          <a:solidFill>
            <a:schemeClr val="accent1"/>
          </a:solidFill>
          <a:ln w="25400" cap="flat" cmpd="sng" algn="ctr">
            <a:solidFill>
              <a:schemeClr val="bg2"/>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166" name="Straight Connector 165"/>
          <p:cNvCxnSpPr/>
          <p:nvPr/>
        </p:nvCxnSpPr>
        <p:spPr bwMode="auto">
          <a:xfrm flipV="1">
            <a:off x="2157841" y="3933058"/>
            <a:ext cx="17113" cy="1682026"/>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29791" name="Straight Connector 29790"/>
          <p:cNvCxnSpPr/>
          <p:nvPr/>
        </p:nvCxnSpPr>
        <p:spPr bwMode="auto">
          <a:xfrm flipH="1">
            <a:off x="2152821" y="5615083"/>
            <a:ext cx="6019579" cy="1"/>
          </a:xfrm>
          <a:prstGeom prst="line">
            <a:avLst/>
          </a:prstGeom>
          <a:solidFill>
            <a:schemeClr val="accent1"/>
          </a:solidFill>
          <a:ln w="25400" cap="flat" cmpd="sng" algn="ctr">
            <a:solidFill>
              <a:schemeClr val="accent3"/>
            </a:solidFill>
            <a:prstDash val="solid"/>
            <a:round/>
            <a:headEnd type="none" w="med" len="med"/>
            <a:tailEnd type="none" w="med" len="med"/>
          </a:ln>
          <a:effectLst>
            <a:outerShdw blurRad="127000" dist="38100" dir="2700000" algn="tl" rotWithShape="0">
              <a:schemeClr val="bg1">
                <a:lumMod val="75000"/>
                <a:alpha val="40000"/>
              </a:schemeClr>
            </a:outerShdw>
          </a:effectLst>
        </p:spPr>
      </p:cxnSp>
      <p:cxnSp>
        <p:nvCxnSpPr>
          <p:cNvPr id="39" name="Straight Connector 38"/>
          <p:cNvCxnSpPr/>
          <p:nvPr/>
        </p:nvCxnSpPr>
        <p:spPr bwMode="auto">
          <a:xfrm flipV="1">
            <a:off x="984852" y="1268761"/>
            <a:ext cx="0" cy="2173550"/>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21" name="Rectangle 20"/>
          <p:cNvSpPr/>
          <p:nvPr/>
        </p:nvSpPr>
        <p:spPr>
          <a:xfrm>
            <a:off x="3431079" y="2956311"/>
            <a:ext cx="5533407"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600"/>
              </a:spcAft>
            </a:pPr>
            <a:r>
              <a:rPr lang="en-US" sz="1800" b="1" dirty="0">
                <a:solidFill>
                  <a:srgbClr val="A50021"/>
                </a:solidFill>
                <a:latin typeface="+mn-lt"/>
                <a:cs typeface="Arial" pitchFamily="34" charset="0"/>
              </a:rPr>
              <a:t>Resource Providers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err="1" smtClean="0">
                <a:ln>
                  <a:noFill/>
                </a:ln>
                <a:solidFill>
                  <a:srgbClr val="122047"/>
                </a:solidFill>
                <a:effectLst/>
                <a:uLnTx/>
                <a:uFillTx/>
                <a:latin typeface="+mn-lt"/>
                <a:ea typeface="+mn-ea"/>
                <a:cs typeface="+mn-cs"/>
              </a:rPr>
              <a:t>OpenNebula</a:t>
            </a:r>
            <a:r>
              <a:rPr kumimoji="0" lang="en-US" sz="1800" i="0" u="none" strike="noStrike" kern="0" cap="none" spc="0" normalizeH="0" baseline="0" noProof="0" dirty="0" smtClean="0">
                <a:ln>
                  <a:noFill/>
                </a:ln>
                <a:solidFill>
                  <a:srgbClr val="122047"/>
                </a:solidFill>
                <a:effectLst/>
                <a:uLnTx/>
                <a:uFillTx/>
                <a:latin typeface="+mn-lt"/>
                <a:ea typeface="+mn-ea"/>
                <a:cs typeface="+mn-cs"/>
              </a:rPr>
              <a:t>, </a:t>
            </a:r>
            <a:r>
              <a:rPr kumimoji="0" lang="en-US" sz="1800" i="0" u="none" strike="noStrike" kern="0" cap="none" spc="0" normalizeH="0" baseline="0" noProof="0" dirty="0" err="1" smtClean="0">
                <a:ln>
                  <a:noFill/>
                </a:ln>
                <a:solidFill>
                  <a:srgbClr val="122047"/>
                </a:solidFill>
                <a:effectLst/>
                <a:uLnTx/>
                <a:uFillTx/>
                <a:latin typeface="+mn-lt"/>
                <a:ea typeface="+mn-ea"/>
                <a:cs typeface="+mn-cs"/>
              </a:rPr>
              <a:t>OpenStack</a:t>
            </a:r>
            <a:r>
              <a:rPr kumimoji="0" lang="en-US" sz="1800" i="0" u="none" strike="noStrike" kern="0" cap="none" spc="0" normalizeH="0" baseline="0" noProof="0" dirty="0" smtClean="0">
                <a:ln>
                  <a:noFill/>
                </a:ln>
                <a:solidFill>
                  <a:srgbClr val="122047"/>
                </a:solidFill>
                <a:effectLst/>
                <a:uLnTx/>
                <a:uFillTx/>
                <a:latin typeface="+mn-lt"/>
                <a:ea typeface="+mn-ea"/>
                <a:cs typeface="+mn-cs"/>
              </a:rPr>
              <a:t>, </a:t>
            </a:r>
            <a:r>
              <a:rPr kumimoji="0" lang="en-US" sz="1800" i="0" u="none" strike="noStrike" kern="0" cap="none" spc="0" normalizeH="0" baseline="0" noProof="0" dirty="0" err="1" smtClean="0">
                <a:ln>
                  <a:noFill/>
                </a:ln>
                <a:solidFill>
                  <a:srgbClr val="122047"/>
                </a:solidFill>
                <a:effectLst/>
                <a:uLnTx/>
                <a:uFillTx/>
                <a:latin typeface="+mn-lt"/>
                <a:ea typeface="+mn-ea"/>
                <a:cs typeface="+mn-cs"/>
              </a:rPr>
              <a:t>WNoDeS</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4" name="Rectangle 13"/>
          <p:cNvSpPr/>
          <p:nvPr/>
        </p:nvSpPr>
        <p:spPr>
          <a:xfrm>
            <a:off x="3431079" y="1732175"/>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VM </a:t>
            </a:r>
            <a:r>
              <a:rPr kumimoji="0" lang="en-US" sz="1800" b="1" i="0" u="none" strike="noStrike" kern="0" cap="none" spc="0" normalizeH="0" baseline="0" noProof="0" dirty="0" err="1" smtClean="0">
                <a:ln>
                  <a:noFill/>
                </a:ln>
                <a:solidFill>
                  <a:srgbClr val="A50021"/>
                </a:solidFill>
                <a:effectLst/>
                <a:uLnTx/>
                <a:uFillTx/>
                <a:latin typeface="+mn-lt"/>
                <a:ea typeface="+mn-ea"/>
                <a:cs typeface="+mn-cs"/>
              </a:rPr>
              <a:t>Mngmt</a:t>
            </a:r>
            <a:endParaRPr kumimoji="0" lang="en-US" sz="1800" b="1" i="0" u="none" strike="noStrike" kern="0" cap="none" spc="0" normalizeH="0" baseline="0" noProof="0" dirty="0" smtClean="0">
              <a:ln>
                <a:noFill/>
              </a:ln>
              <a:solidFill>
                <a:srgbClr val="A50021"/>
              </a:solidFill>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6" name="Rectangle 15"/>
          <p:cNvSpPr/>
          <p:nvPr/>
        </p:nvSpPr>
        <p:spPr>
          <a:xfrm>
            <a:off x="7344486" y="1732175"/>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Information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GLUE 2.0+</a:t>
            </a:r>
            <a:endParaRPr kumimoji="0" lang="en-US" sz="1800" i="1" u="none" strike="noStrike" kern="0" cap="none" spc="0" normalizeH="0" baseline="0" noProof="0" dirty="0" smtClean="0">
              <a:ln>
                <a:noFill/>
              </a:ln>
              <a:solidFill>
                <a:srgbClr val="122047"/>
              </a:solidFill>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LDAP/BDII</a:t>
            </a:r>
          </a:p>
        </p:txBody>
      </p:sp>
      <p:sp>
        <p:nvSpPr>
          <p:cNvPr id="17" name="Rectangle 16"/>
          <p:cNvSpPr/>
          <p:nvPr/>
        </p:nvSpPr>
        <p:spPr>
          <a:xfrm>
            <a:off x="5472280" y="1736920"/>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VM sharing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Marketplace</a:t>
            </a:r>
            <a:endParaRPr kumimoji="0" lang="en-US" sz="1800" i="0" u="none" strike="noStrike" kern="0" cap="none" spc="0" normalizeH="0" baseline="0" noProof="0" dirty="0">
              <a:ln>
                <a:noFill/>
              </a:ln>
              <a:solidFill>
                <a:srgbClr val="122047"/>
              </a:solidFill>
              <a:effectLst/>
              <a:uLnTx/>
              <a:uFillTx/>
              <a:latin typeface="+mn-lt"/>
              <a:ea typeface="+mn-ea"/>
              <a:cs typeface="+mn-cs"/>
            </a:endParaRPr>
          </a:p>
        </p:txBody>
      </p:sp>
      <p:sp>
        <p:nvSpPr>
          <p:cNvPr id="19" name="Rectangle 18"/>
          <p:cNvSpPr/>
          <p:nvPr/>
        </p:nvSpPr>
        <p:spPr>
          <a:xfrm>
            <a:off x="7344486" y="5424903"/>
            <a:ext cx="1619999" cy="380361"/>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600"/>
              </a:spcAft>
            </a:pPr>
            <a:r>
              <a:rPr lang="en-US" sz="1800" dirty="0" smtClean="0">
                <a:latin typeface="+mn-lt"/>
                <a:cs typeface="Arial" pitchFamily="34" charset="0"/>
              </a:rPr>
              <a:t>Message Bus</a:t>
            </a:r>
          </a:p>
        </p:txBody>
      </p:sp>
      <p:cxnSp>
        <p:nvCxnSpPr>
          <p:cNvPr id="29769" name="Straight Arrow Connector 29768"/>
          <p:cNvCxnSpPr>
            <a:stCxn id="22" idx="1"/>
          </p:cNvCxnSpPr>
          <p:nvPr/>
        </p:nvCxnSpPr>
        <p:spPr bwMode="auto">
          <a:xfrm flipH="1">
            <a:off x="611560" y="3442311"/>
            <a:ext cx="515494"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22" name="Rectangle 21"/>
          <p:cNvSpPr/>
          <p:nvPr/>
        </p:nvSpPr>
        <p:spPr>
          <a:xfrm>
            <a:off x="1127054" y="2956311"/>
            <a:ext cx="2088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AAI</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X509</a:t>
            </a:r>
          </a:p>
        </p:txBody>
      </p:sp>
      <p:cxnSp>
        <p:nvCxnSpPr>
          <p:cNvPr id="44" name="Straight Connector 43"/>
          <p:cNvCxnSpPr/>
          <p:nvPr/>
        </p:nvCxnSpPr>
        <p:spPr bwMode="auto">
          <a:xfrm>
            <a:off x="8162006" y="1276382"/>
            <a:ext cx="0" cy="455793"/>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58" name="Rectangle 57"/>
          <p:cNvSpPr/>
          <p:nvPr/>
        </p:nvSpPr>
        <p:spPr>
          <a:xfrm>
            <a:off x="3431079"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n-US" sz="1800" b="1" i="0" u="none" strike="noStrike" kern="0" cap="none" spc="0" normalizeH="0" baseline="0" noProof="0" dirty="0" smtClean="0">
                <a:ln>
                  <a:noFill/>
                </a:ln>
                <a:solidFill>
                  <a:srgbClr val="A50021"/>
                </a:solidFill>
                <a:effectLst/>
                <a:uLnTx/>
                <a:uFillTx/>
                <a:latin typeface="+mn-lt"/>
                <a:ea typeface="+mn-ea"/>
                <a:cs typeface="+mn-cs"/>
              </a:rPr>
              <a:t>Data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smtClean="0">
                <a:ln>
                  <a:noFill/>
                </a:ln>
                <a:solidFill>
                  <a:srgbClr val="122047"/>
                </a:solidFill>
                <a:effectLst/>
                <a:uLnTx/>
                <a:uFillTx/>
                <a:latin typeface="+mn-lt"/>
                <a:ea typeface="+mn-ea"/>
                <a:cs typeface="+mn-cs"/>
              </a:rPr>
              <a:t>CDMI 1.0</a:t>
            </a:r>
          </a:p>
        </p:txBody>
      </p:sp>
      <p:cxnSp>
        <p:nvCxnSpPr>
          <p:cNvPr id="45" name="Straight Connector 44"/>
          <p:cNvCxnSpPr/>
          <p:nvPr/>
        </p:nvCxnSpPr>
        <p:spPr bwMode="auto">
          <a:xfrm flipV="1">
            <a:off x="971600" y="1268761"/>
            <a:ext cx="7200800" cy="0"/>
          </a:xfrm>
          <a:prstGeom prst="line">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75000"/>
                <a:alpha val="40000"/>
              </a:schemeClr>
            </a:outerShdw>
          </a:effectLst>
        </p:spPr>
      </p:cxnSp>
      <p:sp>
        <p:nvSpPr>
          <p:cNvPr id="31" name="Rectangle 30"/>
          <p:cNvSpPr/>
          <p:nvPr/>
        </p:nvSpPr>
        <p:spPr>
          <a:xfrm>
            <a:off x="5358603"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800" b="1" kern="0" dirty="0">
                <a:solidFill>
                  <a:srgbClr val="A50021"/>
                </a:solidFill>
                <a:latin typeface="+mn-lt"/>
              </a:rPr>
              <a:t>Monitoring</a:t>
            </a:r>
          </a:p>
          <a:p>
            <a:pPr marL="0" marR="0" lvl="0" indent="0" algn="ctr" defTabSz="914400" eaLnBrk="1" fontAlgn="auto" latinLnBrk="0" hangingPunct="1">
              <a:lnSpc>
                <a:spcPct val="100000"/>
              </a:lnSpc>
              <a:spcBef>
                <a:spcPts val="0"/>
              </a:spcBef>
              <a:spcAft>
                <a:spcPts val="0"/>
              </a:spcAft>
              <a:buClrTx/>
              <a:buSzTx/>
              <a:buFontTx/>
              <a:buNone/>
              <a:tabLst/>
              <a:defRPr/>
            </a:pPr>
            <a:r>
              <a:rPr lang="en-US" sz="1800" kern="0" dirty="0" err="1" smtClean="0">
                <a:solidFill>
                  <a:srgbClr val="122047"/>
                </a:solidFill>
                <a:latin typeface="+mn-lt"/>
              </a:rPr>
              <a:t>Nagios</a:t>
            </a:r>
            <a:endParaRPr lang="en-US" sz="1800" kern="0" dirty="0">
              <a:solidFill>
                <a:srgbClr val="122047"/>
              </a:solidFill>
              <a:latin typeface="+mn-lt"/>
            </a:endParaRPr>
          </a:p>
        </p:txBody>
      </p:sp>
      <p:sp>
        <p:nvSpPr>
          <p:cNvPr id="32" name="Rectangle 31"/>
          <p:cNvSpPr/>
          <p:nvPr/>
        </p:nvSpPr>
        <p:spPr>
          <a:xfrm>
            <a:off x="7344488" y="4180446"/>
            <a:ext cx="1620000" cy="972000"/>
          </a:xfrm>
          <a:prstGeom prst="rect">
            <a:avLst/>
          </a:prstGeom>
          <a:solidFill>
            <a:schemeClr val="bg1"/>
          </a:solidFill>
          <a:ln w="25400">
            <a:solidFill>
              <a:srgbClr val="92D050"/>
            </a:solidFill>
          </a:ln>
          <a:effectLst>
            <a:outerShdw blurRad="127000" dist="38100" dir="2700000" algn="tl" rotWithShape="0">
              <a:schemeClr val="bg1">
                <a:lumMod val="7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lvl="0" algn="ctr" eaLnBrk="1" fontAlgn="auto" hangingPunct="1">
              <a:spcBef>
                <a:spcPts val="0"/>
              </a:spcBef>
              <a:spcAft>
                <a:spcPts val="0"/>
              </a:spcAft>
              <a:defRPr/>
            </a:pPr>
            <a:r>
              <a:rPr lang="en-US" sz="1800" b="1" kern="0" dirty="0">
                <a:solidFill>
                  <a:srgbClr val="A50021"/>
                </a:solidFill>
                <a:latin typeface="Arial"/>
              </a:rPr>
              <a:t>Accounting</a:t>
            </a:r>
          </a:p>
          <a:p>
            <a:pPr lvl="0" algn="ctr" eaLnBrk="1" fontAlgn="auto" hangingPunct="1">
              <a:spcBef>
                <a:spcPts val="0"/>
              </a:spcBef>
              <a:spcAft>
                <a:spcPts val="0"/>
              </a:spcAft>
              <a:defRPr/>
            </a:pPr>
            <a:r>
              <a:rPr lang="en-US" sz="1800" kern="0" dirty="0">
                <a:solidFill>
                  <a:srgbClr val="122047"/>
                </a:solidFill>
                <a:latin typeface="Arial"/>
              </a:rPr>
              <a:t>OGF UR</a:t>
            </a:r>
            <a:r>
              <a:rPr lang="en-US" sz="1800" kern="0" dirty="0" smtClean="0">
                <a:solidFill>
                  <a:srgbClr val="122047"/>
                </a:solidFill>
                <a:latin typeface="Arial"/>
              </a:rPr>
              <a:t>+</a:t>
            </a:r>
            <a:endParaRPr lang="en-US" sz="1800" kern="0" dirty="0">
              <a:solidFill>
                <a:srgbClr val="122047"/>
              </a:solidFill>
              <a:latin typeface="Arial"/>
            </a:endParaRPr>
          </a:p>
        </p:txBody>
      </p:sp>
      <p:sp>
        <p:nvSpPr>
          <p:cNvPr id="33" name="Rectangle 7"/>
          <p:cNvSpPr txBox="1">
            <a:spLocks noChangeArrowheads="1"/>
          </p:cNvSpPr>
          <p:nvPr/>
        </p:nvSpPr>
        <p:spPr bwMode="auto">
          <a:xfrm>
            <a:off x="16497" y="3270187"/>
            <a:ext cx="1008112" cy="374837"/>
          </a:xfrm>
          <a:prstGeom prst="rect">
            <a:avLst/>
          </a:prstGeom>
          <a:noFill/>
          <a:ln w="9525">
            <a:noFill/>
            <a:miter lim="800000"/>
            <a:headEnd/>
            <a:tailEnd/>
          </a:ln>
          <a:effectLst>
            <a:outerShdw blurRad="127000" dist="38100" dir="2700000" algn="tl" rotWithShape="0">
              <a:schemeClr val="bg1">
                <a:lumMod val="75000"/>
                <a:alpha val="40000"/>
              </a:schemeClr>
            </a:outerShdw>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600"/>
              </a:spcBef>
              <a:spcAft>
                <a:spcPts val="600"/>
              </a:spcAft>
              <a:buClr>
                <a:srgbClr val="C00000"/>
              </a:buClr>
              <a:buNone/>
            </a:pPr>
            <a:r>
              <a:rPr lang="en-GB" sz="1800" dirty="0" smtClean="0"/>
              <a:t>curl</a:t>
            </a:r>
          </a:p>
        </p:txBody>
      </p:sp>
    </p:spTree>
    <p:extLst>
      <p:ext uri="{BB962C8B-B14F-4D97-AF65-F5344CB8AC3E}">
        <p14:creationId xmlns:p14="http://schemas.microsoft.com/office/powerpoint/2010/main" val="34454341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 name="Rectangle 6"/>
          <p:cNvSpPr txBox="1">
            <a:spLocks noChangeArrowheads="1"/>
          </p:cNvSpPr>
          <p:nvPr/>
        </p:nvSpPr>
        <p:spPr>
          <a:xfrm>
            <a:off x="381000" y="296416"/>
            <a:ext cx="3686943"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t>Cloud Services</a:t>
            </a:r>
            <a:endParaRPr lang="en-GB" sz="2600" dirty="0"/>
          </a:p>
        </p:txBody>
      </p:sp>
      <p:sp>
        <p:nvSpPr>
          <p:cNvPr id="146" name="Rectangle 7"/>
          <p:cNvSpPr txBox="1">
            <a:spLocks noChangeArrowheads="1"/>
          </p:cNvSpPr>
          <p:nvPr/>
        </p:nvSpPr>
        <p:spPr bwMode="auto">
          <a:xfrm>
            <a:off x="379413" y="1196752"/>
            <a:ext cx="8441059" cy="10081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gn="just">
              <a:lnSpc>
                <a:spcPts val="2160"/>
              </a:lnSpc>
              <a:spcBef>
                <a:spcPts val="600"/>
              </a:spcBef>
              <a:spcAft>
                <a:spcPts val="600"/>
              </a:spcAft>
              <a:buNone/>
            </a:pPr>
            <a:r>
              <a:rPr lang="en-GB" sz="1800" b="1" dirty="0" smtClean="0">
                <a:solidFill>
                  <a:srgbClr val="C00000"/>
                </a:solidFill>
              </a:rPr>
              <a:t>Marketplace</a:t>
            </a:r>
            <a:r>
              <a:rPr lang="en-GB" sz="1800" dirty="0" smtClean="0"/>
              <a:t>. A repository were Resource Providers and EGI can publish metadata about images from which virtual machines can be instantiated. When needed, a single image can be signed and then endorsed by multiple providers.</a:t>
            </a:r>
          </a:p>
        </p:txBody>
      </p:sp>
      <p:sp>
        <p:nvSpPr>
          <p:cNvPr id="2" name="Rectangle 1"/>
          <p:cNvSpPr/>
          <p:nvPr/>
        </p:nvSpPr>
        <p:spPr>
          <a:xfrm>
            <a:off x="2627784" y="6011996"/>
            <a:ext cx="3801041" cy="369332"/>
          </a:xfrm>
          <a:prstGeom prst="rect">
            <a:avLst/>
          </a:prstGeom>
        </p:spPr>
        <p:txBody>
          <a:bodyPr wrap="none">
            <a:spAutoFit/>
          </a:bodyPr>
          <a:lstStyle/>
          <a:p>
            <a:r>
              <a:rPr lang="en-GB" sz="1800" dirty="0">
                <a:latin typeface="+mn-lt"/>
              </a:rPr>
              <a:t>http://marketplace.egi.eu/metadata/</a:t>
            </a: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1466" b="37855"/>
          <a:stretch/>
        </p:blipFill>
        <p:spPr bwMode="auto">
          <a:xfrm>
            <a:off x="1046917" y="2283272"/>
            <a:ext cx="6860712" cy="3486464"/>
          </a:xfrm>
          <a:prstGeom prst="rect">
            <a:avLst/>
          </a:prstGeom>
          <a:noFill/>
          <a:ln>
            <a:noFill/>
          </a:ln>
          <a:effectLst>
            <a:outerShdw blurRad="50800" dist="38100" dir="2700000" algn="ctr" rotWithShape="0">
              <a:schemeClr val="bg1">
                <a:lumMod val="85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1" b="45583"/>
          <a:stretch/>
        </p:blipFill>
        <p:spPr bwMode="auto">
          <a:xfrm>
            <a:off x="1907704" y="3338657"/>
            <a:ext cx="5724525" cy="2394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14307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p:txBody>
          <a:bodyPr/>
          <a:lstStyle/>
          <a:p>
            <a:r>
              <a:rPr lang="en-GB" sz="2600" dirty="0" smtClean="0">
                <a:solidFill>
                  <a:srgbClr val="042662"/>
                </a:solidFill>
              </a:rPr>
              <a:t>Federation Test bed – April 2013</a:t>
            </a:r>
            <a:endParaRPr lang="en-GB" sz="2600" dirty="0">
              <a:solidFill>
                <a:srgbClr val="042662"/>
              </a:solidFill>
            </a:endParaRPr>
          </a:p>
        </p:txBody>
      </p:sp>
      <p:sp>
        <p:nvSpPr>
          <p:cNvPr id="34" name="TextBox 33"/>
          <p:cNvSpPr txBox="1"/>
          <p:nvPr/>
        </p:nvSpPr>
        <p:spPr>
          <a:xfrm>
            <a:off x="6984488" y="836712"/>
            <a:ext cx="1980000" cy="5148000"/>
          </a:xfrm>
          <a:prstGeom prst="round2DiagRect">
            <a:avLst>
              <a:gd name="adj1" fmla="val 8604"/>
              <a:gd name="adj2" fmla="val 0"/>
            </a:avLst>
          </a:prstGeom>
          <a:solidFill>
            <a:schemeClr val="bg1"/>
          </a:solid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err="1" smtClean="0">
                <a:ln>
                  <a:noFill/>
                </a:ln>
                <a:solidFill>
                  <a:srgbClr val="001E47"/>
                </a:solidFill>
                <a:effectLst/>
                <a:uLnTx/>
                <a:uFillTx/>
                <a:latin typeface="Gill Sans"/>
                <a:ea typeface="+mn-ea"/>
              </a:rPr>
              <a:t>FedCloud</a:t>
            </a:r>
            <a:r>
              <a:rPr kumimoji="0" lang="en-GB" sz="1600" b="0" i="1" u="none" strike="noStrike" kern="0" cap="none" spc="0" normalizeH="0" baseline="0" noProof="0" dirty="0" smtClean="0">
                <a:ln>
                  <a:noFill/>
                </a:ln>
                <a:solidFill>
                  <a:srgbClr val="001E47"/>
                </a:solidFill>
                <a:effectLst/>
                <a:uLnTx/>
                <a:uFillTx/>
                <a:latin typeface="Gill Sans"/>
                <a:ea typeface="+mn-ea"/>
              </a:rPr>
              <a:t> Core Services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p:txBody>
      </p:sp>
      <p:sp>
        <p:nvSpPr>
          <p:cNvPr id="35" name="TextBox 34"/>
          <p:cNvSpPr txBox="1"/>
          <p:nvPr/>
        </p:nvSpPr>
        <p:spPr>
          <a:xfrm>
            <a:off x="7164488" y="3297089"/>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Information System</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Top-DBII</a:t>
            </a:r>
          </a:p>
        </p:txBody>
      </p:sp>
      <p:sp>
        <p:nvSpPr>
          <p:cNvPr id="36" name="TextBox 35"/>
          <p:cNvSpPr txBox="1"/>
          <p:nvPr/>
        </p:nvSpPr>
        <p:spPr>
          <a:xfrm>
            <a:off x="7164488" y="4191136"/>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Monitoring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prstClr val="black"/>
                </a:solidFill>
                <a:effectLst/>
                <a:uLnTx/>
                <a:uFillTx/>
                <a:latin typeface="Gill Sans"/>
                <a:ea typeface="+mn-ea"/>
              </a:rPr>
              <a:t>Nagios</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37" name="TextBox 36"/>
          <p:cNvSpPr txBox="1"/>
          <p:nvPr/>
        </p:nvSpPr>
        <p:spPr>
          <a:xfrm>
            <a:off x="7164488" y="1508995"/>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Image Metadata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Marketplace</a:t>
            </a:r>
          </a:p>
        </p:txBody>
      </p:sp>
      <p:sp>
        <p:nvSpPr>
          <p:cNvPr id="38" name="TextBox 37"/>
          <p:cNvSpPr txBox="1"/>
          <p:nvPr/>
        </p:nvSpPr>
        <p:spPr>
          <a:xfrm>
            <a:off x="7164488" y="2403042"/>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Appliance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Repository</a:t>
            </a:r>
          </a:p>
        </p:txBody>
      </p:sp>
      <p:sp>
        <p:nvSpPr>
          <p:cNvPr id="40" name="TextBox 39"/>
          <p:cNvSpPr txBox="1"/>
          <p:nvPr/>
        </p:nvSpPr>
        <p:spPr>
          <a:xfrm>
            <a:off x="7164488" y="5085184"/>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b="1" kern="0" dirty="0" smtClean="0">
                <a:solidFill>
                  <a:srgbClr val="A50021"/>
                </a:solidFill>
                <a:latin typeface="Gill Sans"/>
                <a:ea typeface="+mn-ea"/>
              </a:rPr>
              <a:t>VO</a:t>
            </a:r>
            <a:endParaRPr kumimoji="0" lang="en-GB" sz="1600" b="1" i="0" u="none" strike="noStrike" kern="0" cap="none" spc="0" normalizeH="0" baseline="0" noProof="0" dirty="0" smtClean="0">
              <a:ln>
                <a:noFill/>
              </a:ln>
              <a:solidFill>
                <a:srgbClr val="A50021"/>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VOMS server</a:t>
            </a:r>
          </a:p>
        </p:txBody>
      </p:sp>
      <p:sp>
        <p:nvSpPr>
          <p:cNvPr id="42" name="TextBox 41"/>
          <p:cNvSpPr txBox="1"/>
          <p:nvPr/>
        </p:nvSpPr>
        <p:spPr>
          <a:xfrm>
            <a:off x="2339752" y="2330757"/>
            <a:ext cx="4500000" cy="1152000"/>
          </a:xfrm>
          <a:prstGeom prst="round2DiagRect">
            <a:avLst>
              <a:gd name="adj1" fmla="val 7471"/>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User Interfaces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p:txBody>
      </p:sp>
      <p:sp>
        <p:nvSpPr>
          <p:cNvPr id="43" name="TextBox 42"/>
          <p:cNvSpPr txBox="1"/>
          <p:nvPr/>
        </p:nvSpPr>
        <p:spPr>
          <a:xfrm>
            <a:off x="2503985" y="2780616"/>
            <a:ext cx="2160000" cy="576000"/>
          </a:xfrm>
          <a:prstGeom prst="flowChartAlternateProcess">
            <a:avLst/>
          </a:prstGeom>
          <a:noFill/>
          <a:ln w="25400" cap="flat" cmpd="sng" algn="ctr">
            <a:solidFill>
              <a:srgbClr val="C000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OCCI Clients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prstClr val="black"/>
                </a:solidFill>
                <a:effectLst/>
                <a:uLnTx/>
                <a:uFillTx/>
                <a:latin typeface="Gill Sans"/>
                <a:ea typeface="+mn-ea"/>
              </a:rPr>
              <a:t>rOCCI</a:t>
            </a:r>
            <a:r>
              <a:rPr lang="en-GB" sz="1600" kern="0" dirty="0">
                <a:solidFill>
                  <a:prstClr val="black"/>
                </a:solidFill>
                <a:latin typeface="Gill Sans"/>
                <a:ea typeface="+mn-ea"/>
              </a:rPr>
              <a:t>;</a:t>
            </a:r>
            <a:r>
              <a:rPr lang="en-GB" sz="1600" kern="0" noProof="0" dirty="0" smtClean="0">
                <a:solidFill>
                  <a:prstClr val="black"/>
                </a:solidFill>
                <a:latin typeface="Gill Sans"/>
                <a:ea typeface="+mn-ea"/>
              </a:rPr>
              <a:t> </a:t>
            </a:r>
            <a:r>
              <a:rPr lang="en-GB" sz="1600" kern="0" dirty="0" smtClean="0">
                <a:solidFill>
                  <a:prstClr val="black"/>
                </a:solidFill>
                <a:latin typeface="Gill Sans"/>
                <a:ea typeface="+mn-ea"/>
              </a:rPr>
              <a:t>W</a:t>
            </a:r>
            <a:r>
              <a:rPr lang="en-GB" sz="1600" kern="0" noProof="0" dirty="0" err="1" smtClean="0">
                <a:solidFill>
                  <a:prstClr val="black"/>
                </a:solidFill>
                <a:latin typeface="Gill Sans"/>
                <a:ea typeface="+mn-ea"/>
              </a:rPr>
              <a:t>NoDeS</a:t>
            </a:r>
            <a:r>
              <a:rPr lang="en-GB" sz="1600" kern="0" noProof="0" dirty="0" smtClean="0">
                <a:solidFill>
                  <a:prstClr val="black"/>
                </a:solidFill>
                <a:latin typeface="Gill Sans"/>
                <a:ea typeface="+mn-ea"/>
              </a:rPr>
              <a:t>-CLI</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47" name="TextBox 46"/>
          <p:cNvSpPr txBox="1"/>
          <p:nvPr/>
        </p:nvSpPr>
        <p:spPr>
          <a:xfrm>
            <a:off x="4766740" y="2780616"/>
            <a:ext cx="1875000" cy="576000"/>
          </a:xfrm>
          <a:prstGeom prst="flowChartAlternateProcess">
            <a:avLst/>
          </a:prstGeom>
          <a:noFill/>
          <a:ln w="25400" cap="flat" cmpd="sng" algn="ctr">
            <a:solidFill>
              <a:srgbClr val="C000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CDMI Clients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prstClr val="black"/>
                </a:solidFill>
                <a:effectLst/>
                <a:uLnTx/>
                <a:uFillTx/>
                <a:latin typeface="Gill Sans"/>
                <a:ea typeface="+mn-ea"/>
              </a:rPr>
              <a:t>Libcdmi</a:t>
            </a:r>
            <a:r>
              <a:rPr kumimoji="0" lang="en-GB" sz="1600" b="0" i="0" u="none" strike="noStrike" kern="0" cap="none" spc="0" normalizeH="0" baseline="0" noProof="0" dirty="0" smtClean="0">
                <a:ln>
                  <a:noFill/>
                </a:ln>
                <a:solidFill>
                  <a:prstClr val="black"/>
                </a:solidFill>
                <a:effectLst/>
                <a:uLnTx/>
                <a:uFillTx/>
                <a:latin typeface="Gill Sans"/>
                <a:ea typeface="+mn-ea"/>
              </a:rPr>
              <a:t>-java</a:t>
            </a:r>
          </a:p>
        </p:txBody>
      </p:sp>
      <p:sp>
        <p:nvSpPr>
          <p:cNvPr id="48" name="TextBox 47"/>
          <p:cNvSpPr txBox="1"/>
          <p:nvPr/>
        </p:nvSpPr>
        <p:spPr>
          <a:xfrm>
            <a:off x="2339752" y="3716762"/>
            <a:ext cx="4500000" cy="2268000"/>
          </a:xfrm>
          <a:prstGeom prst="round2DiagRect">
            <a:avLst>
              <a:gd name="adj1" fmla="val 3802"/>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i="1" kern="0" dirty="0" smtClean="0">
                <a:solidFill>
                  <a:srgbClr val="001E47"/>
                </a:solidFill>
                <a:latin typeface="Gill Sans"/>
                <a:ea typeface="+mn-ea"/>
              </a:rPr>
              <a:t>Resource Providers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baseline="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p:txBody>
      </p:sp>
      <p:sp>
        <p:nvSpPr>
          <p:cNvPr id="49" name="TextBox 48"/>
          <p:cNvSpPr txBox="1"/>
          <p:nvPr/>
        </p:nvSpPr>
        <p:spPr>
          <a:xfrm>
            <a:off x="2478038" y="4099927"/>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VOMS proxy</a:t>
            </a:r>
          </a:p>
        </p:txBody>
      </p:sp>
      <p:sp>
        <p:nvSpPr>
          <p:cNvPr id="51" name="TextBox 50"/>
          <p:cNvSpPr txBox="1"/>
          <p:nvPr/>
        </p:nvSpPr>
        <p:spPr>
          <a:xfrm>
            <a:off x="5447991" y="4722441"/>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prstClr val="black"/>
                </a:solidFill>
                <a:latin typeface="Gill Sans"/>
                <a:ea typeface="+mn-ea"/>
              </a:rPr>
              <a:t>Vmcatcher</a:t>
            </a: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prstClr val="black"/>
                </a:solidFill>
                <a:latin typeface="Gill Sans"/>
                <a:ea typeface="+mn-ea"/>
              </a:rPr>
              <a:t>Vmcaster</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2" name="TextBox 51"/>
          <p:cNvSpPr txBox="1"/>
          <p:nvPr/>
        </p:nvSpPr>
        <p:spPr>
          <a:xfrm>
            <a:off x="3887192" y="5344954"/>
            <a:ext cx="144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Marketplace client</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3" name="TextBox 52"/>
          <p:cNvSpPr txBox="1"/>
          <p:nvPr/>
        </p:nvSpPr>
        <p:spPr>
          <a:xfrm>
            <a:off x="5447991" y="4099870"/>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SSM</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4" name="TextBox 53"/>
          <p:cNvSpPr txBox="1"/>
          <p:nvPr/>
        </p:nvSpPr>
        <p:spPr>
          <a:xfrm>
            <a:off x="2483176" y="5344954"/>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CDMI server</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5" name="TextBox 54"/>
          <p:cNvSpPr txBox="1"/>
          <p:nvPr/>
        </p:nvSpPr>
        <p:spPr>
          <a:xfrm>
            <a:off x="5447991" y="5344954"/>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LDAP</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6" name="TextBox 55"/>
          <p:cNvSpPr txBox="1"/>
          <p:nvPr/>
        </p:nvSpPr>
        <p:spPr>
          <a:xfrm>
            <a:off x="3887192" y="4106775"/>
            <a:ext cx="1440000" cy="1152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OpenNebula</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OpenStack</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StratusLab</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WNoDeS</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b="1" kern="0" dirty="0" smtClean="0">
              <a:solidFill>
                <a:prstClr val="black"/>
              </a:solidFill>
              <a:latin typeface="Gill Sans"/>
              <a:ea typeface="+mn-ea"/>
            </a:endParaRPr>
          </a:p>
        </p:txBody>
      </p:sp>
      <p:sp>
        <p:nvSpPr>
          <p:cNvPr id="59" name="TextBox 58"/>
          <p:cNvSpPr txBox="1"/>
          <p:nvPr/>
        </p:nvSpPr>
        <p:spPr>
          <a:xfrm>
            <a:off x="2472900" y="4722441"/>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OCCI server</a:t>
            </a:r>
          </a:p>
        </p:txBody>
      </p:sp>
      <p:sp>
        <p:nvSpPr>
          <p:cNvPr id="62" name="TextBox 61"/>
          <p:cNvSpPr txBox="1"/>
          <p:nvPr/>
        </p:nvSpPr>
        <p:spPr>
          <a:xfrm>
            <a:off x="2339752" y="1196752"/>
            <a:ext cx="4500000" cy="900000"/>
          </a:xfrm>
          <a:prstGeom prst="round2DiagRect">
            <a:avLst>
              <a:gd name="adj1" fmla="val 7471"/>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AAI</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p:txBody>
      </p:sp>
      <p:sp>
        <p:nvSpPr>
          <p:cNvPr id="63" name="TextBox 62"/>
          <p:cNvSpPr txBox="1"/>
          <p:nvPr/>
        </p:nvSpPr>
        <p:spPr>
          <a:xfrm>
            <a:off x="3652252" y="1628464"/>
            <a:ext cx="1875000" cy="360000"/>
          </a:xfrm>
          <a:prstGeom prst="flowChartAlternateProcess">
            <a:avLst/>
          </a:prstGeom>
          <a:noFill/>
          <a:ln w="25400" cap="flat" cmpd="sng" algn="ctr">
            <a:solidFill>
              <a:schemeClr val="bg1">
                <a:lumMod val="50000"/>
              </a:schemeClr>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noProof="0" dirty="0" smtClean="0">
                <a:solidFill>
                  <a:prstClr val="black"/>
                </a:solidFill>
                <a:latin typeface="Gill Sans"/>
              </a:rPr>
              <a:t>VOMS Proxy</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30" name="TextBox 29"/>
          <p:cNvSpPr txBox="1"/>
          <p:nvPr/>
        </p:nvSpPr>
        <p:spPr>
          <a:xfrm>
            <a:off x="215536" y="1196752"/>
            <a:ext cx="1980000" cy="3384000"/>
          </a:xfrm>
          <a:prstGeom prst="round2DiagRect">
            <a:avLst>
              <a:gd name="adj1" fmla="val 7471"/>
              <a:gd name="adj2" fmla="val 0"/>
            </a:avLst>
          </a:prstGeom>
          <a:solidFill>
            <a:schemeClr val="bg1"/>
          </a:solid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EGI</a:t>
            </a:r>
            <a:r>
              <a:rPr kumimoji="0" lang="en-GB" sz="1600" b="0" i="1" u="none" strike="noStrike" kern="0" cap="none" spc="0" normalizeH="0" noProof="0" dirty="0" smtClean="0">
                <a:ln>
                  <a:noFill/>
                </a:ln>
                <a:solidFill>
                  <a:srgbClr val="001E47"/>
                </a:solidFill>
                <a:effectLst/>
                <a:uLnTx/>
                <a:uFillTx/>
                <a:latin typeface="Gill Sans"/>
                <a:ea typeface="+mn-ea"/>
              </a:rPr>
              <a:t> Production Infrastructure</a:t>
            </a:r>
            <a:endParaRPr kumimoji="0" lang="en-GB" sz="1600" b="0" i="1" u="none" strike="noStrike" kern="0" cap="none" spc="0" normalizeH="0" baseline="0" noProof="0" dirty="0" smtClean="0">
              <a:ln>
                <a:noFill/>
              </a:ln>
              <a:solidFill>
                <a:srgbClr val="001E47"/>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31" name="TextBox 30"/>
          <p:cNvSpPr txBox="1"/>
          <p:nvPr/>
        </p:nvSpPr>
        <p:spPr>
          <a:xfrm>
            <a:off x="411342" y="1866445"/>
            <a:ext cx="1620000" cy="792000"/>
          </a:xfrm>
          <a:prstGeom prst="flowChartAlternateProcess">
            <a:avLst/>
          </a:prstGeom>
          <a:solidFill>
            <a:sysClr val="window" lastClr="FFFFFF"/>
          </a:solidFill>
          <a:ln w="25400" cap="flat" cmpd="sng" algn="ctr">
            <a:solidFill>
              <a:srgbClr val="F79646"/>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Service Availability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SAM</a:t>
            </a:r>
          </a:p>
        </p:txBody>
      </p:sp>
      <p:sp>
        <p:nvSpPr>
          <p:cNvPr id="32" name="TextBox 31"/>
          <p:cNvSpPr txBox="1"/>
          <p:nvPr/>
        </p:nvSpPr>
        <p:spPr>
          <a:xfrm>
            <a:off x="411342" y="3657129"/>
            <a:ext cx="1620000" cy="792000"/>
          </a:xfrm>
          <a:prstGeom prst="flowChartAlternateProcess">
            <a:avLst/>
          </a:prstGeom>
          <a:solidFill>
            <a:sysClr val="window" lastClr="FFFFFF"/>
          </a:solidFill>
          <a:ln w="25400" cap="flat" cmpd="sng" algn="ctr">
            <a:solidFill>
              <a:srgbClr val="F79646"/>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Accounting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APEL</a:t>
            </a:r>
          </a:p>
        </p:txBody>
      </p:sp>
      <p:sp>
        <p:nvSpPr>
          <p:cNvPr id="33" name="TextBox 32"/>
          <p:cNvSpPr txBox="1"/>
          <p:nvPr/>
        </p:nvSpPr>
        <p:spPr>
          <a:xfrm>
            <a:off x="411342" y="2763082"/>
            <a:ext cx="1620000" cy="792000"/>
          </a:xfrm>
          <a:prstGeom prst="flowChartAlternateProcess">
            <a:avLst/>
          </a:prstGeom>
          <a:solidFill>
            <a:sysClr val="window" lastClr="FFFFFF"/>
          </a:solidFill>
          <a:ln w="25400" cap="flat" cmpd="sng" algn="ctr">
            <a:solidFill>
              <a:srgbClr val="F79646"/>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smtClean="0">
                <a:ln>
                  <a:noFill/>
                </a:ln>
                <a:solidFill>
                  <a:srgbClr val="A50021"/>
                </a:solidFill>
                <a:effectLst/>
                <a:uLnTx/>
                <a:uFillTx/>
                <a:latin typeface="Gill Sans"/>
                <a:ea typeface="+mn-ea"/>
              </a:rPr>
              <a:t>Configuration</a:t>
            </a:r>
            <a:r>
              <a:rPr kumimoji="0" lang="en-GB" sz="1600" b="1" i="0" u="none" strike="noStrike" kern="0" cap="none" spc="0" normalizeH="0" baseline="0" noProof="0" dirty="0" smtClean="0">
                <a:ln>
                  <a:noFill/>
                </a:ln>
                <a:solidFill>
                  <a:srgbClr val="A50021"/>
                </a:solidFill>
                <a:effectLst/>
                <a:uLnTx/>
                <a:uFillTx/>
                <a:latin typeface="Gill Sans"/>
                <a:ea typeface="+mn-ea"/>
              </a:rPr>
              <a:t> DB</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GOCDB</a:t>
            </a:r>
          </a:p>
        </p:txBody>
      </p:sp>
      <p:sp>
        <p:nvSpPr>
          <p:cNvPr id="39" name="TextBox 38"/>
          <p:cNvSpPr txBox="1"/>
          <p:nvPr/>
        </p:nvSpPr>
        <p:spPr>
          <a:xfrm>
            <a:off x="234128" y="4723282"/>
            <a:ext cx="1980000" cy="1260000"/>
          </a:xfrm>
          <a:prstGeom prst="round2DiagRect">
            <a:avLst>
              <a:gd name="adj1" fmla="val 7471"/>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External Services</a:t>
            </a: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41" name="TextBox 40"/>
          <p:cNvSpPr txBox="1"/>
          <p:nvPr/>
        </p:nvSpPr>
        <p:spPr>
          <a:xfrm>
            <a:off x="422856" y="5147826"/>
            <a:ext cx="1620000" cy="720000"/>
          </a:xfrm>
          <a:prstGeom prst="flowChartAlternateProcess">
            <a:avLst/>
          </a:prstGeom>
          <a:noFill/>
          <a:ln w="25400" cap="flat" cmpd="sng" algn="ctr">
            <a:solidFill>
              <a:schemeClr val="bg1">
                <a:lumMod val="50000"/>
              </a:schemeClr>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Certification Authorities</a:t>
            </a:r>
          </a:p>
        </p:txBody>
      </p:sp>
    </p:spTree>
    <p:extLst>
      <p:ext uri="{BB962C8B-B14F-4D97-AF65-F5344CB8AC3E}">
        <p14:creationId xmlns:p14="http://schemas.microsoft.com/office/powerpoint/2010/main" val="5276156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702" name="Rectangle 6"/>
          <p:cNvSpPr>
            <a:spLocks noGrp="1" noChangeArrowheads="1"/>
          </p:cNvSpPr>
          <p:nvPr>
            <p:ph type="title"/>
          </p:nvPr>
        </p:nvSpPr>
        <p:spPr/>
        <p:txBody>
          <a:bodyPr/>
          <a:lstStyle/>
          <a:p>
            <a:r>
              <a:rPr lang="en-GB" sz="2600" dirty="0" smtClean="0">
                <a:solidFill>
                  <a:srgbClr val="042662"/>
                </a:solidFill>
              </a:rPr>
              <a:t>Cloud Federation Test bed – Future</a:t>
            </a:r>
            <a:endParaRPr lang="en-GB" sz="2600" dirty="0">
              <a:solidFill>
                <a:srgbClr val="042662"/>
              </a:solidFill>
            </a:endParaRPr>
          </a:p>
        </p:txBody>
      </p:sp>
      <p:sp>
        <p:nvSpPr>
          <p:cNvPr id="34" name="TextBox 33"/>
          <p:cNvSpPr txBox="1"/>
          <p:nvPr/>
        </p:nvSpPr>
        <p:spPr>
          <a:xfrm>
            <a:off x="6984488" y="1628800"/>
            <a:ext cx="1980000" cy="2520280"/>
          </a:xfrm>
          <a:prstGeom prst="round2DiagRect">
            <a:avLst>
              <a:gd name="adj1" fmla="val 8604"/>
              <a:gd name="adj2" fmla="val 0"/>
            </a:avLst>
          </a:prstGeom>
          <a:solidFill>
            <a:schemeClr val="bg1"/>
          </a:solid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err="1" smtClean="0">
                <a:ln>
                  <a:noFill/>
                </a:ln>
                <a:solidFill>
                  <a:srgbClr val="001E47"/>
                </a:solidFill>
                <a:effectLst/>
                <a:uLnTx/>
                <a:uFillTx/>
                <a:latin typeface="Gill Sans"/>
                <a:ea typeface="+mn-ea"/>
              </a:rPr>
              <a:t>FedCloud</a:t>
            </a:r>
            <a:r>
              <a:rPr kumimoji="0" lang="en-GB" sz="1600" b="0" i="1" u="none" strike="noStrike" kern="0" cap="none" spc="0" normalizeH="0" baseline="0" noProof="0" dirty="0" smtClean="0">
                <a:ln>
                  <a:noFill/>
                </a:ln>
                <a:solidFill>
                  <a:srgbClr val="001E47"/>
                </a:solidFill>
                <a:effectLst/>
                <a:uLnTx/>
                <a:uFillTx/>
                <a:latin typeface="Gill Sans"/>
                <a:ea typeface="+mn-ea"/>
              </a:rPr>
              <a:t> Services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p:txBody>
      </p:sp>
      <p:sp>
        <p:nvSpPr>
          <p:cNvPr id="37" name="TextBox 36"/>
          <p:cNvSpPr txBox="1"/>
          <p:nvPr/>
        </p:nvSpPr>
        <p:spPr>
          <a:xfrm>
            <a:off x="7164488" y="2301083"/>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Image Metadata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Marketplace</a:t>
            </a:r>
          </a:p>
        </p:txBody>
      </p:sp>
      <p:sp>
        <p:nvSpPr>
          <p:cNvPr id="38" name="TextBox 37"/>
          <p:cNvSpPr txBox="1"/>
          <p:nvPr/>
        </p:nvSpPr>
        <p:spPr>
          <a:xfrm>
            <a:off x="7164488" y="3195130"/>
            <a:ext cx="1620000" cy="792000"/>
          </a:xfrm>
          <a:prstGeom prst="flowChartAlternateProcess">
            <a:avLst/>
          </a:prstGeom>
          <a:solidFill>
            <a:schemeClr val="bg1"/>
          </a:solidFill>
          <a:ln w="25400" cap="flat" cmpd="sng" algn="ctr">
            <a:solidFill>
              <a:srgbClr val="92D05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Appliance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Repository</a:t>
            </a:r>
          </a:p>
        </p:txBody>
      </p:sp>
      <p:sp>
        <p:nvSpPr>
          <p:cNvPr id="42" name="TextBox 41"/>
          <p:cNvSpPr txBox="1"/>
          <p:nvPr/>
        </p:nvSpPr>
        <p:spPr>
          <a:xfrm>
            <a:off x="2339752" y="2330757"/>
            <a:ext cx="4500000" cy="1152000"/>
          </a:xfrm>
          <a:prstGeom prst="round2DiagRect">
            <a:avLst>
              <a:gd name="adj1" fmla="val 7471"/>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User Interfaces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p:txBody>
      </p:sp>
      <p:sp>
        <p:nvSpPr>
          <p:cNvPr id="43" name="TextBox 42"/>
          <p:cNvSpPr txBox="1"/>
          <p:nvPr/>
        </p:nvSpPr>
        <p:spPr>
          <a:xfrm>
            <a:off x="2503985" y="2780616"/>
            <a:ext cx="2160000" cy="576000"/>
          </a:xfrm>
          <a:prstGeom prst="flowChartAlternateProcess">
            <a:avLst/>
          </a:prstGeom>
          <a:noFill/>
          <a:ln w="25400" cap="flat" cmpd="sng" algn="ctr">
            <a:solidFill>
              <a:srgbClr val="C000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OCCI Clients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prstClr val="black"/>
                </a:solidFill>
                <a:effectLst/>
                <a:uLnTx/>
                <a:uFillTx/>
                <a:latin typeface="Gill Sans"/>
                <a:ea typeface="+mn-ea"/>
              </a:rPr>
              <a:t>rOCCI</a:t>
            </a:r>
            <a:r>
              <a:rPr lang="en-GB" sz="1600" kern="0" dirty="0">
                <a:solidFill>
                  <a:prstClr val="black"/>
                </a:solidFill>
                <a:latin typeface="Gill Sans"/>
                <a:ea typeface="+mn-ea"/>
              </a:rPr>
              <a:t>;</a:t>
            </a:r>
            <a:r>
              <a:rPr lang="en-GB" sz="1600" kern="0" noProof="0" dirty="0" smtClean="0">
                <a:solidFill>
                  <a:prstClr val="black"/>
                </a:solidFill>
                <a:latin typeface="Gill Sans"/>
                <a:ea typeface="+mn-ea"/>
              </a:rPr>
              <a:t> </a:t>
            </a:r>
            <a:r>
              <a:rPr lang="en-GB" sz="1600" kern="0" dirty="0" smtClean="0">
                <a:solidFill>
                  <a:prstClr val="black"/>
                </a:solidFill>
                <a:latin typeface="Gill Sans"/>
                <a:ea typeface="+mn-ea"/>
              </a:rPr>
              <a:t>W</a:t>
            </a:r>
            <a:r>
              <a:rPr lang="en-GB" sz="1600" kern="0" noProof="0" dirty="0" err="1" smtClean="0">
                <a:solidFill>
                  <a:prstClr val="black"/>
                </a:solidFill>
                <a:latin typeface="Gill Sans"/>
                <a:ea typeface="+mn-ea"/>
              </a:rPr>
              <a:t>NoDeS</a:t>
            </a:r>
            <a:r>
              <a:rPr lang="en-GB" sz="1600" kern="0" noProof="0" dirty="0" smtClean="0">
                <a:solidFill>
                  <a:prstClr val="black"/>
                </a:solidFill>
                <a:latin typeface="Gill Sans"/>
                <a:ea typeface="+mn-ea"/>
              </a:rPr>
              <a:t>-CLI</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47" name="TextBox 46"/>
          <p:cNvSpPr txBox="1"/>
          <p:nvPr/>
        </p:nvSpPr>
        <p:spPr>
          <a:xfrm>
            <a:off x="4766740" y="2780616"/>
            <a:ext cx="1875000" cy="576000"/>
          </a:xfrm>
          <a:prstGeom prst="flowChartAlternateProcess">
            <a:avLst/>
          </a:prstGeom>
          <a:noFill/>
          <a:ln w="25400" cap="flat" cmpd="sng" algn="ctr">
            <a:solidFill>
              <a:srgbClr val="C000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CDMI Clients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prstClr val="black"/>
                </a:solidFill>
                <a:effectLst/>
                <a:uLnTx/>
                <a:uFillTx/>
                <a:latin typeface="Gill Sans"/>
                <a:ea typeface="+mn-ea"/>
              </a:rPr>
              <a:t>Libcdmi</a:t>
            </a:r>
            <a:r>
              <a:rPr kumimoji="0" lang="en-GB" sz="1600" b="0" i="0" u="none" strike="noStrike" kern="0" cap="none" spc="0" normalizeH="0" baseline="0" noProof="0" dirty="0" smtClean="0">
                <a:ln>
                  <a:noFill/>
                </a:ln>
                <a:solidFill>
                  <a:prstClr val="black"/>
                </a:solidFill>
                <a:effectLst/>
                <a:uLnTx/>
                <a:uFillTx/>
                <a:latin typeface="Gill Sans"/>
                <a:ea typeface="+mn-ea"/>
              </a:rPr>
              <a:t>-java</a:t>
            </a:r>
          </a:p>
        </p:txBody>
      </p:sp>
      <p:sp>
        <p:nvSpPr>
          <p:cNvPr id="48" name="TextBox 47"/>
          <p:cNvSpPr txBox="1"/>
          <p:nvPr/>
        </p:nvSpPr>
        <p:spPr>
          <a:xfrm>
            <a:off x="2339752" y="3716762"/>
            <a:ext cx="4500000" cy="2268000"/>
          </a:xfrm>
          <a:prstGeom prst="round2DiagRect">
            <a:avLst>
              <a:gd name="adj1" fmla="val 3802"/>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i="1" kern="0" dirty="0" smtClean="0">
                <a:solidFill>
                  <a:srgbClr val="001E47"/>
                </a:solidFill>
                <a:latin typeface="Gill Sans"/>
                <a:ea typeface="+mn-ea"/>
              </a:rPr>
              <a:t>Resource Providers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baseline="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p:txBody>
      </p:sp>
      <p:sp>
        <p:nvSpPr>
          <p:cNvPr id="49" name="TextBox 48"/>
          <p:cNvSpPr txBox="1"/>
          <p:nvPr/>
        </p:nvSpPr>
        <p:spPr>
          <a:xfrm>
            <a:off x="2478038" y="4099927"/>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VOMS proxy</a:t>
            </a:r>
          </a:p>
        </p:txBody>
      </p:sp>
      <p:sp>
        <p:nvSpPr>
          <p:cNvPr id="51" name="TextBox 50"/>
          <p:cNvSpPr txBox="1"/>
          <p:nvPr/>
        </p:nvSpPr>
        <p:spPr>
          <a:xfrm>
            <a:off x="5447991" y="4722441"/>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prstClr val="black"/>
                </a:solidFill>
                <a:latin typeface="Gill Sans"/>
                <a:ea typeface="+mn-ea"/>
              </a:rPr>
              <a:t>Vmcatcher</a:t>
            </a: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prstClr val="black"/>
                </a:solidFill>
                <a:latin typeface="Gill Sans"/>
                <a:ea typeface="+mn-ea"/>
              </a:rPr>
              <a:t>Vmcaster</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2" name="TextBox 51"/>
          <p:cNvSpPr txBox="1"/>
          <p:nvPr/>
        </p:nvSpPr>
        <p:spPr>
          <a:xfrm>
            <a:off x="3887192" y="5344954"/>
            <a:ext cx="144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Marketplace client</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3" name="TextBox 52"/>
          <p:cNvSpPr txBox="1"/>
          <p:nvPr/>
        </p:nvSpPr>
        <p:spPr>
          <a:xfrm>
            <a:off x="5447991" y="4099870"/>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SSM</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4" name="TextBox 53"/>
          <p:cNvSpPr txBox="1"/>
          <p:nvPr/>
        </p:nvSpPr>
        <p:spPr>
          <a:xfrm>
            <a:off x="2483176" y="5344954"/>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CDMI server</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5" name="TextBox 54"/>
          <p:cNvSpPr txBox="1"/>
          <p:nvPr/>
        </p:nvSpPr>
        <p:spPr>
          <a:xfrm>
            <a:off x="5447991" y="5344954"/>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smtClean="0">
                <a:solidFill>
                  <a:prstClr val="black"/>
                </a:solidFill>
                <a:latin typeface="Gill Sans"/>
                <a:ea typeface="+mn-ea"/>
              </a:rPr>
              <a:t>LDAP</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56" name="TextBox 55"/>
          <p:cNvSpPr txBox="1"/>
          <p:nvPr/>
        </p:nvSpPr>
        <p:spPr>
          <a:xfrm>
            <a:off x="3887192" y="4106775"/>
            <a:ext cx="1440000" cy="1152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OpenNebula</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OpenStack</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StratusLab</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dirty="0" err="1" smtClean="0">
                <a:solidFill>
                  <a:srgbClr val="122047"/>
                </a:solidFill>
                <a:latin typeface="Gill Sans"/>
              </a:rPr>
              <a:t>WNoDeS</a:t>
            </a:r>
            <a:endParaRPr lang="en-GB" sz="1600" kern="0" dirty="0" smtClean="0">
              <a:solidFill>
                <a:srgbClr val="122047"/>
              </a:solidFill>
              <a:latin typeface="Gill Sans"/>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b="1" kern="0" dirty="0" smtClean="0">
              <a:solidFill>
                <a:prstClr val="black"/>
              </a:solidFill>
              <a:latin typeface="Gill Sans"/>
              <a:ea typeface="+mn-ea"/>
            </a:endParaRPr>
          </a:p>
        </p:txBody>
      </p:sp>
      <p:sp>
        <p:nvSpPr>
          <p:cNvPr id="59" name="TextBox 58"/>
          <p:cNvSpPr txBox="1"/>
          <p:nvPr/>
        </p:nvSpPr>
        <p:spPr>
          <a:xfrm>
            <a:off x="2472900" y="4722441"/>
            <a:ext cx="1260000" cy="504000"/>
          </a:xfrm>
          <a:prstGeom prst="flowChartAlternateProcess">
            <a:avLst/>
          </a:prstGeom>
          <a:noFill/>
          <a:ln w="25400" cap="flat" cmpd="sng" algn="ctr">
            <a:solidFill>
              <a:srgbClr val="00B0F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OCCI server</a:t>
            </a:r>
          </a:p>
        </p:txBody>
      </p:sp>
      <p:sp>
        <p:nvSpPr>
          <p:cNvPr id="62" name="TextBox 61"/>
          <p:cNvSpPr txBox="1"/>
          <p:nvPr/>
        </p:nvSpPr>
        <p:spPr>
          <a:xfrm>
            <a:off x="2339752" y="1196752"/>
            <a:ext cx="4464496" cy="900000"/>
          </a:xfrm>
          <a:prstGeom prst="round2DiagRect">
            <a:avLst>
              <a:gd name="adj1" fmla="val 7471"/>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AAI</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smtClean="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p:txBody>
      </p:sp>
      <p:sp>
        <p:nvSpPr>
          <p:cNvPr id="63" name="TextBox 62"/>
          <p:cNvSpPr txBox="1"/>
          <p:nvPr/>
        </p:nvSpPr>
        <p:spPr>
          <a:xfrm>
            <a:off x="3635896" y="1628800"/>
            <a:ext cx="1875000" cy="360000"/>
          </a:xfrm>
          <a:prstGeom prst="flowChartAlternateProcess">
            <a:avLst/>
          </a:prstGeom>
          <a:noFill/>
          <a:ln w="25400" cap="flat" cmpd="sng" algn="ctr">
            <a:solidFill>
              <a:schemeClr val="bg1">
                <a:lumMod val="50000"/>
              </a:schemeClr>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kern="0" noProof="0" dirty="0" smtClean="0">
                <a:solidFill>
                  <a:prstClr val="black"/>
                </a:solidFill>
                <a:latin typeface="Gill Sans"/>
              </a:rPr>
              <a:t>VOMS Proxy</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30" name="TextBox 29"/>
          <p:cNvSpPr txBox="1"/>
          <p:nvPr/>
        </p:nvSpPr>
        <p:spPr>
          <a:xfrm>
            <a:off x="215536" y="676416"/>
            <a:ext cx="1980000" cy="6181584"/>
          </a:xfrm>
          <a:prstGeom prst="round2DiagRect">
            <a:avLst>
              <a:gd name="adj1" fmla="val 7471"/>
              <a:gd name="adj2" fmla="val 0"/>
            </a:avLst>
          </a:prstGeom>
          <a:solidFill>
            <a:schemeClr val="bg1"/>
          </a:solid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EGI</a:t>
            </a:r>
            <a:r>
              <a:rPr kumimoji="0" lang="en-GB" sz="1600" b="0" i="1" u="none" strike="noStrike" kern="0" cap="none" spc="0" normalizeH="0" noProof="0" dirty="0" smtClean="0">
                <a:ln>
                  <a:noFill/>
                </a:ln>
                <a:solidFill>
                  <a:srgbClr val="001E47"/>
                </a:solidFill>
                <a:effectLst/>
                <a:uLnTx/>
                <a:uFillTx/>
                <a:latin typeface="Gill Sans"/>
                <a:ea typeface="+mn-ea"/>
              </a:rPr>
              <a:t> Production Infrastructure</a:t>
            </a:r>
            <a:endParaRPr kumimoji="0" lang="en-GB" sz="1600" b="0" i="1" u="none" strike="noStrike" kern="0" cap="none" spc="0" normalizeH="0" baseline="0" noProof="0" dirty="0" smtClean="0">
              <a:ln>
                <a:noFill/>
              </a:ln>
              <a:solidFill>
                <a:srgbClr val="001E47"/>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31" name="TextBox 30"/>
          <p:cNvSpPr txBox="1"/>
          <p:nvPr/>
        </p:nvSpPr>
        <p:spPr>
          <a:xfrm>
            <a:off x="411342" y="1396496"/>
            <a:ext cx="1620000" cy="792000"/>
          </a:xfrm>
          <a:prstGeom prst="flowChartAlternateProcess">
            <a:avLst/>
          </a:prstGeom>
          <a:solidFill>
            <a:sysClr val="window" lastClr="FFFFFF"/>
          </a:solidFill>
          <a:ln w="25400" cap="flat" cmpd="sng" algn="ctr">
            <a:solidFill>
              <a:srgbClr val="F79646"/>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Service Availability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SAM</a:t>
            </a:r>
          </a:p>
        </p:txBody>
      </p:sp>
      <p:sp>
        <p:nvSpPr>
          <p:cNvPr id="32" name="TextBox 31"/>
          <p:cNvSpPr txBox="1"/>
          <p:nvPr/>
        </p:nvSpPr>
        <p:spPr>
          <a:xfrm>
            <a:off x="411342" y="3187180"/>
            <a:ext cx="1620000" cy="792000"/>
          </a:xfrm>
          <a:prstGeom prst="flowChartAlternateProcess">
            <a:avLst/>
          </a:prstGeom>
          <a:solidFill>
            <a:sysClr val="window" lastClr="FFFFFF"/>
          </a:solidFill>
          <a:ln w="25400" cap="flat" cmpd="sng" algn="ctr">
            <a:solidFill>
              <a:srgbClr val="F79646"/>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Accounting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APEL</a:t>
            </a:r>
          </a:p>
        </p:txBody>
      </p:sp>
      <p:sp>
        <p:nvSpPr>
          <p:cNvPr id="33" name="TextBox 32"/>
          <p:cNvSpPr txBox="1"/>
          <p:nvPr/>
        </p:nvSpPr>
        <p:spPr>
          <a:xfrm>
            <a:off x="411342" y="2293133"/>
            <a:ext cx="1620000" cy="792000"/>
          </a:xfrm>
          <a:prstGeom prst="flowChartAlternateProcess">
            <a:avLst/>
          </a:prstGeom>
          <a:solidFill>
            <a:sysClr val="window" lastClr="FFFFFF"/>
          </a:solidFill>
          <a:ln w="25400" cap="flat" cmpd="sng" algn="ctr">
            <a:solidFill>
              <a:srgbClr val="F79646"/>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smtClean="0">
                <a:ln>
                  <a:noFill/>
                </a:ln>
                <a:solidFill>
                  <a:srgbClr val="A50021"/>
                </a:solidFill>
                <a:effectLst/>
                <a:uLnTx/>
                <a:uFillTx/>
                <a:latin typeface="Gill Sans"/>
                <a:ea typeface="+mn-ea"/>
              </a:rPr>
              <a:t>Configuration</a:t>
            </a:r>
            <a:r>
              <a:rPr kumimoji="0" lang="en-GB" sz="1600" b="1" i="0" u="none" strike="noStrike" kern="0" cap="none" spc="0" normalizeH="0" baseline="0" noProof="0" dirty="0" smtClean="0">
                <a:ln>
                  <a:noFill/>
                </a:ln>
                <a:solidFill>
                  <a:srgbClr val="A50021"/>
                </a:solidFill>
                <a:effectLst/>
                <a:uLnTx/>
                <a:uFillTx/>
                <a:latin typeface="Gill Sans"/>
                <a:ea typeface="+mn-ea"/>
              </a:rPr>
              <a:t> DB</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GOCDB</a:t>
            </a:r>
          </a:p>
        </p:txBody>
      </p:sp>
      <p:grpSp>
        <p:nvGrpSpPr>
          <p:cNvPr id="2" name="Group 1"/>
          <p:cNvGrpSpPr/>
          <p:nvPr/>
        </p:nvGrpSpPr>
        <p:grpSpPr>
          <a:xfrm>
            <a:off x="6984488" y="4293096"/>
            <a:ext cx="1980000" cy="1260000"/>
            <a:chOff x="234128" y="4723282"/>
            <a:chExt cx="1980000" cy="1260000"/>
          </a:xfrm>
        </p:grpSpPr>
        <p:sp>
          <p:nvSpPr>
            <p:cNvPr id="39" name="TextBox 38"/>
            <p:cNvSpPr txBox="1"/>
            <p:nvPr/>
          </p:nvSpPr>
          <p:spPr>
            <a:xfrm>
              <a:off x="234128" y="4723282"/>
              <a:ext cx="1980000" cy="1260000"/>
            </a:xfrm>
            <a:prstGeom prst="round2DiagRect">
              <a:avLst>
                <a:gd name="adj1" fmla="val 7471"/>
                <a:gd name="adj2" fmla="val 0"/>
              </a:avLst>
            </a:prstGeom>
            <a:noFill/>
            <a:ln w="12700" cap="flat" cmpd="sng" algn="ctr">
              <a:solidFill>
                <a:schemeClr val="bg2"/>
              </a:solidFill>
              <a:prstDash val="solid"/>
            </a:ln>
            <a:effectLst/>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1" u="none" strike="noStrike" kern="0" cap="none" spc="0" normalizeH="0" baseline="0" noProof="0" dirty="0" smtClean="0">
                  <a:ln>
                    <a:noFill/>
                  </a:ln>
                  <a:solidFill>
                    <a:srgbClr val="001E47"/>
                  </a:solidFill>
                  <a:effectLst/>
                  <a:uLnTx/>
                  <a:uFillTx/>
                  <a:latin typeface="Gill Sans"/>
                  <a:ea typeface="+mn-ea"/>
                </a:rPr>
                <a:t>External Services</a:t>
              </a:r>
            </a:p>
            <a:p>
              <a:pPr marL="0" marR="0" lvl="0" indent="0" algn="ctr" defTabSz="914400" eaLnBrk="1" fontAlgn="auto" latinLnBrk="0" hangingPunct="1">
                <a:lnSpc>
                  <a:spcPct val="100000"/>
                </a:lnSpc>
                <a:spcBef>
                  <a:spcPts val="0"/>
                </a:spcBef>
                <a:spcAft>
                  <a:spcPts val="0"/>
                </a:spcAft>
                <a:buClrTx/>
                <a:buSzTx/>
                <a:buFontTx/>
                <a:buNone/>
                <a:tabLst/>
                <a:defRPr/>
              </a:pPr>
              <a:endParaRPr lang="en-GB" sz="1600" kern="0" dirty="0">
                <a:solidFill>
                  <a:prstClr val="black"/>
                </a:solidFill>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41" name="TextBox 40"/>
            <p:cNvSpPr txBox="1"/>
            <p:nvPr/>
          </p:nvSpPr>
          <p:spPr>
            <a:xfrm>
              <a:off x="422856" y="5147826"/>
              <a:ext cx="1620000" cy="720000"/>
            </a:xfrm>
            <a:prstGeom prst="flowChartAlternateProcess">
              <a:avLst/>
            </a:prstGeom>
            <a:noFill/>
            <a:ln w="25400" cap="flat" cmpd="sng" algn="ctr">
              <a:solidFill>
                <a:schemeClr val="bg1">
                  <a:lumMod val="50000"/>
                </a:schemeClr>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Certification Authorities</a:t>
              </a:r>
            </a:p>
          </p:txBody>
        </p:sp>
      </p:grpSp>
      <p:sp>
        <p:nvSpPr>
          <p:cNvPr id="35" name="TextBox 34"/>
          <p:cNvSpPr txBox="1"/>
          <p:nvPr/>
        </p:nvSpPr>
        <p:spPr>
          <a:xfrm>
            <a:off x="395536" y="4111179"/>
            <a:ext cx="1620000" cy="792000"/>
          </a:xfrm>
          <a:prstGeom prst="flowChartAlternateProcess">
            <a:avLst/>
          </a:prstGeom>
          <a:solidFill>
            <a:schemeClr val="bg1"/>
          </a:solidFill>
          <a:ln w="25400" cap="flat" cmpd="sng" algn="ctr">
            <a:solidFill>
              <a:srgbClr val="FF99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Information System</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Top-DBII</a:t>
            </a:r>
          </a:p>
        </p:txBody>
      </p:sp>
      <p:sp>
        <p:nvSpPr>
          <p:cNvPr id="36" name="TextBox 35"/>
          <p:cNvSpPr txBox="1"/>
          <p:nvPr/>
        </p:nvSpPr>
        <p:spPr>
          <a:xfrm>
            <a:off x="395536" y="5025586"/>
            <a:ext cx="1620000" cy="792000"/>
          </a:xfrm>
          <a:prstGeom prst="flowChartAlternateProcess">
            <a:avLst/>
          </a:prstGeom>
          <a:solidFill>
            <a:schemeClr val="bg1"/>
          </a:solidFill>
          <a:ln w="25400" cap="flat" cmpd="sng" algn="ctr">
            <a:solidFill>
              <a:srgbClr val="FF99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smtClean="0">
                <a:ln>
                  <a:noFill/>
                </a:ln>
                <a:solidFill>
                  <a:srgbClr val="A50021"/>
                </a:solidFill>
                <a:effectLst/>
                <a:uLnTx/>
                <a:uFillTx/>
                <a:latin typeface="Gill Sans"/>
                <a:ea typeface="+mn-ea"/>
              </a:rPr>
              <a:t>Monitoring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err="1" smtClean="0">
                <a:ln>
                  <a:noFill/>
                </a:ln>
                <a:solidFill>
                  <a:prstClr val="black"/>
                </a:solidFill>
                <a:effectLst/>
                <a:uLnTx/>
                <a:uFillTx/>
                <a:latin typeface="Gill Sans"/>
                <a:ea typeface="+mn-ea"/>
              </a:rPr>
              <a:t>Nagios</a:t>
            </a:r>
            <a:endParaRPr kumimoji="0" lang="en-GB" sz="1600" b="0" i="0" u="none" strike="noStrike" kern="0" cap="none" spc="0" normalizeH="0" baseline="0" noProof="0" dirty="0" smtClean="0">
              <a:ln>
                <a:noFill/>
              </a:ln>
              <a:solidFill>
                <a:prstClr val="black"/>
              </a:solidFill>
              <a:effectLst/>
              <a:uLnTx/>
              <a:uFillTx/>
              <a:latin typeface="Gill Sans"/>
              <a:ea typeface="+mn-ea"/>
            </a:endParaRPr>
          </a:p>
        </p:txBody>
      </p:sp>
      <p:sp>
        <p:nvSpPr>
          <p:cNvPr id="40" name="TextBox 39"/>
          <p:cNvSpPr txBox="1"/>
          <p:nvPr/>
        </p:nvSpPr>
        <p:spPr>
          <a:xfrm>
            <a:off x="395536" y="5919634"/>
            <a:ext cx="1620000" cy="792000"/>
          </a:xfrm>
          <a:prstGeom prst="flowChartAlternateProcess">
            <a:avLst/>
          </a:prstGeom>
          <a:solidFill>
            <a:schemeClr val="bg1"/>
          </a:solidFill>
          <a:ln w="25400" cap="flat" cmpd="sng" algn="ctr">
            <a:solidFill>
              <a:srgbClr val="FF9900"/>
            </a:solidFill>
            <a:prstDash val="solid"/>
          </a:ln>
          <a:effectLst>
            <a:outerShdw blurRad="127000" dist="38100" dir="2700000" algn="tl" rotWithShape="0">
              <a:schemeClr val="bg1">
                <a:lumMod val="85000"/>
                <a:alpha val="40000"/>
              </a:schemeClr>
            </a:outerShdw>
          </a:effectLst>
        </p:spPr>
        <p:txBody>
          <a:bodyPr wrap="square"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b="1" kern="0" dirty="0" smtClean="0">
                <a:solidFill>
                  <a:srgbClr val="A50021"/>
                </a:solidFill>
                <a:latin typeface="Gill Sans"/>
                <a:ea typeface="+mn-ea"/>
              </a:rPr>
              <a:t>VO</a:t>
            </a:r>
            <a:endParaRPr kumimoji="0" lang="en-GB" sz="1600" b="1" i="0" u="none" strike="noStrike" kern="0" cap="none" spc="0" normalizeH="0" baseline="0" noProof="0" dirty="0" smtClean="0">
              <a:ln>
                <a:noFill/>
              </a:ln>
              <a:solidFill>
                <a:srgbClr val="A50021"/>
              </a:solidFill>
              <a:effectLst/>
              <a:uLnTx/>
              <a:uFillTx/>
              <a:latin typeface="Gill Sans"/>
              <a:ea typeface="+mn-ea"/>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smtClean="0">
                <a:ln>
                  <a:noFill/>
                </a:ln>
                <a:solidFill>
                  <a:prstClr val="black"/>
                </a:solidFill>
                <a:effectLst/>
                <a:uLnTx/>
                <a:uFillTx/>
                <a:latin typeface="Gill Sans"/>
                <a:ea typeface="+mn-ea"/>
              </a:rPr>
              <a:t>VOMS server</a:t>
            </a:r>
          </a:p>
        </p:txBody>
      </p:sp>
    </p:spTree>
    <p:extLst>
      <p:ext uri="{BB962C8B-B14F-4D97-AF65-F5344CB8AC3E}">
        <p14:creationId xmlns:p14="http://schemas.microsoft.com/office/powerpoint/2010/main" val="40428460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6" name="Rectangle 7"/>
          <p:cNvSpPr txBox="1">
            <a:spLocks noChangeArrowheads="1"/>
          </p:cNvSpPr>
          <p:nvPr/>
        </p:nvSpPr>
        <p:spPr bwMode="auto">
          <a:xfrm>
            <a:off x="379413" y="1160984"/>
            <a:ext cx="8441059" cy="47162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0"/>
              </a:spcBef>
              <a:spcAft>
                <a:spcPts val="600"/>
              </a:spcAft>
              <a:buNone/>
            </a:pPr>
            <a:r>
              <a:rPr lang="en-GB" sz="1800" b="1" dirty="0" smtClean="0">
                <a:solidFill>
                  <a:srgbClr val="C00000"/>
                </a:solidFill>
              </a:rPr>
              <a:t>VOMS server – PERUN</a:t>
            </a:r>
          </a:p>
          <a:p>
            <a:pPr marL="0" indent="0">
              <a:lnSpc>
                <a:spcPts val="2160"/>
              </a:lnSpc>
              <a:spcBef>
                <a:spcPts val="0"/>
              </a:spcBef>
              <a:spcAft>
                <a:spcPts val="600"/>
              </a:spcAft>
              <a:buNone/>
            </a:pPr>
            <a:r>
              <a:rPr lang="en-GB" sz="1800" dirty="0" smtClean="0"/>
              <a:t>System for managing VOs, users, resources and services. Currently, 32 VOs, 1900+ users, 1800+ machines, 20+ services. </a:t>
            </a:r>
            <a:r>
              <a:rPr lang="en-GB" sz="1800" dirty="0"/>
              <a:t>http://perun.metacentrum.cz</a:t>
            </a:r>
            <a:endParaRPr lang="en-GB" sz="1800" dirty="0" smtClean="0"/>
          </a:p>
          <a:p>
            <a:pPr marL="0" indent="0">
              <a:lnSpc>
                <a:spcPts val="2160"/>
              </a:lnSpc>
              <a:spcBef>
                <a:spcPts val="1200"/>
              </a:spcBef>
              <a:spcAft>
                <a:spcPts val="600"/>
              </a:spcAft>
              <a:buNone/>
            </a:pPr>
            <a:r>
              <a:rPr lang="en-GB" sz="1800" b="1" dirty="0" smtClean="0">
                <a:solidFill>
                  <a:srgbClr val="C00000"/>
                </a:solidFill>
              </a:rPr>
              <a:t>OCCI client/server implementations</a:t>
            </a:r>
          </a:p>
          <a:p>
            <a:pPr>
              <a:lnSpc>
                <a:spcPct val="120000"/>
              </a:lnSpc>
              <a:spcBef>
                <a:spcPts val="0"/>
              </a:spcBef>
              <a:spcAft>
                <a:spcPts val="600"/>
              </a:spcAft>
            </a:pPr>
            <a:r>
              <a:rPr lang="en-GB" sz="1800" b="1" dirty="0" err="1" smtClean="0">
                <a:solidFill>
                  <a:srgbClr val="C00000"/>
                </a:solidFill>
              </a:rPr>
              <a:t>rOCCI</a:t>
            </a:r>
            <a:r>
              <a:rPr lang="en-GB" sz="1800" dirty="0">
                <a:solidFill>
                  <a:srgbClr val="122047"/>
                </a:solidFill>
              </a:rPr>
              <a:t>: Developed in Ruby by CESNET and GWDG, offers a server implementation </a:t>
            </a:r>
            <a:r>
              <a:rPr lang="en-GB" sz="1800" dirty="0" smtClean="0">
                <a:solidFill>
                  <a:srgbClr val="122047"/>
                </a:solidFill>
              </a:rPr>
              <a:t>of OCCI </a:t>
            </a:r>
            <a:r>
              <a:rPr lang="en-GB" sz="1800" dirty="0">
                <a:solidFill>
                  <a:srgbClr val="122047"/>
                </a:solidFill>
              </a:rPr>
              <a:t>1.1 for </a:t>
            </a:r>
            <a:r>
              <a:rPr lang="en-GB" sz="1800" dirty="0" err="1">
                <a:solidFill>
                  <a:srgbClr val="122047"/>
                </a:solidFill>
              </a:rPr>
              <a:t>OpenNebula</a:t>
            </a:r>
            <a:r>
              <a:rPr lang="en-GB" sz="1800" dirty="0">
                <a:solidFill>
                  <a:srgbClr val="122047"/>
                </a:solidFill>
              </a:rPr>
              <a:t> and </a:t>
            </a:r>
            <a:r>
              <a:rPr lang="en-GB" sz="1800" dirty="0" err="1">
                <a:solidFill>
                  <a:srgbClr val="122047"/>
                </a:solidFill>
              </a:rPr>
              <a:t>StratusLab</a:t>
            </a:r>
            <a:r>
              <a:rPr lang="en-GB" sz="1800" dirty="0">
                <a:solidFill>
                  <a:srgbClr val="122047"/>
                </a:solidFill>
              </a:rPr>
              <a:t> and a client compatible also with </a:t>
            </a:r>
            <a:r>
              <a:rPr lang="en-GB" sz="1800" dirty="0" smtClean="0">
                <a:solidFill>
                  <a:srgbClr val="122047"/>
                </a:solidFill>
              </a:rPr>
              <a:t>the </a:t>
            </a:r>
            <a:r>
              <a:rPr lang="en-GB" sz="1800" dirty="0" err="1" smtClean="0">
                <a:solidFill>
                  <a:srgbClr val="122047"/>
                </a:solidFill>
              </a:rPr>
              <a:t>OpenStack</a:t>
            </a:r>
            <a:r>
              <a:rPr lang="en-GB" sz="1800" dirty="0" smtClean="0">
                <a:solidFill>
                  <a:srgbClr val="122047"/>
                </a:solidFill>
              </a:rPr>
              <a:t> </a:t>
            </a:r>
            <a:r>
              <a:rPr lang="en-GB" sz="1800" dirty="0">
                <a:solidFill>
                  <a:srgbClr val="122047"/>
                </a:solidFill>
              </a:rPr>
              <a:t>OCCI server</a:t>
            </a:r>
            <a:r>
              <a:rPr lang="en-GB" sz="1800" dirty="0" smtClean="0">
                <a:solidFill>
                  <a:srgbClr val="122047"/>
                </a:solidFill>
              </a:rPr>
              <a:t>.</a:t>
            </a:r>
          </a:p>
          <a:p>
            <a:pPr>
              <a:lnSpc>
                <a:spcPct val="120000"/>
              </a:lnSpc>
              <a:spcBef>
                <a:spcPts val="0"/>
              </a:spcBef>
              <a:spcAft>
                <a:spcPts val="600"/>
              </a:spcAft>
            </a:pPr>
            <a:r>
              <a:rPr lang="en-GB" sz="1800" b="1" dirty="0" err="1" smtClean="0">
                <a:solidFill>
                  <a:srgbClr val="C00000"/>
                </a:solidFill>
              </a:rPr>
              <a:t>WNoDeS</a:t>
            </a:r>
            <a:r>
              <a:rPr lang="en-GB" sz="1800" b="1" dirty="0" smtClean="0">
                <a:solidFill>
                  <a:srgbClr val="C00000"/>
                </a:solidFill>
              </a:rPr>
              <a:t>-CLI</a:t>
            </a:r>
            <a:r>
              <a:rPr lang="en-GB" sz="1800" dirty="0" smtClean="0">
                <a:solidFill>
                  <a:srgbClr val="122047"/>
                </a:solidFill>
              </a:rPr>
              <a:t>: developed in Python at INFN/CNAF, it leveraging the EGI core services and offers interoperability across </a:t>
            </a:r>
            <a:r>
              <a:rPr lang="en-GB" sz="1800" dirty="0" err="1" smtClean="0">
                <a:solidFill>
                  <a:srgbClr val="122047"/>
                </a:solidFill>
              </a:rPr>
              <a:t>WNoDeS</a:t>
            </a:r>
            <a:r>
              <a:rPr lang="en-GB" sz="1800" dirty="0" smtClean="0">
                <a:solidFill>
                  <a:srgbClr val="122047"/>
                </a:solidFill>
              </a:rPr>
              <a:t>, </a:t>
            </a:r>
            <a:r>
              <a:rPr lang="en-GB" sz="1800" dirty="0" err="1" smtClean="0">
                <a:solidFill>
                  <a:srgbClr val="122047"/>
                </a:solidFill>
              </a:rPr>
              <a:t>OpenNebula</a:t>
            </a:r>
            <a:r>
              <a:rPr lang="en-GB" sz="1800" dirty="0" smtClean="0">
                <a:solidFill>
                  <a:srgbClr val="122047"/>
                </a:solidFill>
              </a:rPr>
              <a:t> and </a:t>
            </a:r>
            <a:r>
              <a:rPr lang="en-GB" sz="1800" dirty="0" err="1" smtClean="0">
                <a:solidFill>
                  <a:srgbClr val="122047"/>
                </a:solidFill>
              </a:rPr>
              <a:t>OpenStack</a:t>
            </a:r>
            <a:r>
              <a:rPr lang="en-GB" sz="1800" dirty="0" smtClean="0">
                <a:solidFill>
                  <a:srgbClr val="122047"/>
                </a:solidFill>
              </a:rPr>
              <a:t>. Designed as a back-end for a web-based portal.</a:t>
            </a:r>
          </a:p>
          <a:p>
            <a:pPr marL="0" lvl="0" indent="0">
              <a:lnSpc>
                <a:spcPts val="2160"/>
              </a:lnSpc>
              <a:spcBef>
                <a:spcPts val="1200"/>
              </a:spcBef>
              <a:spcAft>
                <a:spcPts val="600"/>
              </a:spcAft>
              <a:buNone/>
            </a:pPr>
            <a:r>
              <a:rPr lang="en-GB" sz="1800" b="1" dirty="0" smtClean="0">
                <a:solidFill>
                  <a:srgbClr val="C00000"/>
                </a:solidFill>
              </a:rPr>
              <a:t>Image management backend – </a:t>
            </a:r>
            <a:r>
              <a:rPr lang="en-GB" sz="1800" b="1" dirty="0" err="1" smtClean="0">
                <a:solidFill>
                  <a:srgbClr val="C00000"/>
                </a:solidFill>
              </a:rPr>
              <a:t>Vmcaster</a:t>
            </a:r>
            <a:r>
              <a:rPr lang="en-GB" sz="1800" b="1" dirty="0" smtClean="0">
                <a:solidFill>
                  <a:srgbClr val="C00000"/>
                </a:solidFill>
              </a:rPr>
              <a:t>/catcher</a:t>
            </a:r>
            <a:endParaRPr lang="en-GB" sz="1800" b="1" dirty="0">
              <a:solidFill>
                <a:srgbClr val="C00000"/>
              </a:solidFill>
            </a:endParaRPr>
          </a:p>
          <a:p>
            <a:pPr marL="0" indent="0">
              <a:lnSpc>
                <a:spcPts val="2160"/>
              </a:lnSpc>
              <a:spcBef>
                <a:spcPts val="0"/>
              </a:spcBef>
              <a:spcAft>
                <a:spcPts val="600"/>
              </a:spcAft>
              <a:buNone/>
            </a:pPr>
            <a:r>
              <a:rPr lang="en-GB" sz="1800" dirty="0" smtClean="0">
                <a:solidFill>
                  <a:schemeClr val="tx1"/>
                </a:solidFill>
              </a:rPr>
              <a:t>System to distribute, download, endorse, update OS images across multiple resource providers. Used as backend image management system.</a:t>
            </a:r>
            <a:endParaRPr lang="en-GB" sz="1800" dirty="0">
              <a:solidFill>
                <a:schemeClr val="tx1"/>
              </a:solidFill>
            </a:endParaRPr>
          </a:p>
        </p:txBody>
      </p:sp>
      <p:sp>
        <p:nvSpPr>
          <p:cNvPr id="6" name="Rectangle 6"/>
          <p:cNvSpPr>
            <a:spLocks noGrp="1" noChangeArrowheads="1"/>
          </p:cNvSpPr>
          <p:nvPr>
            <p:ph type="title"/>
          </p:nvPr>
        </p:nvSpPr>
        <p:spPr/>
        <p:txBody>
          <a:bodyPr/>
          <a:lstStyle/>
          <a:p>
            <a:r>
              <a:rPr lang="en-GB" sz="2600" dirty="0" smtClean="0">
                <a:solidFill>
                  <a:srgbClr val="042662"/>
                </a:solidFill>
              </a:rPr>
              <a:t>Integration of new technologies – April 2013</a:t>
            </a:r>
            <a:endParaRPr lang="en-GB" sz="2600" dirty="0">
              <a:solidFill>
                <a:srgbClr val="042662"/>
              </a:solidFill>
            </a:endParaRPr>
          </a:p>
        </p:txBody>
      </p:sp>
    </p:spTree>
    <p:extLst>
      <p:ext uri="{BB962C8B-B14F-4D97-AF65-F5344CB8AC3E}">
        <p14:creationId xmlns:p14="http://schemas.microsoft.com/office/powerpoint/2010/main" val="25668096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 name="Rectangle 6"/>
          <p:cNvSpPr txBox="1">
            <a:spLocks noChangeArrowheads="1"/>
          </p:cNvSpPr>
          <p:nvPr/>
        </p:nvSpPr>
        <p:spPr>
          <a:xfrm>
            <a:off x="5133529" y="836712"/>
            <a:ext cx="3686943"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endParaRPr lang="en-GB" sz="2600" dirty="0"/>
          </a:p>
        </p:txBody>
      </p:sp>
      <p:sp>
        <p:nvSpPr>
          <p:cNvPr id="146" name="Rectangle 7"/>
          <p:cNvSpPr txBox="1">
            <a:spLocks noChangeArrowheads="1"/>
          </p:cNvSpPr>
          <p:nvPr/>
        </p:nvSpPr>
        <p:spPr bwMode="auto">
          <a:xfrm>
            <a:off x="379413" y="1196752"/>
            <a:ext cx="8441059" cy="47525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ts val="2160"/>
              </a:lnSpc>
              <a:spcBef>
                <a:spcPts val="0"/>
              </a:spcBef>
              <a:spcAft>
                <a:spcPts val="600"/>
              </a:spcAft>
              <a:buNone/>
            </a:pPr>
            <a:r>
              <a:rPr lang="en-GB" sz="1800" b="1" dirty="0" smtClean="0">
                <a:solidFill>
                  <a:srgbClr val="C00000"/>
                </a:solidFill>
              </a:rPr>
              <a:t>NB: </a:t>
            </a:r>
            <a:r>
              <a:rPr lang="en-GB" sz="1800" dirty="0" smtClean="0">
                <a:solidFill>
                  <a:srgbClr val="122047"/>
                </a:solidFill>
              </a:rPr>
              <a:t>Users = researchers</a:t>
            </a:r>
          </a:p>
          <a:p>
            <a:pPr marL="0" indent="0">
              <a:lnSpc>
                <a:spcPts val="2160"/>
              </a:lnSpc>
              <a:spcBef>
                <a:spcPts val="1200"/>
              </a:spcBef>
              <a:spcAft>
                <a:spcPts val="600"/>
              </a:spcAft>
              <a:buNone/>
            </a:pPr>
            <a:r>
              <a:rPr lang="en-GB" sz="1800" b="1" dirty="0" err="1" smtClean="0">
                <a:solidFill>
                  <a:srgbClr val="C00000"/>
                </a:solidFill>
              </a:rPr>
              <a:t>IaaS</a:t>
            </a:r>
            <a:r>
              <a:rPr lang="en-GB" sz="1800" b="1" dirty="0" smtClean="0">
                <a:solidFill>
                  <a:srgbClr val="C00000"/>
                </a:solidFill>
              </a:rPr>
              <a:t> for power users</a:t>
            </a:r>
          </a:p>
          <a:p>
            <a:pPr>
              <a:lnSpc>
                <a:spcPts val="2160"/>
              </a:lnSpc>
              <a:spcBef>
                <a:spcPts val="0"/>
              </a:spcBef>
              <a:spcAft>
                <a:spcPts val="600"/>
              </a:spcAft>
            </a:pPr>
            <a:r>
              <a:rPr lang="en-GB" sz="1800" dirty="0" smtClean="0"/>
              <a:t>Comparable experience to ec2-api-tools, euca2ools.</a:t>
            </a:r>
          </a:p>
          <a:p>
            <a:pPr>
              <a:lnSpc>
                <a:spcPts val="2160"/>
              </a:lnSpc>
              <a:spcBef>
                <a:spcPts val="0"/>
              </a:spcBef>
              <a:spcAft>
                <a:spcPts val="600"/>
              </a:spcAft>
            </a:pPr>
            <a:r>
              <a:rPr lang="en-GB" sz="1800" dirty="0" smtClean="0"/>
              <a:t>Command line interface for easy scripting and integration with workflow.</a:t>
            </a:r>
          </a:p>
          <a:p>
            <a:pPr>
              <a:lnSpc>
                <a:spcPts val="2160"/>
              </a:lnSpc>
              <a:spcBef>
                <a:spcPts val="0"/>
              </a:spcBef>
              <a:spcAft>
                <a:spcPts val="600"/>
              </a:spcAft>
            </a:pPr>
            <a:r>
              <a:rPr lang="en-GB" sz="1800" dirty="0" smtClean="0"/>
              <a:t>Multiple language bindings to create a developer-oriented ecosystem.</a:t>
            </a:r>
          </a:p>
          <a:p>
            <a:pPr marL="0" indent="0">
              <a:lnSpc>
                <a:spcPts val="2160"/>
              </a:lnSpc>
              <a:spcBef>
                <a:spcPts val="1200"/>
              </a:spcBef>
              <a:spcAft>
                <a:spcPts val="600"/>
              </a:spcAft>
              <a:buNone/>
            </a:pPr>
            <a:r>
              <a:rPr lang="en-GB" sz="1800" b="1" dirty="0" err="1" smtClean="0">
                <a:solidFill>
                  <a:srgbClr val="C00000"/>
                </a:solidFill>
              </a:rPr>
              <a:t>IaaS</a:t>
            </a:r>
            <a:r>
              <a:rPr lang="en-GB" sz="1800" b="1" dirty="0" smtClean="0">
                <a:solidFill>
                  <a:srgbClr val="C00000"/>
                </a:solidFill>
              </a:rPr>
              <a:t> as a backend </a:t>
            </a:r>
          </a:p>
          <a:p>
            <a:pPr>
              <a:lnSpc>
                <a:spcPts val="2160"/>
              </a:lnSpc>
              <a:spcBef>
                <a:spcPts val="0"/>
              </a:spcBef>
              <a:spcAft>
                <a:spcPts val="600"/>
              </a:spcAft>
            </a:pPr>
            <a:r>
              <a:rPr lang="en-GB" sz="1800" dirty="0" smtClean="0">
                <a:solidFill>
                  <a:srgbClr val="122047"/>
                </a:solidFill>
              </a:rPr>
              <a:t>Promote uniform OCCI server implementations.</a:t>
            </a:r>
          </a:p>
          <a:p>
            <a:pPr>
              <a:lnSpc>
                <a:spcPts val="2160"/>
              </a:lnSpc>
              <a:spcBef>
                <a:spcPts val="0"/>
              </a:spcBef>
              <a:spcAft>
                <a:spcPts val="600"/>
              </a:spcAft>
            </a:pPr>
            <a:r>
              <a:rPr lang="en-GB" sz="1800" dirty="0" smtClean="0">
                <a:solidFill>
                  <a:srgbClr val="122047"/>
                </a:solidFill>
              </a:rPr>
              <a:t>Facilitate the development of connectors and shims.</a:t>
            </a:r>
          </a:p>
          <a:p>
            <a:pPr>
              <a:lnSpc>
                <a:spcPts val="2160"/>
              </a:lnSpc>
              <a:spcBef>
                <a:spcPts val="0"/>
              </a:spcBef>
              <a:spcAft>
                <a:spcPts val="600"/>
              </a:spcAft>
            </a:pPr>
            <a:r>
              <a:rPr lang="en-GB" sz="1800" dirty="0" smtClean="0">
                <a:solidFill>
                  <a:srgbClr val="122047"/>
                </a:solidFill>
              </a:rPr>
              <a:t>Platforms.</a:t>
            </a:r>
          </a:p>
          <a:p>
            <a:pPr marL="0" lvl="0" indent="0">
              <a:lnSpc>
                <a:spcPts val="2160"/>
              </a:lnSpc>
              <a:spcBef>
                <a:spcPts val="1200"/>
              </a:spcBef>
              <a:spcAft>
                <a:spcPts val="600"/>
              </a:spcAft>
              <a:buNone/>
            </a:pPr>
            <a:r>
              <a:rPr lang="en-GB" sz="1800" b="1" dirty="0" err="1" smtClean="0">
                <a:solidFill>
                  <a:srgbClr val="C00000"/>
                </a:solidFill>
              </a:rPr>
              <a:t>IaaS</a:t>
            </a:r>
            <a:r>
              <a:rPr lang="en-GB" sz="1800" b="1" dirty="0" smtClean="0">
                <a:solidFill>
                  <a:srgbClr val="C00000"/>
                </a:solidFill>
              </a:rPr>
              <a:t> for end users</a:t>
            </a:r>
            <a:endParaRPr lang="en-GB" sz="1800" b="1" dirty="0">
              <a:solidFill>
                <a:srgbClr val="C00000"/>
              </a:solidFill>
            </a:endParaRPr>
          </a:p>
          <a:p>
            <a:pPr>
              <a:lnSpc>
                <a:spcPts val="2160"/>
              </a:lnSpc>
              <a:spcBef>
                <a:spcPts val="0"/>
              </a:spcBef>
              <a:spcAft>
                <a:spcPts val="600"/>
              </a:spcAft>
            </a:pPr>
            <a:r>
              <a:rPr lang="en-GB" sz="1800" dirty="0" smtClean="0">
                <a:solidFill>
                  <a:schemeClr val="tx1"/>
                </a:solidFill>
              </a:rPr>
              <a:t>Portals. Upcoming IGI portal + </a:t>
            </a:r>
            <a:r>
              <a:rPr lang="en-GB" sz="1800" dirty="0" err="1" smtClean="0">
                <a:solidFill>
                  <a:schemeClr val="tx1"/>
                </a:solidFill>
              </a:rPr>
              <a:t>SlipStream</a:t>
            </a:r>
            <a:r>
              <a:rPr lang="en-GB" sz="1800" dirty="0" smtClean="0">
                <a:solidFill>
                  <a:schemeClr val="tx1"/>
                </a:solidFill>
              </a:rPr>
              <a:t> EGI mini project.</a:t>
            </a:r>
            <a:endParaRPr lang="en-GB" sz="1800" dirty="0">
              <a:solidFill>
                <a:schemeClr val="tx1"/>
              </a:solidFill>
            </a:endParaRPr>
          </a:p>
          <a:p>
            <a:pPr>
              <a:lnSpc>
                <a:spcPts val="2160"/>
              </a:lnSpc>
              <a:spcBef>
                <a:spcPts val="0"/>
              </a:spcBef>
              <a:spcAft>
                <a:spcPts val="600"/>
              </a:spcAft>
            </a:pPr>
            <a:r>
              <a:rPr lang="en-GB" sz="1800" dirty="0">
                <a:solidFill>
                  <a:schemeClr val="tx1"/>
                </a:solidFill>
              </a:rPr>
              <a:t>Community services</a:t>
            </a:r>
            <a:r>
              <a:rPr lang="en-GB" sz="1800" dirty="0" smtClean="0">
                <a:solidFill>
                  <a:schemeClr val="tx1"/>
                </a:solidFill>
              </a:rPr>
              <a:t>. </a:t>
            </a:r>
            <a:endParaRPr lang="en-GB" sz="1800" dirty="0">
              <a:solidFill>
                <a:schemeClr val="tx1"/>
              </a:solidFill>
            </a:endParaRPr>
          </a:p>
        </p:txBody>
      </p:sp>
      <p:sp>
        <p:nvSpPr>
          <p:cNvPr id="6" name="Rectangle 6"/>
          <p:cNvSpPr>
            <a:spLocks noGrp="1" noChangeArrowheads="1"/>
          </p:cNvSpPr>
          <p:nvPr>
            <p:ph type="title"/>
          </p:nvPr>
        </p:nvSpPr>
        <p:spPr/>
        <p:txBody>
          <a:bodyPr/>
          <a:lstStyle/>
          <a:p>
            <a:r>
              <a:rPr lang="en-GB" sz="2600" dirty="0" err="1" smtClean="0">
                <a:solidFill>
                  <a:srgbClr val="042662"/>
                </a:solidFill>
              </a:rPr>
              <a:t>FedCloud</a:t>
            </a:r>
            <a:r>
              <a:rPr lang="en-GB" sz="2600" dirty="0" smtClean="0">
                <a:solidFill>
                  <a:srgbClr val="042662"/>
                </a:solidFill>
              </a:rPr>
              <a:t> Test Bed Use Models</a:t>
            </a:r>
            <a:endParaRPr lang="en-GB" sz="2600" dirty="0">
              <a:solidFill>
                <a:srgbClr val="042662"/>
              </a:solidFill>
            </a:endParaRPr>
          </a:p>
        </p:txBody>
      </p:sp>
    </p:spTree>
    <p:extLst>
      <p:ext uri="{BB962C8B-B14F-4D97-AF65-F5344CB8AC3E}">
        <p14:creationId xmlns:p14="http://schemas.microsoft.com/office/powerpoint/2010/main" val="152992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133" name="Straight Arrow Connector 132"/>
          <p:cNvCxnSpPr>
            <a:stCxn id="74" idx="1"/>
            <a:endCxn id="132" idx="3"/>
          </p:cNvCxnSpPr>
          <p:nvPr/>
        </p:nvCxnSpPr>
        <p:spPr bwMode="auto">
          <a:xfrm flipH="1" flipV="1">
            <a:off x="6156176" y="3306614"/>
            <a:ext cx="756264" cy="1568569"/>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34" name="Straight Arrow Connector 133"/>
          <p:cNvCxnSpPr>
            <a:stCxn id="69" idx="1"/>
            <a:endCxn id="132" idx="3"/>
          </p:cNvCxnSpPr>
          <p:nvPr/>
        </p:nvCxnSpPr>
        <p:spPr bwMode="auto">
          <a:xfrm flipH="1" flipV="1">
            <a:off x="6156176" y="3306614"/>
            <a:ext cx="756264" cy="140387"/>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35" name="Straight Arrow Connector 134"/>
          <p:cNvCxnSpPr>
            <a:stCxn id="70" idx="1"/>
            <a:endCxn id="132" idx="3"/>
          </p:cNvCxnSpPr>
          <p:nvPr/>
        </p:nvCxnSpPr>
        <p:spPr bwMode="auto">
          <a:xfrm flipH="1" flipV="1">
            <a:off x="6156176" y="3306614"/>
            <a:ext cx="756264" cy="854478"/>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36" name="Straight Arrow Connector 135"/>
          <p:cNvCxnSpPr>
            <a:stCxn id="71" idx="1"/>
            <a:endCxn id="132" idx="3"/>
          </p:cNvCxnSpPr>
          <p:nvPr/>
        </p:nvCxnSpPr>
        <p:spPr bwMode="auto">
          <a:xfrm flipH="1" flipV="1">
            <a:off x="6156176" y="3306614"/>
            <a:ext cx="756264" cy="2282658"/>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37" name="Straight Arrow Connector 136"/>
          <p:cNvCxnSpPr>
            <a:stCxn id="63" idx="3"/>
            <a:endCxn id="132" idx="1"/>
          </p:cNvCxnSpPr>
          <p:nvPr/>
        </p:nvCxnSpPr>
        <p:spPr bwMode="auto">
          <a:xfrm>
            <a:off x="3491880" y="1034721"/>
            <a:ext cx="1016425" cy="2271893"/>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38" name="Straight Arrow Connector 137"/>
          <p:cNvCxnSpPr>
            <a:stCxn id="64" idx="3"/>
            <a:endCxn id="132" idx="1"/>
          </p:cNvCxnSpPr>
          <p:nvPr/>
        </p:nvCxnSpPr>
        <p:spPr bwMode="auto">
          <a:xfrm>
            <a:off x="3491880" y="1289295"/>
            <a:ext cx="1016425" cy="2017319"/>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39" name="Straight Arrow Connector 138"/>
          <p:cNvCxnSpPr>
            <a:stCxn id="88" idx="3"/>
            <a:endCxn id="132" idx="1"/>
          </p:cNvCxnSpPr>
          <p:nvPr/>
        </p:nvCxnSpPr>
        <p:spPr bwMode="auto">
          <a:xfrm>
            <a:off x="3491880" y="1702260"/>
            <a:ext cx="1016425" cy="1604354"/>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40" name="Straight Arrow Connector 139"/>
          <p:cNvCxnSpPr>
            <a:stCxn id="89" idx="3"/>
            <a:endCxn id="132" idx="1"/>
          </p:cNvCxnSpPr>
          <p:nvPr/>
        </p:nvCxnSpPr>
        <p:spPr bwMode="auto">
          <a:xfrm>
            <a:off x="3491880" y="1955169"/>
            <a:ext cx="1016425" cy="1351445"/>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41" name="Straight Arrow Connector 140"/>
          <p:cNvCxnSpPr>
            <a:stCxn id="86" idx="3"/>
            <a:endCxn id="132" idx="1"/>
          </p:cNvCxnSpPr>
          <p:nvPr/>
        </p:nvCxnSpPr>
        <p:spPr bwMode="auto">
          <a:xfrm>
            <a:off x="3500193" y="2351185"/>
            <a:ext cx="1008112" cy="955429"/>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42" name="Straight Arrow Connector 141"/>
          <p:cNvCxnSpPr>
            <a:stCxn id="91" idx="3"/>
            <a:endCxn id="132" idx="1"/>
          </p:cNvCxnSpPr>
          <p:nvPr/>
        </p:nvCxnSpPr>
        <p:spPr bwMode="auto">
          <a:xfrm>
            <a:off x="3491880" y="3000172"/>
            <a:ext cx="1016425" cy="306442"/>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44" name="Straight Arrow Connector 143"/>
          <p:cNvCxnSpPr>
            <a:stCxn id="83" idx="3"/>
            <a:endCxn id="132" idx="1"/>
          </p:cNvCxnSpPr>
          <p:nvPr/>
        </p:nvCxnSpPr>
        <p:spPr bwMode="auto">
          <a:xfrm flipV="1">
            <a:off x="3500193" y="3306614"/>
            <a:ext cx="1008112" cy="340715"/>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45" name="Straight Arrow Connector 144"/>
          <p:cNvCxnSpPr>
            <a:stCxn id="85" idx="3"/>
            <a:endCxn id="132" idx="1"/>
          </p:cNvCxnSpPr>
          <p:nvPr/>
        </p:nvCxnSpPr>
        <p:spPr bwMode="auto">
          <a:xfrm flipV="1">
            <a:off x="3500193" y="3306614"/>
            <a:ext cx="1008112" cy="1240787"/>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56" name="Straight Arrow Connector 55"/>
          <p:cNvCxnSpPr>
            <a:stCxn id="110" idx="3"/>
            <a:endCxn id="132" idx="1"/>
          </p:cNvCxnSpPr>
          <p:nvPr/>
        </p:nvCxnSpPr>
        <p:spPr bwMode="auto">
          <a:xfrm flipV="1">
            <a:off x="3500193" y="3306614"/>
            <a:ext cx="1008112" cy="1636915"/>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39" name="Rectangle 6"/>
          <p:cNvSpPr txBox="1">
            <a:spLocks noChangeArrowheads="1"/>
          </p:cNvSpPr>
          <p:nvPr/>
        </p:nvSpPr>
        <p:spPr>
          <a:xfrm>
            <a:off x="381000" y="152400"/>
            <a:ext cx="4911080"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solidFill>
                  <a:srgbClr val="042662"/>
                </a:solidFill>
              </a:rPr>
              <a:t>Power User</a:t>
            </a:r>
            <a:endParaRPr lang="en-GB" sz="2600" dirty="0">
              <a:solidFill>
                <a:srgbClr val="042662"/>
              </a:solidFill>
            </a:endParaRPr>
          </a:p>
        </p:txBody>
      </p:sp>
      <p:sp>
        <p:nvSpPr>
          <p:cNvPr id="63" name="Rectangle 62"/>
          <p:cNvSpPr/>
          <p:nvPr/>
        </p:nvSpPr>
        <p:spPr>
          <a:xfrm>
            <a:off x="2411760" y="90872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64" name="Rectangle 63"/>
          <p:cNvSpPr/>
          <p:nvPr/>
        </p:nvSpPr>
        <p:spPr>
          <a:xfrm>
            <a:off x="2411760" y="1163295"/>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CDMI 1.0</a:t>
            </a:r>
          </a:p>
        </p:txBody>
      </p:sp>
      <p:sp>
        <p:nvSpPr>
          <p:cNvPr id="69" name="Rectangle 68"/>
          <p:cNvSpPr/>
          <p:nvPr/>
        </p:nvSpPr>
        <p:spPr>
          <a:xfrm>
            <a:off x="6912440" y="3159001"/>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Information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dirty="0" smtClean="0">
                <a:ln>
                  <a:noFill/>
                </a:ln>
                <a:solidFill>
                  <a:srgbClr val="122047"/>
                </a:solidFill>
                <a:effectLst/>
                <a:uLnTx/>
                <a:uFillTx/>
                <a:latin typeface="+mn-lt"/>
                <a:ea typeface="+mn-ea"/>
                <a:cs typeface="+mn-cs"/>
              </a:rPr>
              <a:t>LDAP</a:t>
            </a:r>
          </a:p>
        </p:txBody>
      </p:sp>
      <p:sp>
        <p:nvSpPr>
          <p:cNvPr id="70" name="Rectangle 69"/>
          <p:cNvSpPr/>
          <p:nvPr/>
        </p:nvSpPr>
        <p:spPr>
          <a:xfrm>
            <a:off x="6912440" y="3873092"/>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Monitoring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dirty="0" err="1" smtClean="0">
                <a:ln>
                  <a:noFill/>
                </a:ln>
                <a:solidFill>
                  <a:srgbClr val="122047"/>
                </a:solidFill>
                <a:effectLst/>
                <a:uLnTx/>
                <a:uFillTx/>
                <a:latin typeface="+mn-lt"/>
                <a:ea typeface="+mn-ea"/>
                <a:cs typeface="+mn-cs"/>
              </a:rPr>
              <a:t>Nagios</a:t>
            </a:r>
            <a:endParaRPr kumimoji="0" lang="en-US" sz="1600" i="0" u="none" strike="noStrike" kern="0" cap="none" spc="0" normalizeH="0" baseline="0" noProof="0" dirty="0">
              <a:ln>
                <a:noFill/>
              </a:ln>
              <a:solidFill>
                <a:srgbClr val="122047"/>
              </a:solidFill>
              <a:effectLst/>
              <a:uLnTx/>
              <a:uFillTx/>
              <a:latin typeface="+mn-lt"/>
              <a:ea typeface="+mn-ea"/>
              <a:cs typeface="+mn-cs"/>
            </a:endParaRPr>
          </a:p>
        </p:txBody>
      </p:sp>
      <p:sp>
        <p:nvSpPr>
          <p:cNvPr id="71" name="Rectangle 70"/>
          <p:cNvSpPr/>
          <p:nvPr/>
        </p:nvSpPr>
        <p:spPr>
          <a:xfrm>
            <a:off x="6912440" y="5301272"/>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Accounting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dirty="0" smtClean="0">
                <a:ln>
                  <a:noFill/>
                </a:ln>
                <a:solidFill>
                  <a:srgbClr val="122047"/>
                </a:solidFill>
                <a:effectLst/>
                <a:uLnTx/>
                <a:uFillTx/>
                <a:latin typeface="+mn-lt"/>
                <a:ea typeface="+mn-ea"/>
                <a:cs typeface="+mn-cs"/>
              </a:rPr>
              <a:t>APEL</a:t>
            </a:r>
            <a:endParaRPr kumimoji="0" lang="en-US" sz="1600" i="1" u="none" strike="noStrike" kern="0" cap="none" spc="0" normalizeH="0" baseline="0" noProof="0" dirty="0">
              <a:ln>
                <a:noFill/>
              </a:ln>
              <a:solidFill>
                <a:srgbClr val="122047"/>
              </a:solidFill>
              <a:effectLst/>
              <a:uLnTx/>
              <a:uFillTx/>
              <a:latin typeface="+mn-lt"/>
              <a:ea typeface="+mn-ea"/>
              <a:cs typeface="+mn-cs"/>
            </a:endParaRPr>
          </a:p>
        </p:txBody>
      </p:sp>
      <p:sp>
        <p:nvSpPr>
          <p:cNvPr id="74" name="Rectangle 73"/>
          <p:cNvSpPr/>
          <p:nvPr/>
        </p:nvSpPr>
        <p:spPr>
          <a:xfrm>
            <a:off x="6912440" y="4587183"/>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rPr>
              <a:t>VM </a:t>
            </a:r>
            <a:r>
              <a:rPr kumimoji="0" lang="en-US" sz="1600" b="1" i="0" u="none" strike="noStrike" kern="0" cap="none" spc="0" normalizeH="0" noProof="0" dirty="0" smtClean="0">
                <a:ln>
                  <a:noFill/>
                </a:ln>
                <a:solidFill>
                  <a:srgbClr val="A50021"/>
                </a:solidFill>
                <a:effectLst/>
                <a:uLnTx/>
                <a:uFillTx/>
                <a:latin typeface="+mn-lt"/>
              </a:rPr>
              <a:t>metadata</a:t>
            </a:r>
            <a:endParaRPr kumimoji="0" lang="en-US" sz="1600" b="1" i="0" u="none" strike="noStrike" kern="0" cap="none" spc="0" normalizeH="0" baseline="0" noProof="0" dirty="0" smtClean="0">
              <a:ln>
                <a:noFill/>
              </a:ln>
              <a:solidFill>
                <a:srgbClr val="A50021"/>
              </a:solidFill>
              <a:effectLst/>
              <a:uLnTx/>
              <a:uFillTx/>
              <a:latin typeface="+mn-lt"/>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1600" kern="0" dirty="0" smtClean="0">
                <a:latin typeface="+mn-lt"/>
              </a:rPr>
              <a:t>Marketplace</a:t>
            </a:r>
            <a:endParaRPr kumimoji="0" lang="en-US" sz="1600" i="0" u="none" strike="noStrike" kern="0" cap="none" spc="0" normalizeH="0" baseline="0" noProof="0" dirty="0">
              <a:ln>
                <a:noFill/>
              </a:ln>
              <a:effectLst/>
              <a:uLnTx/>
              <a:uFillTx/>
              <a:latin typeface="+mn-lt"/>
            </a:endParaRPr>
          </a:p>
        </p:txBody>
      </p:sp>
      <p:sp>
        <p:nvSpPr>
          <p:cNvPr id="83" name="Rectangle 82"/>
          <p:cNvSpPr/>
          <p:nvPr/>
        </p:nvSpPr>
        <p:spPr>
          <a:xfrm>
            <a:off x="2420073" y="352132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85" name="Rectangle 84"/>
          <p:cNvSpPr/>
          <p:nvPr/>
        </p:nvSpPr>
        <p:spPr>
          <a:xfrm>
            <a:off x="2420073" y="442140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CDMI 1.0</a:t>
            </a:r>
          </a:p>
        </p:txBody>
      </p:sp>
      <p:sp>
        <p:nvSpPr>
          <p:cNvPr id="86" name="Rectangle 85"/>
          <p:cNvSpPr/>
          <p:nvPr/>
        </p:nvSpPr>
        <p:spPr>
          <a:xfrm>
            <a:off x="2420073" y="2225185"/>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88" name="Rectangle 87"/>
          <p:cNvSpPr/>
          <p:nvPr/>
        </p:nvSpPr>
        <p:spPr>
          <a:xfrm>
            <a:off x="2411760" y="157626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89" name="Rectangle 88"/>
          <p:cNvSpPr/>
          <p:nvPr/>
        </p:nvSpPr>
        <p:spPr>
          <a:xfrm>
            <a:off x="2411760" y="182916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CDMI 1.0</a:t>
            </a:r>
          </a:p>
        </p:txBody>
      </p:sp>
      <p:sp>
        <p:nvSpPr>
          <p:cNvPr id="91" name="Rectangle 90"/>
          <p:cNvSpPr/>
          <p:nvPr/>
        </p:nvSpPr>
        <p:spPr>
          <a:xfrm>
            <a:off x="2411760" y="2874172"/>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110" name="Rectangle 109"/>
          <p:cNvSpPr/>
          <p:nvPr/>
        </p:nvSpPr>
        <p:spPr>
          <a:xfrm>
            <a:off x="2420073" y="481752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41" name="Rectangle 40"/>
          <p:cNvSpPr/>
          <p:nvPr/>
        </p:nvSpPr>
        <p:spPr>
          <a:xfrm>
            <a:off x="2420073" y="544528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42" name="Straight Arrow Connector 41"/>
          <p:cNvCxnSpPr>
            <a:stCxn id="41" idx="3"/>
            <a:endCxn id="132" idx="1"/>
          </p:cNvCxnSpPr>
          <p:nvPr/>
        </p:nvCxnSpPr>
        <p:spPr bwMode="auto">
          <a:xfrm flipV="1">
            <a:off x="3500193" y="3306614"/>
            <a:ext cx="1008112" cy="2264666"/>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65" name="Rectangle 64"/>
          <p:cNvSpPr/>
          <p:nvPr/>
        </p:nvSpPr>
        <p:spPr>
          <a:xfrm>
            <a:off x="6912440" y="1730819"/>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VOMS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dirty="0" smtClean="0">
                <a:ln>
                  <a:noFill/>
                </a:ln>
                <a:solidFill>
                  <a:srgbClr val="122047"/>
                </a:solidFill>
                <a:effectLst/>
                <a:uLnTx/>
                <a:uFillTx/>
                <a:latin typeface="+mn-lt"/>
                <a:ea typeface="+mn-ea"/>
                <a:cs typeface="+mn-cs"/>
              </a:rPr>
              <a:t>PERUN</a:t>
            </a:r>
          </a:p>
        </p:txBody>
      </p:sp>
      <p:sp>
        <p:nvSpPr>
          <p:cNvPr id="66" name="Rectangle 65"/>
          <p:cNvSpPr/>
          <p:nvPr/>
        </p:nvSpPr>
        <p:spPr>
          <a:xfrm>
            <a:off x="6912440" y="1016728"/>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Certification Authority</a:t>
            </a:r>
            <a:endParaRPr kumimoji="0" lang="en-US" sz="16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67" name="Straight Arrow Connector 66"/>
          <p:cNvCxnSpPr>
            <a:stCxn id="66" idx="1"/>
            <a:endCxn id="132" idx="3"/>
          </p:cNvCxnSpPr>
          <p:nvPr/>
        </p:nvCxnSpPr>
        <p:spPr bwMode="auto">
          <a:xfrm flipH="1">
            <a:off x="6156176" y="1304728"/>
            <a:ext cx="756264" cy="2001886"/>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72" name="Straight Arrow Connector 71"/>
          <p:cNvCxnSpPr>
            <a:stCxn id="65" idx="1"/>
            <a:endCxn id="132" idx="3"/>
          </p:cNvCxnSpPr>
          <p:nvPr/>
        </p:nvCxnSpPr>
        <p:spPr bwMode="auto">
          <a:xfrm flipH="1">
            <a:off x="6156176" y="2018819"/>
            <a:ext cx="756264" cy="1287795"/>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111" name="Rectangle 110"/>
          <p:cNvSpPr/>
          <p:nvPr/>
        </p:nvSpPr>
        <p:spPr>
          <a:xfrm>
            <a:off x="6912440" y="2444910"/>
            <a:ext cx="1800000" cy="576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rPr>
              <a:t>Appliance Repository</a:t>
            </a:r>
            <a:endParaRPr kumimoji="0" lang="en-US" sz="1600" i="0" u="none" strike="noStrike" kern="0" cap="none" spc="0" normalizeH="0" baseline="0" noProof="0" dirty="0">
              <a:ln>
                <a:noFill/>
              </a:ln>
              <a:effectLst/>
              <a:uLnTx/>
              <a:uFillTx/>
              <a:latin typeface="+mn-lt"/>
            </a:endParaRPr>
          </a:p>
        </p:txBody>
      </p:sp>
      <p:cxnSp>
        <p:nvCxnSpPr>
          <p:cNvPr id="112" name="Straight Arrow Connector 111"/>
          <p:cNvCxnSpPr>
            <a:stCxn id="111" idx="1"/>
            <a:endCxn id="132" idx="3"/>
          </p:cNvCxnSpPr>
          <p:nvPr/>
        </p:nvCxnSpPr>
        <p:spPr bwMode="auto">
          <a:xfrm flipH="1">
            <a:off x="6156176" y="2732910"/>
            <a:ext cx="756264" cy="573704"/>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146" name="Rectangle 145"/>
          <p:cNvSpPr/>
          <p:nvPr/>
        </p:nvSpPr>
        <p:spPr>
          <a:xfrm>
            <a:off x="2907503" y="6221601"/>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lang="en-US" sz="1400" kern="0" dirty="0" smtClean="0">
                <a:solidFill>
                  <a:srgbClr val="122047"/>
                </a:solidFill>
                <a:latin typeface="+mn-lt"/>
              </a:rPr>
              <a:t>INFN/CNAF</a:t>
            </a:r>
            <a:endParaRPr kumimoji="0" lang="en-US" sz="1400" i="0" u="none" strike="noStrike" kern="0" cap="none" spc="0" normalizeH="0" baseline="0" noProof="0" dirty="0">
              <a:ln>
                <a:noFill/>
              </a:ln>
              <a:solidFill>
                <a:srgbClr val="122047"/>
              </a:solidFill>
              <a:effectLst/>
              <a:uLnTx/>
              <a:uFillTx/>
              <a:latin typeface="+mn-lt"/>
            </a:endParaRPr>
          </a:p>
        </p:txBody>
      </p:sp>
      <p:sp>
        <p:nvSpPr>
          <p:cNvPr id="147" name="Rectangle 146"/>
          <p:cNvSpPr/>
          <p:nvPr/>
        </p:nvSpPr>
        <p:spPr>
          <a:xfrm>
            <a:off x="2907503" y="594928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 1.1</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148" name="Straight Arrow Connector 147"/>
          <p:cNvCxnSpPr>
            <a:stCxn id="147" idx="3"/>
            <a:endCxn id="132" idx="1"/>
          </p:cNvCxnSpPr>
          <p:nvPr/>
        </p:nvCxnSpPr>
        <p:spPr bwMode="auto">
          <a:xfrm flipV="1">
            <a:off x="3987623" y="3306614"/>
            <a:ext cx="520682" cy="2768666"/>
          </a:xfrm>
          <a:prstGeom prst="straightConnector1">
            <a:avLst/>
          </a:prstGeom>
          <a:solidFill>
            <a:schemeClr val="accent1"/>
          </a:solidFill>
          <a:ln w="25400" cap="flat" cmpd="sng" algn="ctr">
            <a:solidFill>
              <a:schemeClr val="accent3">
                <a:lumMod val="50000"/>
              </a:schemeClr>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132" name="Rectangle 131"/>
          <p:cNvSpPr>
            <a:spLocks noChangeAspect="1"/>
          </p:cNvSpPr>
          <p:nvPr/>
        </p:nvSpPr>
        <p:spPr bwMode="auto">
          <a:xfrm>
            <a:off x="4508305" y="2348879"/>
            <a:ext cx="1647871" cy="1915469"/>
          </a:xfrm>
          <a:prstGeom prst="rect">
            <a:avLst/>
          </a:prstGeom>
          <a:solidFill>
            <a:schemeClr val="bg1"/>
          </a:solidFill>
          <a:ln w="25400" cap="flat" cmpd="sng" algn="ctr">
            <a:solidFill>
              <a:srgbClr val="92D050"/>
            </a:solidFill>
            <a:prstDash val="solid"/>
            <a:round/>
            <a:headEnd type="none" w="med" len="med"/>
            <a:tailEnd type="none" w="med" len="med"/>
          </a:ln>
          <a:effectLst>
            <a:outerShdw blurRad="127000" dist="38100" dir="2700000" algn="tl" rotWithShape="0">
              <a:schemeClr val="bg1">
                <a:lumMod val="85000"/>
                <a:alpha val="40000"/>
              </a:scheme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ts val="600"/>
              </a:spcAft>
              <a:buClrTx/>
              <a:buSzTx/>
              <a:buFontTx/>
              <a:buNone/>
              <a:tabLst/>
            </a:pPr>
            <a:r>
              <a:rPr kumimoji="0" lang="en-GB" sz="1600" b="1" i="0" u="none" strike="noStrike" cap="none" normalizeH="0" baseline="0" dirty="0" smtClean="0">
                <a:ln>
                  <a:noFill/>
                </a:ln>
                <a:solidFill>
                  <a:srgbClr val="C00000"/>
                </a:solidFill>
                <a:effectLst/>
                <a:latin typeface="+mn-lt"/>
              </a:rPr>
              <a:t>User(s)</a:t>
            </a:r>
          </a:p>
          <a:p>
            <a:pPr marL="261938" marR="0" indent="-261938" defTabSz="914400" rtl="0" eaLnBrk="0" fontAlgn="base" latinLnBrk="0" hangingPunct="0">
              <a:lnSpc>
                <a:spcPct val="150000"/>
              </a:lnSpc>
              <a:spcBef>
                <a:spcPct val="0"/>
              </a:spcBef>
              <a:spcAft>
                <a:spcPct val="0"/>
              </a:spcAft>
              <a:buClrTx/>
              <a:buSzTx/>
              <a:buFont typeface="+mj-lt"/>
              <a:buAutoNum type="arabicPeriod"/>
              <a:tabLst/>
            </a:pPr>
            <a:r>
              <a:rPr lang="en-GB" sz="1600" dirty="0" smtClean="0">
                <a:latin typeface="+mn-lt"/>
              </a:rPr>
              <a:t>VOMS</a:t>
            </a:r>
          </a:p>
          <a:p>
            <a:pPr marL="261938" marR="0" indent="-261938" defTabSz="914400" rtl="0" eaLnBrk="0" fontAlgn="base" latinLnBrk="0" hangingPunct="0">
              <a:lnSpc>
                <a:spcPct val="150000"/>
              </a:lnSpc>
              <a:spcBef>
                <a:spcPct val="0"/>
              </a:spcBef>
              <a:spcAft>
                <a:spcPct val="0"/>
              </a:spcAft>
              <a:buClrTx/>
              <a:buSzTx/>
              <a:buFont typeface="+mj-lt"/>
              <a:buAutoNum type="arabicPeriod"/>
              <a:tabLst/>
            </a:pPr>
            <a:r>
              <a:rPr kumimoji="0" lang="en-GB" sz="1600" b="0" i="0" u="none" strike="noStrike" cap="none" normalizeH="0" baseline="0" dirty="0" smtClean="0">
                <a:ln>
                  <a:noFill/>
                </a:ln>
                <a:solidFill>
                  <a:schemeClr val="tx1"/>
                </a:solidFill>
                <a:effectLst/>
                <a:latin typeface="+mn-lt"/>
              </a:rPr>
              <a:t>SSH key</a:t>
            </a:r>
          </a:p>
          <a:p>
            <a:pPr marL="261938" marR="0" indent="-261938" defTabSz="914400" rtl="0" eaLnBrk="0" fontAlgn="base" latinLnBrk="0" hangingPunct="0">
              <a:lnSpc>
                <a:spcPct val="150000"/>
              </a:lnSpc>
              <a:spcBef>
                <a:spcPct val="0"/>
              </a:spcBef>
              <a:spcAft>
                <a:spcPct val="0"/>
              </a:spcAft>
              <a:buClrTx/>
              <a:buSzTx/>
              <a:buFont typeface="+mj-lt"/>
              <a:buAutoNum type="arabicPeriod"/>
              <a:tabLst/>
            </a:pPr>
            <a:r>
              <a:rPr lang="en-GB" sz="1600" dirty="0" smtClean="0">
                <a:latin typeface="+mn-lt"/>
              </a:rPr>
              <a:t>[OS image]</a:t>
            </a:r>
          </a:p>
          <a:p>
            <a:pPr marL="261938" marR="0" indent="-261938" defTabSz="914400" rtl="0" eaLnBrk="0" fontAlgn="base" latinLnBrk="0" hangingPunct="0">
              <a:lnSpc>
                <a:spcPct val="150000"/>
              </a:lnSpc>
              <a:spcBef>
                <a:spcPct val="0"/>
              </a:spcBef>
              <a:spcAft>
                <a:spcPct val="0"/>
              </a:spcAft>
              <a:buClrTx/>
              <a:buSzTx/>
              <a:buFont typeface="+mj-lt"/>
              <a:buAutoNum type="arabicPeriod"/>
              <a:tabLst/>
            </a:pPr>
            <a:r>
              <a:rPr kumimoji="0" lang="en-GB" sz="1600" b="0" i="0" u="none" strike="noStrike" cap="none" normalizeH="0" baseline="0" dirty="0" smtClean="0">
                <a:ln>
                  <a:noFill/>
                </a:ln>
                <a:solidFill>
                  <a:schemeClr val="tx1"/>
                </a:solidFill>
                <a:effectLst/>
                <a:latin typeface="+mn-lt"/>
              </a:rPr>
              <a:t>OCCI client</a:t>
            </a:r>
          </a:p>
        </p:txBody>
      </p:sp>
      <p:sp>
        <p:nvSpPr>
          <p:cNvPr id="62" name="Rectangle 61"/>
          <p:cNvSpPr/>
          <p:nvPr/>
        </p:nvSpPr>
        <p:spPr>
          <a:xfrm>
            <a:off x="395536" y="90872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GWDG</a:t>
            </a:r>
            <a:endParaRPr kumimoji="0" lang="en-US" sz="1400" i="0" u="none" strike="noStrike" kern="0" cap="none" spc="0" normalizeH="0" baseline="0" noProof="0" dirty="0">
              <a:ln>
                <a:noFill/>
              </a:ln>
              <a:solidFill>
                <a:srgbClr val="122047"/>
              </a:solidFill>
              <a:effectLst/>
              <a:uLnTx/>
              <a:uFillTx/>
              <a:latin typeface="+mn-lt"/>
            </a:endParaRPr>
          </a:p>
        </p:txBody>
      </p:sp>
      <p:sp>
        <p:nvSpPr>
          <p:cNvPr id="76" name="Rectangle 75"/>
          <p:cNvSpPr/>
          <p:nvPr/>
        </p:nvSpPr>
        <p:spPr>
          <a:xfrm>
            <a:off x="395536" y="1577169"/>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CESNET</a:t>
            </a:r>
            <a:endParaRPr kumimoji="0" lang="en-US" sz="1400" i="0" u="none" strike="noStrike" kern="0" cap="none" spc="0" normalizeH="0" baseline="0" noProof="0" dirty="0">
              <a:ln>
                <a:noFill/>
              </a:ln>
              <a:solidFill>
                <a:srgbClr val="122047"/>
              </a:solidFill>
              <a:effectLst/>
              <a:uLnTx/>
              <a:uFillTx/>
              <a:latin typeface="+mn-lt"/>
            </a:endParaRPr>
          </a:p>
        </p:txBody>
      </p:sp>
      <p:sp>
        <p:nvSpPr>
          <p:cNvPr id="77" name="Rectangle 76"/>
          <p:cNvSpPr/>
          <p:nvPr/>
        </p:nvSpPr>
        <p:spPr>
          <a:xfrm>
            <a:off x="395536" y="2225185"/>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IISAS</a:t>
            </a:r>
            <a:endParaRPr kumimoji="0" lang="en-US" sz="1400" i="0" u="none" strike="noStrike" kern="0" cap="none" spc="0" normalizeH="0" baseline="0" noProof="0" dirty="0">
              <a:ln>
                <a:noFill/>
              </a:ln>
              <a:solidFill>
                <a:srgbClr val="122047"/>
              </a:solidFill>
              <a:effectLst/>
              <a:uLnTx/>
              <a:uFillTx/>
              <a:latin typeface="+mn-lt"/>
            </a:endParaRPr>
          </a:p>
        </p:txBody>
      </p:sp>
      <p:sp>
        <p:nvSpPr>
          <p:cNvPr id="79" name="Rectangle 78"/>
          <p:cNvSpPr/>
          <p:nvPr/>
        </p:nvSpPr>
        <p:spPr>
          <a:xfrm>
            <a:off x="395536" y="2873257"/>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KTH</a:t>
            </a:r>
            <a:endParaRPr kumimoji="0" lang="en-US" sz="1400" i="0" u="none" strike="noStrike" kern="0" cap="none" spc="0" normalizeH="0" baseline="0" noProof="0" dirty="0">
              <a:ln>
                <a:noFill/>
              </a:ln>
              <a:solidFill>
                <a:srgbClr val="122047"/>
              </a:solidFill>
              <a:effectLst/>
              <a:uLnTx/>
              <a:uFillTx/>
              <a:latin typeface="+mn-lt"/>
            </a:endParaRPr>
          </a:p>
        </p:txBody>
      </p:sp>
      <p:sp>
        <p:nvSpPr>
          <p:cNvPr id="80" name="Rectangle 79"/>
          <p:cNvSpPr/>
          <p:nvPr/>
        </p:nvSpPr>
        <p:spPr>
          <a:xfrm>
            <a:off x="395536" y="3521329"/>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CESGA</a:t>
            </a:r>
            <a:endParaRPr kumimoji="0" lang="en-US" sz="1400" i="0" u="none" strike="noStrike" kern="0" cap="none" spc="0" normalizeH="0" baseline="0" noProof="0" dirty="0">
              <a:ln>
                <a:noFill/>
              </a:ln>
              <a:solidFill>
                <a:srgbClr val="122047"/>
              </a:solidFill>
              <a:effectLst/>
              <a:uLnTx/>
              <a:uFillTx/>
              <a:latin typeface="+mn-lt"/>
            </a:endParaRPr>
          </a:p>
        </p:txBody>
      </p:sp>
      <p:sp>
        <p:nvSpPr>
          <p:cNvPr id="82" name="Rectangle 81"/>
          <p:cNvSpPr/>
          <p:nvPr/>
        </p:nvSpPr>
        <p:spPr>
          <a:xfrm>
            <a:off x="395536" y="4169401"/>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BSC</a:t>
            </a:r>
            <a:endParaRPr kumimoji="0" lang="en-US" sz="1400" i="0" u="none" strike="noStrike" kern="0" cap="none" spc="0" normalizeH="0" baseline="0" noProof="0" dirty="0">
              <a:ln>
                <a:noFill/>
              </a:ln>
              <a:solidFill>
                <a:srgbClr val="122047"/>
              </a:solidFill>
              <a:effectLst/>
              <a:uLnTx/>
              <a:uFillTx/>
              <a:latin typeface="+mn-lt"/>
            </a:endParaRPr>
          </a:p>
        </p:txBody>
      </p:sp>
      <p:sp>
        <p:nvSpPr>
          <p:cNvPr id="109" name="Rectangle 108"/>
          <p:cNvSpPr/>
          <p:nvPr/>
        </p:nvSpPr>
        <p:spPr>
          <a:xfrm>
            <a:off x="395536" y="4817529"/>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FZJ</a:t>
            </a:r>
            <a:endParaRPr kumimoji="0" lang="en-US" sz="1400" i="0" u="none" strike="noStrike" kern="0" cap="none" spc="0" normalizeH="0" baseline="0" noProof="0" dirty="0">
              <a:ln>
                <a:noFill/>
              </a:ln>
              <a:solidFill>
                <a:srgbClr val="122047"/>
              </a:solidFill>
              <a:effectLst/>
              <a:uLnTx/>
              <a:uFillTx/>
              <a:latin typeface="+mn-lt"/>
            </a:endParaRPr>
          </a:p>
        </p:txBody>
      </p:sp>
      <p:sp>
        <p:nvSpPr>
          <p:cNvPr id="40" name="Rectangle 39"/>
          <p:cNvSpPr/>
          <p:nvPr/>
        </p:nvSpPr>
        <p:spPr>
          <a:xfrm>
            <a:off x="395536" y="544528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lang="en-US" sz="1400" kern="0" dirty="0" smtClean="0">
                <a:solidFill>
                  <a:srgbClr val="122047"/>
                </a:solidFill>
                <a:latin typeface="+mn-lt"/>
              </a:rPr>
              <a:t>LAL</a:t>
            </a:r>
            <a:endParaRPr kumimoji="0" lang="en-US" sz="1400" i="0" u="none" strike="noStrike" kern="0" cap="none" spc="0" normalizeH="0" baseline="0" noProof="0" dirty="0">
              <a:ln>
                <a:noFill/>
              </a:ln>
              <a:solidFill>
                <a:srgbClr val="122047"/>
              </a:solidFill>
              <a:effectLst/>
              <a:uLnTx/>
              <a:uFillTx/>
              <a:latin typeface="+mn-lt"/>
            </a:endParaRPr>
          </a:p>
        </p:txBody>
      </p:sp>
    </p:spTree>
    <p:extLst>
      <p:ext uri="{BB962C8B-B14F-4D97-AF65-F5344CB8AC3E}">
        <p14:creationId xmlns:p14="http://schemas.microsoft.com/office/powerpoint/2010/main" val="33547484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3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3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8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4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91"/>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4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0"/>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3"/>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4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09"/>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10"/>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0"/>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1"/>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4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4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47"/>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48"/>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38"/>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64"/>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40"/>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89"/>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82"/>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85"/>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145"/>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136"/>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64" grpId="0" animBg="1"/>
      <p:bldP spid="69" grpId="0" animBg="1"/>
      <p:bldP spid="70" grpId="0" animBg="1"/>
      <p:bldP spid="71" grpId="0" animBg="1"/>
      <p:bldP spid="74" grpId="0" animBg="1"/>
      <p:bldP spid="83" grpId="0" animBg="1"/>
      <p:bldP spid="85" grpId="0" animBg="1"/>
      <p:bldP spid="86" grpId="0" animBg="1"/>
      <p:bldP spid="88" grpId="0" animBg="1"/>
      <p:bldP spid="89" grpId="0" animBg="1"/>
      <p:bldP spid="91" grpId="0" animBg="1"/>
      <p:bldP spid="110" grpId="0" animBg="1"/>
      <p:bldP spid="41" grpId="0" animBg="1"/>
      <p:bldP spid="65" grpId="0" animBg="1"/>
      <p:bldP spid="66" grpId="0" animBg="1"/>
      <p:bldP spid="111" grpId="0" animBg="1"/>
      <p:bldP spid="146" grpId="0" animBg="1"/>
      <p:bldP spid="147" grpId="0" animBg="1"/>
      <p:bldP spid="62" grpId="0" animBg="1"/>
      <p:bldP spid="76" grpId="0" animBg="1"/>
      <p:bldP spid="77" grpId="0" animBg="1"/>
      <p:bldP spid="79" grpId="0" animBg="1"/>
      <p:bldP spid="80" grpId="0" animBg="1"/>
      <p:bldP spid="82" grpId="0" animBg="1"/>
      <p:bldP spid="109" grpId="0" animBg="1"/>
      <p:bldP spid="40"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 name="Rectangle 6"/>
          <p:cNvSpPr txBox="1">
            <a:spLocks noChangeArrowheads="1"/>
          </p:cNvSpPr>
          <p:nvPr/>
        </p:nvSpPr>
        <p:spPr>
          <a:xfrm>
            <a:off x="381000" y="152400"/>
            <a:ext cx="4911080"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solidFill>
                  <a:srgbClr val="042662"/>
                </a:solidFill>
              </a:rPr>
              <a:t>Services for the End User</a:t>
            </a:r>
            <a:endParaRPr lang="en-GB" sz="2600" dirty="0">
              <a:solidFill>
                <a:srgbClr val="042662"/>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412776"/>
            <a:ext cx="8640000" cy="4468680"/>
          </a:xfrm>
          <a:prstGeom prst="rect">
            <a:avLst/>
          </a:prstGeom>
        </p:spPr>
      </p:pic>
    </p:spTree>
    <p:extLst>
      <p:ext uri="{BB962C8B-B14F-4D97-AF65-F5344CB8AC3E}">
        <p14:creationId xmlns:p14="http://schemas.microsoft.com/office/powerpoint/2010/main" val="11681461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 name="Rectangle 6"/>
          <p:cNvSpPr txBox="1">
            <a:spLocks noChangeArrowheads="1"/>
          </p:cNvSpPr>
          <p:nvPr/>
        </p:nvSpPr>
        <p:spPr>
          <a:xfrm>
            <a:off x="381000" y="152400"/>
            <a:ext cx="4911080"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a:solidFill>
                  <a:srgbClr val="042662"/>
                </a:solidFill>
              </a:rPr>
              <a:t>Services for the End User</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412776"/>
            <a:ext cx="8640000" cy="214054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4208" y="1213317"/>
            <a:ext cx="5614623" cy="4680000"/>
          </a:xfrm>
          <a:prstGeom prst="rect">
            <a:avLst/>
          </a:prstGeom>
        </p:spPr>
      </p:pic>
    </p:spTree>
    <p:extLst>
      <p:ext uri="{BB962C8B-B14F-4D97-AF65-F5344CB8AC3E}">
        <p14:creationId xmlns:p14="http://schemas.microsoft.com/office/powerpoint/2010/main" val="23290410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 name="Rectangle 6"/>
          <p:cNvSpPr txBox="1">
            <a:spLocks noChangeArrowheads="1"/>
          </p:cNvSpPr>
          <p:nvPr/>
        </p:nvSpPr>
        <p:spPr>
          <a:xfrm>
            <a:off x="381000" y="152400"/>
            <a:ext cx="8583488"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solidFill>
                  <a:srgbClr val="042662"/>
                </a:solidFill>
              </a:rPr>
              <a:t>Federation View – Image Management</a:t>
            </a:r>
            <a:endParaRPr lang="en-GB" sz="2600" dirty="0">
              <a:solidFill>
                <a:srgbClr val="042662"/>
              </a:solidFill>
            </a:endParaRPr>
          </a:p>
        </p:txBody>
      </p:sp>
      <p:sp>
        <p:nvSpPr>
          <p:cNvPr id="126" name="Rectangle 125"/>
          <p:cNvSpPr/>
          <p:nvPr/>
        </p:nvSpPr>
        <p:spPr>
          <a:xfrm>
            <a:off x="6408384" y="1716264"/>
            <a:ext cx="1836024" cy="683968"/>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Appliance Repository</a:t>
            </a:r>
            <a:endParaRPr kumimoji="0" lang="en-US" sz="1600" i="0" u="none" strike="noStrike" kern="0" cap="none" spc="0" normalizeH="0" baseline="0" noProof="0" dirty="0">
              <a:ln>
                <a:noFill/>
              </a:ln>
              <a:solidFill>
                <a:srgbClr val="122047"/>
              </a:solidFill>
              <a:effectLst/>
              <a:uLnTx/>
              <a:uFillTx/>
              <a:latin typeface="+mn-lt"/>
              <a:ea typeface="+mn-ea"/>
              <a:cs typeface="+mn-cs"/>
            </a:endParaRPr>
          </a:p>
        </p:txBody>
      </p:sp>
      <p:sp>
        <p:nvSpPr>
          <p:cNvPr id="129" name="Rectangle 128"/>
          <p:cNvSpPr/>
          <p:nvPr/>
        </p:nvSpPr>
        <p:spPr>
          <a:xfrm>
            <a:off x="6408384" y="2814051"/>
            <a:ext cx="1836024" cy="614949"/>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rPr>
              <a:t>VM </a:t>
            </a:r>
            <a:r>
              <a:rPr kumimoji="0" lang="en-US" sz="1600" b="1" i="0" u="none" strike="noStrike" kern="0" cap="none" spc="0" normalizeH="0" noProof="0" dirty="0" smtClean="0">
                <a:ln>
                  <a:noFill/>
                </a:ln>
                <a:solidFill>
                  <a:srgbClr val="A50021"/>
                </a:solidFill>
                <a:effectLst/>
                <a:uLnTx/>
                <a:uFillTx/>
                <a:latin typeface="+mn-lt"/>
              </a:rPr>
              <a:t>metadata</a:t>
            </a:r>
            <a:endParaRPr kumimoji="0" lang="en-US" sz="1600" b="1" i="0" u="none" strike="noStrike" kern="0" cap="none" spc="0" normalizeH="0" baseline="0" noProof="0" dirty="0" smtClean="0">
              <a:ln>
                <a:noFill/>
              </a:ln>
              <a:solidFill>
                <a:srgbClr val="A50021"/>
              </a:solidFill>
              <a:effectLst/>
              <a:uLnTx/>
              <a:uFillTx/>
              <a:latin typeface="+mn-lt"/>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1600" kern="0" dirty="0" smtClean="0">
                <a:latin typeface="+mn-lt"/>
              </a:rPr>
              <a:t>Marketplace</a:t>
            </a:r>
            <a:endParaRPr kumimoji="0" lang="en-US" sz="1600" i="0" u="none" strike="noStrike" kern="0" cap="none" spc="0" normalizeH="0" baseline="0" noProof="0" dirty="0">
              <a:ln>
                <a:noFill/>
              </a:ln>
              <a:effectLst/>
              <a:uLnTx/>
              <a:uFillTx/>
              <a:latin typeface="+mn-lt"/>
            </a:endParaRPr>
          </a:p>
        </p:txBody>
      </p:sp>
      <p:sp>
        <p:nvSpPr>
          <p:cNvPr id="130" name="Rectangle 129"/>
          <p:cNvSpPr/>
          <p:nvPr/>
        </p:nvSpPr>
        <p:spPr>
          <a:xfrm>
            <a:off x="899382" y="3696314"/>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BSC</a:t>
            </a:r>
            <a:endParaRPr kumimoji="0" lang="en-US" sz="1400" i="0" u="none" strike="noStrike" kern="0" cap="none" spc="0" normalizeH="0" baseline="0" noProof="0" dirty="0">
              <a:ln>
                <a:noFill/>
              </a:ln>
              <a:solidFill>
                <a:srgbClr val="122047"/>
              </a:solidFill>
              <a:effectLst/>
              <a:uLnTx/>
              <a:uFillTx/>
              <a:latin typeface="+mn-lt"/>
            </a:endParaRPr>
          </a:p>
        </p:txBody>
      </p:sp>
      <p:sp>
        <p:nvSpPr>
          <p:cNvPr id="138" name="Rectangle 137"/>
          <p:cNvSpPr/>
          <p:nvPr/>
        </p:nvSpPr>
        <p:spPr>
          <a:xfrm>
            <a:off x="899382" y="76171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GWDG (ON/OS) </a:t>
            </a:r>
            <a:endParaRPr kumimoji="0" lang="en-US" sz="1400" i="0" u="none" strike="noStrike" kern="0" cap="none" spc="0" normalizeH="0" baseline="0" noProof="0" dirty="0">
              <a:ln>
                <a:noFill/>
              </a:ln>
              <a:solidFill>
                <a:srgbClr val="122047"/>
              </a:solidFill>
              <a:effectLst/>
              <a:uLnTx/>
              <a:uFillTx/>
              <a:latin typeface="+mn-lt"/>
            </a:endParaRPr>
          </a:p>
        </p:txBody>
      </p:sp>
      <p:sp>
        <p:nvSpPr>
          <p:cNvPr id="142" name="Rectangle 141"/>
          <p:cNvSpPr/>
          <p:nvPr/>
        </p:nvSpPr>
        <p:spPr>
          <a:xfrm>
            <a:off x="899382" y="1344058"/>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45" name="Rectangle 144"/>
          <p:cNvSpPr/>
          <p:nvPr/>
        </p:nvSpPr>
        <p:spPr>
          <a:xfrm>
            <a:off x="899382" y="1929465"/>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CYFRONET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47" name="Rectangle 146"/>
          <p:cNvSpPr/>
          <p:nvPr/>
        </p:nvSpPr>
        <p:spPr>
          <a:xfrm>
            <a:off x="899382" y="251664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KTH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48" name="Rectangle 147"/>
          <p:cNvSpPr/>
          <p:nvPr/>
        </p:nvSpPr>
        <p:spPr>
          <a:xfrm>
            <a:off x="2921661" y="251756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149" name="Rectangle 148"/>
          <p:cNvSpPr/>
          <p:nvPr/>
        </p:nvSpPr>
        <p:spPr>
          <a:xfrm>
            <a:off x="2921661" y="2768702"/>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150" name="Rectangle 149"/>
          <p:cNvSpPr/>
          <p:nvPr/>
        </p:nvSpPr>
        <p:spPr>
          <a:xfrm>
            <a:off x="899382" y="3105343"/>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CESGA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52" name="Rectangle 151"/>
          <p:cNvSpPr/>
          <p:nvPr/>
        </p:nvSpPr>
        <p:spPr>
          <a:xfrm>
            <a:off x="899382" y="4285067"/>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FZJ (OS)</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157" name="Straight Arrow Connector 156"/>
          <p:cNvCxnSpPr/>
          <p:nvPr/>
        </p:nvCxnSpPr>
        <p:spPr bwMode="auto">
          <a:xfrm>
            <a:off x="4284774" y="887167"/>
            <a:ext cx="0" cy="493920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61" name="Straight Arrow Connector 160"/>
          <p:cNvCxnSpPr/>
          <p:nvPr/>
        </p:nvCxnSpPr>
        <p:spPr bwMode="auto">
          <a:xfrm flipH="1">
            <a:off x="4019773" y="2652349"/>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62" name="Straight Arrow Connector 161"/>
          <p:cNvCxnSpPr/>
          <p:nvPr/>
        </p:nvCxnSpPr>
        <p:spPr bwMode="auto">
          <a:xfrm flipH="1">
            <a:off x="4019773" y="2884999"/>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166" name="Straight Arrow Connector 165"/>
          <p:cNvCxnSpPr/>
          <p:nvPr/>
        </p:nvCxnSpPr>
        <p:spPr bwMode="auto">
          <a:xfrm flipH="1">
            <a:off x="4284774" y="2204864"/>
            <a:ext cx="212361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168" name="Rectangle 7"/>
          <p:cNvSpPr txBox="1">
            <a:spLocks noChangeArrowheads="1"/>
          </p:cNvSpPr>
          <p:nvPr/>
        </p:nvSpPr>
        <p:spPr bwMode="auto">
          <a:xfrm>
            <a:off x="4633730" y="4136169"/>
            <a:ext cx="2536403" cy="11650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ct val="100000"/>
              </a:lnSpc>
              <a:spcBef>
                <a:spcPts val="600"/>
              </a:spcBef>
              <a:spcAft>
                <a:spcPts val="0"/>
              </a:spcAft>
              <a:buNone/>
            </a:pPr>
            <a:r>
              <a:rPr lang="en-GB" sz="1400" dirty="0" smtClean="0">
                <a:solidFill>
                  <a:schemeClr val="tx1"/>
                </a:solidFill>
              </a:rPr>
              <a:t>ON = </a:t>
            </a:r>
            <a:r>
              <a:rPr lang="en-GB" sz="1400" dirty="0" err="1" smtClean="0">
                <a:solidFill>
                  <a:schemeClr val="tx1"/>
                </a:solidFill>
              </a:rPr>
              <a:t>OpenNebula</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OS = </a:t>
            </a:r>
            <a:r>
              <a:rPr lang="en-GB" sz="1400" dirty="0" err="1" smtClean="0">
                <a:solidFill>
                  <a:schemeClr val="tx1"/>
                </a:solidFill>
              </a:rPr>
              <a:t>OpenStack</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WN = </a:t>
            </a:r>
            <a:r>
              <a:rPr lang="en-GB" sz="1400" dirty="0" err="1" smtClean="0">
                <a:solidFill>
                  <a:schemeClr val="tx1"/>
                </a:solidFill>
              </a:rPr>
              <a:t>WNoDeS</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MP = Marketplace.</a:t>
            </a:r>
          </a:p>
        </p:txBody>
      </p:sp>
      <p:sp>
        <p:nvSpPr>
          <p:cNvPr id="172" name="Rectangle 171"/>
          <p:cNvSpPr/>
          <p:nvPr/>
        </p:nvSpPr>
        <p:spPr>
          <a:xfrm>
            <a:off x="899382" y="486921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LAL (SL)</a:t>
            </a:r>
            <a:endParaRPr kumimoji="0" lang="en-US" sz="1400" i="0" u="none" strike="noStrike" kern="0" cap="none" spc="0" normalizeH="0" baseline="0" noProof="0" dirty="0">
              <a:ln>
                <a:noFill/>
              </a:ln>
              <a:solidFill>
                <a:srgbClr val="122047"/>
              </a:solidFill>
              <a:effectLst/>
              <a:uLnTx/>
              <a:uFillTx/>
              <a:latin typeface="+mn-lt"/>
            </a:endParaRPr>
          </a:p>
        </p:txBody>
      </p:sp>
      <p:sp>
        <p:nvSpPr>
          <p:cNvPr id="107" name="Rectangle 106"/>
          <p:cNvSpPr/>
          <p:nvPr/>
        </p:nvSpPr>
        <p:spPr>
          <a:xfrm>
            <a:off x="899382" y="544528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lang="en-US" sz="1400" kern="0" dirty="0" smtClean="0">
                <a:solidFill>
                  <a:srgbClr val="122047"/>
                </a:solidFill>
                <a:latin typeface="+mn-lt"/>
              </a:rPr>
              <a:t>INFN/CNAF</a:t>
            </a:r>
            <a:r>
              <a:rPr kumimoji="0" lang="en-US" sz="1400" i="0" u="none" strike="noStrike" kern="0" cap="none" spc="0" normalizeH="0" baseline="0" noProof="0" dirty="0" smtClean="0">
                <a:ln>
                  <a:noFill/>
                </a:ln>
                <a:solidFill>
                  <a:srgbClr val="122047"/>
                </a:solidFill>
                <a:effectLst/>
                <a:uLnTx/>
                <a:uFillTx/>
                <a:latin typeface="+mn-lt"/>
              </a:rPr>
              <a:t> (WN)</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187" name="Straight Arrow Connector 186"/>
          <p:cNvCxnSpPr>
            <a:stCxn id="129" idx="1"/>
          </p:cNvCxnSpPr>
          <p:nvPr/>
        </p:nvCxnSpPr>
        <p:spPr bwMode="auto">
          <a:xfrm flipH="1" flipV="1">
            <a:off x="4295868" y="3105343"/>
            <a:ext cx="2112516"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09" name="Rectangle 208"/>
          <p:cNvSpPr/>
          <p:nvPr/>
        </p:nvSpPr>
        <p:spPr>
          <a:xfrm>
            <a:off x="2921661" y="76470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10" name="Rectangle 209"/>
          <p:cNvSpPr/>
          <p:nvPr/>
        </p:nvSpPr>
        <p:spPr>
          <a:xfrm>
            <a:off x="2921661" y="1012766"/>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13" name="Straight Arrow Connector 212"/>
          <p:cNvCxnSpPr/>
          <p:nvPr/>
        </p:nvCxnSpPr>
        <p:spPr bwMode="auto">
          <a:xfrm flipH="1">
            <a:off x="4019773" y="89949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14" name="Straight Arrow Connector 213"/>
          <p:cNvCxnSpPr/>
          <p:nvPr/>
        </p:nvCxnSpPr>
        <p:spPr bwMode="auto">
          <a:xfrm flipH="1">
            <a:off x="4016694" y="113214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15" name="Rectangle 214"/>
          <p:cNvSpPr/>
          <p:nvPr/>
        </p:nvSpPr>
        <p:spPr>
          <a:xfrm>
            <a:off x="2921661" y="1343847"/>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16" name="Rectangle 215"/>
          <p:cNvSpPr/>
          <p:nvPr/>
        </p:nvSpPr>
        <p:spPr>
          <a:xfrm>
            <a:off x="2921661" y="159498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17" name="Straight Arrow Connector 216"/>
          <p:cNvCxnSpPr/>
          <p:nvPr/>
        </p:nvCxnSpPr>
        <p:spPr bwMode="auto">
          <a:xfrm flipH="1">
            <a:off x="4019773" y="148171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18" name="Straight Arrow Connector 217"/>
          <p:cNvCxnSpPr/>
          <p:nvPr/>
        </p:nvCxnSpPr>
        <p:spPr bwMode="auto">
          <a:xfrm flipH="1">
            <a:off x="4016694" y="171436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19" name="Rectangle 218"/>
          <p:cNvSpPr/>
          <p:nvPr/>
        </p:nvSpPr>
        <p:spPr>
          <a:xfrm>
            <a:off x="2921661" y="192914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20" name="Rectangle 219"/>
          <p:cNvSpPr/>
          <p:nvPr/>
        </p:nvSpPr>
        <p:spPr>
          <a:xfrm>
            <a:off x="2921661" y="2181465"/>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21" name="Straight Arrow Connector 220"/>
          <p:cNvCxnSpPr/>
          <p:nvPr/>
        </p:nvCxnSpPr>
        <p:spPr bwMode="auto">
          <a:xfrm flipH="1">
            <a:off x="4019773" y="2067015"/>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22" name="Straight Arrow Connector 221"/>
          <p:cNvCxnSpPr/>
          <p:nvPr/>
        </p:nvCxnSpPr>
        <p:spPr bwMode="auto">
          <a:xfrm flipH="1">
            <a:off x="4016694" y="2299665"/>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23" name="Rectangle 222"/>
          <p:cNvSpPr/>
          <p:nvPr/>
        </p:nvSpPr>
        <p:spPr>
          <a:xfrm>
            <a:off x="2921661" y="310590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24" name="Rectangle 223"/>
          <p:cNvSpPr/>
          <p:nvPr/>
        </p:nvSpPr>
        <p:spPr>
          <a:xfrm>
            <a:off x="2921661" y="335704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25" name="Straight Arrow Connector 224"/>
          <p:cNvCxnSpPr/>
          <p:nvPr/>
        </p:nvCxnSpPr>
        <p:spPr bwMode="auto">
          <a:xfrm flipH="1">
            <a:off x="4019773" y="324069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26" name="Straight Arrow Connector 225"/>
          <p:cNvCxnSpPr/>
          <p:nvPr/>
        </p:nvCxnSpPr>
        <p:spPr bwMode="auto">
          <a:xfrm flipH="1">
            <a:off x="4016694" y="347334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3" name="Rectangle 232"/>
          <p:cNvSpPr/>
          <p:nvPr/>
        </p:nvSpPr>
        <p:spPr>
          <a:xfrm>
            <a:off x="2921661" y="428693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34" name="Rectangle 233"/>
          <p:cNvSpPr/>
          <p:nvPr/>
        </p:nvSpPr>
        <p:spPr>
          <a:xfrm>
            <a:off x="2921661" y="453807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35" name="Straight Arrow Connector 234"/>
          <p:cNvCxnSpPr/>
          <p:nvPr/>
        </p:nvCxnSpPr>
        <p:spPr bwMode="auto">
          <a:xfrm flipH="1">
            <a:off x="4019773" y="442172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36" name="Straight Arrow Connector 235"/>
          <p:cNvCxnSpPr/>
          <p:nvPr/>
        </p:nvCxnSpPr>
        <p:spPr bwMode="auto">
          <a:xfrm flipH="1">
            <a:off x="4016694" y="465437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7" name="Rectangle 236"/>
          <p:cNvSpPr/>
          <p:nvPr/>
        </p:nvSpPr>
        <p:spPr>
          <a:xfrm>
            <a:off x="2921661" y="486916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38" name="Rectangle 237"/>
          <p:cNvSpPr/>
          <p:nvPr/>
        </p:nvSpPr>
        <p:spPr>
          <a:xfrm>
            <a:off x="2921661" y="512030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39" name="Straight Arrow Connector 238"/>
          <p:cNvCxnSpPr/>
          <p:nvPr/>
        </p:nvCxnSpPr>
        <p:spPr bwMode="auto">
          <a:xfrm flipH="1">
            <a:off x="4019773" y="500394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40" name="Straight Arrow Connector 239"/>
          <p:cNvCxnSpPr/>
          <p:nvPr/>
        </p:nvCxnSpPr>
        <p:spPr bwMode="auto">
          <a:xfrm flipH="1">
            <a:off x="4016694" y="523659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41" name="Rectangle 240"/>
          <p:cNvSpPr/>
          <p:nvPr/>
        </p:nvSpPr>
        <p:spPr>
          <a:xfrm>
            <a:off x="2921661" y="544522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MP client</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42" name="Rectangle 241"/>
          <p:cNvSpPr/>
          <p:nvPr/>
        </p:nvSpPr>
        <p:spPr>
          <a:xfrm>
            <a:off x="2921661" y="5696365"/>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err="1" smtClean="0">
                <a:solidFill>
                  <a:srgbClr val="122047"/>
                </a:solidFill>
                <a:latin typeface="+mn-lt"/>
              </a:rPr>
              <a:t>Vmcstr</a:t>
            </a:r>
            <a:r>
              <a:rPr lang="en-GB" sz="1200" kern="0" dirty="0" smtClean="0">
                <a:solidFill>
                  <a:srgbClr val="122047"/>
                </a:solidFill>
                <a:latin typeface="+mn-lt"/>
              </a:rPr>
              <a:t>/</a:t>
            </a:r>
            <a:r>
              <a:rPr lang="en-GB" sz="1200" kern="0" dirty="0" err="1" smtClean="0">
                <a:solidFill>
                  <a:srgbClr val="122047"/>
                </a:solidFill>
                <a:latin typeface="+mn-lt"/>
              </a:rPr>
              <a:t>ctchr</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43" name="Straight Arrow Connector 242"/>
          <p:cNvCxnSpPr/>
          <p:nvPr/>
        </p:nvCxnSpPr>
        <p:spPr bwMode="auto">
          <a:xfrm flipH="1">
            <a:off x="4019773" y="558001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44" name="Straight Arrow Connector 243"/>
          <p:cNvCxnSpPr/>
          <p:nvPr/>
        </p:nvCxnSpPr>
        <p:spPr bwMode="auto">
          <a:xfrm flipH="1">
            <a:off x="4016694" y="581266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Tree>
    <p:extLst>
      <p:ext uri="{BB962C8B-B14F-4D97-AF65-F5344CB8AC3E}">
        <p14:creationId xmlns:p14="http://schemas.microsoft.com/office/powerpoint/2010/main" val="28017558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75" y="1052513"/>
            <a:ext cx="9196388" cy="491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Table 10"/>
          <p:cNvGraphicFramePr>
            <a:graphicFrameLocks noGrp="1"/>
          </p:cNvGraphicFramePr>
          <p:nvPr>
            <p:extLst>
              <p:ext uri="{D42A27DB-BD31-4B8C-83A1-F6EECF244321}">
                <p14:modId xmlns:p14="http://schemas.microsoft.com/office/powerpoint/2010/main" val="3079547338"/>
              </p:ext>
            </p:extLst>
          </p:nvPr>
        </p:nvGraphicFramePr>
        <p:xfrm>
          <a:off x="2725405" y="3645024"/>
          <a:ext cx="5040312" cy="1219200"/>
        </p:xfrm>
        <a:graphic>
          <a:graphicData uri="http://schemas.openxmlformats.org/drawingml/2006/table">
            <a:tbl>
              <a:tblPr bandRow="1">
                <a:tableStyleId>{5C22544A-7EE6-4342-B048-85BDC9FD1C3A}</a:tableStyleId>
              </a:tblPr>
              <a:tblGrid>
                <a:gridCol w="1199976"/>
                <a:gridCol w="3233107"/>
                <a:gridCol w="607229"/>
              </a:tblGrid>
              <a:tr h="304800">
                <a:tc rowSpan="2">
                  <a:txBody>
                    <a:bodyPr/>
                    <a:lstStyle/>
                    <a:p>
                      <a:pPr algn="ctr"/>
                      <a:r>
                        <a:rPr lang="en-GB" sz="1600" dirty="0" smtClean="0">
                          <a:latin typeface="Arial" pitchFamily="34" charset="0"/>
                          <a:cs typeface="Arial" pitchFamily="34" charset="0"/>
                        </a:rPr>
                        <a:t>Resource Centres</a:t>
                      </a:r>
                      <a:endParaRPr lang="en-GB" sz="1600" dirty="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latin typeface="Arial" pitchFamily="34" charset="0"/>
                          <a:cs typeface="Arial" pitchFamily="34" charset="0"/>
                        </a:rPr>
                        <a:t>EGI-</a:t>
                      </a:r>
                      <a:r>
                        <a:rPr lang="en-GB" sz="1400" dirty="0" err="1" smtClean="0">
                          <a:latin typeface="Arial" pitchFamily="34" charset="0"/>
                          <a:cs typeface="Arial" pitchFamily="34" charset="0"/>
                        </a:rPr>
                        <a:t>InSPIRE</a:t>
                      </a:r>
                      <a:r>
                        <a:rPr lang="en-GB" sz="1400" dirty="0" smtClean="0">
                          <a:latin typeface="Arial" pitchFamily="34" charset="0"/>
                          <a:cs typeface="Arial" pitchFamily="34" charset="0"/>
                        </a:rPr>
                        <a:t> &amp;</a:t>
                      </a:r>
                      <a:r>
                        <a:rPr lang="en-GB" sz="1400" baseline="0" dirty="0" smtClean="0">
                          <a:latin typeface="Arial" pitchFamily="34" charset="0"/>
                          <a:cs typeface="Arial" pitchFamily="34" charset="0"/>
                        </a:rPr>
                        <a:t> EGI </a:t>
                      </a:r>
                      <a:r>
                        <a:rPr lang="en-GB" sz="1400" dirty="0" smtClean="0">
                          <a:latin typeface="Arial" pitchFamily="34" charset="0"/>
                          <a:cs typeface="Arial" pitchFamily="34" charset="0"/>
                        </a:rPr>
                        <a:t>Council</a:t>
                      </a:r>
                      <a:r>
                        <a:rPr lang="en-GB" sz="1400" baseline="0" dirty="0" smtClean="0">
                          <a:latin typeface="Arial" pitchFamily="34" charset="0"/>
                          <a:cs typeface="Arial" pitchFamily="34" charset="0"/>
                        </a:rPr>
                        <a:t> members</a:t>
                      </a:r>
                      <a:endParaRPr lang="en-GB" sz="1400" dirty="0" smtClean="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400" dirty="0" smtClean="0">
                          <a:latin typeface="Arial" pitchFamily="34" charset="0"/>
                          <a:cs typeface="Arial" pitchFamily="34" charset="0"/>
                        </a:rPr>
                        <a:t>319</a:t>
                      </a:r>
                      <a:endParaRPr lang="en-GB" sz="1400" dirty="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304800">
                <a:tc vMerge="1">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latin typeface="Arial" pitchFamily="34" charset="0"/>
                          <a:cs typeface="Arial" pitchFamily="34" charset="0"/>
                        </a:rPr>
                        <a:t>Including integrated RPs</a:t>
                      </a: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400" smtClean="0">
                          <a:latin typeface="Arial" pitchFamily="34" charset="0"/>
                          <a:cs typeface="Arial" pitchFamily="34" charset="0"/>
                        </a:rPr>
                        <a:t>351</a:t>
                      </a:r>
                      <a:endParaRPr lang="en-GB" sz="1400" dirty="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304800">
                <a:tc rowSpan="2">
                  <a:txBody>
                    <a:bodyPr/>
                    <a:lstStyle/>
                    <a:p>
                      <a:pPr algn="ctr"/>
                      <a:r>
                        <a:rPr lang="en-GB" sz="1600" dirty="0" smtClean="0">
                          <a:latin typeface="Arial" pitchFamily="34" charset="0"/>
                          <a:cs typeface="Arial" pitchFamily="34" charset="0"/>
                        </a:rPr>
                        <a:t>Countries</a:t>
                      </a:r>
                      <a:endParaRPr lang="en-GB" sz="1600" dirty="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latin typeface="Arial" pitchFamily="34" charset="0"/>
                          <a:cs typeface="Arial" pitchFamily="34" charset="0"/>
                        </a:rPr>
                        <a:t>EGI-</a:t>
                      </a:r>
                      <a:r>
                        <a:rPr lang="en-GB" sz="1400" dirty="0" err="1" smtClean="0">
                          <a:latin typeface="Arial" pitchFamily="34" charset="0"/>
                          <a:cs typeface="Arial" pitchFamily="34" charset="0"/>
                        </a:rPr>
                        <a:t>InSPIRE</a:t>
                      </a:r>
                      <a:r>
                        <a:rPr lang="en-GB" sz="1400" dirty="0" smtClean="0">
                          <a:latin typeface="Arial" pitchFamily="34" charset="0"/>
                          <a:cs typeface="Arial" pitchFamily="34" charset="0"/>
                        </a:rPr>
                        <a:t> &amp;</a:t>
                      </a:r>
                      <a:r>
                        <a:rPr lang="en-GB" sz="1400" baseline="0" dirty="0" smtClean="0">
                          <a:latin typeface="Arial" pitchFamily="34" charset="0"/>
                          <a:cs typeface="Arial" pitchFamily="34" charset="0"/>
                        </a:rPr>
                        <a:t> EGI </a:t>
                      </a:r>
                      <a:r>
                        <a:rPr lang="en-GB" sz="1400" dirty="0" smtClean="0">
                          <a:latin typeface="Arial" pitchFamily="34" charset="0"/>
                          <a:cs typeface="Arial" pitchFamily="34" charset="0"/>
                        </a:rPr>
                        <a:t>Council</a:t>
                      </a:r>
                      <a:r>
                        <a:rPr lang="en-GB" sz="1400" baseline="0" dirty="0" smtClean="0">
                          <a:latin typeface="Arial" pitchFamily="34" charset="0"/>
                          <a:cs typeface="Arial" pitchFamily="34" charset="0"/>
                        </a:rPr>
                        <a:t> members</a:t>
                      </a:r>
                      <a:endParaRPr lang="en-GB" sz="1400" dirty="0" smtClean="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400" dirty="0" smtClean="0">
                          <a:latin typeface="Arial" pitchFamily="34" charset="0"/>
                          <a:cs typeface="Arial" pitchFamily="34" charset="0"/>
                        </a:rPr>
                        <a:t>42</a:t>
                      </a:r>
                      <a:endParaRPr lang="en-GB" sz="1400" dirty="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304800">
                <a:tc vMerge="1">
                  <a:txBody>
                    <a:bodyPr/>
                    <a:lstStyle/>
                    <a:p>
                      <a:endParaRPr lang="en-GB" dirty="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latin typeface="Arial" pitchFamily="34" charset="0"/>
                          <a:cs typeface="Arial" pitchFamily="34" charset="0"/>
                        </a:rPr>
                        <a:t>Including integrated RPs</a:t>
                      </a: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400" dirty="0" smtClean="0">
                          <a:latin typeface="Arial" pitchFamily="34" charset="0"/>
                          <a:cs typeface="Arial" pitchFamily="34" charset="0"/>
                        </a:rPr>
                        <a:t>54</a:t>
                      </a:r>
                      <a:endParaRPr lang="en-GB" sz="1400" dirty="0">
                        <a:latin typeface="Arial" pitchFamily="34" charset="0"/>
                        <a:cs typeface="Arial" pitchFamily="34" charset="0"/>
                      </a:endParaRPr>
                    </a:p>
                  </a:txBody>
                  <a:tcPr marL="91436" marR="9143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bl>
          </a:graphicData>
        </a:graphic>
      </p:graphicFrame>
      <p:grpSp>
        <p:nvGrpSpPr>
          <p:cNvPr id="13336" name="Group 16"/>
          <p:cNvGrpSpPr>
            <a:grpSpLocks/>
          </p:cNvGrpSpPr>
          <p:nvPr/>
        </p:nvGrpSpPr>
        <p:grpSpPr bwMode="auto">
          <a:xfrm>
            <a:off x="3876676" y="4945507"/>
            <a:ext cx="5246687" cy="1331912"/>
            <a:chOff x="2051720" y="1679454"/>
            <a:chExt cx="4464496" cy="1217893"/>
          </a:xfrm>
        </p:grpSpPr>
        <p:sp>
          <p:nvSpPr>
            <p:cNvPr id="16" name="Rectangle 15"/>
            <p:cNvSpPr/>
            <p:nvPr/>
          </p:nvSpPr>
          <p:spPr>
            <a:xfrm>
              <a:off x="2051720" y="1679454"/>
              <a:ext cx="4464496" cy="1217893"/>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eaLnBrk="1" fontAlgn="auto" hangingPunct="1">
                <a:spcBef>
                  <a:spcPts val="0"/>
                </a:spcBef>
                <a:spcAft>
                  <a:spcPts val="0"/>
                </a:spcAft>
                <a:defRPr/>
              </a:pPr>
              <a:endParaRPr lang="en-US" sz="1800">
                <a:solidFill>
                  <a:prstClr val="black"/>
                </a:solidFill>
                <a:latin typeface="Arial" pitchFamily="34" charset="0"/>
                <a:cs typeface="Arial" pitchFamily="34" charset="0"/>
              </a:endParaRPr>
            </a:p>
          </p:txBody>
        </p:sp>
        <p:sp>
          <p:nvSpPr>
            <p:cNvPr id="13339" name="TextBox 5"/>
            <p:cNvSpPr txBox="1">
              <a:spLocks noChangeArrowheads="1"/>
            </p:cNvSpPr>
            <p:nvPr/>
          </p:nvSpPr>
          <p:spPr bwMode="auto">
            <a:xfrm>
              <a:off x="2052279" y="1726488"/>
              <a:ext cx="4453203" cy="281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fontAlgn="auto" hangingPunct="1">
                <a:spcBef>
                  <a:spcPts val="0"/>
                </a:spcBef>
                <a:spcAft>
                  <a:spcPts val="0"/>
                </a:spcAft>
              </a:pPr>
              <a:r>
                <a:rPr lang="en-GB" sz="1400" b="1">
                  <a:solidFill>
                    <a:srgbClr val="003399"/>
                  </a:solidFill>
                  <a:latin typeface="Arial" pitchFamily="34" charset="0"/>
                  <a:cs typeface="Arial" pitchFamily="34" charset="0"/>
                </a:rPr>
                <a:t>Integrated EGI-InSPIRE Partners and EGI Council Members</a:t>
              </a:r>
            </a:p>
          </p:txBody>
        </p:sp>
        <p:sp>
          <p:nvSpPr>
            <p:cNvPr id="13340" name="TextBox 6"/>
            <p:cNvSpPr txBox="1">
              <a:spLocks noChangeArrowheads="1"/>
            </p:cNvSpPr>
            <p:nvPr/>
          </p:nvSpPr>
          <p:spPr bwMode="auto">
            <a:xfrm>
              <a:off x="2052479" y="2305124"/>
              <a:ext cx="4159244" cy="28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fontAlgn="auto" hangingPunct="1">
                <a:spcBef>
                  <a:spcPts val="0"/>
                </a:spcBef>
                <a:spcAft>
                  <a:spcPts val="0"/>
                </a:spcAft>
              </a:pPr>
              <a:r>
                <a:rPr lang="en-GB" sz="1400" b="1">
                  <a:solidFill>
                    <a:srgbClr val="FFC000"/>
                  </a:solidFill>
                  <a:latin typeface="Arial" pitchFamily="34" charset="0"/>
                  <a:cs typeface="Arial" pitchFamily="34" charset="0"/>
                </a:rPr>
                <a:t>Internal/External Resource Providers (being integrated)</a:t>
              </a:r>
            </a:p>
          </p:txBody>
        </p:sp>
        <p:sp>
          <p:nvSpPr>
            <p:cNvPr id="13341" name="TextBox 7"/>
            <p:cNvSpPr txBox="1">
              <a:spLocks noChangeArrowheads="1"/>
            </p:cNvSpPr>
            <p:nvPr/>
          </p:nvSpPr>
          <p:spPr bwMode="auto">
            <a:xfrm>
              <a:off x="2086254" y="2008624"/>
              <a:ext cx="3119842" cy="28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fontAlgn="auto" hangingPunct="1">
                <a:spcBef>
                  <a:spcPts val="0"/>
                </a:spcBef>
                <a:spcAft>
                  <a:spcPts val="0"/>
                </a:spcAft>
              </a:pPr>
              <a:r>
                <a:rPr lang="en-GB" sz="1400" b="1" dirty="0">
                  <a:solidFill>
                    <a:srgbClr val="00B050"/>
                  </a:solidFill>
                  <a:latin typeface="Arial" pitchFamily="34" charset="0"/>
                  <a:cs typeface="Arial" pitchFamily="34" charset="0"/>
                </a:rPr>
                <a:t>External Resource Providers (integrated)</a:t>
              </a:r>
            </a:p>
          </p:txBody>
        </p:sp>
        <p:sp>
          <p:nvSpPr>
            <p:cNvPr id="13342" name="TextBox 13"/>
            <p:cNvSpPr txBox="1">
              <a:spLocks noChangeArrowheads="1"/>
            </p:cNvSpPr>
            <p:nvPr/>
          </p:nvSpPr>
          <p:spPr bwMode="auto">
            <a:xfrm>
              <a:off x="2090480" y="2589570"/>
              <a:ext cx="1971286" cy="281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fontAlgn="auto" hangingPunct="1">
                <a:spcBef>
                  <a:spcPts val="0"/>
                </a:spcBef>
                <a:spcAft>
                  <a:spcPts val="0"/>
                </a:spcAft>
              </a:pPr>
              <a:r>
                <a:rPr lang="en-GB" sz="1400" b="1">
                  <a:solidFill>
                    <a:srgbClr val="7030A0"/>
                  </a:solidFill>
                  <a:latin typeface="Arial" pitchFamily="34" charset="0"/>
                  <a:cs typeface="Arial" pitchFamily="34" charset="0"/>
                </a:rPr>
                <a:t>Peer Resource Providers</a:t>
              </a:r>
            </a:p>
          </p:txBody>
        </p:sp>
      </p:grpSp>
      <p:sp>
        <p:nvSpPr>
          <p:cNvPr id="6" name="TextBox 5"/>
          <p:cNvSpPr txBox="1"/>
          <p:nvPr/>
        </p:nvSpPr>
        <p:spPr>
          <a:xfrm>
            <a:off x="4211638" y="1067934"/>
            <a:ext cx="4886325" cy="923925"/>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eaLnBrk="1" fontAlgn="auto" hangingPunct="1">
              <a:spcBef>
                <a:spcPts val="0"/>
              </a:spcBef>
              <a:spcAft>
                <a:spcPts val="0"/>
              </a:spcAft>
              <a:defRPr/>
            </a:pPr>
            <a:r>
              <a:rPr lang="en-US" sz="1800" dirty="0">
                <a:solidFill>
                  <a:prstClr val="black"/>
                </a:solidFill>
                <a:latin typeface="Arial" pitchFamily="34" charset="0"/>
                <a:cs typeface="Arial" pitchFamily="34" charset="0"/>
              </a:rPr>
              <a:t>Registered Users: 21714  VOs: 233</a:t>
            </a:r>
          </a:p>
          <a:p>
            <a:pPr eaLnBrk="1" fontAlgn="auto" hangingPunct="1">
              <a:spcBef>
                <a:spcPts val="0"/>
              </a:spcBef>
              <a:spcAft>
                <a:spcPts val="0"/>
              </a:spcAft>
              <a:defRPr/>
            </a:pPr>
            <a:r>
              <a:rPr lang="en-US" sz="1800" dirty="0" smtClean="0">
                <a:solidFill>
                  <a:prstClr val="black"/>
                </a:solidFill>
                <a:latin typeface="Arial" pitchFamily="34" charset="0"/>
                <a:cs typeface="Arial" pitchFamily="34" charset="0"/>
              </a:rPr>
              <a:t>CPUs</a:t>
            </a:r>
            <a:r>
              <a:rPr lang="en-US" sz="1800" dirty="0">
                <a:solidFill>
                  <a:prstClr val="black"/>
                </a:solidFill>
                <a:latin typeface="Arial" pitchFamily="34" charset="0"/>
                <a:cs typeface="Arial" pitchFamily="34" charset="0"/>
              </a:rPr>
              <a:t>: 470,000  Disk: 143PB  Tape: 138PB</a:t>
            </a:r>
          </a:p>
          <a:p>
            <a:pPr eaLnBrk="1" fontAlgn="auto" hangingPunct="1">
              <a:spcBef>
                <a:spcPts val="0"/>
              </a:spcBef>
              <a:spcAft>
                <a:spcPts val="0"/>
              </a:spcAft>
              <a:defRPr/>
            </a:pPr>
            <a:r>
              <a:rPr lang="en-US" sz="1800" dirty="0">
                <a:solidFill>
                  <a:prstClr val="black"/>
                </a:solidFill>
                <a:latin typeface="Arial" pitchFamily="34" charset="0"/>
                <a:cs typeface="Arial" pitchFamily="34" charset="0"/>
              </a:rPr>
              <a:t>Jobs: 1.62 </a:t>
            </a:r>
            <a:r>
              <a:rPr lang="en-US" sz="1800" dirty="0" smtClean="0">
                <a:solidFill>
                  <a:prstClr val="black"/>
                </a:solidFill>
                <a:latin typeface="Arial" pitchFamily="34" charset="0"/>
                <a:cs typeface="Arial" pitchFamily="34" charset="0"/>
              </a:rPr>
              <a:t>million/day</a:t>
            </a:r>
            <a:endParaRPr lang="en-US" sz="1800" dirty="0">
              <a:solidFill>
                <a:prstClr val="black"/>
              </a:solidFill>
              <a:latin typeface="Arial" pitchFamily="34" charset="0"/>
              <a:cs typeface="Arial" pitchFamily="34" charset="0"/>
            </a:endParaRPr>
          </a:p>
        </p:txBody>
      </p:sp>
      <p:sp>
        <p:nvSpPr>
          <p:cNvPr id="2" name="Title 1"/>
          <p:cNvSpPr>
            <a:spLocks noGrp="1"/>
          </p:cNvSpPr>
          <p:nvPr>
            <p:ph type="title"/>
          </p:nvPr>
        </p:nvSpPr>
        <p:spPr/>
        <p:txBody>
          <a:bodyPr/>
          <a:lstStyle/>
          <a:p>
            <a:r>
              <a:rPr lang="en-GB" smtClean="0"/>
              <a:t>Operational Infrastructure</a:t>
            </a:r>
            <a:endParaRPr lang="en-GB" dirty="0"/>
          </a:p>
        </p:txBody>
      </p:sp>
    </p:spTree>
    <p:extLst>
      <p:ext uri="{BB962C8B-B14F-4D97-AF65-F5344CB8AC3E}">
        <p14:creationId xmlns:p14="http://schemas.microsoft.com/office/powerpoint/2010/main" val="30440476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 name="Rectangle 6"/>
          <p:cNvSpPr txBox="1">
            <a:spLocks noChangeArrowheads="1"/>
          </p:cNvSpPr>
          <p:nvPr/>
        </p:nvSpPr>
        <p:spPr>
          <a:xfrm>
            <a:off x="381000" y="152400"/>
            <a:ext cx="8583488"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solidFill>
                  <a:srgbClr val="042662"/>
                </a:solidFill>
              </a:rPr>
              <a:t>Federation View – Monitoring</a:t>
            </a:r>
            <a:endParaRPr lang="en-GB" sz="2600" dirty="0">
              <a:solidFill>
                <a:srgbClr val="042662"/>
              </a:solidFill>
            </a:endParaRPr>
          </a:p>
        </p:txBody>
      </p:sp>
      <p:sp>
        <p:nvSpPr>
          <p:cNvPr id="104" name="Rectangle 103"/>
          <p:cNvSpPr/>
          <p:nvPr/>
        </p:nvSpPr>
        <p:spPr>
          <a:xfrm>
            <a:off x="6516456" y="1840460"/>
            <a:ext cx="1872000" cy="683968"/>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Configuration DB </a:t>
            </a:r>
            <a:r>
              <a:rPr kumimoji="0" lang="en-US" sz="1600" i="0" u="none" strike="noStrike" kern="0" cap="none" spc="0" normalizeH="0" baseline="0" noProof="0" dirty="0" smtClean="0">
                <a:ln>
                  <a:noFill/>
                </a:ln>
                <a:solidFill>
                  <a:srgbClr val="122047"/>
                </a:solidFill>
                <a:effectLst/>
                <a:uLnTx/>
                <a:uFillTx/>
                <a:latin typeface="+mn-lt"/>
                <a:ea typeface="+mn-ea"/>
                <a:cs typeface="+mn-cs"/>
              </a:rPr>
              <a:t>GOGDB</a:t>
            </a:r>
            <a:endParaRPr kumimoji="0" lang="en-US" sz="1600" i="0" u="none" strike="noStrike" kern="0" cap="none" spc="0" normalizeH="0" baseline="0" noProof="0" dirty="0">
              <a:ln>
                <a:noFill/>
              </a:ln>
              <a:solidFill>
                <a:srgbClr val="122047"/>
              </a:solidFill>
              <a:effectLst/>
              <a:uLnTx/>
              <a:uFillTx/>
              <a:latin typeface="+mn-lt"/>
              <a:ea typeface="+mn-ea"/>
              <a:cs typeface="+mn-cs"/>
            </a:endParaRPr>
          </a:p>
        </p:txBody>
      </p:sp>
      <p:sp>
        <p:nvSpPr>
          <p:cNvPr id="105" name="Rectangle 104"/>
          <p:cNvSpPr/>
          <p:nvPr/>
        </p:nvSpPr>
        <p:spPr>
          <a:xfrm>
            <a:off x="6516456" y="2814051"/>
            <a:ext cx="1872000" cy="614949"/>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600" b="1" kern="0" dirty="0" smtClean="0">
                <a:solidFill>
                  <a:srgbClr val="A50021"/>
                </a:solidFill>
                <a:latin typeface="+mn-lt"/>
              </a:rPr>
              <a:t>Monitoring</a:t>
            </a:r>
            <a:endParaRPr kumimoji="0" lang="en-US" sz="1600" b="1" i="0" u="none" strike="noStrike" kern="0" cap="none" spc="0" normalizeH="0" baseline="0" noProof="0" dirty="0" smtClean="0">
              <a:ln>
                <a:noFill/>
              </a:ln>
              <a:solidFill>
                <a:srgbClr val="A50021"/>
              </a:solidFill>
              <a:effectLst/>
              <a:uLnTx/>
              <a:uFillTx/>
              <a:latin typeface="+mn-lt"/>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1600" kern="0" dirty="0" err="1" smtClean="0">
                <a:latin typeface="+mn-lt"/>
              </a:rPr>
              <a:t>Nagios</a:t>
            </a:r>
            <a:endParaRPr kumimoji="0" lang="en-US" sz="1600" i="0" u="none" strike="noStrike" kern="0" cap="none" spc="0" normalizeH="0" baseline="0" noProof="0" dirty="0">
              <a:ln>
                <a:noFill/>
              </a:ln>
              <a:effectLst/>
              <a:uLnTx/>
              <a:uFillTx/>
              <a:latin typeface="+mn-lt"/>
            </a:endParaRPr>
          </a:p>
        </p:txBody>
      </p:sp>
      <p:sp>
        <p:nvSpPr>
          <p:cNvPr id="106" name="Rectangle 105"/>
          <p:cNvSpPr/>
          <p:nvPr/>
        </p:nvSpPr>
        <p:spPr>
          <a:xfrm>
            <a:off x="2015566" y="3696314"/>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BSC</a:t>
            </a:r>
            <a:endParaRPr kumimoji="0" lang="en-US" sz="1400" i="0" u="none" strike="noStrike" kern="0" cap="none" spc="0" normalizeH="0" baseline="0" noProof="0" dirty="0">
              <a:ln>
                <a:noFill/>
              </a:ln>
              <a:solidFill>
                <a:srgbClr val="122047"/>
              </a:solidFill>
              <a:effectLst/>
              <a:uLnTx/>
              <a:uFillTx/>
              <a:latin typeface="+mn-lt"/>
            </a:endParaRPr>
          </a:p>
        </p:txBody>
      </p:sp>
      <p:sp>
        <p:nvSpPr>
          <p:cNvPr id="107" name="Rectangle 106"/>
          <p:cNvSpPr/>
          <p:nvPr/>
        </p:nvSpPr>
        <p:spPr>
          <a:xfrm>
            <a:off x="2015566" y="76171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GWDG (ON/OS) </a:t>
            </a:r>
            <a:endParaRPr kumimoji="0" lang="en-US" sz="1400" i="0" u="none" strike="noStrike" kern="0" cap="none" spc="0" normalizeH="0" baseline="0" noProof="0" dirty="0">
              <a:ln>
                <a:noFill/>
              </a:ln>
              <a:solidFill>
                <a:srgbClr val="122047"/>
              </a:solidFill>
              <a:effectLst/>
              <a:uLnTx/>
              <a:uFillTx/>
              <a:latin typeface="+mn-lt"/>
            </a:endParaRPr>
          </a:p>
        </p:txBody>
      </p:sp>
      <p:sp>
        <p:nvSpPr>
          <p:cNvPr id="108" name="Rectangle 107"/>
          <p:cNvSpPr/>
          <p:nvPr/>
        </p:nvSpPr>
        <p:spPr>
          <a:xfrm>
            <a:off x="2015566" y="1344058"/>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09" name="Rectangle 108"/>
          <p:cNvSpPr/>
          <p:nvPr/>
        </p:nvSpPr>
        <p:spPr>
          <a:xfrm>
            <a:off x="2015566" y="1929465"/>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CYFRONET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69" name="Rectangle 168"/>
          <p:cNvSpPr/>
          <p:nvPr/>
        </p:nvSpPr>
        <p:spPr>
          <a:xfrm>
            <a:off x="2015566" y="251664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KTH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87" name="Rectangle 186"/>
          <p:cNvSpPr/>
          <p:nvPr/>
        </p:nvSpPr>
        <p:spPr>
          <a:xfrm>
            <a:off x="4037845" y="251756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10" name="Rectangle 209"/>
          <p:cNvSpPr/>
          <p:nvPr/>
        </p:nvSpPr>
        <p:spPr>
          <a:xfrm>
            <a:off x="2015566" y="3105343"/>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CESGA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213" name="Rectangle 212"/>
          <p:cNvSpPr/>
          <p:nvPr/>
        </p:nvSpPr>
        <p:spPr>
          <a:xfrm>
            <a:off x="2015566" y="4285067"/>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FZJ (OS)</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214" name="Straight Arrow Connector 213"/>
          <p:cNvCxnSpPr/>
          <p:nvPr/>
        </p:nvCxnSpPr>
        <p:spPr bwMode="auto">
          <a:xfrm>
            <a:off x="5400958" y="620688"/>
            <a:ext cx="0" cy="496800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15" name="Straight Arrow Connector 214"/>
          <p:cNvCxnSpPr/>
          <p:nvPr/>
        </p:nvCxnSpPr>
        <p:spPr bwMode="auto">
          <a:xfrm flipH="1">
            <a:off x="5135957" y="2652349"/>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17" name="Straight Arrow Connector 216"/>
          <p:cNvCxnSpPr/>
          <p:nvPr/>
        </p:nvCxnSpPr>
        <p:spPr bwMode="auto">
          <a:xfrm flipH="1">
            <a:off x="5400216" y="2182444"/>
            <a:ext cx="111600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18" name="Rectangle 7"/>
          <p:cNvSpPr txBox="1">
            <a:spLocks noChangeArrowheads="1"/>
          </p:cNvSpPr>
          <p:nvPr/>
        </p:nvSpPr>
        <p:spPr bwMode="auto">
          <a:xfrm>
            <a:off x="5618684" y="4789781"/>
            <a:ext cx="1774654" cy="11650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ct val="100000"/>
              </a:lnSpc>
              <a:spcBef>
                <a:spcPts val="600"/>
              </a:spcBef>
              <a:spcAft>
                <a:spcPts val="0"/>
              </a:spcAft>
              <a:buNone/>
            </a:pPr>
            <a:r>
              <a:rPr lang="en-GB" sz="1400" dirty="0" smtClean="0">
                <a:solidFill>
                  <a:schemeClr val="tx1"/>
                </a:solidFill>
              </a:rPr>
              <a:t>ON = </a:t>
            </a:r>
            <a:r>
              <a:rPr lang="en-GB" sz="1400" dirty="0" err="1" smtClean="0">
                <a:solidFill>
                  <a:schemeClr val="tx1"/>
                </a:solidFill>
              </a:rPr>
              <a:t>OpenNebula</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OS = </a:t>
            </a:r>
            <a:r>
              <a:rPr lang="en-GB" sz="1400" dirty="0" err="1" smtClean="0">
                <a:solidFill>
                  <a:schemeClr val="tx1"/>
                </a:solidFill>
              </a:rPr>
              <a:t>OpenStack</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WN = </a:t>
            </a:r>
            <a:r>
              <a:rPr lang="en-GB" sz="1400" dirty="0" err="1" smtClean="0">
                <a:solidFill>
                  <a:schemeClr val="tx1"/>
                </a:solidFill>
              </a:rPr>
              <a:t>WNoDeS</a:t>
            </a:r>
            <a:r>
              <a:rPr lang="en-GB" sz="1400" dirty="0" smtClean="0">
                <a:solidFill>
                  <a:schemeClr val="tx1"/>
                </a:solidFill>
              </a:rPr>
              <a:t>.</a:t>
            </a:r>
          </a:p>
        </p:txBody>
      </p:sp>
      <p:sp>
        <p:nvSpPr>
          <p:cNvPr id="219" name="Rectangle 218"/>
          <p:cNvSpPr/>
          <p:nvPr/>
        </p:nvSpPr>
        <p:spPr>
          <a:xfrm>
            <a:off x="2015566" y="486921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LAL (SL)</a:t>
            </a:r>
            <a:endParaRPr kumimoji="0" lang="en-US" sz="1400" i="0" u="none" strike="noStrike" kern="0" cap="none" spc="0" normalizeH="0" baseline="0" noProof="0" dirty="0">
              <a:ln>
                <a:noFill/>
              </a:ln>
              <a:solidFill>
                <a:srgbClr val="122047"/>
              </a:solidFill>
              <a:effectLst/>
              <a:uLnTx/>
              <a:uFillTx/>
              <a:latin typeface="+mn-lt"/>
            </a:endParaRPr>
          </a:p>
        </p:txBody>
      </p:sp>
      <p:sp>
        <p:nvSpPr>
          <p:cNvPr id="220" name="Rectangle 219"/>
          <p:cNvSpPr/>
          <p:nvPr/>
        </p:nvSpPr>
        <p:spPr>
          <a:xfrm>
            <a:off x="2015566" y="544528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lang="en-US" sz="1400" kern="0" dirty="0" smtClean="0">
                <a:solidFill>
                  <a:srgbClr val="122047"/>
                </a:solidFill>
                <a:latin typeface="+mn-lt"/>
              </a:rPr>
              <a:t>INFN/CNAF</a:t>
            </a:r>
            <a:r>
              <a:rPr kumimoji="0" lang="en-US" sz="1400" i="0" u="none" strike="noStrike" kern="0" cap="none" spc="0" normalizeH="0" baseline="0" noProof="0" dirty="0" smtClean="0">
                <a:ln>
                  <a:noFill/>
                </a:ln>
                <a:solidFill>
                  <a:srgbClr val="122047"/>
                </a:solidFill>
                <a:effectLst/>
                <a:uLnTx/>
                <a:uFillTx/>
                <a:latin typeface="+mn-lt"/>
              </a:rPr>
              <a:t> (WN)</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221" name="Straight Arrow Connector 220"/>
          <p:cNvCxnSpPr/>
          <p:nvPr/>
        </p:nvCxnSpPr>
        <p:spPr bwMode="auto">
          <a:xfrm flipH="1" flipV="1">
            <a:off x="5400216" y="3105343"/>
            <a:ext cx="111600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22" name="Rectangle 221"/>
          <p:cNvSpPr/>
          <p:nvPr/>
        </p:nvSpPr>
        <p:spPr>
          <a:xfrm>
            <a:off x="4037845" y="76470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23" name="Rectangle 222"/>
          <p:cNvSpPr/>
          <p:nvPr/>
        </p:nvSpPr>
        <p:spPr>
          <a:xfrm>
            <a:off x="4037845" y="1012766"/>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i="0" u="none" strike="noStrike" kern="0" cap="none" spc="0" normalizeH="0" baseline="0" noProof="0" dirty="0" smtClean="0">
                <a:ln>
                  <a:noFill/>
                </a:ln>
                <a:solidFill>
                  <a:srgbClr val="122047"/>
                </a:solidFill>
                <a:effectLst/>
                <a:uLnTx/>
                <a:uFillTx/>
                <a:latin typeface="+mn-lt"/>
                <a:ea typeface="+mn-ea"/>
                <a:cs typeface="+mn-cs"/>
              </a:rPr>
              <a:t>CDMI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24" name="Straight Arrow Connector 223"/>
          <p:cNvCxnSpPr/>
          <p:nvPr/>
        </p:nvCxnSpPr>
        <p:spPr bwMode="auto">
          <a:xfrm flipH="1">
            <a:off x="5135957" y="89949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25" name="Straight Arrow Connector 224"/>
          <p:cNvCxnSpPr/>
          <p:nvPr/>
        </p:nvCxnSpPr>
        <p:spPr bwMode="auto">
          <a:xfrm flipH="1">
            <a:off x="5132878" y="113214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26" name="Rectangle 225"/>
          <p:cNvSpPr/>
          <p:nvPr/>
        </p:nvSpPr>
        <p:spPr>
          <a:xfrm>
            <a:off x="4037845" y="1343847"/>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27" name="Rectangle 226"/>
          <p:cNvSpPr/>
          <p:nvPr/>
        </p:nvSpPr>
        <p:spPr>
          <a:xfrm>
            <a:off x="4037845" y="159498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CDMI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28" name="Straight Arrow Connector 227"/>
          <p:cNvCxnSpPr/>
          <p:nvPr/>
        </p:nvCxnSpPr>
        <p:spPr bwMode="auto">
          <a:xfrm flipH="1">
            <a:off x="5135957" y="148171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29" name="Straight Arrow Connector 228"/>
          <p:cNvCxnSpPr/>
          <p:nvPr/>
        </p:nvCxnSpPr>
        <p:spPr bwMode="auto">
          <a:xfrm flipH="1">
            <a:off x="5132878" y="171436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0" name="Rectangle 229"/>
          <p:cNvSpPr/>
          <p:nvPr/>
        </p:nvSpPr>
        <p:spPr>
          <a:xfrm>
            <a:off x="4037845" y="192914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32" name="Straight Arrow Connector 231"/>
          <p:cNvCxnSpPr/>
          <p:nvPr/>
        </p:nvCxnSpPr>
        <p:spPr bwMode="auto">
          <a:xfrm flipH="1">
            <a:off x="5135957" y="2067015"/>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4" name="Rectangle 233"/>
          <p:cNvSpPr/>
          <p:nvPr/>
        </p:nvSpPr>
        <p:spPr>
          <a:xfrm>
            <a:off x="4037845" y="310590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36" name="Straight Arrow Connector 235"/>
          <p:cNvCxnSpPr/>
          <p:nvPr/>
        </p:nvCxnSpPr>
        <p:spPr bwMode="auto">
          <a:xfrm flipH="1">
            <a:off x="5135957" y="324069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8" name="Rectangle 237"/>
          <p:cNvSpPr/>
          <p:nvPr/>
        </p:nvSpPr>
        <p:spPr>
          <a:xfrm>
            <a:off x="4037845" y="369639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CDMI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40" name="Straight Arrow Connector 239"/>
          <p:cNvCxnSpPr/>
          <p:nvPr/>
        </p:nvCxnSpPr>
        <p:spPr bwMode="auto">
          <a:xfrm flipH="1">
            <a:off x="5135957" y="383118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42" name="Rectangle 241"/>
          <p:cNvSpPr/>
          <p:nvPr/>
        </p:nvSpPr>
        <p:spPr>
          <a:xfrm>
            <a:off x="4037845" y="428693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44" name="Straight Arrow Connector 243"/>
          <p:cNvCxnSpPr/>
          <p:nvPr/>
        </p:nvCxnSpPr>
        <p:spPr bwMode="auto">
          <a:xfrm flipH="1">
            <a:off x="5135957" y="442172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46" name="Rectangle 245"/>
          <p:cNvSpPr/>
          <p:nvPr/>
        </p:nvSpPr>
        <p:spPr>
          <a:xfrm>
            <a:off x="4037845" y="486916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48" name="Straight Arrow Connector 247"/>
          <p:cNvCxnSpPr/>
          <p:nvPr/>
        </p:nvCxnSpPr>
        <p:spPr bwMode="auto">
          <a:xfrm flipH="1">
            <a:off x="5135957" y="500394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50" name="Rectangle 249"/>
          <p:cNvSpPr/>
          <p:nvPr/>
        </p:nvSpPr>
        <p:spPr>
          <a:xfrm>
            <a:off x="4037845" y="544522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OCCI</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52" name="Straight Arrow Connector 251"/>
          <p:cNvCxnSpPr/>
          <p:nvPr/>
        </p:nvCxnSpPr>
        <p:spPr bwMode="auto">
          <a:xfrm flipH="1">
            <a:off x="5135957" y="558001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4" name="Straight Arrow Connector 253"/>
          <p:cNvCxnSpPr>
            <a:endCxn id="104" idx="3"/>
          </p:cNvCxnSpPr>
          <p:nvPr/>
        </p:nvCxnSpPr>
        <p:spPr bwMode="auto">
          <a:xfrm flipH="1">
            <a:off x="8388456" y="2181148"/>
            <a:ext cx="288000" cy="1296"/>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5" name="Straight Arrow Connector 254"/>
          <p:cNvCxnSpPr>
            <a:endCxn id="105" idx="3"/>
          </p:cNvCxnSpPr>
          <p:nvPr/>
        </p:nvCxnSpPr>
        <p:spPr bwMode="auto">
          <a:xfrm flipH="1">
            <a:off x="8388456" y="3121525"/>
            <a:ext cx="288000" cy="1"/>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7" name="Straight Arrow Connector 256"/>
          <p:cNvCxnSpPr/>
          <p:nvPr/>
        </p:nvCxnSpPr>
        <p:spPr bwMode="auto">
          <a:xfrm flipH="1">
            <a:off x="8676456" y="2181148"/>
            <a:ext cx="0" cy="940377"/>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59" name="Rectangle 258"/>
          <p:cNvSpPr/>
          <p:nvPr/>
        </p:nvSpPr>
        <p:spPr>
          <a:xfrm>
            <a:off x="919117" y="251756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60" name="Rectangle 259"/>
          <p:cNvSpPr/>
          <p:nvPr/>
        </p:nvSpPr>
        <p:spPr>
          <a:xfrm>
            <a:off x="919117" y="2768702"/>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61" name="Rectangle 260"/>
          <p:cNvSpPr/>
          <p:nvPr/>
        </p:nvSpPr>
        <p:spPr>
          <a:xfrm>
            <a:off x="919117" y="76470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62" name="Rectangle 261"/>
          <p:cNvSpPr/>
          <p:nvPr/>
        </p:nvSpPr>
        <p:spPr>
          <a:xfrm>
            <a:off x="919117" y="1012766"/>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63" name="Rectangle 262"/>
          <p:cNvSpPr/>
          <p:nvPr/>
        </p:nvSpPr>
        <p:spPr>
          <a:xfrm>
            <a:off x="919117" y="1343847"/>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64" name="Rectangle 263"/>
          <p:cNvSpPr/>
          <p:nvPr/>
        </p:nvSpPr>
        <p:spPr>
          <a:xfrm>
            <a:off x="919117" y="159498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65" name="Rectangle 264"/>
          <p:cNvSpPr/>
          <p:nvPr/>
        </p:nvSpPr>
        <p:spPr>
          <a:xfrm>
            <a:off x="919117" y="192914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66" name="Rectangle 265"/>
          <p:cNvSpPr/>
          <p:nvPr/>
        </p:nvSpPr>
        <p:spPr>
          <a:xfrm>
            <a:off x="919117" y="2181465"/>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67" name="Rectangle 266"/>
          <p:cNvSpPr/>
          <p:nvPr/>
        </p:nvSpPr>
        <p:spPr>
          <a:xfrm>
            <a:off x="919117" y="310590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68" name="Rectangle 267"/>
          <p:cNvSpPr/>
          <p:nvPr/>
        </p:nvSpPr>
        <p:spPr>
          <a:xfrm>
            <a:off x="919117" y="335704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70" name="Rectangle 269"/>
          <p:cNvSpPr/>
          <p:nvPr/>
        </p:nvSpPr>
        <p:spPr>
          <a:xfrm>
            <a:off x="919117" y="428693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71" name="Rectangle 270"/>
          <p:cNvSpPr/>
          <p:nvPr/>
        </p:nvSpPr>
        <p:spPr>
          <a:xfrm>
            <a:off x="919117" y="4538079"/>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72" name="Rectangle 271"/>
          <p:cNvSpPr/>
          <p:nvPr/>
        </p:nvSpPr>
        <p:spPr>
          <a:xfrm>
            <a:off x="919117" y="486916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73" name="Rectangle 272"/>
          <p:cNvSpPr/>
          <p:nvPr/>
        </p:nvSpPr>
        <p:spPr>
          <a:xfrm>
            <a:off x="919117" y="512030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sp>
        <p:nvSpPr>
          <p:cNvPr id="274" name="Rectangle 273"/>
          <p:cNvSpPr/>
          <p:nvPr/>
        </p:nvSpPr>
        <p:spPr>
          <a:xfrm>
            <a:off x="919117" y="544522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sp>
        <p:nvSpPr>
          <p:cNvPr id="275" name="Rectangle 274"/>
          <p:cNvSpPr/>
          <p:nvPr/>
        </p:nvSpPr>
        <p:spPr>
          <a:xfrm>
            <a:off x="919117" y="5696365"/>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200" kern="0" dirty="0" smtClean="0">
                <a:solidFill>
                  <a:srgbClr val="122047"/>
                </a:solidFill>
                <a:latin typeface="+mn-lt"/>
              </a:rPr>
              <a:t>BDII</a:t>
            </a:r>
            <a:endParaRPr kumimoji="0" lang="en-US" sz="1200" i="0" u="none" strike="noStrike" kern="0" cap="none" spc="0" normalizeH="0" baseline="0" noProof="0" dirty="0" smtClean="0">
              <a:ln>
                <a:noFill/>
              </a:ln>
              <a:solidFill>
                <a:srgbClr val="122047"/>
              </a:solidFill>
              <a:effectLst/>
              <a:uLnTx/>
              <a:uFillTx/>
              <a:latin typeface="+mn-lt"/>
              <a:ea typeface="+mn-ea"/>
              <a:cs typeface="+mn-cs"/>
            </a:endParaRPr>
          </a:p>
        </p:txBody>
      </p:sp>
      <p:cxnSp>
        <p:nvCxnSpPr>
          <p:cNvPr id="276" name="Straight Arrow Connector 275"/>
          <p:cNvCxnSpPr/>
          <p:nvPr/>
        </p:nvCxnSpPr>
        <p:spPr bwMode="auto">
          <a:xfrm>
            <a:off x="627889" y="620688"/>
            <a:ext cx="0" cy="518400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77" name="Straight Arrow Connector 276"/>
          <p:cNvCxnSpPr/>
          <p:nvPr/>
        </p:nvCxnSpPr>
        <p:spPr bwMode="auto">
          <a:xfrm flipH="1">
            <a:off x="630968" y="2644951"/>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78" name="Straight Arrow Connector 277"/>
          <p:cNvCxnSpPr/>
          <p:nvPr/>
        </p:nvCxnSpPr>
        <p:spPr bwMode="auto">
          <a:xfrm flipH="1">
            <a:off x="630968" y="2877601"/>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79" name="Straight Arrow Connector 278"/>
          <p:cNvCxnSpPr/>
          <p:nvPr/>
        </p:nvCxnSpPr>
        <p:spPr bwMode="auto">
          <a:xfrm flipH="1">
            <a:off x="630968" y="89209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0" name="Straight Arrow Connector 279"/>
          <p:cNvCxnSpPr/>
          <p:nvPr/>
        </p:nvCxnSpPr>
        <p:spPr bwMode="auto">
          <a:xfrm flipH="1">
            <a:off x="627889" y="112474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1" name="Straight Arrow Connector 280"/>
          <p:cNvCxnSpPr/>
          <p:nvPr/>
        </p:nvCxnSpPr>
        <p:spPr bwMode="auto">
          <a:xfrm flipH="1">
            <a:off x="630968" y="147431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2" name="Straight Arrow Connector 281"/>
          <p:cNvCxnSpPr/>
          <p:nvPr/>
        </p:nvCxnSpPr>
        <p:spPr bwMode="auto">
          <a:xfrm flipH="1">
            <a:off x="627889" y="170696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3" name="Straight Arrow Connector 282"/>
          <p:cNvCxnSpPr/>
          <p:nvPr/>
        </p:nvCxnSpPr>
        <p:spPr bwMode="auto">
          <a:xfrm flipH="1">
            <a:off x="630968" y="2059617"/>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4" name="Straight Arrow Connector 283"/>
          <p:cNvCxnSpPr/>
          <p:nvPr/>
        </p:nvCxnSpPr>
        <p:spPr bwMode="auto">
          <a:xfrm flipH="1">
            <a:off x="627889" y="2292267"/>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5" name="Straight Arrow Connector 284"/>
          <p:cNvCxnSpPr/>
          <p:nvPr/>
        </p:nvCxnSpPr>
        <p:spPr bwMode="auto">
          <a:xfrm flipH="1">
            <a:off x="630968" y="323329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6" name="Straight Arrow Connector 285"/>
          <p:cNvCxnSpPr/>
          <p:nvPr/>
        </p:nvCxnSpPr>
        <p:spPr bwMode="auto">
          <a:xfrm flipH="1">
            <a:off x="627889" y="346594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8" name="Straight Arrow Connector 287"/>
          <p:cNvCxnSpPr/>
          <p:nvPr/>
        </p:nvCxnSpPr>
        <p:spPr bwMode="auto">
          <a:xfrm flipH="1">
            <a:off x="630968" y="441432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9" name="Straight Arrow Connector 288"/>
          <p:cNvCxnSpPr/>
          <p:nvPr/>
        </p:nvCxnSpPr>
        <p:spPr bwMode="auto">
          <a:xfrm flipH="1">
            <a:off x="627889" y="464697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90" name="Straight Arrow Connector 289"/>
          <p:cNvCxnSpPr/>
          <p:nvPr/>
        </p:nvCxnSpPr>
        <p:spPr bwMode="auto">
          <a:xfrm flipH="1">
            <a:off x="630968" y="4996550"/>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91" name="Straight Arrow Connector 290"/>
          <p:cNvCxnSpPr/>
          <p:nvPr/>
        </p:nvCxnSpPr>
        <p:spPr bwMode="auto">
          <a:xfrm flipH="1">
            <a:off x="627889" y="5229200"/>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92" name="Straight Arrow Connector 291"/>
          <p:cNvCxnSpPr/>
          <p:nvPr/>
        </p:nvCxnSpPr>
        <p:spPr bwMode="auto">
          <a:xfrm flipH="1">
            <a:off x="630968" y="557261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93" name="Straight Arrow Connector 292"/>
          <p:cNvCxnSpPr/>
          <p:nvPr/>
        </p:nvCxnSpPr>
        <p:spPr bwMode="auto">
          <a:xfrm flipH="1">
            <a:off x="627889" y="580526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94" name="Straight Arrow Connector 293"/>
          <p:cNvCxnSpPr/>
          <p:nvPr/>
        </p:nvCxnSpPr>
        <p:spPr bwMode="auto">
          <a:xfrm flipH="1">
            <a:off x="627889" y="620688"/>
            <a:ext cx="478800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Tree>
    <p:extLst>
      <p:ext uri="{BB962C8B-B14F-4D97-AF65-F5344CB8AC3E}">
        <p14:creationId xmlns:p14="http://schemas.microsoft.com/office/powerpoint/2010/main" val="875406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 name="Rectangle 6"/>
          <p:cNvSpPr txBox="1">
            <a:spLocks noChangeArrowheads="1"/>
          </p:cNvSpPr>
          <p:nvPr/>
        </p:nvSpPr>
        <p:spPr>
          <a:xfrm>
            <a:off x="381000" y="152400"/>
            <a:ext cx="8583488"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solidFill>
                  <a:srgbClr val="042662"/>
                </a:solidFill>
              </a:rPr>
              <a:t>Federation View – Accounting</a:t>
            </a:r>
            <a:endParaRPr lang="en-GB" sz="2600" dirty="0">
              <a:solidFill>
                <a:srgbClr val="042662"/>
              </a:solidFill>
            </a:endParaRPr>
          </a:p>
        </p:txBody>
      </p:sp>
      <p:sp>
        <p:nvSpPr>
          <p:cNvPr id="105" name="Rectangle 104"/>
          <p:cNvSpPr/>
          <p:nvPr/>
        </p:nvSpPr>
        <p:spPr>
          <a:xfrm>
            <a:off x="6408594" y="2814051"/>
            <a:ext cx="1872000" cy="614949"/>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rPr>
              <a:t>Accounting</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kern="0" dirty="0" smtClean="0">
                <a:latin typeface="+mn-lt"/>
              </a:rPr>
              <a:t>APEL</a:t>
            </a:r>
            <a:endParaRPr kumimoji="0" lang="en-US" sz="1600" i="0" u="none" strike="noStrike" kern="0" cap="none" spc="0" normalizeH="0" baseline="0" noProof="0" dirty="0">
              <a:ln>
                <a:noFill/>
              </a:ln>
              <a:effectLst/>
              <a:uLnTx/>
              <a:uFillTx/>
              <a:latin typeface="+mn-lt"/>
            </a:endParaRPr>
          </a:p>
        </p:txBody>
      </p:sp>
      <p:sp>
        <p:nvSpPr>
          <p:cNvPr id="106" name="Rectangle 105"/>
          <p:cNvSpPr/>
          <p:nvPr/>
        </p:nvSpPr>
        <p:spPr>
          <a:xfrm>
            <a:off x="899592" y="3696314"/>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Venus-C</a:t>
            </a:r>
            <a:endParaRPr kumimoji="0" lang="en-US" sz="1400" i="0" u="none" strike="noStrike" kern="0" cap="none" spc="0" normalizeH="0" baseline="0" noProof="0" dirty="0">
              <a:ln>
                <a:noFill/>
              </a:ln>
              <a:solidFill>
                <a:srgbClr val="122047"/>
              </a:solidFill>
              <a:effectLst/>
              <a:uLnTx/>
              <a:uFillTx/>
              <a:latin typeface="+mn-lt"/>
            </a:endParaRPr>
          </a:p>
        </p:txBody>
      </p:sp>
      <p:sp>
        <p:nvSpPr>
          <p:cNvPr id="107" name="Rectangle 106"/>
          <p:cNvSpPr/>
          <p:nvPr/>
        </p:nvSpPr>
        <p:spPr>
          <a:xfrm>
            <a:off x="899592" y="76171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GWDG (ON/OS) </a:t>
            </a:r>
            <a:endParaRPr kumimoji="0" lang="en-US" sz="1400" i="0" u="none" strike="noStrike" kern="0" cap="none" spc="0" normalizeH="0" baseline="0" noProof="0" dirty="0">
              <a:ln>
                <a:noFill/>
              </a:ln>
              <a:solidFill>
                <a:srgbClr val="122047"/>
              </a:solidFill>
              <a:effectLst/>
              <a:uLnTx/>
              <a:uFillTx/>
              <a:latin typeface="+mn-lt"/>
            </a:endParaRPr>
          </a:p>
        </p:txBody>
      </p:sp>
      <p:sp>
        <p:nvSpPr>
          <p:cNvPr id="108" name="Rectangle 107"/>
          <p:cNvSpPr/>
          <p:nvPr/>
        </p:nvSpPr>
        <p:spPr>
          <a:xfrm>
            <a:off x="899592" y="1344058"/>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09" name="Rectangle 108"/>
          <p:cNvSpPr/>
          <p:nvPr/>
        </p:nvSpPr>
        <p:spPr>
          <a:xfrm>
            <a:off x="899592" y="1929465"/>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CYFRONET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69" name="Rectangle 168"/>
          <p:cNvSpPr/>
          <p:nvPr/>
        </p:nvSpPr>
        <p:spPr>
          <a:xfrm>
            <a:off x="899592" y="251664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KTH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187" name="Rectangle 186"/>
          <p:cNvSpPr/>
          <p:nvPr/>
        </p:nvSpPr>
        <p:spPr>
          <a:xfrm>
            <a:off x="2921871" y="251756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sp>
        <p:nvSpPr>
          <p:cNvPr id="210" name="Rectangle 209"/>
          <p:cNvSpPr/>
          <p:nvPr/>
        </p:nvSpPr>
        <p:spPr>
          <a:xfrm>
            <a:off x="899592" y="3105343"/>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CESGA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213" name="Rectangle 212"/>
          <p:cNvSpPr/>
          <p:nvPr/>
        </p:nvSpPr>
        <p:spPr>
          <a:xfrm>
            <a:off x="899592" y="4285067"/>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FZJ (OS)</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214" name="Straight Arrow Connector 213"/>
          <p:cNvCxnSpPr/>
          <p:nvPr/>
        </p:nvCxnSpPr>
        <p:spPr bwMode="auto">
          <a:xfrm>
            <a:off x="4284984" y="887167"/>
            <a:ext cx="0" cy="471600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15" name="Straight Arrow Connector 214"/>
          <p:cNvCxnSpPr/>
          <p:nvPr/>
        </p:nvCxnSpPr>
        <p:spPr bwMode="auto">
          <a:xfrm flipH="1">
            <a:off x="4019983" y="2652349"/>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18" name="Rectangle 7"/>
          <p:cNvSpPr txBox="1">
            <a:spLocks noChangeArrowheads="1"/>
          </p:cNvSpPr>
          <p:nvPr/>
        </p:nvSpPr>
        <p:spPr bwMode="auto">
          <a:xfrm>
            <a:off x="4633940" y="4136169"/>
            <a:ext cx="3034404" cy="11650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ct val="100000"/>
              </a:lnSpc>
              <a:spcBef>
                <a:spcPts val="600"/>
              </a:spcBef>
              <a:spcAft>
                <a:spcPts val="0"/>
              </a:spcAft>
              <a:buNone/>
            </a:pPr>
            <a:r>
              <a:rPr lang="en-GB" sz="1400" dirty="0" smtClean="0">
                <a:solidFill>
                  <a:schemeClr val="tx1"/>
                </a:solidFill>
              </a:rPr>
              <a:t>ON = </a:t>
            </a:r>
            <a:r>
              <a:rPr lang="en-GB" sz="1400" dirty="0" err="1" smtClean="0">
                <a:solidFill>
                  <a:schemeClr val="tx1"/>
                </a:solidFill>
              </a:rPr>
              <a:t>OpenNebula</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OS = </a:t>
            </a:r>
            <a:r>
              <a:rPr lang="en-GB" sz="1400" dirty="0" err="1" smtClean="0">
                <a:solidFill>
                  <a:schemeClr val="tx1"/>
                </a:solidFill>
              </a:rPr>
              <a:t>OpenStack</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WN = </a:t>
            </a:r>
            <a:r>
              <a:rPr lang="en-GB" sz="1400" dirty="0" err="1" smtClean="0">
                <a:solidFill>
                  <a:schemeClr val="tx1"/>
                </a:solidFill>
              </a:rPr>
              <a:t>WNoDeS</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SSM </a:t>
            </a:r>
            <a:r>
              <a:rPr lang="en-GB" sz="1400" dirty="0">
                <a:solidFill>
                  <a:schemeClr val="tx1"/>
                </a:solidFill>
              </a:rPr>
              <a:t>= Secure Stomp </a:t>
            </a:r>
            <a:r>
              <a:rPr lang="en-GB" sz="1400" dirty="0" smtClean="0">
                <a:solidFill>
                  <a:schemeClr val="tx1"/>
                </a:solidFill>
              </a:rPr>
              <a:t>Messenger.</a:t>
            </a:r>
          </a:p>
        </p:txBody>
      </p:sp>
      <p:sp>
        <p:nvSpPr>
          <p:cNvPr id="219" name="Rectangle 218"/>
          <p:cNvSpPr/>
          <p:nvPr/>
        </p:nvSpPr>
        <p:spPr>
          <a:xfrm>
            <a:off x="899592" y="486921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LAL (SL)</a:t>
            </a:r>
            <a:endParaRPr kumimoji="0" lang="en-US" sz="1400" i="0" u="none" strike="noStrike" kern="0" cap="none" spc="0" normalizeH="0" baseline="0" noProof="0" dirty="0">
              <a:ln>
                <a:noFill/>
              </a:ln>
              <a:solidFill>
                <a:srgbClr val="122047"/>
              </a:solidFill>
              <a:effectLst/>
              <a:uLnTx/>
              <a:uFillTx/>
              <a:latin typeface="+mn-lt"/>
            </a:endParaRPr>
          </a:p>
        </p:txBody>
      </p:sp>
      <p:sp>
        <p:nvSpPr>
          <p:cNvPr id="220" name="Rectangle 219"/>
          <p:cNvSpPr/>
          <p:nvPr/>
        </p:nvSpPr>
        <p:spPr>
          <a:xfrm>
            <a:off x="899592" y="544528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lang="en-US" sz="1400" kern="0" dirty="0" smtClean="0">
                <a:solidFill>
                  <a:srgbClr val="122047"/>
                </a:solidFill>
                <a:latin typeface="+mn-lt"/>
              </a:rPr>
              <a:t>INFN/CNAF</a:t>
            </a:r>
            <a:r>
              <a:rPr kumimoji="0" lang="en-US" sz="1400" i="0" u="none" strike="noStrike" kern="0" cap="none" spc="0" normalizeH="0" baseline="0" noProof="0" dirty="0" smtClean="0">
                <a:ln>
                  <a:noFill/>
                </a:ln>
                <a:solidFill>
                  <a:srgbClr val="122047"/>
                </a:solidFill>
                <a:effectLst/>
                <a:uLnTx/>
                <a:uFillTx/>
                <a:latin typeface="+mn-lt"/>
              </a:rPr>
              <a:t> (WN)</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221" name="Straight Arrow Connector 220"/>
          <p:cNvCxnSpPr>
            <a:stCxn id="105" idx="1"/>
          </p:cNvCxnSpPr>
          <p:nvPr/>
        </p:nvCxnSpPr>
        <p:spPr bwMode="auto">
          <a:xfrm flipH="1" flipV="1">
            <a:off x="4296078" y="3105343"/>
            <a:ext cx="2112516" cy="16183"/>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22" name="Rectangle 221"/>
          <p:cNvSpPr/>
          <p:nvPr/>
        </p:nvSpPr>
        <p:spPr>
          <a:xfrm>
            <a:off x="2921871" y="76470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SSM</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24" name="Straight Arrow Connector 223"/>
          <p:cNvCxnSpPr/>
          <p:nvPr/>
        </p:nvCxnSpPr>
        <p:spPr bwMode="auto">
          <a:xfrm flipH="1">
            <a:off x="4019983" y="89949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26" name="Rectangle 225"/>
          <p:cNvSpPr/>
          <p:nvPr/>
        </p:nvSpPr>
        <p:spPr>
          <a:xfrm>
            <a:off x="2921871" y="1343847"/>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28" name="Straight Arrow Connector 227"/>
          <p:cNvCxnSpPr/>
          <p:nvPr/>
        </p:nvCxnSpPr>
        <p:spPr bwMode="auto">
          <a:xfrm flipH="1">
            <a:off x="4019983" y="148171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0" name="Rectangle 229"/>
          <p:cNvSpPr/>
          <p:nvPr/>
        </p:nvSpPr>
        <p:spPr>
          <a:xfrm>
            <a:off x="2921871" y="192914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32" name="Straight Arrow Connector 231"/>
          <p:cNvCxnSpPr/>
          <p:nvPr/>
        </p:nvCxnSpPr>
        <p:spPr bwMode="auto">
          <a:xfrm flipH="1">
            <a:off x="4019983" y="2067015"/>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4" name="Rectangle 233"/>
          <p:cNvSpPr/>
          <p:nvPr/>
        </p:nvSpPr>
        <p:spPr>
          <a:xfrm>
            <a:off x="2921871" y="310590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36" name="Straight Arrow Connector 235"/>
          <p:cNvCxnSpPr/>
          <p:nvPr/>
        </p:nvCxnSpPr>
        <p:spPr bwMode="auto">
          <a:xfrm flipH="1">
            <a:off x="4019983" y="324069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38" name="Rectangle 237"/>
          <p:cNvSpPr/>
          <p:nvPr/>
        </p:nvSpPr>
        <p:spPr>
          <a:xfrm>
            <a:off x="2921871" y="369639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40" name="Straight Arrow Connector 239"/>
          <p:cNvCxnSpPr/>
          <p:nvPr/>
        </p:nvCxnSpPr>
        <p:spPr bwMode="auto">
          <a:xfrm flipH="1">
            <a:off x="4019983" y="383118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42" name="Rectangle 241"/>
          <p:cNvSpPr/>
          <p:nvPr/>
        </p:nvSpPr>
        <p:spPr>
          <a:xfrm>
            <a:off x="2921871" y="428693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44" name="Straight Arrow Connector 243"/>
          <p:cNvCxnSpPr/>
          <p:nvPr/>
        </p:nvCxnSpPr>
        <p:spPr bwMode="auto">
          <a:xfrm flipH="1">
            <a:off x="4019983" y="442172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46" name="Rectangle 245"/>
          <p:cNvSpPr/>
          <p:nvPr/>
        </p:nvSpPr>
        <p:spPr>
          <a:xfrm>
            <a:off x="2921871" y="486916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48" name="Straight Arrow Connector 247"/>
          <p:cNvCxnSpPr/>
          <p:nvPr/>
        </p:nvCxnSpPr>
        <p:spPr bwMode="auto">
          <a:xfrm flipH="1">
            <a:off x="4019983" y="500394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50" name="Rectangle 249"/>
          <p:cNvSpPr/>
          <p:nvPr/>
        </p:nvSpPr>
        <p:spPr>
          <a:xfrm>
            <a:off x="2921871" y="544522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SSM</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52" name="Straight Arrow Connector 251"/>
          <p:cNvCxnSpPr/>
          <p:nvPr/>
        </p:nvCxnSpPr>
        <p:spPr bwMode="auto">
          <a:xfrm flipH="1">
            <a:off x="4019983" y="558001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5" name="Straight Arrow Connector 254"/>
          <p:cNvCxnSpPr>
            <a:endCxn id="254" idx="3"/>
          </p:cNvCxnSpPr>
          <p:nvPr/>
        </p:nvCxnSpPr>
        <p:spPr bwMode="auto">
          <a:xfrm flipH="1">
            <a:off x="8316208" y="2181148"/>
            <a:ext cx="288000" cy="1296"/>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6" name="Straight Arrow Connector 255"/>
          <p:cNvCxnSpPr/>
          <p:nvPr/>
        </p:nvCxnSpPr>
        <p:spPr bwMode="auto">
          <a:xfrm flipH="1">
            <a:off x="8316208" y="3121525"/>
            <a:ext cx="288000" cy="1"/>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7" name="Straight Arrow Connector 256"/>
          <p:cNvCxnSpPr/>
          <p:nvPr/>
        </p:nvCxnSpPr>
        <p:spPr bwMode="auto">
          <a:xfrm flipH="1">
            <a:off x="8604208" y="2181148"/>
            <a:ext cx="0" cy="940377"/>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58" name="Straight Arrow Connector 257"/>
          <p:cNvCxnSpPr/>
          <p:nvPr/>
        </p:nvCxnSpPr>
        <p:spPr bwMode="auto">
          <a:xfrm flipH="1">
            <a:off x="4283968" y="2181148"/>
            <a:ext cx="2160000" cy="1296"/>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54" name="Rectangle 253"/>
          <p:cNvSpPr/>
          <p:nvPr/>
        </p:nvSpPr>
        <p:spPr>
          <a:xfrm>
            <a:off x="6444208" y="1840460"/>
            <a:ext cx="1872000" cy="683968"/>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Configuration DB </a:t>
            </a:r>
            <a:r>
              <a:rPr kumimoji="0" lang="en-US" sz="1600" i="0" u="none" strike="noStrike" kern="0" cap="none" spc="0" normalizeH="0" baseline="0" noProof="0" dirty="0" smtClean="0">
                <a:ln>
                  <a:noFill/>
                </a:ln>
                <a:solidFill>
                  <a:srgbClr val="122047"/>
                </a:solidFill>
                <a:effectLst/>
                <a:uLnTx/>
                <a:uFillTx/>
                <a:latin typeface="+mn-lt"/>
                <a:ea typeface="+mn-ea"/>
                <a:cs typeface="+mn-cs"/>
              </a:rPr>
              <a:t>GOGDB</a:t>
            </a:r>
            <a:endParaRPr kumimoji="0" lang="en-US" sz="1600" i="0" u="none" strike="noStrike" kern="0" cap="none" spc="0" normalizeH="0" baseline="0" noProof="0" dirty="0">
              <a:ln>
                <a:noFill/>
              </a:ln>
              <a:solidFill>
                <a:srgbClr val="122047"/>
              </a:solidFill>
              <a:effectLst/>
              <a:uLnTx/>
              <a:uFillTx/>
              <a:latin typeface="+mn-lt"/>
              <a:ea typeface="+mn-ea"/>
              <a:cs typeface="+mn-cs"/>
            </a:endParaRPr>
          </a:p>
        </p:txBody>
      </p:sp>
    </p:spTree>
    <p:extLst>
      <p:ext uri="{BB962C8B-B14F-4D97-AF65-F5344CB8AC3E}">
        <p14:creationId xmlns:p14="http://schemas.microsoft.com/office/powerpoint/2010/main" val="90114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 name="Rectangle 6"/>
          <p:cNvSpPr txBox="1">
            <a:spLocks noChangeArrowheads="1"/>
          </p:cNvSpPr>
          <p:nvPr/>
        </p:nvSpPr>
        <p:spPr>
          <a:xfrm>
            <a:off x="381000" y="152400"/>
            <a:ext cx="8583488" cy="396280"/>
          </a:xfrm>
          <a:prstGeom prst="rect">
            <a:avLst/>
          </a:prstGeom>
        </p:spPr>
        <p:txBody>
          <a:bodyPr/>
          <a:lstStyle>
            <a:lvl1pPr algn="l" rtl="0" eaLnBrk="0" fontAlgn="base" hangingPunct="0">
              <a:lnSpc>
                <a:spcPts val="2000"/>
              </a:lnSpc>
              <a:spcBef>
                <a:spcPts val="400"/>
              </a:spcBef>
              <a:spcAft>
                <a:spcPct val="0"/>
              </a:spcAft>
              <a:defRPr sz="2000" b="1">
                <a:solidFill>
                  <a:schemeClr val="tx2"/>
                </a:solidFill>
                <a:latin typeface="Arie"/>
                <a:ea typeface="+mj-ea"/>
                <a:cs typeface="Arie"/>
              </a:defRPr>
            </a:lvl1pPr>
            <a:lvl2pPr algn="l" rtl="0" eaLnBrk="0" fontAlgn="base" hangingPunct="0">
              <a:lnSpc>
                <a:spcPts val="2000"/>
              </a:lnSpc>
              <a:spcBef>
                <a:spcPts val="400"/>
              </a:spcBef>
              <a:spcAft>
                <a:spcPct val="0"/>
              </a:spcAft>
              <a:defRPr sz="2000">
                <a:solidFill>
                  <a:schemeClr val="tx2"/>
                </a:solidFill>
                <a:latin typeface="Georgia" charset="0"/>
              </a:defRPr>
            </a:lvl2pPr>
            <a:lvl3pPr algn="l" rtl="0" eaLnBrk="0" fontAlgn="base" hangingPunct="0">
              <a:lnSpc>
                <a:spcPts val="2000"/>
              </a:lnSpc>
              <a:spcBef>
                <a:spcPts val="400"/>
              </a:spcBef>
              <a:spcAft>
                <a:spcPct val="0"/>
              </a:spcAft>
              <a:defRPr sz="2000">
                <a:solidFill>
                  <a:schemeClr val="tx2"/>
                </a:solidFill>
                <a:latin typeface="Georgia" charset="0"/>
              </a:defRPr>
            </a:lvl3pPr>
            <a:lvl4pPr algn="l" rtl="0" eaLnBrk="0" fontAlgn="base" hangingPunct="0">
              <a:lnSpc>
                <a:spcPts val="2000"/>
              </a:lnSpc>
              <a:spcBef>
                <a:spcPts val="400"/>
              </a:spcBef>
              <a:spcAft>
                <a:spcPct val="0"/>
              </a:spcAft>
              <a:defRPr sz="2000">
                <a:solidFill>
                  <a:schemeClr val="tx2"/>
                </a:solidFill>
                <a:latin typeface="Georgia" charset="0"/>
              </a:defRPr>
            </a:lvl4pPr>
            <a:lvl5pPr algn="l" rtl="0" eaLnBrk="0" fontAlgn="base" hangingPunct="0">
              <a:lnSpc>
                <a:spcPts val="2000"/>
              </a:lnSpc>
              <a:spcBef>
                <a:spcPts val="400"/>
              </a:spcBef>
              <a:spcAft>
                <a:spcPct val="0"/>
              </a:spcAft>
              <a:defRPr sz="2000">
                <a:solidFill>
                  <a:schemeClr val="tx2"/>
                </a:solidFill>
                <a:latin typeface="Georgia" charset="0"/>
              </a:defRPr>
            </a:lvl5pPr>
            <a:lvl6pPr marL="457200" algn="l" rtl="0" eaLnBrk="0" fontAlgn="base" hangingPunct="0">
              <a:lnSpc>
                <a:spcPts val="2000"/>
              </a:lnSpc>
              <a:spcBef>
                <a:spcPts val="400"/>
              </a:spcBef>
              <a:spcAft>
                <a:spcPct val="0"/>
              </a:spcAft>
              <a:defRPr sz="2000">
                <a:solidFill>
                  <a:schemeClr val="tx2"/>
                </a:solidFill>
                <a:latin typeface="Georgia" charset="0"/>
              </a:defRPr>
            </a:lvl6pPr>
            <a:lvl7pPr marL="914400" algn="l" rtl="0" eaLnBrk="0" fontAlgn="base" hangingPunct="0">
              <a:lnSpc>
                <a:spcPts val="2000"/>
              </a:lnSpc>
              <a:spcBef>
                <a:spcPts val="400"/>
              </a:spcBef>
              <a:spcAft>
                <a:spcPct val="0"/>
              </a:spcAft>
              <a:defRPr sz="2000">
                <a:solidFill>
                  <a:schemeClr val="tx2"/>
                </a:solidFill>
                <a:latin typeface="Georgia" charset="0"/>
              </a:defRPr>
            </a:lvl7pPr>
            <a:lvl8pPr marL="1371600" algn="l" rtl="0" eaLnBrk="0" fontAlgn="base" hangingPunct="0">
              <a:lnSpc>
                <a:spcPts val="2000"/>
              </a:lnSpc>
              <a:spcBef>
                <a:spcPts val="400"/>
              </a:spcBef>
              <a:spcAft>
                <a:spcPct val="0"/>
              </a:spcAft>
              <a:defRPr sz="2000">
                <a:solidFill>
                  <a:schemeClr val="tx2"/>
                </a:solidFill>
                <a:latin typeface="Georgia" charset="0"/>
              </a:defRPr>
            </a:lvl8pPr>
            <a:lvl9pPr marL="1828800" algn="l" rtl="0" eaLnBrk="0" fontAlgn="base" hangingPunct="0">
              <a:lnSpc>
                <a:spcPts val="2000"/>
              </a:lnSpc>
              <a:spcBef>
                <a:spcPts val="400"/>
              </a:spcBef>
              <a:spcAft>
                <a:spcPct val="0"/>
              </a:spcAft>
              <a:defRPr sz="2000">
                <a:solidFill>
                  <a:schemeClr val="tx2"/>
                </a:solidFill>
                <a:latin typeface="Georgia" charset="0"/>
              </a:defRPr>
            </a:lvl9pPr>
          </a:lstStyle>
          <a:p>
            <a:r>
              <a:rPr lang="en-GB" sz="2600" dirty="0" smtClean="0">
                <a:solidFill>
                  <a:srgbClr val="042662"/>
                </a:solidFill>
              </a:rPr>
              <a:t>Federation View – Information Publishing</a:t>
            </a:r>
            <a:endParaRPr lang="en-GB" sz="2600" dirty="0">
              <a:solidFill>
                <a:srgbClr val="042662"/>
              </a:solidFill>
            </a:endParaRPr>
          </a:p>
        </p:txBody>
      </p:sp>
      <p:sp>
        <p:nvSpPr>
          <p:cNvPr id="251" name="Rectangle 250"/>
          <p:cNvSpPr/>
          <p:nvPr/>
        </p:nvSpPr>
        <p:spPr>
          <a:xfrm>
            <a:off x="899592" y="3696314"/>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Venus-C</a:t>
            </a:r>
            <a:endParaRPr kumimoji="0" lang="en-US" sz="1400" i="0" u="none" strike="noStrike" kern="0" cap="none" spc="0" normalizeH="0" baseline="0" noProof="0" dirty="0">
              <a:ln>
                <a:noFill/>
              </a:ln>
              <a:solidFill>
                <a:srgbClr val="122047"/>
              </a:solidFill>
              <a:effectLst/>
              <a:uLnTx/>
              <a:uFillTx/>
              <a:latin typeface="+mn-lt"/>
            </a:endParaRPr>
          </a:p>
        </p:txBody>
      </p:sp>
      <p:sp>
        <p:nvSpPr>
          <p:cNvPr id="252" name="Rectangle 251"/>
          <p:cNvSpPr/>
          <p:nvPr/>
        </p:nvSpPr>
        <p:spPr>
          <a:xfrm>
            <a:off x="899592" y="76171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GWDG (ON/OS) </a:t>
            </a:r>
            <a:endParaRPr kumimoji="0" lang="en-US" sz="1400" i="0" u="none" strike="noStrike" kern="0" cap="none" spc="0" normalizeH="0" baseline="0" noProof="0" dirty="0">
              <a:ln>
                <a:noFill/>
              </a:ln>
              <a:solidFill>
                <a:srgbClr val="122047"/>
              </a:solidFill>
              <a:effectLst/>
              <a:uLnTx/>
              <a:uFillTx/>
              <a:latin typeface="+mn-lt"/>
            </a:endParaRPr>
          </a:p>
        </p:txBody>
      </p:sp>
      <p:sp>
        <p:nvSpPr>
          <p:cNvPr id="253" name="Rectangle 252"/>
          <p:cNvSpPr/>
          <p:nvPr/>
        </p:nvSpPr>
        <p:spPr>
          <a:xfrm>
            <a:off x="899592" y="1344058"/>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254" name="Rectangle 253"/>
          <p:cNvSpPr/>
          <p:nvPr/>
        </p:nvSpPr>
        <p:spPr>
          <a:xfrm>
            <a:off x="899592" y="1929465"/>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CYFRONET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255" name="Rectangle 254"/>
          <p:cNvSpPr/>
          <p:nvPr/>
        </p:nvSpPr>
        <p:spPr>
          <a:xfrm>
            <a:off x="899592" y="251664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KTH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256" name="Rectangle 255"/>
          <p:cNvSpPr/>
          <p:nvPr/>
        </p:nvSpPr>
        <p:spPr>
          <a:xfrm>
            <a:off x="2921871" y="2517561"/>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sp>
        <p:nvSpPr>
          <p:cNvPr id="257" name="Rectangle 256"/>
          <p:cNvSpPr/>
          <p:nvPr/>
        </p:nvSpPr>
        <p:spPr>
          <a:xfrm>
            <a:off x="899592" y="3105343"/>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CESGA (ON)</a:t>
            </a:r>
            <a:endParaRPr kumimoji="0" lang="en-US" sz="1400" i="0" u="none" strike="noStrike" kern="0" cap="none" spc="0" normalizeH="0" baseline="0" noProof="0" dirty="0">
              <a:ln>
                <a:noFill/>
              </a:ln>
              <a:solidFill>
                <a:srgbClr val="122047"/>
              </a:solidFill>
              <a:effectLst/>
              <a:uLnTx/>
              <a:uFillTx/>
              <a:latin typeface="+mn-lt"/>
            </a:endParaRPr>
          </a:p>
        </p:txBody>
      </p:sp>
      <p:sp>
        <p:nvSpPr>
          <p:cNvPr id="258" name="Rectangle 257"/>
          <p:cNvSpPr/>
          <p:nvPr/>
        </p:nvSpPr>
        <p:spPr>
          <a:xfrm>
            <a:off x="899592" y="4285067"/>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FZJ (OS)</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259" name="Straight Arrow Connector 258"/>
          <p:cNvCxnSpPr/>
          <p:nvPr/>
        </p:nvCxnSpPr>
        <p:spPr bwMode="auto">
          <a:xfrm>
            <a:off x="4284984" y="887167"/>
            <a:ext cx="0" cy="471600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60" name="Straight Arrow Connector 259"/>
          <p:cNvCxnSpPr/>
          <p:nvPr/>
        </p:nvCxnSpPr>
        <p:spPr bwMode="auto">
          <a:xfrm flipH="1">
            <a:off x="4019983" y="2652349"/>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61" name="Rectangle 7"/>
          <p:cNvSpPr txBox="1">
            <a:spLocks noChangeArrowheads="1"/>
          </p:cNvSpPr>
          <p:nvPr/>
        </p:nvSpPr>
        <p:spPr bwMode="auto">
          <a:xfrm>
            <a:off x="4633940" y="4136169"/>
            <a:ext cx="1774654" cy="116503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marL="0" indent="0">
              <a:lnSpc>
                <a:spcPct val="100000"/>
              </a:lnSpc>
              <a:spcBef>
                <a:spcPts val="600"/>
              </a:spcBef>
              <a:spcAft>
                <a:spcPts val="0"/>
              </a:spcAft>
              <a:buNone/>
            </a:pPr>
            <a:r>
              <a:rPr lang="en-GB" sz="1400" dirty="0" smtClean="0">
                <a:solidFill>
                  <a:schemeClr val="tx1"/>
                </a:solidFill>
              </a:rPr>
              <a:t>ON = </a:t>
            </a:r>
            <a:r>
              <a:rPr lang="en-GB" sz="1400" dirty="0" err="1" smtClean="0">
                <a:solidFill>
                  <a:schemeClr val="tx1"/>
                </a:solidFill>
              </a:rPr>
              <a:t>OpenNebula</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OS = </a:t>
            </a:r>
            <a:r>
              <a:rPr lang="en-GB" sz="1400" dirty="0" err="1" smtClean="0">
                <a:solidFill>
                  <a:schemeClr val="tx1"/>
                </a:solidFill>
              </a:rPr>
              <a:t>OpenStack</a:t>
            </a:r>
            <a:r>
              <a:rPr lang="en-GB" sz="1400" dirty="0" smtClean="0">
                <a:solidFill>
                  <a:schemeClr val="tx1"/>
                </a:solidFill>
              </a:rPr>
              <a:t>.</a:t>
            </a:r>
          </a:p>
          <a:p>
            <a:pPr marL="0" indent="0">
              <a:lnSpc>
                <a:spcPct val="100000"/>
              </a:lnSpc>
              <a:spcBef>
                <a:spcPts val="600"/>
              </a:spcBef>
              <a:spcAft>
                <a:spcPts val="0"/>
              </a:spcAft>
              <a:buNone/>
            </a:pPr>
            <a:r>
              <a:rPr lang="en-GB" sz="1400" dirty="0" smtClean="0">
                <a:solidFill>
                  <a:schemeClr val="tx1"/>
                </a:solidFill>
              </a:rPr>
              <a:t>WN = </a:t>
            </a:r>
            <a:r>
              <a:rPr lang="en-GB" sz="1400" dirty="0" err="1" smtClean="0">
                <a:solidFill>
                  <a:schemeClr val="tx1"/>
                </a:solidFill>
              </a:rPr>
              <a:t>WNoDeS</a:t>
            </a:r>
            <a:r>
              <a:rPr lang="en-GB" sz="1400" dirty="0" smtClean="0">
                <a:solidFill>
                  <a:schemeClr val="tx1"/>
                </a:solidFill>
              </a:rPr>
              <a:t>.</a:t>
            </a:r>
          </a:p>
        </p:txBody>
      </p:sp>
      <p:sp>
        <p:nvSpPr>
          <p:cNvPr id="262" name="Rectangle 261"/>
          <p:cNvSpPr/>
          <p:nvPr/>
        </p:nvSpPr>
        <p:spPr>
          <a:xfrm>
            <a:off x="899592" y="4869216"/>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kumimoji="0" lang="en-US" sz="1400" i="0" u="none" strike="noStrike" kern="0" cap="none" spc="0" normalizeH="0" baseline="0" noProof="0" dirty="0" smtClean="0">
                <a:ln>
                  <a:noFill/>
                </a:ln>
                <a:solidFill>
                  <a:srgbClr val="122047"/>
                </a:solidFill>
                <a:effectLst/>
                <a:uLnTx/>
                <a:uFillTx/>
                <a:latin typeface="+mn-lt"/>
              </a:rPr>
              <a:t>LAL (SL)</a:t>
            </a:r>
            <a:endParaRPr kumimoji="0" lang="en-US" sz="1400" i="0" u="none" strike="noStrike" kern="0" cap="none" spc="0" normalizeH="0" baseline="0" noProof="0" dirty="0">
              <a:ln>
                <a:noFill/>
              </a:ln>
              <a:solidFill>
                <a:srgbClr val="122047"/>
              </a:solidFill>
              <a:effectLst/>
              <a:uLnTx/>
              <a:uFillTx/>
              <a:latin typeface="+mn-lt"/>
            </a:endParaRPr>
          </a:p>
        </p:txBody>
      </p:sp>
      <p:sp>
        <p:nvSpPr>
          <p:cNvPr id="263" name="Rectangle 262"/>
          <p:cNvSpPr/>
          <p:nvPr/>
        </p:nvSpPr>
        <p:spPr>
          <a:xfrm>
            <a:off x="899592" y="5445280"/>
            <a:ext cx="2016000" cy="504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algn="ctr" eaLnBrk="1" fontAlgn="auto" hangingPunct="1">
              <a:spcBef>
                <a:spcPts val="0"/>
              </a:spcBef>
              <a:spcAft>
                <a:spcPts val="0"/>
              </a:spcAft>
            </a:pPr>
            <a:r>
              <a:rPr lang="en-US" sz="1400" b="1" dirty="0">
                <a:solidFill>
                  <a:srgbClr val="A50021"/>
                </a:solidFill>
                <a:latin typeface="+mn-lt"/>
                <a:cs typeface="Arial" pitchFamily="34" charset="0"/>
              </a:rPr>
              <a:t>Resource </a:t>
            </a:r>
            <a:r>
              <a:rPr lang="en-US" sz="1400" b="1" dirty="0" smtClean="0">
                <a:solidFill>
                  <a:srgbClr val="A50021"/>
                </a:solidFill>
                <a:latin typeface="+mn-lt"/>
                <a:cs typeface="Arial" pitchFamily="34" charset="0"/>
              </a:rPr>
              <a:t>Provider</a:t>
            </a:r>
            <a:endParaRPr lang="en-US" sz="1400" b="1" dirty="0">
              <a:solidFill>
                <a:srgbClr val="A50021"/>
              </a:solidFill>
              <a:latin typeface="+mn-lt"/>
              <a:cs typeface="Arial" pitchFamily="34" charset="0"/>
            </a:endParaRPr>
          </a:p>
          <a:p>
            <a:pPr marR="0" lvl="0" algn="ctr" defTabSz="914400" eaLnBrk="1" fontAlgn="auto" latinLnBrk="0" hangingPunct="1">
              <a:spcBef>
                <a:spcPts val="0"/>
              </a:spcBef>
              <a:spcAft>
                <a:spcPts val="0"/>
              </a:spcAft>
              <a:buClrTx/>
              <a:buSzTx/>
              <a:buFontTx/>
              <a:buNone/>
              <a:tabLst/>
              <a:defRPr/>
            </a:pPr>
            <a:r>
              <a:rPr lang="en-US" sz="1400" kern="0" dirty="0" smtClean="0">
                <a:solidFill>
                  <a:srgbClr val="122047"/>
                </a:solidFill>
                <a:latin typeface="+mn-lt"/>
              </a:rPr>
              <a:t>INFN/CNAF</a:t>
            </a:r>
            <a:r>
              <a:rPr kumimoji="0" lang="en-US" sz="1400" i="0" u="none" strike="noStrike" kern="0" cap="none" spc="0" normalizeH="0" baseline="0" noProof="0" dirty="0" smtClean="0">
                <a:ln>
                  <a:noFill/>
                </a:ln>
                <a:solidFill>
                  <a:srgbClr val="122047"/>
                </a:solidFill>
                <a:effectLst/>
                <a:uLnTx/>
                <a:uFillTx/>
                <a:latin typeface="+mn-lt"/>
              </a:rPr>
              <a:t> (WN)</a:t>
            </a:r>
            <a:endParaRPr kumimoji="0" lang="en-US" sz="1400" i="0" u="none" strike="noStrike" kern="0" cap="none" spc="0" normalizeH="0" baseline="0" noProof="0" dirty="0">
              <a:ln>
                <a:noFill/>
              </a:ln>
              <a:solidFill>
                <a:srgbClr val="122047"/>
              </a:solidFill>
              <a:effectLst/>
              <a:uLnTx/>
              <a:uFillTx/>
              <a:latin typeface="+mn-lt"/>
            </a:endParaRPr>
          </a:p>
        </p:txBody>
      </p:sp>
      <p:cxnSp>
        <p:nvCxnSpPr>
          <p:cNvPr id="264" name="Straight Arrow Connector 263"/>
          <p:cNvCxnSpPr>
            <a:stCxn id="250" idx="1"/>
          </p:cNvCxnSpPr>
          <p:nvPr/>
        </p:nvCxnSpPr>
        <p:spPr bwMode="auto">
          <a:xfrm flipH="1" flipV="1">
            <a:off x="4296078" y="3105344"/>
            <a:ext cx="2112516"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65" name="Rectangle 264"/>
          <p:cNvSpPr/>
          <p:nvPr/>
        </p:nvSpPr>
        <p:spPr>
          <a:xfrm>
            <a:off x="2921871" y="76470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i="0" u="none" strike="noStrike" kern="0" cap="none" spc="0" normalizeH="0" baseline="0" noProof="0" dirty="0" smtClean="0">
                <a:ln>
                  <a:noFill/>
                </a:ln>
                <a:solidFill>
                  <a:srgbClr val="122047"/>
                </a:solidFill>
                <a:effectLst/>
                <a:uLnTx/>
                <a:uFillTx/>
                <a:latin typeface="+mn-lt"/>
                <a:ea typeface="+mn-ea"/>
                <a:cs typeface="+mn-cs"/>
              </a:rPr>
              <a:t>LDAP</a:t>
            </a:r>
            <a:endParaRPr kumimoji="0" lang="en-US" sz="1200" i="0" u="none" strike="noStrike" kern="0" cap="none" spc="0" normalizeH="0" baseline="0" noProof="0" dirty="0">
              <a:ln>
                <a:noFill/>
              </a:ln>
              <a:solidFill>
                <a:srgbClr val="122047"/>
              </a:solidFill>
              <a:effectLst/>
              <a:uLnTx/>
              <a:uFillTx/>
              <a:latin typeface="+mn-lt"/>
              <a:ea typeface="+mn-ea"/>
              <a:cs typeface="+mn-cs"/>
            </a:endParaRPr>
          </a:p>
        </p:txBody>
      </p:sp>
      <p:cxnSp>
        <p:nvCxnSpPr>
          <p:cNvPr id="266" name="Straight Arrow Connector 265"/>
          <p:cNvCxnSpPr/>
          <p:nvPr/>
        </p:nvCxnSpPr>
        <p:spPr bwMode="auto">
          <a:xfrm flipH="1">
            <a:off x="4019983" y="89949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67" name="Rectangle 266"/>
          <p:cNvSpPr/>
          <p:nvPr/>
        </p:nvSpPr>
        <p:spPr>
          <a:xfrm>
            <a:off x="2921871" y="1343847"/>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68" name="Straight Arrow Connector 267"/>
          <p:cNvCxnSpPr/>
          <p:nvPr/>
        </p:nvCxnSpPr>
        <p:spPr bwMode="auto">
          <a:xfrm flipH="1">
            <a:off x="4019983" y="1481714"/>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69" name="Rectangle 268"/>
          <p:cNvSpPr/>
          <p:nvPr/>
        </p:nvSpPr>
        <p:spPr>
          <a:xfrm>
            <a:off x="2921871" y="192914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70" name="Straight Arrow Connector 269"/>
          <p:cNvCxnSpPr/>
          <p:nvPr/>
        </p:nvCxnSpPr>
        <p:spPr bwMode="auto">
          <a:xfrm flipH="1">
            <a:off x="4019983" y="2067015"/>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71" name="Rectangle 270"/>
          <p:cNvSpPr/>
          <p:nvPr/>
        </p:nvSpPr>
        <p:spPr>
          <a:xfrm>
            <a:off x="2921871" y="310590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72" name="Straight Arrow Connector 271"/>
          <p:cNvCxnSpPr/>
          <p:nvPr/>
        </p:nvCxnSpPr>
        <p:spPr bwMode="auto">
          <a:xfrm flipH="1">
            <a:off x="4019983" y="324069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73" name="Rectangle 272"/>
          <p:cNvSpPr/>
          <p:nvPr/>
        </p:nvSpPr>
        <p:spPr>
          <a:xfrm>
            <a:off x="2921871" y="369639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74" name="Straight Arrow Connector 273"/>
          <p:cNvCxnSpPr/>
          <p:nvPr/>
        </p:nvCxnSpPr>
        <p:spPr bwMode="auto">
          <a:xfrm flipH="1">
            <a:off x="4019983" y="383118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75" name="Rectangle 274"/>
          <p:cNvSpPr/>
          <p:nvPr/>
        </p:nvSpPr>
        <p:spPr>
          <a:xfrm>
            <a:off x="2921871" y="4286938"/>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76" name="Straight Arrow Connector 275"/>
          <p:cNvCxnSpPr/>
          <p:nvPr/>
        </p:nvCxnSpPr>
        <p:spPr bwMode="auto">
          <a:xfrm flipH="1">
            <a:off x="4019983" y="4421726"/>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77" name="Rectangle 276"/>
          <p:cNvSpPr/>
          <p:nvPr/>
        </p:nvSpPr>
        <p:spPr>
          <a:xfrm>
            <a:off x="2921871" y="4869160"/>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78" name="Straight Arrow Connector 277"/>
          <p:cNvCxnSpPr/>
          <p:nvPr/>
        </p:nvCxnSpPr>
        <p:spPr bwMode="auto">
          <a:xfrm flipH="1">
            <a:off x="4019983" y="5003948"/>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79" name="Rectangle 278"/>
          <p:cNvSpPr/>
          <p:nvPr/>
        </p:nvSpPr>
        <p:spPr>
          <a:xfrm>
            <a:off x="2921871" y="5445224"/>
            <a:ext cx="1080120" cy="252000"/>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kern="0" dirty="0">
                <a:solidFill>
                  <a:srgbClr val="122047"/>
                </a:solidFill>
                <a:latin typeface="+mn-lt"/>
              </a:rPr>
              <a:t>LDAP</a:t>
            </a:r>
            <a:endParaRPr kumimoji="0" lang="en-US" sz="1200" i="0" u="none" strike="noStrike" kern="0" cap="none" spc="0" normalizeH="0" baseline="0" noProof="0" dirty="0">
              <a:ln>
                <a:noFill/>
              </a:ln>
              <a:solidFill>
                <a:srgbClr val="122047"/>
              </a:solidFill>
              <a:effectLst/>
              <a:uLnTx/>
              <a:uFillTx/>
              <a:latin typeface="+mn-lt"/>
            </a:endParaRPr>
          </a:p>
        </p:txBody>
      </p:sp>
      <p:cxnSp>
        <p:nvCxnSpPr>
          <p:cNvPr id="280" name="Straight Arrow Connector 279"/>
          <p:cNvCxnSpPr/>
          <p:nvPr/>
        </p:nvCxnSpPr>
        <p:spPr bwMode="auto">
          <a:xfrm flipH="1">
            <a:off x="4019983" y="5580012"/>
            <a:ext cx="270040"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81" name="Rectangle 280"/>
          <p:cNvSpPr/>
          <p:nvPr/>
        </p:nvSpPr>
        <p:spPr>
          <a:xfrm>
            <a:off x="6408594" y="1853313"/>
            <a:ext cx="2088000" cy="683968"/>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ea typeface="+mn-ea"/>
                <a:cs typeface="+mn-cs"/>
              </a:rPr>
              <a:t>Configuration DB </a:t>
            </a:r>
            <a:r>
              <a:rPr kumimoji="0" lang="en-US" sz="1600" i="0" u="none" strike="noStrike" kern="0" cap="none" spc="0" normalizeH="0" baseline="0" noProof="0" dirty="0" smtClean="0">
                <a:ln>
                  <a:noFill/>
                </a:ln>
                <a:solidFill>
                  <a:srgbClr val="122047"/>
                </a:solidFill>
                <a:effectLst/>
                <a:uLnTx/>
                <a:uFillTx/>
                <a:latin typeface="+mn-lt"/>
                <a:ea typeface="+mn-ea"/>
                <a:cs typeface="+mn-cs"/>
              </a:rPr>
              <a:t>GOGDB</a:t>
            </a:r>
            <a:endParaRPr kumimoji="0" lang="en-US" sz="1600" i="0" u="none" strike="noStrike" kern="0" cap="none" spc="0" normalizeH="0" baseline="0" noProof="0" dirty="0">
              <a:ln>
                <a:noFill/>
              </a:ln>
              <a:solidFill>
                <a:srgbClr val="122047"/>
              </a:solidFill>
              <a:effectLst/>
              <a:uLnTx/>
              <a:uFillTx/>
              <a:latin typeface="+mn-lt"/>
              <a:ea typeface="+mn-ea"/>
              <a:cs typeface="+mn-cs"/>
            </a:endParaRPr>
          </a:p>
        </p:txBody>
      </p:sp>
      <p:cxnSp>
        <p:nvCxnSpPr>
          <p:cNvPr id="282" name="Straight Arrow Connector 281"/>
          <p:cNvCxnSpPr>
            <a:endCxn id="281" idx="3"/>
          </p:cNvCxnSpPr>
          <p:nvPr/>
        </p:nvCxnSpPr>
        <p:spPr bwMode="auto">
          <a:xfrm flipH="1">
            <a:off x="8496594" y="2194001"/>
            <a:ext cx="252000" cy="1296"/>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3" name="Straight Arrow Connector 282"/>
          <p:cNvCxnSpPr/>
          <p:nvPr/>
        </p:nvCxnSpPr>
        <p:spPr bwMode="auto">
          <a:xfrm flipH="1">
            <a:off x="8460224" y="3121525"/>
            <a:ext cx="288000" cy="1"/>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cxnSp>
        <p:nvCxnSpPr>
          <p:cNvPr id="284" name="Straight Arrow Connector 283"/>
          <p:cNvCxnSpPr/>
          <p:nvPr/>
        </p:nvCxnSpPr>
        <p:spPr bwMode="auto">
          <a:xfrm flipH="1">
            <a:off x="8748224" y="2181148"/>
            <a:ext cx="0" cy="940377"/>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
        <p:nvSpPr>
          <p:cNvPr id="250" name="Rectangle 249"/>
          <p:cNvSpPr/>
          <p:nvPr/>
        </p:nvSpPr>
        <p:spPr>
          <a:xfrm>
            <a:off x="6408594" y="2814051"/>
            <a:ext cx="2088000" cy="614949"/>
          </a:xfrm>
          <a:prstGeom prst="rect">
            <a:avLst/>
          </a:prstGeom>
          <a:solidFill>
            <a:schemeClr val="bg1"/>
          </a:solidFill>
          <a:ln w="25400">
            <a:solidFill>
              <a:srgbClr val="92D050"/>
            </a:solidFill>
          </a:ln>
          <a:effectLst>
            <a:outerShdw blurRad="127000" dist="38100" dir="2700000" algn="tl" rotWithShape="0">
              <a:schemeClr val="bg1">
                <a:lumMod val="85000"/>
                <a:alpha val="40000"/>
              </a:schemeClr>
            </a:outerShdw>
          </a:effectLst>
          <a:scene3d>
            <a:camera prst="orthographicFront">
              <a:rot lat="0" lon="0" rev="0"/>
            </a:camera>
            <a:lightRig rig="threePt" dir="t">
              <a:rot lat="0" lon="0" rev="1200000"/>
            </a:lightRig>
          </a:scene3d>
          <a:sp3d/>
        </p:spPr>
        <p:txBody>
          <a:bodyPr vert="horz" wrap="square" rtlCol="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smtClean="0">
                <a:ln>
                  <a:noFill/>
                </a:ln>
                <a:solidFill>
                  <a:srgbClr val="A50021"/>
                </a:solidFill>
                <a:effectLst/>
                <a:uLnTx/>
                <a:uFillTx/>
                <a:latin typeface="+mn-lt"/>
              </a:rPr>
              <a:t>Information System</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kern="0" dirty="0" smtClean="0">
                <a:latin typeface="+mn-lt"/>
              </a:rPr>
              <a:t>TOP-BDII</a:t>
            </a:r>
            <a:endParaRPr kumimoji="0" lang="en-US" sz="1600" i="0" u="none" strike="noStrike" kern="0" cap="none" spc="0" normalizeH="0" baseline="0" noProof="0" dirty="0">
              <a:ln>
                <a:noFill/>
              </a:ln>
              <a:effectLst/>
              <a:uLnTx/>
              <a:uFillTx/>
              <a:latin typeface="+mn-lt"/>
            </a:endParaRPr>
          </a:p>
        </p:txBody>
      </p:sp>
      <p:cxnSp>
        <p:nvCxnSpPr>
          <p:cNvPr id="285" name="Straight Arrow Connector 284"/>
          <p:cNvCxnSpPr/>
          <p:nvPr/>
        </p:nvCxnSpPr>
        <p:spPr bwMode="auto">
          <a:xfrm flipH="1" flipV="1">
            <a:off x="4283968" y="2204864"/>
            <a:ext cx="2112516" cy="0"/>
          </a:xfrm>
          <a:prstGeom prst="straightConnector1">
            <a:avLst/>
          </a:prstGeom>
          <a:solidFill>
            <a:schemeClr val="accent1"/>
          </a:solidFill>
          <a:ln w="25400" cap="flat" cmpd="sng" algn="ctr">
            <a:solidFill>
              <a:srgbClr val="C00000"/>
            </a:solidFill>
            <a:prstDash val="solid"/>
            <a:round/>
            <a:headEnd type="none" w="med" len="med"/>
            <a:tailEnd type="none" w="med" len="med"/>
          </a:ln>
          <a:effectLst>
            <a:outerShdw blurRad="127000" dist="38100" dir="2700000" algn="tl" rotWithShape="0">
              <a:schemeClr val="bg1">
                <a:lumMod val="85000"/>
                <a:alpha val="40000"/>
              </a:schemeClr>
            </a:outerShdw>
          </a:effectLst>
        </p:spPr>
      </p:cxnSp>
    </p:spTree>
    <p:extLst>
      <p:ext uri="{BB962C8B-B14F-4D97-AF65-F5344CB8AC3E}">
        <p14:creationId xmlns:p14="http://schemas.microsoft.com/office/powerpoint/2010/main" val="4647186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6"/>
          <p:cNvSpPr>
            <a:spLocks noGrp="1" noChangeArrowheads="1"/>
          </p:cNvSpPr>
          <p:nvPr>
            <p:ph type="title"/>
          </p:nvPr>
        </p:nvSpPr>
        <p:spPr/>
        <p:txBody>
          <a:bodyPr/>
          <a:lstStyle/>
          <a:p>
            <a:r>
              <a:rPr lang="en-GB" sz="2800" dirty="0" smtClean="0"/>
              <a:t>EGI </a:t>
            </a:r>
            <a:r>
              <a:rPr lang="en-GB" sz="2800" dirty="0"/>
              <a:t>New Challenges </a:t>
            </a:r>
            <a:r>
              <a:rPr lang="en-GB" sz="2800" dirty="0" smtClean="0"/>
              <a:t>and Cloud </a:t>
            </a:r>
            <a:r>
              <a:rPr lang="en-GB" sz="2800" dirty="0"/>
              <a:t>Computing</a:t>
            </a:r>
          </a:p>
        </p:txBody>
      </p:sp>
      <p:sp>
        <p:nvSpPr>
          <p:cNvPr id="31" name="Rectangle 7"/>
          <p:cNvSpPr txBox="1">
            <a:spLocks noChangeArrowheads="1"/>
          </p:cNvSpPr>
          <p:nvPr/>
        </p:nvSpPr>
        <p:spPr bwMode="auto">
          <a:xfrm>
            <a:off x="323528" y="1052736"/>
            <a:ext cx="8441059" cy="237626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algn="just">
              <a:lnSpc>
                <a:spcPts val="2160"/>
              </a:lnSpc>
              <a:spcBef>
                <a:spcPts val="600"/>
              </a:spcBef>
              <a:spcAft>
                <a:spcPts val="1200"/>
              </a:spcAft>
              <a:buClr>
                <a:srgbClr val="C00000"/>
              </a:buClr>
            </a:pPr>
            <a:r>
              <a:rPr lang="en-GB" sz="1800" dirty="0" smtClean="0"/>
              <a:t>New communities and application design models</a:t>
            </a:r>
          </a:p>
          <a:p>
            <a:pPr algn="just">
              <a:lnSpc>
                <a:spcPts val="2160"/>
              </a:lnSpc>
              <a:spcBef>
                <a:spcPts val="600"/>
              </a:spcBef>
              <a:spcAft>
                <a:spcPts val="1200"/>
              </a:spcAft>
              <a:buClr>
                <a:srgbClr val="C00000"/>
              </a:buClr>
            </a:pPr>
            <a:r>
              <a:rPr lang="en-GB" sz="1800" dirty="0" smtClean="0"/>
              <a:t>Need </a:t>
            </a:r>
            <a:r>
              <a:rPr lang="en-GB" sz="1800" dirty="0"/>
              <a:t>for long running services (not </a:t>
            </a:r>
            <a:r>
              <a:rPr lang="en-GB" sz="1800" dirty="0" smtClean="0"/>
              <a:t>only jobs).</a:t>
            </a:r>
            <a:endParaRPr lang="en-GB" sz="1800" dirty="0"/>
          </a:p>
          <a:p>
            <a:pPr algn="just">
              <a:lnSpc>
                <a:spcPts val="2160"/>
              </a:lnSpc>
              <a:spcBef>
                <a:spcPts val="600"/>
              </a:spcBef>
              <a:spcAft>
                <a:spcPts val="1200"/>
              </a:spcAft>
              <a:buClr>
                <a:srgbClr val="C00000"/>
              </a:buClr>
            </a:pPr>
            <a:r>
              <a:rPr lang="en-GB" sz="1800" dirty="0"/>
              <a:t>Workflows that integrate local and remote </a:t>
            </a:r>
            <a:r>
              <a:rPr lang="en-GB" sz="1800" dirty="0" smtClean="0"/>
              <a:t>systems.</a:t>
            </a:r>
          </a:p>
          <a:p>
            <a:pPr algn="just">
              <a:lnSpc>
                <a:spcPts val="2160"/>
              </a:lnSpc>
              <a:spcBef>
                <a:spcPts val="600"/>
              </a:spcBef>
              <a:spcAft>
                <a:spcPts val="1200"/>
              </a:spcAft>
              <a:buClr>
                <a:srgbClr val="C00000"/>
              </a:buClr>
            </a:pPr>
            <a:r>
              <a:rPr lang="en-GB" sz="1800" dirty="0"/>
              <a:t>Integrating </a:t>
            </a:r>
            <a:r>
              <a:rPr lang="en-GB" sz="1800" dirty="0" smtClean="0"/>
              <a:t>community-specific resources (sensors</a:t>
            </a:r>
            <a:r>
              <a:rPr lang="en-GB" sz="1800" dirty="0"/>
              <a:t>, antennas, repositories</a:t>
            </a:r>
            <a:r>
              <a:rPr lang="en-GB" sz="1800" dirty="0" smtClean="0"/>
              <a:t>, ...).</a:t>
            </a:r>
            <a:endParaRPr lang="en-GB" sz="1800" dirty="0" smtClean="0">
              <a:solidFill>
                <a:schemeClr val="accent6"/>
              </a:solidFill>
            </a:endParaRPr>
          </a:p>
          <a:p>
            <a:pPr algn="just">
              <a:lnSpc>
                <a:spcPts val="2160"/>
              </a:lnSpc>
              <a:spcBef>
                <a:spcPts val="600"/>
              </a:spcBef>
              <a:spcAft>
                <a:spcPts val="1200"/>
              </a:spcAft>
              <a:buClr>
                <a:srgbClr val="C00000"/>
              </a:buClr>
            </a:pPr>
            <a:r>
              <a:rPr lang="en-GB" sz="1800" dirty="0" smtClean="0">
                <a:solidFill>
                  <a:schemeClr val="accent6"/>
                </a:solidFill>
              </a:rPr>
              <a:t>Since </a:t>
            </a:r>
            <a:r>
              <a:rPr lang="en-GB" sz="1800" dirty="0">
                <a:solidFill>
                  <a:schemeClr val="accent6"/>
                </a:solidFill>
              </a:rPr>
              <a:t>~2010 the trend has been for resource providers to move Grid middleware in virtualised </a:t>
            </a:r>
            <a:r>
              <a:rPr lang="en-GB" sz="1800" dirty="0" smtClean="0">
                <a:solidFill>
                  <a:schemeClr val="accent6"/>
                </a:solidFill>
              </a:rPr>
              <a:t>environments.</a:t>
            </a:r>
            <a:endParaRPr lang="en-GB" sz="1800" dirty="0">
              <a:solidFill>
                <a:schemeClr val="accent6"/>
              </a:solidFill>
            </a:endParaRPr>
          </a:p>
        </p:txBody>
      </p:sp>
      <p:sp>
        <p:nvSpPr>
          <p:cNvPr id="32" name="Rectangle 31"/>
          <p:cNvSpPr/>
          <p:nvPr/>
        </p:nvSpPr>
        <p:spPr bwMode="auto">
          <a:xfrm>
            <a:off x="611560" y="5319240"/>
            <a:ext cx="3168352" cy="270000"/>
          </a:xfrm>
          <a:prstGeom prst="rect">
            <a:avLst/>
          </a:prstGeom>
          <a:solidFill>
            <a:schemeClr val="bg1"/>
          </a:solidFill>
          <a:ln w="25400" cap="flat" cmpd="sng" algn="ctr">
            <a:solidFill>
              <a:schemeClr val="bg1">
                <a:lumMod val="65000"/>
              </a:schemeClr>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a:solidFill>
                  <a:srgbClr val="000000"/>
                </a:solidFill>
                <a:latin typeface="+mn-lt"/>
              </a:rPr>
              <a:t>h</a:t>
            </a:r>
            <a:r>
              <a:rPr kumimoji="0" lang="en-GB" sz="1600" i="0" u="none" cap="none" normalizeH="0" baseline="0" dirty="0" smtClean="0">
                <a:ln>
                  <a:noFill/>
                </a:ln>
                <a:solidFill>
                  <a:srgbClr val="000000"/>
                </a:solidFill>
                <a:latin typeface="+mn-lt"/>
              </a:rPr>
              <a:t>ardware</a:t>
            </a:r>
          </a:p>
        </p:txBody>
      </p:sp>
      <p:sp>
        <p:nvSpPr>
          <p:cNvPr id="33" name="Rectangle 32"/>
          <p:cNvSpPr/>
          <p:nvPr/>
        </p:nvSpPr>
        <p:spPr bwMode="auto">
          <a:xfrm>
            <a:off x="611560" y="4658868"/>
            <a:ext cx="3168352" cy="270000"/>
          </a:xfrm>
          <a:prstGeom prst="rect">
            <a:avLst/>
          </a:prstGeom>
          <a:solidFill>
            <a:schemeClr val="bg1"/>
          </a:solidFill>
          <a:ln w="25400" cap="flat" cmpd="sng" algn="ctr">
            <a:solidFill>
              <a:srgbClr val="7030A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a:solidFill>
                  <a:schemeClr val="accent6"/>
                </a:solidFill>
                <a:latin typeface="+mn-lt"/>
              </a:rPr>
              <a:t>g</a:t>
            </a:r>
            <a:r>
              <a:rPr kumimoji="0" lang="en-GB" sz="1600" i="0" u="none" cap="none" normalizeH="0" baseline="0" dirty="0" smtClean="0">
                <a:ln>
                  <a:noFill/>
                </a:ln>
                <a:solidFill>
                  <a:schemeClr val="accent6"/>
                </a:solidFill>
                <a:latin typeface="+mn-lt"/>
              </a:rPr>
              <a:t>rid middleware</a:t>
            </a:r>
          </a:p>
        </p:txBody>
      </p:sp>
      <p:sp>
        <p:nvSpPr>
          <p:cNvPr id="34" name="Rectangle 33"/>
          <p:cNvSpPr/>
          <p:nvPr/>
        </p:nvSpPr>
        <p:spPr bwMode="auto">
          <a:xfrm>
            <a:off x="611560" y="3998498"/>
            <a:ext cx="1008112" cy="270000"/>
          </a:xfrm>
          <a:prstGeom prst="rect">
            <a:avLst/>
          </a:prstGeom>
          <a:solidFill>
            <a:schemeClr val="bg1"/>
          </a:solidFill>
          <a:ln w="25400" cap="flat" cmpd="sng" algn="ctr">
            <a:solidFill>
              <a:schemeClr val="bg2"/>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dirty="0" smtClean="0">
                <a:ln>
                  <a:noFill/>
                </a:ln>
                <a:solidFill>
                  <a:srgbClr val="000000"/>
                </a:solidFill>
                <a:latin typeface="+mn-lt"/>
              </a:rPr>
              <a:t>portals</a:t>
            </a:r>
            <a:endParaRPr kumimoji="0" lang="en-GB" sz="1600" i="0" u="none" cap="none" normalizeH="0" baseline="0" dirty="0" smtClean="0">
              <a:ln>
                <a:noFill/>
              </a:ln>
              <a:solidFill>
                <a:srgbClr val="000000"/>
              </a:solidFill>
              <a:latin typeface="+mn-lt"/>
            </a:endParaRPr>
          </a:p>
        </p:txBody>
      </p:sp>
      <p:sp>
        <p:nvSpPr>
          <p:cNvPr id="35" name="Rectangle 34"/>
          <p:cNvSpPr/>
          <p:nvPr/>
        </p:nvSpPr>
        <p:spPr bwMode="auto">
          <a:xfrm>
            <a:off x="5436096" y="4658868"/>
            <a:ext cx="3168352" cy="270000"/>
          </a:xfrm>
          <a:prstGeom prst="rect">
            <a:avLst/>
          </a:prstGeom>
          <a:noFill/>
          <a:ln w="25400" cap="flat" cmpd="sng" algn="ctr">
            <a:solidFill>
              <a:srgbClr val="C000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a:solidFill>
                  <a:srgbClr val="000000"/>
                </a:solidFill>
                <a:latin typeface="+mn-lt"/>
              </a:rPr>
              <a:t>h</a:t>
            </a:r>
            <a:r>
              <a:rPr kumimoji="0" lang="en-GB" sz="1600" i="0" u="none" cap="none" normalizeH="0" baseline="0" dirty="0" smtClean="0">
                <a:ln>
                  <a:noFill/>
                </a:ln>
                <a:solidFill>
                  <a:srgbClr val="000000"/>
                </a:solidFill>
                <a:latin typeface="+mn-lt"/>
              </a:rPr>
              <a:t>ypervisor</a:t>
            </a:r>
          </a:p>
        </p:txBody>
      </p:sp>
      <p:sp>
        <p:nvSpPr>
          <p:cNvPr id="36" name="Rectangle 35"/>
          <p:cNvSpPr/>
          <p:nvPr/>
        </p:nvSpPr>
        <p:spPr bwMode="auto">
          <a:xfrm>
            <a:off x="611560" y="4328683"/>
            <a:ext cx="2088232" cy="270000"/>
          </a:xfrm>
          <a:prstGeom prst="rect">
            <a:avLst/>
          </a:prstGeom>
          <a:solidFill>
            <a:schemeClr val="bg1"/>
          </a:solidFill>
          <a:ln w="25400" cap="flat" cmpd="sng" algn="ctr">
            <a:solidFill>
              <a:schemeClr val="bg2">
                <a:lumMod val="50000"/>
              </a:schemeClr>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err="1" smtClean="0">
                <a:ln>
                  <a:noFill/>
                </a:ln>
                <a:solidFill>
                  <a:schemeClr val="accent6"/>
                </a:solidFill>
                <a:latin typeface="+mn-lt"/>
              </a:rPr>
              <a:t>dev</a:t>
            </a:r>
            <a:r>
              <a:rPr lang="en-GB" sz="1600" dirty="0" smtClean="0">
                <a:solidFill>
                  <a:schemeClr val="accent6"/>
                </a:solidFill>
                <a:latin typeface="+mn-lt"/>
              </a:rPr>
              <a:t> </a:t>
            </a:r>
            <a:r>
              <a:rPr lang="en-GB" sz="1600" dirty="0" err="1" smtClean="0">
                <a:solidFill>
                  <a:schemeClr val="accent6"/>
                </a:solidFill>
                <a:latin typeface="+mn-lt"/>
              </a:rPr>
              <a:t>env</a:t>
            </a:r>
            <a:endParaRPr kumimoji="0" lang="en-GB" sz="1600" i="0" u="none" cap="none" normalizeH="0" baseline="0" dirty="0" smtClean="0">
              <a:ln>
                <a:noFill/>
              </a:ln>
              <a:solidFill>
                <a:schemeClr val="accent6"/>
              </a:solidFill>
              <a:latin typeface="+mn-lt"/>
            </a:endParaRPr>
          </a:p>
        </p:txBody>
      </p:sp>
      <p:sp>
        <p:nvSpPr>
          <p:cNvPr id="38" name="Rectangle 37"/>
          <p:cNvSpPr/>
          <p:nvPr/>
        </p:nvSpPr>
        <p:spPr bwMode="auto">
          <a:xfrm>
            <a:off x="611560" y="4989053"/>
            <a:ext cx="1008112" cy="270000"/>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smtClean="0">
                <a:ln>
                  <a:noFill/>
                </a:ln>
                <a:solidFill>
                  <a:srgbClr val="000000"/>
                </a:solidFill>
                <a:latin typeface="+mn-lt"/>
              </a:rPr>
              <a:t>OS</a:t>
            </a:r>
          </a:p>
        </p:txBody>
      </p:sp>
      <p:sp>
        <p:nvSpPr>
          <p:cNvPr id="39" name="Rectangle 38"/>
          <p:cNvSpPr/>
          <p:nvPr/>
        </p:nvSpPr>
        <p:spPr bwMode="auto">
          <a:xfrm>
            <a:off x="1691680" y="4989053"/>
            <a:ext cx="1008112" cy="263165"/>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rgbClr val="000000"/>
                </a:solidFill>
                <a:latin typeface="+mn-lt"/>
              </a:rPr>
              <a:t>OS</a:t>
            </a:r>
          </a:p>
        </p:txBody>
      </p:sp>
      <p:sp>
        <p:nvSpPr>
          <p:cNvPr id="40" name="Rectangle 39"/>
          <p:cNvSpPr/>
          <p:nvPr/>
        </p:nvSpPr>
        <p:spPr bwMode="auto">
          <a:xfrm>
            <a:off x="2771800" y="4989053"/>
            <a:ext cx="1008112" cy="263165"/>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rgbClr val="000000"/>
                </a:solidFill>
                <a:latin typeface="+mn-lt"/>
              </a:rPr>
              <a:t>OS</a:t>
            </a:r>
          </a:p>
        </p:txBody>
      </p:sp>
      <p:sp>
        <p:nvSpPr>
          <p:cNvPr id="41" name="Rectangle 40"/>
          <p:cNvSpPr/>
          <p:nvPr/>
        </p:nvSpPr>
        <p:spPr bwMode="auto">
          <a:xfrm>
            <a:off x="5436096" y="5319239"/>
            <a:ext cx="3168352" cy="270000"/>
          </a:xfrm>
          <a:prstGeom prst="rect">
            <a:avLst/>
          </a:prstGeom>
          <a:solidFill>
            <a:schemeClr val="bg1"/>
          </a:solidFill>
          <a:ln w="25400" cap="flat" cmpd="sng" algn="ctr">
            <a:solidFill>
              <a:schemeClr val="bg1">
                <a:lumMod val="65000"/>
              </a:schemeClr>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a:solidFill>
                  <a:srgbClr val="000000"/>
                </a:solidFill>
                <a:latin typeface="+mn-lt"/>
              </a:rPr>
              <a:t>h</a:t>
            </a:r>
            <a:r>
              <a:rPr kumimoji="0" lang="en-GB" sz="1600" i="0" u="none" cap="none" normalizeH="0" baseline="0" dirty="0" smtClean="0">
                <a:ln>
                  <a:noFill/>
                </a:ln>
                <a:solidFill>
                  <a:srgbClr val="000000"/>
                </a:solidFill>
                <a:latin typeface="+mn-lt"/>
              </a:rPr>
              <a:t>ardware</a:t>
            </a:r>
          </a:p>
        </p:txBody>
      </p:sp>
      <p:sp>
        <p:nvSpPr>
          <p:cNvPr id="42" name="Rectangle 41"/>
          <p:cNvSpPr/>
          <p:nvPr/>
        </p:nvSpPr>
        <p:spPr bwMode="auto">
          <a:xfrm>
            <a:off x="5436096" y="4328683"/>
            <a:ext cx="1872208" cy="270000"/>
          </a:xfrm>
          <a:prstGeom prst="rect">
            <a:avLst/>
          </a:prstGeom>
          <a:solidFill>
            <a:schemeClr val="bg1"/>
          </a:solidFill>
          <a:ln w="25400" cap="flat" cmpd="sng" algn="ctr">
            <a:solidFill>
              <a:srgbClr val="7030A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a:solidFill>
                  <a:schemeClr val="accent6"/>
                </a:solidFill>
                <a:latin typeface="+mn-lt"/>
              </a:rPr>
              <a:t>g</a:t>
            </a:r>
            <a:r>
              <a:rPr kumimoji="0" lang="en-GB" sz="1600" i="0" u="none" cap="none" normalizeH="0" baseline="0" dirty="0" smtClean="0">
                <a:ln>
                  <a:noFill/>
                </a:ln>
                <a:solidFill>
                  <a:schemeClr val="accent6"/>
                </a:solidFill>
                <a:latin typeface="+mn-lt"/>
              </a:rPr>
              <a:t>rid</a:t>
            </a:r>
            <a:r>
              <a:rPr kumimoji="0" lang="en-GB" sz="1600" i="0" u="none" cap="none" normalizeH="0" dirty="0" smtClean="0">
                <a:ln>
                  <a:noFill/>
                </a:ln>
                <a:solidFill>
                  <a:schemeClr val="accent6"/>
                </a:solidFill>
                <a:latin typeface="+mn-lt"/>
              </a:rPr>
              <a:t> </a:t>
            </a:r>
            <a:r>
              <a:rPr kumimoji="0" lang="en-GB" sz="1600" i="0" u="none" cap="none" normalizeH="0" baseline="0" dirty="0" smtClean="0">
                <a:ln>
                  <a:noFill/>
                </a:ln>
                <a:solidFill>
                  <a:schemeClr val="accent6"/>
                </a:solidFill>
                <a:latin typeface="+mn-lt"/>
              </a:rPr>
              <a:t>middleware</a:t>
            </a:r>
          </a:p>
        </p:txBody>
      </p:sp>
      <p:sp>
        <p:nvSpPr>
          <p:cNvPr id="43" name="Rectangle 42"/>
          <p:cNvSpPr/>
          <p:nvPr/>
        </p:nvSpPr>
        <p:spPr bwMode="auto">
          <a:xfrm>
            <a:off x="5436096" y="3998498"/>
            <a:ext cx="1512168" cy="270000"/>
          </a:xfrm>
          <a:prstGeom prst="rect">
            <a:avLst/>
          </a:prstGeom>
          <a:solidFill>
            <a:schemeClr val="bg1"/>
          </a:solidFill>
          <a:ln w="25400" cap="flat" cmpd="sng" algn="ctr">
            <a:solidFill>
              <a:schemeClr val="bg2">
                <a:lumMod val="50000"/>
              </a:schemeClr>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600" dirty="0" err="1" smtClean="0">
                <a:solidFill>
                  <a:schemeClr val="accent6"/>
                </a:solidFill>
                <a:latin typeface="+mn-lt"/>
              </a:rPr>
              <a:t>d</a:t>
            </a:r>
            <a:r>
              <a:rPr kumimoji="0" lang="en-GB" sz="1600" i="0" u="none" cap="none" normalizeH="0" baseline="0" dirty="0" err="1" smtClean="0">
                <a:ln>
                  <a:noFill/>
                </a:ln>
                <a:solidFill>
                  <a:schemeClr val="accent6"/>
                </a:solidFill>
                <a:latin typeface="+mn-lt"/>
              </a:rPr>
              <a:t>ev</a:t>
            </a:r>
            <a:r>
              <a:rPr kumimoji="0" lang="en-GB" sz="1600" i="0" u="none" cap="none" normalizeH="0" dirty="0" smtClean="0">
                <a:ln>
                  <a:noFill/>
                </a:ln>
                <a:solidFill>
                  <a:schemeClr val="accent6"/>
                </a:solidFill>
                <a:latin typeface="+mn-lt"/>
              </a:rPr>
              <a:t> </a:t>
            </a:r>
            <a:r>
              <a:rPr kumimoji="0" lang="en-GB" sz="1600" i="0" u="none" cap="none" normalizeH="0" dirty="0" err="1" smtClean="0">
                <a:ln>
                  <a:noFill/>
                </a:ln>
                <a:solidFill>
                  <a:schemeClr val="accent6"/>
                </a:solidFill>
                <a:latin typeface="+mn-lt"/>
              </a:rPr>
              <a:t>env</a:t>
            </a:r>
            <a:endParaRPr kumimoji="0" lang="en-GB" sz="1600" i="0" u="none" cap="none" normalizeH="0" baseline="0" dirty="0" smtClean="0">
              <a:ln>
                <a:noFill/>
              </a:ln>
              <a:solidFill>
                <a:schemeClr val="accent6"/>
              </a:solidFill>
              <a:latin typeface="+mn-lt"/>
            </a:endParaRPr>
          </a:p>
        </p:txBody>
      </p:sp>
      <p:sp>
        <p:nvSpPr>
          <p:cNvPr id="44" name="Rectangle 43"/>
          <p:cNvSpPr/>
          <p:nvPr/>
        </p:nvSpPr>
        <p:spPr bwMode="auto">
          <a:xfrm>
            <a:off x="7380312" y="3668901"/>
            <a:ext cx="1224136" cy="929782"/>
          </a:xfrm>
          <a:prstGeom prst="rect">
            <a:avLst/>
          </a:prstGeom>
          <a:solidFill>
            <a:schemeClr val="bg1"/>
          </a:solidFill>
          <a:ln w="25400" cap="flat" cmpd="sng" algn="ctr">
            <a:solidFill>
              <a:srgbClr val="FFC0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chemeClr val="accent6"/>
                </a:solidFill>
                <a:latin typeface="+mn-lt"/>
              </a:rPr>
              <a:t>custom services</a:t>
            </a:r>
          </a:p>
        </p:txBody>
      </p:sp>
      <p:sp>
        <p:nvSpPr>
          <p:cNvPr id="46" name="Rectangle 45"/>
          <p:cNvSpPr/>
          <p:nvPr/>
        </p:nvSpPr>
        <p:spPr bwMode="auto">
          <a:xfrm>
            <a:off x="5436096" y="4989053"/>
            <a:ext cx="576064" cy="270000"/>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rgbClr val="000000"/>
                </a:solidFill>
                <a:latin typeface="+mn-lt"/>
              </a:rPr>
              <a:t>OS</a:t>
            </a:r>
          </a:p>
        </p:txBody>
      </p:sp>
      <p:sp>
        <p:nvSpPr>
          <p:cNvPr id="47" name="Rectangle 46"/>
          <p:cNvSpPr/>
          <p:nvPr/>
        </p:nvSpPr>
        <p:spPr bwMode="auto">
          <a:xfrm>
            <a:off x="6084168" y="4989053"/>
            <a:ext cx="576064" cy="263932"/>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rgbClr val="000000"/>
                </a:solidFill>
                <a:latin typeface="+mn-lt"/>
              </a:rPr>
              <a:t>OS</a:t>
            </a:r>
          </a:p>
        </p:txBody>
      </p:sp>
      <p:sp>
        <p:nvSpPr>
          <p:cNvPr id="48" name="Rectangle 47"/>
          <p:cNvSpPr/>
          <p:nvPr/>
        </p:nvSpPr>
        <p:spPr bwMode="auto">
          <a:xfrm>
            <a:off x="6732240" y="4991556"/>
            <a:ext cx="576064" cy="261428"/>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smtClean="0">
                <a:ln>
                  <a:noFill/>
                </a:ln>
                <a:solidFill>
                  <a:srgbClr val="000000"/>
                </a:solidFill>
                <a:latin typeface="+mn-lt"/>
              </a:rPr>
              <a:t>OS</a:t>
            </a:r>
          </a:p>
        </p:txBody>
      </p:sp>
      <p:sp>
        <p:nvSpPr>
          <p:cNvPr id="49" name="Rectangle 48"/>
          <p:cNvSpPr/>
          <p:nvPr/>
        </p:nvSpPr>
        <p:spPr bwMode="auto">
          <a:xfrm>
            <a:off x="7380312" y="4989053"/>
            <a:ext cx="576064" cy="270000"/>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rgbClr val="000000"/>
                </a:solidFill>
                <a:latin typeface="+mn-lt"/>
              </a:rPr>
              <a:t>OS</a:t>
            </a:r>
          </a:p>
        </p:txBody>
      </p:sp>
      <p:sp>
        <p:nvSpPr>
          <p:cNvPr id="50" name="Rectangle 49"/>
          <p:cNvSpPr/>
          <p:nvPr/>
        </p:nvSpPr>
        <p:spPr bwMode="auto">
          <a:xfrm>
            <a:off x="8028384" y="4989053"/>
            <a:ext cx="576064" cy="270000"/>
          </a:xfrm>
          <a:prstGeom prst="rect">
            <a:avLst/>
          </a:prstGeom>
          <a:solidFill>
            <a:schemeClr val="bg1"/>
          </a:solidFill>
          <a:ln w="25400" cap="flat" cmpd="sng" algn="ctr">
            <a:solidFill>
              <a:srgbClr val="669900"/>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baseline="0" dirty="0" smtClean="0">
                <a:ln>
                  <a:noFill/>
                </a:ln>
                <a:solidFill>
                  <a:srgbClr val="000000"/>
                </a:solidFill>
                <a:latin typeface="+mn-lt"/>
              </a:rPr>
              <a:t>OS</a:t>
            </a:r>
          </a:p>
        </p:txBody>
      </p:sp>
      <p:cxnSp>
        <p:nvCxnSpPr>
          <p:cNvPr id="51" name="Straight Arrow Connector 50"/>
          <p:cNvCxnSpPr/>
          <p:nvPr/>
        </p:nvCxnSpPr>
        <p:spPr bwMode="auto">
          <a:xfrm>
            <a:off x="4211960" y="4546852"/>
            <a:ext cx="720000" cy="0"/>
          </a:xfrm>
          <a:prstGeom prst="straightConnector1">
            <a:avLst/>
          </a:prstGeom>
          <a:solidFill>
            <a:schemeClr val="accent1"/>
          </a:solidFill>
          <a:ln w="50800" cap="flat" cmpd="sng" algn="ctr">
            <a:solidFill>
              <a:srgbClr val="C00000"/>
            </a:solidFill>
            <a:prstDash val="solid"/>
            <a:round/>
            <a:headEnd type="none" w="med" len="med"/>
            <a:tailEnd type="triangle"/>
          </a:ln>
          <a:effectLst>
            <a:outerShdw blurRad="50800" dist="25400" dir="2700000" algn="tl" rotWithShape="0">
              <a:schemeClr val="bg1">
                <a:lumMod val="75000"/>
                <a:alpha val="40000"/>
              </a:schemeClr>
            </a:outerShdw>
          </a:effectLst>
        </p:spPr>
      </p:cxnSp>
      <p:sp>
        <p:nvSpPr>
          <p:cNvPr id="52" name="Rectangle 51"/>
          <p:cNvSpPr/>
          <p:nvPr/>
        </p:nvSpPr>
        <p:spPr bwMode="auto">
          <a:xfrm>
            <a:off x="5436096" y="3668901"/>
            <a:ext cx="1008112" cy="270000"/>
          </a:xfrm>
          <a:prstGeom prst="rect">
            <a:avLst/>
          </a:prstGeom>
          <a:solidFill>
            <a:schemeClr val="bg1"/>
          </a:solidFill>
          <a:ln w="25400" cap="flat" cmpd="sng" algn="ctr">
            <a:solidFill>
              <a:schemeClr val="bg2"/>
            </a:solidFill>
            <a:prstDash val="solid"/>
            <a:round/>
            <a:headEnd type="none" w="med" len="med"/>
            <a:tailEnd type="none" w="med" len="med"/>
          </a:ln>
          <a:effectLst>
            <a:outerShdw blurRad="50800" dist="25400" dir="2700000" algn="tl" rotWithShape="0">
              <a:schemeClr val="bg1">
                <a:lumMod val="75000"/>
                <a:alpha val="40000"/>
              </a:schemeClr>
            </a:outerShdw>
          </a:effectLst>
        </p:spPr>
        <p:txBody>
          <a:bodyPr vert="horz" wrap="square" lIns="91440" tIns="0" rIns="9144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i="0" u="none" cap="none" normalizeH="0" dirty="0" smtClean="0">
                <a:ln>
                  <a:noFill/>
                </a:ln>
                <a:solidFill>
                  <a:srgbClr val="000000"/>
                </a:solidFill>
                <a:latin typeface="+mn-lt"/>
              </a:rPr>
              <a:t>portals</a:t>
            </a:r>
            <a:endParaRPr kumimoji="0" lang="en-GB" sz="1600" i="0" u="none" cap="none" normalizeH="0" baseline="0" dirty="0" smtClean="0">
              <a:ln>
                <a:noFill/>
              </a:ln>
              <a:solidFill>
                <a:srgbClr val="000000"/>
              </a:solidFill>
              <a:latin typeface="+mn-lt"/>
            </a:endParaRPr>
          </a:p>
        </p:txBody>
      </p:sp>
    </p:spTree>
    <p:extLst>
      <p:ext uri="{BB962C8B-B14F-4D97-AF65-F5344CB8AC3E}">
        <p14:creationId xmlns:p14="http://schemas.microsoft.com/office/powerpoint/2010/main" val="15332395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p:cNvSpPr>
            <a:spLocks noGrp="1" noChangeArrowheads="1"/>
          </p:cNvSpPr>
          <p:nvPr>
            <p:ph type="title"/>
          </p:nvPr>
        </p:nvSpPr>
        <p:spPr/>
        <p:txBody>
          <a:bodyPr/>
          <a:lstStyle/>
          <a:p>
            <a:r>
              <a:rPr lang="en-GB" sz="2800" dirty="0" smtClean="0"/>
              <a:t>What is the EGI Federated Cloud?</a:t>
            </a:r>
            <a:endParaRPr lang="en-GB" sz="2800" dirty="0"/>
          </a:p>
        </p:txBody>
      </p:sp>
      <p:sp>
        <p:nvSpPr>
          <p:cNvPr id="32" name="Rectangle 7"/>
          <p:cNvSpPr txBox="1">
            <a:spLocks noChangeArrowheads="1"/>
          </p:cNvSpPr>
          <p:nvPr/>
        </p:nvSpPr>
        <p:spPr bwMode="auto">
          <a:xfrm>
            <a:off x="307405" y="2551429"/>
            <a:ext cx="4840659" cy="354186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180975" indent="-180975" algn="l" rtl="0" eaLnBrk="0" fontAlgn="base" hangingPunct="0">
              <a:lnSpc>
                <a:spcPts val="2000"/>
              </a:lnSpc>
              <a:spcBef>
                <a:spcPts val="400"/>
              </a:spcBef>
              <a:spcAft>
                <a:spcPct val="0"/>
              </a:spcAft>
              <a:buClr>
                <a:srgbClr val="021536"/>
              </a:buClr>
              <a:buFont typeface="Arial" charset="0"/>
              <a:buChar char="•"/>
              <a:defRPr sz="1500">
                <a:solidFill>
                  <a:srgbClr val="132148"/>
                </a:solidFill>
                <a:latin typeface="+mn-lt"/>
                <a:ea typeface="+mn-ea"/>
                <a:cs typeface="+mn-cs"/>
              </a:defRPr>
            </a:lvl1pPr>
            <a:lvl2pPr marL="541338" indent="-180975" algn="l" rtl="0" eaLnBrk="0" fontAlgn="base" hangingPunct="0">
              <a:lnSpc>
                <a:spcPts val="1900"/>
              </a:lnSpc>
              <a:spcBef>
                <a:spcPts val="300"/>
              </a:spcBef>
              <a:spcAft>
                <a:spcPct val="0"/>
              </a:spcAft>
              <a:buFont typeface="Arial" charset="0"/>
              <a:buChar char="–"/>
              <a:defRPr sz="1300">
                <a:solidFill>
                  <a:srgbClr val="20386C"/>
                </a:solidFill>
                <a:latin typeface="+mn-lt"/>
                <a:ea typeface="ＭＳ Ｐゴシック" charset="-128"/>
              </a:defRPr>
            </a:lvl2pPr>
            <a:lvl3pPr marL="895350" indent="-17462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3pPr>
            <a:lvl4pPr marL="914400" algn="l" rtl="0" eaLnBrk="0" fontAlgn="base" hangingPunct="0">
              <a:lnSpc>
                <a:spcPct val="85000"/>
              </a:lnSpc>
              <a:spcBef>
                <a:spcPct val="15000"/>
              </a:spcBef>
              <a:spcAft>
                <a:spcPct val="0"/>
              </a:spcAft>
              <a:buFont typeface="Arial" charset="0"/>
              <a:defRPr sz="1300">
                <a:solidFill>
                  <a:srgbClr val="20386C"/>
                </a:solidFill>
                <a:latin typeface="+mn-lt"/>
                <a:ea typeface="ＭＳ Ｐゴシック" charset="-128"/>
              </a:defRPr>
            </a:lvl4pPr>
            <a:lvl5pPr marL="1227138" indent="-130175" algn="l" rtl="0" eaLnBrk="0" fontAlgn="base" hangingPunct="0">
              <a:lnSpc>
                <a:spcPct val="85000"/>
              </a:lnSpc>
              <a:spcBef>
                <a:spcPct val="15000"/>
              </a:spcBef>
              <a:spcAft>
                <a:spcPct val="0"/>
              </a:spcAft>
              <a:buFont typeface="Arial" charset="0"/>
              <a:buChar char="•"/>
              <a:defRPr sz="1300">
                <a:solidFill>
                  <a:srgbClr val="20386C"/>
                </a:solidFill>
                <a:latin typeface="+mn-lt"/>
                <a:ea typeface="ＭＳ Ｐゴシック" charset="-128"/>
              </a:defRPr>
            </a:lvl5pPr>
            <a:lvl6pPr marL="16843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6pPr>
            <a:lvl7pPr marL="21415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7pPr>
            <a:lvl8pPr marL="25987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8pPr>
            <a:lvl9pPr marL="3055938" indent="-130175" algn="l" rtl="0" eaLnBrk="0" fontAlgn="base" hangingPunct="0">
              <a:lnSpc>
                <a:spcPct val="85000"/>
              </a:lnSpc>
              <a:spcBef>
                <a:spcPct val="15000"/>
              </a:spcBef>
              <a:spcAft>
                <a:spcPct val="0"/>
              </a:spcAft>
              <a:buFont typeface="Arial" charset="0"/>
              <a:buChar char="•"/>
              <a:defRPr sz="1300">
                <a:solidFill>
                  <a:schemeClr val="accent2"/>
                </a:solidFill>
                <a:latin typeface="+mn-lt"/>
                <a:ea typeface="ＭＳ Ｐゴシック" charset="-128"/>
              </a:defRPr>
            </a:lvl9pPr>
          </a:lstStyle>
          <a:p>
            <a:pPr>
              <a:lnSpc>
                <a:spcPts val="2160"/>
              </a:lnSpc>
              <a:spcBef>
                <a:spcPts val="600"/>
              </a:spcBef>
              <a:spcAft>
                <a:spcPts val="1200"/>
              </a:spcAft>
              <a:buClr>
                <a:srgbClr val="C00000"/>
              </a:buClr>
            </a:pPr>
            <a:r>
              <a:rPr lang="en-GB" sz="1600" b="1" dirty="0" smtClean="0">
                <a:solidFill>
                  <a:srgbClr val="C00000"/>
                </a:solidFill>
                <a:latin typeface="Arial"/>
              </a:rPr>
              <a:t>Standards and validation</a:t>
            </a:r>
            <a:r>
              <a:rPr lang="en-GB" sz="1600" dirty="0" smtClean="0">
                <a:latin typeface="Arial"/>
              </a:rPr>
              <a:t>: federation is based on open-standards – OCCI, </a:t>
            </a:r>
            <a:r>
              <a:rPr lang="en-GB" sz="1600" dirty="0">
                <a:latin typeface="Arial"/>
              </a:rPr>
              <a:t>CDMI, OVF.</a:t>
            </a:r>
            <a:endParaRPr lang="en-GB" sz="1600" dirty="0" smtClean="0">
              <a:latin typeface="Arial"/>
            </a:endParaRPr>
          </a:p>
          <a:p>
            <a:pPr>
              <a:lnSpc>
                <a:spcPts val="2160"/>
              </a:lnSpc>
              <a:spcBef>
                <a:spcPts val="600"/>
              </a:spcBef>
              <a:spcAft>
                <a:spcPts val="1200"/>
              </a:spcAft>
              <a:buClr>
                <a:srgbClr val="C00000"/>
              </a:buClr>
            </a:pPr>
            <a:r>
              <a:rPr lang="en-GB" sz="1600" b="1" dirty="0" smtClean="0">
                <a:solidFill>
                  <a:srgbClr val="C00000"/>
                </a:solidFill>
                <a:latin typeface="Arial"/>
              </a:rPr>
              <a:t>Resource integration</a:t>
            </a:r>
            <a:r>
              <a:rPr lang="en-GB" sz="1600" dirty="0" smtClean="0">
                <a:latin typeface="Arial"/>
              </a:rPr>
              <a:t>: Cloud services are integrated into existing production infrastructure.</a:t>
            </a:r>
          </a:p>
          <a:p>
            <a:pPr>
              <a:lnSpc>
                <a:spcPts val="2160"/>
              </a:lnSpc>
              <a:spcBef>
                <a:spcPts val="600"/>
              </a:spcBef>
              <a:spcAft>
                <a:spcPts val="1200"/>
              </a:spcAft>
              <a:buClr>
                <a:srgbClr val="C00000"/>
              </a:buClr>
            </a:pPr>
            <a:r>
              <a:rPr lang="en-GB" sz="1600" b="1" dirty="0" smtClean="0">
                <a:solidFill>
                  <a:srgbClr val="C00000"/>
                </a:solidFill>
                <a:latin typeface="Arial"/>
              </a:rPr>
              <a:t>Heterogeneous implementation</a:t>
            </a:r>
            <a:r>
              <a:rPr lang="en-GB" sz="1600" dirty="0" smtClean="0">
                <a:latin typeface="Arial"/>
              </a:rPr>
              <a:t>: no mandate on the cloud technology, the only condition to federate resources is to expose the chosen interfaces and services.</a:t>
            </a:r>
          </a:p>
        </p:txBody>
      </p:sp>
      <p:sp>
        <p:nvSpPr>
          <p:cNvPr id="2" name="Rectangle 1"/>
          <p:cNvSpPr/>
          <p:nvPr/>
        </p:nvSpPr>
        <p:spPr>
          <a:xfrm>
            <a:off x="226108" y="1284099"/>
            <a:ext cx="8666372" cy="656590"/>
          </a:xfrm>
          <a:prstGeom prst="rect">
            <a:avLst/>
          </a:prstGeom>
        </p:spPr>
        <p:txBody>
          <a:bodyPr wrap="square">
            <a:spAutoFit/>
          </a:bodyPr>
          <a:lstStyle/>
          <a:p>
            <a:pPr>
              <a:lnSpc>
                <a:spcPts val="2160"/>
              </a:lnSpc>
              <a:spcBef>
                <a:spcPts val="600"/>
              </a:spcBef>
              <a:spcAft>
                <a:spcPts val="1200"/>
              </a:spcAft>
              <a:buClr>
                <a:srgbClr val="C00000"/>
              </a:buClr>
            </a:pPr>
            <a:r>
              <a:rPr lang="en-GB" sz="1600" dirty="0" smtClean="0">
                <a:latin typeface="Arial"/>
              </a:rPr>
              <a:t>The EGI Federated Cloud is an aggregation of cloud resources from research organizations, universities and private companies, to offer Cloud Services to scientists</a:t>
            </a:r>
            <a:endParaRPr lang="en-GB" sz="1600" dirty="0">
              <a:latin typeface="Aria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0505" y="2378146"/>
            <a:ext cx="3018047" cy="3715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0724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5" name="Rectangle 94"/>
          <p:cNvSpPr/>
          <p:nvPr/>
        </p:nvSpPr>
        <p:spPr>
          <a:xfrm rot="16200000">
            <a:off x="6335985" y="3609231"/>
            <a:ext cx="3995737" cy="754955"/>
          </a:xfrm>
          <a:prstGeom prst="rect">
            <a:avLst/>
          </a:prstGeom>
          <a:noFill/>
          <a:ln w="25400" cap="flat" cmpd="sng" algn="ctr">
            <a:noFill/>
            <a:prstDash val="solid"/>
          </a:ln>
          <a:effectLst/>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effectLst/>
                <a:uLnTx/>
                <a:uFillTx/>
                <a:latin typeface="+mn-lt"/>
                <a:ea typeface="+mn-ea"/>
                <a:cs typeface="+mn-cs"/>
              </a:rPr>
              <a:t>EGI.eu </a:t>
            </a:r>
            <a:r>
              <a:rPr kumimoji="0" lang="en-GB" sz="1800" b="0" i="0" u="none" strike="noStrike" kern="0" cap="none" spc="0" normalizeH="0" baseline="0" noProof="0" dirty="0" smtClean="0">
                <a:ln>
                  <a:noFill/>
                </a:ln>
                <a:effectLst/>
                <a:uLnTx/>
                <a:uFillTx/>
                <a:latin typeface="+mn-lt"/>
                <a:ea typeface="+mn-ea"/>
                <a:cs typeface="+mn-cs"/>
              </a:rPr>
              <a:t>Coordination</a:t>
            </a:r>
          </a:p>
          <a:p>
            <a:pPr marL="0" marR="0" lvl="0" indent="0" algn="ctr" defTabSz="914400" eaLnBrk="1" fontAlgn="auto" latinLnBrk="0" hangingPunct="1">
              <a:lnSpc>
                <a:spcPct val="100000"/>
              </a:lnSpc>
              <a:spcBef>
                <a:spcPts val="0"/>
              </a:spcBef>
              <a:spcAft>
                <a:spcPts val="0"/>
              </a:spcAft>
              <a:buClrTx/>
              <a:buSzTx/>
              <a:buFontTx/>
              <a:buNone/>
              <a:tabLst/>
              <a:defRPr/>
            </a:pPr>
            <a:r>
              <a:rPr lang="en-GB" sz="1800" kern="0" dirty="0" smtClean="0">
                <a:latin typeface="+mn-lt"/>
              </a:rPr>
              <a:t>Core software and support</a:t>
            </a:r>
            <a:endParaRPr kumimoji="0" lang="en-GB" sz="1800" b="0" i="0" u="none" strike="noStrike" kern="0" cap="none" spc="0" normalizeH="0" baseline="0" noProof="0" dirty="0">
              <a:ln>
                <a:noFill/>
              </a:ln>
              <a:effectLst/>
              <a:uLnTx/>
              <a:uFillTx/>
              <a:latin typeface="+mn-lt"/>
              <a:ea typeface="+mn-ea"/>
              <a:cs typeface="+mn-cs"/>
            </a:endParaRPr>
          </a:p>
        </p:txBody>
      </p:sp>
      <p:pic>
        <p:nvPicPr>
          <p:cNvPr id="98"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6889" y="2132856"/>
            <a:ext cx="847898" cy="8478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446" y="2132856"/>
            <a:ext cx="847898" cy="8478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0214" y="2132856"/>
            <a:ext cx="847898" cy="8478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192" y="2132856"/>
            <a:ext cx="847898" cy="8478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 name="Picture 2" descr="http://t3.gstatic.com/images?q=tbn:ANd9GcRxZirNJaDSMBgCW8ttLiaq-lmmv6bSeXrnnzndTBhfMqJ4ELS7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129" y="2132856"/>
            <a:ext cx="847898" cy="8478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 name="TextBox 108"/>
          <p:cNvSpPr txBox="1"/>
          <p:nvPr/>
        </p:nvSpPr>
        <p:spPr bwMode="auto">
          <a:xfrm>
            <a:off x="1715430" y="4149080"/>
            <a:ext cx="766215" cy="323165"/>
          </a:xfrm>
          <a:prstGeom prst="rect">
            <a:avLst/>
          </a:prstGeom>
          <a:solidFill>
            <a:schemeClr val="bg1"/>
          </a:solidFill>
          <a:ln w="25400">
            <a:solidFill>
              <a:srgbClr val="7030A0"/>
            </a:solidFill>
          </a:ln>
          <a:effectLst>
            <a:outerShdw blurRad="50800" dist="25400" dir="2700000" algn="tl" rotWithShape="0">
              <a:schemeClr val="bg1">
                <a:lumMod val="75000"/>
                <a:alpha val="40000"/>
              </a:schemeClr>
            </a:outerShdw>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err="1">
                <a:ln>
                  <a:noFill/>
                </a:ln>
                <a:effectLst/>
                <a:uLnTx/>
                <a:uFillTx/>
                <a:latin typeface="+mn-lt"/>
                <a:ea typeface="+mn-ea"/>
                <a:cs typeface="+mn-cs"/>
              </a:rPr>
              <a:t>gLite</a:t>
            </a:r>
            <a:endParaRPr kumimoji="0" lang="en-GB" sz="1500" b="0" i="0" u="none" strike="noStrike" kern="0" cap="none" spc="0" normalizeH="0" baseline="0" noProof="0" dirty="0">
              <a:ln>
                <a:noFill/>
              </a:ln>
              <a:effectLst/>
              <a:uLnTx/>
              <a:uFillTx/>
              <a:latin typeface="+mn-lt"/>
              <a:ea typeface="+mn-ea"/>
              <a:cs typeface="+mn-cs"/>
            </a:endParaRPr>
          </a:p>
        </p:txBody>
      </p:sp>
      <p:sp>
        <p:nvSpPr>
          <p:cNvPr id="110" name="TextBox 109"/>
          <p:cNvSpPr txBox="1"/>
          <p:nvPr/>
        </p:nvSpPr>
        <p:spPr bwMode="auto">
          <a:xfrm>
            <a:off x="4283968" y="4149080"/>
            <a:ext cx="1080000" cy="323165"/>
          </a:xfrm>
          <a:prstGeom prst="rect">
            <a:avLst/>
          </a:prstGeom>
          <a:solidFill>
            <a:schemeClr val="bg1"/>
          </a:solidFill>
          <a:ln w="25400">
            <a:solidFill>
              <a:srgbClr val="7030A0"/>
            </a:solidFill>
          </a:ln>
          <a:effectLst>
            <a:outerShdw blurRad="50800" dist="25400" dir="2700000" algn="tl" rotWithShape="0">
              <a:schemeClr val="bg1">
                <a:lumMod val="75000"/>
                <a:alpha val="40000"/>
              </a:schemeClr>
            </a:outerShdw>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effectLst/>
                <a:uLnTx/>
                <a:uFillTx/>
                <a:latin typeface="+mn-lt"/>
                <a:ea typeface="+mn-ea"/>
                <a:cs typeface="+mn-cs"/>
              </a:rPr>
              <a:t>UNICORE</a:t>
            </a:r>
          </a:p>
        </p:txBody>
      </p:sp>
      <p:sp>
        <p:nvSpPr>
          <p:cNvPr id="111" name="TextBox 110"/>
          <p:cNvSpPr txBox="1"/>
          <p:nvPr/>
        </p:nvSpPr>
        <p:spPr bwMode="auto">
          <a:xfrm>
            <a:off x="474417" y="4149080"/>
            <a:ext cx="921844" cy="323165"/>
          </a:xfrm>
          <a:prstGeom prst="rect">
            <a:avLst/>
          </a:prstGeom>
          <a:solidFill>
            <a:schemeClr val="bg1"/>
          </a:solidFill>
          <a:ln w="25400">
            <a:solidFill>
              <a:srgbClr val="7030A0"/>
            </a:solidFill>
          </a:ln>
          <a:effectLst>
            <a:outerShdw blurRad="50800" dist="25400" dir="2700000" algn="tl" rotWithShape="0">
              <a:schemeClr val="bg1">
                <a:lumMod val="75000"/>
                <a:alpha val="40000"/>
              </a:schemeClr>
            </a:outerShdw>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err="1">
                <a:ln>
                  <a:noFill/>
                </a:ln>
                <a:effectLst/>
                <a:uLnTx/>
                <a:uFillTx/>
                <a:latin typeface="+mn-lt"/>
                <a:ea typeface="+mn-ea"/>
                <a:cs typeface="+mn-cs"/>
              </a:rPr>
              <a:t>dCache</a:t>
            </a:r>
            <a:endParaRPr kumimoji="0" lang="en-GB" sz="1500" b="0" i="0" u="none" strike="noStrike" kern="0" cap="none" spc="0" normalizeH="0" baseline="0" noProof="0" dirty="0">
              <a:ln>
                <a:noFill/>
              </a:ln>
              <a:effectLst/>
              <a:uLnTx/>
              <a:uFillTx/>
              <a:latin typeface="+mn-lt"/>
              <a:ea typeface="+mn-ea"/>
              <a:cs typeface="+mn-cs"/>
            </a:endParaRPr>
          </a:p>
        </p:txBody>
      </p:sp>
      <p:sp>
        <p:nvSpPr>
          <p:cNvPr id="112" name="TextBox 111"/>
          <p:cNvSpPr txBox="1"/>
          <p:nvPr/>
        </p:nvSpPr>
        <p:spPr bwMode="auto">
          <a:xfrm>
            <a:off x="2579526" y="4149080"/>
            <a:ext cx="612000" cy="323165"/>
          </a:xfrm>
          <a:prstGeom prst="rect">
            <a:avLst/>
          </a:prstGeom>
          <a:solidFill>
            <a:schemeClr val="bg1"/>
          </a:solidFill>
          <a:ln w="25400">
            <a:solidFill>
              <a:srgbClr val="7030A0"/>
            </a:solidFill>
          </a:ln>
          <a:effectLst>
            <a:outerShdw blurRad="50800" dist="25400" dir="2700000" algn="tl" rotWithShape="0">
              <a:schemeClr val="bg1">
                <a:lumMod val="75000"/>
                <a:alpha val="40000"/>
              </a:scheme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effectLst/>
                <a:uLnTx/>
                <a:uFillTx/>
                <a:latin typeface="+mn-lt"/>
                <a:ea typeface="+mn-ea"/>
                <a:cs typeface="+mn-cs"/>
              </a:rPr>
              <a:t>ARC</a:t>
            </a:r>
          </a:p>
        </p:txBody>
      </p:sp>
      <p:sp>
        <p:nvSpPr>
          <p:cNvPr id="114" name="TextBox 113"/>
          <p:cNvSpPr txBox="1"/>
          <p:nvPr/>
        </p:nvSpPr>
        <p:spPr bwMode="auto">
          <a:xfrm>
            <a:off x="5505686" y="3918247"/>
            <a:ext cx="1982434" cy="553998"/>
          </a:xfrm>
          <a:prstGeom prst="rect">
            <a:avLst/>
          </a:prstGeom>
          <a:solidFill>
            <a:schemeClr val="bg1"/>
          </a:solidFill>
          <a:ln w="25400">
            <a:solidFill>
              <a:schemeClr val="accent3"/>
            </a:solidFill>
          </a:ln>
          <a:effectLst>
            <a:outerShdw blurRad="50800" dist="25400" dir="2700000" algn="tl" rotWithShape="0">
              <a:schemeClr val="bg1">
                <a:lumMod val="75000"/>
                <a:alpha val="40000"/>
              </a:scheme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smtClean="0">
                <a:ln>
                  <a:noFill/>
                </a:ln>
                <a:effectLst/>
                <a:uLnTx/>
                <a:uFillTx/>
                <a:latin typeface="+mn-lt"/>
                <a:ea typeface="+mn-ea"/>
                <a:cs typeface="+mn-cs"/>
              </a:rPr>
              <a:t>Community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smtClean="0">
                <a:ln>
                  <a:noFill/>
                </a:ln>
                <a:effectLst/>
                <a:uLnTx/>
                <a:uFillTx/>
                <a:latin typeface="+mn-lt"/>
                <a:ea typeface="+mn-ea"/>
                <a:cs typeface="+mn-cs"/>
              </a:rPr>
              <a:t>Platform</a:t>
            </a:r>
            <a:endParaRPr kumimoji="0" lang="en-GB" sz="1500" b="0" i="0" u="none" strike="noStrike" kern="0" cap="none" spc="0" normalizeH="0" baseline="0" noProof="0" dirty="0">
              <a:ln>
                <a:noFill/>
              </a:ln>
              <a:effectLst/>
              <a:uLnTx/>
              <a:uFillTx/>
              <a:latin typeface="+mn-lt"/>
              <a:ea typeface="+mn-ea"/>
              <a:cs typeface="+mn-cs"/>
            </a:endParaRPr>
          </a:p>
        </p:txBody>
      </p:sp>
      <p:cxnSp>
        <p:nvCxnSpPr>
          <p:cNvPr id="120" name="Straight Connector 119"/>
          <p:cNvCxnSpPr/>
          <p:nvPr/>
        </p:nvCxnSpPr>
        <p:spPr>
          <a:xfrm>
            <a:off x="251520" y="4581128"/>
            <a:ext cx="7416824" cy="0"/>
          </a:xfrm>
          <a:prstGeom prst="line">
            <a:avLst/>
          </a:prstGeom>
          <a:noFill/>
          <a:ln w="6350" cap="flat" cmpd="sng" algn="ctr">
            <a:solidFill>
              <a:schemeClr val="tx1"/>
            </a:solidFill>
            <a:prstDash val="dot"/>
          </a:ln>
          <a:effectLst>
            <a:outerShdw blurRad="50800" dist="25400" dir="2700000" algn="tl" rotWithShape="0">
              <a:schemeClr val="bg1">
                <a:lumMod val="75000"/>
                <a:alpha val="40000"/>
              </a:schemeClr>
            </a:outerShdw>
          </a:effectLst>
        </p:spPr>
      </p:cxnSp>
      <p:cxnSp>
        <p:nvCxnSpPr>
          <p:cNvPr id="121" name="Straight Connector 120"/>
          <p:cNvCxnSpPr/>
          <p:nvPr/>
        </p:nvCxnSpPr>
        <p:spPr>
          <a:xfrm>
            <a:off x="251520" y="3633149"/>
            <a:ext cx="7416824" cy="0"/>
          </a:xfrm>
          <a:prstGeom prst="line">
            <a:avLst/>
          </a:prstGeom>
          <a:noFill/>
          <a:ln w="6350" cap="flat" cmpd="sng" algn="ctr">
            <a:solidFill>
              <a:schemeClr val="tx1"/>
            </a:solidFill>
            <a:prstDash val="dot"/>
          </a:ln>
          <a:effectLst>
            <a:outerShdw blurRad="50800" dist="25400" dir="2700000" algn="tl" rotWithShape="0">
              <a:schemeClr val="bg1">
                <a:lumMod val="75000"/>
                <a:alpha val="40000"/>
              </a:schemeClr>
            </a:outerShdw>
          </a:effectLst>
        </p:spPr>
      </p:cxnSp>
      <p:sp>
        <p:nvSpPr>
          <p:cNvPr id="122" name="Rectangle 58"/>
          <p:cNvSpPr>
            <a:spLocks noChangeArrowheads="1"/>
          </p:cNvSpPr>
          <p:nvPr/>
        </p:nvSpPr>
        <p:spPr bwMode="auto">
          <a:xfrm rot="16200000">
            <a:off x="-171622" y="5054020"/>
            <a:ext cx="659155"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err="1">
                <a:ln>
                  <a:noFill/>
                </a:ln>
                <a:effectLst/>
                <a:uLnTx/>
                <a:uFillTx/>
                <a:latin typeface="+mn-lt"/>
              </a:rPr>
              <a:t>IaaS</a:t>
            </a:r>
            <a:endParaRPr kumimoji="0" lang="en-GB" sz="1800" b="0" i="0" u="none" strike="noStrike" kern="0" cap="none" spc="0" normalizeH="0" baseline="0" noProof="0" dirty="0">
              <a:ln>
                <a:noFill/>
              </a:ln>
              <a:effectLst/>
              <a:uLnTx/>
              <a:uFillTx/>
              <a:latin typeface="+mn-lt"/>
            </a:endParaRPr>
          </a:p>
        </p:txBody>
      </p:sp>
      <p:sp>
        <p:nvSpPr>
          <p:cNvPr id="125" name="Rectangle 124"/>
          <p:cNvSpPr/>
          <p:nvPr/>
        </p:nvSpPr>
        <p:spPr bwMode="auto">
          <a:xfrm>
            <a:off x="2323728" y="4882480"/>
            <a:ext cx="1600200" cy="685800"/>
          </a:xfrm>
          <a:prstGeom prst="rect">
            <a:avLst/>
          </a:prstGeom>
          <a:solidFill>
            <a:schemeClr val="bg1"/>
          </a:solidFill>
          <a:ln w="25400" cap="flat" cmpd="sng" algn="ctr">
            <a:solidFill>
              <a:srgbClr val="6699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i="0" u="none" strike="noStrike" kern="0" cap="none" spc="0" normalizeH="0" baseline="0" noProof="0" dirty="0">
                <a:ln>
                  <a:noFill/>
                </a:ln>
                <a:effectLst/>
                <a:uLnTx/>
                <a:uFillTx/>
                <a:latin typeface="+mn-lt"/>
                <a:ea typeface="+mn-ea"/>
                <a:cs typeface="+mn-cs"/>
              </a:rPr>
              <a:t>NGI</a:t>
            </a:r>
          </a:p>
        </p:txBody>
      </p:sp>
      <p:sp>
        <p:nvSpPr>
          <p:cNvPr id="126" name="Rectangle 125"/>
          <p:cNvSpPr/>
          <p:nvPr/>
        </p:nvSpPr>
        <p:spPr bwMode="auto">
          <a:xfrm>
            <a:off x="2361828"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VM </a:t>
            </a:r>
            <a:r>
              <a:rPr kumimoji="0" lang="en-GB" sz="400" b="0" i="0" u="none" strike="noStrike" kern="0" cap="none" spc="0" normalizeH="0" baseline="0" noProof="0" dirty="0" err="1">
                <a:ln>
                  <a:noFill/>
                </a:ln>
                <a:effectLst/>
                <a:uLnTx/>
                <a:uFillTx/>
                <a:latin typeface="+mn-lt"/>
                <a:ea typeface="+mn-ea"/>
                <a:cs typeface="+mn-cs"/>
              </a:rPr>
              <a:t>Mgmt</a:t>
            </a:r>
            <a:endParaRPr kumimoji="0" lang="en-GB" sz="400" b="0" i="0" u="none" strike="noStrike" kern="0" cap="none" spc="0" normalizeH="0" baseline="0" noProof="0" dirty="0">
              <a:ln>
                <a:noFill/>
              </a:ln>
              <a:effectLst/>
              <a:uLnTx/>
              <a:uFillTx/>
              <a:latin typeface="+mn-lt"/>
              <a:ea typeface="+mn-ea"/>
              <a:cs typeface="+mn-cs"/>
            </a:endParaRPr>
          </a:p>
        </p:txBody>
      </p:sp>
      <p:sp>
        <p:nvSpPr>
          <p:cNvPr id="127" name="Rectangle 126"/>
          <p:cNvSpPr/>
          <p:nvPr/>
        </p:nvSpPr>
        <p:spPr bwMode="auto">
          <a:xfrm>
            <a:off x="2895228"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Data</a:t>
            </a:r>
            <a:endParaRPr kumimoji="0" lang="en-GB" sz="800" b="0" i="0" u="none" strike="noStrike" kern="0" cap="none" spc="0" normalizeH="0" baseline="0" noProof="0" dirty="0">
              <a:ln>
                <a:noFill/>
              </a:ln>
              <a:effectLst/>
              <a:uLnTx/>
              <a:uFillTx/>
              <a:latin typeface="+mn-lt"/>
              <a:ea typeface="+mn-ea"/>
              <a:cs typeface="+mn-cs"/>
            </a:endParaRPr>
          </a:p>
        </p:txBody>
      </p:sp>
      <p:sp>
        <p:nvSpPr>
          <p:cNvPr id="128" name="Rectangle 127"/>
          <p:cNvSpPr/>
          <p:nvPr/>
        </p:nvSpPr>
        <p:spPr bwMode="auto">
          <a:xfrm>
            <a:off x="3428628"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smtClean="0">
                <a:ln>
                  <a:noFill/>
                </a:ln>
                <a:effectLst/>
                <a:uLnTx/>
                <a:uFillTx/>
                <a:latin typeface="+mn-lt"/>
                <a:ea typeface="+mn-ea"/>
                <a:cs typeface="+mn-cs"/>
              </a:rPr>
              <a:t>Image Sharing</a:t>
            </a:r>
            <a:endParaRPr kumimoji="0" lang="en-GB" sz="300" b="0" i="0" u="none" strike="noStrike" kern="0" cap="none" spc="0" normalizeH="0" baseline="0" noProof="0" dirty="0">
              <a:ln>
                <a:noFill/>
              </a:ln>
              <a:effectLst/>
              <a:uLnTx/>
              <a:uFillTx/>
              <a:latin typeface="+mn-lt"/>
              <a:ea typeface="+mn-ea"/>
              <a:cs typeface="+mn-cs"/>
            </a:endParaRPr>
          </a:p>
        </p:txBody>
      </p:sp>
      <p:sp>
        <p:nvSpPr>
          <p:cNvPr id="129" name="Rectangle 128"/>
          <p:cNvSpPr/>
          <p:nvPr/>
        </p:nvSpPr>
        <p:spPr bwMode="auto">
          <a:xfrm>
            <a:off x="2361828"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Monitoring</a:t>
            </a:r>
            <a:endParaRPr kumimoji="0" lang="en-GB" sz="300" b="0" i="0" u="none" strike="noStrike" kern="0" cap="none" spc="0" normalizeH="0" baseline="0" noProof="0" dirty="0">
              <a:ln>
                <a:noFill/>
              </a:ln>
              <a:effectLst/>
              <a:uLnTx/>
              <a:uFillTx/>
              <a:latin typeface="+mn-lt"/>
              <a:ea typeface="+mn-ea"/>
              <a:cs typeface="+mn-cs"/>
            </a:endParaRPr>
          </a:p>
        </p:txBody>
      </p:sp>
      <p:sp>
        <p:nvSpPr>
          <p:cNvPr id="130" name="Rectangle 129"/>
          <p:cNvSpPr/>
          <p:nvPr/>
        </p:nvSpPr>
        <p:spPr bwMode="auto">
          <a:xfrm>
            <a:off x="2895228"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Accounting</a:t>
            </a:r>
            <a:endParaRPr kumimoji="0" lang="en-GB" sz="300" b="0" i="0" u="none" strike="noStrike" kern="0" cap="none" spc="0" normalizeH="0" baseline="0" noProof="0" dirty="0">
              <a:ln>
                <a:noFill/>
              </a:ln>
              <a:effectLst/>
              <a:uLnTx/>
              <a:uFillTx/>
              <a:latin typeface="+mn-lt"/>
              <a:ea typeface="+mn-ea"/>
              <a:cs typeface="+mn-cs"/>
            </a:endParaRPr>
          </a:p>
        </p:txBody>
      </p:sp>
      <p:sp>
        <p:nvSpPr>
          <p:cNvPr id="131" name="Rectangle 130"/>
          <p:cNvSpPr/>
          <p:nvPr/>
        </p:nvSpPr>
        <p:spPr bwMode="auto">
          <a:xfrm>
            <a:off x="3428628"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Notification</a:t>
            </a:r>
            <a:endParaRPr kumimoji="0" lang="en-GB" sz="300" b="0" i="0" u="none" strike="noStrike" kern="0" cap="none" spc="0" normalizeH="0" baseline="0" noProof="0" dirty="0">
              <a:ln>
                <a:noFill/>
              </a:ln>
              <a:effectLst/>
              <a:uLnTx/>
              <a:uFillTx/>
              <a:latin typeface="+mn-lt"/>
              <a:ea typeface="+mn-ea"/>
              <a:cs typeface="+mn-cs"/>
            </a:endParaRPr>
          </a:p>
        </p:txBody>
      </p:sp>
      <p:cxnSp>
        <p:nvCxnSpPr>
          <p:cNvPr id="132" name="Straight Arrow Connector 131"/>
          <p:cNvCxnSpPr>
            <a:stCxn id="131" idx="2"/>
          </p:cNvCxnSpPr>
          <p:nvPr/>
        </p:nvCxnSpPr>
        <p:spPr bwMode="auto">
          <a:xfrm>
            <a:off x="3657228"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33" name="Straight Arrow Connector 132"/>
          <p:cNvCxnSpPr/>
          <p:nvPr/>
        </p:nvCxnSpPr>
        <p:spPr bwMode="auto">
          <a:xfrm>
            <a:off x="3123828"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34" name="Straight Arrow Connector 133"/>
          <p:cNvCxnSpPr/>
          <p:nvPr/>
        </p:nvCxnSpPr>
        <p:spPr bwMode="auto">
          <a:xfrm>
            <a:off x="2590428"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35" name="Straight Arrow Connector 134"/>
          <p:cNvCxnSpPr/>
          <p:nvPr/>
        </p:nvCxnSpPr>
        <p:spPr bwMode="auto">
          <a:xfrm flipV="1">
            <a:off x="3657228"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36" name="Straight Arrow Connector 135"/>
          <p:cNvCxnSpPr/>
          <p:nvPr/>
        </p:nvCxnSpPr>
        <p:spPr bwMode="auto">
          <a:xfrm flipV="1">
            <a:off x="3123828"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37" name="Straight Arrow Connector 136"/>
          <p:cNvCxnSpPr/>
          <p:nvPr/>
        </p:nvCxnSpPr>
        <p:spPr bwMode="auto">
          <a:xfrm flipV="1">
            <a:off x="2590428"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sp>
        <p:nvSpPr>
          <p:cNvPr id="139" name="Rectangle 138"/>
          <p:cNvSpPr/>
          <p:nvPr/>
        </p:nvSpPr>
        <p:spPr bwMode="auto">
          <a:xfrm>
            <a:off x="451520" y="4882480"/>
            <a:ext cx="1600200" cy="685800"/>
          </a:xfrm>
          <a:prstGeom prst="rect">
            <a:avLst/>
          </a:prstGeom>
          <a:solidFill>
            <a:schemeClr val="bg1"/>
          </a:solidFill>
          <a:ln w="25400" cap="flat" cmpd="sng" algn="ctr">
            <a:solidFill>
              <a:srgbClr val="6699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i="0" u="none" strike="noStrike" kern="0" cap="none" spc="0" normalizeH="0" baseline="0" noProof="0" dirty="0">
                <a:ln>
                  <a:noFill/>
                </a:ln>
                <a:effectLst/>
                <a:uLnTx/>
                <a:uFillTx/>
                <a:latin typeface="+mn-lt"/>
                <a:ea typeface="+mn-ea"/>
                <a:cs typeface="+mn-cs"/>
              </a:rPr>
              <a:t>NGI</a:t>
            </a:r>
          </a:p>
        </p:txBody>
      </p:sp>
      <p:sp>
        <p:nvSpPr>
          <p:cNvPr id="143" name="Rectangle 142"/>
          <p:cNvSpPr/>
          <p:nvPr/>
        </p:nvSpPr>
        <p:spPr bwMode="auto">
          <a:xfrm>
            <a:off x="489620"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Monitoring</a:t>
            </a:r>
            <a:endParaRPr kumimoji="0" lang="en-GB" sz="300" b="0" i="0" u="none" strike="noStrike" kern="0" cap="none" spc="0" normalizeH="0" baseline="0" noProof="0" dirty="0">
              <a:ln>
                <a:noFill/>
              </a:ln>
              <a:effectLst/>
              <a:uLnTx/>
              <a:uFillTx/>
              <a:latin typeface="+mn-lt"/>
              <a:ea typeface="+mn-ea"/>
              <a:cs typeface="+mn-cs"/>
            </a:endParaRPr>
          </a:p>
        </p:txBody>
      </p:sp>
      <p:sp>
        <p:nvSpPr>
          <p:cNvPr id="144" name="Rectangle 143"/>
          <p:cNvSpPr/>
          <p:nvPr/>
        </p:nvSpPr>
        <p:spPr bwMode="auto">
          <a:xfrm>
            <a:off x="1023020"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Accounting</a:t>
            </a:r>
            <a:endParaRPr kumimoji="0" lang="en-GB" sz="300" b="0" i="0" u="none" strike="noStrike" kern="0" cap="none" spc="0" normalizeH="0" baseline="0" noProof="0" dirty="0">
              <a:ln>
                <a:noFill/>
              </a:ln>
              <a:effectLst/>
              <a:uLnTx/>
              <a:uFillTx/>
              <a:latin typeface="+mn-lt"/>
              <a:ea typeface="+mn-ea"/>
              <a:cs typeface="+mn-cs"/>
            </a:endParaRPr>
          </a:p>
        </p:txBody>
      </p:sp>
      <p:sp>
        <p:nvSpPr>
          <p:cNvPr id="145" name="Rectangle 144"/>
          <p:cNvSpPr/>
          <p:nvPr/>
        </p:nvSpPr>
        <p:spPr bwMode="auto">
          <a:xfrm>
            <a:off x="1556420"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Notification</a:t>
            </a:r>
            <a:endParaRPr kumimoji="0" lang="en-GB" sz="300" b="0" i="0" u="none" strike="noStrike" kern="0" cap="none" spc="0" normalizeH="0" baseline="0" noProof="0" dirty="0">
              <a:ln>
                <a:noFill/>
              </a:ln>
              <a:effectLst/>
              <a:uLnTx/>
              <a:uFillTx/>
              <a:latin typeface="+mn-lt"/>
              <a:ea typeface="+mn-ea"/>
              <a:cs typeface="+mn-cs"/>
            </a:endParaRPr>
          </a:p>
        </p:txBody>
      </p:sp>
      <p:sp>
        <p:nvSpPr>
          <p:cNvPr id="146" name="Rectangle 145"/>
          <p:cNvSpPr/>
          <p:nvPr/>
        </p:nvSpPr>
        <p:spPr bwMode="auto">
          <a:xfrm>
            <a:off x="430213" y="5796880"/>
            <a:ext cx="7165975"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dirty="0">
                <a:ln>
                  <a:noFill/>
                </a:ln>
                <a:effectLst/>
                <a:uLnTx/>
                <a:uFillTx/>
                <a:latin typeface="+mn-lt"/>
                <a:ea typeface="+mn-ea"/>
                <a:cs typeface="+mn-cs"/>
              </a:rPr>
              <a:t>EGI-wide message bus</a:t>
            </a:r>
          </a:p>
        </p:txBody>
      </p:sp>
      <p:cxnSp>
        <p:nvCxnSpPr>
          <p:cNvPr id="147" name="Straight Arrow Connector 146"/>
          <p:cNvCxnSpPr>
            <a:stCxn id="145" idx="2"/>
          </p:cNvCxnSpPr>
          <p:nvPr/>
        </p:nvCxnSpPr>
        <p:spPr bwMode="auto">
          <a:xfrm>
            <a:off x="1785020"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48" name="Straight Arrow Connector 147"/>
          <p:cNvCxnSpPr/>
          <p:nvPr/>
        </p:nvCxnSpPr>
        <p:spPr bwMode="auto">
          <a:xfrm>
            <a:off x="718220"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sp>
        <p:nvSpPr>
          <p:cNvPr id="153" name="Rectangle 152"/>
          <p:cNvSpPr/>
          <p:nvPr/>
        </p:nvSpPr>
        <p:spPr bwMode="auto">
          <a:xfrm>
            <a:off x="4170598" y="4882480"/>
            <a:ext cx="1601788" cy="685800"/>
          </a:xfrm>
          <a:prstGeom prst="rect">
            <a:avLst/>
          </a:prstGeom>
          <a:solidFill>
            <a:schemeClr val="bg1"/>
          </a:solidFill>
          <a:ln w="25400" cap="flat" cmpd="sng" algn="ctr">
            <a:solidFill>
              <a:srgbClr val="6699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i="0" u="none" strike="noStrike" kern="0" cap="none" spc="0" normalizeH="0" baseline="0" noProof="0" dirty="0">
                <a:ln>
                  <a:noFill/>
                </a:ln>
                <a:effectLst/>
                <a:uLnTx/>
                <a:uFillTx/>
                <a:latin typeface="+mn-lt"/>
                <a:ea typeface="+mn-ea"/>
                <a:cs typeface="+mn-cs"/>
              </a:rPr>
              <a:t>NGI</a:t>
            </a:r>
          </a:p>
        </p:txBody>
      </p:sp>
      <p:sp>
        <p:nvSpPr>
          <p:cNvPr id="154" name="Rectangle 153"/>
          <p:cNvSpPr/>
          <p:nvPr/>
        </p:nvSpPr>
        <p:spPr bwMode="auto">
          <a:xfrm>
            <a:off x="4208698"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VM </a:t>
            </a:r>
            <a:r>
              <a:rPr kumimoji="0" lang="en-GB" sz="400" b="0" i="0" u="none" strike="noStrike" kern="0" cap="none" spc="0" normalizeH="0" baseline="0" noProof="0" dirty="0" err="1">
                <a:ln>
                  <a:noFill/>
                </a:ln>
                <a:effectLst/>
                <a:uLnTx/>
                <a:uFillTx/>
                <a:latin typeface="+mn-lt"/>
                <a:ea typeface="+mn-ea"/>
                <a:cs typeface="+mn-cs"/>
              </a:rPr>
              <a:t>Mgmt</a:t>
            </a:r>
            <a:endParaRPr kumimoji="0" lang="en-GB" sz="400" b="0" i="0" u="none" strike="noStrike" kern="0" cap="none" spc="0" normalizeH="0" baseline="0" noProof="0" dirty="0">
              <a:ln>
                <a:noFill/>
              </a:ln>
              <a:effectLst/>
              <a:uLnTx/>
              <a:uFillTx/>
              <a:latin typeface="+mn-lt"/>
              <a:ea typeface="+mn-ea"/>
              <a:cs typeface="+mn-cs"/>
            </a:endParaRPr>
          </a:p>
        </p:txBody>
      </p:sp>
      <p:sp>
        <p:nvSpPr>
          <p:cNvPr id="155" name="Rectangle 154"/>
          <p:cNvSpPr/>
          <p:nvPr/>
        </p:nvSpPr>
        <p:spPr bwMode="auto">
          <a:xfrm>
            <a:off x="4742098" y="4806280"/>
            <a:ext cx="458788"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Data</a:t>
            </a:r>
            <a:endParaRPr kumimoji="0" lang="en-GB" sz="800" b="0" i="0" u="none" strike="noStrike" kern="0" cap="none" spc="0" normalizeH="0" baseline="0" noProof="0" dirty="0">
              <a:ln>
                <a:noFill/>
              </a:ln>
              <a:effectLst/>
              <a:uLnTx/>
              <a:uFillTx/>
              <a:latin typeface="+mn-lt"/>
              <a:ea typeface="+mn-ea"/>
              <a:cs typeface="+mn-cs"/>
            </a:endParaRPr>
          </a:p>
        </p:txBody>
      </p:sp>
      <p:sp>
        <p:nvSpPr>
          <p:cNvPr id="156" name="Rectangle 155"/>
          <p:cNvSpPr/>
          <p:nvPr/>
        </p:nvSpPr>
        <p:spPr bwMode="auto">
          <a:xfrm>
            <a:off x="5277086"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400" kern="0" dirty="0"/>
              <a:t>Image Sharing</a:t>
            </a:r>
            <a:endParaRPr lang="en-GB" sz="300" kern="0" dirty="0"/>
          </a:p>
        </p:txBody>
      </p:sp>
      <p:sp>
        <p:nvSpPr>
          <p:cNvPr id="157" name="Rectangle 156"/>
          <p:cNvSpPr/>
          <p:nvPr/>
        </p:nvSpPr>
        <p:spPr bwMode="auto">
          <a:xfrm>
            <a:off x="4208698"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Monitoring</a:t>
            </a:r>
            <a:endParaRPr kumimoji="0" lang="en-GB" sz="300" b="0" i="0" u="none" strike="noStrike" kern="0" cap="none" spc="0" normalizeH="0" baseline="0" noProof="0" dirty="0">
              <a:ln>
                <a:noFill/>
              </a:ln>
              <a:effectLst/>
              <a:uLnTx/>
              <a:uFillTx/>
              <a:latin typeface="+mn-lt"/>
              <a:ea typeface="+mn-ea"/>
              <a:cs typeface="+mn-cs"/>
            </a:endParaRPr>
          </a:p>
        </p:txBody>
      </p:sp>
      <p:sp>
        <p:nvSpPr>
          <p:cNvPr id="158" name="Rectangle 157"/>
          <p:cNvSpPr/>
          <p:nvPr/>
        </p:nvSpPr>
        <p:spPr bwMode="auto">
          <a:xfrm>
            <a:off x="4742098" y="5492080"/>
            <a:ext cx="458788"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Accounting</a:t>
            </a:r>
            <a:endParaRPr kumimoji="0" lang="en-GB" sz="300" b="0" i="0" u="none" strike="noStrike" kern="0" cap="none" spc="0" normalizeH="0" baseline="0" noProof="0" dirty="0">
              <a:ln>
                <a:noFill/>
              </a:ln>
              <a:effectLst/>
              <a:uLnTx/>
              <a:uFillTx/>
              <a:latin typeface="+mn-lt"/>
              <a:ea typeface="+mn-ea"/>
              <a:cs typeface="+mn-cs"/>
            </a:endParaRPr>
          </a:p>
        </p:txBody>
      </p:sp>
      <p:sp>
        <p:nvSpPr>
          <p:cNvPr id="159" name="Rectangle 158"/>
          <p:cNvSpPr/>
          <p:nvPr/>
        </p:nvSpPr>
        <p:spPr bwMode="auto">
          <a:xfrm>
            <a:off x="5277086"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Notification</a:t>
            </a:r>
            <a:endParaRPr kumimoji="0" lang="en-GB" sz="300" b="0" i="0" u="none" strike="noStrike" kern="0" cap="none" spc="0" normalizeH="0" baseline="0" noProof="0" dirty="0">
              <a:ln>
                <a:noFill/>
              </a:ln>
              <a:effectLst/>
              <a:uLnTx/>
              <a:uFillTx/>
              <a:latin typeface="+mn-lt"/>
              <a:ea typeface="+mn-ea"/>
              <a:cs typeface="+mn-cs"/>
            </a:endParaRPr>
          </a:p>
        </p:txBody>
      </p:sp>
      <p:cxnSp>
        <p:nvCxnSpPr>
          <p:cNvPr id="160" name="Straight Arrow Connector 159"/>
          <p:cNvCxnSpPr>
            <a:stCxn id="159" idx="2"/>
          </p:cNvCxnSpPr>
          <p:nvPr/>
        </p:nvCxnSpPr>
        <p:spPr bwMode="auto">
          <a:xfrm>
            <a:off x="5505686"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61" name="Straight Arrow Connector 160"/>
          <p:cNvCxnSpPr/>
          <p:nvPr/>
        </p:nvCxnSpPr>
        <p:spPr bwMode="auto">
          <a:xfrm>
            <a:off x="4972286"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62" name="Straight Arrow Connector 161"/>
          <p:cNvCxnSpPr/>
          <p:nvPr/>
        </p:nvCxnSpPr>
        <p:spPr bwMode="auto">
          <a:xfrm>
            <a:off x="4437298"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63" name="Straight Arrow Connector 162"/>
          <p:cNvCxnSpPr/>
          <p:nvPr/>
        </p:nvCxnSpPr>
        <p:spPr bwMode="auto">
          <a:xfrm flipV="1">
            <a:off x="5505686"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64" name="Straight Arrow Connector 163"/>
          <p:cNvCxnSpPr/>
          <p:nvPr/>
        </p:nvCxnSpPr>
        <p:spPr bwMode="auto">
          <a:xfrm flipV="1">
            <a:off x="4972286"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65" name="Straight Arrow Connector 164"/>
          <p:cNvCxnSpPr/>
          <p:nvPr/>
        </p:nvCxnSpPr>
        <p:spPr bwMode="auto">
          <a:xfrm flipV="1">
            <a:off x="4437298"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sp>
        <p:nvSpPr>
          <p:cNvPr id="167" name="Rectangle 166"/>
          <p:cNvSpPr/>
          <p:nvPr/>
        </p:nvSpPr>
        <p:spPr bwMode="auto">
          <a:xfrm>
            <a:off x="5994548" y="4882480"/>
            <a:ext cx="1601788" cy="685800"/>
          </a:xfrm>
          <a:prstGeom prst="rect">
            <a:avLst/>
          </a:prstGeom>
          <a:solidFill>
            <a:schemeClr val="bg1"/>
          </a:solidFill>
          <a:ln w="25400" cap="flat" cmpd="sng" algn="ctr">
            <a:solidFill>
              <a:srgbClr val="FF66CC"/>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i="0" u="none" strike="noStrike" kern="0" cap="none" spc="0" normalizeH="0" baseline="0" noProof="0" dirty="0">
                <a:ln>
                  <a:noFill/>
                </a:ln>
                <a:effectLst/>
                <a:uLnTx/>
                <a:uFillTx/>
                <a:latin typeface="+mn-lt"/>
                <a:ea typeface="+mn-ea"/>
                <a:cs typeface="+mn-cs"/>
              </a:rPr>
              <a:t>Commercial</a:t>
            </a:r>
          </a:p>
        </p:txBody>
      </p:sp>
      <p:sp>
        <p:nvSpPr>
          <p:cNvPr id="168" name="Rectangle 167"/>
          <p:cNvSpPr/>
          <p:nvPr/>
        </p:nvSpPr>
        <p:spPr bwMode="auto">
          <a:xfrm>
            <a:off x="6015012"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VM </a:t>
            </a:r>
            <a:r>
              <a:rPr kumimoji="0" lang="en-GB" sz="400" b="0" i="0" u="none" strike="noStrike" kern="0" cap="none" spc="0" normalizeH="0" baseline="0" noProof="0" dirty="0" err="1">
                <a:ln>
                  <a:noFill/>
                </a:ln>
                <a:effectLst/>
                <a:uLnTx/>
                <a:uFillTx/>
                <a:latin typeface="+mn-lt"/>
                <a:ea typeface="+mn-ea"/>
                <a:cs typeface="+mn-cs"/>
              </a:rPr>
              <a:t>Mgmt</a:t>
            </a:r>
            <a:endParaRPr kumimoji="0" lang="en-GB" sz="400" b="0" i="0" u="none" strike="noStrike" kern="0" cap="none" spc="0" normalizeH="0" baseline="0" noProof="0" dirty="0">
              <a:ln>
                <a:noFill/>
              </a:ln>
              <a:effectLst/>
              <a:uLnTx/>
              <a:uFillTx/>
              <a:latin typeface="+mn-lt"/>
              <a:ea typeface="+mn-ea"/>
              <a:cs typeface="+mn-cs"/>
            </a:endParaRPr>
          </a:p>
        </p:txBody>
      </p:sp>
      <p:sp>
        <p:nvSpPr>
          <p:cNvPr id="169" name="Rectangle 168"/>
          <p:cNvSpPr/>
          <p:nvPr/>
        </p:nvSpPr>
        <p:spPr bwMode="auto">
          <a:xfrm>
            <a:off x="6548412" y="4806280"/>
            <a:ext cx="458788"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Data</a:t>
            </a:r>
            <a:endParaRPr kumimoji="0" lang="en-GB" sz="800" b="0" i="0" u="none" strike="noStrike" kern="0" cap="none" spc="0" normalizeH="0" baseline="0" noProof="0" dirty="0">
              <a:ln>
                <a:noFill/>
              </a:ln>
              <a:effectLst/>
              <a:uLnTx/>
              <a:uFillTx/>
              <a:latin typeface="+mn-lt"/>
              <a:ea typeface="+mn-ea"/>
              <a:cs typeface="+mn-cs"/>
            </a:endParaRPr>
          </a:p>
        </p:txBody>
      </p:sp>
      <p:sp>
        <p:nvSpPr>
          <p:cNvPr id="170" name="Rectangle 169"/>
          <p:cNvSpPr/>
          <p:nvPr/>
        </p:nvSpPr>
        <p:spPr bwMode="auto">
          <a:xfrm>
            <a:off x="7083400" y="48062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algn="ctr" eaLnBrk="1" fontAlgn="auto" hangingPunct="1">
              <a:spcBef>
                <a:spcPts val="0"/>
              </a:spcBef>
              <a:spcAft>
                <a:spcPts val="0"/>
              </a:spcAft>
              <a:defRPr/>
            </a:pPr>
            <a:r>
              <a:rPr lang="en-GB" sz="400" kern="0" dirty="0"/>
              <a:t>Image Sharing</a:t>
            </a:r>
            <a:endParaRPr lang="en-GB" sz="300" kern="0" dirty="0"/>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300" b="0" i="0" u="none" strike="noStrike" kern="0" cap="none" spc="0" normalizeH="0" baseline="0" noProof="0" dirty="0">
              <a:ln>
                <a:noFill/>
              </a:ln>
              <a:effectLst/>
              <a:uLnTx/>
              <a:uFillTx/>
              <a:latin typeface="+mn-lt"/>
              <a:ea typeface="+mn-ea"/>
              <a:cs typeface="+mn-cs"/>
            </a:endParaRPr>
          </a:p>
        </p:txBody>
      </p:sp>
      <p:sp>
        <p:nvSpPr>
          <p:cNvPr id="171" name="Rectangle 170"/>
          <p:cNvSpPr/>
          <p:nvPr/>
        </p:nvSpPr>
        <p:spPr bwMode="auto">
          <a:xfrm>
            <a:off x="6015012"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Monitoring</a:t>
            </a:r>
            <a:endParaRPr kumimoji="0" lang="en-GB" sz="300" b="0" i="0" u="none" strike="noStrike" kern="0" cap="none" spc="0" normalizeH="0" baseline="0" noProof="0" dirty="0">
              <a:ln>
                <a:noFill/>
              </a:ln>
              <a:effectLst/>
              <a:uLnTx/>
              <a:uFillTx/>
              <a:latin typeface="+mn-lt"/>
              <a:ea typeface="+mn-ea"/>
              <a:cs typeface="+mn-cs"/>
            </a:endParaRPr>
          </a:p>
        </p:txBody>
      </p:sp>
      <p:sp>
        <p:nvSpPr>
          <p:cNvPr id="172" name="Rectangle 171"/>
          <p:cNvSpPr/>
          <p:nvPr/>
        </p:nvSpPr>
        <p:spPr bwMode="auto">
          <a:xfrm>
            <a:off x="6548412" y="5492080"/>
            <a:ext cx="458788"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Accounting</a:t>
            </a:r>
            <a:endParaRPr kumimoji="0" lang="en-GB" sz="300" b="0" i="0" u="none" strike="noStrike" kern="0" cap="none" spc="0" normalizeH="0" baseline="0" noProof="0" dirty="0">
              <a:ln>
                <a:noFill/>
              </a:ln>
              <a:effectLst/>
              <a:uLnTx/>
              <a:uFillTx/>
              <a:latin typeface="+mn-lt"/>
              <a:ea typeface="+mn-ea"/>
              <a:cs typeface="+mn-cs"/>
            </a:endParaRPr>
          </a:p>
        </p:txBody>
      </p:sp>
      <p:sp>
        <p:nvSpPr>
          <p:cNvPr id="173" name="Rectangle 172"/>
          <p:cNvSpPr/>
          <p:nvPr/>
        </p:nvSpPr>
        <p:spPr bwMode="auto">
          <a:xfrm>
            <a:off x="7083400" y="5492080"/>
            <a:ext cx="457200" cy="152400"/>
          </a:xfrm>
          <a:prstGeom prst="rect">
            <a:avLst/>
          </a:prstGeom>
          <a:solidFill>
            <a:schemeClr val="accent3">
              <a:lumMod val="40000"/>
              <a:lumOff val="60000"/>
            </a:schemeClr>
          </a:solidFill>
          <a:ln w="6350" cap="flat" cmpd="sng" algn="ctr">
            <a:solidFill>
              <a:srgbClr val="000000"/>
            </a:solidFill>
            <a:prstDash val="solid"/>
          </a:ln>
          <a:effectLst>
            <a:outerShdw blurRad="50800" dist="25400" dir="2700000" algn="tl" rotWithShape="0">
              <a:schemeClr val="bg1">
                <a:lumMod val="75000"/>
                <a:alpha val="40000"/>
              </a:scheme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 b="0" i="0" u="none" strike="noStrike" kern="0" cap="none" spc="0" normalizeH="0" baseline="0" noProof="0" dirty="0">
                <a:ln>
                  <a:noFill/>
                </a:ln>
                <a:effectLst/>
                <a:uLnTx/>
                <a:uFillTx/>
                <a:latin typeface="+mn-lt"/>
                <a:ea typeface="+mn-ea"/>
                <a:cs typeface="+mn-cs"/>
              </a:rPr>
              <a:t>Notification</a:t>
            </a:r>
            <a:endParaRPr kumimoji="0" lang="en-GB" sz="300" b="0" i="0" u="none" strike="noStrike" kern="0" cap="none" spc="0" normalizeH="0" baseline="0" noProof="0" dirty="0">
              <a:ln>
                <a:noFill/>
              </a:ln>
              <a:effectLst/>
              <a:uLnTx/>
              <a:uFillTx/>
              <a:latin typeface="+mn-lt"/>
              <a:ea typeface="+mn-ea"/>
              <a:cs typeface="+mn-cs"/>
            </a:endParaRPr>
          </a:p>
        </p:txBody>
      </p:sp>
      <p:cxnSp>
        <p:nvCxnSpPr>
          <p:cNvPr id="174" name="Straight Arrow Connector 173"/>
          <p:cNvCxnSpPr>
            <a:stCxn id="173" idx="2"/>
          </p:cNvCxnSpPr>
          <p:nvPr/>
        </p:nvCxnSpPr>
        <p:spPr bwMode="auto">
          <a:xfrm>
            <a:off x="7312000"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75" name="Straight Arrow Connector 174"/>
          <p:cNvCxnSpPr/>
          <p:nvPr/>
        </p:nvCxnSpPr>
        <p:spPr bwMode="auto">
          <a:xfrm>
            <a:off x="6778600"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76" name="Straight Arrow Connector 175"/>
          <p:cNvCxnSpPr/>
          <p:nvPr/>
        </p:nvCxnSpPr>
        <p:spPr bwMode="auto">
          <a:xfrm>
            <a:off x="6243612" y="5644480"/>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cxnSp>
        <p:nvCxnSpPr>
          <p:cNvPr id="177" name="Straight Arrow Connector 176"/>
          <p:cNvCxnSpPr/>
          <p:nvPr/>
        </p:nvCxnSpPr>
        <p:spPr bwMode="auto">
          <a:xfrm flipV="1">
            <a:off x="7312000"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78" name="Straight Arrow Connector 177"/>
          <p:cNvCxnSpPr/>
          <p:nvPr/>
        </p:nvCxnSpPr>
        <p:spPr bwMode="auto">
          <a:xfrm flipV="1">
            <a:off x="6778600"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79" name="Straight Arrow Connector 178"/>
          <p:cNvCxnSpPr/>
          <p:nvPr/>
        </p:nvCxnSpPr>
        <p:spPr bwMode="auto">
          <a:xfrm flipV="1">
            <a:off x="6243612" y="4653880"/>
            <a:ext cx="0" cy="152400"/>
          </a:xfrm>
          <a:prstGeom prst="straightConnector1">
            <a:avLst/>
          </a:prstGeom>
          <a:noFill/>
          <a:ln w="6350" cap="flat" cmpd="sng" algn="ctr">
            <a:solidFill>
              <a:schemeClr val="tx1"/>
            </a:solidFill>
            <a:prstDash val="solid"/>
            <a:headEnd type="none"/>
            <a:tailEnd type="arrow"/>
          </a:ln>
          <a:effectLst>
            <a:outerShdw blurRad="50800" dist="25400" dir="2700000" algn="tl" rotWithShape="0">
              <a:schemeClr val="bg1">
                <a:lumMod val="75000"/>
                <a:alpha val="40000"/>
              </a:schemeClr>
            </a:outerShdw>
          </a:effectLst>
        </p:spPr>
      </p:cxnSp>
      <p:cxnSp>
        <p:nvCxnSpPr>
          <p:cNvPr id="180" name="Straight Arrow Connector 179"/>
          <p:cNvCxnSpPr/>
          <p:nvPr/>
        </p:nvCxnSpPr>
        <p:spPr>
          <a:xfrm>
            <a:off x="1234157" y="5654005"/>
            <a:ext cx="0" cy="152400"/>
          </a:xfrm>
          <a:prstGeom prst="straightConnector1">
            <a:avLst/>
          </a:prstGeom>
          <a:noFill/>
          <a:ln w="19050" cap="flat" cmpd="sng" algn="ctr">
            <a:solidFill>
              <a:srgbClr val="000000"/>
            </a:solidFill>
            <a:prstDash val="solid"/>
            <a:headEnd type="none"/>
            <a:tailEnd type="arrow"/>
          </a:ln>
          <a:effectLst>
            <a:outerShdw blurRad="50800" dist="25400" dir="2700000" algn="tl" rotWithShape="0">
              <a:schemeClr val="bg1">
                <a:lumMod val="75000"/>
                <a:alpha val="40000"/>
              </a:schemeClr>
            </a:outerShdw>
          </a:effectLst>
        </p:spPr>
      </p:cxnSp>
      <p:sp>
        <p:nvSpPr>
          <p:cNvPr id="182" name="TextBox 181"/>
          <p:cNvSpPr txBox="1">
            <a:spLocks noChangeArrowheads="1"/>
          </p:cNvSpPr>
          <p:nvPr/>
        </p:nvSpPr>
        <p:spPr bwMode="auto">
          <a:xfrm>
            <a:off x="251520" y="1340768"/>
            <a:ext cx="87559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i="0" u="none" strike="noStrike" kern="0" cap="none" spc="0" normalizeH="0" baseline="0" noProof="0" dirty="0">
                <a:ln>
                  <a:noFill/>
                </a:ln>
                <a:solidFill>
                  <a:schemeClr val="accent6"/>
                </a:solidFill>
                <a:effectLst/>
                <a:uLnTx/>
                <a:uFillTx/>
                <a:latin typeface="Arial" charset="0"/>
                <a:ea typeface="ＭＳ Ｐゴシック" charset="0"/>
              </a:rPr>
              <a:t>Personalised environments for individual research </a:t>
            </a:r>
            <a:r>
              <a:rPr kumimoji="0" lang="en-GB" sz="1800" i="0" u="none" strike="noStrike" kern="0" cap="none" spc="0" normalizeH="0" baseline="0" noProof="0" dirty="0" smtClean="0">
                <a:ln>
                  <a:noFill/>
                </a:ln>
                <a:solidFill>
                  <a:schemeClr val="accent6"/>
                </a:solidFill>
                <a:effectLst/>
                <a:uLnTx/>
                <a:uFillTx/>
                <a:latin typeface="Arial" charset="0"/>
                <a:ea typeface="ＭＳ Ｐゴシック" charset="0"/>
              </a:rPr>
              <a:t>communities </a:t>
            </a:r>
            <a:r>
              <a:rPr kumimoji="0" lang="en-GB" sz="1800" i="0" u="none" strike="noStrike" kern="0" cap="none" spc="0" normalizeH="0" baseline="0" noProof="0" dirty="0">
                <a:ln>
                  <a:noFill/>
                </a:ln>
                <a:solidFill>
                  <a:schemeClr val="accent6"/>
                </a:solidFill>
                <a:effectLst/>
                <a:uLnTx/>
                <a:uFillTx/>
                <a:latin typeface="Arial" charset="0"/>
                <a:ea typeface="ＭＳ Ｐゴシック" charset="0"/>
              </a:rPr>
              <a:t>in the European Research </a:t>
            </a:r>
            <a:r>
              <a:rPr kumimoji="0" lang="en-GB" sz="1800" i="0" u="none" strike="noStrike" kern="0" cap="none" spc="0" normalizeH="0" baseline="0" noProof="0" dirty="0" smtClean="0">
                <a:ln>
                  <a:noFill/>
                </a:ln>
                <a:solidFill>
                  <a:schemeClr val="accent6"/>
                </a:solidFill>
                <a:effectLst/>
                <a:uLnTx/>
                <a:uFillTx/>
                <a:latin typeface="Arial" charset="0"/>
                <a:ea typeface="ＭＳ Ｐゴシック" charset="0"/>
              </a:rPr>
              <a:t>Area.</a:t>
            </a:r>
            <a:endParaRPr kumimoji="0" lang="en-GB" sz="1800" i="0" u="none" strike="noStrike" kern="0" cap="none" spc="0" normalizeH="0" baseline="0" noProof="0" dirty="0">
              <a:ln>
                <a:noFill/>
              </a:ln>
              <a:solidFill>
                <a:schemeClr val="accent6"/>
              </a:solidFill>
              <a:effectLst/>
              <a:uLnTx/>
              <a:uFillTx/>
              <a:latin typeface="Arial" charset="0"/>
              <a:ea typeface="ＭＳ Ｐゴシック" charset="0"/>
            </a:endParaRPr>
          </a:p>
        </p:txBody>
      </p:sp>
      <p:cxnSp>
        <p:nvCxnSpPr>
          <p:cNvPr id="185" name="Straight Connector 184"/>
          <p:cNvCxnSpPr/>
          <p:nvPr/>
        </p:nvCxnSpPr>
        <p:spPr bwMode="auto">
          <a:xfrm>
            <a:off x="251520" y="2961128"/>
            <a:ext cx="0" cy="1620000"/>
          </a:xfrm>
          <a:prstGeom prst="line">
            <a:avLst/>
          </a:prstGeom>
          <a:solidFill>
            <a:schemeClr val="accent1"/>
          </a:solidFill>
          <a:ln w="6350" cap="flat" cmpd="sng" algn="ctr">
            <a:solidFill>
              <a:schemeClr val="tx1"/>
            </a:solidFill>
            <a:prstDash val="sysDash"/>
            <a:round/>
            <a:headEnd type="none" w="med" len="med"/>
            <a:tailEnd type="none" w="med" len="med"/>
          </a:ln>
          <a:effectLst>
            <a:outerShdw blurRad="50800" dist="25400" dir="2700000" algn="tl" rotWithShape="0">
              <a:schemeClr val="bg1">
                <a:lumMod val="75000"/>
                <a:alpha val="40000"/>
              </a:schemeClr>
            </a:outerShdw>
          </a:effectLst>
        </p:spPr>
      </p:cxnSp>
      <p:cxnSp>
        <p:nvCxnSpPr>
          <p:cNvPr id="186" name="Straight Connector 185"/>
          <p:cNvCxnSpPr/>
          <p:nvPr/>
        </p:nvCxnSpPr>
        <p:spPr bwMode="auto">
          <a:xfrm>
            <a:off x="1547664" y="2961128"/>
            <a:ext cx="0" cy="1620000"/>
          </a:xfrm>
          <a:prstGeom prst="line">
            <a:avLst/>
          </a:prstGeom>
          <a:solidFill>
            <a:schemeClr val="accent1"/>
          </a:solidFill>
          <a:ln w="6350" cap="flat" cmpd="sng" algn="ctr">
            <a:solidFill>
              <a:schemeClr val="tx1"/>
            </a:solidFill>
            <a:prstDash val="sysDash"/>
            <a:round/>
            <a:headEnd type="none" w="med" len="med"/>
            <a:tailEnd type="none" w="med" len="med"/>
          </a:ln>
          <a:effectLst>
            <a:outerShdw blurRad="50800" dist="25400" dir="2700000" algn="tl" rotWithShape="0">
              <a:schemeClr val="bg1">
                <a:lumMod val="75000"/>
                <a:alpha val="40000"/>
              </a:schemeClr>
            </a:outerShdw>
          </a:effectLst>
        </p:spPr>
      </p:cxnSp>
      <p:cxnSp>
        <p:nvCxnSpPr>
          <p:cNvPr id="187" name="Straight Connector 186"/>
          <p:cNvCxnSpPr/>
          <p:nvPr/>
        </p:nvCxnSpPr>
        <p:spPr bwMode="auto">
          <a:xfrm>
            <a:off x="3275856" y="2961128"/>
            <a:ext cx="0" cy="1620000"/>
          </a:xfrm>
          <a:prstGeom prst="line">
            <a:avLst/>
          </a:prstGeom>
          <a:solidFill>
            <a:schemeClr val="accent1"/>
          </a:solidFill>
          <a:ln w="6350" cap="flat" cmpd="sng" algn="ctr">
            <a:solidFill>
              <a:schemeClr val="tx1"/>
            </a:solidFill>
            <a:prstDash val="sysDash"/>
            <a:round/>
            <a:headEnd type="none" w="med" len="med"/>
            <a:tailEnd type="none" w="med" len="med"/>
          </a:ln>
          <a:effectLst>
            <a:outerShdw blurRad="50800" dist="25400" dir="2700000" algn="tl" rotWithShape="0">
              <a:schemeClr val="bg1">
                <a:lumMod val="75000"/>
                <a:alpha val="40000"/>
              </a:schemeClr>
            </a:outerShdw>
          </a:effectLst>
        </p:spPr>
      </p:cxnSp>
      <p:cxnSp>
        <p:nvCxnSpPr>
          <p:cNvPr id="188" name="Straight Connector 187"/>
          <p:cNvCxnSpPr/>
          <p:nvPr/>
        </p:nvCxnSpPr>
        <p:spPr bwMode="auto">
          <a:xfrm>
            <a:off x="4211960" y="2961128"/>
            <a:ext cx="0" cy="1620000"/>
          </a:xfrm>
          <a:prstGeom prst="line">
            <a:avLst/>
          </a:prstGeom>
          <a:solidFill>
            <a:schemeClr val="accent1"/>
          </a:solidFill>
          <a:ln w="6350" cap="flat" cmpd="sng" algn="ctr">
            <a:solidFill>
              <a:schemeClr val="tx1"/>
            </a:solidFill>
            <a:prstDash val="sysDash"/>
            <a:round/>
            <a:headEnd type="none" w="med" len="med"/>
            <a:tailEnd type="none" w="med" len="med"/>
          </a:ln>
          <a:effectLst>
            <a:outerShdw blurRad="50800" dist="25400" dir="2700000" algn="tl" rotWithShape="0">
              <a:schemeClr val="bg1">
                <a:lumMod val="75000"/>
                <a:alpha val="40000"/>
              </a:schemeClr>
            </a:outerShdw>
          </a:effectLst>
        </p:spPr>
      </p:cxnSp>
      <p:cxnSp>
        <p:nvCxnSpPr>
          <p:cNvPr id="189" name="Straight Connector 188"/>
          <p:cNvCxnSpPr/>
          <p:nvPr/>
        </p:nvCxnSpPr>
        <p:spPr bwMode="auto">
          <a:xfrm>
            <a:off x="5436096" y="2961128"/>
            <a:ext cx="0" cy="1620000"/>
          </a:xfrm>
          <a:prstGeom prst="line">
            <a:avLst/>
          </a:prstGeom>
          <a:solidFill>
            <a:schemeClr val="accent1"/>
          </a:solidFill>
          <a:ln w="6350" cap="flat" cmpd="sng" algn="ctr">
            <a:solidFill>
              <a:schemeClr val="tx1"/>
            </a:solidFill>
            <a:prstDash val="sysDash"/>
            <a:round/>
            <a:headEnd type="none" w="med" len="med"/>
            <a:tailEnd type="none" w="med" len="med"/>
          </a:ln>
          <a:effectLst>
            <a:outerShdw blurRad="50800" dist="25400" dir="2700000" algn="tl" rotWithShape="0">
              <a:schemeClr val="bg1">
                <a:lumMod val="75000"/>
                <a:alpha val="40000"/>
              </a:schemeClr>
            </a:outerShdw>
          </a:effectLst>
        </p:spPr>
      </p:cxnSp>
      <p:cxnSp>
        <p:nvCxnSpPr>
          <p:cNvPr id="190" name="Straight Connector 189"/>
          <p:cNvCxnSpPr/>
          <p:nvPr/>
        </p:nvCxnSpPr>
        <p:spPr bwMode="auto">
          <a:xfrm>
            <a:off x="7668344" y="2961128"/>
            <a:ext cx="0" cy="1620000"/>
          </a:xfrm>
          <a:prstGeom prst="line">
            <a:avLst/>
          </a:prstGeom>
          <a:solidFill>
            <a:schemeClr val="accent1"/>
          </a:solidFill>
          <a:ln w="6350" cap="flat" cmpd="sng" algn="ctr">
            <a:solidFill>
              <a:schemeClr val="tx1"/>
            </a:solidFill>
            <a:prstDash val="sysDash"/>
            <a:round/>
            <a:headEnd type="none" w="med" len="med"/>
            <a:tailEnd type="none" w="med" len="med"/>
          </a:ln>
          <a:effectLst>
            <a:outerShdw blurRad="50800" dist="25400" dir="2700000" algn="tl" rotWithShape="0">
              <a:schemeClr val="bg1">
                <a:lumMod val="75000"/>
                <a:alpha val="40000"/>
              </a:schemeClr>
            </a:outerShdw>
          </a:effectLst>
        </p:spPr>
      </p:cxnSp>
      <p:sp>
        <p:nvSpPr>
          <p:cNvPr id="191" name="TextBox 190"/>
          <p:cNvSpPr txBox="1"/>
          <p:nvPr/>
        </p:nvSpPr>
        <p:spPr bwMode="auto">
          <a:xfrm>
            <a:off x="5505686" y="2996952"/>
            <a:ext cx="1946634" cy="553998"/>
          </a:xfrm>
          <a:prstGeom prst="rect">
            <a:avLst/>
          </a:prstGeom>
          <a:solidFill>
            <a:schemeClr val="bg1"/>
          </a:solidFill>
          <a:ln w="25400">
            <a:solidFill>
              <a:schemeClr val="accent3"/>
            </a:solidFill>
          </a:ln>
          <a:effectLst>
            <a:outerShdw blurRad="50800" dist="25400" dir="2700000" algn="tl" rotWithShape="0">
              <a:schemeClr val="bg1">
                <a:lumMod val="75000"/>
                <a:alpha val="40000"/>
              </a:scheme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effectLst/>
                <a:uLnTx/>
                <a:uFillTx/>
                <a:latin typeface="+mn-lt"/>
                <a:ea typeface="+mn-ea"/>
                <a:cs typeface="+mn-cs"/>
              </a:rPr>
              <a:t>Community </a:t>
            </a:r>
            <a:endParaRPr kumimoji="0" lang="en-GB" sz="1500" b="0" i="0" u="none" strike="noStrike" kern="0" cap="none" spc="0" normalizeH="0" baseline="0" noProof="0" dirty="0" smtClean="0">
              <a:ln>
                <a:noFill/>
              </a:ln>
              <a:effectLst/>
              <a:uLnTx/>
              <a:uFillTx/>
              <a:latin typeface="+mn-lt"/>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smtClean="0">
                <a:ln>
                  <a:noFill/>
                </a:ln>
                <a:effectLst/>
                <a:uLnTx/>
                <a:uFillTx/>
                <a:latin typeface="+mn-lt"/>
                <a:ea typeface="+mn-ea"/>
                <a:cs typeface="+mn-cs"/>
              </a:rPr>
              <a:t>Services</a:t>
            </a:r>
            <a:endParaRPr kumimoji="0" lang="en-GB" sz="1500" b="0" i="0" u="none" strike="noStrike" kern="0" cap="none" spc="0" normalizeH="0" baseline="0" noProof="0" dirty="0">
              <a:ln>
                <a:noFill/>
              </a:ln>
              <a:effectLst/>
              <a:uLnTx/>
              <a:uFillTx/>
              <a:latin typeface="+mn-lt"/>
              <a:ea typeface="+mn-ea"/>
              <a:cs typeface="+mn-cs"/>
            </a:endParaRPr>
          </a:p>
        </p:txBody>
      </p:sp>
      <p:sp>
        <p:nvSpPr>
          <p:cNvPr id="192" name="TextBox 191"/>
          <p:cNvSpPr txBox="1"/>
          <p:nvPr/>
        </p:nvSpPr>
        <p:spPr bwMode="auto">
          <a:xfrm>
            <a:off x="1715430" y="2996952"/>
            <a:ext cx="1476096" cy="553998"/>
          </a:xfrm>
          <a:prstGeom prst="rect">
            <a:avLst/>
          </a:prstGeom>
          <a:solidFill>
            <a:schemeClr val="bg1"/>
          </a:solidFill>
          <a:ln w="25400">
            <a:solidFill>
              <a:schemeClr val="accent3"/>
            </a:solidFill>
          </a:ln>
          <a:effectLst>
            <a:outerShdw blurRad="50800" dist="25400" dir="2700000" algn="tl" rotWithShape="0">
              <a:schemeClr val="bg1">
                <a:lumMod val="75000"/>
                <a:alpha val="40000"/>
              </a:schemeClr>
            </a:outerShd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a:ln>
                  <a:noFill/>
                </a:ln>
                <a:effectLst/>
                <a:uLnTx/>
                <a:uFillTx/>
                <a:latin typeface="+mn-lt"/>
                <a:ea typeface="+mn-ea"/>
                <a:cs typeface="+mn-cs"/>
              </a:rPr>
              <a:t>Community </a:t>
            </a:r>
            <a:r>
              <a:rPr kumimoji="0" lang="en-GB" sz="1500" b="0" i="0" u="none" strike="noStrike" kern="0" cap="none" spc="0" normalizeH="0" baseline="0" noProof="0" dirty="0" smtClean="0">
                <a:ln>
                  <a:noFill/>
                </a:ln>
                <a:effectLst/>
                <a:uLnTx/>
                <a:uFillTx/>
                <a:latin typeface="+mn-lt"/>
                <a:ea typeface="+mn-ea"/>
                <a:cs typeface="+mn-cs"/>
              </a:rPr>
              <a:t>Services</a:t>
            </a:r>
            <a:endParaRPr kumimoji="0" lang="en-GB" sz="1500" b="0" i="0" u="none" strike="noStrike" kern="0" cap="none" spc="0" normalizeH="0" baseline="0" noProof="0" dirty="0">
              <a:ln>
                <a:noFill/>
              </a:ln>
              <a:effectLst/>
              <a:uLnTx/>
              <a:uFillTx/>
              <a:latin typeface="+mn-lt"/>
              <a:ea typeface="+mn-ea"/>
              <a:cs typeface="+mn-cs"/>
            </a:endParaRPr>
          </a:p>
        </p:txBody>
      </p:sp>
      <p:sp>
        <p:nvSpPr>
          <p:cNvPr id="193" name="TextBox 192"/>
          <p:cNvSpPr txBox="1"/>
          <p:nvPr/>
        </p:nvSpPr>
        <p:spPr bwMode="auto">
          <a:xfrm>
            <a:off x="478661" y="3717032"/>
            <a:ext cx="921844" cy="323165"/>
          </a:xfrm>
          <a:prstGeom prst="rect">
            <a:avLst/>
          </a:prstGeom>
          <a:solidFill>
            <a:schemeClr val="bg1"/>
          </a:solidFill>
          <a:ln w="25400">
            <a:solidFill>
              <a:srgbClr val="7030A0"/>
            </a:solidFill>
          </a:ln>
          <a:effectLst>
            <a:outerShdw blurRad="50800" dist="25400" dir="2700000" algn="tl" rotWithShape="0">
              <a:schemeClr val="bg1">
                <a:lumMod val="75000"/>
                <a:alpha val="40000"/>
              </a:schemeClr>
            </a:outerShdw>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smtClean="0">
                <a:ln>
                  <a:noFill/>
                </a:ln>
                <a:effectLst/>
                <a:uLnTx/>
                <a:uFillTx/>
                <a:latin typeface="+mn-lt"/>
                <a:ea typeface="+mn-ea"/>
                <a:cs typeface="+mn-cs"/>
              </a:rPr>
              <a:t>Globus</a:t>
            </a:r>
            <a:endParaRPr kumimoji="0" lang="en-GB" sz="1500" b="0" i="0" u="none" strike="noStrike" kern="0" cap="none" spc="0" normalizeH="0" baseline="0" noProof="0" dirty="0">
              <a:ln>
                <a:noFill/>
              </a:ln>
              <a:effectLst/>
              <a:uLnTx/>
              <a:uFillTx/>
              <a:latin typeface="+mn-lt"/>
              <a:ea typeface="+mn-ea"/>
              <a:cs typeface="+mn-cs"/>
            </a:endParaRPr>
          </a:p>
        </p:txBody>
      </p:sp>
      <p:sp>
        <p:nvSpPr>
          <p:cNvPr id="199" name="TextBox 198"/>
          <p:cNvSpPr txBox="1"/>
          <p:nvPr/>
        </p:nvSpPr>
        <p:spPr bwMode="auto">
          <a:xfrm>
            <a:off x="3347864" y="4149080"/>
            <a:ext cx="792000" cy="323165"/>
          </a:xfrm>
          <a:prstGeom prst="rect">
            <a:avLst/>
          </a:prstGeom>
          <a:solidFill>
            <a:schemeClr val="bg1"/>
          </a:solidFill>
          <a:ln w="25400">
            <a:solidFill>
              <a:srgbClr val="7030A0"/>
            </a:solidFill>
          </a:ln>
          <a:effectLst>
            <a:outerShdw blurRad="50800" dist="25400" dir="2700000" algn="tl" rotWithShape="0">
              <a:schemeClr val="bg1">
                <a:lumMod val="75000"/>
                <a:alpha val="40000"/>
              </a:schemeClr>
            </a:outerShdw>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500" b="0" i="0" u="none" strike="noStrike" kern="0" cap="none" spc="0" normalizeH="0" baseline="0" noProof="0" dirty="0" smtClean="0">
                <a:ln>
                  <a:noFill/>
                </a:ln>
                <a:effectLst/>
                <a:uLnTx/>
                <a:uFillTx/>
                <a:latin typeface="+mn-lt"/>
                <a:ea typeface="+mn-ea"/>
                <a:cs typeface="+mn-cs"/>
              </a:rPr>
              <a:t>Globus</a:t>
            </a:r>
            <a:endParaRPr kumimoji="0" lang="en-GB" sz="1500" b="0" i="0" u="none" strike="noStrike" kern="0" cap="none" spc="0" normalizeH="0" baseline="0" noProof="0" dirty="0">
              <a:ln>
                <a:noFill/>
              </a:ln>
              <a:effectLst/>
              <a:uLnTx/>
              <a:uFillTx/>
              <a:latin typeface="+mn-lt"/>
              <a:ea typeface="+mn-ea"/>
              <a:cs typeface="+mn-cs"/>
            </a:endParaRPr>
          </a:p>
        </p:txBody>
      </p:sp>
      <p:sp>
        <p:nvSpPr>
          <p:cNvPr id="77" name="Rectangle 6"/>
          <p:cNvSpPr>
            <a:spLocks noGrp="1" noChangeArrowheads="1"/>
          </p:cNvSpPr>
          <p:nvPr>
            <p:ph type="title"/>
          </p:nvPr>
        </p:nvSpPr>
        <p:spPr/>
        <p:txBody>
          <a:bodyPr/>
          <a:lstStyle/>
          <a:p>
            <a:r>
              <a:rPr lang="en-GB" sz="2800" dirty="0" smtClean="0"/>
              <a:t>EGI </a:t>
            </a:r>
            <a:r>
              <a:rPr lang="en-GB" sz="2800" dirty="0"/>
              <a:t>New Challenges </a:t>
            </a:r>
            <a:r>
              <a:rPr lang="en-GB" sz="2800" dirty="0" smtClean="0"/>
              <a:t>and Cloud </a:t>
            </a:r>
            <a:r>
              <a:rPr lang="en-GB" sz="2800" dirty="0"/>
              <a:t>Computing</a:t>
            </a:r>
          </a:p>
        </p:txBody>
      </p:sp>
    </p:spTree>
    <p:extLst>
      <p:ext uri="{BB962C8B-B14F-4D97-AF65-F5344CB8AC3E}">
        <p14:creationId xmlns:p14="http://schemas.microsoft.com/office/powerpoint/2010/main" val="3276734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8"/>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99"/>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00"/>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01"/>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02"/>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09"/>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10"/>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111"/>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112"/>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114"/>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20"/>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21"/>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85"/>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86"/>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87"/>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88"/>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189"/>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90"/>
                                        </p:tgtEl>
                                        <p:attrNameLst>
                                          <p:attrName>style.visibility</p:attrName>
                                        </p:attrNameLst>
                                      </p:cBhvr>
                                      <p:to>
                                        <p:strVal val="hidden"/>
                                      </p:to>
                                    </p:set>
                                  </p:childTnLst>
                                </p:cTn>
                              </p:par>
                              <p:par>
                                <p:cTn id="41" presetID="1" presetClass="exit" presetSubtype="0" fill="hold" grpId="0" nodeType="withEffect">
                                  <p:stCondLst>
                                    <p:cond delay="0"/>
                                  </p:stCondLst>
                                  <p:childTnLst>
                                    <p:set>
                                      <p:cBhvr>
                                        <p:cTn id="42" dur="1" fill="hold">
                                          <p:stCondLst>
                                            <p:cond delay="0"/>
                                          </p:stCondLst>
                                        </p:cTn>
                                        <p:tgtEl>
                                          <p:spTgt spid="191"/>
                                        </p:tgtEl>
                                        <p:attrNameLst>
                                          <p:attrName>style.visibility</p:attrName>
                                        </p:attrNameLst>
                                      </p:cBhvr>
                                      <p:to>
                                        <p:strVal val="hidden"/>
                                      </p:to>
                                    </p:set>
                                  </p:childTnLst>
                                </p:cTn>
                              </p:par>
                              <p:par>
                                <p:cTn id="43" presetID="1" presetClass="exit" presetSubtype="0" fill="hold" grpId="0" nodeType="withEffect">
                                  <p:stCondLst>
                                    <p:cond delay="0"/>
                                  </p:stCondLst>
                                  <p:childTnLst>
                                    <p:set>
                                      <p:cBhvr>
                                        <p:cTn id="44" dur="1" fill="hold">
                                          <p:stCondLst>
                                            <p:cond delay="0"/>
                                          </p:stCondLst>
                                        </p:cTn>
                                        <p:tgtEl>
                                          <p:spTgt spid="192"/>
                                        </p:tgtEl>
                                        <p:attrNameLst>
                                          <p:attrName>style.visibility</p:attrName>
                                        </p:attrNameLst>
                                      </p:cBhvr>
                                      <p:to>
                                        <p:strVal val="hidden"/>
                                      </p:to>
                                    </p:set>
                                  </p:childTnLst>
                                </p:cTn>
                              </p:par>
                              <p:par>
                                <p:cTn id="45" presetID="1" presetClass="exit" presetSubtype="0" fill="hold" grpId="0" nodeType="withEffect">
                                  <p:stCondLst>
                                    <p:cond delay="0"/>
                                  </p:stCondLst>
                                  <p:childTnLst>
                                    <p:set>
                                      <p:cBhvr>
                                        <p:cTn id="46" dur="1" fill="hold">
                                          <p:stCondLst>
                                            <p:cond delay="0"/>
                                          </p:stCondLst>
                                        </p:cTn>
                                        <p:tgtEl>
                                          <p:spTgt spid="193"/>
                                        </p:tgtEl>
                                        <p:attrNameLst>
                                          <p:attrName>style.visibility</p:attrName>
                                        </p:attrNameLst>
                                      </p:cBhvr>
                                      <p:to>
                                        <p:strVal val="hidden"/>
                                      </p:to>
                                    </p:set>
                                  </p:childTnLst>
                                </p:cTn>
                              </p:par>
                              <p:par>
                                <p:cTn id="47" presetID="1" presetClass="exit" presetSubtype="0" fill="hold" grpId="0" nodeType="withEffect">
                                  <p:stCondLst>
                                    <p:cond delay="0"/>
                                  </p:stCondLst>
                                  <p:childTnLst>
                                    <p:set>
                                      <p:cBhvr>
                                        <p:cTn id="48" dur="1" fill="hold">
                                          <p:stCondLst>
                                            <p:cond delay="0"/>
                                          </p:stCondLst>
                                        </p:cTn>
                                        <p:tgtEl>
                                          <p:spTgt spid="199"/>
                                        </p:tgtEl>
                                        <p:attrNameLst>
                                          <p:attrName>style.visibility</p:attrName>
                                        </p:attrNameLst>
                                      </p:cBhvr>
                                      <p:to>
                                        <p:strVal val="hidden"/>
                                      </p:to>
                                    </p:set>
                                  </p:childTnLst>
                                </p:cTn>
                              </p:par>
                              <p:par>
                                <p:cTn id="49" presetID="1" presetClass="exit" presetSubtype="0" fill="hold" grpId="0" nodeType="withEffect">
                                  <p:stCondLst>
                                    <p:cond delay="0"/>
                                  </p:stCondLst>
                                  <p:childTnLst>
                                    <p:set>
                                      <p:cBhvr>
                                        <p:cTn id="50" dur="1" fill="hold">
                                          <p:stCondLst>
                                            <p:cond delay="0"/>
                                          </p:stCondLst>
                                        </p:cTn>
                                        <p:tgtEl>
                                          <p:spTgt spid="139"/>
                                        </p:tgtEl>
                                        <p:attrNameLst>
                                          <p:attrName>style.visibility</p:attrName>
                                        </p:attrNameLst>
                                      </p:cBhvr>
                                      <p:to>
                                        <p:strVal val="hidden"/>
                                      </p:to>
                                    </p:set>
                                  </p:childTnLst>
                                </p:cTn>
                              </p:par>
                              <p:par>
                                <p:cTn id="51" presetID="1" presetClass="exit" presetSubtype="0" fill="hold" grpId="0" nodeType="withEffect">
                                  <p:stCondLst>
                                    <p:cond delay="0"/>
                                  </p:stCondLst>
                                  <p:childTnLst>
                                    <p:set>
                                      <p:cBhvr>
                                        <p:cTn id="52" dur="1" fill="hold">
                                          <p:stCondLst>
                                            <p:cond delay="0"/>
                                          </p:stCondLst>
                                        </p:cTn>
                                        <p:tgtEl>
                                          <p:spTgt spid="143"/>
                                        </p:tgtEl>
                                        <p:attrNameLst>
                                          <p:attrName>style.visibility</p:attrName>
                                        </p:attrNameLst>
                                      </p:cBhvr>
                                      <p:to>
                                        <p:strVal val="hidden"/>
                                      </p:to>
                                    </p:set>
                                  </p:childTnLst>
                                </p:cTn>
                              </p:par>
                              <p:par>
                                <p:cTn id="53" presetID="1" presetClass="exit" presetSubtype="0" fill="hold" grpId="0" nodeType="withEffect">
                                  <p:stCondLst>
                                    <p:cond delay="0"/>
                                  </p:stCondLst>
                                  <p:childTnLst>
                                    <p:set>
                                      <p:cBhvr>
                                        <p:cTn id="54" dur="1" fill="hold">
                                          <p:stCondLst>
                                            <p:cond delay="0"/>
                                          </p:stCondLst>
                                        </p:cTn>
                                        <p:tgtEl>
                                          <p:spTgt spid="144"/>
                                        </p:tgtEl>
                                        <p:attrNameLst>
                                          <p:attrName>style.visibility</p:attrName>
                                        </p:attrNameLst>
                                      </p:cBhvr>
                                      <p:to>
                                        <p:strVal val="hidden"/>
                                      </p:to>
                                    </p:set>
                                  </p:childTnLst>
                                </p:cTn>
                              </p:par>
                              <p:par>
                                <p:cTn id="55" presetID="1" presetClass="exit" presetSubtype="0" fill="hold" grpId="0" nodeType="withEffect">
                                  <p:stCondLst>
                                    <p:cond delay="0"/>
                                  </p:stCondLst>
                                  <p:childTnLst>
                                    <p:set>
                                      <p:cBhvr>
                                        <p:cTn id="56" dur="1" fill="hold">
                                          <p:stCondLst>
                                            <p:cond delay="0"/>
                                          </p:stCondLst>
                                        </p:cTn>
                                        <p:tgtEl>
                                          <p:spTgt spid="145"/>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147"/>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148"/>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180"/>
                                        </p:tgtEl>
                                        <p:attrNameLst>
                                          <p:attrName>style.visibility</p:attrName>
                                        </p:attrNameLst>
                                      </p:cBhvr>
                                      <p:to>
                                        <p:strVal val="hidden"/>
                                      </p:to>
                                    </p:set>
                                  </p:childTnLst>
                                </p:cTn>
                              </p:par>
                              <p:par>
                                <p:cTn id="63" presetID="64" presetClass="path" presetSubtype="0" accel="50000" decel="50000" fill="hold" grpId="0" nodeType="withEffect">
                                  <p:stCondLst>
                                    <p:cond delay="0"/>
                                  </p:stCondLst>
                                  <p:childTnLst>
                                    <p:animMotion origin="layout" path="M 0 0 L 0 -0.25 E" pathEditMode="relative" ptsTypes="">
                                      <p:cBhvr>
                                        <p:cTn id="64" dur="500" fill="hold"/>
                                        <p:tgtEl>
                                          <p:spTgt spid="122"/>
                                        </p:tgtEl>
                                        <p:attrNameLst>
                                          <p:attrName>ppt_x</p:attrName>
                                          <p:attrName>ppt_y</p:attrName>
                                        </p:attrNameLst>
                                      </p:cBhvr>
                                    </p:animMotion>
                                  </p:childTnLst>
                                </p:cTn>
                              </p:par>
                              <p:par>
                                <p:cTn id="65" presetID="64" presetClass="path" presetSubtype="0" accel="50000" decel="50000" fill="hold" grpId="0" nodeType="withEffect">
                                  <p:stCondLst>
                                    <p:cond delay="0"/>
                                  </p:stCondLst>
                                  <p:childTnLst>
                                    <p:animMotion origin="layout" path="M 0 0 L 0 -0.25 E" pathEditMode="relative" ptsTypes="">
                                      <p:cBhvr>
                                        <p:cTn id="66" dur="500" fill="hold"/>
                                        <p:tgtEl>
                                          <p:spTgt spid="125"/>
                                        </p:tgtEl>
                                        <p:attrNameLst>
                                          <p:attrName>ppt_x</p:attrName>
                                          <p:attrName>ppt_y</p:attrName>
                                        </p:attrNameLst>
                                      </p:cBhvr>
                                    </p:animMotion>
                                  </p:childTnLst>
                                </p:cTn>
                              </p:par>
                              <p:par>
                                <p:cTn id="67" presetID="64" presetClass="path" presetSubtype="0" accel="50000" decel="50000" fill="hold" grpId="0" nodeType="withEffect">
                                  <p:stCondLst>
                                    <p:cond delay="0"/>
                                  </p:stCondLst>
                                  <p:childTnLst>
                                    <p:animMotion origin="layout" path="M 0 0 L 0 -0.25 E" pathEditMode="relative" ptsTypes="">
                                      <p:cBhvr>
                                        <p:cTn id="68" dur="500" fill="hold"/>
                                        <p:tgtEl>
                                          <p:spTgt spid="126"/>
                                        </p:tgtEl>
                                        <p:attrNameLst>
                                          <p:attrName>ppt_x</p:attrName>
                                          <p:attrName>ppt_y</p:attrName>
                                        </p:attrNameLst>
                                      </p:cBhvr>
                                    </p:animMotion>
                                  </p:childTnLst>
                                </p:cTn>
                              </p:par>
                              <p:par>
                                <p:cTn id="69" presetID="64" presetClass="path" presetSubtype="0" accel="50000" decel="50000" fill="hold" grpId="0" nodeType="withEffect">
                                  <p:stCondLst>
                                    <p:cond delay="0"/>
                                  </p:stCondLst>
                                  <p:childTnLst>
                                    <p:animMotion origin="layout" path="M 0 0 L 0 -0.25 E" pathEditMode="relative" ptsTypes="">
                                      <p:cBhvr>
                                        <p:cTn id="70" dur="500" fill="hold"/>
                                        <p:tgtEl>
                                          <p:spTgt spid="127"/>
                                        </p:tgtEl>
                                        <p:attrNameLst>
                                          <p:attrName>ppt_x</p:attrName>
                                          <p:attrName>ppt_y</p:attrName>
                                        </p:attrNameLst>
                                      </p:cBhvr>
                                    </p:animMotion>
                                  </p:childTnLst>
                                </p:cTn>
                              </p:par>
                              <p:par>
                                <p:cTn id="71" presetID="64" presetClass="path" presetSubtype="0" accel="50000" decel="50000" fill="hold" grpId="0" nodeType="withEffect">
                                  <p:stCondLst>
                                    <p:cond delay="0"/>
                                  </p:stCondLst>
                                  <p:childTnLst>
                                    <p:animMotion origin="layout" path="M 0 0 L 0 -0.25 E" pathEditMode="relative" ptsTypes="">
                                      <p:cBhvr>
                                        <p:cTn id="72" dur="500" fill="hold"/>
                                        <p:tgtEl>
                                          <p:spTgt spid="128"/>
                                        </p:tgtEl>
                                        <p:attrNameLst>
                                          <p:attrName>ppt_x</p:attrName>
                                          <p:attrName>ppt_y</p:attrName>
                                        </p:attrNameLst>
                                      </p:cBhvr>
                                    </p:animMotion>
                                  </p:childTnLst>
                                </p:cTn>
                              </p:par>
                              <p:par>
                                <p:cTn id="73" presetID="64" presetClass="path" presetSubtype="0" accel="50000" decel="50000" fill="hold" grpId="0" nodeType="withEffect">
                                  <p:stCondLst>
                                    <p:cond delay="0"/>
                                  </p:stCondLst>
                                  <p:childTnLst>
                                    <p:animMotion origin="layout" path="M 0 0 L 0 -0.25 E" pathEditMode="relative" ptsTypes="">
                                      <p:cBhvr>
                                        <p:cTn id="74" dur="500" fill="hold"/>
                                        <p:tgtEl>
                                          <p:spTgt spid="129"/>
                                        </p:tgtEl>
                                        <p:attrNameLst>
                                          <p:attrName>ppt_x</p:attrName>
                                          <p:attrName>ppt_y</p:attrName>
                                        </p:attrNameLst>
                                      </p:cBhvr>
                                    </p:animMotion>
                                  </p:childTnLst>
                                </p:cTn>
                              </p:par>
                              <p:par>
                                <p:cTn id="75" presetID="64" presetClass="path" presetSubtype="0" accel="50000" decel="50000" fill="hold" grpId="0" nodeType="withEffect">
                                  <p:stCondLst>
                                    <p:cond delay="0"/>
                                  </p:stCondLst>
                                  <p:childTnLst>
                                    <p:animMotion origin="layout" path="M 0 0 L 0 -0.25 E" pathEditMode="relative" ptsTypes="">
                                      <p:cBhvr>
                                        <p:cTn id="76" dur="500" fill="hold"/>
                                        <p:tgtEl>
                                          <p:spTgt spid="130"/>
                                        </p:tgtEl>
                                        <p:attrNameLst>
                                          <p:attrName>ppt_x</p:attrName>
                                          <p:attrName>ppt_y</p:attrName>
                                        </p:attrNameLst>
                                      </p:cBhvr>
                                    </p:animMotion>
                                  </p:childTnLst>
                                </p:cTn>
                              </p:par>
                              <p:par>
                                <p:cTn id="77" presetID="64" presetClass="path" presetSubtype="0" accel="50000" decel="50000" fill="hold" grpId="0" nodeType="withEffect">
                                  <p:stCondLst>
                                    <p:cond delay="0"/>
                                  </p:stCondLst>
                                  <p:childTnLst>
                                    <p:animMotion origin="layout" path="M 0 0 L 0 -0.25 E" pathEditMode="relative" ptsTypes="">
                                      <p:cBhvr>
                                        <p:cTn id="78" dur="500" fill="hold"/>
                                        <p:tgtEl>
                                          <p:spTgt spid="131"/>
                                        </p:tgtEl>
                                        <p:attrNameLst>
                                          <p:attrName>ppt_x</p:attrName>
                                          <p:attrName>ppt_y</p:attrName>
                                        </p:attrNameLst>
                                      </p:cBhvr>
                                    </p:animMotion>
                                  </p:childTnLst>
                                </p:cTn>
                              </p:par>
                              <p:par>
                                <p:cTn id="79" presetID="64" presetClass="path" presetSubtype="0" accel="50000" decel="50000" fill="hold" nodeType="withEffect">
                                  <p:stCondLst>
                                    <p:cond delay="0"/>
                                  </p:stCondLst>
                                  <p:childTnLst>
                                    <p:animMotion origin="layout" path="M 0 0 L 0 -0.25 E" pathEditMode="relative" ptsTypes="">
                                      <p:cBhvr>
                                        <p:cTn id="80" dur="500" fill="hold"/>
                                        <p:tgtEl>
                                          <p:spTgt spid="132"/>
                                        </p:tgtEl>
                                        <p:attrNameLst>
                                          <p:attrName>ppt_x</p:attrName>
                                          <p:attrName>ppt_y</p:attrName>
                                        </p:attrNameLst>
                                      </p:cBhvr>
                                    </p:animMotion>
                                  </p:childTnLst>
                                </p:cTn>
                              </p:par>
                              <p:par>
                                <p:cTn id="81" presetID="64" presetClass="path" presetSubtype="0" accel="50000" decel="50000" fill="hold" nodeType="withEffect">
                                  <p:stCondLst>
                                    <p:cond delay="0"/>
                                  </p:stCondLst>
                                  <p:childTnLst>
                                    <p:animMotion origin="layout" path="M 0 0 L 0 -0.25 E" pathEditMode="relative" ptsTypes="">
                                      <p:cBhvr>
                                        <p:cTn id="82" dur="500" fill="hold"/>
                                        <p:tgtEl>
                                          <p:spTgt spid="133"/>
                                        </p:tgtEl>
                                        <p:attrNameLst>
                                          <p:attrName>ppt_x</p:attrName>
                                          <p:attrName>ppt_y</p:attrName>
                                        </p:attrNameLst>
                                      </p:cBhvr>
                                    </p:animMotion>
                                  </p:childTnLst>
                                </p:cTn>
                              </p:par>
                              <p:par>
                                <p:cTn id="83" presetID="64" presetClass="path" presetSubtype="0" accel="50000" decel="50000" fill="hold" nodeType="withEffect">
                                  <p:stCondLst>
                                    <p:cond delay="0"/>
                                  </p:stCondLst>
                                  <p:childTnLst>
                                    <p:animMotion origin="layout" path="M 0 0 L 0 -0.25 E" pathEditMode="relative" ptsTypes="">
                                      <p:cBhvr>
                                        <p:cTn id="84" dur="500" fill="hold"/>
                                        <p:tgtEl>
                                          <p:spTgt spid="134"/>
                                        </p:tgtEl>
                                        <p:attrNameLst>
                                          <p:attrName>ppt_x</p:attrName>
                                          <p:attrName>ppt_y</p:attrName>
                                        </p:attrNameLst>
                                      </p:cBhvr>
                                    </p:animMotion>
                                  </p:childTnLst>
                                </p:cTn>
                              </p:par>
                              <p:par>
                                <p:cTn id="85" presetID="64" presetClass="path" presetSubtype="0" accel="50000" decel="50000" fill="hold" nodeType="withEffect">
                                  <p:stCondLst>
                                    <p:cond delay="0"/>
                                  </p:stCondLst>
                                  <p:childTnLst>
                                    <p:animMotion origin="layout" path="M 0 0 L 0 -0.25 E" pathEditMode="relative" ptsTypes="">
                                      <p:cBhvr>
                                        <p:cTn id="86" dur="500" fill="hold"/>
                                        <p:tgtEl>
                                          <p:spTgt spid="135"/>
                                        </p:tgtEl>
                                        <p:attrNameLst>
                                          <p:attrName>ppt_x</p:attrName>
                                          <p:attrName>ppt_y</p:attrName>
                                        </p:attrNameLst>
                                      </p:cBhvr>
                                    </p:animMotion>
                                  </p:childTnLst>
                                </p:cTn>
                              </p:par>
                              <p:par>
                                <p:cTn id="87" presetID="64" presetClass="path" presetSubtype="0" accel="50000" decel="50000" fill="hold" nodeType="withEffect">
                                  <p:stCondLst>
                                    <p:cond delay="0"/>
                                  </p:stCondLst>
                                  <p:childTnLst>
                                    <p:animMotion origin="layout" path="M 0 0 L 0 -0.25 E" pathEditMode="relative" ptsTypes="">
                                      <p:cBhvr>
                                        <p:cTn id="88" dur="500" fill="hold"/>
                                        <p:tgtEl>
                                          <p:spTgt spid="136"/>
                                        </p:tgtEl>
                                        <p:attrNameLst>
                                          <p:attrName>ppt_x</p:attrName>
                                          <p:attrName>ppt_y</p:attrName>
                                        </p:attrNameLst>
                                      </p:cBhvr>
                                    </p:animMotion>
                                  </p:childTnLst>
                                </p:cTn>
                              </p:par>
                              <p:par>
                                <p:cTn id="89" presetID="64" presetClass="path" presetSubtype="0" accel="50000" decel="50000" fill="hold" nodeType="withEffect">
                                  <p:stCondLst>
                                    <p:cond delay="0"/>
                                  </p:stCondLst>
                                  <p:childTnLst>
                                    <p:animMotion origin="layout" path="M 0 0 L 0 -0.25 E" pathEditMode="relative" ptsTypes="">
                                      <p:cBhvr>
                                        <p:cTn id="90" dur="500" fill="hold"/>
                                        <p:tgtEl>
                                          <p:spTgt spid="137"/>
                                        </p:tgtEl>
                                        <p:attrNameLst>
                                          <p:attrName>ppt_x</p:attrName>
                                          <p:attrName>ppt_y</p:attrName>
                                        </p:attrNameLst>
                                      </p:cBhvr>
                                    </p:animMotion>
                                  </p:childTnLst>
                                </p:cTn>
                              </p:par>
                              <p:par>
                                <p:cTn id="91" presetID="64" presetClass="path" presetSubtype="0" accel="50000" decel="50000" fill="hold" grpId="0" nodeType="withEffect">
                                  <p:stCondLst>
                                    <p:cond delay="0"/>
                                  </p:stCondLst>
                                  <p:childTnLst>
                                    <p:animMotion origin="layout" path="M 0 0 L 0 -0.25 E" pathEditMode="relative" ptsTypes="">
                                      <p:cBhvr>
                                        <p:cTn id="92" dur="500" fill="hold"/>
                                        <p:tgtEl>
                                          <p:spTgt spid="146"/>
                                        </p:tgtEl>
                                        <p:attrNameLst>
                                          <p:attrName>ppt_x</p:attrName>
                                          <p:attrName>ppt_y</p:attrName>
                                        </p:attrNameLst>
                                      </p:cBhvr>
                                    </p:animMotion>
                                  </p:childTnLst>
                                </p:cTn>
                              </p:par>
                              <p:par>
                                <p:cTn id="93" presetID="64" presetClass="path" presetSubtype="0" accel="50000" decel="50000" fill="hold" grpId="0" nodeType="withEffect">
                                  <p:stCondLst>
                                    <p:cond delay="0"/>
                                  </p:stCondLst>
                                  <p:childTnLst>
                                    <p:animMotion origin="layout" path="M 0 0 L 0 -0.25 E" pathEditMode="relative" ptsTypes="">
                                      <p:cBhvr>
                                        <p:cTn id="94" dur="500" fill="hold"/>
                                        <p:tgtEl>
                                          <p:spTgt spid="153"/>
                                        </p:tgtEl>
                                        <p:attrNameLst>
                                          <p:attrName>ppt_x</p:attrName>
                                          <p:attrName>ppt_y</p:attrName>
                                        </p:attrNameLst>
                                      </p:cBhvr>
                                    </p:animMotion>
                                  </p:childTnLst>
                                </p:cTn>
                              </p:par>
                              <p:par>
                                <p:cTn id="95" presetID="64" presetClass="path" presetSubtype="0" accel="50000" decel="50000" fill="hold" grpId="0" nodeType="withEffect">
                                  <p:stCondLst>
                                    <p:cond delay="0"/>
                                  </p:stCondLst>
                                  <p:childTnLst>
                                    <p:animMotion origin="layout" path="M 0 0 L 0 -0.25 E" pathEditMode="relative" ptsTypes="">
                                      <p:cBhvr>
                                        <p:cTn id="96" dur="500" fill="hold"/>
                                        <p:tgtEl>
                                          <p:spTgt spid="154"/>
                                        </p:tgtEl>
                                        <p:attrNameLst>
                                          <p:attrName>ppt_x</p:attrName>
                                          <p:attrName>ppt_y</p:attrName>
                                        </p:attrNameLst>
                                      </p:cBhvr>
                                    </p:animMotion>
                                  </p:childTnLst>
                                </p:cTn>
                              </p:par>
                              <p:par>
                                <p:cTn id="97" presetID="64" presetClass="path" presetSubtype="0" accel="50000" decel="50000" fill="hold" grpId="0" nodeType="withEffect">
                                  <p:stCondLst>
                                    <p:cond delay="0"/>
                                  </p:stCondLst>
                                  <p:childTnLst>
                                    <p:animMotion origin="layout" path="M 0 0 L 0 -0.25 E" pathEditMode="relative" ptsTypes="">
                                      <p:cBhvr>
                                        <p:cTn id="98" dur="500" fill="hold"/>
                                        <p:tgtEl>
                                          <p:spTgt spid="155"/>
                                        </p:tgtEl>
                                        <p:attrNameLst>
                                          <p:attrName>ppt_x</p:attrName>
                                          <p:attrName>ppt_y</p:attrName>
                                        </p:attrNameLst>
                                      </p:cBhvr>
                                    </p:animMotion>
                                  </p:childTnLst>
                                </p:cTn>
                              </p:par>
                              <p:par>
                                <p:cTn id="99" presetID="64" presetClass="path" presetSubtype="0" accel="50000" decel="50000" fill="hold" grpId="0" nodeType="withEffect">
                                  <p:stCondLst>
                                    <p:cond delay="0"/>
                                  </p:stCondLst>
                                  <p:childTnLst>
                                    <p:animMotion origin="layout" path="M 0 0 L 0 -0.25 E" pathEditMode="relative" ptsTypes="">
                                      <p:cBhvr>
                                        <p:cTn id="100" dur="500" fill="hold"/>
                                        <p:tgtEl>
                                          <p:spTgt spid="156"/>
                                        </p:tgtEl>
                                        <p:attrNameLst>
                                          <p:attrName>ppt_x</p:attrName>
                                          <p:attrName>ppt_y</p:attrName>
                                        </p:attrNameLst>
                                      </p:cBhvr>
                                    </p:animMotion>
                                  </p:childTnLst>
                                </p:cTn>
                              </p:par>
                              <p:par>
                                <p:cTn id="101" presetID="64" presetClass="path" presetSubtype="0" accel="50000" decel="50000" fill="hold" grpId="0" nodeType="withEffect">
                                  <p:stCondLst>
                                    <p:cond delay="0"/>
                                  </p:stCondLst>
                                  <p:childTnLst>
                                    <p:animMotion origin="layout" path="M 0 0 L 0 -0.25 E" pathEditMode="relative" ptsTypes="">
                                      <p:cBhvr>
                                        <p:cTn id="102" dur="500" fill="hold"/>
                                        <p:tgtEl>
                                          <p:spTgt spid="157"/>
                                        </p:tgtEl>
                                        <p:attrNameLst>
                                          <p:attrName>ppt_x</p:attrName>
                                          <p:attrName>ppt_y</p:attrName>
                                        </p:attrNameLst>
                                      </p:cBhvr>
                                    </p:animMotion>
                                  </p:childTnLst>
                                </p:cTn>
                              </p:par>
                              <p:par>
                                <p:cTn id="103" presetID="64" presetClass="path" presetSubtype="0" accel="50000" decel="50000" fill="hold" grpId="0" nodeType="withEffect">
                                  <p:stCondLst>
                                    <p:cond delay="0"/>
                                  </p:stCondLst>
                                  <p:childTnLst>
                                    <p:animMotion origin="layout" path="M 0 0 L 0 -0.25 E" pathEditMode="relative" ptsTypes="">
                                      <p:cBhvr>
                                        <p:cTn id="104" dur="500" fill="hold"/>
                                        <p:tgtEl>
                                          <p:spTgt spid="158"/>
                                        </p:tgtEl>
                                        <p:attrNameLst>
                                          <p:attrName>ppt_x</p:attrName>
                                          <p:attrName>ppt_y</p:attrName>
                                        </p:attrNameLst>
                                      </p:cBhvr>
                                    </p:animMotion>
                                  </p:childTnLst>
                                </p:cTn>
                              </p:par>
                              <p:par>
                                <p:cTn id="105" presetID="64" presetClass="path" presetSubtype="0" accel="50000" decel="50000" fill="hold" grpId="0" nodeType="withEffect">
                                  <p:stCondLst>
                                    <p:cond delay="0"/>
                                  </p:stCondLst>
                                  <p:childTnLst>
                                    <p:animMotion origin="layout" path="M 0 0 L 0 -0.25 E" pathEditMode="relative" ptsTypes="">
                                      <p:cBhvr>
                                        <p:cTn id="106" dur="500" fill="hold"/>
                                        <p:tgtEl>
                                          <p:spTgt spid="159"/>
                                        </p:tgtEl>
                                        <p:attrNameLst>
                                          <p:attrName>ppt_x</p:attrName>
                                          <p:attrName>ppt_y</p:attrName>
                                        </p:attrNameLst>
                                      </p:cBhvr>
                                    </p:animMotion>
                                  </p:childTnLst>
                                </p:cTn>
                              </p:par>
                              <p:par>
                                <p:cTn id="107" presetID="64" presetClass="path" presetSubtype="0" accel="50000" decel="50000" fill="hold" nodeType="withEffect">
                                  <p:stCondLst>
                                    <p:cond delay="0"/>
                                  </p:stCondLst>
                                  <p:childTnLst>
                                    <p:animMotion origin="layout" path="M 0 0 L 0 -0.25 E" pathEditMode="relative" ptsTypes="">
                                      <p:cBhvr>
                                        <p:cTn id="108" dur="500" fill="hold"/>
                                        <p:tgtEl>
                                          <p:spTgt spid="160"/>
                                        </p:tgtEl>
                                        <p:attrNameLst>
                                          <p:attrName>ppt_x</p:attrName>
                                          <p:attrName>ppt_y</p:attrName>
                                        </p:attrNameLst>
                                      </p:cBhvr>
                                    </p:animMotion>
                                  </p:childTnLst>
                                </p:cTn>
                              </p:par>
                              <p:par>
                                <p:cTn id="109" presetID="64" presetClass="path" presetSubtype="0" accel="50000" decel="50000" fill="hold" nodeType="withEffect">
                                  <p:stCondLst>
                                    <p:cond delay="0"/>
                                  </p:stCondLst>
                                  <p:childTnLst>
                                    <p:animMotion origin="layout" path="M 0 0 L 0 -0.25 E" pathEditMode="relative" ptsTypes="">
                                      <p:cBhvr>
                                        <p:cTn id="110" dur="500" fill="hold"/>
                                        <p:tgtEl>
                                          <p:spTgt spid="161"/>
                                        </p:tgtEl>
                                        <p:attrNameLst>
                                          <p:attrName>ppt_x</p:attrName>
                                          <p:attrName>ppt_y</p:attrName>
                                        </p:attrNameLst>
                                      </p:cBhvr>
                                    </p:animMotion>
                                  </p:childTnLst>
                                </p:cTn>
                              </p:par>
                              <p:par>
                                <p:cTn id="111" presetID="64" presetClass="path" presetSubtype="0" accel="50000" decel="50000" fill="hold" nodeType="withEffect">
                                  <p:stCondLst>
                                    <p:cond delay="0"/>
                                  </p:stCondLst>
                                  <p:childTnLst>
                                    <p:animMotion origin="layout" path="M 0 0 L 0 -0.25 E" pathEditMode="relative" ptsTypes="">
                                      <p:cBhvr>
                                        <p:cTn id="112" dur="500" fill="hold"/>
                                        <p:tgtEl>
                                          <p:spTgt spid="162"/>
                                        </p:tgtEl>
                                        <p:attrNameLst>
                                          <p:attrName>ppt_x</p:attrName>
                                          <p:attrName>ppt_y</p:attrName>
                                        </p:attrNameLst>
                                      </p:cBhvr>
                                    </p:animMotion>
                                  </p:childTnLst>
                                </p:cTn>
                              </p:par>
                              <p:par>
                                <p:cTn id="113" presetID="64" presetClass="path" presetSubtype="0" accel="50000" decel="50000" fill="hold" nodeType="withEffect">
                                  <p:stCondLst>
                                    <p:cond delay="0"/>
                                  </p:stCondLst>
                                  <p:childTnLst>
                                    <p:animMotion origin="layout" path="M 0 0 L 0 -0.25 E" pathEditMode="relative" ptsTypes="">
                                      <p:cBhvr>
                                        <p:cTn id="114" dur="500" fill="hold"/>
                                        <p:tgtEl>
                                          <p:spTgt spid="163"/>
                                        </p:tgtEl>
                                        <p:attrNameLst>
                                          <p:attrName>ppt_x</p:attrName>
                                          <p:attrName>ppt_y</p:attrName>
                                        </p:attrNameLst>
                                      </p:cBhvr>
                                    </p:animMotion>
                                  </p:childTnLst>
                                </p:cTn>
                              </p:par>
                              <p:par>
                                <p:cTn id="115" presetID="64" presetClass="path" presetSubtype="0" accel="50000" decel="50000" fill="hold" nodeType="withEffect">
                                  <p:stCondLst>
                                    <p:cond delay="0"/>
                                  </p:stCondLst>
                                  <p:childTnLst>
                                    <p:animMotion origin="layout" path="M 0 0 L 0 -0.25 E" pathEditMode="relative" ptsTypes="">
                                      <p:cBhvr>
                                        <p:cTn id="116" dur="500" fill="hold"/>
                                        <p:tgtEl>
                                          <p:spTgt spid="164"/>
                                        </p:tgtEl>
                                        <p:attrNameLst>
                                          <p:attrName>ppt_x</p:attrName>
                                          <p:attrName>ppt_y</p:attrName>
                                        </p:attrNameLst>
                                      </p:cBhvr>
                                    </p:animMotion>
                                  </p:childTnLst>
                                </p:cTn>
                              </p:par>
                              <p:par>
                                <p:cTn id="117" presetID="64" presetClass="path" presetSubtype="0" accel="50000" decel="50000" fill="hold" nodeType="withEffect">
                                  <p:stCondLst>
                                    <p:cond delay="0"/>
                                  </p:stCondLst>
                                  <p:childTnLst>
                                    <p:animMotion origin="layout" path="M -0.00885 -4.81481E-6 L -0.00885 -0.25 " pathEditMode="relative" rAng="0" ptsTypes="AA">
                                      <p:cBhvr>
                                        <p:cTn id="118" dur="500" fill="hold"/>
                                        <p:tgtEl>
                                          <p:spTgt spid="165"/>
                                        </p:tgtEl>
                                        <p:attrNameLst>
                                          <p:attrName>ppt_x</p:attrName>
                                          <p:attrName>ppt_y</p:attrName>
                                        </p:attrNameLst>
                                      </p:cBhvr>
                                      <p:rCtr x="0" y="-12500"/>
                                    </p:animMotion>
                                  </p:childTnLst>
                                </p:cTn>
                              </p:par>
                              <p:par>
                                <p:cTn id="119" presetID="64" presetClass="path" presetSubtype="0" accel="50000" decel="50000" fill="hold" grpId="0" nodeType="withEffect">
                                  <p:stCondLst>
                                    <p:cond delay="0"/>
                                  </p:stCondLst>
                                  <p:childTnLst>
                                    <p:animMotion origin="layout" path="M 0 0 L 0 -0.25 E" pathEditMode="relative" ptsTypes="">
                                      <p:cBhvr>
                                        <p:cTn id="120" dur="500" fill="hold"/>
                                        <p:tgtEl>
                                          <p:spTgt spid="167"/>
                                        </p:tgtEl>
                                        <p:attrNameLst>
                                          <p:attrName>ppt_x</p:attrName>
                                          <p:attrName>ppt_y</p:attrName>
                                        </p:attrNameLst>
                                      </p:cBhvr>
                                    </p:animMotion>
                                  </p:childTnLst>
                                </p:cTn>
                              </p:par>
                              <p:par>
                                <p:cTn id="121" presetID="64" presetClass="path" presetSubtype="0" accel="50000" decel="50000" fill="hold" grpId="0" nodeType="withEffect">
                                  <p:stCondLst>
                                    <p:cond delay="0"/>
                                  </p:stCondLst>
                                  <p:childTnLst>
                                    <p:animMotion origin="layout" path="M 0 0 L 0 -0.25 E" pathEditMode="relative" ptsTypes="">
                                      <p:cBhvr>
                                        <p:cTn id="122" dur="500" fill="hold"/>
                                        <p:tgtEl>
                                          <p:spTgt spid="168"/>
                                        </p:tgtEl>
                                        <p:attrNameLst>
                                          <p:attrName>ppt_x</p:attrName>
                                          <p:attrName>ppt_y</p:attrName>
                                        </p:attrNameLst>
                                      </p:cBhvr>
                                    </p:animMotion>
                                  </p:childTnLst>
                                </p:cTn>
                              </p:par>
                              <p:par>
                                <p:cTn id="123" presetID="64" presetClass="path" presetSubtype="0" accel="50000" decel="50000" fill="hold" grpId="0" nodeType="withEffect">
                                  <p:stCondLst>
                                    <p:cond delay="0"/>
                                  </p:stCondLst>
                                  <p:childTnLst>
                                    <p:animMotion origin="layout" path="M 0 0 L 0 -0.25 E" pathEditMode="relative" ptsTypes="">
                                      <p:cBhvr>
                                        <p:cTn id="124" dur="500" fill="hold"/>
                                        <p:tgtEl>
                                          <p:spTgt spid="169"/>
                                        </p:tgtEl>
                                        <p:attrNameLst>
                                          <p:attrName>ppt_x</p:attrName>
                                          <p:attrName>ppt_y</p:attrName>
                                        </p:attrNameLst>
                                      </p:cBhvr>
                                    </p:animMotion>
                                  </p:childTnLst>
                                </p:cTn>
                              </p:par>
                              <p:par>
                                <p:cTn id="125" presetID="64" presetClass="path" presetSubtype="0" accel="50000" decel="50000" fill="hold" grpId="0" nodeType="withEffect">
                                  <p:stCondLst>
                                    <p:cond delay="0"/>
                                  </p:stCondLst>
                                  <p:childTnLst>
                                    <p:animMotion origin="layout" path="M 0 0 L 0 -0.25 E" pathEditMode="relative" ptsTypes="">
                                      <p:cBhvr>
                                        <p:cTn id="126" dur="500" fill="hold"/>
                                        <p:tgtEl>
                                          <p:spTgt spid="170"/>
                                        </p:tgtEl>
                                        <p:attrNameLst>
                                          <p:attrName>ppt_x</p:attrName>
                                          <p:attrName>ppt_y</p:attrName>
                                        </p:attrNameLst>
                                      </p:cBhvr>
                                    </p:animMotion>
                                  </p:childTnLst>
                                </p:cTn>
                              </p:par>
                              <p:par>
                                <p:cTn id="127" presetID="64" presetClass="path" presetSubtype="0" accel="50000" decel="50000" fill="hold" grpId="0" nodeType="withEffect">
                                  <p:stCondLst>
                                    <p:cond delay="0"/>
                                  </p:stCondLst>
                                  <p:childTnLst>
                                    <p:animMotion origin="layout" path="M 0 0 L 0 -0.25 E" pathEditMode="relative" ptsTypes="">
                                      <p:cBhvr>
                                        <p:cTn id="128" dur="500" fill="hold"/>
                                        <p:tgtEl>
                                          <p:spTgt spid="171"/>
                                        </p:tgtEl>
                                        <p:attrNameLst>
                                          <p:attrName>ppt_x</p:attrName>
                                          <p:attrName>ppt_y</p:attrName>
                                        </p:attrNameLst>
                                      </p:cBhvr>
                                    </p:animMotion>
                                  </p:childTnLst>
                                </p:cTn>
                              </p:par>
                              <p:par>
                                <p:cTn id="129" presetID="64" presetClass="path" presetSubtype="0" accel="50000" decel="50000" fill="hold" grpId="0" nodeType="withEffect">
                                  <p:stCondLst>
                                    <p:cond delay="0"/>
                                  </p:stCondLst>
                                  <p:childTnLst>
                                    <p:animMotion origin="layout" path="M 0 0 L 0 -0.25 E" pathEditMode="relative" ptsTypes="">
                                      <p:cBhvr>
                                        <p:cTn id="130" dur="500" fill="hold"/>
                                        <p:tgtEl>
                                          <p:spTgt spid="172"/>
                                        </p:tgtEl>
                                        <p:attrNameLst>
                                          <p:attrName>ppt_x</p:attrName>
                                          <p:attrName>ppt_y</p:attrName>
                                        </p:attrNameLst>
                                      </p:cBhvr>
                                    </p:animMotion>
                                  </p:childTnLst>
                                </p:cTn>
                              </p:par>
                              <p:par>
                                <p:cTn id="131" presetID="64" presetClass="path" presetSubtype="0" accel="50000" decel="50000" fill="hold" grpId="0" nodeType="withEffect">
                                  <p:stCondLst>
                                    <p:cond delay="0"/>
                                  </p:stCondLst>
                                  <p:childTnLst>
                                    <p:animMotion origin="layout" path="M 0 0 L 0 -0.25 E" pathEditMode="relative" ptsTypes="">
                                      <p:cBhvr>
                                        <p:cTn id="132" dur="500" fill="hold"/>
                                        <p:tgtEl>
                                          <p:spTgt spid="173"/>
                                        </p:tgtEl>
                                        <p:attrNameLst>
                                          <p:attrName>ppt_x</p:attrName>
                                          <p:attrName>ppt_y</p:attrName>
                                        </p:attrNameLst>
                                      </p:cBhvr>
                                    </p:animMotion>
                                  </p:childTnLst>
                                </p:cTn>
                              </p:par>
                              <p:par>
                                <p:cTn id="133" presetID="64" presetClass="path" presetSubtype="0" accel="50000" decel="50000" fill="hold" nodeType="withEffect">
                                  <p:stCondLst>
                                    <p:cond delay="0"/>
                                  </p:stCondLst>
                                  <p:childTnLst>
                                    <p:animMotion origin="layout" path="M 0 0 L 0 -0.25 E" pathEditMode="relative" ptsTypes="">
                                      <p:cBhvr>
                                        <p:cTn id="134" dur="500" fill="hold"/>
                                        <p:tgtEl>
                                          <p:spTgt spid="174"/>
                                        </p:tgtEl>
                                        <p:attrNameLst>
                                          <p:attrName>ppt_x</p:attrName>
                                          <p:attrName>ppt_y</p:attrName>
                                        </p:attrNameLst>
                                      </p:cBhvr>
                                    </p:animMotion>
                                  </p:childTnLst>
                                </p:cTn>
                              </p:par>
                              <p:par>
                                <p:cTn id="135" presetID="64" presetClass="path" presetSubtype="0" accel="50000" decel="50000" fill="hold" nodeType="withEffect">
                                  <p:stCondLst>
                                    <p:cond delay="0"/>
                                  </p:stCondLst>
                                  <p:childTnLst>
                                    <p:animMotion origin="layout" path="M 0 0 L 0 -0.25 E" pathEditMode="relative" ptsTypes="">
                                      <p:cBhvr>
                                        <p:cTn id="136" dur="500" fill="hold"/>
                                        <p:tgtEl>
                                          <p:spTgt spid="175"/>
                                        </p:tgtEl>
                                        <p:attrNameLst>
                                          <p:attrName>ppt_x</p:attrName>
                                          <p:attrName>ppt_y</p:attrName>
                                        </p:attrNameLst>
                                      </p:cBhvr>
                                    </p:animMotion>
                                  </p:childTnLst>
                                </p:cTn>
                              </p:par>
                              <p:par>
                                <p:cTn id="137" presetID="64" presetClass="path" presetSubtype="0" accel="50000" decel="50000" fill="hold" nodeType="withEffect">
                                  <p:stCondLst>
                                    <p:cond delay="0"/>
                                  </p:stCondLst>
                                  <p:childTnLst>
                                    <p:animMotion origin="layout" path="M 0 0 L 0 -0.25 E" pathEditMode="relative" ptsTypes="">
                                      <p:cBhvr>
                                        <p:cTn id="138" dur="500" fill="hold"/>
                                        <p:tgtEl>
                                          <p:spTgt spid="176"/>
                                        </p:tgtEl>
                                        <p:attrNameLst>
                                          <p:attrName>ppt_x</p:attrName>
                                          <p:attrName>ppt_y</p:attrName>
                                        </p:attrNameLst>
                                      </p:cBhvr>
                                    </p:animMotion>
                                  </p:childTnLst>
                                </p:cTn>
                              </p:par>
                              <p:par>
                                <p:cTn id="139" presetID="64" presetClass="path" presetSubtype="0" accel="50000" decel="50000" fill="hold" nodeType="withEffect">
                                  <p:stCondLst>
                                    <p:cond delay="0"/>
                                  </p:stCondLst>
                                  <p:childTnLst>
                                    <p:animMotion origin="layout" path="M 0 0 L 0 -0.25 E" pathEditMode="relative" ptsTypes="">
                                      <p:cBhvr>
                                        <p:cTn id="140" dur="500" fill="hold"/>
                                        <p:tgtEl>
                                          <p:spTgt spid="177"/>
                                        </p:tgtEl>
                                        <p:attrNameLst>
                                          <p:attrName>ppt_x</p:attrName>
                                          <p:attrName>ppt_y</p:attrName>
                                        </p:attrNameLst>
                                      </p:cBhvr>
                                    </p:animMotion>
                                  </p:childTnLst>
                                </p:cTn>
                              </p:par>
                              <p:par>
                                <p:cTn id="141" presetID="64" presetClass="path" presetSubtype="0" accel="50000" decel="50000" fill="hold" nodeType="withEffect">
                                  <p:stCondLst>
                                    <p:cond delay="0"/>
                                  </p:stCondLst>
                                  <p:childTnLst>
                                    <p:animMotion origin="layout" path="M 0 0 L 0 -0.25 E" pathEditMode="relative" ptsTypes="">
                                      <p:cBhvr>
                                        <p:cTn id="142" dur="500" fill="hold"/>
                                        <p:tgtEl>
                                          <p:spTgt spid="178"/>
                                        </p:tgtEl>
                                        <p:attrNameLst>
                                          <p:attrName>ppt_x</p:attrName>
                                          <p:attrName>ppt_y</p:attrName>
                                        </p:attrNameLst>
                                      </p:cBhvr>
                                    </p:animMotion>
                                  </p:childTnLst>
                                </p:cTn>
                              </p:par>
                              <p:par>
                                <p:cTn id="143" presetID="64" presetClass="path" presetSubtype="0" accel="50000" decel="50000" fill="hold" nodeType="withEffect">
                                  <p:stCondLst>
                                    <p:cond delay="0"/>
                                  </p:stCondLst>
                                  <p:childTnLst>
                                    <p:animMotion origin="layout" path="M 0 0 L 0 -0.25 E" pathEditMode="relative" ptsTypes="">
                                      <p:cBhvr>
                                        <p:cTn id="144" dur="500" fill="hold"/>
                                        <p:tgtEl>
                                          <p:spTgt spid="17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animBg="1"/>
      <p:bldP spid="110" grpId="0" animBg="1"/>
      <p:bldP spid="111" grpId="0" animBg="1"/>
      <p:bldP spid="112" grpId="0" animBg="1"/>
      <p:bldP spid="114" grpId="0" animBg="1"/>
      <p:bldP spid="122" grpId="0"/>
      <p:bldP spid="125" grpId="0" animBg="1"/>
      <p:bldP spid="126" grpId="0" animBg="1"/>
      <p:bldP spid="127" grpId="0" animBg="1"/>
      <p:bldP spid="128" grpId="0" animBg="1"/>
      <p:bldP spid="129" grpId="0" animBg="1"/>
      <p:bldP spid="130" grpId="0" animBg="1"/>
      <p:bldP spid="131" grpId="0" animBg="1"/>
      <p:bldP spid="139" grpId="0" animBg="1"/>
      <p:bldP spid="143" grpId="0" animBg="1"/>
      <p:bldP spid="144" grpId="0" animBg="1"/>
      <p:bldP spid="145" grpId="0" animBg="1"/>
      <p:bldP spid="146" grpId="0" animBg="1"/>
      <p:bldP spid="153" grpId="0" animBg="1"/>
      <p:bldP spid="154" grpId="0" animBg="1"/>
      <p:bldP spid="155" grpId="0" animBg="1"/>
      <p:bldP spid="156" grpId="0" animBg="1"/>
      <p:bldP spid="157" grpId="0" animBg="1"/>
      <p:bldP spid="158" grpId="0" animBg="1"/>
      <p:bldP spid="159" grpId="0" animBg="1"/>
      <p:bldP spid="167" grpId="0" animBg="1"/>
      <p:bldP spid="168" grpId="0" animBg="1"/>
      <p:bldP spid="169" grpId="0" animBg="1"/>
      <p:bldP spid="170" grpId="0" animBg="1"/>
      <p:bldP spid="171" grpId="0" animBg="1"/>
      <p:bldP spid="172" grpId="0" animBg="1"/>
      <p:bldP spid="173" grpId="0" animBg="1"/>
      <p:bldP spid="191" grpId="0" animBg="1"/>
      <p:bldP spid="192" grpId="0" animBg="1"/>
      <p:bldP spid="193" grpId="0" animBg="1"/>
      <p:bldP spid="199"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EGI’s Cloud Infrastructure</a:t>
            </a:r>
            <a:endParaRPr lang="en-GB" dirty="0"/>
          </a:p>
        </p:txBody>
      </p:sp>
      <p:sp>
        <p:nvSpPr>
          <p:cNvPr id="5" name="Rounded Rectangle 4"/>
          <p:cNvSpPr/>
          <p:nvPr/>
        </p:nvSpPr>
        <p:spPr>
          <a:xfrm>
            <a:off x="2483768" y="4788768"/>
            <a:ext cx="5976664" cy="1440160"/>
          </a:xfrm>
          <a:prstGeom prst="roundRect">
            <a:avLst/>
          </a:prstGeom>
        </p:spPr>
        <p:style>
          <a:lnRef idx="2">
            <a:schemeClr val="accent6"/>
          </a:lnRef>
          <a:fillRef idx="1">
            <a:schemeClr val="lt1"/>
          </a:fillRef>
          <a:effectRef idx="0">
            <a:schemeClr val="accent6"/>
          </a:effectRef>
          <a:fontRef idx="minor">
            <a:schemeClr val="dk1"/>
          </a:fontRef>
        </p:style>
        <p:txBody>
          <a:bodyPr rtlCol="0" anchor="b"/>
          <a:lstStyle/>
          <a:p>
            <a:pPr algn="ctr" fontAlgn="auto">
              <a:spcBef>
                <a:spcPts val="0"/>
              </a:spcBef>
              <a:spcAft>
                <a:spcPts val="0"/>
              </a:spcAft>
            </a:pPr>
            <a:r>
              <a:rPr lang="en-GB" dirty="0">
                <a:solidFill>
                  <a:prstClr val="black"/>
                </a:solidFill>
              </a:rPr>
              <a:t>EGI Core Infrastructure Platform</a:t>
            </a:r>
          </a:p>
        </p:txBody>
      </p:sp>
      <p:sp>
        <p:nvSpPr>
          <p:cNvPr id="6" name="Rounded Rectangle 5"/>
          <p:cNvSpPr/>
          <p:nvPr/>
        </p:nvSpPr>
        <p:spPr>
          <a:xfrm>
            <a:off x="2699792" y="5004792"/>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auto">
              <a:spcBef>
                <a:spcPts val="0"/>
              </a:spcBef>
              <a:spcAft>
                <a:spcPts val="0"/>
              </a:spcAft>
            </a:pPr>
            <a:r>
              <a:rPr lang="en-GB" sz="1600" dirty="0" smtClean="0">
                <a:solidFill>
                  <a:srgbClr val="000000"/>
                </a:solidFill>
              </a:rPr>
              <a:t>Federated AAI</a:t>
            </a:r>
            <a:endParaRPr lang="en-GB" sz="1600" dirty="0">
              <a:solidFill>
                <a:srgbClr val="000000"/>
              </a:solidFill>
            </a:endParaRPr>
          </a:p>
        </p:txBody>
      </p:sp>
      <p:sp>
        <p:nvSpPr>
          <p:cNvPr id="7" name="Rounded Rectangle 6"/>
          <p:cNvSpPr/>
          <p:nvPr/>
        </p:nvSpPr>
        <p:spPr>
          <a:xfrm>
            <a:off x="4139952" y="5004792"/>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auto">
              <a:spcBef>
                <a:spcPts val="0"/>
              </a:spcBef>
              <a:spcAft>
                <a:spcPts val="0"/>
              </a:spcAft>
            </a:pPr>
            <a:r>
              <a:rPr lang="en-GB" sz="1600" dirty="0" smtClean="0">
                <a:solidFill>
                  <a:prstClr val="black"/>
                </a:solidFill>
              </a:rPr>
              <a:t>Central Service</a:t>
            </a:r>
          </a:p>
          <a:p>
            <a:pPr algn="ctr" fontAlgn="auto">
              <a:spcBef>
                <a:spcPts val="0"/>
              </a:spcBef>
              <a:spcAft>
                <a:spcPts val="0"/>
              </a:spcAft>
            </a:pPr>
            <a:r>
              <a:rPr lang="en-GB" sz="1600" dirty="0" smtClean="0">
                <a:solidFill>
                  <a:prstClr val="black"/>
                </a:solidFill>
              </a:rPr>
              <a:t>Registry</a:t>
            </a:r>
            <a:endParaRPr lang="en-GB" sz="1600" dirty="0">
              <a:solidFill>
                <a:prstClr val="black"/>
              </a:solidFill>
            </a:endParaRPr>
          </a:p>
        </p:txBody>
      </p:sp>
      <p:sp>
        <p:nvSpPr>
          <p:cNvPr id="8" name="Rounded Rectangle 7"/>
          <p:cNvSpPr/>
          <p:nvPr/>
        </p:nvSpPr>
        <p:spPr>
          <a:xfrm>
            <a:off x="5580112" y="5004792"/>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auto">
              <a:spcBef>
                <a:spcPts val="0"/>
              </a:spcBef>
              <a:spcAft>
                <a:spcPts val="0"/>
              </a:spcAft>
            </a:pPr>
            <a:r>
              <a:rPr lang="en-GB" sz="1600" dirty="0" smtClean="0">
                <a:solidFill>
                  <a:srgbClr val="000000"/>
                </a:solidFill>
              </a:rPr>
              <a:t>Monitoring</a:t>
            </a:r>
            <a:endParaRPr lang="en-GB" sz="1400" dirty="0">
              <a:solidFill>
                <a:srgbClr val="000000"/>
              </a:solidFill>
            </a:endParaRPr>
          </a:p>
        </p:txBody>
      </p:sp>
      <p:sp>
        <p:nvSpPr>
          <p:cNvPr id="9" name="Rounded Rectangle 8"/>
          <p:cNvSpPr/>
          <p:nvPr/>
        </p:nvSpPr>
        <p:spPr>
          <a:xfrm>
            <a:off x="7020272" y="5004792"/>
            <a:ext cx="1224136" cy="79208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fontAlgn="auto">
              <a:spcBef>
                <a:spcPts val="0"/>
              </a:spcBef>
              <a:spcAft>
                <a:spcPts val="0"/>
              </a:spcAft>
            </a:pPr>
            <a:r>
              <a:rPr lang="en-GB" sz="1600" dirty="0" smtClean="0">
                <a:solidFill>
                  <a:srgbClr val="000000"/>
                </a:solidFill>
              </a:rPr>
              <a:t>Accounting</a:t>
            </a:r>
            <a:endParaRPr lang="en-GB" sz="1400" dirty="0">
              <a:solidFill>
                <a:srgbClr val="000000"/>
              </a:solidFill>
            </a:endParaRPr>
          </a:p>
        </p:txBody>
      </p:sp>
      <p:sp>
        <p:nvSpPr>
          <p:cNvPr id="10" name="Rounded Rectangle 9"/>
          <p:cNvSpPr/>
          <p:nvPr/>
        </p:nvSpPr>
        <p:spPr>
          <a:xfrm>
            <a:off x="2483768" y="1980456"/>
            <a:ext cx="5976664" cy="2736304"/>
          </a:xfrm>
          <a:prstGeom prst="roundRect">
            <a:avLst/>
          </a:prstGeom>
        </p:spPr>
        <p:style>
          <a:lnRef idx="2">
            <a:schemeClr val="accent4"/>
          </a:lnRef>
          <a:fillRef idx="1">
            <a:schemeClr val="lt1"/>
          </a:fillRef>
          <a:effectRef idx="0">
            <a:schemeClr val="accent4"/>
          </a:effectRef>
          <a:fontRef idx="minor">
            <a:schemeClr val="dk1"/>
          </a:fontRef>
        </p:style>
        <p:txBody>
          <a:bodyPr rtlCol="0" anchor="t"/>
          <a:lstStyle/>
          <a:p>
            <a:pPr algn="ctr" fontAlgn="auto">
              <a:spcBef>
                <a:spcPts val="0"/>
              </a:spcBef>
              <a:spcAft>
                <a:spcPts val="0"/>
              </a:spcAft>
            </a:pPr>
            <a:r>
              <a:rPr lang="en-GB" dirty="0">
                <a:solidFill>
                  <a:prstClr val="black"/>
                </a:solidFill>
              </a:rPr>
              <a:t>EGI Cloud Infrastructure Platform</a:t>
            </a:r>
          </a:p>
        </p:txBody>
      </p:sp>
      <p:sp>
        <p:nvSpPr>
          <p:cNvPr id="11" name="Rounded Rectangle 10"/>
          <p:cNvSpPr/>
          <p:nvPr/>
        </p:nvSpPr>
        <p:spPr>
          <a:xfrm>
            <a:off x="2699792" y="3708648"/>
            <a:ext cx="5544616" cy="79208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fontAlgn="auto">
              <a:spcBef>
                <a:spcPts val="0"/>
              </a:spcBef>
              <a:spcAft>
                <a:spcPts val="0"/>
              </a:spcAft>
            </a:pPr>
            <a:r>
              <a:rPr lang="en-GB" sz="2000" dirty="0" smtClean="0">
                <a:solidFill>
                  <a:prstClr val="white"/>
                </a:solidFill>
              </a:rPr>
              <a:t>Cloud Management Stacks</a:t>
            </a:r>
          </a:p>
          <a:p>
            <a:pPr algn="ctr" fontAlgn="auto">
              <a:spcBef>
                <a:spcPts val="0"/>
              </a:spcBef>
              <a:spcAft>
                <a:spcPts val="0"/>
              </a:spcAft>
            </a:pPr>
            <a:r>
              <a:rPr lang="en-GB" sz="1400" dirty="0" smtClean="0">
                <a:solidFill>
                  <a:prstClr val="white"/>
                </a:solidFill>
              </a:rPr>
              <a:t>(</a:t>
            </a:r>
            <a:r>
              <a:rPr lang="en-GB" sz="1400" dirty="0" err="1" smtClean="0">
                <a:solidFill>
                  <a:prstClr val="white"/>
                </a:solidFill>
              </a:rPr>
              <a:t>OpenStack</a:t>
            </a:r>
            <a:r>
              <a:rPr lang="en-GB" sz="1400" dirty="0" smtClean="0">
                <a:solidFill>
                  <a:prstClr val="white"/>
                </a:solidFill>
              </a:rPr>
              <a:t>, </a:t>
            </a:r>
            <a:r>
              <a:rPr lang="en-GB" sz="1400" dirty="0" err="1" smtClean="0">
                <a:solidFill>
                  <a:prstClr val="white"/>
                </a:solidFill>
              </a:rPr>
              <a:t>OpenNebula</a:t>
            </a:r>
            <a:r>
              <a:rPr lang="en-GB" sz="1400" dirty="0" smtClean="0">
                <a:solidFill>
                  <a:prstClr val="white"/>
                </a:solidFill>
              </a:rPr>
              <a:t>, …)</a:t>
            </a:r>
            <a:endParaRPr lang="en-GB" sz="1400" dirty="0">
              <a:solidFill>
                <a:prstClr val="white"/>
              </a:solidFill>
            </a:endParaRPr>
          </a:p>
        </p:txBody>
      </p:sp>
      <p:grpSp>
        <p:nvGrpSpPr>
          <p:cNvPr id="4" name="Group 3"/>
          <p:cNvGrpSpPr/>
          <p:nvPr/>
        </p:nvGrpSpPr>
        <p:grpSpPr>
          <a:xfrm>
            <a:off x="3347864" y="4500736"/>
            <a:ext cx="4248472" cy="504056"/>
            <a:chOff x="3347864" y="4500736"/>
            <a:chExt cx="4248472" cy="504056"/>
          </a:xfrm>
        </p:grpSpPr>
        <p:cxnSp>
          <p:nvCxnSpPr>
            <p:cNvPr id="13" name="Straight Connector 12"/>
            <p:cNvCxnSpPr/>
            <p:nvPr/>
          </p:nvCxnSpPr>
          <p:spPr>
            <a:xfrm>
              <a:off x="3347864" y="4500736"/>
              <a:ext cx="0" cy="504056"/>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4716016" y="4500736"/>
              <a:ext cx="0" cy="504056"/>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6156176" y="4500736"/>
              <a:ext cx="0" cy="504056"/>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7596336" y="4500736"/>
              <a:ext cx="0" cy="504056"/>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grpSp>
      <p:sp>
        <p:nvSpPr>
          <p:cNvPr id="20" name="Rounded Rectangle 19"/>
          <p:cNvSpPr/>
          <p:nvPr/>
        </p:nvSpPr>
        <p:spPr>
          <a:xfrm>
            <a:off x="2699792" y="2628528"/>
            <a:ext cx="1296144" cy="79208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fontAlgn="auto">
              <a:spcBef>
                <a:spcPts val="0"/>
              </a:spcBef>
              <a:spcAft>
                <a:spcPts val="0"/>
              </a:spcAft>
            </a:pPr>
            <a:r>
              <a:rPr lang="en-GB" sz="1600" dirty="0" smtClean="0">
                <a:solidFill>
                  <a:prstClr val="white"/>
                </a:solidFill>
              </a:rPr>
              <a:t>VM</a:t>
            </a:r>
          </a:p>
          <a:p>
            <a:pPr algn="ctr" fontAlgn="auto">
              <a:spcBef>
                <a:spcPts val="0"/>
              </a:spcBef>
              <a:spcAft>
                <a:spcPts val="0"/>
              </a:spcAft>
            </a:pPr>
            <a:r>
              <a:rPr lang="en-GB" sz="1600" dirty="0" err="1" smtClean="0">
                <a:solidFill>
                  <a:prstClr val="white"/>
                </a:solidFill>
              </a:rPr>
              <a:t>Mgmt</a:t>
            </a:r>
            <a:endParaRPr lang="en-GB" sz="1100" dirty="0">
              <a:solidFill>
                <a:prstClr val="white"/>
              </a:solidFill>
            </a:endParaRPr>
          </a:p>
        </p:txBody>
      </p:sp>
      <p:cxnSp>
        <p:nvCxnSpPr>
          <p:cNvPr id="21" name="Straight Connector 20"/>
          <p:cNvCxnSpPr/>
          <p:nvPr/>
        </p:nvCxnSpPr>
        <p:spPr>
          <a:xfrm>
            <a:off x="3347864" y="3420616"/>
            <a:ext cx="0" cy="288032"/>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sp>
        <p:nvSpPr>
          <p:cNvPr id="23" name="Rounded Rectangle 22"/>
          <p:cNvSpPr/>
          <p:nvPr/>
        </p:nvSpPr>
        <p:spPr>
          <a:xfrm>
            <a:off x="4788024" y="2628528"/>
            <a:ext cx="1296144" cy="79208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fontAlgn="auto">
              <a:spcBef>
                <a:spcPts val="0"/>
              </a:spcBef>
              <a:spcAft>
                <a:spcPts val="0"/>
              </a:spcAft>
            </a:pPr>
            <a:r>
              <a:rPr lang="en-GB" sz="1600" dirty="0" smtClean="0">
                <a:solidFill>
                  <a:prstClr val="white"/>
                </a:solidFill>
              </a:rPr>
              <a:t>Storage</a:t>
            </a:r>
          </a:p>
          <a:p>
            <a:pPr algn="ctr" fontAlgn="auto">
              <a:spcBef>
                <a:spcPts val="0"/>
              </a:spcBef>
              <a:spcAft>
                <a:spcPts val="0"/>
              </a:spcAft>
            </a:pPr>
            <a:r>
              <a:rPr lang="en-GB" sz="1600" dirty="0" err="1" smtClean="0">
                <a:solidFill>
                  <a:prstClr val="white"/>
                </a:solidFill>
              </a:rPr>
              <a:t>Mgmt</a:t>
            </a:r>
            <a:endParaRPr lang="en-GB" sz="1100" dirty="0">
              <a:solidFill>
                <a:prstClr val="white"/>
              </a:solidFill>
            </a:endParaRPr>
          </a:p>
        </p:txBody>
      </p:sp>
      <p:sp>
        <p:nvSpPr>
          <p:cNvPr id="24" name="Rounded Rectangle 23"/>
          <p:cNvSpPr/>
          <p:nvPr/>
        </p:nvSpPr>
        <p:spPr>
          <a:xfrm>
            <a:off x="6948264" y="2628528"/>
            <a:ext cx="1296144" cy="79208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fontAlgn="auto">
              <a:spcBef>
                <a:spcPts val="0"/>
              </a:spcBef>
              <a:spcAft>
                <a:spcPts val="0"/>
              </a:spcAft>
            </a:pPr>
            <a:r>
              <a:rPr lang="en-GB" sz="1600" dirty="0" smtClean="0">
                <a:solidFill>
                  <a:prstClr val="white"/>
                </a:solidFill>
              </a:rPr>
              <a:t>Information</a:t>
            </a:r>
            <a:endParaRPr lang="en-GB" sz="1100" dirty="0">
              <a:solidFill>
                <a:prstClr val="white"/>
              </a:solidFill>
            </a:endParaRPr>
          </a:p>
        </p:txBody>
      </p:sp>
      <p:cxnSp>
        <p:nvCxnSpPr>
          <p:cNvPr id="25" name="Straight Connector 24"/>
          <p:cNvCxnSpPr/>
          <p:nvPr/>
        </p:nvCxnSpPr>
        <p:spPr>
          <a:xfrm>
            <a:off x="5436096" y="3420616"/>
            <a:ext cx="0" cy="288032"/>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7596336" y="3420616"/>
            <a:ext cx="0" cy="288032"/>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sp>
        <p:nvSpPr>
          <p:cNvPr id="27" name="Rounded Rectangle 26"/>
          <p:cNvSpPr/>
          <p:nvPr/>
        </p:nvSpPr>
        <p:spPr>
          <a:xfrm>
            <a:off x="827584" y="1980456"/>
            <a:ext cx="1575792" cy="4256856"/>
          </a:xfrm>
          <a:prstGeom prst="roundRect">
            <a:avLst/>
          </a:prstGeom>
        </p:spPr>
        <p:style>
          <a:lnRef idx="2">
            <a:schemeClr val="accent2"/>
          </a:lnRef>
          <a:fillRef idx="1">
            <a:schemeClr val="lt1"/>
          </a:fillRef>
          <a:effectRef idx="0">
            <a:schemeClr val="accent2"/>
          </a:effectRef>
          <a:fontRef idx="minor">
            <a:schemeClr val="dk1"/>
          </a:fontRef>
        </p:style>
        <p:txBody>
          <a:bodyPr vert="vert270" rtlCol="0" anchor="t" anchorCtr="1"/>
          <a:lstStyle/>
          <a:p>
            <a:pPr algn="r" fontAlgn="auto">
              <a:spcBef>
                <a:spcPts val="0"/>
              </a:spcBef>
              <a:spcAft>
                <a:spcPts val="0"/>
              </a:spcAft>
            </a:pPr>
            <a:r>
              <a:rPr lang="en-GB" dirty="0" smtClean="0">
                <a:solidFill>
                  <a:prstClr val="black"/>
                </a:solidFill>
              </a:rPr>
              <a:t>EGI Collaboration Platform</a:t>
            </a:r>
            <a:endParaRPr lang="en-GB" dirty="0">
              <a:solidFill>
                <a:prstClr val="black"/>
              </a:solidFill>
            </a:endParaRPr>
          </a:p>
        </p:txBody>
      </p:sp>
      <p:sp>
        <p:nvSpPr>
          <p:cNvPr id="28" name="Rounded Rectangle 27"/>
          <p:cNvSpPr/>
          <p:nvPr/>
        </p:nvSpPr>
        <p:spPr>
          <a:xfrm rot="16200000">
            <a:off x="899592" y="4788768"/>
            <a:ext cx="1728192" cy="7200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auto">
              <a:spcBef>
                <a:spcPts val="0"/>
              </a:spcBef>
              <a:spcAft>
                <a:spcPts val="0"/>
              </a:spcAft>
            </a:pPr>
            <a:r>
              <a:rPr lang="en-GB" sz="1600" dirty="0" smtClean="0">
                <a:solidFill>
                  <a:prstClr val="white"/>
                </a:solidFill>
              </a:rPr>
              <a:t>Image Metadata Marketplace</a:t>
            </a:r>
            <a:endParaRPr lang="en-GB" sz="1100" dirty="0">
              <a:solidFill>
                <a:prstClr val="white"/>
              </a:solidFill>
            </a:endParaRPr>
          </a:p>
        </p:txBody>
      </p:sp>
      <p:cxnSp>
        <p:nvCxnSpPr>
          <p:cNvPr id="29" name="Straight Connector 28"/>
          <p:cNvCxnSpPr/>
          <p:nvPr/>
        </p:nvCxnSpPr>
        <p:spPr>
          <a:xfrm>
            <a:off x="2195736" y="4140696"/>
            <a:ext cx="504056" cy="0"/>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2123730" y="5292824"/>
            <a:ext cx="72006" cy="0"/>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sp>
        <p:nvSpPr>
          <p:cNvPr id="30" name="Rounded Rectangle 29"/>
          <p:cNvSpPr/>
          <p:nvPr/>
        </p:nvSpPr>
        <p:spPr>
          <a:xfrm rot="16200000">
            <a:off x="899592" y="2916560"/>
            <a:ext cx="1728192" cy="72008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fontAlgn="auto">
              <a:spcBef>
                <a:spcPts val="0"/>
              </a:spcBef>
              <a:spcAft>
                <a:spcPts val="0"/>
              </a:spcAft>
            </a:pPr>
            <a:r>
              <a:rPr lang="en-GB" sz="1600" dirty="0" smtClean="0">
                <a:solidFill>
                  <a:prstClr val="white"/>
                </a:solidFill>
              </a:rPr>
              <a:t>Image Repository</a:t>
            </a:r>
            <a:endParaRPr lang="en-GB" sz="1100" dirty="0">
              <a:solidFill>
                <a:prstClr val="white"/>
              </a:solidFill>
            </a:endParaRPr>
          </a:p>
        </p:txBody>
      </p:sp>
      <p:cxnSp>
        <p:nvCxnSpPr>
          <p:cNvPr id="31" name="Straight Connector 30"/>
          <p:cNvCxnSpPr/>
          <p:nvPr/>
        </p:nvCxnSpPr>
        <p:spPr>
          <a:xfrm>
            <a:off x="2195736" y="3420616"/>
            <a:ext cx="0" cy="1872208"/>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2123730" y="3420616"/>
            <a:ext cx="72006" cy="0"/>
          </a:xfrm>
          <a:prstGeom prst="line">
            <a:avLst/>
          </a:prstGeom>
          <a:ln>
            <a:solidFill>
              <a:srgbClr val="001535"/>
            </a:solidFill>
          </a:ln>
        </p:spPr>
        <p:style>
          <a:lnRef idx="2">
            <a:schemeClr val="accent1"/>
          </a:lnRef>
          <a:fillRef idx="0">
            <a:schemeClr val="accent1"/>
          </a:fillRef>
          <a:effectRef idx="1">
            <a:schemeClr val="accent1"/>
          </a:effectRef>
          <a:fontRef idx="minor">
            <a:schemeClr val="tx1"/>
          </a:fontRef>
        </p:style>
      </p:cxnSp>
      <p:sp>
        <p:nvSpPr>
          <p:cNvPr id="33" name="Rounded Rectangle 32"/>
          <p:cNvSpPr/>
          <p:nvPr/>
        </p:nvSpPr>
        <p:spPr>
          <a:xfrm>
            <a:off x="827584" y="1220898"/>
            <a:ext cx="7632848" cy="651222"/>
          </a:xfrm>
          <a:prstGeom prst="roundRect">
            <a:avLst/>
          </a:prstGeom>
        </p:spPr>
        <p:style>
          <a:lnRef idx="2">
            <a:schemeClr val="accent5"/>
          </a:lnRef>
          <a:fillRef idx="1">
            <a:schemeClr val="lt1"/>
          </a:fillRef>
          <a:effectRef idx="0">
            <a:schemeClr val="accent5"/>
          </a:effectRef>
          <a:fontRef idx="minor">
            <a:schemeClr val="dk1"/>
          </a:fontRef>
        </p:style>
        <p:txBody>
          <a:bodyPr rtlCol="0" anchor="t"/>
          <a:lstStyle/>
          <a:p>
            <a:pPr algn="ctr" fontAlgn="auto">
              <a:spcBef>
                <a:spcPts val="0"/>
              </a:spcBef>
              <a:spcAft>
                <a:spcPts val="0"/>
              </a:spcAft>
            </a:pPr>
            <a:r>
              <a:rPr lang="en-GB" sz="3200" b="1" dirty="0" smtClean="0">
                <a:solidFill>
                  <a:prstClr val="black"/>
                </a:solidFill>
              </a:rPr>
              <a:t>Enable an open ecosystem of services</a:t>
            </a:r>
            <a:endParaRPr lang="en-GB" sz="3200" b="1" dirty="0">
              <a:solidFill>
                <a:prstClr val="black"/>
              </a:solidFill>
            </a:endParaRPr>
          </a:p>
        </p:txBody>
      </p:sp>
      <p:sp>
        <p:nvSpPr>
          <p:cNvPr id="12" name="Date Placeholder 11"/>
          <p:cNvSpPr>
            <a:spLocks noGrp="1"/>
          </p:cNvSpPr>
          <p:nvPr>
            <p:ph type="dt" sz="half" idx="10"/>
          </p:nvPr>
        </p:nvSpPr>
        <p:spPr/>
        <p:txBody>
          <a:bodyPr/>
          <a:lstStyle/>
          <a:p>
            <a:r>
              <a:rPr lang="en-US" smtClean="0">
                <a:solidFill>
                  <a:prstClr val="white"/>
                </a:solidFill>
              </a:rPr>
              <a:t>30/05/2012</a:t>
            </a:r>
            <a:endParaRPr lang="en-US">
              <a:solidFill>
                <a:prstClr val="white"/>
              </a:solidFill>
            </a:endParaRPr>
          </a:p>
        </p:txBody>
      </p:sp>
    </p:spTree>
    <p:extLst>
      <p:ext uri="{BB962C8B-B14F-4D97-AF65-F5344CB8AC3E}">
        <p14:creationId xmlns:p14="http://schemas.microsoft.com/office/powerpoint/2010/main" val="39453334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0" grpId="0" animBg="1"/>
      <p:bldP spid="23" grpId="0" animBg="1"/>
      <p:bldP spid="24" grpId="0" animBg="1"/>
      <p:bldP spid="27" grpId="0" animBg="1"/>
      <p:bldP spid="28" grpId="0" animBg="1"/>
      <p:bldP spid="30" grpId="0" animBg="1"/>
      <p:bldP spid="33"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Title 10"/>
          <p:cNvSpPr>
            <a:spLocks noGrp="1"/>
          </p:cNvSpPr>
          <p:nvPr>
            <p:ph type="title"/>
          </p:nvPr>
        </p:nvSpPr>
        <p:spPr/>
        <p:txBody>
          <a:bodyPr/>
          <a:lstStyle/>
          <a:p>
            <a:r>
              <a:rPr lang="en-US" sz="2800" dirty="0" smtClean="0"/>
              <a:t>EGI Task Force Federated Clouds</a:t>
            </a:r>
          </a:p>
        </p:txBody>
      </p:sp>
      <p:sp>
        <p:nvSpPr>
          <p:cNvPr id="4099" name="Content Placeholder 13"/>
          <p:cNvSpPr>
            <a:spLocks noGrp="1"/>
          </p:cNvSpPr>
          <p:nvPr>
            <p:ph idx="1"/>
          </p:nvPr>
        </p:nvSpPr>
        <p:spPr>
          <a:xfrm>
            <a:off x="395536" y="1340769"/>
            <a:ext cx="7993260" cy="3024336"/>
          </a:xfrm>
        </p:spPr>
        <p:txBody>
          <a:bodyPr/>
          <a:lstStyle/>
          <a:p>
            <a:r>
              <a:rPr lang="en-US" sz="1800" dirty="0" smtClean="0"/>
              <a:t>Stakeholders</a:t>
            </a:r>
          </a:p>
          <a:p>
            <a:pPr marL="971550" lvl="1" indent="-514350">
              <a:buFont typeface="+mj-lt"/>
              <a:buAutoNum type="arabicPeriod"/>
            </a:pPr>
            <a:r>
              <a:rPr lang="en-US" sz="1600" dirty="0" smtClean="0"/>
              <a:t>Resource </a:t>
            </a:r>
            <a:r>
              <a:rPr lang="en-US" sz="1600" dirty="0" err="1" smtClean="0"/>
              <a:t>Centres</a:t>
            </a:r>
            <a:r>
              <a:rPr lang="en-US" sz="1600" dirty="0" smtClean="0"/>
              <a:t> </a:t>
            </a:r>
            <a:br>
              <a:rPr lang="en-US" sz="1600" dirty="0" smtClean="0"/>
            </a:br>
            <a:r>
              <a:rPr lang="en-US" sz="1600" i="1" dirty="0" smtClean="0"/>
              <a:t>offer Cloud services</a:t>
            </a:r>
          </a:p>
          <a:p>
            <a:pPr marL="971550" lvl="1" indent="-514350">
              <a:buFont typeface="+mj-lt"/>
              <a:buAutoNum type="arabicPeriod"/>
            </a:pPr>
            <a:r>
              <a:rPr lang="en-US" sz="1600" dirty="0" smtClean="0"/>
              <a:t>Technology Providers</a:t>
            </a:r>
            <a:br>
              <a:rPr lang="en-US" sz="1600" dirty="0" smtClean="0"/>
            </a:br>
            <a:r>
              <a:rPr lang="en-US" sz="1600" i="1" dirty="0" smtClean="0"/>
              <a:t>tender solutions</a:t>
            </a:r>
          </a:p>
          <a:p>
            <a:pPr marL="971550" lvl="1" indent="-514350">
              <a:buFont typeface="+mj-lt"/>
              <a:buAutoNum type="arabicPeriod"/>
            </a:pPr>
            <a:r>
              <a:rPr lang="en-US" sz="1600" dirty="0" smtClean="0"/>
              <a:t>User communities</a:t>
            </a:r>
            <a:br>
              <a:rPr lang="en-US" sz="1600" dirty="0" smtClean="0"/>
            </a:br>
            <a:r>
              <a:rPr lang="en-US" sz="1600" i="1" dirty="0" smtClean="0"/>
              <a:t>Consume cloud services</a:t>
            </a:r>
          </a:p>
          <a:p>
            <a:endParaRPr lang="en-US" sz="1800" dirty="0" smtClean="0"/>
          </a:p>
          <a:p>
            <a:endParaRPr lang="en-US" sz="1800" dirty="0"/>
          </a:p>
          <a:p>
            <a:r>
              <a:rPr lang="en-US" sz="1800" dirty="0" smtClean="0"/>
              <a:t>6 scenarios = 6 key </a:t>
            </a:r>
            <a:r>
              <a:rPr lang="en-US" sz="1800" i="1" dirty="0" smtClean="0"/>
              <a:t>federated</a:t>
            </a:r>
            <a:r>
              <a:rPr lang="en-US" sz="1800" dirty="0" smtClean="0"/>
              <a:t> cloud capabilities</a:t>
            </a:r>
          </a:p>
          <a:p>
            <a:pPr lvl="1" indent="-276225">
              <a:lnSpc>
                <a:spcPct val="100000"/>
              </a:lnSpc>
              <a:spcBef>
                <a:spcPts val="0"/>
              </a:spcBef>
              <a:buFont typeface="+mj-lt"/>
              <a:buAutoNum type="arabicPeriod"/>
            </a:pPr>
            <a:endParaRPr lang="en-US" sz="1200" dirty="0" smtClean="0"/>
          </a:p>
          <a:p>
            <a:pPr lvl="1" indent="-276225">
              <a:lnSpc>
                <a:spcPct val="100000"/>
              </a:lnSpc>
              <a:spcBef>
                <a:spcPts val="0"/>
              </a:spcBef>
              <a:buFont typeface="+mj-lt"/>
              <a:buAutoNum type="arabicPeriod"/>
            </a:pPr>
            <a:r>
              <a:rPr lang="en-US" sz="1200" dirty="0" smtClean="0"/>
              <a:t>Manage </a:t>
            </a:r>
            <a:r>
              <a:rPr lang="en-US" sz="1200" dirty="0"/>
              <a:t>VM instances</a:t>
            </a:r>
          </a:p>
          <a:p>
            <a:pPr lvl="1" indent="-276225">
              <a:lnSpc>
                <a:spcPct val="100000"/>
              </a:lnSpc>
              <a:spcBef>
                <a:spcPts val="0"/>
              </a:spcBef>
              <a:buFont typeface="+mj-lt"/>
              <a:buAutoNum type="arabicPeriod"/>
            </a:pPr>
            <a:r>
              <a:rPr lang="en-US" sz="1200" dirty="0"/>
              <a:t>Data access/transfer interface</a:t>
            </a:r>
          </a:p>
          <a:p>
            <a:pPr lvl="1" indent="-276225">
              <a:lnSpc>
                <a:spcPct val="100000"/>
              </a:lnSpc>
              <a:spcBef>
                <a:spcPts val="0"/>
              </a:spcBef>
              <a:buFont typeface="+mj-lt"/>
              <a:buAutoNum type="arabicPeriod"/>
            </a:pPr>
            <a:r>
              <a:rPr lang="en-US" sz="1200" dirty="0"/>
              <a:t>Cloud service information federation</a:t>
            </a:r>
          </a:p>
          <a:p>
            <a:pPr lvl="1" indent="-276225">
              <a:lnSpc>
                <a:spcPct val="100000"/>
              </a:lnSpc>
              <a:spcBef>
                <a:spcPts val="0"/>
              </a:spcBef>
              <a:buFont typeface="+mj-lt"/>
              <a:buAutoNum type="arabicPeriod"/>
            </a:pPr>
            <a:r>
              <a:rPr lang="en-US" sz="1200" dirty="0"/>
              <a:t>Resource consumption management</a:t>
            </a:r>
          </a:p>
          <a:p>
            <a:pPr lvl="1" indent="-276225">
              <a:lnSpc>
                <a:spcPct val="100000"/>
              </a:lnSpc>
              <a:spcBef>
                <a:spcPts val="0"/>
              </a:spcBef>
              <a:buFont typeface="+mj-lt"/>
              <a:buAutoNum type="arabicPeriod"/>
            </a:pPr>
            <a:r>
              <a:rPr lang="en-US" sz="1200" dirty="0"/>
              <a:t>Cloud service availability</a:t>
            </a:r>
          </a:p>
          <a:p>
            <a:pPr lvl="1" indent="-276225">
              <a:lnSpc>
                <a:spcPct val="100000"/>
              </a:lnSpc>
              <a:spcBef>
                <a:spcPts val="0"/>
              </a:spcBef>
              <a:buFont typeface="+mj-lt"/>
              <a:buAutoNum type="arabicPeriod"/>
            </a:pPr>
            <a:r>
              <a:rPr lang="en-US" sz="1200" dirty="0"/>
              <a:t>Notification &amp; </a:t>
            </a:r>
            <a:r>
              <a:rPr lang="en-US" sz="1200" dirty="0" smtClean="0"/>
              <a:t>Automation</a:t>
            </a:r>
            <a:endParaRPr lang="en-US" sz="1200" dirty="0"/>
          </a:p>
        </p:txBody>
      </p:sp>
      <p:sp>
        <p:nvSpPr>
          <p:cNvPr id="7" name="Rounded Rectangle 6"/>
          <p:cNvSpPr/>
          <p:nvPr/>
        </p:nvSpPr>
        <p:spPr>
          <a:xfrm>
            <a:off x="4699248" y="2420888"/>
            <a:ext cx="1368152" cy="1080120"/>
          </a:xfrm>
          <a:prstGeom prst="roundRect">
            <a:avLst/>
          </a:prstGeom>
          <a:solidFill>
            <a:schemeClr val="bg1"/>
          </a:solidFill>
          <a:ln w="381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100" dirty="0" smtClean="0">
                <a:solidFill>
                  <a:schemeClr val="tx1"/>
                </a:solidFill>
              </a:rPr>
              <a:t>Resource Centre</a:t>
            </a:r>
          </a:p>
        </p:txBody>
      </p:sp>
      <p:sp>
        <p:nvSpPr>
          <p:cNvPr id="10" name="Rounded Rectangle 9"/>
          <p:cNvSpPr/>
          <p:nvPr/>
        </p:nvSpPr>
        <p:spPr>
          <a:xfrm>
            <a:off x="7164288" y="2420888"/>
            <a:ext cx="1584176" cy="1080120"/>
          </a:xfrm>
          <a:prstGeom prst="roundRect">
            <a:avLst/>
          </a:prstGeom>
          <a:solidFill>
            <a:schemeClr val="bg1"/>
          </a:solidFill>
          <a:ln w="381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100" dirty="0" smtClean="0">
                <a:solidFill>
                  <a:schemeClr val="tx1"/>
                </a:solidFill>
              </a:rPr>
              <a:t>Cloud Management Technology Provider</a:t>
            </a:r>
          </a:p>
        </p:txBody>
      </p:sp>
      <p:sp>
        <p:nvSpPr>
          <p:cNvPr id="11" name="Rounded Rectangle 10"/>
          <p:cNvSpPr/>
          <p:nvPr/>
        </p:nvSpPr>
        <p:spPr>
          <a:xfrm>
            <a:off x="4716016" y="1052736"/>
            <a:ext cx="1296144" cy="792088"/>
          </a:xfrm>
          <a:prstGeom prst="roundRect">
            <a:avLst/>
          </a:prstGeom>
          <a:solidFill>
            <a:schemeClr val="bg1"/>
          </a:solidFill>
          <a:ln w="381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100" dirty="0" smtClean="0">
                <a:solidFill>
                  <a:schemeClr val="tx1"/>
                </a:solidFill>
              </a:rPr>
              <a:t>User Communities</a:t>
            </a:r>
          </a:p>
        </p:txBody>
      </p:sp>
      <p:cxnSp>
        <p:nvCxnSpPr>
          <p:cNvPr id="12" name="Straight Arrow Connector 11"/>
          <p:cNvCxnSpPr/>
          <p:nvPr/>
        </p:nvCxnSpPr>
        <p:spPr>
          <a:xfrm>
            <a:off x="5076056" y="1844824"/>
            <a:ext cx="0" cy="57606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flipV="1">
            <a:off x="5652120" y="1844824"/>
            <a:ext cx="0" cy="57606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5652120" y="2132856"/>
            <a:ext cx="457176" cy="261610"/>
          </a:xfrm>
          <a:prstGeom prst="rect">
            <a:avLst/>
          </a:prstGeom>
          <a:noFill/>
        </p:spPr>
        <p:txBody>
          <a:bodyPr wrap="none" rtlCol="0">
            <a:spAutoFit/>
          </a:bodyPr>
          <a:lstStyle/>
          <a:p>
            <a:r>
              <a:rPr lang="en-GB" sz="1100" dirty="0" smtClean="0"/>
              <a:t>offer</a:t>
            </a:r>
            <a:endParaRPr lang="en-GB" sz="1800" dirty="0"/>
          </a:p>
        </p:txBody>
      </p:sp>
      <p:sp>
        <p:nvSpPr>
          <p:cNvPr id="15" name="TextBox 14"/>
          <p:cNvSpPr txBox="1"/>
          <p:nvPr/>
        </p:nvSpPr>
        <p:spPr>
          <a:xfrm>
            <a:off x="4440313" y="1916832"/>
            <a:ext cx="684803" cy="261610"/>
          </a:xfrm>
          <a:prstGeom prst="rect">
            <a:avLst/>
          </a:prstGeom>
          <a:noFill/>
        </p:spPr>
        <p:txBody>
          <a:bodyPr wrap="none" rtlCol="0">
            <a:spAutoFit/>
          </a:bodyPr>
          <a:lstStyle/>
          <a:p>
            <a:pPr algn="r"/>
            <a:r>
              <a:rPr lang="en-GB" sz="1100" dirty="0" smtClean="0"/>
              <a:t>consume</a:t>
            </a:r>
            <a:endParaRPr lang="en-GB" sz="1800" dirty="0"/>
          </a:p>
        </p:txBody>
      </p:sp>
      <p:cxnSp>
        <p:nvCxnSpPr>
          <p:cNvPr id="16" name="Straight Arrow Connector 15"/>
          <p:cNvCxnSpPr/>
          <p:nvPr/>
        </p:nvCxnSpPr>
        <p:spPr>
          <a:xfrm flipH="1">
            <a:off x="6084168" y="2764160"/>
            <a:ext cx="1080120" cy="1676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6538669" y="2420888"/>
            <a:ext cx="535724" cy="261610"/>
          </a:xfrm>
          <a:prstGeom prst="rect">
            <a:avLst/>
          </a:prstGeom>
          <a:noFill/>
        </p:spPr>
        <p:txBody>
          <a:bodyPr wrap="none" rtlCol="0">
            <a:spAutoFit/>
          </a:bodyPr>
          <a:lstStyle/>
          <a:p>
            <a:r>
              <a:rPr lang="en-GB" sz="1100" dirty="0" smtClean="0"/>
              <a:t>tender</a:t>
            </a:r>
            <a:endParaRPr lang="en-GB" sz="1800" dirty="0"/>
          </a:p>
        </p:txBody>
      </p:sp>
      <p:cxnSp>
        <p:nvCxnSpPr>
          <p:cNvPr id="18" name="Straight Arrow Connector 17"/>
          <p:cNvCxnSpPr/>
          <p:nvPr/>
        </p:nvCxnSpPr>
        <p:spPr>
          <a:xfrm flipV="1">
            <a:off x="6084168" y="3124200"/>
            <a:ext cx="1080120" cy="1676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6012160" y="3124200"/>
            <a:ext cx="606256" cy="261610"/>
          </a:xfrm>
          <a:prstGeom prst="rect">
            <a:avLst/>
          </a:prstGeom>
          <a:noFill/>
        </p:spPr>
        <p:txBody>
          <a:bodyPr wrap="none" rtlCol="0">
            <a:spAutoFit/>
          </a:bodyPr>
          <a:lstStyle/>
          <a:p>
            <a:r>
              <a:rPr lang="en-GB" sz="1100" dirty="0" smtClean="0"/>
              <a:t>appoint</a:t>
            </a:r>
            <a:endParaRPr lang="en-GB" sz="1800" dirty="0"/>
          </a:p>
        </p:txBody>
      </p:sp>
      <p:sp>
        <p:nvSpPr>
          <p:cNvPr id="2" name="Rectangle 1"/>
          <p:cNvSpPr/>
          <p:nvPr/>
        </p:nvSpPr>
        <p:spPr>
          <a:xfrm>
            <a:off x="4283968" y="4345414"/>
            <a:ext cx="4572000" cy="830997"/>
          </a:xfrm>
          <a:prstGeom prst="rect">
            <a:avLst/>
          </a:prstGeom>
        </p:spPr>
        <p:txBody>
          <a:bodyPr>
            <a:spAutoFit/>
          </a:bodyPr>
          <a:lstStyle/>
          <a:p>
            <a:pPr lvl="1" indent="-276225">
              <a:lnSpc>
                <a:spcPct val="100000"/>
              </a:lnSpc>
              <a:spcBef>
                <a:spcPts val="0"/>
              </a:spcBef>
              <a:buFont typeface="+mj-lt"/>
              <a:buAutoNum type="arabicPeriod" startAt="7"/>
            </a:pPr>
            <a:r>
              <a:rPr lang="en-US" sz="1200" dirty="0" smtClean="0">
                <a:solidFill>
                  <a:schemeClr val="tx1">
                    <a:lumMod val="90000"/>
                    <a:lumOff val="10000"/>
                  </a:schemeClr>
                </a:solidFill>
                <a:latin typeface="+mn-lt"/>
              </a:rPr>
              <a:t>Federated AAI</a:t>
            </a:r>
            <a:endParaRPr lang="en-US" sz="1200" dirty="0">
              <a:solidFill>
                <a:schemeClr val="tx1">
                  <a:lumMod val="90000"/>
                  <a:lumOff val="10000"/>
                </a:schemeClr>
              </a:solidFill>
              <a:latin typeface="+mn-lt"/>
            </a:endParaRPr>
          </a:p>
          <a:p>
            <a:pPr lvl="1" indent="-276225">
              <a:lnSpc>
                <a:spcPct val="100000"/>
              </a:lnSpc>
              <a:spcBef>
                <a:spcPts val="0"/>
              </a:spcBef>
              <a:buFont typeface="+mj-lt"/>
              <a:buAutoNum type="arabicPeriod" startAt="7"/>
            </a:pPr>
            <a:r>
              <a:rPr lang="en-US" sz="1200" dirty="0" smtClean="0">
                <a:solidFill>
                  <a:schemeClr val="tx1">
                    <a:lumMod val="90000"/>
                    <a:lumOff val="10000"/>
                  </a:schemeClr>
                </a:solidFill>
                <a:latin typeface="+mn-lt"/>
              </a:rPr>
              <a:t>VM Image Management</a:t>
            </a:r>
            <a:endParaRPr lang="en-US" sz="1200" dirty="0">
              <a:solidFill>
                <a:schemeClr val="tx1">
                  <a:lumMod val="90000"/>
                  <a:lumOff val="10000"/>
                </a:schemeClr>
              </a:solidFill>
              <a:latin typeface="+mn-lt"/>
            </a:endParaRPr>
          </a:p>
          <a:p>
            <a:pPr lvl="1" indent="-276225">
              <a:lnSpc>
                <a:spcPct val="100000"/>
              </a:lnSpc>
              <a:spcBef>
                <a:spcPts val="0"/>
              </a:spcBef>
              <a:buFont typeface="+mj-lt"/>
              <a:buAutoNum type="arabicPeriod" startAt="7"/>
            </a:pPr>
            <a:r>
              <a:rPr lang="en-US" sz="1200" dirty="0" smtClean="0">
                <a:solidFill>
                  <a:schemeClr val="tx1">
                    <a:lumMod val="90000"/>
                    <a:lumOff val="10000"/>
                  </a:schemeClr>
                </a:solidFill>
                <a:latin typeface="+mn-lt"/>
              </a:rPr>
              <a:t>Brokering</a:t>
            </a:r>
            <a:endParaRPr lang="en-US" sz="1200" dirty="0">
              <a:solidFill>
                <a:schemeClr val="tx1">
                  <a:lumMod val="90000"/>
                  <a:lumOff val="10000"/>
                </a:schemeClr>
              </a:solidFill>
              <a:latin typeface="+mn-lt"/>
            </a:endParaRPr>
          </a:p>
          <a:p>
            <a:pPr lvl="1" indent="-276225">
              <a:lnSpc>
                <a:spcPct val="100000"/>
              </a:lnSpc>
              <a:spcBef>
                <a:spcPts val="0"/>
              </a:spcBef>
              <a:buFont typeface="+mj-lt"/>
              <a:buAutoNum type="arabicPeriod" startAt="7"/>
            </a:pPr>
            <a:r>
              <a:rPr lang="en-US" sz="1200" dirty="0" err="1" smtClean="0">
                <a:solidFill>
                  <a:schemeClr val="tx1">
                    <a:lumMod val="90000"/>
                    <a:lumOff val="10000"/>
                  </a:schemeClr>
                </a:solidFill>
                <a:latin typeface="+mn-lt"/>
              </a:rPr>
              <a:t>Contextualisation</a:t>
            </a:r>
            <a:endParaRPr lang="en-US" sz="1200" dirty="0">
              <a:solidFill>
                <a:schemeClr val="tx1">
                  <a:lumMod val="90000"/>
                  <a:lumOff val="10000"/>
                </a:schemeClr>
              </a:solidFill>
              <a:latin typeface="+mn-lt"/>
            </a:endParaRPr>
          </a:p>
        </p:txBody>
      </p:sp>
      <p:sp>
        <p:nvSpPr>
          <p:cNvPr id="3" name="Rectangle 2"/>
          <p:cNvSpPr/>
          <p:nvPr/>
        </p:nvSpPr>
        <p:spPr>
          <a:xfrm>
            <a:off x="607195" y="3729183"/>
            <a:ext cx="7344816" cy="369332"/>
          </a:xfrm>
          <a:prstGeom prst="rect">
            <a:avLst/>
          </a:prstGeom>
          <a:solidFill>
            <a:schemeClr val="bg1"/>
          </a:solidFill>
        </p:spPr>
        <p:txBody>
          <a:bodyPr wrap="square">
            <a:spAutoFit/>
          </a:bodyPr>
          <a:lstStyle/>
          <a:p>
            <a:r>
              <a:rPr lang="en-US" sz="1800" dirty="0" smtClean="0">
                <a:latin typeface="+mn-lt"/>
              </a:rPr>
              <a:t>10 </a:t>
            </a:r>
            <a:r>
              <a:rPr lang="en-US" sz="1800" dirty="0">
                <a:latin typeface="+mn-lt"/>
              </a:rPr>
              <a:t>scenarios = </a:t>
            </a:r>
            <a:r>
              <a:rPr lang="en-US" sz="1800" dirty="0" smtClean="0">
                <a:latin typeface="+mn-lt"/>
              </a:rPr>
              <a:t>10 </a:t>
            </a:r>
            <a:r>
              <a:rPr lang="en-US" sz="1800" dirty="0">
                <a:latin typeface="+mn-lt"/>
              </a:rPr>
              <a:t>key </a:t>
            </a:r>
            <a:r>
              <a:rPr lang="en-US" sz="1800" i="1" dirty="0">
                <a:latin typeface="+mn-lt"/>
              </a:rPr>
              <a:t>federated</a:t>
            </a:r>
            <a:r>
              <a:rPr lang="en-US" sz="1800" dirty="0">
                <a:latin typeface="+mn-lt"/>
              </a:rPr>
              <a:t> cloud capabilities</a:t>
            </a:r>
            <a:endParaRPr lang="en-GB" sz="1800"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99">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99">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099">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099">
                                            <p:txEl>
                                              <p:pRg st="12" end="1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99">
                                            <p:txEl>
                                              <p:pRg st="13" end="1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4075" y="88178"/>
            <a:ext cx="6840538" cy="865187"/>
          </a:xfrm>
        </p:spPr>
        <p:txBody>
          <a:bodyPr>
            <a:noAutofit/>
          </a:bodyPr>
          <a:lstStyle/>
          <a:p>
            <a:r>
              <a:rPr lang="en-US" sz="3600" dirty="0" smtClean="0"/>
              <a:t>EGI </a:t>
            </a:r>
            <a:r>
              <a:rPr lang="en-US" sz="3600" dirty="0" err="1" smtClean="0"/>
              <a:t>FedCloud</a:t>
            </a:r>
            <a:r>
              <a:rPr lang="en-US" sz="3600" dirty="0" smtClean="0"/>
              <a:t> Communities</a:t>
            </a:r>
            <a:endParaRPr lang="en-US" sz="3600" dirty="0"/>
          </a:p>
        </p:txBody>
      </p:sp>
      <p:sp>
        <p:nvSpPr>
          <p:cNvPr id="3" name="Content Placeholder 2"/>
          <p:cNvSpPr>
            <a:spLocks noGrp="1"/>
          </p:cNvSpPr>
          <p:nvPr>
            <p:ph idx="1"/>
          </p:nvPr>
        </p:nvSpPr>
        <p:spPr>
          <a:xfrm>
            <a:off x="251520" y="1052736"/>
            <a:ext cx="8075612" cy="4525963"/>
          </a:xfrm>
        </p:spPr>
        <p:txBody>
          <a:bodyPr/>
          <a:lstStyle/>
          <a:p>
            <a:r>
              <a:rPr lang="en-US" sz="1800" dirty="0" smtClean="0"/>
              <a:t>Supported the communities use cases:</a:t>
            </a:r>
          </a:p>
          <a:p>
            <a:endParaRPr lang="en-US" sz="2400" dirty="0"/>
          </a:p>
        </p:txBody>
      </p:sp>
      <p:sp>
        <p:nvSpPr>
          <p:cNvPr id="6" name="Content Placeholder 2"/>
          <p:cNvSpPr txBox="1">
            <a:spLocks/>
          </p:cNvSpPr>
          <p:nvPr/>
        </p:nvSpPr>
        <p:spPr bwMode="auto">
          <a:xfrm>
            <a:off x="611560" y="1340768"/>
            <a:ext cx="6984776" cy="4868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lnSpc>
                <a:spcPct val="150000"/>
              </a:lnSpc>
              <a:spcAft>
                <a:spcPts val="400"/>
              </a:spcAft>
            </a:pPr>
            <a:r>
              <a:rPr lang="en-GB" sz="1400" b="1" dirty="0">
                <a:solidFill>
                  <a:srgbClr val="C00000"/>
                </a:solidFill>
              </a:rPr>
              <a:t>Ecology</a:t>
            </a:r>
            <a:r>
              <a:rPr lang="en-GB" sz="1400" dirty="0">
                <a:solidFill>
                  <a:srgbClr val="C00000"/>
                </a:solidFill>
              </a:rPr>
              <a:t> </a:t>
            </a:r>
            <a:r>
              <a:rPr lang="en-GB" sz="1400" dirty="0"/>
              <a:t>– </a:t>
            </a:r>
            <a:r>
              <a:rPr lang="en-GB" sz="1400" dirty="0" err="1"/>
              <a:t>BioVel</a:t>
            </a:r>
            <a:r>
              <a:rPr lang="en-GB" sz="1400" dirty="0"/>
              <a:t>:  integration of </a:t>
            </a:r>
            <a:r>
              <a:rPr lang="en-GB" sz="1400" dirty="0" err="1"/>
              <a:t>OpenModeller</a:t>
            </a:r>
            <a:r>
              <a:rPr lang="en-GB" sz="1400" dirty="0"/>
              <a:t> &amp; </a:t>
            </a:r>
            <a:r>
              <a:rPr lang="en-GB" sz="1400" dirty="0" err="1"/>
              <a:t>BioSTIF</a:t>
            </a:r>
            <a:r>
              <a:rPr lang="en-GB" sz="1400" dirty="0"/>
              <a:t> services.</a:t>
            </a:r>
          </a:p>
          <a:p>
            <a:pPr marL="457200" indent="-457200">
              <a:lnSpc>
                <a:spcPct val="150000"/>
              </a:lnSpc>
              <a:spcAft>
                <a:spcPts val="400"/>
              </a:spcAft>
            </a:pPr>
            <a:endParaRPr lang="en-GB" sz="800" b="1" dirty="0" smtClean="0">
              <a:solidFill>
                <a:srgbClr val="C00000"/>
              </a:solidFill>
            </a:endParaRPr>
          </a:p>
          <a:p>
            <a:pPr marL="457200" indent="-457200">
              <a:lnSpc>
                <a:spcPct val="150000"/>
              </a:lnSpc>
              <a:spcAft>
                <a:spcPts val="400"/>
              </a:spcAft>
            </a:pPr>
            <a:r>
              <a:rPr lang="en-GB" sz="1400" b="1" dirty="0" smtClean="0">
                <a:solidFill>
                  <a:srgbClr val="C00000"/>
                </a:solidFill>
              </a:rPr>
              <a:t>Structural biology </a:t>
            </a:r>
            <a:r>
              <a:rPr lang="en-GB" sz="1400" dirty="0" smtClean="0"/>
              <a:t>–  We-NMR: </a:t>
            </a:r>
            <a:r>
              <a:rPr lang="en-GB" sz="1400" dirty="0" err="1" smtClean="0"/>
              <a:t>Gromacs</a:t>
            </a:r>
            <a:r>
              <a:rPr lang="en-GB" sz="1400" dirty="0" smtClean="0"/>
              <a:t> training environments.</a:t>
            </a:r>
          </a:p>
          <a:p>
            <a:pPr marL="457200" indent="-457200">
              <a:lnSpc>
                <a:spcPct val="150000"/>
              </a:lnSpc>
              <a:spcAft>
                <a:spcPts val="400"/>
              </a:spcAft>
            </a:pPr>
            <a:r>
              <a:rPr lang="en-GB" sz="1400" b="1" dirty="0" smtClean="0">
                <a:solidFill>
                  <a:srgbClr val="C00000"/>
                </a:solidFill>
              </a:rPr>
              <a:t>Linguistics</a:t>
            </a:r>
            <a:r>
              <a:rPr lang="en-GB" sz="1400" dirty="0" smtClean="0">
                <a:solidFill>
                  <a:srgbClr val="C00000"/>
                </a:solidFill>
              </a:rPr>
              <a:t> </a:t>
            </a:r>
            <a:r>
              <a:rPr lang="en-GB" sz="1400" dirty="0" smtClean="0"/>
              <a:t>– CLARIN:  scalable ‘British National Corpus’ service (</a:t>
            </a:r>
            <a:r>
              <a:rPr lang="en-GB" sz="1400" dirty="0" err="1" smtClean="0"/>
              <a:t>BNCWeb</a:t>
            </a:r>
            <a:r>
              <a:rPr lang="en-GB" sz="1400" dirty="0" smtClean="0"/>
              <a:t>).</a:t>
            </a:r>
          </a:p>
          <a:p>
            <a:pPr marL="457200" indent="-457200">
              <a:lnSpc>
                <a:spcPct val="150000"/>
              </a:lnSpc>
              <a:spcAft>
                <a:spcPts val="400"/>
              </a:spcAft>
            </a:pPr>
            <a:r>
              <a:rPr lang="en-GB" sz="1400" b="1" dirty="0" smtClean="0">
                <a:solidFill>
                  <a:srgbClr val="C00000"/>
                </a:solidFill>
              </a:rPr>
              <a:t>Space science </a:t>
            </a:r>
            <a:r>
              <a:rPr lang="en-GB" sz="1400" dirty="0" smtClean="0"/>
              <a:t>– ASTRA-GAIA: data integration with scalable workflows.</a:t>
            </a:r>
          </a:p>
          <a:p>
            <a:pPr marL="457200" indent="-457200">
              <a:lnSpc>
                <a:spcPct val="150000"/>
              </a:lnSpc>
              <a:spcAft>
                <a:spcPts val="400"/>
              </a:spcAft>
            </a:pPr>
            <a:r>
              <a:rPr lang="en-GB" sz="1400" b="1" dirty="0">
                <a:solidFill>
                  <a:srgbClr val="C00000"/>
                </a:solidFill>
              </a:rPr>
              <a:t>Earth Observation</a:t>
            </a:r>
            <a:r>
              <a:rPr lang="en-GB" sz="1400" dirty="0"/>
              <a:t> – SSEP: European Space Agency’s Supersites Exploitation Platform for volcano and earthquakes </a:t>
            </a:r>
            <a:r>
              <a:rPr lang="en-GB" sz="1400" dirty="0" smtClean="0"/>
              <a:t>monitoring</a:t>
            </a:r>
          </a:p>
          <a:p>
            <a:pPr marL="457200" indent="-457200">
              <a:lnSpc>
                <a:spcPct val="150000"/>
              </a:lnSpc>
              <a:spcAft>
                <a:spcPts val="400"/>
              </a:spcAft>
            </a:pPr>
            <a:r>
              <a:rPr lang="en-GB" sz="1400" b="1" dirty="0" smtClean="0">
                <a:solidFill>
                  <a:srgbClr val="C00000"/>
                </a:solidFill>
              </a:rPr>
              <a:t>Software Engineering </a:t>
            </a:r>
            <a:r>
              <a:rPr lang="en-GB" sz="1400" dirty="0" smtClean="0"/>
              <a:t>– SCI-BUS: simulated environments for portal testing.</a:t>
            </a:r>
          </a:p>
          <a:p>
            <a:pPr marL="457200" indent="-457200">
              <a:lnSpc>
                <a:spcPct val="150000"/>
              </a:lnSpc>
              <a:spcAft>
                <a:spcPts val="400"/>
              </a:spcAft>
            </a:pPr>
            <a:r>
              <a:rPr lang="en-GB" sz="1400" b="1" dirty="0" smtClean="0">
                <a:solidFill>
                  <a:srgbClr val="C00000"/>
                </a:solidFill>
              </a:rPr>
              <a:t>Software Engineering </a:t>
            </a:r>
            <a:r>
              <a:rPr lang="en-GB" sz="1400" dirty="0" smtClean="0"/>
              <a:t>– DIRAC: deploying ready-to-use distributed computing systems.</a:t>
            </a:r>
          </a:p>
          <a:p>
            <a:pPr marL="457200" indent="-457200">
              <a:lnSpc>
                <a:spcPct val="150000"/>
              </a:lnSpc>
              <a:spcAft>
                <a:spcPts val="400"/>
              </a:spcAft>
            </a:pPr>
            <a:r>
              <a:rPr lang="en-GB" sz="1400" b="1" dirty="0">
                <a:solidFill>
                  <a:srgbClr val="C00000"/>
                </a:solidFill>
              </a:rPr>
              <a:t>Software </a:t>
            </a:r>
            <a:r>
              <a:rPr lang="en-GB" sz="1400" b="1" dirty="0" smtClean="0">
                <a:solidFill>
                  <a:srgbClr val="C00000"/>
                </a:solidFill>
              </a:rPr>
              <a:t>Engineering </a:t>
            </a:r>
            <a:r>
              <a:rPr lang="en-GB" sz="1400" dirty="0" smtClean="0"/>
              <a:t>– </a:t>
            </a:r>
            <a:r>
              <a:rPr lang="en-GB" sz="1400" dirty="0"/>
              <a:t>Catania Science Gateway </a:t>
            </a:r>
            <a:r>
              <a:rPr lang="en-GB" sz="1400" dirty="0" smtClean="0"/>
              <a:t>Framework</a:t>
            </a:r>
            <a:endParaRPr lang="en-GB" sz="1400" dirty="0"/>
          </a:p>
          <a:p>
            <a:pPr marL="457200" indent="-457200">
              <a:lnSpc>
                <a:spcPct val="150000"/>
              </a:lnSpc>
              <a:spcAft>
                <a:spcPts val="400"/>
              </a:spcAft>
            </a:pPr>
            <a:r>
              <a:rPr lang="en-GB" sz="1400" b="1" dirty="0" smtClean="0">
                <a:solidFill>
                  <a:srgbClr val="C00000"/>
                </a:solidFill>
              </a:rPr>
              <a:t>Musicology</a:t>
            </a:r>
            <a:r>
              <a:rPr lang="en-GB" sz="1400" dirty="0" smtClean="0"/>
              <a:t> – </a:t>
            </a:r>
            <a:r>
              <a:rPr lang="en-GB" sz="1400" dirty="0" err="1" smtClean="0"/>
              <a:t>Peachnote</a:t>
            </a:r>
            <a:r>
              <a:rPr lang="en-GB" sz="1400" dirty="0" smtClean="0"/>
              <a:t>: dynamic analysis of musical scores</a:t>
            </a:r>
          </a:p>
          <a:p>
            <a:pPr marL="457200" indent="-457200">
              <a:lnSpc>
                <a:spcPct val="150000"/>
              </a:lnSpc>
              <a:spcAft>
                <a:spcPts val="400"/>
              </a:spcAft>
            </a:pPr>
            <a:endParaRPr lang="en-GB" sz="1400" dirty="0"/>
          </a:p>
        </p:txBody>
      </p:sp>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72793"/>
          <a:stretch/>
        </p:blipFill>
        <p:spPr bwMode="auto">
          <a:xfrm>
            <a:off x="7612926" y="4071934"/>
            <a:ext cx="1207546" cy="705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539552" y="2780928"/>
            <a:ext cx="445104" cy="461665"/>
          </a:xfrm>
          <a:prstGeom prst="rect">
            <a:avLst/>
          </a:prstGeom>
          <a:noFill/>
        </p:spPr>
        <p:txBody>
          <a:bodyPr wrap="none" rtlCol="0">
            <a:spAutoFit/>
          </a:bodyPr>
          <a:lstStyle/>
          <a:p>
            <a:r>
              <a:rPr lang="en-US" sz="2400" dirty="0" smtClean="0">
                <a:solidFill>
                  <a:srgbClr val="77933C"/>
                </a:solidFill>
                <a:latin typeface="Zapf Dingbats"/>
                <a:ea typeface="Zapf Dingbats"/>
                <a:cs typeface="Zapf Dingbats"/>
                <a:sym typeface="Zapf Dingbats"/>
              </a:rPr>
              <a:t>✔</a:t>
            </a:r>
            <a:endParaRPr lang="en-US" dirty="0">
              <a:solidFill>
                <a:srgbClr val="77933C"/>
              </a:solidFill>
            </a:endParaRPr>
          </a:p>
        </p:txBody>
      </p:sp>
      <p:sp>
        <p:nvSpPr>
          <p:cNvPr id="10" name="TextBox 9"/>
          <p:cNvSpPr txBox="1"/>
          <p:nvPr/>
        </p:nvSpPr>
        <p:spPr>
          <a:xfrm>
            <a:off x="539552" y="3178903"/>
            <a:ext cx="445104" cy="461665"/>
          </a:xfrm>
          <a:prstGeom prst="rect">
            <a:avLst/>
          </a:prstGeom>
          <a:noFill/>
        </p:spPr>
        <p:txBody>
          <a:bodyPr wrap="none" rtlCol="0">
            <a:spAutoFit/>
          </a:bodyPr>
          <a:lstStyle/>
          <a:p>
            <a:r>
              <a:rPr lang="en-US" sz="2400" dirty="0" smtClean="0">
                <a:solidFill>
                  <a:srgbClr val="77933C"/>
                </a:solidFill>
                <a:latin typeface="Zapf Dingbats"/>
                <a:ea typeface="Zapf Dingbats"/>
                <a:cs typeface="Zapf Dingbats"/>
                <a:sym typeface="Zapf Dingbats"/>
              </a:rPr>
              <a:t>✔</a:t>
            </a:r>
            <a:endParaRPr lang="en-US" dirty="0">
              <a:solidFill>
                <a:srgbClr val="77933C"/>
              </a:solidFill>
            </a:endParaRPr>
          </a:p>
        </p:txBody>
      </p:sp>
      <p:sp>
        <p:nvSpPr>
          <p:cNvPr id="12" name="TextBox 11"/>
          <p:cNvSpPr txBox="1"/>
          <p:nvPr/>
        </p:nvSpPr>
        <p:spPr>
          <a:xfrm>
            <a:off x="539552" y="1959223"/>
            <a:ext cx="445104" cy="461665"/>
          </a:xfrm>
          <a:prstGeom prst="rect">
            <a:avLst/>
          </a:prstGeom>
          <a:noFill/>
        </p:spPr>
        <p:txBody>
          <a:bodyPr wrap="none" rtlCol="0">
            <a:spAutoFit/>
          </a:bodyPr>
          <a:lstStyle/>
          <a:p>
            <a:r>
              <a:rPr lang="en-US" sz="2400" dirty="0" smtClean="0">
                <a:solidFill>
                  <a:srgbClr val="77933C"/>
                </a:solidFill>
                <a:latin typeface="Zapf Dingbats"/>
                <a:ea typeface="Zapf Dingbats"/>
                <a:cs typeface="Zapf Dingbats"/>
                <a:sym typeface="Zapf Dingbats"/>
              </a:rPr>
              <a:t>✔</a:t>
            </a:r>
            <a:endParaRPr lang="en-US" dirty="0">
              <a:solidFill>
                <a:srgbClr val="77933C"/>
              </a:solidFill>
            </a:endParaRPr>
          </a:p>
        </p:txBody>
      </p:sp>
      <p:sp>
        <p:nvSpPr>
          <p:cNvPr id="8" name="Rectangle 7"/>
          <p:cNvSpPr/>
          <p:nvPr/>
        </p:nvSpPr>
        <p:spPr>
          <a:xfrm>
            <a:off x="6012160" y="6119718"/>
            <a:ext cx="3240360" cy="261610"/>
          </a:xfrm>
          <a:prstGeom prst="rect">
            <a:avLst/>
          </a:prstGeom>
        </p:spPr>
        <p:txBody>
          <a:bodyPr wrap="square">
            <a:spAutoFit/>
          </a:bodyPr>
          <a:lstStyle/>
          <a:p>
            <a:r>
              <a:rPr lang="nl-NL" sz="1100" dirty="0" smtClean="0">
                <a:solidFill>
                  <a:schemeClr val="tx2">
                    <a:lumMod val="60000"/>
                    <a:lumOff val="40000"/>
                  </a:schemeClr>
                </a:solidFill>
              </a:rPr>
              <a:t>More info: https</a:t>
            </a:r>
            <a:r>
              <a:rPr lang="nl-NL" sz="1100" dirty="0">
                <a:solidFill>
                  <a:schemeClr val="tx2">
                    <a:lumMod val="60000"/>
                    <a:lumOff val="40000"/>
                  </a:schemeClr>
                </a:solidFill>
              </a:rPr>
              <a:t>://wiki.egi.eu/wiki/Fedcloud-tf:Users</a:t>
            </a:r>
          </a:p>
        </p:txBody>
      </p:sp>
      <p:sp>
        <p:nvSpPr>
          <p:cNvPr id="13" name="TextBox 12"/>
          <p:cNvSpPr txBox="1"/>
          <p:nvPr/>
        </p:nvSpPr>
        <p:spPr>
          <a:xfrm>
            <a:off x="539552" y="2357198"/>
            <a:ext cx="445104" cy="461665"/>
          </a:xfrm>
          <a:prstGeom prst="rect">
            <a:avLst/>
          </a:prstGeom>
          <a:noFill/>
        </p:spPr>
        <p:txBody>
          <a:bodyPr wrap="none" rtlCol="0">
            <a:spAutoFit/>
          </a:bodyPr>
          <a:lstStyle/>
          <a:p>
            <a:r>
              <a:rPr lang="en-US" sz="2400" dirty="0" smtClean="0">
                <a:solidFill>
                  <a:srgbClr val="77933C"/>
                </a:solidFill>
                <a:latin typeface="Zapf Dingbats"/>
                <a:ea typeface="Zapf Dingbats"/>
                <a:cs typeface="Zapf Dingbats"/>
                <a:sym typeface="Zapf Dingbats"/>
              </a:rPr>
              <a:t>✔</a:t>
            </a:r>
            <a:endParaRPr lang="en-US" dirty="0">
              <a:solidFill>
                <a:srgbClr val="77933C"/>
              </a:solidFill>
            </a:endParaRPr>
          </a:p>
        </p:txBody>
      </p:sp>
      <p:pic>
        <p:nvPicPr>
          <p:cNvPr id="15"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71948"/>
          <a:stretch/>
        </p:blipFill>
        <p:spPr bwMode="auto">
          <a:xfrm>
            <a:off x="7541052" y="2082501"/>
            <a:ext cx="1207412" cy="727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descr="C:\Users\Salvatore Pinto\Desktop\ge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60365" y="3423862"/>
            <a:ext cx="600067" cy="360040"/>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p:cNvPicPr>
            <a:picLocks noChangeAspect="1" noChangeArrowheads="1"/>
          </p:cNvPicPr>
          <p:nvPr/>
        </p:nvPicPr>
        <p:blipFill rotWithShape="1">
          <a:blip r:embed="rId5">
            <a:extLst>
              <a:ext uri="{28A0092B-C50C-407E-A947-70E740481C1C}">
                <a14:useLocalDpi xmlns:a14="http://schemas.microsoft.com/office/drawing/2010/main" val="0"/>
              </a:ext>
            </a:extLst>
          </a:blip>
          <a:srcRect r="45870" b="6605"/>
          <a:stretch/>
        </p:blipFill>
        <p:spPr bwMode="auto">
          <a:xfrm>
            <a:off x="7847350" y="5682901"/>
            <a:ext cx="726429" cy="266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descr="http://www.meridiano42.org/UK/wp-content/uploads/2011/09/work-in-progress.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3103" y="1415083"/>
            <a:ext cx="286489" cy="25165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ttp://www.meridiano42.org/UK/wp-content/uploads/2011/09/work-in-progress.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5803" y="4027771"/>
            <a:ext cx="286489" cy="25165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http://www.meridiano42.org/UK/wp-content/uploads/2011/09/work-in-progress.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9026" y="4493237"/>
            <a:ext cx="286489" cy="25165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www.meridiano42.org/UK/wp-content/uploads/2011/09/work-in-progress.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560" y="5193572"/>
            <a:ext cx="286489" cy="25165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http://www.meridiano42.org/UK/wp-content/uploads/2011/09/work-in-progress.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8859" y="5625620"/>
            <a:ext cx="286489" cy="25165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66184" y="4979213"/>
            <a:ext cx="501030" cy="513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7480" b="48261"/>
          <a:stretch/>
        </p:blipFill>
        <p:spPr bwMode="auto">
          <a:xfrm>
            <a:off x="7443577" y="1226505"/>
            <a:ext cx="1207412" cy="628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0389" b="27672"/>
          <a:stretch/>
        </p:blipFill>
        <p:spPr bwMode="auto">
          <a:xfrm>
            <a:off x="7541052" y="2775790"/>
            <a:ext cx="1207412" cy="568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13925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GF PowerPoint Template v1.4">
  <a:themeElements>
    <a:clrScheme name="">
      <a:dk1>
        <a:srgbClr val="000000"/>
      </a:dk1>
      <a:lt1>
        <a:srgbClr val="FFFFFF"/>
      </a:lt1>
      <a:dk2>
        <a:srgbClr val="FFFFFF"/>
      </a:dk2>
      <a:lt2>
        <a:srgbClr val="808080"/>
      </a:lt2>
      <a:accent1>
        <a:srgbClr val="5DAD41"/>
      </a:accent1>
      <a:accent2>
        <a:srgbClr val="176D89"/>
      </a:accent2>
      <a:accent3>
        <a:srgbClr val="FFFFFF"/>
      </a:accent3>
      <a:accent4>
        <a:srgbClr val="000000"/>
      </a:accent4>
      <a:accent5>
        <a:srgbClr val="B6D3B0"/>
      </a:accent5>
      <a:accent6>
        <a:srgbClr val="14627C"/>
      </a:accent6>
      <a:hlink>
        <a:srgbClr val="009999"/>
      </a:hlink>
      <a:folHlink>
        <a:srgbClr val="99CC00"/>
      </a:folHlink>
    </a:clrScheme>
    <a:fontScheme name="OGF PowerPoint Template v1.4">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0" charset="0"/>
            <a:ea typeface="ＭＳ Ｐゴシック" pitchFamily="-110" charset="-128"/>
            <a:cs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0" charset="0"/>
            <a:ea typeface="ＭＳ Ｐゴシック" pitchFamily="-110" charset="-128"/>
            <a:cs typeface="ＭＳ Ｐゴシック" pitchFamily="-110" charset="-128"/>
          </a:defRPr>
        </a:defPPr>
      </a:lstStyle>
    </a:lnDef>
  </a:objectDefaults>
  <a:extraClrSchemeLst>
    <a:extraClrScheme>
      <a:clrScheme name="OGF PowerPoint Template v1.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GF PowerPoint Template v1.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GF PowerPoint Template v1.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GF PowerPoint Template v1.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GF PowerPoint Template v1.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GF PowerPoint Template v1.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GF PowerPoint Template v1.4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GF PowerPoint Template v1.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GF PowerPoint Template v1.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GF PowerPoint Template v1.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GF PowerPoint Template v1.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GF PowerPoint Template v1.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EGI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EGI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Office\Templates\www.awesomebackgrounds.com   </Template>
  <TotalTime>14313</TotalTime>
  <Words>2267</Words>
  <Application>Microsoft Office PowerPoint</Application>
  <PresentationFormat>On-screen Show (4:3)</PresentationFormat>
  <Paragraphs>785</Paragraphs>
  <Slides>32</Slides>
  <Notes>9</Notes>
  <HiddenSlides>24</HiddenSlides>
  <MMClips>0</MMClips>
  <ScaleCrop>false</ScaleCrop>
  <HeadingPairs>
    <vt:vector size="6" baseType="variant">
      <vt:variant>
        <vt:lpstr>Theme</vt:lpstr>
      </vt:variant>
      <vt:variant>
        <vt:i4>5</vt:i4>
      </vt:variant>
      <vt:variant>
        <vt:lpstr>Embedded OLE Servers</vt:lpstr>
      </vt:variant>
      <vt:variant>
        <vt:i4>2</vt:i4>
      </vt:variant>
      <vt:variant>
        <vt:lpstr>Slide Titles</vt:lpstr>
      </vt:variant>
      <vt:variant>
        <vt:i4>32</vt:i4>
      </vt:variant>
    </vt:vector>
  </HeadingPairs>
  <TitlesOfParts>
    <vt:vector size="39" baseType="lpstr">
      <vt:lpstr>OGF PowerPoint Template v1.4</vt:lpstr>
      <vt:lpstr>Office Theme</vt:lpstr>
      <vt:lpstr>EGITheme1</vt:lpstr>
      <vt:lpstr>1_EGITheme1</vt:lpstr>
      <vt:lpstr>1_Office Theme</vt:lpstr>
      <vt:lpstr>Microsoft PowerPoint 97-2003 Presentation</vt:lpstr>
      <vt:lpstr>Visio</vt:lpstr>
      <vt:lpstr>EGI Federated Cloud </vt:lpstr>
      <vt:lpstr>EGI Solutions Portfolio</vt:lpstr>
      <vt:lpstr>Operational Infrastructure</vt:lpstr>
      <vt:lpstr>EGI New Challenges and Cloud Computing</vt:lpstr>
      <vt:lpstr>What is the EGI Federated Cloud?</vt:lpstr>
      <vt:lpstr>EGI New Challenges and Cloud Computing</vt:lpstr>
      <vt:lpstr>EGI’s Cloud Infrastructure</vt:lpstr>
      <vt:lpstr>EGI Task Force Federated Clouds</vt:lpstr>
      <vt:lpstr>EGI FedCloud Communities</vt:lpstr>
      <vt:lpstr>FedCloud – Apr 2013</vt:lpstr>
      <vt:lpstr>Thank you</vt:lpstr>
      <vt:lpstr>OCCI</vt:lpstr>
      <vt:lpstr>CDMI</vt:lpstr>
      <vt:lpstr>GLUE 2</vt:lpstr>
      <vt:lpstr>Usage Record rd 2.0</vt:lpstr>
      <vt:lpstr>Open Virtualisation Format</vt:lpstr>
      <vt:lpstr>EGI’s Core Infrastructure</vt:lpstr>
      <vt:lpstr>Federation Test bed: Set Up – March 2012</vt:lpstr>
      <vt:lpstr>Federation Test bed: Consolidation – September 2012</vt:lpstr>
      <vt:lpstr>Federation Test bed: Integration – April 2013</vt:lpstr>
      <vt:lpstr>PowerPoint Presentation</vt:lpstr>
      <vt:lpstr>Federation Test bed – April 2013</vt:lpstr>
      <vt:lpstr>Cloud Federation Test bed – Future</vt:lpstr>
      <vt:lpstr>Integration of new technologies – April 2013</vt:lpstr>
      <vt:lpstr>FedCloud Test Bed Use Models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IHG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Intelligent Documents</dc:title>
  <dc:creator>Gary Clarson</dc:creator>
  <cp:lastModifiedBy>Salvatore Pinto</cp:lastModifiedBy>
  <cp:revision>575</cp:revision>
  <cp:lastPrinted>2013-07-03T06:49:02Z</cp:lastPrinted>
  <dcterms:created xsi:type="dcterms:W3CDTF">2010-08-25T09:36:52Z</dcterms:created>
  <dcterms:modified xsi:type="dcterms:W3CDTF">2013-09-12T13:27:41Z</dcterms:modified>
</cp:coreProperties>
</file>