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2" r:id="rId2"/>
  </p:sldMasterIdLst>
  <p:notesMasterIdLst>
    <p:notesMasterId r:id="rId21"/>
  </p:notesMasterIdLst>
  <p:sldIdLst>
    <p:sldId id="387" r:id="rId3"/>
    <p:sldId id="407" r:id="rId4"/>
    <p:sldId id="430" r:id="rId5"/>
    <p:sldId id="402" r:id="rId6"/>
    <p:sldId id="523" r:id="rId7"/>
    <p:sldId id="512" r:id="rId8"/>
    <p:sldId id="511" r:id="rId9"/>
    <p:sldId id="513" r:id="rId10"/>
    <p:sldId id="522" r:id="rId11"/>
    <p:sldId id="514" r:id="rId12"/>
    <p:sldId id="515" r:id="rId13"/>
    <p:sldId id="516" r:id="rId14"/>
    <p:sldId id="518" r:id="rId15"/>
    <p:sldId id="519" r:id="rId16"/>
    <p:sldId id="520" r:id="rId17"/>
    <p:sldId id="521" r:id="rId18"/>
    <p:sldId id="393" r:id="rId19"/>
    <p:sldId id="405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CBFF"/>
    <a:srgbClr val="0A82B8"/>
    <a:srgbClr val="0000FF"/>
    <a:srgbClr val="24538C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87211" autoAdjust="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09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23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F44DB-86A4-40C3-95A9-79035FE118C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99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930" y="4863219"/>
            <a:ext cx="5679440" cy="4602022"/>
          </a:xfrm>
          <a:noFill/>
        </p:spPr>
        <p:txBody>
          <a:bodyPr wrap="square" lIns="99691" tIns="49846" rIns="99691" bIns="49846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937" y="9722883"/>
            <a:ext cx="3074720" cy="5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691" tIns="49846" rIns="99691" bIns="49846" anchor="b"/>
          <a:lstStyle/>
          <a:p>
            <a:pPr algn="r" defTabSz="997356"/>
            <a:fld id="{7281E7F1-741A-49CF-B8E1-E0D812CAC574}" type="slidenum">
              <a:rPr lang="en-GB" sz="1300"/>
              <a:pPr algn="r" defTabSz="997356"/>
              <a:t>6</a:t>
            </a:fld>
            <a:endParaRPr lang="en-GB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F4C8F-E2E0-4290-B024-95D49D81F38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849E5-18CC-40CC-8CCB-33CF8ABA10E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16512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735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50"/>
              </a:spcBef>
              <a:spcAft>
                <a:spcPts val="650"/>
              </a:spcAft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280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884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76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32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012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2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4742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979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313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8839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6039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6587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Presentation – May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1/07/2010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Presentation - July 2010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037-CBAD-4AF4-A6AD-96BF74FBB3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14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80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8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Project Presentation –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Project Presentation – May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41F7-50E8-4C5B-BB8E-219A037B6D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43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lgorzata.krakowian@egi.eu" TargetMode="External"/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nmr.eu/wenmr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appdb.egi.eu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egi.eu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requiremen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.egi.eu/EGI2020" TargetMode="External"/><Relationship Id="rId2" Type="http://schemas.openxmlformats.org/officeDocument/2006/relationships/hyperlink" Target="http://cf2013.egi.e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rations-portal.egi.eu/v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7200800" cy="1470025"/>
          </a:xfrm>
        </p:spPr>
        <p:txBody>
          <a:bodyPr/>
          <a:lstStyle/>
          <a:p>
            <a:r>
              <a:rPr lang="en-US" smtClean="0"/>
              <a:t>EGI Overview for ENVRI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6192688" cy="1343000"/>
          </a:xfrm>
        </p:spPr>
        <p:txBody>
          <a:bodyPr/>
          <a:lstStyle/>
          <a:p>
            <a:r>
              <a:rPr lang="en-US" sz="2800" smtClean="0"/>
              <a:t>Gergely Sipos, Malgorzata Krakowian</a:t>
            </a:r>
          </a:p>
          <a:p>
            <a:r>
              <a:rPr lang="en-US" sz="2800" smtClean="0"/>
              <a:t>EGI.eu</a:t>
            </a:r>
          </a:p>
          <a:p>
            <a:r>
              <a:rPr lang="en-US" sz="2800" smtClean="0">
                <a:hlinkClick r:id="rId2"/>
              </a:rPr>
              <a:t>gergely.sipos@egi.eu</a:t>
            </a:r>
            <a:r>
              <a:rPr lang="en-US" sz="2800" smtClean="0"/>
              <a:t> </a:t>
            </a:r>
            <a:r>
              <a:rPr lang="en-US" sz="2800" smtClean="0">
                <a:hlinkClick r:id="rId3"/>
              </a:rPr>
              <a:t>malgorzata.krakowian@egi.eu</a:t>
            </a:r>
            <a:r>
              <a:rPr lang="en-US" sz="280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Cloud infrastructure platform</a:t>
            </a:r>
            <a:endParaRPr lang="en-GB" sz="4000"/>
          </a:p>
        </p:txBody>
      </p:sp>
      <p:sp>
        <p:nvSpPr>
          <p:cNvPr id="5" name="Rectangle 4"/>
          <p:cNvSpPr/>
          <p:nvPr/>
        </p:nvSpPr>
        <p:spPr bwMode="auto">
          <a:xfrm>
            <a:off x="1043608" y="5594232"/>
            <a:ext cx="3181054" cy="534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Hardware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43608" y="4971837"/>
            <a:ext cx="1012154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43608" y="3849774"/>
            <a:ext cx="3181054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chemeClr val="bg1"/>
                </a:solidFill>
                <a:latin typeface="+mj-lt"/>
              </a:rPr>
              <a:t>Grid</a:t>
            </a:r>
            <a:br>
              <a:rPr lang="en-GB" smtClean="0">
                <a:solidFill>
                  <a:schemeClr val="bg1"/>
                </a:solidFill>
                <a:latin typeface="+mj-lt"/>
              </a:rPr>
            </a:br>
            <a:r>
              <a:rPr lang="en-GB" smtClean="0">
                <a:solidFill>
                  <a:schemeClr val="bg1"/>
                </a:solidFill>
                <a:latin typeface="+mj-lt"/>
              </a:rPr>
              <a:t>middleware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43608" y="2079017"/>
            <a:ext cx="1012154" cy="8678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600" smtClean="0">
                <a:solidFill>
                  <a:srgbClr val="000000"/>
                </a:solidFill>
                <a:latin typeface="+mj-lt"/>
              </a:rPr>
              <a:t>Scientific portal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164519" y="4200419"/>
            <a:ext cx="3181054" cy="674991"/>
          </a:xfrm>
          <a:prstGeom prst="rect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Hypervisor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3608" y="3043291"/>
            <a:ext cx="3181054" cy="718821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Community specific, grid enabled services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128058" y="4963071"/>
            <a:ext cx="1012154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212509" y="4963071"/>
            <a:ext cx="1012154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128058" y="2079017"/>
            <a:ext cx="1012154" cy="8678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600" smtClean="0">
                <a:solidFill>
                  <a:srgbClr val="000000"/>
                </a:solidFill>
                <a:latin typeface="+mj-lt"/>
              </a:rPr>
              <a:t>Scientific portal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212509" y="2079017"/>
            <a:ext cx="1012154" cy="8678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600" smtClean="0">
                <a:solidFill>
                  <a:srgbClr val="000000"/>
                </a:solidFill>
                <a:latin typeface="+mj-lt"/>
              </a:rPr>
              <a:t>Scientific portal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164519" y="5594232"/>
            <a:ext cx="3181054" cy="5347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Hardware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164519" y="4971837"/>
            <a:ext cx="578373" cy="53473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5164519" y="3078355"/>
            <a:ext cx="1518230" cy="1016870"/>
          </a:xfrm>
          <a:prstGeom prst="rect">
            <a:avLst/>
          </a:prstGeom>
          <a:solidFill>
            <a:srgbClr val="0033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chemeClr val="bg1"/>
                </a:solidFill>
                <a:latin typeface="+mj-lt"/>
              </a:rPr>
              <a:t>Grid middleware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164519" y="1307598"/>
            <a:ext cx="3181054" cy="8678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000" b="1" smtClean="0">
                <a:solidFill>
                  <a:srgbClr val="000000"/>
                </a:solidFill>
                <a:latin typeface="+mj-lt"/>
              </a:rPr>
              <a:t>Scientific portals</a:t>
            </a:r>
            <a:br>
              <a:rPr lang="en-GB" sz="2000" b="1" smtClean="0">
                <a:solidFill>
                  <a:srgbClr val="000000"/>
                </a:solidFill>
                <a:latin typeface="+mj-lt"/>
              </a:rPr>
            </a:br>
            <a:r>
              <a:rPr lang="en-GB" sz="2000" b="1" smtClean="0">
                <a:solidFill>
                  <a:srgbClr val="000000"/>
                </a:solidFill>
                <a:latin typeface="+mj-lt"/>
              </a:rPr>
              <a:t>(SaaS environments)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164519" y="2271873"/>
            <a:ext cx="1518230" cy="718821"/>
          </a:xfrm>
          <a:prstGeom prst="rect">
            <a:avLst/>
          </a:prstGeom>
          <a:solidFill>
            <a:srgbClr val="66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1400" smtClean="0">
                <a:solidFill>
                  <a:srgbClr val="000000"/>
                </a:solidFill>
                <a:latin typeface="+mj-lt"/>
              </a:rPr>
              <a:t>Community specific, grid enabled services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815190" y="4963071"/>
            <a:ext cx="578373" cy="53473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465860" y="4963071"/>
            <a:ext cx="578373" cy="534733"/>
          </a:xfrm>
          <a:prstGeom prst="rect">
            <a:avLst/>
          </a:prstGeom>
          <a:solidFill>
            <a:srgbClr val="2453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4369256" y="3428999"/>
            <a:ext cx="722967" cy="1157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t" anchorCtr="0" compatLnSpc="1">
            <a:prstTxWarp prst="textNoShape">
              <a:avLst/>
            </a:prstTxWarp>
          </a:bodyPr>
          <a:lstStyle/>
          <a:p>
            <a:pPr defTabSz="1028334" eaLnBrk="0" hangingPunct="0"/>
            <a:endParaRPr lang="en-GB" sz="2700" smtClean="0">
              <a:latin typeface="Times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827343" y="2271873"/>
            <a:ext cx="1518230" cy="18321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z="2800" b="1" smtClean="0">
                <a:latin typeface="+mj-lt"/>
              </a:rPr>
              <a:t>Custom services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116530" y="4971837"/>
            <a:ext cx="578373" cy="534733"/>
          </a:xfrm>
          <a:prstGeom prst="rect">
            <a:avLst/>
          </a:prstGeom>
          <a:solidFill>
            <a:srgbClr val="69696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767200" y="4971837"/>
            <a:ext cx="578373" cy="534733"/>
          </a:xfrm>
          <a:prstGeom prst="rect">
            <a:avLst/>
          </a:prstGeom>
          <a:solidFill>
            <a:srgbClr val="5A5A5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833" tIns="51417" rIns="102833" bIns="51417" numCol="1" rtlCol="0" anchor="ctr" anchorCtr="0" compatLnSpc="1">
            <a:prstTxWarp prst="textNoShape">
              <a:avLst/>
            </a:prstTxWarp>
          </a:bodyPr>
          <a:lstStyle/>
          <a:p>
            <a:pPr algn="ctr" defTabSz="1028334" eaLnBrk="0" hangingPunct="0"/>
            <a:r>
              <a:rPr lang="en-GB" smtClean="0">
                <a:solidFill>
                  <a:srgbClr val="000000"/>
                </a:solidFill>
                <a:latin typeface="+mj-lt"/>
              </a:rPr>
              <a:t>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78288"/>
          </a:xfrm>
        </p:spPr>
        <p:txBody>
          <a:bodyPr/>
          <a:lstStyle/>
          <a:p>
            <a:pPr marL="303501" indent="-303501"/>
            <a:r>
              <a:rPr lang="en-GB" sz="2000" smtClean="0"/>
              <a:t>Sept 2011 – March 2013: Federated Cloud Task Force</a:t>
            </a:r>
            <a:endParaRPr lang="en-GB" sz="1600" smtClean="0"/>
          </a:p>
          <a:p>
            <a:pPr marL="908720" lvl="1" indent="-241016"/>
            <a:r>
              <a:rPr lang="en-GB" sz="2400" smtClean="0"/>
              <a:t>Identify open source technologies (OpenStack, OpenNebula,...) and open standard (OCCI, CDMI, GLUE2,...)</a:t>
            </a:r>
          </a:p>
          <a:p>
            <a:pPr marL="908720" lvl="1" indent="-241016"/>
            <a:r>
              <a:rPr lang="en-GB" sz="2400" smtClean="0"/>
              <a:t>Deploy a testbed</a:t>
            </a:r>
          </a:p>
          <a:p>
            <a:pPr marL="908720" lvl="1" indent="-241016"/>
            <a:r>
              <a:rPr lang="en-GB" sz="2400" smtClean="0"/>
              <a:t>Write blueprint for resource centres</a:t>
            </a:r>
          </a:p>
          <a:p>
            <a:pPr marL="908720" lvl="1" indent="-241016"/>
            <a:r>
              <a:rPr lang="en-GB" sz="2400" smtClean="0"/>
              <a:t>Identify issues from non-technical areas (policy, dissemination)</a:t>
            </a:r>
          </a:p>
          <a:p>
            <a:pPr marL="303501" indent="-303501"/>
            <a:r>
              <a:rPr lang="en-GB" sz="2000" smtClean="0"/>
              <a:t>August 2012 – March 2013: Pilot use cases </a:t>
            </a:r>
          </a:p>
          <a:p>
            <a:pPr marL="908720" lvl="1" indent="-241016"/>
            <a:r>
              <a:rPr lang="en-GB" sz="2400" smtClean="0"/>
              <a:t>Support early adopters</a:t>
            </a:r>
          </a:p>
          <a:p>
            <a:pPr marL="908720" lvl="1" indent="-241016"/>
            <a:r>
              <a:rPr lang="en-GB" sz="2400" smtClean="0"/>
              <a:t>Collect and feedback requirements</a:t>
            </a:r>
          </a:p>
          <a:p>
            <a:pPr marL="908720" lvl="1" indent="-241016"/>
            <a:r>
              <a:rPr lang="en-GB" sz="2400" smtClean="0"/>
              <a:t>Establish user-facing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4056"/>
            <a:ext cx="7236296" cy="620688"/>
          </a:xfrm>
        </p:spPr>
        <p:txBody>
          <a:bodyPr/>
          <a:lstStyle/>
          <a:p>
            <a:r>
              <a:rPr lang="en-GB" sz="4000" b="0" smtClean="0"/>
              <a:t>EGI cloud roadmap</a:t>
            </a:r>
            <a:br>
              <a:rPr lang="en-GB" sz="4000" b="0" smtClean="0"/>
            </a:br>
            <a:r>
              <a:rPr lang="en-GB" sz="3600" b="0" smtClean="0"/>
              <a:t>http://go.egi.eu/cloud</a:t>
            </a:r>
            <a:br>
              <a:rPr lang="en-GB" sz="3600" b="0" smtClean="0"/>
            </a:br>
            <a:endParaRPr lang="en-GB" sz="4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7056"/>
            <a:ext cx="8496944" cy="4878288"/>
          </a:xfrm>
          <a:noFill/>
        </p:spPr>
        <p:txBody>
          <a:bodyPr/>
          <a:lstStyle/>
          <a:p>
            <a:r>
              <a:rPr lang="en-GB" sz="2400" b="1" smtClean="0"/>
              <a:t>Structural biology </a:t>
            </a:r>
            <a:r>
              <a:rPr lang="en-GB" sz="2400" smtClean="0"/>
              <a:t>– We-NMR project: </a:t>
            </a:r>
            <a:br>
              <a:rPr lang="en-GB" sz="2400" smtClean="0"/>
            </a:br>
            <a:r>
              <a:rPr lang="en-GB" sz="2400" smtClean="0"/>
              <a:t>Gromacs training environments</a:t>
            </a:r>
          </a:p>
          <a:p>
            <a:r>
              <a:rPr lang="en-GB" sz="2400" b="1" smtClean="0"/>
              <a:t>Ecology</a:t>
            </a:r>
            <a:r>
              <a:rPr lang="en-GB" sz="2400" smtClean="0"/>
              <a:t> – BioVel project: </a:t>
            </a:r>
            <a:br>
              <a:rPr lang="en-GB" sz="2400" smtClean="0"/>
            </a:br>
            <a:r>
              <a:rPr lang="en-GB" sz="2400" smtClean="0"/>
              <a:t>Remote hosting of OpenModeller service</a:t>
            </a:r>
          </a:p>
          <a:p>
            <a:r>
              <a:rPr lang="en-GB" sz="2400" b="1" smtClean="0"/>
              <a:t>Linguistics</a:t>
            </a:r>
            <a:r>
              <a:rPr lang="en-GB" sz="2400" smtClean="0"/>
              <a:t> – CLARIN project: </a:t>
            </a:r>
            <a:br>
              <a:rPr lang="en-GB" sz="2400" smtClean="0"/>
            </a:br>
            <a:r>
              <a:rPr lang="en-GB" sz="2400" smtClean="0"/>
              <a:t>Scalable ‘British National Corpus’ service (BNCWeb)</a:t>
            </a:r>
          </a:p>
          <a:p>
            <a:r>
              <a:rPr lang="en-GB" sz="2400" b="1" smtClean="0"/>
              <a:t>Software development</a:t>
            </a:r>
            <a:r>
              <a:rPr lang="en-GB" sz="2400" smtClean="0"/>
              <a:t> – SCI-BUS project: </a:t>
            </a:r>
            <a:br>
              <a:rPr lang="en-GB" sz="2400" smtClean="0"/>
            </a:br>
            <a:r>
              <a:rPr lang="en-GB" sz="2400" smtClean="0"/>
              <a:t>Simulated environments for portal testing</a:t>
            </a:r>
          </a:p>
          <a:p>
            <a:r>
              <a:rPr lang="en-GB" sz="2400" b="1" smtClean="0"/>
              <a:t>Space science </a:t>
            </a:r>
            <a:r>
              <a:rPr lang="en-GB" sz="2400" smtClean="0"/>
              <a:t>– ASTRA-GAIA project: </a:t>
            </a:r>
            <a:br>
              <a:rPr lang="en-GB" sz="2400" smtClean="0"/>
            </a:br>
            <a:r>
              <a:rPr lang="en-GB" sz="2400" smtClean="0"/>
              <a:t>Data integration with scalable workflows </a:t>
            </a:r>
          </a:p>
          <a:p>
            <a:pPr>
              <a:lnSpc>
                <a:spcPct val="120000"/>
              </a:lnSpc>
            </a:pPr>
            <a:endParaRPr lang="en-GB" sz="2400" smtClean="0"/>
          </a:p>
          <a:p>
            <a:pPr lvl="1">
              <a:lnSpc>
                <a:spcPct val="120000"/>
              </a:lnSpc>
            </a:pPr>
            <a:endParaRPr lang="en-GB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236296" cy="620688"/>
          </a:xfrm>
        </p:spPr>
        <p:txBody>
          <a:bodyPr/>
          <a:lstStyle/>
          <a:p>
            <a:r>
              <a:rPr lang="en-GB" sz="4000" b="0" smtClean="0"/>
              <a:t>Some of the cloud infrastructure pilot use cases</a:t>
            </a:r>
            <a:endParaRPr lang="en-GB" sz="4000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58" y="2640662"/>
            <a:ext cx="2063954" cy="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5113" y="1628800"/>
            <a:ext cx="1493915" cy="748043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908" y="3252584"/>
            <a:ext cx="1912363" cy="46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CI-BUS_logo_2011_300d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59467" y="4087071"/>
            <a:ext cx="754347" cy="7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9985" y="4954917"/>
            <a:ext cx="950674" cy="7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Services of the Collaborative platform 1: </a:t>
            </a:r>
            <a:br>
              <a:rPr lang="en-GB" sz="2800" smtClean="0"/>
            </a:br>
            <a:r>
              <a:rPr lang="en-GB" sz="2800" smtClean="0"/>
              <a:t>EGI </a:t>
            </a:r>
            <a:r>
              <a:rPr lang="en-GB" sz="2800" dirty="0" smtClean="0"/>
              <a:t>Applications </a:t>
            </a:r>
            <a:r>
              <a:rPr lang="en-GB" sz="2800" dirty="0"/>
              <a:t>Database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124" y="1124744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Benefits:</a:t>
            </a:r>
            <a:endParaRPr lang="en-GB" sz="2800" dirty="0" smtClean="0"/>
          </a:p>
          <a:p>
            <a:pPr indent="-165100"/>
            <a:r>
              <a:rPr lang="en-GB" sz="2000" dirty="0" smtClean="0"/>
              <a:t>Gives recognition to </a:t>
            </a:r>
            <a:r>
              <a:rPr lang="en-GB" sz="2000" smtClean="0"/>
              <a:t>reusable scientific applications,</a:t>
            </a:r>
            <a:br>
              <a:rPr lang="en-GB" sz="2000" smtClean="0"/>
            </a:br>
            <a:r>
              <a:rPr lang="en-GB" sz="2000" smtClean="0"/>
              <a:t>application developer tools, portals, workflows, etc. </a:t>
            </a:r>
            <a:endParaRPr lang="en-GB" sz="2000" dirty="0" smtClean="0"/>
          </a:p>
          <a:p>
            <a:pPr indent="-165100"/>
            <a:r>
              <a:rPr lang="en-GB" sz="2000" dirty="0" smtClean="0"/>
              <a:t>Gives recognition to </a:t>
            </a:r>
            <a:r>
              <a:rPr lang="en-GB" sz="2000" smtClean="0"/>
              <a:t>application developers (people profiles)</a:t>
            </a:r>
            <a:endParaRPr lang="en-GB" sz="2000" dirty="0" smtClean="0"/>
          </a:p>
          <a:p>
            <a:pPr indent="-165100"/>
            <a:r>
              <a:rPr lang="en-GB" sz="2000" dirty="0" smtClean="0"/>
              <a:t>Access through web page AND </a:t>
            </a:r>
            <a:r>
              <a:rPr lang="en-GB" sz="2000" smtClean="0"/>
              <a:t>web gadget</a:t>
            </a:r>
          </a:p>
          <a:p>
            <a:pPr indent="-165100"/>
            <a:r>
              <a:rPr lang="en-GB" sz="2000" smtClean="0"/>
              <a:t>Community features such as commenting, rateing, </a:t>
            </a:r>
            <a:br>
              <a:rPr lang="en-GB" sz="2000" smtClean="0"/>
            </a:br>
            <a:r>
              <a:rPr lang="en-GB" sz="2000" smtClean="0"/>
              <a:t>tag-based groupings</a:t>
            </a:r>
          </a:p>
          <a:p>
            <a:pPr>
              <a:buNone/>
            </a:pPr>
            <a:r>
              <a:rPr lang="en-GB" sz="2800" smtClean="0">
                <a:hlinkClick r:id="rId3"/>
              </a:rPr>
              <a:t>http://appdb.egi.eu</a:t>
            </a:r>
            <a:r>
              <a:rPr lang="en-GB" sz="2800" smtClean="0"/>
              <a:t> </a:t>
            </a:r>
          </a:p>
          <a:p>
            <a:endParaRPr lang="en-GB" sz="2000" dirty="0" smtClean="0"/>
          </a:p>
          <a:p>
            <a:endParaRPr lang="en-GB" sz="20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75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196752"/>
            <a:ext cx="352839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Register &amp; share</a:t>
            </a:r>
            <a:endParaRPr lang="en-GB" sz="2000" dirty="0" smtClean="0"/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training events, expertise, services, materials, resources</a:t>
            </a:r>
            <a:r>
              <a:rPr lang="en-GB" sz="2000" smtClean="0"/>
              <a:t>, online courses, university </a:t>
            </a:r>
            <a:r>
              <a:rPr lang="en-GB" sz="2000" dirty="0" smtClean="0"/>
              <a:t>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dirty="0" smtClean="0"/>
              <a:t>Browse </a:t>
            </a:r>
            <a:r>
              <a:rPr lang="en-GB" sz="2000" smtClean="0"/>
              <a:t>and search items</a:t>
            </a:r>
            <a:endParaRPr lang="en-GB" sz="2000" dirty="0" smtClean="0"/>
          </a:p>
          <a:p>
            <a:pPr marL="257175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Community features such as commenting, rating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smtClean="0"/>
              <a:t>Access </a:t>
            </a:r>
            <a:r>
              <a:rPr lang="en-GB" sz="2000" dirty="0" smtClean="0"/>
              <a:t>through web page and </a:t>
            </a:r>
            <a:r>
              <a:rPr lang="en-GB" sz="2000" smtClean="0"/>
              <a:t>web gadget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endParaRPr lang="en-GB" sz="2000" smtClean="0">
              <a:solidFill>
                <a:srgbClr val="FF0000"/>
              </a:solidFill>
            </a:endParaRPr>
          </a:p>
          <a:p>
            <a:pPr marL="257175" lvl="0" indent="-171450">
              <a:spcBef>
                <a:spcPct val="20000"/>
              </a:spcBef>
            </a:pPr>
            <a:r>
              <a:rPr lang="en-GB" sz="2800" smtClean="0">
                <a:solidFill>
                  <a:srgbClr val="FF0000"/>
                </a:solidFill>
                <a:hlinkClick r:id="rId3"/>
              </a:rPr>
              <a:t>http://training.egi.eu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2800" smtClean="0"/>
              <a:t>Services of the Collaborative platform 2: </a:t>
            </a:r>
            <a:br>
              <a:rPr lang="en-GB" sz="2800" smtClean="0"/>
            </a:br>
            <a:r>
              <a:rPr lang="en-GB" sz="2800" smtClean="0"/>
              <a:t>Training Marketplace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9994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Services of the Collaborative platform 3: </a:t>
            </a:r>
            <a:br>
              <a:rPr lang="en-GB" sz="2800" smtClean="0"/>
            </a:br>
            <a:r>
              <a:rPr lang="en-GB" sz="2800" smtClean="0"/>
              <a:t>Requirements tracker</a:t>
            </a:r>
            <a:endParaRPr lang="en-GB" sz="2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87627" y="2106254"/>
            <a:ext cx="936104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Technology  Coordination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0795" y="1804510"/>
            <a:ext cx="2305025" cy="1309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EGI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Requirements Tracker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27108" y="2663514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NGIs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000" y="2036928"/>
            <a:ext cx="7296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smtClean="0"/>
              <a:t>VRCs</a:t>
            </a:r>
            <a:endParaRPr lang="en-US" sz="1600" b="1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76565" y="1700808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VOs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23928" y="1155094"/>
            <a:ext cx="108012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smtClean="0"/>
              <a:t>User Community Support </a:t>
            </a:r>
            <a:r>
              <a:rPr lang="en-US" sz="1200" b="1" dirty="0" smtClean="0"/>
              <a:t>Team of EGI.eu</a:t>
            </a:r>
            <a:endParaRPr lang="en-US" sz="1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443811" y="2106254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Technology </a:t>
            </a:r>
            <a:r>
              <a:rPr lang="en-US" sz="1400" b="1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6723731" y="2106254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3734891" y="3200022"/>
            <a:ext cx="612576" cy="805042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-36512" y="2324960"/>
            <a:ext cx="982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projects</a:t>
            </a:r>
            <a:endParaRPr lang="en-US" sz="1600" b="1" dirty="0"/>
          </a:p>
        </p:txBody>
      </p:sp>
      <p:sp>
        <p:nvSpPr>
          <p:cNvPr id="16" name="Left-Up Arrow 15"/>
          <p:cNvSpPr/>
          <p:nvPr/>
        </p:nvSpPr>
        <p:spPr>
          <a:xfrm>
            <a:off x="5004048" y="3717032"/>
            <a:ext cx="3168352" cy="750430"/>
          </a:xfrm>
          <a:prstGeom prst="leftUpArrow">
            <a:avLst>
              <a:gd name="adj1" fmla="val 34612"/>
              <a:gd name="adj2" fmla="val 35154"/>
              <a:gd name="adj3" fmla="val 24154"/>
            </a:avLst>
          </a:prstGeom>
          <a:noFill/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15008" y="2973032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events</a:t>
            </a:r>
            <a:endParaRPr lang="en-US" sz="1600" b="1" dirty="0"/>
          </a:p>
        </p:txBody>
      </p:sp>
      <p:sp>
        <p:nvSpPr>
          <p:cNvPr id="18" name="Right Arrow 17"/>
          <p:cNvSpPr/>
          <p:nvPr/>
        </p:nvSpPr>
        <p:spPr>
          <a:xfrm>
            <a:off x="971600" y="1875174"/>
            <a:ext cx="2088232" cy="1239192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smtClean="0">
                <a:solidFill>
                  <a:srgbClr val="C00000"/>
                </a:solidFill>
              </a:rPr>
              <a:t>Input channels </a:t>
            </a:r>
            <a:r>
              <a:rPr lang="en-GB" sz="1600" b="1">
                <a:solidFill>
                  <a:srgbClr val="C00000"/>
                </a:solidFill>
              </a:rPr>
              <a:t>for </a:t>
            </a:r>
            <a:r>
              <a:rPr lang="en-GB" sz="1600" b="1" smtClean="0">
                <a:solidFill>
                  <a:srgbClr val="C00000"/>
                </a:solidFill>
              </a:rPr>
              <a:t/>
            </a:r>
            <a:br>
              <a:rPr lang="en-GB" sz="1600" b="1" smtClean="0">
                <a:solidFill>
                  <a:srgbClr val="C00000"/>
                </a:solidFill>
              </a:rPr>
            </a:br>
            <a:r>
              <a:rPr lang="en-GB" sz="1600" b="1" smtClean="0">
                <a:solidFill>
                  <a:srgbClr val="C00000"/>
                </a:solidFill>
              </a:rPr>
              <a:t>community requirements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6686" y="4005064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smtClean="0">
                <a:solidFill>
                  <a:srgbClr val="009900"/>
                </a:solidFill>
              </a:rPr>
              <a:t>EGI Helpdesk</a:t>
            </a:r>
            <a:endParaRPr lang="en-GB" sz="2000" b="1" dirty="0" smtClean="0">
              <a:solidFill>
                <a:srgbClr val="0099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40078">
            <a:off x="5117863" y="2840905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87627" y="1314166"/>
            <a:ext cx="936104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User Community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787627" y="2970350"/>
            <a:ext cx="936104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100" b="1" smtClean="0">
                <a:solidFill>
                  <a:schemeClr val="tx1"/>
                </a:solidFill>
              </a:rPr>
              <a:t>Operations Management Board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20460003">
            <a:off x="5120955" y="1623734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139555" y="2178262"/>
            <a:ext cx="647700" cy="436484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43811" y="2970350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</a:rPr>
              <a:t>Resource centres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6723731" y="3042358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443811" y="1314166"/>
            <a:ext cx="1080120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smtClean="0">
                <a:solidFill>
                  <a:schemeClr val="tx1"/>
                </a:solidFill>
              </a:rPr>
              <a:t>Structured scientific communities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6723731" y="1314166"/>
            <a:ext cx="720080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9" name="Left-Up Arrow 28"/>
          <p:cNvSpPr/>
          <p:nvPr/>
        </p:nvSpPr>
        <p:spPr>
          <a:xfrm flipH="1">
            <a:off x="367408" y="3356992"/>
            <a:ext cx="2764432" cy="1110470"/>
          </a:xfrm>
          <a:prstGeom prst="leftUpArrow">
            <a:avLst>
              <a:gd name="adj1" fmla="val 20752"/>
              <a:gd name="adj2" fmla="val 22185"/>
              <a:gd name="adj3" fmla="val 25000"/>
            </a:avLst>
          </a:prstGeom>
          <a:noFill/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loud 29"/>
          <p:cNvSpPr/>
          <p:nvPr/>
        </p:nvSpPr>
        <p:spPr>
          <a:xfrm>
            <a:off x="3239344" y="4941168"/>
            <a:ext cx="1332656" cy="12961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smtClean="0">
                <a:solidFill>
                  <a:schemeClr val="tx2"/>
                </a:solidFill>
              </a:rPr>
              <a:t>NGIs</a:t>
            </a:r>
            <a:br>
              <a:rPr lang="en-GB" b="1" smtClean="0">
                <a:solidFill>
                  <a:schemeClr val="tx2"/>
                </a:solidFill>
              </a:rPr>
            </a:br>
            <a:r>
              <a:rPr lang="en-GB" b="1" smtClean="0">
                <a:solidFill>
                  <a:schemeClr val="tx2"/>
                </a:solidFill>
              </a:rPr>
              <a:t>&amp; projects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1" name="Up-Down Arrow 30"/>
          <p:cNvSpPr/>
          <p:nvPr/>
        </p:nvSpPr>
        <p:spPr>
          <a:xfrm>
            <a:off x="3707904" y="4437112"/>
            <a:ext cx="612576" cy="720080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rgbClr val="0099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60696" y="57861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hlinkClick r:id="rId2"/>
              </a:rPr>
              <a:t>http://go.egi.eu/requirements</a:t>
            </a:r>
            <a:r>
              <a:rPr lang="en-GB" sz="280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723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EGI </a:t>
            </a:r>
            <a:r>
              <a:rPr lang="en-GB" sz="3200" smtClean="0"/>
              <a:t>Web Gadgets: </a:t>
            </a:r>
            <a:br>
              <a:rPr lang="en-GB" sz="3200" smtClean="0"/>
            </a:br>
            <a:r>
              <a:rPr lang="en-GB" sz="3200" smtClean="0"/>
              <a:t>Embed EGI services into Websites!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1052736"/>
            <a:ext cx="9035480" cy="4525963"/>
          </a:xfrm>
        </p:spPr>
        <p:txBody>
          <a:bodyPr/>
          <a:lstStyle/>
          <a:p>
            <a:pPr marL="177800" indent="-177800"/>
            <a:r>
              <a:rPr lang="en-GB" sz="2400" smtClean="0"/>
              <a:t>The simplest way to reuse EGI services: embed EGI gadgets into your website</a:t>
            </a:r>
          </a:p>
          <a:p>
            <a:pPr marL="177800" indent="-177800"/>
            <a:r>
              <a:rPr lang="en-GB" sz="2400" smtClean="0"/>
              <a:t>Benefits</a:t>
            </a:r>
          </a:p>
          <a:p>
            <a:pPr lvl="1"/>
            <a:r>
              <a:rPr lang="en-GB" sz="2000" smtClean="0"/>
              <a:t>Customisability</a:t>
            </a:r>
            <a:endParaRPr lang="en-GB" sz="2000" dirty="0" smtClean="0"/>
          </a:p>
          <a:p>
            <a:pPr lvl="1"/>
            <a:r>
              <a:rPr lang="en-GB" sz="2000" dirty="0" smtClean="0"/>
              <a:t>Reusability</a:t>
            </a:r>
          </a:p>
          <a:p>
            <a:pPr lvl="1"/>
            <a:r>
              <a:rPr lang="en-GB" sz="2000" dirty="0" smtClean="0"/>
              <a:t>Compatibility </a:t>
            </a:r>
          </a:p>
          <a:p>
            <a:pPr marL="177800" indent="-177800"/>
            <a:r>
              <a:rPr lang="en-GB" sz="2400" dirty="0" smtClean="0"/>
              <a:t>Existing gadgets:</a:t>
            </a:r>
          </a:p>
          <a:p>
            <a:pPr lvl="1"/>
            <a:r>
              <a:rPr lang="en-GB" sz="2000" dirty="0" smtClean="0"/>
              <a:t>Application Database</a:t>
            </a:r>
          </a:p>
          <a:p>
            <a:pPr lvl="1"/>
            <a:r>
              <a:rPr lang="en-GB" sz="2000" dirty="0" smtClean="0"/>
              <a:t>Training Marketplace</a:t>
            </a:r>
          </a:p>
          <a:p>
            <a:pPr lvl="1"/>
            <a:r>
              <a:rPr lang="en-GB" sz="2000" dirty="0" smtClean="0"/>
              <a:t>Requirement Tracker</a:t>
            </a:r>
          </a:p>
          <a:p>
            <a:pPr marL="177800" indent="-177800"/>
            <a:endParaRPr lang="en-GB" sz="2400" smtClean="0">
              <a:solidFill>
                <a:srgbClr val="FF0000"/>
              </a:solidFill>
            </a:endParaRPr>
          </a:p>
          <a:p>
            <a:pPr marL="177800" indent="-177800"/>
            <a:r>
              <a:rPr lang="en-GB" sz="2400" smtClean="0">
                <a:solidFill>
                  <a:srgbClr val="FF0000"/>
                </a:solidFill>
              </a:rPr>
              <a:t>Use </a:t>
            </a:r>
            <a:r>
              <a:rPr lang="en-GB" sz="2400" dirty="0" smtClean="0">
                <a:solidFill>
                  <a:srgbClr val="FF0000"/>
                </a:solidFill>
              </a:rPr>
              <a:t>and </a:t>
            </a:r>
            <a:r>
              <a:rPr lang="en-GB" sz="2400" smtClean="0">
                <a:solidFill>
                  <a:srgbClr val="FF0000"/>
                </a:solidFill>
              </a:rPr>
              <a:t>develop gadgets &amp; share them through EGI: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177800" indent="0">
              <a:buNone/>
            </a:pPr>
            <a:r>
              <a:rPr lang="en-GB" sz="2400" smtClean="0">
                <a:hlinkClick r:id="rId2"/>
              </a:rPr>
              <a:t>www.egi.eu/user-support/gadgets</a:t>
            </a:r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060848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700808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5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EGI’s Strategic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33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Community &amp; Coordination</a:t>
            </a:r>
          </a:p>
          <a:p>
            <a:pPr lvl="1"/>
            <a:r>
              <a:rPr lang="en-US" dirty="0" smtClean="0"/>
              <a:t>Community building </a:t>
            </a:r>
            <a:r>
              <a:rPr lang="en-US" smtClean="0"/>
              <a:t>through events. Next event:</a:t>
            </a:r>
          </a:p>
          <a:p>
            <a:pPr lvl="2"/>
            <a:r>
              <a:rPr lang="en-US" smtClean="0"/>
              <a:t>EGI Community Forum: </a:t>
            </a:r>
            <a:r>
              <a:rPr lang="en-US" smtClean="0">
                <a:hlinkClick r:id="rId2"/>
              </a:rPr>
              <a:t>http://cf2013.egi.eu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Community networking through </a:t>
            </a:r>
            <a:r>
              <a:rPr lang="en-US" smtClean="0"/>
              <a:t>the NGIs</a:t>
            </a:r>
          </a:p>
          <a:p>
            <a:pPr lvl="1"/>
            <a:r>
              <a:rPr lang="en-US" smtClean="0"/>
              <a:t>Collaboration Platform</a:t>
            </a:r>
            <a:endParaRPr lang="en-US" dirty="0" smtClean="0"/>
          </a:p>
          <a:p>
            <a:r>
              <a:rPr lang="en-US" smtClean="0"/>
              <a:t>Operational Infrastructure (cloud &amp; core)</a:t>
            </a:r>
            <a:endParaRPr lang="en-US" dirty="0" smtClean="0"/>
          </a:p>
          <a:p>
            <a:pPr lvl="1"/>
            <a:r>
              <a:rPr lang="en-US" dirty="0" smtClean="0"/>
              <a:t>Operate a European wide infrastructure</a:t>
            </a:r>
          </a:p>
          <a:p>
            <a:pPr lvl="1"/>
            <a:r>
              <a:rPr lang="en-US" dirty="0" smtClean="0"/>
              <a:t>Offer its use to other research infrastructures</a:t>
            </a:r>
          </a:p>
          <a:p>
            <a:pPr lvl="1"/>
            <a:r>
              <a:rPr lang="en-US" dirty="0" smtClean="0"/>
              <a:t>Build a federated cloud environment</a:t>
            </a:r>
          </a:p>
          <a:p>
            <a:r>
              <a:rPr lang="en-US" dirty="0" smtClean="0"/>
              <a:t>Virtual </a:t>
            </a:r>
            <a:r>
              <a:rPr lang="en-US" smtClean="0"/>
              <a:t>Research Environments (community platforms)</a:t>
            </a:r>
            <a:endParaRPr lang="en-US" dirty="0" smtClean="0"/>
          </a:p>
          <a:p>
            <a:pPr lvl="1"/>
            <a:r>
              <a:rPr lang="en-US" dirty="0" smtClean="0"/>
              <a:t>Enable 3</a:t>
            </a:r>
            <a:r>
              <a:rPr lang="en-US" baseline="30000" dirty="0" smtClean="0"/>
              <a:t>rd</a:t>
            </a:r>
            <a:r>
              <a:rPr lang="en-US" dirty="0" smtClean="0"/>
              <a:t> party integration &amp; operation of VREs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smtClean="0">
                <a:hlinkClick r:id="rId3"/>
              </a:rPr>
              <a:t>://go.egi.eu/EGI2020</a:t>
            </a:r>
            <a:r>
              <a:rPr lang="en-US" smtClean="0"/>
              <a:t>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/>
              <a:t>EGI.eu established in Amsterdam</a:t>
            </a:r>
          </a:p>
          <a:p>
            <a:pPr lvl="1"/>
            <a:r>
              <a:rPr lang="en-GB" dirty="0"/>
              <a:t>Supported </a:t>
            </a:r>
            <a:r>
              <a:rPr lang="en-GB" dirty="0" smtClean="0"/>
              <a:t>through EGI-</a:t>
            </a:r>
            <a:r>
              <a:rPr lang="en-GB" dirty="0" err="1" smtClean="0"/>
              <a:t>InSPIRE</a:t>
            </a:r>
            <a:r>
              <a:rPr lang="en-GB" dirty="0" smtClean="0"/>
              <a:t> project</a:t>
            </a:r>
            <a:endParaRPr lang="en-GB" dirty="0"/>
          </a:p>
          <a:p>
            <a:pPr eaLnBrk="1" hangingPunct="1"/>
            <a:r>
              <a:rPr lang="en-GB" smtClean="0"/>
              <a:t>EGI operates as a federation of national resource providers</a:t>
            </a:r>
            <a:endParaRPr lang="en-GB" dirty="0" smtClean="0"/>
          </a:p>
          <a:p>
            <a:pPr eaLnBrk="1" hangingPunct="1"/>
            <a:r>
              <a:rPr lang="en-GB" dirty="0" smtClean="0"/>
              <a:t>EGI works with technology providers </a:t>
            </a:r>
            <a:r>
              <a:rPr lang="en-GB" dirty="0"/>
              <a:t>o</a:t>
            </a:r>
            <a:r>
              <a:rPr lang="en-GB" dirty="0" smtClean="0"/>
              <a:t>n an open standards based architecture</a:t>
            </a:r>
          </a:p>
          <a:p>
            <a:pPr eaLnBrk="1" hangingPunct="1"/>
            <a:r>
              <a:rPr lang="en-GB" smtClean="0"/>
              <a:t>EGI evolves </a:t>
            </a:r>
            <a:r>
              <a:rPr lang="en-GB" dirty="0" smtClean="0"/>
              <a:t>to support the needs of its current </a:t>
            </a:r>
            <a:r>
              <a:rPr lang="en-GB" dirty="0" smtClean="0">
                <a:solidFill>
                  <a:srgbClr val="FF0000"/>
                </a:solidFill>
              </a:rPr>
              <a:t>and new research communities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30/05/2012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0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uropean</a:t>
            </a:r>
          </a:p>
          <a:p>
            <a:pPr lvl="1"/>
            <a:r>
              <a:rPr lang="en-GB" dirty="0" smtClean="0"/>
              <a:t>Over 35 countries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rid</a:t>
            </a:r>
          </a:p>
          <a:p>
            <a:pPr lvl="1"/>
            <a:r>
              <a:rPr lang="en-GB" dirty="0" smtClean="0"/>
              <a:t>Secure sharing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nfrastructure</a:t>
            </a:r>
          </a:p>
          <a:p>
            <a:pPr lvl="1"/>
            <a:r>
              <a:rPr lang="en-GB" dirty="0" smtClean="0"/>
              <a:t>Computers</a:t>
            </a:r>
          </a:p>
          <a:p>
            <a:pPr lvl="1"/>
            <a:r>
              <a:rPr lang="en-GB" dirty="0" smtClean="0"/>
              <a:t>Data</a:t>
            </a:r>
          </a:p>
          <a:p>
            <a:pPr lvl="1"/>
            <a:r>
              <a:rPr lang="en-GB" dirty="0" smtClean="0"/>
              <a:t>Instruments</a:t>
            </a:r>
          </a:p>
          <a:p>
            <a:pPr lvl="1"/>
            <a:r>
              <a:rPr lang="en-GB" dirty="0" smtClean="0"/>
              <a:t>…. </a:t>
            </a:r>
            <a:r>
              <a:rPr lang="en-GB" dirty="0"/>
              <a:t>a</a:t>
            </a:r>
            <a:r>
              <a:rPr lang="en-GB" dirty="0" smtClean="0"/>
              <a:t>nd beyond!!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6" t="2114"/>
          <a:stretch/>
        </p:blipFill>
        <p:spPr bwMode="auto">
          <a:xfrm>
            <a:off x="4355976" y="1041850"/>
            <a:ext cx="477723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30/05/2012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7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5541"/>
            <a:ext cx="7920880" cy="865187"/>
          </a:xfrm>
        </p:spPr>
        <p:txBody>
          <a:bodyPr/>
          <a:lstStyle/>
          <a:p>
            <a:r>
              <a:rPr lang="en-GB" sz="2800" smtClean="0"/>
              <a:t>EGI Resource Infrastructure Providers:</a:t>
            </a:r>
            <a:br>
              <a:rPr lang="en-GB" sz="2800" smtClean="0"/>
            </a:br>
            <a:r>
              <a:rPr lang="en-GB" sz="2800" smtClean="0"/>
              <a:t>National Grid Initiatives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85" y="2244449"/>
            <a:ext cx="3671455" cy="38488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464496" cy="47679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899400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2194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20993" y="5949280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(Snapshot: April 2012)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79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Guiding 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6024" y="1567333"/>
            <a:ext cx="8820472" cy="4525963"/>
          </a:xfrm>
        </p:spPr>
        <p:txBody>
          <a:bodyPr/>
          <a:lstStyle/>
          <a:p>
            <a:r>
              <a:rPr lang="en-GB" dirty="0"/>
              <a:t>Be a </a:t>
            </a:r>
            <a:r>
              <a:rPr lang="en-GB" dirty="0" smtClean="0"/>
              <a:t>neutral resource provider</a:t>
            </a:r>
          </a:p>
          <a:p>
            <a:pPr lvl="1" eaLnBrk="1" hangingPunct="1"/>
            <a:r>
              <a:rPr lang="en-GB" dirty="0" smtClean="0"/>
              <a:t>Any application, any domain, any technology</a:t>
            </a:r>
          </a:p>
          <a:p>
            <a:pPr lvl="1" eaLnBrk="1" hangingPunct="1"/>
            <a:r>
              <a:rPr lang="en-GB" dirty="0" smtClean="0"/>
              <a:t>A platform for domain specific innovation &amp; use</a:t>
            </a:r>
          </a:p>
          <a:p>
            <a:pPr lvl="1" eaLnBrk="1" hangingPunct="1"/>
            <a:r>
              <a:rPr lang="en-GB" dirty="0" smtClean="0"/>
              <a:t>Integration of any compliant resource</a:t>
            </a:r>
          </a:p>
          <a:p>
            <a:r>
              <a:rPr lang="en-GB" dirty="0" smtClean="0"/>
              <a:t>End-user needs and technologies change</a:t>
            </a:r>
          </a:p>
          <a:p>
            <a:pPr lvl="1">
              <a:defRPr/>
            </a:pPr>
            <a:r>
              <a:rPr lang="en-GB" smtClean="0"/>
              <a:t>Allow communities to </a:t>
            </a:r>
            <a:r>
              <a:rPr lang="en-GB" dirty="0" smtClean="0"/>
              <a:t>deploy their </a:t>
            </a:r>
            <a:r>
              <a:rPr lang="en-GB" smtClean="0"/>
              <a:t>own services</a:t>
            </a:r>
          </a:p>
          <a:p>
            <a:pPr lvl="1">
              <a:defRPr/>
            </a:pPr>
            <a:r>
              <a:rPr lang="en-GB" smtClean="0"/>
              <a:t>Give communities </a:t>
            </a:r>
            <a:r>
              <a:rPr lang="en-GB" dirty="0" smtClean="0"/>
              <a:t>the power to meet </a:t>
            </a:r>
            <a:r>
              <a:rPr lang="en-GB" dirty="0"/>
              <a:t>their own </a:t>
            </a:r>
            <a:r>
              <a:rPr lang="en-GB" dirty="0" smtClean="0"/>
              <a:t>needs</a:t>
            </a:r>
            <a:endParaRPr lang="en-GB" dirty="0"/>
          </a:p>
          <a:p>
            <a:pPr lvl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30/05/2012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2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e 31"/>
          <p:cNvSpPr/>
          <p:nvPr/>
        </p:nvSpPr>
        <p:spPr>
          <a:xfrm>
            <a:off x="2339752" y="4718816"/>
            <a:ext cx="4726577" cy="1950544"/>
          </a:xfrm>
          <a:prstGeom prst="pie">
            <a:avLst>
              <a:gd name="adj1" fmla="val 14371510"/>
              <a:gd name="adj2" fmla="val 14295142"/>
            </a:avLst>
          </a:prstGeom>
          <a:solidFill>
            <a:schemeClr val="accent6">
              <a:lumMod val="75000"/>
            </a:schemeClr>
          </a:solidFill>
          <a:scene3d>
            <a:camera prst="orthographicFront">
              <a:rot lat="4178645" lon="11522056" rev="11464628"/>
            </a:camera>
            <a:lightRig rig="threePt" dir="t"/>
          </a:scene3d>
          <a:sp3d extrusionH="254000">
            <a:extrusionClr>
              <a:schemeClr val="accent6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ie 30"/>
          <p:cNvSpPr/>
          <p:nvPr/>
        </p:nvSpPr>
        <p:spPr>
          <a:xfrm flipV="1">
            <a:off x="2502618" y="4296544"/>
            <a:ext cx="4388725" cy="2145599"/>
          </a:xfrm>
          <a:prstGeom prst="pie">
            <a:avLst>
              <a:gd name="adj1" fmla="val 17868774"/>
              <a:gd name="adj2" fmla="val 17852836"/>
            </a:avLst>
          </a:prstGeom>
          <a:solidFill>
            <a:srgbClr val="7030A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EGI platforms</a:t>
            </a:r>
            <a:endParaRPr lang="en-US" dirty="0"/>
          </a:p>
        </p:txBody>
      </p:sp>
      <p:sp>
        <p:nvSpPr>
          <p:cNvPr id="3" name="Pie 2"/>
          <p:cNvSpPr/>
          <p:nvPr/>
        </p:nvSpPr>
        <p:spPr>
          <a:xfrm>
            <a:off x="2581727" y="4142752"/>
            <a:ext cx="4726577" cy="1950544"/>
          </a:xfrm>
          <a:prstGeom prst="pie">
            <a:avLst>
              <a:gd name="adj1" fmla="val 3733834"/>
              <a:gd name="adj2" fmla="val 14618452"/>
            </a:avLst>
          </a:prstGeom>
          <a:scene3d>
            <a:camera prst="orthographicFront">
              <a:rot lat="4178645" lon="11522056" rev="11464628"/>
            </a:camera>
            <a:lightRig rig="threePt" dir="t"/>
          </a:scene3d>
          <a:sp3d extrusionH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2987824" y="2745282"/>
            <a:ext cx="1193166" cy="2145599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132" y="5694404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/>
              <a:t>EGI resources (cores &amp; storage)</a:t>
            </a:r>
            <a:endParaRPr lang="en-GB" sz="1400" b="1"/>
          </a:p>
        </p:txBody>
      </p:sp>
      <p:sp>
        <p:nvSpPr>
          <p:cNvPr id="48" name="Rectangle 47"/>
          <p:cNvSpPr/>
          <p:nvPr/>
        </p:nvSpPr>
        <p:spPr>
          <a:xfrm>
            <a:off x="3675065" y="4258237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49" name="Rectangle 48"/>
          <p:cNvSpPr/>
          <p:nvPr/>
        </p:nvSpPr>
        <p:spPr>
          <a:xfrm>
            <a:off x="3131840" y="4355764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0" name="Rectangle 49"/>
          <p:cNvSpPr/>
          <p:nvPr/>
        </p:nvSpPr>
        <p:spPr>
          <a:xfrm>
            <a:off x="3229368" y="3868128"/>
            <a:ext cx="390109" cy="390109"/>
          </a:xfrm>
          <a:prstGeom prst="rect">
            <a:avLst/>
          </a:prstGeom>
          <a:solidFill>
            <a:srgbClr val="00B05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/>
              <a:t>VM</a:t>
            </a:r>
            <a:endParaRPr lang="en-GB" sz="1200"/>
          </a:p>
        </p:txBody>
      </p:sp>
      <p:sp>
        <p:nvSpPr>
          <p:cNvPr id="57" name="TextBox 56"/>
          <p:cNvSpPr txBox="1"/>
          <p:nvPr/>
        </p:nvSpPr>
        <p:spPr>
          <a:xfrm>
            <a:off x="7020272" y="403816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rgbClr val="7030A0"/>
                </a:solidFill>
              </a:rPr>
              <a:t>EGI Core Infrastructure</a:t>
            </a:r>
            <a:br>
              <a:rPr lang="en-GB" sz="1600" b="1" smtClean="0">
                <a:solidFill>
                  <a:srgbClr val="7030A0"/>
                </a:solidFill>
              </a:rPr>
            </a:br>
            <a:r>
              <a:rPr lang="en-GB" sz="1600" b="1" smtClean="0">
                <a:solidFill>
                  <a:srgbClr val="7030A0"/>
                </a:solidFill>
              </a:rPr>
              <a:t>Platform</a:t>
            </a:r>
            <a:endParaRPr lang="en-GB" sz="1600" b="1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0973" y="3573016"/>
            <a:ext cx="212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>
                <a:solidFill>
                  <a:schemeClr val="accent1"/>
                </a:solidFill>
              </a:rPr>
              <a:t>EGI Cloud Infrastructure</a:t>
            </a:r>
            <a:br>
              <a:rPr lang="en-GB" b="1" smtClean="0">
                <a:solidFill>
                  <a:schemeClr val="accent1"/>
                </a:solidFill>
              </a:rPr>
            </a:br>
            <a:r>
              <a:rPr lang="en-GB" b="1" smtClean="0">
                <a:solidFill>
                  <a:schemeClr val="accent1"/>
                </a:solidFill>
              </a:rPr>
              <a:t>Platform</a:t>
            </a:r>
            <a:endParaRPr lang="en-GB" b="1">
              <a:solidFill>
                <a:schemeClr val="accent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267744" y="4221088"/>
            <a:ext cx="492186" cy="4757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48264" y="4653136"/>
            <a:ext cx="648072" cy="50405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Left Arrow 66"/>
          <p:cNvSpPr/>
          <p:nvPr/>
        </p:nvSpPr>
        <p:spPr>
          <a:xfrm rot="16200000">
            <a:off x="3409351" y="2215385"/>
            <a:ext cx="411002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059832" y="1196752"/>
            <a:ext cx="35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smtClean="0"/>
              <a:t>Virtual Research Communities</a:t>
            </a:r>
            <a:endParaRPr lang="en-GB" b="1" i="1"/>
          </a:p>
        </p:txBody>
      </p:sp>
      <p:pic>
        <p:nvPicPr>
          <p:cNvPr id="7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n 6"/>
          <p:cNvSpPr/>
          <p:nvPr/>
        </p:nvSpPr>
        <p:spPr>
          <a:xfrm>
            <a:off x="4427984" y="1628800"/>
            <a:ext cx="720080" cy="3600400"/>
          </a:xfrm>
          <a:prstGeom prst="can">
            <a:avLst>
              <a:gd name="adj" fmla="val 1787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EGI Collaboration platform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Can 62"/>
          <p:cNvSpPr/>
          <p:nvPr/>
        </p:nvSpPr>
        <p:spPr>
          <a:xfrm>
            <a:off x="5508104" y="3068960"/>
            <a:ext cx="1152128" cy="2210527"/>
          </a:xfrm>
          <a:prstGeom prst="can">
            <a:avLst>
              <a:gd name="adj" fmla="val 1440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r>
              <a:rPr lang="en-US" sz="1400" b="1" smtClean="0">
                <a:solidFill>
                  <a:schemeClr val="tx1"/>
                </a:solidFill>
              </a:rPr>
              <a:t>Community Platform</a:t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/>
            </a:r>
            <a:br>
              <a:rPr lang="en-US" sz="1400" b="1" smtClean="0">
                <a:solidFill>
                  <a:schemeClr val="tx1"/>
                </a:solidFill>
              </a:rPr>
            </a:br>
            <a:r>
              <a:rPr lang="en-US" sz="1400" b="1" smtClean="0">
                <a:solidFill>
                  <a:schemeClr val="tx1"/>
                </a:solidFill>
              </a:rPr>
              <a:t>(gLite Grid)</a:t>
            </a: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  <a:p>
            <a:pPr algn="ctr"/>
            <a:endParaRPr lang="en-US" sz="1400" b="1" smtClean="0">
              <a:solidFill>
                <a:schemeClr val="tx1"/>
              </a:solidFill>
            </a:endParaRPr>
          </a:p>
        </p:txBody>
      </p:sp>
      <p:sp>
        <p:nvSpPr>
          <p:cNvPr id="72" name="Left Arrow 71"/>
          <p:cNvSpPr/>
          <p:nvPr/>
        </p:nvSpPr>
        <p:spPr>
          <a:xfrm rot="16200000">
            <a:off x="5785615" y="2431409"/>
            <a:ext cx="555018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80112" y="4797152"/>
            <a:ext cx="10070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>
                <a:solidFill>
                  <a:schemeClr val="bg1"/>
                </a:solidFill>
              </a:rPr>
              <a:t>Grid services</a:t>
            </a:r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73" name="Left Arrow 72"/>
          <p:cNvSpPr/>
          <p:nvPr/>
        </p:nvSpPr>
        <p:spPr>
          <a:xfrm rot="10800000" flipH="1">
            <a:off x="5220072" y="1700808"/>
            <a:ext cx="360040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Arrow 69"/>
          <p:cNvSpPr/>
          <p:nvPr/>
        </p:nvSpPr>
        <p:spPr>
          <a:xfrm rot="10800000">
            <a:off x="3995936" y="1700808"/>
            <a:ext cx="338994" cy="822008"/>
          </a:xfrm>
          <a:prstGeom prst="leftArrow">
            <a:avLst>
              <a:gd name="adj1" fmla="val 50000"/>
              <a:gd name="adj2" fmla="val 37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72" grpId="0" animBg="1"/>
      <p:bldP spid="73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5D6A7-22A5-4B83-B810-9C3BB2D4682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mtClean="0"/>
          </a:p>
        </p:txBody>
      </p:sp>
      <p:sp>
        <p:nvSpPr>
          <p:cNvPr id="34819" name="Title 6"/>
          <p:cNvSpPr>
            <a:spLocks noGrp="1"/>
          </p:cNvSpPr>
          <p:nvPr>
            <p:ph type="title" idx="4294967295"/>
          </p:nvPr>
        </p:nvSpPr>
        <p:spPr>
          <a:xfrm>
            <a:off x="2195513" y="115888"/>
            <a:ext cx="6840537" cy="865187"/>
          </a:xfrm>
        </p:spPr>
        <p:txBody>
          <a:bodyPr/>
          <a:lstStyle/>
          <a:p>
            <a:r>
              <a:rPr lang="en-US" sz="3200" smtClean="0"/>
              <a:t>User communities of the </a:t>
            </a:r>
            <a:br>
              <a:rPr lang="en-US" sz="3200" smtClean="0"/>
            </a:br>
            <a:r>
              <a:rPr lang="en-US" sz="3200" smtClean="0"/>
              <a:t>Core infrastructure platform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30336" y="504904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 dirty="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881236" y="46791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656061" y="5511006"/>
            <a:ext cx="777875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782936" y="4958556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567286" y="4999831"/>
            <a:ext cx="779462" cy="3921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787948" y="44076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449936" y="5029994"/>
            <a:ext cx="777875" cy="3921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200">
                <a:solidFill>
                  <a:schemeClr val="accent2"/>
                </a:solidFill>
                <a:latin typeface="Arial" charset="0"/>
                <a:cs typeface="+mn-cs"/>
              </a:rPr>
              <a:t>User</a:t>
            </a:r>
          </a:p>
        </p:txBody>
      </p:sp>
      <p:sp>
        <p:nvSpPr>
          <p:cNvPr id="19" name="Diamond 18"/>
          <p:cNvSpPr/>
          <p:nvPr/>
        </p:nvSpPr>
        <p:spPr bwMode="auto">
          <a:xfrm>
            <a:off x="25893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 smtClean="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20" name="Diamond 19"/>
          <p:cNvSpPr/>
          <p:nvPr/>
        </p:nvSpPr>
        <p:spPr bwMode="auto">
          <a:xfrm>
            <a:off x="2192511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21" name="Diamond 20"/>
          <p:cNvSpPr/>
          <p:nvPr/>
        </p:nvSpPr>
        <p:spPr bwMode="auto">
          <a:xfrm>
            <a:off x="3986386" y="2923381"/>
            <a:ext cx="892175" cy="54292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  <a:defRPr/>
            </a:pPr>
            <a:r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t>VO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881236" y="1161256"/>
            <a:ext cx="1633537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31" name="Straight Arrow Connector 25"/>
          <p:cNvCxnSpPr>
            <a:cxnSpLocks noChangeShapeType="1"/>
            <a:stCxn id="19" idx="0"/>
            <a:endCxn id="34830" idx="3"/>
          </p:cNvCxnSpPr>
          <p:nvPr/>
        </p:nvCxnSpPr>
        <p:spPr bwMode="auto">
          <a:xfrm rot="5400000" flipH="1" flipV="1">
            <a:off x="476423" y="2278856"/>
            <a:ext cx="873125" cy="415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2" name="Straight Arrow Connector 36"/>
          <p:cNvCxnSpPr>
            <a:cxnSpLocks noChangeShapeType="1"/>
            <a:stCxn id="9" idx="0"/>
            <a:endCxn id="19" idx="2"/>
          </p:cNvCxnSpPr>
          <p:nvPr/>
        </p:nvCxnSpPr>
        <p:spPr bwMode="auto">
          <a:xfrm rot="5400000" flipH="1" flipV="1">
            <a:off x="-229221" y="4114800"/>
            <a:ext cx="1582738" cy="2857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3" name="Straight Arrow Connector 39"/>
          <p:cNvCxnSpPr>
            <a:cxnSpLocks noChangeShapeType="1"/>
            <a:stCxn id="20" idx="0"/>
            <a:endCxn id="34830" idx="5"/>
          </p:cNvCxnSpPr>
          <p:nvPr/>
        </p:nvCxnSpPr>
        <p:spPr bwMode="auto">
          <a:xfrm rot="16200000" flipV="1">
            <a:off x="2020267" y="2305050"/>
            <a:ext cx="873125" cy="3635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4" name="Straight Arrow Connector 51"/>
          <p:cNvCxnSpPr>
            <a:cxnSpLocks noChangeShapeType="1"/>
            <a:stCxn id="16" idx="0"/>
            <a:endCxn id="21" idx="2"/>
          </p:cNvCxnSpPr>
          <p:nvPr/>
        </p:nvCxnSpPr>
        <p:spPr bwMode="auto">
          <a:xfrm rot="5400000" flipH="1" flipV="1">
            <a:off x="3833986" y="3809206"/>
            <a:ext cx="941388" cy="25558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5" name="Straight Arrow Connector 52"/>
          <p:cNvCxnSpPr>
            <a:cxnSpLocks noChangeShapeType="1"/>
            <a:stCxn id="15" idx="0"/>
            <a:endCxn id="20" idx="2"/>
          </p:cNvCxnSpPr>
          <p:nvPr/>
        </p:nvCxnSpPr>
        <p:spPr bwMode="auto">
          <a:xfrm rot="16200000" flipV="1">
            <a:off x="2531442" y="3573462"/>
            <a:ext cx="1533525" cy="131921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6" name="Straight Arrow Connector 53"/>
          <p:cNvCxnSpPr>
            <a:cxnSpLocks noChangeShapeType="1"/>
            <a:stCxn id="13" idx="0"/>
            <a:endCxn id="20" idx="2"/>
          </p:cNvCxnSpPr>
          <p:nvPr/>
        </p:nvCxnSpPr>
        <p:spPr bwMode="auto">
          <a:xfrm rot="16200000" flipV="1">
            <a:off x="1819448" y="4285456"/>
            <a:ext cx="2044700" cy="4064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7" name="Straight Arrow Connector 54"/>
          <p:cNvCxnSpPr>
            <a:cxnSpLocks noChangeShapeType="1"/>
            <a:stCxn id="14" idx="0"/>
            <a:endCxn id="20" idx="2"/>
          </p:cNvCxnSpPr>
          <p:nvPr/>
        </p:nvCxnSpPr>
        <p:spPr bwMode="auto">
          <a:xfrm rot="5400000" flipH="1" flipV="1">
            <a:off x="1659905" y="3979862"/>
            <a:ext cx="1492250" cy="4651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8" name="Straight Arrow Connector 55"/>
          <p:cNvCxnSpPr>
            <a:cxnSpLocks noChangeShapeType="1"/>
            <a:stCxn id="12" idx="0"/>
            <a:endCxn id="19" idx="2"/>
          </p:cNvCxnSpPr>
          <p:nvPr/>
        </p:nvCxnSpPr>
        <p:spPr bwMode="auto">
          <a:xfrm rot="16200000" flipV="1">
            <a:off x="381967" y="3789362"/>
            <a:ext cx="1212850" cy="56673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39" name="Straight Arrow Connector 66"/>
          <p:cNvCxnSpPr>
            <a:cxnSpLocks noChangeShapeType="1"/>
            <a:stCxn id="17" idx="0"/>
            <a:endCxn id="21" idx="2"/>
          </p:cNvCxnSpPr>
          <p:nvPr/>
        </p:nvCxnSpPr>
        <p:spPr bwMode="auto">
          <a:xfrm rot="16200000" flipV="1">
            <a:off x="3853829" y="4044950"/>
            <a:ext cx="1563688" cy="4064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sp>
        <p:nvSpPr>
          <p:cNvPr id="34840" name="Oval 126"/>
          <p:cNvSpPr>
            <a:spLocks noChangeArrowheads="1"/>
          </p:cNvSpPr>
          <p:nvPr/>
        </p:nvSpPr>
        <p:spPr bwMode="auto">
          <a:xfrm>
            <a:off x="3616498" y="1161256"/>
            <a:ext cx="1612900" cy="1041400"/>
          </a:xfrm>
          <a:prstGeom prst="ellipse">
            <a:avLst/>
          </a:prstGeom>
          <a:solidFill>
            <a:srgbClr val="CCFFCC"/>
          </a:solidFill>
          <a:ln w="254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Virtual Research Community</a:t>
            </a:r>
          </a:p>
        </p:txBody>
      </p:sp>
      <p:cxnSp>
        <p:nvCxnSpPr>
          <p:cNvPr id="34841" name="Straight Arrow Connector 38"/>
          <p:cNvCxnSpPr>
            <a:cxnSpLocks noChangeShapeType="1"/>
            <a:stCxn id="21" idx="0"/>
            <a:endCxn id="34840" idx="4"/>
          </p:cNvCxnSpPr>
          <p:nvPr/>
        </p:nvCxnSpPr>
        <p:spPr bwMode="auto">
          <a:xfrm rot="16200000" flipV="1">
            <a:off x="4067348" y="2558256"/>
            <a:ext cx="720725" cy="95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2" name="Straight Arrow Connector 130"/>
          <p:cNvCxnSpPr>
            <a:cxnSpLocks noChangeShapeType="1"/>
            <a:stCxn id="12" idx="0"/>
            <a:endCxn id="20" idx="2"/>
          </p:cNvCxnSpPr>
          <p:nvPr/>
        </p:nvCxnSpPr>
        <p:spPr bwMode="auto">
          <a:xfrm rot="5400000" flipH="1" flipV="1">
            <a:off x="1348755" y="3389312"/>
            <a:ext cx="1212850" cy="136683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3" name="Straight Arrow Connector 134"/>
          <p:cNvCxnSpPr>
            <a:cxnSpLocks noChangeShapeType="1"/>
            <a:stCxn id="14" idx="0"/>
            <a:endCxn id="19" idx="2"/>
          </p:cNvCxnSpPr>
          <p:nvPr/>
        </p:nvCxnSpPr>
        <p:spPr bwMode="auto">
          <a:xfrm rot="16200000" flipV="1">
            <a:off x="693117" y="3478212"/>
            <a:ext cx="1492250" cy="1468438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oval" w="med" len="med"/>
            <a:tailEnd type="oval" w="med" len="med"/>
          </a:ln>
        </p:spPr>
      </p:cxnSp>
      <p:cxnSp>
        <p:nvCxnSpPr>
          <p:cNvPr id="34844" name="Straight Connector 43"/>
          <p:cNvCxnSpPr>
            <a:cxnSpLocks noChangeShapeType="1"/>
          </p:cNvCxnSpPr>
          <p:nvPr/>
        </p:nvCxnSpPr>
        <p:spPr bwMode="auto">
          <a:xfrm flipV="1">
            <a:off x="-1414" y="3898106"/>
            <a:ext cx="5778500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4845" name="Straight Connector 44"/>
          <p:cNvCxnSpPr>
            <a:cxnSpLocks noChangeShapeType="1"/>
          </p:cNvCxnSpPr>
          <p:nvPr/>
        </p:nvCxnSpPr>
        <p:spPr bwMode="auto">
          <a:xfrm flipV="1">
            <a:off x="-9352" y="2574131"/>
            <a:ext cx="5786438" cy="269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4846" name="TextBox 47"/>
          <p:cNvSpPr txBox="1">
            <a:spLocks noChangeArrowheads="1"/>
          </p:cNvSpPr>
          <p:nvPr/>
        </p:nvSpPr>
        <p:spPr bwMode="auto">
          <a:xfrm rot="5400000">
            <a:off x="5015086" y="4855369"/>
            <a:ext cx="9286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CC66"/>
              </a:buClr>
            </a:pPr>
            <a:r>
              <a:rPr lang="en-US" sz="1400">
                <a:solidFill>
                  <a:schemeClr val="accent2"/>
                </a:solidFill>
              </a:rPr>
              <a:t>Members</a:t>
            </a:r>
          </a:p>
        </p:txBody>
      </p:sp>
      <p:sp>
        <p:nvSpPr>
          <p:cNvPr id="34847" name="TextBox 48"/>
          <p:cNvSpPr txBox="1">
            <a:spLocks noChangeArrowheads="1"/>
          </p:cNvSpPr>
          <p:nvPr/>
        </p:nvSpPr>
        <p:spPr bwMode="auto">
          <a:xfrm rot="5400000">
            <a:off x="4873759" y="2964190"/>
            <a:ext cx="1289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US" sz="1400" smtClean="0">
                <a:solidFill>
                  <a:schemeClr val="accent2"/>
                </a:solidFill>
              </a:rPr>
              <a:t>Virtual</a:t>
            </a:r>
            <a:br>
              <a:rPr lang="en-US" sz="1400" smtClean="0">
                <a:solidFill>
                  <a:schemeClr val="accent2"/>
                </a:solidFill>
              </a:rPr>
            </a:br>
            <a:r>
              <a:rPr lang="en-US" sz="1400" smtClean="0">
                <a:solidFill>
                  <a:schemeClr val="accent2"/>
                </a:solidFill>
              </a:rPr>
              <a:t>Organisations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4848" name="TextBox 49"/>
          <p:cNvSpPr txBox="1">
            <a:spLocks noChangeArrowheads="1"/>
          </p:cNvSpPr>
          <p:nvPr/>
        </p:nvSpPr>
        <p:spPr bwMode="auto">
          <a:xfrm rot="5400000">
            <a:off x="4939679" y="1458913"/>
            <a:ext cx="1190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CC66"/>
              </a:buClr>
            </a:pPr>
            <a:r>
              <a:rPr lang="en-GB" sz="1400">
                <a:solidFill>
                  <a:schemeClr val="accent2"/>
                </a:solidFill>
              </a:rPr>
              <a:t>Research  </a:t>
            </a:r>
            <a:br>
              <a:rPr lang="en-GB" sz="1400">
                <a:solidFill>
                  <a:schemeClr val="accent2"/>
                </a:solidFill>
              </a:rPr>
            </a:br>
            <a:r>
              <a:rPr lang="en-GB" sz="1400">
                <a:solidFill>
                  <a:schemeClr val="accent2"/>
                </a:solidFill>
              </a:rPr>
              <a:t>communities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911397" name="Rectangle 37"/>
          <p:cNvSpPr>
            <a:spLocks noChangeArrowheads="1"/>
          </p:cNvSpPr>
          <p:nvPr/>
        </p:nvSpPr>
        <p:spPr bwMode="auto">
          <a:xfrm>
            <a:off x="6156325" y="1337861"/>
            <a:ext cx="29876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4000">
            <a:spAutoFit/>
          </a:bodyPr>
          <a:lstStyle/>
          <a:p>
            <a:pPr marL="342900" indent="-342900">
              <a:defRPr/>
            </a:pPr>
            <a:r>
              <a:rPr lang="en-GB" sz="1400" b="1" smtClean="0">
                <a:latin typeface="Arial" charset="0"/>
                <a:cs typeface="+mn-cs"/>
              </a:rPr>
              <a:t>Largest user communities:</a:t>
            </a:r>
            <a:endParaRPr lang="en-US" sz="1400" b="1" dirty="0">
              <a:latin typeface="Arial" charset="0"/>
              <a:cs typeface="+mn-cs"/>
            </a:endParaRPr>
          </a:p>
          <a:p>
            <a:pPr marL="342900" indent="-342900">
              <a:buFontTx/>
              <a:buChar char="•"/>
              <a:defRPr/>
            </a:pPr>
            <a:endParaRPr lang="en-US" sz="14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dirty="0">
                <a:solidFill>
                  <a:srgbClr val="00338F"/>
                </a:solidFill>
                <a:latin typeface="Arial" charset="0"/>
                <a:cs typeface="+mn-cs"/>
              </a:rPr>
              <a:t> High </a:t>
            </a:r>
            <a:r>
              <a:rPr lang="en-US" sz="1600">
                <a:solidFill>
                  <a:srgbClr val="00338F"/>
                </a:solidFill>
                <a:latin typeface="Arial" charset="0"/>
                <a:cs typeface="+mn-cs"/>
              </a:rPr>
              <a:t>Energy </a:t>
            </a: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Physics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Astronomy &amp; Astrophysics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Life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Earth Sciences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Computational Chemistry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Fusion</a:t>
            </a:r>
          </a:p>
          <a:p>
            <a:pPr marL="179388" indent="-179388">
              <a:buFontTx/>
              <a:buChar char="•"/>
              <a:defRPr/>
            </a:pPr>
            <a:r>
              <a:rPr lang="en-US" sz="1600" smtClean="0">
                <a:solidFill>
                  <a:srgbClr val="00338F"/>
                </a:solidFill>
                <a:latin typeface="Arial" charset="0"/>
                <a:cs typeface="+mn-cs"/>
              </a:rPr>
              <a:t>…</a:t>
            </a:r>
            <a:endParaRPr lang="en-US" sz="1600" dirty="0">
              <a:solidFill>
                <a:srgbClr val="00338F"/>
              </a:solidFill>
              <a:latin typeface="Arial" charset="0"/>
              <a:cs typeface="+mn-cs"/>
            </a:endParaRPr>
          </a:p>
        </p:txBody>
      </p:sp>
      <p:sp>
        <p:nvSpPr>
          <p:cNvPr id="34850" name="Rectangle 33"/>
          <p:cNvSpPr>
            <a:spLocks noChangeArrowheads="1"/>
          </p:cNvSpPr>
          <p:nvPr/>
        </p:nvSpPr>
        <p:spPr bwMode="auto">
          <a:xfrm>
            <a:off x="4830763" y="5589240"/>
            <a:ext cx="433965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US" b="1" smtClean="0">
                <a:solidFill>
                  <a:srgbClr val="2B519A"/>
                </a:solidFill>
              </a:rPr>
              <a:t>~25.000 </a:t>
            </a:r>
            <a:r>
              <a:rPr lang="en-US" b="1">
                <a:solidFill>
                  <a:srgbClr val="2B519A"/>
                </a:solidFill>
              </a:rPr>
              <a:t>users in </a:t>
            </a:r>
            <a:r>
              <a:rPr lang="en-US" b="1" smtClean="0">
                <a:solidFill>
                  <a:srgbClr val="2B519A"/>
                </a:solidFill>
              </a:rPr>
              <a:t>~200 </a:t>
            </a:r>
            <a:r>
              <a:rPr lang="en-US" b="1">
                <a:solidFill>
                  <a:srgbClr val="2B519A"/>
                </a:solidFill>
              </a:rPr>
              <a:t>Registered </a:t>
            </a:r>
            <a:r>
              <a:rPr lang="en-US" b="1" smtClean="0">
                <a:solidFill>
                  <a:srgbClr val="2B519A"/>
                </a:solidFill>
              </a:rPr>
              <a:t>VOs</a:t>
            </a: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r>
              <a:rPr lang="en-GB" smtClean="0">
                <a:hlinkClick r:id="rId3"/>
              </a:rPr>
              <a:t>http://operations-portal.egi.eu/vo</a:t>
            </a:r>
            <a:r>
              <a:rPr lang="en-GB" smtClean="0"/>
              <a:t> </a:t>
            </a:r>
            <a:endParaRPr lang="en-US" b="1" smtClean="0">
              <a:solidFill>
                <a:srgbClr val="2B519A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CC66"/>
              </a:buClr>
            </a:pP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50912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Core infrastructure platform use case 1:</a:t>
            </a:r>
            <a:br>
              <a:rPr lang="en-US" sz="2800" smtClean="0"/>
            </a:br>
            <a:r>
              <a:rPr lang="en-US" sz="2800" smtClean="0"/>
              <a:t>workload management</a:t>
            </a:r>
            <a:endParaRPr lang="fr-FR" sz="2800" smtClean="0"/>
          </a:p>
        </p:txBody>
      </p:sp>
      <p:sp>
        <p:nvSpPr>
          <p:cNvPr id="1035" name="Rectangle 4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60900" y="4914900"/>
            <a:ext cx="1666875" cy="1458913"/>
            <a:chOff x="3986" y="2700"/>
            <a:chExt cx="1050" cy="919"/>
          </a:xfrm>
        </p:grpSpPr>
        <p:pic>
          <p:nvPicPr>
            <p:cNvPr id="1081" name="Picture 10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4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2" name="Picture 11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0" y="2796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3" name="Picture 12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6" y="2892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4" name="Picture 13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2" y="2988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" name="Picture 14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8" y="308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" name="Picture 15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4" y="318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7" name="Picture 16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" y="2700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4572000" y="4676775"/>
            <a:ext cx="19399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Computing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4591050" y="4667250"/>
            <a:ext cx="1790700" cy="1771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1028" name="Image Wang" r:id="rId5" imgW="609480" imgH="657360" progId="">
                <p:embed/>
              </p:oleObj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1029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1030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1031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1032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1033" name="Image Wang" r:id="rId10" imgW="609480" imgH="657360" progId="">
                <p:embed/>
              </p:oleObj>
            </a:graphicData>
          </a:graphic>
        </p:graphicFrame>
        <p:pic>
          <p:nvPicPr>
            <p:cNvPr id="1080" name="Picture 28" descr="j02233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6638925" y="4686300"/>
            <a:ext cx="1893888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1043" name="Rectangle 30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Text Box 31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753696" name="Picture 32" descr="j02173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697" name="Text Box 33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699" name="Line 35"/>
          <p:cNvSpPr>
            <a:spLocks noChangeShapeType="1"/>
          </p:cNvSpPr>
          <p:nvPr/>
        </p:nvSpPr>
        <p:spPr bwMode="auto">
          <a:xfrm>
            <a:off x="1828800" y="1905000"/>
            <a:ext cx="1905000" cy="6858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0" name="Line 36"/>
          <p:cNvSpPr>
            <a:spLocks noChangeShapeType="1"/>
          </p:cNvSpPr>
          <p:nvPr/>
        </p:nvSpPr>
        <p:spPr bwMode="auto">
          <a:xfrm>
            <a:off x="4873625" y="3038475"/>
            <a:ext cx="1333500" cy="12573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1" name="Line 37"/>
          <p:cNvSpPr>
            <a:spLocks noChangeShapeType="1"/>
          </p:cNvSpPr>
          <p:nvPr/>
        </p:nvSpPr>
        <p:spPr bwMode="auto">
          <a:xfrm>
            <a:off x="4724400" y="3048000"/>
            <a:ext cx="1447800" cy="13716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02" name="Line 38"/>
          <p:cNvSpPr>
            <a:spLocks noChangeShapeType="1"/>
          </p:cNvSpPr>
          <p:nvPr/>
        </p:nvSpPr>
        <p:spPr bwMode="auto">
          <a:xfrm flipV="1">
            <a:off x="5105400" y="1752600"/>
            <a:ext cx="1447800" cy="4572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3" name="Line 39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05" name="Text Box 41"/>
          <p:cNvSpPr txBox="1">
            <a:spLocks noChangeArrowheads="1"/>
          </p:cNvSpPr>
          <p:nvPr/>
        </p:nvSpPr>
        <p:spPr bwMode="auto">
          <a:xfrm>
            <a:off x="5334000" y="3276600"/>
            <a:ext cx="971550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Submit job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6" name="Text Box 42"/>
          <p:cNvSpPr txBox="1">
            <a:spLocks noChangeArrowheads="1"/>
          </p:cNvSpPr>
          <p:nvPr/>
        </p:nvSpPr>
        <p:spPr bwMode="auto">
          <a:xfrm>
            <a:off x="5715000" y="1935163"/>
            <a:ext cx="579438" cy="2746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07" name="Text Box 43"/>
          <p:cNvSpPr txBox="1">
            <a:spLocks noChangeArrowheads="1"/>
          </p:cNvSpPr>
          <p:nvPr/>
        </p:nvSpPr>
        <p:spPr bwMode="auto">
          <a:xfrm>
            <a:off x="4452938" y="3429000"/>
            <a:ext cx="83978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output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19250" y="981075"/>
            <a:ext cx="4248150" cy="1906588"/>
            <a:chOff x="1020" y="618"/>
            <a:chExt cx="2676" cy="1201"/>
          </a:xfrm>
        </p:grpSpPr>
        <p:sp>
          <p:nvSpPr>
            <p:cNvPr id="1076" name="Line 34"/>
            <p:cNvSpPr>
              <a:spLocks noChangeShapeType="1"/>
            </p:cNvSpPr>
            <p:nvPr/>
          </p:nvSpPr>
          <p:spPr bwMode="auto">
            <a:xfrm>
              <a:off x="1200" y="1104"/>
              <a:ext cx="1200" cy="432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Text Box 40"/>
            <p:cNvSpPr txBox="1">
              <a:spLocks noChangeArrowheads="1"/>
            </p:cNvSpPr>
            <p:nvPr/>
          </p:nvSpPr>
          <p:spPr bwMode="auto">
            <a:xfrm>
              <a:off x="1020" y="755"/>
              <a:ext cx="1603" cy="407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Create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job definition</a:t>
              </a:r>
            </a:p>
            <a:p>
              <a:pPr eaLnBrk="0" hangingPunct="0"/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Submit job</a:t>
              </a:r>
              <a:endParaRPr lang="hu-HU" sz="1200">
                <a:solidFill>
                  <a:srgbClr val="FF0000"/>
                </a:solidFill>
                <a:latin typeface="Comic Sans MS" pitchFamily="66" charset="0"/>
              </a:endParaRPr>
            </a:p>
            <a:p>
              <a:pPr eaLnBrk="0" hangingPunct="0"/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(</a:t>
              </a:r>
              <a:r>
                <a:rPr lang="en-GB" sz="1200">
                  <a:solidFill>
                    <a:srgbClr val="FF0000"/>
                  </a:solidFill>
                  <a:latin typeface="Comic Sans MS" pitchFamily="66" charset="0"/>
                </a:rPr>
                <a:t>batch </a:t>
              </a:r>
              <a:r>
                <a:rPr lang="hu-HU" sz="1200">
                  <a:solidFill>
                    <a:srgbClr val="FF0000"/>
                  </a:solidFill>
                  <a:latin typeface="Comic Sans MS" pitchFamily="66" charset="0"/>
                </a:rPr>
                <a:t>executable + small inputs</a:t>
              </a:r>
              <a:r>
                <a:rPr lang="en-US" sz="120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fr-FR" sz="12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1078" name="Text Box 45"/>
            <p:cNvSpPr txBox="1">
              <a:spLocks noChangeArrowheads="1"/>
            </p:cNvSpPr>
            <p:nvPr/>
          </p:nvSpPr>
          <p:spPr bwMode="auto">
            <a:xfrm>
              <a:off x="2253" y="618"/>
              <a:ext cx="1443" cy="52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endParaRPr lang="en-GB" sz="1600">
                <a:latin typeface="Comic Sans MS" pitchFamily="66" charset="0"/>
              </a:endParaRPr>
            </a:p>
            <a:p>
              <a:pPr algn="ctr" eaLnBrk="0" hangingPunct="0"/>
              <a:r>
                <a:rPr lang="en-GB" sz="1600">
                  <a:latin typeface="Comic Sans MS" pitchFamily="66" charset="0"/>
                </a:rPr>
                <a:t>Broker service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9" name="Picture 46" descr="BS00953_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36" y="1146"/>
              <a:ext cx="689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04800" y="990600"/>
            <a:ext cx="1873250" cy="1208088"/>
            <a:chOff x="368" y="827"/>
            <a:chExt cx="1180" cy="761"/>
          </a:xfrm>
        </p:grpSpPr>
        <p:sp>
          <p:nvSpPr>
            <p:cNvPr id="1074" name="Text Box 48"/>
            <p:cNvSpPr txBox="1">
              <a:spLocks noChangeArrowheads="1"/>
            </p:cNvSpPr>
            <p:nvPr/>
          </p:nvSpPr>
          <p:spPr bwMode="auto">
            <a:xfrm>
              <a:off x="368" y="827"/>
              <a:ext cx="1180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User environment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1075" name="Picture 49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3714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53715" name="Text Box 51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19" name="Text Box 55"/>
          <p:cNvSpPr txBox="1">
            <a:spLocks noChangeArrowheads="1"/>
          </p:cNvSpPr>
          <p:nvPr/>
        </p:nvSpPr>
        <p:spPr bwMode="auto">
          <a:xfrm>
            <a:off x="-252413" y="5454650"/>
            <a:ext cx="2374901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2" name="Line 58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1000125" y="2438400"/>
            <a:ext cx="715963" cy="646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create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Proxy 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(~login)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24" name="Oval 60"/>
          <p:cNvSpPr>
            <a:spLocks noChangeArrowheads="1"/>
          </p:cNvSpPr>
          <p:nvPr/>
        </p:nvSpPr>
        <p:spPr bwMode="auto">
          <a:xfrm>
            <a:off x="5219700" y="5229225"/>
            <a:ext cx="1077913" cy="647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process</a:t>
            </a:r>
          </a:p>
        </p:txBody>
      </p:sp>
      <p:sp>
        <p:nvSpPr>
          <p:cNvPr id="753725" name="Text Box 61"/>
          <p:cNvSpPr txBox="1">
            <a:spLocks noChangeArrowheads="1"/>
          </p:cNvSpPr>
          <p:nvPr/>
        </p:nvSpPr>
        <p:spPr bwMode="auto">
          <a:xfrm>
            <a:off x="1692275" y="2284413"/>
            <a:ext cx="1524000" cy="6397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Retrieve status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&amp; 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hu-HU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(small)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output</a:t>
            </a:r>
            <a:r>
              <a:rPr lang="hu-HU" sz="1200">
                <a:solidFill>
                  <a:srgbClr val="FF0000"/>
                </a:solidFill>
                <a:latin typeface="Comic Sans MS" pitchFamily="66" charset="0"/>
              </a:rPr>
              <a:t>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753726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1026" name="Clip" r:id="rId14" imgW="4599000" imgH="2817000" progId="">
              <p:embed/>
            </p:oleObj>
          </a:graphicData>
        </a:graphic>
      </p:graphicFrame>
      <p:graphicFrame>
        <p:nvGraphicFramePr>
          <p:cNvPr id="753727" name="Object 3"/>
          <p:cNvGraphicFramePr>
            <a:graphicFrameLocks noChangeAspect="1"/>
          </p:cNvGraphicFramePr>
          <p:nvPr/>
        </p:nvGraphicFramePr>
        <p:xfrm>
          <a:off x="2771775" y="4941888"/>
          <a:ext cx="1219200" cy="1168400"/>
        </p:xfrm>
        <a:graphic>
          <a:graphicData uri="http://schemas.openxmlformats.org/presentationml/2006/ole">
            <p:oleObj spid="_x0000_s1027" name="Clip" r:id="rId15" imgW="762480" imgH="730440" progId="">
              <p:embed/>
            </p:oleObj>
          </a:graphicData>
        </a:graphic>
      </p:graphicFrame>
      <p:sp>
        <p:nvSpPr>
          <p:cNvPr id="753728" name="Text Box 64"/>
          <p:cNvSpPr txBox="1">
            <a:spLocks noChangeArrowheads="1"/>
          </p:cNvSpPr>
          <p:nvPr/>
        </p:nvSpPr>
        <p:spPr bwMode="auto">
          <a:xfrm>
            <a:off x="2124075" y="6089650"/>
            <a:ext cx="2303463" cy="584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Logging and bookkeeping service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753729" name="Line 65"/>
          <p:cNvSpPr>
            <a:spLocks noChangeShapeType="1"/>
          </p:cNvSpPr>
          <p:nvPr/>
        </p:nvSpPr>
        <p:spPr bwMode="auto">
          <a:xfrm flipV="1">
            <a:off x="3995738" y="5591175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0" name="Text Box 66"/>
          <p:cNvSpPr txBox="1">
            <a:spLocks noChangeArrowheads="1"/>
          </p:cNvSpPr>
          <p:nvPr/>
        </p:nvSpPr>
        <p:spPr bwMode="auto">
          <a:xfrm>
            <a:off x="3922713" y="506095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1" name="Line 67"/>
          <p:cNvSpPr>
            <a:spLocks noChangeShapeType="1"/>
          </p:cNvSpPr>
          <p:nvPr/>
        </p:nvSpPr>
        <p:spPr bwMode="auto">
          <a:xfrm flipH="1">
            <a:off x="3492500" y="3095625"/>
            <a:ext cx="647700" cy="18462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3732" name="Text Box 68"/>
          <p:cNvSpPr txBox="1">
            <a:spLocks noChangeArrowheads="1"/>
          </p:cNvSpPr>
          <p:nvPr/>
        </p:nvSpPr>
        <p:spPr bwMode="auto">
          <a:xfrm>
            <a:off x="3132138" y="3835400"/>
            <a:ext cx="72072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Job status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33" name="Line 69"/>
          <p:cNvSpPr>
            <a:spLocks noChangeShapeType="1"/>
          </p:cNvSpPr>
          <p:nvPr/>
        </p:nvSpPr>
        <p:spPr bwMode="auto">
          <a:xfrm flipH="1">
            <a:off x="3708400" y="3068638"/>
            <a:ext cx="647700" cy="18732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34" name="Text Box 70"/>
          <p:cNvSpPr txBox="1">
            <a:spLocks noChangeArrowheads="1"/>
          </p:cNvSpPr>
          <p:nvPr/>
        </p:nvSpPr>
        <p:spPr bwMode="auto">
          <a:xfrm>
            <a:off x="3995738" y="3933825"/>
            <a:ext cx="720725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Logging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3744" name="Line 80"/>
          <p:cNvSpPr>
            <a:spLocks noChangeShapeType="1"/>
          </p:cNvSpPr>
          <p:nvPr/>
        </p:nvSpPr>
        <p:spPr bwMode="auto">
          <a:xfrm flipV="1">
            <a:off x="6373813" y="5543550"/>
            <a:ext cx="627062" cy="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3745" name="Text Box 81"/>
          <p:cNvSpPr txBox="1">
            <a:spLocks noChangeArrowheads="1"/>
          </p:cNvSpPr>
          <p:nvPr/>
        </p:nvSpPr>
        <p:spPr bwMode="auto">
          <a:xfrm>
            <a:off x="6156325" y="5059363"/>
            <a:ext cx="10795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Read/write files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F10B4-30FB-4E54-98F1-F8DC3BEDB4C3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i-FI" smtClean="0"/>
          </a:p>
        </p:txBody>
      </p:sp>
      <p:sp>
        <p:nvSpPr>
          <p:cNvPr id="64" name="TextBox 63"/>
          <p:cNvSpPr txBox="1"/>
          <p:nvPr/>
        </p:nvSpPr>
        <p:spPr>
          <a:xfrm rot="18911546">
            <a:off x="-119536" y="3916905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Core infrastructure platform</a:t>
            </a:r>
            <a:endParaRPr lang="en-GB" sz="1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5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97" grpId="0"/>
      <p:bldP spid="753699" grpId="0" animBg="1"/>
      <p:bldP spid="753700" grpId="0" animBg="1"/>
      <p:bldP spid="753701" grpId="0" animBg="1"/>
      <p:bldP spid="753702" grpId="0" animBg="1"/>
      <p:bldP spid="753703" grpId="0" animBg="1"/>
      <p:bldP spid="753705" grpId="0"/>
      <p:bldP spid="753706" grpId="0"/>
      <p:bldP spid="753707" grpId="0"/>
      <p:bldP spid="753714" grpId="0" animBg="1"/>
      <p:bldP spid="753715" grpId="0"/>
      <p:bldP spid="753719" grpId="0"/>
      <p:bldP spid="753722" grpId="0" animBg="1"/>
      <p:bldP spid="753723" grpId="0"/>
      <p:bldP spid="753724" grpId="0" animBg="1"/>
      <p:bldP spid="753725" grpId="0"/>
      <p:bldP spid="753728" grpId="0"/>
      <p:bldP spid="753729" grpId="0" animBg="1"/>
      <p:bldP spid="753730" grpId="0"/>
      <p:bldP spid="753731" grpId="0" animBg="1"/>
      <p:bldP spid="753732" grpId="0"/>
      <p:bldP spid="753733" grpId="0" animBg="1"/>
      <p:bldP spid="753734" grpId="0"/>
      <p:bldP spid="753744" grpId="0" animBg="1"/>
      <p:bldP spid="7537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5272" name="Object 2"/>
          <p:cNvGraphicFramePr>
            <a:graphicFrameLocks noChangeAspect="1"/>
          </p:cNvGraphicFramePr>
          <p:nvPr>
            <p:ph idx="1"/>
          </p:nvPr>
        </p:nvGraphicFramePr>
        <p:xfrm>
          <a:off x="180975" y="4724400"/>
          <a:ext cx="1295400" cy="793750"/>
        </p:xfrm>
        <a:graphic>
          <a:graphicData uri="http://schemas.openxmlformats.org/presentationml/2006/ole">
            <p:oleObj spid="_x0000_s2050" name="Clip" r:id="rId4" imgW="4599000" imgH="2817000" progId="">
              <p:embed/>
            </p:oleObj>
          </a:graphicData>
        </a:graphic>
      </p:graphicFrame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138275" y="1066800"/>
            <a:ext cx="3671725" cy="3586336"/>
          </a:xfrm>
          <a:prstGeom prst="line">
            <a:avLst/>
          </a:prstGeom>
          <a:noFill/>
          <a:ln w="3810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 rot="18911546">
            <a:off x="-119536" y="3916905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0000FF"/>
                </a:solidFill>
              </a:rPr>
              <a:t>Core infrastructure platform</a:t>
            </a:r>
            <a:endParaRPr lang="en-GB" sz="1200" b="1">
              <a:solidFill>
                <a:srgbClr val="0000FF"/>
              </a:solidFill>
            </a:endParaRPr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66675"/>
            <a:ext cx="7008812" cy="685800"/>
          </a:xfrm>
        </p:spPr>
        <p:txBody>
          <a:bodyPr/>
          <a:lstStyle/>
          <a:p>
            <a:pPr defTabSz="920750"/>
            <a:r>
              <a:rPr lang="en-US" sz="2800" smtClean="0"/>
              <a:t>Core infrastructure platform use case 2:</a:t>
            </a:r>
            <a:br>
              <a:rPr lang="en-US" sz="2800" smtClean="0"/>
            </a:br>
            <a:r>
              <a:rPr lang="en-US" sz="2800" smtClean="0"/>
              <a:t>data management</a:t>
            </a:r>
            <a:endParaRPr lang="fr-FR" sz="2800" smtClean="0"/>
          </a:p>
        </p:txBody>
      </p:sp>
      <p:sp>
        <p:nvSpPr>
          <p:cNvPr id="3082" name="Rectangle 3"/>
          <p:cNvSpPr>
            <a:spLocks noChangeArrowheads="1"/>
          </p:cNvSpPr>
          <p:nvPr/>
        </p:nvSpPr>
        <p:spPr bwMode="auto">
          <a:xfrm>
            <a:off x="4787900" y="41148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4"/>
          <p:cNvSpPr>
            <a:spLocks noChangeArrowheads="1"/>
          </p:cNvSpPr>
          <p:nvPr/>
        </p:nvSpPr>
        <p:spPr bwMode="auto">
          <a:xfrm>
            <a:off x="4654550" y="421005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5"/>
          <p:cNvSpPr>
            <a:spLocks noChangeArrowheads="1"/>
          </p:cNvSpPr>
          <p:nvPr/>
        </p:nvSpPr>
        <p:spPr bwMode="auto">
          <a:xfrm>
            <a:off x="4495800" y="4305300"/>
            <a:ext cx="4095750" cy="2190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4576763" y="4667250"/>
            <a:ext cx="2011362" cy="1771650"/>
            <a:chOff x="2883" y="2940"/>
            <a:chExt cx="1267" cy="1116"/>
          </a:xfrm>
        </p:grpSpPr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2883" y="2946"/>
              <a:ext cx="1267" cy="1069"/>
              <a:chOff x="2883" y="2946"/>
              <a:chExt cx="1267" cy="1069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36" y="3096"/>
                <a:ext cx="1050" cy="919"/>
                <a:chOff x="3986" y="2700"/>
                <a:chExt cx="1050" cy="919"/>
              </a:xfrm>
            </p:grpSpPr>
            <p:pic>
              <p:nvPicPr>
                <p:cNvPr id="3117" name="Picture 9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4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8" name="Picture 10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30" y="2796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19" name="Picture 11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26" y="2892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0" name="Picture 12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622" y="2988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1" name="Picture 13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18" y="3084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2" name="Picture 14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814" y="318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23" name="Picture 15" descr="j022338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986" y="2700"/>
                  <a:ext cx="222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116" name="Text Box 16"/>
              <p:cNvSpPr txBox="1">
                <a:spLocks noChangeArrowheads="1"/>
              </p:cNvSpPr>
              <p:nvPr/>
            </p:nvSpPr>
            <p:spPr bwMode="auto">
              <a:xfrm>
                <a:off x="2883" y="2946"/>
                <a:ext cx="1267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latin typeface="Comic Sans MS" pitchFamily="66" charset="0"/>
                  </a:rPr>
                  <a:t>Computing service</a:t>
                </a:r>
                <a:endParaRPr lang="fr-FR" sz="1200">
                  <a:latin typeface="Comic Sans MS" pitchFamily="66" charset="0"/>
                </a:endParaRPr>
              </a:p>
            </p:txBody>
          </p:sp>
        </p:grpSp>
        <p:sp>
          <p:nvSpPr>
            <p:cNvPr id="3114" name="Rectangle 17"/>
            <p:cNvSpPr>
              <a:spLocks noChangeArrowheads="1"/>
            </p:cNvSpPr>
            <p:nvPr/>
          </p:nvSpPr>
          <p:spPr bwMode="auto">
            <a:xfrm>
              <a:off x="2892" y="2940"/>
              <a:ext cx="1128" cy="11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65900" y="4914900"/>
            <a:ext cx="1863725" cy="1476375"/>
            <a:chOff x="4922" y="2664"/>
            <a:chExt cx="1174" cy="93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32" y="2700"/>
            <a:ext cx="384" cy="414"/>
          </p:xfrm>
          <a:graphic>
            <a:graphicData uri="http://schemas.openxmlformats.org/presentationml/2006/ole">
              <p:oleObj spid="_x0000_s2051" name="Image Wang" r:id="rId6" imgW="609480" imgH="657360" progId="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5328" y="2796"/>
            <a:ext cx="384" cy="414"/>
          </p:xfrm>
          <a:graphic>
            <a:graphicData uri="http://schemas.openxmlformats.org/presentationml/2006/ole">
              <p:oleObj spid="_x0000_s2052" name="Image Wang" r:id="rId7" imgW="609480" imgH="657360" progId="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5424" y="2892"/>
            <a:ext cx="384" cy="414"/>
          </p:xfrm>
          <a:graphic>
            <a:graphicData uri="http://schemas.openxmlformats.org/presentationml/2006/ole">
              <p:oleObj spid="_x0000_s2053" name="Image Wang" r:id="rId8" imgW="609480" imgH="657360" progId="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5520" y="2988"/>
            <a:ext cx="384" cy="414"/>
          </p:xfrm>
          <a:graphic>
            <a:graphicData uri="http://schemas.openxmlformats.org/presentationml/2006/ole">
              <p:oleObj spid="_x0000_s2054" name="Image Wang" r:id="rId9" imgW="609480" imgH="657360" progId="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5616" y="3084"/>
            <a:ext cx="384" cy="414"/>
          </p:xfrm>
          <a:graphic>
            <a:graphicData uri="http://schemas.openxmlformats.org/presentationml/2006/ole">
              <p:oleObj spid="_x0000_s2055" name="Image Wang" r:id="rId10" imgW="609480" imgH="657360" progId="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5712" y="3180"/>
            <a:ext cx="384" cy="414"/>
          </p:xfrm>
          <a:graphic>
            <a:graphicData uri="http://schemas.openxmlformats.org/presentationml/2006/ole">
              <p:oleObj spid="_x0000_s2056" name="Image Wang" r:id="rId11" imgW="609480" imgH="657360" progId="">
                <p:embed/>
              </p:oleObj>
            </a:graphicData>
          </a:graphic>
        </p:graphicFrame>
        <p:pic>
          <p:nvPicPr>
            <p:cNvPr id="3112" name="Picture 27" descr="j022338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2" y="2664"/>
              <a:ext cx="222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7" name="Text Box 28"/>
          <p:cNvSpPr txBox="1">
            <a:spLocks noChangeArrowheads="1"/>
          </p:cNvSpPr>
          <p:nvPr/>
        </p:nvSpPr>
        <p:spPr bwMode="auto">
          <a:xfrm>
            <a:off x="6638925" y="4686300"/>
            <a:ext cx="1820863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Comic Sans MS" pitchFamily="66" charset="0"/>
              </a:rPr>
              <a:t>Storage service</a:t>
            </a:r>
            <a:endParaRPr lang="fr-FR" sz="1200">
              <a:latin typeface="Comic Sans MS" pitchFamily="66" charset="0"/>
            </a:endParaRPr>
          </a:p>
        </p:txBody>
      </p:sp>
      <p:sp>
        <p:nvSpPr>
          <p:cNvPr id="3088" name="Rectangle 29"/>
          <p:cNvSpPr>
            <a:spLocks noChangeArrowheads="1"/>
          </p:cNvSpPr>
          <p:nvPr/>
        </p:nvSpPr>
        <p:spPr bwMode="auto">
          <a:xfrm>
            <a:off x="6496050" y="4667250"/>
            <a:ext cx="1981200" cy="1752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Text Box 30"/>
          <p:cNvSpPr txBox="1">
            <a:spLocks noChangeArrowheads="1"/>
          </p:cNvSpPr>
          <p:nvPr/>
        </p:nvSpPr>
        <p:spPr bwMode="auto">
          <a:xfrm>
            <a:off x="4514850" y="4314825"/>
            <a:ext cx="3152775" cy="33655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Site X of YOUR VO</a:t>
            </a:r>
            <a:endParaRPr lang="fr-FR" sz="1600">
              <a:latin typeface="Comic Sans MS" pitchFamily="66" charset="0"/>
            </a:endParaRPr>
          </a:p>
        </p:txBody>
      </p:sp>
      <p:pic>
        <p:nvPicPr>
          <p:cNvPr id="905247" name="Picture 31" descr="j021732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32563" y="1384300"/>
            <a:ext cx="104933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48" name="Text Box 32"/>
          <p:cNvSpPr txBox="1">
            <a:spLocks noChangeArrowheads="1"/>
          </p:cNvSpPr>
          <p:nvPr/>
        </p:nvSpPr>
        <p:spPr bwMode="auto">
          <a:xfrm>
            <a:off x="6172200" y="1066800"/>
            <a:ext cx="2125663" cy="3381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Information System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49" name="Line 33"/>
          <p:cNvSpPr>
            <a:spLocks noChangeShapeType="1"/>
          </p:cNvSpPr>
          <p:nvPr/>
        </p:nvSpPr>
        <p:spPr bwMode="auto">
          <a:xfrm>
            <a:off x="1619250" y="2276475"/>
            <a:ext cx="865188" cy="1439863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2" name="Line 36"/>
          <p:cNvSpPr>
            <a:spLocks noChangeShapeType="1"/>
          </p:cNvSpPr>
          <p:nvPr/>
        </p:nvSpPr>
        <p:spPr bwMode="auto">
          <a:xfrm flipV="1">
            <a:off x="1763713" y="1752600"/>
            <a:ext cx="4789487" cy="20638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3" name="Line 37"/>
          <p:cNvSpPr>
            <a:spLocks noChangeShapeType="1"/>
          </p:cNvSpPr>
          <p:nvPr/>
        </p:nvSpPr>
        <p:spPr bwMode="auto">
          <a:xfrm flipV="1">
            <a:off x="7162800" y="2590800"/>
            <a:ext cx="0" cy="19431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55" name="Text Box 39"/>
          <p:cNvSpPr txBox="1">
            <a:spLocks noChangeArrowheads="1"/>
          </p:cNvSpPr>
          <p:nvPr/>
        </p:nvSpPr>
        <p:spPr bwMode="auto">
          <a:xfrm>
            <a:off x="3995738" y="1412875"/>
            <a:ext cx="633412" cy="2746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Query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04800" y="990600"/>
            <a:ext cx="2362200" cy="1208088"/>
            <a:chOff x="368" y="827"/>
            <a:chExt cx="1488" cy="761"/>
          </a:xfrm>
        </p:grpSpPr>
        <p:sp>
          <p:nvSpPr>
            <p:cNvPr id="3110" name="Text Box 47"/>
            <p:cNvSpPr txBox="1">
              <a:spLocks noChangeArrowheads="1"/>
            </p:cNvSpPr>
            <p:nvPr/>
          </p:nvSpPr>
          <p:spPr bwMode="auto">
            <a:xfrm>
              <a:off x="368" y="827"/>
              <a:ext cx="1488" cy="213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Command line or Portal</a:t>
              </a:r>
              <a:endParaRPr lang="fr-FR" sz="1600">
                <a:latin typeface="Comic Sans MS" pitchFamily="66" charset="0"/>
              </a:endParaRPr>
            </a:p>
          </p:txBody>
        </p:sp>
        <p:pic>
          <p:nvPicPr>
            <p:cNvPr id="3111" name="Picture 48" descr="bd06790_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4" y="1028"/>
              <a:ext cx="677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5266" name="Text Box 50"/>
          <p:cNvSpPr txBox="1">
            <a:spLocks noChangeArrowheads="1"/>
          </p:cNvSpPr>
          <p:nvPr/>
        </p:nvSpPr>
        <p:spPr bwMode="auto">
          <a:xfrm>
            <a:off x="7129463" y="3200400"/>
            <a:ext cx="681037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publish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state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67" name="Text Box 51"/>
          <p:cNvSpPr txBox="1">
            <a:spLocks noChangeArrowheads="1"/>
          </p:cNvSpPr>
          <p:nvPr/>
        </p:nvSpPr>
        <p:spPr bwMode="auto">
          <a:xfrm>
            <a:off x="-107950" y="5454650"/>
            <a:ext cx="2078038" cy="8255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VO Management Service</a:t>
            </a:r>
            <a:r>
              <a:rPr lang="hu-HU" sz="1600">
                <a:latin typeface="Comic Sans MS" pitchFamily="66" charset="0"/>
              </a:rPr>
              <a:t> </a:t>
            </a:r>
            <a:br>
              <a:rPr lang="hu-HU" sz="1600">
                <a:latin typeface="Comic Sans MS" pitchFamily="66" charset="0"/>
              </a:rPr>
            </a:br>
            <a:r>
              <a:rPr lang="hu-HU" sz="1600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VOMS</a:t>
            </a:r>
            <a:r>
              <a:rPr lang="hu-HU" sz="1600">
                <a:latin typeface="Comic Sans MS" pitchFamily="66" charset="0"/>
              </a:rPr>
              <a:t>)</a:t>
            </a:r>
            <a:endParaRPr lang="fr-FR" sz="1600">
              <a:latin typeface="Comic Sans MS" pitchFamily="66" charset="0"/>
            </a:endParaRPr>
          </a:p>
        </p:txBody>
      </p:sp>
      <p:sp>
        <p:nvSpPr>
          <p:cNvPr id="905268" name="Line 52"/>
          <p:cNvSpPr>
            <a:spLocks noChangeShapeType="1"/>
          </p:cNvSpPr>
          <p:nvPr/>
        </p:nvSpPr>
        <p:spPr bwMode="auto">
          <a:xfrm flipH="1" flipV="1">
            <a:off x="914400" y="2286000"/>
            <a:ext cx="304800" cy="243840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69" name="Text Box 53"/>
          <p:cNvSpPr txBox="1">
            <a:spLocks noChangeArrowheads="1"/>
          </p:cNvSpPr>
          <p:nvPr/>
        </p:nvSpPr>
        <p:spPr bwMode="auto">
          <a:xfrm>
            <a:off x="1000125" y="2438400"/>
            <a:ext cx="652463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create</a:t>
            </a:r>
          </a:p>
          <a:p>
            <a:pPr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proxy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71" name="Text Box 55"/>
          <p:cNvSpPr txBox="1">
            <a:spLocks noChangeArrowheads="1"/>
          </p:cNvSpPr>
          <p:nvPr/>
        </p:nvSpPr>
        <p:spPr bwMode="auto">
          <a:xfrm>
            <a:off x="3348038" y="2924175"/>
            <a:ext cx="205105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Upload file</a:t>
            </a:r>
            <a:br>
              <a:rPr lang="en-US" sz="12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	Download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84" name="AutoShape 68"/>
          <p:cNvSpPr>
            <a:spLocks noChangeArrowheads="1"/>
          </p:cNvSpPr>
          <p:nvPr/>
        </p:nvSpPr>
        <p:spPr bwMode="auto">
          <a:xfrm>
            <a:off x="2339975" y="3789363"/>
            <a:ext cx="914400" cy="1143000"/>
          </a:xfrm>
          <a:prstGeom prst="flowChartMultidocument">
            <a:avLst/>
          </a:prstGeom>
          <a:solidFill>
            <a:schemeClr val="bg2"/>
          </a:solidFill>
          <a:ln w="25400">
            <a:solidFill>
              <a:srgbClr val="00279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5289" name="Text Box 73"/>
          <p:cNvSpPr txBox="1">
            <a:spLocks noChangeArrowheads="1"/>
          </p:cNvSpPr>
          <p:nvPr/>
        </p:nvSpPr>
        <p:spPr bwMode="auto">
          <a:xfrm>
            <a:off x="1835150" y="4941888"/>
            <a:ext cx="2007281" cy="58477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>
                <a:latin typeface="Comic Sans MS" pitchFamily="66" charset="0"/>
              </a:rPr>
              <a:t>File Catalog </a:t>
            </a:r>
            <a:r>
              <a:rPr lang="fr-FR" sz="1600" smtClean="0">
                <a:latin typeface="Comic Sans MS" pitchFamily="66" charset="0"/>
              </a:rPr>
              <a:t>and/or</a:t>
            </a:r>
            <a:r>
              <a:rPr lang="fr-FR" sz="1600">
                <a:latin typeface="Comic Sans MS" pitchFamily="66" charset="0"/>
              </a:rPr>
              <a:t/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Metadata catalog</a:t>
            </a:r>
          </a:p>
        </p:txBody>
      </p:sp>
      <p:sp>
        <p:nvSpPr>
          <p:cNvPr id="905290" name="Line 74"/>
          <p:cNvSpPr>
            <a:spLocks noChangeShapeType="1"/>
          </p:cNvSpPr>
          <p:nvPr/>
        </p:nvSpPr>
        <p:spPr bwMode="auto">
          <a:xfrm>
            <a:off x="1763713" y="2060575"/>
            <a:ext cx="4895850" cy="2736850"/>
          </a:xfrm>
          <a:prstGeom prst="line">
            <a:avLst/>
          </a:prstGeom>
          <a:noFill/>
          <a:ln w="38100">
            <a:solidFill>
              <a:srgbClr val="00279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05291" name="Text Box 75"/>
          <p:cNvSpPr txBox="1">
            <a:spLocks noChangeArrowheads="1"/>
          </p:cNvSpPr>
          <p:nvPr/>
        </p:nvSpPr>
        <p:spPr bwMode="auto">
          <a:xfrm>
            <a:off x="2195513" y="2997200"/>
            <a:ext cx="1146175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Register file</a:t>
            </a:r>
          </a:p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    Lookup file</a:t>
            </a:r>
            <a:endParaRPr lang="fr-FR" sz="12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5295" name="AutoShape 79"/>
          <p:cNvSpPr>
            <a:spLocks noChangeArrowheads="1"/>
          </p:cNvSpPr>
          <p:nvPr/>
        </p:nvSpPr>
        <p:spPr bwMode="auto">
          <a:xfrm>
            <a:off x="6661150" y="2997200"/>
            <a:ext cx="1655763" cy="936625"/>
          </a:xfrm>
          <a:prstGeom prst="wedgeRectCallout">
            <a:avLst>
              <a:gd name="adj1" fmla="val -18458"/>
              <a:gd name="adj2" fmla="val 138815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 content</a:t>
            </a:r>
          </a:p>
        </p:txBody>
      </p:sp>
      <p:sp>
        <p:nvSpPr>
          <p:cNvPr id="905296" name="AutoShape 80"/>
          <p:cNvSpPr>
            <a:spLocks noChangeArrowheads="1"/>
          </p:cNvSpPr>
          <p:nvPr/>
        </p:nvSpPr>
        <p:spPr bwMode="auto">
          <a:xfrm>
            <a:off x="2195513" y="5589588"/>
            <a:ext cx="1800225" cy="863600"/>
          </a:xfrm>
          <a:prstGeom prst="wedgeRectCallout">
            <a:avLst>
              <a:gd name="adj1" fmla="val -22662"/>
              <a:gd name="adj2" fmla="val -156801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chemeClr val="hlink"/>
                </a:solidFill>
              </a:rPr>
              <a:t>File</a:t>
            </a:r>
            <a:br>
              <a:rPr lang="en-US" sz="2400">
                <a:solidFill>
                  <a:schemeClr val="hlink"/>
                </a:solidFill>
              </a:rPr>
            </a:br>
            <a:r>
              <a:rPr lang="en-US" sz="2400">
                <a:solidFill>
                  <a:schemeClr val="hlink"/>
                </a:solidFill>
              </a:rPr>
              <a:t>references</a:t>
            </a:r>
          </a:p>
        </p:txBody>
      </p:sp>
      <p:sp>
        <p:nvSpPr>
          <p:cNvPr id="31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1E4F6-7195-4129-A2A8-C57616C134F1}" type="slidenum">
              <a:rPr lang="fi-FI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8" grpId="0"/>
      <p:bldP spid="905249" grpId="0" animBg="1"/>
      <p:bldP spid="905252" grpId="0" animBg="1"/>
      <p:bldP spid="905253" grpId="0" animBg="1"/>
      <p:bldP spid="905255" grpId="0"/>
      <p:bldP spid="905266" grpId="0"/>
      <p:bldP spid="905267" grpId="0"/>
      <p:bldP spid="905268" grpId="0" animBg="1"/>
      <p:bldP spid="905269" grpId="0"/>
      <p:bldP spid="905271" grpId="0"/>
      <p:bldP spid="905284" grpId="0" animBg="1"/>
      <p:bldP spid="905289" grpId="0"/>
      <p:bldP spid="905290" grpId="0" animBg="1"/>
      <p:bldP spid="905291" grpId="0"/>
      <p:bldP spid="905295" grpId="0" animBg="1"/>
      <p:bldP spid="9052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Core infrastructure platform </a:t>
            </a:r>
            <a:r>
              <a:rPr lang="en-US" sz="3600" smtClean="0"/>
              <a:t>services</a:t>
            </a:r>
            <a:endParaRPr lang="en-GB"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1/07/2010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>
            <a:normAutofit fontScale="700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en-GB" b="1" smtClean="0"/>
              <a:t>Service registry   </a:t>
            </a:r>
            <a:r>
              <a:rPr lang="en-GB" smtClean="0"/>
              <a:t>(GOCDB)</a:t>
            </a:r>
          </a:p>
          <a:p>
            <a:pPr marL="971550" lvl="1" indent="-252413"/>
            <a:r>
              <a:rPr lang="en-GB" smtClean="0"/>
              <a:t>Repository to maintain topology and other type of basic information about distributed services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Accounting infrastructure</a:t>
            </a:r>
          </a:p>
          <a:p>
            <a:pPr marL="971550" lvl="1" indent="-252413"/>
            <a:r>
              <a:rPr lang="en-GB" smtClean="0"/>
              <a:t>To gatger, process and visualise usage of distributed services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Service Availability Monitor</a:t>
            </a:r>
            <a:r>
              <a:rPr lang="en-GB" smtClean="0"/>
              <a:t>   (SAM)</a:t>
            </a:r>
          </a:p>
          <a:p>
            <a:pPr marL="971550" lvl="1" indent="-252413"/>
            <a:r>
              <a:rPr lang="en-GB" smtClean="0"/>
              <a:t>To gatger, process and visualise availability and reliability information about distributed services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Service discovery capability   </a:t>
            </a:r>
            <a:r>
              <a:rPr lang="en-GB" smtClean="0"/>
              <a:t>(GLUE and LDAP)</a:t>
            </a:r>
          </a:p>
          <a:p>
            <a:pPr marL="971550" lvl="1" indent="-252413"/>
            <a:r>
              <a:rPr lang="en-GB" smtClean="0"/>
              <a:t>To store detailed and dynamic information about services. To discover services by features. </a:t>
            </a:r>
          </a:p>
          <a:p>
            <a:pPr marL="355600" indent="-355600">
              <a:buFont typeface="+mj-lt"/>
              <a:buAutoNum type="arabicPeriod"/>
            </a:pPr>
            <a:r>
              <a:rPr lang="en-GB" b="1" smtClean="0"/>
              <a:t>Helpdesk</a:t>
            </a:r>
            <a:r>
              <a:rPr lang="en-GB" smtClean="0"/>
              <a:t>   (GGUS, xGUS)</a:t>
            </a:r>
          </a:p>
          <a:p>
            <a:pPr marL="971550" lvl="1" indent="-252413"/>
            <a:r>
              <a:rPr lang="en-GB" smtClean="0"/>
              <a:t>To troubleshoot problems or provide guidance about products and services.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On-screen Show (4:3)</PresentationFormat>
  <Paragraphs>260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EGI-InSPIRE 2</vt:lpstr>
      <vt:lpstr>Custom Design</vt:lpstr>
      <vt:lpstr>Image Wang</vt:lpstr>
      <vt:lpstr>Clip</vt:lpstr>
      <vt:lpstr>EGI Overview for ENVRI</vt:lpstr>
      <vt:lpstr>EGI</vt:lpstr>
      <vt:lpstr>EGI Resource Infrastructure Providers: National Grid Initiatives</vt:lpstr>
      <vt:lpstr>Guiding Principles</vt:lpstr>
      <vt:lpstr>EGI platforms</vt:lpstr>
      <vt:lpstr>User communities of the  Core infrastructure platform</vt:lpstr>
      <vt:lpstr>Core infrastructure platform use case 1: workload management</vt:lpstr>
      <vt:lpstr>Core infrastructure platform use case 2: data management</vt:lpstr>
      <vt:lpstr>Core infrastructure platform services</vt:lpstr>
      <vt:lpstr>Cloud infrastructure platform</vt:lpstr>
      <vt:lpstr>EGI cloud roadmap http://go.egi.eu/cloud </vt:lpstr>
      <vt:lpstr>Some of the cloud infrastructure pilot use cases</vt:lpstr>
      <vt:lpstr>Services of the Collaborative platform 1:  EGI Applications Database</vt:lpstr>
      <vt:lpstr>Services of the Collaborative platform 2:  Training Marketplace</vt:lpstr>
      <vt:lpstr>Services of the Collaborative platform 3:  Requirements tracker</vt:lpstr>
      <vt:lpstr>EGI Web Gadgets:  Embed EGI services into Websites!</vt:lpstr>
      <vt:lpstr>EGI’s Strategic Focus</vt:lpstr>
      <vt:lpstr>Summary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153</cp:revision>
  <dcterms:created xsi:type="dcterms:W3CDTF">2010-09-03T12:01:03Z</dcterms:created>
  <dcterms:modified xsi:type="dcterms:W3CDTF">2013-02-21T11:00:29Z</dcterms:modified>
</cp:coreProperties>
</file>