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  <p:sldMasterId id="2147483694" r:id="rId4"/>
  </p:sldMasterIdLst>
  <p:notesMasterIdLst>
    <p:notesMasterId r:id="rId37"/>
  </p:notesMasterIdLst>
  <p:handoutMasterIdLst>
    <p:handoutMasterId r:id="rId38"/>
  </p:handoutMasterIdLst>
  <p:sldIdLst>
    <p:sldId id="434" r:id="rId5"/>
    <p:sldId id="435" r:id="rId6"/>
    <p:sldId id="436" r:id="rId7"/>
    <p:sldId id="419" r:id="rId8"/>
    <p:sldId id="465" r:id="rId9"/>
    <p:sldId id="420" r:id="rId10"/>
    <p:sldId id="421" r:id="rId11"/>
    <p:sldId id="474" r:id="rId12"/>
    <p:sldId id="475" r:id="rId13"/>
    <p:sldId id="476" r:id="rId14"/>
    <p:sldId id="478" r:id="rId15"/>
    <p:sldId id="479" r:id="rId16"/>
    <p:sldId id="437" r:id="rId17"/>
    <p:sldId id="438" r:id="rId18"/>
    <p:sldId id="450" r:id="rId19"/>
    <p:sldId id="452" r:id="rId20"/>
    <p:sldId id="451" r:id="rId21"/>
    <p:sldId id="454" r:id="rId22"/>
    <p:sldId id="455" r:id="rId23"/>
    <p:sldId id="456" r:id="rId24"/>
    <p:sldId id="457" r:id="rId25"/>
    <p:sldId id="459" r:id="rId26"/>
    <p:sldId id="460" r:id="rId27"/>
    <p:sldId id="461" r:id="rId28"/>
    <p:sldId id="462" r:id="rId29"/>
    <p:sldId id="463" r:id="rId30"/>
    <p:sldId id="467" r:id="rId31"/>
    <p:sldId id="468" r:id="rId32"/>
    <p:sldId id="470" r:id="rId33"/>
    <p:sldId id="471" r:id="rId34"/>
    <p:sldId id="473" r:id="rId35"/>
    <p:sldId id="453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7" autoAdjust="0"/>
    <p:restoredTop sz="87545" autoAdjust="0"/>
  </p:normalViewPr>
  <p:slideViewPr>
    <p:cSldViewPr showGuides="1">
      <p:cViewPr>
        <p:scale>
          <a:sx n="85" d="100"/>
          <a:sy n="85" d="100"/>
        </p:scale>
        <p:origin x="-15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64821-43B3-164F-9CBC-8681FA940C71}" type="doc">
      <dgm:prSet loTypeId="urn:microsoft.com/office/officeart/2005/8/layout/target1" loCatId="" qsTypeId="urn:microsoft.com/office/officeart/2005/8/quickstyle/3D1" qsCatId="3D" csTypeId="urn:microsoft.com/office/officeart/2005/8/colors/colorful4" csCatId="colorful" phldr="1"/>
      <dgm:spPr/>
    </dgm:pt>
    <dgm:pt modelId="{E5FC4A9E-603B-BE46-B937-98F977680AB9}">
      <dgm:prSet phldrT="[Text]" custT="1"/>
      <dgm:spPr/>
      <dgm:t>
        <a:bodyPr/>
        <a:lstStyle/>
        <a:p>
          <a:r>
            <a:rPr lang="en-US" sz="2800" b="1" i="1" dirty="0" smtClean="0">
              <a:solidFill>
                <a:srgbClr val="1F497D"/>
              </a:solidFill>
            </a:rPr>
            <a:t> (1) Innovation </a:t>
          </a:r>
          <a:r>
            <a:rPr lang="en-US" sz="2800" b="1" i="1" dirty="0" smtClean="0">
              <a:solidFill>
                <a:srgbClr val="1F497D"/>
              </a:solidFill>
            </a:rPr>
            <a:t>and outreach </a:t>
          </a:r>
        </a:p>
        <a:p>
          <a:r>
            <a:rPr lang="en-US" sz="2800" dirty="0" smtClean="0">
              <a:sym typeface="Wingdings"/>
            </a:rPr>
            <a:t> EC H2020</a:t>
          </a:r>
        </a:p>
        <a:p>
          <a:r>
            <a:rPr lang="en-US" sz="2800" dirty="0" smtClean="0">
              <a:sym typeface="Wingdings"/>
            </a:rPr>
            <a:t> Current flagship   project: </a:t>
          </a:r>
          <a:r>
            <a:rPr lang="en-US" sz="2800" dirty="0" smtClean="0">
              <a:sym typeface="Wingdings"/>
            </a:rPr>
            <a:t>EGI-Engage</a:t>
          </a:r>
        </a:p>
      </dgm:t>
    </dgm:pt>
    <dgm:pt modelId="{ABD836CD-91EA-044B-B450-E1D2487DA360}" type="parTrans" cxnId="{B8C21DE3-635E-9947-842E-D4316988C402}">
      <dgm:prSet/>
      <dgm:spPr/>
      <dgm:t>
        <a:bodyPr/>
        <a:lstStyle/>
        <a:p>
          <a:endParaRPr lang="en-US" sz="2800"/>
        </a:p>
      </dgm:t>
    </dgm:pt>
    <dgm:pt modelId="{39256F78-6D10-224F-B453-749980268A4B}" type="sibTrans" cxnId="{B8C21DE3-635E-9947-842E-D4316988C402}">
      <dgm:prSet/>
      <dgm:spPr/>
      <dgm:t>
        <a:bodyPr/>
        <a:lstStyle/>
        <a:p>
          <a:endParaRPr lang="en-US" sz="2800"/>
        </a:p>
      </dgm:t>
    </dgm:pt>
    <dgm:pt modelId="{E1776877-48C9-A849-8471-6A8D0BEB45AC}">
      <dgm:prSet phldrT="[Text]" custT="1"/>
      <dgm:spPr/>
      <dgm:t>
        <a:bodyPr/>
        <a:lstStyle/>
        <a:p>
          <a:endParaRPr lang="en-US" sz="2800" b="1" i="1" dirty="0" smtClean="0">
            <a:solidFill>
              <a:srgbClr val="1F497D"/>
            </a:solidFill>
          </a:endParaRPr>
        </a:p>
        <a:p>
          <a:r>
            <a:rPr lang="en-US" sz="2800" b="1" i="1" dirty="0" smtClean="0">
              <a:solidFill>
                <a:srgbClr val="1F497D"/>
              </a:solidFill>
            </a:rPr>
            <a:t>(2) Federation </a:t>
          </a:r>
          <a:r>
            <a:rPr lang="en-US" sz="2800" b="1" i="1" dirty="0" smtClean="0">
              <a:solidFill>
                <a:srgbClr val="1F497D"/>
              </a:solidFill>
            </a:rPr>
            <a:t>services </a:t>
          </a:r>
          <a:endParaRPr lang="en-US" sz="2800" b="1" i="1" dirty="0" smtClean="0">
            <a:solidFill>
              <a:srgbClr val="1F497D"/>
            </a:solidFill>
          </a:endParaRPr>
        </a:p>
        <a:p>
          <a:r>
            <a:rPr lang="en-US" sz="2800" dirty="0" smtClean="0">
              <a:sym typeface="Wingdings"/>
            </a:rPr>
            <a:t> </a:t>
          </a:r>
          <a:r>
            <a:rPr lang="en-US" sz="2800" dirty="0" smtClean="0"/>
            <a:t>yearly </a:t>
          </a:r>
          <a:r>
            <a:rPr lang="en-US" sz="2800" dirty="0" smtClean="0"/>
            <a:t>fees and in-kind contributions</a:t>
          </a:r>
          <a:endParaRPr lang="en-US" sz="2800" dirty="0"/>
        </a:p>
      </dgm:t>
    </dgm:pt>
    <dgm:pt modelId="{9F4644BA-C0E9-5D47-9AE5-ADE979C978C8}" type="parTrans" cxnId="{38DC9314-3524-9440-A53F-241B0582708A}">
      <dgm:prSet/>
      <dgm:spPr/>
      <dgm:t>
        <a:bodyPr/>
        <a:lstStyle/>
        <a:p>
          <a:endParaRPr lang="en-US" sz="2800"/>
        </a:p>
      </dgm:t>
    </dgm:pt>
    <dgm:pt modelId="{A713BF02-8221-D047-B3C4-3AF0637D15A8}" type="sibTrans" cxnId="{38DC9314-3524-9440-A53F-241B0582708A}">
      <dgm:prSet/>
      <dgm:spPr/>
      <dgm:t>
        <a:bodyPr/>
        <a:lstStyle/>
        <a:p>
          <a:endParaRPr lang="en-US" sz="2800"/>
        </a:p>
      </dgm:t>
    </dgm:pt>
    <dgm:pt modelId="{5FFB446D-729C-7E4E-B036-876AA33B1144}">
      <dgm:prSet phldrT="[Text]" custT="1"/>
      <dgm:spPr/>
      <dgm:t>
        <a:bodyPr/>
        <a:lstStyle/>
        <a:p>
          <a:endParaRPr lang="en-US" sz="2800" b="1" i="1" dirty="0" smtClean="0">
            <a:solidFill>
              <a:srgbClr val="1F497D"/>
            </a:solidFill>
          </a:endParaRPr>
        </a:p>
        <a:p>
          <a:endParaRPr lang="en-US" sz="2800" b="1" i="1" dirty="0" smtClean="0">
            <a:solidFill>
              <a:srgbClr val="1F497D"/>
            </a:solidFill>
          </a:endParaRPr>
        </a:p>
        <a:p>
          <a:r>
            <a:rPr lang="en-US" sz="2800" b="1" i="1" dirty="0" smtClean="0">
              <a:solidFill>
                <a:srgbClr val="1F497D"/>
              </a:solidFill>
            </a:rPr>
            <a:t>(3) Distributed </a:t>
          </a:r>
          <a:r>
            <a:rPr lang="en-US" sz="2800" b="1" i="1" dirty="0" smtClean="0">
              <a:solidFill>
                <a:srgbClr val="1F497D"/>
              </a:solidFill>
            </a:rPr>
            <a:t>Compute/Storage/Data of </a:t>
          </a:r>
          <a:endParaRPr lang="en-US" sz="2800" b="1" i="1" dirty="0" smtClean="0">
            <a:solidFill>
              <a:srgbClr val="1F497D"/>
            </a:solidFill>
          </a:endParaRPr>
        </a:p>
        <a:p>
          <a:r>
            <a:rPr lang="en-US" sz="2800" dirty="0" smtClean="0">
              <a:sym typeface="Wingdings"/>
            </a:rPr>
            <a:t> </a:t>
          </a:r>
          <a:r>
            <a:rPr lang="en-US" sz="2800" dirty="0" smtClean="0"/>
            <a:t>National </a:t>
          </a:r>
          <a:r>
            <a:rPr lang="en-US" sz="2800" dirty="0" smtClean="0"/>
            <a:t>funding agencies</a:t>
          </a:r>
          <a:endParaRPr lang="en-US" sz="2800" dirty="0"/>
        </a:p>
      </dgm:t>
    </dgm:pt>
    <dgm:pt modelId="{160C35D4-B53E-9240-AA24-6A07E55964DB}" type="parTrans" cxnId="{A609624D-31F6-9A4C-9848-D8A433259420}">
      <dgm:prSet/>
      <dgm:spPr/>
      <dgm:t>
        <a:bodyPr/>
        <a:lstStyle/>
        <a:p>
          <a:endParaRPr lang="en-US" sz="2800"/>
        </a:p>
      </dgm:t>
    </dgm:pt>
    <dgm:pt modelId="{23DEDA8F-29E4-1C4A-9422-F0DCFC626287}" type="sibTrans" cxnId="{A609624D-31F6-9A4C-9848-D8A433259420}">
      <dgm:prSet/>
      <dgm:spPr/>
      <dgm:t>
        <a:bodyPr/>
        <a:lstStyle/>
        <a:p>
          <a:endParaRPr lang="en-US" sz="2800"/>
        </a:p>
      </dgm:t>
    </dgm:pt>
    <dgm:pt modelId="{0D5C102E-810E-B349-A0F4-3D16A10C1F0D}" type="pres">
      <dgm:prSet presAssocID="{BD964821-43B3-164F-9CBC-8681FA940C71}" presName="composite" presStyleCnt="0">
        <dgm:presLayoutVars>
          <dgm:chMax val="5"/>
          <dgm:dir/>
          <dgm:resizeHandles val="exact"/>
        </dgm:presLayoutVars>
      </dgm:prSet>
      <dgm:spPr/>
    </dgm:pt>
    <dgm:pt modelId="{E4BE92E0-3D3F-1040-A717-6FB4CFCFBA81}" type="pres">
      <dgm:prSet presAssocID="{E5FC4A9E-603B-BE46-B937-98F977680AB9}" presName="circle1" presStyleLbl="lnNode1" presStyleIdx="0" presStyleCnt="3"/>
      <dgm:spPr/>
    </dgm:pt>
    <dgm:pt modelId="{7B71DB5C-691B-094D-93FC-0408B2D72F7C}" type="pres">
      <dgm:prSet presAssocID="{E5FC4A9E-603B-BE46-B937-98F977680AB9}" presName="text1" presStyleLbl="revTx" presStyleIdx="0" presStyleCnt="3" custScaleX="241133" custLinFactNeighborX="56261" custLinFactNeighborY="20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C1CB9-A5F5-BA41-87A5-DE891E4DAB4E}" type="pres">
      <dgm:prSet presAssocID="{E5FC4A9E-603B-BE46-B937-98F977680AB9}" presName="line1" presStyleLbl="callout" presStyleIdx="0" presStyleCnt="6"/>
      <dgm:spPr/>
    </dgm:pt>
    <dgm:pt modelId="{16E23C64-B2F3-AB48-BC60-D74D3C7E1D83}" type="pres">
      <dgm:prSet presAssocID="{E5FC4A9E-603B-BE46-B937-98F977680AB9}" presName="d1" presStyleLbl="callout" presStyleIdx="1" presStyleCnt="6"/>
      <dgm:spPr/>
    </dgm:pt>
    <dgm:pt modelId="{02BABB85-4AA6-944A-A0A4-F3B2EBEF4E27}" type="pres">
      <dgm:prSet presAssocID="{E1776877-48C9-A849-8471-6A8D0BEB45AC}" presName="circle2" presStyleLbl="lnNode1" presStyleIdx="1" presStyleCnt="3" custScaleX="63149" custScaleY="57809"/>
      <dgm:spPr/>
    </dgm:pt>
    <dgm:pt modelId="{FD9720A4-F040-C84B-AE64-534E6B5A1D6E}" type="pres">
      <dgm:prSet presAssocID="{E1776877-48C9-A849-8471-6A8D0BEB45AC}" presName="text2" presStyleLbl="revTx" presStyleIdx="1" presStyleCnt="3" custScaleX="267791" custLinFactNeighborX="74103" custLinFactNeighborY="54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EF9BA-9B2C-1045-9103-C029CC14B82B}" type="pres">
      <dgm:prSet presAssocID="{E1776877-48C9-A849-8471-6A8D0BEB45AC}" presName="line2" presStyleLbl="callout" presStyleIdx="2" presStyleCnt="6" custLinFactY="1340931" custLinFactNeighborX="-14286" custLinFactNeighborY="1400000"/>
      <dgm:spPr/>
    </dgm:pt>
    <dgm:pt modelId="{7375C2D2-AB1B-5C43-AC5D-AECD66BD551A}" type="pres">
      <dgm:prSet presAssocID="{E1776877-48C9-A849-8471-6A8D0BEB45AC}" presName="d2" presStyleLbl="callout" presStyleIdx="3" presStyleCnt="6" custScaleX="119751" custScaleY="49513" custLinFactNeighborX="-14239" custLinFactNeighborY="22837"/>
      <dgm:spPr/>
    </dgm:pt>
    <dgm:pt modelId="{E4129735-E677-C54A-9DE1-19A715EC363D}" type="pres">
      <dgm:prSet presAssocID="{5FFB446D-729C-7E4E-B036-876AA33B1144}" presName="circle3" presStyleLbl="lnNode1" presStyleIdx="2" presStyleCnt="3" custLinFactNeighborX="-436"/>
      <dgm:spPr/>
    </dgm:pt>
    <dgm:pt modelId="{D04A7D07-BC6F-504C-A195-8F3ACBDB3BEA}" type="pres">
      <dgm:prSet presAssocID="{5FFB446D-729C-7E4E-B036-876AA33B1144}" presName="text3" presStyleLbl="revTx" presStyleIdx="2" presStyleCnt="3" custScaleX="242571" custLinFactNeighborX="59395" custLinFactNeighborY="74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C79C4-7EA0-A04A-B964-B8ADC342D33A}" type="pres">
      <dgm:prSet presAssocID="{5FFB446D-729C-7E4E-B036-876AA33B1144}" presName="line3" presStyleLbl="callout" presStyleIdx="4" presStyleCnt="6" custLinFactY="1200000" custLinFactNeighborX="-24146" custLinFactNeighborY="1234645"/>
      <dgm:spPr/>
    </dgm:pt>
    <dgm:pt modelId="{CFC05909-019E-FF4C-A4D9-C613659AA3E3}" type="pres">
      <dgm:prSet presAssocID="{5FFB446D-729C-7E4E-B036-876AA33B1144}" presName="d3" presStyleLbl="callout" presStyleIdx="5" presStyleCnt="6" custScaleX="168387" custScaleY="52190" custLinFactNeighborX="-40850" custLinFactNeighborY="35872"/>
      <dgm:spPr/>
    </dgm:pt>
  </dgm:ptLst>
  <dgm:cxnLst>
    <dgm:cxn modelId="{D3987587-BB8C-F744-8425-8A733150BDE8}" type="presOf" srcId="{E5FC4A9E-603B-BE46-B937-98F977680AB9}" destId="{7B71DB5C-691B-094D-93FC-0408B2D72F7C}" srcOrd="0" destOrd="0" presId="urn:microsoft.com/office/officeart/2005/8/layout/target1"/>
    <dgm:cxn modelId="{920D8ACC-6804-F94A-A9E9-E8C9E11F4508}" type="presOf" srcId="{BD964821-43B3-164F-9CBC-8681FA940C71}" destId="{0D5C102E-810E-B349-A0F4-3D16A10C1F0D}" srcOrd="0" destOrd="0" presId="urn:microsoft.com/office/officeart/2005/8/layout/target1"/>
    <dgm:cxn modelId="{A609624D-31F6-9A4C-9848-D8A433259420}" srcId="{BD964821-43B3-164F-9CBC-8681FA940C71}" destId="{5FFB446D-729C-7E4E-B036-876AA33B1144}" srcOrd="2" destOrd="0" parTransId="{160C35D4-B53E-9240-AA24-6A07E55964DB}" sibTransId="{23DEDA8F-29E4-1C4A-9422-F0DCFC626287}"/>
    <dgm:cxn modelId="{39F6976B-1D78-EB4F-95E5-730E9F959EE0}" type="presOf" srcId="{E1776877-48C9-A849-8471-6A8D0BEB45AC}" destId="{FD9720A4-F040-C84B-AE64-534E6B5A1D6E}" srcOrd="0" destOrd="0" presId="urn:microsoft.com/office/officeart/2005/8/layout/target1"/>
    <dgm:cxn modelId="{B8C21DE3-635E-9947-842E-D4316988C402}" srcId="{BD964821-43B3-164F-9CBC-8681FA940C71}" destId="{E5FC4A9E-603B-BE46-B937-98F977680AB9}" srcOrd="0" destOrd="0" parTransId="{ABD836CD-91EA-044B-B450-E1D2487DA360}" sibTransId="{39256F78-6D10-224F-B453-749980268A4B}"/>
    <dgm:cxn modelId="{4DD8141A-DC54-0E49-96B3-76B267B9E6E1}" type="presOf" srcId="{5FFB446D-729C-7E4E-B036-876AA33B1144}" destId="{D04A7D07-BC6F-504C-A195-8F3ACBDB3BEA}" srcOrd="0" destOrd="0" presId="urn:microsoft.com/office/officeart/2005/8/layout/target1"/>
    <dgm:cxn modelId="{38DC9314-3524-9440-A53F-241B0582708A}" srcId="{BD964821-43B3-164F-9CBC-8681FA940C71}" destId="{E1776877-48C9-A849-8471-6A8D0BEB45AC}" srcOrd="1" destOrd="0" parTransId="{9F4644BA-C0E9-5D47-9AE5-ADE979C978C8}" sibTransId="{A713BF02-8221-D047-B3C4-3AF0637D15A8}"/>
    <dgm:cxn modelId="{84DB5AA7-9B60-2F4C-84C9-DBC831ABA954}" type="presParOf" srcId="{0D5C102E-810E-B349-A0F4-3D16A10C1F0D}" destId="{E4BE92E0-3D3F-1040-A717-6FB4CFCFBA81}" srcOrd="0" destOrd="0" presId="urn:microsoft.com/office/officeart/2005/8/layout/target1"/>
    <dgm:cxn modelId="{8B2BA513-1207-0544-B833-E64A07498023}" type="presParOf" srcId="{0D5C102E-810E-B349-A0F4-3D16A10C1F0D}" destId="{7B71DB5C-691B-094D-93FC-0408B2D72F7C}" srcOrd="1" destOrd="0" presId="urn:microsoft.com/office/officeart/2005/8/layout/target1"/>
    <dgm:cxn modelId="{F8EBE9B0-A1AC-5C4D-8589-9688A5712996}" type="presParOf" srcId="{0D5C102E-810E-B349-A0F4-3D16A10C1F0D}" destId="{B56C1CB9-A5F5-BA41-87A5-DE891E4DAB4E}" srcOrd="2" destOrd="0" presId="urn:microsoft.com/office/officeart/2005/8/layout/target1"/>
    <dgm:cxn modelId="{C23707DF-13FB-894F-B02A-29CA6F5782F9}" type="presParOf" srcId="{0D5C102E-810E-B349-A0F4-3D16A10C1F0D}" destId="{16E23C64-B2F3-AB48-BC60-D74D3C7E1D83}" srcOrd="3" destOrd="0" presId="urn:microsoft.com/office/officeart/2005/8/layout/target1"/>
    <dgm:cxn modelId="{4EA64F9D-CCB8-3B47-8400-131767F891AC}" type="presParOf" srcId="{0D5C102E-810E-B349-A0F4-3D16A10C1F0D}" destId="{02BABB85-4AA6-944A-A0A4-F3B2EBEF4E27}" srcOrd="4" destOrd="0" presId="urn:microsoft.com/office/officeart/2005/8/layout/target1"/>
    <dgm:cxn modelId="{DA5D633E-AF68-8148-986C-FE0F643F9B17}" type="presParOf" srcId="{0D5C102E-810E-B349-A0F4-3D16A10C1F0D}" destId="{FD9720A4-F040-C84B-AE64-534E6B5A1D6E}" srcOrd="5" destOrd="0" presId="urn:microsoft.com/office/officeart/2005/8/layout/target1"/>
    <dgm:cxn modelId="{FA3F966D-6991-E940-8F83-D2BBAD644B66}" type="presParOf" srcId="{0D5C102E-810E-B349-A0F4-3D16A10C1F0D}" destId="{A62EF9BA-9B2C-1045-9103-C029CC14B82B}" srcOrd="6" destOrd="0" presId="urn:microsoft.com/office/officeart/2005/8/layout/target1"/>
    <dgm:cxn modelId="{70BAE78A-A674-7F4D-B5D0-FBFFCF766D79}" type="presParOf" srcId="{0D5C102E-810E-B349-A0F4-3D16A10C1F0D}" destId="{7375C2D2-AB1B-5C43-AC5D-AECD66BD551A}" srcOrd="7" destOrd="0" presId="urn:microsoft.com/office/officeart/2005/8/layout/target1"/>
    <dgm:cxn modelId="{DAB8BA12-069C-F44D-8DA0-4485332E3471}" type="presParOf" srcId="{0D5C102E-810E-B349-A0F4-3D16A10C1F0D}" destId="{E4129735-E677-C54A-9DE1-19A715EC363D}" srcOrd="8" destOrd="0" presId="urn:microsoft.com/office/officeart/2005/8/layout/target1"/>
    <dgm:cxn modelId="{2FE8351B-E18C-8640-9152-ABC43DB148EC}" type="presParOf" srcId="{0D5C102E-810E-B349-A0F4-3D16A10C1F0D}" destId="{D04A7D07-BC6F-504C-A195-8F3ACBDB3BEA}" srcOrd="9" destOrd="0" presId="urn:microsoft.com/office/officeart/2005/8/layout/target1"/>
    <dgm:cxn modelId="{5C4181CD-CF2C-1749-BC91-FAF7033437CD}" type="presParOf" srcId="{0D5C102E-810E-B349-A0F4-3D16A10C1F0D}" destId="{900C79C4-7EA0-A04A-B964-B8ADC342D33A}" srcOrd="10" destOrd="0" presId="urn:microsoft.com/office/officeart/2005/8/layout/target1"/>
    <dgm:cxn modelId="{58792B1D-ACA5-B048-B539-C8969E80126A}" type="presParOf" srcId="{0D5C102E-810E-B349-A0F4-3D16A10C1F0D}" destId="{CFC05909-019E-FF4C-A4D9-C613659AA3E3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C2C4EA6-FB4C-BB44-98C1-967B3CED5661}">
      <dgm:prSet phldrT="[Text]" custT="1"/>
      <dgm:spPr/>
      <dgm:t>
        <a:bodyPr/>
        <a:lstStyle/>
        <a:p>
          <a:r>
            <a:rPr lang="en-US" sz="2000" dirty="0" smtClean="0"/>
            <a:t>23 Cloud providers, 280 HTC </a:t>
          </a:r>
          <a:r>
            <a:rPr lang="en-US" sz="2000" dirty="0" err="1" smtClean="0"/>
            <a:t>centres</a:t>
          </a:r>
          <a:endParaRPr lang="en-US" sz="2000" dirty="0"/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 sz="2400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 sz="2400"/>
        </a:p>
      </dgm:t>
    </dgm:pt>
    <dgm:pt modelId="{E6A111FE-4BF6-1346-B137-2EA61CD843E7}">
      <dgm:prSet phldrT="[Text]" custT="1"/>
      <dgm:spPr/>
      <dgm:t>
        <a:bodyPr/>
        <a:lstStyle/>
        <a:p>
          <a:r>
            <a:rPr lang="en-US" sz="2000" dirty="0" smtClean="0"/>
            <a:t>+250 000 instantiated VMs/year</a:t>
          </a:r>
          <a:endParaRPr lang="en-US" sz="2000" dirty="0"/>
        </a:p>
      </dgm:t>
    </dgm:pt>
    <dgm:pt modelId="{24A24CF0-260E-5A43-B347-29C63DB32865}" type="parTrans" cxnId="{61DA1D32-573A-D647-9C15-7A7D50F284CF}">
      <dgm:prSet/>
      <dgm:spPr/>
      <dgm:t>
        <a:bodyPr/>
        <a:lstStyle/>
        <a:p>
          <a:endParaRPr lang="en-US"/>
        </a:p>
      </dgm:t>
    </dgm:pt>
    <dgm:pt modelId="{2F9DD3E2-B933-E64F-86C4-D03B10997523}" type="sibTrans" cxnId="{61DA1D32-573A-D647-9C15-7A7D50F284CF}">
      <dgm:prSet/>
      <dgm:spPr/>
      <dgm:t>
        <a:bodyPr/>
        <a:lstStyle/>
        <a:p>
          <a:endParaRPr lang="en-US"/>
        </a:p>
      </dgm:t>
    </dgm:pt>
    <dgm:pt modelId="{7F30C6E7-0159-624F-9A98-BCC084A836C2}">
      <dgm:prSet phldrT="[Text]" custT="1"/>
      <dgm:spPr/>
      <dgm:t>
        <a:bodyPr/>
        <a:lstStyle/>
        <a:p>
          <a:r>
            <a:rPr lang="en-US" sz="2000" dirty="0" smtClean="0"/>
            <a:t>1.7 Million jobs/day </a:t>
          </a:r>
          <a:endParaRPr lang="en-US" sz="2000" dirty="0"/>
        </a:p>
      </dgm:t>
    </dgm:pt>
    <dgm:pt modelId="{9A19594E-7F27-2F40-B82A-8E61D374D739}" type="parTrans" cxnId="{D0BB5CB0-F774-8B42-8DE2-3A31147E4DE7}">
      <dgm:prSet/>
      <dgm:spPr/>
      <dgm:t>
        <a:bodyPr/>
        <a:lstStyle/>
        <a:p>
          <a:endParaRPr lang="en-US"/>
        </a:p>
      </dgm:t>
    </dgm:pt>
    <dgm:pt modelId="{D31B1CB1-373C-7944-B09A-5241836ED69C}" type="sibTrans" cxnId="{D0BB5CB0-F774-8B42-8DE2-3A31147E4DE7}">
      <dgm:prSet/>
      <dgm:spPr/>
      <dgm:t>
        <a:bodyPr/>
        <a:lstStyle/>
        <a:p>
          <a:endParaRPr lang="en-US"/>
        </a:p>
      </dgm:t>
    </dgm:pt>
    <dgm:pt modelId="{A4E992DF-01FA-764E-9B98-7AC140889041}">
      <dgm:prSet phldrT="[Text]" custT="1"/>
      <dgm:spPr/>
      <dgm:t>
        <a:bodyPr/>
        <a:lstStyle/>
        <a:p>
          <a:r>
            <a:rPr lang="en-US" sz="2000" dirty="0" smtClean="0"/>
            <a:t>2.6 Billion CPU hours/year +26%</a:t>
          </a:r>
          <a:endParaRPr lang="en-US" sz="2000" dirty="0"/>
        </a:p>
      </dgm:t>
    </dgm:pt>
    <dgm:pt modelId="{966CF587-2A67-D641-B13F-B31F6582860F}" type="parTrans" cxnId="{1C227B40-A63A-2645-8565-8D3862C02C53}">
      <dgm:prSet/>
      <dgm:spPr/>
      <dgm:t>
        <a:bodyPr/>
        <a:lstStyle/>
        <a:p>
          <a:endParaRPr lang="en-US"/>
        </a:p>
      </dgm:t>
    </dgm:pt>
    <dgm:pt modelId="{DDAF54FE-3A8D-E241-89D1-BEE9806FF94D}" type="sibTrans" cxnId="{1C227B40-A63A-2645-8565-8D3862C02C53}">
      <dgm:prSet/>
      <dgm:spPr/>
      <dgm:t>
        <a:bodyPr/>
        <a:lstStyle/>
        <a:p>
          <a:endParaRPr lang="en-US"/>
        </a:p>
      </dgm:t>
    </dgm:pt>
    <dgm:pt modelId="{919347F3-E7A2-804B-8EBD-E5F4CE20C2A2}">
      <dgm:prSet phldrT="[Text]" custT="1"/>
      <dgm:spPr/>
      <dgm:t>
        <a:bodyPr/>
        <a:lstStyle/>
        <a:p>
          <a:r>
            <a:rPr lang="en-US" sz="2000" dirty="0" smtClean="0"/>
            <a:t>&gt;48 000 users, +25%</a:t>
          </a:r>
          <a:endParaRPr lang="en-US" sz="2000" dirty="0"/>
        </a:p>
      </dgm:t>
    </dgm:pt>
    <dgm:pt modelId="{6F9EC4C0-3CF4-A249-BF83-409D43DFB16D}" type="parTrans" cxnId="{7E991753-D543-6E43-BE80-B14B43C3F2BC}">
      <dgm:prSet/>
      <dgm:spPr/>
      <dgm:t>
        <a:bodyPr/>
        <a:lstStyle/>
        <a:p>
          <a:endParaRPr lang="en-US"/>
        </a:p>
      </dgm:t>
    </dgm:pt>
    <dgm:pt modelId="{3A60A99C-394D-CD41-83EA-F87A2FD32CA2}" type="sibTrans" cxnId="{7E991753-D543-6E43-BE80-B14B43C3F2BC}">
      <dgm:prSet/>
      <dgm:spPr/>
      <dgm:t>
        <a:bodyPr/>
        <a:lstStyle/>
        <a:p>
          <a:endParaRPr lang="en-US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C6EAF-F695-4747-B01D-5BB0D645049A}" type="pres">
      <dgm:prSet presAssocID="{BC2C4EA6-FB4C-BB44-98C1-967B3CED5661}" presName="Name5" presStyleLbl="vennNode1" presStyleIdx="0" presStyleCnt="5" custLinFactNeighborY="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CB98E5B8-FC40-064F-BE5E-1EDB178C6332}" type="pres">
      <dgm:prSet presAssocID="{E6A111FE-4BF6-1346-B137-2EA61CD843E7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956F-A591-944C-AA65-685DAE7CDD3F}" type="pres">
      <dgm:prSet presAssocID="{2F9DD3E2-B933-E64F-86C4-D03B10997523}" presName="space" presStyleCnt="0"/>
      <dgm:spPr/>
    </dgm:pt>
    <dgm:pt modelId="{E8657902-0DBD-434A-A6DB-8F274BBD8143}" type="pres">
      <dgm:prSet presAssocID="{7F30C6E7-0159-624F-9A98-BCC084A836C2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6956E-4AC6-134D-91BB-AE3AA453F8E8}" type="pres">
      <dgm:prSet presAssocID="{D31B1CB1-373C-7944-B09A-5241836ED69C}" presName="space" presStyleCnt="0"/>
      <dgm:spPr/>
    </dgm:pt>
    <dgm:pt modelId="{14AD8842-24DF-654C-9B9F-FB08EB85989F}" type="pres">
      <dgm:prSet presAssocID="{A4E992DF-01FA-764E-9B98-7AC140889041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1D5C0-3E8D-504B-8B99-24D4B5BDD607}" type="pres">
      <dgm:prSet presAssocID="{DDAF54FE-3A8D-E241-89D1-BEE9806FF94D}" presName="space" presStyleCnt="0"/>
      <dgm:spPr/>
    </dgm:pt>
    <dgm:pt modelId="{99270A79-923E-254B-90D9-C49252785348}" type="pres">
      <dgm:prSet presAssocID="{919347F3-E7A2-804B-8EBD-E5F4CE20C2A2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DA1D32-573A-D647-9C15-7A7D50F284CF}" srcId="{A6D2C70D-DC1A-F54A-A4DE-46E33913B027}" destId="{E6A111FE-4BF6-1346-B137-2EA61CD843E7}" srcOrd="1" destOrd="0" parTransId="{24A24CF0-260E-5A43-B347-29C63DB32865}" sibTransId="{2F9DD3E2-B933-E64F-86C4-D03B10997523}"/>
    <dgm:cxn modelId="{CBF99D56-4FAC-9742-9B5A-DFFB6B44E55D}" type="presOf" srcId="{919347F3-E7A2-804B-8EBD-E5F4CE20C2A2}" destId="{99270A79-923E-254B-90D9-C49252785348}" srcOrd="0" destOrd="0" presId="urn:microsoft.com/office/officeart/2005/8/layout/venn3"/>
    <dgm:cxn modelId="{4A534DA5-6922-6B4D-96B8-CE051C4A66D3}" srcId="{A6D2C70D-DC1A-F54A-A4DE-46E33913B027}" destId="{BC2C4EA6-FB4C-BB44-98C1-967B3CED5661}" srcOrd="0" destOrd="0" parTransId="{25DEE16B-5F3A-5E4A-A943-066BC3B91B3D}" sibTransId="{BEB33410-22D1-CA46-960D-1B665755EAC4}"/>
    <dgm:cxn modelId="{C406993F-BE12-0049-B007-FBEEC653DC28}" type="presOf" srcId="{7F30C6E7-0159-624F-9A98-BCC084A836C2}" destId="{E8657902-0DBD-434A-A6DB-8F274BBD8143}" srcOrd="0" destOrd="0" presId="urn:microsoft.com/office/officeart/2005/8/layout/venn3"/>
    <dgm:cxn modelId="{ECB0E6C9-6E1A-4B4E-878B-839A7D4312EA}" type="presOf" srcId="{BC2C4EA6-FB4C-BB44-98C1-967B3CED5661}" destId="{34AC6EAF-F695-4747-B01D-5BB0D645049A}" srcOrd="0" destOrd="0" presId="urn:microsoft.com/office/officeart/2005/8/layout/venn3"/>
    <dgm:cxn modelId="{D0BB5CB0-F774-8B42-8DE2-3A31147E4DE7}" srcId="{A6D2C70D-DC1A-F54A-A4DE-46E33913B027}" destId="{7F30C6E7-0159-624F-9A98-BCC084A836C2}" srcOrd="2" destOrd="0" parTransId="{9A19594E-7F27-2F40-B82A-8E61D374D739}" sibTransId="{D31B1CB1-373C-7944-B09A-5241836ED69C}"/>
    <dgm:cxn modelId="{650130C0-09D9-A44E-93F9-8C5B3031108E}" type="presOf" srcId="{E6A111FE-4BF6-1346-B137-2EA61CD843E7}" destId="{CB98E5B8-FC40-064F-BE5E-1EDB178C6332}" srcOrd="0" destOrd="0" presId="urn:microsoft.com/office/officeart/2005/8/layout/venn3"/>
    <dgm:cxn modelId="{AE483347-F0A7-F649-9A0E-7C9AD5B78C22}" type="presOf" srcId="{A6D2C70D-DC1A-F54A-A4DE-46E33913B027}" destId="{7E89ECF7-0371-8C43-AF9C-18A74B71E2F3}" srcOrd="0" destOrd="0" presId="urn:microsoft.com/office/officeart/2005/8/layout/venn3"/>
    <dgm:cxn modelId="{7E991753-D543-6E43-BE80-B14B43C3F2BC}" srcId="{A6D2C70D-DC1A-F54A-A4DE-46E33913B027}" destId="{919347F3-E7A2-804B-8EBD-E5F4CE20C2A2}" srcOrd="4" destOrd="0" parTransId="{6F9EC4C0-3CF4-A249-BF83-409D43DFB16D}" sibTransId="{3A60A99C-394D-CD41-83EA-F87A2FD32CA2}"/>
    <dgm:cxn modelId="{1C227B40-A63A-2645-8565-8D3862C02C53}" srcId="{A6D2C70D-DC1A-F54A-A4DE-46E33913B027}" destId="{A4E992DF-01FA-764E-9B98-7AC140889041}" srcOrd="3" destOrd="0" parTransId="{966CF587-2A67-D641-B13F-B31F6582860F}" sibTransId="{DDAF54FE-3A8D-E241-89D1-BEE9806FF94D}"/>
    <dgm:cxn modelId="{42F4D467-3743-0D40-9BD2-CE5DA10174B2}" type="presOf" srcId="{A4E992DF-01FA-764E-9B98-7AC140889041}" destId="{14AD8842-24DF-654C-9B9F-FB08EB85989F}" srcOrd="0" destOrd="0" presId="urn:microsoft.com/office/officeart/2005/8/layout/venn3"/>
    <dgm:cxn modelId="{1B004E32-1005-B345-9A9D-DB0B57F242FE}" type="presParOf" srcId="{7E89ECF7-0371-8C43-AF9C-18A74B71E2F3}" destId="{34AC6EAF-F695-4747-B01D-5BB0D645049A}" srcOrd="0" destOrd="0" presId="urn:microsoft.com/office/officeart/2005/8/layout/venn3"/>
    <dgm:cxn modelId="{18E4B2FB-26CA-A540-AB4E-71A8CA04A9FA}" type="presParOf" srcId="{7E89ECF7-0371-8C43-AF9C-18A74B71E2F3}" destId="{680B7888-20E9-7D4B-93A2-0751B261C528}" srcOrd="1" destOrd="0" presId="urn:microsoft.com/office/officeart/2005/8/layout/venn3"/>
    <dgm:cxn modelId="{9EEE11CC-EF3E-CA46-884C-09409CECDC50}" type="presParOf" srcId="{7E89ECF7-0371-8C43-AF9C-18A74B71E2F3}" destId="{CB98E5B8-FC40-064F-BE5E-1EDB178C6332}" srcOrd="2" destOrd="0" presId="urn:microsoft.com/office/officeart/2005/8/layout/venn3"/>
    <dgm:cxn modelId="{3EEEAA1C-80E8-334F-9D7C-5E2BE36B60CD}" type="presParOf" srcId="{7E89ECF7-0371-8C43-AF9C-18A74B71E2F3}" destId="{7EEE956F-A591-944C-AA65-685DAE7CDD3F}" srcOrd="3" destOrd="0" presId="urn:microsoft.com/office/officeart/2005/8/layout/venn3"/>
    <dgm:cxn modelId="{83152690-1526-A74C-823A-10920D44A800}" type="presParOf" srcId="{7E89ECF7-0371-8C43-AF9C-18A74B71E2F3}" destId="{E8657902-0DBD-434A-A6DB-8F274BBD8143}" srcOrd="4" destOrd="0" presId="urn:microsoft.com/office/officeart/2005/8/layout/venn3"/>
    <dgm:cxn modelId="{75A5B157-5BA0-594F-B6B0-91A9B0FC3C3C}" type="presParOf" srcId="{7E89ECF7-0371-8C43-AF9C-18A74B71E2F3}" destId="{8286956E-4AC6-134D-91BB-AE3AA453F8E8}" srcOrd="5" destOrd="0" presId="urn:microsoft.com/office/officeart/2005/8/layout/venn3"/>
    <dgm:cxn modelId="{F36E90A0-8179-5140-9E04-2C9B2DBE671F}" type="presParOf" srcId="{7E89ECF7-0371-8C43-AF9C-18A74B71E2F3}" destId="{14AD8842-24DF-654C-9B9F-FB08EB85989F}" srcOrd="6" destOrd="0" presId="urn:microsoft.com/office/officeart/2005/8/layout/venn3"/>
    <dgm:cxn modelId="{B0318E75-2C6B-F344-A80E-01711A0C302C}" type="presParOf" srcId="{7E89ECF7-0371-8C43-AF9C-18A74B71E2F3}" destId="{0981D5C0-3E8D-504B-8B99-24D4B5BDD607}" srcOrd="7" destOrd="0" presId="urn:microsoft.com/office/officeart/2005/8/layout/venn3"/>
    <dgm:cxn modelId="{34298D9A-ED97-314E-B368-D5BB094DDE5C}" type="presParOf" srcId="{7E89ECF7-0371-8C43-AF9C-18A74B71E2F3}" destId="{99270A79-923E-254B-90D9-C4925278534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26BB6E-261B-A840-817F-36392DDDE9BD}" type="doc">
      <dgm:prSet loTypeId="urn:microsoft.com/office/officeart/2005/8/layout/radial3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550405-C15C-E341-A5C8-BF39E9029F76}">
      <dgm:prSet phldrT="[Text]"/>
      <dgm:spPr/>
      <dgm:t>
        <a:bodyPr/>
        <a:lstStyle/>
        <a:p>
          <a:r>
            <a:rPr lang="en-US" dirty="0" smtClean="0"/>
            <a:t>Distributed Competence Centre</a:t>
          </a:r>
        </a:p>
      </dgm:t>
    </dgm:pt>
    <dgm:pt modelId="{D9B8A806-AC92-D247-AA95-CC5E6323DDA4}" type="parTrans" cxnId="{2F8572F0-0F5F-EB44-9A09-AB361484C0BD}">
      <dgm:prSet/>
      <dgm:spPr/>
      <dgm:t>
        <a:bodyPr/>
        <a:lstStyle/>
        <a:p>
          <a:endParaRPr lang="en-US"/>
        </a:p>
      </dgm:t>
    </dgm:pt>
    <dgm:pt modelId="{EDED1E6F-E75C-B743-B420-B477B46D031E}" type="sibTrans" cxnId="{2F8572F0-0F5F-EB44-9A09-AB361484C0BD}">
      <dgm:prSet/>
      <dgm:spPr/>
      <dgm:t>
        <a:bodyPr/>
        <a:lstStyle/>
        <a:p>
          <a:endParaRPr lang="en-US"/>
        </a:p>
      </dgm:t>
    </dgm:pt>
    <dgm:pt modelId="{30955A47-542A-6442-91CD-05AC2EF64830}">
      <dgm:prSet phldrT="[Text]" custT="1"/>
      <dgm:spPr/>
      <dgm:t>
        <a:bodyPr/>
        <a:lstStyle/>
        <a:p>
          <a:r>
            <a:rPr lang="en-US" sz="1600" dirty="0" smtClean="0"/>
            <a:t>BBMRI</a:t>
          </a:r>
          <a:endParaRPr lang="en-US" sz="1600" dirty="0"/>
        </a:p>
      </dgm:t>
    </dgm:pt>
    <dgm:pt modelId="{9638564B-AD83-FC40-A579-E6AE0790E8A1}" type="parTrans" cxnId="{502B4ADB-37F8-5A41-88A6-ED36EA2D14F3}">
      <dgm:prSet/>
      <dgm:spPr/>
      <dgm:t>
        <a:bodyPr/>
        <a:lstStyle/>
        <a:p>
          <a:endParaRPr lang="en-US"/>
        </a:p>
      </dgm:t>
    </dgm:pt>
    <dgm:pt modelId="{6766D9E1-C4A6-C944-85DD-EDA6CF3A288E}" type="sibTrans" cxnId="{502B4ADB-37F8-5A41-88A6-ED36EA2D14F3}">
      <dgm:prSet/>
      <dgm:spPr/>
      <dgm:t>
        <a:bodyPr/>
        <a:lstStyle/>
        <a:p>
          <a:endParaRPr lang="en-US"/>
        </a:p>
      </dgm:t>
    </dgm:pt>
    <dgm:pt modelId="{AC2A2700-F894-D64A-862A-B1B0971C7FC6}">
      <dgm:prSet phldrT="[Text]" custT="1"/>
      <dgm:spPr/>
      <dgm:t>
        <a:bodyPr/>
        <a:lstStyle/>
        <a:p>
          <a:r>
            <a:rPr lang="en-US" sz="1600" dirty="0" smtClean="0"/>
            <a:t>ELIXIR</a:t>
          </a:r>
          <a:endParaRPr lang="en-US" sz="1600" dirty="0"/>
        </a:p>
      </dgm:t>
    </dgm:pt>
    <dgm:pt modelId="{75036E66-6008-2C42-963A-78CB06B3A72F}" type="parTrans" cxnId="{12BD9E0A-8F72-EC42-912A-501C2167A642}">
      <dgm:prSet/>
      <dgm:spPr/>
      <dgm:t>
        <a:bodyPr/>
        <a:lstStyle/>
        <a:p>
          <a:endParaRPr lang="en-US"/>
        </a:p>
      </dgm:t>
    </dgm:pt>
    <dgm:pt modelId="{0D3B28D2-50C8-844B-9568-EFDFFD28B8DF}" type="sibTrans" cxnId="{12BD9E0A-8F72-EC42-912A-501C2167A642}">
      <dgm:prSet/>
      <dgm:spPr/>
      <dgm:t>
        <a:bodyPr/>
        <a:lstStyle/>
        <a:p>
          <a:endParaRPr lang="en-US"/>
        </a:p>
      </dgm:t>
    </dgm:pt>
    <dgm:pt modelId="{64635D36-0C62-034D-B8FE-EEDFFFDD589D}">
      <dgm:prSet phldrT="[Text]" custT="1"/>
      <dgm:spPr/>
      <dgm:t>
        <a:bodyPr/>
        <a:lstStyle/>
        <a:p>
          <a:r>
            <a:rPr lang="en-US" sz="1600" dirty="0" smtClean="0"/>
            <a:t>EPOS</a:t>
          </a:r>
          <a:endParaRPr lang="en-US" sz="1600" dirty="0"/>
        </a:p>
      </dgm:t>
    </dgm:pt>
    <dgm:pt modelId="{9F66DA86-0FE5-A841-9A30-BBD9DA5B7EEE}" type="parTrans" cxnId="{57449A02-D2B1-814B-A776-4AF1BEB6AFC2}">
      <dgm:prSet/>
      <dgm:spPr/>
      <dgm:t>
        <a:bodyPr/>
        <a:lstStyle/>
        <a:p>
          <a:endParaRPr lang="en-US"/>
        </a:p>
      </dgm:t>
    </dgm:pt>
    <dgm:pt modelId="{EC349430-3A69-DB4C-B86F-B4D21C8D7404}" type="sibTrans" cxnId="{57449A02-D2B1-814B-A776-4AF1BEB6AFC2}">
      <dgm:prSet/>
      <dgm:spPr/>
      <dgm:t>
        <a:bodyPr/>
        <a:lstStyle/>
        <a:p>
          <a:endParaRPr lang="en-US"/>
        </a:p>
      </dgm:t>
    </dgm:pt>
    <dgm:pt modelId="{7FA7E950-E8C4-4A46-87C9-647537532DEB}">
      <dgm:prSet phldrT="[Text]" custT="1"/>
      <dgm:spPr/>
      <dgm:t>
        <a:bodyPr/>
        <a:lstStyle/>
        <a:p>
          <a:r>
            <a:rPr lang="en-US" sz="1600" dirty="0" err="1" smtClean="0"/>
            <a:t>MoBrain</a:t>
          </a:r>
          <a:r>
            <a:rPr lang="en-US" sz="1600" dirty="0" smtClean="0"/>
            <a:t>/</a:t>
          </a:r>
          <a:br>
            <a:rPr lang="en-US" sz="1600" dirty="0" smtClean="0"/>
          </a:br>
          <a:r>
            <a:rPr lang="en-US" sz="1600" dirty="0" smtClean="0"/>
            <a:t>INSTRUCT</a:t>
          </a:r>
          <a:endParaRPr lang="en-US" sz="1600" dirty="0"/>
        </a:p>
      </dgm:t>
    </dgm:pt>
    <dgm:pt modelId="{B39C9170-38D7-B042-9656-8BEC243B3652}" type="parTrans" cxnId="{0ED05AC4-1134-C646-B6FA-66A1EAFD700C}">
      <dgm:prSet/>
      <dgm:spPr/>
      <dgm:t>
        <a:bodyPr/>
        <a:lstStyle/>
        <a:p>
          <a:endParaRPr lang="en-US"/>
        </a:p>
      </dgm:t>
    </dgm:pt>
    <dgm:pt modelId="{B6584B5C-D3D1-2040-9C2D-79274ECEFAB6}" type="sibTrans" cxnId="{0ED05AC4-1134-C646-B6FA-66A1EAFD700C}">
      <dgm:prSet/>
      <dgm:spPr/>
      <dgm:t>
        <a:bodyPr/>
        <a:lstStyle/>
        <a:p>
          <a:endParaRPr lang="en-US"/>
        </a:p>
      </dgm:t>
    </dgm:pt>
    <dgm:pt modelId="{CB6DCFAC-89D0-0548-9767-0BA2A762F7F7}">
      <dgm:prSet phldrT="[Text]" custT="1"/>
      <dgm:spPr/>
      <dgm:t>
        <a:bodyPr/>
        <a:lstStyle/>
        <a:p>
          <a:r>
            <a:rPr lang="en-US" sz="1600" dirty="0" smtClean="0"/>
            <a:t>EISCAT-3D</a:t>
          </a:r>
          <a:endParaRPr lang="en-US" sz="1600" dirty="0"/>
        </a:p>
      </dgm:t>
    </dgm:pt>
    <dgm:pt modelId="{1857A475-4B00-F34D-BF20-69994FC56964}" type="parTrans" cxnId="{5C6D6A6E-3E15-364D-9D90-B81AD36B07A4}">
      <dgm:prSet/>
      <dgm:spPr/>
      <dgm:t>
        <a:bodyPr/>
        <a:lstStyle/>
        <a:p>
          <a:endParaRPr lang="en-US"/>
        </a:p>
      </dgm:t>
    </dgm:pt>
    <dgm:pt modelId="{8283DE8B-B51B-884D-B829-41B7D2056111}" type="sibTrans" cxnId="{5C6D6A6E-3E15-364D-9D90-B81AD36B07A4}">
      <dgm:prSet/>
      <dgm:spPr/>
      <dgm:t>
        <a:bodyPr/>
        <a:lstStyle/>
        <a:p>
          <a:endParaRPr lang="en-US"/>
        </a:p>
      </dgm:t>
    </dgm:pt>
    <dgm:pt modelId="{50A75E5F-E3D1-154B-BAC9-FDC818B516EE}">
      <dgm:prSet phldrT="[Text]" custT="1"/>
      <dgm:spPr/>
      <dgm:t>
        <a:bodyPr/>
        <a:lstStyle/>
        <a:p>
          <a:r>
            <a:rPr lang="en-US" sz="1600" dirty="0" smtClean="0"/>
            <a:t>DARIAH</a:t>
          </a:r>
          <a:endParaRPr lang="en-US" sz="1600" dirty="0"/>
        </a:p>
      </dgm:t>
    </dgm:pt>
    <dgm:pt modelId="{82AD193A-7173-E041-A7F7-3619E214ACD0}" type="parTrans" cxnId="{9E03127E-F9BA-5649-AC59-05CD641E9152}">
      <dgm:prSet/>
      <dgm:spPr/>
      <dgm:t>
        <a:bodyPr/>
        <a:lstStyle/>
        <a:p>
          <a:endParaRPr lang="en-US"/>
        </a:p>
      </dgm:t>
    </dgm:pt>
    <dgm:pt modelId="{22D2A4E2-21ED-864E-B3C5-645E6FA5E02A}" type="sibTrans" cxnId="{9E03127E-F9BA-5649-AC59-05CD641E9152}">
      <dgm:prSet/>
      <dgm:spPr/>
      <dgm:t>
        <a:bodyPr/>
        <a:lstStyle/>
        <a:p>
          <a:endParaRPr lang="en-US"/>
        </a:p>
      </dgm:t>
    </dgm:pt>
    <dgm:pt modelId="{DDE6ACB9-A0EE-574B-9850-5DEA688A6E33}">
      <dgm:prSet phldrT="[Text]" custT="1"/>
      <dgm:spPr/>
      <dgm:t>
        <a:bodyPr/>
        <a:lstStyle/>
        <a:p>
          <a:r>
            <a:rPr lang="en-US" sz="1600" dirty="0" err="1" smtClean="0"/>
            <a:t>LifeWatch</a:t>
          </a:r>
          <a:endParaRPr lang="en-US" sz="1600" dirty="0"/>
        </a:p>
      </dgm:t>
    </dgm:pt>
    <dgm:pt modelId="{02B11557-1C31-B544-B5F6-9E68F91DDE71}" type="parTrans" cxnId="{A8766D56-C68E-7C4C-BF0E-FBEC1C3FE50F}">
      <dgm:prSet/>
      <dgm:spPr/>
      <dgm:t>
        <a:bodyPr/>
        <a:lstStyle/>
        <a:p>
          <a:endParaRPr lang="en-US"/>
        </a:p>
      </dgm:t>
    </dgm:pt>
    <dgm:pt modelId="{CD0FC0E8-1D98-2447-9C91-8B48305080B3}" type="sibTrans" cxnId="{A8766D56-C68E-7C4C-BF0E-FBEC1C3FE50F}">
      <dgm:prSet/>
      <dgm:spPr/>
      <dgm:t>
        <a:bodyPr/>
        <a:lstStyle/>
        <a:p>
          <a:endParaRPr lang="en-US"/>
        </a:p>
      </dgm:t>
    </dgm:pt>
    <dgm:pt modelId="{0AE1BA4E-8EA0-454B-9B6A-7A6193662E3F}">
      <dgm:prSet phldrT="[Text]" custT="1"/>
      <dgm:spPr/>
      <dgm:t>
        <a:bodyPr/>
        <a:lstStyle/>
        <a:p>
          <a:r>
            <a:rPr lang="en-US" sz="1400" dirty="0" smtClean="0"/>
            <a:t>Environment</a:t>
          </a:r>
          <a:br>
            <a:rPr lang="en-US" sz="1400" dirty="0" smtClean="0"/>
          </a:br>
          <a:r>
            <a:rPr lang="en-US" sz="1400" dirty="0" smtClean="0"/>
            <a:t>(disaster mitigation)</a:t>
          </a:r>
          <a:endParaRPr lang="en-US" sz="1400" dirty="0"/>
        </a:p>
      </dgm:t>
    </dgm:pt>
    <dgm:pt modelId="{D1F46F94-1B56-D643-B435-4F0C5B9FDF9B}" type="parTrans" cxnId="{4C469E85-095B-BB4B-B02C-3D158E3BCF4C}">
      <dgm:prSet/>
      <dgm:spPr/>
      <dgm:t>
        <a:bodyPr/>
        <a:lstStyle/>
        <a:p>
          <a:endParaRPr lang="en-US"/>
        </a:p>
      </dgm:t>
    </dgm:pt>
    <dgm:pt modelId="{1A622D5F-D122-8344-A4D8-60F4D3E2667B}" type="sibTrans" cxnId="{4C469E85-095B-BB4B-B02C-3D158E3BCF4C}">
      <dgm:prSet/>
      <dgm:spPr/>
      <dgm:t>
        <a:bodyPr/>
        <a:lstStyle/>
        <a:p>
          <a:endParaRPr lang="en-US"/>
        </a:p>
      </dgm:t>
    </dgm:pt>
    <dgm:pt modelId="{C9E1B360-44C4-FB4B-8D44-B8C1184349E2}">
      <dgm:prSet phldrT="[Text]" custT="1"/>
      <dgm:spPr/>
      <dgm:t>
        <a:bodyPr/>
        <a:lstStyle/>
        <a:p>
          <a:r>
            <a:rPr lang="en-US" sz="1400" dirty="0" smtClean="0"/>
            <a:t>EMSO (unfunded, </a:t>
          </a:r>
          <a:r>
            <a:rPr lang="en-US" sz="1400" dirty="0" err="1" smtClean="0"/>
            <a:t>MoU</a:t>
          </a:r>
          <a:r>
            <a:rPr lang="en-US" sz="1400" dirty="0" smtClean="0"/>
            <a:t>)</a:t>
          </a:r>
          <a:endParaRPr lang="en-US" sz="1400" dirty="0"/>
        </a:p>
      </dgm:t>
    </dgm:pt>
    <dgm:pt modelId="{E2B18962-CE90-8D4F-8831-8DAC783D5AC3}" type="parTrans" cxnId="{23C2D037-0075-F646-962C-808D51FED43C}">
      <dgm:prSet/>
      <dgm:spPr/>
      <dgm:t>
        <a:bodyPr/>
        <a:lstStyle/>
        <a:p>
          <a:endParaRPr lang="en-US"/>
        </a:p>
      </dgm:t>
    </dgm:pt>
    <dgm:pt modelId="{2B7E6575-F929-2844-97E0-750FC105A071}" type="sibTrans" cxnId="{23C2D037-0075-F646-962C-808D51FED43C}">
      <dgm:prSet/>
      <dgm:spPr/>
      <dgm:t>
        <a:bodyPr/>
        <a:lstStyle/>
        <a:p>
          <a:endParaRPr lang="en-US"/>
        </a:p>
      </dgm:t>
    </dgm:pt>
    <dgm:pt modelId="{83CC937D-ACB3-F746-B8B7-1EEDBDBC309A}" type="pres">
      <dgm:prSet presAssocID="{E626BB6E-261B-A840-817F-36392DDDE9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627DF1-EA31-144D-A0F1-524836370545}" type="pres">
      <dgm:prSet presAssocID="{E626BB6E-261B-A840-817F-36392DDDE9BD}" presName="radial" presStyleCnt="0">
        <dgm:presLayoutVars>
          <dgm:animLvl val="ctr"/>
        </dgm:presLayoutVars>
      </dgm:prSet>
      <dgm:spPr/>
    </dgm:pt>
    <dgm:pt modelId="{0F8A0670-AAAA-1642-8E15-B23B621955CC}" type="pres">
      <dgm:prSet presAssocID="{83550405-C15C-E341-A5C8-BF39E9029F76}" presName="centerShape" presStyleLbl="vennNode1" presStyleIdx="0" presStyleCnt="10"/>
      <dgm:spPr/>
      <dgm:t>
        <a:bodyPr/>
        <a:lstStyle/>
        <a:p>
          <a:endParaRPr lang="en-GB"/>
        </a:p>
      </dgm:t>
    </dgm:pt>
    <dgm:pt modelId="{773A8755-051D-0648-9E7B-219EAE80133E}" type="pres">
      <dgm:prSet presAssocID="{30955A47-542A-6442-91CD-05AC2EF64830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2C17BE-3E64-F84B-86C2-6B851D53EBD5}" type="pres">
      <dgm:prSet presAssocID="{50A75E5F-E3D1-154B-BAC9-FDC818B516EE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B38541-1C66-F84E-8389-86D54861102C}" type="pres">
      <dgm:prSet presAssocID="{CB6DCFAC-89D0-0548-9767-0BA2A762F7F7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EFCEF8-4ECA-4B41-8BE7-9C31CC81F6F1}" type="pres">
      <dgm:prSet presAssocID="{AC2A2700-F894-D64A-862A-B1B0971C7FC6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BA4887-F6AE-AA42-809F-29AF04C6C0A7}" type="pres">
      <dgm:prSet presAssocID="{64635D36-0C62-034D-B8FE-EEDFFFDD589D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D5DC7-1FCB-704E-AED1-F9ECB489F6AC}" type="pres">
      <dgm:prSet presAssocID="{DDE6ACB9-A0EE-574B-9850-5DEA688A6E33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F44AD5-72E0-8242-A7D7-8B457AF0E4E3}" type="pres">
      <dgm:prSet presAssocID="{7FA7E950-E8C4-4A46-87C9-647537532DEB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6CFB46-5FA7-4D4B-966A-1BD37A1F94B5}" type="pres">
      <dgm:prSet presAssocID="{0AE1BA4E-8EA0-454B-9B6A-7A6193662E3F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35EE5-45DD-A646-AF94-D39D14DA5446}" type="pres">
      <dgm:prSet presAssocID="{C9E1B360-44C4-FB4B-8D44-B8C1184349E2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449A02-D2B1-814B-A776-4AF1BEB6AFC2}" srcId="{83550405-C15C-E341-A5C8-BF39E9029F76}" destId="{64635D36-0C62-034D-B8FE-EEDFFFDD589D}" srcOrd="4" destOrd="0" parTransId="{9F66DA86-0FE5-A841-9A30-BBD9DA5B7EEE}" sibTransId="{EC349430-3A69-DB4C-B86F-B4D21C8D7404}"/>
    <dgm:cxn modelId="{DD57E014-5C9F-8D43-AF85-9451D6ED71EE}" type="presOf" srcId="{E626BB6E-261B-A840-817F-36392DDDE9BD}" destId="{83CC937D-ACB3-F746-B8B7-1EEDBDBC309A}" srcOrd="0" destOrd="0" presId="urn:microsoft.com/office/officeart/2005/8/layout/radial3"/>
    <dgm:cxn modelId="{4C469E85-095B-BB4B-B02C-3D158E3BCF4C}" srcId="{83550405-C15C-E341-A5C8-BF39E9029F76}" destId="{0AE1BA4E-8EA0-454B-9B6A-7A6193662E3F}" srcOrd="7" destOrd="0" parTransId="{D1F46F94-1B56-D643-B435-4F0C5B9FDF9B}" sibTransId="{1A622D5F-D122-8344-A4D8-60F4D3E2667B}"/>
    <dgm:cxn modelId="{12BD9E0A-8F72-EC42-912A-501C2167A642}" srcId="{83550405-C15C-E341-A5C8-BF39E9029F76}" destId="{AC2A2700-F894-D64A-862A-B1B0971C7FC6}" srcOrd="3" destOrd="0" parTransId="{75036E66-6008-2C42-963A-78CB06B3A72F}" sibTransId="{0D3B28D2-50C8-844B-9568-EFDFFD28B8DF}"/>
    <dgm:cxn modelId="{0ED05AC4-1134-C646-B6FA-66A1EAFD700C}" srcId="{83550405-C15C-E341-A5C8-BF39E9029F76}" destId="{7FA7E950-E8C4-4A46-87C9-647537532DEB}" srcOrd="6" destOrd="0" parTransId="{B39C9170-38D7-B042-9656-8BEC243B3652}" sibTransId="{B6584B5C-D3D1-2040-9C2D-79274ECEFAB6}"/>
    <dgm:cxn modelId="{23C2D037-0075-F646-962C-808D51FED43C}" srcId="{83550405-C15C-E341-A5C8-BF39E9029F76}" destId="{C9E1B360-44C4-FB4B-8D44-B8C1184349E2}" srcOrd="8" destOrd="0" parTransId="{E2B18962-CE90-8D4F-8831-8DAC783D5AC3}" sibTransId="{2B7E6575-F929-2844-97E0-750FC105A071}"/>
    <dgm:cxn modelId="{92B5B09E-C10D-0345-B61A-1A924F975CCA}" type="presOf" srcId="{83550405-C15C-E341-A5C8-BF39E9029F76}" destId="{0F8A0670-AAAA-1642-8E15-B23B621955CC}" srcOrd="0" destOrd="0" presId="urn:microsoft.com/office/officeart/2005/8/layout/radial3"/>
    <dgm:cxn modelId="{2CFBE348-24FA-AE45-A3F7-3A0F88E46ABA}" type="presOf" srcId="{0AE1BA4E-8EA0-454B-9B6A-7A6193662E3F}" destId="{1A6CFB46-5FA7-4D4B-966A-1BD37A1F94B5}" srcOrd="0" destOrd="0" presId="urn:microsoft.com/office/officeart/2005/8/layout/radial3"/>
    <dgm:cxn modelId="{A53B4A80-FF59-6342-9CB0-1A2D1CCE41DB}" type="presOf" srcId="{50A75E5F-E3D1-154B-BAC9-FDC818B516EE}" destId="{E12C17BE-3E64-F84B-86C2-6B851D53EBD5}" srcOrd="0" destOrd="0" presId="urn:microsoft.com/office/officeart/2005/8/layout/radial3"/>
    <dgm:cxn modelId="{1936422D-92C1-A646-9030-FB363B0D587F}" type="presOf" srcId="{DDE6ACB9-A0EE-574B-9850-5DEA688A6E33}" destId="{0D6D5DC7-1FCB-704E-AED1-F9ECB489F6AC}" srcOrd="0" destOrd="0" presId="urn:microsoft.com/office/officeart/2005/8/layout/radial3"/>
    <dgm:cxn modelId="{DC969084-EA45-7D41-B363-1763BADB1024}" type="presOf" srcId="{7FA7E950-E8C4-4A46-87C9-647537532DEB}" destId="{39F44AD5-72E0-8242-A7D7-8B457AF0E4E3}" srcOrd="0" destOrd="0" presId="urn:microsoft.com/office/officeart/2005/8/layout/radial3"/>
    <dgm:cxn modelId="{18C496F3-025B-E149-A974-84D3EC1DD85A}" type="presOf" srcId="{30955A47-542A-6442-91CD-05AC2EF64830}" destId="{773A8755-051D-0648-9E7B-219EAE80133E}" srcOrd="0" destOrd="0" presId="urn:microsoft.com/office/officeart/2005/8/layout/radial3"/>
    <dgm:cxn modelId="{7518CE4B-B7C7-054A-9415-CC3C85FA230A}" type="presOf" srcId="{64635D36-0C62-034D-B8FE-EEDFFFDD589D}" destId="{15BA4887-F6AE-AA42-809F-29AF04C6C0A7}" srcOrd="0" destOrd="0" presId="urn:microsoft.com/office/officeart/2005/8/layout/radial3"/>
    <dgm:cxn modelId="{A8766D56-C68E-7C4C-BF0E-FBEC1C3FE50F}" srcId="{83550405-C15C-E341-A5C8-BF39E9029F76}" destId="{DDE6ACB9-A0EE-574B-9850-5DEA688A6E33}" srcOrd="5" destOrd="0" parTransId="{02B11557-1C31-B544-B5F6-9E68F91DDE71}" sibTransId="{CD0FC0E8-1D98-2447-9C91-8B48305080B3}"/>
    <dgm:cxn modelId="{5C6D6A6E-3E15-364D-9D90-B81AD36B07A4}" srcId="{83550405-C15C-E341-A5C8-BF39E9029F76}" destId="{CB6DCFAC-89D0-0548-9767-0BA2A762F7F7}" srcOrd="2" destOrd="0" parTransId="{1857A475-4B00-F34D-BF20-69994FC56964}" sibTransId="{8283DE8B-B51B-884D-B829-41B7D2056111}"/>
    <dgm:cxn modelId="{502B4ADB-37F8-5A41-88A6-ED36EA2D14F3}" srcId="{83550405-C15C-E341-A5C8-BF39E9029F76}" destId="{30955A47-542A-6442-91CD-05AC2EF64830}" srcOrd="0" destOrd="0" parTransId="{9638564B-AD83-FC40-A579-E6AE0790E8A1}" sibTransId="{6766D9E1-C4A6-C944-85DD-EDA6CF3A288E}"/>
    <dgm:cxn modelId="{4A482B25-A633-F04F-976D-01A3A13E7973}" type="presOf" srcId="{CB6DCFAC-89D0-0548-9767-0BA2A762F7F7}" destId="{E3B38541-1C66-F84E-8389-86D54861102C}" srcOrd="0" destOrd="0" presId="urn:microsoft.com/office/officeart/2005/8/layout/radial3"/>
    <dgm:cxn modelId="{0BF3BBAB-6988-754C-AF37-A10681E015AD}" type="presOf" srcId="{AC2A2700-F894-D64A-862A-B1B0971C7FC6}" destId="{43EFCEF8-4ECA-4B41-8BE7-9C31CC81F6F1}" srcOrd="0" destOrd="0" presId="urn:microsoft.com/office/officeart/2005/8/layout/radial3"/>
    <dgm:cxn modelId="{8ACCD8C6-1F2E-D246-8D7A-4AF02D61C0DA}" type="presOf" srcId="{C9E1B360-44C4-FB4B-8D44-B8C1184349E2}" destId="{89C35EE5-45DD-A646-AF94-D39D14DA5446}" srcOrd="0" destOrd="0" presId="urn:microsoft.com/office/officeart/2005/8/layout/radial3"/>
    <dgm:cxn modelId="{2F8572F0-0F5F-EB44-9A09-AB361484C0BD}" srcId="{E626BB6E-261B-A840-817F-36392DDDE9BD}" destId="{83550405-C15C-E341-A5C8-BF39E9029F76}" srcOrd="0" destOrd="0" parTransId="{D9B8A806-AC92-D247-AA95-CC5E6323DDA4}" sibTransId="{EDED1E6F-E75C-B743-B420-B477B46D031E}"/>
    <dgm:cxn modelId="{9E03127E-F9BA-5649-AC59-05CD641E9152}" srcId="{83550405-C15C-E341-A5C8-BF39E9029F76}" destId="{50A75E5F-E3D1-154B-BAC9-FDC818B516EE}" srcOrd="1" destOrd="0" parTransId="{82AD193A-7173-E041-A7F7-3619E214ACD0}" sibTransId="{22D2A4E2-21ED-864E-B3C5-645E6FA5E02A}"/>
    <dgm:cxn modelId="{B505D2F0-69E2-1948-AC69-47AD4E66C56D}" type="presParOf" srcId="{83CC937D-ACB3-F746-B8B7-1EEDBDBC309A}" destId="{3E627DF1-EA31-144D-A0F1-524836370545}" srcOrd="0" destOrd="0" presId="urn:microsoft.com/office/officeart/2005/8/layout/radial3"/>
    <dgm:cxn modelId="{1BDD1AF1-13C0-5340-8A10-C44AB014296B}" type="presParOf" srcId="{3E627DF1-EA31-144D-A0F1-524836370545}" destId="{0F8A0670-AAAA-1642-8E15-B23B621955CC}" srcOrd="0" destOrd="0" presId="urn:microsoft.com/office/officeart/2005/8/layout/radial3"/>
    <dgm:cxn modelId="{699C312E-115D-1245-9AD7-BBF7EEE5819B}" type="presParOf" srcId="{3E627DF1-EA31-144D-A0F1-524836370545}" destId="{773A8755-051D-0648-9E7B-219EAE80133E}" srcOrd="1" destOrd="0" presId="urn:microsoft.com/office/officeart/2005/8/layout/radial3"/>
    <dgm:cxn modelId="{0747B3A0-0A8C-2B48-B36C-999136158919}" type="presParOf" srcId="{3E627DF1-EA31-144D-A0F1-524836370545}" destId="{E12C17BE-3E64-F84B-86C2-6B851D53EBD5}" srcOrd="2" destOrd="0" presId="urn:microsoft.com/office/officeart/2005/8/layout/radial3"/>
    <dgm:cxn modelId="{DEE82BF3-1477-B643-A343-1DD0531E0CF3}" type="presParOf" srcId="{3E627DF1-EA31-144D-A0F1-524836370545}" destId="{E3B38541-1C66-F84E-8389-86D54861102C}" srcOrd="3" destOrd="0" presId="urn:microsoft.com/office/officeart/2005/8/layout/radial3"/>
    <dgm:cxn modelId="{3A615653-9657-814F-8CF2-0F154B6886FD}" type="presParOf" srcId="{3E627DF1-EA31-144D-A0F1-524836370545}" destId="{43EFCEF8-4ECA-4B41-8BE7-9C31CC81F6F1}" srcOrd="4" destOrd="0" presId="urn:microsoft.com/office/officeart/2005/8/layout/radial3"/>
    <dgm:cxn modelId="{1A112DDF-595C-0F47-8467-7860CF4EEDB7}" type="presParOf" srcId="{3E627DF1-EA31-144D-A0F1-524836370545}" destId="{15BA4887-F6AE-AA42-809F-29AF04C6C0A7}" srcOrd="5" destOrd="0" presId="urn:microsoft.com/office/officeart/2005/8/layout/radial3"/>
    <dgm:cxn modelId="{626EBA25-A5E3-9A46-8892-F4D818FC8A06}" type="presParOf" srcId="{3E627DF1-EA31-144D-A0F1-524836370545}" destId="{0D6D5DC7-1FCB-704E-AED1-F9ECB489F6AC}" srcOrd="6" destOrd="0" presId="urn:microsoft.com/office/officeart/2005/8/layout/radial3"/>
    <dgm:cxn modelId="{E01B1FA5-F8A6-9D46-9C0B-3F9C11DD29E3}" type="presParOf" srcId="{3E627DF1-EA31-144D-A0F1-524836370545}" destId="{39F44AD5-72E0-8242-A7D7-8B457AF0E4E3}" srcOrd="7" destOrd="0" presId="urn:microsoft.com/office/officeart/2005/8/layout/radial3"/>
    <dgm:cxn modelId="{2E29B91D-6AFB-8346-8A18-364D30E02FBA}" type="presParOf" srcId="{3E627DF1-EA31-144D-A0F1-524836370545}" destId="{1A6CFB46-5FA7-4D4B-966A-1BD37A1F94B5}" srcOrd="8" destOrd="0" presId="urn:microsoft.com/office/officeart/2005/8/layout/radial3"/>
    <dgm:cxn modelId="{FB708ACD-26F8-DC41-AA4B-B6F6FA1B0EE3}" type="presParOf" srcId="{3E627DF1-EA31-144D-A0F1-524836370545}" destId="{89C35EE5-45DD-A646-AF94-D39D14DA5446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29735-E677-C54A-9DE1-19A715EC363D}">
      <dsp:nvSpPr>
        <dsp:cNvPr id="0" name=""/>
        <dsp:cNvSpPr/>
      </dsp:nvSpPr>
      <dsp:spPr>
        <a:xfrm>
          <a:off x="2032371" y="1278141"/>
          <a:ext cx="3834426" cy="3834426"/>
        </a:xfrm>
        <a:prstGeom prst="ellipse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BABB85-4AA6-944A-A0A4-F3B2EBEF4E27}">
      <dsp:nvSpPr>
        <dsp:cNvPr id="0" name=""/>
        <dsp:cNvSpPr/>
      </dsp:nvSpPr>
      <dsp:spPr>
        <a:xfrm>
          <a:off x="3239881" y="2530362"/>
          <a:ext cx="1452841" cy="1329985"/>
        </a:xfrm>
        <a:prstGeom prst="ellipse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6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BE92E0-3D3F-1040-A717-6FB4CFCFBA81}">
      <dsp:nvSpPr>
        <dsp:cNvPr id="0" name=""/>
        <dsp:cNvSpPr/>
      </dsp:nvSpPr>
      <dsp:spPr>
        <a:xfrm>
          <a:off x="3582859" y="2811912"/>
          <a:ext cx="766885" cy="76688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71DB5C-691B-094D-93FC-0408B2D72F7C}">
      <dsp:nvSpPr>
        <dsp:cNvPr id="0" name=""/>
        <dsp:cNvSpPr/>
      </dsp:nvSpPr>
      <dsp:spPr>
        <a:xfrm>
          <a:off x="6248319" y="231626"/>
          <a:ext cx="4623033" cy="1118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smtClean="0">
              <a:solidFill>
                <a:srgbClr val="1F497D"/>
              </a:solidFill>
            </a:rPr>
            <a:t> (1) Innovation </a:t>
          </a:r>
          <a:r>
            <a:rPr lang="en-US" sz="2800" b="1" i="1" kern="1200" dirty="0" smtClean="0">
              <a:solidFill>
                <a:srgbClr val="1F497D"/>
              </a:solidFill>
            </a:rPr>
            <a:t>and outreach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ym typeface="Wingdings"/>
            </a:rPr>
            <a:t> EC H2020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ym typeface="Wingdings"/>
            </a:rPr>
            <a:t> Current flagship   project: </a:t>
          </a:r>
          <a:r>
            <a:rPr lang="en-US" sz="2800" kern="1200" dirty="0" smtClean="0">
              <a:sym typeface="Wingdings"/>
            </a:rPr>
            <a:t>EGI-Engage</a:t>
          </a:r>
        </a:p>
      </dsp:txBody>
      <dsp:txXfrm>
        <a:off x="6248319" y="231626"/>
        <a:ext cx="4623033" cy="1118374"/>
      </dsp:txXfrm>
    </dsp:sp>
    <dsp:sp modelId="{B56C1CB9-A5F5-BA41-87A5-DE891E4DAB4E}">
      <dsp:nvSpPr>
        <dsp:cNvPr id="0" name=""/>
        <dsp:cNvSpPr/>
      </dsp:nvSpPr>
      <dsp:spPr>
        <a:xfrm>
          <a:off x="6043283" y="559187"/>
          <a:ext cx="47930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23C64-B2F3-AB48-BC60-D74D3C7E1D83}">
      <dsp:nvSpPr>
        <dsp:cNvPr id="0" name=""/>
        <dsp:cNvSpPr/>
      </dsp:nvSpPr>
      <dsp:spPr>
        <a:xfrm rot="5400000">
          <a:off x="3686069" y="840058"/>
          <a:ext cx="2635528" cy="2075063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720A4-F040-C84B-AE64-534E6B5A1D6E}">
      <dsp:nvSpPr>
        <dsp:cNvPr id="0" name=""/>
        <dsp:cNvSpPr/>
      </dsp:nvSpPr>
      <dsp:spPr>
        <a:xfrm>
          <a:off x="6334843" y="1728190"/>
          <a:ext cx="5134123" cy="1118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i="1" kern="1200" dirty="0" smtClean="0">
            <a:solidFill>
              <a:srgbClr val="1F497D"/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smtClean="0">
              <a:solidFill>
                <a:srgbClr val="1F497D"/>
              </a:solidFill>
            </a:rPr>
            <a:t>(2) Federation </a:t>
          </a:r>
          <a:r>
            <a:rPr lang="en-US" sz="2800" b="1" i="1" kern="1200" dirty="0" smtClean="0">
              <a:solidFill>
                <a:srgbClr val="1F497D"/>
              </a:solidFill>
            </a:rPr>
            <a:t>services </a:t>
          </a:r>
          <a:endParaRPr lang="en-US" sz="2800" b="1" i="1" kern="1200" dirty="0" smtClean="0">
            <a:solidFill>
              <a:srgbClr val="1F497D"/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ym typeface="Wingdings"/>
            </a:rPr>
            <a:t> </a:t>
          </a:r>
          <a:r>
            <a:rPr lang="en-US" sz="2800" kern="1200" dirty="0" smtClean="0"/>
            <a:t>yearly </a:t>
          </a:r>
          <a:r>
            <a:rPr lang="en-US" sz="2800" kern="1200" dirty="0" smtClean="0"/>
            <a:t>fees and in-kind contributions</a:t>
          </a:r>
          <a:endParaRPr lang="en-US" sz="2800" kern="1200" dirty="0"/>
        </a:p>
      </dsp:txBody>
      <dsp:txXfrm>
        <a:off x="6334843" y="1728190"/>
        <a:ext cx="5134123" cy="1118374"/>
      </dsp:txXfrm>
    </dsp:sp>
    <dsp:sp modelId="{A62EF9BA-9B2C-1045-9103-C029CC14B82B}">
      <dsp:nvSpPr>
        <dsp:cNvPr id="0" name=""/>
        <dsp:cNvSpPr/>
      </dsp:nvSpPr>
      <dsp:spPr>
        <a:xfrm>
          <a:off x="5974809" y="2664296"/>
          <a:ext cx="47930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5C2D2-AB1B-5C43-AC5D-AECD66BD551A}">
      <dsp:nvSpPr>
        <dsp:cNvPr id="0" name=""/>
        <dsp:cNvSpPr/>
      </dsp:nvSpPr>
      <dsp:spPr>
        <a:xfrm rot="5400000">
          <a:off x="4552995" y="2259347"/>
          <a:ext cx="1016857" cy="1826756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A7D07-BC6F-504C-A195-8F3ACBDB3BEA}">
      <dsp:nvSpPr>
        <dsp:cNvPr id="0" name=""/>
        <dsp:cNvSpPr/>
      </dsp:nvSpPr>
      <dsp:spPr>
        <a:xfrm>
          <a:off x="6294620" y="3067711"/>
          <a:ext cx="4650602" cy="1118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i="1" kern="1200" dirty="0" smtClean="0">
            <a:solidFill>
              <a:srgbClr val="1F497D"/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i="1" kern="1200" dirty="0" smtClean="0">
            <a:solidFill>
              <a:srgbClr val="1F497D"/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smtClean="0">
              <a:solidFill>
                <a:srgbClr val="1F497D"/>
              </a:solidFill>
            </a:rPr>
            <a:t>(3) Distributed </a:t>
          </a:r>
          <a:r>
            <a:rPr lang="en-US" sz="2800" b="1" i="1" kern="1200" dirty="0" smtClean="0">
              <a:solidFill>
                <a:srgbClr val="1F497D"/>
              </a:solidFill>
            </a:rPr>
            <a:t>Compute/Storage/Data of </a:t>
          </a:r>
          <a:endParaRPr lang="en-US" sz="2800" b="1" i="1" kern="1200" dirty="0" smtClean="0">
            <a:solidFill>
              <a:srgbClr val="1F497D"/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ym typeface="Wingdings"/>
            </a:rPr>
            <a:t> </a:t>
          </a:r>
          <a:r>
            <a:rPr lang="en-US" sz="2800" kern="1200" dirty="0" smtClean="0"/>
            <a:t>National </a:t>
          </a:r>
          <a:r>
            <a:rPr lang="en-US" sz="2800" kern="1200" dirty="0" smtClean="0"/>
            <a:t>funding agencies</a:t>
          </a:r>
          <a:endParaRPr lang="en-US" sz="2800" kern="1200" dirty="0"/>
        </a:p>
      </dsp:txBody>
      <dsp:txXfrm>
        <a:off x="6294620" y="3067711"/>
        <a:ext cx="4650602" cy="1118374"/>
      </dsp:txXfrm>
    </dsp:sp>
    <dsp:sp modelId="{900C79C4-7EA0-A04A-B964-B8ADC342D33A}">
      <dsp:nvSpPr>
        <dsp:cNvPr id="0" name=""/>
        <dsp:cNvSpPr/>
      </dsp:nvSpPr>
      <dsp:spPr>
        <a:xfrm>
          <a:off x="5927550" y="3672407"/>
          <a:ext cx="47930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05909-019E-FF4C-A4D9-C613659AA3E3}">
      <dsp:nvSpPr>
        <dsp:cNvPr id="0" name=""/>
        <dsp:cNvSpPr/>
      </dsp:nvSpPr>
      <dsp:spPr>
        <a:xfrm rot="5400000">
          <a:off x="4770304" y="3233690"/>
          <a:ext cx="765787" cy="1643223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C6EAF-F695-4747-B01D-5BB0D645049A}">
      <dsp:nvSpPr>
        <dsp:cNvPr id="0" name=""/>
        <dsp:cNvSpPr/>
      </dsp:nvSpPr>
      <dsp:spPr>
        <a:xfrm>
          <a:off x="1085" y="1127921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23 Cloud providers, 280 HTC </a:t>
          </a:r>
          <a:r>
            <a:rPr lang="en-US" sz="2000" kern="1200" dirty="0" err="1" smtClean="0"/>
            <a:t>centres</a:t>
          </a:r>
          <a:endParaRPr lang="en-US" sz="2000" kern="1200" dirty="0"/>
        </a:p>
      </dsp:txBody>
      <dsp:txXfrm>
        <a:off x="310988" y="1437824"/>
        <a:ext cx="1496343" cy="1496343"/>
      </dsp:txXfrm>
    </dsp:sp>
    <dsp:sp modelId="{CB98E5B8-FC40-064F-BE5E-1EDB178C6332}">
      <dsp:nvSpPr>
        <dsp:cNvPr id="0" name=""/>
        <dsp:cNvSpPr/>
      </dsp:nvSpPr>
      <dsp:spPr>
        <a:xfrm>
          <a:off x="1694005" y="1121277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+250 000 instantiated VMs/year</a:t>
          </a:r>
          <a:endParaRPr lang="en-US" sz="2000" kern="1200" dirty="0"/>
        </a:p>
      </dsp:txBody>
      <dsp:txXfrm>
        <a:off x="2003908" y="1431180"/>
        <a:ext cx="1496343" cy="1496343"/>
      </dsp:txXfrm>
    </dsp:sp>
    <dsp:sp modelId="{E8657902-0DBD-434A-A6DB-8F274BBD8143}">
      <dsp:nvSpPr>
        <dsp:cNvPr id="0" name=""/>
        <dsp:cNvSpPr/>
      </dsp:nvSpPr>
      <dsp:spPr>
        <a:xfrm>
          <a:off x="3386925" y="1121277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1.7 Million jobs/day </a:t>
          </a:r>
          <a:endParaRPr lang="en-US" sz="2000" kern="1200" dirty="0"/>
        </a:p>
      </dsp:txBody>
      <dsp:txXfrm>
        <a:off x="3696828" y="1431180"/>
        <a:ext cx="1496343" cy="1496343"/>
      </dsp:txXfrm>
    </dsp:sp>
    <dsp:sp modelId="{14AD8842-24DF-654C-9B9F-FB08EB85989F}">
      <dsp:nvSpPr>
        <dsp:cNvPr id="0" name=""/>
        <dsp:cNvSpPr/>
      </dsp:nvSpPr>
      <dsp:spPr>
        <a:xfrm>
          <a:off x="5079844" y="1121277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8437700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8437700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8437700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2.6 Billion CPU hours/year +26%</a:t>
          </a:r>
          <a:endParaRPr lang="en-US" sz="2000" kern="1200" dirty="0"/>
        </a:p>
      </dsp:txBody>
      <dsp:txXfrm>
        <a:off x="5389747" y="1431180"/>
        <a:ext cx="1496343" cy="1496343"/>
      </dsp:txXfrm>
    </dsp:sp>
    <dsp:sp modelId="{99270A79-923E-254B-90D9-C49252785348}">
      <dsp:nvSpPr>
        <dsp:cNvPr id="0" name=""/>
        <dsp:cNvSpPr/>
      </dsp:nvSpPr>
      <dsp:spPr>
        <a:xfrm>
          <a:off x="6772764" y="1121277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&gt;48 000 users, +25%</a:t>
          </a:r>
          <a:endParaRPr lang="en-US" sz="2000" kern="1200" dirty="0"/>
        </a:p>
      </dsp:txBody>
      <dsp:txXfrm>
        <a:off x="7082667" y="1431180"/>
        <a:ext cx="1496343" cy="1496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A0670-AAAA-1642-8E15-B23B621955CC}">
      <dsp:nvSpPr>
        <dsp:cNvPr id="0" name=""/>
        <dsp:cNvSpPr/>
      </dsp:nvSpPr>
      <dsp:spPr>
        <a:xfrm>
          <a:off x="2727724" y="1163073"/>
          <a:ext cx="2825470" cy="282547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Distributed Competence Centre</a:t>
          </a:r>
        </a:p>
      </dsp:txBody>
      <dsp:txXfrm>
        <a:off x="3141505" y="1576854"/>
        <a:ext cx="1997908" cy="1997908"/>
      </dsp:txXfrm>
    </dsp:sp>
    <dsp:sp modelId="{773A8755-051D-0648-9E7B-219EAE80133E}">
      <dsp:nvSpPr>
        <dsp:cNvPr id="0" name=""/>
        <dsp:cNvSpPr/>
      </dsp:nvSpPr>
      <dsp:spPr>
        <a:xfrm>
          <a:off x="3434092" y="27937"/>
          <a:ext cx="1412735" cy="141273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BBMRI</a:t>
          </a:r>
          <a:endParaRPr lang="en-US" sz="1600" kern="1200" dirty="0"/>
        </a:p>
      </dsp:txBody>
      <dsp:txXfrm>
        <a:off x="3640982" y="234827"/>
        <a:ext cx="998955" cy="998955"/>
      </dsp:txXfrm>
    </dsp:sp>
    <dsp:sp modelId="{E12C17BE-3E64-F84B-86C2-6B851D53EBD5}">
      <dsp:nvSpPr>
        <dsp:cNvPr id="0" name=""/>
        <dsp:cNvSpPr/>
      </dsp:nvSpPr>
      <dsp:spPr>
        <a:xfrm>
          <a:off x="4617787" y="458767"/>
          <a:ext cx="1412735" cy="141273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DARIAH</a:t>
          </a:r>
          <a:endParaRPr lang="en-US" sz="1600" kern="1200" dirty="0"/>
        </a:p>
      </dsp:txBody>
      <dsp:txXfrm>
        <a:off x="4824677" y="665657"/>
        <a:ext cx="998955" cy="998955"/>
      </dsp:txXfrm>
    </dsp:sp>
    <dsp:sp modelId="{E3B38541-1C66-F84E-8389-86D54861102C}">
      <dsp:nvSpPr>
        <dsp:cNvPr id="0" name=""/>
        <dsp:cNvSpPr/>
      </dsp:nvSpPr>
      <dsp:spPr>
        <a:xfrm>
          <a:off x="5247618" y="1549666"/>
          <a:ext cx="1412735" cy="141273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EISCAT-3D</a:t>
          </a:r>
          <a:endParaRPr lang="en-US" sz="1600" kern="1200" dirty="0"/>
        </a:p>
      </dsp:txBody>
      <dsp:txXfrm>
        <a:off x="5454508" y="1756556"/>
        <a:ext cx="998955" cy="998955"/>
      </dsp:txXfrm>
    </dsp:sp>
    <dsp:sp modelId="{43EFCEF8-4ECA-4B41-8BE7-9C31CC81F6F1}">
      <dsp:nvSpPr>
        <dsp:cNvPr id="0" name=""/>
        <dsp:cNvSpPr/>
      </dsp:nvSpPr>
      <dsp:spPr>
        <a:xfrm>
          <a:off x="5028880" y="2790192"/>
          <a:ext cx="1412735" cy="1412735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ELIXIR</a:t>
          </a:r>
          <a:endParaRPr lang="en-US" sz="1600" kern="1200" dirty="0"/>
        </a:p>
      </dsp:txBody>
      <dsp:txXfrm>
        <a:off x="5235770" y="2997082"/>
        <a:ext cx="998955" cy="998955"/>
      </dsp:txXfrm>
    </dsp:sp>
    <dsp:sp modelId="{15BA4887-F6AE-AA42-809F-29AF04C6C0A7}">
      <dsp:nvSpPr>
        <dsp:cNvPr id="0" name=""/>
        <dsp:cNvSpPr/>
      </dsp:nvSpPr>
      <dsp:spPr>
        <a:xfrm>
          <a:off x="4063923" y="3599887"/>
          <a:ext cx="1412735" cy="141273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EPOS</a:t>
          </a:r>
          <a:endParaRPr lang="en-US" sz="1600" kern="1200" dirty="0"/>
        </a:p>
      </dsp:txBody>
      <dsp:txXfrm>
        <a:off x="4270813" y="3806777"/>
        <a:ext cx="998955" cy="998955"/>
      </dsp:txXfrm>
    </dsp:sp>
    <dsp:sp modelId="{0D6D5DC7-1FCB-704E-AED1-F9ECB489F6AC}">
      <dsp:nvSpPr>
        <dsp:cNvPr id="0" name=""/>
        <dsp:cNvSpPr/>
      </dsp:nvSpPr>
      <dsp:spPr>
        <a:xfrm>
          <a:off x="2804261" y="3599887"/>
          <a:ext cx="1412735" cy="141273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LifeWatch</a:t>
          </a:r>
          <a:endParaRPr lang="en-US" sz="1600" kern="1200" dirty="0"/>
        </a:p>
      </dsp:txBody>
      <dsp:txXfrm>
        <a:off x="3011151" y="3806777"/>
        <a:ext cx="998955" cy="998955"/>
      </dsp:txXfrm>
    </dsp:sp>
    <dsp:sp modelId="{39F44AD5-72E0-8242-A7D7-8B457AF0E4E3}">
      <dsp:nvSpPr>
        <dsp:cNvPr id="0" name=""/>
        <dsp:cNvSpPr/>
      </dsp:nvSpPr>
      <dsp:spPr>
        <a:xfrm>
          <a:off x="1839304" y="2790192"/>
          <a:ext cx="1412735" cy="141273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MoBrain</a:t>
          </a:r>
          <a:r>
            <a:rPr lang="en-US" sz="1600" kern="1200" dirty="0" smtClean="0"/>
            <a:t>/</a:t>
          </a:r>
          <a:br>
            <a:rPr lang="en-US" sz="1600" kern="1200" dirty="0" smtClean="0"/>
          </a:br>
          <a:r>
            <a:rPr lang="en-US" sz="1600" kern="1200" dirty="0" smtClean="0"/>
            <a:t>INSTRUCT</a:t>
          </a:r>
          <a:endParaRPr lang="en-US" sz="1600" kern="1200" dirty="0"/>
        </a:p>
      </dsp:txBody>
      <dsp:txXfrm>
        <a:off x="2046194" y="2997082"/>
        <a:ext cx="998955" cy="998955"/>
      </dsp:txXfrm>
    </dsp:sp>
    <dsp:sp modelId="{1A6CFB46-5FA7-4D4B-966A-1BD37A1F94B5}">
      <dsp:nvSpPr>
        <dsp:cNvPr id="0" name=""/>
        <dsp:cNvSpPr/>
      </dsp:nvSpPr>
      <dsp:spPr>
        <a:xfrm>
          <a:off x="1620565" y="1549666"/>
          <a:ext cx="1412735" cy="141273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Environment</a:t>
          </a:r>
          <a:br>
            <a:rPr lang="en-US" sz="1400" kern="1200" dirty="0" smtClean="0"/>
          </a:br>
          <a:r>
            <a:rPr lang="en-US" sz="1400" kern="1200" dirty="0" smtClean="0"/>
            <a:t>(disaster mitigation)</a:t>
          </a:r>
          <a:endParaRPr lang="en-US" sz="1400" kern="1200" dirty="0"/>
        </a:p>
      </dsp:txBody>
      <dsp:txXfrm>
        <a:off x="1827455" y="1756556"/>
        <a:ext cx="998955" cy="998955"/>
      </dsp:txXfrm>
    </dsp:sp>
    <dsp:sp modelId="{89C35EE5-45DD-A646-AF94-D39D14DA5446}">
      <dsp:nvSpPr>
        <dsp:cNvPr id="0" name=""/>
        <dsp:cNvSpPr/>
      </dsp:nvSpPr>
      <dsp:spPr>
        <a:xfrm>
          <a:off x="2250397" y="458767"/>
          <a:ext cx="1412735" cy="1412735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EMSO (unfunded, </a:t>
          </a:r>
          <a:r>
            <a:rPr lang="en-US" sz="1400" kern="1200" dirty="0" err="1" smtClean="0"/>
            <a:t>MoU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2457287" y="665657"/>
        <a:ext cx="998955" cy="998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19/04/17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19/04/17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25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07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00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07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07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07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07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30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6567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A globally distributed ICT infrastructure that federates the digital </a:t>
            </a:r>
            <a:r>
              <a:rPr lang="en-US" sz="1200" b="0" dirty="0" smtClean="0">
                <a:solidFill>
                  <a:srgbClr val="3366FF"/>
                </a:solidFill>
              </a:rPr>
              <a:t>capabilities, resources </a:t>
            </a:r>
            <a:r>
              <a:rPr lang="en-US" sz="1200" b="0" dirty="0" smtClean="0"/>
              <a:t>and </a:t>
            </a:r>
            <a:r>
              <a:rPr lang="en-US" sz="1200" b="0" dirty="0" smtClean="0">
                <a:solidFill>
                  <a:srgbClr val="3366FF"/>
                </a:solidFill>
              </a:rPr>
              <a:t>expertise</a:t>
            </a:r>
            <a:r>
              <a:rPr lang="en-US" sz="1200" b="0" dirty="0" smtClean="0"/>
              <a:t> of national and international research communities in Europe and worldwide.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200" b="0" dirty="0" smtClean="0">
              <a:solidFill>
                <a:srgbClr val="184D80"/>
              </a:solidFill>
              <a:ea typeface="MS PGothic" charset="0"/>
              <a:cs typeface="MS PGothic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EGI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has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delivered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unprecedented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data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analysis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capabilities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more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than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48,000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researchers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from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many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disciplines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and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is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now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committed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bring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innovation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the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private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sector</a:t>
            </a:r>
            <a:r>
              <a:rPr kumimoji="1" lang="de-DE" sz="1200" b="0" dirty="0" smtClean="0">
                <a:solidFill>
                  <a:srgbClr val="184D80"/>
                </a:solidFill>
                <a:latin typeface="Calibri" charset="0"/>
                <a:ea typeface="MS PGothic" charset="0"/>
                <a:cs typeface="MS PGothic" charset="0"/>
              </a:rPr>
              <a:t>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543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8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8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of 6k 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16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6165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00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00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58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5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24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775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Introduction to EGI, 19-04-2017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4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sk-SK" smtClean="0">
                <a:solidFill>
                  <a:prstClr val="white"/>
                </a:solidFill>
              </a:rPr>
              <a:t>Introduction to EGI, 19-04-2017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8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sk-SK" smtClean="0">
                <a:solidFill>
                  <a:prstClr val="white"/>
                </a:solidFill>
              </a:rPr>
              <a:t>Introduction to EGI, 19-04-2017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sk-SK" smtClean="0">
                <a:solidFill>
                  <a:prstClr val="white"/>
                </a:solidFill>
              </a:rPr>
              <a:t>Introduction to EGI, 19-04-2017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25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176464" cy="385018"/>
          </a:xfrm>
          <a:prstGeom prst="rect">
            <a:avLst/>
          </a:prstGeom>
        </p:spPr>
        <p:txBody>
          <a:bodyPr/>
          <a:lstStyle/>
          <a:p>
            <a:r>
              <a:rPr lang="sk-SK" smtClean="0">
                <a:solidFill>
                  <a:prstClr val="white"/>
                </a:solidFill>
              </a:rPr>
              <a:t>Introduction to EGI, 19-04-2017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7504E1-1AF2-4D77-B312-87A8A7BD615B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56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68312" y="1341438"/>
            <a:ext cx="8424167" cy="48244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Level 2</a:t>
            </a:r>
          </a:p>
          <a:p>
            <a:pPr lvl="2"/>
            <a:r>
              <a:rPr lang="nl-NL" dirty="0" smtClean="0"/>
              <a:t>Level 3</a:t>
            </a:r>
          </a:p>
          <a:p>
            <a:pPr lvl="3"/>
            <a:r>
              <a:rPr lang="nl-NL" dirty="0" smtClean="0"/>
              <a:t>Level 4</a:t>
            </a:r>
          </a:p>
          <a:p>
            <a:pPr lvl="4"/>
            <a:r>
              <a:rPr lang="nl-NL" dirty="0" smtClean="0"/>
              <a:t>Level 5</a:t>
            </a:r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457200" y="64541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l-NL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843808" y="6525344"/>
            <a:ext cx="5040560" cy="33265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 smtClean="0"/>
              <a:t>Astronomical Data Analysis Software and Systems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37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 userDrawn="1"/>
        </p:nvSpPr>
        <p:spPr bwMode="auto">
          <a:xfrm>
            <a:off x="457200" y="1935163"/>
            <a:ext cx="8024813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 defTabSz="328613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541338" indent="-269875" defTabSz="328613">
              <a:defRPr sz="7600" b="1">
                <a:solidFill>
                  <a:srgbClr val="FFD624"/>
                </a:solidFill>
                <a:latin typeface="Verdana" charset="0"/>
                <a:ea typeface="Geneva" charset="0"/>
                <a:cs typeface="Geneva" charset="0"/>
              </a:defRPr>
            </a:lvl2pPr>
            <a:lvl3pPr marL="804863" indent="-263525" defTabSz="328613">
              <a:defRPr sz="7600" b="1">
                <a:solidFill>
                  <a:srgbClr val="FFD624"/>
                </a:solidFill>
                <a:latin typeface="Verdana" charset="0"/>
                <a:ea typeface="Geneva" charset="0"/>
                <a:cs typeface="Geneva" charset="0"/>
              </a:defRPr>
            </a:lvl3pPr>
            <a:lvl4pPr marL="1074738" indent="-269875" defTabSz="328613">
              <a:defRPr sz="7600" b="1">
                <a:solidFill>
                  <a:srgbClr val="FFD624"/>
                </a:solidFill>
                <a:latin typeface="Verdana" charset="0"/>
                <a:ea typeface="Geneva" charset="0"/>
                <a:cs typeface="Geneva" charset="0"/>
              </a:defRPr>
            </a:lvl4pPr>
            <a:lvl5pPr marL="1346200" indent="-271463" defTabSz="328613">
              <a:defRPr sz="7600" b="1">
                <a:solidFill>
                  <a:srgbClr val="FFD624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1803400" indent="-271463" defTabSz="3286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2260600" indent="-271463" defTabSz="3286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2717800" indent="-271463" defTabSz="3286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3175000" indent="-271463" defTabSz="3286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1800"/>
              </a:spcBef>
              <a:buFont typeface="Wingdings" charset="0"/>
              <a:buChar char="§"/>
            </a:pPr>
            <a:endParaRPr kumimoji="1" lang="de-DE" sz="2400" b="0" dirty="0">
              <a:solidFill>
                <a:srgbClr val="184D80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338138" y="1249363"/>
            <a:ext cx="83153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58775" indent="-358775">
              <a:defRPr sz="7600" b="1">
                <a:solidFill>
                  <a:srgbClr val="FFD624"/>
                </a:solidFill>
                <a:latin typeface="Verdana" charset="0"/>
                <a:ea typeface="Geneva" charset="0"/>
                <a:cs typeface="Geneva" charset="0"/>
              </a:defRPr>
            </a:lvl2pPr>
            <a:lvl3pPr marL="358775" indent="-358775">
              <a:defRPr sz="7600" b="1">
                <a:solidFill>
                  <a:srgbClr val="FFD624"/>
                </a:solidFill>
                <a:latin typeface="Verdana" charset="0"/>
                <a:ea typeface="Geneva" charset="0"/>
                <a:cs typeface="Geneva" charset="0"/>
              </a:defRPr>
            </a:lvl3pPr>
            <a:lvl4pPr marL="358775" indent="-358775">
              <a:defRPr sz="7600" b="1">
                <a:solidFill>
                  <a:srgbClr val="FFD624"/>
                </a:solidFill>
                <a:latin typeface="Verdana" charset="0"/>
                <a:ea typeface="Geneva" charset="0"/>
                <a:cs typeface="Geneva" charset="0"/>
              </a:defRPr>
            </a:lvl4pPr>
            <a:lvl5pPr marL="358775" indent="-358775">
              <a:defRPr sz="7600" b="1">
                <a:solidFill>
                  <a:srgbClr val="FFD624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815975" indent="-358775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1273175" indent="-358775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730375" indent="-358775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2187575" indent="-358775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endParaRPr lang="de-DE" sz="24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6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AA264-474B-4FCF-BC4F-D5F43632E4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3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3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33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5" y="6453336"/>
            <a:ext cx="6768752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sk-SK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27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sk-SK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sk-SK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90" r:id="rId3"/>
    <p:sldLayoutId id="2147483691" r:id="rId4"/>
    <p:sldLayoutId id="2147483701" r:id="rId5"/>
    <p:sldLayoutId id="2147483703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sk-SK" smtClean="0"/>
              <a:t>Introduction to EGI, 19-04-2017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704" r:id="rId4"/>
    <p:sldLayoutId id="2147483705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prstClr val="white"/>
                </a:solidFill>
                <a:latin typeface="Segoe UI" pitchFamily="34" charset="0"/>
                <a:cs typeface="Segoe UI" pitchFamily="34" charset="0"/>
              </a:rPr>
              <a:pPr/>
              <a:t>‹#›</a:t>
            </a:fld>
            <a:endParaRPr lang="nl-NL" sz="1050" b="1" dirty="0">
              <a:solidFill>
                <a:prstClr val="white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sk-SK" smtClean="0">
                <a:solidFill>
                  <a:prstClr val="white"/>
                </a:solidFill>
              </a:rPr>
              <a:t>Introduction to EGI, 19-04-2017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5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gi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8.png"/><Relationship Id="rId12" Type="http://schemas.openxmlformats.org/officeDocument/2006/relationships/image" Target="../media/image89.png"/><Relationship Id="rId13" Type="http://schemas.openxmlformats.org/officeDocument/2006/relationships/image" Target="../media/image90.png"/><Relationship Id="rId14" Type="http://schemas.openxmlformats.org/officeDocument/2006/relationships/image" Target="../media/image91.png"/><Relationship Id="rId15" Type="http://schemas.openxmlformats.org/officeDocument/2006/relationships/image" Target="../media/image92.png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hyperlink" Target="https://www.egi.eu/services/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hyperlink" Target="http://go.egi.eu/ServiceCatalogue" TargetMode="External"/><Relationship Id="rId5" Type="http://schemas.openxmlformats.org/officeDocument/2006/relationships/image" Target="../media/image9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1.jpeg"/><Relationship Id="rId3" Type="http://schemas.openxmlformats.org/officeDocument/2006/relationships/image" Target="../media/image10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digitalinfrastructures.eu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g"/><Relationship Id="rId12" Type="http://schemas.openxmlformats.org/officeDocument/2006/relationships/image" Target="../media/image20.png"/><Relationship Id="rId13" Type="http://schemas.openxmlformats.org/officeDocument/2006/relationships/image" Target="../media/image21.gi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jpg"/><Relationship Id="rId9" Type="http://schemas.openxmlformats.org/officeDocument/2006/relationships/image" Target="../media/image17.png"/><Relationship Id="rId10" Type="http://schemas.openxmlformats.org/officeDocument/2006/relationships/image" Target="../media/image18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i.eu/" TargetMode="External"/><Relationship Id="rId4" Type="http://schemas.openxmlformats.org/officeDocument/2006/relationships/hyperlink" Target="https://www.egi.eu/services/" TargetMode="External"/><Relationship Id="rId5" Type="http://schemas.openxmlformats.org/officeDocument/2006/relationships/hyperlink" Target="https://www.egi.eu/about/publications/" TargetMode="External"/><Relationship Id="rId6" Type="http://schemas.openxmlformats.org/officeDocument/2006/relationships/hyperlink" Target="mailto:contact@egi.eu" TargetMode="External"/><Relationship Id="rId7" Type="http://schemas.openxmlformats.org/officeDocument/2006/relationships/hyperlink" Target="mailto:business@egi.eu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46" Type="http://schemas.openxmlformats.org/officeDocument/2006/relationships/image" Target="../media/image66.jpg"/><Relationship Id="rId47" Type="http://schemas.openxmlformats.org/officeDocument/2006/relationships/image" Target="../media/image67.png"/><Relationship Id="rId48" Type="http://schemas.openxmlformats.org/officeDocument/2006/relationships/hyperlink" Target="https://www.egi.eu/about/egi-council/" TargetMode="External"/><Relationship Id="rId20" Type="http://schemas.openxmlformats.org/officeDocument/2006/relationships/image" Target="../media/image40.jpg"/><Relationship Id="rId21" Type="http://schemas.openxmlformats.org/officeDocument/2006/relationships/image" Target="../media/image41.png"/><Relationship Id="rId22" Type="http://schemas.openxmlformats.org/officeDocument/2006/relationships/image" Target="../media/image42.jpg"/><Relationship Id="rId23" Type="http://schemas.openxmlformats.org/officeDocument/2006/relationships/image" Target="../media/image43.png"/><Relationship Id="rId24" Type="http://schemas.openxmlformats.org/officeDocument/2006/relationships/image" Target="../media/image44.jpg"/><Relationship Id="rId25" Type="http://schemas.openxmlformats.org/officeDocument/2006/relationships/image" Target="../media/image45.png"/><Relationship Id="rId26" Type="http://schemas.openxmlformats.org/officeDocument/2006/relationships/image" Target="../media/image46.jpg"/><Relationship Id="rId27" Type="http://schemas.openxmlformats.org/officeDocument/2006/relationships/image" Target="../media/image47.png"/><Relationship Id="rId28" Type="http://schemas.openxmlformats.org/officeDocument/2006/relationships/image" Target="../media/image48.jp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5" Type="http://schemas.openxmlformats.org/officeDocument/2006/relationships/image" Target="../media/image25.png"/><Relationship Id="rId30" Type="http://schemas.openxmlformats.org/officeDocument/2006/relationships/image" Target="../media/image50.jpg"/><Relationship Id="rId31" Type="http://schemas.openxmlformats.org/officeDocument/2006/relationships/image" Target="../media/image51.png"/><Relationship Id="rId32" Type="http://schemas.openxmlformats.org/officeDocument/2006/relationships/image" Target="../media/image52.png"/><Relationship Id="rId9" Type="http://schemas.openxmlformats.org/officeDocument/2006/relationships/image" Target="../media/image29.png"/><Relationship Id="rId6" Type="http://schemas.openxmlformats.org/officeDocument/2006/relationships/image" Target="../media/image26.jpg"/><Relationship Id="rId7" Type="http://schemas.openxmlformats.org/officeDocument/2006/relationships/image" Target="../media/image27.png"/><Relationship Id="rId8" Type="http://schemas.openxmlformats.org/officeDocument/2006/relationships/image" Target="../media/image28.jpg"/><Relationship Id="rId33" Type="http://schemas.openxmlformats.org/officeDocument/2006/relationships/image" Target="../media/image53.png"/><Relationship Id="rId34" Type="http://schemas.openxmlformats.org/officeDocument/2006/relationships/image" Target="../media/image54.jpg"/><Relationship Id="rId35" Type="http://schemas.openxmlformats.org/officeDocument/2006/relationships/image" Target="../media/image55.png"/><Relationship Id="rId36" Type="http://schemas.openxmlformats.org/officeDocument/2006/relationships/image" Target="../media/image56.jpg"/><Relationship Id="rId10" Type="http://schemas.openxmlformats.org/officeDocument/2006/relationships/image" Target="../media/image30.jpg"/><Relationship Id="rId11" Type="http://schemas.openxmlformats.org/officeDocument/2006/relationships/image" Target="../media/image31.png"/><Relationship Id="rId12" Type="http://schemas.openxmlformats.org/officeDocument/2006/relationships/image" Target="../media/image32.jpg"/><Relationship Id="rId13" Type="http://schemas.openxmlformats.org/officeDocument/2006/relationships/image" Target="../media/image33.png"/><Relationship Id="rId14" Type="http://schemas.openxmlformats.org/officeDocument/2006/relationships/image" Target="../media/image34.jpg"/><Relationship Id="rId15" Type="http://schemas.openxmlformats.org/officeDocument/2006/relationships/image" Target="../media/image35.png"/><Relationship Id="rId16" Type="http://schemas.openxmlformats.org/officeDocument/2006/relationships/image" Target="../media/image36.jpg"/><Relationship Id="rId17" Type="http://schemas.openxmlformats.org/officeDocument/2006/relationships/image" Target="../media/image37.png"/><Relationship Id="rId18" Type="http://schemas.openxmlformats.org/officeDocument/2006/relationships/image" Target="../media/image38.jpg"/><Relationship Id="rId19" Type="http://schemas.openxmlformats.org/officeDocument/2006/relationships/image" Target="../media/image39.png"/><Relationship Id="rId37" Type="http://schemas.openxmlformats.org/officeDocument/2006/relationships/image" Target="../media/image57.png"/><Relationship Id="rId38" Type="http://schemas.openxmlformats.org/officeDocument/2006/relationships/image" Target="../media/image58.png"/><Relationship Id="rId39" Type="http://schemas.openxmlformats.org/officeDocument/2006/relationships/image" Target="../media/image59.png"/><Relationship Id="rId40" Type="http://schemas.openxmlformats.org/officeDocument/2006/relationships/image" Target="../media/image60.jpeg"/><Relationship Id="rId41" Type="http://schemas.openxmlformats.org/officeDocument/2006/relationships/image" Target="../media/image61.png"/><Relationship Id="rId42" Type="http://schemas.openxmlformats.org/officeDocument/2006/relationships/image" Target="../media/image62.jpg"/><Relationship Id="rId43" Type="http://schemas.openxmlformats.org/officeDocument/2006/relationships/image" Target="../media/image63.png"/><Relationship Id="rId44" Type="http://schemas.openxmlformats.org/officeDocument/2006/relationships/image" Target="../media/image64.jpg"/><Relationship Id="rId45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1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dariah-gateway.lpds.sztaki.hu/" TargetMode="External"/><Relationship Id="rId3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4690173"/>
            <a:ext cx="0" cy="1674364"/>
          </a:xfrm>
          <a:custGeom>
            <a:avLst/>
            <a:gdLst/>
            <a:ahLst/>
            <a:cxnLst/>
            <a:rect l="l" t="t" r="r" b="b"/>
            <a:pathLst>
              <a:path h="1848002">
                <a:moveTo>
                  <a:pt x="0" y="1848002"/>
                </a:moveTo>
                <a:lnTo>
                  <a:pt x="0" y="0"/>
                </a:lnTo>
                <a:lnTo>
                  <a:pt x="0" y="1848002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-195943" y="5728234"/>
            <a:ext cx="9535886" cy="738539"/>
          </a:xfrm>
          <a:custGeom>
            <a:avLst/>
            <a:gdLst/>
            <a:ahLst/>
            <a:cxnLst/>
            <a:rect l="l" t="t" r="r" b="b"/>
            <a:pathLst>
              <a:path w="5543994" h="1848002">
                <a:moveTo>
                  <a:pt x="5436006" y="0"/>
                </a:moveTo>
                <a:lnTo>
                  <a:pt x="108000" y="0"/>
                </a:lnTo>
                <a:lnTo>
                  <a:pt x="108000" y="1848002"/>
                </a:lnTo>
                <a:lnTo>
                  <a:pt x="5436006" y="1848002"/>
                </a:lnTo>
                <a:lnTo>
                  <a:pt x="5436006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pPr marL="11142">
              <a:lnSpc>
                <a:spcPct val="95825"/>
              </a:lnSpc>
              <a:spcBef>
                <a:spcPts val="587"/>
              </a:spcBef>
            </a:pPr>
            <a:r>
              <a:rPr lang="en-GB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</a:p>
          <a:p>
            <a:pPr marL="11142">
              <a:lnSpc>
                <a:spcPct val="95825"/>
              </a:lnSpc>
              <a:spcBef>
                <a:spcPts val="587"/>
              </a:spcBef>
            </a:pPr>
            <a:r>
              <a:rPr lang="en-GB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www.egi.eu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37715" y="5728234"/>
            <a:ext cx="1240971" cy="1129767"/>
          </a:xfrm>
          <a:custGeom>
            <a:avLst/>
            <a:gdLst/>
            <a:ahLst/>
            <a:cxnLst/>
            <a:rect l="l" t="t" r="r" b="b"/>
            <a:pathLst>
              <a:path w="1353235" h="1353235">
                <a:moveTo>
                  <a:pt x="676617" y="1353235"/>
                </a:moveTo>
                <a:lnTo>
                  <a:pt x="732110" y="1350992"/>
                </a:lnTo>
                <a:lnTo>
                  <a:pt x="786368" y="1344379"/>
                </a:lnTo>
                <a:lnTo>
                  <a:pt x="839216" y="1333571"/>
                </a:lnTo>
                <a:lnTo>
                  <a:pt x="890481" y="1318741"/>
                </a:lnTo>
                <a:lnTo>
                  <a:pt x="939987" y="1300063"/>
                </a:lnTo>
                <a:lnTo>
                  <a:pt x="987562" y="1277712"/>
                </a:lnTo>
                <a:lnTo>
                  <a:pt x="1033030" y="1251862"/>
                </a:lnTo>
                <a:lnTo>
                  <a:pt x="1076219" y="1222687"/>
                </a:lnTo>
                <a:lnTo>
                  <a:pt x="1116953" y="1190361"/>
                </a:lnTo>
                <a:lnTo>
                  <a:pt x="1155058" y="1155058"/>
                </a:lnTo>
                <a:lnTo>
                  <a:pt x="1190361" y="1116953"/>
                </a:lnTo>
                <a:lnTo>
                  <a:pt x="1222687" y="1076219"/>
                </a:lnTo>
                <a:lnTo>
                  <a:pt x="1251862" y="1033030"/>
                </a:lnTo>
                <a:lnTo>
                  <a:pt x="1277712" y="987562"/>
                </a:lnTo>
                <a:lnTo>
                  <a:pt x="1300063" y="939987"/>
                </a:lnTo>
                <a:lnTo>
                  <a:pt x="1318741" y="890481"/>
                </a:lnTo>
                <a:lnTo>
                  <a:pt x="1333571" y="839216"/>
                </a:lnTo>
                <a:lnTo>
                  <a:pt x="1344379" y="786368"/>
                </a:lnTo>
                <a:lnTo>
                  <a:pt x="1350992" y="732110"/>
                </a:lnTo>
                <a:lnTo>
                  <a:pt x="1353235" y="676617"/>
                </a:lnTo>
                <a:lnTo>
                  <a:pt x="1350992" y="621124"/>
                </a:lnTo>
                <a:lnTo>
                  <a:pt x="1344379" y="566867"/>
                </a:lnTo>
                <a:lnTo>
                  <a:pt x="1333571" y="514019"/>
                </a:lnTo>
                <a:lnTo>
                  <a:pt x="1318741" y="462754"/>
                </a:lnTo>
                <a:lnTo>
                  <a:pt x="1300063" y="413248"/>
                </a:lnTo>
                <a:lnTo>
                  <a:pt x="1277712" y="365673"/>
                </a:lnTo>
                <a:lnTo>
                  <a:pt x="1251862" y="320204"/>
                </a:lnTo>
                <a:lnTo>
                  <a:pt x="1222687" y="277016"/>
                </a:lnTo>
                <a:lnTo>
                  <a:pt x="1190361" y="236282"/>
                </a:lnTo>
                <a:lnTo>
                  <a:pt x="1155058" y="198177"/>
                </a:lnTo>
                <a:lnTo>
                  <a:pt x="1116953" y="162874"/>
                </a:lnTo>
                <a:lnTo>
                  <a:pt x="1076219" y="130548"/>
                </a:lnTo>
                <a:lnTo>
                  <a:pt x="1033030" y="101373"/>
                </a:lnTo>
                <a:lnTo>
                  <a:pt x="987562" y="75523"/>
                </a:lnTo>
                <a:lnTo>
                  <a:pt x="939987" y="53172"/>
                </a:lnTo>
                <a:lnTo>
                  <a:pt x="890481" y="34494"/>
                </a:lnTo>
                <a:lnTo>
                  <a:pt x="839216" y="19664"/>
                </a:lnTo>
                <a:lnTo>
                  <a:pt x="786368" y="8855"/>
                </a:lnTo>
                <a:lnTo>
                  <a:pt x="732110" y="2242"/>
                </a:lnTo>
                <a:lnTo>
                  <a:pt x="676617" y="0"/>
                </a:lnTo>
                <a:lnTo>
                  <a:pt x="621124" y="2242"/>
                </a:lnTo>
                <a:lnTo>
                  <a:pt x="566867" y="8855"/>
                </a:lnTo>
                <a:lnTo>
                  <a:pt x="514019" y="19664"/>
                </a:lnTo>
                <a:lnTo>
                  <a:pt x="462754" y="34494"/>
                </a:lnTo>
                <a:lnTo>
                  <a:pt x="413248" y="53172"/>
                </a:lnTo>
                <a:lnTo>
                  <a:pt x="365673" y="75523"/>
                </a:lnTo>
                <a:lnTo>
                  <a:pt x="320204" y="101373"/>
                </a:lnTo>
                <a:lnTo>
                  <a:pt x="277016" y="130548"/>
                </a:lnTo>
                <a:lnTo>
                  <a:pt x="236282" y="162874"/>
                </a:lnTo>
                <a:lnTo>
                  <a:pt x="198177" y="198177"/>
                </a:lnTo>
                <a:lnTo>
                  <a:pt x="162874" y="236282"/>
                </a:lnTo>
                <a:lnTo>
                  <a:pt x="130548" y="277016"/>
                </a:lnTo>
                <a:lnTo>
                  <a:pt x="101373" y="320204"/>
                </a:lnTo>
                <a:lnTo>
                  <a:pt x="75523" y="365673"/>
                </a:lnTo>
                <a:lnTo>
                  <a:pt x="53172" y="413248"/>
                </a:lnTo>
                <a:lnTo>
                  <a:pt x="34494" y="462754"/>
                </a:lnTo>
                <a:lnTo>
                  <a:pt x="19664" y="514019"/>
                </a:lnTo>
                <a:lnTo>
                  <a:pt x="8855" y="566867"/>
                </a:lnTo>
                <a:lnTo>
                  <a:pt x="2242" y="621124"/>
                </a:lnTo>
                <a:lnTo>
                  <a:pt x="0" y="676617"/>
                </a:lnTo>
                <a:lnTo>
                  <a:pt x="2242" y="732110"/>
                </a:lnTo>
                <a:lnTo>
                  <a:pt x="8855" y="786368"/>
                </a:lnTo>
                <a:lnTo>
                  <a:pt x="19664" y="839216"/>
                </a:lnTo>
                <a:lnTo>
                  <a:pt x="34494" y="890481"/>
                </a:lnTo>
                <a:lnTo>
                  <a:pt x="53172" y="939987"/>
                </a:lnTo>
                <a:lnTo>
                  <a:pt x="75523" y="987562"/>
                </a:lnTo>
                <a:lnTo>
                  <a:pt x="101373" y="1033030"/>
                </a:lnTo>
                <a:lnTo>
                  <a:pt x="130548" y="1076219"/>
                </a:lnTo>
                <a:lnTo>
                  <a:pt x="162874" y="1116953"/>
                </a:lnTo>
                <a:lnTo>
                  <a:pt x="198177" y="1155058"/>
                </a:lnTo>
                <a:lnTo>
                  <a:pt x="236282" y="1190361"/>
                </a:lnTo>
                <a:lnTo>
                  <a:pt x="277016" y="1222687"/>
                </a:lnTo>
                <a:lnTo>
                  <a:pt x="320204" y="1251862"/>
                </a:lnTo>
                <a:lnTo>
                  <a:pt x="365673" y="1277712"/>
                </a:lnTo>
                <a:lnTo>
                  <a:pt x="413248" y="1300063"/>
                </a:lnTo>
                <a:lnTo>
                  <a:pt x="462754" y="1318741"/>
                </a:lnTo>
                <a:lnTo>
                  <a:pt x="514019" y="1333571"/>
                </a:lnTo>
                <a:lnTo>
                  <a:pt x="566867" y="1344379"/>
                </a:lnTo>
                <a:lnTo>
                  <a:pt x="621124" y="1350992"/>
                </a:lnTo>
                <a:lnTo>
                  <a:pt x="676617" y="1353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78696" y="5914452"/>
            <a:ext cx="69994" cy="74287"/>
          </a:xfrm>
          <a:custGeom>
            <a:avLst/>
            <a:gdLst/>
            <a:ahLst/>
            <a:cxnLst/>
            <a:rect l="l" t="t" r="r" b="b"/>
            <a:pathLst>
              <a:path w="81661" h="81991">
                <a:moveTo>
                  <a:pt x="0" y="35712"/>
                </a:moveTo>
                <a:lnTo>
                  <a:pt x="161" y="47735"/>
                </a:lnTo>
                <a:lnTo>
                  <a:pt x="4268" y="60115"/>
                </a:lnTo>
                <a:lnTo>
                  <a:pt x="11926" y="70494"/>
                </a:lnTo>
                <a:lnTo>
                  <a:pt x="22510" y="78057"/>
                </a:lnTo>
                <a:lnTo>
                  <a:pt x="35394" y="81991"/>
                </a:lnTo>
                <a:lnTo>
                  <a:pt x="47380" y="81835"/>
                </a:lnTo>
                <a:lnTo>
                  <a:pt x="59762" y="77739"/>
                </a:lnTo>
                <a:lnTo>
                  <a:pt x="70149" y="70088"/>
                </a:lnTo>
                <a:lnTo>
                  <a:pt x="77722" y="59508"/>
                </a:lnTo>
                <a:lnTo>
                  <a:pt x="81661" y="46621"/>
                </a:lnTo>
                <a:lnTo>
                  <a:pt x="81504" y="34607"/>
                </a:lnTo>
                <a:lnTo>
                  <a:pt x="77402" y="22236"/>
                </a:lnTo>
                <a:lnTo>
                  <a:pt x="69746" y="11862"/>
                </a:lnTo>
                <a:lnTo>
                  <a:pt x="59163" y="4298"/>
                </a:lnTo>
                <a:lnTo>
                  <a:pt x="46278" y="355"/>
                </a:lnTo>
                <a:lnTo>
                  <a:pt x="40767" y="0"/>
                </a:lnTo>
                <a:lnTo>
                  <a:pt x="36978" y="174"/>
                </a:lnTo>
                <a:lnTo>
                  <a:pt x="23676" y="3733"/>
                </a:lnTo>
                <a:lnTo>
                  <a:pt x="12449" y="11325"/>
                </a:lnTo>
                <a:lnTo>
                  <a:pt x="4242" y="22227"/>
                </a:lnTo>
                <a:lnTo>
                  <a:pt x="0" y="3571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62785" y="5915618"/>
            <a:ext cx="69777" cy="74172"/>
          </a:xfrm>
          <a:custGeom>
            <a:avLst/>
            <a:gdLst/>
            <a:ahLst/>
            <a:cxnLst/>
            <a:rect l="l" t="t" r="r" b="b"/>
            <a:pathLst>
              <a:path w="81407" h="81864">
                <a:moveTo>
                  <a:pt x="34480" y="482"/>
                </a:moveTo>
                <a:lnTo>
                  <a:pt x="22625" y="4182"/>
                </a:lnTo>
                <a:lnTo>
                  <a:pt x="12046" y="11622"/>
                </a:lnTo>
                <a:lnTo>
                  <a:pt x="4353" y="21849"/>
                </a:lnTo>
                <a:lnTo>
                  <a:pt x="139" y="34052"/>
                </a:lnTo>
                <a:lnTo>
                  <a:pt x="0" y="47421"/>
                </a:lnTo>
                <a:lnTo>
                  <a:pt x="3706" y="59268"/>
                </a:lnTo>
                <a:lnTo>
                  <a:pt x="11147" y="69842"/>
                </a:lnTo>
                <a:lnTo>
                  <a:pt x="21371" y="77528"/>
                </a:lnTo>
                <a:lnTo>
                  <a:pt x="33571" y="81733"/>
                </a:lnTo>
                <a:lnTo>
                  <a:pt x="46939" y="81864"/>
                </a:lnTo>
                <a:lnTo>
                  <a:pt x="58805" y="78164"/>
                </a:lnTo>
                <a:lnTo>
                  <a:pt x="69381" y="70731"/>
                </a:lnTo>
                <a:lnTo>
                  <a:pt x="77069" y="60510"/>
                </a:lnTo>
                <a:lnTo>
                  <a:pt x="81275" y="48306"/>
                </a:lnTo>
                <a:lnTo>
                  <a:pt x="81406" y="34924"/>
                </a:lnTo>
                <a:lnTo>
                  <a:pt x="80804" y="31798"/>
                </a:lnTo>
                <a:lnTo>
                  <a:pt x="75376" y="18938"/>
                </a:lnTo>
                <a:lnTo>
                  <a:pt x="66256" y="8884"/>
                </a:lnTo>
                <a:lnTo>
                  <a:pt x="54400" y="2337"/>
                </a:lnTo>
                <a:lnTo>
                  <a:pt x="40766" y="0"/>
                </a:lnTo>
                <a:lnTo>
                  <a:pt x="38684" y="0"/>
                </a:lnTo>
                <a:lnTo>
                  <a:pt x="34480" y="48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51759" y="5951479"/>
            <a:ext cx="69925" cy="74271"/>
          </a:xfrm>
          <a:custGeom>
            <a:avLst/>
            <a:gdLst/>
            <a:ahLst/>
            <a:cxnLst/>
            <a:rect l="l" t="t" r="r" b="b"/>
            <a:pathLst>
              <a:path w="81579" h="81973">
                <a:moveTo>
                  <a:pt x="23210" y="3949"/>
                </a:moveTo>
                <a:lnTo>
                  <a:pt x="19837" y="5733"/>
                </a:lnTo>
                <a:lnTo>
                  <a:pt x="10303" y="13488"/>
                </a:lnTo>
                <a:lnTo>
                  <a:pt x="3639" y="23430"/>
                </a:lnTo>
                <a:lnTo>
                  <a:pt x="114" y="34797"/>
                </a:lnTo>
                <a:lnTo>
                  <a:pt x="0" y="46828"/>
                </a:lnTo>
                <a:lnTo>
                  <a:pt x="3563" y="58762"/>
                </a:lnTo>
                <a:lnTo>
                  <a:pt x="5348" y="62135"/>
                </a:lnTo>
                <a:lnTo>
                  <a:pt x="13108" y="71670"/>
                </a:lnTo>
                <a:lnTo>
                  <a:pt x="23049" y="78334"/>
                </a:lnTo>
                <a:lnTo>
                  <a:pt x="34414" y="81858"/>
                </a:lnTo>
                <a:lnTo>
                  <a:pt x="46443" y="81973"/>
                </a:lnTo>
                <a:lnTo>
                  <a:pt x="58376" y="78409"/>
                </a:lnTo>
                <a:lnTo>
                  <a:pt x="61753" y="76621"/>
                </a:lnTo>
                <a:lnTo>
                  <a:pt x="71282" y="68861"/>
                </a:lnTo>
                <a:lnTo>
                  <a:pt x="77943" y="58920"/>
                </a:lnTo>
                <a:lnTo>
                  <a:pt x="81466" y="47556"/>
                </a:lnTo>
                <a:lnTo>
                  <a:pt x="81579" y="35528"/>
                </a:lnTo>
                <a:lnTo>
                  <a:pt x="78011" y="23596"/>
                </a:lnTo>
                <a:lnTo>
                  <a:pt x="74730" y="17878"/>
                </a:lnTo>
                <a:lnTo>
                  <a:pt x="65429" y="8192"/>
                </a:lnTo>
                <a:lnTo>
                  <a:pt x="53769" y="2109"/>
                </a:lnTo>
                <a:lnTo>
                  <a:pt x="40762" y="0"/>
                </a:lnTo>
                <a:lnTo>
                  <a:pt x="34869" y="0"/>
                </a:lnTo>
                <a:lnTo>
                  <a:pt x="28874" y="1282"/>
                </a:lnTo>
                <a:lnTo>
                  <a:pt x="23210" y="394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87935" y="6013761"/>
            <a:ext cx="70574" cy="74597"/>
          </a:xfrm>
          <a:custGeom>
            <a:avLst/>
            <a:gdLst/>
            <a:ahLst/>
            <a:cxnLst/>
            <a:rect l="l" t="t" r="r" b="b"/>
            <a:pathLst>
              <a:path w="82335" h="82333">
                <a:moveTo>
                  <a:pt x="9942" y="14363"/>
                </a:moveTo>
                <a:lnTo>
                  <a:pt x="7564" y="17398"/>
                </a:lnTo>
                <a:lnTo>
                  <a:pt x="2026" y="28362"/>
                </a:lnTo>
                <a:lnTo>
                  <a:pt x="0" y="40149"/>
                </a:lnTo>
                <a:lnTo>
                  <a:pt x="1422" y="51957"/>
                </a:lnTo>
                <a:lnTo>
                  <a:pt x="6230" y="62984"/>
                </a:lnTo>
                <a:lnTo>
                  <a:pt x="14361" y="72428"/>
                </a:lnTo>
                <a:lnTo>
                  <a:pt x="17363" y="74774"/>
                </a:lnTo>
                <a:lnTo>
                  <a:pt x="28332" y="80307"/>
                </a:lnTo>
                <a:lnTo>
                  <a:pt x="40127" y="82333"/>
                </a:lnTo>
                <a:lnTo>
                  <a:pt x="51943" y="80912"/>
                </a:lnTo>
                <a:lnTo>
                  <a:pt x="62973" y="76104"/>
                </a:lnTo>
                <a:lnTo>
                  <a:pt x="72413" y="67970"/>
                </a:lnTo>
                <a:lnTo>
                  <a:pt x="74762" y="64972"/>
                </a:lnTo>
                <a:lnTo>
                  <a:pt x="80306" y="54006"/>
                </a:lnTo>
                <a:lnTo>
                  <a:pt x="82335" y="42215"/>
                </a:lnTo>
                <a:lnTo>
                  <a:pt x="80918" y="30404"/>
                </a:lnTo>
                <a:lnTo>
                  <a:pt x="76123" y="19375"/>
                </a:lnTo>
                <a:lnTo>
                  <a:pt x="68019" y="9931"/>
                </a:lnTo>
                <a:lnTo>
                  <a:pt x="65341" y="7823"/>
                </a:lnTo>
                <a:lnTo>
                  <a:pt x="53721" y="1946"/>
                </a:lnTo>
                <a:lnTo>
                  <a:pt x="41196" y="0"/>
                </a:lnTo>
                <a:lnTo>
                  <a:pt x="32172" y="994"/>
                </a:lnTo>
                <a:lnTo>
                  <a:pt x="20174" y="5748"/>
                </a:lnTo>
                <a:lnTo>
                  <a:pt x="9942" y="1436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155001" y="6019226"/>
            <a:ext cx="69987" cy="74301"/>
          </a:xfrm>
          <a:custGeom>
            <a:avLst/>
            <a:gdLst/>
            <a:ahLst/>
            <a:cxnLst/>
            <a:rect l="l" t="t" r="r" b="b"/>
            <a:pathLst>
              <a:path w="81651" h="82006">
                <a:moveTo>
                  <a:pt x="13417" y="10452"/>
                </a:moveTo>
                <a:lnTo>
                  <a:pt x="10786" y="13004"/>
                </a:lnTo>
                <a:lnTo>
                  <a:pt x="3792" y="23150"/>
                </a:lnTo>
                <a:lnTo>
                  <a:pt x="181" y="34592"/>
                </a:lnTo>
                <a:lnTo>
                  <a:pt x="0" y="46519"/>
                </a:lnTo>
                <a:lnTo>
                  <a:pt x="3295" y="58118"/>
                </a:lnTo>
                <a:lnTo>
                  <a:pt x="10115" y="68579"/>
                </a:lnTo>
                <a:lnTo>
                  <a:pt x="12661" y="71198"/>
                </a:lnTo>
                <a:lnTo>
                  <a:pt x="22803" y="78202"/>
                </a:lnTo>
                <a:lnTo>
                  <a:pt x="34243" y="81820"/>
                </a:lnTo>
                <a:lnTo>
                  <a:pt x="46171" y="82006"/>
                </a:lnTo>
                <a:lnTo>
                  <a:pt x="57775" y="78717"/>
                </a:lnTo>
                <a:lnTo>
                  <a:pt x="68243" y="71907"/>
                </a:lnTo>
                <a:lnTo>
                  <a:pt x="70870" y="69347"/>
                </a:lnTo>
                <a:lnTo>
                  <a:pt x="77864" y="59201"/>
                </a:lnTo>
                <a:lnTo>
                  <a:pt x="81473" y="47760"/>
                </a:lnTo>
                <a:lnTo>
                  <a:pt x="81651" y="35833"/>
                </a:lnTo>
                <a:lnTo>
                  <a:pt x="78353" y="24232"/>
                </a:lnTo>
                <a:lnTo>
                  <a:pt x="71532" y="13766"/>
                </a:lnTo>
                <a:lnTo>
                  <a:pt x="65030" y="7861"/>
                </a:lnTo>
                <a:lnTo>
                  <a:pt x="53443" y="1974"/>
                </a:lnTo>
                <a:lnTo>
                  <a:pt x="40811" y="0"/>
                </a:lnTo>
                <a:lnTo>
                  <a:pt x="36902" y="186"/>
                </a:lnTo>
                <a:lnTo>
                  <a:pt x="24554" y="3351"/>
                </a:lnTo>
                <a:lnTo>
                  <a:pt x="13417" y="1045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764350" y="6106076"/>
            <a:ext cx="70561" cy="74603"/>
          </a:xfrm>
          <a:custGeom>
            <a:avLst/>
            <a:gdLst/>
            <a:ahLst/>
            <a:cxnLst/>
            <a:rect l="l" t="t" r="r" b="b"/>
            <a:pathLst>
              <a:path w="82322" h="82340">
                <a:moveTo>
                  <a:pt x="18754" y="6629"/>
                </a:moveTo>
                <a:lnTo>
                  <a:pt x="15270" y="9157"/>
                </a:lnTo>
                <a:lnTo>
                  <a:pt x="7036" y="18130"/>
                </a:lnTo>
                <a:lnTo>
                  <a:pt x="1892" y="28827"/>
                </a:lnTo>
                <a:lnTo>
                  <a:pt x="0" y="40480"/>
                </a:lnTo>
                <a:lnTo>
                  <a:pt x="1520" y="52323"/>
                </a:lnTo>
                <a:lnTo>
                  <a:pt x="6613" y="63588"/>
                </a:lnTo>
                <a:lnTo>
                  <a:pt x="9143" y="67078"/>
                </a:lnTo>
                <a:lnTo>
                  <a:pt x="18111" y="75310"/>
                </a:lnTo>
                <a:lnTo>
                  <a:pt x="28805" y="80451"/>
                </a:lnTo>
                <a:lnTo>
                  <a:pt x="40457" y="82340"/>
                </a:lnTo>
                <a:lnTo>
                  <a:pt x="52302" y="80816"/>
                </a:lnTo>
                <a:lnTo>
                  <a:pt x="63572" y="75717"/>
                </a:lnTo>
                <a:lnTo>
                  <a:pt x="67047" y="73197"/>
                </a:lnTo>
                <a:lnTo>
                  <a:pt x="75284" y="64224"/>
                </a:lnTo>
                <a:lnTo>
                  <a:pt x="80429" y="53526"/>
                </a:lnTo>
                <a:lnTo>
                  <a:pt x="82322" y="41871"/>
                </a:lnTo>
                <a:lnTo>
                  <a:pt x="80803" y="30026"/>
                </a:lnTo>
                <a:lnTo>
                  <a:pt x="75714" y="18757"/>
                </a:lnTo>
                <a:lnTo>
                  <a:pt x="65541" y="7962"/>
                </a:lnTo>
                <a:lnTo>
                  <a:pt x="53928" y="2021"/>
                </a:lnTo>
                <a:lnTo>
                  <a:pt x="41119" y="0"/>
                </a:lnTo>
                <a:lnTo>
                  <a:pt x="33448" y="0"/>
                </a:lnTo>
                <a:lnTo>
                  <a:pt x="25676" y="2146"/>
                </a:lnTo>
                <a:lnTo>
                  <a:pt x="18754" y="662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80321" y="6113083"/>
            <a:ext cx="69945" cy="74274"/>
          </a:xfrm>
          <a:custGeom>
            <a:avLst/>
            <a:gdLst/>
            <a:ahLst/>
            <a:cxnLst/>
            <a:rect l="l" t="t" r="r" b="b"/>
            <a:pathLst>
              <a:path w="81602" h="81977">
                <a:moveTo>
                  <a:pt x="5839" y="19456"/>
                </a:moveTo>
                <a:lnTo>
                  <a:pt x="3750" y="23222"/>
                </a:lnTo>
                <a:lnTo>
                  <a:pt x="109" y="34838"/>
                </a:lnTo>
                <a:lnTo>
                  <a:pt x="0" y="46706"/>
                </a:lnTo>
                <a:lnTo>
                  <a:pt x="3241" y="58058"/>
                </a:lnTo>
                <a:lnTo>
                  <a:pt x="9655" y="68128"/>
                </a:lnTo>
                <a:lnTo>
                  <a:pt x="19059" y="76149"/>
                </a:lnTo>
                <a:lnTo>
                  <a:pt x="22832" y="78231"/>
                </a:lnTo>
                <a:lnTo>
                  <a:pt x="34450" y="81870"/>
                </a:lnTo>
                <a:lnTo>
                  <a:pt x="46317" y="81977"/>
                </a:lnTo>
                <a:lnTo>
                  <a:pt x="57666" y="78732"/>
                </a:lnTo>
                <a:lnTo>
                  <a:pt x="67733" y="72315"/>
                </a:lnTo>
                <a:lnTo>
                  <a:pt x="75752" y="62903"/>
                </a:lnTo>
                <a:lnTo>
                  <a:pt x="77842" y="59127"/>
                </a:lnTo>
                <a:lnTo>
                  <a:pt x="81489" y="47512"/>
                </a:lnTo>
                <a:lnTo>
                  <a:pt x="81602" y="35647"/>
                </a:lnTo>
                <a:lnTo>
                  <a:pt x="78362" y="24297"/>
                </a:lnTo>
                <a:lnTo>
                  <a:pt x="71949" y="14229"/>
                </a:lnTo>
                <a:lnTo>
                  <a:pt x="62544" y="6210"/>
                </a:lnTo>
                <a:lnTo>
                  <a:pt x="55775" y="2019"/>
                </a:lnTo>
                <a:lnTo>
                  <a:pt x="48244" y="0"/>
                </a:lnTo>
                <a:lnTo>
                  <a:pt x="38840" y="48"/>
                </a:lnTo>
                <a:lnTo>
                  <a:pt x="26139" y="2710"/>
                </a:lnTo>
                <a:lnTo>
                  <a:pt x="14795" y="9260"/>
                </a:lnTo>
                <a:lnTo>
                  <a:pt x="5839" y="19456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33659" y="6225476"/>
            <a:ext cx="70348" cy="74470"/>
          </a:xfrm>
          <a:custGeom>
            <a:avLst/>
            <a:gdLst/>
            <a:ahLst/>
            <a:cxnLst/>
            <a:rect l="l" t="t" r="r" b="b"/>
            <a:pathLst>
              <a:path w="82074" h="82193">
                <a:moveTo>
                  <a:pt x="1334" y="30289"/>
                </a:moveTo>
                <a:lnTo>
                  <a:pt x="949" y="31803"/>
                </a:lnTo>
                <a:lnTo>
                  <a:pt x="0" y="44579"/>
                </a:lnTo>
                <a:lnTo>
                  <a:pt x="2887" y="56647"/>
                </a:lnTo>
                <a:lnTo>
                  <a:pt x="9170" y="67232"/>
                </a:lnTo>
                <a:lnTo>
                  <a:pt x="18409" y="75557"/>
                </a:lnTo>
                <a:lnTo>
                  <a:pt x="30163" y="80848"/>
                </a:lnTo>
                <a:lnTo>
                  <a:pt x="44488" y="82193"/>
                </a:lnTo>
                <a:lnTo>
                  <a:pt x="56550" y="79300"/>
                </a:lnTo>
                <a:lnTo>
                  <a:pt x="67130" y="73015"/>
                </a:lnTo>
                <a:lnTo>
                  <a:pt x="75454" y="63784"/>
                </a:lnTo>
                <a:lnTo>
                  <a:pt x="80747" y="52057"/>
                </a:lnTo>
                <a:lnTo>
                  <a:pt x="82074" y="37747"/>
                </a:lnTo>
                <a:lnTo>
                  <a:pt x="79182" y="25672"/>
                </a:lnTo>
                <a:lnTo>
                  <a:pt x="72898" y="15081"/>
                </a:lnTo>
                <a:lnTo>
                  <a:pt x="63663" y="6751"/>
                </a:lnTo>
                <a:lnTo>
                  <a:pt x="51918" y="1460"/>
                </a:lnTo>
                <a:lnTo>
                  <a:pt x="48273" y="469"/>
                </a:lnTo>
                <a:lnTo>
                  <a:pt x="44615" y="0"/>
                </a:lnTo>
                <a:lnTo>
                  <a:pt x="41021" y="0"/>
                </a:lnTo>
                <a:lnTo>
                  <a:pt x="28548" y="1942"/>
                </a:lnTo>
                <a:lnTo>
                  <a:pt x="16634" y="8006"/>
                </a:lnTo>
                <a:lnTo>
                  <a:pt x="7230" y="17642"/>
                </a:lnTo>
                <a:lnTo>
                  <a:pt x="1334" y="3028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73004" y="6001850"/>
            <a:ext cx="49855" cy="52785"/>
          </a:xfrm>
          <a:custGeom>
            <a:avLst/>
            <a:gdLst/>
            <a:ahLst/>
            <a:cxnLst/>
            <a:rect l="l" t="t" r="r" b="b"/>
            <a:pathLst>
              <a:path w="58165" h="58259">
                <a:moveTo>
                  <a:pt x="162" y="25309"/>
                </a:moveTo>
                <a:lnTo>
                  <a:pt x="0" y="31680"/>
                </a:lnTo>
                <a:lnTo>
                  <a:pt x="3971" y="44042"/>
                </a:lnTo>
                <a:lnTo>
                  <a:pt x="12803" y="53388"/>
                </a:lnTo>
                <a:lnTo>
                  <a:pt x="25257" y="58100"/>
                </a:lnTo>
                <a:lnTo>
                  <a:pt x="31527" y="58259"/>
                </a:lnTo>
                <a:lnTo>
                  <a:pt x="43920" y="54305"/>
                </a:lnTo>
                <a:lnTo>
                  <a:pt x="53287" y="45482"/>
                </a:lnTo>
                <a:lnTo>
                  <a:pt x="57998" y="33030"/>
                </a:lnTo>
                <a:lnTo>
                  <a:pt x="58165" y="26706"/>
                </a:lnTo>
                <a:lnTo>
                  <a:pt x="54215" y="14327"/>
                </a:lnTo>
                <a:lnTo>
                  <a:pt x="45402" y="4965"/>
                </a:lnTo>
                <a:lnTo>
                  <a:pt x="32979" y="239"/>
                </a:lnTo>
                <a:lnTo>
                  <a:pt x="31633" y="74"/>
                </a:lnTo>
                <a:lnTo>
                  <a:pt x="28685" y="0"/>
                </a:lnTo>
                <a:lnTo>
                  <a:pt x="15407" y="3404"/>
                </a:lnTo>
                <a:lnTo>
                  <a:pt x="5266" y="12324"/>
                </a:lnTo>
                <a:lnTo>
                  <a:pt x="162" y="2530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90973" y="6002677"/>
            <a:ext cx="49442" cy="52586"/>
          </a:xfrm>
          <a:custGeom>
            <a:avLst/>
            <a:gdLst/>
            <a:ahLst/>
            <a:cxnLst/>
            <a:rect l="l" t="t" r="r" b="b"/>
            <a:pathLst>
              <a:path w="57683" h="58039">
                <a:moveTo>
                  <a:pt x="24434" y="330"/>
                </a:moveTo>
                <a:lnTo>
                  <a:pt x="18008" y="2078"/>
                </a:lnTo>
                <a:lnTo>
                  <a:pt x="7389" y="9398"/>
                </a:lnTo>
                <a:lnTo>
                  <a:pt x="992" y="20441"/>
                </a:lnTo>
                <a:lnTo>
                  <a:pt x="0" y="33604"/>
                </a:lnTo>
                <a:lnTo>
                  <a:pt x="1735" y="40003"/>
                </a:lnTo>
                <a:lnTo>
                  <a:pt x="9050" y="50629"/>
                </a:lnTo>
                <a:lnTo>
                  <a:pt x="20096" y="57036"/>
                </a:lnTo>
                <a:lnTo>
                  <a:pt x="33261" y="58038"/>
                </a:lnTo>
                <a:lnTo>
                  <a:pt x="39694" y="56287"/>
                </a:lnTo>
                <a:lnTo>
                  <a:pt x="50308" y="48966"/>
                </a:lnTo>
                <a:lnTo>
                  <a:pt x="56700" y="37925"/>
                </a:lnTo>
                <a:lnTo>
                  <a:pt x="57683" y="24764"/>
                </a:lnTo>
                <a:lnTo>
                  <a:pt x="52426" y="11985"/>
                </a:lnTo>
                <a:lnTo>
                  <a:pt x="42187" y="3223"/>
                </a:lnTo>
                <a:lnTo>
                  <a:pt x="28892" y="0"/>
                </a:lnTo>
                <a:lnTo>
                  <a:pt x="27406" y="0"/>
                </a:lnTo>
                <a:lnTo>
                  <a:pt x="24434" y="330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552123" y="6025630"/>
            <a:ext cx="49790" cy="52746"/>
          </a:xfrm>
          <a:custGeom>
            <a:avLst/>
            <a:gdLst/>
            <a:ahLst/>
            <a:cxnLst/>
            <a:rect l="l" t="t" r="r" b="b"/>
            <a:pathLst>
              <a:path w="58088" h="58216">
                <a:moveTo>
                  <a:pt x="2424" y="17233"/>
                </a:moveTo>
                <a:lnTo>
                  <a:pt x="0" y="26235"/>
                </a:lnTo>
                <a:lnTo>
                  <a:pt x="1262" y="38136"/>
                </a:lnTo>
                <a:lnTo>
                  <a:pt x="7152" y="48492"/>
                </a:lnTo>
                <a:lnTo>
                  <a:pt x="17093" y="55791"/>
                </a:lnTo>
                <a:lnTo>
                  <a:pt x="26103" y="58216"/>
                </a:lnTo>
                <a:lnTo>
                  <a:pt x="38008" y="56954"/>
                </a:lnTo>
                <a:lnTo>
                  <a:pt x="48364" y="51067"/>
                </a:lnTo>
                <a:lnTo>
                  <a:pt x="55663" y="41135"/>
                </a:lnTo>
                <a:lnTo>
                  <a:pt x="58088" y="32123"/>
                </a:lnTo>
                <a:lnTo>
                  <a:pt x="56817" y="20229"/>
                </a:lnTo>
                <a:lnTo>
                  <a:pt x="50926" y="9870"/>
                </a:lnTo>
                <a:lnTo>
                  <a:pt x="40994" y="2552"/>
                </a:lnTo>
                <a:lnTo>
                  <a:pt x="37121" y="812"/>
                </a:lnTo>
                <a:lnTo>
                  <a:pt x="33082" y="0"/>
                </a:lnTo>
                <a:lnTo>
                  <a:pt x="29081" y="0"/>
                </a:lnTo>
                <a:lnTo>
                  <a:pt x="22497" y="751"/>
                </a:lnTo>
                <a:lnTo>
                  <a:pt x="10689" y="6485"/>
                </a:lnTo>
                <a:lnTo>
                  <a:pt x="2424" y="1723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12043" y="6028097"/>
            <a:ext cx="50029" cy="52879"/>
          </a:xfrm>
          <a:custGeom>
            <a:avLst/>
            <a:gdLst/>
            <a:ahLst/>
            <a:cxnLst/>
            <a:rect l="l" t="t" r="r" b="b"/>
            <a:pathLst>
              <a:path w="58367" h="58363">
                <a:moveTo>
                  <a:pt x="17992" y="56135"/>
                </a:moveTo>
                <a:lnTo>
                  <a:pt x="29666" y="58363"/>
                </a:lnTo>
                <a:lnTo>
                  <a:pt x="41647" y="55549"/>
                </a:lnTo>
                <a:lnTo>
                  <a:pt x="49393" y="50228"/>
                </a:lnTo>
                <a:lnTo>
                  <a:pt x="56129" y="40372"/>
                </a:lnTo>
                <a:lnTo>
                  <a:pt x="58367" y="28697"/>
                </a:lnTo>
                <a:lnTo>
                  <a:pt x="55566" y="16713"/>
                </a:lnTo>
                <a:lnTo>
                  <a:pt x="52230" y="11265"/>
                </a:lnTo>
                <a:lnTo>
                  <a:pt x="41938" y="2937"/>
                </a:lnTo>
                <a:lnTo>
                  <a:pt x="29163" y="0"/>
                </a:lnTo>
                <a:lnTo>
                  <a:pt x="24997" y="0"/>
                </a:lnTo>
                <a:lnTo>
                  <a:pt x="20743" y="901"/>
                </a:lnTo>
                <a:lnTo>
                  <a:pt x="16730" y="2781"/>
                </a:lnTo>
                <a:lnTo>
                  <a:pt x="8967" y="8137"/>
                </a:lnTo>
                <a:lnTo>
                  <a:pt x="2236" y="18000"/>
                </a:lnTo>
                <a:lnTo>
                  <a:pt x="0" y="29675"/>
                </a:lnTo>
                <a:lnTo>
                  <a:pt x="2798" y="41655"/>
                </a:lnTo>
                <a:lnTo>
                  <a:pt x="8133" y="49410"/>
                </a:lnTo>
                <a:lnTo>
                  <a:pt x="17992" y="56135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21457" y="6072227"/>
            <a:ext cx="49994" cy="52878"/>
          </a:xfrm>
          <a:custGeom>
            <a:avLst/>
            <a:gdLst/>
            <a:ahLst/>
            <a:cxnLst/>
            <a:rect l="l" t="t" r="r" b="b"/>
            <a:pathLst>
              <a:path w="58327" h="58362">
                <a:moveTo>
                  <a:pt x="7037" y="10185"/>
                </a:moveTo>
                <a:lnTo>
                  <a:pt x="2135" y="18205"/>
                </a:lnTo>
                <a:lnTo>
                  <a:pt x="0" y="29956"/>
                </a:lnTo>
                <a:lnTo>
                  <a:pt x="2715" y="41527"/>
                </a:lnTo>
                <a:lnTo>
                  <a:pt x="10161" y="51320"/>
                </a:lnTo>
                <a:lnTo>
                  <a:pt x="18173" y="56230"/>
                </a:lnTo>
                <a:lnTo>
                  <a:pt x="29914" y="58362"/>
                </a:lnTo>
                <a:lnTo>
                  <a:pt x="41489" y="55642"/>
                </a:lnTo>
                <a:lnTo>
                  <a:pt x="51296" y="48196"/>
                </a:lnTo>
                <a:lnTo>
                  <a:pt x="56194" y="40173"/>
                </a:lnTo>
                <a:lnTo>
                  <a:pt x="58327" y="28421"/>
                </a:lnTo>
                <a:lnTo>
                  <a:pt x="55610" y="16847"/>
                </a:lnTo>
                <a:lnTo>
                  <a:pt x="48159" y="7048"/>
                </a:lnTo>
                <a:lnTo>
                  <a:pt x="42647" y="2311"/>
                </a:lnTo>
                <a:lnTo>
                  <a:pt x="35878" y="0"/>
                </a:lnTo>
                <a:lnTo>
                  <a:pt x="20956" y="12"/>
                </a:lnTo>
                <a:lnTo>
                  <a:pt x="12790" y="3454"/>
                </a:lnTo>
                <a:lnTo>
                  <a:pt x="7037" y="10185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43633" y="6076110"/>
            <a:ext cx="49724" cy="52721"/>
          </a:xfrm>
          <a:custGeom>
            <a:avLst/>
            <a:gdLst/>
            <a:ahLst/>
            <a:cxnLst/>
            <a:rect l="l" t="t" r="r" b="b"/>
            <a:pathLst>
              <a:path w="58011" h="58188">
                <a:moveTo>
                  <a:pt x="9579" y="7404"/>
                </a:moveTo>
                <a:lnTo>
                  <a:pt x="3703" y="14628"/>
                </a:lnTo>
                <a:lnTo>
                  <a:pt x="0" y="26014"/>
                </a:lnTo>
                <a:lnTo>
                  <a:pt x="1145" y="37881"/>
                </a:lnTo>
                <a:lnTo>
                  <a:pt x="7230" y="48615"/>
                </a:lnTo>
                <a:lnTo>
                  <a:pt x="14445" y="54484"/>
                </a:lnTo>
                <a:lnTo>
                  <a:pt x="25827" y="58188"/>
                </a:lnTo>
                <a:lnTo>
                  <a:pt x="37693" y="57042"/>
                </a:lnTo>
                <a:lnTo>
                  <a:pt x="48428" y="50952"/>
                </a:lnTo>
                <a:lnTo>
                  <a:pt x="54308" y="43723"/>
                </a:lnTo>
                <a:lnTo>
                  <a:pt x="58011" y="32343"/>
                </a:lnTo>
                <a:lnTo>
                  <a:pt x="56862" y="20483"/>
                </a:lnTo>
                <a:lnTo>
                  <a:pt x="50765" y="9753"/>
                </a:lnTo>
                <a:lnTo>
                  <a:pt x="45012" y="3301"/>
                </a:lnTo>
                <a:lnTo>
                  <a:pt x="37036" y="0"/>
                </a:lnTo>
                <a:lnTo>
                  <a:pt x="22089" y="0"/>
                </a:lnTo>
                <a:lnTo>
                  <a:pt x="15154" y="2438"/>
                </a:lnTo>
                <a:lnTo>
                  <a:pt x="9579" y="7404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75877" y="6137656"/>
            <a:ext cx="49452" cy="52583"/>
          </a:xfrm>
          <a:custGeom>
            <a:avLst/>
            <a:gdLst/>
            <a:ahLst/>
            <a:cxnLst/>
            <a:rect l="l" t="t" r="r" b="b"/>
            <a:pathLst>
              <a:path w="57694" h="58036">
                <a:moveTo>
                  <a:pt x="12963" y="4711"/>
                </a:moveTo>
                <a:lnTo>
                  <a:pt x="5807" y="11268"/>
                </a:lnTo>
                <a:lnTo>
                  <a:pt x="589" y="21898"/>
                </a:lnTo>
                <a:lnTo>
                  <a:pt x="0" y="33681"/>
                </a:lnTo>
                <a:lnTo>
                  <a:pt x="4365" y="45084"/>
                </a:lnTo>
                <a:lnTo>
                  <a:pt x="10900" y="52225"/>
                </a:lnTo>
                <a:lnTo>
                  <a:pt x="21527" y="57445"/>
                </a:lnTo>
                <a:lnTo>
                  <a:pt x="33316" y="58036"/>
                </a:lnTo>
                <a:lnTo>
                  <a:pt x="44725" y="53670"/>
                </a:lnTo>
                <a:lnTo>
                  <a:pt x="51873" y="47131"/>
                </a:lnTo>
                <a:lnTo>
                  <a:pt x="57098" y="36507"/>
                </a:lnTo>
                <a:lnTo>
                  <a:pt x="57694" y="24722"/>
                </a:lnTo>
                <a:lnTo>
                  <a:pt x="53336" y="13309"/>
                </a:lnTo>
                <a:lnTo>
                  <a:pt x="51752" y="11104"/>
                </a:lnTo>
                <a:lnTo>
                  <a:pt x="41428" y="2850"/>
                </a:lnTo>
                <a:lnTo>
                  <a:pt x="28838" y="0"/>
                </a:lnTo>
                <a:lnTo>
                  <a:pt x="23389" y="0"/>
                </a:lnTo>
                <a:lnTo>
                  <a:pt x="17865" y="1536"/>
                </a:lnTo>
                <a:lnTo>
                  <a:pt x="12963" y="471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190963" y="6142643"/>
            <a:ext cx="49167" cy="52419"/>
          </a:xfrm>
          <a:custGeom>
            <a:avLst/>
            <a:gdLst/>
            <a:ahLst/>
            <a:cxnLst/>
            <a:rect l="l" t="t" r="r" b="b"/>
            <a:pathLst>
              <a:path w="57362" h="57855">
                <a:moveTo>
                  <a:pt x="13374" y="4322"/>
                </a:moveTo>
                <a:lnTo>
                  <a:pt x="3885" y="13766"/>
                </a:lnTo>
                <a:lnTo>
                  <a:pt x="213" y="22718"/>
                </a:lnTo>
                <a:lnTo>
                  <a:pt x="0" y="34564"/>
                </a:lnTo>
                <a:lnTo>
                  <a:pt x="4468" y="45486"/>
                </a:lnTo>
                <a:lnTo>
                  <a:pt x="13270" y="53962"/>
                </a:lnTo>
                <a:lnTo>
                  <a:pt x="22236" y="57648"/>
                </a:lnTo>
                <a:lnTo>
                  <a:pt x="34072" y="57855"/>
                </a:lnTo>
                <a:lnTo>
                  <a:pt x="44988" y="53379"/>
                </a:lnTo>
                <a:lnTo>
                  <a:pt x="53466" y="44577"/>
                </a:lnTo>
                <a:lnTo>
                  <a:pt x="57155" y="35629"/>
                </a:lnTo>
                <a:lnTo>
                  <a:pt x="57362" y="23785"/>
                </a:lnTo>
                <a:lnTo>
                  <a:pt x="52886" y="12862"/>
                </a:lnTo>
                <a:lnTo>
                  <a:pt x="44080" y="4394"/>
                </a:lnTo>
                <a:lnTo>
                  <a:pt x="39280" y="1422"/>
                </a:lnTo>
                <a:lnTo>
                  <a:pt x="33971" y="0"/>
                </a:lnTo>
                <a:lnTo>
                  <a:pt x="28713" y="0"/>
                </a:lnTo>
                <a:lnTo>
                  <a:pt x="25640" y="161"/>
                </a:lnTo>
                <a:lnTo>
                  <a:pt x="13374" y="432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157597" y="6222272"/>
            <a:ext cx="50031" cy="52893"/>
          </a:xfrm>
          <a:custGeom>
            <a:avLst/>
            <a:gdLst/>
            <a:ahLst/>
            <a:cxnLst/>
            <a:rect l="l" t="t" r="r" b="b"/>
            <a:pathLst>
              <a:path w="58370" h="58378">
                <a:moveTo>
                  <a:pt x="1045" y="21501"/>
                </a:moveTo>
                <a:lnTo>
                  <a:pt x="0" y="29541"/>
                </a:lnTo>
                <a:lnTo>
                  <a:pt x="2771" y="41605"/>
                </a:lnTo>
                <a:lnTo>
                  <a:pt x="10222" y="51384"/>
                </a:lnTo>
                <a:lnTo>
                  <a:pt x="21467" y="57327"/>
                </a:lnTo>
                <a:lnTo>
                  <a:pt x="29537" y="58378"/>
                </a:lnTo>
                <a:lnTo>
                  <a:pt x="41605" y="55602"/>
                </a:lnTo>
                <a:lnTo>
                  <a:pt x="51384" y="48152"/>
                </a:lnTo>
                <a:lnTo>
                  <a:pt x="57319" y="36918"/>
                </a:lnTo>
                <a:lnTo>
                  <a:pt x="58370" y="28823"/>
                </a:lnTo>
                <a:lnTo>
                  <a:pt x="55590" y="16766"/>
                </a:lnTo>
                <a:lnTo>
                  <a:pt x="48134" y="6996"/>
                </a:lnTo>
                <a:lnTo>
                  <a:pt x="36885" y="1054"/>
                </a:lnTo>
                <a:lnTo>
                  <a:pt x="34319" y="355"/>
                </a:lnTo>
                <a:lnTo>
                  <a:pt x="31716" y="0"/>
                </a:lnTo>
                <a:lnTo>
                  <a:pt x="29163" y="0"/>
                </a:lnTo>
                <a:lnTo>
                  <a:pt x="18726" y="1949"/>
                </a:lnTo>
                <a:lnTo>
                  <a:pt x="7705" y="9445"/>
                </a:lnTo>
                <a:lnTo>
                  <a:pt x="1045" y="2150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468519" y="6073089"/>
            <a:ext cx="33261" cy="35201"/>
          </a:xfrm>
          <a:custGeom>
            <a:avLst/>
            <a:gdLst/>
            <a:ahLst/>
            <a:cxnLst/>
            <a:rect l="l" t="t" r="r" b="b"/>
            <a:pathLst>
              <a:path w="38805" h="38851">
                <a:moveTo>
                  <a:pt x="100" y="16889"/>
                </a:moveTo>
                <a:lnTo>
                  <a:pt x="0" y="21076"/>
                </a:lnTo>
                <a:lnTo>
                  <a:pt x="5226" y="32794"/>
                </a:lnTo>
                <a:lnTo>
                  <a:pt x="16813" y="38745"/>
                </a:lnTo>
                <a:lnTo>
                  <a:pt x="21043" y="38851"/>
                </a:lnTo>
                <a:lnTo>
                  <a:pt x="32758" y="33627"/>
                </a:lnTo>
                <a:lnTo>
                  <a:pt x="38695" y="22045"/>
                </a:lnTo>
                <a:lnTo>
                  <a:pt x="38805" y="17820"/>
                </a:lnTo>
                <a:lnTo>
                  <a:pt x="33582" y="6126"/>
                </a:lnTo>
                <a:lnTo>
                  <a:pt x="21995" y="188"/>
                </a:lnTo>
                <a:lnTo>
                  <a:pt x="19118" y="0"/>
                </a:lnTo>
                <a:lnTo>
                  <a:pt x="6541" y="4863"/>
                </a:lnTo>
                <a:lnTo>
                  <a:pt x="100" y="1688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413826" y="6073668"/>
            <a:ext cx="32973" cy="35037"/>
          </a:xfrm>
          <a:custGeom>
            <a:avLst/>
            <a:gdLst/>
            <a:ahLst/>
            <a:cxnLst/>
            <a:rect l="l" t="t" r="r" b="b"/>
            <a:pathLst>
              <a:path w="38468" h="38671">
                <a:moveTo>
                  <a:pt x="16294" y="215"/>
                </a:moveTo>
                <a:lnTo>
                  <a:pt x="12039" y="1368"/>
                </a:lnTo>
                <a:lnTo>
                  <a:pt x="2412" y="9682"/>
                </a:lnTo>
                <a:lnTo>
                  <a:pt x="0" y="22390"/>
                </a:lnTo>
                <a:lnTo>
                  <a:pt x="1172" y="26677"/>
                </a:lnTo>
                <a:lnTo>
                  <a:pt x="9495" y="36285"/>
                </a:lnTo>
                <a:lnTo>
                  <a:pt x="22186" y="38671"/>
                </a:lnTo>
                <a:lnTo>
                  <a:pt x="26454" y="37514"/>
                </a:lnTo>
                <a:lnTo>
                  <a:pt x="36074" y="29206"/>
                </a:lnTo>
                <a:lnTo>
                  <a:pt x="38468" y="16509"/>
                </a:lnTo>
                <a:lnTo>
                  <a:pt x="37007" y="6883"/>
                </a:lnTo>
                <a:lnTo>
                  <a:pt x="28714" y="0"/>
                </a:lnTo>
                <a:lnTo>
                  <a:pt x="19265" y="0"/>
                </a:lnTo>
                <a:lnTo>
                  <a:pt x="16294" y="215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521295" y="6088947"/>
            <a:ext cx="33195" cy="35178"/>
          </a:xfrm>
          <a:custGeom>
            <a:avLst/>
            <a:gdLst/>
            <a:ahLst/>
            <a:cxnLst/>
            <a:rect l="l" t="t" r="r" b="b"/>
            <a:pathLst>
              <a:path w="38727" h="38826">
                <a:moveTo>
                  <a:pt x="1596" y="11506"/>
                </a:moveTo>
                <a:lnTo>
                  <a:pt x="0" y="17469"/>
                </a:lnTo>
                <a:lnTo>
                  <a:pt x="2430" y="29063"/>
                </a:lnTo>
                <a:lnTo>
                  <a:pt x="11388" y="37211"/>
                </a:lnTo>
                <a:lnTo>
                  <a:pt x="17394" y="38826"/>
                </a:lnTo>
                <a:lnTo>
                  <a:pt x="28966" y="36383"/>
                </a:lnTo>
                <a:lnTo>
                  <a:pt x="37118" y="27444"/>
                </a:lnTo>
                <a:lnTo>
                  <a:pt x="38727" y="21445"/>
                </a:lnTo>
                <a:lnTo>
                  <a:pt x="36288" y="9860"/>
                </a:lnTo>
                <a:lnTo>
                  <a:pt x="27339" y="1727"/>
                </a:lnTo>
                <a:lnTo>
                  <a:pt x="24736" y="558"/>
                </a:lnTo>
                <a:lnTo>
                  <a:pt x="22005" y="0"/>
                </a:lnTo>
                <a:lnTo>
                  <a:pt x="11947" y="0"/>
                </a:lnTo>
                <a:lnTo>
                  <a:pt x="4848" y="4279"/>
                </a:lnTo>
                <a:lnTo>
                  <a:pt x="1596" y="11506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361501" y="6090587"/>
            <a:ext cx="32769" cy="34961"/>
          </a:xfrm>
          <a:custGeom>
            <a:avLst/>
            <a:gdLst/>
            <a:ahLst/>
            <a:cxnLst/>
            <a:rect l="l" t="t" r="r" b="b"/>
            <a:pathLst>
              <a:path w="38230" h="38587">
                <a:moveTo>
                  <a:pt x="10814" y="1879"/>
                </a:moveTo>
                <a:lnTo>
                  <a:pt x="5633" y="5441"/>
                </a:lnTo>
                <a:lnTo>
                  <a:pt x="0" y="15817"/>
                </a:lnTo>
                <a:lnTo>
                  <a:pt x="1504" y="27800"/>
                </a:lnTo>
                <a:lnTo>
                  <a:pt x="5071" y="32964"/>
                </a:lnTo>
                <a:lnTo>
                  <a:pt x="15460" y="38587"/>
                </a:lnTo>
                <a:lnTo>
                  <a:pt x="27425" y="37071"/>
                </a:lnTo>
                <a:lnTo>
                  <a:pt x="32603" y="33505"/>
                </a:lnTo>
                <a:lnTo>
                  <a:pt x="38230" y="23129"/>
                </a:lnTo>
                <a:lnTo>
                  <a:pt x="36709" y="11163"/>
                </a:lnTo>
                <a:lnTo>
                  <a:pt x="33381" y="4140"/>
                </a:lnTo>
                <a:lnTo>
                  <a:pt x="26396" y="0"/>
                </a:lnTo>
                <a:lnTo>
                  <a:pt x="16325" y="0"/>
                </a:lnTo>
                <a:lnTo>
                  <a:pt x="13493" y="609"/>
                </a:lnTo>
                <a:lnTo>
                  <a:pt x="10814" y="187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315580" y="6122620"/>
            <a:ext cx="33193" cy="35173"/>
          </a:xfrm>
          <a:custGeom>
            <a:avLst/>
            <a:gdLst/>
            <a:ahLst/>
            <a:cxnLst/>
            <a:rect l="l" t="t" r="r" b="b"/>
            <a:pathLst>
              <a:path w="38725" h="38821">
                <a:moveTo>
                  <a:pt x="6413" y="4927"/>
                </a:moveTo>
                <a:lnTo>
                  <a:pt x="2489" y="9754"/>
                </a:lnTo>
                <a:lnTo>
                  <a:pt x="0" y="21330"/>
                </a:lnTo>
                <a:lnTo>
                  <a:pt x="4851" y="32410"/>
                </a:lnTo>
                <a:lnTo>
                  <a:pt x="9655" y="36328"/>
                </a:lnTo>
                <a:lnTo>
                  <a:pt x="21224" y="38821"/>
                </a:lnTo>
                <a:lnTo>
                  <a:pt x="32308" y="33959"/>
                </a:lnTo>
                <a:lnTo>
                  <a:pt x="36221" y="29168"/>
                </a:lnTo>
                <a:lnTo>
                  <a:pt x="38725" y="17594"/>
                </a:lnTo>
                <a:lnTo>
                  <a:pt x="33883" y="6502"/>
                </a:lnTo>
                <a:lnTo>
                  <a:pt x="30048" y="2197"/>
                </a:lnTo>
                <a:lnTo>
                  <a:pt x="24714" y="0"/>
                </a:lnTo>
                <a:lnTo>
                  <a:pt x="14744" y="0"/>
                </a:lnTo>
                <a:lnTo>
                  <a:pt x="10121" y="1625"/>
                </a:lnTo>
                <a:lnTo>
                  <a:pt x="6413" y="4927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603633" y="6163672"/>
            <a:ext cx="33303" cy="35230"/>
          </a:xfrm>
          <a:custGeom>
            <a:avLst/>
            <a:gdLst/>
            <a:ahLst/>
            <a:cxnLst/>
            <a:rect l="l" t="t" r="r" b="b"/>
            <a:pathLst>
              <a:path w="38854" h="38884">
                <a:moveTo>
                  <a:pt x="8827" y="3124"/>
                </a:moveTo>
                <a:lnTo>
                  <a:pt x="4080" y="7481"/>
                </a:lnTo>
                <a:lnTo>
                  <a:pt x="0" y="18462"/>
                </a:lnTo>
                <a:lnTo>
                  <a:pt x="3099" y="30035"/>
                </a:lnTo>
                <a:lnTo>
                  <a:pt x="7478" y="34804"/>
                </a:lnTo>
                <a:lnTo>
                  <a:pt x="18466" y="38884"/>
                </a:lnTo>
                <a:lnTo>
                  <a:pt x="30011" y="35775"/>
                </a:lnTo>
                <a:lnTo>
                  <a:pt x="34777" y="31401"/>
                </a:lnTo>
                <a:lnTo>
                  <a:pt x="38854" y="20418"/>
                </a:lnTo>
                <a:lnTo>
                  <a:pt x="35751" y="8851"/>
                </a:lnTo>
                <a:lnTo>
                  <a:pt x="32017" y="3111"/>
                </a:lnTo>
                <a:lnTo>
                  <a:pt x="25769" y="0"/>
                </a:lnTo>
                <a:lnTo>
                  <a:pt x="15774" y="0"/>
                </a:lnTo>
                <a:lnTo>
                  <a:pt x="12078" y="1015"/>
                </a:lnTo>
                <a:lnTo>
                  <a:pt x="8827" y="3124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627211" y="6216301"/>
            <a:ext cx="31993" cy="34543"/>
          </a:xfrm>
          <a:custGeom>
            <a:avLst/>
            <a:gdLst/>
            <a:ahLst/>
            <a:cxnLst/>
            <a:rect l="l" t="t" r="r" b="b"/>
            <a:pathLst>
              <a:path w="37325" h="38125">
                <a:moveTo>
                  <a:pt x="13169" y="800"/>
                </a:moveTo>
                <a:lnTo>
                  <a:pt x="8114" y="3115"/>
                </a:lnTo>
                <a:lnTo>
                  <a:pt x="470" y="12577"/>
                </a:lnTo>
                <a:lnTo>
                  <a:pt x="0" y="24968"/>
                </a:lnTo>
                <a:lnTo>
                  <a:pt x="2311" y="30022"/>
                </a:lnTo>
                <a:lnTo>
                  <a:pt x="11775" y="37665"/>
                </a:lnTo>
                <a:lnTo>
                  <a:pt x="24155" y="38125"/>
                </a:lnTo>
                <a:lnTo>
                  <a:pt x="29220" y="35812"/>
                </a:lnTo>
                <a:lnTo>
                  <a:pt x="36865" y="26357"/>
                </a:lnTo>
                <a:lnTo>
                  <a:pt x="37325" y="13970"/>
                </a:lnTo>
                <a:lnTo>
                  <a:pt x="34823" y="5486"/>
                </a:lnTo>
                <a:lnTo>
                  <a:pt x="27076" y="0"/>
                </a:lnTo>
                <a:lnTo>
                  <a:pt x="16865" y="0"/>
                </a:lnTo>
                <a:lnTo>
                  <a:pt x="13169" y="800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258233" y="6220065"/>
            <a:ext cx="33358" cy="35268"/>
          </a:xfrm>
          <a:custGeom>
            <a:avLst/>
            <a:gdLst/>
            <a:ahLst/>
            <a:cxnLst/>
            <a:rect l="l" t="t" r="r" b="b"/>
            <a:pathLst>
              <a:path w="38917" h="38925">
                <a:moveTo>
                  <a:pt x="695" y="14338"/>
                </a:moveTo>
                <a:lnTo>
                  <a:pt x="0" y="19712"/>
                </a:lnTo>
                <a:lnTo>
                  <a:pt x="3993" y="31261"/>
                </a:lnTo>
                <a:lnTo>
                  <a:pt x="14335" y="38227"/>
                </a:lnTo>
                <a:lnTo>
                  <a:pt x="19692" y="38925"/>
                </a:lnTo>
                <a:lnTo>
                  <a:pt x="31250" y="34954"/>
                </a:lnTo>
                <a:lnTo>
                  <a:pt x="38224" y="24612"/>
                </a:lnTo>
                <a:lnTo>
                  <a:pt x="38917" y="19245"/>
                </a:lnTo>
                <a:lnTo>
                  <a:pt x="34939" y="7687"/>
                </a:lnTo>
                <a:lnTo>
                  <a:pt x="24597" y="711"/>
                </a:lnTo>
                <a:lnTo>
                  <a:pt x="22895" y="241"/>
                </a:lnTo>
                <a:lnTo>
                  <a:pt x="19453" y="0"/>
                </a:lnTo>
                <a:lnTo>
                  <a:pt x="10906" y="0"/>
                </a:lnTo>
                <a:lnTo>
                  <a:pt x="3070" y="5689"/>
                </a:lnTo>
                <a:lnTo>
                  <a:pt x="695" y="14338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464539" y="6124874"/>
            <a:ext cx="22567" cy="23139"/>
          </a:xfrm>
          <a:custGeom>
            <a:avLst/>
            <a:gdLst/>
            <a:ahLst/>
            <a:cxnLst/>
            <a:rect l="l" t="t" r="r" b="b"/>
            <a:pathLst>
              <a:path w="26327" h="25539">
                <a:moveTo>
                  <a:pt x="901" y="10731"/>
                </a:moveTo>
                <a:lnTo>
                  <a:pt x="0" y="17500"/>
                </a:lnTo>
                <a:lnTo>
                  <a:pt x="4749" y="23723"/>
                </a:lnTo>
                <a:lnTo>
                  <a:pt x="11531" y="24637"/>
                </a:lnTo>
                <a:lnTo>
                  <a:pt x="18300" y="25539"/>
                </a:lnTo>
                <a:lnTo>
                  <a:pt x="24561" y="20777"/>
                </a:lnTo>
                <a:lnTo>
                  <a:pt x="25476" y="14008"/>
                </a:lnTo>
                <a:lnTo>
                  <a:pt x="26327" y="7238"/>
                </a:lnTo>
                <a:lnTo>
                  <a:pt x="21615" y="1003"/>
                </a:lnTo>
                <a:lnTo>
                  <a:pt x="14833" y="114"/>
                </a:lnTo>
                <a:lnTo>
                  <a:pt x="7073" y="0"/>
                </a:lnTo>
                <a:lnTo>
                  <a:pt x="1727" y="4533"/>
                </a:lnTo>
                <a:lnTo>
                  <a:pt x="901" y="1073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429592" y="6125221"/>
            <a:ext cx="22740" cy="23232"/>
          </a:xfrm>
          <a:custGeom>
            <a:avLst/>
            <a:gdLst/>
            <a:ahLst/>
            <a:cxnLst/>
            <a:rect l="l" t="t" r="r" b="b"/>
            <a:pathLst>
              <a:path w="26530" h="25641">
                <a:moveTo>
                  <a:pt x="11391" y="139"/>
                </a:moveTo>
                <a:lnTo>
                  <a:pt x="4635" y="1193"/>
                </a:lnTo>
                <a:lnTo>
                  <a:pt x="0" y="7505"/>
                </a:lnTo>
                <a:lnTo>
                  <a:pt x="1041" y="14249"/>
                </a:lnTo>
                <a:lnTo>
                  <a:pt x="2082" y="21005"/>
                </a:lnTo>
                <a:lnTo>
                  <a:pt x="8407" y="25641"/>
                </a:lnTo>
                <a:lnTo>
                  <a:pt x="15151" y="24612"/>
                </a:lnTo>
                <a:lnTo>
                  <a:pt x="21907" y="23583"/>
                </a:lnTo>
                <a:lnTo>
                  <a:pt x="26530" y="17259"/>
                </a:lnTo>
                <a:lnTo>
                  <a:pt x="25501" y="10515"/>
                </a:lnTo>
                <a:lnTo>
                  <a:pt x="24561" y="4381"/>
                </a:lnTo>
                <a:lnTo>
                  <a:pt x="19291" y="0"/>
                </a:lnTo>
                <a:lnTo>
                  <a:pt x="13296" y="0"/>
                </a:lnTo>
                <a:lnTo>
                  <a:pt x="11391" y="13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497312" y="6134952"/>
            <a:ext cx="24144" cy="23979"/>
          </a:xfrm>
          <a:custGeom>
            <a:avLst/>
            <a:gdLst/>
            <a:ahLst/>
            <a:cxnLst/>
            <a:rect l="l" t="t" r="r" b="b"/>
            <a:pathLst>
              <a:path w="28168" h="26466">
                <a:moveTo>
                  <a:pt x="2794" y="7302"/>
                </a:moveTo>
                <a:lnTo>
                  <a:pt x="0" y="13550"/>
                </a:lnTo>
                <a:lnTo>
                  <a:pt x="2781" y="20866"/>
                </a:lnTo>
                <a:lnTo>
                  <a:pt x="9004" y="23660"/>
                </a:lnTo>
                <a:lnTo>
                  <a:pt x="15240" y="26466"/>
                </a:lnTo>
                <a:lnTo>
                  <a:pt x="22567" y="23685"/>
                </a:lnTo>
                <a:lnTo>
                  <a:pt x="25374" y="17449"/>
                </a:lnTo>
                <a:lnTo>
                  <a:pt x="28168" y="11214"/>
                </a:lnTo>
                <a:lnTo>
                  <a:pt x="25387" y="3886"/>
                </a:lnTo>
                <a:lnTo>
                  <a:pt x="19164" y="1104"/>
                </a:lnTo>
                <a:lnTo>
                  <a:pt x="17500" y="355"/>
                </a:lnTo>
                <a:lnTo>
                  <a:pt x="14071" y="0"/>
                </a:lnTo>
                <a:lnTo>
                  <a:pt x="9347" y="0"/>
                </a:lnTo>
                <a:lnTo>
                  <a:pt x="4851" y="2717"/>
                </a:lnTo>
                <a:lnTo>
                  <a:pt x="2794" y="730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366737" y="6156359"/>
            <a:ext cx="23632" cy="23704"/>
          </a:xfrm>
          <a:custGeom>
            <a:avLst/>
            <a:gdLst/>
            <a:ahLst/>
            <a:cxnLst/>
            <a:rect l="l" t="t" r="r" b="b"/>
            <a:pathLst>
              <a:path w="27571" h="26161">
                <a:moveTo>
                  <a:pt x="5537" y="3149"/>
                </a:moveTo>
                <a:lnTo>
                  <a:pt x="431" y="7683"/>
                </a:lnTo>
                <a:lnTo>
                  <a:pt x="0" y="15519"/>
                </a:lnTo>
                <a:lnTo>
                  <a:pt x="4533" y="20624"/>
                </a:lnTo>
                <a:lnTo>
                  <a:pt x="9093" y="25704"/>
                </a:lnTo>
                <a:lnTo>
                  <a:pt x="16916" y="26161"/>
                </a:lnTo>
                <a:lnTo>
                  <a:pt x="22009" y="21615"/>
                </a:lnTo>
                <a:lnTo>
                  <a:pt x="27127" y="17056"/>
                </a:lnTo>
                <a:lnTo>
                  <a:pt x="27571" y="9245"/>
                </a:lnTo>
                <a:lnTo>
                  <a:pt x="22999" y="4152"/>
                </a:lnTo>
                <a:lnTo>
                  <a:pt x="20561" y="1396"/>
                </a:lnTo>
                <a:lnTo>
                  <a:pt x="17170" y="0"/>
                </a:lnTo>
                <a:lnTo>
                  <a:pt x="10833" y="0"/>
                </a:lnTo>
                <a:lnTo>
                  <a:pt x="7899" y="1028"/>
                </a:lnTo>
                <a:lnTo>
                  <a:pt x="5537" y="314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549687" y="6182467"/>
            <a:ext cx="24177" cy="23991"/>
          </a:xfrm>
          <a:custGeom>
            <a:avLst/>
            <a:gdLst/>
            <a:ahLst/>
            <a:cxnLst/>
            <a:rect l="l" t="t" r="r" b="b"/>
            <a:pathLst>
              <a:path w="28206" h="26479">
                <a:moveTo>
                  <a:pt x="7391" y="1993"/>
                </a:moveTo>
                <a:lnTo>
                  <a:pt x="1663" y="5702"/>
                </a:lnTo>
                <a:lnTo>
                  <a:pt x="0" y="13385"/>
                </a:lnTo>
                <a:lnTo>
                  <a:pt x="3733" y="19113"/>
                </a:lnTo>
                <a:lnTo>
                  <a:pt x="7467" y="24841"/>
                </a:lnTo>
                <a:lnTo>
                  <a:pt x="15112" y="26479"/>
                </a:lnTo>
                <a:lnTo>
                  <a:pt x="20840" y="22758"/>
                </a:lnTo>
                <a:lnTo>
                  <a:pt x="26568" y="19050"/>
                </a:lnTo>
                <a:lnTo>
                  <a:pt x="28206" y="11379"/>
                </a:lnTo>
                <a:lnTo>
                  <a:pt x="24485" y="5638"/>
                </a:lnTo>
                <a:lnTo>
                  <a:pt x="22123" y="1993"/>
                </a:lnTo>
                <a:lnTo>
                  <a:pt x="18173" y="0"/>
                </a:lnTo>
                <a:lnTo>
                  <a:pt x="11785" y="0"/>
                </a:lnTo>
                <a:lnTo>
                  <a:pt x="7391" y="199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344001" y="6184562"/>
            <a:ext cx="24188" cy="24003"/>
          </a:xfrm>
          <a:custGeom>
            <a:avLst/>
            <a:gdLst/>
            <a:ahLst/>
            <a:cxnLst/>
            <a:rect l="l" t="t" r="r" b="b"/>
            <a:pathLst>
              <a:path w="28219" h="26492">
                <a:moveTo>
                  <a:pt x="3606" y="5842"/>
                </a:moveTo>
                <a:lnTo>
                  <a:pt x="0" y="11645"/>
                </a:lnTo>
                <a:lnTo>
                  <a:pt x="1777" y="19278"/>
                </a:lnTo>
                <a:lnTo>
                  <a:pt x="7581" y="22910"/>
                </a:lnTo>
                <a:lnTo>
                  <a:pt x="13385" y="26492"/>
                </a:lnTo>
                <a:lnTo>
                  <a:pt x="21018" y="24714"/>
                </a:lnTo>
                <a:lnTo>
                  <a:pt x="24625" y="18910"/>
                </a:lnTo>
                <a:lnTo>
                  <a:pt x="28219" y="13106"/>
                </a:lnTo>
                <a:lnTo>
                  <a:pt x="26454" y="5499"/>
                </a:lnTo>
                <a:lnTo>
                  <a:pt x="20650" y="1866"/>
                </a:lnTo>
                <a:lnTo>
                  <a:pt x="18618" y="622"/>
                </a:lnTo>
                <a:lnTo>
                  <a:pt x="14122" y="0"/>
                </a:lnTo>
                <a:lnTo>
                  <a:pt x="9994" y="0"/>
                </a:lnTo>
                <a:lnTo>
                  <a:pt x="5943" y="2095"/>
                </a:lnTo>
                <a:lnTo>
                  <a:pt x="3606" y="584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564551" y="6215944"/>
            <a:ext cx="23644" cy="23726"/>
          </a:xfrm>
          <a:custGeom>
            <a:avLst/>
            <a:gdLst/>
            <a:ahLst/>
            <a:cxnLst/>
            <a:rect l="l" t="t" r="r" b="b"/>
            <a:pathLst>
              <a:path w="27584" h="26187">
                <a:moveTo>
                  <a:pt x="10274" y="520"/>
                </a:moveTo>
                <a:lnTo>
                  <a:pt x="3733" y="2451"/>
                </a:lnTo>
                <a:lnTo>
                  <a:pt x="0" y="9321"/>
                </a:lnTo>
                <a:lnTo>
                  <a:pt x="1930" y="15887"/>
                </a:lnTo>
                <a:lnTo>
                  <a:pt x="3860" y="22440"/>
                </a:lnTo>
                <a:lnTo>
                  <a:pt x="10731" y="26187"/>
                </a:lnTo>
                <a:lnTo>
                  <a:pt x="17310" y="24257"/>
                </a:lnTo>
                <a:lnTo>
                  <a:pt x="23825" y="22326"/>
                </a:lnTo>
                <a:lnTo>
                  <a:pt x="27584" y="15430"/>
                </a:lnTo>
                <a:lnTo>
                  <a:pt x="25641" y="8877"/>
                </a:lnTo>
                <a:lnTo>
                  <a:pt x="24066" y="3492"/>
                </a:lnTo>
                <a:lnTo>
                  <a:pt x="19138" y="0"/>
                </a:lnTo>
                <a:lnTo>
                  <a:pt x="13792" y="0"/>
                </a:lnTo>
                <a:lnTo>
                  <a:pt x="10274" y="520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330349" y="6218334"/>
            <a:ext cx="23556" cy="23668"/>
          </a:xfrm>
          <a:custGeom>
            <a:avLst/>
            <a:gdLst/>
            <a:ahLst/>
            <a:cxnLst/>
            <a:rect l="l" t="t" r="r" b="b"/>
            <a:pathLst>
              <a:path w="27482" h="26123">
                <a:moveTo>
                  <a:pt x="1816" y="9118"/>
                </a:moveTo>
                <a:lnTo>
                  <a:pt x="0" y="15709"/>
                </a:lnTo>
                <a:lnTo>
                  <a:pt x="3886" y="22517"/>
                </a:lnTo>
                <a:lnTo>
                  <a:pt x="10477" y="24333"/>
                </a:lnTo>
                <a:lnTo>
                  <a:pt x="17056" y="26123"/>
                </a:lnTo>
                <a:lnTo>
                  <a:pt x="23875" y="22250"/>
                </a:lnTo>
                <a:lnTo>
                  <a:pt x="25679" y="15671"/>
                </a:lnTo>
                <a:lnTo>
                  <a:pt x="27482" y="9067"/>
                </a:lnTo>
                <a:lnTo>
                  <a:pt x="23609" y="2260"/>
                </a:lnTo>
                <a:lnTo>
                  <a:pt x="17005" y="444"/>
                </a:lnTo>
                <a:lnTo>
                  <a:pt x="13741" y="0"/>
                </a:lnTo>
                <a:lnTo>
                  <a:pt x="8305" y="0"/>
                </a:lnTo>
                <a:lnTo>
                  <a:pt x="3327" y="3619"/>
                </a:lnTo>
                <a:lnTo>
                  <a:pt x="1816" y="9118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710272" y="6216623"/>
            <a:ext cx="49477" cy="52589"/>
          </a:xfrm>
          <a:custGeom>
            <a:avLst/>
            <a:gdLst/>
            <a:ahLst/>
            <a:cxnLst/>
            <a:rect l="l" t="t" r="r" b="b"/>
            <a:pathLst>
              <a:path w="57723" h="58043">
                <a:moveTo>
                  <a:pt x="20615" y="1206"/>
                </a:moveTo>
                <a:lnTo>
                  <a:pt x="13050" y="4659"/>
                </a:lnTo>
                <a:lnTo>
                  <a:pt x="4342" y="13371"/>
                </a:lnTo>
                <a:lnTo>
                  <a:pt x="0" y="24817"/>
                </a:lnTo>
                <a:lnTo>
                  <a:pt x="854" y="37452"/>
                </a:lnTo>
                <a:lnTo>
                  <a:pt x="4323" y="45009"/>
                </a:lnTo>
                <a:lnTo>
                  <a:pt x="13042" y="53705"/>
                </a:lnTo>
                <a:lnTo>
                  <a:pt x="24487" y="58043"/>
                </a:lnTo>
                <a:lnTo>
                  <a:pt x="37125" y="57188"/>
                </a:lnTo>
                <a:lnTo>
                  <a:pt x="44697" y="53715"/>
                </a:lnTo>
                <a:lnTo>
                  <a:pt x="53391" y="45002"/>
                </a:lnTo>
                <a:lnTo>
                  <a:pt x="57723" y="33567"/>
                </a:lnTo>
                <a:lnTo>
                  <a:pt x="56848" y="20942"/>
                </a:lnTo>
                <a:lnTo>
                  <a:pt x="52142" y="11596"/>
                </a:lnTo>
                <a:lnTo>
                  <a:pt x="41880" y="3078"/>
                </a:lnTo>
                <a:lnTo>
                  <a:pt x="28857" y="0"/>
                </a:lnTo>
                <a:lnTo>
                  <a:pt x="26127" y="0"/>
                </a:lnTo>
                <a:lnTo>
                  <a:pt x="23346" y="393"/>
                </a:lnTo>
                <a:lnTo>
                  <a:pt x="20615" y="1206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821227" y="6348075"/>
            <a:ext cx="58325" cy="246658"/>
          </a:xfrm>
          <a:custGeom>
            <a:avLst/>
            <a:gdLst/>
            <a:ahLst/>
            <a:cxnLst/>
            <a:rect l="l" t="t" r="r" b="b"/>
            <a:pathLst>
              <a:path w="68046" h="272237">
                <a:moveTo>
                  <a:pt x="0" y="0"/>
                </a:moveTo>
                <a:lnTo>
                  <a:pt x="0" y="272237"/>
                </a:lnTo>
                <a:lnTo>
                  <a:pt x="68046" y="272237"/>
                </a:lnTo>
                <a:lnTo>
                  <a:pt x="680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291828" y="64713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033838" y="6348080"/>
            <a:ext cx="360240" cy="246669"/>
          </a:xfrm>
          <a:custGeom>
            <a:avLst/>
            <a:gdLst/>
            <a:ahLst/>
            <a:cxnLst/>
            <a:rect l="l" t="t" r="r" b="b"/>
            <a:pathLst>
              <a:path w="420281" h="272249">
                <a:moveTo>
                  <a:pt x="96378" y="266379"/>
                </a:moveTo>
                <a:lnTo>
                  <a:pt x="109136" y="269596"/>
                </a:lnTo>
                <a:lnTo>
                  <a:pt x="122326" y="271575"/>
                </a:lnTo>
                <a:lnTo>
                  <a:pt x="135877" y="272249"/>
                </a:lnTo>
                <a:lnTo>
                  <a:pt x="420281" y="272249"/>
                </a:lnTo>
                <a:lnTo>
                  <a:pt x="420281" y="204152"/>
                </a:lnTo>
                <a:lnTo>
                  <a:pt x="134717" y="204141"/>
                </a:lnTo>
                <a:lnTo>
                  <a:pt x="121381" y="202603"/>
                </a:lnTo>
                <a:lnTo>
                  <a:pt x="109009" y="198626"/>
                </a:lnTo>
                <a:lnTo>
                  <a:pt x="97806" y="192437"/>
                </a:lnTo>
                <a:lnTo>
                  <a:pt x="87972" y="184264"/>
                </a:lnTo>
                <a:lnTo>
                  <a:pt x="79101" y="173329"/>
                </a:lnTo>
                <a:lnTo>
                  <a:pt x="73132" y="162006"/>
                </a:lnTo>
                <a:lnTo>
                  <a:pt x="69370" y="149534"/>
                </a:lnTo>
                <a:lnTo>
                  <a:pt x="68046" y="136105"/>
                </a:lnTo>
                <a:lnTo>
                  <a:pt x="68063" y="134675"/>
                </a:lnTo>
                <a:lnTo>
                  <a:pt x="69651" y="121344"/>
                </a:lnTo>
                <a:lnTo>
                  <a:pt x="73653" y="108978"/>
                </a:lnTo>
                <a:lnTo>
                  <a:pt x="79837" y="97778"/>
                </a:lnTo>
                <a:lnTo>
                  <a:pt x="87972" y="87947"/>
                </a:lnTo>
                <a:lnTo>
                  <a:pt x="98731" y="79166"/>
                </a:lnTo>
                <a:lnTo>
                  <a:pt x="110044" y="73154"/>
                </a:lnTo>
                <a:lnTo>
                  <a:pt x="122506" y="69368"/>
                </a:lnTo>
                <a:lnTo>
                  <a:pt x="135915" y="68046"/>
                </a:lnTo>
                <a:lnTo>
                  <a:pt x="339813" y="68072"/>
                </a:lnTo>
                <a:lnTo>
                  <a:pt x="343852" y="69913"/>
                </a:lnTo>
                <a:lnTo>
                  <a:pt x="347052" y="73025"/>
                </a:lnTo>
                <a:lnTo>
                  <a:pt x="350164" y="76212"/>
                </a:lnTo>
                <a:lnTo>
                  <a:pt x="351993" y="80238"/>
                </a:lnTo>
                <a:lnTo>
                  <a:pt x="351993" y="89852"/>
                </a:lnTo>
                <a:lnTo>
                  <a:pt x="343852" y="100215"/>
                </a:lnTo>
                <a:lnTo>
                  <a:pt x="129133" y="102082"/>
                </a:lnTo>
                <a:lnTo>
                  <a:pt x="117946" y="103963"/>
                </a:lnTo>
                <a:lnTo>
                  <a:pt x="98055" y="122193"/>
                </a:lnTo>
                <a:lnTo>
                  <a:pt x="95084" y="136105"/>
                </a:lnTo>
                <a:lnTo>
                  <a:pt x="104058" y="159131"/>
                </a:lnTo>
                <a:lnTo>
                  <a:pt x="129133" y="170129"/>
                </a:lnTo>
                <a:lnTo>
                  <a:pt x="336728" y="170112"/>
                </a:lnTo>
                <a:lnTo>
                  <a:pt x="362820" y="165467"/>
                </a:lnTo>
                <a:lnTo>
                  <a:pt x="385542" y="153518"/>
                </a:lnTo>
                <a:lnTo>
                  <a:pt x="396318" y="144060"/>
                </a:lnTo>
                <a:lnTo>
                  <a:pt x="411030" y="123294"/>
                </a:lnTo>
                <a:lnTo>
                  <a:pt x="419032" y="98493"/>
                </a:lnTo>
                <a:lnTo>
                  <a:pt x="420090" y="85051"/>
                </a:lnTo>
                <a:lnTo>
                  <a:pt x="420073" y="83299"/>
                </a:lnTo>
                <a:lnTo>
                  <a:pt x="415419" y="57230"/>
                </a:lnTo>
                <a:lnTo>
                  <a:pt x="403456" y="34516"/>
                </a:lnTo>
                <a:lnTo>
                  <a:pt x="394020" y="23767"/>
                </a:lnTo>
                <a:lnTo>
                  <a:pt x="373257" y="9049"/>
                </a:lnTo>
                <a:lnTo>
                  <a:pt x="348449" y="1056"/>
                </a:lnTo>
                <a:lnTo>
                  <a:pt x="335013" y="0"/>
                </a:lnTo>
                <a:lnTo>
                  <a:pt x="133226" y="25"/>
                </a:lnTo>
                <a:lnTo>
                  <a:pt x="106632" y="3171"/>
                </a:lnTo>
                <a:lnTo>
                  <a:pt x="81819" y="11212"/>
                </a:lnTo>
                <a:lnTo>
                  <a:pt x="59346" y="23625"/>
                </a:lnTo>
                <a:lnTo>
                  <a:pt x="39776" y="39890"/>
                </a:lnTo>
                <a:lnTo>
                  <a:pt x="29622" y="51254"/>
                </a:lnTo>
                <a:lnTo>
                  <a:pt x="15646" y="72642"/>
                </a:lnTo>
                <a:lnTo>
                  <a:pt x="5818" y="96594"/>
                </a:lnTo>
                <a:lnTo>
                  <a:pt x="662" y="122550"/>
                </a:lnTo>
                <a:lnTo>
                  <a:pt x="0" y="136105"/>
                </a:lnTo>
                <a:lnTo>
                  <a:pt x="25" y="138845"/>
                </a:lnTo>
                <a:lnTo>
                  <a:pt x="3165" y="165439"/>
                </a:lnTo>
                <a:lnTo>
                  <a:pt x="11187" y="190260"/>
                </a:lnTo>
                <a:lnTo>
                  <a:pt x="23565" y="212745"/>
                </a:lnTo>
                <a:lnTo>
                  <a:pt x="39776" y="232333"/>
                </a:lnTo>
                <a:lnTo>
                  <a:pt x="51071" y="242467"/>
                </a:lnTo>
                <a:lnTo>
                  <a:pt x="72438" y="256499"/>
                </a:lnTo>
                <a:lnTo>
                  <a:pt x="84122" y="261992"/>
                </a:lnTo>
                <a:lnTo>
                  <a:pt x="96378" y="266379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425514" y="6348080"/>
            <a:ext cx="360219" cy="246669"/>
          </a:xfrm>
          <a:custGeom>
            <a:avLst/>
            <a:gdLst/>
            <a:ahLst/>
            <a:cxnLst/>
            <a:rect l="l" t="t" r="r" b="b"/>
            <a:pathLst>
              <a:path w="420255" h="272249">
                <a:moveTo>
                  <a:pt x="68086" y="137518"/>
                </a:moveTo>
                <a:lnTo>
                  <a:pt x="69383" y="122683"/>
                </a:lnTo>
                <a:lnTo>
                  <a:pt x="73141" y="110206"/>
                </a:lnTo>
                <a:lnTo>
                  <a:pt x="79105" y="98874"/>
                </a:lnTo>
                <a:lnTo>
                  <a:pt x="87035" y="88885"/>
                </a:lnTo>
                <a:lnTo>
                  <a:pt x="97789" y="79795"/>
                </a:lnTo>
                <a:lnTo>
                  <a:pt x="108987" y="73606"/>
                </a:lnTo>
                <a:lnTo>
                  <a:pt x="121350" y="69619"/>
                </a:lnTo>
                <a:lnTo>
                  <a:pt x="134690" y="68070"/>
                </a:lnTo>
                <a:lnTo>
                  <a:pt x="420255" y="68059"/>
                </a:lnTo>
                <a:lnTo>
                  <a:pt x="420255" y="0"/>
                </a:lnTo>
                <a:lnTo>
                  <a:pt x="135864" y="0"/>
                </a:lnTo>
                <a:lnTo>
                  <a:pt x="122312" y="673"/>
                </a:lnTo>
                <a:lnTo>
                  <a:pt x="96361" y="5863"/>
                </a:lnTo>
                <a:lnTo>
                  <a:pt x="72422" y="15739"/>
                </a:lnTo>
                <a:lnTo>
                  <a:pt x="51058" y="29772"/>
                </a:lnTo>
                <a:lnTo>
                  <a:pt x="39801" y="39878"/>
                </a:lnTo>
                <a:lnTo>
                  <a:pt x="23572" y="59466"/>
                </a:lnTo>
                <a:lnTo>
                  <a:pt x="11190" y="81951"/>
                </a:lnTo>
                <a:lnTo>
                  <a:pt x="3169" y="106771"/>
                </a:lnTo>
                <a:lnTo>
                  <a:pt x="26" y="133366"/>
                </a:lnTo>
                <a:lnTo>
                  <a:pt x="0" y="136105"/>
                </a:lnTo>
                <a:lnTo>
                  <a:pt x="665" y="149655"/>
                </a:lnTo>
                <a:lnTo>
                  <a:pt x="5820" y="175608"/>
                </a:lnTo>
                <a:lnTo>
                  <a:pt x="15646" y="199562"/>
                </a:lnTo>
                <a:lnTo>
                  <a:pt x="29629" y="220956"/>
                </a:lnTo>
                <a:lnTo>
                  <a:pt x="39801" y="232333"/>
                </a:lnTo>
                <a:lnTo>
                  <a:pt x="59360" y="248597"/>
                </a:lnTo>
                <a:lnTo>
                  <a:pt x="81829" y="261019"/>
                </a:lnTo>
                <a:lnTo>
                  <a:pt x="106644" y="269071"/>
                </a:lnTo>
                <a:lnTo>
                  <a:pt x="133241" y="272224"/>
                </a:lnTo>
                <a:lnTo>
                  <a:pt x="335000" y="272249"/>
                </a:lnTo>
                <a:lnTo>
                  <a:pt x="348441" y="271190"/>
                </a:lnTo>
                <a:lnTo>
                  <a:pt x="373240" y="263182"/>
                </a:lnTo>
                <a:lnTo>
                  <a:pt x="394006" y="248468"/>
                </a:lnTo>
                <a:lnTo>
                  <a:pt x="403465" y="237685"/>
                </a:lnTo>
                <a:lnTo>
                  <a:pt x="415411" y="214967"/>
                </a:lnTo>
                <a:lnTo>
                  <a:pt x="420049" y="188889"/>
                </a:lnTo>
                <a:lnTo>
                  <a:pt x="419011" y="173727"/>
                </a:lnTo>
                <a:lnTo>
                  <a:pt x="411012" y="148929"/>
                </a:lnTo>
                <a:lnTo>
                  <a:pt x="396310" y="128157"/>
                </a:lnTo>
                <a:lnTo>
                  <a:pt x="385565" y="118718"/>
                </a:lnTo>
                <a:lnTo>
                  <a:pt x="362858" y="106756"/>
                </a:lnTo>
                <a:lnTo>
                  <a:pt x="336770" y="102099"/>
                </a:lnTo>
                <a:lnTo>
                  <a:pt x="129146" y="102082"/>
                </a:lnTo>
                <a:lnTo>
                  <a:pt x="115212" y="105052"/>
                </a:lnTo>
                <a:lnTo>
                  <a:pt x="96994" y="124941"/>
                </a:lnTo>
                <a:lnTo>
                  <a:pt x="98087" y="150039"/>
                </a:lnTo>
                <a:lnTo>
                  <a:pt x="117967" y="168257"/>
                </a:lnTo>
                <a:lnTo>
                  <a:pt x="339788" y="170154"/>
                </a:lnTo>
                <a:lnTo>
                  <a:pt x="343877" y="171983"/>
                </a:lnTo>
                <a:lnTo>
                  <a:pt x="347052" y="175120"/>
                </a:lnTo>
                <a:lnTo>
                  <a:pt x="350164" y="178320"/>
                </a:lnTo>
                <a:lnTo>
                  <a:pt x="352018" y="182346"/>
                </a:lnTo>
                <a:lnTo>
                  <a:pt x="352018" y="191960"/>
                </a:lnTo>
                <a:lnTo>
                  <a:pt x="343877" y="202323"/>
                </a:lnTo>
                <a:lnTo>
                  <a:pt x="135928" y="204152"/>
                </a:lnTo>
                <a:lnTo>
                  <a:pt x="122510" y="202839"/>
                </a:lnTo>
                <a:lnTo>
                  <a:pt x="110051" y="199070"/>
                </a:lnTo>
                <a:lnTo>
                  <a:pt x="98741" y="193071"/>
                </a:lnTo>
                <a:lnTo>
                  <a:pt x="88770" y="185071"/>
                </a:lnTo>
                <a:lnTo>
                  <a:pt x="79829" y="174434"/>
                </a:lnTo>
                <a:lnTo>
                  <a:pt x="73654" y="163238"/>
                </a:lnTo>
                <a:lnTo>
                  <a:pt x="69659" y="150869"/>
                </a:lnTo>
                <a:lnTo>
                  <a:pt x="68086" y="137518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811680" y="6211636"/>
            <a:ext cx="70593" cy="74643"/>
          </a:xfrm>
          <a:custGeom>
            <a:avLst/>
            <a:gdLst/>
            <a:ahLst/>
            <a:cxnLst/>
            <a:rect l="l" t="t" r="r" b="b"/>
            <a:pathLst>
              <a:path w="82359" h="82384">
                <a:moveTo>
                  <a:pt x="82359" y="41186"/>
                </a:moveTo>
                <a:lnTo>
                  <a:pt x="81483" y="32698"/>
                </a:lnTo>
                <a:lnTo>
                  <a:pt x="76325" y="19714"/>
                </a:lnTo>
                <a:lnTo>
                  <a:pt x="67301" y="9349"/>
                </a:lnTo>
                <a:lnTo>
                  <a:pt x="55288" y="2484"/>
                </a:lnTo>
                <a:lnTo>
                  <a:pt x="41160" y="0"/>
                </a:lnTo>
                <a:lnTo>
                  <a:pt x="32703" y="871"/>
                </a:lnTo>
                <a:lnTo>
                  <a:pt x="19718" y="6029"/>
                </a:lnTo>
                <a:lnTo>
                  <a:pt x="9351" y="15056"/>
                </a:lnTo>
                <a:lnTo>
                  <a:pt x="2484" y="27069"/>
                </a:lnTo>
                <a:lnTo>
                  <a:pt x="0" y="41186"/>
                </a:lnTo>
                <a:lnTo>
                  <a:pt x="872" y="49664"/>
                </a:lnTo>
                <a:lnTo>
                  <a:pt x="6028" y="62661"/>
                </a:lnTo>
                <a:lnTo>
                  <a:pt x="15049" y="73033"/>
                </a:lnTo>
                <a:lnTo>
                  <a:pt x="27054" y="79900"/>
                </a:lnTo>
                <a:lnTo>
                  <a:pt x="41160" y="82384"/>
                </a:lnTo>
                <a:lnTo>
                  <a:pt x="49668" y="81506"/>
                </a:lnTo>
                <a:lnTo>
                  <a:pt x="62658" y="76344"/>
                </a:lnTo>
                <a:lnTo>
                  <a:pt x="73019" y="67318"/>
                </a:lnTo>
                <a:lnTo>
                  <a:pt x="79878" y="55306"/>
                </a:lnTo>
                <a:lnTo>
                  <a:pt x="82359" y="41186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589976" y="5947990"/>
            <a:ext cx="70593" cy="74632"/>
          </a:xfrm>
          <a:custGeom>
            <a:avLst/>
            <a:gdLst/>
            <a:ahLst/>
            <a:cxnLst/>
            <a:rect l="l" t="t" r="r" b="b"/>
            <a:pathLst>
              <a:path w="82359" h="82372">
                <a:moveTo>
                  <a:pt x="82359" y="41173"/>
                </a:moveTo>
                <a:lnTo>
                  <a:pt x="81485" y="32695"/>
                </a:lnTo>
                <a:lnTo>
                  <a:pt x="76328" y="19710"/>
                </a:lnTo>
                <a:lnTo>
                  <a:pt x="67304" y="9347"/>
                </a:lnTo>
                <a:lnTo>
                  <a:pt x="55290" y="2483"/>
                </a:lnTo>
                <a:lnTo>
                  <a:pt x="41160" y="0"/>
                </a:lnTo>
                <a:lnTo>
                  <a:pt x="32712" y="869"/>
                </a:lnTo>
                <a:lnTo>
                  <a:pt x="19723" y="6022"/>
                </a:lnTo>
                <a:lnTo>
                  <a:pt x="9354" y="15045"/>
                </a:lnTo>
                <a:lnTo>
                  <a:pt x="2485" y="27056"/>
                </a:lnTo>
                <a:lnTo>
                  <a:pt x="0" y="41173"/>
                </a:lnTo>
                <a:lnTo>
                  <a:pt x="872" y="49651"/>
                </a:lnTo>
                <a:lnTo>
                  <a:pt x="6028" y="62648"/>
                </a:lnTo>
                <a:lnTo>
                  <a:pt x="15049" y="73020"/>
                </a:lnTo>
                <a:lnTo>
                  <a:pt x="27054" y="79887"/>
                </a:lnTo>
                <a:lnTo>
                  <a:pt x="41160" y="82372"/>
                </a:lnTo>
                <a:lnTo>
                  <a:pt x="49668" y="81494"/>
                </a:lnTo>
                <a:lnTo>
                  <a:pt x="62658" y="76331"/>
                </a:lnTo>
                <a:lnTo>
                  <a:pt x="73019" y="67305"/>
                </a:lnTo>
                <a:lnTo>
                  <a:pt x="79878" y="55293"/>
                </a:lnTo>
                <a:lnTo>
                  <a:pt x="82359" y="4117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567505" y="6120044"/>
            <a:ext cx="33311" cy="35211"/>
          </a:xfrm>
          <a:custGeom>
            <a:avLst/>
            <a:gdLst/>
            <a:ahLst/>
            <a:cxnLst/>
            <a:rect l="l" t="t" r="r" b="b"/>
            <a:pathLst>
              <a:path w="38862" h="38861">
                <a:moveTo>
                  <a:pt x="38862" y="19431"/>
                </a:moveTo>
                <a:lnTo>
                  <a:pt x="33945" y="6512"/>
                </a:lnTo>
                <a:lnTo>
                  <a:pt x="21829" y="146"/>
                </a:lnTo>
                <a:lnTo>
                  <a:pt x="19431" y="0"/>
                </a:lnTo>
                <a:lnTo>
                  <a:pt x="6512" y="4916"/>
                </a:lnTo>
                <a:lnTo>
                  <a:pt x="146" y="17032"/>
                </a:lnTo>
                <a:lnTo>
                  <a:pt x="0" y="19431"/>
                </a:lnTo>
                <a:lnTo>
                  <a:pt x="4916" y="32349"/>
                </a:lnTo>
                <a:lnTo>
                  <a:pt x="17032" y="38715"/>
                </a:lnTo>
                <a:lnTo>
                  <a:pt x="19431" y="38862"/>
                </a:lnTo>
                <a:lnTo>
                  <a:pt x="32349" y="33945"/>
                </a:lnTo>
                <a:lnTo>
                  <a:pt x="38715" y="21829"/>
                </a:lnTo>
                <a:lnTo>
                  <a:pt x="38862" y="1943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280223" y="6166989"/>
            <a:ext cx="33311" cy="35211"/>
          </a:xfrm>
          <a:custGeom>
            <a:avLst/>
            <a:gdLst/>
            <a:ahLst/>
            <a:cxnLst/>
            <a:rect l="l" t="t" r="r" b="b"/>
            <a:pathLst>
              <a:path w="38862" h="38861">
                <a:moveTo>
                  <a:pt x="38862" y="19431"/>
                </a:moveTo>
                <a:lnTo>
                  <a:pt x="33945" y="6512"/>
                </a:lnTo>
                <a:lnTo>
                  <a:pt x="21829" y="146"/>
                </a:lnTo>
                <a:lnTo>
                  <a:pt x="19431" y="0"/>
                </a:lnTo>
                <a:lnTo>
                  <a:pt x="6507" y="4916"/>
                </a:lnTo>
                <a:lnTo>
                  <a:pt x="146" y="17032"/>
                </a:lnTo>
                <a:lnTo>
                  <a:pt x="0" y="19431"/>
                </a:lnTo>
                <a:lnTo>
                  <a:pt x="4911" y="32349"/>
                </a:lnTo>
                <a:lnTo>
                  <a:pt x="17029" y="38715"/>
                </a:lnTo>
                <a:lnTo>
                  <a:pt x="19431" y="38862"/>
                </a:lnTo>
                <a:lnTo>
                  <a:pt x="32349" y="33945"/>
                </a:lnTo>
                <a:lnTo>
                  <a:pt x="38715" y="21829"/>
                </a:lnTo>
                <a:lnTo>
                  <a:pt x="38862" y="1943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528212" y="6154712"/>
            <a:ext cx="21226" cy="22438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0" y="12382"/>
                </a:moveTo>
                <a:lnTo>
                  <a:pt x="0" y="19215"/>
                </a:lnTo>
                <a:lnTo>
                  <a:pt x="5537" y="24765"/>
                </a:lnTo>
                <a:lnTo>
                  <a:pt x="19227" y="24765"/>
                </a:lnTo>
                <a:lnTo>
                  <a:pt x="24765" y="19215"/>
                </a:lnTo>
                <a:lnTo>
                  <a:pt x="24765" y="5537"/>
                </a:lnTo>
                <a:lnTo>
                  <a:pt x="19227" y="0"/>
                </a:lnTo>
                <a:lnTo>
                  <a:pt x="5537" y="0"/>
                </a:lnTo>
                <a:lnTo>
                  <a:pt x="0" y="5537"/>
                </a:lnTo>
                <a:lnTo>
                  <a:pt x="0" y="1238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397001" y="6135992"/>
            <a:ext cx="21226" cy="22438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0" y="12382"/>
                </a:moveTo>
                <a:lnTo>
                  <a:pt x="0" y="19215"/>
                </a:lnTo>
                <a:lnTo>
                  <a:pt x="5537" y="24765"/>
                </a:lnTo>
                <a:lnTo>
                  <a:pt x="19227" y="24765"/>
                </a:lnTo>
                <a:lnTo>
                  <a:pt x="24765" y="19215"/>
                </a:lnTo>
                <a:lnTo>
                  <a:pt x="24765" y="5537"/>
                </a:lnTo>
                <a:lnTo>
                  <a:pt x="19227" y="0"/>
                </a:lnTo>
                <a:lnTo>
                  <a:pt x="5537" y="0"/>
                </a:lnTo>
                <a:lnTo>
                  <a:pt x="0" y="5537"/>
                </a:lnTo>
                <a:lnTo>
                  <a:pt x="0" y="1238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21227" y="6348075"/>
            <a:ext cx="58325" cy="2466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83">
              <a:lnSpc>
                <a:spcPts val="877"/>
              </a:lnSpc>
            </a:pPr>
            <a:endParaRPr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8" y="2"/>
            <a:ext cx="9147579" cy="344293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175658" y="3567082"/>
            <a:ext cx="6596743" cy="912000"/>
          </a:xfrm>
          <a:prstGeom prst="rect">
            <a:avLst/>
          </a:prstGeom>
        </p:spPr>
        <p:txBody>
          <a:bodyPr wrap="square" lIns="80220" tIns="40110" rIns="80220" bIns="40110">
            <a:spAutoFit/>
          </a:bodyPr>
          <a:lstStyle/>
          <a:p>
            <a:pPr algn="ctr"/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GB" dirty="0" err="1"/>
              <a:t>Technische</a:t>
            </a:r>
            <a:r>
              <a:rPr lang="en-GB" dirty="0"/>
              <a:t> </a:t>
            </a:r>
            <a:r>
              <a:rPr lang="en-GB" dirty="0" err="1"/>
              <a:t>Universität</a:t>
            </a:r>
            <a:r>
              <a:rPr lang="en-GB" dirty="0"/>
              <a:t> Wien</a:t>
            </a: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19-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04-2017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22320" y="1473164"/>
            <a:ext cx="7733853" cy="1065888"/>
          </a:xfrm>
          <a:prstGeom prst="rect">
            <a:avLst/>
          </a:prstGeom>
          <a:noFill/>
        </p:spPr>
        <p:txBody>
          <a:bodyPr wrap="square" lIns="80220" tIns="40110" rIns="80220" bIns="40110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EGI: </a:t>
            </a:r>
            <a:r>
              <a:rPr lang="en-GB" sz="32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advanced</a:t>
            </a:r>
            <a:r>
              <a:rPr lang="en-GB" sz="3200" spc="1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GB" sz="32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computing</a:t>
            </a:r>
            <a:r>
              <a:rPr lang="en-GB" sz="3200" spc="-79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GB" sz="32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for research</a:t>
            </a:r>
          </a:p>
          <a:p>
            <a:pPr algn="ctr"/>
            <a:r>
              <a:rPr lang="en-GB" sz="32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 </a:t>
            </a:r>
            <a:r>
              <a:rPr lang="en-GB" sz="32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Europe</a:t>
            </a:r>
            <a:endParaRPr lang="en-GB" sz="21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1" y="6535812"/>
            <a:ext cx="389879" cy="3109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52" y="6564954"/>
            <a:ext cx="376263" cy="2713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prstClr val="white"/>
                </a:solidFill>
              </a:rPr>
              <a:t>Introduction to EGI, 19-04-2017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Collaborations </a:t>
            </a:r>
            <a:br>
              <a:rPr lang="en-US" dirty="0" smtClean="0"/>
            </a:br>
            <a:r>
              <a:rPr lang="en-US" dirty="0" smtClean="0"/>
              <a:t>with other Austrian initiatives/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1772816"/>
            <a:ext cx="6480720" cy="4784400"/>
          </a:xfrm>
        </p:spPr>
        <p:txBody>
          <a:bodyPr/>
          <a:lstStyle/>
          <a:p>
            <a:r>
              <a:rPr lang="en-US" dirty="0" smtClean="0"/>
              <a:t>BBMRI </a:t>
            </a:r>
            <a:r>
              <a:rPr lang="en-US" dirty="0"/>
              <a:t>– </a:t>
            </a:r>
            <a:r>
              <a:rPr lang="en-US" dirty="0">
                <a:solidFill>
                  <a:srgbClr val="4F81BD"/>
                </a:solidFill>
              </a:rPr>
              <a:t>Biobanking and </a:t>
            </a:r>
            <a:r>
              <a:rPr lang="en-US" dirty="0" err="1">
                <a:solidFill>
                  <a:srgbClr val="4F81BD"/>
                </a:solidFill>
              </a:rPr>
              <a:t>BioMolecular</a:t>
            </a:r>
            <a:r>
              <a:rPr lang="en-US" dirty="0">
                <a:solidFill>
                  <a:srgbClr val="4F81BD"/>
                </a:solidFill>
              </a:rPr>
              <a:t> resources Research </a:t>
            </a:r>
            <a:r>
              <a:rPr lang="en-US" dirty="0" smtClean="0">
                <a:solidFill>
                  <a:srgbClr val="4F81BD"/>
                </a:solidFill>
              </a:rPr>
              <a:t>Infrastructure</a:t>
            </a:r>
            <a:endParaRPr lang="en-US" dirty="0" smtClean="0"/>
          </a:p>
          <a:p>
            <a:pPr lvl="1"/>
            <a:r>
              <a:rPr lang="en-US" sz="2000" dirty="0" smtClean="0"/>
              <a:t>BBMRI-ERIC established in 2013, Graz</a:t>
            </a:r>
            <a:r>
              <a:rPr lang="en-US" sz="2000" dirty="0"/>
              <a:t>, AUSTRIA</a:t>
            </a:r>
          </a:p>
          <a:p>
            <a:pPr lvl="1"/>
            <a:r>
              <a:rPr lang="en-US" sz="2000" dirty="0" smtClean="0"/>
              <a:t>EGI-Engage competence </a:t>
            </a:r>
            <a:r>
              <a:rPr lang="en-US" sz="2000" dirty="0" err="1" smtClean="0"/>
              <a:t>centre</a:t>
            </a:r>
            <a:endParaRPr lang="en-US" sz="2000" dirty="0" smtClean="0"/>
          </a:p>
          <a:p>
            <a:pPr lvl="1"/>
            <a:r>
              <a:rPr lang="en-US" sz="2000" dirty="0" smtClean="0"/>
              <a:t>Definition of Biobanking use cases suitable for execution in a hybrid cloud environment like EGI federated cloud</a:t>
            </a:r>
          </a:p>
          <a:p>
            <a:pPr lvl="1"/>
            <a:r>
              <a:rPr lang="en-US" sz="2000" dirty="0" smtClean="0"/>
              <a:t>Reuse of federation services to implement a private cloud federation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Introduction to EGI, 19-04-2017</a:t>
            </a:r>
            <a:endParaRPr lang="en-GB" dirty="0"/>
          </a:p>
        </p:txBody>
      </p:sp>
      <p:pic>
        <p:nvPicPr>
          <p:cNvPr id="6" name="Picture 5" descr="Screen Shot 2017-04-19 at 09.32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52936"/>
            <a:ext cx="30861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82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Collaborations </a:t>
            </a:r>
            <a:br>
              <a:rPr lang="en-US" dirty="0" smtClean="0"/>
            </a:br>
            <a:r>
              <a:rPr lang="en-US" dirty="0" smtClean="0"/>
              <a:t>with other Austrian initiatives/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1668936"/>
            <a:ext cx="6480720" cy="4784400"/>
          </a:xfrm>
        </p:spPr>
        <p:txBody>
          <a:bodyPr/>
          <a:lstStyle/>
          <a:p>
            <a:r>
              <a:rPr lang="en-US" sz="2400" dirty="0" smtClean="0"/>
              <a:t>Collaboration with EODC and other ESA partners for the realization of a Data Hub hybrid Earth Observation active distributed data infrastructure offering data, computing and high level data products with reusing EGI data and cloud federation technologies and services</a:t>
            </a:r>
          </a:p>
          <a:p>
            <a:pPr lvl="1"/>
            <a:r>
              <a:rPr lang="en-US" sz="2000" dirty="0" smtClean="0"/>
              <a:t>Complementing the DG-GROW DIAS initiative</a:t>
            </a:r>
          </a:p>
          <a:p>
            <a:pPr lvl="1"/>
            <a:r>
              <a:rPr lang="en-US" sz="2000" dirty="0" smtClean="0"/>
              <a:t>Leveraging the EC initiative to establish a European Open Science Cloud</a:t>
            </a:r>
          </a:p>
          <a:p>
            <a:pPr lvl="1"/>
            <a:r>
              <a:rPr lang="en-US" sz="2000" dirty="0" smtClean="0">
                <a:sym typeface="Wingdings"/>
              </a:rPr>
              <a:t>EOSC-hub project proposal submitted to the EC in March 2017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Introduction to EGI, 19-04-2017</a:t>
            </a:r>
            <a:endParaRPr lang="en-GB" dirty="0"/>
          </a:p>
        </p:txBody>
      </p:sp>
      <p:pic>
        <p:nvPicPr>
          <p:cNvPr id="5" name="Picture 4" descr="Screen Shot 2017-04-19 at 09.39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067" y="1628800"/>
            <a:ext cx="250542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9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17954151"/>
              </p:ext>
            </p:extLst>
          </p:nvPr>
        </p:nvGraphicFramePr>
        <p:xfrm>
          <a:off x="539552" y="980728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Screen Shot 2015-02-26 at 09.30.1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61" y="5684722"/>
            <a:ext cx="1080120" cy="4805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 descr="Screen Shot 2015-02-26 at 09.30.5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97152"/>
            <a:ext cx="1080120" cy="5649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Screen Shot 2015-02-26 at 09.31.1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15" y="5589240"/>
            <a:ext cx="1525297" cy="6480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Screen Shot 2015-02-26 at 09.30.3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92234"/>
            <a:ext cx="1872208" cy="62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Screen Shot 2015-04-20 at 19.45.2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08720"/>
            <a:ext cx="1656184" cy="629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Screen Shot 2015-02-26 at 09.30.44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81128"/>
            <a:ext cx="1008112" cy="741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Screen Shot 2015-04-20 at 19.36.5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429000"/>
            <a:ext cx="1410769" cy="576064"/>
          </a:xfrm>
          <a:prstGeom prst="rect">
            <a:avLst/>
          </a:prstGeom>
        </p:spPr>
      </p:pic>
      <p:pic>
        <p:nvPicPr>
          <p:cNvPr id="10" name="Imagen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3608" y="4149080"/>
            <a:ext cx="1470873" cy="552196"/>
          </a:xfrm>
          <a:prstGeom prst="rect">
            <a:avLst/>
          </a:prstGeom>
        </p:spPr>
      </p:pic>
      <p:pic>
        <p:nvPicPr>
          <p:cNvPr id="12" name="Picture 11" descr="Screen Shot 2016-04-06 at 04.01.14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1193800" cy="685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5944195"/>
            <a:ext cx="6768752" cy="365125"/>
          </a:xfrm>
        </p:spPr>
        <p:txBody>
          <a:bodyPr/>
          <a:lstStyle/>
          <a:p>
            <a:r>
              <a:rPr lang="en-GB" smtClean="0"/>
              <a:t>Introduction to EGI, 19-04-2017</a:t>
            </a:r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US" dirty="0" smtClean="0"/>
              <a:t>Collaborations with ESFRI Research Infrastructures</a:t>
            </a:r>
            <a:endParaRPr lang="en-US" dirty="0"/>
          </a:p>
        </p:txBody>
      </p:sp>
      <p:sp>
        <p:nvSpPr>
          <p:cNvPr id="18" name="Footer Placeholder 1"/>
          <p:cNvSpPr txBox="1">
            <a:spLocks/>
          </p:cNvSpPr>
          <p:nvPr/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Introduction to EGI, </a:t>
            </a:r>
            <a:r>
              <a:rPr lang="en-GB" dirty="0" smtClean="0"/>
              <a:t>19</a:t>
            </a:r>
            <a:r>
              <a:rPr lang="en-GB" dirty="0" smtClean="0"/>
              <a:t>-</a:t>
            </a:r>
            <a:r>
              <a:rPr lang="en-GB" dirty="0" smtClean="0"/>
              <a:t>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80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US" dirty="0"/>
              <a:t>Services </a:t>
            </a:r>
            <a:r>
              <a:rPr lang="en-US" dirty="0" smtClean="0"/>
              <a:t>Catalogue </a:t>
            </a:r>
            <a:br>
              <a:rPr lang="en-US" dirty="0" smtClean="0"/>
            </a:br>
            <a:r>
              <a:rPr lang="en-US" dirty="0" smtClean="0"/>
              <a:t>for researchers/innovators </a:t>
            </a:r>
            <a:endParaRPr lang="en-US" dirty="0"/>
          </a:p>
        </p:txBody>
      </p:sp>
      <p:pic>
        <p:nvPicPr>
          <p:cNvPr id="9" name="Picture 8" descr="Screen Shot 2016-10-17 at 23.06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9" y="1063280"/>
            <a:ext cx="7452320" cy="5246041"/>
          </a:xfrm>
          <a:prstGeom prst="rect">
            <a:avLst/>
          </a:prstGeom>
        </p:spPr>
      </p:pic>
      <p:pic>
        <p:nvPicPr>
          <p:cNvPr id="12" name="Picture 11" descr="Screen Shot 2016-10-17 at 23.10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9" y="4602685"/>
            <a:ext cx="898687" cy="12805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59829" y="5914450"/>
            <a:ext cx="2954633" cy="646321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>
                <a:hlinkClick r:id="rId5"/>
              </a:rPr>
              <a:t>https://www.egi.eu/services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624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44624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Internal Services Catalogue </a:t>
            </a:r>
            <a:br>
              <a:rPr lang="en-US" dirty="0" smtClean="0"/>
            </a:br>
            <a:r>
              <a:rPr lang="en-US" dirty="0" smtClean="0"/>
              <a:t>for members of the Federation </a:t>
            </a:r>
            <a:endParaRPr lang="en-US" dirty="0"/>
          </a:p>
        </p:txBody>
      </p:sp>
      <p:pic>
        <p:nvPicPr>
          <p:cNvPr id="12" name="Picture 11" descr="Screen Shot 2016-10-17 at 23.10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9" y="4602685"/>
            <a:ext cx="898687" cy="12805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59829" y="5914450"/>
            <a:ext cx="3374482" cy="36932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>
                <a:hlinkClick r:id="rId4"/>
              </a:rPr>
              <a:t>http://go.egi.eu/</a:t>
            </a:r>
            <a:r>
              <a:rPr lang="en-US" dirty="0" smtClean="0">
                <a:hlinkClick r:id="rId4"/>
              </a:rPr>
              <a:t>ServiceCatalogue</a:t>
            </a: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043608" y="980728"/>
            <a:ext cx="7577878" cy="5258149"/>
            <a:chOff x="5486400" y="4394200"/>
            <a:chExt cx="4572000" cy="3048000"/>
          </a:xfrm>
        </p:grpSpPr>
        <p:grpSp>
          <p:nvGrpSpPr>
            <p:cNvPr id="6" name="Group 5"/>
            <p:cNvGrpSpPr/>
            <p:nvPr/>
          </p:nvGrpSpPr>
          <p:grpSpPr>
            <a:xfrm>
              <a:off x="5486400" y="4394200"/>
              <a:ext cx="4572000" cy="3048000"/>
              <a:chOff x="5486400" y="4394200"/>
              <a:chExt cx="4572000" cy="30480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486400" y="4394200"/>
                <a:ext cx="4572000" cy="3048000"/>
              </a:xfrm>
              <a:prstGeom prst="rect">
                <a:avLst/>
              </a:prstGeom>
              <a:ln>
                <a:solidFill>
                  <a:srgbClr val="396DAE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5486400" y="4394200"/>
                <a:ext cx="2514600" cy="304800"/>
              </a:xfrm>
              <a:prstGeom prst="rect">
                <a:avLst/>
              </a:prstGeom>
              <a:solidFill>
                <a:srgbClr val="396DAE"/>
              </a:solidFill>
              <a:ln>
                <a:solidFill>
                  <a:srgbClr val="396DAE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Internal services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7" name="Picture 6" descr="Screen Shot 2017-02-27 at 6.52.38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4760821"/>
              <a:ext cx="4419600" cy="2681379"/>
            </a:xfrm>
            <a:prstGeom prst="rect">
              <a:avLst/>
            </a:prstGeom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50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Installed compute capacity trends 2011-2016</a:t>
            </a:r>
            <a:r>
              <a:rPr lang="en-US" dirty="0">
                <a:solidFill>
                  <a:srgbClr val="1F497D"/>
                </a:solidFill>
              </a:rPr>
              <a:t/>
            </a:r>
            <a:br>
              <a:rPr lang="en-US" dirty="0">
                <a:solidFill>
                  <a:srgbClr val="1F497D"/>
                </a:solidFill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Introduction to EGI, 19-04-2017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77686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910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Federated Cloud participants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856793"/>
              </p:ext>
            </p:extLst>
          </p:nvPr>
        </p:nvGraphicFramePr>
        <p:xfrm>
          <a:off x="251520" y="1340768"/>
          <a:ext cx="388843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 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resource </a:t>
                      </a:r>
                      <a:r>
                        <a:rPr lang="en-US" dirty="0" err="1" smtClean="0"/>
                        <a:t>centres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 </a:t>
                      </a:r>
                      <a:r>
                        <a:rPr lang="en-US" dirty="0" smtClean="0"/>
                        <a:t>(+3 integrations</a:t>
                      </a:r>
                      <a:r>
                        <a:rPr lang="en-US" baseline="0" dirty="0" smtClean="0"/>
                        <a:t> in progress)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93464"/>
              </p:ext>
            </p:extLst>
          </p:nvPr>
        </p:nvGraphicFramePr>
        <p:xfrm>
          <a:off x="251520" y="2780928"/>
          <a:ext cx="3888432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944216"/>
              </a:tblGrid>
              <a:tr h="9525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Cloud management system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resource </a:t>
                      </a:r>
                      <a:r>
                        <a:rPr lang="en-US" sz="1600" dirty="0" err="1" smtClean="0"/>
                        <a:t>centres</a:t>
                      </a:r>
                      <a:endParaRPr lang="en-US" sz="1600" dirty="0"/>
                    </a:p>
                  </a:txBody>
                  <a:tcPr anchor="ctr"/>
                </a:tc>
              </a:tr>
              <a:tr h="64260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OpenStack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</a:t>
                      </a:r>
                      <a:endParaRPr lang="en-US" sz="1800" dirty="0"/>
                    </a:p>
                  </a:txBody>
                  <a:tcPr anchor="ctr"/>
                </a:tc>
              </a:tr>
              <a:tr h="6426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Open Nebula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anchor="ctr"/>
                </a:tc>
              </a:tr>
              <a:tr h="64260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Synnefo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544484" cy="344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59632" y="6448251"/>
            <a:ext cx="6768752" cy="365125"/>
          </a:xfrm>
        </p:spPr>
        <p:txBody>
          <a:bodyPr/>
          <a:lstStyle/>
          <a:p>
            <a:r>
              <a:rPr lang="sk-SK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68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HTC usage trends</a:t>
            </a:r>
            <a:br>
              <a:rPr lang="en-US" dirty="0" smtClean="0"/>
            </a:br>
            <a:r>
              <a:rPr lang="en-US" dirty="0" smtClean="0"/>
              <a:t>2009-2017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Introduction to EGI, 19-04-2017</a:t>
            </a:r>
            <a:endParaRPr lang="en-GB" dirty="0"/>
          </a:p>
        </p:txBody>
      </p:sp>
      <p:pic>
        <p:nvPicPr>
          <p:cNvPr id="7" name="Picture 6" descr="Screen Shot 2017-04-05 at 10.33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8240"/>
            <a:ext cx="7769260" cy="4391000"/>
          </a:xfrm>
          <a:prstGeom prst="rect">
            <a:avLst/>
          </a:prstGeom>
        </p:spPr>
      </p:pic>
      <p:pic>
        <p:nvPicPr>
          <p:cNvPr id="6" name="Picture 5" descr="Screen Shot 2017-04-05 at 10.31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741" y="2060848"/>
            <a:ext cx="232825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2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4" y="1812"/>
            <a:ext cx="9209314" cy="6856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143" y="1400997"/>
            <a:ext cx="7903029" cy="5982630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E-Infrastructure support to Research e-Infrastructures </a:t>
            </a:r>
            <a:endParaRPr lang="en-GB" sz="3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3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GB" sz="36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 Large </a:t>
            </a:r>
            <a:r>
              <a:rPr lang="en-GB" sz="3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</a:t>
            </a:r>
            <a:r>
              <a:rPr lang="en-GB" sz="36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Collaborations</a:t>
            </a:r>
          </a:p>
          <a:p>
            <a:pPr algn="ctr">
              <a:lnSpc>
                <a:spcPct val="150000"/>
              </a:lnSpc>
            </a:pPr>
            <a:endParaRPr lang="en-GB" sz="3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3200" i="1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mandatory requirement </a:t>
            </a:r>
          </a:p>
          <a:p>
            <a:pPr algn="ctr">
              <a:lnSpc>
                <a:spcPct val="150000"/>
              </a:lnSpc>
            </a:pPr>
            <a:r>
              <a:rPr lang="en-GB" sz="3200" i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GB" sz="3200" i="1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</a:t>
            </a:r>
            <a:r>
              <a:rPr lang="en-GB" sz="3200" i="1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sustainability </a:t>
            </a:r>
            <a:endParaRPr lang="en-GB" sz="3200" i="1" dirty="0" smtClean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endParaRPr lang="en-GB" sz="42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98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154633" y="1704540"/>
            <a:ext cx="4662795" cy="3634439"/>
          </a:xfrm>
          <a:prstGeom prst="rect">
            <a:avLst/>
          </a:prstGeom>
          <a:noFill/>
        </p:spPr>
        <p:txBody>
          <a:bodyPr wrap="square" lIns="80220" tIns="40110" rIns="80220" bIns="4011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2016, the Worldwide LHC Computing Grid (WLCG) transferred on average </a:t>
            </a:r>
            <a:r>
              <a:rPr lang="en-US" sz="24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80 Petabytes of data per month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corresponds to more than  </a:t>
            </a:r>
            <a:r>
              <a:rPr lang="en-US" sz="24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 billion files per month</a:t>
            </a:r>
            <a:r>
              <a:rPr lang="en-US" sz="2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transferred to </a:t>
            </a:r>
            <a:r>
              <a:rPr lang="en-US" sz="24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thousands of particle physicists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across the world.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66" y="1772034"/>
            <a:ext cx="3344406" cy="23473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8944" y="4196559"/>
            <a:ext cx="3335228" cy="55398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ATLAS control room at CERN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48945" y="5707329"/>
            <a:ext cx="8168484" cy="752917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r>
              <a:rPr lang="en-GB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WLCG provides computing and storage to the High Energy Physics experiments operating at CERN’s Large Hadron Collider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9999" y="369870"/>
            <a:ext cx="7576457" cy="1589491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WLCG: Online Storage and Data Transfer at unprecedented scales</a:t>
            </a:r>
          </a:p>
          <a:p>
            <a:pPr algn="ctr"/>
            <a:endParaRPr lang="en-GB" sz="2100" b="1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pc="397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426832"/>
            <a:ext cx="7641771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91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GI_Service_Catalogue (dragged) 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5" b="16868"/>
          <a:stretch/>
        </p:blipFill>
        <p:spPr>
          <a:xfrm>
            <a:off x="0" y="1196754"/>
            <a:ext cx="9144000" cy="516569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19672" y="418654"/>
            <a:ext cx="7344816" cy="850106"/>
          </a:xfrm>
          <a:prstGeom prst="rect">
            <a:avLst/>
          </a:prstGeom>
        </p:spPr>
        <p:txBody>
          <a:bodyPr lIns="91418" tIns="45710" rIns="91418" bIns="45710"/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US" sz="2800" dirty="0"/>
              <a:t>EGI: Advanced Computing for Research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37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154633" y="1772034"/>
            <a:ext cx="4858738" cy="3155734"/>
          </a:xfrm>
          <a:prstGeom prst="rect">
            <a:avLst/>
          </a:prstGeom>
          <a:noFill/>
        </p:spPr>
        <p:txBody>
          <a:bodyPr wrap="square" lIns="80220" tIns="40110" rIns="80220" bIns="4011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1350 scientists from 32 countries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CTA EGI usage (2013-2016):</a:t>
            </a:r>
          </a:p>
          <a:p>
            <a:pPr marL="401147" indent="-401147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360 million HS06 CPU hours</a:t>
            </a:r>
          </a:p>
          <a:p>
            <a:pPr marL="401147" indent="-401147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 PB of data transferred</a:t>
            </a:r>
          </a:p>
          <a:p>
            <a:pPr marL="401147" indent="-401147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PB currently in storage</a:t>
            </a:r>
          </a:p>
          <a:p>
            <a:pPr marL="401147" indent="-401147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 million compute jobs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66" y="1772034"/>
            <a:ext cx="3344406" cy="23473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8944" y="4196559"/>
            <a:ext cx="3335228" cy="55398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Credit: Akihiro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Ikeshita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Mero-TSK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4869160"/>
            <a:ext cx="7917603" cy="1464004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r>
              <a:rPr lang="en-GB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CTA uses EGI’s High-Throughput Compute and Online Storage services to manage its computational challenges during the array preparatory phase. </a:t>
            </a:r>
          </a:p>
          <a:p>
            <a:pPr>
              <a:lnSpc>
                <a:spcPct val="150000"/>
              </a:lnSpc>
            </a:pPr>
            <a:r>
              <a:rPr lang="en-GB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://go.egi.eu/cta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031"/>
          <a:stretch/>
        </p:blipFill>
        <p:spPr>
          <a:xfrm>
            <a:off x="670665" y="1772034"/>
            <a:ext cx="3357266" cy="2424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369870"/>
            <a:ext cx="8556171" cy="1254861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Cherenkov Telescope Array: </a:t>
            </a:r>
          </a:p>
          <a:p>
            <a:pPr algn="ctr"/>
            <a:r>
              <a:rPr lang="en-GB" sz="2800" b="1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world’s leading gamma-ray observatory</a:t>
            </a:r>
            <a:endParaRPr lang="en-GB" sz="2100" b="1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pc="397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426832"/>
            <a:ext cx="7641771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74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154633" y="1772034"/>
            <a:ext cx="4858738" cy="2453941"/>
          </a:xfrm>
          <a:prstGeom prst="rect">
            <a:avLst/>
          </a:prstGeom>
          <a:noFill/>
        </p:spPr>
        <p:txBody>
          <a:bodyPr wrap="square" lIns="80220" tIns="40110" rIns="80220" bIns="4011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240 scientists from 14 countries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H.E.S.S. EGI usage (per year):</a:t>
            </a:r>
          </a:p>
          <a:p>
            <a:pPr marL="401147" indent="-401147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 million HS06 CPU hours</a:t>
            </a:r>
          </a:p>
          <a:p>
            <a:pPr marL="401147" indent="-401147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2,000 compute jobs running at any given time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944" y="3774202"/>
            <a:ext cx="3335228" cy="73671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Credit: </a:t>
            </a:r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Julien </a:t>
            </a:r>
            <a:r>
              <a:rPr lang="fr-FR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Bolmont</a:t>
            </a:r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Collaboration HESS / CNRS Photothèque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4581128"/>
            <a:ext cx="7917603" cy="1464004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r>
              <a:rPr lang="en-GB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H.E.S.S. uses EGI’s High-Throughput Compute service to run massive Monte Carlo simulations from the data collected in their observatory in Namibia. </a:t>
            </a:r>
          </a:p>
          <a:p>
            <a:pPr>
              <a:lnSpc>
                <a:spcPct val="150000"/>
              </a:lnSpc>
            </a:pPr>
            <a:r>
              <a:rPr lang="en-GB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://</a:t>
            </a:r>
            <a:r>
              <a:rPr lang="en-GB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go.egi.eu/hess</a:t>
            </a:r>
            <a:endParaRPr lang="en-GB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69869"/>
            <a:ext cx="8556171" cy="976003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H.E.S.S. Experiment: </a:t>
            </a:r>
          </a:p>
          <a:p>
            <a:pPr algn="ctr"/>
            <a:r>
              <a:rPr lang="en-GB" sz="2800" b="1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window to the high energy universe</a:t>
            </a:r>
            <a:r>
              <a:rPr lang="en-GB" spc="397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426832"/>
            <a:ext cx="7641771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62" y="1772034"/>
            <a:ext cx="3323006" cy="200216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26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154633" y="1772034"/>
            <a:ext cx="4858738" cy="2467883"/>
          </a:xfrm>
          <a:prstGeom prst="rect">
            <a:avLst/>
          </a:prstGeom>
          <a:noFill/>
        </p:spPr>
        <p:txBody>
          <a:bodyPr wrap="square" lIns="80220" tIns="40110" rIns="80220" bIns="4011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700 scientists from 23 countries and regions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Belle II EGI usage (2009-2016):</a:t>
            </a:r>
          </a:p>
          <a:p>
            <a:pPr marL="401147" indent="-401147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~1.61 billion HS06 CPU hours</a:t>
            </a:r>
          </a:p>
          <a:p>
            <a:pPr marL="401147" indent="-401147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~16.4 million submitted jobs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944" y="3774202"/>
            <a:ext cx="3335228" cy="73671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Credit: </a:t>
            </a:r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Julien </a:t>
            </a:r>
            <a:r>
              <a:rPr lang="fr-FR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Bolmont</a:t>
            </a:r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Collaboration HESS / CNRS Photothèque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69869"/>
            <a:ext cx="8556171" cy="976003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Belle II: Finding the balance between </a:t>
            </a:r>
          </a:p>
          <a:p>
            <a:pPr algn="ctr"/>
            <a:r>
              <a:rPr lang="en-GB" sz="2800" b="1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matter and antimatter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426832"/>
            <a:ext cx="7641771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39" y="1772034"/>
            <a:ext cx="3233852" cy="20021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4725144"/>
            <a:ext cx="7917603" cy="1464004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r>
              <a:rPr lang="en-GB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Belle II experiment (based at the </a:t>
            </a:r>
            <a:r>
              <a:rPr lang="en-GB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SuperKEKB</a:t>
            </a:r>
            <a:r>
              <a:rPr lang="en-GB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accelerator in Japan) was set up to search for a new mechanism for the CP violation beyond the Kobayashi-</a:t>
            </a:r>
            <a:r>
              <a:rPr lang="en-GB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Maskawa</a:t>
            </a:r>
            <a:r>
              <a:rPr lang="en-GB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theory.</a:t>
            </a:r>
          </a:p>
          <a:p>
            <a:pPr>
              <a:lnSpc>
                <a:spcPct val="150000"/>
              </a:lnSpc>
            </a:pPr>
            <a:r>
              <a:rPr lang="en-GB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://</a:t>
            </a:r>
            <a:r>
              <a:rPr lang="en-GB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go.egi.eu/belle</a:t>
            </a:r>
            <a:endParaRPr lang="en-GB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5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4" y="1812"/>
            <a:ext cx="9209314" cy="6856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143" y="1400996"/>
            <a:ext cx="7903029" cy="4070567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Applications, tools and platforms for science</a:t>
            </a:r>
          </a:p>
          <a:p>
            <a:pPr algn="ctr">
              <a:lnSpc>
                <a:spcPct val="150000"/>
              </a:lnSpc>
            </a:pPr>
            <a:endParaRPr lang="en-GB" sz="21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i="1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Break silos and provide services </a:t>
            </a:r>
          </a:p>
          <a:p>
            <a:pPr algn="ctr">
              <a:lnSpc>
                <a:spcPct val="150000"/>
              </a:lnSpc>
            </a:pPr>
            <a:r>
              <a:rPr lang="en-GB" sz="2400" i="1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 whole research lifecycle</a:t>
            </a:r>
            <a:endParaRPr lang="en-GB" sz="2400" i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endParaRPr lang="en-GB" sz="21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84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449685"/>
            <a:ext cx="3331029" cy="27262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84314" y="1380644"/>
            <a:ext cx="4462653" cy="3526033"/>
          </a:xfrm>
          <a:prstGeom prst="rect">
            <a:avLst/>
          </a:prstGeom>
          <a:noFill/>
        </p:spPr>
        <p:txBody>
          <a:bodyPr wrap="square" lIns="80220" tIns="40110" rIns="80220" bIns="40110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For modelling the structure of proteins and other molecules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Scientists input their data and specifications; HADDOCK returns best fit simulations.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far, HADDOCK processed over 130,000 submissions from more than 7,500 scientists.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9086" y="369869"/>
            <a:ext cx="7576457" cy="1143318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HADDOCK portal – Structural Biology</a:t>
            </a:r>
          </a:p>
          <a:p>
            <a:pPr algn="ctr"/>
            <a:endParaRPr lang="en-GB" sz="2100" b="1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pc="397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1012591"/>
            <a:ext cx="7641771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3568" y="5229200"/>
            <a:ext cx="7917603" cy="794745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r>
              <a:rPr lang="en-GB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HADDOCK relies on EGI’s High-Throughput Compute service </a:t>
            </a:r>
          </a:p>
          <a:p>
            <a:pPr>
              <a:lnSpc>
                <a:spcPct val="150000"/>
              </a:lnSpc>
            </a:pP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https://www.egi.eu/use-cases/scientific-applications-tools/haddock/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13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84314" y="1380644"/>
            <a:ext cx="4462653" cy="2310736"/>
          </a:xfrm>
          <a:prstGeom prst="rect">
            <a:avLst/>
          </a:prstGeom>
          <a:noFill/>
        </p:spPr>
        <p:txBody>
          <a:bodyPr wrap="square" lIns="80220" tIns="40110" rIns="80220" bIns="40110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For medical simulation and image data analysis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VIP allows life scientists to use complex computational tools with no added IT overhead.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9086" y="369869"/>
            <a:ext cx="7576457" cy="1143318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VIP portal – Medical Imaging</a:t>
            </a:r>
          </a:p>
          <a:p>
            <a:pPr algn="ctr"/>
            <a:endParaRPr lang="en-GB" sz="2100" b="1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pc="397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1012591"/>
            <a:ext cx="7641771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3568" y="4653136"/>
            <a:ext cx="7917603" cy="1129375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r>
              <a:rPr lang="en-GB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VIP relies on EGI’s High-Throughput Compute service and the DIRAC instance provided by France Grilles</a:t>
            </a:r>
          </a:p>
          <a:p>
            <a:pPr>
              <a:lnSpc>
                <a:spcPct val="150000"/>
              </a:lnSpc>
            </a:pP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http://go.egi.eu/vip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" b="11361"/>
          <a:stretch/>
        </p:blipFill>
        <p:spPr>
          <a:xfrm>
            <a:off x="670665" y="1426833"/>
            <a:ext cx="3313506" cy="284799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0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2" y="1495873"/>
            <a:ext cx="3372468" cy="10980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3143" y="2669558"/>
            <a:ext cx="3335228" cy="3693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http://chipster.csc.fi/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49086" y="369869"/>
            <a:ext cx="7576457" cy="808688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Chipster</a:t>
            </a:r>
            <a:r>
              <a:rPr lang="en-GB" sz="2800" b="1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Bioinformatics</a:t>
            </a:r>
            <a:endParaRPr lang="en-GB" sz="2100" b="1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pc="397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482" y="4671725"/>
            <a:ext cx="2346558" cy="912010"/>
          </a:xfrm>
          <a:prstGeom prst="rect">
            <a:avLst/>
          </a:prstGeom>
          <a:noFill/>
        </p:spPr>
        <p:txBody>
          <a:bodyPr wrap="none" lIns="80229" tIns="40115" rIns="80229" bIns="40115" rtlCol="0">
            <a:spAutoFit/>
          </a:bodyPr>
          <a:lstStyle/>
          <a:p>
            <a:r>
              <a:rPr lang="en-GB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story:</a:t>
            </a:r>
          </a:p>
          <a:p>
            <a:endParaRPr lang="en-GB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://go.egi.eu/BIBD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012591"/>
            <a:ext cx="7641771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80115" y="1357792"/>
            <a:ext cx="4466853" cy="4271340"/>
          </a:xfrm>
          <a:prstGeom prst="rect">
            <a:avLst/>
          </a:prstGeom>
          <a:noFill/>
        </p:spPr>
        <p:txBody>
          <a:bodyPr wrap="square" lIns="80220" tIns="40110" rIns="80220" bIns="40110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For genomic analysis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chemeClr val="tx2"/>
              </a:buClr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user-friendly analysis software for high-throughput data with over 350 analysis tools and a large collection of reference genomes 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chemeClr val="tx2"/>
              </a:buClr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Users can save and share automatic analysis workflows, and visualize data interactively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65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4" y="1812"/>
            <a:ext cx="9209314" cy="6856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143" y="1400996"/>
            <a:ext cx="7903029" cy="1966145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2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and e-Infrastructures towards EOSC</a:t>
            </a:r>
            <a:endParaRPr lang="en-GB" sz="42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2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49086" y="369869"/>
            <a:ext cx="7576457" cy="696567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e-Infrastructure collaborations and challenges</a:t>
            </a:r>
            <a:endParaRPr lang="en-GB" sz="2000" b="1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1600" spc="397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012591"/>
            <a:ext cx="7641771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3528" y="1357792"/>
            <a:ext cx="8496944" cy="5313513"/>
          </a:xfrm>
          <a:prstGeom prst="rect">
            <a:avLst/>
          </a:prstGeom>
          <a:noFill/>
        </p:spPr>
        <p:txBody>
          <a:bodyPr wrap="square" lIns="80220" tIns="40110" rIns="80220" bIns="40110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/>
              <a:buChar char="•"/>
            </a:pPr>
            <a:r>
              <a:rPr lang="en-GB" sz="2400" dirty="0" smtClean="0">
                <a:solidFill>
                  <a:srgbClr val="4F81B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Opportunities</a:t>
            </a:r>
            <a:endParaRPr lang="en-GB" dirty="0" smtClean="0">
              <a:solidFill>
                <a:srgbClr val="4F81BD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Font typeface="Arial"/>
              <a:buChar char="•"/>
            </a:pPr>
            <a:r>
              <a:rPr lang="en-GB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Joint efforts in outreach and technical support</a:t>
            </a:r>
          </a:p>
          <a:p>
            <a:pPr marL="1257300" lvl="2" indent="-342900">
              <a:lnSpc>
                <a:spcPct val="114000"/>
              </a:lnSpc>
              <a:spcBef>
                <a:spcPts val="600"/>
              </a:spcBef>
              <a:buFont typeface="Arial"/>
              <a:buChar char="•"/>
            </a:pPr>
            <a:r>
              <a:rPr lang="en-GB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Digital Infrastructure for Research annual conference, </a:t>
            </a:r>
            <a:r>
              <a:rPr lang="en-GB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DI4R 2016</a:t>
            </a:r>
            <a:r>
              <a:rPr lang="en-GB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Font typeface="Arial"/>
              <a:buChar char="•"/>
            </a:pPr>
            <a:r>
              <a:rPr lang="en-GB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Integration of access policies, AAI and connect compute/data preservation services into a single pan-European catalogue </a:t>
            </a:r>
          </a:p>
          <a:p>
            <a:pPr marL="1257300" lvl="2" indent="-342900">
              <a:lnSpc>
                <a:spcPct val="114000"/>
              </a:lnSpc>
              <a:spcBef>
                <a:spcPts val="600"/>
              </a:spcBef>
              <a:buFont typeface="Arial"/>
              <a:buChar char="•"/>
            </a:pPr>
            <a:r>
              <a:rPr lang="en-GB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Wingdings"/>
              </a:rPr>
              <a:t>EGI/EUDAT Joint bid for EINFRA-12 (A) H2020 call, 30 </a:t>
            </a:r>
            <a:r>
              <a:rPr lang="en-GB" dirty="0" err="1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Wingdings"/>
              </a:rPr>
              <a:t>MEuro</a:t>
            </a:r>
            <a:endParaRPr lang="en-GB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Wingdings"/>
            </a:endParaRP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Font typeface="Arial"/>
              <a:buChar char="•"/>
            </a:pPr>
            <a:r>
              <a:rPr lang="en-GB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Wingdings"/>
              </a:rPr>
              <a:t>ICT cross-border procurement and purchase agreement framework</a:t>
            </a:r>
          </a:p>
          <a:p>
            <a:pPr marL="1257300" lvl="2" indent="-342900">
              <a:lnSpc>
                <a:spcPct val="114000"/>
              </a:lnSpc>
              <a:spcBef>
                <a:spcPts val="600"/>
              </a:spcBef>
              <a:buFont typeface="Arial"/>
              <a:buChar char="•"/>
            </a:pPr>
            <a:r>
              <a:rPr lang="en-GB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Wingdings"/>
              </a:rPr>
              <a:t>How to procure services on e-Infrastructures and other suppliers?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Font typeface="Arial"/>
              <a:buChar char="•"/>
            </a:pPr>
            <a:r>
              <a:rPr lang="en-GB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Wingdings"/>
              </a:rPr>
              <a:t>Governance of e-Infrastructures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/>
              <a:buChar char="•"/>
            </a:pPr>
            <a:r>
              <a:rPr lang="en-GB" sz="2400" dirty="0" smtClean="0">
                <a:solidFill>
                  <a:srgbClr val="4F81B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Wingdings"/>
              </a:rPr>
              <a:t>Challenges</a:t>
            </a:r>
            <a:endParaRPr lang="en-GB" dirty="0" smtClean="0">
              <a:solidFill>
                <a:srgbClr val="4F81BD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Wingdings"/>
            </a:endParaRP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Font typeface="Arial"/>
              <a:buChar char="•"/>
            </a:pPr>
            <a:r>
              <a:rPr lang="en-GB" b="1" dirty="0" smtClean="0">
                <a:solidFill>
                  <a:srgbClr val="4F81B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Wingdings"/>
              </a:rPr>
              <a:t>Establishment of national e-Infrastructures involving all key players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Font typeface="Arial"/>
              <a:buChar char="•"/>
            </a:pPr>
            <a:r>
              <a:rPr lang="en-GB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Wingdings"/>
              </a:rPr>
              <a:t>Sustained national funding for the ICT needs of data-driven research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Clr>
                <a:schemeClr val="tx2"/>
              </a:buClr>
              <a:buFont typeface="Arial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49086" y="369869"/>
            <a:ext cx="7576457" cy="450345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e-Infrastructure and EOSC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012591"/>
            <a:ext cx="7641771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3528" y="1357792"/>
            <a:ext cx="8496944" cy="5586511"/>
          </a:xfrm>
          <a:prstGeom prst="rect">
            <a:avLst/>
          </a:prstGeom>
          <a:noFill/>
        </p:spPr>
        <p:txBody>
          <a:bodyPr wrap="square" lIns="80220" tIns="40110" rIns="80220" bIns="40110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/>
              <a:buChar char="•"/>
            </a:pPr>
            <a:r>
              <a:rPr lang="en-GB" sz="2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EOSC-hub project proposal for evaluation in H2020 EINFRA-12 (A), 30 </a:t>
            </a:r>
            <a:r>
              <a:rPr lang="en-GB" sz="2400" dirty="0" err="1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Meuro</a:t>
            </a:r>
            <a:endParaRPr lang="en-GB" sz="2400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/>
              <a:buChar char="•"/>
            </a:pPr>
            <a:r>
              <a:rPr lang="en-GB" sz="2400" dirty="0"/>
              <a:t>EOSC-hub </a:t>
            </a:r>
            <a:r>
              <a:rPr lang="en-GB" sz="2400" dirty="0" smtClean="0"/>
              <a:t>mobilises </a:t>
            </a:r>
            <a:r>
              <a:rPr lang="en-GB" sz="2400" dirty="0"/>
              <a:t>providers from the EGI Federation, EUDAT CDI, INDIGO-</a:t>
            </a:r>
            <a:r>
              <a:rPr lang="en-GB" sz="2400" dirty="0" err="1"/>
              <a:t>DataCloud</a:t>
            </a:r>
            <a:r>
              <a:rPr lang="en-GB" sz="2400" dirty="0"/>
              <a:t> and major research e-infrastructures offering </a:t>
            </a:r>
            <a:r>
              <a:rPr lang="en-GB" sz="2400" dirty="0">
                <a:solidFill>
                  <a:schemeClr val="accent1"/>
                </a:solidFill>
              </a:rPr>
              <a:t>services, software and data </a:t>
            </a:r>
            <a:r>
              <a:rPr lang="en-GB" sz="2400" dirty="0"/>
              <a:t>for advanced data-driven research and innovation. These resources are offered via the </a:t>
            </a:r>
            <a:r>
              <a:rPr lang="en-GB" sz="2400" dirty="0">
                <a:solidFill>
                  <a:srgbClr val="4F81BD"/>
                </a:solidFill>
              </a:rPr>
              <a:t>Hub – the integration and management system of the European Open Science Cloud, acting as a single entry point for all </a:t>
            </a:r>
            <a:r>
              <a:rPr lang="en-GB" sz="2400" dirty="0" smtClean="0">
                <a:solidFill>
                  <a:srgbClr val="4F81BD"/>
                </a:solidFill>
              </a:rPr>
              <a:t>stakeholders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400" dirty="0" smtClean="0">
              <a:solidFill>
                <a:srgbClr val="4F81BD"/>
              </a:solidFill>
              <a:sym typeface="Wingdings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chemeClr val="tx2"/>
              </a:buClr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/>
              <a:buChar char="•"/>
            </a:pPr>
            <a:endParaRPr lang="en-GB" sz="2400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Wingding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51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hape 77" descr="EGI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9143999" cy="63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80" descr="Numbers.jpg"/>
          <p:cNvPicPr preferRelativeResize="0"/>
          <p:nvPr/>
        </p:nvPicPr>
        <p:blipFill rotWithShape="1">
          <a:blip r:embed="rId3">
            <a:alphaModFix/>
          </a:blip>
          <a:srcRect r="67375"/>
          <a:stretch/>
        </p:blipFill>
        <p:spPr>
          <a:xfrm>
            <a:off x="220276" y="1950013"/>
            <a:ext cx="609083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81" descr="WLCG-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0054" y="569650"/>
            <a:ext cx="792523" cy="644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Shape 82"/>
          <p:cNvGrpSpPr/>
          <p:nvPr/>
        </p:nvGrpSpPr>
        <p:grpSpPr>
          <a:xfrm>
            <a:off x="8130384" y="1336428"/>
            <a:ext cx="748440" cy="525017"/>
            <a:chOff x="7960651" y="982297"/>
            <a:chExt cx="1002600" cy="646652"/>
          </a:xfrm>
        </p:grpSpPr>
        <p:sp>
          <p:nvSpPr>
            <p:cNvPr id="9" name="Shape 83"/>
            <p:cNvSpPr/>
            <p:nvPr/>
          </p:nvSpPr>
          <p:spPr>
            <a:xfrm>
              <a:off x="7960651" y="982375"/>
              <a:ext cx="1002600" cy="646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pic>
          <p:nvPicPr>
            <p:cNvPr id="10" name="Shape 84" descr="ELIXIR_logo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40712" y="982297"/>
              <a:ext cx="911208" cy="6466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Shape 85"/>
          <p:cNvGrpSpPr/>
          <p:nvPr/>
        </p:nvGrpSpPr>
        <p:grpSpPr>
          <a:xfrm>
            <a:off x="8055443" y="1914254"/>
            <a:ext cx="836987" cy="362700"/>
            <a:chOff x="9459000" y="2058350"/>
            <a:chExt cx="907500" cy="362700"/>
          </a:xfrm>
        </p:grpSpPr>
        <p:sp>
          <p:nvSpPr>
            <p:cNvPr id="12" name="Shape 86"/>
            <p:cNvSpPr/>
            <p:nvPr/>
          </p:nvSpPr>
          <p:spPr>
            <a:xfrm>
              <a:off x="9459000" y="2058350"/>
              <a:ext cx="907500" cy="36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pic>
          <p:nvPicPr>
            <p:cNvPr id="13" name="Shape 87" descr="logo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489236" y="2080699"/>
              <a:ext cx="847035" cy="31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Shape 89"/>
          <p:cNvGrpSpPr/>
          <p:nvPr/>
        </p:nvGrpSpPr>
        <p:grpSpPr>
          <a:xfrm>
            <a:off x="8086098" y="2336936"/>
            <a:ext cx="837000" cy="362700"/>
            <a:chOff x="9334498" y="2735337"/>
            <a:chExt cx="837000" cy="362700"/>
          </a:xfrm>
        </p:grpSpPr>
        <p:sp>
          <p:nvSpPr>
            <p:cNvPr id="16" name="Shape 90"/>
            <p:cNvSpPr/>
            <p:nvPr/>
          </p:nvSpPr>
          <p:spPr>
            <a:xfrm>
              <a:off x="9334498" y="2735337"/>
              <a:ext cx="837000" cy="36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pic>
          <p:nvPicPr>
            <p:cNvPr id="17" name="Shape 91" descr="EISCAT3D-logo-300-transp-300x140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334506" y="2760416"/>
              <a:ext cx="771930" cy="3125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Shape 92" descr="538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06987" y="2811376"/>
            <a:ext cx="748450" cy="439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Shape 93"/>
          <p:cNvGrpSpPr/>
          <p:nvPr/>
        </p:nvGrpSpPr>
        <p:grpSpPr>
          <a:xfrm>
            <a:off x="8055425" y="3362550"/>
            <a:ext cx="837024" cy="453304"/>
            <a:chOff x="9758100" y="3736275"/>
            <a:chExt cx="837024" cy="453304"/>
          </a:xfrm>
        </p:grpSpPr>
        <p:sp>
          <p:nvSpPr>
            <p:cNvPr id="20" name="Shape 94"/>
            <p:cNvSpPr/>
            <p:nvPr/>
          </p:nvSpPr>
          <p:spPr>
            <a:xfrm>
              <a:off x="9758125" y="3736279"/>
              <a:ext cx="837000" cy="453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pic>
          <p:nvPicPr>
            <p:cNvPr id="21" name="Shape 95" descr="DARIAH-EU-Logo-RGB.png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758100" y="3736275"/>
              <a:ext cx="836999" cy="3948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Shape 96" descr="Lifewatch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31367" y="3909000"/>
            <a:ext cx="860885" cy="3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97" descr="EPOS_logo_thumbnails_0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28599" y="4364848"/>
            <a:ext cx="689724" cy="2988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Shape 98"/>
          <p:cNvGrpSpPr/>
          <p:nvPr/>
        </p:nvGrpSpPr>
        <p:grpSpPr>
          <a:xfrm>
            <a:off x="8171956" y="4693418"/>
            <a:ext cx="633842" cy="547331"/>
            <a:chOff x="-1378125" y="2393350"/>
            <a:chExt cx="792600" cy="618243"/>
          </a:xfrm>
        </p:grpSpPr>
        <p:sp>
          <p:nvSpPr>
            <p:cNvPr id="25" name="Shape 99"/>
            <p:cNvSpPr/>
            <p:nvPr/>
          </p:nvSpPr>
          <p:spPr>
            <a:xfrm>
              <a:off x="-1304625" y="2439975"/>
              <a:ext cx="645600" cy="52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pic>
          <p:nvPicPr>
            <p:cNvPr id="26" name="Shape 100" descr="lsgc-logo-small.png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-1378125" y="2393350"/>
              <a:ext cx="792600" cy="6182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Shape 101"/>
          <p:cNvGrpSpPr/>
          <p:nvPr/>
        </p:nvGrpSpPr>
        <p:grpSpPr>
          <a:xfrm>
            <a:off x="8074100" y="5270443"/>
            <a:ext cx="861000" cy="298806"/>
            <a:chOff x="9524475" y="5323618"/>
            <a:chExt cx="861000" cy="298806"/>
          </a:xfrm>
        </p:grpSpPr>
        <p:sp>
          <p:nvSpPr>
            <p:cNvPr id="28" name="Shape 102"/>
            <p:cNvSpPr/>
            <p:nvPr/>
          </p:nvSpPr>
          <p:spPr>
            <a:xfrm>
              <a:off x="9524475" y="5323625"/>
              <a:ext cx="861000" cy="29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pic>
          <p:nvPicPr>
            <p:cNvPr id="29" name="Shape 103" descr="logotransparent-ICOS.gif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9524475" y="5323618"/>
              <a:ext cx="860875" cy="2712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755576" y="1969677"/>
            <a:ext cx="946120" cy="553988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b="1" dirty="0" smtClean="0">
                <a:latin typeface="+mj-lt"/>
                <a:cs typeface="BlairMdITC TT-Medium"/>
              </a:rPr>
              <a:t>635,000</a:t>
            </a:r>
            <a:r>
              <a:rPr lang="en-US" dirty="0" smtClean="0">
                <a:latin typeface="+mj-lt"/>
                <a:cs typeface="BlairMdITC TT-Medium"/>
              </a:rPr>
              <a:t/>
            </a:r>
            <a:br>
              <a:rPr lang="en-US" dirty="0" smtClean="0">
                <a:latin typeface="+mj-lt"/>
                <a:cs typeface="BlairMdITC TT-Medium"/>
              </a:rPr>
            </a:br>
            <a:r>
              <a:rPr lang="en-US" sz="1200" dirty="0">
                <a:latin typeface="+mj-lt"/>
                <a:cs typeface="BlairMdITC TT-Medium"/>
              </a:rPr>
              <a:t>Cores</a:t>
            </a:r>
            <a:endParaRPr lang="en-US" dirty="0">
              <a:latin typeface="+mj-lt"/>
              <a:cs typeface="BlairMdITC TT-Medium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577" y="2564904"/>
            <a:ext cx="1531166" cy="36932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b="1" dirty="0" smtClean="0">
                <a:latin typeface="+mj-lt"/>
                <a:cs typeface="BlairMdITC TT-Medium"/>
              </a:rPr>
              <a:t>500 PB </a:t>
            </a:r>
            <a:r>
              <a:rPr lang="en-US" sz="1200" dirty="0" smtClean="0">
                <a:latin typeface="+mj-lt"/>
                <a:cs typeface="BlairMdITC TT-Medium"/>
              </a:rPr>
              <a:t>of storage</a:t>
            </a:r>
            <a:endParaRPr lang="en-US" dirty="0">
              <a:latin typeface="+mj-lt"/>
              <a:cs typeface="BlairMdITC TT-Medium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5577" y="3140968"/>
            <a:ext cx="944091" cy="553988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b="1" dirty="0">
                <a:latin typeface="+mj-lt"/>
                <a:cs typeface="BlairMdITC TT-Medium"/>
              </a:rPr>
              <a:t>&gt;</a:t>
            </a:r>
            <a:r>
              <a:rPr lang="en-US" b="1" dirty="0" smtClean="0">
                <a:latin typeface="+mj-lt"/>
                <a:cs typeface="BlairMdITC TT-Medium"/>
              </a:rPr>
              <a:t>48,000</a:t>
            </a:r>
            <a:r>
              <a:rPr lang="en-US" dirty="0" smtClean="0">
                <a:latin typeface="+mj-lt"/>
                <a:cs typeface="BlairMdITC TT-Medium"/>
              </a:rPr>
              <a:t/>
            </a:r>
            <a:br>
              <a:rPr lang="en-US" dirty="0" smtClean="0">
                <a:latin typeface="+mj-lt"/>
                <a:cs typeface="BlairMdITC TT-Medium"/>
              </a:rPr>
            </a:br>
            <a:r>
              <a:rPr lang="en-US" sz="1200" dirty="0">
                <a:latin typeface="+mj-lt"/>
                <a:cs typeface="BlairMdITC TT-Medium"/>
              </a:rPr>
              <a:t>Users</a:t>
            </a:r>
            <a:endParaRPr lang="en-US" dirty="0">
              <a:latin typeface="+mj-lt"/>
              <a:cs typeface="BlairMdITC TT-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5576" y="3717032"/>
            <a:ext cx="2095423" cy="73865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b="1" dirty="0" smtClean="0">
                <a:latin typeface="+mj-lt"/>
                <a:cs typeface="BlairMdITC TT-Medium"/>
              </a:rPr>
              <a:t>15</a:t>
            </a:r>
            <a:r>
              <a:rPr lang="en-US" dirty="0" smtClean="0">
                <a:latin typeface="+mj-lt"/>
                <a:cs typeface="BlairMdITC TT-Medium"/>
              </a:rPr>
              <a:t/>
            </a:r>
            <a:br>
              <a:rPr lang="en-US" dirty="0" smtClean="0">
                <a:latin typeface="+mj-lt"/>
                <a:cs typeface="BlairMdITC TT-Medium"/>
              </a:rPr>
            </a:br>
            <a:r>
              <a:rPr lang="en-US" sz="1200" dirty="0" smtClean="0">
                <a:latin typeface="+mj-lt"/>
                <a:cs typeface="BlairMdITC TT-Medium"/>
              </a:rPr>
              <a:t>ESFRI Research Infrastructures</a:t>
            </a:r>
          </a:p>
          <a:p>
            <a:r>
              <a:rPr lang="en-US" sz="1200" dirty="0" smtClean="0">
                <a:latin typeface="+mj-lt"/>
                <a:cs typeface="BlairMdITC TT-Medium"/>
              </a:rPr>
              <a:t>Active Users/Early Adopters  </a:t>
            </a:r>
            <a:endParaRPr lang="en-US" dirty="0">
              <a:latin typeface="+mj-lt"/>
              <a:cs typeface="BlairMdITC TT-Medium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19672" y="3140968"/>
            <a:ext cx="1505518" cy="553988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b="1" dirty="0">
                <a:latin typeface="+mj-lt"/>
                <a:cs typeface="BlairMdITC TT-Medium"/>
              </a:rPr>
              <a:t>~200</a:t>
            </a:r>
          </a:p>
          <a:p>
            <a:r>
              <a:rPr lang="en-US" sz="1200" dirty="0">
                <a:latin typeface="+mj-lt"/>
                <a:cs typeface="BlairMdITC TT-Medium"/>
              </a:rPr>
              <a:t>Virtual Organizations</a:t>
            </a:r>
            <a:endParaRPr lang="en-US" dirty="0">
              <a:latin typeface="+mj-lt"/>
              <a:cs typeface="BlairMdITC TT-Medium"/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93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49086" y="369869"/>
            <a:ext cx="7576457" cy="696567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e-Infrastructure and EOSC/</a:t>
            </a:r>
            <a:r>
              <a:rPr lang="en-GB" sz="2400" b="1" dirty="0" err="1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endParaRPr lang="en-GB" sz="2000" b="1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1600" spc="397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012591"/>
            <a:ext cx="7641771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3528" y="1357792"/>
            <a:ext cx="8496944" cy="4386797"/>
          </a:xfrm>
          <a:prstGeom prst="rect">
            <a:avLst/>
          </a:prstGeom>
          <a:noFill/>
        </p:spPr>
        <p:txBody>
          <a:bodyPr wrap="square" lIns="80220" tIns="40110" rIns="80220" bIns="40110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/>
              <a:buChar char="•"/>
            </a:pPr>
            <a:r>
              <a:rPr lang="en-GB" sz="28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Wingdings"/>
              </a:rPr>
              <a:t>20 </a:t>
            </a:r>
            <a:r>
              <a:rPr lang="en-GB" sz="2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Wingdings"/>
              </a:rPr>
              <a:t>major European </a:t>
            </a:r>
            <a:r>
              <a:rPr lang="en-GB" sz="28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Wingdings"/>
              </a:rPr>
              <a:t>initiatives, besides EGI and EUDAT:</a:t>
            </a:r>
            <a:endParaRPr lang="en-GB" sz="28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Wingdings"/>
            </a:endParaRP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Font typeface="Arial"/>
              <a:buChar char="•"/>
            </a:pPr>
            <a:r>
              <a:rPr lang="en-GB" sz="2400" dirty="0"/>
              <a:t>BBMRI, CLARIN, CMS, DARIAH, ECRIN, EISCAT, ELIXIR, EPOS, ICOS/</a:t>
            </a:r>
            <a:r>
              <a:rPr lang="en-GB" sz="2400" dirty="0" err="1"/>
              <a:t>eLTER</a:t>
            </a:r>
            <a:r>
              <a:rPr lang="en-GB" sz="2400" dirty="0"/>
              <a:t>, </a:t>
            </a:r>
            <a:r>
              <a:rPr lang="en-GB" sz="2400" dirty="0" err="1"/>
              <a:t>LifeWatch</a:t>
            </a:r>
            <a:r>
              <a:rPr lang="en-GB" sz="2400" dirty="0"/>
              <a:t>, LOFAR 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Font typeface="Arial"/>
              <a:buChar char="•"/>
            </a:pPr>
            <a:r>
              <a:rPr lang="en-GB" sz="2400" dirty="0"/>
              <a:t>Research collaborations: disaster mitigation/APAN WG, ENES, EO pillar/ESA, GEOSS/GEO Secretariat, ITER, LNEC, Marine, WeNMR.</a:t>
            </a:r>
            <a:endParaRPr lang="en-GB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Wingdings"/>
            </a:endParaRP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Clr>
                <a:schemeClr val="tx2"/>
              </a:buClr>
              <a:buFont typeface="Arial"/>
              <a:buChar char="•"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/>
              <a:buChar char="•"/>
            </a:pPr>
            <a:endParaRPr lang="en-GB" sz="2400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Wingding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8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49086" y="369869"/>
            <a:ext cx="7576457" cy="696567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e-Infrastructure and EOSC/</a:t>
            </a:r>
            <a:r>
              <a:rPr lang="en-GB" sz="2400" b="1" dirty="0" err="1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endParaRPr lang="en-GB" sz="2000" b="1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1600" spc="397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012591"/>
            <a:ext cx="7641771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7-04-05 at 12.08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679"/>
            <a:ext cx="9144000" cy="50946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02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 txBox="1">
            <a:spLocks/>
          </p:cNvSpPr>
          <p:nvPr/>
        </p:nvSpPr>
        <p:spPr>
          <a:xfrm>
            <a:off x="587828" y="1855752"/>
            <a:ext cx="7221374" cy="4334859"/>
          </a:xfrm>
          <a:prstGeom prst="rect">
            <a:avLst/>
          </a:prstGeom>
        </p:spPr>
        <p:txBody>
          <a:bodyPr lIns="80229" tIns="40115" rIns="80229" bIns="40115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https://www.egi.eu/</a:t>
            </a: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 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https://www.egi.eu/services/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Publications 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https://www.egi.eu/about/publications/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us:</a:t>
            </a:r>
          </a:p>
          <a:p>
            <a:pPr lvl="1"/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public institutions: 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contact@egi.eu</a:t>
            </a: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private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organisations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business@egi.eu</a:t>
            </a: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369869"/>
            <a:ext cx="7968343" cy="976003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Discover more</a:t>
            </a:r>
          </a:p>
          <a:p>
            <a:pPr algn="ctr"/>
            <a:r>
              <a:rPr lang="en-GB" sz="2800" spc="397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943550"/>
            <a:ext cx="7641771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0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Membership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852936"/>
            <a:ext cx="3096344" cy="323492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16024" y="1236888"/>
            <a:ext cx="9036496" cy="4784400"/>
          </a:xfrm>
        </p:spPr>
        <p:txBody>
          <a:bodyPr/>
          <a:lstStyle/>
          <a:p>
            <a:r>
              <a:rPr lang="en-US" sz="2400" dirty="0" smtClean="0"/>
              <a:t>Major national e-</a:t>
            </a:r>
            <a:r>
              <a:rPr lang="en-US" sz="2400" dirty="0" smtClean="0"/>
              <a:t>Infrastructures “NGIs”: </a:t>
            </a:r>
            <a:r>
              <a:rPr lang="en-US" sz="2400" dirty="0" smtClean="0">
                <a:solidFill>
                  <a:srgbClr val="4F81BD"/>
                </a:solidFill>
              </a:rPr>
              <a:t>22 </a:t>
            </a:r>
          </a:p>
          <a:p>
            <a:r>
              <a:rPr lang="en-US" sz="2400" dirty="0" smtClean="0"/>
              <a:t>EIROs: </a:t>
            </a:r>
            <a:r>
              <a:rPr lang="en-US" sz="2400" dirty="0" smtClean="0">
                <a:solidFill>
                  <a:srgbClr val="4F81BD"/>
                </a:solidFill>
              </a:rPr>
              <a:t>CERN</a:t>
            </a:r>
          </a:p>
          <a:p>
            <a:r>
              <a:rPr lang="en-US" sz="2400" dirty="0" smtClean="0">
                <a:solidFill>
                  <a:srgbClr val="4F81BD"/>
                </a:solidFill>
              </a:rPr>
              <a:t>EGI Foundation</a:t>
            </a:r>
          </a:p>
          <a:p>
            <a:r>
              <a:rPr lang="en-US" sz="2400" dirty="0" smtClean="0"/>
              <a:t>(ERICs)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5" name="Picture 14" descr="Screen Shot 2016-04-12 at 06.03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504056" cy="4381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83178"/>
            <a:ext cx="720080" cy="514343"/>
          </a:xfrm>
          <a:prstGeom prst="rect">
            <a:avLst/>
          </a:prstGeom>
        </p:spPr>
      </p:pic>
      <p:pic>
        <p:nvPicPr>
          <p:cNvPr id="17" name="Picture 16" descr="Screen Shot 2016-04-12 at 06.10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14" y="2852936"/>
            <a:ext cx="676249" cy="4320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59242"/>
            <a:ext cx="1008112" cy="399866"/>
          </a:xfrm>
          <a:prstGeom prst="rect">
            <a:avLst/>
          </a:prstGeom>
        </p:spPr>
      </p:pic>
      <p:pic>
        <p:nvPicPr>
          <p:cNvPr id="19" name="Picture 18" descr="Screen Shot 2016-04-12 at 06.12.3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96" y="3387234"/>
            <a:ext cx="515779" cy="5040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46442"/>
            <a:ext cx="1039726" cy="462678"/>
          </a:xfrm>
          <a:prstGeom prst="rect">
            <a:avLst/>
          </a:prstGeom>
        </p:spPr>
      </p:pic>
      <p:pic>
        <p:nvPicPr>
          <p:cNvPr id="21" name="Picture 20" descr="Screen Shot 2016-04-12 at 06.15.1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92" y="3963298"/>
            <a:ext cx="667275" cy="4549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32" y="4395346"/>
            <a:ext cx="825260" cy="432048"/>
          </a:xfrm>
          <a:prstGeom prst="rect">
            <a:avLst/>
          </a:prstGeom>
        </p:spPr>
      </p:pic>
      <p:pic>
        <p:nvPicPr>
          <p:cNvPr id="23" name="Picture 22" descr="Screen Shot 2016-04-12 at 06.16.4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90" y="4395346"/>
            <a:ext cx="662474" cy="432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902932"/>
            <a:ext cx="936104" cy="284502"/>
          </a:xfrm>
          <a:prstGeom prst="rect">
            <a:avLst/>
          </a:prstGeom>
        </p:spPr>
      </p:pic>
      <p:pic>
        <p:nvPicPr>
          <p:cNvPr id="25" name="Picture 24" descr="Screen Shot 2016-04-12 at 06.20.08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98" y="4827394"/>
            <a:ext cx="619269" cy="432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259442"/>
            <a:ext cx="567500" cy="425625"/>
          </a:xfrm>
          <a:prstGeom prst="rect">
            <a:avLst/>
          </a:prstGeom>
        </p:spPr>
      </p:pic>
      <p:pic>
        <p:nvPicPr>
          <p:cNvPr id="27" name="Picture 26" descr="Screen Shot 2016-04-12 at 06.21.5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24" y="5259442"/>
            <a:ext cx="682439" cy="4320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763498"/>
            <a:ext cx="473814" cy="473814"/>
          </a:xfrm>
          <a:prstGeom prst="rect">
            <a:avLst/>
          </a:prstGeom>
        </p:spPr>
      </p:pic>
      <p:pic>
        <p:nvPicPr>
          <p:cNvPr id="29" name="Picture 28" descr="Screen Shot 2016-04-12 at 06.23.26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763498"/>
            <a:ext cx="609476" cy="4125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35" y="2414861"/>
            <a:ext cx="736245" cy="366066"/>
          </a:xfrm>
          <a:prstGeom prst="rect">
            <a:avLst/>
          </a:prstGeom>
        </p:spPr>
      </p:pic>
      <p:pic>
        <p:nvPicPr>
          <p:cNvPr id="31" name="Picture 30" descr="Screen Shot 2016-04-12 at 06.24.3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23" y="2348879"/>
            <a:ext cx="715114" cy="4320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84" y="2847594"/>
            <a:ext cx="774031" cy="365381"/>
          </a:xfrm>
          <a:prstGeom prst="rect">
            <a:avLst/>
          </a:prstGeom>
        </p:spPr>
      </p:pic>
      <p:pic>
        <p:nvPicPr>
          <p:cNvPr id="33" name="Picture 32" descr="Screen Shot 2016-04-12 at 06.25.59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91" y="2828155"/>
            <a:ext cx="730012" cy="4923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27" y="3284983"/>
            <a:ext cx="792088" cy="460704"/>
          </a:xfrm>
          <a:prstGeom prst="rect">
            <a:avLst/>
          </a:prstGeom>
        </p:spPr>
      </p:pic>
      <p:pic>
        <p:nvPicPr>
          <p:cNvPr id="35" name="Picture 34" descr="Screen Shot 2016-04-12 at 06.27.31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16" y="3356991"/>
            <a:ext cx="699387" cy="3600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39" y="3789039"/>
            <a:ext cx="653736" cy="576064"/>
          </a:xfrm>
          <a:prstGeom prst="rect">
            <a:avLst/>
          </a:prstGeom>
        </p:spPr>
      </p:pic>
      <p:pic>
        <p:nvPicPr>
          <p:cNvPr id="37" name="Picture 36" descr="Screen Shot 2016-04-12 at 06.29.14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23" y="3789039"/>
            <a:ext cx="716651" cy="4740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59" y="4365103"/>
            <a:ext cx="551759" cy="396997"/>
          </a:xfrm>
          <a:prstGeom prst="rect">
            <a:avLst/>
          </a:prstGeom>
        </p:spPr>
      </p:pic>
      <p:pic>
        <p:nvPicPr>
          <p:cNvPr id="39" name="Picture 38" descr="Screen Shot 2016-04-12 at 06.30.56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03" y="4365103"/>
            <a:ext cx="720080" cy="3600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27" y="4797152"/>
            <a:ext cx="811673" cy="415166"/>
          </a:xfrm>
          <a:prstGeom prst="rect">
            <a:avLst/>
          </a:prstGeom>
        </p:spPr>
      </p:pic>
      <p:pic>
        <p:nvPicPr>
          <p:cNvPr id="41" name="Picture 40" descr="Screen Shot 2016-04-12 at 06.32.18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31" y="4797151"/>
            <a:ext cx="660779" cy="43204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35" y="5229199"/>
            <a:ext cx="765808" cy="371013"/>
          </a:xfrm>
          <a:prstGeom prst="rect">
            <a:avLst/>
          </a:prstGeom>
        </p:spPr>
      </p:pic>
      <p:pic>
        <p:nvPicPr>
          <p:cNvPr id="43" name="Picture 42" descr="Screen Shot 2016-04-12 at 06.33.46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31" y="5301207"/>
            <a:ext cx="678449" cy="417120"/>
          </a:xfrm>
          <a:prstGeom prst="rect">
            <a:avLst/>
          </a:prstGeom>
        </p:spPr>
      </p:pic>
      <p:pic>
        <p:nvPicPr>
          <p:cNvPr id="44" name="Picture 43" descr="Screen Shot 2016-04-12 at 06.35.56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51" y="5661247"/>
            <a:ext cx="653164" cy="575816"/>
          </a:xfrm>
          <a:prstGeom prst="rect">
            <a:avLst/>
          </a:prstGeom>
        </p:spPr>
      </p:pic>
      <p:pic>
        <p:nvPicPr>
          <p:cNvPr id="45" name="Picture 44" descr="Screen Shot 2016-04-12 at 06.36.08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13" y="5733256"/>
            <a:ext cx="709002" cy="5040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40" y="1988840"/>
            <a:ext cx="658368" cy="542544"/>
          </a:xfrm>
          <a:prstGeom prst="rect">
            <a:avLst/>
          </a:prstGeom>
        </p:spPr>
      </p:pic>
      <p:pic>
        <p:nvPicPr>
          <p:cNvPr id="47" name="Picture 46" descr="Screen Shot 2016-04-12 at 06.38.48.pn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988840"/>
            <a:ext cx="733993" cy="4779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336" y="2420888"/>
            <a:ext cx="512064" cy="542544"/>
          </a:xfrm>
          <a:prstGeom prst="rect">
            <a:avLst/>
          </a:prstGeom>
        </p:spPr>
      </p:pic>
      <p:pic>
        <p:nvPicPr>
          <p:cNvPr id="49" name="Picture 48" descr="Screen Shot 2016-04-12 at 06.40.31.pn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535560"/>
            <a:ext cx="783404" cy="389384"/>
          </a:xfrm>
          <a:prstGeom prst="rect">
            <a:avLst/>
          </a:prstGeom>
        </p:spPr>
      </p:pic>
      <p:pic>
        <p:nvPicPr>
          <p:cNvPr id="50" name="Picture 49" descr="Screen Shot 2016-04-12 at 06.45.21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068960"/>
            <a:ext cx="549052" cy="476286"/>
          </a:xfrm>
          <a:prstGeom prst="rect">
            <a:avLst/>
          </a:prstGeom>
        </p:spPr>
      </p:pic>
      <p:pic>
        <p:nvPicPr>
          <p:cNvPr id="51" name="Picture 50" descr="Screen Shot 2016-04-12 at 06.46.02.pn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996952"/>
            <a:ext cx="718371" cy="49949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717032"/>
            <a:ext cx="792088" cy="106105"/>
          </a:xfrm>
          <a:prstGeom prst="rect">
            <a:avLst/>
          </a:prstGeom>
        </p:spPr>
      </p:pic>
      <p:pic>
        <p:nvPicPr>
          <p:cNvPr id="53" name="Picture 52" descr="Screen Shot 2016-04-12 at 06.47.04.png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916" y="3573016"/>
            <a:ext cx="699507" cy="43204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861048"/>
            <a:ext cx="719328" cy="542544"/>
          </a:xfrm>
          <a:prstGeom prst="rect">
            <a:avLst/>
          </a:prstGeom>
        </p:spPr>
      </p:pic>
      <p:pic>
        <p:nvPicPr>
          <p:cNvPr id="55" name="Picture 54" descr="Screen Shot 2016-04-12 at 06.48.21.png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005064"/>
            <a:ext cx="715392" cy="49615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485078"/>
            <a:ext cx="569650" cy="384082"/>
          </a:xfrm>
          <a:prstGeom prst="rect">
            <a:avLst/>
          </a:prstGeom>
        </p:spPr>
      </p:pic>
      <p:pic>
        <p:nvPicPr>
          <p:cNvPr id="57" name="Picture 56" descr="Screen Shot 2016-04-12 at 06.49.44.png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509120"/>
            <a:ext cx="724187" cy="37727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628999"/>
            <a:ext cx="687965" cy="680321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7524328" y="4941168"/>
            <a:ext cx="1440160" cy="0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</p:spPr>
        <p:txBody>
          <a:bodyPr/>
          <a:lstStyle/>
          <a:p>
            <a:r>
              <a:rPr lang="sk-SK" smtClean="0"/>
              <a:t>Introduction to EGI, 19-04-2017</a:t>
            </a:r>
            <a:endParaRPr lang="en-GB" dirty="0"/>
          </a:p>
        </p:txBody>
      </p:sp>
      <p:pic>
        <p:nvPicPr>
          <p:cNvPr id="3" name="Picture 2" descr="Screen Shot 2016-04-14 at 17.28.08.png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325582"/>
            <a:ext cx="714287" cy="598741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5099327" y="827420"/>
            <a:ext cx="3865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F81BD"/>
                </a:solidFill>
                <a:hlinkClick r:id="rId48"/>
              </a:rPr>
              <a:t>https://www.egi.eu/about/egi-council</a:t>
            </a:r>
            <a:r>
              <a:rPr lang="en-US" dirty="0" smtClean="0">
                <a:solidFill>
                  <a:srgbClr val="4F81BD"/>
                </a:solidFill>
                <a:hlinkClick r:id="rId48"/>
              </a:rPr>
              <a:t>/</a:t>
            </a:r>
            <a:endParaRPr lang="en-US" dirty="0" smtClean="0">
              <a:solidFill>
                <a:srgbClr val="4F81BD"/>
              </a:solidFill>
            </a:endParaRPr>
          </a:p>
          <a:p>
            <a:endParaRPr lang="en-US" dirty="0" smtClean="0">
              <a:solidFill>
                <a:srgbClr val="4F81BD"/>
              </a:solidFill>
            </a:endParaRPr>
          </a:p>
          <a:p>
            <a:endParaRPr lang="en-US" dirty="0">
              <a:solidFill>
                <a:srgbClr val="4F81BD"/>
              </a:solidFill>
            </a:endParaRPr>
          </a:p>
          <a:p>
            <a:endParaRPr lang="en-US" dirty="0" smtClean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1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</a:t>
            </a:r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EGI, 19-04-2017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88042106"/>
              </p:ext>
            </p:extLst>
          </p:nvPr>
        </p:nvGraphicFramePr>
        <p:xfrm>
          <a:off x="-1908720" y="1052736"/>
          <a:ext cx="1209734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35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Introduction to EGI, 19-04-2017</a:t>
            </a:r>
            <a:endParaRPr lang="en-GB" dirty="0"/>
          </a:p>
        </p:txBody>
      </p:sp>
      <p:pic>
        <p:nvPicPr>
          <p:cNvPr id="70" name="Picture 69" descr="Screen Shot 2016-10-17 at 22.49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" y="1124744"/>
            <a:ext cx="9004300" cy="5261620"/>
          </a:xfrm>
          <a:prstGeom prst="rect">
            <a:avLst/>
          </a:prstGeom>
        </p:spPr>
      </p:pic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/>
          <a:lstStyle/>
          <a:p>
            <a:r>
              <a:rPr lang="en-US" dirty="0" smtClean="0"/>
              <a:t>International Partnerships </a:t>
            </a:r>
            <a:endParaRPr lang="en-US" dirty="0"/>
          </a:p>
        </p:txBody>
      </p:sp>
      <p:sp>
        <p:nvSpPr>
          <p:cNvPr id="72" name="object 29"/>
          <p:cNvSpPr txBox="1"/>
          <p:nvPr/>
        </p:nvSpPr>
        <p:spPr>
          <a:xfrm>
            <a:off x="5476028" y="2240303"/>
            <a:ext cx="85519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00"/>
              </a:lnSpc>
              <a:spcBef>
                <a:spcPts val="50"/>
              </a:spcBef>
            </a:pPr>
            <a:endParaRPr sz="900" dirty="0">
              <a:latin typeface="Times New Roman"/>
              <a:cs typeface="Times New Roman"/>
            </a:endParaRPr>
          </a:p>
        </p:txBody>
      </p:sp>
      <p:pic>
        <p:nvPicPr>
          <p:cNvPr id="73" name="Picture 72" descr="Screen Shot 2015-05-18 at 01.59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1327205" cy="720080"/>
          </a:xfrm>
          <a:prstGeom prst="rect">
            <a:avLst/>
          </a:prstGeom>
        </p:spPr>
      </p:pic>
      <p:pic>
        <p:nvPicPr>
          <p:cNvPr id="74" name="Picture 7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1673696" cy="576064"/>
          </a:xfrm>
          <a:prstGeom prst="rect">
            <a:avLst/>
          </a:prstGeom>
        </p:spPr>
      </p:pic>
      <p:pic>
        <p:nvPicPr>
          <p:cNvPr id="75" name="Picture 74" descr="Screen Shot 2015-05-18 at 01.57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384418"/>
            <a:ext cx="1008112" cy="492854"/>
          </a:xfrm>
          <a:prstGeom prst="rect">
            <a:avLst/>
          </a:prstGeom>
        </p:spPr>
      </p:pic>
      <p:pic>
        <p:nvPicPr>
          <p:cNvPr id="76" name="Picture 75" descr="Screen Shot 2015-05-18 at 01.56.1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1210116" cy="648072"/>
          </a:xfrm>
          <a:prstGeom prst="rect">
            <a:avLst/>
          </a:prstGeom>
        </p:spPr>
      </p:pic>
      <p:pic>
        <p:nvPicPr>
          <p:cNvPr id="77" name="Picture 76" descr="Screen Shot 2015-05-18 at 01.58.5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2978949"/>
            <a:ext cx="1080120" cy="594067"/>
          </a:xfrm>
          <a:prstGeom prst="rect">
            <a:avLst/>
          </a:prstGeom>
        </p:spPr>
      </p:pic>
      <p:pic>
        <p:nvPicPr>
          <p:cNvPr id="78" name="Picture 77" descr="Screen Shot 2015-10-21 at 12.02.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22454"/>
            <a:ext cx="1187624" cy="523576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4211960" y="2132856"/>
            <a:ext cx="1001688" cy="907976"/>
            <a:chOff x="9372601" y="6527801"/>
            <a:chExt cx="990049" cy="750846"/>
          </a:xfrm>
        </p:grpSpPr>
        <p:sp>
          <p:nvSpPr>
            <p:cNvPr id="80" name="object 9"/>
            <p:cNvSpPr/>
            <p:nvPr/>
          </p:nvSpPr>
          <p:spPr>
            <a:xfrm>
              <a:off x="9891812" y="6527801"/>
              <a:ext cx="81660" cy="81991"/>
            </a:xfrm>
            <a:custGeom>
              <a:avLst/>
              <a:gdLst/>
              <a:ahLst/>
              <a:cxnLst/>
              <a:rect l="l" t="t" r="r" b="b"/>
              <a:pathLst>
                <a:path w="81661" h="81991">
                  <a:moveTo>
                    <a:pt x="0" y="35712"/>
                  </a:moveTo>
                  <a:lnTo>
                    <a:pt x="161" y="47735"/>
                  </a:lnTo>
                  <a:lnTo>
                    <a:pt x="4268" y="60115"/>
                  </a:lnTo>
                  <a:lnTo>
                    <a:pt x="11926" y="70494"/>
                  </a:lnTo>
                  <a:lnTo>
                    <a:pt x="22510" y="78057"/>
                  </a:lnTo>
                  <a:lnTo>
                    <a:pt x="35394" y="81991"/>
                  </a:lnTo>
                  <a:lnTo>
                    <a:pt x="47380" y="81835"/>
                  </a:lnTo>
                  <a:lnTo>
                    <a:pt x="59762" y="77739"/>
                  </a:lnTo>
                  <a:lnTo>
                    <a:pt x="70149" y="70088"/>
                  </a:lnTo>
                  <a:lnTo>
                    <a:pt x="77722" y="59508"/>
                  </a:lnTo>
                  <a:lnTo>
                    <a:pt x="81661" y="46621"/>
                  </a:lnTo>
                  <a:lnTo>
                    <a:pt x="81504" y="34607"/>
                  </a:lnTo>
                  <a:lnTo>
                    <a:pt x="77402" y="22236"/>
                  </a:lnTo>
                  <a:lnTo>
                    <a:pt x="69746" y="11862"/>
                  </a:lnTo>
                  <a:lnTo>
                    <a:pt x="59163" y="4298"/>
                  </a:lnTo>
                  <a:lnTo>
                    <a:pt x="46278" y="355"/>
                  </a:lnTo>
                  <a:lnTo>
                    <a:pt x="40767" y="0"/>
                  </a:lnTo>
                  <a:lnTo>
                    <a:pt x="36978" y="174"/>
                  </a:lnTo>
                  <a:lnTo>
                    <a:pt x="23676" y="3733"/>
                  </a:lnTo>
                  <a:lnTo>
                    <a:pt x="12449" y="11325"/>
                  </a:lnTo>
                  <a:lnTo>
                    <a:pt x="4242" y="22227"/>
                  </a:lnTo>
                  <a:lnTo>
                    <a:pt x="0" y="3571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1" name="object 10"/>
            <p:cNvSpPr/>
            <p:nvPr/>
          </p:nvSpPr>
          <p:spPr>
            <a:xfrm>
              <a:off x="9756580" y="6529090"/>
              <a:ext cx="81407" cy="81864"/>
            </a:xfrm>
            <a:custGeom>
              <a:avLst/>
              <a:gdLst/>
              <a:ahLst/>
              <a:cxnLst/>
              <a:rect l="l" t="t" r="r" b="b"/>
              <a:pathLst>
                <a:path w="81407" h="81864">
                  <a:moveTo>
                    <a:pt x="34480" y="482"/>
                  </a:moveTo>
                  <a:lnTo>
                    <a:pt x="22625" y="4182"/>
                  </a:lnTo>
                  <a:lnTo>
                    <a:pt x="12046" y="11622"/>
                  </a:lnTo>
                  <a:lnTo>
                    <a:pt x="4353" y="21849"/>
                  </a:lnTo>
                  <a:lnTo>
                    <a:pt x="139" y="34052"/>
                  </a:lnTo>
                  <a:lnTo>
                    <a:pt x="0" y="47421"/>
                  </a:lnTo>
                  <a:lnTo>
                    <a:pt x="3706" y="59268"/>
                  </a:lnTo>
                  <a:lnTo>
                    <a:pt x="11147" y="69842"/>
                  </a:lnTo>
                  <a:lnTo>
                    <a:pt x="21371" y="77528"/>
                  </a:lnTo>
                  <a:lnTo>
                    <a:pt x="33571" y="81733"/>
                  </a:lnTo>
                  <a:lnTo>
                    <a:pt x="46939" y="81864"/>
                  </a:lnTo>
                  <a:lnTo>
                    <a:pt x="58805" y="78164"/>
                  </a:lnTo>
                  <a:lnTo>
                    <a:pt x="69381" y="70731"/>
                  </a:lnTo>
                  <a:lnTo>
                    <a:pt x="77069" y="60510"/>
                  </a:lnTo>
                  <a:lnTo>
                    <a:pt x="81275" y="48306"/>
                  </a:lnTo>
                  <a:lnTo>
                    <a:pt x="81406" y="34924"/>
                  </a:lnTo>
                  <a:lnTo>
                    <a:pt x="80804" y="31798"/>
                  </a:lnTo>
                  <a:lnTo>
                    <a:pt x="75376" y="18938"/>
                  </a:lnTo>
                  <a:lnTo>
                    <a:pt x="66256" y="8884"/>
                  </a:lnTo>
                  <a:lnTo>
                    <a:pt x="54400" y="2337"/>
                  </a:lnTo>
                  <a:lnTo>
                    <a:pt x="40766" y="0"/>
                  </a:lnTo>
                  <a:lnTo>
                    <a:pt x="38684" y="0"/>
                  </a:lnTo>
                  <a:lnTo>
                    <a:pt x="34480" y="4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2" name="object 11"/>
            <p:cNvSpPr/>
            <p:nvPr/>
          </p:nvSpPr>
          <p:spPr>
            <a:xfrm>
              <a:off x="9627050" y="6568668"/>
              <a:ext cx="81579" cy="81973"/>
            </a:xfrm>
            <a:custGeom>
              <a:avLst/>
              <a:gdLst/>
              <a:ahLst/>
              <a:cxnLst/>
              <a:rect l="l" t="t" r="r" b="b"/>
              <a:pathLst>
                <a:path w="81579" h="81973">
                  <a:moveTo>
                    <a:pt x="23210" y="3949"/>
                  </a:moveTo>
                  <a:lnTo>
                    <a:pt x="19837" y="5733"/>
                  </a:lnTo>
                  <a:lnTo>
                    <a:pt x="10303" y="13488"/>
                  </a:lnTo>
                  <a:lnTo>
                    <a:pt x="3639" y="23430"/>
                  </a:lnTo>
                  <a:lnTo>
                    <a:pt x="114" y="34797"/>
                  </a:lnTo>
                  <a:lnTo>
                    <a:pt x="0" y="46828"/>
                  </a:lnTo>
                  <a:lnTo>
                    <a:pt x="3563" y="58762"/>
                  </a:lnTo>
                  <a:lnTo>
                    <a:pt x="5348" y="62135"/>
                  </a:lnTo>
                  <a:lnTo>
                    <a:pt x="13108" y="71670"/>
                  </a:lnTo>
                  <a:lnTo>
                    <a:pt x="23049" y="78334"/>
                  </a:lnTo>
                  <a:lnTo>
                    <a:pt x="34414" y="81858"/>
                  </a:lnTo>
                  <a:lnTo>
                    <a:pt x="46443" y="81973"/>
                  </a:lnTo>
                  <a:lnTo>
                    <a:pt x="58376" y="78409"/>
                  </a:lnTo>
                  <a:lnTo>
                    <a:pt x="61753" y="76621"/>
                  </a:lnTo>
                  <a:lnTo>
                    <a:pt x="71282" y="68861"/>
                  </a:lnTo>
                  <a:lnTo>
                    <a:pt x="77943" y="58920"/>
                  </a:lnTo>
                  <a:lnTo>
                    <a:pt x="81466" y="47556"/>
                  </a:lnTo>
                  <a:lnTo>
                    <a:pt x="81579" y="35528"/>
                  </a:lnTo>
                  <a:lnTo>
                    <a:pt x="78011" y="23596"/>
                  </a:lnTo>
                  <a:lnTo>
                    <a:pt x="74730" y="17878"/>
                  </a:lnTo>
                  <a:lnTo>
                    <a:pt x="65429" y="8192"/>
                  </a:lnTo>
                  <a:lnTo>
                    <a:pt x="53769" y="2109"/>
                  </a:lnTo>
                  <a:lnTo>
                    <a:pt x="40762" y="0"/>
                  </a:lnTo>
                  <a:lnTo>
                    <a:pt x="34869" y="0"/>
                  </a:lnTo>
                  <a:lnTo>
                    <a:pt x="28874" y="1282"/>
                  </a:lnTo>
                  <a:lnTo>
                    <a:pt x="23210" y="394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3" name="object 12"/>
            <p:cNvSpPr/>
            <p:nvPr/>
          </p:nvSpPr>
          <p:spPr>
            <a:xfrm>
              <a:off x="10135924" y="6637409"/>
              <a:ext cx="82336" cy="82333"/>
            </a:xfrm>
            <a:custGeom>
              <a:avLst/>
              <a:gdLst/>
              <a:ahLst/>
              <a:cxnLst/>
              <a:rect l="l" t="t" r="r" b="b"/>
              <a:pathLst>
                <a:path w="82335" h="82333">
                  <a:moveTo>
                    <a:pt x="9942" y="14363"/>
                  </a:moveTo>
                  <a:lnTo>
                    <a:pt x="7564" y="17398"/>
                  </a:lnTo>
                  <a:lnTo>
                    <a:pt x="2026" y="28362"/>
                  </a:lnTo>
                  <a:lnTo>
                    <a:pt x="0" y="40149"/>
                  </a:lnTo>
                  <a:lnTo>
                    <a:pt x="1422" y="51957"/>
                  </a:lnTo>
                  <a:lnTo>
                    <a:pt x="6230" y="62984"/>
                  </a:lnTo>
                  <a:lnTo>
                    <a:pt x="14361" y="72428"/>
                  </a:lnTo>
                  <a:lnTo>
                    <a:pt x="17363" y="74774"/>
                  </a:lnTo>
                  <a:lnTo>
                    <a:pt x="28332" y="80307"/>
                  </a:lnTo>
                  <a:lnTo>
                    <a:pt x="40127" y="82333"/>
                  </a:lnTo>
                  <a:lnTo>
                    <a:pt x="51943" y="80912"/>
                  </a:lnTo>
                  <a:lnTo>
                    <a:pt x="62973" y="76104"/>
                  </a:lnTo>
                  <a:lnTo>
                    <a:pt x="72413" y="67970"/>
                  </a:lnTo>
                  <a:lnTo>
                    <a:pt x="74762" y="64972"/>
                  </a:lnTo>
                  <a:lnTo>
                    <a:pt x="80306" y="54006"/>
                  </a:lnTo>
                  <a:lnTo>
                    <a:pt x="82335" y="42215"/>
                  </a:lnTo>
                  <a:lnTo>
                    <a:pt x="80918" y="30404"/>
                  </a:lnTo>
                  <a:lnTo>
                    <a:pt x="76123" y="19375"/>
                  </a:lnTo>
                  <a:lnTo>
                    <a:pt x="68019" y="9931"/>
                  </a:lnTo>
                  <a:lnTo>
                    <a:pt x="65341" y="7823"/>
                  </a:lnTo>
                  <a:lnTo>
                    <a:pt x="53721" y="1946"/>
                  </a:lnTo>
                  <a:lnTo>
                    <a:pt x="41196" y="0"/>
                  </a:lnTo>
                  <a:lnTo>
                    <a:pt x="32172" y="994"/>
                  </a:lnTo>
                  <a:lnTo>
                    <a:pt x="20174" y="5748"/>
                  </a:lnTo>
                  <a:lnTo>
                    <a:pt x="9942" y="1436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4" name="object 13"/>
            <p:cNvSpPr/>
            <p:nvPr/>
          </p:nvSpPr>
          <p:spPr>
            <a:xfrm>
              <a:off x="9514167" y="6643441"/>
              <a:ext cx="81651" cy="82006"/>
            </a:xfrm>
            <a:custGeom>
              <a:avLst/>
              <a:gdLst/>
              <a:ahLst/>
              <a:cxnLst/>
              <a:rect l="l" t="t" r="r" b="b"/>
              <a:pathLst>
                <a:path w="81651" h="82006">
                  <a:moveTo>
                    <a:pt x="13417" y="10452"/>
                  </a:moveTo>
                  <a:lnTo>
                    <a:pt x="10786" y="13004"/>
                  </a:lnTo>
                  <a:lnTo>
                    <a:pt x="3792" y="23150"/>
                  </a:lnTo>
                  <a:lnTo>
                    <a:pt x="181" y="34592"/>
                  </a:lnTo>
                  <a:lnTo>
                    <a:pt x="0" y="46519"/>
                  </a:lnTo>
                  <a:lnTo>
                    <a:pt x="3295" y="58118"/>
                  </a:lnTo>
                  <a:lnTo>
                    <a:pt x="10115" y="68579"/>
                  </a:lnTo>
                  <a:lnTo>
                    <a:pt x="12661" y="71198"/>
                  </a:lnTo>
                  <a:lnTo>
                    <a:pt x="22803" y="78202"/>
                  </a:lnTo>
                  <a:lnTo>
                    <a:pt x="34243" y="81820"/>
                  </a:lnTo>
                  <a:lnTo>
                    <a:pt x="46171" y="82006"/>
                  </a:lnTo>
                  <a:lnTo>
                    <a:pt x="57775" y="78717"/>
                  </a:lnTo>
                  <a:lnTo>
                    <a:pt x="68243" y="71907"/>
                  </a:lnTo>
                  <a:lnTo>
                    <a:pt x="70870" y="69347"/>
                  </a:lnTo>
                  <a:lnTo>
                    <a:pt x="77864" y="59201"/>
                  </a:lnTo>
                  <a:lnTo>
                    <a:pt x="81473" y="47760"/>
                  </a:lnTo>
                  <a:lnTo>
                    <a:pt x="81651" y="35833"/>
                  </a:lnTo>
                  <a:lnTo>
                    <a:pt x="78353" y="24232"/>
                  </a:lnTo>
                  <a:lnTo>
                    <a:pt x="71532" y="13766"/>
                  </a:lnTo>
                  <a:lnTo>
                    <a:pt x="65030" y="7861"/>
                  </a:lnTo>
                  <a:lnTo>
                    <a:pt x="53443" y="1974"/>
                  </a:lnTo>
                  <a:lnTo>
                    <a:pt x="40811" y="0"/>
                  </a:lnTo>
                  <a:lnTo>
                    <a:pt x="36902" y="186"/>
                  </a:lnTo>
                  <a:lnTo>
                    <a:pt x="24554" y="3351"/>
                  </a:lnTo>
                  <a:lnTo>
                    <a:pt x="13417" y="1045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5" name="object 14"/>
            <p:cNvSpPr/>
            <p:nvPr/>
          </p:nvSpPr>
          <p:spPr>
            <a:xfrm>
              <a:off x="10225073" y="6739299"/>
              <a:ext cx="82321" cy="82340"/>
            </a:xfrm>
            <a:custGeom>
              <a:avLst/>
              <a:gdLst/>
              <a:ahLst/>
              <a:cxnLst/>
              <a:rect l="l" t="t" r="r" b="b"/>
              <a:pathLst>
                <a:path w="82322" h="82340">
                  <a:moveTo>
                    <a:pt x="18754" y="6629"/>
                  </a:moveTo>
                  <a:lnTo>
                    <a:pt x="15270" y="9157"/>
                  </a:lnTo>
                  <a:lnTo>
                    <a:pt x="7036" y="18130"/>
                  </a:lnTo>
                  <a:lnTo>
                    <a:pt x="1892" y="28827"/>
                  </a:lnTo>
                  <a:lnTo>
                    <a:pt x="0" y="40480"/>
                  </a:lnTo>
                  <a:lnTo>
                    <a:pt x="1520" y="52323"/>
                  </a:lnTo>
                  <a:lnTo>
                    <a:pt x="6613" y="63588"/>
                  </a:lnTo>
                  <a:lnTo>
                    <a:pt x="9143" y="67078"/>
                  </a:lnTo>
                  <a:lnTo>
                    <a:pt x="18111" y="75310"/>
                  </a:lnTo>
                  <a:lnTo>
                    <a:pt x="28805" y="80451"/>
                  </a:lnTo>
                  <a:lnTo>
                    <a:pt x="40457" y="82340"/>
                  </a:lnTo>
                  <a:lnTo>
                    <a:pt x="52302" y="80816"/>
                  </a:lnTo>
                  <a:lnTo>
                    <a:pt x="63572" y="75717"/>
                  </a:lnTo>
                  <a:lnTo>
                    <a:pt x="67047" y="73197"/>
                  </a:lnTo>
                  <a:lnTo>
                    <a:pt x="75284" y="64224"/>
                  </a:lnTo>
                  <a:lnTo>
                    <a:pt x="80429" y="53526"/>
                  </a:lnTo>
                  <a:lnTo>
                    <a:pt x="82322" y="41871"/>
                  </a:lnTo>
                  <a:lnTo>
                    <a:pt x="80803" y="30026"/>
                  </a:lnTo>
                  <a:lnTo>
                    <a:pt x="75714" y="18757"/>
                  </a:lnTo>
                  <a:lnTo>
                    <a:pt x="65541" y="7962"/>
                  </a:lnTo>
                  <a:lnTo>
                    <a:pt x="53928" y="2021"/>
                  </a:lnTo>
                  <a:lnTo>
                    <a:pt x="41119" y="0"/>
                  </a:lnTo>
                  <a:lnTo>
                    <a:pt x="33448" y="0"/>
                  </a:lnTo>
                  <a:lnTo>
                    <a:pt x="25676" y="2146"/>
                  </a:lnTo>
                  <a:lnTo>
                    <a:pt x="18754" y="662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6" name="object 15"/>
            <p:cNvSpPr/>
            <p:nvPr/>
          </p:nvSpPr>
          <p:spPr>
            <a:xfrm>
              <a:off x="9427039" y="6747032"/>
              <a:ext cx="81603" cy="81977"/>
            </a:xfrm>
            <a:custGeom>
              <a:avLst/>
              <a:gdLst/>
              <a:ahLst/>
              <a:cxnLst/>
              <a:rect l="l" t="t" r="r" b="b"/>
              <a:pathLst>
                <a:path w="81602" h="81977">
                  <a:moveTo>
                    <a:pt x="5839" y="19456"/>
                  </a:moveTo>
                  <a:lnTo>
                    <a:pt x="3750" y="23222"/>
                  </a:lnTo>
                  <a:lnTo>
                    <a:pt x="109" y="34838"/>
                  </a:lnTo>
                  <a:lnTo>
                    <a:pt x="0" y="46706"/>
                  </a:lnTo>
                  <a:lnTo>
                    <a:pt x="3241" y="58058"/>
                  </a:lnTo>
                  <a:lnTo>
                    <a:pt x="9655" y="68128"/>
                  </a:lnTo>
                  <a:lnTo>
                    <a:pt x="19059" y="76149"/>
                  </a:lnTo>
                  <a:lnTo>
                    <a:pt x="22832" y="78231"/>
                  </a:lnTo>
                  <a:lnTo>
                    <a:pt x="34450" y="81870"/>
                  </a:lnTo>
                  <a:lnTo>
                    <a:pt x="46317" y="81977"/>
                  </a:lnTo>
                  <a:lnTo>
                    <a:pt x="57666" y="78732"/>
                  </a:lnTo>
                  <a:lnTo>
                    <a:pt x="67733" y="72315"/>
                  </a:lnTo>
                  <a:lnTo>
                    <a:pt x="75752" y="62903"/>
                  </a:lnTo>
                  <a:lnTo>
                    <a:pt x="77842" y="59127"/>
                  </a:lnTo>
                  <a:lnTo>
                    <a:pt x="81489" y="47512"/>
                  </a:lnTo>
                  <a:lnTo>
                    <a:pt x="81602" y="35647"/>
                  </a:lnTo>
                  <a:lnTo>
                    <a:pt x="78362" y="24297"/>
                  </a:lnTo>
                  <a:lnTo>
                    <a:pt x="71949" y="14229"/>
                  </a:lnTo>
                  <a:lnTo>
                    <a:pt x="62544" y="6210"/>
                  </a:lnTo>
                  <a:lnTo>
                    <a:pt x="55775" y="2019"/>
                  </a:lnTo>
                  <a:lnTo>
                    <a:pt x="48244" y="0"/>
                  </a:lnTo>
                  <a:lnTo>
                    <a:pt x="38840" y="48"/>
                  </a:lnTo>
                  <a:lnTo>
                    <a:pt x="26139" y="2710"/>
                  </a:lnTo>
                  <a:lnTo>
                    <a:pt x="14795" y="9260"/>
                  </a:lnTo>
                  <a:lnTo>
                    <a:pt x="5839" y="1945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7" name="object 16"/>
            <p:cNvSpPr/>
            <p:nvPr/>
          </p:nvSpPr>
          <p:spPr>
            <a:xfrm>
              <a:off x="9372601" y="6871079"/>
              <a:ext cx="82073" cy="82193"/>
            </a:xfrm>
            <a:custGeom>
              <a:avLst/>
              <a:gdLst/>
              <a:ahLst/>
              <a:cxnLst/>
              <a:rect l="l" t="t" r="r" b="b"/>
              <a:pathLst>
                <a:path w="82074" h="82193">
                  <a:moveTo>
                    <a:pt x="1334" y="30289"/>
                  </a:moveTo>
                  <a:lnTo>
                    <a:pt x="949" y="31803"/>
                  </a:lnTo>
                  <a:lnTo>
                    <a:pt x="0" y="44579"/>
                  </a:lnTo>
                  <a:lnTo>
                    <a:pt x="2887" y="56647"/>
                  </a:lnTo>
                  <a:lnTo>
                    <a:pt x="9170" y="67232"/>
                  </a:lnTo>
                  <a:lnTo>
                    <a:pt x="18409" y="75557"/>
                  </a:lnTo>
                  <a:lnTo>
                    <a:pt x="30163" y="80848"/>
                  </a:lnTo>
                  <a:lnTo>
                    <a:pt x="44488" y="82193"/>
                  </a:lnTo>
                  <a:lnTo>
                    <a:pt x="56550" y="79300"/>
                  </a:lnTo>
                  <a:lnTo>
                    <a:pt x="67130" y="73015"/>
                  </a:lnTo>
                  <a:lnTo>
                    <a:pt x="75454" y="63784"/>
                  </a:lnTo>
                  <a:lnTo>
                    <a:pt x="80747" y="52057"/>
                  </a:lnTo>
                  <a:lnTo>
                    <a:pt x="82074" y="37747"/>
                  </a:lnTo>
                  <a:lnTo>
                    <a:pt x="79182" y="25672"/>
                  </a:lnTo>
                  <a:lnTo>
                    <a:pt x="72898" y="15081"/>
                  </a:lnTo>
                  <a:lnTo>
                    <a:pt x="63663" y="6751"/>
                  </a:lnTo>
                  <a:lnTo>
                    <a:pt x="51918" y="1460"/>
                  </a:lnTo>
                  <a:lnTo>
                    <a:pt x="48273" y="469"/>
                  </a:lnTo>
                  <a:lnTo>
                    <a:pt x="44615" y="0"/>
                  </a:lnTo>
                  <a:lnTo>
                    <a:pt x="41021" y="0"/>
                  </a:lnTo>
                  <a:lnTo>
                    <a:pt x="28548" y="1942"/>
                  </a:lnTo>
                  <a:lnTo>
                    <a:pt x="16634" y="8006"/>
                  </a:lnTo>
                  <a:lnTo>
                    <a:pt x="7230" y="17642"/>
                  </a:lnTo>
                  <a:lnTo>
                    <a:pt x="1334" y="3028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8" name="object 17"/>
            <p:cNvSpPr/>
            <p:nvPr/>
          </p:nvSpPr>
          <p:spPr>
            <a:xfrm>
              <a:off x="9885170" y="6624263"/>
              <a:ext cx="58164" cy="58259"/>
            </a:xfrm>
            <a:custGeom>
              <a:avLst/>
              <a:gdLst/>
              <a:ahLst/>
              <a:cxnLst/>
              <a:rect l="l" t="t" r="r" b="b"/>
              <a:pathLst>
                <a:path w="58165" h="58259">
                  <a:moveTo>
                    <a:pt x="162" y="25309"/>
                  </a:moveTo>
                  <a:lnTo>
                    <a:pt x="0" y="31680"/>
                  </a:lnTo>
                  <a:lnTo>
                    <a:pt x="3971" y="44042"/>
                  </a:lnTo>
                  <a:lnTo>
                    <a:pt x="12803" y="53388"/>
                  </a:lnTo>
                  <a:lnTo>
                    <a:pt x="25257" y="58100"/>
                  </a:lnTo>
                  <a:lnTo>
                    <a:pt x="31527" y="58259"/>
                  </a:lnTo>
                  <a:lnTo>
                    <a:pt x="43920" y="54305"/>
                  </a:lnTo>
                  <a:lnTo>
                    <a:pt x="53287" y="45482"/>
                  </a:lnTo>
                  <a:lnTo>
                    <a:pt x="57998" y="33030"/>
                  </a:lnTo>
                  <a:lnTo>
                    <a:pt x="58165" y="26706"/>
                  </a:lnTo>
                  <a:lnTo>
                    <a:pt x="54215" y="14327"/>
                  </a:lnTo>
                  <a:lnTo>
                    <a:pt x="45402" y="4965"/>
                  </a:lnTo>
                  <a:lnTo>
                    <a:pt x="32979" y="239"/>
                  </a:lnTo>
                  <a:lnTo>
                    <a:pt x="31633" y="74"/>
                  </a:lnTo>
                  <a:lnTo>
                    <a:pt x="28685" y="0"/>
                  </a:lnTo>
                  <a:lnTo>
                    <a:pt x="15407" y="3404"/>
                  </a:lnTo>
                  <a:lnTo>
                    <a:pt x="5266" y="12324"/>
                  </a:lnTo>
                  <a:lnTo>
                    <a:pt x="162" y="2530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9" name="object 18"/>
            <p:cNvSpPr/>
            <p:nvPr/>
          </p:nvSpPr>
          <p:spPr>
            <a:xfrm>
              <a:off x="9789469" y="6625176"/>
              <a:ext cx="57682" cy="58039"/>
            </a:xfrm>
            <a:custGeom>
              <a:avLst/>
              <a:gdLst/>
              <a:ahLst/>
              <a:cxnLst/>
              <a:rect l="l" t="t" r="r" b="b"/>
              <a:pathLst>
                <a:path w="57683" h="58039">
                  <a:moveTo>
                    <a:pt x="24434" y="330"/>
                  </a:moveTo>
                  <a:lnTo>
                    <a:pt x="18008" y="2078"/>
                  </a:lnTo>
                  <a:lnTo>
                    <a:pt x="7389" y="9398"/>
                  </a:lnTo>
                  <a:lnTo>
                    <a:pt x="992" y="20441"/>
                  </a:lnTo>
                  <a:lnTo>
                    <a:pt x="0" y="33604"/>
                  </a:lnTo>
                  <a:lnTo>
                    <a:pt x="1735" y="40003"/>
                  </a:lnTo>
                  <a:lnTo>
                    <a:pt x="9050" y="50629"/>
                  </a:lnTo>
                  <a:lnTo>
                    <a:pt x="20096" y="57036"/>
                  </a:lnTo>
                  <a:lnTo>
                    <a:pt x="33261" y="58038"/>
                  </a:lnTo>
                  <a:lnTo>
                    <a:pt x="39694" y="56287"/>
                  </a:lnTo>
                  <a:lnTo>
                    <a:pt x="50308" y="48966"/>
                  </a:lnTo>
                  <a:lnTo>
                    <a:pt x="56700" y="37925"/>
                  </a:lnTo>
                  <a:lnTo>
                    <a:pt x="57683" y="24764"/>
                  </a:lnTo>
                  <a:lnTo>
                    <a:pt x="52426" y="11985"/>
                  </a:lnTo>
                  <a:lnTo>
                    <a:pt x="42187" y="3223"/>
                  </a:lnTo>
                  <a:lnTo>
                    <a:pt x="28892" y="0"/>
                  </a:lnTo>
                  <a:lnTo>
                    <a:pt x="27406" y="0"/>
                  </a:lnTo>
                  <a:lnTo>
                    <a:pt x="24434" y="33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0" name="object 19"/>
            <p:cNvSpPr/>
            <p:nvPr/>
          </p:nvSpPr>
          <p:spPr>
            <a:xfrm>
              <a:off x="9977477" y="6650510"/>
              <a:ext cx="58088" cy="58216"/>
            </a:xfrm>
            <a:custGeom>
              <a:avLst/>
              <a:gdLst/>
              <a:ahLst/>
              <a:cxnLst/>
              <a:rect l="l" t="t" r="r" b="b"/>
              <a:pathLst>
                <a:path w="58088" h="58216">
                  <a:moveTo>
                    <a:pt x="2424" y="17233"/>
                  </a:moveTo>
                  <a:lnTo>
                    <a:pt x="0" y="26235"/>
                  </a:lnTo>
                  <a:lnTo>
                    <a:pt x="1262" y="38136"/>
                  </a:lnTo>
                  <a:lnTo>
                    <a:pt x="7152" y="48492"/>
                  </a:lnTo>
                  <a:lnTo>
                    <a:pt x="17093" y="55791"/>
                  </a:lnTo>
                  <a:lnTo>
                    <a:pt x="26103" y="58216"/>
                  </a:lnTo>
                  <a:lnTo>
                    <a:pt x="38008" y="56954"/>
                  </a:lnTo>
                  <a:lnTo>
                    <a:pt x="48364" y="51067"/>
                  </a:lnTo>
                  <a:lnTo>
                    <a:pt x="55663" y="41135"/>
                  </a:lnTo>
                  <a:lnTo>
                    <a:pt x="58088" y="32123"/>
                  </a:lnTo>
                  <a:lnTo>
                    <a:pt x="56817" y="20229"/>
                  </a:lnTo>
                  <a:lnTo>
                    <a:pt x="50926" y="9870"/>
                  </a:lnTo>
                  <a:lnTo>
                    <a:pt x="40994" y="2552"/>
                  </a:lnTo>
                  <a:lnTo>
                    <a:pt x="37121" y="812"/>
                  </a:lnTo>
                  <a:lnTo>
                    <a:pt x="33082" y="0"/>
                  </a:lnTo>
                  <a:lnTo>
                    <a:pt x="29081" y="0"/>
                  </a:lnTo>
                  <a:lnTo>
                    <a:pt x="22497" y="751"/>
                  </a:lnTo>
                  <a:lnTo>
                    <a:pt x="10689" y="6485"/>
                  </a:lnTo>
                  <a:lnTo>
                    <a:pt x="2424" y="1723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1" name="object 20"/>
            <p:cNvSpPr/>
            <p:nvPr/>
          </p:nvSpPr>
          <p:spPr>
            <a:xfrm>
              <a:off x="9697382" y="6653231"/>
              <a:ext cx="58367" cy="58363"/>
            </a:xfrm>
            <a:custGeom>
              <a:avLst/>
              <a:gdLst/>
              <a:ahLst/>
              <a:cxnLst/>
              <a:rect l="l" t="t" r="r" b="b"/>
              <a:pathLst>
                <a:path w="58367" h="58363">
                  <a:moveTo>
                    <a:pt x="17992" y="56135"/>
                  </a:moveTo>
                  <a:lnTo>
                    <a:pt x="29666" y="58363"/>
                  </a:lnTo>
                  <a:lnTo>
                    <a:pt x="41647" y="55549"/>
                  </a:lnTo>
                  <a:lnTo>
                    <a:pt x="49393" y="50228"/>
                  </a:lnTo>
                  <a:lnTo>
                    <a:pt x="56129" y="40372"/>
                  </a:lnTo>
                  <a:lnTo>
                    <a:pt x="58367" y="28697"/>
                  </a:lnTo>
                  <a:lnTo>
                    <a:pt x="55566" y="16713"/>
                  </a:lnTo>
                  <a:lnTo>
                    <a:pt x="52230" y="11265"/>
                  </a:lnTo>
                  <a:lnTo>
                    <a:pt x="41938" y="2937"/>
                  </a:lnTo>
                  <a:lnTo>
                    <a:pt x="29163" y="0"/>
                  </a:lnTo>
                  <a:lnTo>
                    <a:pt x="24997" y="0"/>
                  </a:lnTo>
                  <a:lnTo>
                    <a:pt x="20743" y="901"/>
                  </a:lnTo>
                  <a:lnTo>
                    <a:pt x="16730" y="2781"/>
                  </a:lnTo>
                  <a:lnTo>
                    <a:pt x="8967" y="8137"/>
                  </a:lnTo>
                  <a:lnTo>
                    <a:pt x="2236" y="18000"/>
                  </a:lnTo>
                  <a:lnTo>
                    <a:pt x="0" y="29675"/>
                  </a:lnTo>
                  <a:lnTo>
                    <a:pt x="2798" y="41655"/>
                  </a:lnTo>
                  <a:lnTo>
                    <a:pt x="8133" y="49410"/>
                  </a:lnTo>
                  <a:lnTo>
                    <a:pt x="17992" y="5613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2" name="object 21"/>
            <p:cNvSpPr/>
            <p:nvPr/>
          </p:nvSpPr>
          <p:spPr>
            <a:xfrm>
              <a:off x="10058367" y="6701939"/>
              <a:ext cx="58326" cy="58362"/>
            </a:xfrm>
            <a:custGeom>
              <a:avLst/>
              <a:gdLst/>
              <a:ahLst/>
              <a:cxnLst/>
              <a:rect l="l" t="t" r="r" b="b"/>
              <a:pathLst>
                <a:path w="58327" h="58362">
                  <a:moveTo>
                    <a:pt x="7037" y="10185"/>
                  </a:moveTo>
                  <a:lnTo>
                    <a:pt x="2135" y="18205"/>
                  </a:lnTo>
                  <a:lnTo>
                    <a:pt x="0" y="29956"/>
                  </a:lnTo>
                  <a:lnTo>
                    <a:pt x="2715" y="41527"/>
                  </a:lnTo>
                  <a:lnTo>
                    <a:pt x="10161" y="51320"/>
                  </a:lnTo>
                  <a:lnTo>
                    <a:pt x="18173" y="56230"/>
                  </a:lnTo>
                  <a:lnTo>
                    <a:pt x="29914" y="58362"/>
                  </a:lnTo>
                  <a:lnTo>
                    <a:pt x="41489" y="55642"/>
                  </a:lnTo>
                  <a:lnTo>
                    <a:pt x="51296" y="48196"/>
                  </a:lnTo>
                  <a:lnTo>
                    <a:pt x="56194" y="40173"/>
                  </a:lnTo>
                  <a:lnTo>
                    <a:pt x="58327" y="28421"/>
                  </a:lnTo>
                  <a:lnTo>
                    <a:pt x="55610" y="16847"/>
                  </a:lnTo>
                  <a:lnTo>
                    <a:pt x="48159" y="7048"/>
                  </a:lnTo>
                  <a:lnTo>
                    <a:pt x="42647" y="2311"/>
                  </a:lnTo>
                  <a:lnTo>
                    <a:pt x="35878" y="0"/>
                  </a:lnTo>
                  <a:lnTo>
                    <a:pt x="20956" y="12"/>
                  </a:lnTo>
                  <a:lnTo>
                    <a:pt x="12790" y="3454"/>
                  </a:lnTo>
                  <a:lnTo>
                    <a:pt x="7037" y="1018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3" name="object 22"/>
            <p:cNvSpPr/>
            <p:nvPr/>
          </p:nvSpPr>
          <p:spPr>
            <a:xfrm>
              <a:off x="9617570" y="6706224"/>
              <a:ext cx="58011" cy="58188"/>
            </a:xfrm>
            <a:custGeom>
              <a:avLst/>
              <a:gdLst/>
              <a:ahLst/>
              <a:cxnLst/>
              <a:rect l="l" t="t" r="r" b="b"/>
              <a:pathLst>
                <a:path w="58011" h="58188">
                  <a:moveTo>
                    <a:pt x="9579" y="7404"/>
                  </a:moveTo>
                  <a:lnTo>
                    <a:pt x="3703" y="14628"/>
                  </a:lnTo>
                  <a:lnTo>
                    <a:pt x="0" y="26014"/>
                  </a:lnTo>
                  <a:lnTo>
                    <a:pt x="1145" y="37881"/>
                  </a:lnTo>
                  <a:lnTo>
                    <a:pt x="7230" y="48615"/>
                  </a:lnTo>
                  <a:lnTo>
                    <a:pt x="14445" y="54484"/>
                  </a:lnTo>
                  <a:lnTo>
                    <a:pt x="25827" y="58188"/>
                  </a:lnTo>
                  <a:lnTo>
                    <a:pt x="37693" y="57042"/>
                  </a:lnTo>
                  <a:lnTo>
                    <a:pt x="48428" y="50952"/>
                  </a:lnTo>
                  <a:lnTo>
                    <a:pt x="54308" y="43723"/>
                  </a:lnTo>
                  <a:lnTo>
                    <a:pt x="58011" y="32343"/>
                  </a:lnTo>
                  <a:lnTo>
                    <a:pt x="56862" y="20483"/>
                  </a:lnTo>
                  <a:lnTo>
                    <a:pt x="50765" y="9753"/>
                  </a:lnTo>
                  <a:lnTo>
                    <a:pt x="45012" y="3301"/>
                  </a:lnTo>
                  <a:lnTo>
                    <a:pt x="37036" y="0"/>
                  </a:lnTo>
                  <a:lnTo>
                    <a:pt x="22089" y="0"/>
                  </a:lnTo>
                  <a:lnTo>
                    <a:pt x="15154" y="2438"/>
                  </a:lnTo>
                  <a:lnTo>
                    <a:pt x="9579" y="7404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4" name="object 23"/>
            <p:cNvSpPr/>
            <p:nvPr/>
          </p:nvSpPr>
          <p:spPr>
            <a:xfrm>
              <a:off x="10121857" y="6774154"/>
              <a:ext cx="57694" cy="58036"/>
            </a:xfrm>
            <a:custGeom>
              <a:avLst/>
              <a:gdLst/>
              <a:ahLst/>
              <a:cxnLst/>
              <a:rect l="l" t="t" r="r" b="b"/>
              <a:pathLst>
                <a:path w="57694" h="58036">
                  <a:moveTo>
                    <a:pt x="12963" y="4711"/>
                  </a:moveTo>
                  <a:lnTo>
                    <a:pt x="5807" y="11268"/>
                  </a:lnTo>
                  <a:lnTo>
                    <a:pt x="589" y="21898"/>
                  </a:lnTo>
                  <a:lnTo>
                    <a:pt x="0" y="33681"/>
                  </a:lnTo>
                  <a:lnTo>
                    <a:pt x="4365" y="45084"/>
                  </a:lnTo>
                  <a:lnTo>
                    <a:pt x="10900" y="52225"/>
                  </a:lnTo>
                  <a:lnTo>
                    <a:pt x="21527" y="57445"/>
                  </a:lnTo>
                  <a:lnTo>
                    <a:pt x="33316" y="58036"/>
                  </a:lnTo>
                  <a:lnTo>
                    <a:pt x="44725" y="53670"/>
                  </a:lnTo>
                  <a:lnTo>
                    <a:pt x="51873" y="47131"/>
                  </a:lnTo>
                  <a:lnTo>
                    <a:pt x="57098" y="36507"/>
                  </a:lnTo>
                  <a:lnTo>
                    <a:pt x="57694" y="24722"/>
                  </a:lnTo>
                  <a:lnTo>
                    <a:pt x="53336" y="13309"/>
                  </a:lnTo>
                  <a:lnTo>
                    <a:pt x="51752" y="11104"/>
                  </a:lnTo>
                  <a:lnTo>
                    <a:pt x="41428" y="2850"/>
                  </a:lnTo>
                  <a:lnTo>
                    <a:pt x="28838" y="0"/>
                  </a:lnTo>
                  <a:lnTo>
                    <a:pt x="23389" y="0"/>
                  </a:lnTo>
                  <a:lnTo>
                    <a:pt x="17865" y="1536"/>
                  </a:lnTo>
                  <a:lnTo>
                    <a:pt x="12963" y="471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5" name="object 24"/>
            <p:cNvSpPr/>
            <p:nvPr/>
          </p:nvSpPr>
          <p:spPr>
            <a:xfrm>
              <a:off x="9556122" y="6779656"/>
              <a:ext cx="57362" cy="57855"/>
            </a:xfrm>
            <a:custGeom>
              <a:avLst/>
              <a:gdLst/>
              <a:ahLst/>
              <a:cxnLst/>
              <a:rect l="l" t="t" r="r" b="b"/>
              <a:pathLst>
                <a:path w="57362" h="57855">
                  <a:moveTo>
                    <a:pt x="13374" y="4322"/>
                  </a:moveTo>
                  <a:lnTo>
                    <a:pt x="3885" y="13766"/>
                  </a:lnTo>
                  <a:lnTo>
                    <a:pt x="213" y="22718"/>
                  </a:lnTo>
                  <a:lnTo>
                    <a:pt x="0" y="34564"/>
                  </a:lnTo>
                  <a:lnTo>
                    <a:pt x="4468" y="45486"/>
                  </a:lnTo>
                  <a:lnTo>
                    <a:pt x="13270" y="53962"/>
                  </a:lnTo>
                  <a:lnTo>
                    <a:pt x="22236" y="57648"/>
                  </a:lnTo>
                  <a:lnTo>
                    <a:pt x="34072" y="57855"/>
                  </a:lnTo>
                  <a:lnTo>
                    <a:pt x="44988" y="53379"/>
                  </a:lnTo>
                  <a:lnTo>
                    <a:pt x="53466" y="44577"/>
                  </a:lnTo>
                  <a:lnTo>
                    <a:pt x="57155" y="35629"/>
                  </a:lnTo>
                  <a:lnTo>
                    <a:pt x="57362" y="23785"/>
                  </a:lnTo>
                  <a:lnTo>
                    <a:pt x="52886" y="12862"/>
                  </a:lnTo>
                  <a:lnTo>
                    <a:pt x="44080" y="4394"/>
                  </a:lnTo>
                  <a:lnTo>
                    <a:pt x="39280" y="1422"/>
                  </a:lnTo>
                  <a:lnTo>
                    <a:pt x="33971" y="0"/>
                  </a:lnTo>
                  <a:lnTo>
                    <a:pt x="28713" y="0"/>
                  </a:lnTo>
                  <a:lnTo>
                    <a:pt x="25640" y="161"/>
                  </a:lnTo>
                  <a:lnTo>
                    <a:pt x="13374" y="432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6" name="object 25"/>
            <p:cNvSpPr/>
            <p:nvPr/>
          </p:nvSpPr>
          <p:spPr>
            <a:xfrm>
              <a:off x="9517195" y="6867545"/>
              <a:ext cx="58370" cy="58378"/>
            </a:xfrm>
            <a:custGeom>
              <a:avLst/>
              <a:gdLst/>
              <a:ahLst/>
              <a:cxnLst/>
              <a:rect l="l" t="t" r="r" b="b"/>
              <a:pathLst>
                <a:path w="58370" h="58378">
                  <a:moveTo>
                    <a:pt x="1045" y="21501"/>
                  </a:moveTo>
                  <a:lnTo>
                    <a:pt x="0" y="29541"/>
                  </a:lnTo>
                  <a:lnTo>
                    <a:pt x="2771" y="41605"/>
                  </a:lnTo>
                  <a:lnTo>
                    <a:pt x="10222" y="51384"/>
                  </a:lnTo>
                  <a:lnTo>
                    <a:pt x="21467" y="57327"/>
                  </a:lnTo>
                  <a:lnTo>
                    <a:pt x="29537" y="58378"/>
                  </a:lnTo>
                  <a:lnTo>
                    <a:pt x="41605" y="55602"/>
                  </a:lnTo>
                  <a:lnTo>
                    <a:pt x="51384" y="48152"/>
                  </a:lnTo>
                  <a:lnTo>
                    <a:pt x="57319" y="36918"/>
                  </a:lnTo>
                  <a:lnTo>
                    <a:pt x="58370" y="28823"/>
                  </a:lnTo>
                  <a:lnTo>
                    <a:pt x="55590" y="16766"/>
                  </a:lnTo>
                  <a:lnTo>
                    <a:pt x="48134" y="6996"/>
                  </a:lnTo>
                  <a:lnTo>
                    <a:pt x="36885" y="1054"/>
                  </a:lnTo>
                  <a:lnTo>
                    <a:pt x="34319" y="355"/>
                  </a:lnTo>
                  <a:lnTo>
                    <a:pt x="31716" y="0"/>
                  </a:lnTo>
                  <a:lnTo>
                    <a:pt x="29163" y="0"/>
                  </a:lnTo>
                  <a:lnTo>
                    <a:pt x="18726" y="1949"/>
                  </a:lnTo>
                  <a:lnTo>
                    <a:pt x="7705" y="9445"/>
                  </a:lnTo>
                  <a:lnTo>
                    <a:pt x="1045" y="2150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7" name="object 26"/>
            <p:cNvSpPr/>
            <p:nvPr/>
          </p:nvSpPr>
          <p:spPr>
            <a:xfrm>
              <a:off x="9879937" y="6702890"/>
              <a:ext cx="38805" cy="38851"/>
            </a:xfrm>
            <a:custGeom>
              <a:avLst/>
              <a:gdLst/>
              <a:ahLst/>
              <a:cxnLst/>
              <a:rect l="l" t="t" r="r" b="b"/>
              <a:pathLst>
                <a:path w="38805" h="38851">
                  <a:moveTo>
                    <a:pt x="100" y="16889"/>
                  </a:moveTo>
                  <a:lnTo>
                    <a:pt x="0" y="21076"/>
                  </a:lnTo>
                  <a:lnTo>
                    <a:pt x="5226" y="32794"/>
                  </a:lnTo>
                  <a:lnTo>
                    <a:pt x="16813" y="38745"/>
                  </a:lnTo>
                  <a:lnTo>
                    <a:pt x="21043" y="38851"/>
                  </a:lnTo>
                  <a:lnTo>
                    <a:pt x="32758" y="33627"/>
                  </a:lnTo>
                  <a:lnTo>
                    <a:pt x="38695" y="22045"/>
                  </a:lnTo>
                  <a:lnTo>
                    <a:pt x="38805" y="17820"/>
                  </a:lnTo>
                  <a:lnTo>
                    <a:pt x="33582" y="6126"/>
                  </a:lnTo>
                  <a:lnTo>
                    <a:pt x="21995" y="188"/>
                  </a:lnTo>
                  <a:lnTo>
                    <a:pt x="19118" y="0"/>
                  </a:lnTo>
                  <a:lnTo>
                    <a:pt x="6541" y="4863"/>
                  </a:lnTo>
                  <a:lnTo>
                    <a:pt x="100" y="1688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8" name="object 27"/>
            <p:cNvSpPr/>
            <p:nvPr/>
          </p:nvSpPr>
          <p:spPr>
            <a:xfrm>
              <a:off x="9816129" y="6703528"/>
              <a:ext cx="38468" cy="38671"/>
            </a:xfrm>
            <a:custGeom>
              <a:avLst/>
              <a:gdLst/>
              <a:ahLst/>
              <a:cxnLst/>
              <a:rect l="l" t="t" r="r" b="b"/>
              <a:pathLst>
                <a:path w="38468" h="38671">
                  <a:moveTo>
                    <a:pt x="16294" y="215"/>
                  </a:moveTo>
                  <a:lnTo>
                    <a:pt x="12039" y="1368"/>
                  </a:lnTo>
                  <a:lnTo>
                    <a:pt x="2412" y="9682"/>
                  </a:lnTo>
                  <a:lnTo>
                    <a:pt x="0" y="22390"/>
                  </a:lnTo>
                  <a:lnTo>
                    <a:pt x="1172" y="26677"/>
                  </a:lnTo>
                  <a:lnTo>
                    <a:pt x="9495" y="36285"/>
                  </a:lnTo>
                  <a:lnTo>
                    <a:pt x="22186" y="38671"/>
                  </a:lnTo>
                  <a:lnTo>
                    <a:pt x="26454" y="37514"/>
                  </a:lnTo>
                  <a:lnTo>
                    <a:pt x="36074" y="29206"/>
                  </a:lnTo>
                  <a:lnTo>
                    <a:pt x="38468" y="16509"/>
                  </a:lnTo>
                  <a:lnTo>
                    <a:pt x="37007" y="6883"/>
                  </a:lnTo>
                  <a:lnTo>
                    <a:pt x="28714" y="0"/>
                  </a:lnTo>
                  <a:lnTo>
                    <a:pt x="19265" y="0"/>
                  </a:lnTo>
                  <a:lnTo>
                    <a:pt x="16294" y="21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9" name="object 28"/>
            <p:cNvSpPr/>
            <p:nvPr/>
          </p:nvSpPr>
          <p:spPr>
            <a:xfrm>
              <a:off x="9941510" y="6720393"/>
              <a:ext cx="38727" cy="38826"/>
            </a:xfrm>
            <a:custGeom>
              <a:avLst/>
              <a:gdLst/>
              <a:ahLst/>
              <a:cxnLst/>
              <a:rect l="l" t="t" r="r" b="b"/>
              <a:pathLst>
                <a:path w="38727" h="38826">
                  <a:moveTo>
                    <a:pt x="1596" y="11506"/>
                  </a:moveTo>
                  <a:lnTo>
                    <a:pt x="0" y="17469"/>
                  </a:lnTo>
                  <a:lnTo>
                    <a:pt x="2430" y="29063"/>
                  </a:lnTo>
                  <a:lnTo>
                    <a:pt x="11388" y="37211"/>
                  </a:lnTo>
                  <a:lnTo>
                    <a:pt x="17394" y="38826"/>
                  </a:lnTo>
                  <a:lnTo>
                    <a:pt x="28966" y="36383"/>
                  </a:lnTo>
                  <a:lnTo>
                    <a:pt x="37118" y="27444"/>
                  </a:lnTo>
                  <a:lnTo>
                    <a:pt x="38727" y="21445"/>
                  </a:lnTo>
                  <a:lnTo>
                    <a:pt x="36288" y="9860"/>
                  </a:lnTo>
                  <a:lnTo>
                    <a:pt x="27339" y="1727"/>
                  </a:lnTo>
                  <a:lnTo>
                    <a:pt x="24736" y="558"/>
                  </a:lnTo>
                  <a:lnTo>
                    <a:pt x="22005" y="0"/>
                  </a:lnTo>
                  <a:lnTo>
                    <a:pt x="11947" y="0"/>
                  </a:lnTo>
                  <a:lnTo>
                    <a:pt x="4848" y="4279"/>
                  </a:lnTo>
                  <a:lnTo>
                    <a:pt x="1596" y="1150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0" name="object 29"/>
            <p:cNvSpPr/>
            <p:nvPr/>
          </p:nvSpPr>
          <p:spPr>
            <a:xfrm>
              <a:off x="9755084" y="6722202"/>
              <a:ext cx="38230" cy="38587"/>
            </a:xfrm>
            <a:custGeom>
              <a:avLst/>
              <a:gdLst/>
              <a:ahLst/>
              <a:cxnLst/>
              <a:rect l="l" t="t" r="r" b="b"/>
              <a:pathLst>
                <a:path w="38230" h="38587">
                  <a:moveTo>
                    <a:pt x="10814" y="1879"/>
                  </a:moveTo>
                  <a:lnTo>
                    <a:pt x="5633" y="5441"/>
                  </a:lnTo>
                  <a:lnTo>
                    <a:pt x="0" y="15817"/>
                  </a:lnTo>
                  <a:lnTo>
                    <a:pt x="1504" y="27800"/>
                  </a:lnTo>
                  <a:lnTo>
                    <a:pt x="5071" y="32964"/>
                  </a:lnTo>
                  <a:lnTo>
                    <a:pt x="15460" y="38587"/>
                  </a:lnTo>
                  <a:lnTo>
                    <a:pt x="27425" y="37071"/>
                  </a:lnTo>
                  <a:lnTo>
                    <a:pt x="32603" y="33505"/>
                  </a:lnTo>
                  <a:lnTo>
                    <a:pt x="38230" y="23129"/>
                  </a:lnTo>
                  <a:lnTo>
                    <a:pt x="36709" y="11163"/>
                  </a:lnTo>
                  <a:lnTo>
                    <a:pt x="33381" y="4140"/>
                  </a:lnTo>
                  <a:lnTo>
                    <a:pt x="26396" y="0"/>
                  </a:lnTo>
                  <a:lnTo>
                    <a:pt x="16325" y="0"/>
                  </a:lnTo>
                  <a:lnTo>
                    <a:pt x="13493" y="609"/>
                  </a:lnTo>
                  <a:lnTo>
                    <a:pt x="10814" y="187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1" name="object 30"/>
            <p:cNvSpPr/>
            <p:nvPr/>
          </p:nvSpPr>
          <p:spPr>
            <a:xfrm>
              <a:off x="9701508" y="6757557"/>
              <a:ext cx="38725" cy="38821"/>
            </a:xfrm>
            <a:custGeom>
              <a:avLst/>
              <a:gdLst/>
              <a:ahLst/>
              <a:cxnLst/>
              <a:rect l="l" t="t" r="r" b="b"/>
              <a:pathLst>
                <a:path w="38725" h="38821">
                  <a:moveTo>
                    <a:pt x="6413" y="4927"/>
                  </a:moveTo>
                  <a:lnTo>
                    <a:pt x="2489" y="9754"/>
                  </a:lnTo>
                  <a:lnTo>
                    <a:pt x="0" y="21330"/>
                  </a:lnTo>
                  <a:lnTo>
                    <a:pt x="4851" y="32410"/>
                  </a:lnTo>
                  <a:lnTo>
                    <a:pt x="9655" y="36328"/>
                  </a:lnTo>
                  <a:lnTo>
                    <a:pt x="21224" y="38821"/>
                  </a:lnTo>
                  <a:lnTo>
                    <a:pt x="32308" y="33959"/>
                  </a:lnTo>
                  <a:lnTo>
                    <a:pt x="36221" y="29168"/>
                  </a:lnTo>
                  <a:lnTo>
                    <a:pt x="38725" y="17594"/>
                  </a:lnTo>
                  <a:lnTo>
                    <a:pt x="33883" y="6502"/>
                  </a:lnTo>
                  <a:lnTo>
                    <a:pt x="30048" y="2197"/>
                  </a:lnTo>
                  <a:lnTo>
                    <a:pt x="24714" y="0"/>
                  </a:lnTo>
                  <a:lnTo>
                    <a:pt x="14744" y="0"/>
                  </a:lnTo>
                  <a:lnTo>
                    <a:pt x="10121" y="1625"/>
                  </a:lnTo>
                  <a:lnTo>
                    <a:pt x="6413" y="4927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2" name="object 31"/>
            <p:cNvSpPr/>
            <p:nvPr/>
          </p:nvSpPr>
          <p:spPr>
            <a:xfrm>
              <a:off x="10037572" y="6802866"/>
              <a:ext cx="38854" cy="38884"/>
            </a:xfrm>
            <a:custGeom>
              <a:avLst/>
              <a:gdLst/>
              <a:ahLst/>
              <a:cxnLst/>
              <a:rect l="l" t="t" r="r" b="b"/>
              <a:pathLst>
                <a:path w="38854" h="38884">
                  <a:moveTo>
                    <a:pt x="8827" y="3124"/>
                  </a:moveTo>
                  <a:lnTo>
                    <a:pt x="4080" y="7481"/>
                  </a:lnTo>
                  <a:lnTo>
                    <a:pt x="0" y="18462"/>
                  </a:lnTo>
                  <a:lnTo>
                    <a:pt x="3099" y="30035"/>
                  </a:lnTo>
                  <a:lnTo>
                    <a:pt x="7478" y="34804"/>
                  </a:lnTo>
                  <a:lnTo>
                    <a:pt x="18466" y="38884"/>
                  </a:lnTo>
                  <a:lnTo>
                    <a:pt x="30011" y="35775"/>
                  </a:lnTo>
                  <a:lnTo>
                    <a:pt x="34777" y="31401"/>
                  </a:lnTo>
                  <a:lnTo>
                    <a:pt x="38854" y="20418"/>
                  </a:lnTo>
                  <a:lnTo>
                    <a:pt x="35751" y="8851"/>
                  </a:lnTo>
                  <a:lnTo>
                    <a:pt x="32017" y="3111"/>
                  </a:lnTo>
                  <a:lnTo>
                    <a:pt x="25769" y="0"/>
                  </a:lnTo>
                  <a:lnTo>
                    <a:pt x="15774" y="0"/>
                  </a:lnTo>
                  <a:lnTo>
                    <a:pt x="12078" y="1015"/>
                  </a:lnTo>
                  <a:lnTo>
                    <a:pt x="8827" y="3124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3" name="object 32"/>
            <p:cNvSpPr/>
            <p:nvPr/>
          </p:nvSpPr>
          <p:spPr>
            <a:xfrm>
              <a:off x="10065078" y="6860953"/>
              <a:ext cx="37325" cy="38125"/>
            </a:xfrm>
            <a:custGeom>
              <a:avLst/>
              <a:gdLst/>
              <a:ahLst/>
              <a:cxnLst/>
              <a:rect l="l" t="t" r="r" b="b"/>
              <a:pathLst>
                <a:path w="37325" h="38125">
                  <a:moveTo>
                    <a:pt x="13169" y="800"/>
                  </a:moveTo>
                  <a:lnTo>
                    <a:pt x="8114" y="3115"/>
                  </a:lnTo>
                  <a:lnTo>
                    <a:pt x="470" y="12577"/>
                  </a:lnTo>
                  <a:lnTo>
                    <a:pt x="0" y="24968"/>
                  </a:lnTo>
                  <a:lnTo>
                    <a:pt x="2311" y="30022"/>
                  </a:lnTo>
                  <a:lnTo>
                    <a:pt x="11775" y="37665"/>
                  </a:lnTo>
                  <a:lnTo>
                    <a:pt x="24155" y="38125"/>
                  </a:lnTo>
                  <a:lnTo>
                    <a:pt x="29220" y="35812"/>
                  </a:lnTo>
                  <a:lnTo>
                    <a:pt x="36865" y="26357"/>
                  </a:lnTo>
                  <a:lnTo>
                    <a:pt x="37325" y="13970"/>
                  </a:lnTo>
                  <a:lnTo>
                    <a:pt x="34823" y="5486"/>
                  </a:lnTo>
                  <a:lnTo>
                    <a:pt x="27076" y="0"/>
                  </a:lnTo>
                  <a:lnTo>
                    <a:pt x="16865" y="0"/>
                  </a:lnTo>
                  <a:lnTo>
                    <a:pt x="13169" y="80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4" name="object 33"/>
            <p:cNvSpPr/>
            <p:nvPr/>
          </p:nvSpPr>
          <p:spPr>
            <a:xfrm>
              <a:off x="9634605" y="6865109"/>
              <a:ext cx="38918" cy="38925"/>
            </a:xfrm>
            <a:custGeom>
              <a:avLst/>
              <a:gdLst/>
              <a:ahLst/>
              <a:cxnLst/>
              <a:rect l="l" t="t" r="r" b="b"/>
              <a:pathLst>
                <a:path w="38917" h="38925">
                  <a:moveTo>
                    <a:pt x="695" y="14338"/>
                  </a:moveTo>
                  <a:lnTo>
                    <a:pt x="0" y="19712"/>
                  </a:lnTo>
                  <a:lnTo>
                    <a:pt x="3993" y="31261"/>
                  </a:lnTo>
                  <a:lnTo>
                    <a:pt x="14335" y="38227"/>
                  </a:lnTo>
                  <a:lnTo>
                    <a:pt x="19692" y="38925"/>
                  </a:lnTo>
                  <a:lnTo>
                    <a:pt x="31250" y="34954"/>
                  </a:lnTo>
                  <a:lnTo>
                    <a:pt x="38224" y="24612"/>
                  </a:lnTo>
                  <a:lnTo>
                    <a:pt x="38917" y="19245"/>
                  </a:lnTo>
                  <a:lnTo>
                    <a:pt x="34939" y="7687"/>
                  </a:lnTo>
                  <a:lnTo>
                    <a:pt x="24597" y="711"/>
                  </a:lnTo>
                  <a:lnTo>
                    <a:pt x="22895" y="241"/>
                  </a:lnTo>
                  <a:lnTo>
                    <a:pt x="19453" y="0"/>
                  </a:lnTo>
                  <a:lnTo>
                    <a:pt x="10906" y="0"/>
                  </a:lnTo>
                  <a:lnTo>
                    <a:pt x="3070" y="5689"/>
                  </a:lnTo>
                  <a:lnTo>
                    <a:pt x="695" y="14338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5" name="object 34"/>
            <p:cNvSpPr/>
            <p:nvPr/>
          </p:nvSpPr>
          <p:spPr>
            <a:xfrm>
              <a:off x="9875296" y="6760044"/>
              <a:ext cx="26328" cy="25539"/>
            </a:xfrm>
            <a:custGeom>
              <a:avLst/>
              <a:gdLst/>
              <a:ahLst/>
              <a:cxnLst/>
              <a:rect l="l" t="t" r="r" b="b"/>
              <a:pathLst>
                <a:path w="26327" h="25539">
                  <a:moveTo>
                    <a:pt x="901" y="10731"/>
                  </a:moveTo>
                  <a:lnTo>
                    <a:pt x="0" y="17500"/>
                  </a:lnTo>
                  <a:lnTo>
                    <a:pt x="4749" y="23723"/>
                  </a:lnTo>
                  <a:lnTo>
                    <a:pt x="11531" y="24637"/>
                  </a:lnTo>
                  <a:lnTo>
                    <a:pt x="18300" y="25539"/>
                  </a:lnTo>
                  <a:lnTo>
                    <a:pt x="24561" y="20777"/>
                  </a:lnTo>
                  <a:lnTo>
                    <a:pt x="25476" y="14008"/>
                  </a:lnTo>
                  <a:lnTo>
                    <a:pt x="26327" y="7238"/>
                  </a:lnTo>
                  <a:lnTo>
                    <a:pt x="21615" y="1003"/>
                  </a:lnTo>
                  <a:lnTo>
                    <a:pt x="14833" y="114"/>
                  </a:lnTo>
                  <a:lnTo>
                    <a:pt x="7073" y="0"/>
                  </a:lnTo>
                  <a:lnTo>
                    <a:pt x="1727" y="4533"/>
                  </a:lnTo>
                  <a:lnTo>
                    <a:pt x="901" y="107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6" name="object 35"/>
            <p:cNvSpPr/>
            <p:nvPr/>
          </p:nvSpPr>
          <p:spPr>
            <a:xfrm>
              <a:off x="9834524" y="6760429"/>
              <a:ext cx="26530" cy="25641"/>
            </a:xfrm>
            <a:custGeom>
              <a:avLst/>
              <a:gdLst/>
              <a:ahLst/>
              <a:cxnLst/>
              <a:rect l="l" t="t" r="r" b="b"/>
              <a:pathLst>
                <a:path w="26530" h="25641">
                  <a:moveTo>
                    <a:pt x="11391" y="139"/>
                  </a:moveTo>
                  <a:lnTo>
                    <a:pt x="4635" y="1193"/>
                  </a:lnTo>
                  <a:lnTo>
                    <a:pt x="0" y="7505"/>
                  </a:lnTo>
                  <a:lnTo>
                    <a:pt x="1041" y="14249"/>
                  </a:lnTo>
                  <a:lnTo>
                    <a:pt x="2082" y="21005"/>
                  </a:lnTo>
                  <a:lnTo>
                    <a:pt x="8407" y="25641"/>
                  </a:lnTo>
                  <a:lnTo>
                    <a:pt x="15151" y="24612"/>
                  </a:lnTo>
                  <a:lnTo>
                    <a:pt x="21907" y="23583"/>
                  </a:lnTo>
                  <a:lnTo>
                    <a:pt x="26530" y="17259"/>
                  </a:lnTo>
                  <a:lnTo>
                    <a:pt x="25501" y="10515"/>
                  </a:lnTo>
                  <a:lnTo>
                    <a:pt x="24561" y="4381"/>
                  </a:lnTo>
                  <a:lnTo>
                    <a:pt x="19291" y="0"/>
                  </a:lnTo>
                  <a:lnTo>
                    <a:pt x="13296" y="0"/>
                  </a:lnTo>
                  <a:lnTo>
                    <a:pt x="11391" y="13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7" name="object 36"/>
            <p:cNvSpPr/>
            <p:nvPr/>
          </p:nvSpPr>
          <p:spPr>
            <a:xfrm>
              <a:off x="9913531" y="6771168"/>
              <a:ext cx="28168" cy="26466"/>
            </a:xfrm>
            <a:custGeom>
              <a:avLst/>
              <a:gdLst/>
              <a:ahLst/>
              <a:cxnLst/>
              <a:rect l="l" t="t" r="r" b="b"/>
              <a:pathLst>
                <a:path w="28168" h="26466">
                  <a:moveTo>
                    <a:pt x="2794" y="7302"/>
                  </a:moveTo>
                  <a:lnTo>
                    <a:pt x="0" y="13550"/>
                  </a:lnTo>
                  <a:lnTo>
                    <a:pt x="2781" y="20866"/>
                  </a:lnTo>
                  <a:lnTo>
                    <a:pt x="9004" y="23660"/>
                  </a:lnTo>
                  <a:lnTo>
                    <a:pt x="15240" y="26466"/>
                  </a:lnTo>
                  <a:lnTo>
                    <a:pt x="22567" y="23685"/>
                  </a:lnTo>
                  <a:lnTo>
                    <a:pt x="25374" y="17449"/>
                  </a:lnTo>
                  <a:lnTo>
                    <a:pt x="28168" y="11214"/>
                  </a:lnTo>
                  <a:lnTo>
                    <a:pt x="25387" y="3886"/>
                  </a:lnTo>
                  <a:lnTo>
                    <a:pt x="19164" y="1104"/>
                  </a:lnTo>
                  <a:lnTo>
                    <a:pt x="17500" y="355"/>
                  </a:lnTo>
                  <a:lnTo>
                    <a:pt x="14071" y="0"/>
                  </a:lnTo>
                  <a:lnTo>
                    <a:pt x="9347" y="0"/>
                  </a:lnTo>
                  <a:lnTo>
                    <a:pt x="4851" y="2717"/>
                  </a:lnTo>
                  <a:lnTo>
                    <a:pt x="2794" y="730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8" name="object 37"/>
            <p:cNvSpPr/>
            <p:nvPr/>
          </p:nvSpPr>
          <p:spPr>
            <a:xfrm>
              <a:off x="9761193" y="6794796"/>
              <a:ext cx="27571" cy="26162"/>
            </a:xfrm>
            <a:custGeom>
              <a:avLst/>
              <a:gdLst/>
              <a:ahLst/>
              <a:cxnLst/>
              <a:rect l="l" t="t" r="r" b="b"/>
              <a:pathLst>
                <a:path w="27571" h="26161">
                  <a:moveTo>
                    <a:pt x="5537" y="3149"/>
                  </a:moveTo>
                  <a:lnTo>
                    <a:pt x="431" y="7683"/>
                  </a:lnTo>
                  <a:lnTo>
                    <a:pt x="0" y="15519"/>
                  </a:lnTo>
                  <a:lnTo>
                    <a:pt x="4533" y="20624"/>
                  </a:lnTo>
                  <a:lnTo>
                    <a:pt x="9093" y="25704"/>
                  </a:lnTo>
                  <a:lnTo>
                    <a:pt x="16916" y="26161"/>
                  </a:lnTo>
                  <a:lnTo>
                    <a:pt x="22009" y="21615"/>
                  </a:lnTo>
                  <a:lnTo>
                    <a:pt x="27127" y="17056"/>
                  </a:lnTo>
                  <a:lnTo>
                    <a:pt x="27571" y="9245"/>
                  </a:lnTo>
                  <a:lnTo>
                    <a:pt x="22999" y="4152"/>
                  </a:lnTo>
                  <a:lnTo>
                    <a:pt x="20561" y="1396"/>
                  </a:lnTo>
                  <a:lnTo>
                    <a:pt x="17170" y="0"/>
                  </a:lnTo>
                  <a:lnTo>
                    <a:pt x="10833" y="0"/>
                  </a:lnTo>
                  <a:lnTo>
                    <a:pt x="7899" y="1028"/>
                  </a:lnTo>
                  <a:lnTo>
                    <a:pt x="5537" y="314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9" name="object 38"/>
            <p:cNvSpPr/>
            <p:nvPr/>
          </p:nvSpPr>
          <p:spPr>
            <a:xfrm>
              <a:off x="9974634" y="6823610"/>
              <a:ext cx="28206" cy="26479"/>
            </a:xfrm>
            <a:custGeom>
              <a:avLst/>
              <a:gdLst/>
              <a:ahLst/>
              <a:cxnLst/>
              <a:rect l="l" t="t" r="r" b="b"/>
              <a:pathLst>
                <a:path w="28206" h="26479">
                  <a:moveTo>
                    <a:pt x="7391" y="1993"/>
                  </a:moveTo>
                  <a:lnTo>
                    <a:pt x="1663" y="5702"/>
                  </a:lnTo>
                  <a:lnTo>
                    <a:pt x="0" y="13385"/>
                  </a:lnTo>
                  <a:lnTo>
                    <a:pt x="3733" y="19113"/>
                  </a:lnTo>
                  <a:lnTo>
                    <a:pt x="7467" y="24841"/>
                  </a:lnTo>
                  <a:lnTo>
                    <a:pt x="15112" y="26479"/>
                  </a:lnTo>
                  <a:lnTo>
                    <a:pt x="20840" y="22758"/>
                  </a:lnTo>
                  <a:lnTo>
                    <a:pt x="26568" y="19050"/>
                  </a:lnTo>
                  <a:lnTo>
                    <a:pt x="28206" y="11379"/>
                  </a:lnTo>
                  <a:lnTo>
                    <a:pt x="24485" y="5638"/>
                  </a:lnTo>
                  <a:lnTo>
                    <a:pt x="22123" y="1993"/>
                  </a:lnTo>
                  <a:lnTo>
                    <a:pt x="18173" y="0"/>
                  </a:lnTo>
                  <a:lnTo>
                    <a:pt x="11785" y="0"/>
                  </a:lnTo>
                  <a:lnTo>
                    <a:pt x="7391" y="199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0" name="object 39"/>
            <p:cNvSpPr/>
            <p:nvPr/>
          </p:nvSpPr>
          <p:spPr>
            <a:xfrm>
              <a:off x="9734666" y="6825923"/>
              <a:ext cx="28219" cy="26492"/>
            </a:xfrm>
            <a:custGeom>
              <a:avLst/>
              <a:gdLst/>
              <a:ahLst/>
              <a:cxnLst/>
              <a:rect l="l" t="t" r="r" b="b"/>
              <a:pathLst>
                <a:path w="28219" h="26492">
                  <a:moveTo>
                    <a:pt x="3606" y="5842"/>
                  </a:moveTo>
                  <a:lnTo>
                    <a:pt x="0" y="11645"/>
                  </a:lnTo>
                  <a:lnTo>
                    <a:pt x="1777" y="19278"/>
                  </a:lnTo>
                  <a:lnTo>
                    <a:pt x="7581" y="22910"/>
                  </a:lnTo>
                  <a:lnTo>
                    <a:pt x="13385" y="26492"/>
                  </a:lnTo>
                  <a:lnTo>
                    <a:pt x="21018" y="24714"/>
                  </a:lnTo>
                  <a:lnTo>
                    <a:pt x="24625" y="18910"/>
                  </a:lnTo>
                  <a:lnTo>
                    <a:pt x="28219" y="13106"/>
                  </a:lnTo>
                  <a:lnTo>
                    <a:pt x="26454" y="5499"/>
                  </a:lnTo>
                  <a:lnTo>
                    <a:pt x="20650" y="1866"/>
                  </a:lnTo>
                  <a:lnTo>
                    <a:pt x="18618" y="622"/>
                  </a:lnTo>
                  <a:lnTo>
                    <a:pt x="14122" y="0"/>
                  </a:lnTo>
                  <a:lnTo>
                    <a:pt x="9994" y="0"/>
                  </a:lnTo>
                  <a:lnTo>
                    <a:pt x="5943" y="2095"/>
                  </a:lnTo>
                  <a:lnTo>
                    <a:pt x="3606" y="584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1" name="object 40"/>
            <p:cNvSpPr/>
            <p:nvPr/>
          </p:nvSpPr>
          <p:spPr>
            <a:xfrm>
              <a:off x="9991975" y="6860560"/>
              <a:ext cx="27585" cy="26187"/>
            </a:xfrm>
            <a:custGeom>
              <a:avLst/>
              <a:gdLst/>
              <a:ahLst/>
              <a:cxnLst/>
              <a:rect l="l" t="t" r="r" b="b"/>
              <a:pathLst>
                <a:path w="27584" h="26187">
                  <a:moveTo>
                    <a:pt x="10274" y="520"/>
                  </a:moveTo>
                  <a:lnTo>
                    <a:pt x="3733" y="2451"/>
                  </a:lnTo>
                  <a:lnTo>
                    <a:pt x="0" y="9321"/>
                  </a:lnTo>
                  <a:lnTo>
                    <a:pt x="1930" y="15887"/>
                  </a:lnTo>
                  <a:lnTo>
                    <a:pt x="3860" y="22440"/>
                  </a:lnTo>
                  <a:lnTo>
                    <a:pt x="10731" y="26187"/>
                  </a:lnTo>
                  <a:lnTo>
                    <a:pt x="17310" y="24257"/>
                  </a:lnTo>
                  <a:lnTo>
                    <a:pt x="23825" y="22326"/>
                  </a:lnTo>
                  <a:lnTo>
                    <a:pt x="27584" y="15430"/>
                  </a:lnTo>
                  <a:lnTo>
                    <a:pt x="25641" y="8877"/>
                  </a:lnTo>
                  <a:lnTo>
                    <a:pt x="24066" y="3492"/>
                  </a:lnTo>
                  <a:lnTo>
                    <a:pt x="19138" y="0"/>
                  </a:lnTo>
                  <a:lnTo>
                    <a:pt x="13792" y="0"/>
                  </a:lnTo>
                  <a:lnTo>
                    <a:pt x="10274" y="52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2" name="object 41"/>
            <p:cNvSpPr/>
            <p:nvPr/>
          </p:nvSpPr>
          <p:spPr>
            <a:xfrm>
              <a:off x="9718740" y="6863198"/>
              <a:ext cx="27482" cy="26123"/>
            </a:xfrm>
            <a:custGeom>
              <a:avLst/>
              <a:gdLst/>
              <a:ahLst/>
              <a:cxnLst/>
              <a:rect l="l" t="t" r="r" b="b"/>
              <a:pathLst>
                <a:path w="27482" h="26123">
                  <a:moveTo>
                    <a:pt x="1816" y="9118"/>
                  </a:moveTo>
                  <a:lnTo>
                    <a:pt x="0" y="15709"/>
                  </a:lnTo>
                  <a:lnTo>
                    <a:pt x="3886" y="22517"/>
                  </a:lnTo>
                  <a:lnTo>
                    <a:pt x="10477" y="24333"/>
                  </a:lnTo>
                  <a:lnTo>
                    <a:pt x="17056" y="26123"/>
                  </a:lnTo>
                  <a:lnTo>
                    <a:pt x="23875" y="22250"/>
                  </a:lnTo>
                  <a:lnTo>
                    <a:pt x="25679" y="15671"/>
                  </a:lnTo>
                  <a:lnTo>
                    <a:pt x="27482" y="9067"/>
                  </a:lnTo>
                  <a:lnTo>
                    <a:pt x="23609" y="2260"/>
                  </a:lnTo>
                  <a:lnTo>
                    <a:pt x="17005" y="444"/>
                  </a:lnTo>
                  <a:lnTo>
                    <a:pt x="13741" y="0"/>
                  </a:lnTo>
                  <a:lnTo>
                    <a:pt x="8305" y="0"/>
                  </a:lnTo>
                  <a:lnTo>
                    <a:pt x="3327" y="3619"/>
                  </a:lnTo>
                  <a:lnTo>
                    <a:pt x="1816" y="9118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3" name="object 42"/>
            <p:cNvSpPr/>
            <p:nvPr/>
          </p:nvSpPr>
          <p:spPr>
            <a:xfrm>
              <a:off x="10161982" y="6861308"/>
              <a:ext cx="57723" cy="58043"/>
            </a:xfrm>
            <a:custGeom>
              <a:avLst/>
              <a:gdLst/>
              <a:ahLst/>
              <a:cxnLst/>
              <a:rect l="l" t="t" r="r" b="b"/>
              <a:pathLst>
                <a:path w="57723" h="58043">
                  <a:moveTo>
                    <a:pt x="20615" y="1206"/>
                  </a:moveTo>
                  <a:lnTo>
                    <a:pt x="13050" y="4659"/>
                  </a:lnTo>
                  <a:lnTo>
                    <a:pt x="4342" y="13371"/>
                  </a:lnTo>
                  <a:lnTo>
                    <a:pt x="0" y="24817"/>
                  </a:lnTo>
                  <a:lnTo>
                    <a:pt x="854" y="37452"/>
                  </a:lnTo>
                  <a:lnTo>
                    <a:pt x="4323" y="45009"/>
                  </a:lnTo>
                  <a:lnTo>
                    <a:pt x="13042" y="53705"/>
                  </a:lnTo>
                  <a:lnTo>
                    <a:pt x="24487" y="58043"/>
                  </a:lnTo>
                  <a:lnTo>
                    <a:pt x="37125" y="57188"/>
                  </a:lnTo>
                  <a:lnTo>
                    <a:pt x="44697" y="53715"/>
                  </a:lnTo>
                  <a:lnTo>
                    <a:pt x="53391" y="45002"/>
                  </a:lnTo>
                  <a:lnTo>
                    <a:pt x="57723" y="33567"/>
                  </a:lnTo>
                  <a:lnTo>
                    <a:pt x="56848" y="20942"/>
                  </a:lnTo>
                  <a:lnTo>
                    <a:pt x="52142" y="11596"/>
                  </a:lnTo>
                  <a:lnTo>
                    <a:pt x="41880" y="3078"/>
                  </a:lnTo>
                  <a:lnTo>
                    <a:pt x="28857" y="0"/>
                  </a:lnTo>
                  <a:lnTo>
                    <a:pt x="26127" y="0"/>
                  </a:lnTo>
                  <a:lnTo>
                    <a:pt x="23346" y="393"/>
                  </a:lnTo>
                  <a:lnTo>
                    <a:pt x="20615" y="120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4" name="object 43"/>
            <p:cNvSpPr/>
            <p:nvPr/>
          </p:nvSpPr>
          <p:spPr>
            <a:xfrm>
              <a:off x="10291430" y="7006394"/>
              <a:ext cx="68046" cy="272237"/>
            </a:xfrm>
            <a:custGeom>
              <a:avLst/>
              <a:gdLst/>
              <a:ahLst/>
              <a:cxnLst/>
              <a:rect l="l" t="t" r="r" b="b"/>
              <a:pathLst>
                <a:path w="68046" h="272237">
                  <a:moveTo>
                    <a:pt x="0" y="0"/>
                  </a:moveTo>
                  <a:lnTo>
                    <a:pt x="0" y="272237"/>
                  </a:lnTo>
                  <a:lnTo>
                    <a:pt x="68046" y="272237"/>
                  </a:lnTo>
                  <a:lnTo>
                    <a:pt x="680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5" name="object 44"/>
            <p:cNvSpPr/>
            <p:nvPr/>
          </p:nvSpPr>
          <p:spPr>
            <a:xfrm>
              <a:off x="9673799" y="7142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6" name="object 45"/>
            <p:cNvSpPr/>
            <p:nvPr/>
          </p:nvSpPr>
          <p:spPr>
            <a:xfrm>
              <a:off x="9372811" y="7006398"/>
              <a:ext cx="420280" cy="272249"/>
            </a:xfrm>
            <a:custGeom>
              <a:avLst/>
              <a:gdLst/>
              <a:ahLst/>
              <a:cxnLst/>
              <a:rect l="l" t="t" r="r" b="b"/>
              <a:pathLst>
                <a:path w="420281" h="272249">
                  <a:moveTo>
                    <a:pt x="96378" y="266379"/>
                  </a:moveTo>
                  <a:lnTo>
                    <a:pt x="109136" y="269596"/>
                  </a:lnTo>
                  <a:lnTo>
                    <a:pt x="122326" y="271575"/>
                  </a:lnTo>
                  <a:lnTo>
                    <a:pt x="135877" y="272249"/>
                  </a:lnTo>
                  <a:lnTo>
                    <a:pt x="420281" y="272249"/>
                  </a:lnTo>
                  <a:lnTo>
                    <a:pt x="420281" y="204152"/>
                  </a:lnTo>
                  <a:lnTo>
                    <a:pt x="134717" y="204141"/>
                  </a:lnTo>
                  <a:lnTo>
                    <a:pt x="121381" y="202603"/>
                  </a:lnTo>
                  <a:lnTo>
                    <a:pt x="109009" y="198626"/>
                  </a:lnTo>
                  <a:lnTo>
                    <a:pt x="97806" y="192437"/>
                  </a:lnTo>
                  <a:lnTo>
                    <a:pt x="87972" y="184264"/>
                  </a:lnTo>
                  <a:lnTo>
                    <a:pt x="79101" y="173329"/>
                  </a:lnTo>
                  <a:lnTo>
                    <a:pt x="73132" y="162006"/>
                  </a:lnTo>
                  <a:lnTo>
                    <a:pt x="69370" y="149534"/>
                  </a:lnTo>
                  <a:lnTo>
                    <a:pt x="68046" y="136105"/>
                  </a:lnTo>
                  <a:lnTo>
                    <a:pt x="68063" y="134675"/>
                  </a:lnTo>
                  <a:lnTo>
                    <a:pt x="69651" y="121344"/>
                  </a:lnTo>
                  <a:lnTo>
                    <a:pt x="73653" y="108978"/>
                  </a:lnTo>
                  <a:lnTo>
                    <a:pt x="79837" y="97778"/>
                  </a:lnTo>
                  <a:lnTo>
                    <a:pt x="87972" y="87947"/>
                  </a:lnTo>
                  <a:lnTo>
                    <a:pt x="98731" y="79166"/>
                  </a:lnTo>
                  <a:lnTo>
                    <a:pt x="110044" y="73154"/>
                  </a:lnTo>
                  <a:lnTo>
                    <a:pt x="122506" y="69368"/>
                  </a:lnTo>
                  <a:lnTo>
                    <a:pt x="135915" y="68046"/>
                  </a:lnTo>
                  <a:lnTo>
                    <a:pt x="339813" y="68072"/>
                  </a:lnTo>
                  <a:lnTo>
                    <a:pt x="343852" y="69913"/>
                  </a:lnTo>
                  <a:lnTo>
                    <a:pt x="347052" y="73025"/>
                  </a:lnTo>
                  <a:lnTo>
                    <a:pt x="350164" y="76212"/>
                  </a:lnTo>
                  <a:lnTo>
                    <a:pt x="351993" y="80238"/>
                  </a:lnTo>
                  <a:lnTo>
                    <a:pt x="351993" y="89852"/>
                  </a:lnTo>
                  <a:lnTo>
                    <a:pt x="343852" y="100215"/>
                  </a:lnTo>
                  <a:lnTo>
                    <a:pt x="129133" y="102082"/>
                  </a:lnTo>
                  <a:lnTo>
                    <a:pt x="117946" y="103963"/>
                  </a:lnTo>
                  <a:lnTo>
                    <a:pt x="98055" y="122193"/>
                  </a:lnTo>
                  <a:lnTo>
                    <a:pt x="95084" y="136105"/>
                  </a:lnTo>
                  <a:lnTo>
                    <a:pt x="104058" y="159131"/>
                  </a:lnTo>
                  <a:lnTo>
                    <a:pt x="129133" y="170129"/>
                  </a:lnTo>
                  <a:lnTo>
                    <a:pt x="336728" y="170112"/>
                  </a:lnTo>
                  <a:lnTo>
                    <a:pt x="362820" y="165467"/>
                  </a:lnTo>
                  <a:lnTo>
                    <a:pt x="385542" y="153518"/>
                  </a:lnTo>
                  <a:lnTo>
                    <a:pt x="396318" y="144060"/>
                  </a:lnTo>
                  <a:lnTo>
                    <a:pt x="411030" y="123294"/>
                  </a:lnTo>
                  <a:lnTo>
                    <a:pt x="419032" y="98493"/>
                  </a:lnTo>
                  <a:lnTo>
                    <a:pt x="420090" y="85051"/>
                  </a:lnTo>
                  <a:lnTo>
                    <a:pt x="420073" y="83299"/>
                  </a:lnTo>
                  <a:lnTo>
                    <a:pt x="415419" y="57230"/>
                  </a:lnTo>
                  <a:lnTo>
                    <a:pt x="403456" y="34516"/>
                  </a:lnTo>
                  <a:lnTo>
                    <a:pt x="394020" y="23767"/>
                  </a:lnTo>
                  <a:lnTo>
                    <a:pt x="373257" y="9049"/>
                  </a:lnTo>
                  <a:lnTo>
                    <a:pt x="348449" y="1056"/>
                  </a:lnTo>
                  <a:lnTo>
                    <a:pt x="335013" y="0"/>
                  </a:lnTo>
                  <a:lnTo>
                    <a:pt x="133226" y="25"/>
                  </a:lnTo>
                  <a:lnTo>
                    <a:pt x="106632" y="3171"/>
                  </a:lnTo>
                  <a:lnTo>
                    <a:pt x="81819" y="11212"/>
                  </a:lnTo>
                  <a:lnTo>
                    <a:pt x="59346" y="23625"/>
                  </a:lnTo>
                  <a:lnTo>
                    <a:pt x="39776" y="39890"/>
                  </a:lnTo>
                  <a:lnTo>
                    <a:pt x="29622" y="51254"/>
                  </a:lnTo>
                  <a:lnTo>
                    <a:pt x="15646" y="72642"/>
                  </a:lnTo>
                  <a:lnTo>
                    <a:pt x="5818" y="96594"/>
                  </a:lnTo>
                  <a:lnTo>
                    <a:pt x="662" y="122550"/>
                  </a:lnTo>
                  <a:lnTo>
                    <a:pt x="0" y="136105"/>
                  </a:lnTo>
                  <a:lnTo>
                    <a:pt x="25" y="138845"/>
                  </a:lnTo>
                  <a:lnTo>
                    <a:pt x="3165" y="165439"/>
                  </a:lnTo>
                  <a:lnTo>
                    <a:pt x="11187" y="190260"/>
                  </a:lnTo>
                  <a:lnTo>
                    <a:pt x="23565" y="212745"/>
                  </a:lnTo>
                  <a:lnTo>
                    <a:pt x="39776" y="232333"/>
                  </a:lnTo>
                  <a:lnTo>
                    <a:pt x="51071" y="242467"/>
                  </a:lnTo>
                  <a:lnTo>
                    <a:pt x="72438" y="256499"/>
                  </a:lnTo>
                  <a:lnTo>
                    <a:pt x="84122" y="261992"/>
                  </a:lnTo>
                  <a:lnTo>
                    <a:pt x="96378" y="266379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7" name="object 46"/>
            <p:cNvSpPr/>
            <p:nvPr/>
          </p:nvSpPr>
          <p:spPr>
            <a:xfrm>
              <a:off x="9829765" y="7006398"/>
              <a:ext cx="420255" cy="272249"/>
            </a:xfrm>
            <a:custGeom>
              <a:avLst/>
              <a:gdLst/>
              <a:ahLst/>
              <a:cxnLst/>
              <a:rect l="l" t="t" r="r" b="b"/>
              <a:pathLst>
                <a:path w="420255" h="272249">
                  <a:moveTo>
                    <a:pt x="68086" y="137518"/>
                  </a:moveTo>
                  <a:lnTo>
                    <a:pt x="69383" y="122683"/>
                  </a:lnTo>
                  <a:lnTo>
                    <a:pt x="73141" y="110206"/>
                  </a:lnTo>
                  <a:lnTo>
                    <a:pt x="79105" y="98874"/>
                  </a:lnTo>
                  <a:lnTo>
                    <a:pt x="87035" y="88885"/>
                  </a:lnTo>
                  <a:lnTo>
                    <a:pt x="97789" y="79795"/>
                  </a:lnTo>
                  <a:lnTo>
                    <a:pt x="108987" y="73606"/>
                  </a:lnTo>
                  <a:lnTo>
                    <a:pt x="121350" y="69619"/>
                  </a:lnTo>
                  <a:lnTo>
                    <a:pt x="134690" y="68070"/>
                  </a:lnTo>
                  <a:lnTo>
                    <a:pt x="420255" y="68059"/>
                  </a:lnTo>
                  <a:lnTo>
                    <a:pt x="420255" y="0"/>
                  </a:lnTo>
                  <a:lnTo>
                    <a:pt x="135864" y="0"/>
                  </a:lnTo>
                  <a:lnTo>
                    <a:pt x="122312" y="673"/>
                  </a:lnTo>
                  <a:lnTo>
                    <a:pt x="96361" y="5863"/>
                  </a:lnTo>
                  <a:lnTo>
                    <a:pt x="72422" y="15739"/>
                  </a:lnTo>
                  <a:lnTo>
                    <a:pt x="51058" y="29772"/>
                  </a:lnTo>
                  <a:lnTo>
                    <a:pt x="39801" y="39878"/>
                  </a:lnTo>
                  <a:lnTo>
                    <a:pt x="23572" y="59466"/>
                  </a:lnTo>
                  <a:lnTo>
                    <a:pt x="11190" y="81951"/>
                  </a:lnTo>
                  <a:lnTo>
                    <a:pt x="3169" y="106771"/>
                  </a:lnTo>
                  <a:lnTo>
                    <a:pt x="26" y="133366"/>
                  </a:lnTo>
                  <a:lnTo>
                    <a:pt x="0" y="136105"/>
                  </a:lnTo>
                  <a:lnTo>
                    <a:pt x="665" y="149655"/>
                  </a:lnTo>
                  <a:lnTo>
                    <a:pt x="5820" y="175608"/>
                  </a:lnTo>
                  <a:lnTo>
                    <a:pt x="15646" y="199562"/>
                  </a:lnTo>
                  <a:lnTo>
                    <a:pt x="29629" y="220956"/>
                  </a:lnTo>
                  <a:lnTo>
                    <a:pt x="39801" y="232333"/>
                  </a:lnTo>
                  <a:lnTo>
                    <a:pt x="59360" y="248597"/>
                  </a:lnTo>
                  <a:lnTo>
                    <a:pt x="81829" y="261019"/>
                  </a:lnTo>
                  <a:lnTo>
                    <a:pt x="106644" y="269071"/>
                  </a:lnTo>
                  <a:lnTo>
                    <a:pt x="133241" y="272224"/>
                  </a:lnTo>
                  <a:lnTo>
                    <a:pt x="335000" y="272249"/>
                  </a:lnTo>
                  <a:lnTo>
                    <a:pt x="348441" y="271190"/>
                  </a:lnTo>
                  <a:lnTo>
                    <a:pt x="373240" y="263182"/>
                  </a:lnTo>
                  <a:lnTo>
                    <a:pt x="394006" y="248468"/>
                  </a:lnTo>
                  <a:lnTo>
                    <a:pt x="403465" y="237685"/>
                  </a:lnTo>
                  <a:lnTo>
                    <a:pt x="415411" y="214967"/>
                  </a:lnTo>
                  <a:lnTo>
                    <a:pt x="420049" y="188889"/>
                  </a:lnTo>
                  <a:lnTo>
                    <a:pt x="419011" y="173727"/>
                  </a:lnTo>
                  <a:lnTo>
                    <a:pt x="411012" y="148929"/>
                  </a:lnTo>
                  <a:lnTo>
                    <a:pt x="396310" y="128157"/>
                  </a:lnTo>
                  <a:lnTo>
                    <a:pt x="385565" y="118718"/>
                  </a:lnTo>
                  <a:lnTo>
                    <a:pt x="362858" y="106756"/>
                  </a:lnTo>
                  <a:lnTo>
                    <a:pt x="336770" y="102099"/>
                  </a:lnTo>
                  <a:lnTo>
                    <a:pt x="129146" y="102082"/>
                  </a:lnTo>
                  <a:lnTo>
                    <a:pt x="115212" y="105052"/>
                  </a:lnTo>
                  <a:lnTo>
                    <a:pt x="96994" y="124941"/>
                  </a:lnTo>
                  <a:lnTo>
                    <a:pt x="98087" y="150039"/>
                  </a:lnTo>
                  <a:lnTo>
                    <a:pt x="117967" y="168257"/>
                  </a:lnTo>
                  <a:lnTo>
                    <a:pt x="339788" y="170154"/>
                  </a:lnTo>
                  <a:lnTo>
                    <a:pt x="343877" y="171983"/>
                  </a:lnTo>
                  <a:lnTo>
                    <a:pt x="347052" y="175120"/>
                  </a:lnTo>
                  <a:lnTo>
                    <a:pt x="350164" y="178320"/>
                  </a:lnTo>
                  <a:lnTo>
                    <a:pt x="352018" y="182346"/>
                  </a:lnTo>
                  <a:lnTo>
                    <a:pt x="352018" y="191960"/>
                  </a:lnTo>
                  <a:lnTo>
                    <a:pt x="343877" y="202323"/>
                  </a:lnTo>
                  <a:lnTo>
                    <a:pt x="135928" y="204152"/>
                  </a:lnTo>
                  <a:lnTo>
                    <a:pt x="122510" y="202839"/>
                  </a:lnTo>
                  <a:lnTo>
                    <a:pt x="110051" y="199070"/>
                  </a:lnTo>
                  <a:lnTo>
                    <a:pt x="98741" y="193071"/>
                  </a:lnTo>
                  <a:lnTo>
                    <a:pt x="88770" y="185071"/>
                  </a:lnTo>
                  <a:lnTo>
                    <a:pt x="79829" y="174434"/>
                  </a:lnTo>
                  <a:lnTo>
                    <a:pt x="73654" y="163238"/>
                  </a:lnTo>
                  <a:lnTo>
                    <a:pt x="69659" y="150869"/>
                  </a:lnTo>
                  <a:lnTo>
                    <a:pt x="68086" y="137518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8" name="object 47"/>
            <p:cNvSpPr/>
            <p:nvPr/>
          </p:nvSpPr>
          <p:spPr>
            <a:xfrm>
              <a:off x="10280291" y="6855805"/>
              <a:ext cx="82359" cy="82384"/>
            </a:xfrm>
            <a:custGeom>
              <a:avLst/>
              <a:gdLst/>
              <a:ahLst/>
              <a:cxnLst/>
              <a:rect l="l" t="t" r="r" b="b"/>
              <a:pathLst>
                <a:path w="82359" h="82384">
                  <a:moveTo>
                    <a:pt x="82359" y="41186"/>
                  </a:moveTo>
                  <a:lnTo>
                    <a:pt x="81483" y="32698"/>
                  </a:lnTo>
                  <a:lnTo>
                    <a:pt x="76325" y="19714"/>
                  </a:lnTo>
                  <a:lnTo>
                    <a:pt x="67301" y="9349"/>
                  </a:lnTo>
                  <a:lnTo>
                    <a:pt x="55288" y="2484"/>
                  </a:lnTo>
                  <a:lnTo>
                    <a:pt x="41160" y="0"/>
                  </a:lnTo>
                  <a:lnTo>
                    <a:pt x="32703" y="871"/>
                  </a:lnTo>
                  <a:lnTo>
                    <a:pt x="19718" y="6029"/>
                  </a:lnTo>
                  <a:lnTo>
                    <a:pt x="9351" y="15056"/>
                  </a:lnTo>
                  <a:lnTo>
                    <a:pt x="2484" y="27069"/>
                  </a:lnTo>
                  <a:lnTo>
                    <a:pt x="0" y="41186"/>
                  </a:lnTo>
                  <a:lnTo>
                    <a:pt x="872" y="49664"/>
                  </a:lnTo>
                  <a:lnTo>
                    <a:pt x="6028" y="62661"/>
                  </a:lnTo>
                  <a:lnTo>
                    <a:pt x="15049" y="73033"/>
                  </a:lnTo>
                  <a:lnTo>
                    <a:pt x="27054" y="79900"/>
                  </a:lnTo>
                  <a:lnTo>
                    <a:pt x="41160" y="82384"/>
                  </a:lnTo>
                  <a:lnTo>
                    <a:pt x="49668" y="81506"/>
                  </a:lnTo>
                  <a:lnTo>
                    <a:pt x="62658" y="76344"/>
                  </a:lnTo>
                  <a:lnTo>
                    <a:pt x="73019" y="67318"/>
                  </a:lnTo>
                  <a:lnTo>
                    <a:pt x="79878" y="55306"/>
                  </a:lnTo>
                  <a:lnTo>
                    <a:pt x="82359" y="41186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9" name="object 48"/>
            <p:cNvSpPr/>
            <p:nvPr/>
          </p:nvSpPr>
          <p:spPr>
            <a:xfrm>
              <a:off x="10021637" y="6564818"/>
              <a:ext cx="82359" cy="82372"/>
            </a:xfrm>
            <a:custGeom>
              <a:avLst/>
              <a:gdLst/>
              <a:ahLst/>
              <a:cxnLst/>
              <a:rect l="l" t="t" r="r" b="b"/>
              <a:pathLst>
                <a:path w="82359" h="82372">
                  <a:moveTo>
                    <a:pt x="82359" y="41173"/>
                  </a:moveTo>
                  <a:lnTo>
                    <a:pt x="81485" y="32695"/>
                  </a:lnTo>
                  <a:lnTo>
                    <a:pt x="76328" y="19710"/>
                  </a:lnTo>
                  <a:lnTo>
                    <a:pt x="67304" y="9347"/>
                  </a:lnTo>
                  <a:lnTo>
                    <a:pt x="55290" y="2483"/>
                  </a:lnTo>
                  <a:lnTo>
                    <a:pt x="41160" y="0"/>
                  </a:lnTo>
                  <a:lnTo>
                    <a:pt x="32712" y="869"/>
                  </a:lnTo>
                  <a:lnTo>
                    <a:pt x="19723" y="6022"/>
                  </a:lnTo>
                  <a:lnTo>
                    <a:pt x="9354" y="15045"/>
                  </a:lnTo>
                  <a:lnTo>
                    <a:pt x="2485" y="27056"/>
                  </a:lnTo>
                  <a:lnTo>
                    <a:pt x="0" y="41173"/>
                  </a:lnTo>
                  <a:lnTo>
                    <a:pt x="872" y="49651"/>
                  </a:lnTo>
                  <a:lnTo>
                    <a:pt x="6028" y="62648"/>
                  </a:lnTo>
                  <a:lnTo>
                    <a:pt x="15049" y="73020"/>
                  </a:lnTo>
                  <a:lnTo>
                    <a:pt x="27054" y="79887"/>
                  </a:lnTo>
                  <a:lnTo>
                    <a:pt x="41160" y="82372"/>
                  </a:lnTo>
                  <a:lnTo>
                    <a:pt x="49668" y="81494"/>
                  </a:lnTo>
                  <a:lnTo>
                    <a:pt x="62658" y="76331"/>
                  </a:lnTo>
                  <a:lnTo>
                    <a:pt x="73019" y="67305"/>
                  </a:lnTo>
                  <a:lnTo>
                    <a:pt x="79878" y="55293"/>
                  </a:lnTo>
                  <a:lnTo>
                    <a:pt x="82359" y="4117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0" name="object 49"/>
            <p:cNvSpPr/>
            <p:nvPr/>
          </p:nvSpPr>
          <p:spPr>
            <a:xfrm>
              <a:off x="9995421" y="6754714"/>
              <a:ext cx="38863" cy="38862"/>
            </a:xfrm>
            <a:custGeom>
              <a:avLst/>
              <a:gdLst/>
              <a:ahLst/>
              <a:cxnLst/>
              <a:rect l="l" t="t" r="r" b="b"/>
              <a:pathLst>
                <a:path w="38862" h="38861">
                  <a:moveTo>
                    <a:pt x="38862" y="19431"/>
                  </a:moveTo>
                  <a:lnTo>
                    <a:pt x="33945" y="6512"/>
                  </a:lnTo>
                  <a:lnTo>
                    <a:pt x="21829" y="146"/>
                  </a:lnTo>
                  <a:lnTo>
                    <a:pt x="19431" y="0"/>
                  </a:lnTo>
                  <a:lnTo>
                    <a:pt x="6512" y="4916"/>
                  </a:lnTo>
                  <a:lnTo>
                    <a:pt x="146" y="17032"/>
                  </a:lnTo>
                  <a:lnTo>
                    <a:pt x="0" y="19431"/>
                  </a:lnTo>
                  <a:lnTo>
                    <a:pt x="4916" y="32349"/>
                  </a:lnTo>
                  <a:lnTo>
                    <a:pt x="17032" y="38715"/>
                  </a:lnTo>
                  <a:lnTo>
                    <a:pt x="19431" y="38862"/>
                  </a:lnTo>
                  <a:lnTo>
                    <a:pt x="32349" y="33945"/>
                  </a:lnTo>
                  <a:lnTo>
                    <a:pt x="38715" y="21829"/>
                  </a:lnTo>
                  <a:lnTo>
                    <a:pt x="38862" y="194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1" name="object 50"/>
            <p:cNvSpPr/>
            <p:nvPr/>
          </p:nvSpPr>
          <p:spPr>
            <a:xfrm>
              <a:off x="9660258" y="6806528"/>
              <a:ext cx="38863" cy="38862"/>
            </a:xfrm>
            <a:custGeom>
              <a:avLst/>
              <a:gdLst/>
              <a:ahLst/>
              <a:cxnLst/>
              <a:rect l="l" t="t" r="r" b="b"/>
              <a:pathLst>
                <a:path w="38862" h="38861">
                  <a:moveTo>
                    <a:pt x="38862" y="19431"/>
                  </a:moveTo>
                  <a:lnTo>
                    <a:pt x="33945" y="6512"/>
                  </a:lnTo>
                  <a:lnTo>
                    <a:pt x="21829" y="146"/>
                  </a:lnTo>
                  <a:lnTo>
                    <a:pt x="19431" y="0"/>
                  </a:lnTo>
                  <a:lnTo>
                    <a:pt x="6507" y="4916"/>
                  </a:lnTo>
                  <a:lnTo>
                    <a:pt x="146" y="17032"/>
                  </a:lnTo>
                  <a:lnTo>
                    <a:pt x="0" y="19431"/>
                  </a:lnTo>
                  <a:lnTo>
                    <a:pt x="4911" y="32349"/>
                  </a:lnTo>
                  <a:lnTo>
                    <a:pt x="17029" y="38715"/>
                  </a:lnTo>
                  <a:lnTo>
                    <a:pt x="19431" y="38862"/>
                  </a:lnTo>
                  <a:lnTo>
                    <a:pt x="32349" y="33945"/>
                  </a:lnTo>
                  <a:lnTo>
                    <a:pt x="38715" y="21829"/>
                  </a:lnTo>
                  <a:lnTo>
                    <a:pt x="38862" y="194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2" name="object 51"/>
            <p:cNvSpPr/>
            <p:nvPr/>
          </p:nvSpPr>
          <p:spPr>
            <a:xfrm>
              <a:off x="9949580" y="6792978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>
                  <a:moveTo>
                    <a:pt x="0" y="12382"/>
                  </a:moveTo>
                  <a:lnTo>
                    <a:pt x="0" y="19215"/>
                  </a:lnTo>
                  <a:lnTo>
                    <a:pt x="5537" y="24765"/>
                  </a:lnTo>
                  <a:lnTo>
                    <a:pt x="19227" y="24765"/>
                  </a:lnTo>
                  <a:lnTo>
                    <a:pt x="24765" y="19215"/>
                  </a:lnTo>
                  <a:lnTo>
                    <a:pt x="24765" y="5537"/>
                  </a:lnTo>
                  <a:lnTo>
                    <a:pt x="19227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23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3" name="object 52"/>
            <p:cNvSpPr/>
            <p:nvPr/>
          </p:nvSpPr>
          <p:spPr>
            <a:xfrm>
              <a:off x="9796501" y="6772315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>
                  <a:moveTo>
                    <a:pt x="0" y="12382"/>
                  </a:moveTo>
                  <a:lnTo>
                    <a:pt x="0" y="19215"/>
                  </a:lnTo>
                  <a:lnTo>
                    <a:pt x="5537" y="24765"/>
                  </a:lnTo>
                  <a:lnTo>
                    <a:pt x="19227" y="24765"/>
                  </a:lnTo>
                  <a:lnTo>
                    <a:pt x="24765" y="19215"/>
                  </a:lnTo>
                  <a:lnTo>
                    <a:pt x="24765" y="5537"/>
                  </a:lnTo>
                  <a:lnTo>
                    <a:pt x="19227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23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4" name="object 2"/>
            <p:cNvSpPr txBox="1"/>
            <p:nvPr/>
          </p:nvSpPr>
          <p:spPr>
            <a:xfrm>
              <a:off x="10291430" y="7006394"/>
              <a:ext cx="68046" cy="27223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1259632" y="3657798"/>
            <a:ext cx="32339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Africa and Arabia</a:t>
            </a:r>
            <a:endParaRPr lang="en-US" dirty="0" smtClean="0"/>
          </a:p>
          <a:p>
            <a:r>
              <a:rPr lang="en-US" dirty="0" smtClean="0"/>
              <a:t>Council </a:t>
            </a:r>
            <a:r>
              <a:rPr lang="en-US" dirty="0"/>
              <a:t>for Scientific and </a:t>
            </a:r>
            <a:endParaRPr lang="en-US" dirty="0" smtClean="0"/>
          </a:p>
          <a:p>
            <a:r>
              <a:rPr lang="en-US" dirty="0" smtClean="0"/>
              <a:t>Industrial Research, South Africa 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7236296" y="2924944"/>
            <a:ext cx="17831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India</a:t>
            </a:r>
            <a:r>
              <a:rPr lang="en-US" dirty="0"/>
              <a:t> </a:t>
            </a:r>
            <a:r>
              <a:rPr lang="en-US" dirty="0" smtClean="0"/>
              <a:t>Centre </a:t>
            </a:r>
            <a:r>
              <a:rPr lang="en-US" dirty="0"/>
              <a:t>for </a:t>
            </a:r>
            <a:endParaRPr lang="en-US" dirty="0" smtClean="0"/>
          </a:p>
          <a:p>
            <a:r>
              <a:rPr lang="en-US" dirty="0" smtClean="0"/>
              <a:t>Development </a:t>
            </a:r>
            <a:r>
              <a:rPr lang="en-US" dirty="0"/>
              <a:t>of </a:t>
            </a:r>
            <a:endParaRPr lang="en-US" dirty="0" smtClean="0"/>
          </a:p>
          <a:p>
            <a:r>
              <a:rPr lang="en-US" dirty="0" smtClean="0"/>
              <a:t>Advanced Comp.</a:t>
            </a:r>
            <a:endParaRPr lang="en-US" dirty="0"/>
          </a:p>
        </p:txBody>
      </p:sp>
      <p:pic>
        <p:nvPicPr>
          <p:cNvPr id="127" name="Picture 126" descr="Screen Shot 2016-10-04 at 07.05.4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16832"/>
            <a:ext cx="1043170" cy="691952"/>
          </a:xfrm>
          <a:prstGeom prst="rect">
            <a:avLst/>
          </a:prstGeom>
        </p:spPr>
      </p:pic>
      <p:sp>
        <p:nvSpPr>
          <p:cNvPr id="128" name="Rectangle 127"/>
          <p:cNvSpPr/>
          <p:nvPr/>
        </p:nvSpPr>
        <p:spPr>
          <a:xfrm>
            <a:off x="7308966" y="1785590"/>
            <a:ext cx="19001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China</a:t>
            </a:r>
            <a:r>
              <a:rPr lang="en-US" dirty="0"/>
              <a:t> </a:t>
            </a:r>
            <a:r>
              <a:rPr lang="en-US" dirty="0" smtClean="0"/>
              <a:t>Inst. Of HEP</a:t>
            </a:r>
          </a:p>
          <a:p>
            <a:r>
              <a:rPr lang="en-US" dirty="0" smtClean="0"/>
              <a:t>Chinese Academy </a:t>
            </a:r>
          </a:p>
          <a:p>
            <a:r>
              <a:rPr lang="en-US" dirty="0" smtClean="0"/>
              <a:t>of </a:t>
            </a:r>
            <a:r>
              <a:rPr lang="en-US" dirty="0"/>
              <a:t>Sciences 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1295128" y="5025950"/>
            <a:ext cx="25184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Latin America</a:t>
            </a:r>
            <a:endParaRPr lang="en-US" dirty="0" smtClean="0"/>
          </a:p>
          <a:p>
            <a:r>
              <a:rPr lang="en-US" dirty="0" err="1"/>
              <a:t>Universida</a:t>
            </a:r>
            <a:r>
              <a:rPr lang="en-US" dirty="0"/>
              <a:t> de Federal do </a:t>
            </a:r>
            <a:endParaRPr lang="en-US" dirty="0" smtClean="0"/>
          </a:p>
          <a:p>
            <a:r>
              <a:rPr lang="en-US" dirty="0" smtClean="0"/>
              <a:t>Rio </a:t>
            </a:r>
            <a:r>
              <a:rPr lang="en-US" dirty="0"/>
              <a:t>de Janeiro </a:t>
            </a:r>
            <a:endParaRPr lang="en-US" dirty="0" smtClean="0"/>
          </a:p>
        </p:txBody>
      </p:sp>
      <p:sp>
        <p:nvSpPr>
          <p:cNvPr id="130" name="Rectangle 129"/>
          <p:cNvSpPr/>
          <p:nvPr/>
        </p:nvSpPr>
        <p:spPr>
          <a:xfrm>
            <a:off x="7225293" y="5157192"/>
            <a:ext cx="19475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Ukraine</a:t>
            </a:r>
            <a:endParaRPr lang="en-US" dirty="0" smtClean="0"/>
          </a:p>
          <a:p>
            <a:r>
              <a:rPr lang="en-US" dirty="0"/>
              <a:t>Ukrainian National </a:t>
            </a:r>
            <a:endParaRPr lang="en-US" dirty="0" smtClean="0"/>
          </a:p>
          <a:p>
            <a:r>
              <a:rPr lang="en-US" dirty="0" smtClean="0"/>
              <a:t>Grid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1331640" y="2843644"/>
            <a:ext cx="639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USA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873871" y="1763524"/>
            <a:ext cx="969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Canada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236296" y="3945830"/>
            <a:ext cx="2039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Asia Pacific Region</a:t>
            </a:r>
          </a:p>
          <a:p>
            <a:r>
              <a:rPr lang="en-US" dirty="0" smtClean="0"/>
              <a:t>Academia </a:t>
            </a:r>
            <a:r>
              <a:rPr lang="en-US" dirty="0" err="1" smtClean="0"/>
              <a:t>Sinica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t Taiwan</a:t>
            </a:r>
            <a:endParaRPr lang="en-US" dirty="0"/>
          </a:p>
        </p:txBody>
      </p:sp>
      <p:pic>
        <p:nvPicPr>
          <p:cNvPr id="134" name="Picture 133" descr="Screen Shot 2016-10-17 at 22.59.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33056"/>
            <a:ext cx="980228" cy="113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3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7 at 22.3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249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EGI Federation, 2016 QR3</a:t>
            </a:r>
            <a:br>
              <a:rPr lang="en-US" dirty="0" smtClean="0"/>
            </a:br>
            <a:r>
              <a:rPr lang="en-US" sz="2200" dirty="0" smtClean="0"/>
              <a:t>The largest distributed compute e-Infra worldwide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25035470"/>
              </p:ext>
            </p:extLst>
          </p:nvPr>
        </p:nvGraphicFramePr>
        <p:xfrm>
          <a:off x="254000" y="3462784"/>
          <a:ext cx="8890000" cy="435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</p:spPr>
        <p:txBody>
          <a:bodyPr/>
          <a:lstStyle/>
          <a:p>
            <a:r>
              <a:rPr lang="sk-SK" smtClean="0"/>
              <a:t>Introduction to EGI, 19-04-2017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61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Austrian contribution to EGI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124744"/>
            <a:ext cx="8424936" cy="4784400"/>
          </a:xfrm>
        </p:spPr>
        <p:txBody>
          <a:bodyPr/>
          <a:lstStyle/>
          <a:p>
            <a:r>
              <a:rPr lang="en-US" sz="2400" dirty="0" smtClean="0"/>
              <a:t>Two data HEP </a:t>
            </a:r>
            <a:r>
              <a:rPr lang="en-US" sz="2400" dirty="0" err="1" smtClean="0"/>
              <a:t>centres</a:t>
            </a:r>
            <a:r>
              <a:rPr lang="en-US" sz="2400" dirty="0" smtClean="0"/>
              <a:t> (currently operated and supported by the Italian NGI) </a:t>
            </a:r>
            <a:r>
              <a:rPr lang="en-US" sz="2400" dirty="0" smtClean="0">
                <a:sym typeface="Wingdings"/>
              </a:rPr>
              <a:t> ATLAS and CMS experiments</a:t>
            </a:r>
            <a:endParaRPr lang="en-US" sz="2400" dirty="0"/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o participation to the EGI Council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Introduction to EGI, 19-04-2017</a:t>
            </a:r>
            <a:endParaRPr lang="en-GB" dirty="0"/>
          </a:p>
        </p:txBody>
      </p:sp>
      <p:pic>
        <p:nvPicPr>
          <p:cNvPr id="5" name="Picture 4" descr="Screen Shot 2017-04-19 at 08.14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23220"/>
            <a:ext cx="8316416" cy="3642084"/>
          </a:xfrm>
          <a:prstGeom prst="rect">
            <a:avLst/>
          </a:prstGeom>
        </p:spPr>
      </p:pic>
      <p:pic>
        <p:nvPicPr>
          <p:cNvPr id="6" name="Picture 5" descr="Screen Shot 2017-04-19 at 08.12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60700"/>
            <a:ext cx="5943600" cy="723900"/>
          </a:xfrm>
          <a:prstGeom prst="rect">
            <a:avLst/>
          </a:prstGeom>
        </p:spPr>
      </p:pic>
      <p:pic>
        <p:nvPicPr>
          <p:cNvPr id="7" name="Picture 6" descr="Screen Shot 2017-04-19 at 08.12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085184"/>
            <a:ext cx="30099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64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Collaborations </a:t>
            </a:r>
            <a:br>
              <a:rPr lang="en-US" dirty="0" smtClean="0"/>
            </a:br>
            <a:r>
              <a:rPr lang="en-US" dirty="0" smtClean="0"/>
              <a:t>with other Austrian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341438"/>
            <a:ext cx="4248472" cy="4784400"/>
          </a:xfrm>
        </p:spPr>
        <p:txBody>
          <a:bodyPr/>
          <a:lstStyle/>
          <a:p>
            <a:r>
              <a:rPr lang="en-US" dirty="0" smtClean="0"/>
              <a:t>DARIAH – </a:t>
            </a:r>
            <a:r>
              <a:rPr lang="en-US" dirty="0" smtClean="0">
                <a:solidFill>
                  <a:srgbClr val="4F81BD"/>
                </a:solidFill>
              </a:rPr>
              <a:t>Digital </a:t>
            </a:r>
            <a:r>
              <a:rPr lang="en-US" dirty="0">
                <a:solidFill>
                  <a:srgbClr val="4F81BD"/>
                </a:solidFill>
              </a:rPr>
              <a:t>r</a:t>
            </a:r>
            <a:r>
              <a:rPr lang="en-US" dirty="0" smtClean="0">
                <a:solidFill>
                  <a:srgbClr val="4F81BD"/>
                </a:solidFill>
              </a:rPr>
              <a:t>esearch infrastructure for Art and Humanities </a:t>
            </a:r>
          </a:p>
          <a:p>
            <a:pPr lvl="1"/>
            <a:r>
              <a:rPr lang="en-US" dirty="0" smtClean="0"/>
              <a:t>EGI-Engage Competence Centre, support to develop and run a scientific gateway offering semantic search capabilities and </a:t>
            </a:r>
            <a:r>
              <a:rPr lang="en-US" dirty="0"/>
              <a:t>other applications (</a:t>
            </a:r>
            <a:r>
              <a:rPr lang="en-US" dirty="0">
                <a:hlinkClick r:id="rId2"/>
              </a:rPr>
              <a:t>https://dariah-gateway.lpds.sztaki.hu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Introduction to EGI, 19-04-2017</a:t>
            </a:r>
            <a:endParaRPr lang="en-GB" dirty="0"/>
          </a:p>
        </p:txBody>
      </p:sp>
      <p:pic>
        <p:nvPicPr>
          <p:cNvPr id="5" name="Picture 4" descr="Screen Shot 2017-04-19 at 09.15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08920"/>
            <a:ext cx="4559920" cy="323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87693"/>
      </p:ext>
    </p:extLst>
  </p:cSld>
  <p:clrMapOvr>
    <a:masterClrMapping/>
  </p:clrMapOvr>
</p:sld>
</file>

<file path=ppt/theme/theme1.xml><?xml version="1.0" encoding="utf-8"?>
<a:theme xmlns:a="http://schemas.openxmlformats.org/drawingml/2006/main" name="EGI Engage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Engage powerpoint presentation v3.2.potx</Template>
  <TotalTime>11628</TotalTime>
  <Words>1718</Words>
  <Application>Microsoft Macintosh PowerPoint</Application>
  <PresentationFormat>On-screen Show (4:3)</PresentationFormat>
  <Paragraphs>253</Paragraphs>
  <Slides>32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EGI Engage powerpoint presentation v3.2</vt:lpstr>
      <vt:lpstr>EGI Powerpoint Presentation (body)</vt:lpstr>
      <vt:lpstr>EGI Powerpoint Presentation (closing)</vt:lpstr>
      <vt:lpstr>1_EGI Powerpoint Presentation (body)</vt:lpstr>
      <vt:lpstr>PowerPoint Presentation</vt:lpstr>
      <vt:lpstr>PowerPoint Presentation</vt:lpstr>
      <vt:lpstr>PowerPoint Presentation</vt:lpstr>
      <vt:lpstr>EGI Membership</vt:lpstr>
      <vt:lpstr>EGI Funding</vt:lpstr>
      <vt:lpstr>International Partnerships </vt:lpstr>
      <vt:lpstr>EGI Federation, 2016 QR3 The largest distributed compute e-Infra worldwide</vt:lpstr>
      <vt:lpstr>Austrian contribution to EGI</vt:lpstr>
      <vt:lpstr>Collaborations  with other Austrian initiatives</vt:lpstr>
      <vt:lpstr>Collaborations  with other Austrian initiatives/Cont</vt:lpstr>
      <vt:lpstr>Collaborations  with other Austrian initiatives/Cont</vt:lpstr>
      <vt:lpstr>PowerPoint Presentation</vt:lpstr>
      <vt:lpstr>Services Catalogue  for researchers/innovators </vt:lpstr>
      <vt:lpstr>Internal Services Catalogue  for members of the Federation </vt:lpstr>
      <vt:lpstr>Installed compute capacity trends 2011-2016 </vt:lpstr>
      <vt:lpstr>EGI Federated Cloud participants</vt:lpstr>
      <vt:lpstr>HTC usage trends 2009-2017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Tiziana Ferrari</cp:lastModifiedBy>
  <cp:revision>267</cp:revision>
  <dcterms:created xsi:type="dcterms:W3CDTF">2015-06-16T10:07:50Z</dcterms:created>
  <dcterms:modified xsi:type="dcterms:W3CDTF">2017-04-19T07:46:08Z</dcterms:modified>
</cp:coreProperties>
</file>