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 id="2147483664" r:id="rId2"/>
    <p:sldMasterId id="2147483676" r:id="rId3"/>
    <p:sldMasterId id="2147483688" r:id="rId4"/>
    <p:sldMasterId id="2147483694" r:id="rId5"/>
    <p:sldMasterId id="2147483701" r:id="rId6"/>
  </p:sldMasterIdLst>
  <p:notesMasterIdLst>
    <p:notesMasterId r:id="rId53"/>
  </p:notesMasterIdLst>
  <p:handoutMasterIdLst>
    <p:handoutMasterId r:id="rId54"/>
  </p:handoutMasterIdLst>
  <p:sldIdLst>
    <p:sldId id="257" r:id="rId7"/>
    <p:sldId id="307" r:id="rId8"/>
    <p:sldId id="321" r:id="rId9"/>
    <p:sldId id="308" r:id="rId10"/>
    <p:sldId id="309" r:id="rId11"/>
    <p:sldId id="327" r:id="rId12"/>
    <p:sldId id="328" r:id="rId13"/>
    <p:sldId id="330" r:id="rId14"/>
    <p:sldId id="326" r:id="rId15"/>
    <p:sldId id="318" r:id="rId16"/>
    <p:sldId id="310" r:id="rId17"/>
    <p:sldId id="284" r:id="rId18"/>
    <p:sldId id="283" r:id="rId19"/>
    <p:sldId id="319" r:id="rId20"/>
    <p:sldId id="320" r:id="rId21"/>
    <p:sldId id="324" r:id="rId22"/>
    <p:sldId id="325" r:id="rId23"/>
    <p:sldId id="335" r:id="rId24"/>
    <p:sldId id="322" r:id="rId25"/>
    <p:sldId id="312" r:id="rId26"/>
    <p:sldId id="313" r:id="rId27"/>
    <p:sldId id="314" r:id="rId28"/>
    <p:sldId id="323" r:id="rId29"/>
    <p:sldId id="281" r:id="rId30"/>
    <p:sldId id="294" r:id="rId31"/>
    <p:sldId id="292" r:id="rId32"/>
    <p:sldId id="333" r:id="rId33"/>
    <p:sldId id="311" r:id="rId34"/>
    <p:sldId id="297" r:id="rId35"/>
    <p:sldId id="336" r:id="rId36"/>
    <p:sldId id="285" r:id="rId37"/>
    <p:sldId id="300" r:id="rId38"/>
    <p:sldId id="299" r:id="rId39"/>
    <p:sldId id="315" r:id="rId40"/>
    <p:sldId id="298" r:id="rId41"/>
    <p:sldId id="286" r:id="rId42"/>
    <p:sldId id="305" r:id="rId43"/>
    <p:sldId id="306" r:id="rId44"/>
    <p:sldId id="291" r:id="rId45"/>
    <p:sldId id="302" r:id="rId46"/>
    <p:sldId id="303" r:id="rId47"/>
    <p:sldId id="304" r:id="rId48"/>
    <p:sldId id="301" r:id="rId49"/>
    <p:sldId id="334" r:id="rId50"/>
    <p:sldId id="290" r:id="rId51"/>
    <p:sldId id="288" r:id="rId52"/>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047"/>
    <a:srgbClr val="A50021"/>
    <a:srgbClr val="C3D4E3"/>
    <a:srgbClr val="FF9900"/>
    <a:srgbClr val="7CB3E8"/>
    <a:srgbClr val="132148"/>
    <a:srgbClr val="20386C"/>
    <a:srgbClr val="E7EEFD"/>
    <a:srgbClr val="A4BFE6"/>
    <a:srgbClr val="151C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85185" autoAdjust="0"/>
  </p:normalViewPr>
  <p:slideViewPr>
    <p:cSldViewPr>
      <p:cViewPr varScale="1">
        <p:scale>
          <a:sx n="129" d="100"/>
          <a:sy n="129" d="100"/>
        </p:scale>
        <p:origin x="-79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8" d="100"/>
          <a:sy n="58" d="100"/>
        </p:scale>
        <p:origin x="-177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CE78D99-7B4A-DF4D-827B-715D07C34EBB}" type="slidenum">
              <a:rPr lang="en-GB"/>
              <a:pPr/>
              <a:t>‹#›</a:t>
            </a:fld>
            <a:endParaRPr lang="en-GB"/>
          </a:p>
        </p:txBody>
      </p:sp>
    </p:spTree>
    <p:extLst>
      <p:ext uri="{BB962C8B-B14F-4D97-AF65-F5344CB8AC3E}">
        <p14:creationId xmlns:p14="http://schemas.microsoft.com/office/powerpoint/2010/main" val="1085662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438" name="Rectangle 6"/>
          <p:cNvSpPr>
            <a:spLocks noGrp="1" noChangeArrowheads="1"/>
          </p:cNvSpPr>
          <p:nvPr>
            <p:ph type="ftr" sz="quarter" idx="4"/>
          </p:nvPr>
        </p:nvSpPr>
        <p:spPr bwMode="auto">
          <a:xfrm>
            <a:off x="76200" y="86233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8439" name="Rectangle 7"/>
          <p:cNvSpPr>
            <a:spLocks noGrp="1" noChangeArrowheads="1"/>
          </p:cNvSpPr>
          <p:nvPr>
            <p:ph type="sldNum" sz="quarter" idx="5"/>
          </p:nvPr>
        </p:nvSpPr>
        <p:spPr bwMode="auto">
          <a:xfrm>
            <a:off x="3810000" y="86233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C9EADEB-CE71-4D44-BB5B-E9E99BD08148}" type="slidenum">
              <a:rPr lang="en-GB"/>
              <a:pPr/>
              <a:t>‹#›</a:t>
            </a:fld>
            <a:endParaRPr lang="en-GB"/>
          </a:p>
        </p:txBody>
      </p:sp>
    </p:spTree>
    <p:extLst>
      <p:ext uri="{BB962C8B-B14F-4D97-AF65-F5344CB8AC3E}">
        <p14:creationId xmlns:p14="http://schemas.microsoft.com/office/powerpoint/2010/main" val="496571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perun.metacentrum.cz/" TargetMode="External"/><Relationship Id="rId4" Type="http://schemas.openxmlformats.org/officeDocument/2006/relationships/hyperlink" Target="mailto:perun@cesnet.cz" TargetMode="External"/><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iki.egi.eu/wiki/Fedcloud-tf:WorkGroups:_Federated_AAI" TargetMode="External"/><Relationship Id="rId4" Type="http://schemas.openxmlformats.org/officeDocument/2006/relationships/hyperlink" Target="https://wiki.egi.eu/wiki/Fedcloud-tf:WorkGroups:VM_Marketplace" TargetMode="External"/><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EADEB-CE71-4D44-BB5B-E9E99BD08148}" type="slidenum">
              <a:rPr lang="en-GB" smtClean="0"/>
              <a:pPr/>
              <a:t>5</a:t>
            </a:fld>
            <a:endParaRPr lang="en-GB"/>
          </a:p>
        </p:txBody>
      </p:sp>
    </p:spTree>
    <p:extLst>
      <p:ext uri="{BB962C8B-B14F-4D97-AF65-F5344CB8AC3E}">
        <p14:creationId xmlns:p14="http://schemas.microsoft.com/office/powerpoint/2010/main" val="349922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SSM </a:t>
            </a:r>
            <a:r>
              <a:rPr lang="en-US" baseline="0" dirty="0" smtClean="0"/>
              <a:t>= </a:t>
            </a:r>
            <a:r>
              <a:rPr lang="en-US" dirty="0" smtClean="0"/>
              <a:t>Secure Stomp Messenger. </a:t>
            </a:r>
            <a:r>
              <a:rPr lang="en-GB" dirty="0" smtClean="0"/>
              <a:t>SSM was designed as a way of using python and STOMP to securely and reliably send messages from APEL clients to the APEL server. It is designed to use the EGI broker network, but should be compatible with any stomp broker.</a:t>
            </a:r>
          </a:p>
        </p:txBody>
      </p:sp>
      <p:sp>
        <p:nvSpPr>
          <p:cNvPr id="4" name="Slide Number Placeholder 3"/>
          <p:cNvSpPr>
            <a:spLocks noGrp="1"/>
          </p:cNvSpPr>
          <p:nvPr>
            <p:ph type="sldNum" sz="quarter" idx="10"/>
          </p:nvPr>
        </p:nvSpPr>
        <p:spPr/>
        <p:txBody>
          <a:bodyPr/>
          <a:lstStyle/>
          <a:p>
            <a:fld id="{FC9EADEB-CE71-4D44-BB5B-E9E99BD08148}" type="slidenum">
              <a:rPr lang="en-GB" smtClean="0"/>
              <a:pPr/>
              <a:t>30</a:t>
            </a:fld>
            <a:endParaRPr lang="en-GB"/>
          </a:p>
        </p:txBody>
      </p:sp>
    </p:spTree>
    <p:extLst>
      <p:ext uri="{BB962C8B-B14F-4D97-AF65-F5344CB8AC3E}">
        <p14:creationId xmlns:p14="http://schemas.microsoft.com/office/powerpoint/2010/main" val="1041676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rOCCI</a:t>
            </a:r>
            <a:r>
              <a:rPr lang="en-GB" dirty="0" smtClean="0"/>
              <a:t>: Florian </a:t>
            </a:r>
            <a:r>
              <a:rPr lang="en-US" dirty="0" err="1" smtClean="0"/>
              <a:t>Feldhaus</a:t>
            </a:r>
            <a:r>
              <a:rPr lang="en-US" dirty="0" smtClean="0"/>
              <a:t>, </a:t>
            </a:r>
            <a:r>
              <a:rPr lang="en-US" dirty="0" err="1" smtClean="0"/>
              <a:t>Piotr</a:t>
            </a:r>
            <a:r>
              <a:rPr lang="en-US" baseline="0" dirty="0" smtClean="0"/>
              <a:t> </a:t>
            </a:r>
            <a:r>
              <a:rPr lang="en-US" baseline="0" dirty="0" err="1" smtClean="0"/>
              <a:t>Kasprzak</a:t>
            </a:r>
            <a:r>
              <a:rPr lang="en-US" baseline="0" dirty="0" smtClean="0"/>
              <a:t>, Boris </a:t>
            </a:r>
            <a:r>
              <a:rPr lang="en-US" baseline="0" dirty="0" err="1" smtClean="0"/>
              <a:t>Parak</a:t>
            </a:r>
            <a:endParaRPr lang="en-US" baseline="0" dirty="0" smtClean="0"/>
          </a:p>
          <a:p>
            <a:r>
              <a:rPr lang="en-GB" baseline="0" dirty="0" err="1" smtClean="0"/>
              <a:t>WNoDeS</a:t>
            </a:r>
            <a:r>
              <a:rPr lang="en-GB" baseline="0" dirty="0" smtClean="0"/>
              <a:t>-CLI: </a:t>
            </a:r>
            <a:r>
              <a:rPr lang="en-GB" baseline="0" dirty="0" err="1" smtClean="0"/>
              <a:t>Elisabetta</a:t>
            </a:r>
            <a:r>
              <a:rPr lang="en-GB" baseline="0" dirty="0" smtClean="0"/>
              <a:t> </a:t>
            </a:r>
            <a:r>
              <a:rPr lang="en-GB" baseline="0" dirty="0" err="1" smtClean="0"/>
              <a:t>Ronchieri</a:t>
            </a:r>
            <a:endParaRPr lang="en-GB" baseline="0" dirty="0" smtClean="0"/>
          </a:p>
          <a:p>
            <a:r>
              <a:rPr lang="en-GB" baseline="0" dirty="0" smtClean="0"/>
              <a:t>PERUN:</a:t>
            </a:r>
          </a:p>
          <a:p>
            <a:pPr marL="171450" indent="-171450">
              <a:buFontTx/>
              <a:buChar char="-"/>
            </a:pPr>
            <a:r>
              <a:rPr lang="en-GB" dirty="0" smtClean="0"/>
              <a:t>System for managing virtual organizations, users, resources and services </a:t>
            </a:r>
          </a:p>
          <a:p>
            <a:pPr marL="171450" indent="-171450">
              <a:buFontTx/>
              <a:buChar char="-"/>
            </a:pPr>
            <a:r>
              <a:rPr lang="en-GB" dirty="0" smtClean="0"/>
              <a:t>Currently manages: 32 VOs, &gt;1900 users, &gt;1800 machines, &gt;20 services</a:t>
            </a:r>
          </a:p>
          <a:p>
            <a:pPr marL="171450" indent="-171450">
              <a:buFontTx/>
              <a:buChar char="-"/>
            </a:pPr>
            <a:r>
              <a:rPr lang="en-GB" dirty="0" smtClean="0"/>
              <a:t>More info on web page </a:t>
            </a:r>
            <a:r>
              <a:rPr lang="en-GB" dirty="0" smtClean="0">
                <a:hlinkClick r:id="rId3"/>
              </a:rPr>
              <a:t>http://perun.metacentrum.cz</a:t>
            </a:r>
            <a:r>
              <a:rPr lang="en-GB" dirty="0" smtClean="0"/>
              <a:t> or e-mail </a:t>
            </a:r>
            <a:r>
              <a:rPr lang="en-GB" dirty="0" smtClean="0">
                <a:hlinkClick r:id="rId4"/>
              </a:rPr>
              <a:t>perun@cesnet.cz</a:t>
            </a:r>
            <a:endParaRPr lang="en-US" dirty="0"/>
          </a:p>
        </p:txBody>
      </p:sp>
      <p:sp>
        <p:nvSpPr>
          <p:cNvPr id="4" name="Slide Number Placeholder 3"/>
          <p:cNvSpPr>
            <a:spLocks noGrp="1"/>
          </p:cNvSpPr>
          <p:nvPr>
            <p:ph type="sldNum" sz="quarter" idx="10"/>
          </p:nvPr>
        </p:nvSpPr>
        <p:spPr/>
        <p:txBody>
          <a:bodyPr/>
          <a:lstStyle/>
          <a:p>
            <a:fld id="{FC9EADEB-CE71-4D44-BB5B-E9E99BD08148}" type="slidenum">
              <a:rPr lang="en-GB" smtClean="0"/>
              <a:pPr/>
              <a:t>31</a:t>
            </a:fld>
            <a:endParaRPr lang="en-GB"/>
          </a:p>
        </p:txBody>
      </p:sp>
    </p:spTree>
    <p:extLst>
      <p:ext uri="{BB962C8B-B14F-4D97-AF65-F5344CB8AC3E}">
        <p14:creationId xmlns:p14="http://schemas.microsoft.com/office/powerpoint/2010/main" val="915802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EADEB-CE71-4D44-BB5B-E9E99BD08148}" type="slidenum">
              <a:rPr lang="en-GB" smtClean="0"/>
              <a:pPr/>
              <a:t>33</a:t>
            </a:fld>
            <a:endParaRPr lang="en-GB"/>
          </a:p>
        </p:txBody>
      </p:sp>
    </p:spTree>
    <p:extLst>
      <p:ext uri="{BB962C8B-B14F-4D97-AF65-F5344CB8AC3E}">
        <p14:creationId xmlns:p14="http://schemas.microsoft.com/office/powerpoint/2010/main" val="91640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solidFill>
                  <a:srgbClr val="122047"/>
                </a:solidFill>
              </a:rPr>
              <a:t>Cloud Data Management Interface (CDMI)</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Open Cloud Computing Interface</a:t>
            </a:r>
            <a:endParaRPr lang="en-US" dirty="0"/>
          </a:p>
        </p:txBody>
      </p:sp>
      <p:sp>
        <p:nvSpPr>
          <p:cNvPr id="4" name="Slide Number Placeholder 3"/>
          <p:cNvSpPr>
            <a:spLocks noGrp="1"/>
          </p:cNvSpPr>
          <p:nvPr>
            <p:ph type="sldNum" sz="quarter" idx="10"/>
          </p:nvPr>
        </p:nvSpPr>
        <p:spPr/>
        <p:txBody>
          <a:bodyPr/>
          <a:lstStyle/>
          <a:p>
            <a:fld id="{FC9EADEB-CE71-4D44-BB5B-E9E99BD08148}" type="slidenum">
              <a:rPr lang="en-GB" smtClean="0"/>
              <a:pPr/>
              <a:t>40</a:t>
            </a:fld>
            <a:endParaRPr lang="en-GB"/>
          </a:p>
        </p:txBody>
      </p:sp>
    </p:spTree>
    <p:extLst>
      <p:ext uri="{BB962C8B-B14F-4D97-AF65-F5344CB8AC3E}">
        <p14:creationId xmlns:p14="http://schemas.microsoft.com/office/powerpoint/2010/main" val="62159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10A39B62-F7F2-44F5-990C-1ED70B703293}"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10A39B62-F7F2-44F5-990C-1ED70B703293}"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10A39B62-F7F2-44F5-990C-1ED70B703293}"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Problem to</a:t>
            </a:r>
            <a:r>
              <a:rPr lang="en-GB" baseline="0" dirty="0" smtClean="0"/>
              <a:t> face: people do not want to do any work. </a:t>
            </a:r>
            <a:r>
              <a:rPr lang="en-GB" baseline="0" dirty="0" err="1" smtClean="0"/>
              <a:t>Gamification</a:t>
            </a:r>
            <a:r>
              <a:rPr lang="en-GB" baseline="0" dirty="0" smtClean="0"/>
              <a:t> = making everything into games, competitive spirit. Try to think about a way to publish metrics of merit and work done.</a:t>
            </a:r>
            <a:endParaRPr lang="en-GB" dirty="0"/>
          </a:p>
        </p:txBody>
      </p:sp>
      <p:sp>
        <p:nvSpPr>
          <p:cNvPr id="4" name="Slide Number Placeholder 3"/>
          <p:cNvSpPr>
            <a:spLocks noGrp="1"/>
          </p:cNvSpPr>
          <p:nvPr>
            <p:ph type="sldNum" sz="quarter" idx="10"/>
          </p:nvPr>
        </p:nvSpPr>
        <p:spPr/>
        <p:txBody>
          <a:bodyPr/>
          <a:lstStyle/>
          <a:p>
            <a:fld id="{FC9EADEB-CE71-4D44-BB5B-E9E99BD08148}" type="slidenum">
              <a:rPr lang="en-GB" smtClean="0"/>
              <a:pPr/>
              <a:t>13</a:t>
            </a:fld>
            <a:endParaRPr lang="en-GB"/>
          </a:p>
        </p:txBody>
      </p:sp>
    </p:spTree>
    <p:extLst>
      <p:ext uri="{BB962C8B-B14F-4D97-AF65-F5344CB8AC3E}">
        <p14:creationId xmlns:p14="http://schemas.microsoft.com/office/powerpoint/2010/main" val="112226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pPr>
              <a:defRPr/>
            </a:pPr>
            <a:fld id="{B86FC97E-D4CA-4D5D-8F3D-BA3B2C598123}" type="slidenum">
              <a:rPr lang="en-US" smtClean="0"/>
              <a:pPr>
                <a:defRPr/>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hlinkClick r:id="rId3" tooltip="Fedcloud-tf:WorkGroups: Federated AAI"/>
              </a:rPr>
              <a:t>Scenario 7</a:t>
            </a:r>
            <a:br>
              <a:rPr lang="en-GB" dirty="0" smtClean="0">
                <a:effectLst/>
                <a:hlinkClick r:id="rId3" tooltip="Fedcloud-tf:WorkGroups: Federated AAI"/>
              </a:rPr>
            </a:br>
            <a:r>
              <a:rPr lang="en-GB" dirty="0" smtClean="0">
                <a:effectLst/>
                <a:hlinkClick r:id="rId3" tooltip="Fedcloud-tf:WorkGroups: Federated AAI"/>
              </a:rPr>
              <a:t>Federated AAI</a:t>
            </a:r>
            <a:r>
              <a:rPr lang="en-GB" dirty="0" smtClean="0">
                <a:effectLst/>
              </a:rPr>
              <a:t> </a:t>
            </a:r>
            <a:r>
              <a:rPr lang="en-GB" dirty="0" smtClean="0">
                <a:hlinkClick r:id="rId4" tooltip="Fedcloud-tf:WorkGroups:VM Marketplace"/>
              </a:rPr>
              <a:t>Scenario 8</a:t>
            </a:r>
            <a:br>
              <a:rPr lang="en-GB" dirty="0" smtClean="0">
                <a:hlinkClick r:id="rId4" tooltip="Fedcloud-tf:WorkGroups:VM Marketplace"/>
              </a:rPr>
            </a:br>
            <a:r>
              <a:rPr lang="en-GB" dirty="0" smtClean="0">
                <a:hlinkClick r:id="rId4" tooltip="Fedcloud-tf:WorkGroups:VM Marketplace"/>
              </a:rPr>
              <a:t>VM Marketplace</a:t>
            </a:r>
            <a:endParaRPr lang="en-GB" dirty="0"/>
          </a:p>
        </p:txBody>
      </p:sp>
      <p:sp>
        <p:nvSpPr>
          <p:cNvPr id="4" name="Slide Number Placeholder 3"/>
          <p:cNvSpPr>
            <a:spLocks noGrp="1"/>
          </p:cNvSpPr>
          <p:nvPr>
            <p:ph type="sldNum" sz="quarter" idx="10"/>
          </p:nvPr>
        </p:nvSpPr>
        <p:spPr/>
        <p:txBody>
          <a:bodyPr/>
          <a:lstStyle/>
          <a:p>
            <a:fld id="{FC9EADEB-CE71-4D44-BB5B-E9E99BD08148}" type="slidenum">
              <a:rPr lang="en-GB" smtClean="0"/>
              <a:pPr/>
              <a:t>24</a:t>
            </a:fld>
            <a:endParaRPr lang="en-GB"/>
          </a:p>
        </p:txBody>
      </p:sp>
    </p:spTree>
    <p:extLst>
      <p:ext uri="{BB962C8B-B14F-4D97-AF65-F5344CB8AC3E}">
        <p14:creationId xmlns:p14="http://schemas.microsoft.com/office/powerpoint/2010/main" val="3260613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1"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400" dirty="0" smtClean="0"/>
              <a:t>VM Marketplace with restricted access for licensed software concerns</a:t>
            </a:r>
          </a:p>
          <a:p>
            <a:endParaRPr lang="en-GB" dirty="0"/>
          </a:p>
        </p:txBody>
      </p:sp>
      <p:sp>
        <p:nvSpPr>
          <p:cNvPr id="4" name="Slide Number Placeholder 3"/>
          <p:cNvSpPr>
            <a:spLocks noGrp="1"/>
          </p:cNvSpPr>
          <p:nvPr>
            <p:ph type="sldNum" sz="quarter" idx="10"/>
          </p:nvPr>
        </p:nvSpPr>
        <p:spPr/>
        <p:txBody>
          <a:bodyPr/>
          <a:lstStyle/>
          <a:p>
            <a:fld id="{FC9EADEB-CE71-4D44-BB5B-E9E99BD08148}" type="slidenum">
              <a:rPr lang="en-GB" smtClean="0"/>
              <a:pPr/>
              <a:t>28</a:t>
            </a:fld>
            <a:endParaRPr lang="en-GB"/>
          </a:p>
        </p:txBody>
      </p:sp>
    </p:spTree>
    <p:extLst>
      <p:ext uri="{BB962C8B-B14F-4D97-AF65-F5344CB8AC3E}">
        <p14:creationId xmlns:p14="http://schemas.microsoft.com/office/powerpoint/2010/main" val="1990998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SSM </a:t>
            </a:r>
            <a:r>
              <a:rPr lang="en-US" baseline="0" dirty="0" smtClean="0"/>
              <a:t>= </a:t>
            </a:r>
            <a:r>
              <a:rPr lang="en-US" dirty="0" smtClean="0"/>
              <a:t>Secure Stomp Messenger. </a:t>
            </a:r>
            <a:r>
              <a:rPr lang="en-GB" dirty="0" smtClean="0"/>
              <a:t>SSM was designed as a way of using python and STOMP to securely and reliably send messages from APEL clients to the APEL server. It is designed to use the EGI broker network, but should be compatible with any stomp broker.</a:t>
            </a:r>
          </a:p>
        </p:txBody>
      </p:sp>
      <p:sp>
        <p:nvSpPr>
          <p:cNvPr id="4" name="Slide Number Placeholder 3"/>
          <p:cNvSpPr>
            <a:spLocks noGrp="1"/>
          </p:cNvSpPr>
          <p:nvPr>
            <p:ph type="sldNum" sz="quarter" idx="10"/>
          </p:nvPr>
        </p:nvSpPr>
        <p:spPr/>
        <p:txBody>
          <a:bodyPr/>
          <a:lstStyle/>
          <a:p>
            <a:fld id="{FC9EADEB-CE71-4D44-BB5B-E9E99BD08148}" type="slidenum">
              <a:rPr lang="en-GB" smtClean="0"/>
              <a:pPr/>
              <a:t>29</a:t>
            </a:fld>
            <a:endParaRPr lang="en-GB"/>
          </a:p>
        </p:txBody>
      </p:sp>
    </p:spTree>
    <p:extLst>
      <p:ext uri="{BB962C8B-B14F-4D97-AF65-F5344CB8AC3E}">
        <p14:creationId xmlns:p14="http://schemas.microsoft.com/office/powerpoint/2010/main" val="1041676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jp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Master" Target="../slideMasters/slideMaster4.xml"/><Relationship Id="rId2" Type="http://schemas.openxmlformats.org/officeDocument/2006/relationships/image" Target="../media/image9.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Master" Target="../slideMasters/slideMaster5.xml"/><Relationship Id="rId2" Type="http://schemas.openxmlformats.org/officeDocument/2006/relationships/image" Target="../media/image9.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747" name="Rectangle 3"/>
          <p:cNvSpPr>
            <a:spLocks noGrp="1" noChangeArrowheads="1"/>
          </p:cNvSpPr>
          <p:nvPr>
            <p:ph type="ctrTitle"/>
          </p:nvPr>
        </p:nvSpPr>
        <p:spPr>
          <a:xfrm>
            <a:off x="468313" y="2924175"/>
            <a:ext cx="7772400" cy="1246188"/>
          </a:xfrm>
        </p:spPr>
        <p:txBody>
          <a:bodyPr/>
          <a:lstStyle>
            <a:lvl1pPr>
              <a:lnSpc>
                <a:spcPts val="2700"/>
              </a:lnSpc>
              <a:spcBef>
                <a:spcPts val="300"/>
              </a:spcBef>
              <a:defRPr sz="2600">
                <a:latin typeface="Ariel"/>
                <a:cs typeface="Ariel"/>
              </a:defRPr>
            </a:lvl1pPr>
          </a:lstStyle>
          <a:p>
            <a:r>
              <a:rPr lang="en-GB" dirty="0"/>
              <a:t>Click to edit Master title style</a:t>
            </a:r>
          </a:p>
        </p:txBody>
      </p:sp>
      <p:sp>
        <p:nvSpPr>
          <p:cNvPr id="31748" name="Rectangle 4"/>
          <p:cNvSpPr>
            <a:spLocks noGrp="1" noChangeArrowheads="1"/>
          </p:cNvSpPr>
          <p:nvPr>
            <p:ph type="subTitle" idx="1"/>
          </p:nvPr>
        </p:nvSpPr>
        <p:spPr>
          <a:xfrm>
            <a:off x="468313" y="4191000"/>
            <a:ext cx="7775575" cy="287337"/>
          </a:xfrm>
        </p:spPr>
        <p:txBody>
          <a:bodyPr lIns="36000" rIns="36000"/>
          <a:lstStyle>
            <a:lvl1pPr marL="0" indent="0">
              <a:buFont typeface="Arial" charset="0"/>
              <a:buNone/>
              <a:defRPr sz="1400">
                <a:solidFill>
                  <a:schemeClr val="tx2"/>
                </a:solidFill>
                <a:latin typeface="Ariel"/>
                <a:cs typeface="Ariel"/>
              </a:defRPr>
            </a:lvl1pPr>
          </a:lstStyle>
          <a:p>
            <a:r>
              <a:rPr lang="en-GB" dirty="0" smtClean="0"/>
              <a:t>Click to edit Master subtitle style</a:t>
            </a:r>
            <a:endParaRPr lang="en-GB" dirty="0"/>
          </a:p>
        </p:txBody>
      </p:sp>
      <p:sp>
        <p:nvSpPr>
          <p:cNvPr id="31756" name="Text Box 12"/>
          <p:cNvSpPr txBox="1">
            <a:spLocks noChangeArrowheads="1"/>
          </p:cNvSpPr>
          <p:nvPr userDrawn="1"/>
        </p:nvSpPr>
        <p:spPr bwMode="auto">
          <a:xfrm>
            <a:off x="8266113" y="6646863"/>
            <a:ext cx="647700" cy="152400"/>
          </a:xfrm>
          <a:prstGeom prst="rect">
            <a:avLst/>
          </a:prstGeom>
          <a:noFill/>
          <a:ln w="9525">
            <a:noFill/>
            <a:miter lim="800000"/>
            <a:headEnd/>
            <a:tailEnd/>
          </a:ln>
          <a:effectLst/>
        </p:spPr>
        <p:txBody>
          <a:bodyPr wrap="none" lIns="0" tIns="0" rIns="0" bIns="0">
            <a:prstTxWarp prst="textNoShape">
              <a:avLst/>
            </a:prstTxWarp>
          </a:bodyPr>
          <a:lstStyle/>
          <a:p>
            <a:pPr algn="r">
              <a:spcBef>
                <a:spcPct val="50000"/>
              </a:spcBef>
            </a:pPr>
            <a:fld id="{CD8AA233-1E9D-6046-8D38-3639A0428277}" type="slidenum">
              <a:rPr lang="en-GB" sz="1000">
                <a:latin typeface="Arial" charset="0"/>
              </a:rPr>
              <a:pPr algn="r">
                <a:spcBef>
                  <a:spcPct val="50000"/>
                </a:spcBef>
              </a:pPr>
              <a:t>‹#›</a:t>
            </a:fld>
            <a:endParaRPr lang="en-GB" sz="1000">
              <a:latin typeface="Arial" charset="0"/>
            </a:endParaRPr>
          </a:p>
        </p:txBody>
      </p:sp>
      <p:pic>
        <p:nvPicPr>
          <p:cNvPr id="12" name="Picture 11" descr="Light-Blue-Top-Banner-with-logos.jpg"/>
          <p:cNvPicPr>
            <a:picLocks noChangeAspect="1"/>
          </p:cNvPicPr>
          <p:nvPr userDrawn="1"/>
        </p:nvPicPr>
        <p:blipFill>
          <a:blip r:embed="rId2"/>
          <a:stretch>
            <a:fillRect/>
          </a:stretch>
        </p:blipFill>
        <p:spPr>
          <a:xfrm>
            <a:off x="0" y="0"/>
            <a:ext cx="9144000" cy="1822451"/>
          </a:xfrm>
          <a:prstGeom prst="rect">
            <a:avLst/>
          </a:prstGeom>
        </p:spPr>
      </p:pic>
      <p:pic>
        <p:nvPicPr>
          <p:cNvPr id="14" name="Picture 13" descr="Light-Blue-Bottom-Banner-Only.jpg"/>
          <p:cNvPicPr>
            <a:picLocks noChangeAspect="1"/>
          </p:cNvPicPr>
          <p:nvPr userDrawn="1"/>
        </p:nvPicPr>
        <p:blipFill>
          <a:blip r:embed="rId3"/>
          <a:stretch>
            <a:fillRect/>
          </a:stretch>
        </p:blipFill>
        <p:spPr>
          <a:xfrm>
            <a:off x="0" y="5759450"/>
            <a:ext cx="9144000" cy="1098550"/>
          </a:xfrm>
          <a:prstGeom prst="rect">
            <a:avLst/>
          </a:prstGeom>
        </p:spPr>
      </p:pic>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l="10809" r="10819"/>
          <a:stretch/>
        </p:blipFill>
        <p:spPr>
          <a:xfrm>
            <a:off x="4499992" y="186259"/>
            <a:ext cx="1605037" cy="1152000"/>
          </a:xfrm>
          <a:prstGeom prst="rect">
            <a:avLst/>
          </a:prstGeom>
          <a:ln w="3175">
            <a:noFill/>
          </a:ln>
          <a:effectLst>
            <a:outerShdw blurRad="190500" dist="76200" dir="8100000" algn="tr" rotWithShape="0">
              <a:schemeClr val="accent6">
                <a:lumMod val="90000"/>
                <a:lumOff val="10000"/>
                <a:alpha val="40000"/>
              </a:schemeClr>
            </a:outerShdw>
          </a:effectLst>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1295400"/>
            <a:ext cx="2073275" cy="4624388"/>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79413" y="1295400"/>
            <a:ext cx="6070600" cy="46243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990600" y="6477000"/>
            <a:ext cx="1371600" cy="18415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auto" hangingPunct="1">
              <a:spcBef>
                <a:spcPct val="50000"/>
              </a:spcBef>
              <a:spcAft>
                <a:spcPts val="0"/>
              </a:spcAft>
            </a:pPr>
            <a:r>
              <a:rPr lang="en-US" altLang="ja-JP" sz="600">
                <a:solidFill>
                  <a:srgbClr val="000000"/>
                </a:solidFill>
              </a:rPr>
              <a:t>© 2009 Open Grid Forum</a:t>
            </a:r>
          </a:p>
        </p:txBody>
      </p:sp>
      <p:sp>
        <p:nvSpPr>
          <p:cNvPr id="7180" name="Rectangle 12"/>
          <p:cNvSpPr>
            <a:spLocks noGrp="1" noChangeArrowheads="1"/>
          </p:cNvSpPr>
          <p:nvPr>
            <p:ph type="ctrTitle" sz="quarter"/>
          </p:nvPr>
        </p:nvSpPr>
        <p:spPr>
          <a:xfrm>
            <a:off x="1447800" y="2743200"/>
            <a:ext cx="7696200" cy="1143000"/>
          </a:xfrm>
        </p:spPr>
        <p:txBody>
          <a:bodyPr/>
          <a:lstStyle>
            <a:lvl1pPr>
              <a:defRPr b="1"/>
            </a:lvl1pPr>
          </a:lstStyle>
          <a:p>
            <a:r>
              <a:rPr lang="en-GB" altLang="ja-JP" smtClean="0"/>
              <a:t>Click to edit Master title style</a:t>
            </a:r>
            <a:endParaRPr lang="en-US" altLang="ja-JP"/>
          </a:p>
        </p:txBody>
      </p:sp>
      <p:sp>
        <p:nvSpPr>
          <p:cNvPr id="7181" name="Rectangle 13"/>
          <p:cNvSpPr>
            <a:spLocks noGrp="1" noChangeArrowheads="1"/>
          </p:cNvSpPr>
          <p:nvPr>
            <p:ph type="subTitle" sz="quarter" idx="1"/>
          </p:nvPr>
        </p:nvSpPr>
        <p:spPr>
          <a:xfrm>
            <a:off x="1524000" y="3657600"/>
            <a:ext cx="7620000" cy="533400"/>
          </a:xfrm>
          <a:solidFill>
            <a:srgbClr val="5DAD41"/>
          </a:solidFill>
        </p:spPr>
        <p:txBody>
          <a:bodyPr/>
          <a:lstStyle>
            <a:lvl1pPr marL="0" indent="0">
              <a:buFont typeface="Times" pitchFamily="-110" charset="0"/>
              <a:buNone/>
              <a:defRPr sz="2800">
                <a:solidFill>
                  <a:schemeClr val="bg1"/>
                </a:solidFill>
              </a:defRPr>
            </a:lvl1pPr>
          </a:lstStyle>
          <a:p>
            <a:r>
              <a:rPr lang="en-GB" altLang="ja-JP" smtClean="0"/>
              <a:t>Click to edit Master subtitle style</a:t>
            </a:r>
            <a:endParaRPr lang="en-US" altLang="ja-JP"/>
          </a:p>
        </p:txBody>
      </p:sp>
    </p:spTree>
    <p:extLst>
      <p:ext uri="{BB962C8B-B14F-4D97-AF65-F5344CB8AC3E}">
        <p14:creationId xmlns:p14="http://schemas.microsoft.com/office/powerpoint/2010/main" val="4065306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1524195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1551094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1947168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2014734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4274673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192262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298149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3835457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2781406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1524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4189141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1913" y="6376988"/>
            <a:ext cx="2133600" cy="365125"/>
          </a:xfrm>
          <a:prstGeom prst="rect">
            <a:avLst/>
          </a:prstGeom>
        </p:spPr>
        <p:txBody>
          <a:bodyPr/>
          <a:lstStyle/>
          <a:p>
            <a:fld id="{1F30C141-D2D5-493B-A3B0-6A089A0EB32A}" type="datetime1">
              <a:rPr lang="en-US">
                <a:solidFill>
                  <a:prstClr val="white"/>
                </a:solidFill>
              </a:rPr>
              <a:pPr/>
              <a:t>03/07/2013</a:t>
            </a:fld>
            <a:endParaRPr lang="en-US">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Project Overview:  EGI-InSPIRE Review 2013</a:t>
            </a:r>
          </a:p>
        </p:txBody>
      </p:sp>
      <p:sp>
        <p:nvSpPr>
          <p:cNvPr id="5" name="Slide Number Placeholder 4"/>
          <p:cNvSpPr>
            <a:spLocks noGrp="1"/>
          </p:cNvSpPr>
          <p:nvPr>
            <p:ph type="sldNum" sz="quarter" idx="12"/>
          </p:nvPr>
        </p:nvSpPr>
        <p:spPr>
          <a:xfrm>
            <a:off x="7019925" y="6356350"/>
            <a:ext cx="2133600" cy="365125"/>
          </a:xfrm>
          <a:prstGeom prst="rect">
            <a:avLst/>
          </a:prstGeom>
        </p:spPr>
        <p:txBody>
          <a:bodyPr/>
          <a:lstStyle/>
          <a:p>
            <a:fld id="{58F9E2CB-0116-4780-86D2-CC4FD60E8734}"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77632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524679BB-DB2E-3642-9FA6-9008755EF939}" type="datetimeFigureOut">
              <a:rPr lang="en-US" smtClean="0"/>
              <a:t>03/07/2013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109433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524679BB-DB2E-3642-9FA6-9008755EF939}" type="datetimeFigureOut">
              <a:rPr lang="en-US" smtClean="0"/>
              <a:t>03/07/2013</a:t>
            </a:fld>
            <a:endParaRPr lang="en-GB"/>
          </a:p>
        </p:txBody>
      </p:sp>
      <p:sp>
        <p:nvSpPr>
          <p:cNvPr id="5" name="Footer Placeholder 4"/>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3517399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24679BB-DB2E-3642-9FA6-9008755EF939}" type="datetimeFigureOut">
              <a:rPr lang="en-US" smtClean="0"/>
              <a:t>03/07/2013</a:t>
            </a:fld>
            <a:endParaRPr lang="en-GB"/>
          </a:p>
        </p:txBody>
      </p:sp>
      <p:sp>
        <p:nvSpPr>
          <p:cNvPr id="5" name="Footer Placeholder 4"/>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3338410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524679BB-DB2E-3642-9FA6-9008755EF939}" type="datetimeFigureOut">
              <a:rPr lang="en-US" smtClean="0"/>
              <a:t>03/07/2013</a:t>
            </a:fld>
            <a:endParaRPr lang="en-GB"/>
          </a:p>
        </p:txBody>
      </p:sp>
      <p:sp>
        <p:nvSpPr>
          <p:cNvPr id="6" name="Footer Placeholder 5"/>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2855619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524679BB-DB2E-3642-9FA6-9008755EF939}" type="datetimeFigureOut">
              <a:rPr lang="en-US" smtClean="0"/>
              <a:t>03/07/2013</a:t>
            </a:fld>
            <a:endParaRPr lang="en-GB"/>
          </a:p>
        </p:txBody>
      </p:sp>
      <p:sp>
        <p:nvSpPr>
          <p:cNvPr id="8" name="Footer Placeholder 7"/>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9" name="Slide Number Placeholder 8"/>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4270799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524679BB-DB2E-3642-9FA6-9008755EF939}" type="datetimeFigureOut">
              <a:rPr lang="en-US" smtClean="0"/>
              <a:t>03/07/2013</a:t>
            </a:fld>
            <a:endParaRPr lang="en-GB"/>
          </a:p>
        </p:txBody>
      </p:sp>
      <p:sp>
        <p:nvSpPr>
          <p:cNvPr id="4" name="Footer Placeholder 3"/>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5" name="Slide Number Placeholder 4"/>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283433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62000" y="2743200"/>
            <a:ext cx="7772400" cy="1500187"/>
          </a:xfrm>
        </p:spPr>
        <p:txBody>
          <a:bodyPr anchor="ctr"/>
          <a:lstStyle>
            <a:lvl1pPr marL="0" indent="0" algn="ctr">
              <a:buNone/>
              <a:defRPr sz="31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a:t>
            </a:r>
            <a:r>
              <a:rPr lang="en-GB" dirty="0" err="1" smtClean="0"/>
              <a:t>syles</a:t>
            </a:r>
            <a:endParaRPr lang="en-GB"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679BB-DB2E-3642-9FA6-9008755EF939}" type="datetimeFigureOut">
              <a:rPr lang="en-US" smtClean="0"/>
              <a:t>03/07/2013</a:t>
            </a:fld>
            <a:endParaRPr lang="en-GB"/>
          </a:p>
        </p:txBody>
      </p:sp>
      <p:sp>
        <p:nvSpPr>
          <p:cNvPr id="3" name="Footer Placeholder 2"/>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4" name="Slide Number Placeholder 3"/>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997046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24679BB-DB2E-3642-9FA6-9008755EF939}" type="datetimeFigureOut">
              <a:rPr lang="en-US" smtClean="0"/>
              <a:t>03/07/2013</a:t>
            </a:fld>
            <a:endParaRPr lang="en-GB"/>
          </a:p>
        </p:txBody>
      </p:sp>
      <p:sp>
        <p:nvSpPr>
          <p:cNvPr id="6" name="Footer Placeholder 5"/>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3079199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24679BB-DB2E-3642-9FA6-9008755EF939}" type="datetimeFigureOut">
              <a:rPr lang="en-US" smtClean="0"/>
              <a:t>03/07/2013</a:t>
            </a:fld>
            <a:endParaRPr lang="en-GB"/>
          </a:p>
        </p:txBody>
      </p:sp>
      <p:sp>
        <p:nvSpPr>
          <p:cNvPr id="6" name="Footer Placeholder 5"/>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2644030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524679BB-DB2E-3642-9FA6-9008755EF939}" type="datetimeFigureOut">
              <a:rPr lang="en-US" smtClean="0"/>
              <a:t>03/07/2013</a:t>
            </a:fld>
            <a:endParaRPr lang="en-GB"/>
          </a:p>
        </p:txBody>
      </p:sp>
      <p:sp>
        <p:nvSpPr>
          <p:cNvPr id="5" name="Footer Placeholder 4"/>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494376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524679BB-DB2E-3642-9FA6-9008755EF939}" type="datetimeFigureOut">
              <a:rPr lang="en-US" smtClean="0"/>
              <a:t>03/07/2013</a:t>
            </a:fld>
            <a:endParaRPr lang="en-GB"/>
          </a:p>
        </p:txBody>
      </p:sp>
      <p:sp>
        <p:nvSpPr>
          <p:cNvPr id="5" name="Footer Placeholder 4"/>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589219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pic>
          <p:nvPicPr>
            <p:cNvPr id="8"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sp>
          <p:nvSpPr>
            <p:cNvPr id="10"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a:effectLst/>
          </p:spPr>
          <p:txBody>
            <a:bodyPr lIns="90000" tIns="45000" rIns="90000" bIns="45000"/>
            <a:lstStyle/>
            <a:p>
              <a:pP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solidFill>
                    <a:srgbClr val="FFFFFF"/>
                  </a:solidFill>
                  <a:latin typeface="Calibri"/>
                  <a:ea typeface="SimSun" charset="0"/>
                  <a:cs typeface="Arial" pitchFamily="34" charset="0"/>
                </a:rPr>
                <a:t>EGI-</a:t>
              </a:r>
              <a:r>
                <a:rPr lang="en-GB" sz="3200" b="1" dirty="0" err="1">
                  <a:solidFill>
                    <a:srgbClr val="FFFFFF"/>
                  </a:solidFill>
                  <a:latin typeface="Calibri"/>
                  <a:ea typeface="SimSun" charset="0"/>
                  <a:cs typeface="Arial" pitchFamily="34" charset="0"/>
                </a:rPr>
                <a:t>InSPIRE</a:t>
              </a:r>
              <a:endParaRPr lang="en-GB" sz="3200" b="1" dirty="0">
                <a:solidFill>
                  <a:srgbClr val="FFFFFF"/>
                </a:solidFill>
                <a:latin typeface="Calibri"/>
                <a:ea typeface="SimSun" charset="0"/>
                <a:cs typeface="Arial" pitchFamily="34" charset="0"/>
              </a:endParaRPr>
            </a:p>
          </p:txBody>
        </p:sp>
      </p:gr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eaLnBrk="1" fontAlgn="auto" hangingPunct="1">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Calibri"/>
                <a:ea typeface="SimSun" charset="0"/>
                <a:cs typeface="Arial" pitchFamily="34" charset="0"/>
              </a:rPr>
              <a:t>www.egi.eu</a:t>
            </a:r>
          </a:p>
        </p:txBody>
      </p:sp>
      <p:sp>
        <p:nvSpPr>
          <p:cNvPr id="15" name="Rectangle 18"/>
          <p:cNvSpPr>
            <a:spLocks noChangeArrowheads="1"/>
          </p:cNvSpPr>
          <p:nvPr/>
        </p:nvSpPr>
        <p:spPr bwMode="auto">
          <a:xfrm>
            <a:off x="53752" y="6605588"/>
            <a:ext cx="2286000" cy="279400"/>
          </a:xfrm>
          <a:prstGeom prst="rect">
            <a:avLst/>
          </a:prstGeom>
          <a:noFill/>
          <a:ln w="9525">
            <a:noFill/>
            <a:round/>
            <a:headEnd/>
            <a:tailEnd/>
          </a:ln>
          <a:effectLst/>
        </p:spPr>
        <p:txBody>
          <a:bodyPr lIns="90000" tIns="46800" rIns="90000" bIns="46800">
            <a:spAutoFit/>
          </a:bodyPr>
          <a:lstStyle/>
          <a:p>
            <a:pPr eaLnBrk="1" fontAlgn="auto" hangingPunct="1">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Calibri"/>
                <a:ea typeface="SimSun" charset="0"/>
                <a:cs typeface="Arial" pitchFamily="34" charset="0"/>
              </a:rPr>
              <a:t>EGI-</a:t>
            </a:r>
            <a:r>
              <a:rPr lang="en-US" sz="1200" dirty="0" err="1">
                <a:solidFill>
                  <a:srgbClr val="FFFFFF"/>
                </a:solidFill>
                <a:latin typeface="Calibri"/>
                <a:ea typeface="SimSun" charset="0"/>
                <a:cs typeface="Arial" pitchFamily="34" charset="0"/>
              </a:rPr>
              <a:t>InSPIRE</a:t>
            </a:r>
            <a:r>
              <a:rPr lang="en-US" sz="1200" dirty="0">
                <a:solidFill>
                  <a:srgbClr val="FFFFFF"/>
                </a:solidFill>
                <a:latin typeface="Calibri"/>
                <a:ea typeface="SimSun" charset="0"/>
                <a:cs typeface="Arial" pitchFamily="34" charset="0"/>
              </a:rPr>
              <a:t>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3"/>
          <p:cNvSpPr>
            <a:spLocks noGrp="1"/>
          </p:cNvSpPr>
          <p:nvPr>
            <p:ph type="dt" sz="half" idx="10"/>
          </p:nvPr>
        </p:nvSpPr>
        <p:spPr>
          <a:xfrm>
            <a:off x="62136" y="6376670"/>
            <a:ext cx="2133600" cy="365125"/>
          </a:xfrm>
        </p:spPr>
        <p:txBody>
          <a:bodyPr/>
          <a:lstStyle>
            <a:lvl1pPr>
              <a:defRPr smtClean="0">
                <a:solidFill>
                  <a:schemeClr val="bg1"/>
                </a:solidFill>
                <a:latin typeface="Arial" pitchFamily="34" charset="0"/>
                <a:cs typeface="Arial" pitchFamily="34" charset="0"/>
              </a:defRPr>
            </a:lvl1pPr>
          </a:lstStyle>
          <a:p>
            <a:fld id="{F3FC0880-F6C3-45E9-87E8-9931214CEFA6}" type="datetime1">
              <a:rPr lang="en-US">
                <a:solidFill>
                  <a:prstClr val="white"/>
                </a:solidFill>
              </a:rPr>
              <a:pPr/>
              <a:t>03/07/2013</a:t>
            </a:fld>
            <a:endParaRPr lang="en-US">
              <a:solidFill>
                <a:prstClr val="white"/>
              </a:solidFill>
            </a:endParaRPr>
          </a:p>
        </p:txBody>
      </p:sp>
      <p:sp>
        <p:nvSpPr>
          <p:cNvPr id="17" name="Footer Placeholder 4"/>
          <p:cNvSpPr>
            <a:spLocks noGrp="1"/>
          </p:cNvSpPr>
          <p:nvPr>
            <p:ph type="ftr" sz="quarter" idx="11"/>
          </p:nvPr>
        </p:nvSpPr>
        <p:spPr/>
        <p:txBody>
          <a:bodyPr/>
          <a:lstStyle>
            <a:lvl1pPr>
              <a:defRPr dirty="0" smtClean="0">
                <a:solidFill>
                  <a:schemeClr val="bg1"/>
                </a:solidFill>
                <a:latin typeface="Arial" pitchFamily="34" charset="0"/>
                <a:cs typeface="Arial" pitchFamily="34" charset="0"/>
              </a:defRPr>
            </a:lvl1pPr>
          </a:lstStyle>
          <a:p>
            <a:r>
              <a:rPr lang="en-US">
                <a:solidFill>
                  <a:prstClr val="white"/>
                </a:solidFill>
              </a:rPr>
              <a:t>Project Overview:  EGI-InSPIRE Review 2013</a:t>
            </a:r>
          </a:p>
        </p:txBody>
      </p:sp>
      <p:sp>
        <p:nvSpPr>
          <p:cNvPr id="18" name="Slide Number Placeholder 5"/>
          <p:cNvSpPr>
            <a:spLocks noGrp="1"/>
          </p:cNvSpPr>
          <p:nvPr>
            <p:ph type="sldNum" sz="quarter" idx="12"/>
          </p:nvPr>
        </p:nvSpPr>
        <p:spPr>
          <a:xfrm>
            <a:off x="6975475" y="6356350"/>
            <a:ext cx="2133600" cy="365125"/>
          </a:xfrm>
        </p:spPr>
        <p:txBody>
          <a:bodyPr/>
          <a:lstStyle>
            <a:lvl1pPr>
              <a:defRPr smtClean="0">
                <a:solidFill>
                  <a:schemeClr val="bg1"/>
                </a:solidFill>
                <a:latin typeface="Arial" pitchFamily="34" charset="0"/>
                <a:cs typeface="Arial" pitchFamily="34" charset="0"/>
              </a:defRPr>
            </a:lvl1pPr>
          </a:lstStyle>
          <a:p>
            <a:fld id="{58F9E2CB-0116-4780-86D2-CC4FD60E8734}"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6410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AF6735E6-1464-4AB0-925A-645E9F3D67E2}" type="datetime1">
              <a:rPr lang="en-US" smtClean="0">
                <a:solidFill>
                  <a:prstClr val="white"/>
                </a:solidFill>
              </a:rPr>
              <a:pPr/>
              <a:t>03/07/2013</a:t>
            </a:fld>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r>
              <a:rPr lang="en-US" smtClean="0">
                <a:solidFill>
                  <a:prstClr val="white"/>
                </a:solidFill>
              </a:rPr>
              <a:t>Project Overview:  EGI-InSPIRE Review 2013</a:t>
            </a: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58F9E2CB-0116-4780-86D2-CC4FD60E873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384901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30C141-D2D5-493B-A3B0-6A089A0EB32A}" type="datetime1">
              <a:rPr lang="en-US">
                <a:solidFill>
                  <a:prstClr val="white"/>
                </a:solidFill>
              </a:rPr>
              <a:pPr/>
              <a:t>03/07/2013</a:t>
            </a:fld>
            <a:endParaRPr lang="en-US">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Project Overview:  EGI-InSPIRE Review 2013</a:t>
            </a:r>
          </a:p>
        </p:txBody>
      </p:sp>
      <p:sp>
        <p:nvSpPr>
          <p:cNvPr id="5" name="Slide Number Placeholder 4"/>
          <p:cNvSpPr>
            <a:spLocks noGrp="1"/>
          </p:cNvSpPr>
          <p:nvPr>
            <p:ph type="sldNum" sz="quarter" idx="12"/>
          </p:nvPr>
        </p:nvSpPr>
        <p:spPr/>
        <p:txBody>
          <a:bodyPr/>
          <a:lstStyle/>
          <a:p>
            <a:fld id="{58F9E2CB-0116-4780-86D2-CC4FD60E8734}"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776320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C5ACF9-AFC1-4063-B219-E33771132D52}" type="datetime1">
              <a:rPr lang="en-US">
                <a:solidFill>
                  <a:prstClr val="white"/>
                </a:solidFill>
              </a:rPr>
              <a:pPr/>
              <a:t>03/07/2013</a:t>
            </a:fld>
            <a:endParaRPr lang="en-US">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Project Overview:  EGI-InSPIRE Review 2013</a:t>
            </a:r>
          </a:p>
        </p:txBody>
      </p:sp>
      <p:sp>
        <p:nvSpPr>
          <p:cNvPr id="5" name="Slide Number Placeholder 4"/>
          <p:cNvSpPr>
            <a:spLocks noGrp="1"/>
          </p:cNvSpPr>
          <p:nvPr>
            <p:ph type="sldNum" sz="quarter" idx="12"/>
          </p:nvPr>
        </p:nvSpPr>
        <p:spPr/>
        <p:txBody>
          <a:bodyPr/>
          <a:lstStyle/>
          <a:p>
            <a:fld id="{58F9E2CB-0116-4780-86D2-CC4FD60E8734}"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81782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AC7FBCAB-A66F-47F7-BCBA-7E40FC92FF97}" type="datetime1">
              <a:rPr lang="en-US" smtClean="0">
                <a:solidFill>
                  <a:prstClr val="white"/>
                </a:solidFill>
              </a:rPr>
              <a:pPr>
                <a:defRPr/>
              </a:pPr>
              <a:t>03/07/2013</a:t>
            </a:fld>
            <a:endParaRPr lang="el-GR">
              <a:solidFill>
                <a:prstClr val="white"/>
              </a:solidFill>
            </a:endParaRPr>
          </a:p>
        </p:txBody>
      </p:sp>
      <p:sp>
        <p:nvSpPr>
          <p:cNvPr id="3" name="Rectangle 4"/>
          <p:cNvSpPr>
            <a:spLocks noGrp="1" noChangeArrowheads="1"/>
          </p:cNvSpPr>
          <p:nvPr>
            <p:ph type="ftr" idx="11"/>
          </p:nvPr>
        </p:nvSpPr>
        <p:spPr>
          <a:ln/>
        </p:spPr>
        <p:txBody>
          <a:bodyPr/>
          <a:lstStyle>
            <a:lvl1pPr>
              <a:defRPr/>
            </a:lvl1pPr>
          </a:lstStyle>
          <a:p>
            <a:pPr>
              <a:defRPr/>
            </a:pPr>
            <a:r>
              <a:rPr lang="en-US" smtClean="0">
                <a:solidFill>
                  <a:prstClr val="white"/>
                </a:solidFill>
              </a:rPr>
              <a:t>Project Overview:  EGI-InSPIRE Review 2013</a:t>
            </a:r>
            <a:endParaRPr lang="el-GR">
              <a:solidFill>
                <a:prstClr val="white"/>
              </a:solidFill>
            </a:endParaRPr>
          </a:p>
        </p:txBody>
      </p:sp>
      <p:sp>
        <p:nvSpPr>
          <p:cNvPr id="4" name="Rectangle 5"/>
          <p:cNvSpPr>
            <a:spLocks noGrp="1" noChangeArrowheads="1"/>
          </p:cNvSpPr>
          <p:nvPr>
            <p:ph type="sldNum" idx="12"/>
          </p:nvPr>
        </p:nvSpPr>
        <p:spPr>
          <a:ln/>
        </p:spPr>
        <p:txBody>
          <a:bodyPr/>
          <a:lstStyle>
            <a:lvl1pPr>
              <a:defRPr/>
            </a:lvl1pPr>
          </a:lstStyle>
          <a:p>
            <a:pPr>
              <a:defRPr/>
            </a:pPr>
            <a:fld id="{B58590DA-BDAD-4C36-9950-45591B28900A}" type="slidenum">
              <a:rPr lang="el-GR">
                <a:solidFill>
                  <a:prstClr val="white"/>
                </a:solidFill>
              </a:rPr>
              <a:pPr>
                <a:defRPr/>
              </a:pPr>
              <a:t>‹#›</a:t>
            </a:fld>
            <a:endParaRPr lang="el-GR">
              <a:solidFill>
                <a:prstClr val="white"/>
              </a:solidFill>
            </a:endParaRPr>
          </a:p>
        </p:txBody>
      </p:sp>
    </p:spTree>
    <p:extLst>
      <p:ext uri="{BB962C8B-B14F-4D97-AF65-F5344CB8AC3E}">
        <p14:creationId xmlns:p14="http://schemas.microsoft.com/office/powerpoint/2010/main" val="296661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79413" y="1528763"/>
            <a:ext cx="3665537" cy="4391025"/>
          </a:xfrm>
        </p:spPr>
        <p:txBody>
          <a:bodyPr/>
          <a:lstStyle>
            <a:lvl1pPr>
              <a:spcAft>
                <a:spcPts val="600"/>
              </a:spcAft>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a:xfrm>
            <a:off x="4197350" y="1528763"/>
            <a:ext cx="3665538" cy="4391025"/>
          </a:xfrm>
        </p:spPr>
        <p:txBody>
          <a:bodyPr/>
          <a:lstStyle>
            <a:lvl1pPr>
              <a:spcAft>
                <a:spcPts val="600"/>
              </a:spcAft>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pic>
          <p:nvPicPr>
            <p:cNvPr id="8"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sp>
          <p:nvSpPr>
            <p:cNvPr id="10"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a:effectLst/>
          </p:spPr>
          <p:txBody>
            <a:bodyPr lIns="90000" tIns="45000" rIns="90000" bIns="45000"/>
            <a:lstStyle/>
            <a:p>
              <a:pP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solidFill>
                    <a:srgbClr val="FFFFFF"/>
                  </a:solidFill>
                  <a:latin typeface="Calibri"/>
                  <a:ea typeface="SimSun" charset="0"/>
                  <a:cs typeface="Arial" pitchFamily="34" charset="0"/>
                </a:rPr>
                <a:t>EGI-</a:t>
              </a:r>
              <a:r>
                <a:rPr lang="en-GB" sz="3200" b="1" dirty="0" err="1">
                  <a:solidFill>
                    <a:srgbClr val="FFFFFF"/>
                  </a:solidFill>
                  <a:latin typeface="Calibri"/>
                  <a:ea typeface="SimSun" charset="0"/>
                  <a:cs typeface="Arial" pitchFamily="34" charset="0"/>
                </a:rPr>
                <a:t>InSPIRE</a:t>
              </a:r>
              <a:endParaRPr lang="en-GB" sz="3200" b="1" dirty="0">
                <a:solidFill>
                  <a:srgbClr val="FFFFFF"/>
                </a:solidFill>
                <a:latin typeface="Calibri"/>
                <a:ea typeface="SimSun" charset="0"/>
                <a:cs typeface="Arial" pitchFamily="34" charset="0"/>
              </a:endParaRPr>
            </a:p>
          </p:txBody>
        </p:sp>
      </p:gr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eaLnBrk="1" fontAlgn="auto" hangingPunct="1">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Calibri"/>
                <a:ea typeface="SimSun" charset="0"/>
                <a:cs typeface="Arial" pitchFamily="34" charset="0"/>
              </a:rPr>
              <a:t>www.egi.eu</a:t>
            </a:r>
          </a:p>
        </p:txBody>
      </p:sp>
      <p:sp>
        <p:nvSpPr>
          <p:cNvPr id="15" name="Rectangle 18"/>
          <p:cNvSpPr>
            <a:spLocks noChangeArrowheads="1"/>
          </p:cNvSpPr>
          <p:nvPr/>
        </p:nvSpPr>
        <p:spPr bwMode="auto">
          <a:xfrm>
            <a:off x="53752" y="6605588"/>
            <a:ext cx="2286000" cy="279400"/>
          </a:xfrm>
          <a:prstGeom prst="rect">
            <a:avLst/>
          </a:prstGeom>
          <a:noFill/>
          <a:ln w="9525">
            <a:noFill/>
            <a:round/>
            <a:headEnd/>
            <a:tailEnd/>
          </a:ln>
          <a:effectLst/>
        </p:spPr>
        <p:txBody>
          <a:bodyPr lIns="90000" tIns="46800" rIns="90000" bIns="46800">
            <a:spAutoFit/>
          </a:bodyPr>
          <a:lstStyle/>
          <a:p>
            <a:pPr eaLnBrk="1" fontAlgn="auto" hangingPunct="1">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Calibri"/>
                <a:ea typeface="SimSun" charset="0"/>
                <a:cs typeface="Arial" pitchFamily="34" charset="0"/>
              </a:rPr>
              <a:t>EGI-</a:t>
            </a:r>
            <a:r>
              <a:rPr lang="en-US" sz="1200" dirty="0" err="1">
                <a:solidFill>
                  <a:srgbClr val="FFFFFF"/>
                </a:solidFill>
                <a:latin typeface="Calibri"/>
                <a:ea typeface="SimSun" charset="0"/>
                <a:cs typeface="Arial" pitchFamily="34" charset="0"/>
              </a:rPr>
              <a:t>InSPIRE</a:t>
            </a:r>
            <a:r>
              <a:rPr lang="en-US" sz="1200" dirty="0">
                <a:solidFill>
                  <a:srgbClr val="FFFFFF"/>
                </a:solidFill>
                <a:latin typeface="Calibri"/>
                <a:ea typeface="SimSun" charset="0"/>
                <a:cs typeface="Arial" pitchFamily="34" charset="0"/>
              </a:rPr>
              <a:t>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3"/>
          <p:cNvSpPr>
            <a:spLocks noGrp="1"/>
          </p:cNvSpPr>
          <p:nvPr>
            <p:ph type="dt" sz="half" idx="10"/>
          </p:nvPr>
        </p:nvSpPr>
        <p:spPr>
          <a:xfrm>
            <a:off x="62136" y="6376670"/>
            <a:ext cx="2133600" cy="365125"/>
          </a:xfrm>
        </p:spPr>
        <p:txBody>
          <a:bodyPr/>
          <a:lstStyle>
            <a:lvl1pPr>
              <a:defRPr smtClean="0">
                <a:solidFill>
                  <a:schemeClr val="bg1"/>
                </a:solidFill>
                <a:latin typeface="Arial" pitchFamily="34" charset="0"/>
                <a:cs typeface="Arial" pitchFamily="34" charset="0"/>
              </a:defRPr>
            </a:lvl1pPr>
          </a:lstStyle>
          <a:p>
            <a:fld id="{F3FC0880-F6C3-45E9-87E8-9931214CEFA6}" type="datetime1">
              <a:rPr lang="en-US">
                <a:solidFill>
                  <a:prstClr val="white"/>
                </a:solidFill>
              </a:rPr>
              <a:pPr/>
              <a:t>03/07/2013</a:t>
            </a:fld>
            <a:endParaRPr lang="en-US">
              <a:solidFill>
                <a:prstClr val="white"/>
              </a:solidFill>
            </a:endParaRPr>
          </a:p>
        </p:txBody>
      </p:sp>
      <p:sp>
        <p:nvSpPr>
          <p:cNvPr id="17" name="Footer Placeholder 4"/>
          <p:cNvSpPr>
            <a:spLocks noGrp="1"/>
          </p:cNvSpPr>
          <p:nvPr>
            <p:ph type="ftr" sz="quarter" idx="11"/>
          </p:nvPr>
        </p:nvSpPr>
        <p:spPr/>
        <p:txBody>
          <a:bodyPr/>
          <a:lstStyle>
            <a:lvl1pPr>
              <a:defRPr dirty="0" smtClean="0">
                <a:solidFill>
                  <a:schemeClr val="bg1"/>
                </a:solidFill>
                <a:latin typeface="Arial" pitchFamily="34" charset="0"/>
                <a:cs typeface="Arial" pitchFamily="34" charset="0"/>
              </a:defRPr>
            </a:lvl1pPr>
          </a:lstStyle>
          <a:p>
            <a:r>
              <a:rPr lang="en-US">
                <a:solidFill>
                  <a:prstClr val="white"/>
                </a:solidFill>
              </a:rPr>
              <a:t>Project Overview:  EGI-InSPIRE Review 2013</a:t>
            </a:r>
          </a:p>
        </p:txBody>
      </p:sp>
      <p:sp>
        <p:nvSpPr>
          <p:cNvPr id="18" name="Slide Number Placeholder 5"/>
          <p:cNvSpPr>
            <a:spLocks noGrp="1"/>
          </p:cNvSpPr>
          <p:nvPr>
            <p:ph type="sldNum" sz="quarter" idx="12"/>
          </p:nvPr>
        </p:nvSpPr>
        <p:spPr>
          <a:xfrm>
            <a:off x="6975475" y="6356350"/>
            <a:ext cx="2133600" cy="365125"/>
          </a:xfrm>
        </p:spPr>
        <p:txBody>
          <a:bodyPr/>
          <a:lstStyle>
            <a:lvl1pPr>
              <a:defRPr smtClean="0">
                <a:solidFill>
                  <a:schemeClr val="bg1"/>
                </a:solidFill>
                <a:latin typeface="Arial" pitchFamily="34" charset="0"/>
                <a:cs typeface="Arial" pitchFamily="34" charset="0"/>
              </a:defRPr>
            </a:lvl1pPr>
          </a:lstStyle>
          <a:p>
            <a:fld id="{58F9E2CB-0116-4780-86D2-CC4FD60E8734}"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6410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AF6735E6-1464-4AB0-925A-645E9F3D67E2}" type="datetime1">
              <a:rPr lang="en-US" smtClean="0">
                <a:solidFill>
                  <a:prstClr val="white"/>
                </a:solidFill>
              </a:rPr>
              <a:pPr/>
              <a:t>03/07/2013</a:t>
            </a:fld>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r>
              <a:rPr lang="en-US" smtClean="0">
                <a:solidFill>
                  <a:prstClr val="white"/>
                </a:solidFill>
              </a:rPr>
              <a:t>Project Overview:  EGI-InSPIRE Review 2013</a:t>
            </a: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58F9E2CB-0116-4780-86D2-CC4FD60E873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38490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30C141-D2D5-493B-A3B0-6A089A0EB32A}" type="datetime1">
              <a:rPr lang="en-US">
                <a:solidFill>
                  <a:prstClr val="white"/>
                </a:solidFill>
              </a:rPr>
              <a:pPr/>
              <a:t>03/07/2013</a:t>
            </a:fld>
            <a:endParaRPr lang="en-US">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Project Overview:  EGI-InSPIRE Review 2013</a:t>
            </a:r>
          </a:p>
        </p:txBody>
      </p:sp>
      <p:sp>
        <p:nvSpPr>
          <p:cNvPr id="5" name="Slide Number Placeholder 4"/>
          <p:cNvSpPr>
            <a:spLocks noGrp="1"/>
          </p:cNvSpPr>
          <p:nvPr>
            <p:ph type="sldNum" sz="quarter" idx="12"/>
          </p:nvPr>
        </p:nvSpPr>
        <p:spPr/>
        <p:txBody>
          <a:bodyPr/>
          <a:lstStyle/>
          <a:p>
            <a:fld id="{58F9E2CB-0116-4780-86D2-CC4FD60E8734}"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776320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C5ACF9-AFC1-4063-B219-E33771132D52}" type="datetime1">
              <a:rPr lang="en-US">
                <a:solidFill>
                  <a:prstClr val="white"/>
                </a:solidFill>
              </a:rPr>
              <a:pPr/>
              <a:t>03/07/2013</a:t>
            </a:fld>
            <a:endParaRPr lang="en-US">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Project Overview:  EGI-InSPIRE Review 2013</a:t>
            </a:r>
          </a:p>
        </p:txBody>
      </p:sp>
      <p:sp>
        <p:nvSpPr>
          <p:cNvPr id="5" name="Slide Number Placeholder 4"/>
          <p:cNvSpPr>
            <a:spLocks noGrp="1"/>
          </p:cNvSpPr>
          <p:nvPr>
            <p:ph type="sldNum" sz="quarter" idx="12"/>
          </p:nvPr>
        </p:nvSpPr>
        <p:spPr/>
        <p:txBody>
          <a:bodyPr/>
          <a:lstStyle/>
          <a:p>
            <a:fld id="{58F9E2CB-0116-4780-86D2-CC4FD60E8734}"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81782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AC7FBCAB-A66F-47F7-BCBA-7E40FC92FF97}" type="datetime1">
              <a:rPr lang="en-US" smtClean="0">
                <a:solidFill>
                  <a:prstClr val="white"/>
                </a:solidFill>
              </a:rPr>
              <a:pPr>
                <a:defRPr/>
              </a:pPr>
              <a:t>03/07/2013</a:t>
            </a:fld>
            <a:endParaRPr lang="el-GR">
              <a:solidFill>
                <a:prstClr val="white"/>
              </a:solidFill>
            </a:endParaRPr>
          </a:p>
        </p:txBody>
      </p:sp>
      <p:sp>
        <p:nvSpPr>
          <p:cNvPr id="3" name="Rectangle 4"/>
          <p:cNvSpPr>
            <a:spLocks noGrp="1" noChangeArrowheads="1"/>
          </p:cNvSpPr>
          <p:nvPr>
            <p:ph type="ftr" idx="11"/>
          </p:nvPr>
        </p:nvSpPr>
        <p:spPr>
          <a:ln/>
        </p:spPr>
        <p:txBody>
          <a:bodyPr/>
          <a:lstStyle>
            <a:lvl1pPr>
              <a:defRPr/>
            </a:lvl1pPr>
          </a:lstStyle>
          <a:p>
            <a:pPr>
              <a:defRPr/>
            </a:pPr>
            <a:r>
              <a:rPr lang="en-US" smtClean="0">
                <a:solidFill>
                  <a:prstClr val="white"/>
                </a:solidFill>
              </a:rPr>
              <a:t>Project Overview:  EGI-InSPIRE Review 2013</a:t>
            </a:r>
            <a:endParaRPr lang="el-GR">
              <a:solidFill>
                <a:prstClr val="white"/>
              </a:solidFill>
            </a:endParaRPr>
          </a:p>
        </p:txBody>
      </p:sp>
      <p:sp>
        <p:nvSpPr>
          <p:cNvPr id="4" name="Rectangle 5"/>
          <p:cNvSpPr>
            <a:spLocks noGrp="1" noChangeArrowheads="1"/>
          </p:cNvSpPr>
          <p:nvPr>
            <p:ph type="sldNum" idx="12"/>
          </p:nvPr>
        </p:nvSpPr>
        <p:spPr>
          <a:ln/>
        </p:spPr>
        <p:txBody>
          <a:bodyPr/>
          <a:lstStyle>
            <a:lvl1pPr>
              <a:defRPr/>
            </a:lvl1pPr>
          </a:lstStyle>
          <a:p>
            <a:pPr>
              <a:defRPr/>
            </a:pPr>
            <a:fld id="{B58590DA-BDAD-4C36-9950-45591B28900A}" type="slidenum">
              <a:rPr lang="el-GR">
                <a:solidFill>
                  <a:prstClr val="white"/>
                </a:solidFill>
              </a:rPr>
              <a:pPr>
                <a:defRPr/>
              </a:pPr>
              <a:t>‹#›</a:t>
            </a:fld>
            <a:endParaRPr lang="el-GR">
              <a:solidFill>
                <a:prstClr val="white"/>
              </a:solidFill>
            </a:endParaRPr>
          </a:p>
        </p:txBody>
      </p:sp>
    </p:spTree>
    <p:extLst>
      <p:ext uri="{BB962C8B-B14F-4D97-AF65-F5344CB8AC3E}">
        <p14:creationId xmlns:p14="http://schemas.microsoft.com/office/powerpoint/2010/main" val="29666137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03/07/2013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423600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03/07/2013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fld id="{12953DB3-8D6D-4414-A409-ABD8E7C7A111}"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6" name="Slide Number Placeholder 5"/>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8668494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03/07/2013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fld id="{4C35B3B3-677A-4674-90FA-2C1577B4F848}"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6" name="Slide Number Placeholder 5"/>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046710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03/07/2013</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fld id="{C401B044-80BE-4F98-823F-2303A46B15CE}"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7" name="Slide Number Placeholder 6"/>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7021720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03/07/2013</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fld id="{236A9D3E-2842-43F1-B9BD-C73EC4E21162}"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9" name="Slide Number Placeholder 8"/>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14037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03/07/2013</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fld id="{AB80C455-5052-40C4-B4FF-CD4A5FA5CA6C}"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5" name="Slide Number Placeholder 4"/>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4043476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03/07/2013</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fld id="{110FFECD-67E2-42D4-AB45-1A006B397815}"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4" name="Slide Number Placeholder 3"/>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60401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03/07/2013</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fld id="{54AE2EF2-2737-4415-A658-756C8ED1870E}"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7" name="Slide Number Placeholder 6"/>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684251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03/07/2013</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fld id="{57543E49-5BCB-41DC-8244-5A4036AC3EFE}"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7" name="Slide Number Placeholder 6"/>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3049530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03/07/2013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fld id="{DAEC735E-BF75-4497-B807-CE7C218281C1}"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6" name="Slide Number Placeholder 5"/>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5568261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03/07/2013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fld id="{D0CC64A3-DC63-4002-981C-00A35FCF2A2B}"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6" name="Slide Number Placeholder 5"/>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23992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bwMode="auto">
          <a:xfrm>
            <a:off x="0" y="0"/>
            <a:ext cx="9144000" cy="14478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17550"/>
          </a:xfrm>
        </p:spPr>
        <p:txBody>
          <a:bodyPr/>
          <a:lstStyle>
            <a:lvl1pPr algn="l">
              <a:defRPr sz="2000" b="1"/>
            </a:lvl1pPr>
          </a:lstStyle>
          <a:p>
            <a:r>
              <a:rPr lang="en-GB" dirty="0" smtClean="0"/>
              <a:t>Click to edit Master title style</a:t>
            </a:r>
            <a:endParaRPr lang="en-GB" dirty="0"/>
          </a:p>
        </p:txBody>
      </p:sp>
      <p:sp>
        <p:nvSpPr>
          <p:cNvPr id="3" name="Content Placeholder 2"/>
          <p:cNvSpPr>
            <a:spLocks noGrp="1"/>
          </p:cNvSpPr>
          <p:nvPr>
            <p:ph idx="1"/>
          </p:nvPr>
        </p:nvSpPr>
        <p:spPr>
          <a:xfrm>
            <a:off x="3575050" y="1447800"/>
            <a:ext cx="5111750" cy="4678363"/>
          </a:xfrm>
        </p:spPr>
        <p:txBody>
          <a:bodyPr/>
          <a:lstStyle>
            <a:lvl1pPr>
              <a:defRPr sz="2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0" y="0"/>
            <a:ext cx="9144000" cy="1447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3" name="Picture Placeholder 2"/>
          <p:cNvSpPr>
            <a:spLocks noGrp="1"/>
          </p:cNvSpPr>
          <p:nvPr>
            <p:ph type="pic" idx="1"/>
          </p:nvPr>
        </p:nvSpPr>
        <p:spPr>
          <a:xfrm>
            <a:off x="1752600" y="990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423862"/>
          </a:xfrm>
        </p:spPr>
        <p:txBody>
          <a:bodyPr anchor="ctr"/>
          <a:lstStyle>
            <a:lvl1pPr marL="0" indent="0" algn="ctr">
              <a:buNone/>
              <a:defRPr sz="11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vmlDrawing" Target="../drawings/vmlDrawing1.vml"/><Relationship Id="rId15" Type="http://schemas.openxmlformats.org/officeDocument/2006/relationships/image" Target="../media/image6.jpeg"/><Relationship Id="rId16" Type="http://schemas.openxmlformats.org/officeDocument/2006/relationships/oleObject" Target="../embeddings/oleObject1.bin"/><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theme" Target="../theme/theme4.xml"/><Relationship Id="rId7" Type="http://schemas.openxmlformats.org/officeDocument/2006/relationships/image" Target="../media/image8.jpeg"/><Relationship Id="rId1" Type="http://schemas.openxmlformats.org/officeDocument/2006/relationships/slideLayout" Target="../slideLayouts/slideLayout35.xml"/><Relationship Id="rId2"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theme" Target="../theme/theme5.xml"/><Relationship Id="rId7" Type="http://schemas.openxmlformats.org/officeDocument/2006/relationships/image" Target="../media/image8.jpeg"/><Relationship Id="rId1" Type="http://schemas.openxmlformats.org/officeDocument/2006/relationships/slideLayout" Target="../slideLayouts/slideLayout40.xml"/><Relationship Id="rId2"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6.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Light-Blue-Top-Banner-Only.jpg"/>
          <p:cNvPicPr>
            <a:picLocks noChangeAspect="1"/>
          </p:cNvPicPr>
          <p:nvPr/>
        </p:nvPicPr>
        <p:blipFill>
          <a:blip r:embed="rId13"/>
          <a:stretch>
            <a:fillRect/>
          </a:stretch>
        </p:blipFill>
        <p:spPr>
          <a:xfrm>
            <a:off x="0" y="0"/>
            <a:ext cx="9144000" cy="1295400"/>
          </a:xfrm>
          <a:prstGeom prst="rect">
            <a:avLst/>
          </a:prstGeom>
        </p:spPr>
      </p:pic>
      <p:pic>
        <p:nvPicPr>
          <p:cNvPr id="13" name="Picture 12" descr="Light-Blue-Bottom-Banner-with-logos.jpg"/>
          <p:cNvPicPr>
            <a:picLocks noChangeAspect="1"/>
          </p:cNvPicPr>
          <p:nvPr/>
        </p:nvPicPr>
        <p:blipFill>
          <a:blip r:embed="rId14"/>
          <a:stretch>
            <a:fillRect/>
          </a:stretch>
        </p:blipFill>
        <p:spPr>
          <a:xfrm>
            <a:off x="0" y="5759450"/>
            <a:ext cx="9144000" cy="1098550"/>
          </a:xfrm>
          <a:prstGeom prst="rect">
            <a:avLst/>
          </a:prstGeom>
        </p:spPr>
      </p:pic>
      <p:sp>
        <p:nvSpPr>
          <p:cNvPr id="26628" name="Rectangle 4"/>
          <p:cNvSpPr>
            <a:spLocks noGrp="1" noChangeArrowheads="1"/>
          </p:cNvSpPr>
          <p:nvPr>
            <p:ph type="title"/>
          </p:nvPr>
        </p:nvSpPr>
        <p:spPr bwMode="auto">
          <a:xfrm>
            <a:off x="381000" y="152400"/>
            <a:ext cx="8207375" cy="685800"/>
          </a:xfrm>
          <a:prstGeom prst="rect">
            <a:avLst/>
          </a:prstGeom>
          <a:noFill/>
          <a:ln w="9525">
            <a:noFill/>
            <a:miter lim="800000"/>
            <a:headEnd/>
            <a:tailEnd/>
          </a:ln>
          <a:effectLst/>
        </p:spPr>
        <p:txBody>
          <a:bodyPr vert="horz" wrap="square" lIns="36000" tIns="45720" rIns="36000" bIns="45720" numCol="1" anchor="ctr" anchorCtr="0" compatLnSpc="1">
            <a:prstTxWarp prst="textNoShape">
              <a:avLst/>
            </a:prstTxWarp>
          </a:bodyPr>
          <a:lstStyle/>
          <a:p>
            <a:pPr lvl="0"/>
            <a:r>
              <a:rPr lang="en-GB" dirty="0"/>
              <a:t>Click to edit Master title style</a:t>
            </a:r>
          </a:p>
        </p:txBody>
      </p:sp>
      <p:sp>
        <p:nvSpPr>
          <p:cNvPr id="26629" name="Rectangle 5"/>
          <p:cNvSpPr>
            <a:spLocks noGrp="1" noChangeArrowheads="1"/>
          </p:cNvSpPr>
          <p:nvPr>
            <p:ph type="body" idx="1"/>
          </p:nvPr>
        </p:nvSpPr>
        <p:spPr bwMode="auto">
          <a:xfrm>
            <a:off x="379413" y="1528763"/>
            <a:ext cx="7483475" cy="4391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Level 1</a:t>
            </a:r>
          </a:p>
          <a:p>
            <a:pPr lvl="1"/>
            <a:r>
              <a:rPr lang="en-GB" dirty="0"/>
              <a:t>Level 2</a:t>
            </a:r>
          </a:p>
          <a:p>
            <a:pPr lvl="2"/>
            <a:r>
              <a:rPr lang="en-GB" dirty="0"/>
              <a:t>Level 3</a:t>
            </a:r>
          </a:p>
          <a:p>
            <a:pPr lvl="3"/>
            <a:r>
              <a:rPr lang="en-GB" dirty="0"/>
              <a:t>Level 4</a:t>
            </a:r>
          </a:p>
          <a:p>
            <a:pPr lvl="4"/>
            <a:r>
              <a:rPr lang="en-GB" dirty="0"/>
              <a:t>Level 5</a:t>
            </a:r>
          </a:p>
        </p:txBody>
      </p:sp>
      <p:sp>
        <p:nvSpPr>
          <p:cNvPr id="26639" name="Text Box 15"/>
          <p:cNvSpPr txBox="1">
            <a:spLocks noChangeArrowheads="1"/>
          </p:cNvSpPr>
          <p:nvPr/>
        </p:nvSpPr>
        <p:spPr bwMode="auto">
          <a:xfrm>
            <a:off x="8266113" y="6661150"/>
            <a:ext cx="647700" cy="152400"/>
          </a:xfrm>
          <a:prstGeom prst="rect">
            <a:avLst/>
          </a:prstGeom>
          <a:noFill/>
          <a:ln w="9525">
            <a:noFill/>
            <a:miter lim="800000"/>
            <a:headEnd/>
            <a:tailEnd/>
          </a:ln>
          <a:effectLst/>
        </p:spPr>
        <p:txBody>
          <a:bodyPr wrap="none" lIns="0" tIns="0" rIns="0" bIns="0">
            <a:prstTxWarp prst="textNoShape">
              <a:avLst/>
            </a:prstTxWarp>
          </a:bodyPr>
          <a:lstStyle/>
          <a:p>
            <a:pPr algn="r">
              <a:spcBef>
                <a:spcPct val="50000"/>
              </a:spcBef>
            </a:pPr>
            <a:fld id="{B2A4767C-40B7-6847-8247-FA88E3F8DC97}" type="slidenum">
              <a:rPr lang="en-GB" sz="1000">
                <a:solidFill>
                  <a:srgbClr val="20386C">
                    <a:alpha val="51000"/>
                  </a:srgbClr>
                </a:solidFill>
                <a:latin typeface="Arial" charset="0"/>
              </a:rPr>
              <a:pPr algn="r">
                <a:spcBef>
                  <a:spcPct val="50000"/>
                </a:spcBef>
              </a:pPr>
              <a:t>‹#›</a:t>
            </a:fld>
            <a:endParaRPr lang="en-GB" sz="1000" dirty="0">
              <a:solidFill>
                <a:srgbClr val="20386C">
                  <a:alpha val="51000"/>
                </a:srgbClr>
              </a:solidFill>
              <a:latin typeface="Arial" charset="0"/>
            </a:endParaRPr>
          </a:p>
        </p:txBody>
      </p:sp>
      <p:pic>
        <p:nvPicPr>
          <p:cNvPr id="7" name="Picture 6"/>
          <p:cNvPicPr>
            <a:picLocks noChangeAspect="1"/>
          </p:cNvPicPr>
          <p:nvPr userDrawn="1"/>
        </p:nvPicPr>
        <p:blipFill rotWithShape="1">
          <a:blip r:embed="rId15">
            <a:extLst>
              <a:ext uri="{28A0092B-C50C-407E-A947-70E740481C1C}">
                <a14:useLocalDpi xmlns:a14="http://schemas.microsoft.com/office/drawing/2010/main" val="0"/>
              </a:ext>
            </a:extLst>
          </a:blip>
          <a:srcRect l="10809" r="10819"/>
          <a:stretch/>
        </p:blipFill>
        <p:spPr>
          <a:xfrm>
            <a:off x="1693066" y="6098058"/>
            <a:ext cx="862710" cy="619200"/>
          </a:xfrm>
          <a:prstGeom prst="rect">
            <a:avLst/>
          </a:prstGeom>
          <a:ln w="1270">
            <a:noFill/>
          </a:ln>
          <a:effectLst>
            <a:outerShdw blurRad="63500" dist="50800" dir="8100000" algn="tr" rotWithShape="0">
              <a:schemeClr val="accent6">
                <a:lumMod val="75000"/>
                <a:lumOff val="25000"/>
                <a:alpha val="40000"/>
              </a:schemeClr>
            </a:outerShdw>
          </a:effec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xmlns:p14="http://schemas.microsoft.com/office/powerpoint/2010/main" id="1" dur="indefinite" restart="never" nodeType="tmRoot"/>
      </p:par>
    </p:tnLst>
  </p:timing>
  <p:txStyles>
    <p:title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p:titleStyle>
    <p:body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1981200" y="6400800"/>
            <a:ext cx="533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100">
                <a:solidFill>
                  <a:schemeClr val="bg2"/>
                </a:solidFill>
              </a:defRPr>
            </a:lvl1pPr>
          </a:lstStyle>
          <a:p>
            <a:pPr defTabSz="457200" eaLnBrk="1" fontAlgn="auto" hangingPunct="1">
              <a:spcBef>
                <a:spcPts val="0"/>
              </a:spcBef>
              <a:spcAft>
                <a:spcPts val="0"/>
              </a:spcAft>
            </a:pPr>
            <a:endParaRPr lang="en-GB">
              <a:solidFill>
                <a:srgbClr val="808080"/>
              </a:solidFill>
              <a:latin typeface="Arial"/>
              <a:ea typeface="ＭＳ Ｐゴシック"/>
              <a:cs typeface="ＭＳ Ｐゴシック"/>
            </a:endParaRPr>
          </a:p>
        </p:txBody>
      </p:sp>
      <p:sp>
        <p:nvSpPr>
          <p:cNvPr id="1035" name="Rectangle 11"/>
          <p:cNvSpPr>
            <a:spLocks noChangeArrowheads="1"/>
          </p:cNvSpPr>
          <p:nvPr/>
        </p:nvSpPr>
        <p:spPr bwMode="auto">
          <a:xfrm>
            <a:off x="0" y="1066800"/>
            <a:ext cx="9144000" cy="76200"/>
          </a:xfrm>
          <a:prstGeom prst="rect">
            <a:avLst/>
          </a:prstGeom>
          <a:solidFill>
            <a:srgbClr val="5DAD41"/>
          </a:solidFill>
          <a:ln w="9525">
            <a:noFill/>
            <a:miter lim="800000"/>
            <a:headEnd/>
            <a:tailEnd/>
          </a:ln>
        </p:spPr>
        <p:txBody>
          <a:bodyPr/>
          <a:lstStyle/>
          <a:p>
            <a:pPr defTabSz="457200" eaLnBrk="1" fontAlgn="auto" hangingPunct="1">
              <a:spcBef>
                <a:spcPct val="20000"/>
              </a:spcBef>
              <a:spcAft>
                <a:spcPts val="0"/>
              </a:spcAft>
              <a:buClr>
                <a:srgbClr val="176D89"/>
              </a:buClr>
              <a:buFont typeface="Times" charset="0"/>
              <a:buNone/>
            </a:pPr>
            <a:endParaRPr lang="ja-JP" altLang="en-US" sz="2800">
              <a:solidFill>
                <a:srgbClr val="FFFFFF"/>
              </a:solidFill>
              <a:latin typeface="Arial"/>
              <a:ea typeface="ＭＳ Ｐゴシック"/>
              <a:cs typeface="ＭＳ Ｐゴシック"/>
            </a:endParaRPr>
          </a:p>
        </p:txBody>
      </p:sp>
      <p:sp>
        <p:nvSpPr>
          <p:cNvPr id="2" name="Rectangle 17"/>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endParaRPr lang="en-US" altLang="ja-JP"/>
          </a:p>
        </p:txBody>
      </p:sp>
      <p:sp>
        <p:nvSpPr>
          <p:cNvPr id="1030" name="Rectangle 18"/>
          <p:cNvSpPr>
            <a:spLocks noGrp="1" noChangeArrowheads="1"/>
          </p:cNvSpPr>
          <p:nvPr>
            <p:ph type="body" idx="1"/>
          </p:nvPr>
        </p:nvSpPr>
        <p:spPr bwMode="auto">
          <a:xfrm>
            <a:off x="685800" y="1524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endParaRPr lang="en-US" altLang="ja-JP"/>
          </a:p>
        </p:txBody>
      </p:sp>
      <p:sp>
        <p:nvSpPr>
          <p:cNvPr id="1045" name="Text Box 21"/>
          <p:cNvSpPr txBox="1">
            <a:spLocks noChangeArrowheads="1"/>
          </p:cNvSpPr>
          <p:nvPr/>
        </p:nvSpPr>
        <p:spPr bwMode="auto">
          <a:xfrm>
            <a:off x="990600" y="6477000"/>
            <a:ext cx="1371600" cy="18415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auto" hangingPunct="1">
              <a:spcBef>
                <a:spcPct val="50000"/>
              </a:spcBef>
              <a:spcAft>
                <a:spcPts val="0"/>
              </a:spcAft>
            </a:pPr>
            <a:r>
              <a:rPr lang="en-US" altLang="ja-JP" sz="600">
                <a:solidFill>
                  <a:srgbClr val="000000"/>
                </a:solidFill>
              </a:rPr>
              <a:t>© 2009 Open Grid Forum</a:t>
            </a:r>
          </a:p>
        </p:txBody>
      </p:sp>
      <p:graphicFrame>
        <p:nvGraphicFramePr>
          <p:cNvPr id="1026"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074" r:id="rId16" imgW="0" imgH="0" progId="PowerPoint.Show.8">
                  <p:embed/>
                </p:oleObj>
              </mc:Choice>
              <mc:Fallback>
                <p:oleObj r:id="rId16" imgW="0" imgH="0" progId="PowerPoint.Show.8">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700" r:id="rId12"/>
  </p:sldLayoutIdLst>
  <p:txStyles>
    <p:titleStyle>
      <a:lvl1pPr algn="l" rtl="0" eaLnBrk="1" fontAlgn="base" hangingPunct="1">
        <a:spcBef>
          <a:spcPct val="0"/>
        </a:spcBef>
        <a:spcAft>
          <a:spcPct val="0"/>
        </a:spcAft>
        <a:defRPr sz="3500">
          <a:solidFill>
            <a:schemeClr val="tx1"/>
          </a:solidFill>
          <a:latin typeface="+mj-lt"/>
          <a:ea typeface="+mj-ea"/>
          <a:cs typeface="+mj-cs"/>
        </a:defRPr>
      </a:lvl1pPr>
      <a:lvl2pPr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2pPr>
      <a:lvl3pPr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3pPr>
      <a:lvl4pPr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4pPr>
      <a:lvl5pPr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5pPr>
      <a:lvl6pPr marL="457200"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6pPr>
      <a:lvl7pPr marL="914400"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7pPr>
      <a:lvl8pPr marL="1371600"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8pPr>
      <a:lvl9pPr marL="1828800"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9pPr>
    </p:titleStyle>
    <p:bodyStyle>
      <a:lvl1pPr marL="342900" indent="-342900" algn="l" rtl="0" eaLnBrk="1" fontAlgn="base" hangingPunct="1">
        <a:spcBef>
          <a:spcPct val="20000"/>
        </a:spcBef>
        <a:spcAft>
          <a:spcPct val="0"/>
        </a:spcAft>
        <a:buClr>
          <a:schemeClr val="accent2"/>
        </a:buClr>
        <a:buFont typeface="Time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679BB-DB2E-3642-9FA6-9008755EF939}" type="datetimeFigureOut">
              <a:rPr lang="en-US" smtClean="0"/>
              <a:t>03/07/2013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FB5CD-9F91-1044-B236-6A0DD449B60F}" type="slidenum">
              <a:rPr lang="en-GB" smtClean="0"/>
              <a:t>‹#›</a:t>
            </a:fld>
            <a:endParaRPr lang="en-GB"/>
          </a:p>
        </p:txBody>
      </p:sp>
    </p:spTree>
    <p:extLst>
      <p:ext uri="{BB962C8B-B14F-4D97-AF65-F5344CB8AC3E}">
        <p14:creationId xmlns:p14="http://schemas.microsoft.com/office/powerpoint/2010/main" val="352344537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grpSp>
        <p:nvGrpSpPr>
          <p:cNvPr id="1027" name="Group 12"/>
          <p:cNvGrpSpPr>
            <a:grpSpLocks/>
          </p:cNvGrpSpPr>
          <p:nvPr/>
        </p:nvGrpSpPr>
        <p:grpSpPr bwMode="auto">
          <a:xfrm>
            <a:off x="0" y="0"/>
            <a:ext cx="9144000" cy="1044575"/>
            <a:chOff x="-1" y="0"/>
            <a:chExt cx="9144001" cy="1044575"/>
          </a:xfrm>
        </p:grpSpPr>
        <p:sp>
          <p:nvSpPr>
            <p:cNvPr id="8"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pic>
          <p:nvPicPr>
            <p:cNvPr id="1036" name="Picture 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sp>
          <p:nvSpPr>
            <p:cNvPr id="11"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grpSp>
      <p:sp>
        <p:nvSpPr>
          <p:cNvPr id="1028"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pitchFamily="34" charset="0"/>
                <a:cs typeface="Arial" pitchFamily="34" charset="0"/>
              </a:defRPr>
            </a:lvl1pPr>
          </a:lstStyle>
          <a:p>
            <a:pPr eaLnBrk="1" hangingPunct="1"/>
            <a:fld id="{F8FE9CEF-7BF4-4A4E-A5D2-3998D50F5A5B}" type="datetime1">
              <a:rPr lang="en-US">
                <a:solidFill>
                  <a:prstClr val="white"/>
                </a:solidFill>
              </a:rPr>
              <a:pPr eaLnBrk="1" hangingPunct="1"/>
              <a:t>03/07/2013</a:t>
            </a:fld>
            <a:endParaRPr lang="en-US">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bg1"/>
                </a:solidFill>
                <a:latin typeface="Arial" pitchFamily="34" charset="0"/>
                <a:cs typeface="Arial" pitchFamily="34" charset="0"/>
              </a:defRPr>
            </a:lvl1pPr>
          </a:lstStyle>
          <a:p>
            <a:pPr eaLnBrk="1" hangingPunct="1"/>
            <a:r>
              <a:rPr lang="en-US">
                <a:solidFill>
                  <a:prstClr val="white"/>
                </a:solidFill>
              </a:rPr>
              <a:t>Project Overview:  EGI-InSPIRE Review 2013</a:t>
            </a:r>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pitchFamily="34" charset="0"/>
                <a:cs typeface="Arial" pitchFamily="34" charset="0"/>
              </a:defRPr>
            </a:lvl1pPr>
          </a:lstStyle>
          <a:p>
            <a:pPr eaLnBrk="1" hangingPunct="1"/>
            <a:fld id="{58F9E2CB-0116-4780-86D2-CC4FD60E8734}" type="slidenum">
              <a:rPr lang="en-US">
                <a:solidFill>
                  <a:prstClr val="white"/>
                </a:solidFill>
              </a:rPr>
              <a:pPr eaLnBrk="1" hangingPunct="1"/>
              <a:t>‹#›</a:t>
            </a:fld>
            <a:endParaRPr lang="en-US">
              <a:solidFill>
                <a:prstClr val="white"/>
              </a:solidFill>
            </a:endParaRPr>
          </a:p>
        </p:txBody>
      </p:sp>
      <p:sp>
        <p:nvSpPr>
          <p:cNvPr id="15"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eaLnBrk="1" fontAlgn="auto" hangingPunct="1">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Calibri"/>
                <a:ea typeface="SimSun" charset="0"/>
                <a:cs typeface="Arial" pitchFamily="34" charset="0"/>
              </a:rPr>
              <a:t>www.egi.eu</a:t>
            </a:r>
          </a:p>
        </p:txBody>
      </p:sp>
      <p:sp>
        <p:nvSpPr>
          <p:cNvPr id="16" name="Rectangle 18"/>
          <p:cNvSpPr>
            <a:spLocks noChangeArrowheads="1"/>
          </p:cNvSpPr>
          <p:nvPr/>
        </p:nvSpPr>
        <p:spPr bwMode="auto">
          <a:xfrm>
            <a:off x="53975" y="6605588"/>
            <a:ext cx="2286000" cy="279400"/>
          </a:xfrm>
          <a:prstGeom prst="rect">
            <a:avLst/>
          </a:prstGeom>
          <a:noFill/>
          <a:ln w="9525">
            <a:noFill/>
            <a:round/>
            <a:headEnd/>
            <a:tailEnd/>
          </a:ln>
          <a:effectLst/>
        </p:spPr>
        <p:txBody>
          <a:bodyPr lIns="90000" tIns="46800" rIns="90000" bIns="46800">
            <a:spAutoFit/>
          </a:bodyPr>
          <a:lstStyle/>
          <a:p>
            <a:pPr eaLnBrk="1" fontAlgn="auto" hangingPunct="1">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Calibri"/>
                <a:ea typeface="SimSun" charset="0"/>
                <a:cs typeface="Arial" pitchFamily="34" charset="0"/>
              </a:rPr>
              <a:t>EGI-</a:t>
            </a:r>
            <a:r>
              <a:rPr lang="en-US" sz="1200" dirty="0" err="1">
                <a:solidFill>
                  <a:srgbClr val="FFFFFF"/>
                </a:solidFill>
                <a:latin typeface="Calibri"/>
                <a:ea typeface="SimSun" charset="0"/>
                <a:cs typeface="Arial" pitchFamily="34" charset="0"/>
              </a:rPr>
              <a:t>InSPIRE</a:t>
            </a:r>
            <a:r>
              <a:rPr lang="en-US" sz="1200" dirty="0">
                <a:solidFill>
                  <a:srgbClr val="FFFFFF"/>
                </a:solidFill>
                <a:latin typeface="Calibri"/>
                <a:ea typeface="SimSun" charset="0"/>
                <a:cs typeface="Arial" pitchFamily="34" charset="0"/>
              </a:rPr>
              <a:t> RI-261323</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hf hdr="0" dt="0"/>
  <p:txStyles>
    <p:titleStyle>
      <a:lvl1pPr algn="ctr" rtl="0" eaLnBrk="1" fontAlgn="base" hangingPunct="1">
        <a:spcBef>
          <a:spcPct val="0"/>
        </a:spcBef>
        <a:spcAft>
          <a:spcPct val="0"/>
        </a:spcAft>
        <a:defRPr sz="44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bg1"/>
          </a:solidFill>
          <a:latin typeface="Arial" pitchFamily="34" charset="0"/>
          <a:cs typeface="Arial" pitchFamily="34" charset="0"/>
        </a:defRPr>
      </a:lvl2pPr>
      <a:lvl3pPr algn="ctr" rtl="0" eaLnBrk="1" fontAlgn="base" hangingPunct="1">
        <a:spcBef>
          <a:spcPct val="0"/>
        </a:spcBef>
        <a:spcAft>
          <a:spcPct val="0"/>
        </a:spcAft>
        <a:defRPr sz="4400">
          <a:solidFill>
            <a:schemeClr val="bg1"/>
          </a:solidFill>
          <a:latin typeface="Arial" pitchFamily="34" charset="0"/>
          <a:cs typeface="Arial" pitchFamily="34" charset="0"/>
        </a:defRPr>
      </a:lvl3pPr>
      <a:lvl4pPr algn="ctr" rtl="0" eaLnBrk="1" fontAlgn="base" hangingPunct="1">
        <a:spcBef>
          <a:spcPct val="0"/>
        </a:spcBef>
        <a:spcAft>
          <a:spcPct val="0"/>
        </a:spcAft>
        <a:defRPr sz="4400">
          <a:solidFill>
            <a:schemeClr val="bg1"/>
          </a:solidFill>
          <a:latin typeface="Arial" pitchFamily="34" charset="0"/>
          <a:cs typeface="Arial" pitchFamily="34" charset="0"/>
        </a:defRPr>
      </a:lvl4pPr>
      <a:lvl5pPr algn="ctr" rtl="0" eaLnBrk="1" fontAlgn="base" hangingPunct="1">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grpSp>
        <p:nvGrpSpPr>
          <p:cNvPr id="1027" name="Group 12"/>
          <p:cNvGrpSpPr>
            <a:grpSpLocks/>
          </p:cNvGrpSpPr>
          <p:nvPr/>
        </p:nvGrpSpPr>
        <p:grpSpPr bwMode="auto">
          <a:xfrm>
            <a:off x="0" y="0"/>
            <a:ext cx="9144000" cy="1044575"/>
            <a:chOff x="-1" y="0"/>
            <a:chExt cx="9144001" cy="1044575"/>
          </a:xfrm>
        </p:grpSpPr>
        <p:sp>
          <p:nvSpPr>
            <p:cNvPr id="8"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pic>
          <p:nvPicPr>
            <p:cNvPr id="1036" name="Picture 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sp>
          <p:nvSpPr>
            <p:cNvPr id="11"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grpSp>
      <p:sp>
        <p:nvSpPr>
          <p:cNvPr id="1028"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pitchFamily="34" charset="0"/>
                <a:cs typeface="Arial" pitchFamily="34" charset="0"/>
              </a:defRPr>
            </a:lvl1pPr>
          </a:lstStyle>
          <a:p>
            <a:pPr eaLnBrk="1" hangingPunct="1"/>
            <a:fld id="{F8FE9CEF-7BF4-4A4E-A5D2-3998D50F5A5B}" type="datetime1">
              <a:rPr lang="en-US">
                <a:solidFill>
                  <a:prstClr val="white"/>
                </a:solidFill>
              </a:rPr>
              <a:pPr eaLnBrk="1" hangingPunct="1"/>
              <a:t>03/07/2013</a:t>
            </a:fld>
            <a:endParaRPr lang="en-US">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bg1"/>
                </a:solidFill>
                <a:latin typeface="Arial" pitchFamily="34" charset="0"/>
                <a:cs typeface="Arial" pitchFamily="34" charset="0"/>
              </a:defRPr>
            </a:lvl1pPr>
          </a:lstStyle>
          <a:p>
            <a:pPr eaLnBrk="1" hangingPunct="1"/>
            <a:r>
              <a:rPr lang="en-US">
                <a:solidFill>
                  <a:prstClr val="white"/>
                </a:solidFill>
              </a:rPr>
              <a:t>Project Overview:  EGI-InSPIRE Review 2013</a:t>
            </a:r>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pitchFamily="34" charset="0"/>
                <a:cs typeface="Arial" pitchFamily="34" charset="0"/>
              </a:defRPr>
            </a:lvl1pPr>
          </a:lstStyle>
          <a:p>
            <a:pPr eaLnBrk="1" hangingPunct="1"/>
            <a:fld id="{58F9E2CB-0116-4780-86D2-CC4FD60E8734}" type="slidenum">
              <a:rPr lang="en-US">
                <a:solidFill>
                  <a:prstClr val="white"/>
                </a:solidFill>
              </a:rPr>
              <a:pPr eaLnBrk="1" hangingPunct="1"/>
              <a:t>‹#›</a:t>
            </a:fld>
            <a:endParaRPr lang="en-US">
              <a:solidFill>
                <a:prstClr val="white"/>
              </a:solidFill>
            </a:endParaRPr>
          </a:p>
        </p:txBody>
      </p:sp>
      <p:sp>
        <p:nvSpPr>
          <p:cNvPr id="15"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eaLnBrk="1" fontAlgn="auto" hangingPunct="1">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Calibri"/>
                <a:ea typeface="SimSun" charset="0"/>
                <a:cs typeface="Arial" pitchFamily="34" charset="0"/>
              </a:rPr>
              <a:t>www.egi.eu</a:t>
            </a:r>
          </a:p>
        </p:txBody>
      </p:sp>
      <p:sp>
        <p:nvSpPr>
          <p:cNvPr id="16" name="Rectangle 18"/>
          <p:cNvSpPr>
            <a:spLocks noChangeArrowheads="1"/>
          </p:cNvSpPr>
          <p:nvPr/>
        </p:nvSpPr>
        <p:spPr bwMode="auto">
          <a:xfrm>
            <a:off x="53975" y="6605588"/>
            <a:ext cx="2286000" cy="279400"/>
          </a:xfrm>
          <a:prstGeom prst="rect">
            <a:avLst/>
          </a:prstGeom>
          <a:noFill/>
          <a:ln w="9525">
            <a:noFill/>
            <a:round/>
            <a:headEnd/>
            <a:tailEnd/>
          </a:ln>
          <a:effectLst/>
        </p:spPr>
        <p:txBody>
          <a:bodyPr lIns="90000" tIns="46800" rIns="90000" bIns="46800">
            <a:spAutoFit/>
          </a:bodyPr>
          <a:lstStyle/>
          <a:p>
            <a:pPr eaLnBrk="1" fontAlgn="auto" hangingPunct="1">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Calibri"/>
                <a:ea typeface="SimSun" charset="0"/>
                <a:cs typeface="Arial" pitchFamily="34" charset="0"/>
              </a:rPr>
              <a:t>EGI-</a:t>
            </a:r>
            <a:r>
              <a:rPr lang="en-US" sz="1200" dirty="0" err="1">
                <a:solidFill>
                  <a:srgbClr val="FFFFFF"/>
                </a:solidFill>
                <a:latin typeface="Calibri"/>
                <a:ea typeface="SimSun" charset="0"/>
                <a:cs typeface="Arial" pitchFamily="34" charset="0"/>
              </a:rPr>
              <a:t>InSPIRE</a:t>
            </a:r>
            <a:r>
              <a:rPr lang="en-US" sz="1200" dirty="0">
                <a:solidFill>
                  <a:srgbClr val="FFFFFF"/>
                </a:solidFill>
                <a:latin typeface="Calibri"/>
                <a:ea typeface="SimSun" charset="0"/>
                <a:cs typeface="Arial" pitchFamily="34" charset="0"/>
              </a:rPr>
              <a:t> RI-261323</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hf hdr="0" dt="0"/>
  <p:txStyles>
    <p:titleStyle>
      <a:lvl1pPr algn="ctr" rtl="0" eaLnBrk="1" fontAlgn="base" hangingPunct="1">
        <a:spcBef>
          <a:spcPct val="0"/>
        </a:spcBef>
        <a:spcAft>
          <a:spcPct val="0"/>
        </a:spcAft>
        <a:defRPr sz="44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bg1"/>
          </a:solidFill>
          <a:latin typeface="Arial" pitchFamily="34" charset="0"/>
          <a:cs typeface="Arial" pitchFamily="34" charset="0"/>
        </a:defRPr>
      </a:lvl2pPr>
      <a:lvl3pPr algn="ctr" rtl="0" eaLnBrk="1" fontAlgn="base" hangingPunct="1">
        <a:spcBef>
          <a:spcPct val="0"/>
        </a:spcBef>
        <a:spcAft>
          <a:spcPct val="0"/>
        </a:spcAft>
        <a:defRPr sz="4400">
          <a:solidFill>
            <a:schemeClr val="bg1"/>
          </a:solidFill>
          <a:latin typeface="Arial" pitchFamily="34" charset="0"/>
          <a:cs typeface="Arial" pitchFamily="34" charset="0"/>
        </a:defRPr>
      </a:lvl3pPr>
      <a:lvl4pPr algn="ctr" rtl="0" eaLnBrk="1" fontAlgn="base" hangingPunct="1">
        <a:spcBef>
          <a:spcPct val="0"/>
        </a:spcBef>
        <a:spcAft>
          <a:spcPct val="0"/>
        </a:spcAft>
        <a:defRPr sz="4400">
          <a:solidFill>
            <a:schemeClr val="bg1"/>
          </a:solidFill>
          <a:latin typeface="Arial" pitchFamily="34" charset="0"/>
          <a:cs typeface="Arial" pitchFamily="34" charset="0"/>
        </a:defRPr>
      </a:lvl4pPr>
      <a:lvl5pPr algn="ctr" rtl="0" eaLnBrk="1" fontAlgn="base" hangingPunct="1">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FCD50-6530-0344-9F14-2A71E065633B}" type="datetimeFigureOut">
              <a:rPr lang="en-US" smtClean="0">
                <a:solidFill>
                  <a:prstClr val="black">
                    <a:tint val="75000"/>
                  </a:prstClr>
                </a:solidFill>
                <a:latin typeface="Arial" charset="0"/>
                <a:ea typeface="ＭＳ Ｐゴシック" pitchFamily="1" charset="-128"/>
              </a:rPr>
              <a:pPr/>
              <a:t>03/07/2013</a:t>
            </a:fld>
            <a:endParaRPr lang="en-GB">
              <a:solidFill>
                <a:prstClr val="black">
                  <a:tint val="75000"/>
                </a:prstClr>
              </a:solidFill>
              <a:latin typeface="Arial" charset="0"/>
              <a:ea typeface="ＭＳ Ｐゴシック"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6F37EF3-84D0-4D1C-AF0E-CA3D2679C724}" type="slidenum">
              <a:rPr lang="ja-JP" altLang="en-US" smtClean="0">
                <a:solidFill>
                  <a:prstClr val="black">
                    <a:tint val="75000"/>
                  </a:prstClr>
                </a:solidFill>
                <a:latin typeface="Arial" charset="0"/>
                <a:ea typeface="ＭＳ Ｐゴシック" pitchFamily="1" charset="-128"/>
              </a:rPr>
              <a:pPr/>
              <a:t>‹#›</a:t>
            </a:fld>
            <a:endParaRPr lang="en-US" altLang="ja-JP" dirty="0">
              <a:solidFill>
                <a:prstClr val="black">
                  <a:tint val="75000"/>
                </a:prstClr>
              </a:solidFill>
              <a:latin typeface="Arial" charset="0"/>
              <a:ea typeface="ＭＳ Ｐゴシック" pitchFamily="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21D71-6F0E-4141-B429-C82C515D2613}" type="slidenum">
              <a:rPr lang="en-GB" smtClean="0">
                <a:solidFill>
                  <a:prstClr val="black">
                    <a:tint val="75000"/>
                  </a:prstClr>
                </a:solidFill>
                <a:latin typeface="Arial" charset="0"/>
                <a:ea typeface="ＭＳ Ｐゴシック" pitchFamily="1" charset="-128"/>
              </a:rPr>
              <a:pPr/>
              <a:t>‹#›</a:t>
            </a:fld>
            <a:endParaRPr lang="en-GB">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248251502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3.emf"/><Relationship Id="rId1" Type="http://schemas.openxmlformats.org/officeDocument/2006/relationships/vmlDrawing" Target="../drawings/vmlDrawing2.vml"/><Relationship Id="rId2"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5" Type="http://schemas.openxmlformats.org/officeDocument/2006/relationships/image" Target="../media/image42.jpeg"/><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 Id="rId3"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egi.eu/indico/categoryDisplay.py?categId=5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ctrTitle"/>
          </p:nvPr>
        </p:nvSpPr>
        <p:spPr>
          <a:xfrm>
            <a:off x="468313" y="2708920"/>
            <a:ext cx="7772400" cy="1246188"/>
          </a:xfrm>
        </p:spPr>
        <p:txBody>
          <a:bodyPr/>
          <a:lstStyle/>
          <a:p>
            <a:pPr algn="ctr">
              <a:lnSpc>
                <a:spcPct val="150000"/>
              </a:lnSpc>
              <a:spcBef>
                <a:spcPts val="600"/>
              </a:spcBef>
              <a:spcAft>
                <a:spcPts val="1800"/>
              </a:spcAft>
            </a:pPr>
            <a:r>
              <a:rPr lang="en-US" sz="3200" dirty="0"/>
              <a:t>The Road Towards A Production Quality Federated Cloud Infrastructure In Europe</a:t>
            </a:r>
            <a:r>
              <a:rPr lang="en-GB" sz="3200" dirty="0">
                <a:solidFill>
                  <a:schemeClr val="tx1"/>
                </a:solidFill>
              </a:rPr>
              <a:t/>
            </a:r>
            <a:br>
              <a:rPr lang="en-GB" sz="3200" dirty="0">
                <a:solidFill>
                  <a:schemeClr val="tx1"/>
                </a:solidFill>
              </a:rPr>
            </a:br>
            <a:endParaRPr lang="en-GB" sz="2400" b="0" dirty="0">
              <a:solidFill>
                <a:schemeClr val="tx1"/>
              </a:solidFill>
            </a:endParaRPr>
          </a:p>
        </p:txBody>
      </p:sp>
      <p:sp>
        <p:nvSpPr>
          <p:cNvPr id="32773" name="Rectangle 5"/>
          <p:cNvSpPr>
            <a:spLocks noGrp="1" noChangeArrowheads="1"/>
          </p:cNvSpPr>
          <p:nvPr>
            <p:ph type="subTitle" idx="1"/>
          </p:nvPr>
        </p:nvSpPr>
        <p:spPr>
          <a:xfrm>
            <a:off x="468313" y="4191000"/>
            <a:ext cx="7775575" cy="1254224"/>
          </a:xfrm>
        </p:spPr>
        <p:txBody>
          <a:bodyPr/>
          <a:lstStyle/>
          <a:p>
            <a:r>
              <a:rPr lang="en-GB" dirty="0" smtClean="0"/>
              <a:t>Dr David Wallom</a:t>
            </a:r>
          </a:p>
          <a:p>
            <a:r>
              <a:rPr lang="en-GB" dirty="0" smtClean="0"/>
              <a:t>Chair EGI </a:t>
            </a:r>
            <a:r>
              <a:rPr lang="en-GB" dirty="0" smtClean="0"/>
              <a:t>Federated Cloud </a:t>
            </a:r>
            <a:r>
              <a:rPr lang="en-GB" dirty="0" smtClean="0"/>
              <a:t>Task Force</a:t>
            </a:r>
          </a:p>
          <a:p>
            <a:r>
              <a:rPr lang="en-GB" dirty="0" smtClean="0"/>
              <a:t>Associate Director, Oxford </a:t>
            </a:r>
            <a:r>
              <a:rPr lang="en-GB" dirty="0" err="1" smtClean="0"/>
              <a:t>eResearch</a:t>
            </a:r>
            <a:r>
              <a:rPr lang="en-GB" dirty="0" smtClean="0"/>
              <a:t> Centre, University of Oxford</a:t>
            </a:r>
          </a:p>
          <a:p>
            <a:r>
              <a:rPr lang="en-GB" dirty="0" err="1" smtClean="0"/>
              <a:t>david.wallom@oerc.ox.ac.uk</a:t>
            </a:r>
            <a:endParaRPr lang="en-GB" dirty="0"/>
          </a:p>
        </p:txBody>
      </p:sp>
      <p:sp>
        <p:nvSpPr>
          <p:cNvPr id="6" name="TextBox 5"/>
          <p:cNvSpPr txBox="1"/>
          <p:nvPr/>
        </p:nvSpPr>
        <p:spPr>
          <a:xfrm>
            <a:off x="7371150" y="728205"/>
            <a:ext cx="184666" cy="461665"/>
          </a:xfrm>
          <a:prstGeom prst="rect">
            <a:avLst/>
          </a:prstGeom>
          <a:noFill/>
        </p:spPr>
        <p:txBody>
          <a:bodyPr wrap="none" rtlCol="0">
            <a:spAutoFit/>
          </a:bodyPr>
          <a:lstStyle/>
          <a:p>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title"/>
          </p:nvPr>
        </p:nvSpPr>
        <p:spPr/>
        <p:txBody>
          <a:bodyPr/>
          <a:lstStyle/>
          <a:p>
            <a:r>
              <a:rPr lang="en-US" sz="2800" dirty="0" smtClean="0"/>
              <a:t>EGI Task Force Federated Clouds</a:t>
            </a:r>
          </a:p>
        </p:txBody>
      </p:sp>
      <p:sp>
        <p:nvSpPr>
          <p:cNvPr id="4099" name="Content Placeholder 13"/>
          <p:cNvSpPr>
            <a:spLocks noGrp="1"/>
          </p:cNvSpPr>
          <p:nvPr>
            <p:ph idx="1"/>
          </p:nvPr>
        </p:nvSpPr>
        <p:spPr>
          <a:xfrm>
            <a:off x="395536" y="1340769"/>
            <a:ext cx="7993260" cy="3024336"/>
          </a:xfrm>
        </p:spPr>
        <p:txBody>
          <a:bodyPr/>
          <a:lstStyle/>
          <a:p>
            <a:r>
              <a:rPr lang="en-US" sz="2400" dirty="0" smtClean="0"/>
              <a:t>Stakeholders</a:t>
            </a:r>
          </a:p>
          <a:p>
            <a:pPr marL="971550" lvl="1" indent="-514350">
              <a:buFont typeface="+mj-lt"/>
              <a:buAutoNum type="arabicPeriod"/>
            </a:pPr>
            <a:r>
              <a:rPr lang="en-US" sz="2000" dirty="0" smtClean="0"/>
              <a:t>Resource </a:t>
            </a:r>
            <a:r>
              <a:rPr lang="en-US" sz="2000" dirty="0" err="1" smtClean="0"/>
              <a:t>Centres</a:t>
            </a:r>
            <a:r>
              <a:rPr lang="en-US" sz="2000" dirty="0" smtClean="0"/>
              <a:t> </a:t>
            </a:r>
            <a:br>
              <a:rPr lang="en-US" sz="2000" dirty="0" smtClean="0"/>
            </a:br>
            <a:r>
              <a:rPr lang="en-US" sz="2000" i="1" dirty="0" smtClean="0"/>
              <a:t>offer Cloud services</a:t>
            </a:r>
          </a:p>
          <a:p>
            <a:pPr marL="971550" lvl="1" indent="-514350">
              <a:buFont typeface="+mj-lt"/>
              <a:buAutoNum type="arabicPeriod"/>
            </a:pPr>
            <a:r>
              <a:rPr lang="en-US" sz="2000" dirty="0" smtClean="0"/>
              <a:t>Technology Providers</a:t>
            </a:r>
            <a:br>
              <a:rPr lang="en-US" sz="2000" dirty="0" smtClean="0"/>
            </a:br>
            <a:r>
              <a:rPr lang="en-US" sz="2000" i="1" dirty="0" smtClean="0"/>
              <a:t>tender solutions</a:t>
            </a:r>
          </a:p>
          <a:p>
            <a:pPr marL="971550" lvl="1" indent="-514350">
              <a:buFont typeface="+mj-lt"/>
              <a:buAutoNum type="arabicPeriod"/>
            </a:pPr>
            <a:r>
              <a:rPr lang="en-US" sz="2000" dirty="0" smtClean="0"/>
              <a:t>User communities</a:t>
            </a:r>
            <a:br>
              <a:rPr lang="en-US" sz="2000" dirty="0" smtClean="0"/>
            </a:br>
            <a:r>
              <a:rPr lang="en-US" sz="2000" i="1" dirty="0" smtClean="0"/>
              <a:t>Consume cloud services</a:t>
            </a:r>
          </a:p>
          <a:p>
            <a:endParaRPr lang="en-US" sz="2400" dirty="0" smtClean="0"/>
          </a:p>
          <a:p>
            <a:endParaRPr lang="en-US" sz="2400" dirty="0"/>
          </a:p>
          <a:p>
            <a:r>
              <a:rPr lang="en-US" sz="2400" dirty="0" smtClean="0"/>
              <a:t>6 scenarios = 6 key </a:t>
            </a:r>
            <a:r>
              <a:rPr lang="en-US" sz="2400" i="1" dirty="0" smtClean="0"/>
              <a:t>federated</a:t>
            </a:r>
            <a:r>
              <a:rPr lang="en-US" sz="2400" dirty="0" smtClean="0"/>
              <a:t> cloud capabilities</a:t>
            </a:r>
          </a:p>
          <a:p>
            <a:pPr lvl="1" indent="-276225">
              <a:lnSpc>
                <a:spcPct val="100000"/>
              </a:lnSpc>
              <a:spcBef>
                <a:spcPts val="0"/>
              </a:spcBef>
              <a:buFont typeface="+mj-lt"/>
              <a:buAutoNum type="arabicPeriod"/>
            </a:pPr>
            <a:endParaRPr lang="en-US" sz="1600" dirty="0" smtClean="0"/>
          </a:p>
          <a:p>
            <a:pPr lvl="1" indent="-276225">
              <a:lnSpc>
                <a:spcPct val="100000"/>
              </a:lnSpc>
              <a:spcBef>
                <a:spcPts val="0"/>
              </a:spcBef>
              <a:buFont typeface="+mj-lt"/>
              <a:buAutoNum type="arabicPeriod"/>
            </a:pPr>
            <a:r>
              <a:rPr lang="en-US" sz="1600" dirty="0" smtClean="0"/>
              <a:t>Manage </a:t>
            </a:r>
            <a:r>
              <a:rPr lang="en-US" sz="1600" dirty="0"/>
              <a:t>VM instances</a:t>
            </a:r>
          </a:p>
          <a:p>
            <a:pPr lvl="1" indent="-276225">
              <a:lnSpc>
                <a:spcPct val="100000"/>
              </a:lnSpc>
              <a:spcBef>
                <a:spcPts val="0"/>
              </a:spcBef>
              <a:buFont typeface="+mj-lt"/>
              <a:buAutoNum type="arabicPeriod"/>
            </a:pPr>
            <a:r>
              <a:rPr lang="en-US" sz="1600" dirty="0"/>
              <a:t>Data access/transfer interface</a:t>
            </a:r>
          </a:p>
          <a:p>
            <a:pPr lvl="1" indent="-276225">
              <a:lnSpc>
                <a:spcPct val="100000"/>
              </a:lnSpc>
              <a:spcBef>
                <a:spcPts val="0"/>
              </a:spcBef>
              <a:buFont typeface="+mj-lt"/>
              <a:buAutoNum type="arabicPeriod"/>
            </a:pPr>
            <a:r>
              <a:rPr lang="en-US" sz="1600" dirty="0"/>
              <a:t>Cloud service information federation</a:t>
            </a:r>
          </a:p>
          <a:p>
            <a:pPr lvl="1" indent="-276225">
              <a:lnSpc>
                <a:spcPct val="100000"/>
              </a:lnSpc>
              <a:spcBef>
                <a:spcPts val="0"/>
              </a:spcBef>
              <a:buFont typeface="+mj-lt"/>
              <a:buAutoNum type="arabicPeriod"/>
            </a:pPr>
            <a:r>
              <a:rPr lang="en-US" sz="1600" dirty="0"/>
              <a:t>Resource consumption management</a:t>
            </a:r>
          </a:p>
          <a:p>
            <a:pPr lvl="1" indent="-276225">
              <a:lnSpc>
                <a:spcPct val="100000"/>
              </a:lnSpc>
              <a:spcBef>
                <a:spcPts val="0"/>
              </a:spcBef>
              <a:buFont typeface="+mj-lt"/>
              <a:buAutoNum type="arabicPeriod"/>
            </a:pPr>
            <a:r>
              <a:rPr lang="en-US" sz="1600" dirty="0"/>
              <a:t>Cloud service availability</a:t>
            </a:r>
          </a:p>
          <a:p>
            <a:pPr lvl="1" indent="-276225">
              <a:lnSpc>
                <a:spcPct val="100000"/>
              </a:lnSpc>
              <a:spcBef>
                <a:spcPts val="0"/>
              </a:spcBef>
              <a:buFont typeface="+mj-lt"/>
              <a:buAutoNum type="arabicPeriod"/>
            </a:pPr>
            <a:r>
              <a:rPr lang="en-US" sz="1600" dirty="0"/>
              <a:t>Notification &amp; </a:t>
            </a:r>
            <a:r>
              <a:rPr lang="en-US" sz="1600" dirty="0" smtClean="0"/>
              <a:t>Automation</a:t>
            </a:r>
            <a:endParaRPr lang="en-US" sz="1600" dirty="0"/>
          </a:p>
        </p:txBody>
      </p:sp>
      <p:sp>
        <p:nvSpPr>
          <p:cNvPr id="7" name="Rounded Rectangle 6"/>
          <p:cNvSpPr/>
          <p:nvPr/>
        </p:nvSpPr>
        <p:spPr>
          <a:xfrm>
            <a:off x="4699248" y="2420888"/>
            <a:ext cx="1368152" cy="1080120"/>
          </a:xfrm>
          <a:prstGeom prst="roundRect">
            <a:avLst/>
          </a:prstGeom>
          <a:solidFill>
            <a:schemeClr val="bg1"/>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Resource Centre</a:t>
            </a:r>
          </a:p>
        </p:txBody>
      </p:sp>
      <p:sp>
        <p:nvSpPr>
          <p:cNvPr id="10" name="Rounded Rectangle 9"/>
          <p:cNvSpPr/>
          <p:nvPr/>
        </p:nvSpPr>
        <p:spPr>
          <a:xfrm>
            <a:off x="7164288" y="2420888"/>
            <a:ext cx="1584176" cy="1080120"/>
          </a:xfrm>
          <a:prstGeom prst="roundRect">
            <a:avLst/>
          </a:prstGeom>
          <a:solidFill>
            <a:schemeClr val="bg1"/>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Cloud Management Technology Provider</a:t>
            </a:r>
          </a:p>
        </p:txBody>
      </p:sp>
      <p:sp>
        <p:nvSpPr>
          <p:cNvPr id="11" name="Rounded Rectangle 10"/>
          <p:cNvSpPr/>
          <p:nvPr/>
        </p:nvSpPr>
        <p:spPr>
          <a:xfrm>
            <a:off x="4716016" y="1052736"/>
            <a:ext cx="1296144" cy="792088"/>
          </a:xfrm>
          <a:prstGeom prst="roundRect">
            <a:avLst/>
          </a:prstGeom>
          <a:solidFill>
            <a:schemeClr val="bg1"/>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User Communities</a:t>
            </a:r>
          </a:p>
        </p:txBody>
      </p:sp>
      <p:cxnSp>
        <p:nvCxnSpPr>
          <p:cNvPr id="12" name="Straight Arrow Connector 11"/>
          <p:cNvCxnSpPr/>
          <p:nvPr/>
        </p:nvCxnSpPr>
        <p:spPr>
          <a:xfrm>
            <a:off x="5076056" y="1844824"/>
            <a:ext cx="0"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652120" y="1844824"/>
            <a:ext cx="0"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652120" y="2132856"/>
            <a:ext cx="543739" cy="307777"/>
          </a:xfrm>
          <a:prstGeom prst="rect">
            <a:avLst/>
          </a:prstGeom>
          <a:noFill/>
        </p:spPr>
        <p:txBody>
          <a:bodyPr wrap="none" rtlCol="0">
            <a:spAutoFit/>
          </a:bodyPr>
          <a:lstStyle/>
          <a:p>
            <a:r>
              <a:rPr lang="en-GB" sz="1400" dirty="0" smtClean="0"/>
              <a:t>offer</a:t>
            </a:r>
            <a:endParaRPr lang="en-GB" dirty="0"/>
          </a:p>
        </p:txBody>
      </p:sp>
      <p:sp>
        <p:nvSpPr>
          <p:cNvPr id="15" name="TextBox 14"/>
          <p:cNvSpPr txBox="1"/>
          <p:nvPr/>
        </p:nvSpPr>
        <p:spPr>
          <a:xfrm>
            <a:off x="4211960" y="1916832"/>
            <a:ext cx="913156" cy="307777"/>
          </a:xfrm>
          <a:prstGeom prst="rect">
            <a:avLst/>
          </a:prstGeom>
          <a:noFill/>
        </p:spPr>
        <p:txBody>
          <a:bodyPr wrap="none" rtlCol="0">
            <a:spAutoFit/>
          </a:bodyPr>
          <a:lstStyle/>
          <a:p>
            <a:pPr algn="r"/>
            <a:r>
              <a:rPr lang="en-GB" sz="1400" dirty="0" smtClean="0"/>
              <a:t>consume</a:t>
            </a:r>
            <a:endParaRPr lang="en-GB" dirty="0"/>
          </a:p>
        </p:txBody>
      </p:sp>
      <p:cxnSp>
        <p:nvCxnSpPr>
          <p:cNvPr id="16" name="Straight Arrow Connector 15"/>
          <p:cNvCxnSpPr/>
          <p:nvPr/>
        </p:nvCxnSpPr>
        <p:spPr>
          <a:xfrm flipH="1">
            <a:off x="6084168" y="2764160"/>
            <a:ext cx="1080120" cy="16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538669" y="2420888"/>
            <a:ext cx="697627" cy="307777"/>
          </a:xfrm>
          <a:prstGeom prst="rect">
            <a:avLst/>
          </a:prstGeom>
          <a:noFill/>
        </p:spPr>
        <p:txBody>
          <a:bodyPr wrap="none" rtlCol="0">
            <a:spAutoFit/>
          </a:bodyPr>
          <a:lstStyle/>
          <a:p>
            <a:r>
              <a:rPr lang="en-GB" sz="1400" dirty="0" smtClean="0"/>
              <a:t>tender</a:t>
            </a:r>
            <a:endParaRPr lang="en-GB" dirty="0"/>
          </a:p>
        </p:txBody>
      </p:sp>
      <p:cxnSp>
        <p:nvCxnSpPr>
          <p:cNvPr id="18" name="Straight Arrow Connector 17"/>
          <p:cNvCxnSpPr/>
          <p:nvPr/>
        </p:nvCxnSpPr>
        <p:spPr>
          <a:xfrm flipV="1">
            <a:off x="6084168" y="3124200"/>
            <a:ext cx="1080120" cy="16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012160" y="3124200"/>
            <a:ext cx="774571" cy="307777"/>
          </a:xfrm>
          <a:prstGeom prst="rect">
            <a:avLst/>
          </a:prstGeom>
          <a:noFill/>
        </p:spPr>
        <p:txBody>
          <a:bodyPr wrap="none" rtlCol="0">
            <a:spAutoFit/>
          </a:bodyPr>
          <a:lstStyle/>
          <a:p>
            <a:r>
              <a:rPr lang="en-GB" sz="1400" dirty="0" smtClean="0"/>
              <a:t>appoint</a:t>
            </a:r>
            <a:endParaRPr lang="en-GB" dirty="0"/>
          </a:p>
        </p:txBody>
      </p:sp>
      <p:sp>
        <p:nvSpPr>
          <p:cNvPr id="2" name="Rectangle 1"/>
          <p:cNvSpPr/>
          <p:nvPr/>
        </p:nvSpPr>
        <p:spPr>
          <a:xfrm>
            <a:off x="4283968" y="4345414"/>
            <a:ext cx="4572000" cy="1077218"/>
          </a:xfrm>
          <a:prstGeom prst="rect">
            <a:avLst/>
          </a:prstGeom>
        </p:spPr>
        <p:txBody>
          <a:bodyPr>
            <a:spAutoFit/>
          </a:bodyPr>
          <a:lstStyle/>
          <a:p>
            <a:pPr lvl="1" indent="-276225">
              <a:lnSpc>
                <a:spcPct val="100000"/>
              </a:lnSpc>
              <a:spcBef>
                <a:spcPts val="0"/>
              </a:spcBef>
              <a:buFont typeface="+mj-lt"/>
              <a:buAutoNum type="arabicPeriod" startAt="7"/>
            </a:pPr>
            <a:r>
              <a:rPr lang="en-US" sz="1600" dirty="0" smtClean="0">
                <a:solidFill>
                  <a:schemeClr val="tx1">
                    <a:lumMod val="90000"/>
                    <a:lumOff val="10000"/>
                  </a:schemeClr>
                </a:solidFill>
                <a:latin typeface="+mn-lt"/>
              </a:rPr>
              <a:t>Federated AAI</a:t>
            </a:r>
            <a:endParaRPr lang="en-US" sz="1600" dirty="0">
              <a:solidFill>
                <a:schemeClr val="tx1">
                  <a:lumMod val="90000"/>
                  <a:lumOff val="10000"/>
                </a:schemeClr>
              </a:solidFill>
              <a:latin typeface="+mn-lt"/>
            </a:endParaRPr>
          </a:p>
          <a:p>
            <a:pPr lvl="1" indent="-276225">
              <a:lnSpc>
                <a:spcPct val="100000"/>
              </a:lnSpc>
              <a:spcBef>
                <a:spcPts val="0"/>
              </a:spcBef>
              <a:buFont typeface="+mj-lt"/>
              <a:buAutoNum type="arabicPeriod" startAt="7"/>
            </a:pPr>
            <a:r>
              <a:rPr lang="en-US" sz="1600" dirty="0" smtClean="0">
                <a:solidFill>
                  <a:schemeClr val="tx1">
                    <a:lumMod val="90000"/>
                    <a:lumOff val="10000"/>
                  </a:schemeClr>
                </a:solidFill>
                <a:latin typeface="+mn-lt"/>
              </a:rPr>
              <a:t>VM Image Management</a:t>
            </a:r>
            <a:endParaRPr lang="en-US" sz="1600" dirty="0">
              <a:solidFill>
                <a:schemeClr val="tx1">
                  <a:lumMod val="90000"/>
                  <a:lumOff val="10000"/>
                </a:schemeClr>
              </a:solidFill>
              <a:latin typeface="+mn-lt"/>
            </a:endParaRPr>
          </a:p>
          <a:p>
            <a:pPr lvl="1" indent="-276225">
              <a:lnSpc>
                <a:spcPct val="100000"/>
              </a:lnSpc>
              <a:spcBef>
                <a:spcPts val="0"/>
              </a:spcBef>
              <a:buFont typeface="+mj-lt"/>
              <a:buAutoNum type="arabicPeriod" startAt="7"/>
            </a:pPr>
            <a:r>
              <a:rPr lang="en-US" sz="1600" dirty="0" smtClean="0">
                <a:solidFill>
                  <a:schemeClr val="tx1">
                    <a:lumMod val="90000"/>
                    <a:lumOff val="10000"/>
                  </a:schemeClr>
                </a:solidFill>
                <a:latin typeface="+mn-lt"/>
              </a:rPr>
              <a:t>Brokering</a:t>
            </a:r>
            <a:endParaRPr lang="en-US" sz="1600" dirty="0">
              <a:solidFill>
                <a:schemeClr val="tx1">
                  <a:lumMod val="90000"/>
                  <a:lumOff val="10000"/>
                </a:schemeClr>
              </a:solidFill>
              <a:latin typeface="+mn-lt"/>
            </a:endParaRPr>
          </a:p>
          <a:p>
            <a:pPr lvl="1" indent="-276225">
              <a:lnSpc>
                <a:spcPct val="100000"/>
              </a:lnSpc>
              <a:spcBef>
                <a:spcPts val="0"/>
              </a:spcBef>
              <a:buFont typeface="+mj-lt"/>
              <a:buAutoNum type="arabicPeriod" startAt="7"/>
            </a:pPr>
            <a:r>
              <a:rPr lang="en-US" sz="1600" dirty="0" err="1" smtClean="0">
                <a:solidFill>
                  <a:schemeClr val="tx1">
                    <a:lumMod val="90000"/>
                    <a:lumOff val="10000"/>
                  </a:schemeClr>
                </a:solidFill>
                <a:latin typeface="+mn-lt"/>
              </a:rPr>
              <a:t>Contextualisation</a:t>
            </a:r>
            <a:endParaRPr lang="en-US" sz="1600" dirty="0">
              <a:solidFill>
                <a:schemeClr val="tx1">
                  <a:lumMod val="90000"/>
                  <a:lumOff val="10000"/>
                </a:schemeClr>
              </a:solidFill>
              <a:latin typeface="+mn-lt"/>
            </a:endParaRPr>
          </a:p>
        </p:txBody>
      </p:sp>
      <p:sp>
        <p:nvSpPr>
          <p:cNvPr id="3" name="Rectangle 2"/>
          <p:cNvSpPr/>
          <p:nvPr/>
        </p:nvSpPr>
        <p:spPr>
          <a:xfrm>
            <a:off x="607195" y="3729183"/>
            <a:ext cx="7344816" cy="461665"/>
          </a:xfrm>
          <a:prstGeom prst="rect">
            <a:avLst/>
          </a:prstGeom>
          <a:solidFill>
            <a:schemeClr val="bg1"/>
          </a:solidFill>
        </p:spPr>
        <p:txBody>
          <a:bodyPr wrap="square">
            <a:spAutoFit/>
          </a:bodyPr>
          <a:lstStyle/>
          <a:p>
            <a:r>
              <a:rPr lang="en-US" dirty="0" smtClean="0">
                <a:latin typeface="+mn-lt"/>
              </a:rPr>
              <a:t>10 </a:t>
            </a:r>
            <a:r>
              <a:rPr lang="en-US" dirty="0">
                <a:latin typeface="+mn-lt"/>
              </a:rPr>
              <a:t>scenarios = </a:t>
            </a:r>
            <a:r>
              <a:rPr lang="en-US" dirty="0" smtClean="0">
                <a:latin typeface="+mn-lt"/>
              </a:rPr>
              <a:t>10 </a:t>
            </a:r>
            <a:r>
              <a:rPr lang="en-US" dirty="0">
                <a:latin typeface="+mn-lt"/>
              </a:rPr>
              <a:t>key </a:t>
            </a:r>
            <a:r>
              <a:rPr lang="en-US" i="1" dirty="0">
                <a:latin typeface="+mn-lt"/>
              </a:rPr>
              <a:t>federated</a:t>
            </a:r>
            <a:r>
              <a:rPr lang="en-US" dirty="0">
                <a:latin typeface="+mn-lt"/>
              </a:rPr>
              <a:t> cloud capabilities</a:t>
            </a:r>
            <a:endParaRPr lang="en-GB" dirty="0">
              <a:latin typeface="+mn-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9">
                                            <p:txEl>
                                              <p:pRg st="13" end="1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a:xfrm>
            <a:off x="381000" y="152400"/>
            <a:ext cx="8207375" cy="685800"/>
          </a:xfrm>
        </p:spPr>
        <p:txBody>
          <a:bodyPr/>
          <a:lstStyle/>
          <a:p>
            <a:r>
              <a:rPr lang="en-GB" sz="2800" dirty="0" smtClean="0"/>
              <a:t>Objectives and Deliverables</a:t>
            </a:r>
            <a:endParaRPr lang="en-GB" sz="2800" dirty="0"/>
          </a:p>
        </p:txBody>
      </p:sp>
      <p:sp>
        <p:nvSpPr>
          <p:cNvPr id="32" name="Rectangle 7"/>
          <p:cNvSpPr txBox="1">
            <a:spLocks noChangeArrowheads="1"/>
          </p:cNvSpPr>
          <p:nvPr/>
        </p:nvSpPr>
        <p:spPr bwMode="auto">
          <a:xfrm>
            <a:off x="379413" y="1196752"/>
            <a:ext cx="8441059" cy="21962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algn="just">
              <a:lnSpc>
                <a:spcPts val="2160"/>
              </a:lnSpc>
              <a:spcBef>
                <a:spcPts val="600"/>
              </a:spcBef>
              <a:spcAft>
                <a:spcPts val="1200"/>
              </a:spcAft>
              <a:buClr>
                <a:srgbClr val="C00000"/>
              </a:buClr>
            </a:pPr>
            <a:r>
              <a:rPr lang="en-GB" sz="1800" b="1" dirty="0" smtClean="0">
                <a:solidFill>
                  <a:srgbClr val="C00000"/>
                </a:solidFill>
              </a:rPr>
              <a:t>Engagement</a:t>
            </a:r>
            <a:r>
              <a:rPr lang="en-GB" sz="1800" dirty="0">
                <a:solidFill>
                  <a:srgbClr val="002060"/>
                </a:solidFill>
              </a:rPr>
              <a:t>: </a:t>
            </a:r>
            <a:r>
              <a:rPr lang="en-GB" sz="1800" dirty="0" smtClean="0">
                <a:solidFill>
                  <a:srgbClr val="002060"/>
                </a:solidFill>
              </a:rPr>
              <a:t>identify and work with resources providers, technology providers, and user communities.</a:t>
            </a:r>
            <a:endParaRPr lang="en-GB" sz="1800" dirty="0">
              <a:solidFill>
                <a:srgbClr val="002060"/>
              </a:solidFill>
            </a:endParaRPr>
          </a:p>
          <a:p>
            <a:pPr algn="just">
              <a:lnSpc>
                <a:spcPts val="2160"/>
              </a:lnSpc>
              <a:spcBef>
                <a:spcPts val="600"/>
              </a:spcBef>
              <a:spcAft>
                <a:spcPts val="1200"/>
              </a:spcAft>
              <a:buClr>
                <a:srgbClr val="C00000"/>
              </a:buClr>
            </a:pPr>
            <a:r>
              <a:rPr lang="en-GB" sz="1800" b="1" dirty="0">
                <a:solidFill>
                  <a:srgbClr val="C00000"/>
                </a:solidFill>
              </a:rPr>
              <a:t>Integration</a:t>
            </a:r>
            <a:r>
              <a:rPr lang="en-GB" sz="1800" dirty="0">
                <a:solidFill>
                  <a:srgbClr val="002060"/>
                </a:solidFill>
              </a:rPr>
              <a:t>: integration of </a:t>
            </a:r>
            <a:r>
              <a:rPr lang="en-GB" sz="1800" dirty="0" smtClean="0">
                <a:solidFill>
                  <a:srgbClr val="002060"/>
                </a:solidFill>
              </a:rPr>
              <a:t>cloud resources within </a:t>
            </a:r>
            <a:r>
              <a:rPr lang="en-GB" sz="1800" dirty="0">
                <a:solidFill>
                  <a:srgbClr val="002060"/>
                </a:solidFill>
              </a:rPr>
              <a:t>EGI’s production infrastructure – e.g. monitoring, accounting and </a:t>
            </a:r>
            <a:r>
              <a:rPr lang="en-GB" sz="1800" dirty="0" smtClean="0">
                <a:solidFill>
                  <a:srgbClr val="002060"/>
                </a:solidFill>
              </a:rPr>
              <a:t>information </a:t>
            </a:r>
            <a:r>
              <a:rPr lang="en-GB" sz="1800" dirty="0">
                <a:solidFill>
                  <a:srgbClr val="002060"/>
                </a:solidFill>
              </a:rPr>
              <a:t>publishing.</a:t>
            </a:r>
          </a:p>
          <a:p>
            <a:pPr algn="just">
              <a:lnSpc>
                <a:spcPts val="2160"/>
              </a:lnSpc>
              <a:spcBef>
                <a:spcPts val="600"/>
              </a:spcBef>
              <a:spcAft>
                <a:spcPts val="1200"/>
              </a:spcAft>
              <a:buClr>
                <a:srgbClr val="C00000"/>
              </a:buClr>
            </a:pPr>
            <a:r>
              <a:rPr lang="en-GB" sz="1800" b="1" dirty="0">
                <a:solidFill>
                  <a:srgbClr val="C00000"/>
                </a:solidFill>
              </a:rPr>
              <a:t>Recommendations</a:t>
            </a:r>
            <a:r>
              <a:rPr lang="en-GB" sz="1800" dirty="0">
                <a:solidFill>
                  <a:srgbClr val="002060"/>
                </a:solidFill>
              </a:rPr>
              <a:t>: identify issues that need to be addressed by other areas of EGI – e.g. policies, operations, support and dissemination</a:t>
            </a:r>
            <a:r>
              <a:rPr lang="en-GB" sz="1800" dirty="0" smtClean="0">
                <a:solidFill>
                  <a:srgbClr val="002060"/>
                </a:solidFill>
              </a:rPr>
              <a:t>.</a:t>
            </a:r>
            <a:r>
              <a:rPr lang="en-GB" sz="1800" b="1" dirty="0">
                <a:solidFill>
                  <a:srgbClr val="C00000"/>
                </a:solidFill>
              </a:rPr>
              <a:t> </a:t>
            </a:r>
            <a:endParaRPr lang="en-GB" sz="1800" b="1" dirty="0" smtClean="0">
              <a:solidFill>
                <a:srgbClr val="C00000"/>
              </a:solidFill>
            </a:endParaRPr>
          </a:p>
        </p:txBody>
      </p:sp>
      <p:sp>
        <p:nvSpPr>
          <p:cNvPr id="34" name="Rectangle 7"/>
          <p:cNvSpPr txBox="1">
            <a:spLocks noChangeArrowheads="1"/>
          </p:cNvSpPr>
          <p:nvPr/>
        </p:nvSpPr>
        <p:spPr bwMode="auto">
          <a:xfrm>
            <a:off x="379412" y="4185084"/>
            <a:ext cx="8441059" cy="17641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algn="just">
              <a:lnSpc>
                <a:spcPts val="2160"/>
              </a:lnSpc>
              <a:spcBef>
                <a:spcPts val="600"/>
              </a:spcBef>
              <a:spcAft>
                <a:spcPts val="600"/>
              </a:spcAft>
              <a:buClr>
                <a:srgbClr val="C00000"/>
              </a:buClr>
            </a:pPr>
            <a:r>
              <a:rPr lang="en-GB" sz="1800" b="1" dirty="0" smtClean="0">
                <a:solidFill>
                  <a:srgbClr val="C00000"/>
                </a:solidFill>
              </a:rPr>
              <a:t>Blueprint </a:t>
            </a:r>
            <a:r>
              <a:rPr lang="en-GB" sz="1800" b="1" dirty="0">
                <a:solidFill>
                  <a:srgbClr val="C00000"/>
                </a:solidFill>
              </a:rPr>
              <a:t>document</a:t>
            </a:r>
            <a:r>
              <a:rPr lang="en-GB" sz="1800" dirty="0">
                <a:solidFill>
                  <a:srgbClr val="002060"/>
                </a:solidFill>
              </a:rPr>
              <a:t>: advice/full documentation to resource providers/users on how to engage with the federated virtualised environment. </a:t>
            </a:r>
            <a:r>
              <a:rPr lang="en-GB" sz="1800" dirty="0" smtClean="0">
                <a:solidFill>
                  <a:srgbClr val="002060"/>
                </a:solidFill>
              </a:rPr>
              <a:t>A </a:t>
            </a:r>
            <a:r>
              <a:rPr lang="en-GB" sz="1800" dirty="0">
                <a:solidFill>
                  <a:srgbClr val="002060"/>
                </a:solidFill>
              </a:rPr>
              <a:t>living document on the EGI Wiki.</a:t>
            </a:r>
          </a:p>
          <a:p>
            <a:pPr algn="just">
              <a:lnSpc>
                <a:spcPts val="2160"/>
              </a:lnSpc>
              <a:spcBef>
                <a:spcPts val="600"/>
              </a:spcBef>
              <a:spcAft>
                <a:spcPts val="1200"/>
              </a:spcAft>
              <a:buClr>
                <a:srgbClr val="C00000"/>
              </a:buClr>
            </a:pPr>
            <a:r>
              <a:rPr lang="en-GB" sz="1800" b="1" dirty="0">
                <a:solidFill>
                  <a:srgbClr val="C00000"/>
                </a:solidFill>
              </a:rPr>
              <a:t>Test bed</a:t>
            </a:r>
            <a:r>
              <a:rPr lang="en-GB" sz="1800" dirty="0">
                <a:solidFill>
                  <a:srgbClr val="002060"/>
                </a:solidFill>
              </a:rPr>
              <a:t>: implement interfaces and services for a federated cloud on the basis of the Task Force blueprint and the available standards and technologies</a:t>
            </a:r>
            <a:r>
              <a:rPr lang="en-GB" sz="1800" dirty="0" smtClean="0">
                <a:solidFill>
                  <a:srgbClr val="002060"/>
                </a:solidFill>
              </a:rPr>
              <a:t>.</a:t>
            </a:r>
            <a:endParaRPr lang="en-GB" sz="1800" dirty="0">
              <a:solidFill>
                <a:srgbClr val="002060"/>
              </a:solidFill>
            </a:endParaRPr>
          </a:p>
        </p:txBody>
      </p:sp>
      <p:cxnSp>
        <p:nvCxnSpPr>
          <p:cNvPr id="6" name="Straight Arrow Connector 5"/>
          <p:cNvCxnSpPr/>
          <p:nvPr/>
        </p:nvCxnSpPr>
        <p:spPr bwMode="auto">
          <a:xfrm rot="5400000">
            <a:off x="4265996" y="3771008"/>
            <a:ext cx="540000" cy="0"/>
          </a:xfrm>
          <a:prstGeom prst="straightConnector1">
            <a:avLst/>
          </a:prstGeom>
          <a:solidFill>
            <a:schemeClr val="accent1"/>
          </a:solidFill>
          <a:ln w="107950"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22893713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p:txBody>
          <a:bodyPr/>
          <a:lstStyle/>
          <a:p>
            <a:r>
              <a:rPr lang="en-GB" sz="2600" dirty="0" smtClean="0">
                <a:solidFill>
                  <a:srgbClr val="042662"/>
                </a:solidFill>
              </a:rPr>
              <a:t>Task Force Mandate and Organisation</a:t>
            </a:r>
            <a:endParaRPr lang="en-GB" sz="2600" dirty="0">
              <a:solidFill>
                <a:srgbClr val="042662"/>
              </a:solidFill>
            </a:endParaRPr>
          </a:p>
        </p:txBody>
      </p:sp>
      <p:sp>
        <p:nvSpPr>
          <p:cNvPr id="5" name="Rectangle 7"/>
          <p:cNvSpPr txBox="1">
            <a:spLocks noChangeArrowheads="1"/>
          </p:cNvSpPr>
          <p:nvPr/>
        </p:nvSpPr>
        <p:spPr bwMode="auto">
          <a:xfrm>
            <a:off x="379413" y="1484784"/>
            <a:ext cx="8441059" cy="4392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a:lnSpc>
                <a:spcPts val="2160"/>
              </a:lnSpc>
              <a:spcBef>
                <a:spcPts val="600"/>
              </a:spcBef>
              <a:spcAft>
                <a:spcPts val="1200"/>
              </a:spcAft>
            </a:pPr>
            <a:r>
              <a:rPr lang="en-GB" sz="1800" b="1" dirty="0" smtClean="0">
                <a:solidFill>
                  <a:srgbClr val="C00000"/>
                </a:solidFill>
              </a:rPr>
              <a:t>Mandate</a:t>
            </a:r>
            <a:r>
              <a:rPr lang="en-GB" sz="1800" dirty="0" smtClean="0"/>
              <a:t>: 18 months, September 2011 – March 2013.</a:t>
            </a:r>
          </a:p>
          <a:p>
            <a:pPr lvl="0">
              <a:lnSpc>
                <a:spcPts val="2160"/>
              </a:lnSpc>
              <a:spcBef>
                <a:spcPts val="600"/>
              </a:spcBef>
              <a:spcAft>
                <a:spcPts val="1200"/>
              </a:spcAft>
            </a:pPr>
            <a:r>
              <a:rPr lang="en-GB" sz="1800" b="1" dirty="0" smtClean="0">
                <a:solidFill>
                  <a:srgbClr val="C00000"/>
                </a:solidFill>
              </a:rPr>
              <a:t>Activities</a:t>
            </a:r>
            <a:r>
              <a:rPr lang="en-GB" sz="1800" dirty="0" smtClean="0"/>
              <a:t>: divided into 3 blocks of 6 months each. </a:t>
            </a:r>
          </a:p>
          <a:p>
            <a:pPr>
              <a:lnSpc>
                <a:spcPts val="2160"/>
              </a:lnSpc>
              <a:spcBef>
                <a:spcPts val="600"/>
              </a:spcBef>
              <a:spcAft>
                <a:spcPts val="0"/>
              </a:spcAft>
            </a:pPr>
            <a:r>
              <a:rPr lang="en-GB" sz="1800" b="1" dirty="0" smtClean="0">
                <a:solidFill>
                  <a:srgbClr val="C00000"/>
                </a:solidFill>
              </a:rPr>
              <a:t>Workgroups</a:t>
            </a:r>
            <a:r>
              <a:rPr lang="en-GB" sz="1800" dirty="0" smtClean="0"/>
              <a:t>: </a:t>
            </a:r>
          </a:p>
          <a:p>
            <a:pPr lvl="1">
              <a:lnSpc>
                <a:spcPts val="2160"/>
              </a:lnSpc>
              <a:spcBef>
                <a:spcPts val="600"/>
              </a:spcBef>
              <a:spcAft>
                <a:spcPts val="0"/>
              </a:spcAft>
            </a:pPr>
            <a:r>
              <a:rPr lang="en-GB" sz="1800" dirty="0" smtClean="0">
                <a:solidFill>
                  <a:srgbClr val="122047"/>
                </a:solidFill>
              </a:rPr>
              <a:t>working units within the Task Force.</a:t>
            </a:r>
          </a:p>
          <a:p>
            <a:pPr lvl="1">
              <a:lnSpc>
                <a:spcPts val="2160"/>
              </a:lnSpc>
              <a:spcBef>
                <a:spcPts val="600"/>
              </a:spcBef>
              <a:spcAft>
                <a:spcPts val="0"/>
              </a:spcAft>
            </a:pPr>
            <a:r>
              <a:rPr lang="en-GB" sz="1800" dirty="0" smtClean="0">
                <a:solidFill>
                  <a:srgbClr val="122047"/>
                </a:solidFill>
              </a:rPr>
              <a:t>Investigate a specified set of capabilities for a federation of clouds.</a:t>
            </a:r>
          </a:p>
          <a:p>
            <a:pPr lvl="1">
              <a:lnSpc>
                <a:spcPts val="2160"/>
              </a:lnSpc>
              <a:spcBef>
                <a:spcPts val="600"/>
              </a:spcBef>
              <a:spcAft>
                <a:spcPts val="1200"/>
              </a:spcAft>
            </a:pPr>
            <a:r>
              <a:rPr lang="en-GB" sz="1800" dirty="0" smtClean="0">
                <a:solidFill>
                  <a:srgbClr val="122047"/>
                </a:solidFill>
              </a:rPr>
              <a:t>Have leaders and collaborators.</a:t>
            </a:r>
          </a:p>
          <a:p>
            <a:pPr>
              <a:lnSpc>
                <a:spcPts val="2160"/>
              </a:lnSpc>
              <a:spcBef>
                <a:spcPts val="600"/>
              </a:spcBef>
              <a:spcAft>
                <a:spcPts val="1200"/>
              </a:spcAft>
            </a:pPr>
            <a:r>
              <a:rPr lang="en-GB" sz="1800" b="1" dirty="0" smtClean="0">
                <a:solidFill>
                  <a:srgbClr val="C00000"/>
                </a:solidFill>
              </a:rPr>
              <a:t>Workbenches</a:t>
            </a:r>
            <a:r>
              <a:rPr lang="en-GB" sz="1800" dirty="0" smtClean="0"/>
              <a:t>: sections of the TF Wiki site collecting and documenting the activities of each workgroup.</a:t>
            </a:r>
          </a:p>
          <a:p>
            <a:pPr>
              <a:lnSpc>
                <a:spcPts val="2160"/>
              </a:lnSpc>
              <a:spcBef>
                <a:spcPts val="600"/>
              </a:spcBef>
              <a:spcAft>
                <a:spcPts val="1200"/>
              </a:spcAft>
            </a:pPr>
            <a:r>
              <a:rPr lang="en-GB" sz="1800" b="1" dirty="0" smtClean="0">
                <a:solidFill>
                  <a:srgbClr val="C00000"/>
                </a:solidFill>
              </a:rPr>
              <a:t>Meetings</a:t>
            </a:r>
            <a:r>
              <a:rPr lang="en-GB" sz="1800" dirty="0" smtClean="0"/>
              <a:t>: weekly conference call. F2F every 3 months.</a:t>
            </a:r>
          </a:p>
          <a:p>
            <a:pPr marL="0" indent="0" algn="ctr">
              <a:lnSpc>
                <a:spcPts val="2160"/>
              </a:lnSpc>
              <a:spcBef>
                <a:spcPts val="1800"/>
              </a:spcBef>
              <a:spcAft>
                <a:spcPts val="1200"/>
              </a:spcAft>
              <a:buNone/>
            </a:pPr>
            <a:r>
              <a:rPr lang="en-GB" sz="1800" dirty="0" smtClean="0"/>
              <a:t>https</a:t>
            </a:r>
            <a:r>
              <a:rPr lang="en-GB" sz="1800" dirty="0"/>
              <a:t>://wiki.egi.eu/wiki/Fedcloud-tf</a:t>
            </a:r>
            <a:endParaRPr lang="en-GB" sz="1800" dirty="0" smtClean="0"/>
          </a:p>
        </p:txBody>
      </p:sp>
    </p:spTree>
    <p:extLst>
      <p:ext uri="{BB962C8B-B14F-4D97-AF65-F5344CB8AC3E}">
        <p14:creationId xmlns:p14="http://schemas.microsoft.com/office/powerpoint/2010/main" val="24393706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p:txBody>
          <a:bodyPr/>
          <a:lstStyle/>
          <a:p>
            <a:r>
              <a:rPr lang="en-GB" sz="2800" dirty="0" smtClean="0">
                <a:solidFill>
                  <a:srgbClr val="042662"/>
                </a:solidFill>
              </a:rPr>
              <a:t>Task Force – Apr 2013</a:t>
            </a:r>
            <a:endParaRPr lang="en-GB" sz="2800" dirty="0">
              <a:solidFill>
                <a:srgbClr val="042662"/>
              </a:solidFill>
            </a:endParaRPr>
          </a:p>
        </p:txBody>
      </p:sp>
      <p:grpSp>
        <p:nvGrpSpPr>
          <p:cNvPr id="5" name="Group 4"/>
          <p:cNvGrpSpPr/>
          <p:nvPr/>
        </p:nvGrpSpPr>
        <p:grpSpPr>
          <a:xfrm>
            <a:off x="2174978" y="1825532"/>
            <a:ext cx="4619417" cy="3218986"/>
            <a:chOff x="2123728" y="1865811"/>
            <a:chExt cx="4619417" cy="3218986"/>
          </a:xfrm>
        </p:grpSpPr>
        <p:sp>
          <p:nvSpPr>
            <p:cNvPr id="72" name="Rectangle 71"/>
            <p:cNvSpPr/>
            <p:nvPr/>
          </p:nvSpPr>
          <p:spPr>
            <a:xfrm>
              <a:off x="2123728" y="1879459"/>
              <a:ext cx="4619417" cy="3205338"/>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lightRig rig="threePt" dir="t">
                <a:rot lat="0" lon="0" rev="1200000"/>
              </a:lightRig>
            </a:scene3d>
            <a:sp3d/>
          </p:spPr>
          <p:txBody>
            <a:bodyPr lIns="108000" tIns="108000" rIns="108000" bIns="108000" numCol="1" spcCol="108000" rtlCol="0" anchor="t" anchorCtr="0"/>
            <a:lstStyle/>
            <a:p>
              <a:pPr marL="0" marR="0" lvl="0" indent="0" defTabSz="914400" eaLnBrk="1" fontAlgn="auto" latinLnBrk="0" hangingPunct="1">
                <a:lnSpc>
                  <a:spcPts val="216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C00000"/>
                  </a:solidFill>
                  <a:effectLst/>
                  <a:uLnTx/>
                  <a:uFillTx/>
                  <a:latin typeface="+mn-lt"/>
                  <a:ea typeface="+mn-ea"/>
                  <a:cs typeface="+mn-cs"/>
                </a:rPr>
                <a:t>Members</a:t>
              </a: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lang="en-GB" sz="1600" kern="0" dirty="0">
                  <a:solidFill>
                    <a:srgbClr val="122047"/>
                  </a:solidFill>
                  <a:latin typeface="+mn-lt"/>
                </a:rPr>
                <a:t>7</a:t>
              </a:r>
              <a:r>
                <a:rPr lang="en-GB" sz="1600" kern="0" dirty="0" smtClean="0">
                  <a:solidFill>
                    <a:srgbClr val="122047"/>
                  </a:solidFill>
                  <a:latin typeface="+mn-lt"/>
                </a:rPr>
                <a:t>0</a:t>
              </a:r>
              <a:r>
                <a:rPr kumimoji="0" lang="en-GB" sz="1600" b="0" i="0" u="none" strike="noStrike" kern="0" cap="none" spc="0" normalizeH="0" baseline="0" noProof="0" dirty="0" smtClean="0">
                  <a:ln>
                    <a:noFill/>
                  </a:ln>
                  <a:solidFill>
                    <a:srgbClr val="122047"/>
                  </a:solidFill>
                  <a:effectLst/>
                  <a:uLnTx/>
                  <a:uFillTx/>
                  <a:latin typeface="+mn-lt"/>
                </a:rPr>
                <a:t> individuals</a:t>
              </a:r>
              <a:r>
                <a:rPr kumimoji="0" lang="en-GB" sz="1600" b="0" i="0" u="none" strike="noStrike" kern="0" cap="none" spc="0" normalizeH="0" noProof="0" dirty="0" smtClean="0">
                  <a:ln>
                    <a:noFill/>
                  </a:ln>
                  <a:solidFill>
                    <a:srgbClr val="122047"/>
                  </a:solidFill>
                  <a:effectLst/>
                  <a:uLnTx/>
                  <a:uFillTx/>
                  <a:latin typeface="+mn-lt"/>
                </a:rPr>
                <a:t> (+17%).</a:t>
              </a:r>
              <a:endParaRPr kumimoji="0" lang="en-GB" sz="1600" b="0" i="0" u="none" strike="noStrike" kern="0" cap="none" spc="0" normalizeH="0" baseline="0" noProof="0" dirty="0">
                <a:ln>
                  <a:noFill/>
                </a:ln>
                <a:solidFill>
                  <a:srgbClr val="122047"/>
                </a:solidFill>
                <a:effectLst/>
                <a:uLnTx/>
                <a:uFillTx/>
                <a:latin typeface="+mn-lt"/>
              </a:endParaRP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lang="en-GB" sz="1600" kern="0" dirty="0" smtClean="0">
                  <a:solidFill>
                    <a:srgbClr val="122047"/>
                  </a:solidFill>
                  <a:latin typeface="+mn-lt"/>
                </a:rPr>
                <a:t>40</a:t>
              </a:r>
              <a:r>
                <a:rPr kumimoji="0" lang="en-GB" sz="1600" b="0" i="0" u="none" strike="noStrike" kern="0" cap="none" spc="0" normalizeH="0" baseline="0" noProof="0" dirty="0" smtClean="0">
                  <a:ln>
                    <a:noFill/>
                  </a:ln>
                  <a:solidFill>
                    <a:srgbClr val="122047"/>
                  </a:solidFill>
                  <a:effectLst/>
                  <a:uLnTx/>
                  <a:uFillTx/>
                  <a:latin typeface="+mn-lt"/>
                </a:rPr>
                <a:t> institutions (+34%).</a:t>
              </a:r>
              <a:endParaRPr kumimoji="0" lang="en-GB" sz="1600" b="0" i="0" u="none" strike="noStrike" kern="0" cap="none" spc="0" normalizeH="0" baseline="0" noProof="0" dirty="0">
                <a:ln>
                  <a:noFill/>
                </a:ln>
                <a:solidFill>
                  <a:srgbClr val="122047"/>
                </a:solidFill>
                <a:effectLst/>
                <a:uLnTx/>
                <a:uFillTx/>
                <a:latin typeface="+mn-lt"/>
              </a:endParaRP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kumimoji="0" lang="en-GB" sz="1600" b="0" i="0" u="none" strike="noStrike" kern="0" cap="none" spc="0" normalizeH="0" baseline="0" noProof="0" dirty="0">
                  <a:ln>
                    <a:noFill/>
                  </a:ln>
                  <a:solidFill>
                    <a:srgbClr val="122047"/>
                  </a:solidFill>
                  <a:effectLst/>
                  <a:uLnTx/>
                  <a:uFillTx/>
                  <a:latin typeface="+mn-lt"/>
                </a:rPr>
                <a:t>13 </a:t>
              </a:r>
              <a:r>
                <a:rPr kumimoji="0" lang="en-GB" sz="1600" b="0" i="0" u="none" strike="noStrike" kern="0" cap="none" spc="0" normalizeH="0" baseline="0" noProof="0" dirty="0" smtClean="0">
                  <a:ln>
                    <a:noFill/>
                  </a:ln>
                  <a:solidFill>
                    <a:srgbClr val="122047"/>
                  </a:solidFill>
                  <a:effectLst/>
                  <a:uLnTx/>
                  <a:uFillTx/>
                  <a:latin typeface="+mn-lt"/>
                </a:rPr>
                <a:t>countries (=).</a:t>
              </a:r>
            </a:p>
          </p:txBody>
        </p:sp>
        <p:sp>
          <p:nvSpPr>
            <p:cNvPr id="3" name="Rectangle 2"/>
            <p:cNvSpPr/>
            <p:nvPr/>
          </p:nvSpPr>
          <p:spPr>
            <a:xfrm>
              <a:off x="2149077" y="3586951"/>
              <a:ext cx="4432220" cy="1497846"/>
            </a:xfrm>
            <a:prstGeom prst="rect">
              <a:avLst/>
            </a:prstGeom>
          </p:spPr>
          <p:txBody>
            <a:bodyPr wrap="square">
              <a:spAutoFit/>
            </a:bodyPr>
            <a:lstStyle/>
            <a:p>
              <a:r>
                <a:rPr lang="en-GB" sz="1800" b="1" dirty="0">
                  <a:solidFill>
                    <a:srgbClr val="C00000"/>
                  </a:solidFill>
                  <a:latin typeface="+mn-lt"/>
                </a:rPr>
                <a:t>Stakeholders</a:t>
              </a:r>
            </a:p>
            <a:p>
              <a:pPr marL="342900" indent="-342900">
                <a:lnSpc>
                  <a:spcPts val="2160"/>
                </a:lnSpc>
                <a:buClr>
                  <a:srgbClr val="C00000"/>
                </a:buClr>
                <a:buFont typeface="Arial" pitchFamily="34" charset="0"/>
                <a:buChar char="•"/>
              </a:pPr>
              <a:r>
                <a:rPr lang="en-GB" sz="1600" dirty="0" smtClean="0">
                  <a:latin typeface="+mn-lt"/>
                </a:rPr>
                <a:t>22 </a:t>
              </a:r>
              <a:r>
                <a:rPr lang="en-GB" sz="1600" dirty="0">
                  <a:latin typeface="+mn-lt"/>
                </a:rPr>
                <a:t>Resource </a:t>
              </a:r>
              <a:r>
                <a:rPr lang="en-GB" sz="1600" dirty="0" smtClean="0">
                  <a:latin typeface="+mn-lt"/>
                </a:rPr>
                <a:t>Providers (+46%).</a:t>
              </a:r>
              <a:endParaRPr lang="en-GB" sz="1600" dirty="0">
                <a:latin typeface="+mn-lt"/>
              </a:endParaRPr>
            </a:p>
            <a:p>
              <a:pPr marL="342900" indent="-342900">
                <a:lnSpc>
                  <a:spcPts val="2160"/>
                </a:lnSpc>
                <a:buClr>
                  <a:srgbClr val="C00000"/>
                </a:buClr>
                <a:buFont typeface="Arial" pitchFamily="34" charset="0"/>
                <a:buChar char="•"/>
              </a:pPr>
              <a:r>
                <a:rPr lang="en-GB" sz="1600" dirty="0" smtClean="0">
                  <a:latin typeface="+mn-lt"/>
                </a:rPr>
                <a:t>10 </a:t>
              </a:r>
              <a:r>
                <a:rPr lang="en-GB" sz="1600" dirty="0">
                  <a:latin typeface="+mn-lt"/>
                </a:rPr>
                <a:t>Technology </a:t>
              </a:r>
              <a:r>
                <a:rPr lang="en-GB" sz="1600" dirty="0" smtClean="0">
                  <a:latin typeface="+mn-lt"/>
                </a:rPr>
                <a:t>Providers (+42%).</a:t>
              </a:r>
              <a:endParaRPr lang="en-GB" sz="1600" dirty="0">
                <a:latin typeface="+mn-lt"/>
              </a:endParaRPr>
            </a:p>
            <a:p>
              <a:pPr marL="342900" indent="-342900">
                <a:lnSpc>
                  <a:spcPts val="2160"/>
                </a:lnSpc>
                <a:buClr>
                  <a:srgbClr val="C00000"/>
                </a:buClr>
                <a:buFont typeface="Arial" pitchFamily="34" charset="0"/>
                <a:buChar char="•"/>
              </a:pPr>
              <a:r>
                <a:rPr lang="en-GB" sz="1600" dirty="0" smtClean="0">
                  <a:latin typeface="+mn-lt"/>
                </a:rPr>
                <a:t>7 </a:t>
              </a:r>
              <a:r>
                <a:rPr lang="en-GB" sz="1600" dirty="0">
                  <a:latin typeface="+mn-lt"/>
                </a:rPr>
                <a:t>User </a:t>
              </a:r>
              <a:r>
                <a:rPr lang="en-GB" sz="1600" dirty="0" smtClean="0">
                  <a:latin typeface="+mn-lt"/>
                </a:rPr>
                <a:t>Communities (+40%).</a:t>
              </a:r>
              <a:endParaRPr lang="en-GB" sz="1600" dirty="0">
                <a:latin typeface="+mn-lt"/>
              </a:endParaRPr>
            </a:p>
            <a:p>
              <a:pPr marL="342900" indent="-342900">
                <a:lnSpc>
                  <a:spcPts val="2160"/>
                </a:lnSpc>
                <a:buClr>
                  <a:srgbClr val="C00000"/>
                </a:buClr>
                <a:buFont typeface="Arial" pitchFamily="34" charset="0"/>
                <a:buChar char="•"/>
              </a:pPr>
              <a:r>
                <a:rPr lang="en-GB" sz="1600" dirty="0" smtClean="0">
                  <a:latin typeface="+mn-lt"/>
                </a:rPr>
                <a:t>4 Liaisons (+33%).</a:t>
              </a:r>
              <a:endParaRPr lang="en-GB" sz="1600" dirty="0">
                <a:latin typeface="+mn-lt"/>
              </a:endParaRPr>
            </a:p>
          </p:txBody>
        </p:sp>
        <p:sp>
          <p:nvSpPr>
            <p:cNvPr id="52" name="Rectangle 51"/>
            <p:cNvSpPr/>
            <p:nvPr/>
          </p:nvSpPr>
          <p:spPr>
            <a:xfrm>
              <a:off x="4958256" y="1865811"/>
              <a:ext cx="1784889" cy="1953822"/>
            </a:xfrm>
            <a:prstGeom prst="rect">
              <a:avLst/>
            </a:prstGeom>
            <a:noFill/>
            <a:ln w="25400">
              <a:noFill/>
            </a:ln>
            <a:effectLst>
              <a:outerShdw blurRad="127000" dist="38100" dir="2700000" algn="tl" rotWithShape="0">
                <a:schemeClr val="bg1">
                  <a:lumMod val="85000"/>
                  <a:alpha val="40000"/>
                </a:schemeClr>
              </a:outerShdw>
            </a:effectLst>
            <a:scene3d>
              <a:camera prst="orthographicFront"/>
              <a:lightRig rig="threePt" dir="t">
                <a:rot lat="0" lon="0" rev="1200000"/>
              </a:lightRig>
            </a:scene3d>
            <a:sp3d/>
          </p:spPr>
          <p:txBody>
            <a:bodyPr lIns="108000" tIns="108000" rIns="108000" bIns="108000" numCol="1" spcCol="108000" rtlCol="0" anchor="t" anchorCtr="0"/>
            <a:lstStyle/>
            <a:p>
              <a:pPr marR="0" lvl="0" defTabSz="914400" eaLnBrk="1" fontAlgn="auto" latinLnBrk="0" hangingPunct="1">
                <a:lnSpc>
                  <a:spcPts val="2160"/>
                </a:lnSpc>
                <a:spcBef>
                  <a:spcPts val="600"/>
                </a:spcBef>
                <a:spcAft>
                  <a:spcPts val="600"/>
                </a:spcAft>
                <a:buClr>
                  <a:srgbClr val="C00000"/>
                </a:buClr>
                <a:buSzTx/>
                <a:tabLst/>
                <a:defRPr/>
              </a:pPr>
              <a:r>
                <a:rPr lang="en-GB" sz="1600" b="1" kern="0" dirty="0" smtClean="0">
                  <a:solidFill>
                    <a:srgbClr val="C00000"/>
                  </a:solidFill>
                  <a:latin typeface="+mn-lt"/>
                </a:rPr>
                <a:t>Technologies</a:t>
              </a:r>
              <a:endParaRPr lang="en-GB" sz="1600" b="1" kern="0" dirty="0">
                <a:solidFill>
                  <a:srgbClr val="C00000"/>
                </a:solidFill>
                <a:latin typeface="+mn-lt"/>
              </a:endParaRP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lang="en-GB" sz="1600" kern="0" dirty="0" err="1" smtClean="0">
                  <a:solidFill>
                    <a:srgbClr val="122047"/>
                  </a:solidFill>
                  <a:latin typeface="+mn-lt"/>
                </a:rPr>
                <a:t>OpenNebula</a:t>
              </a:r>
              <a:r>
                <a:rPr lang="en-GB" sz="1600" kern="0" dirty="0">
                  <a:solidFill>
                    <a:srgbClr val="122047"/>
                  </a:solidFill>
                  <a:latin typeface="+mn-lt"/>
                </a:rPr>
                <a:t>.</a:t>
              </a: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lang="en-GB" sz="1600" kern="0" dirty="0" err="1" smtClean="0">
                  <a:solidFill>
                    <a:srgbClr val="122047"/>
                  </a:solidFill>
                  <a:latin typeface="+mn-lt"/>
                </a:rPr>
                <a:t>StratusLab</a:t>
              </a:r>
              <a:r>
                <a:rPr lang="en-GB" sz="1600" kern="0" dirty="0">
                  <a:solidFill>
                    <a:srgbClr val="122047"/>
                  </a:solidFill>
                  <a:latin typeface="+mn-lt"/>
                </a:rPr>
                <a:t>.</a:t>
              </a: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lang="en-GB" sz="1600" kern="0" dirty="0" err="1" smtClean="0">
                  <a:solidFill>
                    <a:srgbClr val="122047"/>
                  </a:solidFill>
                  <a:latin typeface="+mn-lt"/>
                </a:rPr>
                <a:t>OpenStack</a:t>
              </a:r>
              <a:r>
                <a:rPr lang="en-GB" sz="1600" kern="0" dirty="0">
                  <a:solidFill>
                    <a:srgbClr val="122047"/>
                  </a:solidFill>
                  <a:latin typeface="+mn-lt"/>
                </a:rPr>
                <a:t>.</a:t>
              </a: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lang="en-GB" sz="1600" kern="0" dirty="0" err="1" smtClean="0">
                  <a:solidFill>
                    <a:srgbClr val="122047"/>
                  </a:solidFill>
                  <a:latin typeface="+mn-lt"/>
                </a:rPr>
                <a:t>Synnefo</a:t>
              </a:r>
              <a:r>
                <a:rPr lang="en-GB" sz="1600" kern="0" dirty="0" smtClean="0">
                  <a:solidFill>
                    <a:srgbClr val="122047"/>
                  </a:solidFill>
                  <a:latin typeface="+mn-lt"/>
                </a:rPr>
                <a:t>.</a:t>
              </a:r>
              <a:endParaRPr lang="en-GB" sz="1600" kern="0" dirty="0">
                <a:solidFill>
                  <a:srgbClr val="122047"/>
                </a:solidFill>
                <a:latin typeface="+mn-lt"/>
              </a:endParaRP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lang="en-GB" sz="1600" kern="0" dirty="0" err="1" smtClean="0">
                  <a:solidFill>
                    <a:srgbClr val="122047"/>
                  </a:solidFill>
                  <a:latin typeface="+mn-lt"/>
                </a:rPr>
                <a:t>WNoDeS</a:t>
              </a:r>
              <a:r>
                <a:rPr lang="en-GB" sz="1600" kern="0" dirty="0" smtClean="0">
                  <a:solidFill>
                    <a:srgbClr val="122047"/>
                  </a:solidFill>
                  <a:latin typeface="+mn-lt"/>
                </a:rPr>
                <a:t>.</a:t>
              </a:r>
              <a:endParaRPr lang="en-GB" sz="1600" kern="0" dirty="0">
                <a:solidFill>
                  <a:srgbClr val="122047"/>
                </a:solidFill>
                <a:latin typeface="+mn-lt"/>
              </a:endParaRPr>
            </a:p>
          </p:txBody>
        </p:sp>
      </p:grpSp>
      <p:sp>
        <p:nvSpPr>
          <p:cNvPr id="54" name="Rounded Rectangle 53"/>
          <p:cNvSpPr/>
          <p:nvPr/>
        </p:nvSpPr>
        <p:spPr>
          <a:xfrm>
            <a:off x="395933" y="4565149"/>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BSC</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55" name="Rounded Rectangle 54"/>
          <p:cNvSpPr/>
          <p:nvPr/>
        </p:nvSpPr>
        <p:spPr>
          <a:xfrm>
            <a:off x="395933" y="1416066"/>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CNRS</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56" name="Rounded Rectangle 55"/>
          <p:cNvSpPr/>
          <p:nvPr/>
        </p:nvSpPr>
        <p:spPr>
          <a:xfrm>
            <a:off x="395933" y="5464890"/>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LMU</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57" name="Rounded Rectangle 56"/>
          <p:cNvSpPr/>
          <p:nvPr/>
        </p:nvSpPr>
        <p:spPr>
          <a:xfrm>
            <a:off x="2760105" y="966197"/>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sysClr val="windowText" lastClr="000000"/>
                </a:solidFill>
                <a:effectLst/>
                <a:uLnTx/>
                <a:uFillTx/>
                <a:latin typeface="+mn-lt"/>
                <a:ea typeface="+mn-ea"/>
              </a:rPr>
              <a:t>OeRC</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58" name="Rounded Rectangle 57"/>
          <p:cNvSpPr/>
          <p:nvPr/>
        </p:nvSpPr>
        <p:spPr>
          <a:xfrm>
            <a:off x="7488448" y="1844824"/>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Masaryk</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59" name="Rounded Rectangle 58"/>
          <p:cNvSpPr/>
          <p:nvPr/>
        </p:nvSpPr>
        <p:spPr>
          <a:xfrm>
            <a:off x="7488448" y="966197"/>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TUD</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0" name="Rounded Rectangle 59"/>
          <p:cNvSpPr/>
          <p:nvPr/>
        </p:nvSpPr>
        <p:spPr>
          <a:xfrm>
            <a:off x="6231684" y="5453864"/>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IFAE</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1" name="Rounded Rectangle 60"/>
          <p:cNvSpPr/>
          <p:nvPr/>
        </p:nvSpPr>
        <p:spPr>
          <a:xfrm>
            <a:off x="395933" y="966197"/>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sysClr val="windowText" lastClr="000000"/>
                </a:solidFill>
                <a:effectLst/>
                <a:uLnTx/>
                <a:uFillTx/>
                <a:latin typeface="+mn-lt"/>
                <a:ea typeface="+mn-ea"/>
              </a:rPr>
              <a:t>Cyfronet</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2" name="Rounded Rectangle 61"/>
          <p:cNvSpPr/>
          <p:nvPr/>
        </p:nvSpPr>
        <p:spPr>
          <a:xfrm>
            <a:off x="5030331" y="5445224"/>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100%IT</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3" name="Rounded Rectangle 62"/>
          <p:cNvSpPr/>
          <p:nvPr/>
        </p:nvSpPr>
        <p:spPr>
          <a:xfrm>
            <a:off x="5124277" y="966197"/>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CESNET</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4" name="Rounded Rectangle 63"/>
          <p:cNvSpPr/>
          <p:nvPr/>
        </p:nvSpPr>
        <p:spPr>
          <a:xfrm>
            <a:off x="395933" y="3665411"/>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RADICAL</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5" name="Rounded Rectangle 64"/>
          <p:cNvSpPr/>
          <p:nvPr/>
        </p:nvSpPr>
        <p:spPr>
          <a:xfrm>
            <a:off x="7488448" y="5448317"/>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SRCE</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6" name="Rounded Rectangle 65"/>
          <p:cNvSpPr/>
          <p:nvPr/>
        </p:nvSpPr>
        <p:spPr>
          <a:xfrm>
            <a:off x="7488448" y="5003054"/>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DANTE</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7" name="Rounded Rectangle 66"/>
          <p:cNvSpPr/>
          <p:nvPr/>
        </p:nvSpPr>
        <p:spPr>
          <a:xfrm>
            <a:off x="1578019" y="966197"/>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FZJ</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8" name="Rounded Rectangle 67"/>
          <p:cNvSpPr/>
          <p:nvPr/>
        </p:nvSpPr>
        <p:spPr>
          <a:xfrm>
            <a:off x="7488448" y="4557796"/>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lIns="0" r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GRNET</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9" name="Rounded Rectangle 68"/>
          <p:cNvSpPr/>
          <p:nvPr/>
        </p:nvSpPr>
        <p:spPr>
          <a:xfrm>
            <a:off x="6306363" y="966197"/>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lIns="0" r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GWDG</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70" name="Rounded Rectangle 69"/>
          <p:cNvSpPr/>
          <p:nvPr/>
        </p:nvSpPr>
        <p:spPr>
          <a:xfrm>
            <a:off x="395933" y="4115280"/>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STFC</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71" name="Rounded Rectangle 70"/>
          <p:cNvSpPr/>
          <p:nvPr/>
        </p:nvSpPr>
        <p:spPr>
          <a:xfrm>
            <a:off x="7488448" y="3198445"/>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SARA</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73" name="Rounded Rectangle 72"/>
          <p:cNvSpPr/>
          <p:nvPr/>
        </p:nvSpPr>
        <p:spPr>
          <a:xfrm>
            <a:off x="395933" y="1865935"/>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KTH</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74" name="Rounded Rectangle 73"/>
          <p:cNvSpPr/>
          <p:nvPr/>
        </p:nvSpPr>
        <p:spPr>
          <a:xfrm>
            <a:off x="7488448" y="2276872"/>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INFN</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1" name="Rounded Rectangle 80"/>
          <p:cNvSpPr/>
          <p:nvPr/>
        </p:nvSpPr>
        <p:spPr>
          <a:xfrm>
            <a:off x="395933" y="2315804"/>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FCTSG</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2" name="Rounded Rectangle 81"/>
          <p:cNvSpPr/>
          <p:nvPr/>
        </p:nvSpPr>
        <p:spPr>
          <a:xfrm>
            <a:off x="3942191" y="966197"/>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sysClr val="windowText" lastClr="000000"/>
                </a:solidFill>
                <a:effectLst/>
                <a:uLnTx/>
                <a:uFillTx/>
                <a:latin typeface="+mn-lt"/>
                <a:ea typeface="+mn-ea"/>
              </a:rPr>
              <a:t>EGI.eu</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3" name="Rounded Rectangle 82"/>
          <p:cNvSpPr/>
          <p:nvPr/>
        </p:nvSpPr>
        <p:spPr>
          <a:xfrm>
            <a:off x="395933" y="5015018"/>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Imperial</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4" name="Rounded Rectangle 83"/>
          <p:cNvSpPr/>
          <p:nvPr/>
        </p:nvSpPr>
        <p:spPr>
          <a:xfrm>
            <a:off x="7488448" y="2728610"/>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CESGA</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5" name="Rounded Rectangle 84"/>
          <p:cNvSpPr/>
          <p:nvPr/>
        </p:nvSpPr>
        <p:spPr>
          <a:xfrm>
            <a:off x="395933" y="2765673"/>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dirty="0" smtClean="0">
                <a:latin typeface="+mn-lt"/>
              </a:rPr>
              <a:t>CETA</a:t>
            </a:r>
            <a:endParaRPr kumimoji="0" lang="en-GB" sz="1600" b="0" i="0" u="none" strike="noStrike" kern="0" cap="none" spc="0" normalizeH="0" baseline="0" noProof="0" dirty="0">
              <a:ln>
                <a:noFill/>
              </a:ln>
              <a:solidFill>
                <a:sysClr val="windowText" lastClr="000000"/>
              </a:solidFill>
              <a:effectLst/>
              <a:uLnTx/>
              <a:uFillTx/>
              <a:latin typeface="+mn-lt"/>
            </a:endParaRPr>
          </a:p>
        </p:txBody>
      </p:sp>
      <p:sp>
        <p:nvSpPr>
          <p:cNvPr id="86" name="Rounded Rectangle 85"/>
          <p:cNvSpPr/>
          <p:nvPr/>
        </p:nvSpPr>
        <p:spPr>
          <a:xfrm>
            <a:off x="7488448" y="3647590"/>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IFCA</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7" name="Rounded Rectangle 86"/>
          <p:cNvSpPr/>
          <p:nvPr/>
        </p:nvSpPr>
        <p:spPr>
          <a:xfrm>
            <a:off x="395933" y="3215542"/>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IGI</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8" name="Rounded Rectangle 87"/>
          <p:cNvSpPr/>
          <p:nvPr/>
        </p:nvSpPr>
        <p:spPr>
          <a:xfrm>
            <a:off x="1547664" y="5464846"/>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sysClr val="windowText" lastClr="000000"/>
                </a:solidFill>
                <a:latin typeface="+mn-lt"/>
                <a:ea typeface="+mn-ea"/>
              </a:rPr>
              <a:t>IPHC</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9" name="Rounded Rectangle 88"/>
          <p:cNvSpPr/>
          <p:nvPr/>
        </p:nvSpPr>
        <p:spPr>
          <a:xfrm>
            <a:off x="7488448" y="1412776"/>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sysClr val="windowText" lastClr="000000"/>
                </a:solidFill>
                <a:latin typeface="+mn-lt"/>
                <a:ea typeface="+mn-ea"/>
              </a:rPr>
              <a:t>IN2P3</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90" name="Rounded Rectangle 89"/>
          <p:cNvSpPr/>
          <p:nvPr/>
        </p:nvSpPr>
        <p:spPr>
          <a:xfrm>
            <a:off x="7488448" y="4122383"/>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sysClr val="windowText" lastClr="000000"/>
                </a:solidFill>
                <a:latin typeface="+mn-lt"/>
                <a:ea typeface="+mn-ea"/>
              </a:rPr>
              <a:t>SZTAKI</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91" name="Rounded Rectangle 90"/>
          <p:cNvSpPr/>
          <p:nvPr/>
        </p:nvSpPr>
        <p:spPr>
          <a:xfrm>
            <a:off x="2699792" y="5463321"/>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sysClr val="windowText" lastClr="000000"/>
                </a:solidFill>
                <a:latin typeface="+mn-lt"/>
                <a:ea typeface="+mn-ea"/>
              </a:rPr>
              <a:t>IISAS</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38" name="Rounded Rectangle 37"/>
          <p:cNvSpPr/>
          <p:nvPr/>
        </p:nvSpPr>
        <p:spPr>
          <a:xfrm>
            <a:off x="3851920" y="5445224"/>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sysClr val="windowText" lastClr="000000"/>
                </a:solidFill>
                <a:effectLst/>
                <a:uLnTx/>
                <a:uFillTx/>
                <a:latin typeface="+mn-lt"/>
                <a:ea typeface="+mn-ea"/>
              </a:rPr>
              <a:t>SixSq</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Tree>
    <p:extLst>
      <p:ext uri="{BB962C8B-B14F-4D97-AF65-F5344CB8AC3E}">
        <p14:creationId xmlns:p14="http://schemas.microsoft.com/office/powerpoint/2010/main" val="33619160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OCCI</a:t>
            </a:r>
            <a:endParaRPr lang="en-GB" dirty="0"/>
          </a:p>
        </p:txBody>
      </p:sp>
      <p:sp>
        <p:nvSpPr>
          <p:cNvPr id="3" name="Content Placeholder 2"/>
          <p:cNvSpPr>
            <a:spLocks noGrp="1"/>
          </p:cNvSpPr>
          <p:nvPr>
            <p:ph idx="1"/>
          </p:nvPr>
        </p:nvSpPr>
        <p:spPr>
          <a:xfrm>
            <a:off x="457200" y="1346200"/>
            <a:ext cx="5892800" cy="4114800"/>
          </a:xfrm>
        </p:spPr>
        <p:txBody>
          <a:bodyPr/>
          <a:lstStyle/>
          <a:p>
            <a:pPr marL="0" indent="0">
              <a:buNone/>
            </a:pPr>
            <a:endParaRPr lang="en-GB" sz="2400" dirty="0" smtClean="0"/>
          </a:p>
          <a:p>
            <a:r>
              <a:rPr lang="en-GB" sz="2400" dirty="0" smtClean="0"/>
              <a:t>Open Cloud Computing Interface</a:t>
            </a:r>
          </a:p>
          <a:p>
            <a:pPr lvl="1"/>
            <a:r>
              <a:rPr lang="en-GB" sz="2000" dirty="0"/>
              <a:t>an API and </a:t>
            </a:r>
            <a:r>
              <a:rPr lang="en-GB" sz="2000" dirty="0" err="1"/>
              <a:t>RESTful</a:t>
            </a:r>
            <a:r>
              <a:rPr lang="en-GB" sz="2000" dirty="0"/>
              <a:t> standard protocol for </a:t>
            </a:r>
            <a:r>
              <a:rPr lang="en-GB" sz="2000" dirty="0" err="1"/>
              <a:t>IaaS</a:t>
            </a:r>
            <a:r>
              <a:rPr lang="en-GB" sz="2000" dirty="0"/>
              <a:t>, </a:t>
            </a:r>
            <a:r>
              <a:rPr lang="en-GB" sz="2000" dirty="0" err="1"/>
              <a:t>PaaS</a:t>
            </a:r>
            <a:r>
              <a:rPr lang="en-GB" sz="2000" dirty="0"/>
              <a:t> and </a:t>
            </a:r>
            <a:r>
              <a:rPr lang="en-GB" sz="2000" dirty="0" err="1"/>
              <a:t>SaaS</a:t>
            </a:r>
            <a:r>
              <a:rPr lang="en-GB" sz="2000" dirty="0"/>
              <a:t> cloud management.</a:t>
            </a:r>
            <a:endParaRPr lang="en-GB" sz="2000" dirty="0" smtClean="0"/>
          </a:p>
          <a:p>
            <a:pPr lvl="1"/>
            <a:r>
              <a:rPr lang="en-GB" sz="2000" dirty="0" smtClean="0"/>
              <a:t>&gt;20 </a:t>
            </a:r>
            <a:r>
              <a:rPr lang="en-GB" sz="2000" dirty="0"/>
              <a:t>OCCI implementations in a variety of products, including </a:t>
            </a:r>
            <a:r>
              <a:rPr lang="en-GB" sz="2000" dirty="0" err="1"/>
              <a:t>OpenNebula</a:t>
            </a:r>
            <a:r>
              <a:rPr lang="en-GB" sz="2000" dirty="0" smtClean="0"/>
              <a:t>, RESERVOIR</a:t>
            </a:r>
            <a:r>
              <a:rPr lang="en-GB" sz="2000" dirty="0"/>
              <a:t>, SLA@SOI, INFN, </a:t>
            </a:r>
            <a:r>
              <a:rPr lang="en-GB" sz="2000" dirty="0" err="1"/>
              <a:t>Aurenav</a:t>
            </a:r>
            <a:r>
              <a:rPr lang="en-GB" sz="2000" dirty="0"/>
              <a:t>, </a:t>
            </a:r>
            <a:r>
              <a:rPr lang="en-GB" sz="2000" dirty="0" err="1"/>
              <a:t>CloudCentral</a:t>
            </a:r>
            <a:r>
              <a:rPr lang="en-GB" sz="2000" dirty="0"/>
              <a:t>, Emotive, </a:t>
            </a:r>
            <a:r>
              <a:rPr lang="en-GB" sz="2000" dirty="0" err="1"/>
              <a:t>BigGrid</a:t>
            </a:r>
            <a:r>
              <a:rPr lang="en-GB" sz="2000" dirty="0"/>
              <a:t>, the Claudia Project, SSF, </a:t>
            </a:r>
            <a:r>
              <a:rPr lang="en-GB" sz="2000" dirty="0" err="1"/>
              <a:t>Morfeo</a:t>
            </a:r>
            <a:r>
              <a:rPr lang="en-GB" sz="2000" dirty="0" smtClean="0"/>
              <a:t>, </a:t>
            </a:r>
            <a:r>
              <a:rPr lang="en-GB" sz="2000" dirty="0" err="1" smtClean="0"/>
              <a:t>libvirt</a:t>
            </a:r>
            <a:r>
              <a:rPr lang="en-GB" sz="2000" dirty="0"/>
              <a:t>, </a:t>
            </a:r>
            <a:r>
              <a:rPr lang="en-GB" sz="2000" dirty="0" err="1"/>
              <a:t>jClouds</a:t>
            </a:r>
            <a:r>
              <a:rPr lang="en-GB" sz="2000" dirty="0"/>
              <a:t>, </a:t>
            </a:r>
            <a:r>
              <a:rPr lang="en-GB" sz="2000" dirty="0" err="1"/>
              <a:t>CompatibleOne</a:t>
            </a:r>
            <a:r>
              <a:rPr lang="en-GB" sz="2000" dirty="0"/>
              <a:t>, and R2AD™. </a:t>
            </a:r>
            <a:r>
              <a:rPr lang="en-GB" sz="2000" dirty="0" smtClean="0"/>
              <a:t>Production implementation for </a:t>
            </a:r>
            <a:r>
              <a:rPr lang="en-GB" sz="2000" dirty="0" err="1"/>
              <a:t>OpenStack</a:t>
            </a:r>
            <a:r>
              <a:rPr lang="en-GB" sz="2000" dirty="0"/>
              <a:t> Essex </a:t>
            </a:r>
            <a:r>
              <a:rPr lang="en-GB" sz="2000" dirty="0" smtClean="0"/>
              <a:t>Release</a:t>
            </a:r>
            <a:endParaRPr lang="en-GB" sz="2000" dirty="0"/>
          </a:p>
        </p:txBody>
      </p:sp>
      <p:pic>
        <p:nvPicPr>
          <p:cNvPr id="4" name="Picture 4" descr="C:\Users\tmetsch\My Dropbox\occi-branding\Occi Final version logo variants\Occi final logo Vertical (1)\Occi Vert.Aligned with tagline small font(medium)(trans).png"/>
          <p:cNvPicPr>
            <a:picLocks noChangeAspect="1" noChangeArrowheads="1"/>
          </p:cNvPicPr>
          <p:nvPr/>
        </p:nvPicPr>
        <p:blipFill>
          <a:blip r:embed="rId2"/>
          <a:srcRect/>
          <a:stretch>
            <a:fillRect/>
          </a:stretch>
        </p:blipFill>
        <p:spPr bwMode="auto">
          <a:xfrm>
            <a:off x="6679638" y="1132505"/>
            <a:ext cx="2464362" cy="2512395"/>
          </a:xfrm>
          <a:prstGeom prst="rect">
            <a:avLst/>
          </a:prstGeom>
          <a:noFill/>
        </p:spPr>
      </p:pic>
    </p:spTree>
    <p:extLst>
      <p:ext uri="{BB962C8B-B14F-4D97-AF65-F5344CB8AC3E}">
        <p14:creationId xmlns:p14="http://schemas.microsoft.com/office/powerpoint/2010/main" val="17202838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p:cNvSpPr>
            <a:spLocks noGrp="1"/>
          </p:cNvSpPr>
          <p:nvPr>
            <p:ph type="sldNum" sz="quarter" idx="12"/>
          </p:nvPr>
        </p:nvSpPr>
        <p:spPr/>
        <p:txBody>
          <a:bodyPr/>
          <a:lstStyle/>
          <a:p>
            <a:fld id="{D55C112C-C3E0-42E6-914E-2717910CE256}" type="slidenum">
              <a:rPr lang="en-US">
                <a:solidFill>
                  <a:srgbClr val="000000"/>
                </a:solidFill>
              </a:rPr>
              <a:pPr/>
              <a:t>15</a:t>
            </a:fld>
            <a:endParaRPr lang="en-US">
              <a:solidFill>
                <a:srgbClr val="000000"/>
              </a:solidFill>
            </a:endParaRPr>
          </a:p>
        </p:txBody>
      </p:sp>
      <p:sp>
        <p:nvSpPr>
          <p:cNvPr id="115721" name="Rectangle 8"/>
          <p:cNvSpPr>
            <a:spLocks noGrp="1" noChangeArrowheads="1"/>
          </p:cNvSpPr>
          <p:nvPr>
            <p:ph type="title" idx="4294967295"/>
          </p:nvPr>
        </p:nvSpPr>
        <p:spPr>
          <a:xfrm>
            <a:off x="827584" y="116632"/>
            <a:ext cx="7607300" cy="1144588"/>
          </a:xfrm>
          <a:noFill/>
        </p:spPr>
        <p:txBody>
          <a:bodyPr/>
          <a:lstStyle/>
          <a:p>
            <a:r>
              <a:rPr lang="en-US" dirty="0" smtClean="0">
                <a:cs typeface="Arial" charset="0"/>
              </a:rPr>
              <a:t>CDMI</a:t>
            </a:r>
            <a:endParaRPr lang="en-US" dirty="0"/>
          </a:p>
        </p:txBody>
      </p:sp>
      <p:sp>
        <p:nvSpPr>
          <p:cNvPr id="115722" name="Rectangle 9"/>
          <p:cNvSpPr>
            <a:spLocks noGrp="1" noChangeArrowheads="1"/>
          </p:cNvSpPr>
          <p:nvPr>
            <p:ph type="body" idx="4294967295"/>
          </p:nvPr>
        </p:nvSpPr>
        <p:spPr>
          <a:xfrm>
            <a:off x="1398588" y="1281113"/>
            <a:ext cx="7745412" cy="4891087"/>
          </a:xfrm>
        </p:spPr>
        <p:txBody>
          <a:bodyPr/>
          <a:lstStyle/>
          <a:p>
            <a:pPr>
              <a:lnSpc>
                <a:spcPct val="96000"/>
              </a:lnSpc>
              <a:spcBef>
                <a:spcPct val="0"/>
              </a:spcBef>
            </a:pPr>
            <a:r>
              <a:rPr lang="en-US" sz="2300" dirty="0" smtClean="0"/>
              <a:t>Cloud Data Management Interface</a:t>
            </a:r>
          </a:p>
          <a:p>
            <a:pPr>
              <a:lnSpc>
                <a:spcPct val="96000"/>
              </a:lnSpc>
              <a:spcBef>
                <a:spcPct val="0"/>
              </a:spcBef>
            </a:pPr>
            <a:r>
              <a:rPr lang="en-US" sz="2300" dirty="0" smtClean="0"/>
              <a:t>CDMI </a:t>
            </a:r>
            <a:r>
              <a:rPr lang="en-US" sz="2300" dirty="0"/>
              <a:t>is a open standard for cloud storage</a:t>
            </a:r>
          </a:p>
          <a:p>
            <a:pPr lvl="1">
              <a:lnSpc>
                <a:spcPct val="96000"/>
              </a:lnSpc>
              <a:spcBef>
                <a:spcPct val="0"/>
              </a:spcBef>
            </a:pPr>
            <a:r>
              <a:rPr lang="en-US" sz="2000" dirty="0" smtClean="0"/>
              <a:t>Defines </a:t>
            </a:r>
            <a:r>
              <a:rPr lang="en-US" sz="2000" dirty="0"/>
              <a:t>client-to-cloud and cloud-to-cloud </a:t>
            </a:r>
            <a:r>
              <a:rPr lang="en-US" sz="2000" dirty="0" smtClean="0"/>
              <a:t>interactions</a:t>
            </a:r>
          </a:p>
          <a:p>
            <a:pPr lvl="1">
              <a:lnSpc>
                <a:spcPct val="96000"/>
              </a:lnSpc>
              <a:spcBef>
                <a:spcPct val="0"/>
              </a:spcBef>
            </a:pPr>
            <a:r>
              <a:rPr lang="en-US" sz="2000" dirty="0" smtClean="0"/>
              <a:t>Defines object semantics for content stored in the cloud</a:t>
            </a:r>
            <a:endParaRPr lang="en-US" sz="2000" dirty="0"/>
          </a:p>
        </p:txBody>
      </p:sp>
      <p:sp>
        <p:nvSpPr>
          <p:cNvPr id="10" name="Slide Number Placeholder 3"/>
          <p:cNvSpPr txBox="1">
            <a:spLocks noGrp="1"/>
          </p:cNvSpPr>
          <p:nvPr/>
        </p:nvSpPr>
        <p:spPr bwMode="auto">
          <a:xfrm>
            <a:off x="8662988" y="6551613"/>
            <a:ext cx="230187"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algn="r">
              <a:defRPr/>
            </a:pPr>
            <a:fld id="{57B0330F-94A0-43D7-986B-2FC4648F0075}" type="slidenum">
              <a:rPr lang="en-US" sz="1000">
                <a:solidFill>
                  <a:srgbClr val="000000"/>
                </a:solidFill>
                <a:latin typeface="Arial"/>
                <a:cs typeface="Arial" charset="0"/>
                <a:sym typeface="Arial" charset="0"/>
              </a:rPr>
              <a:pPr algn="r">
                <a:defRPr/>
              </a:pPr>
              <a:t>15</a:t>
            </a:fld>
            <a:endParaRPr lang="en-US" sz="1000">
              <a:solidFill>
                <a:srgbClr val="000000"/>
              </a:solidFill>
              <a:latin typeface="Arial"/>
              <a:cs typeface="Arial" charset="0"/>
              <a:sym typeface="Arial" charset="0"/>
            </a:endParaRPr>
          </a:p>
        </p:txBody>
      </p:sp>
      <p:graphicFrame>
        <p:nvGraphicFramePr>
          <p:cNvPr id="115723" name="Object 11"/>
          <p:cNvGraphicFramePr>
            <a:graphicFrameLocks noChangeAspect="1"/>
          </p:cNvGraphicFramePr>
          <p:nvPr>
            <p:extLst>
              <p:ext uri="{D42A27DB-BD31-4B8C-83A1-F6EECF244321}">
                <p14:modId xmlns:p14="http://schemas.microsoft.com/office/powerpoint/2010/main" val="3263846128"/>
              </p:ext>
            </p:extLst>
          </p:nvPr>
        </p:nvGraphicFramePr>
        <p:xfrm>
          <a:off x="1828800" y="2743200"/>
          <a:ext cx="5410200" cy="3552825"/>
        </p:xfrm>
        <a:graphic>
          <a:graphicData uri="http://schemas.openxmlformats.org/presentationml/2006/ole">
            <mc:AlternateContent xmlns:mc="http://schemas.openxmlformats.org/markup-compatibility/2006">
              <mc:Choice xmlns:v="urn:schemas-microsoft-com:vml" Requires="v">
                <p:oleObj spid="_x0000_s3098" name="Visio" r:id="rId3" imgW="3934980" imgH="2548836" progId="Visio.Drawing.11">
                  <p:embed/>
                </p:oleObj>
              </mc:Choice>
              <mc:Fallback>
                <p:oleObj name="Visio" r:id="rId3" imgW="3934980" imgH="2548836" progId="Visio.Drawing.11">
                  <p:embed/>
                  <p:pic>
                    <p:nvPicPr>
                      <p:cNvPr id="0" name=""/>
                      <p:cNvPicPr>
                        <a:picLocks noChangeAspect="1"/>
                      </p:cNvPicPr>
                      <p:nvPr/>
                    </p:nvPicPr>
                    <p:blipFill>
                      <a:blip r:embed="rId4"/>
                      <a:srcRect/>
                      <a:stretch>
                        <a:fillRect/>
                      </a:stretch>
                    </p:blipFill>
                    <p:spPr bwMode="auto">
                      <a:xfrm>
                        <a:off x="1828800" y="2743200"/>
                        <a:ext cx="54102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64423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GLUE 2</a:t>
            </a:r>
            <a:endParaRPr lang="en-GB" sz="3200" dirty="0"/>
          </a:p>
        </p:txBody>
      </p:sp>
      <p:sp>
        <p:nvSpPr>
          <p:cNvPr id="3" name="Content Placeholder 2"/>
          <p:cNvSpPr>
            <a:spLocks noGrp="1"/>
          </p:cNvSpPr>
          <p:nvPr>
            <p:ph idx="1"/>
          </p:nvPr>
        </p:nvSpPr>
        <p:spPr>
          <a:xfrm>
            <a:off x="179512" y="1196752"/>
            <a:ext cx="8712968" cy="5112568"/>
          </a:xfrm>
        </p:spPr>
        <p:txBody>
          <a:bodyPr/>
          <a:lstStyle/>
          <a:p>
            <a:r>
              <a:rPr lang="en-US" sz="2400" dirty="0" smtClean="0"/>
              <a:t>Originally an information </a:t>
            </a:r>
            <a:r>
              <a:rPr lang="en-US" sz="2400" dirty="0"/>
              <a:t>model for Grid entities </a:t>
            </a:r>
            <a:endParaRPr lang="en-US" sz="2400" dirty="0" smtClean="0"/>
          </a:p>
          <a:p>
            <a:r>
              <a:rPr lang="en-US" sz="2400" dirty="0" smtClean="0"/>
              <a:t>A </a:t>
            </a:r>
            <a:r>
              <a:rPr lang="en-US" sz="2400" dirty="0"/>
              <a:t>conceptual model</a:t>
            </a:r>
            <a:r>
              <a:rPr lang="en-US" sz="2400" dirty="0" smtClean="0"/>
              <a:t>, </a:t>
            </a:r>
            <a:r>
              <a:rPr lang="en-US" sz="2400" dirty="0"/>
              <a:t>designed to be independent </a:t>
            </a:r>
            <a:r>
              <a:rPr lang="en-US" sz="2400" dirty="0" smtClean="0"/>
              <a:t>of </a:t>
            </a:r>
            <a:r>
              <a:rPr lang="en-US" sz="2400" dirty="0"/>
              <a:t>data models adopted for its implementation. </a:t>
            </a:r>
            <a:endParaRPr lang="en-US" sz="2400" dirty="0" smtClean="0"/>
          </a:p>
          <a:p>
            <a:r>
              <a:rPr lang="en-US" sz="2400" dirty="0" smtClean="0"/>
              <a:t>Rendered </a:t>
            </a:r>
            <a:r>
              <a:rPr lang="en-US" sz="2400" dirty="0"/>
              <a:t>to concrete data </a:t>
            </a:r>
            <a:r>
              <a:rPr lang="en-US" sz="2400" dirty="0" smtClean="0"/>
              <a:t>models </a:t>
            </a:r>
            <a:r>
              <a:rPr lang="en-US" sz="2400" dirty="0"/>
              <a:t>such XML Schema, LDAP </a:t>
            </a:r>
            <a:r>
              <a:rPr lang="en-US" sz="2400" dirty="0" smtClean="0"/>
              <a:t>Schema</a:t>
            </a:r>
            <a:endParaRPr lang="en-US" sz="2400" dirty="0"/>
          </a:p>
          <a:p>
            <a:r>
              <a:rPr lang="en-GB" sz="2400" dirty="0" smtClean="0"/>
              <a:t>Definition of </a:t>
            </a:r>
            <a:r>
              <a:rPr lang="en-GB" sz="2400" dirty="0" smtClean="0">
                <a:solidFill>
                  <a:schemeClr val="accent1"/>
                </a:solidFill>
              </a:rPr>
              <a:t>EGI GLUE 2 profile</a:t>
            </a:r>
          </a:p>
          <a:p>
            <a:pPr lvl="1"/>
            <a:r>
              <a:rPr lang="en-GB" sz="2400" dirty="0" smtClean="0"/>
              <a:t>Detailed semantics</a:t>
            </a:r>
            <a:r>
              <a:rPr lang="en-GB" sz="2400" dirty="0"/>
              <a:t>, </a:t>
            </a:r>
            <a:r>
              <a:rPr lang="en-GB" sz="2400" dirty="0" smtClean="0"/>
              <a:t>extension to the </a:t>
            </a:r>
            <a:r>
              <a:rPr lang="en-GB" sz="2400" dirty="0"/>
              <a:t>schema definitions</a:t>
            </a:r>
          </a:p>
          <a:p>
            <a:pPr lvl="1"/>
            <a:r>
              <a:rPr lang="en-GB" sz="2400" dirty="0" smtClean="0"/>
              <a:t>Classification attributes </a:t>
            </a:r>
            <a:r>
              <a:rPr lang="en-GB" sz="2400" dirty="0"/>
              <a:t>by use case and </a:t>
            </a:r>
            <a:r>
              <a:rPr lang="en-GB" sz="2400" dirty="0" smtClean="0"/>
              <a:t>importance</a:t>
            </a:r>
          </a:p>
          <a:p>
            <a:pPr lvl="1"/>
            <a:r>
              <a:rPr lang="en-GB" sz="2400" dirty="0" smtClean="0"/>
              <a:t>Information validation criteria </a:t>
            </a:r>
          </a:p>
          <a:p>
            <a:r>
              <a:rPr lang="en-GB" sz="2400" dirty="0" smtClean="0">
                <a:solidFill>
                  <a:schemeClr val="accent1"/>
                </a:solidFill>
              </a:rPr>
              <a:t>GOCDB GLUE 2 XML rendering </a:t>
            </a:r>
            <a:r>
              <a:rPr lang="en-GB" sz="2400" dirty="0" smtClean="0"/>
              <a:t>of the EGI service registry and participation to OGF standardization activities</a:t>
            </a:r>
            <a:endParaRPr lang="en-GB" sz="2400" dirty="0">
              <a:solidFill>
                <a:srgbClr val="FF0000"/>
              </a:solidFill>
            </a:endParaRPr>
          </a:p>
        </p:txBody>
      </p:sp>
    </p:spTree>
    <p:extLst>
      <p:ext uri="{BB962C8B-B14F-4D97-AF65-F5344CB8AC3E}">
        <p14:creationId xmlns:p14="http://schemas.microsoft.com/office/powerpoint/2010/main" val="15262999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p:txBody>
          <a:bodyPr/>
          <a:lstStyle/>
          <a:p>
            <a:r>
              <a:rPr lang="en-GB" sz="3600" dirty="0"/>
              <a:t>Usage </a:t>
            </a:r>
            <a:r>
              <a:rPr lang="en-GB" sz="3600" dirty="0" smtClean="0"/>
              <a:t>Record </a:t>
            </a:r>
            <a:r>
              <a:rPr lang="en-GB" sz="3600" dirty="0" err="1" smtClean="0">
                <a:solidFill>
                  <a:srgbClr val="FFFFFF"/>
                </a:solidFill>
              </a:rPr>
              <a:t>rd</a:t>
            </a:r>
            <a:r>
              <a:rPr lang="en-GB" sz="3600" dirty="0" smtClean="0">
                <a:solidFill>
                  <a:srgbClr val="FFFFFF"/>
                </a:solidFill>
              </a:rPr>
              <a:t> 2.0</a:t>
            </a:r>
            <a:endParaRPr lang="en-US" sz="3400" dirty="0">
              <a:solidFill>
                <a:srgbClr val="FFFFFF"/>
              </a:solidFill>
            </a:endParaRPr>
          </a:p>
        </p:txBody>
      </p:sp>
      <p:sp>
        <p:nvSpPr>
          <p:cNvPr id="3" name="Content Placeholder 2"/>
          <p:cNvSpPr>
            <a:spLocks noGrp="1"/>
          </p:cNvSpPr>
          <p:nvPr>
            <p:ph idx="1"/>
          </p:nvPr>
        </p:nvSpPr>
        <p:spPr/>
        <p:txBody>
          <a:bodyPr/>
          <a:lstStyle/>
          <a:p>
            <a:r>
              <a:rPr lang="en-US" sz="3000" dirty="0" smtClean="0"/>
              <a:t>Representation of data on the consumption of resources using an XML schema</a:t>
            </a:r>
          </a:p>
          <a:p>
            <a:pPr marL="285750" indent="-285750">
              <a:buFont typeface="Arial" pitchFamily="34" charset="0"/>
              <a:buChar char="•"/>
            </a:pPr>
            <a:r>
              <a:rPr lang="en-GB" sz="3000" dirty="0" smtClean="0">
                <a:solidFill>
                  <a:schemeClr val="accent1"/>
                </a:solidFill>
              </a:rPr>
              <a:t>Usage </a:t>
            </a:r>
            <a:r>
              <a:rPr lang="en-GB" sz="3000" dirty="0">
                <a:solidFill>
                  <a:schemeClr val="accent1"/>
                </a:solidFill>
              </a:rPr>
              <a:t>Record 2.0/OGF</a:t>
            </a:r>
          </a:p>
          <a:p>
            <a:pPr lvl="1">
              <a:buFont typeface="Arial" pitchFamily="34" charset="0"/>
              <a:buChar char="•"/>
            </a:pPr>
            <a:r>
              <a:rPr lang="en-GB" sz="2600" dirty="0"/>
              <a:t>EMI CAR (Compute Accounting Record)/CPU and cloud</a:t>
            </a:r>
          </a:p>
          <a:p>
            <a:pPr lvl="1">
              <a:buFont typeface="Arial" pitchFamily="34" charset="0"/>
              <a:buChar char="•"/>
            </a:pPr>
            <a:r>
              <a:rPr lang="en-GB" sz="2600" dirty="0"/>
              <a:t>EMI </a:t>
            </a:r>
            <a:r>
              <a:rPr lang="en-GB" sz="2600" dirty="0" err="1"/>
              <a:t>StAR</a:t>
            </a:r>
            <a:r>
              <a:rPr lang="en-GB" sz="2600" dirty="0"/>
              <a:t> (Storage Accounting </a:t>
            </a:r>
            <a:r>
              <a:rPr lang="en-GB" sz="2600" dirty="0" smtClean="0"/>
              <a:t>Record)</a:t>
            </a:r>
            <a:endParaRPr lang="en-GB" sz="2600" dirty="0"/>
          </a:p>
          <a:p>
            <a:pPr marL="285750" indent="-285750">
              <a:buFont typeface="Arial" pitchFamily="34" charset="0"/>
              <a:buChar char="•"/>
            </a:pPr>
            <a:r>
              <a:rPr lang="en-GB" sz="3000" dirty="0">
                <a:solidFill>
                  <a:schemeClr val="accent1"/>
                </a:solidFill>
              </a:rPr>
              <a:t>EMI Secure STOMP Messenger</a:t>
            </a:r>
            <a:r>
              <a:rPr lang="en-GB" sz="3000" dirty="0"/>
              <a:t> v1.2 (June 2012) and 2.0 (March 2013)</a:t>
            </a:r>
          </a:p>
          <a:p>
            <a:endParaRPr lang="en-GB" sz="3000" b="1" dirty="0">
              <a:solidFill>
                <a:schemeClr val="accent1"/>
              </a:solidFill>
            </a:endParaRPr>
          </a:p>
        </p:txBody>
      </p:sp>
    </p:spTree>
    <p:extLst>
      <p:ext uri="{BB962C8B-B14F-4D97-AF65-F5344CB8AC3E}">
        <p14:creationId xmlns:p14="http://schemas.microsoft.com/office/powerpoint/2010/main" val="27498056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Virtualisation Format</a:t>
            </a:r>
            <a:endParaRPr lang="en-GB" dirty="0"/>
          </a:p>
        </p:txBody>
      </p:sp>
      <p:sp>
        <p:nvSpPr>
          <p:cNvPr id="3" name="Content Placeholder 2"/>
          <p:cNvSpPr>
            <a:spLocks noGrp="1"/>
          </p:cNvSpPr>
          <p:nvPr>
            <p:ph idx="1"/>
          </p:nvPr>
        </p:nvSpPr>
        <p:spPr/>
        <p:txBody>
          <a:bodyPr/>
          <a:lstStyle/>
          <a:p>
            <a:pPr marL="274320" indent="-274320" fontAlgn="auto">
              <a:spcAft>
                <a:spcPts val="0"/>
              </a:spcAft>
              <a:buFont typeface="Wingdings 2"/>
              <a:buChar char=""/>
              <a:defRPr/>
            </a:pPr>
            <a:r>
              <a:rPr lang="en-US" sz="2000" dirty="0"/>
              <a:t>Distributed Management Task Force (DMTF) standard</a:t>
            </a:r>
          </a:p>
          <a:p>
            <a:pPr marL="274320" indent="-274320" fontAlgn="auto">
              <a:spcAft>
                <a:spcPts val="0"/>
              </a:spcAft>
              <a:buFont typeface="Wingdings 2"/>
              <a:buChar char=""/>
              <a:defRPr/>
            </a:pPr>
            <a:r>
              <a:rPr lang="en-US" sz="2000" dirty="0">
                <a:solidFill>
                  <a:srgbClr val="FF0000"/>
                </a:solidFill>
              </a:rPr>
              <a:t>Open, secure, portable, efficient and extensible format for the packaging and distribution of (collections of) virtual machines</a:t>
            </a:r>
          </a:p>
          <a:p>
            <a:pPr marL="274320" indent="-274320" fontAlgn="auto">
              <a:spcAft>
                <a:spcPts val="0"/>
              </a:spcAft>
              <a:buFont typeface="Wingdings 2"/>
              <a:buChar char=""/>
              <a:defRPr/>
            </a:pPr>
            <a:r>
              <a:rPr lang="en-US" sz="2000" dirty="0"/>
              <a:t>Its </a:t>
            </a:r>
            <a:r>
              <a:rPr lang="en-US" sz="2000" dirty="0">
                <a:solidFill>
                  <a:srgbClr val="FF0000"/>
                </a:solidFill>
              </a:rPr>
              <a:t>goal</a:t>
            </a:r>
            <a:r>
              <a:rPr lang="en-US" sz="2000" dirty="0"/>
              <a:t> is to facilitate the </a:t>
            </a:r>
            <a:r>
              <a:rPr lang="en-US" sz="2000" dirty="0">
                <a:solidFill>
                  <a:srgbClr val="FF0000"/>
                </a:solidFill>
              </a:rPr>
              <a:t>automated, secure management </a:t>
            </a:r>
            <a:r>
              <a:rPr lang="en-US" sz="2000" dirty="0"/>
              <a:t>not only of </a:t>
            </a:r>
            <a:r>
              <a:rPr lang="en-US" sz="2000" dirty="0">
                <a:solidFill>
                  <a:srgbClr val="FF0000"/>
                </a:solidFill>
              </a:rPr>
              <a:t>virtual machines</a:t>
            </a:r>
            <a:r>
              <a:rPr lang="en-US" sz="2000" dirty="0"/>
              <a:t>, but the </a:t>
            </a:r>
            <a:r>
              <a:rPr lang="en-US" sz="2000" dirty="0">
                <a:solidFill>
                  <a:srgbClr val="FF0000"/>
                </a:solidFill>
              </a:rPr>
              <a:t>appliance as a functional unit</a:t>
            </a:r>
          </a:p>
          <a:p>
            <a:pPr marL="274320" indent="-274320" fontAlgn="auto">
              <a:spcAft>
                <a:spcPts val="0"/>
              </a:spcAft>
              <a:buFont typeface="Wingdings 2"/>
              <a:buChar char=""/>
              <a:defRPr/>
            </a:pPr>
            <a:r>
              <a:rPr lang="en-US" sz="2000" dirty="0"/>
              <a:t>It is platform independent, </a:t>
            </a:r>
            <a:r>
              <a:rPr lang="en-US" sz="2000" dirty="0">
                <a:solidFill>
                  <a:srgbClr val="FF0000"/>
                </a:solidFill>
              </a:rPr>
              <a:t>hypervisor independent </a:t>
            </a:r>
            <a:r>
              <a:rPr lang="en-US" sz="2000" dirty="0"/>
              <a:t>, and processor architecture independent</a:t>
            </a:r>
          </a:p>
          <a:p>
            <a:pPr marL="274320" indent="-274320" fontAlgn="auto">
              <a:spcAft>
                <a:spcPts val="0"/>
              </a:spcAft>
              <a:buFont typeface="Wingdings 2"/>
              <a:buChar char=""/>
              <a:defRPr/>
            </a:pPr>
            <a:r>
              <a:rPr lang="en-US" sz="2000" dirty="0"/>
              <a:t>VMs in OVF can be </a:t>
            </a:r>
            <a:r>
              <a:rPr lang="en-US" sz="2000" dirty="0">
                <a:solidFill>
                  <a:srgbClr val="FF0000"/>
                </a:solidFill>
              </a:rPr>
              <a:t>packaged</a:t>
            </a:r>
            <a:r>
              <a:rPr lang="en-US" sz="2000" dirty="0"/>
              <a:t> in a </a:t>
            </a:r>
            <a:r>
              <a:rPr lang="en-US" sz="2000" dirty="0">
                <a:solidFill>
                  <a:srgbClr val="FF0000"/>
                </a:solidFill>
              </a:rPr>
              <a:t>virtual appliances </a:t>
            </a:r>
            <a:r>
              <a:rPr lang="en-US" sz="2000" dirty="0"/>
              <a:t>suited all wrapped up in a single file. The </a:t>
            </a:r>
            <a:r>
              <a:rPr lang="en-US" sz="2000" dirty="0">
                <a:solidFill>
                  <a:srgbClr val="FF0000"/>
                </a:solidFill>
              </a:rPr>
              <a:t>creator</a:t>
            </a:r>
            <a:r>
              <a:rPr lang="en-US" sz="2000" dirty="0"/>
              <a:t> of the </a:t>
            </a:r>
            <a:r>
              <a:rPr lang="en-US" sz="2000" dirty="0">
                <a:solidFill>
                  <a:srgbClr val="FF0000"/>
                </a:solidFill>
              </a:rPr>
              <a:t>appliance</a:t>
            </a:r>
            <a:r>
              <a:rPr lang="en-US" sz="2000" dirty="0"/>
              <a:t> can </a:t>
            </a:r>
            <a:r>
              <a:rPr lang="en-US" sz="2000" dirty="0">
                <a:solidFill>
                  <a:srgbClr val="FF0000"/>
                </a:solidFill>
              </a:rPr>
              <a:t>encrypt, compress and digitally sign OVF content</a:t>
            </a:r>
          </a:p>
          <a:p>
            <a:pPr marL="274320" indent="-274320" fontAlgn="auto">
              <a:spcAft>
                <a:spcPts val="0"/>
              </a:spcAft>
              <a:buFont typeface="Wingdings 2"/>
              <a:buChar char=""/>
              <a:defRPr/>
            </a:pPr>
            <a:r>
              <a:rPr lang="en-US" sz="2000" dirty="0"/>
              <a:t>It is </a:t>
            </a:r>
            <a:r>
              <a:rPr lang="en-US" sz="2000" dirty="0">
                <a:solidFill>
                  <a:srgbClr val="FF0000"/>
                </a:solidFill>
              </a:rPr>
              <a:t>packaging standard </a:t>
            </a:r>
            <a:r>
              <a:rPr lang="en-US" sz="2000" dirty="0"/>
              <a:t>and </a:t>
            </a:r>
            <a:r>
              <a:rPr lang="en-US" sz="2000" dirty="0">
                <a:solidFill>
                  <a:srgbClr val="FF0000"/>
                </a:solidFill>
              </a:rPr>
              <a:t>not</a:t>
            </a:r>
            <a:r>
              <a:rPr lang="en-US" sz="2000" dirty="0"/>
              <a:t> a </a:t>
            </a:r>
            <a:r>
              <a:rPr lang="en-US" sz="2000" dirty="0">
                <a:solidFill>
                  <a:srgbClr val="FF0000"/>
                </a:solidFill>
              </a:rPr>
              <a:t>runtime standard</a:t>
            </a:r>
          </a:p>
          <a:p>
            <a:pPr marL="274320" indent="-274320" fontAlgn="auto">
              <a:spcAft>
                <a:spcPts val="0"/>
              </a:spcAft>
              <a:buFont typeface="Wingdings 2"/>
              <a:buChar char=""/>
              <a:defRPr/>
            </a:pPr>
            <a:r>
              <a:rPr lang="en-US" sz="2000" dirty="0"/>
              <a:t>Uses </a:t>
            </a:r>
            <a:r>
              <a:rPr lang="en-US" sz="2000" dirty="0">
                <a:solidFill>
                  <a:srgbClr val="FF0000"/>
                </a:solidFill>
              </a:rPr>
              <a:t>existing packaging tools </a:t>
            </a:r>
            <a:r>
              <a:rPr lang="en-US" sz="2000" dirty="0"/>
              <a:t>to </a:t>
            </a:r>
            <a:r>
              <a:rPr lang="en-US" sz="2000" dirty="0">
                <a:solidFill>
                  <a:srgbClr val="FF0000"/>
                </a:solidFill>
              </a:rPr>
              <a:t>combine</a:t>
            </a:r>
            <a:r>
              <a:rPr lang="en-US" sz="2000" dirty="0"/>
              <a:t> one or more </a:t>
            </a:r>
            <a:r>
              <a:rPr lang="en-US" sz="2000" dirty="0">
                <a:solidFill>
                  <a:srgbClr val="FF0000"/>
                </a:solidFill>
              </a:rPr>
              <a:t>virtual machines</a:t>
            </a:r>
            <a:r>
              <a:rPr lang="en-US" sz="2000" dirty="0"/>
              <a:t> together with a </a:t>
            </a:r>
            <a:r>
              <a:rPr lang="en-US" sz="2000" dirty="0">
                <a:solidFill>
                  <a:srgbClr val="FF0000"/>
                </a:solidFill>
              </a:rPr>
              <a:t>standards-based XML </a:t>
            </a:r>
            <a:r>
              <a:rPr lang="en-US" sz="2000" dirty="0" smtClean="0">
                <a:solidFill>
                  <a:srgbClr val="FF0000"/>
                </a:solidFill>
              </a:rPr>
              <a:t>wrapper</a:t>
            </a:r>
            <a:endParaRPr lang="en-US" sz="2000" dirty="0">
              <a:solidFill>
                <a:srgbClr val="FF0000"/>
              </a:solidFill>
            </a:endParaRPr>
          </a:p>
        </p:txBody>
      </p:sp>
      <p:sp>
        <p:nvSpPr>
          <p:cNvPr id="4" name="Footer Placeholder 3"/>
          <p:cNvSpPr>
            <a:spLocks noGrp="1"/>
          </p:cNvSpPr>
          <p:nvPr>
            <p:ph type="ftr" sz="quarter" idx="11"/>
          </p:nvPr>
        </p:nvSpPr>
        <p:spPr/>
        <p:txBody>
          <a:bodyPr/>
          <a:lstStyle/>
          <a:p>
            <a:fld id="{12953DB3-8D6D-4414-A409-ABD8E7C7A111}" type="slidenum">
              <a:rPr lang="ja-JP" altLang="en-US" smtClean="0">
                <a:solidFill>
                  <a:prstClr val="black">
                    <a:tint val="75000"/>
                  </a:prstClr>
                </a:solidFill>
                <a:latin typeface="Calibri"/>
                <a:ea typeface="ＭＳ Ｐゴシック"/>
              </a:rPr>
              <a:pPr/>
              <a:t>18</a:t>
            </a:fld>
            <a:endParaRPr lang="en-US" altLang="ja-JP" dirty="0">
              <a:solidFill>
                <a:prstClr val="black">
                  <a:tint val="75000"/>
                </a:prstClr>
              </a:solidFill>
              <a:latin typeface="Calibri"/>
              <a:ea typeface="ＭＳ Ｐゴシック"/>
            </a:endParaRPr>
          </a:p>
        </p:txBody>
      </p:sp>
      <p:pic>
        <p:nvPicPr>
          <p:cNvPr id="5" name="Picture 4"/>
          <p:cNvPicPr>
            <a:picLocks noChangeAspect="1"/>
          </p:cNvPicPr>
          <p:nvPr/>
        </p:nvPicPr>
        <p:blipFill>
          <a:blip r:embed="rId2"/>
          <a:stretch>
            <a:fillRect/>
          </a:stretch>
        </p:blipFill>
        <p:spPr>
          <a:xfrm>
            <a:off x="0" y="6106160"/>
            <a:ext cx="9144000" cy="751840"/>
          </a:xfrm>
          <a:prstGeom prst="rect">
            <a:avLst/>
          </a:prstGeom>
        </p:spPr>
      </p:pic>
    </p:spTree>
    <p:extLst>
      <p:ext uri="{BB962C8B-B14F-4D97-AF65-F5344CB8AC3E}">
        <p14:creationId xmlns:p14="http://schemas.microsoft.com/office/powerpoint/2010/main" val="169089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EGI’s Core Infrastructure</a:t>
            </a:r>
            <a:endParaRPr lang="en-GB" dirty="0"/>
          </a:p>
        </p:txBody>
      </p:sp>
      <p:sp>
        <p:nvSpPr>
          <p:cNvPr id="3" name="Content Placeholder 2"/>
          <p:cNvSpPr>
            <a:spLocks noGrp="1"/>
          </p:cNvSpPr>
          <p:nvPr>
            <p:ph idx="1"/>
          </p:nvPr>
        </p:nvSpPr>
        <p:spPr>
          <a:xfrm>
            <a:off x="755576" y="1124744"/>
            <a:ext cx="7489204" cy="4525963"/>
          </a:xfrm>
        </p:spPr>
        <p:txBody>
          <a:bodyPr/>
          <a:lstStyle/>
          <a:p>
            <a:pPr marL="0" indent="0" algn="ctr">
              <a:buNone/>
            </a:pPr>
            <a:r>
              <a:rPr lang="en-GB" dirty="0" smtClean="0"/>
              <a:t>The services that federate and integrate the functional services deployed in the </a:t>
            </a:r>
            <a:r>
              <a:rPr lang="en-GB" b="1" dirty="0" smtClean="0"/>
              <a:t>production infrastructure</a:t>
            </a:r>
            <a:endParaRPr lang="en-GB" b="1" dirty="0"/>
          </a:p>
        </p:txBody>
      </p:sp>
      <p:grpSp>
        <p:nvGrpSpPr>
          <p:cNvPr id="4" name="Group 3"/>
          <p:cNvGrpSpPr/>
          <p:nvPr/>
        </p:nvGrpSpPr>
        <p:grpSpPr>
          <a:xfrm>
            <a:off x="971600" y="2708920"/>
            <a:ext cx="7128792" cy="2952328"/>
            <a:chOff x="899592" y="3284984"/>
            <a:chExt cx="7128792" cy="2952328"/>
          </a:xfrm>
        </p:grpSpPr>
        <p:sp>
          <p:nvSpPr>
            <p:cNvPr id="5" name="Rounded Rectangle 4"/>
            <p:cNvSpPr/>
            <p:nvPr/>
          </p:nvSpPr>
          <p:spPr>
            <a:xfrm>
              <a:off x="899592" y="3284984"/>
              <a:ext cx="7128792" cy="2952328"/>
            </a:xfrm>
            <a:prstGeom prst="roundRect">
              <a:avLst/>
            </a:prstGeom>
          </p:spPr>
          <p:style>
            <a:lnRef idx="2">
              <a:schemeClr val="accent6"/>
            </a:lnRef>
            <a:fillRef idx="1">
              <a:schemeClr val="lt1"/>
            </a:fillRef>
            <a:effectRef idx="0">
              <a:schemeClr val="accent6"/>
            </a:effectRef>
            <a:fontRef idx="minor">
              <a:schemeClr val="dk1"/>
            </a:fontRef>
          </p:style>
          <p:txBody>
            <a:bodyPr rtlCol="0" anchor="b"/>
            <a:lstStyle/>
            <a:p>
              <a:pPr algn="ctr" eaLnBrk="1" fontAlgn="auto" hangingPunct="1">
                <a:spcBef>
                  <a:spcPts val="0"/>
                </a:spcBef>
                <a:spcAft>
                  <a:spcPts val="0"/>
                </a:spcAft>
              </a:pPr>
              <a:r>
                <a:rPr lang="en-GB" sz="1800" dirty="0">
                  <a:solidFill>
                    <a:prstClr val="black"/>
                  </a:solidFill>
                  <a:latin typeface="Calibri"/>
                </a:rPr>
                <a:t>EGI Core Infrastructure Platform</a:t>
              </a:r>
            </a:p>
          </p:txBody>
        </p:sp>
        <p:sp>
          <p:nvSpPr>
            <p:cNvPr id="6" name="Rounded Rectangle 5"/>
            <p:cNvSpPr/>
            <p:nvPr/>
          </p:nvSpPr>
          <p:spPr>
            <a:xfrm>
              <a:off x="2987824" y="3501008"/>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srgbClr val="000000"/>
                  </a:solidFill>
                  <a:latin typeface="Calibri"/>
                </a:rPr>
                <a:t>Federated AAI</a:t>
              </a:r>
              <a:endParaRPr lang="en-GB" sz="1600" dirty="0">
                <a:solidFill>
                  <a:srgbClr val="000000"/>
                </a:solidFill>
                <a:latin typeface="Calibri"/>
              </a:endParaRPr>
            </a:p>
          </p:txBody>
        </p:sp>
        <p:sp>
          <p:nvSpPr>
            <p:cNvPr id="7" name="Rounded Rectangle 6"/>
            <p:cNvSpPr/>
            <p:nvPr/>
          </p:nvSpPr>
          <p:spPr>
            <a:xfrm>
              <a:off x="2915816" y="4797152"/>
              <a:ext cx="1368152"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prstClr val="black"/>
                  </a:solidFill>
                  <a:latin typeface="Calibri"/>
                </a:rPr>
                <a:t>Service</a:t>
              </a:r>
            </a:p>
            <a:p>
              <a:pPr algn="ctr" eaLnBrk="1" fontAlgn="auto" hangingPunct="1">
                <a:spcBef>
                  <a:spcPts val="0"/>
                </a:spcBef>
                <a:spcAft>
                  <a:spcPts val="0"/>
                </a:spcAft>
              </a:pPr>
              <a:r>
                <a:rPr lang="en-GB" sz="1600" dirty="0" smtClean="0">
                  <a:solidFill>
                    <a:prstClr val="black"/>
                  </a:solidFill>
                  <a:latin typeface="Calibri"/>
                </a:rPr>
                <a:t>Catalogue</a:t>
              </a:r>
            </a:p>
            <a:p>
              <a:pPr algn="ctr" eaLnBrk="1" fontAlgn="auto" hangingPunct="1">
                <a:spcBef>
                  <a:spcPts val="0"/>
                </a:spcBef>
                <a:spcAft>
                  <a:spcPts val="0"/>
                </a:spcAft>
              </a:pPr>
              <a:r>
                <a:rPr lang="en-GB" sz="1600" dirty="0" smtClean="0">
                  <a:solidFill>
                    <a:prstClr val="black"/>
                  </a:solidFill>
                  <a:latin typeface="Calibri"/>
                </a:rPr>
                <a:t>(GOCDB)</a:t>
              </a:r>
              <a:endParaRPr lang="en-GB" sz="1600" dirty="0">
                <a:solidFill>
                  <a:prstClr val="black"/>
                </a:solidFill>
                <a:latin typeface="Calibri"/>
              </a:endParaRPr>
            </a:p>
          </p:txBody>
        </p:sp>
        <p:sp>
          <p:nvSpPr>
            <p:cNvPr id="8" name="Rounded Rectangle 7"/>
            <p:cNvSpPr/>
            <p:nvPr/>
          </p:nvSpPr>
          <p:spPr>
            <a:xfrm>
              <a:off x="4788024" y="3501008"/>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srgbClr val="000000"/>
                  </a:solidFill>
                  <a:latin typeface="Calibri"/>
                </a:rPr>
                <a:t>Monitoring</a:t>
              </a:r>
              <a:endParaRPr lang="en-GB" sz="1400" dirty="0">
                <a:solidFill>
                  <a:srgbClr val="000000"/>
                </a:solidFill>
                <a:latin typeface="Calibri"/>
              </a:endParaRPr>
            </a:p>
          </p:txBody>
        </p:sp>
        <p:sp>
          <p:nvSpPr>
            <p:cNvPr id="9" name="Rounded Rectangle 8"/>
            <p:cNvSpPr/>
            <p:nvPr/>
          </p:nvSpPr>
          <p:spPr>
            <a:xfrm>
              <a:off x="6588224" y="3501008"/>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srgbClr val="000000"/>
                  </a:solidFill>
                  <a:latin typeface="Calibri"/>
                </a:rPr>
                <a:t>Accounting</a:t>
              </a:r>
              <a:endParaRPr lang="en-GB" sz="1400" dirty="0">
                <a:solidFill>
                  <a:srgbClr val="000000"/>
                </a:solidFill>
                <a:latin typeface="Calibri"/>
              </a:endParaRPr>
            </a:p>
          </p:txBody>
        </p:sp>
        <p:sp>
          <p:nvSpPr>
            <p:cNvPr id="10" name="Rounded Rectangle 9"/>
            <p:cNvSpPr/>
            <p:nvPr/>
          </p:nvSpPr>
          <p:spPr>
            <a:xfrm>
              <a:off x="1115616" y="4797152"/>
              <a:ext cx="1368152"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prstClr val="black"/>
                  </a:solidFill>
                  <a:latin typeface="Calibri"/>
                </a:rPr>
                <a:t>Metrics</a:t>
              </a:r>
            </a:p>
            <a:p>
              <a:pPr algn="ctr" eaLnBrk="1" fontAlgn="auto" hangingPunct="1">
                <a:spcBef>
                  <a:spcPts val="0"/>
                </a:spcBef>
                <a:spcAft>
                  <a:spcPts val="0"/>
                </a:spcAft>
              </a:pPr>
              <a:r>
                <a:rPr lang="en-GB" sz="1600" dirty="0" smtClean="0">
                  <a:solidFill>
                    <a:prstClr val="black"/>
                  </a:solidFill>
                  <a:latin typeface="Calibri"/>
                </a:rPr>
                <a:t>Visualisation</a:t>
              </a:r>
            </a:p>
            <a:p>
              <a:pPr algn="ctr" eaLnBrk="1" fontAlgn="auto" hangingPunct="1">
                <a:spcBef>
                  <a:spcPts val="0"/>
                </a:spcBef>
                <a:spcAft>
                  <a:spcPts val="0"/>
                </a:spcAft>
              </a:pPr>
              <a:r>
                <a:rPr lang="en-GB" sz="1600" dirty="0" smtClean="0">
                  <a:solidFill>
                    <a:prstClr val="black"/>
                  </a:solidFill>
                  <a:latin typeface="Calibri"/>
                </a:rPr>
                <a:t>(</a:t>
              </a:r>
              <a:r>
                <a:rPr lang="en-GB" sz="1600" dirty="0" err="1" smtClean="0">
                  <a:solidFill>
                    <a:prstClr val="black"/>
                  </a:solidFill>
                  <a:latin typeface="Calibri"/>
                </a:rPr>
                <a:t>gstat</a:t>
              </a:r>
              <a:r>
                <a:rPr lang="en-GB" sz="1600" dirty="0" smtClean="0">
                  <a:solidFill>
                    <a:prstClr val="black"/>
                  </a:solidFill>
                  <a:latin typeface="Calibri"/>
                </a:rPr>
                <a:t>)</a:t>
              </a:r>
              <a:endParaRPr lang="en-GB" sz="1600" dirty="0">
                <a:solidFill>
                  <a:prstClr val="black"/>
                </a:solidFill>
                <a:latin typeface="Calibri"/>
              </a:endParaRPr>
            </a:p>
          </p:txBody>
        </p:sp>
        <p:sp>
          <p:nvSpPr>
            <p:cNvPr id="11" name="Rounded Rectangle 10"/>
            <p:cNvSpPr/>
            <p:nvPr/>
          </p:nvSpPr>
          <p:spPr>
            <a:xfrm>
              <a:off x="1115616" y="3501008"/>
              <a:ext cx="1368152"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prstClr val="black"/>
                  </a:solidFill>
                  <a:latin typeface="Calibri"/>
                </a:rPr>
                <a:t>Information</a:t>
              </a:r>
            </a:p>
            <a:p>
              <a:pPr algn="ctr" eaLnBrk="1" fontAlgn="auto" hangingPunct="1">
                <a:spcBef>
                  <a:spcPts val="0"/>
                </a:spcBef>
                <a:spcAft>
                  <a:spcPts val="0"/>
                </a:spcAft>
              </a:pPr>
              <a:r>
                <a:rPr lang="en-GB" sz="1600" dirty="0" smtClean="0">
                  <a:solidFill>
                    <a:prstClr val="black"/>
                  </a:solidFill>
                  <a:latin typeface="Calibri"/>
                </a:rPr>
                <a:t>Discovery</a:t>
              </a:r>
            </a:p>
            <a:p>
              <a:pPr algn="ctr" eaLnBrk="1" fontAlgn="auto" hangingPunct="1">
                <a:spcBef>
                  <a:spcPts val="0"/>
                </a:spcBef>
                <a:spcAft>
                  <a:spcPts val="0"/>
                </a:spcAft>
              </a:pPr>
              <a:r>
                <a:rPr lang="en-GB" sz="1600" dirty="0" smtClean="0">
                  <a:solidFill>
                    <a:prstClr val="black"/>
                  </a:solidFill>
                  <a:latin typeface="Calibri"/>
                </a:rPr>
                <a:t>(BDII)</a:t>
              </a:r>
              <a:endParaRPr lang="en-GB" sz="1600" dirty="0">
                <a:solidFill>
                  <a:prstClr val="black"/>
                </a:solidFill>
                <a:latin typeface="Calibri"/>
              </a:endParaRPr>
            </a:p>
          </p:txBody>
        </p:sp>
        <p:sp>
          <p:nvSpPr>
            <p:cNvPr id="12" name="Rounded Rectangle 11"/>
            <p:cNvSpPr/>
            <p:nvPr/>
          </p:nvSpPr>
          <p:spPr>
            <a:xfrm>
              <a:off x="4788024" y="4797152"/>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srgbClr val="000000"/>
                  </a:solidFill>
                  <a:latin typeface="Calibri"/>
                </a:rPr>
                <a:t>Messaging</a:t>
              </a:r>
              <a:endParaRPr lang="en-GB" sz="1600" dirty="0">
                <a:solidFill>
                  <a:srgbClr val="000000"/>
                </a:solidFill>
                <a:latin typeface="Calibri"/>
              </a:endParaRPr>
            </a:p>
          </p:txBody>
        </p:sp>
      </p:grpSp>
      <p:sp>
        <p:nvSpPr>
          <p:cNvPr id="14" name="Slide Number Placeholder 13"/>
          <p:cNvSpPr>
            <a:spLocks noGrp="1"/>
          </p:cNvSpPr>
          <p:nvPr>
            <p:ph type="sldNum" sz="quarter" idx="12"/>
          </p:nvPr>
        </p:nvSpPr>
        <p:spPr/>
        <p:txBody>
          <a:bodyPr/>
          <a:lstStyle/>
          <a:p>
            <a:fld id="{AB173F47-AF8A-4F05-8C53-5BEC11341080}" type="slidenum">
              <a:rPr lang="en-US" smtClean="0">
                <a:solidFill>
                  <a:prstClr val="white"/>
                </a:solidFill>
              </a:rPr>
              <a:pPr/>
              <a:t>19</a:t>
            </a:fld>
            <a:endParaRPr lang="en-US">
              <a:solidFill>
                <a:prstClr val="white"/>
              </a:solidFill>
            </a:endParaRPr>
          </a:p>
        </p:txBody>
      </p:sp>
      <p:sp>
        <p:nvSpPr>
          <p:cNvPr id="16" name="Rounded Rectangle 15"/>
          <p:cNvSpPr/>
          <p:nvPr/>
        </p:nvSpPr>
        <p:spPr>
          <a:xfrm>
            <a:off x="6660232" y="4221088"/>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srgbClr val="000000"/>
                </a:solidFill>
                <a:latin typeface="Calibri"/>
              </a:rPr>
              <a:t>Operations Portal</a:t>
            </a:r>
            <a:endParaRPr lang="en-GB" sz="1400" dirty="0">
              <a:solidFill>
                <a:srgbClr val="000000"/>
              </a:solidFill>
              <a:latin typeface="Calibri"/>
            </a:endParaRPr>
          </a:p>
        </p:txBody>
      </p:sp>
      <p:sp>
        <p:nvSpPr>
          <p:cNvPr id="15" name="Slide Number Placeholder 5"/>
          <p:cNvSpPr txBox="1">
            <a:spLocks/>
          </p:cNvSpPr>
          <p:nvPr/>
        </p:nvSpPr>
        <p:spPr>
          <a:xfrm>
            <a:off x="2555776" y="6381328"/>
            <a:ext cx="3456384" cy="365125"/>
          </a:xfrm>
          <a:prstGeom prst="rect">
            <a:avLst/>
          </a:prstGeom>
        </p:spPr>
        <p:txBody>
          <a:bodyPr vert="horz" lIns="91440" tIns="45720" rIns="91440" bIns="45720" rtlCol="0" anchor="ctr"/>
          <a:lstStyle>
            <a:defPPr>
              <a:defRPr lang="en-GB"/>
            </a:defPPr>
            <a:lvl1pPr algn="r" rtl="0" eaLnBrk="0" fontAlgn="auto" hangingPunct="0">
              <a:spcBef>
                <a:spcPts val="0"/>
              </a:spcBef>
              <a:spcAft>
                <a:spcPts val="0"/>
              </a:spcAft>
              <a:defRPr sz="1200" kern="1200" smtClean="0">
                <a:solidFill>
                  <a:schemeClr val="bg1"/>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a:lstStyle>
          <a:p>
            <a:pPr algn="ctr"/>
            <a:r>
              <a:rPr lang="en-US" dirty="0" smtClean="0">
                <a:solidFill>
                  <a:prstClr val="white"/>
                </a:solidFill>
              </a:rPr>
              <a:t>Thanks to Steven Newhouse</a:t>
            </a:r>
            <a:endParaRPr lang="en-US" dirty="0">
              <a:solidFill>
                <a:prstClr val="white"/>
              </a:solidFill>
            </a:endParaRPr>
          </a:p>
        </p:txBody>
      </p:sp>
    </p:spTree>
    <p:extLst>
      <p:ext uri="{BB962C8B-B14F-4D97-AF65-F5344CB8AC3E}">
        <p14:creationId xmlns:p14="http://schemas.microsoft.com/office/powerpoint/2010/main" val="33934358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p:txBody>
          <a:bodyPr/>
          <a:lstStyle/>
          <a:p>
            <a:r>
              <a:rPr lang="en-GB" sz="2800" dirty="0" smtClean="0"/>
              <a:t>Outline</a:t>
            </a:r>
            <a:endParaRPr lang="en-GB" sz="2800" dirty="0"/>
          </a:p>
        </p:txBody>
      </p:sp>
      <p:sp>
        <p:nvSpPr>
          <p:cNvPr id="29703" name="Rectangle 7"/>
          <p:cNvSpPr>
            <a:spLocks noGrp="1" noChangeArrowheads="1"/>
          </p:cNvSpPr>
          <p:nvPr>
            <p:ph type="body" idx="1"/>
          </p:nvPr>
        </p:nvSpPr>
        <p:spPr>
          <a:xfrm>
            <a:off x="379413" y="1412776"/>
            <a:ext cx="7483475" cy="4420517"/>
          </a:xfrm>
        </p:spPr>
        <p:txBody>
          <a:bodyPr/>
          <a:lstStyle/>
          <a:p>
            <a:pPr>
              <a:lnSpc>
                <a:spcPts val="1600"/>
              </a:lnSpc>
              <a:spcBef>
                <a:spcPts val="600"/>
              </a:spcBef>
              <a:spcAft>
                <a:spcPts val="1200"/>
              </a:spcAft>
              <a:buClr>
                <a:srgbClr val="C00000"/>
              </a:buClr>
            </a:pPr>
            <a:endParaRPr lang="en-GB" sz="1800" dirty="0" smtClean="0"/>
          </a:p>
          <a:p>
            <a:pPr>
              <a:lnSpc>
                <a:spcPts val="1600"/>
              </a:lnSpc>
              <a:spcBef>
                <a:spcPts val="600"/>
              </a:spcBef>
              <a:spcAft>
                <a:spcPts val="1200"/>
              </a:spcAft>
              <a:buClr>
                <a:srgbClr val="C00000"/>
              </a:buClr>
            </a:pPr>
            <a:r>
              <a:rPr lang="en-GB" sz="1800" dirty="0" smtClean="0"/>
              <a:t>EGI, new </a:t>
            </a:r>
            <a:r>
              <a:rPr lang="en-GB" sz="1800" dirty="0"/>
              <a:t>c</a:t>
            </a:r>
            <a:r>
              <a:rPr lang="en-GB" sz="1800" dirty="0" smtClean="0"/>
              <a:t>hallenges </a:t>
            </a:r>
            <a:r>
              <a:rPr lang="en-GB" sz="1800" dirty="0"/>
              <a:t>and c</a:t>
            </a:r>
            <a:r>
              <a:rPr lang="en-GB" sz="1800" dirty="0" smtClean="0"/>
              <a:t>loud </a:t>
            </a:r>
            <a:r>
              <a:rPr lang="en-GB" sz="1800" dirty="0"/>
              <a:t>c</a:t>
            </a:r>
            <a:r>
              <a:rPr lang="en-GB" sz="1800" dirty="0" smtClean="0"/>
              <a:t>omputing.</a:t>
            </a:r>
          </a:p>
          <a:p>
            <a:pPr>
              <a:lnSpc>
                <a:spcPts val="1600"/>
              </a:lnSpc>
              <a:spcBef>
                <a:spcPts val="600"/>
              </a:spcBef>
              <a:spcAft>
                <a:spcPts val="1200"/>
              </a:spcAft>
              <a:buClr>
                <a:srgbClr val="C00000"/>
              </a:buClr>
            </a:pPr>
            <a:r>
              <a:rPr lang="en-GB" sz="1800" dirty="0" smtClean="0"/>
              <a:t>Learning from other projects and activities.</a:t>
            </a:r>
            <a:endParaRPr lang="en-GB" sz="1800" dirty="0"/>
          </a:p>
          <a:p>
            <a:pPr>
              <a:lnSpc>
                <a:spcPts val="1600"/>
              </a:lnSpc>
              <a:spcBef>
                <a:spcPts val="600"/>
              </a:spcBef>
              <a:spcAft>
                <a:spcPts val="1200"/>
              </a:spcAft>
              <a:buClr>
                <a:srgbClr val="C00000"/>
              </a:buClr>
            </a:pPr>
            <a:r>
              <a:rPr lang="en-GB" sz="1800" dirty="0"/>
              <a:t>Federation </a:t>
            </a:r>
            <a:r>
              <a:rPr lang="en-GB" sz="1800" dirty="0" smtClean="0"/>
              <a:t>model objectives, deliverables, mandate and membership.</a:t>
            </a:r>
            <a:endParaRPr lang="en-GB" sz="1800" dirty="0"/>
          </a:p>
          <a:p>
            <a:pPr>
              <a:lnSpc>
                <a:spcPts val="1600"/>
              </a:lnSpc>
              <a:spcBef>
                <a:spcPts val="600"/>
              </a:spcBef>
              <a:spcAft>
                <a:spcPts val="1200"/>
              </a:spcAft>
              <a:buClr>
                <a:srgbClr val="C00000"/>
              </a:buClr>
            </a:pPr>
            <a:r>
              <a:rPr lang="en-GB" sz="1800" dirty="0" smtClean="0"/>
              <a:t>Standards and core infrastructure </a:t>
            </a:r>
            <a:r>
              <a:rPr lang="en-GB" sz="1800" dirty="0" smtClean="0"/>
              <a:t>services.</a:t>
            </a:r>
            <a:endParaRPr lang="en-GB" sz="1800" dirty="0" smtClean="0"/>
          </a:p>
          <a:p>
            <a:pPr>
              <a:lnSpc>
                <a:spcPts val="1600"/>
              </a:lnSpc>
              <a:spcBef>
                <a:spcPts val="600"/>
              </a:spcBef>
              <a:spcAft>
                <a:spcPts val="1200"/>
              </a:spcAft>
              <a:buClr>
                <a:srgbClr val="C00000"/>
              </a:buClr>
            </a:pPr>
            <a:r>
              <a:rPr lang="en-GB" sz="1800" dirty="0" smtClean="0"/>
              <a:t>Federation test </a:t>
            </a:r>
            <a:r>
              <a:rPr lang="en-GB" sz="1800" dirty="0" smtClean="0"/>
              <a:t>bed.</a:t>
            </a:r>
            <a:endParaRPr lang="en-GB" sz="1800" dirty="0" smtClean="0"/>
          </a:p>
          <a:p>
            <a:pPr>
              <a:lnSpc>
                <a:spcPts val="1600"/>
              </a:lnSpc>
              <a:spcBef>
                <a:spcPts val="600"/>
              </a:spcBef>
              <a:spcAft>
                <a:spcPts val="1200"/>
              </a:spcAft>
              <a:buClr>
                <a:srgbClr val="C00000"/>
              </a:buClr>
            </a:pPr>
            <a:r>
              <a:rPr lang="en-GB" sz="1800" dirty="0" smtClean="0"/>
              <a:t>Use cases.</a:t>
            </a:r>
          </a:p>
          <a:p>
            <a:pPr>
              <a:lnSpc>
                <a:spcPts val="1600"/>
              </a:lnSpc>
              <a:spcBef>
                <a:spcPts val="600"/>
              </a:spcBef>
              <a:spcAft>
                <a:spcPts val="1200"/>
              </a:spcAft>
              <a:buClr>
                <a:srgbClr val="C00000"/>
              </a:buClr>
            </a:pPr>
            <a:r>
              <a:rPr lang="en-GB" sz="1800" dirty="0" smtClean="0"/>
              <a:t>Conclusions.</a:t>
            </a:r>
            <a:endParaRPr lang="en-GB" sz="1800" dirty="0"/>
          </a:p>
        </p:txBody>
      </p:sp>
    </p:spTree>
    <p:extLst>
      <p:ext uri="{BB962C8B-B14F-4D97-AF65-F5344CB8AC3E}">
        <p14:creationId xmlns:p14="http://schemas.microsoft.com/office/powerpoint/2010/main" val="27758403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
          <p:cNvSpPr txBox="1">
            <a:spLocks noChangeArrowheads="1"/>
          </p:cNvSpPr>
          <p:nvPr/>
        </p:nvSpPr>
        <p:spPr>
          <a:xfrm>
            <a:off x="381000" y="296416"/>
            <a:ext cx="3686943"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t>Services</a:t>
            </a:r>
            <a:endParaRPr lang="en-GB" sz="2600" dirty="0"/>
          </a:p>
        </p:txBody>
      </p:sp>
      <p:sp>
        <p:nvSpPr>
          <p:cNvPr id="146" name="Rectangle 7"/>
          <p:cNvSpPr txBox="1">
            <a:spLocks noChangeArrowheads="1"/>
          </p:cNvSpPr>
          <p:nvPr/>
        </p:nvSpPr>
        <p:spPr bwMode="auto">
          <a:xfrm>
            <a:off x="379413" y="1124744"/>
            <a:ext cx="8441059" cy="1008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gn="just">
              <a:lnSpc>
                <a:spcPts val="2160"/>
              </a:lnSpc>
              <a:spcBef>
                <a:spcPts val="600"/>
              </a:spcBef>
              <a:spcAft>
                <a:spcPts val="600"/>
              </a:spcAft>
              <a:buNone/>
            </a:pPr>
            <a:r>
              <a:rPr lang="en-GB" sz="1800" b="1" dirty="0" smtClean="0">
                <a:solidFill>
                  <a:srgbClr val="C00000"/>
                </a:solidFill>
              </a:rPr>
              <a:t>Information system</a:t>
            </a:r>
            <a:r>
              <a:rPr lang="en-GB" sz="1800" dirty="0" smtClean="0"/>
              <a:t>. Each cloud infrastructure exposes a LDAP server publishing information by means of a customised GLUE2 schema. Each LDAP server is polled by a top-BDII server.</a:t>
            </a:r>
          </a:p>
        </p:txBody>
      </p:sp>
      <p:sp>
        <p:nvSpPr>
          <p:cNvPr id="2" name="Rectangle 1"/>
          <p:cNvSpPr/>
          <p:nvPr/>
        </p:nvSpPr>
        <p:spPr>
          <a:xfrm>
            <a:off x="2627784" y="5949280"/>
            <a:ext cx="3377848" cy="369332"/>
          </a:xfrm>
          <a:prstGeom prst="rect">
            <a:avLst/>
          </a:prstGeom>
        </p:spPr>
        <p:txBody>
          <a:bodyPr wrap="none">
            <a:spAutoFit/>
          </a:bodyPr>
          <a:lstStyle/>
          <a:p>
            <a:r>
              <a:rPr lang="en-GB" sz="1800" dirty="0">
                <a:latin typeface="+mn-lt"/>
              </a:rPr>
              <a:t>ldap://test03.egi.cesga.es:2170</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196"/>
          <a:stretch/>
        </p:blipFill>
        <p:spPr bwMode="auto">
          <a:xfrm>
            <a:off x="158689" y="2132856"/>
            <a:ext cx="8882506" cy="3759330"/>
          </a:xfrm>
          <a:prstGeom prst="rect">
            <a:avLst/>
          </a:prstGeom>
          <a:noFill/>
          <a:ln>
            <a:noFill/>
          </a:ln>
          <a:effectLst>
            <a:outerShdw blurRad="50800" dist="38100" dir="2700000" algn="ctr" rotWithShape="0">
              <a:schemeClr val="bg1">
                <a:lumMod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97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
          <p:cNvSpPr txBox="1">
            <a:spLocks noChangeArrowheads="1"/>
          </p:cNvSpPr>
          <p:nvPr/>
        </p:nvSpPr>
        <p:spPr>
          <a:xfrm>
            <a:off x="381000" y="296416"/>
            <a:ext cx="3686943"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t>Services</a:t>
            </a:r>
            <a:endParaRPr lang="en-GB" sz="2600" dirty="0"/>
          </a:p>
        </p:txBody>
      </p:sp>
      <p:sp>
        <p:nvSpPr>
          <p:cNvPr id="146" name="Rectangle 7"/>
          <p:cNvSpPr txBox="1">
            <a:spLocks noChangeArrowheads="1"/>
          </p:cNvSpPr>
          <p:nvPr/>
        </p:nvSpPr>
        <p:spPr bwMode="auto">
          <a:xfrm>
            <a:off x="379413" y="1124744"/>
            <a:ext cx="8441059" cy="1008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gn="just">
              <a:lnSpc>
                <a:spcPts val="2160"/>
              </a:lnSpc>
              <a:spcBef>
                <a:spcPts val="600"/>
              </a:spcBef>
              <a:spcAft>
                <a:spcPts val="600"/>
              </a:spcAft>
              <a:buNone/>
            </a:pPr>
            <a:r>
              <a:rPr lang="en-GB" sz="1800" b="1" dirty="0" smtClean="0">
                <a:solidFill>
                  <a:srgbClr val="C00000"/>
                </a:solidFill>
              </a:rPr>
              <a:t>Monitoring</a:t>
            </a:r>
            <a:r>
              <a:rPr lang="en-GB" sz="1800" dirty="0" smtClean="0"/>
              <a:t>. A standard </a:t>
            </a:r>
            <a:r>
              <a:rPr lang="en-GB" sz="1800" dirty="0" err="1"/>
              <a:t>N</a:t>
            </a:r>
            <a:r>
              <a:rPr lang="en-GB" sz="1800" dirty="0" err="1" smtClean="0"/>
              <a:t>agios</a:t>
            </a:r>
            <a:r>
              <a:rPr lang="en-GB" sz="1800" dirty="0" smtClean="0"/>
              <a:t> installation is used to monitor the availability of the management interfaces exposed by each cloud infrastructure. Probes to test the state of the federated services are under development.</a:t>
            </a:r>
          </a:p>
        </p:txBody>
      </p:sp>
      <p:sp>
        <p:nvSpPr>
          <p:cNvPr id="2" name="Rectangle 1"/>
          <p:cNvSpPr/>
          <p:nvPr/>
        </p:nvSpPr>
        <p:spPr>
          <a:xfrm>
            <a:off x="2627784" y="6011996"/>
            <a:ext cx="3672800" cy="369332"/>
          </a:xfrm>
          <a:prstGeom prst="rect">
            <a:avLst/>
          </a:prstGeom>
        </p:spPr>
        <p:txBody>
          <a:bodyPr wrap="none">
            <a:spAutoFit/>
          </a:bodyPr>
          <a:lstStyle/>
          <a:p>
            <a:r>
              <a:rPr lang="en-GB" sz="1800" dirty="0">
                <a:latin typeface="+mn-lt"/>
              </a:rPr>
              <a:t>https://</a:t>
            </a:r>
            <a:r>
              <a:rPr lang="en-GB" sz="1800" dirty="0" smtClean="0">
                <a:latin typeface="+mn-lt"/>
              </a:rPr>
              <a:t>test30.egi.cesga.es/nagios</a:t>
            </a:r>
            <a:r>
              <a:rPr lang="en-GB" sz="1800" dirty="0">
                <a:latin typeface="+mn-lt"/>
              </a:rPr>
              <a:t>/</a:t>
            </a:r>
          </a:p>
        </p:txBody>
      </p:sp>
      <p:grpSp>
        <p:nvGrpSpPr>
          <p:cNvPr id="4" name="Group 3"/>
          <p:cNvGrpSpPr/>
          <p:nvPr/>
        </p:nvGrpSpPr>
        <p:grpSpPr>
          <a:xfrm>
            <a:off x="324992" y="2132856"/>
            <a:ext cx="8387005" cy="3771254"/>
            <a:chOff x="324992" y="2034010"/>
            <a:chExt cx="8387005" cy="3771254"/>
          </a:xfrm>
          <a:effectLst>
            <a:outerShdw blurRad="50800" dist="38100" dir="2700000" algn="tl" rotWithShape="0">
              <a:schemeClr val="bg1">
                <a:lumMod val="85000"/>
                <a:alpha val="40000"/>
              </a:schemeClr>
            </a:outerShdw>
          </a:effectLst>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7" r="1874" b="25173"/>
            <a:stretch/>
          </p:blipFill>
          <p:spPr bwMode="auto">
            <a:xfrm>
              <a:off x="324992" y="2034010"/>
              <a:ext cx="8387005" cy="377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981" y="4008484"/>
              <a:ext cx="2791016" cy="67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67869"/>
            <a:stretch/>
          </p:blipFill>
          <p:spPr bwMode="auto">
            <a:xfrm>
              <a:off x="5917969" y="4797155"/>
              <a:ext cx="2760345" cy="100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882534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
          <p:cNvSpPr txBox="1">
            <a:spLocks noChangeArrowheads="1"/>
          </p:cNvSpPr>
          <p:nvPr/>
        </p:nvSpPr>
        <p:spPr>
          <a:xfrm>
            <a:off x="381000" y="296416"/>
            <a:ext cx="3686943"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t>Services</a:t>
            </a:r>
            <a:endParaRPr lang="en-GB" sz="2600" dirty="0"/>
          </a:p>
        </p:txBody>
      </p:sp>
      <p:sp>
        <p:nvSpPr>
          <p:cNvPr id="146" name="Rectangle 7"/>
          <p:cNvSpPr txBox="1">
            <a:spLocks noChangeArrowheads="1"/>
          </p:cNvSpPr>
          <p:nvPr/>
        </p:nvSpPr>
        <p:spPr bwMode="auto">
          <a:xfrm>
            <a:off x="379413" y="1196752"/>
            <a:ext cx="8441059" cy="1008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gn="just">
              <a:lnSpc>
                <a:spcPts val="2160"/>
              </a:lnSpc>
              <a:spcBef>
                <a:spcPts val="600"/>
              </a:spcBef>
              <a:spcAft>
                <a:spcPts val="600"/>
              </a:spcAft>
              <a:buNone/>
            </a:pPr>
            <a:r>
              <a:rPr lang="en-GB" sz="1800" b="1" dirty="0" smtClean="0">
                <a:solidFill>
                  <a:srgbClr val="C00000"/>
                </a:solidFill>
              </a:rPr>
              <a:t>Accounting</a:t>
            </a:r>
            <a:r>
              <a:rPr lang="en-GB" sz="1800" dirty="0" smtClean="0"/>
              <a:t>. Each cloud infrastructure generates usage records based on an extended version of the EGI UR format recommendation. Records are uploaded to a central server by means of a client customised for each type of infrastructure.</a:t>
            </a:r>
          </a:p>
        </p:txBody>
      </p:sp>
      <p:sp>
        <p:nvSpPr>
          <p:cNvPr id="2" name="Rectangle 1"/>
          <p:cNvSpPr/>
          <p:nvPr/>
        </p:nvSpPr>
        <p:spPr>
          <a:xfrm>
            <a:off x="2824539" y="6084004"/>
            <a:ext cx="6211957" cy="369332"/>
          </a:xfrm>
          <a:prstGeom prst="rect">
            <a:avLst/>
          </a:prstGeom>
        </p:spPr>
        <p:txBody>
          <a:bodyPr wrap="none">
            <a:spAutoFit/>
          </a:bodyPr>
          <a:lstStyle/>
          <a:p>
            <a:r>
              <a:rPr lang="en-GB" sz="1800" dirty="0">
                <a:latin typeface="+mn-lt"/>
              </a:rPr>
              <a:t>http://goc-accounting.grid-support.ac.uk/cloudtest/vms.html</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97" b="24471"/>
          <a:stretch/>
        </p:blipFill>
        <p:spPr bwMode="auto">
          <a:xfrm>
            <a:off x="350488" y="2305318"/>
            <a:ext cx="8498907" cy="3515933"/>
          </a:xfrm>
          <a:prstGeom prst="rect">
            <a:avLst/>
          </a:prstGeom>
          <a:noFill/>
          <a:ln>
            <a:noFill/>
          </a:ln>
          <a:effectLst>
            <a:outerShdw blurRad="50800" dist="38100" dir="2700000" algn="ctr" rotWithShape="0">
              <a:schemeClr val="bg1">
                <a:lumMod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12559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EGI’s Cloud Infrastructure</a:t>
            </a:r>
            <a:endParaRPr lang="en-GB" dirty="0"/>
          </a:p>
        </p:txBody>
      </p:sp>
      <p:sp>
        <p:nvSpPr>
          <p:cNvPr id="5" name="Rounded Rectangle 4"/>
          <p:cNvSpPr/>
          <p:nvPr/>
        </p:nvSpPr>
        <p:spPr>
          <a:xfrm>
            <a:off x="2483768" y="4788768"/>
            <a:ext cx="5976664" cy="1440160"/>
          </a:xfrm>
          <a:prstGeom prst="roundRect">
            <a:avLst/>
          </a:prstGeom>
        </p:spPr>
        <p:style>
          <a:lnRef idx="2">
            <a:schemeClr val="accent6"/>
          </a:lnRef>
          <a:fillRef idx="1">
            <a:schemeClr val="lt1"/>
          </a:fillRef>
          <a:effectRef idx="0">
            <a:schemeClr val="accent6"/>
          </a:effectRef>
          <a:fontRef idx="minor">
            <a:schemeClr val="dk1"/>
          </a:fontRef>
        </p:style>
        <p:txBody>
          <a:bodyPr rtlCol="0" anchor="b"/>
          <a:lstStyle/>
          <a:p>
            <a:pPr algn="ctr" eaLnBrk="1" fontAlgn="auto" hangingPunct="1">
              <a:spcBef>
                <a:spcPts val="0"/>
              </a:spcBef>
              <a:spcAft>
                <a:spcPts val="0"/>
              </a:spcAft>
            </a:pPr>
            <a:r>
              <a:rPr lang="en-GB" sz="1800" dirty="0">
                <a:solidFill>
                  <a:prstClr val="black"/>
                </a:solidFill>
                <a:latin typeface="Calibri"/>
              </a:rPr>
              <a:t>EGI Core Infrastructure Platform</a:t>
            </a:r>
          </a:p>
        </p:txBody>
      </p:sp>
      <p:sp>
        <p:nvSpPr>
          <p:cNvPr id="6" name="Rounded Rectangle 5"/>
          <p:cNvSpPr/>
          <p:nvPr/>
        </p:nvSpPr>
        <p:spPr>
          <a:xfrm>
            <a:off x="2699792" y="5004792"/>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srgbClr val="000000"/>
                </a:solidFill>
                <a:latin typeface="Calibri"/>
              </a:rPr>
              <a:t>Federated AAI</a:t>
            </a:r>
            <a:endParaRPr lang="en-GB" sz="1600" dirty="0">
              <a:solidFill>
                <a:srgbClr val="000000"/>
              </a:solidFill>
              <a:latin typeface="Calibri"/>
            </a:endParaRPr>
          </a:p>
        </p:txBody>
      </p:sp>
      <p:sp>
        <p:nvSpPr>
          <p:cNvPr id="7" name="Rounded Rectangle 6"/>
          <p:cNvSpPr/>
          <p:nvPr/>
        </p:nvSpPr>
        <p:spPr>
          <a:xfrm>
            <a:off x="4139952" y="5004792"/>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prstClr val="black"/>
                </a:solidFill>
                <a:latin typeface="Calibri"/>
              </a:rPr>
              <a:t>Central Service</a:t>
            </a:r>
          </a:p>
          <a:p>
            <a:pPr algn="ctr" eaLnBrk="1" fontAlgn="auto" hangingPunct="1">
              <a:spcBef>
                <a:spcPts val="0"/>
              </a:spcBef>
              <a:spcAft>
                <a:spcPts val="0"/>
              </a:spcAft>
            </a:pPr>
            <a:r>
              <a:rPr lang="en-GB" sz="1600" dirty="0" smtClean="0">
                <a:solidFill>
                  <a:prstClr val="black"/>
                </a:solidFill>
                <a:latin typeface="Calibri"/>
              </a:rPr>
              <a:t>Registry</a:t>
            </a:r>
            <a:endParaRPr lang="en-GB" sz="1600" dirty="0">
              <a:solidFill>
                <a:prstClr val="black"/>
              </a:solidFill>
              <a:latin typeface="Calibri"/>
            </a:endParaRPr>
          </a:p>
        </p:txBody>
      </p:sp>
      <p:sp>
        <p:nvSpPr>
          <p:cNvPr id="8" name="Rounded Rectangle 7"/>
          <p:cNvSpPr/>
          <p:nvPr/>
        </p:nvSpPr>
        <p:spPr>
          <a:xfrm>
            <a:off x="5580112" y="5004792"/>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srgbClr val="000000"/>
                </a:solidFill>
                <a:latin typeface="Calibri"/>
              </a:rPr>
              <a:t>Monitoring</a:t>
            </a:r>
            <a:endParaRPr lang="en-GB" sz="1400" dirty="0">
              <a:solidFill>
                <a:srgbClr val="000000"/>
              </a:solidFill>
              <a:latin typeface="Calibri"/>
            </a:endParaRPr>
          </a:p>
        </p:txBody>
      </p:sp>
      <p:sp>
        <p:nvSpPr>
          <p:cNvPr id="9" name="Rounded Rectangle 8"/>
          <p:cNvSpPr/>
          <p:nvPr/>
        </p:nvSpPr>
        <p:spPr>
          <a:xfrm>
            <a:off x="7020272" y="5004792"/>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srgbClr val="000000"/>
                </a:solidFill>
                <a:latin typeface="Calibri"/>
              </a:rPr>
              <a:t>Accounting</a:t>
            </a:r>
            <a:endParaRPr lang="en-GB" sz="1400" dirty="0">
              <a:solidFill>
                <a:srgbClr val="000000"/>
              </a:solidFill>
              <a:latin typeface="Calibri"/>
            </a:endParaRPr>
          </a:p>
        </p:txBody>
      </p:sp>
      <p:sp>
        <p:nvSpPr>
          <p:cNvPr id="10" name="Rounded Rectangle 9"/>
          <p:cNvSpPr/>
          <p:nvPr/>
        </p:nvSpPr>
        <p:spPr>
          <a:xfrm>
            <a:off x="2483768" y="1980456"/>
            <a:ext cx="5976664" cy="2736304"/>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algn="ctr" eaLnBrk="1" fontAlgn="auto" hangingPunct="1">
              <a:spcBef>
                <a:spcPts val="0"/>
              </a:spcBef>
              <a:spcAft>
                <a:spcPts val="0"/>
              </a:spcAft>
            </a:pPr>
            <a:r>
              <a:rPr lang="en-GB" sz="1800" dirty="0">
                <a:solidFill>
                  <a:prstClr val="black"/>
                </a:solidFill>
                <a:latin typeface="Calibri"/>
              </a:rPr>
              <a:t>EGI Cloud Infrastructure Platform</a:t>
            </a:r>
          </a:p>
        </p:txBody>
      </p:sp>
      <p:sp>
        <p:nvSpPr>
          <p:cNvPr id="11" name="Rounded Rectangle 10"/>
          <p:cNvSpPr/>
          <p:nvPr/>
        </p:nvSpPr>
        <p:spPr>
          <a:xfrm>
            <a:off x="2699792" y="3708648"/>
            <a:ext cx="5544616" cy="7920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eaLnBrk="1" fontAlgn="auto" hangingPunct="1">
              <a:spcBef>
                <a:spcPts val="0"/>
              </a:spcBef>
              <a:spcAft>
                <a:spcPts val="0"/>
              </a:spcAft>
            </a:pPr>
            <a:r>
              <a:rPr lang="en-GB" sz="2000" dirty="0" smtClean="0">
                <a:solidFill>
                  <a:prstClr val="white"/>
                </a:solidFill>
                <a:latin typeface="Calibri"/>
              </a:rPr>
              <a:t>Cloud Management Stacks</a:t>
            </a:r>
          </a:p>
          <a:p>
            <a:pPr algn="ctr" eaLnBrk="1" fontAlgn="auto" hangingPunct="1">
              <a:spcBef>
                <a:spcPts val="0"/>
              </a:spcBef>
              <a:spcAft>
                <a:spcPts val="0"/>
              </a:spcAft>
            </a:pPr>
            <a:r>
              <a:rPr lang="en-GB" sz="1400" dirty="0" smtClean="0">
                <a:solidFill>
                  <a:prstClr val="white"/>
                </a:solidFill>
                <a:latin typeface="Calibri"/>
              </a:rPr>
              <a:t>(</a:t>
            </a:r>
            <a:r>
              <a:rPr lang="en-GB" sz="1400" dirty="0" err="1" smtClean="0">
                <a:solidFill>
                  <a:prstClr val="white"/>
                </a:solidFill>
                <a:latin typeface="Calibri"/>
              </a:rPr>
              <a:t>OpenStack</a:t>
            </a:r>
            <a:r>
              <a:rPr lang="en-GB" sz="1400" dirty="0" smtClean="0">
                <a:solidFill>
                  <a:prstClr val="white"/>
                </a:solidFill>
                <a:latin typeface="Calibri"/>
              </a:rPr>
              <a:t>, </a:t>
            </a:r>
            <a:r>
              <a:rPr lang="en-GB" sz="1400" dirty="0" err="1" smtClean="0">
                <a:solidFill>
                  <a:prstClr val="white"/>
                </a:solidFill>
                <a:latin typeface="Calibri"/>
              </a:rPr>
              <a:t>OpenNebula</a:t>
            </a:r>
            <a:r>
              <a:rPr lang="en-GB" sz="1400" dirty="0" smtClean="0">
                <a:solidFill>
                  <a:prstClr val="white"/>
                </a:solidFill>
                <a:latin typeface="Calibri"/>
              </a:rPr>
              <a:t>, …)</a:t>
            </a:r>
            <a:endParaRPr lang="en-GB" sz="1400" dirty="0">
              <a:solidFill>
                <a:prstClr val="white"/>
              </a:solidFill>
              <a:latin typeface="Calibri"/>
            </a:endParaRPr>
          </a:p>
        </p:txBody>
      </p:sp>
      <p:grpSp>
        <p:nvGrpSpPr>
          <p:cNvPr id="4" name="Group 3"/>
          <p:cNvGrpSpPr/>
          <p:nvPr/>
        </p:nvGrpSpPr>
        <p:grpSpPr>
          <a:xfrm>
            <a:off x="3347864" y="4500736"/>
            <a:ext cx="4248472" cy="504056"/>
            <a:chOff x="3347864" y="4500736"/>
            <a:chExt cx="4248472" cy="504056"/>
          </a:xfrm>
        </p:grpSpPr>
        <p:cxnSp>
          <p:nvCxnSpPr>
            <p:cNvPr id="13" name="Straight Connector 12"/>
            <p:cNvCxnSpPr/>
            <p:nvPr/>
          </p:nvCxnSpPr>
          <p:spPr>
            <a:xfrm>
              <a:off x="3347864" y="4500736"/>
              <a:ext cx="0" cy="504056"/>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716016" y="4500736"/>
              <a:ext cx="0" cy="504056"/>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156176" y="4500736"/>
              <a:ext cx="0" cy="504056"/>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596336" y="4500736"/>
              <a:ext cx="0" cy="504056"/>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grpSp>
      <p:sp>
        <p:nvSpPr>
          <p:cNvPr id="20" name="Rounded Rectangle 19"/>
          <p:cNvSpPr/>
          <p:nvPr/>
        </p:nvSpPr>
        <p:spPr>
          <a:xfrm>
            <a:off x="2699792" y="2628528"/>
            <a:ext cx="1296144" cy="7920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eaLnBrk="1" fontAlgn="auto" hangingPunct="1">
              <a:spcBef>
                <a:spcPts val="0"/>
              </a:spcBef>
              <a:spcAft>
                <a:spcPts val="0"/>
              </a:spcAft>
            </a:pPr>
            <a:r>
              <a:rPr lang="en-GB" sz="1600" dirty="0" smtClean="0">
                <a:solidFill>
                  <a:prstClr val="white"/>
                </a:solidFill>
                <a:latin typeface="Calibri"/>
              </a:rPr>
              <a:t>VM</a:t>
            </a:r>
          </a:p>
          <a:p>
            <a:pPr algn="ctr" eaLnBrk="1" fontAlgn="auto" hangingPunct="1">
              <a:spcBef>
                <a:spcPts val="0"/>
              </a:spcBef>
              <a:spcAft>
                <a:spcPts val="0"/>
              </a:spcAft>
            </a:pPr>
            <a:r>
              <a:rPr lang="en-GB" sz="1600" dirty="0" err="1" smtClean="0">
                <a:solidFill>
                  <a:prstClr val="white"/>
                </a:solidFill>
                <a:latin typeface="Calibri"/>
              </a:rPr>
              <a:t>Mgmt</a:t>
            </a:r>
            <a:endParaRPr lang="en-GB" sz="1100" dirty="0">
              <a:solidFill>
                <a:prstClr val="white"/>
              </a:solidFill>
              <a:latin typeface="Calibri"/>
            </a:endParaRPr>
          </a:p>
        </p:txBody>
      </p:sp>
      <p:cxnSp>
        <p:nvCxnSpPr>
          <p:cNvPr id="21" name="Straight Connector 20"/>
          <p:cNvCxnSpPr/>
          <p:nvPr/>
        </p:nvCxnSpPr>
        <p:spPr>
          <a:xfrm>
            <a:off x="3347864" y="3420616"/>
            <a:ext cx="0" cy="288032"/>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4788024" y="2628528"/>
            <a:ext cx="1296144" cy="7920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eaLnBrk="1" fontAlgn="auto" hangingPunct="1">
              <a:spcBef>
                <a:spcPts val="0"/>
              </a:spcBef>
              <a:spcAft>
                <a:spcPts val="0"/>
              </a:spcAft>
            </a:pPr>
            <a:r>
              <a:rPr lang="en-GB" sz="1600" dirty="0" smtClean="0">
                <a:solidFill>
                  <a:prstClr val="white"/>
                </a:solidFill>
                <a:latin typeface="Calibri"/>
              </a:rPr>
              <a:t>Storage</a:t>
            </a:r>
          </a:p>
          <a:p>
            <a:pPr algn="ctr" eaLnBrk="1" fontAlgn="auto" hangingPunct="1">
              <a:spcBef>
                <a:spcPts val="0"/>
              </a:spcBef>
              <a:spcAft>
                <a:spcPts val="0"/>
              </a:spcAft>
            </a:pPr>
            <a:r>
              <a:rPr lang="en-GB" sz="1600" dirty="0" err="1" smtClean="0">
                <a:solidFill>
                  <a:prstClr val="white"/>
                </a:solidFill>
                <a:latin typeface="Calibri"/>
              </a:rPr>
              <a:t>Mgmt</a:t>
            </a:r>
            <a:endParaRPr lang="en-GB" sz="1100" dirty="0">
              <a:solidFill>
                <a:prstClr val="white"/>
              </a:solidFill>
              <a:latin typeface="Calibri"/>
            </a:endParaRPr>
          </a:p>
        </p:txBody>
      </p:sp>
      <p:sp>
        <p:nvSpPr>
          <p:cNvPr id="24" name="Rounded Rectangle 23"/>
          <p:cNvSpPr/>
          <p:nvPr/>
        </p:nvSpPr>
        <p:spPr>
          <a:xfrm>
            <a:off x="6948264" y="2628528"/>
            <a:ext cx="1296144" cy="7920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eaLnBrk="1" fontAlgn="auto" hangingPunct="1">
              <a:spcBef>
                <a:spcPts val="0"/>
              </a:spcBef>
              <a:spcAft>
                <a:spcPts val="0"/>
              </a:spcAft>
            </a:pPr>
            <a:r>
              <a:rPr lang="en-GB" sz="1600" dirty="0" smtClean="0">
                <a:solidFill>
                  <a:prstClr val="white"/>
                </a:solidFill>
                <a:latin typeface="Calibri"/>
              </a:rPr>
              <a:t>Information</a:t>
            </a:r>
            <a:endParaRPr lang="en-GB" sz="1100" dirty="0">
              <a:solidFill>
                <a:prstClr val="white"/>
              </a:solidFill>
              <a:latin typeface="Calibri"/>
            </a:endParaRPr>
          </a:p>
        </p:txBody>
      </p:sp>
      <p:cxnSp>
        <p:nvCxnSpPr>
          <p:cNvPr id="25" name="Straight Connector 24"/>
          <p:cNvCxnSpPr/>
          <p:nvPr/>
        </p:nvCxnSpPr>
        <p:spPr>
          <a:xfrm>
            <a:off x="5436096" y="3420616"/>
            <a:ext cx="0" cy="288032"/>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596336" y="3420616"/>
            <a:ext cx="0" cy="288032"/>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sp>
        <p:nvSpPr>
          <p:cNvPr id="27" name="Rounded Rectangle 26"/>
          <p:cNvSpPr/>
          <p:nvPr/>
        </p:nvSpPr>
        <p:spPr>
          <a:xfrm>
            <a:off x="827584" y="1980456"/>
            <a:ext cx="1575792" cy="4256856"/>
          </a:xfrm>
          <a:prstGeom prst="roundRect">
            <a:avLst/>
          </a:prstGeom>
        </p:spPr>
        <p:style>
          <a:lnRef idx="2">
            <a:schemeClr val="accent2"/>
          </a:lnRef>
          <a:fillRef idx="1">
            <a:schemeClr val="lt1"/>
          </a:fillRef>
          <a:effectRef idx="0">
            <a:schemeClr val="accent2"/>
          </a:effectRef>
          <a:fontRef idx="minor">
            <a:schemeClr val="dk1"/>
          </a:fontRef>
        </p:style>
        <p:txBody>
          <a:bodyPr vert="vert270" rtlCol="0" anchor="t" anchorCtr="1"/>
          <a:lstStyle/>
          <a:p>
            <a:pPr algn="r" eaLnBrk="1" fontAlgn="auto" hangingPunct="1">
              <a:spcBef>
                <a:spcPts val="0"/>
              </a:spcBef>
              <a:spcAft>
                <a:spcPts val="0"/>
              </a:spcAft>
            </a:pPr>
            <a:r>
              <a:rPr lang="en-GB" sz="1800" dirty="0" smtClean="0">
                <a:solidFill>
                  <a:prstClr val="black"/>
                </a:solidFill>
                <a:latin typeface="Calibri"/>
              </a:rPr>
              <a:t>EGI Collaboration Platform</a:t>
            </a:r>
            <a:endParaRPr lang="en-GB" sz="1800" dirty="0">
              <a:solidFill>
                <a:prstClr val="black"/>
              </a:solidFill>
              <a:latin typeface="Calibri"/>
            </a:endParaRPr>
          </a:p>
        </p:txBody>
      </p:sp>
      <p:sp>
        <p:nvSpPr>
          <p:cNvPr id="28" name="Rounded Rectangle 27"/>
          <p:cNvSpPr/>
          <p:nvPr/>
        </p:nvSpPr>
        <p:spPr>
          <a:xfrm rot="16200000">
            <a:off x="899592" y="4788768"/>
            <a:ext cx="1728192" cy="7200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eaLnBrk="1" fontAlgn="auto" hangingPunct="1">
              <a:spcBef>
                <a:spcPts val="0"/>
              </a:spcBef>
              <a:spcAft>
                <a:spcPts val="0"/>
              </a:spcAft>
            </a:pPr>
            <a:r>
              <a:rPr lang="en-GB" sz="1600" dirty="0" smtClean="0">
                <a:solidFill>
                  <a:prstClr val="white"/>
                </a:solidFill>
                <a:latin typeface="Calibri"/>
              </a:rPr>
              <a:t>Image Metadata Marketplace</a:t>
            </a:r>
            <a:endParaRPr lang="en-GB" sz="1100" dirty="0">
              <a:solidFill>
                <a:prstClr val="white"/>
              </a:solidFill>
              <a:latin typeface="Calibri"/>
            </a:endParaRPr>
          </a:p>
        </p:txBody>
      </p:sp>
      <p:cxnSp>
        <p:nvCxnSpPr>
          <p:cNvPr id="29" name="Straight Connector 28"/>
          <p:cNvCxnSpPr/>
          <p:nvPr/>
        </p:nvCxnSpPr>
        <p:spPr>
          <a:xfrm>
            <a:off x="2195736" y="4140696"/>
            <a:ext cx="504056" cy="0"/>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123730" y="5292824"/>
            <a:ext cx="72006" cy="0"/>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sp>
        <p:nvSpPr>
          <p:cNvPr id="30" name="Rounded Rectangle 29"/>
          <p:cNvSpPr/>
          <p:nvPr/>
        </p:nvSpPr>
        <p:spPr>
          <a:xfrm rot="16200000">
            <a:off x="899592" y="2916560"/>
            <a:ext cx="1728192" cy="7200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eaLnBrk="1" fontAlgn="auto" hangingPunct="1">
              <a:spcBef>
                <a:spcPts val="0"/>
              </a:spcBef>
              <a:spcAft>
                <a:spcPts val="0"/>
              </a:spcAft>
            </a:pPr>
            <a:r>
              <a:rPr lang="en-GB" sz="1600" dirty="0" smtClean="0">
                <a:solidFill>
                  <a:prstClr val="white"/>
                </a:solidFill>
                <a:latin typeface="Calibri"/>
              </a:rPr>
              <a:t>Image Repository</a:t>
            </a:r>
            <a:endParaRPr lang="en-GB" sz="1100" dirty="0">
              <a:solidFill>
                <a:prstClr val="white"/>
              </a:solidFill>
              <a:latin typeface="Calibri"/>
            </a:endParaRPr>
          </a:p>
        </p:txBody>
      </p:sp>
      <p:cxnSp>
        <p:nvCxnSpPr>
          <p:cNvPr id="31" name="Straight Connector 30"/>
          <p:cNvCxnSpPr/>
          <p:nvPr/>
        </p:nvCxnSpPr>
        <p:spPr>
          <a:xfrm>
            <a:off x="2195736" y="3420616"/>
            <a:ext cx="0" cy="1872208"/>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123730" y="3420616"/>
            <a:ext cx="72006" cy="0"/>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sp>
        <p:nvSpPr>
          <p:cNvPr id="18" name="Slide Number Placeholder 17"/>
          <p:cNvSpPr>
            <a:spLocks noGrp="1"/>
          </p:cNvSpPr>
          <p:nvPr>
            <p:ph type="sldNum" sz="quarter" idx="12"/>
          </p:nvPr>
        </p:nvSpPr>
        <p:spPr/>
        <p:txBody>
          <a:bodyPr/>
          <a:lstStyle/>
          <a:p>
            <a:pPr>
              <a:defRPr/>
            </a:pPr>
            <a:fld id="{B0ADEF26-A65D-420E-806B-5DECF286FE21}" type="slidenum">
              <a:rPr lang="en-US" smtClean="0">
                <a:solidFill>
                  <a:prstClr val="white"/>
                </a:solidFill>
              </a:rPr>
              <a:pPr>
                <a:defRPr/>
              </a:pPr>
              <a:t>23</a:t>
            </a:fld>
            <a:endParaRPr lang="en-US" dirty="0">
              <a:solidFill>
                <a:prstClr val="white"/>
              </a:solidFill>
            </a:endParaRPr>
          </a:p>
        </p:txBody>
      </p:sp>
      <p:sp>
        <p:nvSpPr>
          <p:cNvPr id="35" name="Slide Number Placeholder 5"/>
          <p:cNvSpPr txBox="1">
            <a:spLocks/>
          </p:cNvSpPr>
          <p:nvPr/>
        </p:nvSpPr>
        <p:spPr>
          <a:xfrm>
            <a:off x="2555776" y="6381328"/>
            <a:ext cx="3456384" cy="365125"/>
          </a:xfrm>
          <a:prstGeom prst="rect">
            <a:avLst/>
          </a:prstGeom>
        </p:spPr>
        <p:txBody>
          <a:bodyPr vert="horz" lIns="91440" tIns="45720" rIns="91440" bIns="45720" rtlCol="0" anchor="ctr"/>
          <a:lstStyle>
            <a:defPPr>
              <a:defRPr lang="en-GB"/>
            </a:defPPr>
            <a:lvl1pPr algn="r" rtl="0" eaLnBrk="0" fontAlgn="auto" hangingPunct="0">
              <a:spcBef>
                <a:spcPts val="0"/>
              </a:spcBef>
              <a:spcAft>
                <a:spcPts val="0"/>
              </a:spcAft>
              <a:defRPr sz="1200" kern="1200" smtClean="0">
                <a:solidFill>
                  <a:schemeClr val="bg1"/>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a:lstStyle>
          <a:p>
            <a:pPr algn="ctr"/>
            <a:r>
              <a:rPr lang="en-US" dirty="0" smtClean="0">
                <a:solidFill>
                  <a:prstClr val="white"/>
                </a:solidFill>
              </a:rPr>
              <a:t>Thanks to Steven Newhouse</a:t>
            </a:r>
            <a:endParaRPr lang="en-US" dirty="0">
              <a:solidFill>
                <a:prstClr val="white"/>
              </a:solidFill>
            </a:endParaRPr>
          </a:p>
        </p:txBody>
      </p:sp>
    </p:spTree>
    <p:extLst>
      <p:ext uri="{BB962C8B-B14F-4D97-AF65-F5344CB8AC3E}">
        <p14:creationId xmlns:p14="http://schemas.microsoft.com/office/powerpoint/2010/main" val="13244688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p:txBody>
          <a:bodyPr/>
          <a:lstStyle/>
          <a:p>
            <a:r>
              <a:rPr lang="en-GB" sz="2600" dirty="0" smtClean="0">
                <a:solidFill>
                  <a:srgbClr val="042662"/>
                </a:solidFill>
              </a:rPr>
              <a:t>Task Force Deliverables</a:t>
            </a:r>
            <a:endParaRPr lang="en-GB" sz="2600" dirty="0">
              <a:solidFill>
                <a:srgbClr val="042662"/>
              </a:solidFill>
            </a:endParaRPr>
          </a:p>
        </p:txBody>
      </p:sp>
      <p:sp>
        <p:nvSpPr>
          <p:cNvPr id="7" name="Rectangle 7"/>
          <p:cNvSpPr txBox="1">
            <a:spLocks noChangeArrowheads="1"/>
          </p:cNvSpPr>
          <p:nvPr/>
        </p:nvSpPr>
        <p:spPr bwMode="auto">
          <a:xfrm>
            <a:off x="379413" y="1340768"/>
            <a:ext cx="8441059" cy="4320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600"/>
              </a:spcBef>
              <a:spcAft>
                <a:spcPts val="1200"/>
              </a:spcAft>
              <a:buNone/>
            </a:pPr>
            <a:r>
              <a:rPr lang="en-GB" sz="1800" b="1" dirty="0" err="1" smtClean="0">
                <a:solidFill>
                  <a:srgbClr val="C00000"/>
                </a:solidFill>
              </a:rPr>
              <a:t>FedCloud</a:t>
            </a:r>
            <a:r>
              <a:rPr lang="en-GB" sz="1800" b="1" dirty="0" smtClean="0">
                <a:solidFill>
                  <a:srgbClr val="C00000"/>
                </a:solidFill>
              </a:rPr>
              <a:t> test bed</a:t>
            </a:r>
          </a:p>
        </p:txBody>
      </p:sp>
      <p:sp>
        <p:nvSpPr>
          <p:cNvPr id="8" name="Rectangle 7"/>
          <p:cNvSpPr/>
          <p:nvPr/>
        </p:nvSpPr>
        <p:spPr>
          <a:xfrm>
            <a:off x="2339752" y="3450486"/>
            <a:ext cx="4572000" cy="338554"/>
          </a:xfrm>
          <a:prstGeom prst="rect">
            <a:avLst/>
          </a:prstGeom>
        </p:spPr>
        <p:txBody>
          <a:bodyPr>
            <a:spAutoFit/>
          </a:bodyPr>
          <a:lstStyle/>
          <a:p>
            <a:r>
              <a:rPr lang="en-GB" sz="1600" dirty="0">
                <a:latin typeface="+mn-lt"/>
              </a:rPr>
              <a:t>https://wiki.egi.eu/wiki/Fedcloud-tf:Testbed</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94223"/>
          <a:stretch/>
        </p:blipFill>
        <p:spPr bwMode="auto">
          <a:xfrm>
            <a:off x="467543" y="1844824"/>
            <a:ext cx="8312400" cy="1473123"/>
          </a:xfrm>
          <a:prstGeom prst="rect">
            <a:avLst/>
          </a:prstGeom>
          <a:noFill/>
          <a:ln>
            <a:noFill/>
          </a:ln>
          <a:effectLst>
            <a:outerShdw blurRad="127000" dist="35921" dir="2700000" algn="ctr" rotWithShape="0">
              <a:schemeClr val="bg1">
                <a:lumMod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7"/>
          <p:cNvSpPr txBox="1">
            <a:spLocks noChangeArrowheads="1"/>
          </p:cNvSpPr>
          <p:nvPr/>
        </p:nvSpPr>
        <p:spPr bwMode="auto">
          <a:xfrm>
            <a:off x="379413" y="4077072"/>
            <a:ext cx="8441059" cy="4320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600"/>
              </a:spcBef>
              <a:spcAft>
                <a:spcPts val="1200"/>
              </a:spcAft>
              <a:buNone/>
            </a:pPr>
            <a:r>
              <a:rPr lang="en-GB" sz="1800" b="1" dirty="0" smtClean="0">
                <a:solidFill>
                  <a:srgbClr val="C00000"/>
                </a:solidFill>
              </a:rPr>
              <a:t>Blueprint document</a:t>
            </a:r>
          </a:p>
        </p:txBody>
      </p:sp>
      <p:pic>
        <p:nvPicPr>
          <p:cNvPr id="10"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b="94933"/>
          <a:stretch/>
        </p:blipFill>
        <p:spPr bwMode="auto">
          <a:xfrm>
            <a:off x="467544" y="4509120"/>
            <a:ext cx="8311709" cy="1040925"/>
          </a:xfrm>
          <a:prstGeom prst="rect">
            <a:avLst/>
          </a:prstGeom>
          <a:noFill/>
          <a:ln>
            <a:noFill/>
          </a:ln>
          <a:effectLst>
            <a:outerShdw blurRad="127000" dist="35921" dir="2700000" algn="ctr" rotWithShape="0">
              <a:schemeClr val="bg1">
                <a:lumMod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337398" y="5661248"/>
            <a:ext cx="4572000" cy="338554"/>
          </a:xfrm>
          <a:prstGeom prst="rect">
            <a:avLst/>
          </a:prstGeom>
        </p:spPr>
        <p:txBody>
          <a:bodyPr>
            <a:spAutoFit/>
          </a:bodyPr>
          <a:lstStyle/>
          <a:p>
            <a:r>
              <a:rPr lang="en-GB" sz="1600" dirty="0">
                <a:latin typeface="+mn-lt"/>
              </a:rPr>
              <a:t>https://wiki.egi.eu/wiki/Fedcloud-tf:Blueprint</a:t>
            </a:r>
          </a:p>
        </p:txBody>
      </p:sp>
    </p:spTree>
    <p:extLst>
      <p:ext uri="{BB962C8B-B14F-4D97-AF65-F5344CB8AC3E}">
        <p14:creationId xmlns:p14="http://schemas.microsoft.com/office/powerpoint/2010/main" val="24230525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p:txBody>
          <a:bodyPr/>
          <a:lstStyle/>
          <a:p>
            <a:r>
              <a:rPr lang="en-GB" sz="2600" dirty="0" smtClean="0">
                <a:solidFill>
                  <a:srgbClr val="042662"/>
                </a:solidFill>
              </a:rPr>
              <a:t>Federation Test bed: Set Up – March 2012</a:t>
            </a:r>
            <a:endParaRPr lang="en-GB" sz="2600" dirty="0">
              <a:solidFill>
                <a:srgbClr val="042662"/>
              </a:solidFill>
            </a:endParaRPr>
          </a:p>
        </p:txBody>
      </p:sp>
      <p:cxnSp>
        <p:nvCxnSpPr>
          <p:cNvPr id="29777" name="Straight Arrow Connector 29776"/>
          <p:cNvCxnSpPr/>
          <p:nvPr/>
        </p:nvCxnSpPr>
        <p:spPr bwMode="auto">
          <a:xfrm flipV="1">
            <a:off x="4241079" y="1400308"/>
            <a:ext cx="0" cy="387252"/>
          </a:xfrm>
          <a:prstGeom prst="straightConnector1">
            <a:avLst/>
          </a:prstGeom>
          <a:solidFill>
            <a:schemeClr val="accent1"/>
          </a:solidFill>
          <a:ln w="25400" cap="flat" cmpd="sng" algn="ctr">
            <a:solidFill>
              <a:schemeClr val="accent3"/>
            </a:solidFill>
            <a:prstDash val="solid"/>
            <a:round/>
            <a:headEnd type="none" w="med" len="med"/>
            <a:tailEnd type="none"/>
          </a:ln>
          <a:effectLst>
            <a:outerShdw blurRad="127000" dist="38100" dir="2700000" algn="tl" rotWithShape="0">
              <a:schemeClr val="bg1">
                <a:lumMod val="75000"/>
                <a:alpha val="40000"/>
              </a:schemeClr>
            </a:outerShdw>
          </a:effectLst>
        </p:spPr>
      </p:cxnSp>
      <p:cxnSp>
        <p:nvCxnSpPr>
          <p:cNvPr id="29772" name="Straight Connector 29771"/>
          <p:cNvCxnSpPr>
            <a:stCxn id="22" idx="0"/>
          </p:cNvCxnSpPr>
          <p:nvPr/>
        </p:nvCxnSpPr>
        <p:spPr bwMode="auto">
          <a:xfrm flipV="1">
            <a:off x="2171054" y="1412776"/>
            <a:ext cx="0" cy="1543535"/>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74" name="Straight Connector 29773"/>
          <p:cNvCxnSpPr/>
          <p:nvPr/>
        </p:nvCxnSpPr>
        <p:spPr bwMode="auto">
          <a:xfrm>
            <a:off x="2159919" y="1412776"/>
            <a:ext cx="2081160" cy="0"/>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85" name="Straight Connector 29784"/>
          <p:cNvCxnSpPr>
            <a:stCxn id="14" idx="2"/>
          </p:cNvCxnSpPr>
          <p:nvPr/>
        </p:nvCxnSpPr>
        <p:spPr bwMode="auto">
          <a:xfrm>
            <a:off x="4241079" y="2704175"/>
            <a:ext cx="0" cy="25213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0" name="Straight Connector 159"/>
          <p:cNvCxnSpPr/>
          <p:nvPr/>
        </p:nvCxnSpPr>
        <p:spPr bwMode="auto">
          <a:xfrm>
            <a:off x="4238209" y="3933056"/>
            <a:ext cx="2870" cy="1682027"/>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1" name="Straight Connector 160"/>
          <p:cNvCxnSpPr/>
          <p:nvPr/>
        </p:nvCxnSpPr>
        <p:spPr bwMode="auto">
          <a:xfrm>
            <a:off x="6266921" y="3933056"/>
            <a:ext cx="0" cy="25213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4" name="Straight Connector 163"/>
          <p:cNvCxnSpPr/>
          <p:nvPr/>
        </p:nvCxnSpPr>
        <p:spPr bwMode="auto">
          <a:xfrm>
            <a:off x="6271845" y="5157192"/>
            <a:ext cx="0" cy="457891"/>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5" name="Straight Connector 164"/>
          <p:cNvCxnSpPr/>
          <p:nvPr/>
        </p:nvCxnSpPr>
        <p:spPr bwMode="auto">
          <a:xfrm>
            <a:off x="8156540" y="5123944"/>
            <a:ext cx="5466" cy="504056"/>
          </a:xfrm>
          <a:prstGeom prst="line">
            <a:avLst/>
          </a:prstGeom>
          <a:solidFill>
            <a:schemeClr val="accent1"/>
          </a:solidFill>
          <a:ln w="25400" cap="flat" cmpd="sng" algn="ctr">
            <a:solidFill>
              <a:schemeClr val="bg2"/>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6" name="Straight Connector 165"/>
          <p:cNvCxnSpPr/>
          <p:nvPr/>
        </p:nvCxnSpPr>
        <p:spPr bwMode="auto">
          <a:xfrm flipV="1">
            <a:off x="2157841" y="3933058"/>
            <a:ext cx="17113" cy="168202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91" name="Straight Connector 29790"/>
          <p:cNvCxnSpPr/>
          <p:nvPr/>
        </p:nvCxnSpPr>
        <p:spPr bwMode="auto">
          <a:xfrm flipH="1">
            <a:off x="2152821" y="5615083"/>
            <a:ext cx="6019579" cy="1"/>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39" name="Straight Connector 38"/>
          <p:cNvCxnSpPr/>
          <p:nvPr/>
        </p:nvCxnSpPr>
        <p:spPr bwMode="auto">
          <a:xfrm flipV="1">
            <a:off x="984852" y="1268761"/>
            <a:ext cx="0" cy="2173550"/>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21" name="Rectangle 20"/>
          <p:cNvSpPr/>
          <p:nvPr/>
        </p:nvSpPr>
        <p:spPr>
          <a:xfrm>
            <a:off x="3431079" y="2956311"/>
            <a:ext cx="5533407"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600"/>
              </a:spcAft>
            </a:pPr>
            <a:r>
              <a:rPr lang="en-US" sz="1800" b="1" dirty="0">
                <a:solidFill>
                  <a:srgbClr val="A50021"/>
                </a:solidFill>
                <a:latin typeface="+mn-lt"/>
                <a:cs typeface="Arial" pitchFamily="34" charset="0"/>
              </a:rPr>
              <a:t>Resource Providers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122047"/>
                </a:solidFill>
                <a:effectLst/>
                <a:uLnTx/>
                <a:uFillTx/>
                <a:latin typeface="+mn-lt"/>
                <a:ea typeface="+mn-ea"/>
                <a:cs typeface="+mn-cs"/>
              </a:rPr>
              <a:t>OpenNebula</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4" name="Rectangle 13"/>
          <p:cNvSpPr/>
          <p:nvPr/>
        </p:nvSpPr>
        <p:spPr>
          <a:xfrm>
            <a:off x="3431079" y="1732175"/>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VM </a:t>
            </a:r>
            <a:r>
              <a:rPr kumimoji="0" lang="en-US" sz="1800" b="1" i="0" u="none" strike="noStrike" kern="0" cap="none" spc="0" normalizeH="0" baseline="0" noProof="0" dirty="0" err="1" smtClean="0">
                <a:ln>
                  <a:noFill/>
                </a:ln>
                <a:solidFill>
                  <a:srgbClr val="A50021"/>
                </a:solidFill>
                <a:effectLst/>
                <a:uLnTx/>
                <a:uFillTx/>
                <a:latin typeface="+mn-lt"/>
                <a:ea typeface="+mn-ea"/>
                <a:cs typeface="+mn-cs"/>
              </a:rPr>
              <a:t>Mngmt</a:t>
            </a:r>
            <a:endParaRPr kumimoji="0" lang="en-US" sz="1800" b="1" i="0" u="none" strike="noStrike" kern="0" cap="none" spc="0" normalizeH="0" baseline="0" noProof="0" dirty="0" smtClean="0">
              <a:ln>
                <a:noFill/>
              </a:ln>
              <a:solidFill>
                <a:srgbClr val="A50021"/>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6" name="Rectangle 15"/>
          <p:cNvSpPr/>
          <p:nvPr/>
        </p:nvSpPr>
        <p:spPr>
          <a:xfrm>
            <a:off x="7344486" y="1732175"/>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Information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GLUE 2.0+</a:t>
            </a:r>
            <a:endParaRPr kumimoji="0" lang="en-US" sz="1800" i="1" u="none" strike="noStrike" kern="0" cap="none" spc="0" normalizeH="0" baseline="0" noProof="0" dirty="0" smtClean="0">
              <a:ln>
                <a:noFill/>
              </a:ln>
              <a:solidFill>
                <a:srgbClr val="122047"/>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LDAP/BDII</a:t>
            </a:r>
          </a:p>
        </p:txBody>
      </p:sp>
      <p:sp>
        <p:nvSpPr>
          <p:cNvPr id="18" name="Rectangle 17"/>
          <p:cNvSpPr/>
          <p:nvPr/>
        </p:nvSpPr>
        <p:spPr>
          <a:xfrm>
            <a:off x="5358603"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a:solidFill>
                  <a:srgbClr val="A50021"/>
                </a:solidFill>
                <a:latin typeface="+mn-lt"/>
              </a:rPr>
              <a:t>Monitoring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err="1" smtClean="0">
                <a:solidFill>
                  <a:srgbClr val="122047"/>
                </a:solidFill>
                <a:latin typeface="+mn-lt"/>
              </a:rPr>
              <a:t>Nagios</a:t>
            </a:r>
            <a:endParaRPr lang="en-US" sz="1800" kern="0" dirty="0">
              <a:solidFill>
                <a:srgbClr val="122047"/>
              </a:solidFill>
              <a:latin typeface="+mn-lt"/>
            </a:endParaRPr>
          </a:p>
        </p:txBody>
      </p:sp>
      <p:sp>
        <p:nvSpPr>
          <p:cNvPr id="19" name="Rectangle 18"/>
          <p:cNvSpPr/>
          <p:nvPr/>
        </p:nvSpPr>
        <p:spPr>
          <a:xfrm>
            <a:off x="7344486" y="5424903"/>
            <a:ext cx="1619999" cy="380361"/>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600"/>
              </a:spcAft>
            </a:pPr>
            <a:r>
              <a:rPr lang="en-US" sz="1800" dirty="0" smtClean="0">
                <a:latin typeface="+mn-lt"/>
                <a:cs typeface="Arial" pitchFamily="34" charset="0"/>
              </a:rPr>
              <a:t>Message Bus</a:t>
            </a:r>
          </a:p>
        </p:txBody>
      </p:sp>
      <p:sp>
        <p:nvSpPr>
          <p:cNvPr id="20" name="Rectangle 19"/>
          <p:cNvSpPr/>
          <p:nvPr/>
        </p:nvSpPr>
        <p:spPr>
          <a:xfrm>
            <a:off x="7344488"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lvl="0" algn="ctr" eaLnBrk="1" fontAlgn="auto" hangingPunct="1">
              <a:spcBef>
                <a:spcPts val="0"/>
              </a:spcBef>
              <a:spcAft>
                <a:spcPts val="0"/>
              </a:spcAft>
              <a:defRPr/>
            </a:pPr>
            <a:r>
              <a:rPr lang="en-US" sz="1800" b="1" kern="0" dirty="0">
                <a:solidFill>
                  <a:srgbClr val="A50021"/>
                </a:solidFill>
                <a:latin typeface="Arial"/>
              </a:rPr>
              <a:t>Accounting</a:t>
            </a:r>
          </a:p>
          <a:p>
            <a:pPr lvl="0" algn="ctr" eaLnBrk="1" fontAlgn="auto" hangingPunct="1">
              <a:spcBef>
                <a:spcPts val="0"/>
              </a:spcBef>
              <a:spcAft>
                <a:spcPts val="0"/>
              </a:spcAft>
              <a:defRPr/>
            </a:pPr>
            <a:r>
              <a:rPr lang="en-US" sz="1800" kern="0" dirty="0">
                <a:solidFill>
                  <a:srgbClr val="122047"/>
                </a:solidFill>
                <a:latin typeface="Arial"/>
              </a:rPr>
              <a:t>OGF UR</a:t>
            </a:r>
            <a:r>
              <a:rPr lang="en-US" sz="1800" kern="0" dirty="0" smtClean="0">
                <a:solidFill>
                  <a:srgbClr val="122047"/>
                </a:solidFill>
                <a:latin typeface="Arial"/>
              </a:rPr>
              <a:t>+</a:t>
            </a:r>
            <a:endParaRPr lang="en-US" sz="1800" kern="0" dirty="0">
              <a:solidFill>
                <a:srgbClr val="122047"/>
              </a:solidFill>
              <a:latin typeface="Arial"/>
            </a:endParaRPr>
          </a:p>
        </p:txBody>
      </p:sp>
      <p:cxnSp>
        <p:nvCxnSpPr>
          <p:cNvPr id="29769" name="Straight Arrow Connector 29768"/>
          <p:cNvCxnSpPr>
            <a:stCxn id="22" idx="1"/>
          </p:cNvCxnSpPr>
          <p:nvPr/>
        </p:nvCxnSpPr>
        <p:spPr bwMode="auto">
          <a:xfrm flipH="1">
            <a:off x="611560" y="3442311"/>
            <a:ext cx="515494"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22" name="Rectangle 21"/>
          <p:cNvSpPr/>
          <p:nvPr/>
        </p:nvSpPr>
        <p:spPr>
          <a:xfrm>
            <a:off x="1127054" y="2956311"/>
            <a:ext cx="2088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AAI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Login/</a:t>
            </a:r>
            <a:r>
              <a:rPr kumimoji="0" lang="en-US" sz="1800" i="0" u="none" strike="noStrike" kern="0" cap="none" spc="0" normalizeH="0" baseline="0" noProof="0" dirty="0" err="1" smtClean="0">
                <a:ln>
                  <a:noFill/>
                </a:ln>
                <a:solidFill>
                  <a:srgbClr val="122047"/>
                </a:solidFill>
                <a:effectLst/>
                <a:uLnTx/>
                <a:uFillTx/>
                <a:latin typeface="+mn-lt"/>
                <a:ea typeface="+mn-ea"/>
                <a:cs typeface="+mn-cs"/>
              </a:rPr>
              <a:t>Passwd</a:t>
            </a:r>
            <a:endParaRPr kumimoji="0" lang="en-US" sz="1600" i="1" u="none" strike="noStrike" kern="0" cap="none" spc="0" normalizeH="0" baseline="0" noProof="0" dirty="0" smtClean="0">
              <a:ln>
                <a:noFill/>
              </a:ln>
              <a:solidFill>
                <a:srgbClr val="122047"/>
              </a:solidFill>
              <a:effectLst/>
              <a:uLnTx/>
              <a:uFillTx/>
              <a:latin typeface="+mn-lt"/>
            </a:endParaRPr>
          </a:p>
        </p:txBody>
      </p:sp>
      <p:cxnSp>
        <p:nvCxnSpPr>
          <p:cNvPr id="44" name="Straight Connector 43"/>
          <p:cNvCxnSpPr/>
          <p:nvPr/>
        </p:nvCxnSpPr>
        <p:spPr bwMode="auto">
          <a:xfrm>
            <a:off x="8162006" y="1276382"/>
            <a:ext cx="0" cy="455793"/>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170" name="Rectangle 7"/>
          <p:cNvSpPr txBox="1">
            <a:spLocks noChangeArrowheads="1"/>
          </p:cNvSpPr>
          <p:nvPr/>
        </p:nvSpPr>
        <p:spPr bwMode="auto">
          <a:xfrm>
            <a:off x="16497" y="3270187"/>
            <a:ext cx="1008112" cy="374837"/>
          </a:xfrm>
          <a:prstGeom prst="rect">
            <a:avLst/>
          </a:prstGeom>
          <a:noFill/>
          <a:ln w="9525">
            <a:noFill/>
            <a:miter lim="800000"/>
            <a:headEnd/>
            <a:tailEnd/>
          </a:ln>
          <a:effectLst>
            <a:outerShdw blurRad="127000" dist="38100" dir="2700000" algn="tl" rotWithShape="0">
              <a:schemeClr val="bg1">
                <a:lumMod val="75000"/>
                <a:alpha val="40000"/>
              </a:schemeClr>
            </a:outerShdw>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600"/>
              </a:spcBef>
              <a:spcAft>
                <a:spcPts val="600"/>
              </a:spcAft>
              <a:buClr>
                <a:srgbClr val="C00000"/>
              </a:buClr>
              <a:buNone/>
            </a:pPr>
            <a:r>
              <a:rPr lang="en-GB" sz="1800" dirty="0" smtClean="0"/>
              <a:t>curl</a:t>
            </a:r>
          </a:p>
        </p:txBody>
      </p:sp>
      <p:sp>
        <p:nvSpPr>
          <p:cNvPr id="58" name="Rectangle 57"/>
          <p:cNvSpPr/>
          <p:nvPr/>
        </p:nvSpPr>
        <p:spPr>
          <a:xfrm>
            <a:off x="3431079"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CDMI 1.0</a:t>
            </a:r>
          </a:p>
        </p:txBody>
      </p:sp>
      <p:cxnSp>
        <p:nvCxnSpPr>
          <p:cNvPr id="45" name="Straight Connector 44"/>
          <p:cNvCxnSpPr/>
          <p:nvPr/>
        </p:nvCxnSpPr>
        <p:spPr bwMode="auto">
          <a:xfrm flipV="1">
            <a:off x="971600" y="1268761"/>
            <a:ext cx="7200800" cy="0"/>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Tree>
    <p:extLst>
      <p:ext uri="{BB962C8B-B14F-4D97-AF65-F5344CB8AC3E}">
        <p14:creationId xmlns:p14="http://schemas.microsoft.com/office/powerpoint/2010/main" val="6710439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a:xfrm>
            <a:off x="381000" y="152400"/>
            <a:ext cx="8583485" cy="685800"/>
          </a:xfrm>
        </p:spPr>
        <p:txBody>
          <a:bodyPr/>
          <a:lstStyle/>
          <a:p>
            <a:r>
              <a:rPr lang="en-GB" sz="2600" dirty="0" smtClean="0">
                <a:solidFill>
                  <a:srgbClr val="042662"/>
                </a:solidFill>
              </a:rPr>
              <a:t>Federation Test bed: Consolidation – September 2012</a:t>
            </a:r>
            <a:endParaRPr lang="en-GB" sz="2600" dirty="0">
              <a:solidFill>
                <a:srgbClr val="042662"/>
              </a:solidFill>
            </a:endParaRPr>
          </a:p>
        </p:txBody>
      </p:sp>
      <p:cxnSp>
        <p:nvCxnSpPr>
          <p:cNvPr id="146" name="Straight Arrow Connector 145"/>
          <p:cNvCxnSpPr/>
          <p:nvPr/>
        </p:nvCxnSpPr>
        <p:spPr bwMode="auto">
          <a:xfrm flipV="1">
            <a:off x="6282280" y="1281926"/>
            <a:ext cx="0" cy="1674385"/>
          </a:xfrm>
          <a:prstGeom prst="straightConnector1">
            <a:avLst/>
          </a:prstGeom>
          <a:solidFill>
            <a:schemeClr val="accent1"/>
          </a:solidFill>
          <a:ln w="25400" cap="flat" cmpd="sng" algn="ctr">
            <a:solidFill>
              <a:srgbClr val="C00000"/>
            </a:solidFill>
            <a:prstDash val="solid"/>
            <a:round/>
            <a:headEnd type="none" w="med" len="med"/>
            <a:tailEnd type="none"/>
          </a:ln>
          <a:effectLst>
            <a:outerShdw blurRad="127000" dist="38100" dir="2700000" algn="tl" rotWithShape="0">
              <a:schemeClr val="bg1">
                <a:lumMod val="75000"/>
                <a:alpha val="40000"/>
              </a:schemeClr>
            </a:outerShdw>
          </a:effectLst>
        </p:spPr>
      </p:cxnSp>
      <p:cxnSp>
        <p:nvCxnSpPr>
          <p:cNvPr id="29777" name="Straight Arrow Connector 29776"/>
          <p:cNvCxnSpPr/>
          <p:nvPr/>
        </p:nvCxnSpPr>
        <p:spPr bwMode="auto">
          <a:xfrm flipV="1">
            <a:off x="4241079" y="1400308"/>
            <a:ext cx="0" cy="387252"/>
          </a:xfrm>
          <a:prstGeom prst="straightConnector1">
            <a:avLst/>
          </a:prstGeom>
          <a:solidFill>
            <a:schemeClr val="accent1"/>
          </a:solidFill>
          <a:ln w="25400" cap="flat" cmpd="sng" algn="ctr">
            <a:solidFill>
              <a:schemeClr val="accent3"/>
            </a:solidFill>
            <a:prstDash val="solid"/>
            <a:round/>
            <a:headEnd type="none" w="med" len="med"/>
            <a:tailEnd type="none"/>
          </a:ln>
          <a:effectLst>
            <a:outerShdw blurRad="127000" dist="38100" dir="2700000" algn="tl" rotWithShape="0">
              <a:schemeClr val="bg1">
                <a:lumMod val="75000"/>
                <a:alpha val="40000"/>
              </a:schemeClr>
            </a:outerShdw>
          </a:effectLst>
        </p:spPr>
      </p:cxnSp>
      <p:cxnSp>
        <p:nvCxnSpPr>
          <p:cNvPr id="29772" name="Straight Connector 29771"/>
          <p:cNvCxnSpPr>
            <a:stCxn id="22" idx="0"/>
          </p:cNvCxnSpPr>
          <p:nvPr/>
        </p:nvCxnSpPr>
        <p:spPr bwMode="auto">
          <a:xfrm flipV="1">
            <a:off x="2171054" y="1412776"/>
            <a:ext cx="0" cy="1543535"/>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74" name="Straight Connector 29773"/>
          <p:cNvCxnSpPr/>
          <p:nvPr/>
        </p:nvCxnSpPr>
        <p:spPr bwMode="auto">
          <a:xfrm>
            <a:off x="2159919" y="1412776"/>
            <a:ext cx="2081160" cy="0"/>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85" name="Straight Connector 29784"/>
          <p:cNvCxnSpPr>
            <a:stCxn id="14" idx="2"/>
          </p:cNvCxnSpPr>
          <p:nvPr/>
        </p:nvCxnSpPr>
        <p:spPr bwMode="auto">
          <a:xfrm>
            <a:off x="4241079" y="2704175"/>
            <a:ext cx="0" cy="25213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89" name="Straight Connector 29788"/>
          <p:cNvCxnSpPr>
            <a:stCxn id="16" idx="2"/>
          </p:cNvCxnSpPr>
          <p:nvPr/>
        </p:nvCxnSpPr>
        <p:spPr bwMode="auto">
          <a:xfrm>
            <a:off x="8154486" y="2704175"/>
            <a:ext cx="2" cy="252136"/>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0" name="Straight Connector 159"/>
          <p:cNvCxnSpPr/>
          <p:nvPr/>
        </p:nvCxnSpPr>
        <p:spPr bwMode="auto">
          <a:xfrm>
            <a:off x="4238209" y="3933056"/>
            <a:ext cx="2870" cy="1682027"/>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1" name="Straight Connector 160"/>
          <p:cNvCxnSpPr/>
          <p:nvPr/>
        </p:nvCxnSpPr>
        <p:spPr bwMode="auto">
          <a:xfrm>
            <a:off x="6266921" y="3933056"/>
            <a:ext cx="0" cy="25213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2" name="Straight Connector 161"/>
          <p:cNvCxnSpPr/>
          <p:nvPr/>
        </p:nvCxnSpPr>
        <p:spPr bwMode="auto">
          <a:xfrm>
            <a:off x="8151616" y="3933056"/>
            <a:ext cx="2" cy="252136"/>
          </a:xfrm>
          <a:prstGeom prst="line">
            <a:avLst/>
          </a:prstGeom>
          <a:solidFill>
            <a:schemeClr val="accent1"/>
          </a:solidFill>
          <a:ln w="25400" cap="flat" cmpd="sng" algn="ctr">
            <a:solidFill>
              <a:schemeClr val="bg2"/>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4" name="Straight Connector 163"/>
          <p:cNvCxnSpPr/>
          <p:nvPr/>
        </p:nvCxnSpPr>
        <p:spPr bwMode="auto">
          <a:xfrm>
            <a:off x="6271845" y="5157192"/>
            <a:ext cx="0" cy="457891"/>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5" name="Straight Connector 164"/>
          <p:cNvCxnSpPr/>
          <p:nvPr/>
        </p:nvCxnSpPr>
        <p:spPr bwMode="auto">
          <a:xfrm>
            <a:off x="8156540" y="5123944"/>
            <a:ext cx="5466" cy="504056"/>
          </a:xfrm>
          <a:prstGeom prst="line">
            <a:avLst/>
          </a:prstGeom>
          <a:solidFill>
            <a:schemeClr val="accent1"/>
          </a:solidFill>
          <a:ln w="25400" cap="flat" cmpd="sng" algn="ctr">
            <a:solidFill>
              <a:schemeClr val="bg2"/>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6" name="Straight Connector 165"/>
          <p:cNvCxnSpPr/>
          <p:nvPr/>
        </p:nvCxnSpPr>
        <p:spPr bwMode="auto">
          <a:xfrm flipV="1">
            <a:off x="2157841" y="3933058"/>
            <a:ext cx="17113" cy="168202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91" name="Straight Connector 29790"/>
          <p:cNvCxnSpPr/>
          <p:nvPr/>
        </p:nvCxnSpPr>
        <p:spPr bwMode="auto">
          <a:xfrm flipH="1">
            <a:off x="2152821" y="5615083"/>
            <a:ext cx="6019579" cy="1"/>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39" name="Straight Connector 38"/>
          <p:cNvCxnSpPr/>
          <p:nvPr/>
        </p:nvCxnSpPr>
        <p:spPr bwMode="auto">
          <a:xfrm flipV="1">
            <a:off x="984852" y="1268761"/>
            <a:ext cx="0" cy="2173550"/>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21" name="Rectangle 20"/>
          <p:cNvSpPr/>
          <p:nvPr/>
        </p:nvSpPr>
        <p:spPr>
          <a:xfrm>
            <a:off x="3431079" y="2956311"/>
            <a:ext cx="5533407"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600"/>
              </a:spcAft>
            </a:pPr>
            <a:r>
              <a:rPr lang="en-US" sz="1800" b="1" dirty="0">
                <a:solidFill>
                  <a:srgbClr val="A50021"/>
                </a:solidFill>
                <a:latin typeface="+mn-lt"/>
                <a:cs typeface="Arial" pitchFamily="34" charset="0"/>
              </a:rPr>
              <a:t>Resource Providers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122047"/>
                </a:solidFill>
                <a:effectLst/>
                <a:uLnTx/>
                <a:uFillTx/>
                <a:latin typeface="+mn-lt"/>
                <a:ea typeface="+mn-ea"/>
                <a:cs typeface="+mn-cs"/>
              </a:rPr>
              <a:t>OpenNebula</a:t>
            </a:r>
            <a:r>
              <a:rPr kumimoji="0" lang="en-US" sz="1800" i="0" u="none" strike="noStrike" kern="0" cap="none" spc="0" normalizeH="0" baseline="0" noProof="0" dirty="0" smtClean="0">
                <a:ln>
                  <a:noFill/>
                </a:ln>
                <a:solidFill>
                  <a:srgbClr val="122047"/>
                </a:solidFill>
                <a:effectLst/>
                <a:uLnTx/>
                <a:uFillTx/>
                <a:latin typeface="+mn-lt"/>
                <a:ea typeface="+mn-ea"/>
                <a:cs typeface="+mn-cs"/>
              </a:rPr>
              <a:t>, </a:t>
            </a:r>
            <a:r>
              <a:rPr kumimoji="0" lang="en-US" sz="1800" i="0" u="none" strike="noStrike" kern="0" cap="none" spc="0" normalizeH="0" baseline="0" noProof="0" dirty="0" err="1" smtClean="0">
                <a:ln>
                  <a:noFill/>
                </a:ln>
                <a:solidFill>
                  <a:srgbClr val="122047"/>
                </a:solidFill>
                <a:effectLst/>
                <a:uLnTx/>
                <a:uFillTx/>
                <a:latin typeface="+mn-lt"/>
                <a:ea typeface="+mn-ea"/>
                <a:cs typeface="+mn-cs"/>
              </a:rPr>
              <a:t>OpenStack</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4" name="Rectangle 13"/>
          <p:cNvSpPr/>
          <p:nvPr/>
        </p:nvSpPr>
        <p:spPr>
          <a:xfrm>
            <a:off x="3431079" y="1732175"/>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VM </a:t>
            </a:r>
            <a:r>
              <a:rPr kumimoji="0" lang="en-US" sz="1800" b="1" i="0" u="none" strike="noStrike" kern="0" cap="none" spc="0" normalizeH="0" baseline="0" noProof="0" dirty="0" err="1" smtClean="0">
                <a:ln>
                  <a:noFill/>
                </a:ln>
                <a:solidFill>
                  <a:srgbClr val="A50021"/>
                </a:solidFill>
                <a:effectLst/>
                <a:uLnTx/>
                <a:uFillTx/>
                <a:latin typeface="+mn-lt"/>
                <a:ea typeface="+mn-ea"/>
                <a:cs typeface="+mn-cs"/>
              </a:rPr>
              <a:t>Mngmt</a:t>
            </a:r>
            <a:endParaRPr kumimoji="0" lang="en-US" sz="1800" b="1" i="0" u="none" strike="noStrike" kern="0" cap="none" spc="0" normalizeH="0" baseline="0" noProof="0" dirty="0" smtClean="0">
              <a:ln>
                <a:noFill/>
              </a:ln>
              <a:solidFill>
                <a:srgbClr val="A50021"/>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6" name="Rectangle 15"/>
          <p:cNvSpPr/>
          <p:nvPr/>
        </p:nvSpPr>
        <p:spPr>
          <a:xfrm>
            <a:off x="7344486" y="1732175"/>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Information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GLUE 2.0+</a:t>
            </a:r>
            <a:endParaRPr kumimoji="0" lang="en-US" sz="1800" i="1" u="none" strike="noStrike" kern="0" cap="none" spc="0" normalizeH="0" baseline="0" noProof="0" dirty="0" smtClean="0">
              <a:ln>
                <a:noFill/>
              </a:ln>
              <a:solidFill>
                <a:srgbClr val="122047"/>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LDAP/BDII</a:t>
            </a:r>
          </a:p>
        </p:txBody>
      </p:sp>
      <p:sp>
        <p:nvSpPr>
          <p:cNvPr id="17" name="Rectangle 16"/>
          <p:cNvSpPr/>
          <p:nvPr/>
        </p:nvSpPr>
        <p:spPr>
          <a:xfrm>
            <a:off x="5472280" y="1736920"/>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VM sharing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Marketplace</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9" name="Rectangle 18"/>
          <p:cNvSpPr/>
          <p:nvPr/>
        </p:nvSpPr>
        <p:spPr>
          <a:xfrm>
            <a:off x="7344486" y="5424903"/>
            <a:ext cx="1619999" cy="380361"/>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600"/>
              </a:spcAft>
            </a:pPr>
            <a:r>
              <a:rPr lang="en-US" sz="1800" dirty="0" smtClean="0">
                <a:latin typeface="+mn-lt"/>
                <a:cs typeface="Arial" pitchFamily="34" charset="0"/>
              </a:rPr>
              <a:t>Message Bus</a:t>
            </a:r>
          </a:p>
        </p:txBody>
      </p:sp>
      <p:cxnSp>
        <p:nvCxnSpPr>
          <p:cNvPr id="29769" name="Straight Arrow Connector 29768"/>
          <p:cNvCxnSpPr>
            <a:stCxn id="22" idx="1"/>
          </p:cNvCxnSpPr>
          <p:nvPr/>
        </p:nvCxnSpPr>
        <p:spPr bwMode="auto">
          <a:xfrm flipH="1">
            <a:off x="611560" y="3442311"/>
            <a:ext cx="515494"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22" name="Rectangle 21"/>
          <p:cNvSpPr/>
          <p:nvPr/>
        </p:nvSpPr>
        <p:spPr>
          <a:xfrm>
            <a:off x="1127054" y="2956311"/>
            <a:ext cx="2088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AAI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X509</a:t>
            </a:r>
          </a:p>
        </p:txBody>
      </p:sp>
      <p:cxnSp>
        <p:nvCxnSpPr>
          <p:cNvPr id="44" name="Straight Connector 43"/>
          <p:cNvCxnSpPr/>
          <p:nvPr/>
        </p:nvCxnSpPr>
        <p:spPr bwMode="auto">
          <a:xfrm>
            <a:off x="8162006" y="1276382"/>
            <a:ext cx="0" cy="455793"/>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58" name="Rectangle 57"/>
          <p:cNvSpPr/>
          <p:nvPr/>
        </p:nvSpPr>
        <p:spPr>
          <a:xfrm>
            <a:off x="3431079"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CDMI 1.0</a:t>
            </a:r>
          </a:p>
        </p:txBody>
      </p:sp>
      <p:cxnSp>
        <p:nvCxnSpPr>
          <p:cNvPr id="45" name="Straight Connector 44"/>
          <p:cNvCxnSpPr/>
          <p:nvPr/>
        </p:nvCxnSpPr>
        <p:spPr bwMode="auto">
          <a:xfrm flipV="1">
            <a:off x="971600" y="1268761"/>
            <a:ext cx="7200800" cy="0"/>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31" name="Rectangle 30"/>
          <p:cNvSpPr/>
          <p:nvPr/>
        </p:nvSpPr>
        <p:spPr>
          <a:xfrm>
            <a:off x="5358603"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a:solidFill>
                  <a:srgbClr val="A50021"/>
                </a:solidFill>
                <a:latin typeface="+mn-lt"/>
              </a:rPr>
              <a:t>Monitoring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err="1" smtClean="0">
                <a:solidFill>
                  <a:srgbClr val="122047"/>
                </a:solidFill>
                <a:latin typeface="+mn-lt"/>
              </a:rPr>
              <a:t>Nagios</a:t>
            </a:r>
            <a:endParaRPr lang="en-US" sz="1800" kern="0" dirty="0">
              <a:solidFill>
                <a:srgbClr val="122047"/>
              </a:solidFill>
              <a:latin typeface="+mn-lt"/>
            </a:endParaRPr>
          </a:p>
        </p:txBody>
      </p:sp>
      <p:sp>
        <p:nvSpPr>
          <p:cNvPr id="32" name="Rectangle 31"/>
          <p:cNvSpPr/>
          <p:nvPr/>
        </p:nvSpPr>
        <p:spPr>
          <a:xfrm>
            <a:off x="7344488"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lvl="0" algn="ctr" eaLnBrk="1" fontAlgn="auto" hangingPunct="1">
              <a:spcBef>
                <a:spcPts val="0"/>
              </a:spcBef>
              <a:spcAft>
                <a:spcPts val="0"/>
              </a:spcAft>
              <a:defRPr/>
            </a:pPr>
            <a:r>
              <a:rPr lang="en-US" sz="1800" b="1" kern="0" dirty="0">
                <a:solidFill>
                  <a:srgbClr val="A50021"/>
                </a:solidFill>
                <a:latin typeface="Arial"/>
              </a:rPr>
              <a:t>Accounting</a:t>
            </a:r>
          </a:p>
          <a:p>
            <a:pPr lvl="0" algn="ctr" eaLnBrk="1" fontAlgn="auto" hangingPunct="1">
              <a:spcBef>
                <a:spcPts val="0"/>
              </a:spcBef>
              <a:spcAft>
                <a:spcPts val="0"/>
              </a:spcAft>
              <a:defRPr/>
            </a:pPr>
            <a:r>
              <a:rPr lang="en-US" sz="1800" kern="0" dirty="0">
                <a:solidFill>
                  <a:srgbClr val="122047"/>
                </a:solidFill>
                <a:latin typeface="Arial"/>
              </a:rPr>
              <a:t>OGF UR</a:t>
            </a:r>
            <a:r>
              <a:rPr lang="en-US" sz="1800" kern="0" dirty="0" smtClean="0">
                <a:solidFill>
                  <a:srgbClr val="122047"/>
                </a:solidFill>
                <a:latin typeface="Arial"/>
              </a:rPr>
              <a:t>+</a:t>
            </a:r>
            <a:endParaRPr lang="en-US" sz="1800" kern="0" dirty="0">
              <a:solidFill>
                <a:srgbClr val="122047"/>
              </a:solidFill>
              <a:latin typeface="Arial"/>
            </a:endParaRPr>
          </a:p>
        </p:txBody>
      </p:sp>
      <p:sp>
        <p:nvSpPr>
          <p:cNvPr id="33" name="Rectangle 7"/>
          <p:cNvSpPr txBox="1">
            <a:spLocks noChangeArrowheads="1"/>
          </p:cNvSpPr>
          <p:nvPr/>
        </p:nvSpPr>
        <p:spPr bwMode="auto">
          <a:xfrm>
            <a:off x="16497" y="3270187"/>
            <a:ext cx="1008112" cy="374837"/>
          </a:xfrm>
          <a:prstGeom prst="rect">
            <a:avLst/>
          </a:prstGeom>
          <a:noFill/>
          <a:ln w="9525">
            <a:noFill/>
            <a:miter lim="800000"/>
            <a:headEnd/>
            <a:tailEnd/>
          </a:ln>
          <a:effectLst>
            <a:outerShdw blurRad="127000" dist="38100" dir="2700000" algn="tl" rotWithShape="0">
              <a:schemeClr val="bg1">
                <a:lumMod val="75000"/>
                <a:alpha val="40000"/>
              </a:schemeClr>
            </a:outerShdw>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600"/>
              </a:spcBef>
              <a:spcAft>
                <a:spcPts val="600"/>
              </a:spcAft>
              <a:buClr>
                <a:srgbClr val="C00000"/>
              </a:buClr>
              <a:buNone/>
            </a:pPr>
            <a:r>
              <a:rPr lang="en-GB" sz="1800" dirty="0" smtClean="0"/>
              <a:t>curl</a:t>
            </a:r>
          </a:p>
        </p:txBody>
      </p:sp>
    </p:spTree>
    <p:extLst>
      <p:ext uri="{BB962C8B-B14F-4D97-AF65-F5344CB8AC3E}">
        <p14:creationId xmlns:p14="http://schemas.microsoft.com/office/powerpoint/2010/main" val="36955609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a:xfrm>
            <a:off x="381000" y="152400"/>
            <a:ext cx="8583485" cy="685800"/>
          </a:xfrm>
        </p:spPr>
        <p:txBody>
          <a:bodyPr/>
          <a:lstStyle/>
          <a:p>
            <a:r>
              <a:rPr lang="en-GB" sz="2600" dirty="0" smtClean="0">
                <a:solidFill>
                  <a:srgbClr val="042662"/>
                </a:solidFill>
              </a:rPr>
              <a:t>Federation Test bed: Integration – April 2013</a:t>
            </a:r>
            <a:endParaRPr lang="en-GB" sz="2600" dirty="0">
              <a:solidFill>
                <a:srgbClr val="042662"/>
              </a:solidFill>
            </a:endParaRPr>
          </a:p>
        </p:txBody>
      </p:sp>
      <p:cxnSp>
        <p:nvCxnSpPr>
          <p:cNvPr id="146" name="Straight Arrow Connector 145"/>
          <p:cNvCxnSpPr/>
          <p:nvPr/>
        </p:nvCxnSpPr>
        <p:spPr bwMode="auto">
          <a:xfrm flipV="1">
            <a:off x="6282280" y="1281926"/>
            <a:ext cx="0" cy="1674385"/>
          </a:xfrm>
          <a:prstGeom prst="straightConnector1">
            <a:avLst/>
          </a:prstGeom>
          <a:solidFill>
            <a:schemeClr val="accent1"/>
          </a:solidFill>
          <a:ln w="25400" cap="flat" cmpd="sng" algn="ctr">
            <a:solidFill>
              <a:srgbClr val="C00000"/>
            </a:solidFill>
            <a:prstDash val="solid"/>
            <a:round/>
            <a:headEnd type="none" w="med" len="med"/>
            <a:tailEnd type="none"/>
          </a:ln>
          <a:effectLst>
            <a:outerShdw blurRad="127000" dist="38100" dir="2700000" algn="tl" rotWithShape="0">
              <a:schemeClr val="bg1">
                <a:lumMod val="75000"/>
                <a:alpha val="40000"/>
              </a:schemeClr>
            </a:outerShdw>
          </a:effectLst>
        </p:spPr>
      </p:cxnSp>
      <p:cxnSp>
        <p:nvCxnSpPr>
          <p:cNvPr id="29777" name="Straight Arrow Connector 29776"/>
          <p:cNvCxnSpPr/>
          <p:nvPr/>
        </p:nvCxnSpPr>
        <p:spPr bwMode="auto">
          <a:xfrm flipV="1">
            <a:off x="4241079" y="1400308"/>
            <a:ext cx="0" cy="387252"/>
          </a:xfrm>
          <a:prstGeom prst="straightConnector1">
            <a:avLst/>
          </a:prstGeom>
          <a:solidFill>
            <a:schemeClr val="accent1"/>
          </a:solidFill>
          <a:ln w="25400" cap="flat" cmpd="sng" algn="ctr">
            <a:solidFill>
              <a:schemeClr val="accent3"/>
            </a:solidFill>
            <a:prstDash val="solid"/>
            <a:round/>
            <a:headEnd type="none" w="med" len="med"/>
            <a:tailEnd type="none"/>
          </a:ln>
          <a:effectLst>
            <a:outerShdw blurRad="127000" dist="38100" dir="2700000" algn="tl" rotWithShape="0">
              <a:schemeClr val="bg1">
                <a:lumMod val="75000"/>
                <a:alpha val="40000"/>
              </a:schemeClr>
            </a:outerShdw>
          </a:effectLst>
        </p:spPr>
      </p:cxnSp>
      <p:cxnSp>
        <p:nvCxnSpPr>
          <p:cNvPr id="29772" name="Straight Connector 29771"/>
          <p:cNvCxnSpPr>
            <a:stCxn id="22" idx="0"/>
          </p:cNvCxnSpPr>
          <p:nvPr/>
        </p:nvCxnSpPr>
        <p:spPr bwMode="auto">
          <a:xfrm flipV="1">
            <a:off x="2171054" y="1412776"/>
            <a:ext cx="0" cy="1543535"/>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74" name="Straight Connector 29773"/>
          <p:cNvCxnSpPr/>
          <p:nvPr/>
        </p:nvCxnSpPr>
        <p:spPr bwMode="auto">
          <a:xfrm>
            <a:off x="2159919" y="1412776"/>
            <a:ext cx="2081160" cy="0"/>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85" name="Straight Connector 29784"/>
          <p:cNvCxnSpPr>
            <a:stCxn id="14" idx="2"/>
          </p:cNvCxnSpPr>
          <p:nvPr/>
        </p:nvCxnSpPr>
        <p:spPr bwMode="auto">
          <a:xfrm>
            <a:off x="4241079" y="2704175"/>
            <a:ext cx="0" cy="25213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89" name="Straight Connector 29788"/>
          <p:cNvCxnSpPr>
            <a:stCxn id="16" idx="2"/>
          </p:cNvCxnSpPr>
          <p:nvPr/>
        </p:nvCxnSpPr>
        <p:spPr bwMode="auto">
          <a:xfrm>
            <a:off x="8154486" y="2704175"/>
            <a:ext cx="2" cy="252136"/>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0" name="Straight Connector 159"/>
          <p:cNvCxnSpPr/>
          <p:nvPr/>
        </p:nvCxnSpPr>
        <p:spPr bwMode="auto">
          <a:xfrm>
            <a:off x="4238209" y="3933056"/>
            <a:ext cx="2870" cy="1682027"/>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1" name="Straight Connector 160"/>
          <p:cNvCxnSpPr/>
          <p:nvPr/>
        </p:nvCxnSpPr>
        <p:spPr bwMode="auto">
          <a:xfrm>
            <a:off x="6266921" y="3933056"/>
            <a:ext cx="0" cy="25213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2" name="Straight Connector 161"/>
          <p:cNvCxnSpPr/>
          <p:nvPr/>
        </p:nvCxnSpPr>
        <p:spPr bwMode="auto">
          <a:xfrm>
            <a:off x="8151616" y="3933056"/>
            <a:ext cx="2" cy="252136"/>
          </a:xfrm>
          <a:prstGeom prst="line">
            <a:avLst/>
          </a:prstGeom>
          <a:solidFill>
            <a:schemeClr val="accent1"/>
          </a:solidFill>
          <a:ln w="25400" cap="flat" cmpd="sng" algn="ctr">
            <a:solidFill>
              <a:schemeClr val="bg2"/>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4" name="Straight Connector 163"/>
          <p:cNvCxnSpPr/>
          <p:nvPr/>
        </p:nvCxnSpPr>
        <p:spPr bwMode="auto">
          <a:xfrm>
            <a:off x="6271845" y="5157192"/>
            <a:ext cx="0" cy="457891"/>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5" name="Straight Connector 164"/>
          <p:cNvCxnSpPr/>
          <p:nvPr/>
        </p:nvCxnSpPr>
        <p:spPr bwMode="auto">
          <a:xfrm>
            <a:off x="8156540" y="5123944"/>
            <a:ext cx="5466" cy="504056"/>
          </a:xfrm>
          <a:prstGeom prst="line">
            <a:avLst/>
          </a:prstGeom>
          <a:solidFill>
            <a:schemeClr val="accent1"/>
          </a:solidFill>
          <a:ln w="25400" cap="flat" cmpd="sng" algn="ctr">
            <a:solidFill>
              <a:schemeClr val="bg2"/>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6" name="Straight Connector 165"/>
          <p:cNvCxnSpPr/>
          <p:nvPr/>
        </p:nvCxnSpPr>
        <p:spPr bwMode="auto">
          <a:xfrm flipV="1">
            <a:off x="2157841" y="3933058"/>
            <a:ext cx="17113" cy="168202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91" name="Straight Connector 29790"/>
          <p:cNvCxnSpPr/>
          <p:nvPr/>
        </p:nvCxnSpPr>
        <p:spPr bwMode="auto">
          <a:xfrm flipH="1">
            <a:off x="2152821" y="5615083"/>
            <a:ext cx="6019579" cy="1"/>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39" name="Straight Connector 38"/>
          <p:cNvCxnSpPr/>
          <p:nvPr/>
        </p:nvCxnSpPr>
        <p:spPr bwMode="auto">
          <a:xfrm flipV="1">
            <a:off x="984852" y="1268761"/>
            <a:ext cx="0" cy="2173550"/>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21" name="Rectangle 20"/>
          <p:cNvSpPr/>
          <p:nvPr/>
        </p:nvSpPr>
        <p:spPr>
          <a:xfrm>
            <a:off x="3431079" y="2956311"/>
            <a:ext cx="5533407"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600"/>
              </a:spcAft>
            </a:pPr>
            <a:r>
              <a:rPr lang="en-US" sz="1800" b="1" dirty="0">
                <a:solidFill>
                  <a:srgbClr val="A50021"/>
                </a:solidFill>
                <a:latin typeface="+mn-lt"/>
                <a:cs typeface="Arial" pitchFamily="34" charset="0"/>
              </a:rPr>
              <a:t>Resource Providers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122047"/>
                </a:solidFill>
                <a:effectLst/>
                <a:uLnTx/>
                <a:uFillTx/>
                <a:latin typeface="+mn-lt"/>
                <a:ea typeface="+mn-ea"/>
                <a:cs typeface="+mn-cs"/>
              </a:rPr>
              <a:t>OpenNebula</a:t>
            </a:r>
            <a:r>
              <a:rPr kumimoji="0" lang="en-US" sz="1800" i="0" u="none" strike="noStrike" kern="0" cap="none" spc="0" normalizeH="0" baseline="0" noProof="0" dirty="0" smtClean="0">
                <a:ln>
                  <a:noFill/>
                </a:ln>
                <a:solidFill>
                  <a:srgbClr val="122047"/>
                </a:solidFill>
                <a:effectLst/>
                <a:uLnTx/>
                <a:uFillTx/>
                <a:latin typeface="+mn-lt"/>
                <a:ea typeface="+mn-ea"/>
                <a:cs typeface="+mn-cs"/>
              </a:rPr>
              <a:t>, </a:t>
            </a:r>
            <a:r>
              <a:rPr kumimoji="0" lang="en-US" sz="1800" i="0" u="none" strike="noStrike" kern="0" cap="none" spc="0" normalizeH="0" baseline="0" noProof="0" dirty="0" err="1" smtClean="0">
                <a:ln>
                  <a:noFill/>
                </a:ln>
                <a:solidFill>
                  <a:srgbClr val="122047"/>
                </a:solidFill>
                <a:effectLst/>
                <a:uLnTx/>
                <a:uFillTx/>
                <a:latin typeface="+mn-lt"/>
                <a:ea typeface="+mn-ea"/>
                <a:cs typeface="+mn-cs"/>
              </a:rPr>
              <a:t>OpenStack</a:t>
            </a:r>
            <a:r>
              <a:rPr kumimoji="0" lang="en-US" sz="1800" i="0" u="none" strike="noStrike" kern="0" cap="none" spc="0" normalizeH="0" baseline="0" noProof="0" dirty="0" smtClean="0">
                <a:ln>
                  <a:noFill/>
                </a:ln>
                <a:solidFill>
                  <a:srgbClr val="122047"/>
                </a:solidFill>
                <a:effectLst/>
                <a:uLnTx/>
                <a:uFillTx/>
                <a:latin typeface="+mn-lt"/>
                <a:ea typeface="+mn-ea"/>
                <a:cs typeface="+mn-cs"/>
              </a:rPr>
              <a:t>, </a:t>
            </a:r>
            <a:r>
              <a:rPr kumimoji="0" lang="en-US" sz="1800" i="0" u="none" strike="noStrike" kern="0" cap="none" spc="0" normalizeH="0" baseline="0" noProof="0" dirty="0" err="1" smtClean="0">
                <a:ln>
                  <a:noFill/>
                </a:ln>
                <a:solidFill>
                  <a:srgbClr val="122047"/>
                </a:solidFill>
                <a:effectLst/>
                <a:uLnTx/>
                <a:uFillTx/>
                <a:latin typeface="+mn-lt"/>
                <a:ea typeface="+mn-ea"/>
                <a:cs typeface="+mn-cs"/>
              </a:rPr>
              <a:t>WNoDeS</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4" name="Rectangle 13"/>
          <p:cNvSpPr/>
          <p:nvPr/>
        </p:nvSpPr>
        <p:spPr>
          <a:xfrm>
            <a:off x="3431079" y="1732175"/>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VM </a:t>
            </a:r>
            <a:r>
              <a:rPr kumimoji="0" lang="en-US" sz="1800" b="1" i="0" u="none" strike="noStrike" kern="0" cap="none" spc="0" normalizeH="0" baseline="0" noProof="0" dirty="0" err="1" smtClean="0">
                <a:ln>
                  <a:noFill/>
                </a:ln>
                <a:solidFill>
                  <a:srgbClr val="A50021"/>
                </a:solidFill>
                <a:effectLst/>
                <a:uLnTx/>
                <a:uFillTx/>
                <a:latin typeface="+mn-lt"/>
                <a:ea typeface="+mn-ea"/>
                <a:cs typeface="+mn-cs"/>
              </a:rPr>
              <a:t>Mngmt</a:t>
            </a:r>
            <a:endParaRPr kumimoji="0" lang="en-US" sz="1800" b="1" i="0" u="none" strike="noStrike" kern="0" cap="none" spc="0" normalizeH="0" baseline="0" noProof="0" dirty="0" smtClean="0">
              <a:ln>
                <a:noFill/>
              </a:ln>
              <a:solidFill>
                <a:srgbClr val="A50021"/>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6" name="Rectangle 15"/>
          <p:cNvSpPr/>
          <p:nvPr/>
        </p:nvSpPr>
        <p:spPr>
          <a:xfrm>
            <a:off x="7344486" y="1732175"/>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Information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GLUE 2.0+</a:t>
            </a:r>
            <a:endParaRPr kumimoji="0" lang="en-US" sz="1800" i="1" u="none" strike="noStrike" kern="0" cap="none" spc="0" normalizeH="0" baseline="0" noProof="0" dirty="0" smtClean="0">
              <a:ln>
                <a:noFill/>
              </a:ln>
              <a:solidFill>
                <a:srgbClr val="122047"/>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LDAP/BDII</a:t>
            </a:r>
          </a:p>
        </p:txBody>
      </p:sp>
      <p:sp>
        <p:nvSpPr>
          <p:cNvPr id="17" name="Rectangle 16"/>
          <p:cNvSpPr/>
          <p:nvPr/>
        </p:nvSpPr>
        <p:spPr>
          <a:xfrm>
            <a:off x="5472280" y="1736920"/>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VM sharing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Marketplace</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9" name="Rectangle 18"/>
          <p:cNvSpPr/>
          <p:nvPr/>
        </p:nvSpPr>
        <p:spPr>
          <a:xfrm>
            <a:off x="7344486" y="5424903"/>
            <a:ext cx="1619999" cy="380361"/>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600"/>
              </a:spcAft>
            </a:pPr>
            <a:r>
              <a:rPr lang="en-US" sz="1800" dirty="0" smtClean="0">
                <a:latin typeface="+mn-lt"/>
                <a:cs typeface="Arial" pitchFamily="34" charset="0"/>
              </a:rPr>
              <a:t>Message Bus</a:t>
            </a:r>
          </a:p>
        </p:txBody>
      </p:sp>
      <p:cxnSp>
        <p:nvCxnSpPr>
          <p:cNvPr id="29769" name="Straight Arrow Connector 29768"/>
          <p:cNvCxnSpPr>
            <a:stCxn id="22" idx="1"/>
          </p:cNvCxnSpPr>
          <p:nvPr/>
        </p:nvCxnSpPr>
        <p:spPr bwMode="auto">
          <a:xfrm flipH="1">
            <a:off x="611560" y="3442311"/>
            <a:ext cx="515494"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22" name="Rectangle 21"/>
          <p:cNvSpPr/>
          <p:nvPr/>
        </p:nvSpPr>
        <p:spPr>
          <a:xfrm>
            <a:off x="1127054" y="2956311"/>
            <a:ext cx="2088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AAI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X509</a:t>
            </a:r>
          </a:p>
        </p:txBody>
      </p:sp>
      <p:cxnSp>
        <p:nvCxnSpPr>
          <p:cNvPr id="44" name="Straight Connector 43"/>
          <p:cNvCxnSpPr/>
          <p:nvPr/>
        </p:nvCxnSpPr>
        <p:spPr bwMode="auto">
          <a:xfrm>
            <a:off x="8162006" y="1276382"/>
            <a:ext cx="0" cy="455793"/>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58" name="Rectangle 57"/>
          <p:cNvSpPr/>
          <p:nvPr/>
        </p:nvSpPr>
        <p:spPr>
          <a:xfrm>
            <a:off x="3431079"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CDMI 1.0</a:t>
            </a:r>
          </a:p>
        </p:txBody>
      </p:sp>
      <p:cxnSp>
        <p:nvCxnSpPr>
          <p:cNvPr id="45" name="Straight Connector 44"/>
          <p:cNvCxnSpPr/>
          <p:nvPr/>
        </p:nvCxnSpPr>
        <p:spPr bwMode="auto">
          <a:xfrm flipV="1">
            <a:off x="971600" y="1268761"/>
            <a:ext cx="7200800" cy="0"/>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31" name="Rectangle 30"/>
          <p:cNvSpPr/>
          <p:nvPr/>
        </p:nvSpPr>
        <p:spPr>
          <a:xfrm>
            <a:off x="5358603"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a:solidFill>
                  <a:srgbClr val="A50021"/>
                </a:solidFill>
                <a:latin typeface="+mn-lt"/>
              </a:rPr>
              <a:t>Monitoring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err="1" smtClean="0">
                <a:solidFill>
                  <a:srgbClr val="122047"/>
                </a:solidFill>
                <a:latin typeface="+mn-lt"/>
              </a:rPr>
              <a:t>Nagios</a:t>
            </a:r>
            <a:endParaRPr lang="en-US" sz="1800" kern="0" dirty="0">
              <a:solidFill>
                <a:srgbClr val="122047"/>
              </a:solidFill>
              <a:latin typeface="+mn-lt"/>
            </a:endParaRPr>
          </a:p>
        </p:txBody>
      </p:sp>
      <p:sp>
        <p:nvSpPr>
          <p:cNvPr id="32" name="Rectangle 31"/>
          <p:cNvSpPr/>
          <p:nvPr/>
        </p:nvSpPr>
        <p:spPr>
          <a:xfrm>
            <a:off x="7344488"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lvl="0" algn="ctr" eaLnBrk="1" fontAlgn="auto" hangingPunct="1">
              <a:spcBef>
                <a:spcPts val="0"/>
              </a:spcBef>
              <a:spcAft>
                <a:spcPts val="0"/>
              </a:spcAft>
              <a:defRPr/>
            </a:pPr>
            <a:r>
              <a:rPr lang="en-US" sz="1800" b="1" kern="0" dirty="0">
                <a:solidFill>
                  <a:srgbClr val="A50021"/>
                </a:solidFill>
                <a:latin typeface="Arial"/>
              </a:rPr>
              <a:t>Accounting</a:t>
            </a:r>
          </a:p>
          <a:p>
            <a:pPr lvl="0" algn="ctr" eaLnBrk="1" fontAlgn="auto" hangingPunct="1">
              <a:spcBef>
                <a:spcPts val="0"/>
              </a:spcBef>
              <a:spcAft>
                <a:spcPts val="0"/>
              </a:spcAft>
              <a:defRPr/>
            </a:pPr>
            <a:r>
              <a:rPr lang="en-US" sz="1800" kern="0" dirty="0">
                <a:solidFill>
                  <a:srgbClr val="122047"/>
                </a:solidFill>
                <a:latin typeface="Arial"/>
              </a:rPr>
              <a:t>OGF UR</a:t>
            </a:r>
            <a:r>
              <a:rPr lang="en-US" sz="1800" kern="0" dirty="0" smtClean="0">
                <a:solidFill>
                  <a:srgbClr val="122047"/>
                </a:solidFill>
                <a:latin typeface="Arial"/>
              </a:rPr>
              <a:t>+</a:t>
            </a:r>
            <a:endParaRPr lang="en-US" sz="1800" kern="0" dirty="0">
              <a:solidFill>
                <a:srgbClr val="122047"/>
              </a:solidFill>
              <a:latin typeface="Arial"/>
            </a:endParaRPr>
          </a:p>
        </p:txBody>
      </p:sp>
      <p:sp>
        <p:nvSpPr>
          <p:cNvPr id="33" name="Rectangle 7"/>
          <p:cNvSpPr txBox="1">
            <a:spLocks noChangeArrowheads="1"/>
          </p:cNvSpPr>
          <p:nvPr/>
        </p:nvSpPr>
        <p:spPr bwMode="auto">
          <a:xfrm>
            <a:off x="16497" y="3270187"/>
            <a:ext cx="1008112" cy="374837"/>
          </a:xfrm>
          <a:prstGeom prst="rect">
            <a:avLst/>
          </a:prstGeom>
          <a:noFill/>
          <a:ln w="9525">
            <a:noFill/>
            <a:miter lim="800000"/>
            <a:headEnd/>
            <a:tailEnd/>
          </a:ln>
          <a:effectLst>
            <a:outerShdw blurRad="127000" dist="38100" dir="2700000" algn="tl" rotWithShape="0">
              <a:schemeClr val="bg1">
                <a:lumMod val="75000"/>
                <a:alpha val="40000"/>
              </a:schemeClr>
            </a:outerShdw>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600"/>
              </a:spcBef>
              <a:spcAft>
                <a:spcPts val="600"/>
              </a:spcAft>
              <a:buClr>
                <a:srgbClr val="C00000"/>
              </a:buClr>
              <a:buNone/>
            </a:pPr>
            <a:r>
              <a:rPr lang="en-GB" sz="1800" dirty="0" smtClean="0"/>
              <a:t>curl</a:t>
            </a:r>
          </a:p>
        </p:txBody>
      </p:sp>
    </p:spTree>
    <p:extLst>
      <p:ext uri="{BB962C8B-B14F-4D97-AF65-F5344CB8AC3E}">
        <p14:creationId xmlns:p14="http://schemas.microsoft.com/office/powerpoint/2010/main" val="34454341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
          <p:cNvSpPr txBox="1">
            <a:spLocks noChangeArrowheads="1"/>
          </p:cNvSpPr>
          <p:nvPr/>
        </p:nvSpPr>
        <p:spPr>
          <a:xfrm>
            <a:off x="381000" y="296416"/>
            <a:ext cx="3686943"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t>Cloud Services</a:t>
            </a:r>
            <a:endParaRPr lang="en-GB" sz="2600" dirty="0"/>
          </a:p>
        </p:txBody>
      </p:sp>
      <p:sp>
        <p:nvSpPr>
          <p:cNvPr id="146" name="Rectangle 7"/>
          <p:cNvSpPr txBox="1">
            <a:spLocks noChangeArrowheads="1"/>
          </p:cNvSpPr>
          <p:nvPr/>
        </p:nvSpPr>
        <p:spPr bwMode="auto">
          <a:xfrm>
            <a:off x="379413" y="1196752"/>
            <a:ext cx="8441059" cy="1008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gn="just">
              <a:lnSpc>
                <a:spcPts val="2160"/>
              </a:lnSpc>
              <a:spcBef>
                <a:spcPts val="600"/>
              </a:spcBef>
              <a:spcAft>
                <a:spcPts val="600"/>
              </a:spcAft>
              <a:buNone/>
            </a:pPr>
            <a:r>
              <a:rPr lang="en-GB" sz="1800" b="1" dirty="0" smtClean="0">
                <a:solidFill>
                  <a:srgbClr val="C00000"/>
                </a:solidFill>
              </a:rPr>
              <a:t>Marketplace</a:t>
            </a:r>
            <a:r>
              <a:rPr lang="en-GB" sz="1800" dirty="0" smtClean="0"/>
              <a:t>. A repository were Resource Providers and EGI can publish metadata about images from which virtual machines can be instantiated. When needed, a single image can be signed and then endorsed by multiple providers.</a:t>
            </a:r>
          </a:p>
        </p:txBody>
      </p:sp>
      <p:sp>
        <p:nvSpPr>
          <p:cNvPr id="2" name="Rectangle 1"/>
          <p:cNvSpPr/>
          <p:nvPr/>
        </p:nvSpPr>
        <p:spPr>
          <a:xfrm>
            <a:off x="2627784" y="6011996"/>
            <a:ext cx="3801041" cy="369332"/>
          </a:xfrm>
          <a:prstGeom prst="rect">
            <a:avLst/>
          </a:prstGeom>
        </p:spPr>
        <p:txBody>
          <a:bodyPr wrap="none">
            <a:spAutoFit/>
          </a:bodyPr>
          <a:lstStyle/>
          <a:p>
            <a:r>
              <a:rPr lang="en-GB" sz="1800" dirty="0">
                <a:latin typeface="+mn-lt"/>
              </a:rPr>
              <a:t>http://marketplace.egi.eu/metadata/</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66" b="37855"/>
          <a:stretch/>
        </p:blipFill>
        <p:spPr bwMode="auto">
          <a:xfrm>
            <a:off x="1046917" y="2283272"/>
            <a:ext cx="6860712" cy="3486464"/>
          </a:xfrm>
          <a:prstGeom prst="rect">
            <a:avLst/>
          </a:prstGeom>
          <a:noFill/>
          <a:ln>
            <a:noFill/>
          </a:ln>
          <a:effectLst>
            <a:outerShdw blurRad="50800" dist="38100" dir="2700000" algn="ctr" rotWithShape="0">
              <a:schemeClr val="bg1">
                <a:lumMod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 b="45583"/>
          <a:stretch/>
        </p:blipFill>
        <p:spPr bwMode="auto">
          <a:xfrm>
            <a:off x="1907704" y="3338657"/>
            <a:ext cx="5724525" cy="239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43074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p:txBody>
          <a:bodyPr/>
          <a:lstStyle/>
          <a:p>
            <a:r>
              <a:rPr lang="en-GB" sz="2600" dirty="0" smtClean="0">
                <a:solidFill>
                  <a:srgbClr val="042662"/>
                </a:solidFill>
              </a:rPr>
              <a:t>Federation Test bed – April 2013</a:t>
            </a:r>
            <a:endParaRPr lang="en-GB" sz="2600" dirty="0">
              <a:solidFill>
                <a:srgbClr val="042662"/>
              </a:solidFill>
            </a:endParaRPr>
          </a:p>
        </p:txBody>
      </p:sp>
      <p:sp>
        <p:nvSpPr>
          <p:cNvPr id="34" name="TextBox 33"/>
          <p:cNvSpPr txBox="1"/>
          <p:nvPr/>
        </p:nvSpPr>
        <p:spPr>
          <a:xfrm>
            <a:off x="6984488" y="836712"/>
            <a:ext cx="1980000" cy="5148000"/>
          </a:xfrm>
          <a:prstGeom prst="round2DiagRect">
            <a:avLst>
              <a:gd name="adj1" fmla="val 8604"/>
              <a:gd name="adj2" fmla="val 0"/>
            </a:avLst>
          </a:prstGeom>
          <a:solidFill>
            <a:schemeClr val="bg1"/>
          </a:solid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err="1" smtClean="0">
                <a:ln>
                  <a:noFill/>
                </a:ln>
                <a:solidFill>
                  <a:srgbClr val="001E47"/>
                </a:solidFill>
                <a:effectLst/>
                <a:uLnTx/>
                <a:uFillTx/>
                <a:latin typeface="Gill Sans"/>
                <a:ea typeface="+mn-ea"/>
              </a:rPr>
              <a:t>FedCloud</a:t>
            </a:r>
            <a:r>
              <a:rPr kumimoji="0" lang="en-GB" sz="1600" b="0" i="1" u="none" strike="noStrike" kern="0" cap="none" spc="0" normalizeH="0" baseline="0" noProof="0" dirty="0" smtClean="0">
                <a:ln>
                  <a:noFill/>
                </a:ln>
                <a:solidFill>
                  <a:srgbClr val="001E47"/>
                </a:solidFill>
                <a:effectLst/>
                <a:uLnTx/>
                <a:uFillTx/>
                <a:latin typeface="Gill Sans"/>
                <a:ea typeface="+mn-ea"/>
              </a:rPr>
              <a:t> Core Services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p:txBody>
      </p:sp>
      <p:sp>
        <p:nvSpPr>
          <p:cNvPr id="35" name="TextBox 34"/>
          <p:cNvSpPr txBox="1"/>
          <p:nvPr/>
        </p:nvSpPr>
        <p:spPr>
          <a:xfrm>
            <a:off x="7164488" y="3297089"/>
            <a:ext cx="1620000" cy="792000"/>
          </a:xfrm>
          <a:prstGeom prst="flowChartAlternateProcess">
            <a:avLst/>
          </a:prstGeom>
          <a:solidFill>
            <a:schemeClr val="bg1"/>
          </a:solidFill>
          <a:ln w="25400" cap="flat" cmpd="sng" algn="ctr">
            <a:solidFill>
              <a:srgbClr val="92D05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Information System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Top-DBII</a:t>
            </a:r>
          </a:p>
        </p:txBody>
      </p:sp>
      <p:sp>
        <p:nvSpPr>
          <p:cNvPr id="36" name="TextBox 35"/>
          <p:cNvSpPr txBox="1"/>
          <p:nvPr/>
        </p:nvSpPr>
        <p:spPr>
          <a:xfrm>
            <a:off x="7164488" y="4191136"/>
            <a:ext cx="1620000" cy="792000"/>
          </a:xfrm>
          <a:prstGeom prst="flowChartAlternateProcess">
            <a:avLst/>
          </a:prstGeom>
          <a:solidFill>
            <a:schemeClr val="bg1"/>
          </a:solidFill>
          <a:ln w="25400" cap="flat" cmpd="sng" algn="ctr">
            <a:solidFill>
              <a:srgbClr val="92D05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Monitoring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prstClr val="black"/>
                </a:solidFill>
                <a:effectLst/>
                <a:uLnTx/>
                <a:uFillTx/>
                <a:latin typeface="Gill Sans"/>
                <a:ea typeface="+mn-ea"/>
              </a:rPr>
              <a:t>Nagios</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37" name="TextBox 36"/>
          <p:cNvSpPr txBox="1"/>
          <p:nvPr/>
        </p:nvSpPr>
        <p:spPr>
          <a:xfrm>
            <a:off x="7164488" y="1508995"/>
            <a:ext cx="1620000" cy="792000"/>
          </a:xfrm>
          <a:prstGeom prst="flowChartAlternateProcess">
            <a:avLst/>
          </a:prstGeom>
          <a:solidFill>
            <a:schemeClr val="bg1"/>
          </a:solidFill>
          <a:ln w="25400" cap="flat" cmpd="sng" algn="ctr">
            <a:solidFill>
              <a:srgbClr val="92D05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Image Metadata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Marketplace</a:t>
            </a:r>
          </a:p>
        </p:txBody>
      </p:sp>
      <p:sp>
        <p:nvSpPr>
          <p:cNvPr id="38" name="TextBox 37"/>
          <p:cNvSpPr txBox="1"/>
          <p:nvPr/>
        </p:nvSpPr>
        <p:spPr>
          <a:xfrm>
            <a:off x="7164488" y="2403042"/>
            <a:ext cx="1620000" cy="792000"/>
          </a:xfrm>
          <a:prstGeom prst="flowChartAlternateProcess">
            <a:avLst/>
          </a:prstGeom>
          <a:solidFill>
            <a:schemeClr val="bg1"/>
          </a:solidFill>
          <a:ln w="25400" cap="flat" cmpd="sng" algn="ctr">
            <a:solidFill>
              <a:srgbClr val="92D05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Appliance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Repository</a:t>
            </a:r>
          </a:p>
        </p:txBody>
      </p:sp>
      <p:sp>
        <p:nvSpPr>
          <p:cNvPr id="40" name="TextBox 39"/>
          <p:cNvSpPr txBox="1"/>
          <p:nvPr/>
        </p:nvSpPr>
        <p:spPr>
          <a:xfrm>
            <a:off x="7164488" y="5085184"/>
            <a:ext cx="1620000" cy="792000"/>
          </a:xfrm>
          <a:prstGeom prst="flowChartAlternateProcess">
            <a:avLst/>
          </a:prstGeom>
          <a:solidFill>
            <a:schemeClr val="bg1"/>
          </a:solidFill>
          <a:ln w="25400" cap="flat" cmpd="sng" algn="ctr">
            <a:solidFill>
              <a:srgbClr val="92D05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dirty="0" smtClean="0">
                <a:solidFill>
                  <a:srgbClr val="A50021"/>
                </a:solidFill>
                <a:latin typeface="Gill Sans"/>
                <a:ea typeface="+mn-ea"/>
              </a:rPr>
              <a:t>VO</a:t>
            </a:r>
            <a:endParaRPr kumimoji="0" lang="en-GB" sz="1600" b="1" i="0" u="none" strike="noStrike" kern="0" cap="none" spc="0" normalizeH="0" baseline="0" noProof="0" dirty="0" smtClean="0">
              <a:ln>
                <a:noFill/>
              </a:ln>
              <a:solidFill>
                <a:srgbClr val="A50021"/>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VOMS server</a:t>
            </a:r>
          </a:p>
        </p:txBody>
      </p:sp>
      <p:sp>
        <p:nvSpPr>
          <p:cNvPr id="42" name="TextBox 41"/>
          <p:cNvSpPr txBox="1"/>
          <p:nvPr/>
        </p:nvSpPr>
        <p:spPr>
          <a:xfrm>
            <a:off x="2339752" y="2330757"/>
            <a:ext cx="4500000" cy="1152000"/>
          </a:xfrm>
          <a:prstGeom prst="round2DiagRect">
            <a:avLst>
              <a:gd name="adj1" fmla="val 7471"/>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User Interfaces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p:txBody>
      </p:sp>
      <p:sp>
        <p:nvSpPr>
          <p:cNvPr id="43" name="TextBox 42"/>
          <p:cNvSpPr txBox="1"/>
          <p:nvPr/>
        </p:nvSpPr>
        <p:spPr>
          <a:xfrm>
            <a:off x="2503985" y="2780616"/>
            <a:ext cx="2160000" cy="576000"/>
          </a:xfrm>
          <a:prstGeom prst="flowChartAlternateProcess">
            <a:avLst/>
          </a:prstGeom>
          <a:noFill/>
          <a:ln w="25400" cap="flat" cmpd="sng" algn="ctr">
            <a:solidFill>
              <a:srgbClr val="C0000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OCCI Clients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prstClr val="black"/>
                </a:solidFill>
                <a:effectLst/>
                <a:uLnTx/>
                <a:uFillTx/>
                <a:latin typeface="Gill Sans"/>
                <a:ea typeface="+mn-ea"/>
              </a:rPr>
              <a:t>rOCCI</a:t>
            </a:r>
            <a:r>
              <a:rPr lang="en-GB" sz="1600" kern="0" dirty="0">
                <a:solidFill>
                  <a:prstClr val="black"/>
                </a:solidFill>
                <a:latin typeface="Gill Sans"/>
                <a:ea typeface="+mn-ea"/>
              </a:rPr>
              <a:t>;</a:t>
            </a:r>
            <a:r>
              <a:rPr lang="en-GB" sz="1600" kern="0" noProof="0" dirty="0" smtClean="0">
                <a:solidFill>
                  <a:prstClr val="black"/>
                </a:solidFill>
                <a:latin typeface="Gill Sans"/>
                <a:ea typeface="+mn-ea"/>
              </a:rPr>
              <a:t> </a:t>
            </a:r>
            <a:r>
              <a:rPr lang="en-GB" sz="1600" kern="0" dirty="0" smtClean="0">
                <a:solidFill>
                  <a:prstClr val="black"/>
                </a:solidFill>
                <a:latin typeface="Gill Sans"/>
                <a:ea typeface="+mn-ea"/>
              </a:rPr>
              <a:t>W</a:t>
            </a:r>
            <a:r>
              <a:rPr lang="en-GB" sz="1600" kern="0" noProof="0" dirty="0" err="1" smtClean="0">
                <a:solidFill>
                  <a:prstClr val="black"/>
                </a:solidFill>
                <a:latin typeface="Gill Sans"/>
                <a:ea typeface="+mn-ea"/>
              </a:rPr>
              <a:t>NoDeS</a:t>
            </a:r>
            <a:r>
              <a:rPr lang="en-GB" sz="1600" kern="0" noProof="0" dirty="0" smtClean="0">
                <a:solidFill>
                  <a:prstClr val="black"/>
                </a:solidFill>
                <a:latin typeface="Gill Sans"/>
                <a:ea typeface="+mn-ea"/>
              </a:rPr>
              <a:t>-CLI</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47" name="TextBox 46"/>
          <p:cNvSpPr txBox="1"/>
          <p:nvPr/>
        </p:nvSpPr>
        <p:spPr>
          <a:xfrm>
            <a:off x="4766740" y="2780616"/>
            <a:ext cx="1875000" cy="576000"/>
          </a:xfrm>
          <a:prstGeom prst="flowChartAlternateProcess">
            <a:avLst/>
          </a:prstGeom>
          <a:noFill/>
          <a:ln w="25400" cap="flat" cmpd="sng" algn="ctr">
            <a:solidFill>
              <a:srgbClr val="C0000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CDMI Clients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prstClr val="black"/>
                </a:solidFill>
                <a:effectLst/>
                <a:uLnTx/>
                <a:uFillTx/>
                <a:latin typeface="Gill Sans"/>
                <a:ea typeface="+mn-ea"/>
              </a:rPr>
              <a:t>Libcdmi</a:t>
            </a:r>
            <a:r>
              <a:rPr kumimoji="0" lang="en-GB" sz="1600" b="0" i="0" u="none" strike="noStrike" kern="0" cap="none" spc="0" normalizeH="0" baseline="0" noProof="0" dirty="0" smtClean="0">
                <a:ln>
                  <a:noFill/>
                </a:ln>
                <a:solidFill>
                  <a:prstClr val="black"/>
                </a:solidFill>
                <a:effectLst/>
                <a:uLnTx/>
                <a:uFillTx/>
                <a:latin typeface="Gill Sans"/>
                <a:ea typeface="+mn-ea"/>
              </a:rPr>
              <a:t>-java</a:t>
            </a:r>
          </a:p>
        </p:txBody>
      </p:sp>
      <p:sp>
        <p:nvSpPr>
          <p:cNvPr id="48" name="TextBox 47"/>
          <p:cNvSpPr txBox="1"/>
          <p:nvPr/>
        </p:nvSpPr>
        <p:spPr>
          <a:xfrm>
            <a:off x="2339752" y="3716762"/>
            <a:ext cx="4500000" cy="2268000"/>
          </a:xfrm>
          <a:prstGeom prst="round2DiagRect">
            <a:avLst>
              <a:gd name="adj1" fmla="val 3802"/>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i="1" kern="0" dirty="0" smtClean="0">
                <a:solidFill>
                  <a:srgbClr val="001E47"/>
                </a:solidFill>
                <a:latin typeface="Gill Sans"/>
                <a:ea typeface="+mn-ea"/>
              </a:rPr>
              <a:t>Resource Providers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baseline="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p:txBody>
      </p:sp>
      <p:sp>
        <p:nvSpPr>
          <p:cNvPr id="49" name="TextBox 48"/>
          <p:cNvSpPr txBox="1"/>
          <p:nvPr/>
        </p:nvSpPr>
        <p:spPr>
          <a:xfrm>
            <a:off x="2478038" y="4099927"/>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VOMS proxy</a:t>
            </a:r>
          </a:p>
        </p:txBody>
      </p:sp>
      <p:sp>
        <p:nvSpPr>
          <p:cNvPr id="51" name="TextBox 50"/>
          <p:cNvSpPr txBox="1"/>
          <p:nvPr/>
        </p:nvSpPr>
        <p:spPr>
          <a:xfrm>
            <a:off x="5447991" y="4722441"/>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prstClr val="black"/>
                </a:solidFill>
                <a:latin typeface="Gill Sans"/>
                <a:ea typeface="+mn-ea"/>
              </a:rPr>
              <a:t>Vmcatcher</a:t>
            </a: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prstClr val="black"/>
                </a:solidFill>
                <a:latin typeface="Gill Sans"/>
                <a:ea typeface="+mn-ea"/>
              </a:rPr>
              <a:t>Vmcaster</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2" name="TextBox 51"/>
          <p:cNvSpPr txBox="1"/>
          <p:nvPr/>
        </p:nvSpPr>
        <p:spPr>
          <a:xfrm>
            <a:off x="3887192" y="5344954"/>
            <a:ext cx="144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Marketplace client</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3" name="TextBox 52"/>
          <p:cNvSpPr txBox="1"/>
          <p:nvPr/>
        </p:nvSpPr>
        <p:spPr>
          <a:xfrm>
            <a:off x="5447991" y="4099870"/>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SSM</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4" name="TextBox 53"/>
          <p:cNvSpPr txBox="1"/>
          <p:nvPr/>
        </p:nvSpPr>
        <p:spPr>
          <a:xfrm>
            <a:off x="2483176" y="5344954"/>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CDMI server</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5" name="TextBox 54"/>
          <p:cNvSpPr txBox="1"/>
          <p:nvPr/>
        </p:nvSpPr>
        <p:spPr>
          <a:xfrm>
            <a:off x="5447991" y="5344954"/>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LDAP</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6" name="TextBox 55"/>
          <p:cNvSpPr txBox="1"/>
          <p:nvPr/>
        </p:nvSpPr>
        <p:spPr>
          <a:xfrm>
            <a:off x="3887192" y="4106775"/>
            <a:ext cx="1440000" cy="1152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OpenNebula</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OpenStack</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StratusLab</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WNoDeS</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b="1" kern="0" dirty="0" smtClean="0">
              <a:solidFill>
                <a:prstClr val="black"/>
              </a:solidFill>
              <a:latin typeface="Gill Sans"/>
              <a:ea typeface="+mn-ea"/>
            </a:endParaRPr>
          </a:p>
        </p:txBody>
      </p:sp>
      <p:sp>
        <p:nvSpPr>
          <p:cNvPr id="59" name="TextBox 58"/>
          <p:cNvSpPr txBox="1"/>
          <p:nvPr/>
        </p:nvSpPr>
        <p:spPr>
          <a:xfrm>
            <a:off x="2472900" y="4722441"/>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OCCI server</a:t>
            </a:r>
          </a:p>
        </p:txBody>
      </p:sp>
      <p:sp>
        <p:nvSpPr>
          <p:cNvPr id="62" name="TextBox 61"/>
          <p:cNvSpPr txBox="1"/>
          <p:nvPr/>
        </p:nvSpPr>
        <p:spPr>
          <a:xfrm>
            <a:off x="2339752" y="1196752"/>
            <a:ext cx="4500000" cy="900000"/>
          </a:xfrm>
          <a:prstGeom prst="round2DiagRect">
            <a:avLst>
              <a:gd name="adj1" fmla="val 7471"/>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AAI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p:txBody>
      </p:sp>
      <p:sp>
        <p:nvSpPr>
          <p:cNvPr id="63" name="TextBox 62"/>
          <p:cNvSpPr txBox="1"/>
          <p:nvPr/>
        </p:nvSpPr>
        <p:spPr>
          <a:xfrm>
            <a:off x="3652252" y="1628464"/>
            <a:ext cx="1875000" cy="360000"/>
          </a:xfrm>
          <a:prstGeom prst="flowChartAlternateProcess">
            <a:avLst/>
          </a:prstGeom>
          <a:noFill/>
          <a:ln w="25400" cap="flat" cmpd="sng" algn="ctr">
            <a:solidFill>
              <a:schemeClr val="bg1">
                <a:lumMod val="50000"/>
              </a:schemeClr>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noProof="0" dirty="0" smtClean="0">
                <a:solidFill>
                  <a:prstClr val="black"/>
                </a:solidFill>
                <a:latin typeface="Gill Sans"/>
              </a:rPr>
              <a:t>VOMS Proxy</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30" name="TextBox 29"/>
          <p:cNvSpPr txBox="1"/>
          <p:nvPr/>
        </p:nvSpPr>
        <p:spPr>
          <a:xfrm>
            <a:off x="215536" y="1196752"/>
            <a:ext cx="1980000" cy="3384000"/>
          </a:xfrm>
          <a:prstGeom prst="round2DiagRect">
            <a:avLst>
              <a:gd name="adj1" fmla="val 7471"/>
              <a:gd name="adj2" fmla="val 0"/>
            </a:avLst>
          </a:prstGeom>
          <a:solidFill>
            <a:schemeClr val="bg1"/>
          </a:solid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EGI</a:t>
            </a:r>
            <a:r>
              <a:rPr kumimoji="0" lang="en-GB" sz="1600" b="0" i="1" u="none" strike="noStrike" kern="0" cap="none" spc="0" normalizeH="0" noProof="0" dirty="0" smtClean="0">
                <a:ln>
                  <a:noFill/>
                </a:ln>
                <a:solidFill>
                  <a:srgbClr val="001E47"/>
                </a:solidFill>
                <a:effectLst/>
                <a:uLnTx/>
                <a:uFillTx/>
                <a:latin typeface="Gill Sans"/>
                <a:ea typeface="+mn-ea"/>
              </a:rPr>
              <a:t> Production Infrastructure</a:t>
            </a:r>
            <a:endParaRPr kumimoji="0" lang="en-GB" sz="1600" b="0" i="1" u="none" strike="noStrike" kern="0" cap="none" spc="0" normalizeH="0" baseline="0" noProof="0" dirty="0" smtClean="0">
              <a:ln>
                <a:noFill/>
              </a:ln>
              <a:solidFill>
                <a:srgbClr val="001E47"/>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31" name="TextBox 30"/>
          <p:cNvSpPr txBox="1"/>
          <p:nvPr/>
        </p:nvSpPr>
        <p:spPr>
          <a:xfrm>
            <a:off x="411342" y="1866445"/>
            <a:ext cx="1620000" cy="792000"/>
          </a:xfrm>
          <a:prstGeom prst="flowChartAlternateProcess">
            <a:avLst/>
          </a:prstGeom>
          <a:solidFill>
            <a:sysClr val="window" lastClr="FFFFFF"/>
          </a:solidFill>
          <a:ln w="25400" cap="flat" cmpd="sng" algn="ctr">
            <a:solidFill>
              <a:srgbClr val="F79646"/>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Service Availability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SAM</a:t>
            </a:r>
          </a:p>
        </p:txBody>
      </p:sp>
      <p:sp>
        <p:nvSpPr>
          <p:cNvPr id="32" name="TextBox 31"/>
          <p:cNvSpPr txBox="1"/>
          <p:nvPr/>
        </p:nvSpPr>
        <p:spPr>
          <a:xfrm>
            <a:off x="411342" y="3657129"/>
            <a:ext cx="1620000" cy="792000"/>
          </a:xfrm>
          <a:prstGeom prst="flowChartAlternateProcess">
            <a:avLst/>
          </a:prstGeom>
          <a:solidFill>
            <a:sysClr val="window" lastClr="FFFFFF"/>
          </a:solidFill>
          <a:ln w="25400" cap="flat" cmpd="sng" algn="ctr">
            <a:solidFill>
              <a:srgbClr val="F79646"/>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Accounting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APEL</a:t>
            </a:r>
          </a:p>
        </p:txBody>
      </p:sp>
      <p:sp>
        <p:nvSpPr>
          <p:cNvPr id="33" name="TextBox 32"/>
          <p:cNvSpPr txBox="1"/>
          <p:nvPr/>
        </p:nvSpPr>
        <p:spPr>
          <a:xfrm>
            <a:off x="411342" y="2763082"/>
            <a:ext cx="1620000" cy="792000"/>
          </a:xfrm>
          <a:prstGeom prst="flowChartAlternateProcess">
            <a:avLst/>
          </a:prstGeom>
          <a:solidFill>
            <a:sysClr val="window" lastClr="FFFFFF"/>
          </a:solidFill>
          <a:ln w="25400" cap="flat" cmpd="sng" algn="ctr">
            <a:solidFill>
              <a:srgbClr val="F79646"/>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A50021"/>
                </a:solidFill>
                <a:effectLst/>
                <a:uLnTx/>
                <a:uFillTx/>
                <a:latin typeface="Gill Sans"/>
                <a:ea typeface="+mn-ea"/>
              </a:rPr>
              <a:t>Configuration</a:t>
            </a:r>
            <a:r>
              <a:rPr kumimoji="0" lang="en-GB" sz="1600" b="1" i="0" u="none" strike="noStrike" kern="0" cap="none" spc="0" normalizeH="0" baseline="0" noProof="0" dirty="0" smtClean="0">
                <a:ln>
                  <a:noFill/>
                </a:ln>
                <a:solidFill>
                  <a:srgbClr val="A50021"/>
                </a:solidFill>
                <a:effectLst/>
                <a:uLnTx/>
                <a:uFillTx/>
                <a:latin typeface="Gill Sans"/>
                <a:ea typeface="+mn-ea"/>
              </a:rPr>
              <a:t> DB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GOCDB</a:t>
            </a:r>
          </a:p>
        </p:txBody>
      </p:sp>
      <p:sp>
        <p:nvSpPr>
          <p:cNvPr id="39" name="TextBox 38"/>
          <p:cNvSpPr txBox="1"/>
          <p:nvPr/>
        </p:nvSpPr>
        <p:spPr>
          <a:xfrm>
            <a:off x="234128" y="4723282"/>
            <a:ext cx="1980000" cy="1260000"/>
          </a:xfrm>
          <a:prstGeom prst="round2DiagRect">
            <a:avLst>
              <a:gd name="adj1" fmla="val 7471"/>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External Services</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41" name="TextBox 40"/>
          <p:cNvSpPr txBox="1"/>
          <p:nvPr/>
        </p:nvSpPr>
        <p:spPr>
          <a:xfrm>
            <a:off x="422856" y="5147826"/>
            <a:ext cx="1620000" cy="720000"/>
          </a:xfrm>
          <a:prstGeom prst="flowChartAlternateProcess">
            <a:avLst/>
          </a:prstGeom>
          <a:noFill/>
          <a:ln w="25400" cap="flat" cmpd="sng" algn="ctr">
            <a:solidFill>
              <a:schemeClr val="bg1">
                <a:lumMod val="50000"/>
              </a:schemeClr>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Certification Authorities</a:t>
            </a:r>
          </a:p>
        </p:txBody>
      </p:sp>
    </p:spTree>
    <p:extLst>
      <p:ext uri="{BB962C8B-B14F-4D97-AF65-F5344CB8AC3E}">
        <p14:creationId xmlns:p14="http://schemas.microsoft.com/office/powerpoint/2010/main" val="5276156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052513"/>
            <a:ext cx="9196388"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p:cNvGraphicFramePr>
            <a:graphicFrameLocks noGrp="1"/>
          </p:cNvGraphicFramePr>
          <p:nvPr>
            <p:extLst>
              <p:ext uri="{D42A27DB-BD31-4B8C-83A1-F6EECF244321}">
                <p14:modId xmlns:p14="http://schemas.microsoft.com/office/powerpoint/2010/main" val="3079547338"/>
              </p:ext>
            </p:extLst>
          </p:nvPr>
        </p:nvGraphicFramePr>
        <p:xfrm>
          <a:off x="2725405" y="3645024"/>
          <a:ext cx="5040312" cy="1219200"/>
        </p:xfrm>
        <a:graphic>
          <a:graphicData uri="http://schemas.openxmlformats.org/drawingml/2006/table">
            <a:tbl>
              <a:tblPr bandRow="1">
                <a:tableStyleId>{5C22544A-7EE6-4342-B048-85BDC9FD1C3A}</a:tableStyleId>
              </a:tblPr>
              <a:tblGrid>
                <a:gridCol w="1199976"/>
                <a:gridCol w="3233107"/>
                <a:gridCol w="607229"/>
              </a:tblGrid>
              <a:tr h="304800">
                <a:tc rowSpan="2">
                  <a:txBody>
                    <a:bodyPr/>
                    <a:lstStyle/>
                    <a:p>
                      <a:pPr algn="ctr"/>
                      <a:r>
                        <a:rPr lang="en-GB" sz="1600" dirty="0" smtClean="0">
                          <a:latin typeface="Arial" pitchFamily="34" charset="0"/>
                          <a:cs typeface="Arial" pitchFamily="34" charset="0"/>
                        </a:rPr>
                        <a:t>Resource Centres</a:t>
                      </a:r>
                      <a:endParaRPr lang="en-GB" sz="1600" dirty="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EGI-</a:t>
                      </a:r>
                      <a:r>
                        <a:rPr lang="en-GB" sz="1400" dirty="0" err="1" smtClean="0">
                          <a:latin typeface="Arial" pitchFamily="34" charset="0"/>
                          <a:cs typeface="Arial" pitchFamily="34" charset="0"/>
                        </a:rPr>
                        <a:t>InSPIRE</a:t>
                      </a:r>
                      <a:r>
                        <a:rPr lang="en-GB" sz="1400" dirty="0" smtClean="0">
                          <a:latin typeface="Arial" pitchFamily="34" charset="0"/>
                          <a:cs typeface="Arial" pitchFamily="34" charset="0"/>
                        </a:rPr>
                        <a:t> &amp;</a:t>
                      </a:r>
                      <a:r>
                        <a:rPr lang="en-GB" sz="1400" baseline="0" dirty="0" smtClean="0">
                          <a:latin typeface="Arial" pitchFamily="34" charset="0"/>
                          <a:cs typeface="Arial" pitchFamily="34" charset="0"/>
                        </a:rPr>
                        <a:t> EGI </a:t>
                      </a:r>
                      <a:r>
                        <a:rPr lang="en-GB" sz="1400" dirty="0" smtClean="0">
                          <a:latin typeface="Arial" pitchFamily="34" charset="0"/>
                          <a:cs typeface="Arial" pitchFamily="34" charset="0"/>
                        </a:rPr>
                        <a:t>Council</a:t>
                      </a:r>
                      <a:r>
                        <a:rPr lang="en-GB" sz="1400" baseline="0" dirty="0" smtClean="0">
                          <a:latin typeface="Arial" pitchFamily="34" charset="0"/>
                          <a:cs typeface="Arial" pitchFamily="34" charset="0"/>
                        </a:rPr>
                        <a:t> members</a:t>
                      </a:r>
                      <a:endParaRPr lang="en-GB" sz="1400" dirty="0" smtClean="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smtClean="0">
                          <a:latin typeface="Arial" pitchFamily="34" charset="0"/>
                          <a:cs typeface="Arial" pitchFamily="34" charset="0"/>
                        </a:rPr>
                        <a:t>319</a:t>
                      </a:r>
                      <a:endParaRPr lang="en-GB" sz="1400" dirty="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4800">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Including integrated RPs</a:t>
                      </a: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smtClean="0">
                          <a:latin typeface="Arial" pitchFamily="34" charset="0"/>
                          <a:cs typeface="Arial" pitchFamily="34" charset="0"/>
                        </a:rPr>
                        <a:t>351</a:t>
                      </a:r>
                      <a:endParaRPr lang="en-GB" sz="1400" dirty="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4800">
                <a:tc rowSpan="2">
                  <a:txBody>
                    <a:bodyPr/>
                    <a:lstStyle/>
                    <a:p>
                      <a:pPr algn="ctr"/>
                      <a:r>
                        <a:rPr lang="en-GB" sz="1600" dirty="0" smtClean="0">
                          <a:latin typeface="Arial" pitchFamily="34" charset="0"/>
                          <a:cs typeface="Arial" pitchFamily="34" charset="0"/>
                        </a:rPr>
                        <a:t>Countries</a:t>
                      </a:r>
                      <a:endParaRPr lang="en-GB" sz="1600" dirty="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EGI-</a:t>
                      </a:r>
                      <a:r>
                        <a:rPr lang="en-GB" sz="1400" dirty="0" err="1" smtClean="0">
                          <a:latin typeface="Arial" pitchFamily="34" charset="0"/>
                          <a:cs typeface="Arial" pitchFamily="34" charset="0"/>
                        </a:rPr>
                        <a:t>InSPIRE</a:t>
                      </a:r>
                      <a:r>
                        <a:rPr lang="en-GB" sz="1400" dirty="0" smtClean="0">
                          <a:latin typeface="Arial" pitchFamily="34" charset="0"/>
                          <a:cs typeface="Arial" pitchFamily="34" charset="0"/>
                        </a:rPr>
                        <a:t> &amp;</a:t>
                      </a:r>
                      <a:r>
                        <a:rPr lang="en-GB" sz="1400" baseline="0" dirty="0" smtClean="0">
                          <a:latin typeface="Arial" pitchFamily="34" charset="0"/>
                          <a:cs typeface="Arial" pitchFamily="34" charset="0"/>
                        </a:rPr>
                        <a:t> EGI </a:t>
                      </a:r>
                      <a:r>
                        <a:rPr lang="en-GB" sz="1400" dirty="0" smtClean="0">
                          <a:latin typeface="Arial" pitchFamily="34" charset="0"/>
                          <a:cs typeface="Arial" pitchFamily="34" charset="0"/>
                        </a:rPr>
                        <a:t>Council</a:t>
                      </a:r>
                      <a:r>
                        <a:rPr lang="en-GB" sz="1400" baseline="0" dirty="0" smtClean="0">
                          <a:latin typeface="Arial" pitchFamily="34" charset="0"/>
                          <a:cs typeface="Arial" pitchFamily="34" charset="0"/>
                        </a:rPr>
                        <a:t> members</a:t>
                      </a:r>
                      <a:endParaRPr lang="en-GB" sz="1400" dirty="0" smtClean="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smtClean="0">
                          <a:latin typeface="Arial" pitchFamily="34" charset="0"/>
                          <a:cs typeface="Arial" pitchFamily="34" charset="0"/>
                        </a:rPr>
                        <a:t>42</a:t>
                      </a:r>
                      <a:endParaRPr lang="en-GB" sz="1400" dirty="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4800">
                <a:tc vMerge="1">
                  <a:txBody>
                    <a:bodyPr/>
                    <a:lstStyle/>
                    <a:p>
                      <a:endParaRPr lang="en-GB"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Including integrated RPs</a:t>
                      </a: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smtClean="0">
                          <a:latin typeface="Arial" pitchFamily="34" charset="0"/>
                          <a:cs typeface="Arial" pitchFamily="34" charset="0"/>
                        </a:rPr>
                        <a:t>54</a:t>
                      </a:r>
                      <a:endParaRPr lang="en-GB" sz="1400" dirty="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pSp>
        <p:nvGrpSpPr>
          <p:cNvPr id="13336" name="Group 16"/>
          <p:cNvGrpSpPr>
            <a:grpSpLocks/>
          </p:cNvGrpSpPr>
          <p:nvPr/>
        </p:nvGrpSpPr>
        <p:grpSpPr bwMode="auto">
          <a:xfrm>
            <a:off x="3876676" y="4945507"/>
            <a:ext cx="5246687" cy="1331912"/>
            <a:chOff x="2051720" y="1679454"/>
            <a:chExt cx="4464496" cy="1217893"/>
          </a:xfrm>
        </p:grpSpPr>
        <p:sp>
          <p:nvSpPr>
            <p:cNvPr id="16" name="Rectangle 15"/>
            <p:cNvSpPr/>
            <p:nvPr/>
          </p:nvSpPr>
          <p:spPr>
            <a:xfrm>
              <a:off x="2051720" y="1679454"/>
              <a:ext cx="4464496" cy="121789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sz="1800">
                <a:solidFill>
                  <a:prstClr val="black"/>
                </a:solidFill>
                <a:latin typeface="Arial" pitchFamily="34" charset="0"/>
                <a:cs typeface="Arial" pitchFamily="34" charset="0"/>
              </a:endParaRPr>
            </a:p>
          </p:txBody>
        </p:sp>
        <p:sp>
          <p:nvSpPr>
            <p:cNvPr id="13339" name="TextBox 5"/>
            <p:cNvSpPr txBox="1">
              <a:spLocks noChangeArrowheads="1"/>
            </p:cNvSpPr>
            <p:nvPr/>
          </p:nvSpPr>
          <p:spPr bwMode="auto">
            <a:xfrm>
              <a:off x="2052279" y="1726488"/>
              <a:ext cx="4453203" cy="28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fontAlgn="auto" hangingPunct="1">
                <a:spcBef>
                  <a:spcPts val="0"/>
                </a:spcBef>
                <a:spcAft>
                  <a:spcPts val="0"/>
                </a:spcAft>
              </a:pPr>
              <a:r>
                <a:rPr lang="en-GB" sz="1400" b="1">
                  <a:solidFill>
                    <a:srgbClr val="003399"/>
                  </a:solidFill>
                  <a:latin typeface="Arial" pitchFamily="34" charset="0"/>
                  <a:cs typeface="Arial" pitchFamily="34" charset="0"/>
                </a:rPr>
                <a:t>Integrated EGI-InSPIRE Partners and EGI Council Members</a:t>
              </a:r>
            </a:p>
          </p:txBody>
        </p:sp>
        <p:sp>
          <p:nvSpPr>
            <p:cNvPr id="13340" name="TextBox 6"/>
            <p:cNvSpPr txBox="1">
              <a:spLocks noChangeArrowheads="1"/>
            </p:cNvSpPr>
            <p:nvPr/>
          </p:nvSpPr>
          <p:spPr bwMode="auto">
            <a:xfrm>
              <a:off x="2052479" y="2305124"/>
              <a:ext cx="4159244" cy="28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fontAlgn="auto" hangingPunct="1">
                <a:spcBef>
                  <a:spcPts val="0"/>
                </a:spcBef>
                <a:spcAft>
                  <a:spcPts val="0"/>
                </a:spcAft>
              </a:pPr>
              <a:r>
                <a:rPr lang="en-GB" sz="1400" b="1">
                  <a:solidFill>
                    <a:srgbClr val="FFC000"/>
                  </a:solidFill>
                  <a:latin typeface="Arial" pitchFamily="34" charset="0"/>
                  <a:cs typeface="Arial" pitchFamily="34" charset="0"/>
                </a:rPr>
                <a:t>Internal/External Resource Providers (being integrated)</a:t>
              </a:r>
            </a:p>
          </p:txBody>
        </p:sp>
        <p:sp>
          <p:nvSpPr>
            <p:cNvPr id="13341" name="TextBox 7"/>
            <p:cNvSpPr txBox="1">
              <a:spLocks noChangeArrowheads="1"/>
            </p:cNvSpPr>
            <p:nvPr/>
          </p:nvSpPr>
          <p:spPr bwMode="auto">
            <a:xfrm>
              <a:off x="2086254" y="2008624"/>
              <a:ext cx="3119842" cy="28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fontAlgn="auto" hangingPunct="1">
                <a:spcBef>
                  <a:spcPts val="0"/>
                </a:spcBef>
                <a:spcAft>
                  <a:spcPts val="0"/>
                </a:spcAft>
              </a:pPr>
              <a:r>
                <a:rPr lang="en-GB" sz="1400" b="1" dirty="0">
                  <a:solidFill>
                    <a:srgbClr val="00B050"/>
                  </a:solidFill>
                  <a:latin typeface="Arial" pitchFamily="34" charset="0"/>
                  <a:cs typeface="Arial" pitchFamily="34" charset="0"/>
                </a:rPr>
                <a:t>External Resource Providers (integrated)</a:t>
              </a:r>
            </a:p>
          </p:txBody>
        </p:sp>
        <p:sp>
          <p:nvSpPr>
            <p:cNvPr id="13342" name="TextBox 13"/>
            <p:cNvSpPr txBox="1">
              <a:spLocks noChangeArrowheads="1"/>
            </p:cNvSpPr>
            <p:nvPr/>
          </p:nvSpPr>
          <p:spPr bwMode="auto">
            <a:xfrm>
              <a:off x="2090480" y="2589570"/>
              <a:ext cx="1971286" cy="28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fontAlgn="auto" hangingPunct="1">
                <a:spcBef>
                  <a:spcPts val="0"/>
                </a:spcBef>
                <a:spcAft>
                  <a:spcPts val="0"/>
                </a:spcAft>
              </a:pPr>
              <a:r>
                <a:rPr lang="en-GB" sz="1400" b="1">
                  <a:solidFill>
                    <a:srgbClr val="7030A0"/>
                  </a:solidFill>
                  <a:latin typeface="Arial" pitchFamily="34" charset="0"/>
                  <a:cs typeface="Arial" pitchFamily="34" charset="0"/>
                </a:rPr>
                <a:t>Peer Resource Providers</a:t>
              </a:r>
            </a:p>
          </p:txBody>
        </p:sp>
      </p:grpSp>
      <p:sp>
        <p:nvSpPr>
          <p:cNvPr id="6" name="TextBox 5"/>
          <p:cNvSpPr txBox="1"/>
          <p:nvPr/>
        </p:nvSpPr>
        <p:spPr>
          <a:xfrm>
            <a:off x="4211638" y="1067934"/>
            <a:ext cx="4886325" cy="9239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eaLnBrk="1" fontAlgn="auto" hangingPunct="1">
              <a:spcBef>
                <a:spcPts val="0"/>
              </a:spcBef>
              <a:spcAft>
                <a:spcPts val="0"/>
              </a:spcAft>
              <a:defRPr/>
            </a:pPr>
            <a:r>
              <a:rPr lang="en-US" sz="1800" dirty="0">
                <a:solidFill>
                  <a:prstClr val="black"/>
                </a:solidFill>
                <a:latin typeface="Arial" pitchFamily="34" charset="0"/>
                <a:cs typeface="Arial" pitchFamily="34" charset="0"/>
              </a:rPr>
              <a:t>Registered Users: 21714  VOs: 233</a:t>
            </a:r>
          </a:p>
          <a:p>
            <a:pPr eaLnBrk="1" fontAlgn="auto" hangingPunct="1">
              <a:spcBef>
                <a:spcPts val="0"/>
              </a:spcBef>
              <a:spcAft>
                <a:spcPts val="0"/>
              </a:spcAft>
              <a:defRPr/>
            </a:pPr>
            <a:r>
              <a:rPr lang="en-US" sz="1800" dirty="0">
                <a:solidFill>
                  <a:prstClr val="black"/>
                </a:solidFill>
                <a:latin typeface="Arial" pitchFamily="34" charset="0"/>
                <a:cs typeface="Arial" pitchFamily="34" charset="0"/>
              </a:rPr>
              <a:t>LCPUs: 470,000  Disk: 143PB  Tape: 138PB</a:t>
            </a:r>
          </a:p>
          <a:p>
            <a:pPr eaLnBrk="1" fontAlgn="auto" hangingPunct="1">
              <a:spcBef>
                <a:spcPts val="0"/>
              </a:spcBef>
              <a:spcAft>
                <a:spcPts val="0"/>
              </a:spcAft>
              <a:defRPr/>
            </a:pPr>
            <a:r>
              <a:rPr lang="en-US" sz="1800" dirty="0">
                <a:solidFill>
                  <a:prstClr val="black"/>
                </a:solidFill>
                <a:latin typeface="Arial" pitchFamily="34" charset="0"/>
                <a:cs typeface="Arial" pitchFamily="34" charset="0"/>
              </a:rPr>
              <a:t>Jobs: 1.62 </a:t>
            </a:r>
            <a:r>
              <a:rPr lang="en-US" sz="1800" dirty="0" smtClean="0">
                <a:solidFill>
                  <a:prstClr val="black"/>
                </a:solidFill>
                <a:latin typeface="Arial" pitchFamily="34" charset="0"/>
                <a:cs typeface="Arial" pitchFamily="34" charset="0"/>
              </a:rPr>
              <a:t>million/day</a:t>
            </a:r>
            <a:endParaRPr lang="en-US" sz="1800" dirty="0">
              <a:solidFill>
                <a:prstClr val="black"/>
              </a:solidFill>
              <a:latin typeface="Arial" pitchFamily="34" charset="0"/>
              <a:cs typeface="Arial" pitchFamily="34" charset="0"/>
            </a:endParaRPr>
          </a:p>
        </p:txBody>
      </p:sp>
      <p:sp>
        <p:nvSpPr>
          <p:cNvPr id="2" name="Title 1"/>
          <p:cNvSpPr>
            <a:spLocks noGrp="1"/>
          </p:cNvSpPr>
          <p:nvPr>
            <p:ph type="title"/>
          </p:nvPr>
        </p:nvSpPr>
        <p:spPr/>
        <p:txBody>
          <a:bodyPr/>
          <a:lstStyle/>
          <a:p>
            <a:r>
              <a:rPr lang="en-GB" smtClean="0"/>
              <a:t>Operational Infrastructure</a:t>
            </a:r>
            <a:endParaRPr lang="en-GB" dirty="0"/>
          </a:p>
        </p:txBody>
      </p:sp>
      <p:sp>
        <p:nvSpPr>
          <p:cNvPr id="15" name="Slide Number Placeholder 5"/>
          <p:cNvSpPr>
            <a:spLocks noGrp="1"/>
          </p:cNvSpPr>
          <p:nvPr>
            <p:ph type="sldNum" sz="quarter" idx="12"/>
          </p:nvPr>
        </p:nvSpPr>
        <p:spPr/>
        <p:txBody>
          <a:bodyPr/>
          <a:lstStyle/>
          <a:p>
            <a:fld id="{F35EAE03-69BD-4C08-B18E-8C9F5694E65D}" type="slidenum">
              <a:rPr lang="en-US">
                <a:solidFill>
                  <a:prstClr val="white"/>
                </a:solidFill>
              </a:rPr>
              <a:pPr/>
              <a:t>3</a:t>
            </a:fld>
            <a:endParaRPr lang="en-US" dirty="0">
              <a:solidFill>
                <a:prstClr val="white"/>
              </a:solidFill>
            </a:endParaRPr>
          </a:p>
        </p:txBody>
      </p:sp>
      <p:sp>
        <p:nvSpPr>
          <p:cNvPr id="14" name="Slide Number Placeholder 5"/>
          <p:cNvSpPr txBox="1">
            <a:spLocks/>
          </p:cNvSpPr>
          <p:nvPr/>
        </p:nvSpPr>
        <p:spPr>
          <a:xfrm>
            <a:off x="2555776" y="6381328"/>
            <a:ext cx="3456384" cy="365125"/>
          </a:xfrm>
          <a:prstGeom prst="rect">
            <a:avLst/>
          </a:prstGeom>
        </p:spPr>
        <p:txBody>
          <a:bodyPr vert="horz" lIns="91440" tIns="45720" rIns="91440" bIns="45720" rtlCol="0" anchor="ctr"/>
          <a:lstStyle>
            <a:defPPr>
              <a:defRPr lang="en-GB"/>
            </a:defPPr>
            <a:lvl1pPr algn="r" rtl="0" eaLnBrk="0" fontAlgn="auto" hangingPunct="0">
              <a:spcBef>
                <a:spcPts val="0"/>
              </a:spcBef>
              <a:spcAft>
                <a:spcPts val="0"/>
              </a:spcAft>
              <a:defRPr sz="1200" kern="1200" smtClean="0">
                <a:solidFill>
                  <a:schemeClr val="bg1"/>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a:lstStyle>
          <a:p>
            <a:pPr algn="ctr"/>
            <a:r>
              <a:rPr lang="en-US" dirty="0" smtClean="0">
                <a:solidFill>
                  <a:prstClr val="white"/>
                </a:solidFill>
              </a:rPr>
              <a:t>Thanks to Steven Newhouse</a:t>
            </a:r>
            <a:endParaRPr lang="en-US" dirty="0">
              <a:solidFill>
                <a:prstClr val="white"/>
              </a:solidFill>
            </a:endParaRPr>
          </a:p>
        </p:txBody>
      </p:sp>
    </p:spTree>
    <p:extLst>
      <p:ext uri="{BB962C8B-B14F-4D97-AF65-F5344CB8AC3E}">
        <p14:creationId xmlns:p14="http://schemas.microsoft.com/office/powerpoint/2010/main" val="3044047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p:txBody>
          <a:bodyPr/>
          <a:lstStyle/>
          <a:p>
            <a:r>
              <a:rPr lang="en-GB" sz="2600" dirty="0" smtClean="0">
                <a:solidFill>
                  <a:srgbClr val="042662"/>
                </a:solidFill>
              </a:rPr>
              <a:t>Cloud Federation Test bed – Future</a:t>
            </a:r>
            <a:endParaRPr lang="en-GB" sz="2600" dirty="0">
              <a:solidFill>
                <a:srgbClr val="042662"/>
              </a:solidFill>
            </a:endParaRPr>
          </a:p>
        </p:txBody>
      </p:sp>
      <p:sp>
        <p:nvSpPr>
          <p:cNvPr id="34" name="TextBox 33"/>
          <p:cNvSpPr txBox="1"/>
          <p:nvPr/>
        </p:nvSpPr>
        <p:spPr>
          <a:xfrm>
            <a:off x="6984488" y="1628800"/>
            <a:ext cx="1980000" cy="2520280"/>
          </a:xfrm>
          <a:prstGeom prst="round2DiagRect">
            <a:avLst>
              <a:gd name="adj1" fmla="val 8604"/>
              <a:gd name="adj2" fmla="val 0"/>
            </a:avLst>
          </a:prstGeom>
          <a:solidFill>
            <a:schemeClr val="bg1"/>
          </a:solid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err="1" smtClean="0">
                <a:ln>
                  <a:noFill/>
                </a:ln>
                <a:solidFill>
                  <a:srgbClr val="001E47"/>
                </a:solidFill>
                <a:effectLst/>
                <a:uLnTx/>
                <a:uFillTx/>
                <a:latin typeface="Gill Sans"/>
                <a:ea typeface="+mn-ea"/>
              </a:rPr>
              <a:t>FedCloud</a:t>
            </a:r>
            <a:r>
              <a:rPr kumimoji="0" lang="en-GB" sz="1600" b="0" i="1" u="none" strike="noStrike" kern="0" cap="none" spc="0" normalizeH="0" baseline="0" noProof="0" dirty="0" smtClean="0">
                <a:ln>
                  <a:noFill/>
                </a:ln>
                <a:solidFill>
                  <a:srgbClr val="001E47"/>
                </a:solidFill>
                <a:effectLst/>
                <a:uLnTx/>
                <a:uFillTx/>
                <a:latin typeface="Gill Sans"/>
                <a:ea typeface="+mn-ea"/>
              </a:rPr>
              <a:t> Services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p:txBody>
      </p:sp>
      <p:sp>
        <p:nvSpPr>
          <p:cNvPr id="37" name="TextBox 36"/>
          <p:cNvSpPr txBox="1"/>
          <p:nvPr/>
        </p:nvSpPr>
        <p:spPr>
          <a:xfrm>
            <a:off x="7164488" y="2301083"/>
            <a:ext cx="1620000" cy="792000"/>
          </a:xfrm>
          <a:prstGeom prst="flowChartAlternateProcess">
            <a:avLst/>
          </a:prstGeom>
          <a:solidFill>
            <a:schemeClr val="bg1"/>
          </a:solidFill>
          <a:ln w="25400" cap="flat" cmpd="sng" algn="ctr">
            <a:solidFill>
              <a:srgbClr val="92D05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Image Metadata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Marketplace</a:t>
            </a:r>
          </a:p>
        </p:txBody>
      </p:sp>
      <p:sp>
        <p:nvSpPr>
          <p:cNvPr id="38" name="TextBox 37"/>
          <p:cNvSpPr txBox="1"/>
          <p:nvPr/>
        </p:nvSpPr>
        <p:spPr>
          <a:xfrm>
            <a:off x="7164488" y="3195130"/>
            <a:ext cx="1620000" cy="792000"/>
          </a:xfrm>
          <a:prstGeom prst="flowChartAlternateProcess">
            <a:avLst/>
          </a:prstGeom>
          <a:solidFill>
            <a:schemeClr val="bg1"/>
          </a:solidFill>
          <a:ln w="25400" cap="flat" cmpd="sng" algn="ctr">
            <a:solidFill>
              <a:srgbClr val="92D05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Appliance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Repository</a:t>
            </a:r>
          </a:p>
        </p:txBody>
      </p:sp>
      <p:sp>
        <p:nvSpPr>
          <p:cNvPr id="42" name="TextBox 41"/>
          <p:cNvSpPr txBox="1"/>
          <p:nvPr/>
        </p:nvSpPr>
        <p:spPr>
          <a:xfrm>
            <a:off x="2339752" y="2330757"/>
            <a:ext cx="4500000" cy="1152000"/>
          </a:xfrm>
          <a:prstGeom prst="round2DiagRect">
            <a:avLst>
              <a:gd name="adj1" fmla="val 7471"/>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User Interfaces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p:txBody>
      </p:sp>
      <p:sp>
        <p:nvSpPr>
          <p:cNvPr id="43" name="TextBox 42"/>
          <p:cNvSpPr txBox="1"/>
          <p:nvPr/>
        </p:nvSpPr>
        <p:spPr>
          <a:xfrm>
            <a:off x="2503985" y="2780616"/>
            <a:ext cx="2160000" cy="576000"/>
          </a:xfrm>
          <a:prstGeom prst="flowChartAlternateProcess">
            <a:avLst/>
          </a:prstGeom>
          <a:noFill/>
          <a:ln w="25400" cap="flat" cmpd="sng" algn="ctr">
            <a:solidFill>
              <a:srgbClr val="C0000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OCCI Clients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prstClr val="black"/>
                </a:solidFill>
                <a:effectLst/>
                <a:uLnTx/>
                <a:uFillTx/>
                <a:latin typeface="Gill Sans"/>
                <a:ea typeface="+mn-ea"/>
              </a:rPr>
              <a:t>rOCCI</a:t>
            </a:r>
            <a:r>
              <a:rPr lang="en-GB" sz="1600" kern="0" dirty="0">
                <a:solidFill>
                  <a:prstClr val="black"/>
                </a:solidFill>
                <a:latin typeface="Gill Sans"/>
                <a:ea typeface="+mn-ea"/>
              </a:rPr>
              <a:t>;</a:t>
            </a:r>
            <a:r>
              <a:rPr lang="en-GB" sz="1600" kern="0" noProof="0" dirty="0" smtClean="0">
                <a:solidFill>
                  <a:prstClr val="black"/>
                </a:solidFill>
                <a:latin typeface="Gill Sans"/>
                <a:ea typeface="+mn-ea"/>
              </a:rPr>
              <a:t> </a:t>
            </a:r>
            <a:r>
              <a:rPr lang="en-GB" sz="1600" kern="0" dirty="0" smtClean="0">
                <a:solidFill>
                  <a:prstClr val="black"/>
                </a:solidFill>
                <a:latin typeface="Gill Sans"/>
                <a:ea typeface="+mn-ea"/>
              </a:rPr>
              <a:t>W</a:t>
            </a:r>
            <a:r>
              <a:rPr lang="en-GB" sz="1600" kern="0" noProof="0" dirty="0" err="1" smtClean="0">
                <a:solidFill>
                  <a:prstClr val="black"/>
                </a:solidFill>
                <a:latin typeface="Gill Sans"/>
                <a:ea typeface="+mn-ea"/>
              </a:rPr>
              <a:t>NoDeS</a:t>
            </a:r>
            <a:r>
              <a:rPr lang="en-GB" sz="1600" kern="0" noProof="0" dirty="0" smtClean="0">
                <a:solidFill>
                  <a:prstClr val="black"/>
                </a:solidFill>
                <a:latin typeface="Gill Sans"/>
                <a:ea typeface="+mn-ea"/>
              </a:rPr>
              <a:t>-CLI</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47" name="TextBox 46"/>
          <p:cNvSpPr txBox="1"/>
          <p:nvPr/>
        </p:nvSpPr>
        <p:spPr>
          <a:xfrm>
            <a:off x="4766740" y="2780616"/>
            <a:ext cx="1875000" cy="576000"/>
          </a:xfrm>
          <a:prstGeom prst="flowChartAlternateProcess">
            <a:avLst/>
          </a:prstGeom>
          <a:noFill/>
          <a:ln w="25400" cap="flat" cmpd="sng" algn="ctr">
            <a:solidFill>
              <a:srgbClr val="C0000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CDMI Clients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prstClr val="black"/>
                </a:solidFill>
                <a:effectLst/>
                <a:uLnTx/>
                <a:uFillTx/>
                <a:latin typeface="Gill Sans"/>
                <a:ea typeface="+mn-ea"/>
              </a:rPr>
              <a:t>Libcdmi</a:t>
            </a:r>
            <a:r>
              <a:rPr kumimoji="0" lang="en-GB" sz="1600" b="0" i="0" u="none" strike="noStrike" kern="0" cap="none" spc="0" normalizeH="0" baseline="0" noProof="0" dirty="0" smtClean="0">
                <a:ln>
                  <a:noFill/>
                </a:ln>
                <a:solidFill>
                  <a:prstClr val="black"/>
                </a:solidFill>
                <a:effectLst/>
                <a:uLnTx/>
                <a:uFillTx/>
                <a:latin typeface="Gill Sans"/>
                <a:ea typeface="+mn-ea"/>
              </a:rPr>
              <a:t>-java</a:t>
            </a:r>
          </a:p>
        </p:txBody>
      </p:sp>
      <p:sp>
        <p:nvSpPr>
          <p:cNvPr id="48" name="TextBox 47"/>
          <p:cNvSpPr txBox="1"/>
          <p:nvPr/>
        </p:nvSpPr>
        <p:spPr>
          <a:xfrm>
            <a:off x="2339752" y="3716762"/>
            <a:ext cx="4500000" cy="2268000"/>
          </a:xfrm>
          <a:prstGeom prst="round2DiagRect">
            <a:avLst>
              <a:gd name="adj1" fmla="val 3802"/>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i="1" kern="0" dirty="0" smtClean="0">
                <a:solidFill>
                  <a:srgbClr val="001E47"/>
                </a:solidFill>
                <a:latin typeface="Gill Sans"/>
                <a:ea typeface="+mn-ea"/>
              </a:rPr>
              <a:t>Resource Providers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baseline="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p:txBody>
      </p:sp>
      <p:sp>
        <p:nvSpPr>
          <p:cNvPr id="49" name="TextBox 48"/>
          <p:cNvSpPr txBox="1"/>
          <p:nvPr/>
        </p:nvSpPr>
        <p:spPr>
          <a:xfrm>
            <a:off x="2478038" y="4099927"/>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VOMS proxy</a:t>
            </a:r>
          </a:p>
        </p:txBody>
      </p:sp>
      <p:sp>
        <p:nvSpPr>
          <p:cNvPr id="51" name="TextBox 50"/>
          <p:cNvSpPr txBox="1"/>
          <p:nvPr/>
        </p:nvSpPr>
        <p:spPr>
          <a:xfrm>
            <a:off x="5447991" y="4722441"/>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prstClr val="black"/>
                </a:solidFill>
                <a:latin typeface="Gill Sans"/>
                <a:ea typeface="+mn-ea"/>
              </a:rPr>
              <a:t>Vmcatcher</a:t>
            </a: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prstClr val="black"/>
                </a:solidFill>
                <a:latin typeface="Gill Sans"/>
                <a:ea typeface="+mn-ea"/>
              </a:rPr>
              <a:t>Vmcaster</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2" name="TextBox 51"/>
          <p:cNvSpPr txBox="1"/>
          <p:nvPr/>
        </p:nvSpPr>
        <p:spPr>
          <a:xfrm>
            <a:off x="3887192" y="5344954"/>
            <a:ext cx="144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Marketplace client</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3" name="TextBox 52"/>
          <p:cNvSpPr txBox="1"/>
          <p:nvPr/>
        </p:nvSpPr>
        <p:spPr>
          <a:xfrm>
            <a:off x="5447991" y="4099870"/>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SSM</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4" name="TextBox 53"/>
          <p:cNvSpPr txBox="1"/>
          <p:nvPr/>
        </p:nvSpPr>
        <p:spPr>
          <a:xfrm>
            <a:off x="2483176" y="5344954"/>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CDMI server</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5" name="TextBox 54"/>
          <p:cNvSpPr txBox="1"/>
          <p:nvPr/>
        </p:nvSpPr>
        <p:spPr>
          <a:xfrm>
            <a:off x="5447991" y="5344954"/>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LDAP</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6" name="TextBox 55"/>
          <p:cNvSpPr txBox="1"/>
          <p:nvPr/>
        </p:nvSpPr>
        <p:spPr>
          <a:xfrm>
            <a:off x="3887192" y="4106775"/>
            <a:ext cx="1440000" cy="1152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OpenNebula</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OpenStack</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StratusLab</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WNoDeS</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b="1" kern="0" dirty="0" smtClean="0">
              <a:solidFill>
                <a:prstClr val="black"/>
              </a:solidFill>
              <a:latin typeface="Gill Sans"/>
              <a:ea typeface="+mn-ea"/>
            </a:endParaRPr>
          </a:p>
        </p:txBody>
      </p:sp>
      <p:sp>
        <p:nvSpPr>
          <p:cNvPr id="59" name="TextBox 58"/>
          <p:cNvSpPr txBox="1"/>
          <p:nvPr/>
        </p:nvSpPr>
        <p:spPr>
          <a:xfrm>
            <a:off x="2472900" y="4722441"/>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OCCI server</a:t>
            </a:r>
          </a:p>
        </p:txBody>
      </p:sp>
      <p:sp>
        <p:nvSpPr>
          <p:cNvPr id="62" name="TextBox 61"/>
          <p:cNvSpPr txBox="1"/>
          <p:nvPr/>
        </p:nvSpPr>
        <p:spPr>
          <a:xfrm>
            <a:off x="2339752" y="1196752"/>
            <a:ext cx="4464496" cy="900000"/>
          </a:xfrm>
          <a:prstGeom prst="round2DiagRect">
            <a:avLst>
              <a:gd name="adj1" fmla="val 7471"/>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AAI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p:txBody>
      </p:sp>
      <p:sp>
        <p:nvSpPr>
          <p:cNvPr id="63" name="TextBox 62"/>
          <p:cNvSpPr txBox="1"/>
          <p:nvPr/>
        </p:nvSpPr>
        <p:spPr>
          <a:xfrm>
            <a:off x="3635896" y="1628800"/>
            <a:ext cx="1875000" cy="360000"/>
          </a:xfrm>
          <a:prstGeom prst="flowChartAlternateProcess">
            <a:avLst/>
          </a:prstGeom>
          <a:noFill/>
          <a:ln w="25400" cap="flat" cmpd="sng" algn="ctr">
            <a:solidFill>
              <a:schemeClr val="bg1">
                <a:lumMod val="50000"/>
              </a:schemeClr>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noProof="0" dirty="0" smtClean="0">
                <a:solidFill>
                  <a:prstClr val="black"/>
                </a:solidFill>
                <a:latin typeface="Gill Sans"/>
              </a:rPr>
              <a:t>VOMS Proxy</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30" name="TextBox 29"/>
          <p:cNvSpPr txBox="1"/>
          <p:nvPr/>
        </p:nvSpPr>
        <p:spPr>
          <a:xfrm>
            <a:off x="215536" y="676416"/>
            <a:ext cx="1980000" cy="6181584"/>
          </a:xfrm>
          <a:prstGeom prst="round2DiagRect">
            <a:avLst>
              <a:gd name="adj1" fmla="val 7471"/>
              <a:gd name="adj2" fmla="val 0"/>
            </a:avLst>
          </a:prstGeom>
          <a:solidFill>
            <a:schemeClr val="bg1"/>
          </a:solid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EGI</a:t>
            </a:r>
            <a:r>
              <a:rPr kumimoji="0" lang="en-GB" sz="1600" b="0" i="1" u="none" strike="noStrike" kern="0" cap="none" spc="0" normalizeH="0" noProof="0" dirty="0" smtClean="0">
                <a:ln>
                  <a:noFill/>
                </a:ln>
                <a:solidFill>
                  <a:srgbClr val="001E47"/>
                </a:solidFill>
                <a:effectLst/>
                <a:uLnTx/>
                <a:uFillTx/>
                <a:latin typeface="Gill Sans"/>
                <a:ea typeface="+mn-ea"/>
              </a:rPr>
              <a:t> Production Infrastructure</a:t>
            </a:r>
            <a:endParaRPr kumimoji="0" lang="en-GB" sz="1600" b="0" i="1" u="none" strike="noStrike" kern="0" cap="none" spc="0" normalizeH="0" baseline="0" noProof="0" dirty="0" smtClean="0">
              <a:ln>
                <a:noFill/>
              </a:ln>
              <a:solidFill>
                <a:srgbClr val="001E47"/>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31" name="TextBox 30"/>
          <p:cNvSpPr txBox="1"/>
          <p:nvPr/>
        </p:nvSpPr>
        <p:spPr>
          <a:xfrm>
            <a:off x="411342" y="1396496"/>
            <a:ext cx="1620000" cy="792000"/>
          </a:xfrm>
          <a:prstGeom prst="flowChartAlternateProcess">
            <a:avLst/>
          </a:prstGeom>
          <a:solidFill>
            <a:sysClr val="window" lastClr="FFFFFF"/>
          </a:solidFill>
          <a:ln w="25400" cap="flat" cmpd="sng" algn="ctr">
            <a:solidFill>
              <a:srgbClr val="F79646"/>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Service Availability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SAM</a:t>
            </a:r>
          </a:p>
        </p:txBody>
      </p:sp>
      <p:sp>
        <p:nvSpPr>
          <p:cNvPr id="32" name="TextBox 31"/>
          <p:cNvSpPr txBox="1"/>
          <p:nvPr/>
        </p:nvSpPr>
        <p:spPr>
          <a:xfrm>
            <a:off x="411342" y="3187180"/>
            <a:ext cx="1620000" cy="792000"/>
          </a:xfrm>
          <a:prstGeom prst="flowChartAlternateProcess">
            <a:avLst/>
          </a:prstGeom>
          <a:solidFill>
            <a:sysClr val="window" lastClr="FFFFFF"/>
          </a:solidFill>
          <a:ln w="25400" cap="flat" cmpd="sng" algn="ctr">
            <a:solidFill>
              <a:srgbClr val="F79646"/>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Accounting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APEL</a:t>
            </a:r>
          </a:p>
        </p:txBody>
      </p:sp>
      <p:sp>
        <p:nvSpPr>
          <p:cNvPr id="33" name="TextBox 32"/>
          <p:cNvSpPr txBox="1"/>
          <p:nvPr/>
        </p:nvSpPr>
        <p:spPr>
          <a:xfrm>
            <a:off x="411342" y="2293133"/>
            <a:ext cx="1620000" cy="792000"/>
          </a:xfrm>
          <a:prstGeom prst="flowChartAlternateProcess">
            <a:avLst/>
          </a:prstGeom>
          <a:solidFill>
            <a:sysClr val="window" lastClr="FFFFFF"/>
          </a:solidFill>
          <a:ln w="25400" cap="flat" cmpd="sng" algn="ctr">
            <a:solidFill>
              <a:srgbClr val="F79646"/>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A50021"/>
                </a:solidFill>
                <a:effectLst/>
                <a:uLnTx/>
                <a:uFillTx/>
                <a:latin typeface="Gill Sans"/>
                <a:ea typeface="+mn-ea"/>
              </a:rPr>
              <a:t>Configuration</a:t>
            </a:r>
            <a:r>
              <a:rPr kumimoji="0" lang="en-GB" sz="1600" b="1" i="0" u="none" strike="noStrike" kern="0" cap="none" spc="0" normalizeH="0" baseline="0" noProof="0" dirty="0" smtClean="0">
                <a:ln>
                  <a:noFill/>
                </a:ln>
                <a:solidFill>
                  <a:srgbClr val="A50021"/>
                </a:solidFill>
                <a:effectLst/>
                <a:uLnTx/>
                <a:uFillTx/>
                <a:latin typeface="Gill Sans"/>
                <a:ea typeface="+mn-ea"/>
              </a:rPr>
              <a:t> DB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GOCDB</a:t>
            </a:r>
          </a:p>
        </p:txBody>
      </p:sp>
      <p:grpSp>
        <p:nvGrpSpPr>
          <p:cNvPr id="2" name="Group 1"/>
          <p:cNvGrpSpPr/>
          <p:nvPr/>
        </p:nvGrpSpPr>
        <p:grpSpPr>
          <a:xfrm>
            <a:off x="6984488" y="4293096"/>
            <a:ext cx="1980000" cy="1260000"/>
            <a:chOff x="234128" y="4723282"/>
            <a:chExt cx="1980000" cy="1260000"/>
          </a:xfrm>
        </p:grpSpPr>
        <p:sp>
          <p:nvSpPr>
            <p:cNvPr id="39" name="TextBox 38"/>
            <p:cNvSpPr txBox="1"/>
            <p:nvPr/>
          </p:nvSpPr>
          <p:spPr>
            <a:xfrm>
              <a:off x="234128" y="4723282"/>
              <a:ext cx="1980000" cy="1260000"/>
            </a:xfrm>
            <a:prstGeom prst="round2DiagRect">
              <a:avLst>
                <a:gd name="adj1" fmla="val 7471"/>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External Services</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41" name="TextBox 40"/>
            <p:cNvSpPr txBox="1"/>
            <p:nvPr/>
          </p:nvSpPr>
          <p:spPr>
            <a:xfrm>
              <a:off x="422856" y="5147826"/>
              <a:ext cx="1620000" cy="720000"/>
            </a:xfrm>
            <a:prstGeom prst="flowChartAlternateProcess">
              <a:avLst/>
            </a:prstGeom>
            <a:noFill/>
            <a:ln w="25400" cap="flat" cmpd="sng" algn="ctr">
              <a:solidFill>
                <a:schemeClr val="bg1">
                  <a:lumMod val="50000"/>
                </a:schemeClr>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Certification Authorities</a:t>
              </a:r>
            </a:p>
          </p:txBody>
        </p:sp>
      </p:grpSp>
      <p:sp>
        <p:nvSpPr>
          <p:cNvPr id="35" name="TextBox 34"/>
          <p:cNvSpPr txBox="1"/>
          <p:nvPr/>
        </p:nvSpPr>
        <p:spPr>
          <a:xfrm>
            <a:off x="395536" y="4111179"/>
            <a:ext cx="1620000" cy="792000"/>
          </a:xfrm>
          <a:prstGeom prst="flowChartAlternateProcess">
            <a:avLst/>
          </a:prstGeom>
          <a:solidFill>
            <a:schemeClr val="bg1"/>
          </a:solidFill>
          <a:ln w="25400" cap="flat" cmpd="sng" algn="ctr">
            <a:solidFill>
              <a:srgbClr val="FF990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Information System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Top-DBII</a:t>
            </a:r>
          </a:p>
        </p:txBody>
      </p:sp>
      <p:sp>
        <p:nvSpPr>
          <p:cNvPr id="36" name="TextBox 35"/>
          <p:cNvSpPr txBox="1"/>
          <p:nvPr/>
        </p:nvSpPr>
        <p:spPr>
          <a:xfrm>
            <a:off x="395536" y="5025586"/>
            <a:ext cx="1620000" cy="792000"/>
          </a:xfrm>
          <a:prstGeom prst="flowChartAlternateProcess">
            <a:avLst/>
          </a:prstGeom>
          <a:solidFill>
            <a:schemeClr val="bg1"/>
          </a:solidFill>
          <a:ln w="25400" cap="flat" cmpd="sng" algn="ctr">
            <a:solidFill>
              <a:srgbClr val="FF990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Monitoring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prstClr val="black"/>
                </a:solidFill>
                <a:effectLst/>
                <a:uLnTx/>
                <a:uFillTx/>
                <a:latin typeface="Gill Sans"/>
                <a:ea typeface="+mn-ea"/>
              </a:rPr>
              <a:t>Nagios</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40" name="TextBox 39"/>
          <p:cNvSpPr txBox="1"/>
          <p:nvPr/>
        </p:nvSpPr>
        <p:spPr>
          <a:xfrm>
            <a:off x="395536" y="5919634"/>
            <a:ext cx="1620000" cy="792000"/>
          </a:xfrm>
          <a:prstGeom prst="flowChartAlternateProcess">
            <a:avLst/>
          </a:prstGeom>
          <a:solidFill>
            <a:schemeClr val="bg1"/>
          </a:solidFill>
          <a:ln w="25400" cap="flat" cmpd="sng" algn="ctr">
            <a:solidFill>
              <a:srgbClr val="FF990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dirty="0" smtClean="0">
                <a:solidFill>
                  <a:srgbClr val="A50021"/>
                </a:solidFill>
                <a:latin typeface="Gill Sans"/>
                <a:ea typeface="+mn-ea"/>
              </a:rPr>
              <a:t>VO</a:t>
            </a:r>
            <a:endParaRPr kumimoji="0" lang="en-GB" sz="1600" b="1" i="0" u="none" strike="noStrike" kern="0" cap="none" spc="0" normalizeH="0" baseline="0" noProof="0" dirty="0" smtClean="0">
              <a:ln>
                <a:noFill/>
              </a:ln>
              <a:solidFill>
                <a:srgbClr val="A50021"/>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VOMS server</a:t>
            </a:r>
          </a:p>
        </p:txBody>
      </p:sp>
    </p:spTree>
    <p:extLst>
      <p:ext uri="{BB962C8B-B14F-4D97-AF65-F5344CB8AC3E}">
        <p14:creationId xmlns:p14="http://schemas.microsoft.com/office/powerpoint/2010/main" val="404284607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7"/>
          <p:cNvSpPr txBox="1">
            <a:spLocks noChangeArrowheads="1"/>
          </p:cNvSpPr>
          <p:nvPr/>
        </p:nvSpPr>
        <p:spPr bwMode="auto">
          <a:xfrm>
            <a:off x="379413" y="1160984"/>
            <a:ext cx="8441059" cy="4716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0"/>
              </a:spcBef>
              <a:spcAft>
                <a:spcPts val="600"/>
              </a:spcAft>
              <a:buNone/>
            </a:pPr>
            <a:r>
              <a:rPr lang="en-GB" sz="1800" b="1" dirty="0" smtClean="0">
                <a:solidFill>
                  <a:srgbClr val="C00000"/>
                </a:solidFill>
              </a:rPr>
              <a:t>VOMS server – PERUN</a:t>
            </a:r>
          </a:p>
          <a:p>
            <a:pPr marL="0" indent="0">
              <a:lnSpc>
                <a:spcPts val="2160"/>
              </a:lnSpc>
              <a:spcBef>
                <a:spcPts val="0"/>
              </a:spcBef>
              <a:spcAft>
                <a:spcPts val="600"/>
              </a:spcAft>
              <a:buNone/>
            </a:pPr>
            <a:r>
              <a:rPr lang="en-GB" sz="1800" dirty="0" smtClean="0"/>
              <a:t>System for managing VOs, users, resources and services. Currently, 32 VOs, 1900+ users, 1800+ machines, 20+ services. </a:t>
            </a:r>
            <a:r>
              <a:rPr lang="en-GB" sz="1800" dirty="0"/>
              <a:t>http://perun.metacentrum.cz</a:t>
            </a:r>
            <a:endParaRPr lang="en-GB" sz="1800" dirty="0" smtClean="0"/>
          </a:p>
          <a:p>
            <a:pPr marL="0" indent="0">
              <a:lnSpc>
                <a:spcPts val="2160"/>
              </a:lnSpc>
              <a:spcBef>
                <a:spcPts val="1200"/>
              </a:spcBef>
              <a:spcAft>
                <a:spcPts val="600"/>
              </a:spcAft>
              <a:buNone/>
            </a:pPr>
            <a:r>
              <a:rPr lang="en-GB" sz="1800" b="1" dirty="0" smtClean="0">
                <a:solidFill>
                  <a:srgbClr val="C00000"/>
                </a:solidFill>
              </a:rPr>
              <a:t>OCCI client/server implementations</a:t>
            </a:r>
          </a:p>
          <a:p>
            <a:pPr>
              <a:lnSpc>
                <a:spcPct val="120000"/>
              </a:lnSpc>
              <a:spcBef>
                <a:spcPts val="0"/>
              </a:spcBef>
              <a:spcAft>
                <a:spcPts val="600"/>
              </a:spcAft>
            </a:pPr>
            <a:r>
              <a:rPr lang="en-GB" sz="1800" b="1" dirty="0" err="1" smtClean="0">
                <a:solidFill>
                  <a:srgbClr val="C00000"/>
                </a:solidFill>
              </a:rPr>
              <a:t>rOCCI</a:t>
            </a:r>
            <a:r>
              <a:rPr lang="en-GB" sz="1800" dirty="0">
                <a:solidFill>
                  <a:srgbClr val="122047"/>
                </a:solidFill>
              </a:rPr>
              <a:t>: Developed in Ruby by CESNET and GWDG, offers a server implementation </a:t>
            </a:r>
            <a:r>
              <a:rPr lang="en-GB" sz="1800" dirty="0" smtClean="0">
                <a:solidFill>
                  <a:srgbClr val="122047"/>
                </a:solidFill>
              </a:rPr>
              <a:t>of OCCI </a:t>
            </a:r>
            <a:r>
              <a:rPr lang="en-GB" sz="1800" dirty="0">
                <a:solidFill>
                  <a:srgbClr val="122047"/>
                </a:solidFill>
              </a:rPr>
              <a:t>1.1 for </a:t>
            </a:r>
            <a:r>
              <a:rPr lang="en-GB" sz="1800" dirty="0" err="1">
                <a:solidFill>
                  <a:srgbClr val="122047"/>
                </a:solidFill>
              </a:rPr>
              <a:t>OpenNebula</a:t>
            </a:r>
            <a:r>
              <a:rPr lang="en-GB" sz="1800" dirty="0">
                <a:solidFill>
                  <a:srgbClr val="122047"/>
                </a:solidFill>
              </a:rPr>
              <a:t> and </a:t>
            </a:r>
            <a:r>
              <a:rPr lang="en-GB" sz="1800" dirty="0" err="1">
                <a:solidFill>
                  <a:srgbClr val="122047"/>
                </a:solidFill>
              </a:rPr>
              <a:t>StratusLab</a:t>
            </a:r>
            <a:r>
              <a:rPr lang="en-GB" sz="1800" dirty="0">
                <a:solidFill>
                  <a:srgbClr val="122047"/>
                </a:solidFill>
              </a:rPr>
              <a:t> and a client compatible also with </a:t>
            </a:r>
            <a:r>
              <a:rPr lang="en-GB" sz="1800" dirty="0" smtClean="0">
                <a:solidFill>
                  <a:srgbClr val="122047"/>
                </a:solidFill>
              </a:rPr>
              <a:t>the </a:t>
            </a:r>
            <a:r>
              <a:rPr lang="en-GB" sz="1800" dirty="0" err="1" smtClean="0">
                <a:solidFill>
                  <a:srgbClr val="122047"/>
                </a:solidFill>
              </a:rPr>
              <a:t>OpenStack</a:t>
            </a:r>
            <a:r>
              <a:rPr lang="en-GB" sz="1800" dirty="0" smtClean="0">
                <a:solidFill>
                  <a:srgbClr val="122047"/>
                </a:solidFill>
              </a:rPr>
              <a:t> </a:t>
            </a:r>
            <a:r>
              <a:rPr lang="en-GB" sz="1800" dirty="0">
                <a:solidFill>
                  <a:srgbClr val="122047"/>
                </a:solidFill>
              </a:rPr>
              <a:t>OCCI server</a:t>
            </a:r>
            <a:r>
              <a:rPr lang="en-GB" sz="1800" dirty="0" smtClean="0">
                <a:solidFill>
                  <a:srgbClr val="122047"/>
                </a:solidFill>
              </a:rPr>
              <a:t>.</a:t>
            </a:r>
          </a:p>
          <a:p>
            <a:pPr>
              <a:lnSpc>
                <a:spcPct val="120000"/>
              </a:lnSpc>
              <a:spcBef>
                <a:spcPts val="0"/>
              </a:spcBef>
              <a:spcAft>
                <a:spcPts val="600"/>
              </a:spcAft>
            </a:pPr>
            <a:r>
              <a:rPr lang="en-GB" sz="1800" b="1" dirty="0" err="1" smtClean="0">
                <a:solidFill>
                  <a:srgbClr val="C00000"/>
                </a:solidFill>
              </a:rPr>
              <a:t>WNoDeS</a:t>
            </a:r>
            <a:r>
              <a:rPr lang="en-GB" sz="1800" b="1" dirty="0" smtClean="0">
                <a:solidFill>
                  <a:srgbClr val="C00000"/>
                </a:solidFill>
              </a:rPr>
              <a:t>-CLI</a:t>
            </a:r>
            <a:r>
              <a:rPr lang="en-GB" sz="1800" dirty="0" smtClean="0">
                <a:solidFill>
                  <a:srgbClr val="122047"/>
                </a:solidFill>
              </a:rPr>
              <a:t>: developed in Python at INFN/CNAF, it leveraging the EGI core services and offers interoperability across </a:t>
            </a:r>
            <a:r>
              <a:rPr lang="en-GB" sz="1800" dirty="0" err="1" smtClean="0">
                <a:solidFill>
                  <a:srgbClr val="122047"/>
                </a:solidFill>
              </a:rPr>
              <a:t>WNoDeS</a:t>
            </a:r>
            <a:r>
              <a:rPr lang="en-GB" sz="1800" dirty="0" smtClean="0">
                <a:solidFill>
                  <a:srgbClr val="122047"/>
                </a:solidFill>
              </a:rPr>
              <a:t>, </a:t>
            </a:r>
            <a:r>
              <a:rPr lang="en-GB" sz="1800" dirty="0" err="1" smtClean="0">
                <a:solidFill>
                  <a:srgbClr val="122047"/>
                </a:solidFill>
              </a:rPr>
              <a:t>OpenNebula</a:t>
            </a:r>
            <a:r>
              <a:rPr lang="en-GB" sz="1800" dirty="0" smtClean="0">
                <a:solidFill>
                  <a:srgbClr val="122047"/>
                </a:solidFill>
              </a:rPr>
              <a:t> and </a:t>
            </a:r>
            <a:r>
              <a:rPr lang="en-GB" sz="1800" dirty="0" err="1" smtClean="0">
                <a:solidFill>
                  <a:srgbClr val="122047"/>
                </a:solidFill>
              </a:rPr>
              <a:t>OpenStack</a:t>
            </a:r>
            <a:r>
              <a:rPr lang="en-GB" sz="1800" dirty="0" smtClean="0">
                <a:solidFill>
                  <a:srgbClr val="122047"/>
                </a:solidFill>
              </a:rPr>
              <a:t>. Designed as a back-end for a web-based portal.</a:t>
            </a:r>
          </a:p>
          <a:p>
            <a:pPr marL="0" lvl="0" indent="0">
              <a:lnSpc>
                <a:spcPts val="2160"/>
              </a:lnSpc>
              <a:spcBef>
                <a:spcPts val="1200"/>
              </a:spcBef>
              <a:spcAft>
                <a:spcPts val="600"/>
              </a:spcAft>
              <a:buNone/>
            </a:pPr>
            <a:r>
              <a:rPr lang="en-GB" sz="1800" b="1" dirty="0" smtClean="0">
                <a:solidFill>
                  <a:srgbClr val="C00000"/>
                </a:solidFill>
              </a:rPr>
              <a:t>Image management backend – </a:t>
            </a:r>
            <a:r>
              <a:rPr lang="en-GB" sz="1800" b="1" dirty="0" err="1" smtClean="0">
                <a:solidFill>
                  <a:srgbClr val="C00000"/>
                </a:solidFill>
              </a:rPr>
              <a:t>Vmcaster</a:t>
            </a:r>
            <a:r>
              <a:rPr lang="en-GB" sz="1800" b="1" dirty="0" smtClean="0">
                <a:solidFill>
                  <a:srgbClr val="C00000"/>
                </a:solidFill>
              </a:rPr>
              <a:t>/catcher</a:t>
            </a:r>
            <a:endParaRPr lang="en-GB" sz="1800" b="1" dirty="0">
              <a:solidFill>
                <a:srgbClr val="C00000"/>
              </a:solidFill>
            </a:endParaRPr>
          </a:p>
          <a:p>
            <a:pPr marL="0" indent="0">
              <a:lnSpc>
                <a:spcPts val="2160"/>
              </a:lnSpc>
              <a:spcBef>
                <a:spcPts val="0"/>
              </a:spcBef>
              <a:spcAft>
                <a:spcPts val="600"/>
              </a:spcAft>
              <a:buNone/>
            </a:pPr>
            <a:r>
              <a:rPr lang="en-GB" sz="1800" dirty="0" smtClean="0">
                <a:solidFill>
                  <a:schemeClr val="tx1"/>
                </a:solidFill>
              </a:rPr>
              <a:t>System to distribute, download, endorse, update OS images across multiple resource providers. Used as backend image management system.</a:t>
            </a:r>
            <a:endParaRPr lang="en-GB" sz="1800" dirty="0">
              <a:solidFill>
                <a:schemeClr val="tx1"/>
              </a:solidFill>
            </a:endParaRPr>
          </a:p>
        </p:txBody>
      </p:sp>
      <p:sp>
        <p:nvSpPr>
          <p:cNvPr id="6" name="Rectangle 6"/>
          <p:cNvSpPr>
            <a:spLocks noGrp="1" noChangeArrowheads="1"/>
          </p:cNvSpPr>
          <p:nvPr>
            <p:ph type="title"/>
          </p:nvPr>
        </p:nvSpPr>
        <p:spPr>
          <a:xfrm>
            <a:off x="381000" y="152400"/>
            <a:ext cx="8207375" cy="685800"/>
          </a:xfrm>
        </p:spPr>
        <p:txBody>
          <a:bodyPr/>
          <a:lstStyle/>
          <a:p>
            <a:r>
              <a:rPr lang="en-GB" sz="2600" dirty="0" smtClean="0">
                <a:solidFill>
                  <a:srgbClr val="042662"/>
                </a:solidFill>
              </a:rPr>
              <a:t>Integration of new technologies – April 2013</a:t>
            </a:r>
            <a:endParaRPr lang="en-GB" sz="2600" dirty="0">
              <a:solidFill>
                <a:srgbClr val="042662"/>
              </a:solidFill>
            </a:endParaRPr>
          </a:p>
        </p:txBody>
      </p:sp>
    </p:spTree>
    <p:extLst>
      <p:ext uri="{BB962C8B-B14F-4D97-AF65-F5344CB8AC3E}">
        <p14:creationId xmlns:p14="http://schemas.microsoft.com/office/powerpoint/2010/main" val="256680960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
          <p:cNvSpPr txBox="1">
            <a:spLocks noChangeArrowheads="1"/>
          </p:cNvSpPr>
          <p:nvPr/>
        </p:nvSpPr>
        <p:spPr>
          <a:xfrm>
            <a:off x="5133529" y="836712"/>
            <a:ext cx="3686943"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endParaRPr lang="en-GB" sz="2600" dirty="0"/>
          </a:p>
        </p:txBody>
      </p:sp>
      <p:sp>
        <p:nvSpPr>
          <p:cNvPr id="146" name="Rectangle 7"/>
          <p:cNvSpPr txBox="1">
            <a:spLocks noChangeArrowheads="1"/>
          </p:cNvSpPr>
          <p:nvPr/>
        </p:nvSpPr>
        <p:spPr bwMode="auto">
          <a:xfrm>
            <a:off x="379413" y="1196752"/>
            <a:ext cx="8441059" cy="47525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0"/>
              </a:spcBef>
              <a:spcAft>
                <a:spcPts val="600"/>
              </a:spcAft>
              <a:buNone/>
            </a:pPr>
            <a:r>
              <a:rPr lang="en-GB" sz="1800" b="1" dirty="0" smtClean="0">
                <a:solidFill>
                  <a:srgbClr val="C00000"/>
                </a:solidFill>
              </a:rPr>
              <a:t>NB: </a:t>
            </a:r>
            <a:r>
              <a:rPr lang="en-GB" sz="1800" dirty="0" smtClean="0">
                <a:solidFill>
                  <a:srgbClr val="122047"/>
                </a:solidFill>
              </a:rPr>
              <a:t>Users = researchers</a:t>
            </a:r>
          </a:p>
          <a:p>
            <a:pPr marL="0" indent="0">
              <a:lnSpc>
                <a:spcPts val="2160"/>
              </a:lnSpc>
              <a:spcBef>
                <a:spcPts val="1200"/>
              </a:spcBef>
              <a:spcAft>
                <a:spcPts val="600"/>
              </a:spcAft>
              <a:buNone/>
            </a:pPr>
            <a:r>
              <a:rPr lang="en-GB" sz="1800" b="1" dirty="0" err="1" smtClean="0">
                <a:solidFill>
                  <a:srgbClr val="C00000"/>
                </a:solidFill>
              </a:rPr>
              <a:t>IaaS</a:t>
            </a:r>
            <a:r>
              <a:rPr lang="en-GB" sz="1800" b="1" dirty="0" smtClean="0">
                <a:solidFill>
                  <a:srgbClr val="C00000"/>
                </a:solidFill>
              </a:rPr>
              <a:t> for power users</a:t>
            </a:r>
          </a:p>
          <a:p>
            <a:pPr>
              <a:lnSpc>
                <a:spcPts val="2160"/>
              </a:lnSpc>
              <a:spcBef>
                <a:spcPts val="0"/>
              </a:spcBef>
              <a:spcAft>
                <a:spcPts val="600"/>
              </a:spcAft>
            </a:pPr>
            <a:r>
              <a:rPr lang="en-GB" sz="1800" dirty="0" smtClean="0"/>
              <a:t>Comparable experience to ec2-api-tools, euca2ools.</a:t>
            </a:r>
          </a:p>
          <a:p>
            <a:pPr>
              <a:lnSpc>
                <a:spcPts val="2160"/>
              </a:lnSpc>
              <a:spcBef>
                <a:spcPts val="0"/>
              </a:spcBef>
              <a:spcAft>
                <a:spcPts val="600"/>
              </a:spcAft>
            </a:pPr>
            <a:r>
              <a:rPr lang="en-GB" sz="1800" dirty="0" smtClean="0"/>
              <a:t>Command line interface for easy scripting and integration with workflow.</a:t>
            </a:r>
          </a:p>
          <a:p>
            <a:pPr>
              <a:lnSpc>
                <a:spcPts val="2160"/>
              </a:lnSpc>
              <a:spcBef>
                <a:spcPts val="0"/>
              </a:spcBef>
              <a:spcAft>
                <a:spcPts val="600"/>
              </a:spcAft>
            </a:pPr>
            <a:r>
              <a:rPr lang="en-GB" sz="1800" dirty="0" smtClean="0"/>
              <a:t>Multiple language bindings to create a developer-oriented ecosystem.</a:t>
            </a:r>
          </a:p>
          <a:p>
            <a:pPr marL="0" indent="0">
              <a:lnSpc>
                <a:spcPts val="2160"/>
              </a:lnSpc>
              <a:spcBef>
                <a:spcPts val="1200"/>
              </a:spcBef>
              <a:spcAft>
                <a:spcPts val="600"/>
              </a:spcAft>
              <a:buNone/>
            </a:pPr>
            <a:r>
              <a:rPr lang="en-GB" sz="1800" b="1" dirty="0" err="1" smtClean="0">
                <a:solidFill>
                  <a:srgbClr val="C00000"/>
                </a:solidFill>
              </a:rPr>
              <a:t>IaaS</a:t>
            </a:r>
            <a:r>
              <a:rPr lang="en-GB" sz="1800" b="1" dirty="0" smtClean="0">
                <a:solidFill>
                  <a:srgbClr val="C00000"/>
                </a:solidFill>
              </a:rPr>
              <a:t> as a backend </a:t>
            </a:r>
          </a:p>
          <a:p>
            <a:pPr>
              <a:lnSpc>
                <a:spcPts val="2160"/>
              </a:lnSpc>
              <a:spcBef>
                <a:spcPts val="0"/>
              </a:spcBef>
              <a:spcAft>
                <a:spcPts val="600"/>
              </a:spcAft>
            </a:pPr>
            <a:r>
              <a:rPr lang="en-GB" sz="1800" dirty="0" smtClean="0">
                <a:solidFill>
                  <a:srgbClr val="122047"/>
                </a:solidFill>
              </a:rPr>
              <a:t>Promote uniform OCCI server implementations.</a:t>
            </a:r>
          </a:p>
          <a:p>
            <a:pPr>
              <a:lnSpc>
                <a:spcPts val="2160"/>
              </a:lnSpc>
              <a:spcBef>
                <a:spcPts val="0"/>
              </a:spcBef>
              <a:spcAft>
                <a:spcPts val="600"/>
              </a:spcAft>
            </a:pPr>
            <a:r>
              <a:rPr lang="en-GB" sz="1800" dirty="0" smtClean="0">
                <a:solidFill>
                  <a:srgbClr val="122047"/>
                </a:solidFill>
              </a:rPr>
              <a:t>Facilitate the development of connectors and shims.</a:t>
            </a:r>
          </a:p>
          <a:p>
            <a:pPr>
              <a:lnSpc>
                <a:spcPts val="2160"/>
              </a:lnSpc>
              <a:spcBef>
                <a:spcPts val="0"/>
              </a:spcBef>
              <a:spcAft>
                <a:spcPts val="600"/>
              </a:spcAft>
            </a:pPr>
            <a:r>
              <a:rPr lang="en-GB" sz="1800" dirty="0" smtClean="0">
                <a:solidFill>
                  <a:srgbClr val="122047"/>
                </a:solidFill>
              </a:rPr>
              <a:t>Platforms.</a:t>
            </a:r>
          </a:p>
          <a:p>
            <a:pPr marL="0" lvl="0" indent="0">
              <a:lnSpc>
                <a:spcPts val="2160"/>
              </a:lnSpc>
              <a:spcBef>
                <a:spcPts val="1200"/>
              </a:spcBef>
              <a:spcAft>
                <a:spcPts val="600"/>
              </a:spcAft>
              <a:buNone/>
            </a:pPr>
            <a:r>
              <a:rPr lang="en-GB" sz="1800" b="1" dirty="0" err="1" smtClean="0">
                <a:solidFill>
                  <a:srgbClr val="C00000"/>
                </a:solidFill>
              </a:rPr>
              <a:t>IaaS</a:t>
            </a:r>
            <a:r>
              <a:rPr lang="en-GB" sz="1800" b="1" dirty="0" smtClean="0">
                <a:solidFill>
                  <a:srgbClr val="C00000"/>
                </a:solidFill>
              </a:rPr>
              <a:t> for end users</a:t>
            </a:r>
            <a:endParaRPr lang="en-GB" sz="1800" b="1" dirty="0">
              <a:solidFill>
                <a:srgbClr val="C00000"/>
              </a:solidFill>
            </a:endParaRPr>
          </a:p>
          <a:p>
            <a:pPr>
              <a:lnSpc>
                <a:spcPts val="2160"/>
              </a:lnSpc>
              <a:spcBef>
                <a:spcPts val="0"/>
              </a:spcBef>
              <a:spcAft>
                <a:spcPts val="600"/>
              </a:spcAft>
            </a:pPr>
            <a:r>
              <a:rPr lang="en-GB" sz="1800" dirty="0" smtClean="0">
                <a:solidFill>
                  <a:schemeClr val="tx1"/>
                </a:solidFill>
              </a:rPr>
              <a:t>Portals. Upcoming IGI portal + </a:t>
            </a:r>
            <a:r>
              <a:rPr lang="en-GB" sz="1800" dirty="0" err="1" smtClean="0">
                <a:solidFill>
                  <a:schemeClr val="tx1"/>
                </a:solidFill>
              </a:rPr>
              <a:t>SlipStream</a:t>
            </a:r>
            <a:r>
              <a:rPr lang="en-GB" sz="1800" dirty="0" smtClean="0">
                <a:solidFill>
                  <a:schemeClr val="tx1"/>
                </a:solidFill>
              </a:rPr>
              <a:t> EGI mini project.</a:t>
            </a:r>
            <a:endParaRPr lang="en-GB" sz="1800" dirty="0">
              <a:solidFill>
                <a:schemeClr val="tx1"/>
              </a:solidFill>
            </a:endParaRPr>
          </a:p>
          <a:p>
            <a:pPr>
              <a:lnSpc>
                <a:spcPts val="2160"/>
              </a:lnSpc>
              <a:spcBef>
                <a:spcPts val="0"/>
              </a:spcBef>
              <a:spcAft>
                <a:spcPts val="600"/>
              </a:spcAft>
            </a:pPr>
            <a:r>
              <a:rPr lang="en-GB" sz="1800" dirty="0">
                <a:solidFill>
                  <a:schemeClr val="tx1"/>
                </a:solidFill>
              </a:rPr>
              <a:t>Community services</a:t>
            </a:r>
            <a:r>
              <a:rPr lang="en-GB" sz="1800" dirty="0" smtClean="0">
                <a:solidFill>
                  <a:schemeClr val="tx1"/>
                </a:solidFill>
              </a:rPr>
              <a:t>. </a:t>
            </a:r>
            <a:endParaRPr lang="en-GB" sz="1800" dirty="0">
              <a:solidFill>
                <a:schemeClr val="tx1"/>
              </a:solidFill>
            </a:endParaRPr>
          </a:p>
        </p:txBody>
      </p:sp>
      <p:sp>
        <p:nvSpPr>
          <p:cNvPr id="6" name="Rectangle 6"/>
          <p:cNvSpPr>
            <a:spLocks noGrp="1" noChangeArrowheads="1"/>
          </p:cNvSpPr>
          <p:nvPr>
            <p:ph type="title"/>
          </p:nvPr>
        </p:nvSpPr>
        <p:spPr>
          <a:xfrm>
            <a:off x="381000" y="152400"/>
            <a:ext cx="8207375" cy="685800"/>
          </a:xfrm>
        </p:spPr>
        <p:txBody>
          <a:bodyPr/>
          <a:lstStyle/>
          <a:p>
            <a:r>
              <a:rPr lang="en-GB" sz="2600" dirty="0" err="1" smtClean="0">
                <a:solidFill>
                  <a:srgbClr val="042662"/>
                </a:solidFill>
              </a:rPr>
              <a:t>FedCloud</a:t>
            </a:r>
            <a:r>
              <a:rPr lang="en-GB" sz="2600" dirty="0" smtClean="0">
                <a:solidFill>
                  <a:srgbClr val="042662"/>
                </a:solidFill>
              </a:rPr>
              <a:t> Test Bed Use Models</a:t>
            </a:r>
            <a:endParaRPr lang="en-GB" sz="2600" dirty="0">
              <a:solidFill>
                <a:srgbClr val="042662"/>
              </a:solidFill>
            </a:endParaRPr>
          </a:p>
        </p:txBody>
      </p:sp>
    </p:spTree>
    <p:extLst>
      <p:ext uri="{BB962C8B-B14F-4D97-AF65-F5344CB8AC3E}">
        <p14:creationId xmlns:p14="http://schemas.microsoft.com/office/powerpoint/2010/main" val="15299237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
          <p:cNvSpPr txBox="1">
            <a:spLocks noChangeArrowheads="1"/>
          </p:cNvSpPr>
          <p:nvPr/>
        </p:nvSpPr>
        <p:spPr>
          <a:xfrm>
            <a:off x="5133529" y="836712"/>
            <a:ext cx="3686943"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endParaRPr lang="en-GB" sz="2600" dirty="0"/>
          </a:p>
        </p:txBody>
      </p:sp>
      <p:sp>
        <p:nvSpPr>
          <p:cNvPr id="146" name="Rectangle 7"/>
          <p:cNvSpPr txBox="1">
            <a:spLocks noChangeArrowheads="1"/>
          </p:cNvSpPr>
          <p:nvPr/>
        </p:nvSpPr>
        <p:spPr bwMode="auto">
          <a:xfrm>
            <a:off x="379413" y="1340768"/>
            <a:ext cx="8441059" cy="4392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600"/>
              </a:spcBef>
              <a:spcAft>
                <a:spcPts val="600"/>
              </a:spcAft>
              <a:buNone/>
            </a:pPr>
            <a:r>
              <a:rPr lang="en-GB" sz="1800" b="1" dirty="0" err="1" smtClean="0">
                <a:solidFill>
                  <a:srgbClr val="C00000"/>
                </a:solidFill>
              </a:rPr>
              <a:t>BNCweb</a:t>
            </a:r>
            <a:r>
              <a:rPr lang="en-GB" sz="1800" b="1" dirty="0" smtClean="0">
                <a:solidFill>
                  <a:srgbClr val="C00000"/>
                </a:solidFill>
              </a:rPr>
              <a:t> (CLARIN)</a:t>
            </a:r>
          </a:p>
          <a:p>
            <a:pPr>
              <a:lnSpc>
                <a:spcPts val="2160"/>
              </a:lnSpc>
              <a:spcBef>
                <a:spcPts val="600"/>
              </a:spcBef>
              <a:spcAft>
                <a:spcPts val="600"/>
              </a:spcAft>
            </a:pPr>
            <a:r>
              <a:rPr lang="en-GB" sz="1800" dirty="0" smtClean="0"/>
              <a:t>Interface </a:t>
            </a:r>
            <a:r>
              <a:rPr lang="en-GB" sz="1800" dirty="0"/>
              <a:t>to the British National </a:t>
            </a:r>
            <a:r>
              <a:rPr lang="en-GB" sz="1800" dirty="0" smtClean="0"/>
              <a:t>Corpus (100ml words).</a:t>
            </a:r>
          </a:p>
          <a:p>
            <a:pPr>
              <a:lnSpc>
                <a:spcPts val="2160"/>
              </a:lnSpc>
              <a:spcBef>
                <a:spcPts val="600"/>
              </a:spcBef>
              <a:spcAft>
                <a:spcPts val="600"/>
              </a:spcAft>
            </a:pPr>
            <a:r>
              <a:rPr lang="en-GB" sz="1800" dirty="0"/>
              <a:t>U</a:t>
            </a:r>
            <a:r>
              <a:rPr lang="en-GB" sz="1800" dirty="0" smtClean="0"/>
              <a:t>sed </a:t>
            </a:r>
            <a:r>
              <a:rPr lang="en-GB" sz="1800" dirty="0"/>
              <a:t>in a wide variety of computational linguistic applications. </a:t>
            </a:r>
            <a:endParaRPr lang="en-GB" sz="1800" dirty="0" smtClean="0"/>
          </a:p>
          <a:p>
            <a:pPr>
              <a:lnSpc>
                <a:spcPts val="2160"/>
              </a:lnSpc>
              <a:spcBef>
                <a:spcPts val="600"/>
              </a:spcBef>
              <a:spcAft>
                <a:spcPts val="600"/>
              </a:spcAft>
            </a:pPr>
            <a:r>
              <a:rPr lang="en-GB" sz="1800" dirty="0" smtClean="0"/>
              <a:t>Searching </a:t>
            </a:r>
            <a:r>
              <a:rPr lang="en-GB" sz="1800" dirty="0"/>
              <a:t>the text and exploiting the detailed textual </a:t>
            </a:r>
            <a:r>
              <a:rPr lang="en-GB" sz="1800" dirty="0" smtClean="0"/>
              <a:t>metadata.</a:t>
            </a:r>
          </a:p>
          <a:p>
            <a:pPr>
              <a:lnSpc>
                <a:spcPts val="2160"/>
              </a:lnSpc>
              <a:spcBef>
                <a:spcPts val="600"/>
              </a:spcBef>
              <a:spcAft>
                <a:spcPts val="600"/>
              </a:spcAft>
            </a:pPr>
            <a:r>
              <a:rPr lang="en-GB" sz="1800" dirty="0" smtClean="0"/>
              <a:t>Open </a:t>
            </a:r>
            <a:r>
              <a:rPr lang="en-GB" sz="1800" dirty="0"/>
              <a:t>source project, </a:t>
            </a:r>
            <a:r>
              <a:rPr lang="en-GB" sz="1800" dirty="0" smtClean="0"/>
              <a:t>freely </a:t>
            </a:r>
            <a:r>
              <a:rPr lang="en-GB" sz="1800" dirty="0"/>
              <a:t>available for educational and research purposes</a:t>
            </a:r>
            <a:r>
              <a:rPr lang="en-GB" sz="1800" dirty="0" smtClean="0"/>
              <a:t>.</a:t>
            </a:r>
          </a:p>
          <a:p>
            <a:pPr marL="0" lvl="0" indent="0">
              <a:lnSpc>
                <a:spcPts val="2160"/>
              </a:lnSpc>
              <a:spcBef>
                <a:spcPts val="1200"/>
              </a:spcBef>
              <a:spcAft>
                <a:spcPts val="600"/>
              </a:spcAft>
              <a:buNone/>
            </a:pPr>
            <a:r>
              <a:rPr lang="en-GB" sz="1800" b="1" dirty="0" smtClean="0">
                <a:solidFill>
                  <a:srgbClr val="C00000"/>
                </a:solidFill>
              </a:rPr>
              <a:t>Use cases</a:t>
            </a:r>
          </a:p>
          <a:p>
            <a:pPr marL="342900" indent="-342900">
              <a:lnSpc>
                <a:spcPts val="2160"/>
              </a:lnSpc>
              <a:spcBef>
                <a:spcPts val="600"/>
              </a:spcBef>
              <a:spcAft>
                <a:spcPts val="600"/>
              </a:spcAft>
              <a:buFont typeface="+mj-lt"/>
              <a:buAutoNum type="arabicPeriod"/>
            </a:pPr>
            <a:r>
              <a:rPr lang="en-GB" sz="1800" dirty="0" smtClean="0">
                <a:solidFill>
                  <a:schemeClr val="tx1"/>
                </a:solidFill>
              </a:rPr>
              <a:t>Teaching </a:t>
            </a:r>
            <a:r>
              <a:rPr lang="en-GB" sz="1800" dirty="0">
                <a:solidFill>
                  <a:schemeClr val="tx1"/>
                </a:solidFill>
              </a:rPr>
              <a:t>a masters course in 'Exploring English Usage' in October-November 2012, and 'Corpus Linguistics' in February-March </a:t>
            </a:r>
            <a:r>
              <a:rPr lang="en-GB" sz="1800" dirty="0" smtClean="0">
                <a:solidFill>
                  <a:schemeClr val="tx1"/>
                </a:solidFill>
              </a:rPr>
              <a:t>2013.</a:t>
            </a:r>
          </a:p>
          <a:p>
            <a:pPr marL="342900" indent="-342900">
              <a:lnSpc>
                <a:spcPts val="2160"/>
              </a:lnSpc>
              <a:spcBef>
                <a:spcPts val="600"/>
              </a:spcBef>
              <a:spcAft>
                <a:spcPts val="600"/>
              </a:spcAft>
              <a:buFont typeface="+mj-lt"/>
              <a:buAutoNum type="arabicPeriod"/>
            </a:pPr>
            <a:r>
              <a:rPr lang="en-GB" sz="1800" dirty="0" smtClean="0">
                <a:solidFill>
                  <a:schemeClr val="tx1"/>
                </a:solidFill>
              </a:rPr>
              <a:t>Federated </a:t>
            </a:r>
            <a:r>
              <a:rPr lang="en-GB" sz="1800" dirty="0">
                <a:solidFill>
                  <a:schemeClr val="tx1"/>
                </a:solidFill>
              </a:rPr>
              <a:t>search in the CLARIN European </a:t>
            </a:r>
            <a:r>
              <a:rPr lang="en-GB" sz="1800" dirty="0" smtClean="0">
                <a:solidFill>
                  <a:schemeClr val="tx1"/>
                </a:solidFill>
              </a:rPr>
              <a:t>e-Infrastructure.</a:t>
            </a:r>
            <a:endParaRPr lang="en-GB" sz="1800" dirty="0">
              <a:solidFill>
                <a:schemeClr val="tx1"/>
              </a:solidFill>
            </a:endParaRPr>
          </a:p>
          <a:p>
            <a:pPr marL="342900" indent="-342900">
              <a:lnSpc>
                <a:spcPts val="2160"/>
              </a:lnSpc>
              <a:spcBef>
                <a:spcPts val="600"/>
              </a:spcBef>
              <a:spcAft>
                <a:spcPts val="600"/>
              </a:spcAft>
              <a:buFont typeface="+mj-lt"/>
              <a:buAutoNum type="arabicPeriod"/>
            </a:pPr>
            <a:r>
              <a:rPr lang="en-GB" sz="1800" dirty="0" smtClean="0">
                <a:solidFill>
                  <a:schemeClr val="tx1"/>
                </a:solidFill>
              </a:rPr>
              <a:t>Build </a:t>
            </a:r>
            <a:r>
              <a:rPr lang="en-GB" sz="1800" dirty="0">
                <a:solidFill>
                  <a:schemeClr val="tx1"/>
                </a:solidFill>
              </a:rPr>
              <a:t>additional web services on top of </a:t>
            </a:r>
            <a:r>
              <a:rPr lang="en-GB" sz="1800" dirty="0" err="1">
                <a:solidFill>
                  <a:schemeClr val="tx1"/>
                </a:solidFill>
              </a:rPr>
              <a:t>BNCWeb</a:t>
            </a:r>
            <a:r>
              <a:rPr lang="en-GB" sz="1800" dirty="0">
                <a:solidFill>
                  <a:schemeClr val="tx1"/>
                </a:solidFill>
              </a:rPr>
              <a:t>, e.g. adding improved visualizations of the search results. </a:t>
            </a:r>
            <a:endParaRPr lang="en-GB" sz="1800" dirty="0" smtClean="0">
              <a:solidFill>
                <a:schemeClr val="tx1"/>
              </a:solidFill>
            </a:endParaRPr>
          </a:p>
        </p:txBody>
      </p:sp>
      <p:sp>
        <p:nvSpPr>
          <p:cNvPr id="6" name="Rectangle 6"/>
          <p:cNvSpPr>
            <a:spLocks noGrp="1" noChangeArrowheads="1"/>
          </p:cNvSpPr>
          <p:nvPr>
            <p:ph type="title"/>
          </p:nvPr>
        </p:nvSpPr>
        <p:spPr>
          <a:xfrm>
            <a:off x="381000" y="152400"/>
            <a:ext cx="8207375" cy="685800"/>
          </a:xfrm>
        </p:spPr>
        <p:txBody>
          <a:bodyPr/>
          <a:lstStyle/>
          <a:p>
            <a:r>
              <a:rPr lang="en-GB" sz="2600" dirty="0">
                <a:solidFill>
                  <a:srgbClr val="042662"/>
                </a:solidFill>
              </a:rPr>
              <a:t>Demo </a:t>
            </a:r>
            <a:r>
              <a:rPr lang="en-GB" sz="2600" dirty="0" smtClean="0">
                <a:solidFill>
                  <a:srgbClr val="042662"/>
                </a:solidFill>
              </a:rPr>
              <a:t>Use Cases – September 2013</a:t>
            </a:r>
            <a:endParaRPr lang="en-GB" sz="2600" dirty="0">
              <a:solidFill>
                <a:srgbClr val="042662"/>
              </a:solidFill>
            </a:endParaRPr>
          </a:p>
        </p:txBody>
      </p:sp>
    </p:spTree>
    <p:extLst>
      <p:ext uri="{BB962C8B-B14F-4D97-AF65-F5344CB8AC3E}">
        <p14:creationId xmlns:p14="http://schemas.microsoft.com/office/powerpoint/2010/main" val="416528296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pPr>
              <a:lnSpc>
                <a:spcPct val="100000"/>
              </a:lnSpc>
              <a:spcBef>
                <a:spcPts val="0"/>
              </a:spcBef>
            </a:pPr>
            <a:r>
              <a:rPr lang="en-GB" sz="2600" dirty="0" smtClean="0">
                <a:solidFill>
                  <a:srgbClr val="042662"/>
                </a:solidFill>
              </a:rPr>
              <a:t>EU </a:t>
            </a:r>
            <a:r>
              <a:rPr lang="en-GB" sz="2600" dirty="0">
                <a:solidFill>
                  <a:srgbClr val="042662"/>
                </a:solidFill>
              </a:rPr>
              <a:t>Federated </a:t>
            </a:r>
            <a:r>
              <a:rPr lang="en-GB" sz="2600" dirty="0" err="1">
                <a:solidFill>
                  <a:srgbClr val="042662"/>
                </a:solidFill>
              </a:rPr>
              <a:t>IaaS</a:t>
            </a:r>
            <a:r>
              <a:rPr lang="en-GB" sz="2600" dirty="0">
                <a:solidFill>
                  <a:srgbClr val="042662"/>
                </a:solidFill>
              </a:rPr>
              <a:t> Cloud </a:t>
            </a:r>
            <a:r>
              <a:rPr lang="en-GB" sz="2600" dirty="0" smtClean="0">
                <a:solidFill>
                  <a:srgbClr val="042662"/>
                </a:solidFill>
              </a:rPr>
              <a:t>for </a:t>
            </a:r>
            <a:r>
              <a:rPr lang="en-GB" sz="2600" dirty="0">
                <a:solidFill>
                  <a:srgbClr val="042662"/>
                </a:solidFill>
              </a:rPr>
              <a:t>CLARIN and </a:t>
            </a:r>
            <a:r>
              <a:rPr lang="en-GB" sz="2600" dirty="0" err="1">
                <a:solidFill>
                  <a:srgbClr val="042662"/>
                </a:solidFill>
              </a:rPr>
              <a:t>BNCWeb</a:t>
            </a:r>
            <a:endParaRPr lang="en-GB" sz="2600" dirty="0">
              <a:solidFill>
                <a:srgbClr val="042662"/>
              </a:solidFill>
            </a:endParaRPr>
          </a:p>
        </p:txBody>
      </p:sp>
      <p:grpSp>
        <p:nvGrpSpPr>
          <p:cNvPr id="9" name="Group 8"/>
          <p:cNvGrpSpPr/>
          <p:nvPr/>
        </p:nvGrpSpPr>
        <p:grpSpPr>
          <a:xfrm>
            <a:off x="798410" y="1233505"/>
            <a:ext cx="7806038" cy="4992224"/>
            <a:chOff x="150338" y="414787"/>
            <a:chExt cx="8993662" cy="5661983"/>
          </a:xfrm>
        </p:grpSpPr>
        <p:sp>
          <p:nvSpPr>
            <p:cNvPr id="10" name="Can 9"/>
            <p:cNvSpPr/>
            <p:nvPr/>
          </p:nvSpPr>
          <p:spPr>
            <a:xfrm>
              <a:off x="2897481" y="4456535"/>
              <a:ext cx="1766495" cy="1620235"/>
            </a:xfrm>
            <a:prstGeom prst="ca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t>Linguistic Datasets and </a:t>
              </a:r>
              <a:r>
                <a:rPr lang="en-GB" sz="1600" dirty="0" err="1" smtClean="0"/>
                <a:t>corpa</a:t>
              </a:r>
              <a:endParaRPr lang="en-GB" sz="1600" dirty="0"/>
            </a:p>
          </p:txBody>
        </p:sp>
        <p:sp>
          <p:nvSpPr>
            <p:cNvPr id="11" name="Cloud 10"/>
            <p:cNvSpPr/>
            <p:nvPr/>
          </p:nvSpPr>
          <p:spPr>
            <a:xfrm>
              <a:off x="6598098" y="2079445"/>
              <a:ext cx="2545902" cy="177596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t>Federated Cloud</a:t>
              </a:r>
              <a:endParaRPr lang="en-GB" sz="2000" dirty="0"/>
            </a:p>
          </p:txBody>
        </p:sp>
        <p:sp>
          <p:nvSpPr>
            <p:cNvPr id="12" name="Rectangle 11"/>
            <p:cNvSpPr/>
            <p:nvPr/>
          </p:nvSpPr>
          <p:spPr>
            <a:xfrm>
              <a:off x="4936987" y="4079880"/>
              <a:ext cx="1336808" cy="13339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Community Tools as Virtual Machines in Marketplace</a:t>
              </a:r>
              <a:endParaRPr lang="en-GB" sz="1400" dirty="0"/>
            </a:p>
          </p:txBody>
        </p:sp>
        <p:sp>
          <p:nvSpPr>
            <p:cNvPr id="13" name="Rectangle 12"/>
            <p:cNvSpPr/>
            <p:nvPr/>
          </p:nvSpPr>
          <p:spPr>
            <a:xfrm>
              <a:off x="4936987" y="1288032"/>
              <a:ext cx="1327258" cy="985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t>Resource Discovery Service</a:t>
              </a:r>
              <a:endParaRPr lang="en-GB" sz="1600" dirty="0"/>
            </a:p>
          </p:txBody>
        </p:sp>
        <p:sp>
          <p:nvSpPr>
            <p:cNvPr id="14" name="Rectangle 13"/>
            <p:cNvSpPr/>
            <p:nvPr/>
          </p:nvSpPr>
          <p:spPr>
            <a:xfrm>
              <a:off x="3247159" y="415354"/>
              <a:ext cx="1327258" cy="13653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1</a:t>
              </a:r>
              <a:r>
                <a:rPr lang="en-GB" sz="1200" baseline="30000" dirty="0" smtClean="0"/>
                <a:t>st</a:t>
              </a:r>
              <a:r>
                <a:rPr lang="en-GB" sz="1200" dirty="0" smtClean="0"/>
                <a:t> line infrastructure </a:t>
              </a:r>
            </a:p>
            <a:p>
              <a:pPr algn="ctr"/>
              <a:endParaRPr lang="en-GB" sz="1200" dirty="0"/>
            </a:p>
            <a:p>
              <a:pPr algn="ctr"/>
              <a:r>
                <a:rPr lang="en-GB" sz="1200" dirty="0" smtClean="0"/>
                <a:t>2</a:t>
              </a:r>
              <a:r>
                <a:rPr lang="en-GB" sz="1200" baseline="30000" dirty="0" smtClean="0"/>
                <a:t>nd</a:t>
              </a:r>
              <a:r>
                <a:rPr lang="en-GB" sz="1200" dirty="0" smtClean="0"/>
                <a:t> line Community support</a:t>
              </a:r>
              <a:endParaRPr lang="en-GB" sz="1200" dirty="0"/>
            </a:p>
          </p:txBody>
        </p:sp>
        <p:pic>
          <p:nvPicPr>
            <p:cNvPr id="15" name="Picture 14"/>
            <p:cNvPicPr>
              <a:picLocks noChangeAspect="1"/>
            </p:cNvPicPr>
            <p:nvPr/>
          </p:nvPicPr>
          <p:blipFill>
            <a:blip r:embed="rId2"/>
            <a:stretch>
              <a:fillRect/>
            </a:stretch>
          </p:blipFill>
          <p:spPr>
            <a:xfrm>
              <a:off x="2912716" y="2347311"/>
              <a:ext cx="1651839" cy="1651839"/>
            </a:xfrm>
            <a:prstGeom prst="rect">
              <a:avLst/>
            </a:prstGeom>
          </p:spPr>
        </p:pic>
        <p:pic>
          <p:nvPicPr>
            <p:cNvPr id="16" name="Picture 15"/>
            <p:cNvPicPr>
              <a:picLocks noChangeAspect="1"/>
            </p:cNvPicPr>
            <p:nvPr/>
          </p:nvPicPr>
          <p:blipFill>
            <a:blip r:embed="rId3"/>
            <a:stretch>
              <a:fillRect/>
            </a:stretch>
          </p:blipFill>
          <p:spPr>
            <a:xfrm>
              <a:off x="1937567" y="2723468"/>
              <a:ext cx="773789" cy="183266"/>
            </a:xfrm>
            <a:prstGeom prst="rect">
              <a:avLst/>
            </a:prstGeom>
          </p:spPr>
        </p:pic>
        <p:sp>
          <p:nvSpPr>
            <p:cNvPr id="17" name="Right Arrow 16"/>
            <p:cNvSpPr/>
            <p:nvPr/>
          </p:nvSpPr>
          <p:spPr>
            <a:xfrm>
              <a:off x="1937567" y="2906734"/>
              <a:ext cx="883283" cy="520453"/>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t>SSO</a:t>
              </a:r>
              <a:endParaRPr lang="en-GB" sz="1600" dirty="0"/>
            </a:p>
          </p:txBody>
        </p:sp>
        <p:pic>
          <p:nvPicPr>
            <p:cNvPr id="18" name="Picture 17"/>
            <p:cNvPicPr>
              <a:picLocks noChangeAspect="1"/>
            </p:cNvPicPr>
            <p:nvPr/>
          </p:nvPicPr>
          <p:blipFill>
            <a:blip r:embed="rId4"/>
            <a:stretch>
              <a:fillRect/>
            </a:stretch>
          </p:blipFill>
          <p:spPr>
            <a:xfrm>
              <a:off x="150338" y="2347310"/>
              <a:ext cx="1736790" cy="1651839"/>
            </a:xfrm>
            <a:prstGeom prst="rect">
              <a:avLst/>
            </a:prstGeom>
          </p:spPr>
        </p:pic>
        <p:pic>
          <p:nvPicPr>
            <p:cNvPr id="19" name="Picture 1"/>
            <p:cNvPicPr>
              <a:picLocks noChangeAspect="1" noChangeArrowheads="1"/>
            </p:cNvPicPr>
            <p:nvPr/>
          </p:nvPicPr>
          <p:blipFill>
            <a:blip r:embed="rId5" cstate="print"/>
            <a:srcRect/>
            <a:stretch>
              <a:fillRect/>
            </a:stretch>
          </p:blipFill>
          <p:spPr bwMode="auto">
            <a:xfrm>
              <a:off x="2612275" y="414787"/>
              <a:ext cx="618865" cy="482939"/>
            </a:xfrm>
            <a:prstGeom prst="rect">
              <a:avLst/>
            </a:prstGeom>
            <a:noFill/>
            <a:ln w="9525">
              <a:solidFill>
                <a:schemeClr val="tx1"/>
              </a:solidFill>
              <a:miter lim="800000"/>
              <a:headEnd/>
              <a:tailEnd/>
            </a:ln>
          </p:spPr>
        </p:pic>
        <p:pic>
          <p:nvPicPr>
            <p:cNvPr id="20" name="Picture 19"/>
            <p:cNvPicPr>
              <a:picLocks noChangeAspect="1"/>
            </p:cNvPicPr>
            <p:nvPr/>
          </p:nvPicPr>
          <p:blipFill>
            <a:blip r:embed="rId6"/>
            <a:stretch>
              <a:fillRect/>
            </a:stretch>
          </p:blipFill>
          <p:spPr>
            <a:xfrm>
              <a:off x="1596094" y="1349932"/>
              <a:ext cx="1635046" cy="432344"/>
            </a:xfrm>
            <a:prstGeom prst="rect">
              <a:avLst/>
            </a:prstGeom>
          </p:spPr>
        </p:pic>
        <p:sp>
          <p:nvSpPr>
            <p:cNvPr id="21" name="Left-Right Arrow 20"/>
            <p:cNvSpPr/>
            <p:nvPr/>
          </p:nvSpPr>
          <p:spPr>
            <a:xfrm rot="5400000">
              <a:off x="3495144" y="1916495"/>
              <a:ext cx="534715" cy="267350"/>
            </a:xfrm>
            <a:prstGeom prst="leftRight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Quad Arrow 21"/>
            <p:cNvSpPr/>
            <p:nvPr/>
          </p:nvSpPr>
          <p:spPr>
            <a:xfrm>
              <a:off x="4899420" y="2469372"/>
              <a:ext cx="1374375" cy="1386039"/>
            </a:xfrm>
            <a:prstGeom prst="quad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3" name="Picture 1"/>
            <p:cNvPicPr>
              <a:picLocks noChangeAspect="1" noChangeArrowheads="1"/>
            </p:cNvPicPr>
            <p:nvPr/>
          </p:nvPicPr>
          <p:blipFill>
            <a:blip r:embed="rId5" cstate="print"/>
            <a:srcRect/>
            <a:stretch>
              <a:fillRect/>
            </a:stretch>
          </p:blipFill>
          <p:spPr bwMode="auto">
            <a:xfrm>
              <a:off x="6264245" y="4079880"/>
              <a:ext cx="618865" cy="482939"/>
            </a:xfrm>
            <a:prstGeom prst="rect">
              <a:avLst/>
            </a:prstGeom>
            <a:noFill/>
            <a:ln w="9525">
              <a:solidFill>
                <a:schemeClr val="tx1"/>
              </a:solidFill>
              <a:miter lim="800000"/>
              <a:headEnd/>
              <a:tailEnd/>
            </a:ln>
          </p:spPr>
        </p:pic>
        <p:pic>
          <p:nvPicPr>
            <p:cNvPr id="24" name="Picture 1"/>
            <p:cNvPicPr>
              <a:picLocks noChangeAspect="1" noChangeArrowheads="1"/>
            </p:cNvPicPr>
            <p:nvPr/>
          </p:nvPicPr>
          <p:blipFill>
            <a:blip r:embed="rId5" cstate="print"/>
            <a:srcRect/>
            <a:stretch>
              <a:fillRect/>
            </a:stretch>
          </p:blipFill>
          <p:spPr bwMode="auto">
            <a:xfrm>
              <a:off x="6264245" y="1300004"/>
              <a:ext cx="618865" cy="482939"/>
            </a:xfrm>
            <a:prstGeom prst="rect">
              <a:avLst/>
            </a:prstGeom>
            <a:noFill/>
            <a:ln w="9525">
              <a:solidFill>
                <a:schemeClr val="tx1"/>
              </a:solidFill>
              <a:miter lim="800000"/>
              <a:headEnd/>
              <a:tailEnd/>
            </a:ln>
          </p:spPr>
        </p:pic>
        <p:pic>
          <p:nvPicPr>
            <p:cNvPr id="25" name="Picture 1"/>
            <p:cNvPicPr>
              <a:picLocks noChangeAspect="1" noChangeArrowheads="1"/>
            </p:cNvPicPr>
            <p:nvPr/>
          </p:nvPicPr>
          <p:blipFill>
            <a:blip r:embed="rId5" cstate="print"/>
            <a:srcRect/>
            <a:stretch>
              <a:fillRect/>
            </a:stretch>
          </p:blipFill>
          <p:spPr bwMode="auto">
            <a:xfrm>
              <a:off x="8345467" y="1541473"/>
              <a:ext cx="618865" cy="482939"/>
            </a:xfrm>
            <a:prstGeom prst="rect">
              <a:avLst/>
            </a:prstGeom>
            <a:noFill/>
            <a:ln w="9525">
              <a:solidFill>
                <a:schemeClr val="tx1"/>
              </a:solidFill>
              <a:miter lim="800000"/>
              <a:headEnd/>
              <a:tailEnd/>
            </a:ln>
          </p:spPr>
        </p:pic>
        <p:sp>
          <p:nvSpPr>
            <p:cNvPr id="26" name="Up-Down Arrow 25"/>
            <p:cNvSpPr/>
            <p:nvPr/>
          </p:nvSpPr>
          <p:spPr>
            <a:xfrm>
              <a:off x="3618918" y="4079880"/>
              <a:ext cx="277259" cy="646483"/>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8128378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7"/>
          <p:cNvSpPr txBox="1">
            <a:spLocks noChangeArrowheads="1"/>
          </p:cNvSpPr>
          <p:nvPr/>
        </p:nvSpPr>
        <p:spPr bwMode="auto">
          <a:xfrm>
            <a:off x="379413" y="1268760"/>
            <a:ext cx="6136803" cy="4608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600"/>
              </a:spcBef>
              <a:spcAft>
                <a:spcPts val="600"/>
              </a:spcAft>
              <a:buNone/>
            </a:pPr>
            <a:r>
              <a:rPr lang="en-GB" sz="1800" b="1" dirty="0" err="1" smtClean="0">
                <a:solidFill>
                  <a:srgbClr val="C00000"/>
                </a:solidFill>
              </a:rPr>
              <a:t>WeNMAR</a:t>
            </a:r>
            <a:r>
              <a:rPr lang="en-GB" sz="1800" b="1" dirty="0" smtClean="0">
                <a:solidFill>
                  <a:srgbClr val="C00000"/>
                </a:solidFill>
              </a:rPr>
              <a:t> – Structural Biology</a:t>
            </a:r>
            <a:endParaRPr lang="en-GB" sz="1800" b="1" dirty="0">
              <a:solidFill>
                <a:srgbClr val="C00000"/>
              </a:solidFill>
            </a:endParaRPr>
          </a:p>
          <a:p>
            <a:pPr>
              <a:lnSpc>
                <a:spcPts val="2160"/>
              </a:lnSpc>
              <a:spcBef>
                <a:spcPts val="600"/>
              </a:spcBef>
              <a:spcAft>
                <a:spcPts val="600"/>
              </a:spcAft>
            </a:pPr>
            <a:r>
              <a:rPr lang="en-GB" sz="1800" dirty="0">
                <a:solidFill>
                  <a:schemeClr val="tx1"/>
                </a:solidFill>
              </a:rPr>
              <a:t>Validating </a:t>
            </a:r>
            <a:r>
              <a:rPr lang="en-GB" sz="1800" dirty="0" err="1">
                <a:solidFill>
                  <a:schemeClr val="tx1"/>
                </a:solidFill>
              </a:rPr>
              <a:t>biomolecular</a:t>
            </a:r>
            <a:r>
              <a:rPr lang="en-GB" sz="1800" dirty="0">
                <a:solidFill>
                  <a:schemeClr val="tx1"/>
                </a:solidFill>
              </a:rPr>
              <a:t> NMR structures. VM images pre-packaged with </a:t>
            </a:r>
            <a:r>
              <a:rPr lang="en-GB" sz="1800" dirty="0" err="1">
                <a:solidFill>
                  <a:schemeClr val="tx1"/>
                </a:solidFill>
              </a:rPr>
              <a:t>VirtualCing</a:t>
            </a:r>
            <a:r>
              <a:rPr lang="en-GB" sz="1800" dirty="0">
                <a:solidFill>
                  <a:schemeClr val="tx1"/>
                </a:solidFill>
              </a:rPr>
              <a:t> and </a:t>
            </a:r>
            <a:r>
              <a:rPr lang="en-GB" sz="1800" dirty="0" err="1">
                <a:solidFill>
                  <a:schemeClr val="tx1"/>
                </a:solidFill>
              </a:rPr>
              <a:t>ToPoS</a:t>
            </a:r>
            <a:r>
              <a:rPr lang="en-GB" sz="1800" dirty="0">
                <a:solidFill>
                  <a:schemeClr val="tx1"/>
                </a:solidFill>
              </a:rPr>
              <a:t>.</a:t>
            </a:r>
          </a:p>
          <a:p>
            <a:pPr>
              <a:lnSpc>
                <a:spcPts val="2160"/>
              </a:lnSpc>
              <a:spcBef>
                <a:spcPts val="600"/>
              </a:spcBef>
              <a:spcAft>
                <a:spcPts val="600"/>
              </a:spcAft>
            </a:pPr>
            <a:r>
              <a:rPr lang="en-GB" sz="1800" dirty="0">
                <a:solidFill>
                  <a:schemeClr val="tx1"/>
                </a:solidFill>
              </a:rPr>
              <a:t>Training. VM images pre-packaged with </a:t>
            </a:r>
            <a:r>
              <a:rPr lang="en-GB" sz="1800" dirty="0" err="1">
                <a:solidFill>
                  <a:schemeClr val="tx1"/>
                </a:solidFill>
              </a:rPr>
              <a:t>Gromacs</a:t>
            </a:r>
            <a:r>
              <a:rPr lang="en-GB" sz="1800" dirty="0" smtClean="0">
                <a:solidFill>
                  <a:schemeClr val="tx1"/>
                </a:solidFill>
              </a:rPr>
              <a:t>.</a:t>
            </a:r>
            <a:endParaRPr lang="en-GB" sz="1800" dirty="0">
              <a:solidFill>
                <a:schemeClr val="tx1"/>
              </a:solidFill>
            </a:endParaRPr>
          </a:p>
          <a:p>
            <a:pPr marL="0" indent="0">
              <a:lnSpc>
                <a:spcPts val="2160"/>
              </a:lnSpc>
              <a:spcBef>
                <a:spcPts val="1200"/>
              </a:spcBef>
              <a:spcAft>
                <a:spcPts val="600"/>
              </a:spcAft>
              <a:buNone/>
            </a:pPr>
            <a:r>
              <a:rPr lang="en-GB" sz="1800" b="1" dirty="0" err="1" smtClean="0">
                <a:solidFill>
                  <a:srgbClr val="C00000"/>
                </a:solidFill>
              </a:rPr>
              <a:t>BioVel</a:t>
            </a:r>
            <a:r>
              <a:rPr lang="en-GB" sz="1800" b="1" dirty="0" smtClean="0">
                <a:solidFill>
                  <a:srgbClr val="C00000"/>
                </a:solidFill>
              </a:rPr>
              <a:t>/</a:t>
            </a:r>
            <a:r>
              <a:rPr lang="en-GB" sz="1800" b="1" dirty="0" err="1" smtClean="0">
                <a:solidFill>
                  <a:srgbClr val="C00000"/>
                </a:solidFill>
              </a:rPr>
              <a:t>OpenBio</a:t>
            </a:r>
            <a:r>
              <a:rPr lang="en-GB" sz="1800" b="1" dirty="0" smtClean="0">
                <a:solidFill>
                  <a:srgbClr val="C00000"/>
                </a:solidFill>
              </a:rPr>
              <a:t> – Ecology </a:t>
            </a:r>
          </a:p>
          <a:p>
            <a:pPr>
              <a:lnSpc>
                <a:spcPts val="2160"/>
              </a:lnSpc>
              <a:spcBef>
                <a:spcPts val="600"/>
              </a:spcBef>
              <a:spcAft>
                <a:spcPts val="600"/>
              </a:spcAft>
            </a:pPr>
            <a:r>
              <a:rPr lang="en-GB" sz="1800" dirty="0"/>
              <a:t>remote hosting of </a:t>
            </a:r>
            <a:r>
              <a:rPr lang="en-GB" sz="1800" dirty="0" err="1"/>
              <a:t>OpenModeller</a:t>
            </a:r>
            <a:r>
              <a:rPr lang="en-GB" sz="1800" dirty="0"/>
              <a:t> service.</a:t>
            </a:r>
            <a:endParaRPr lang="en-GB" sz="1800" dirty="0" smtClean="0"/>
          </a:p>
          <a:p>
            <a:pPr>
              <a:lnSpc>
                <a:spcPts val="2160"/>
              </a:lnSpc>
              <a:spcBef>
                <a:spcPts val="600"/>
              </a:spcBef>
              <a:spcAft>
                <a:spcPts val="600"/>
              </a:spcAft>
            </a:pPr>
            <a:r>
              <a:rPr lang="en-GB" sz="1800" dirty="0" err="1" smtClean="0"/>
              <a:t>OpenModeller</a:t>
            </a:r>
            <a:r>
              <a:rPr lang="en-GB" sz="1800" dirty="0" smtClean="0"/>
              <a:t> + Venus-C COMPS + </a:t>
            </a:r>
            <a:r>
              <a:rPr lang="en-GB" sz="1800" dirty="0" err="1" smtClean="0"/>
              <a:t>FedCloud</a:t>
            </a:r>
            <a:r>
              <a:rPr lang="en-GB" sz="1800" dirty="0" smtClean="0"/>
              <a:t> test bed. </a:t>
            </a:r>
          </a:p>
          <a:p>
            <a:pPr marL="0" lvl="0" indent="0">
              <a:lnSpc>
                <a:spcPts val="2160"/>
              </a:lnSpc>
              <a:spcBef>
                <a:spcPts val="1200"/>
              </a:spcBef>
              <a:spcAft>
                <a:spcPts val="600"/>
              </a:spcAft>
              <a:buNone/>
            </a:pPr>
            <a:r>
              <a:rPr lang="en-GB" sz="1800" b="1" dirty="0" smtClean="0">
                <a:solidFill>
                  <a:srgbClr val="C00000"/>
                </a:solidFill>
              </a:rPr>
              <a:t>WS-PGRADE/</a:t>
            </a:r>
            <a:r>
              <a:rPr lang="en-GB" sz="1800" b="1" dirty="0" err="1" smtClean="0">
                <a:solidFill>
                  <a:srgbClr val="C00000"/>
                </a:solidFill>
              </a:rPr>
              <a:t>gUSE</a:t>
            </a:r>
            <a:r>
              <a:rPr lang="en-GB" sz="1800" b="1" dirty="0" smtClean="0">
                <a:solidFill>
                  <a:srgbClr val="C00000"/>
                </a:solidFill>
              </a:rPr>
              <a:t> – Software Engineering</a:t>
            </a:r>
          </a:p>
          <a:p>
            <a:pPr>
              <a:lnSpc>
                <a:spcPts val="2160"/>
              </a:lnSpc>
              <a:spcBef>
                <a:spcPts val="600"/>
              </a:spcBef>
              <a:spcAft>
                <a:spcPts val="600"/>
              </a:spcAft>
            </a:pPr>
            <a:r>
              <a:rPr lang="en-GB" sz="1800" dirty="0" smtClean="0">
                <a:solidFill>
                  <a:schemeClr val="tx1"/>
                </a:solidFill>
              </a:rPr>
              <a:t>User support environment for grid and clouds + GUI.</a:t>
            </a:r>
          </a:p>
          <a:p>
            <a:pPr>
              <a:lnSpc>
                <a:spcPts val="2160"/>
              </a:lnSpc>
              <a:spcBef>
                <a:spcPts val="600"/>
              </a:spcBef>
              <a:spcAft>
                <a:spcPts val="600"/>
              </a:spcAft>
            </a:pPr>
            <a:r>
              <a:rPr lang="en-GB" sz="1800" dirty="0" smtClean="0">
                <a:solidFill>
                  <a:schemeClr val="tx1"/>
                </a:solidFill>
              </a:rPr>
              <a:t>Flexible deployment of virtualised DCI to run predefined, repeatable tests.</a:t>
            </a:r>
          </a:p>
        </p:txBody>
      </p:sp>
      <p:sp>
        <p:nvSpPr>
          <p:cNvPr id="6" name="Rectangle 6"/>
          <p:cNvSpPr>
            <a:spLocks noGrp="1" noChangeArrowheads="1"/>
          </p:cNvSpPr>
          <p:nvPr>
            <p:ph type="title"/>
          </p:nvPr>
        </p:nvSpPr>
        <p:spPr>
          <a:xfrm>
            <a:off x="381000" y="152400"/>
            <a:ext cx="8207375" cy="685800"/>
          </a:xfrm>
        </p:spPr>
        <p:txBody>
          <a:bodyPr/>
          <a:lstStyle/>
          <a:p>
            <a:r>
              <a:rPr lang="en-GB" sz="2600" dirty="0" smtClean="0">
                <a:solidFill>
                  <a:srgbClr val="042662"/>
                </a:solidFill>
              </a:rPr>
              <a:t>Use Cases – April 2013</a:t>
            </a:r>
            <a:endParaRPr lang="en-GB" sz="2600" dirty="0">
              <a:solidFill>
                <a:srgbClr val="042662"/>
              </a:solidFill>
            </a:endParaRPr>
          </a:p>
        </p:txBody>
      </p:sp>
      <p:pic>
        <p:nvPicPr>
          <p:cNvPr id="5" name="Picture 4" descr="http://www.wenmr.eu/wenmr/sites/all/themes/wenmr/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448" y="1124744"/>
            <a:ext cx="1800000" cy="6757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slu.se/Global/externwebben/centrumbildningar-projekt/sv-lifewatch/nyheter/biov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4618" y="3167657"/>
            <a:ext cx="939660" cy="118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0" descr="C:\SZTAKI\Grafika\gUSE-large_trans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448" y="4662272"/>
            <a:ext cx="1620000" cy="12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8" descr="EUBrazilOpenBio-Logo_fina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04448" y="2107117"/>
            <a:ext cx="1800000" cy="75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65121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 name="Straight Arrow Connector 132"/>
          <p:cNvCxnSpPr>
            <a:stCxn id="74" idx="1"/>
            <a:endCxn id="132" idx="3"/>
          </p:cNvCxnSpPr>
          <p:nvPr/>
        </p:nvCxnSpPr>
        <p:spPr bwMode="auto">
          <a:xfrm flipH="1" flipV="1">
            <a:off x="6156176" y="3306614"/>
            <a:ext cx="756264" cy="1568569"/>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34" name="Straight Arrow Connector 133"/>
          <p:cNvCxnSpPr>
            <a:stCxn id="69" idx="1"/>
            <a:endCxn id="132" idx="3"/>
          </p:cNvCxnSpPr>
          <p:nvPr/>
        </p:nvCxnSpPr>
        <p:spPr bwMode="auto">
          <a:xfrm flipH="1" flipV="1">
            <a:off x="6156176" y="3306614"/>
            <a:ext cx="756264" cy="140387"/>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35" name="Straight Arrow Connector 134"/>
          <p:cNvCxnSpPr>
            <a:stCxn id="70" idx="1"/>
            <a:endCxn id="132" idx="3"/>
          </p:cNvCxnSpPr>
          <p:nvPr/>
        </p:nvCxnSpPr>
        <p:spPr bwMode="auto">
          <a:xfrm flipH="1" flipV="1">
            <a:off x="6156176" y="3306614"/>
            <a:ext cx="756264" cy="854478"/>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36" name="Straight Arrow Connector 135"/>
          <p:cNvCxnSpPr>
            <a:stCxn id="71" idx="1"/>
            <a:endCxn id="132" idx="3"/>
          </p:cNvCxnSpPr>
          <p:nvPr/>
        </p:nvCxnSpPr>
        <p:spPr bwMode="auto">
          <a:xfrm flipH="1" flipV="1">
            <a:off x="6156176" y="3306614"/>
            <a:ext cx="756264" cy="2282658"/>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37" name="Straight Arrow Connector 136"/>
          <p:cNvCxnSpPr>
            <a:stCxn id="63" idx="3"/>
            <a:endCxn id="132" idx="1"/>
          </p:cNvCxnSpPr>
          <p:nvPr/>
        </p:nvCxnSpPr>
        <p:spPr bwMode="auto">
          <a:xfrm>
            <a:off x="3491880" y="1034721"/>
            <a:ext cx="1016425" cy="2271893"/>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38" name="Straight Arrow Connector 137"/>
          <p:cNvCxnSpPr>
            <a:stCxn id="64" idx="3"/>
            <a:endCxn id="132" idx="1"/>
          </p:cNvCxnSpPr>
          <p:nvPr/>
        </p:nvCxnSpPr>
        <p:spPr bwMode="auto">
          <a:xfrm>
            <a:off x="3491880" y="1289295"/>
            <a:ext cx="1016425" cy="2017319"/>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39" name="Straight Arrow Connector 138"/>
          <p:cNvCxnSpPr>
            <a:stCxn id="88" idx="3"/>
            <a:endCxn id="132" idx="1"/>
          </p:cNvCxnSpPr>
          <p:nvPr/>
        </p:nvCxnSpPr>
        <p:spPr bwMode="auto">
          <a:xfrm>
            <a:off x="3491880" y="1702260"/>
            <a:ext cx="1016425" cy="1604354"/>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40" name="Straight Arrow Connector 139"/>
          <p:cNvCxnSpPr>
            <a:stCxn id="89" idx="3"/>
            <a:endCxn id="132" idx="1"/>
          </p:cNvCxnSpPr>
          <p:nvPr/>
        </p:nvCxnSpPr>
        <p:spPr bwMode="auto">
          <a:xfrm>
            <a:off x="3491880" y="1955169"/>
            <a:ext cx="1016425" cy="1351445"/>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41" name="Straight Arrow Connector 140"/>
          <p:cNvCxnSpPr>
            <a:stCxn id="86" idx="3"/>
            <a:endCxn id="132" idx="1"/>
          </p:cNvCxnSpPr>
          <p:nvPr/>
        </p:nvCxnSpPr>
        <p:spPr bwMode="auto">
          <a:xfrm>
            <a:off x="3500193" y="2351185"/>
            <a:ext cx="1008112" cy="955429"/>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42" name="Straight Arrow Connector 141"/>
          <p:cNvCxnSpPr>
            <a:stCxn id="91" idx="3"/>
            <a:endCxn id="132" idx="1"/>
          </p:cNvCxnSpPr>
          <p:nvPr/>
        </p:nvCxnSpPr>
        <p:spPr bwMode="auto">
          <a:xfrm>
            <a:off x="3491880" y="3000172"/>
            <a:ext cx="1016425" cy="306442"/>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44" name="Straight Arrow Connector 143"/>
          <p:cNvCxnSpPr>
            <a:stCxn id="83" idx="3"/>
            <a:endCxn id="132" idx="1"/>
          </p:cNvCxnSpPr>
          <p:nvPr/>
        </p:nvCxnSpPr>
        <p:spPr bwMode="auto">
          <a:xfrm flipV="1">
            <a:off x="3500193" y="3306614"/>
            <a:ext cx="1008112" cy="340715"/>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45" name="Straight Arrow Connector 144"/>
          <p:cNvCxnSpPr>
            <a:stCxn id="85" idx="3"/>
            <a:endCxn id="132" idx="1"/>
          </p:cNvCxnSpPr>
          <p:nvPr/>
        </p:nvCxnSpPr>
        <p:spPr bwMode="auto">
          <a:xfrm flipV="1">
            <a:off x="3500193" y="3306614"/>
            <a:ext cx="1008112" cy="1240787"/>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56" name="Straight Arrow Connector 55"/>
          <p:cNvCxnSpPr>
            <a:stCxn id="110" idx="3"/>
            <a:endCxn id="132" idx="1"/>
          </p:cNvCxnSpPr>
          <p:nvPr/>
        </p:nvCxnSpPr>
        <p:spPr bwMode="auto">
          <a:xfrm flipV="1">
            <a:off x="3500193" y="3306614"/>
            <a:ext cx="1008112" cy="1636915"/>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39" name="Rectangle 6"/>
          <p:cNvSpPr txBox="1">
            <a:spLocks noChangeArrowheads="1"/>
          </p:cNvSpPr>
          <p:nvPr/>
        </p:nvSpPr>
        <p:spPr>
          <a:xfrm>
            <a:off x="381000" y="152400"/>
            <a:ext cx="4911080"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solidFill>
                  <a:srgbClr val="042662"/>
                </a:solidFill>
              </a:rPr>
              <a:t>Power User</a:t>
            </a:r>
            <a:endParaRPr lang="en-GB" sz="2600" dirty="0">
              <a:solidFill>
                <a:srgbClr val="042662"/>
              </a:solidFill>
            </a:endParaRPr>
          </a:p>
        </p:txBody>
      </p:sp>
      <p:sp>
        <p:nvSpPr>
          <p:cNvPr id="63" name="Rectangle 62"/>
          <p:cNvSpPr/>
          <p:nvPr/>
        </p:nvSpPr>
        <p:spPr>
          <a:xfrm>
            <a:off x="2411760" y="90872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64" name="Rectangle 63"/>
          <p:cNvSpPr/>
          <p:nvPr/>
        </p:nvSpPr>
        <p:spPr>
          <a:xfrm>
            <a:off x="2411760" y="1163295"/>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CDMI 1.0</a:t>
            </a:r>
          </a:p>
        </p:txBody>
      </p:sp>
      <p:sp>
        <p:nvSpPr>
          <p:cNvPr id="69" name="Rectangle 68"/>
          <p:cNvSpPr/>
          <p:nvPr/>
        </p:nvSpPr>
        <p:spPr>
          <a:xfrm>
            <a:off x="6912440" y="3159001"/>
            <a:ext cx="1800000" cy="576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Information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122047"/>
                </a:solidFill>
                <a:effectLst/>
                <a:uLnTx/>
                <a:uFillTx/>
                <a:latin typeface="+mn-lt"/>
                <a:ea typeface="+mn-ea"/>
                <a:cs typeface="+mn-cs"/>
              </a:rPr>
              <a:t>LDAP</a:t>
            </a:r>
          </a:p>
        </p:txBody>
      </p:sp>
      <p:sp>
        <p:nvSpPr>
          <p:cNvPr id="70" name="Rectangle 69"/>
          <p:cNvSpPr/>
          <p:nvPr/>
        </p:nvSpPr>
        <p:spPr>
          <a:xfrm>
            <a:off x="6912440" y="3873092"/>
            <a:ext cx="1800000" cy="576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Monitoring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err="1" smtClean="0">
                <a:ln>
                  <a:noFill/>
                </a:ln>
                <a:solidFill>
                  <a:srgbClr val="122047"/>
                </a:solidFill>
                <a:effectLst/>
                <a:uLnTx/>
                <a:uFillTx/>
                <a:latin typeface="+mn-lt"/>
                <a:ea typeface="+mn-ea"/>
                <a:cs typeface="+mn-cs"/>
              </a:rPr>
              <a:t>Nagios</a:t>
            </a:r>
            <a:endParaRPr kumimoji="0" lang="en-US" sz="1600" i="0" u="none" strike="noStrike" kern="0" cap="none" spc="0" normalizeH="0" baseline="0" noProof="0" dirty="0">
              <a:ln>
                <a:noFill/>
              </a:ln>
              <a:solidFill>
                <a:srgbClr val="122047"/>
              </a:solidFill>
              <a:effectLst/>
              <a:uLnTx/>
              <a:uFillTx/>
              <a:latin typeface="+mn-lt"/>
              <a:ea typeface="+mn-ea"/>
              <a:cs typeface="+mn-cs"/>
            </a:endParaRPr>
          </a:p>
        </p:txBody>
      </p:sp>
      <p:sp>
        <p:nvSpPr>
          <p:cNvPr id="71" name="Rectangle 70"/>
          <p:cNvSpPr/>
          <p:nvPr/>
        </p:nvSpPr>
        <p:spPr>
          <a:xfrm>
            <a:off x="6912440" y="5301272"/>
            <a:ext cx="1800000" cy="576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Accounting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122047"/>
                </a:solidFill>
                <a:effectLst/>
                <a:uLnTx/>
                <a:uFillTx/>
                <a:latin typeface="+mn-lt"/>
                <a:ea typeface="+mn-ea"/>
                <a:cs typeface="+mn-cs"/>
              </a:rPr>
              <a:t>APEL</a:t>
            </a:r>
            <a:endParaRPr kumimoji="0" lang="en-US" sz="1600" i="1" u="none" strike="noStrike" kern="0" cap="none" spc="0" normalizeH="0" baseline="0" noProof="0" dirty="0">
              <a:ln>
                <a:noFill/>
              </a:ln>
              <a:solidFill>
                <a:srgbClr val="122047"/>
              </a:solidFill>
              <a:effectLst/>
              <a:uLnTx/>
              <a:uFillTx/>
              <a:latin typeface="+mn-lt"/>
              <a:ea typeface="+mn-ea"/>
              <a:cs typeface="+mn-cs"/>
            </a:endParaRPr>
          </a:p>
        </p:txBody>
      </p:sp>
      <p:sp>
        <p:nvSpPr>
          <p:cNvPr id="74" name="Rectangle 73"/>
          <p:cNvSpPr/>
          <p:nvPr/>
        </p:nvSpPr>
        <p:spPr>
          <a:xfrm>
            <a:off x="6912440" y="4587183"/>
            <a:ext cx="1800000" cy="576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rPr>
              <a:t>VM </a:t>
            </a:r>
            <a:r>
              <a:rPr kumimoji="0" lang="en-US" sz="1600" b="1" i="0" u="none" strike="noStrike" kern="0" cap="none" spc="0" normalizeH="0" noProof="0" dirty="0" smtClean="0">
                <a:ln>
                  <a:noFill/>
                </a:ln>
                <a:solidFill>
                  <a:srgbClr val="A50021"/>
                </a:solidFill>
                <a:effectLst/>
                <a:uLnTx/>
                <a:uFillTx/>
                <a:latin typeface="+mn-lt"/>
              </a:rPr>
              <a:t>metadata</a:t>
            </a:r>
            <a:endParaRPr kumimoji="0" lang="en-US" sz="1600" b="1" i="0" u="none" strike="noStrike" kern="0" cap="none" spc="0" normalizeH="0" baseline="0" noProof="0" dirty="0" smtClean="0">
              <a:ln>
                <a:noFill/>
              </a:ln>
              <a:solidFill>
                <a:srgbClr val="A50021"/>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latin typeface="+mn-lt"/>
              </a:rPr>
              <a:t>Marketplace</a:t>
            </a:r>
            <a:endParaRPr kumimoji="0" lang="en-US" sz="1600" i="0" u="none" strike="noStrike" kern="0" cap="none" spc="0" normalizeH="0" baseline="0" noProof="0" dirty="0">
              <a:ln>
                <a:noFill/>
              </a:ln>
              <a:effectLst/>
              <a:uLnTx/>
              <a:uFillTx/>
              <a:latin typeface="+mn-lt"/>
            </a:endParaRPr>
          </a:p>
        </p:txBody>
      </p:sp>
      <p:sp>
        <p:nvSpPr>
          <p:cNvPr id="83" name="Rectangle 82"/>
          <p:cNvSpPr/>
          <p:nvPr/>
        </p:nvSpPr>
        <p:spPr>
          <a:xfrm>
            <a:off x="2420073" y="3521329"/>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85" name="Rectangle 84"/>
          <p:cNvSpPr/>
          <p:nvPr/>
        </p:nvSpPr>
        <p:spPr>
          <a:xfrm>
            <a:off x="2420073" y="442140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CDMI 1.0</a:t>
            </a:r>
          </a:p>
        </p:txBody>
      </p:sp>
      <p:sp>
        <p:nvSpPr>
          <p:cNvPr id="86" name="Rectangle 85"/>
          <p:cNvSpPr/>
          <p:nvPr/>
        </p:nvSpPr>
        <p:spPr>
          <a:xfrm>
            <a:off x="2420073" y="2225185"/>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88" name="Rectangle 87"/>
          <p:cNvSpPr/>
          <p:nvPr/>
        </p:nvSpPr>
        <p:spPr>
          <a:xfrm>
            <a:off x="2411760" y="157626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89" name="Rectangle 88"/>
          <p:cNvSpPr/>
          <p:nvPr/>
        </p:nvSpPr>
        <p:spPr>
          <a:xfrm>
            <a:off x="2411760" y="1829169"/>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CDMI 1.0</a:t>
            </a:r>
          </a:p>
        </p:txBody>
      </p:sp>
      <p:sp>
        <p:nvSpPr>
          <p:cNvPr id="91" name="Rectangle 90"/>
          <p:cNvSpPr/>
          <p:nvPr/>
        </p:nvSpPr>
        <p:spPr>
          <a:xfrm>
            <a:off x="2411760" y="2874172"/>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110" name="Rectangle 109"/>
          <p:cNvSpPr/>
          <p:nvPr/>
        </p:nvSpPr>
        <p:spPr>
          <a:xfrm>
            <a:off x="2420073" y="4817529"/>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41" name="Rectangle 40"/>
          <p:cNvSpPr/>
          <p:nvPr/>
        </p:nvSpPr>
        <p:spPr>
          <a:xfrm>
            <a:off x="2420073" y="544528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42" name="Straight Arrow Connector 41"/>
          <p:cNvCxnSpPr>
            <a:stCxn id="41" idx="3"/>
            <a:endCxn id="132" idx="1"/>
          </p:cNvCxnSpPr>
          <p:nvPr/>
        </p:nvCxnSpPr>
        <p:spPr bwMode="auto">
          <a:xfrm flipV="1">
            <a:off x="3500193" y="3306614"/>
            <a:ext cx="1008112" cy="2264666"/>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65" name="Rectangle 64"/>
          <p:cNvSpPr/>
          <p:nvPr/>
        </p:nvSpPr>
        <p:spPr>
          <a:xfrm>
            <a:off x="6912440" y="1730819"/>
            <a:ext cx="1800000" cy="576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VOMS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122047"/>
                </a:solidFill>
                <a:effectLst/>
                <a:uLnTx/>
                <a:uFillTx/>
                <a:latin typeface="+mn-lt"/>
                <a:ea typeface="+mn-ea"/>
                <a:cs typeface="+mn-cs"/>
              </a:rPr>
              <a:t>PERUN</a:t>
            </a:r>
          </a:p>
        </p:txBody>
      </p:sp>
      <p:sp>
        <p:nvSpPr>
          <p:cNvPr id="66" name="Rectangle 65"/>
          <p:cNvSpPr/>
          <p:nvPr/>
        </p:nvSpPr>
        <p:spPr>
          <a:xfrm>
            <a:off x="6912440" y="1016728"/>
            <a:ext cx="1800000" cy="576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Certification Authority</a:t>
            </a:r>
            <a:endParaRPr kumimoji="0" lang="en-US" sz="16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67" name="Straight Arrow Connector 66"/>
          <p:cNvCxnSpPr>
            <a:stCxn id="66" idx="1"/>
            <a:endCxn id="132" idx="3"/>
          </p:cNvCxnSpPr>
          <p:nvPr/>
        </p:nvCxnSpPr>
        <p:spPr bwMode="auto">
          <a:xfrm flipH="1">
            <a:off x="6156176" y="1304728"/>
            <a:ext cx="756264" cy="2001886"/>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72" name="Straight Arrow Connector 71"/>
          <p:cNvCxnSpPr>
            <a:stCxn id="65" idx="1"/>
            <a:endCxn id="132" idx="3"/>
          </p:cNvCxnSpPr>
          <p:nvPr/>
        </p:nvCxnSpPr>
        <p:spPr bwMode="auto">
          <a:xfrm flipH="1">
            <a:off x="6156176" y="2018819"/>
            <a:ext cx="756264" cy="1287795"/>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111" name="Rectangle 110"/>
          <p:cNvSpPr/>
          <p:nvPr/>
        </p:nvSpPr>
        <p:spPr>
          <a:xfrm>
            <a:off x="6912440" y="2444910"/>
            <a:ext cx="1800000" cy="576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rPr>
              <a:t>Appliance Repository</a:t>
            </a:r>
            <a:endParaRPr kumimoji="0" lang="en-US" sz="1600" i="0" u="none" strike="noStrike" kern="0" cap="none" spc="0" normalizeH="0" baseline="0" noProof="0" dirty="0">
              <a:ln>
                <a:noFill/>
              </a:ln>
              <a:effectLst/>
              <a:uLnTx/>
              <a:uFillTx/>
              <a:latin typeface="+mn-lt"/>
            </a:endParaRPr>
          </a:p>
        </p:txBody>
      </p:sp>
      <p:cxnSp>
        <p:nvCxnSpPr>
          <p:cNvPr id="112" name="Straight Arrow Connector 111"/>
          <p:cNvCxnSpPr>
            <a:stCxn id="111" idx="1"/>
            <a:endCxn id="132" idx="3"/>
          </p:cNvCxnSpPr>
          <p:nvPr/>
        </p:nvCxnSpPr>
        <p:spPr bwMode="auto">
          <a:xfrm flipH="1">
            <a:off x="6156176" y="2732910"/>
            <a:ext cx="756264" cy="573704"/>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146" name="Rectangle 145"/>
          <p:cNvSpPr/>
          <p:nvPr/>
        </p:nvSpPr>
        <p:spPr>
          <a:xfrm>
            <a:off x="2907503" y="6221601"/>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lang="en-US" sz="1400" kern="0" dirty="0" smtClean="0">
                <a:solidFill>
                  <a:srgbClr val="122047"/>
                </a:solidFill>
                <a:latin typeface="+mn-lt"/>
              </a:rPr>
              <a:t>INFN/CNAF</a:t>
            </a:r>
            <a:endParaRPr kumimoji="0" lang="en-US" sz="1400" i="0" u="none" strike="noStrike" kern="0" cap="none" spc="0" normalizeH="0" baseline="0" noProof="0" dirty="0">
              <a:ln>
                <a:noFill/>
              </a:ln>
              <a:solidFill>
                <a:srgbClr val="122047"/>
              </a:solidFill>
              <a:effectLst/>
              <a:uLnTx/>
              <a:uFillTx/>
              <a:latin typeface="+mn-lt"/>
            </a:endParaRPr>
          </a:p>
        </p:txBody>
      </p:sp>
      <p:sp>
        <p:nvSpPr>
          <p:cNvPr id="147" name="Rectangle 146"/>
          <p:cNvSpPr/>
          <p:nvPr/>
        </p:nvSpPr>
        <p:spPr>
          <a:xfrm>
            <a:off x="2907503" y="594928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148" name="Straight Arrow Connector 147"/>
          <p:cNvCxnSpPr>
            <a:stCxn id="147" idx="3"/>
            <a:endCxn id="132" idx="1"/>
          </p:cNvCxnSpPr>
          <p:nvPr/>
        </p:nvCxnSpPr>
        <p:spPr bwMode="auto">
          <a:xfrm flipV="1">
            <a:off x="3987623" y="3306614"/>
            <a:ext cx="520682" cy="2768666"/>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132" name="Rectangle 131"/>
          <p:cNvSpPr>
            <a:spLocks noChangeAspect="1"/>
          </p:cNvSpPr>
          <p:nvPr/>
        </p:nvSpPr>
        <p:spPr bwMode="auto">
          <a:xfrm>
            <a:off x="4508305" y="2348879"/>
            <a:ext cx="1647871" cy="1915469"/>
          </a:xfrm>
          <a:prstGeom prst="rect">
            <a:avLst/>
          </a:prstGeom>
          <a:solidFill>
            <a:schemeClr val="bg1"/>
          </a:solidFill>
          <a:ln w="25400" cap="flat" cmpd="sng" algn="ctr">
            <a:solidFill>
              <a:srgbClr val="92D050"/>
            </a:solidFill>
            <a:prstDash val="solid"/>
            <a:round/>
            <a:headEnd type="none" w="med" len="med"/>
            <a:tailEnd type="none" w="med" len="med"/>
          </a:ln>
          <a:effectLst>
            <a:outerShdw blurRad="127000" dist="38100" dir="2700000" algn="tl" rotWithShape="0">
              <a:schemeClr val="bg1">
                <a:lumMod val="85000"/>
                <a:alpha val="40000"/>
              </a:scheme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ts val="600"/>
              </a:spcAft>
              <a:buClrTx/>
              <a:buSzTx/>
              <a:buFontTx/>
              <a:buNone/>
              <a:tabLst/>
            </a:pPr>
            <a:r>
              <a:rPr kumimoji="0" lang="en-GB" sz="1600" b="1" i="0" u="none" strike="noStrike" cap="none" normalizeH="0" baseline="0" dirty="0" smtClean="0">
                <a:ln>
                  <a:noFill/>
                </a:ln>
                <a:solidFill>
                  <a:srgbClr val="C00000"/>
                </a:solidFill>
                <a:effectLst/>
                <a:latin typeface="+mn-lt"/>
              </a:rPr>
              <a:t>User(s)</a:t>
            </a:r>
          </a:p>
          <a:p>
            <a:pPr marL="261938" marR="0" indent="-261938" defTabSz="914400" rtl="0" eaLnBrk="0" fontAlgn="base" latinLnBrk="0" hangingPunct="0">
              <a:lnSpc>
                <a:spcPct val="150000"/>
              </a:lnSpc>
              <a:spcBef>
                <a:spcPct val="0"/>
              </a:spcBef>
              <a:spcAft>
                <a:spcPct val="0"/>
              </a:spcAft>
              <a:buClrTx/>
              <a:buSzTx/>
              <a:buFont typeface="+mj-lt"/>
              <a:buAutoNum type="arabicPeriod"/>
              <a:tabLst/>
            </a:pPr>
            <a:r>
              <a:rPr lang="en-GB" sz="1600" dirty="0" smtClean="0">
                <a:latin typeface="+mn-lt"/>
              </a:rPr>
              <a:t>VOMS</a:t>
            </a:r>
          </a:p>
          <a:p>
            <a:pPr marL="261938" marR="0" indent="-261938" defTabSz="914400" rtl="0" eaLnBrk="0" fontAlgn="base" latinLnBrk="0" hangingPunct="0">
              <a:lnSpc>
                <a:spcPct val="150000"/>
              </a:lnSpc>
              <a:spcBef>
                <a:spcPct val="0"/>
              </a:spcBef>
              <a:spcAft>
                <a:spcPct val="0"/>
              </a:spcAft>
              <a:buClrTx/>
              <a:buSzTx/>
              <a:buFont typeface="+mj-lt"/>
              <a:buAutoNum type="arabicPeriod"/>
              <a:tabLst/>
            </a:pPr>
            <a:r>
              <a:rPr kumimoji="0" lang="en-GB" sz="1600" b="0" i="0" u="none" strike="noStrike" cap="none" normalizeH="0" baseline="0" dirty="0" smtClean="0">
                <a:ln>
                  <a:noFill/>
                </a:ln>
                <a:solidFill>
                  <a:schemeClr val="tx1"/>
                </a:solidFill>
                <a:effectLst/>
                <a:latin typeface="+mn-lt"/>
              </a:rPr>
              <a:t>SSH key</a:t>
            </a:r>
          </a:p>
          <a:p>
            <a:pPr marL="261938" marR="0" indent="-261938" defTabSz="914400" rtl="0" eaLnBrk="0" fontAlgn="base" latinLnBrk="0" hangingPunct="0">
              <a:lnSpc>
                <a:spcPct val="150000"/>
              </a:lnSpc>
              <a:spcBef>
                <a:spcPct val="0"/>
              </a:spcBef>
              <a:spcAft>
                <a:spcPct val="0"/>
              </a:spcAft>
              <a:buClrTx/>
              <a:buSzTx/>
              <a:buFont typeface="+mj-lt"/>
              <a:buAutoNum type="arabicPeriod"/>
              <a:tabLst/>
            </a:pPr>
            <a:r>
              <a:rPr lang="en-GB" sz="1600" dirty="0" smtClean="0">
                <a:latin typeface="+mn-lt"/>
              </a:rPr>
              <a:t>[OS image]</a:t>
            </a:r>
          </a:p>
          <a:p>
            <a:pPr marL="261938" marR="0" indent="-261938" defTabSz="914400" rtl="0" eaLnBrk="0" fontAlgn="base" latinLnBrk="0" hangingPunct="0">
              <a:lnSpc>
                <a:spcPct val="150000"/>
              </a:lnSpc>
              <a:spcBef>
                <a:spcPct val="0"/>
              </a:spcBef>
              <a:spcAft>
                <a:spcPct val="0"/>
              </a:spcAft>
              <a:buClrTx/>
              <a:buSzTx/>
              <a:buFont typeface="+mj-lt"/>
              <a:buAutoNum type="arabicPeriod"/>
              <a:tabLst/>
            </a:pPr>
            <a:r>
              <a:rPr kumimoji="0" lang="en-GB" sz="1600" b="0" i="0" u="none" strike="noStrike" cap="none" normalizeH="0" baseline="0" dirty="0" smtClean="0">
                <a:ln>
                  <a:noFill/>
                </a:ln>
                <a:solidFill>
                  <a:schemeClr val="tx1"/>
                </a:solidFill>
                <a:effectLst/>
                <a:latin typeface="+mn-lt"/>
              </a:rPr>
              <a:t>OCCI client</a:t>
            </a:r>
          </a:p>
        </p:txBody>
      </p:sp>
      <p:sp>
        <p:nvSpPr>
          <p:cNvPr id="62" name="Rectangle 61"/>
          <p:cNvSpPr/>
          <p:nvPr/>
        </p:nvSpPr>
        <p:spPr>
          <a:xfrm>
            <a:off x="395536" y="90872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GWDG</a:t>
            </a:r>
            <a:endParaRPr kumimoji="0" lang="en-US" sz="1400" i="0" u="none" strike="noStrike" kern="0" cap="none" spc="0" normalizeH="0" baseline="0" noProof="0" dirty="0">
              <a:ln>
                <a:noFill/>
              </a:ln>
              <a:solidFill>
                <a:srgbClr val="122047"/>
              </a:solidFill>
              <a:effectLst/>
              <a:uLnTx/>
              <a:uFillTx/>
              <a:latin typeface="+mn-lt"/>
            </a:endParaRPr>
          </a:p>
        </p:txBody>
      </p:sp>
      <p:sp>
        <p:nvSpPr>
          <p:cNvPr id="76" name="Rectangle 75"/>
          <p:cNvSpPr/>
          <p:nvPr/>
        </p:nvSpPr>
        <p:spPr>
          <a:xfrm>
            <a:off x="395536" y="1577169"/>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CESNET</a:t>
            </a:r>
            <a:endParaRPr kumimoji="0" lang="en-US" sz="1400" i="0" u="none" strike="noStrike" kern="0" cap="none" spc="0" normalizeH="0" baseline="0" noProof="0" dirty="0">
              <a:ln>
                <a:noFill/>
              </a:ln>
              <a:solidFill>
                <a:srgbClr val="122047"/>
              </a:solidFill>
              <a:effectLst/>
              <a:uLnTx/>
              <a:uFillTx/>
              <a:latin typeface="+mn-lt"/>
            </a:endParaRPr>
          </a:p>
        </p:txBody>
      </p:sp>
      <p:sp>
        <p:nvSpPr>
          <p:cNvPr id="77" name="Rectangle 76"/>
          <p:cNvSpPr/>
          <p:nvPr/>
        </p:nvSpPr>
        <p:spPr>
          <a:xfrm>
            <a:off x="395536" y="2225185"/>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IISAS</a:t>
            </a:r>
            <a:endParaRPr kumimoji="0" lang="en-US" sz="1400" i="0" u="none" strike="noStrike" kern="0" cap="none" spc="0" normalizeH="0" baseline="0" noProof="0" dirty="0">
              <a:ln>
                <a:noFill/>
              </a:ln>
              <a:solidFill>
                <a:srgbClr val="122047"/>
              </a:solidFill>
              <a:effectLst/>
              <a:uLnTx/>
              <a:uFillTx/>
              <a:latin typeface="+mn-lt"/>
            </a:endParaRPr>
          </a:p>
        </p:txBody>
      </p:sp>
      <p:sp>
        <p:nvSpPr>
          <p:cNvPr id="79" name="Rectangle 78"/>
          <p:cNvSpPr/>
          <p:nvPr/>
        </p:nvSpPr>
        <p:spPr>
          <a:xfrm>
            <a:off x="395536" y="2873257"/>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KTH</a:t>
            </a:r>
            <a:endParaRPr kumimoji="0" lang="en-US" sz="1400" i="0" u="none" strike="noStrike" kern="0" cap="none" spc="0" normalizeH="0" baseline="0" noProof="0" dirty="0">
              <a:ln>
                <a:noFill/>
              </a:ln>
              <a:solidFill>
                <a:srgbClr val="122047"/>
              </a:solidFill>
              <a:effectLst/>
              <a:uLnTx/>
              <a:uFillTx/>
              <a:latin typeface="+mn-lt"/>
            </a:endParaRPr>
          </a:p>
        </p:txBody>
      </p:sp>
      <p:sp>
        <p:nvSpPr>
          <p:cNvPr id="80" name="Rectangle 79"/>
          <p:cNvSpPr/>
          <p:nvPr/>
        </p:nvSpPr>
        <p:spPr>
          <a:xfrm>
            <a:off x="395536" y="3521329"/>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CESGA</a:t>
            </a:r>
            <a:endParaRPr kumimoji="0" lang="en-US" sz="1400" i="0" u="none" strike="noStrike" kern="0" cap="none" spc="0" normalizeH="0" baseline="0" noProof="0" dirty="0">
              <a:ln>
                <a:noFill/>
              </a:ln>
              <a:solidFill>
                <a:srgbClr val="122047"/>
              </a:solidFill>
              <a:effectLst/>
              <a:uLnTx/>
              <a:uFillTx/>
              <a:latin typeface="+mn-lt"/>
            </a:endParaRPr>
          </a:p>
        </p:txBody>
      </p:sp>
      <p:sp>
        <p:nvSpPr>
          <p:cNvPr id="82" name="Rectangle 81"/>
          <p:cNvSpPr/>
          <p:nvPr/>
        </p:nvSpPr>
        <p:spPr>
          <a:xfrm>
            <a:off x="395536" y="4169401"/>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BSC</a:t>
            </a:r>
            <a:endParaRPr kumimoji="0" lang="en-US" sz="1400" i="0" u="none" strike="noStrike" kern="0" cap="none" spc="0" normalizeH="0" baseline="0" noProof="0" dirty="0">
              <a:ln>
                <a:noFill/>
              </a:ln>
              <a:solidFill>
                <a:srgbClr val="122047"/>
              </a:solidFill>
              <a:effectLst/>
              <a:uLnTx/>
              <a:uFillTx/>
              <a:latin typeface="+mn-lt"/>
            </a:endParaRPr>
          </a:p>
        </p:txBody>
      </p:sp>
      <p:sp>
        <p:nvSpPr>
          <p:cNvPr id="109" name="Rectangle 108"/>
          <p:cNvSpPr/>
          <p:nvPr/>
        </p:nvSpPr>
        <p:spPr>
          <a:xfrm>
            <a:off x="395536" y="4817529"/>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FZJ</a:t>
            </a:r>
            <a:endParaRPr kumimoji="0" lang="en-US" sz="1400" i="0" u="none" strike="noStrike" kern="0" cap="none" spc="0" normalizeH="0" baseline="0" noProof="0" dirty="0">
              <a:ln>
                <a:noFill/>
              </a:ln>
              <a:solidFill>
                <a:srgbClr val="122047"/>
              </a:solidFill>
              <a:effectLst/>
              <a:uLnTx/>
              <a:uFillTx/>
              <a:latin typeface="+mn-lt"/>
            </a:endParaRPr>
          </a:p>
        </p:txBody>
      </p:sp>
      <p:sp>
        <p:nvSpPr>
          <p:cNvPr id="40" name="Rectangle 39"/>
          <p:cNvSpPr/>
          <p:nvPr/>
        </p:nvSpPr>
        <p:spPr>
          <a:xfrm>
            <a:off x="395536" y="544528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lang="en-US" sz="1400" kern="0" dirty="0" smtClean="0">
                <a:solidFill>
                  <a:srgbClr val="122047"/>
                </a:solidFill>
                <a:latin typeface="+mn-lt"/>
              </a:rPr>
              <a:t>LAL</a:t>
            </a:r>
            <a:endParaRPr kumimoji="0" lang="en-US" sz="1400" i="0" u="none" strike="noStrike" kern="0" cap="none" spc="0" normalizeH="0" baseline="0" noProof="0" dirty="0">
              <a:ln>
                <a:noFill/>
              </a:ln>
              <a:solidFill>
                <a:srgbClr val="122047"/>
              </a:solidFill>
              <a:effectLst/>
              <a:uLnTx/>
              <a:uFillTx/>
              <a:latin typeface="+mn-lt"/>
            </a:endParaRPr>
          </a:p>
        </p:txBody>
      </p:sp>
    </p:spTree>
    <p:extLst>
      <p:ext uri="{BB962C8B-B14F-4D97-AF65-F5344CB8AC3E}">
        <p14:creationId xmlns:p14="http://schemas.microsoft.com/office/powerpoint/2010/main" val="3354748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3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4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4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3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9" grpId="0" animBg="1"/>
      <p:bldP spid="70" grpId="0" animBg="1"/>
      <p:bldP spid="71" grpId="0" animBg="1"/>
      <p:bldP spid="74" grpId="0" animBg="1"/>
      <p:bldP spid="83" grpId="0" animBg="1"/>
      <p:bldP spid="85" grpId="0" animBg="1"/>
      <p:bldP spid="86" grpId="0" animBg="1"/>
      <p:bldP spid="88" grpId="0" animBg="1"/>
      <p:bldP spid="89" grpId="0" animBg="1"/>
      <p:bldP spid="91" grpId="0" animBg="1"/>
      <p:bldP spid="110" grpId="0" animBg="1"/>
      <p:bldP spid="41" grpId="0" animBg="1"/>
      <p:bldP spid="65" grpId="0" animBg="1"/>
      <p:bldP spid="66" grpId="0" animBg="1"/>
      <p:bldP spid="111" grpId="0" animBg="1"/>
      <p:bldP spid="146" grpId="0" animBg="1"/>
      <p:bldP spid="147" grpId="0" animBg="1"/>
      <p:bldP spid="62" grpId="0" animBg="1"/>
      <p:bldP spid="76" grpId="0" animBg="1"/>
      <p:bldP spid="77" grpId="0" animBg="1"/>
      <p:bldP spid="79" grpId="0" animBg="1"/>
      <p:bldP spid="80" grpId="0" animBg="1"/>
      <p:bldP spid="82" grpId="0" animBg="1"/>
      <p:bldP spid="109" grpId="0" animBg="1"/>
      <p:bldP spid="4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
          <p:cNvSpPr txBox="1">
            <a:spLocks noChangeArrowheads="1"/>
          </p:cNvSpPr>
          <p:nvPr/>
        </p:nvSpPr>
        <p:spPr>
          <a:xfrm>
            <a:off x="381000" y="152400"/>
            <a:ext cx="4911080"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solidFill>
                  <a:srgbClr val="042662"/>
                </a:solidFill>
              </a:rPr>
              <a:t>Services for the End User</a:t>
            </a:r>
            <a:endParaRPr lang="en-GB" sz="2600" dirty="0">
              <a:solidFill>
                <a:srgbClr val="04266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2776"/>
            <a:ext cx="8640000" cy="4468680"/>
          </a:xfrm>
          <a:prstGeom prst="rect">
            <a:avLst/>
          </a:prstGeom>
        </p:spPr>
      </p:pic>
    </p:spTree>
    <p:extLst>
      <p:ext uri="{BB962C8B-B14F-4D97-AF65-F5344CB8AC3E}">
        <p14:creationId xmlns:p14="http://schemas.microsoft.com/office/powerpoint/2010/main" val="116814613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
          <p:cNvSpPr txBox="1">
            <a:spLocks noChangeArrowheads="1"/>
          </p:cNvSpPr>
          <p:nvPr/>
        </p:nvSpPr>
        <p:spPr>
          <a:xfrm>
            <a:off x="381000" y="152400"/>
            <a:ext cx="4911080"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a:solidFill>
                  <a:srgbClr val="042662"/>
                </a:solidFill>
              </a:rPr>
              <a:t>Services for the End User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2776"/>
            <a:ext cx="8640000" cy="214054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208" y="1213317"/>
            <a:ext cx="5614623" cy="4680000"/>
          </a:xfrm>
          <a:prstGeom prst="rect">
            <a:avLst/>
          </a:prstGeom>
        </p:spPr>
      </p:pic>
    </p:spTree>
    <p:extLst>
      <p:ext uri="{BB962C8B-B14F-4D97-AF65-F5344CB8AC3E}">
        <p14:creationId xmlns:p14="http://schemas.microsoft.com/office/powerpoint/2010/main" val="2329041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6"/>
          <p:cNvSpPr txBox="1">
            <a:spLocks noChangeArrowheads="1"/>
          </p:cNvSpPr>
          <p:nvPr/>
        </p:nvSpPr>
        <p:spPr>
          <a:xfrm>
            <a:off x="381000" y="152400"/>
            <a:ext cx="8583488"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solidFill>
                  <a:srgbClr val="042662"/>
                </a:solidFill>
              </a:rPr>
              <a:t>Federation View – Image Management</a:t>
            </a:r>
            <a:endParaRPr lang="en-GB" sz="2600" dirty="0">
              <a:solidFill>
                <a:srgbClr val="042662"/>
              </a:solidFill>
            </a:endParaRPr>
          </a:p>
        </p:txBody>
      </p:sp>
      <p:sp>
        <p:nvSpPr>
          <p:cNvPr id="126" name="Rectangle 125"/>
          <p:cNvSpPr/>
          <p:nvPr/>
        </p:nvSpPr>
        <p:spPr>
          <a:xfrm>
            <a:off x="6408384" y="1716264"/>
            <a:ext cx="1836024" cy="683968"/>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Appliance Repository</a:t>
            </a:r>
            <a:endParaRPr kumimoji="0" lang="en-US" sz="1600" i="0" u="none" strike="noStrike" kern="0" cap="none" spc="0" normalizeH="0" baseline="0" noProof="0" dirty="0">
              <a:ln>
                <a:noFill/>
              </a:ln>
              <a:solidFill>
                <a:srgbClr val="122047"/>
              </a:solidFill>
              <a:effectLst/>
              <a:uLnTx/>
              <a:uFillTx/>
              <a:latin typeface="+mn-lt"/>
              <a:ea typeface="+mn-ea"/>
              <a:cs typeface="+mn-cs"/>
            </a:endParaRPr>
          </a:p>
        </p:txBody>
      </p:sp>
      <p:sp>
        <p:nvSpPr>
          <p:cNvPr id="129" name="Rectangle 128"/>
          <p:cNvSpPr/>
          <p:nvPr/>
        </p:nvSpPr>
        <p:spPr>
          <a:xfrm>
            <a:off x="6408384" y="2814051"/>
            <a:ext cx="1836024" cy="614949"/>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rPr>
              <a:t>VM </a:t>
            </a:r>
            <a:r>
              <a:rPr kumimoji="0" lang="en-US" sz="1600" b="1" i="0" u="none" strike="noStrike" kern="0" cap="none" spc="0" normalizeH="0" noProof="0" dirty="0" smtClean="0">
                <a:ln>
                  <a:noFill/>
                </a:ln>
                <a:solidFill>
                  <a:srgbClr val="A50021"/>
                </a:solidFill>
                <a:effectLst/>
                <a:uLnTx/>
                <a:uFillTx/>
                <a:latin typeface="+mn-lt"/>
              </a:rPr>
              <a:t>metadata</a:t>
            </a:r>
            <a:endParaRPr kumimoji="0" lang="en-US" sz="1600" b="1" i="0" u="none" strike="noStrike" kern="0" cap="none" spc="0" normalizeH="0" baseline="0" noProof="0" dirty="0" smtClean="0">
              <a:ln>
                <a:noFill/>
              </a:ln>
              <a:solidFill>
                <a:srgbClr val="A50021"/>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latin typeface="+mn-lt"/>
              </a:rPr>
              <a:t>Marketplace</a:t>
            </a:r>
            <a:endParaRPr kumimoji="0" lang="en-US" sz="1600" i="0" u="none" strike="noStrike" kern="0" cap="none" spc="0" normalizeH="0" baseline="0" noProof="0" dirty="0">
              <a:ln>
                <a:noFill/>
              </a:ln>
              <a:effectLst/>
              <a:uLnTx/>
              <a:uFillTx/>
              <a:latin typeface="+mn-lt"/>
            </a:endParaRPr>
          </a:p>
        </p:txBody>
      </p:sp>
      <p:sp>
        <p:nvSpPr>
          <p:cNvPr id="130" name="Rectangle 129"/>
          <p:cNvSpPr/>
          <p:nvPr/>
        </p:nvSpPr>
        <p:spPr>
          <a:xfrm>
            <a:off x="899382" y="3696314"/>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BSC</a:t>
            </a:r>
            <a:endParaRPr kumimoji="0" lang="en-US" sz="1400" i="0" u="none" strike="noStrike" kern="0" cap="none" spc="0" normalizeH="0" baseline="0" noProof="0" dirty="0">
              <a:ln>
                <a:noFill/>
              </a:ln>
              <a:solidFill>
                <a:srgbClr val="122047"/>
              </a:solidFill>
              <a:effectLst/>
              <a:uLnTx/>
              <a:uFillTx/>
              <a:latin typeface="+mn-lt"/>
            </a:endParaRPr>
          </a:p>
        </p:txBody>
      </p:sp>
      <p:sp>
        <p:nvSpPr>
          <p:cNvPr id="138" name="Rectangle 137"/>
          <p:cNvSpPr/>
          <p:nvPr/>
        </p:nvSpPr>
        <p:spPr>
          <a:xfrm>
            <a:off x="899382" y="76171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GWDG (ON/OS) </a:t>
            </a:r>
            <a:endParaRPr kumimoji="0" lang="en-US" sz="1400" i="0" u="none" strike="noStrike" kern="0" cap="none" spc="0" normalizeH="0" baseline="0" noProof="0" dirty="0">
              <a:ln>
                <a:noFill/>
              </a:ln>
              <a:solidFill>
                <a:srgbClr val="122047"/>
              </a:solidFill>
              <a:effectLst/>
              <a:uLnTx/>
              <a:uFillTx/>
              <a:latin typeface="+mn-lt"/>
            </a:endParaRPr>
          </a:p>
        </p:txBody>
      </p:sp>
      <p:sp>
        <p:nvSpPr>
          <p:cNvPr id="142" name="Rectangle 141"/>
          <p:cNvSpPr/>
          <p:nvPr/>
        </p:nvSpPr>
        <p:spPr>
          <a:xfrm>
            <a:off x="899382" y="1344058"/>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45" name="Rectangle 144"/>
          <p:cNvSpPr/>
          <p:nvPr/>
        </p:nvSpPr>
        <p:spPr>
          <a:xfrm>
            <a:off x="899382" y="1929465"/>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CYFRONET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47" name="Rectangle 146"/>
          <p:cNvSpPr/>
          <p:nvPr/>
        </p:nvSpPr>
        <p:spPr>
          <a:xfrm>
            <a:off x="899382" y="251664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KTH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48" name="Rectangle 147"/>
          <p:cNvSpPr/>
          <p:nvPr/>
        </p:nvSpPr>
        <p:spPr>
          <a:xfrm>
            <a:off x="2921661" y="251756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149" name="Rectangle 148"/>
          <p:cNvSpPr/>
          <p:nvPr/>
        </p:nvSpPr>
        <p:spPr>
          <a:xfrm>
            <a:off x="2921661" y="2768702"/>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150" name="Rectangle 149"/>
          <p:cNvSpPr/>
          <p:nvPr/>
        </p:nvSpPr>
        <p:spPr>
          <a:xfrm>
            <a:off x="899382" y="3105343"/>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CESGA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52" name="Rectangle 151"/>
          <p:cNvSpPr/>
          <p:nvPr/>
        </p:nvSpPr>
        <p:spPr>
          <a:xfrm>
            <a:off x="899382" y="4285067"/>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FZJ (OS)</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157" name="Straight Arrow Connector 156"/>
          <p:cNvCxnSpPr/>
          <p:nvPr/>
        </p:nvCxnSpPr>
        <p:spPr bwMode="auto">
          <a:xfrm>
            <a:off x="4284774" y="887167"/>
            <a:ext cx="0" cy="493920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61" name="Straight Arrow Connector 160"/>
          <p:cNvCxnSpPr/>
          <p:nvPr/>
        </p:nvCxnSpPr>
        <p:spPr bwMode="auto">
          <a:xfrm flipH="1">
            <a:off x="4019773" y="2652349"/>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62" name="Straight Arrow Connector 161"/>
          <p:cNvCxnSpPr/>
          <p:nvPr/>
        </p:nvCxnSpPr>
        <p:spPr bwMode="auto">
          <a:xfrm flipH="1">
            <a:off x="4019773" y="2884999"/>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66" name="Straight Arrow Connector 165"/>
          <p:cNvCxnSpPr/>
          <p:nvPr/>
        </p:nvCxnSpPr>
        <p:spPr bwMode="auto">
          <a:xfrm flipH="1">
            <a:off x="4284774" y="2204864"/>
            <a:ext cx="212361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168" name="Rectangle 7"/>
          <p:cNvSpPr txBox="1">
            <a:spLocks noChangeArrowheads="1"/>
          </p:cNvSpPr>
          <p:nvPr/>
        </p:nvSpPr>
        <p:spPr bwMode="auto">
          <a:xfrm>
            <a:off x="4633730" y="4136169"/>
            <a:ext cx="2536403" cy="11650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ct val="100000"/>
              </a:lnSpc>
              <a:spcBef>
                <a:spcPts val="600"/>
              </a:spcBef>
              <a:spcAft>
                <a:spcPts val="0"/>
              </a:spcAft>
              <a:buNone/>
            </a:pPr>
            <a:r>
              <a:rPr lang="en-GB" sz="1400" dirty="0" smtClean="0">
                <a:solidFill>
                  <a:schemeClr val="tx1"/>
                </a:solidFill>
              </a:rPr>
              <a:t>ON = </a:t>
            </a:r>
            <a:r>
              <a:rPr lang="en-GB" sz="1400" dirty="0" err="1" smtClean="0">
                <a:solidFill>
                  <a:schemeClr val="tx1"/>
                </a:solidFill>
              </a:rPr>
              <a:t>OpenNebula</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OS = </a:t>
            </a:r>
            <a:r>
              <a:rPr lang="en-GB" sz="1400" dirty="0" err="1" smtClean="0">
                <a:solidFill>
                  <a:schemeClr val="tx1"/>
                </a:solidFill>
              </a:rPr>
              <a:t>OpenStack</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WN = </a:t>
            </a:r>
            <a:r>
              <a:rPr lang="en-GB" sz="1400" dirty="0" err="1" smtClean="0">
                <a:solidFill>
                  <a:schemeClr val="tx1"/>
                </a:solidFill>
              </a:rPr>
              <a:t>WNoDeS</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MP = Marketplace.</a:t>
            </a:r>
          </a:p>
        </p:txBody>
      </p:sp>
      <p:sp>
        <p:nvSpPr>
          <p:cNvPr id="172" name="Rectangle 171"/>
          <p:cNvSpPr/>
          <p:nvPr/>
        </p:nvSpPr>
        <p:spPr>
          <a:xfrm>
            <a:off x="899382" y="486921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LAL (SL)</a:t>
            </a:r>
            <a:endParaRPr kumimoji="0" lang="en-US" sz="1400" i="0" u="none" strike="noStrike" kern="0" cap="none" spc="0" normalizeH="0" baseline="0" noProof="0" dirty="0">
              <a:ln>
                <a:noFill/>
              </a:ln>
              <a:solidFill>
                <a:srgbClr val="122047"/>
              </a:solidFill>
              <a:effectLst/>
              <a:uLnTx/>
              <a:uFillTx/>
              <a:latin typeface="+mn-lt"/>
            </a:endParaRPr>
          </a:p>
        </p:txBody>
      </p:sp>
      <p:sp>
        <p:nvSpPr>
          <p:cNvPr id="107" name="Rectangle 106"/>
          <p:cNvSpPr/>
          <p:nvPr/>
        </p:nvSpPr>
        <p:spPr>
          <a:xfrm>
            <a:off x="899382" y="544528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lang="en-US" sz="1400" kern="0" dirty="0" smtClean="0">
                <a:solidFill>
                  <a:srgbClr val="122047"/>
                </a:solidFill>
                <a:latin typeface="+mn-lt"/>
              </a:rPr>
              <a:t>INFN/CNAF</a:t>
            </a:r>
            <a:r>
              <a:rPr kumimoji="0" lang="en-US" sz="1400" i="0" u="none" strike="noStrike" kern="0" cap="none" spc="0" normalizeH="0" baseline="0" noProof="0" dirty="0" smtClean="0">
                <a:ln>
                  <a:noFill/>
                </a:ln>
                <a:solidFill>
                  <a:srgbClr val="122047"/>
                </a:solidFill>
                <a:effectLst/>
                <a:uLnTx/>
                <a:uFillTx/>
                <a:latin typeface="+mn-lt"/>
              </a:rPr>
              <a:t> (WN)</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187" name="Straight Arrow Connector 186"/>
          <p:cNvCxnSpPr>
            <a:stCxn id="129" idx="1"/>
          </p:cNvCxnSpPr>
          <p:nvPr/>
        </p:nvCxnSpPr>
        <p:spPr bwMode="auto">
          <a:xfrm flipH="1" flipV="1">
            <a:off x="4295868" y="3105343"/>
            <a:ext cx="2112516"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09" name="Rectangle 208"/>
          <p:cNvSpPr/>
          <p:nvPr/>
        </p:nvSpPr>
        <p:spPr>
          <a:xfrm>
            <a:off x="2921661" y="76470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10" name="Rectangle 209"/>
          <p:cNvSpPr/>
          <p:nvPr/>
        </p:nvSpPr>
        <p:spPr>
          <a:xfrm>
            <a:off x="2921661" y="1012766"/>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13" name="Straight Arrow Connector 212"/>
          <p:cNvCxnSpPr/>
          <p:nvPr/>
        </p:nvCxnSpPr>
        <p:spPr bwMode="auto">
          <a:xfrm flipH="1">
            <a:off x="4019773" y="89949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14" name="Straight Arrow Connector 213"/>
          <p:cNvCxnSpPr/>
          <p:nvPr/>
        </p:nvCxnSpPr>
        <p:spPr bwMode="auto">
          <a:xfrm flipH="1">
            <a:off x="4016694" y="113214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15" name="Rectangle 214"/>
          <p:cNvSpPr/>
          <p:nvPr/>
        </p:nvSpPr>
        <p:spPr>
          <a:xfrm>
            <a:off x="2921661" y="1343847"/>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16" name="Rectangle 215"/>
          <p:cNvSpPr/>
          <p:nvPr/>
        </p:nvSpPr>
        <p:spPr>
          <a:xfrm>
            <a:off x="2921661" y="159498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17" name="Straight Arrow Connector 216"/>
          <p:cNvCxnSpPr/>
          <p:nvPr/>
        </p:nvCxnSpPr>
        <p:spPr bwMode="auto">
          <a:xfrm flipH="1">
            <a:off x="4019773" y="148171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18" name="Straight Arrow Connector 217"/>
          <p:cNvCxnSpPr/>
          <p:nvPr/>
        </p:nvCxnSpPr>
        <p:spPr bwMode="auto">
          <a:xfrm flipH="1">
            <a:off x="4016694" y="171436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19" name="Rectangle 218"/>
          <p:cNvSpPr/>
          <p:nvPr/>
        </p:nvSpPr>
        <p:spPr>
          <a:xfrm>
            <a:off x="2921661" y="192914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20" name="Rectangle 219"/>
          <p:cNvSpPr/>
          <p:nvPr/>
        </p:nvSpPr>
        <p:spPr>
          <a:xfrm>
            <a:off x="2921661" y="2181465"/>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21" name="Straight Arrow Connector 220"/>
          <p:cNvCxnSpPr/>
          <p:nvPr/>
        </p:nvCxnSpPr>
        <p:spPr bwMode="auto">
          <a:xfrm flipH="1">
            <a:off x="4019773" y="2067015"/>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22" name="Straight Arrow Connector 221"/>
          <p:cNvCxnSpPr/>
          <p:nvPr/>
        </p:nvCxnSpPr>
        <p:spPr bwMode="auto">
          <a:xfrm flipH="1">
            <a:off x="4016694" y="2299665"/>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23" name="Rectangle 222"/>
          <p:cNvSpPr/>
          <p:nvPr/>
        </p:nvSpPr>
        <p:spPr>
          <a:xfrm>
            <a:off x="2921661" y="310590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24" name="Rectangle 223"/>
          <p:cNvSpPr/>
          <p:nvPr/>
        </p:nvSpPr>
        <p:spPr>
          <a:xfrm>
            <a:off x="2921661" y="3357049"/>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25" name="Straight Arrow Connector 224"/>
          <p:cNvCxnSpPr/>
          <p:nvPr/>
        </p:nvCxnSpPr>
        <p:spPr bwMode="auto">
          <a:xfrm flipH="1">
            <a:off x="4019773" y="324069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26" name="Straight Arrow Connector 225"/>
          <p:cNvCxnSpPr/>
          <p:nvPr/>
        </p:nvCxnSpPr>
        <p:spPr bwMode="auto">
          <a:xfrm flipH="1">
            <a:off x="4016694" y="347334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3" name="Rectangle 232"/>
          <p:cNvSpPr/>
          <p:nvPr/>
        </p:nvSpPr>
        <p:spPr>
          <a:xfrm>
            <a:off x="2921661" y="428693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34" name="Rectangle 233"/>
          <p:cNvSpPr/>
          <p:nvPr/>
        </p:nvSpPr>
        <p:spPr>
          <a:xfrm>
            <a:off x="2921661" y="4538079"/>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35" name="Straight Arrow Connector 234"/>
          <p:cNvCxnSpPr/>
          <p:nvPr/>
        </p:nvCxnSpPr>
        <p:spPr bwMode="auto">
          <a:xfrm flipH="1">
            <a:off x="4019773" y="442172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36" name="Straight Arrow Connector 235"/>
          <p:cNvCxnSpPr/>
          <p:nvPr/>
        </p:nvCxnSpPr>
        <p:spPr bwMode="auto">
          <a:xfrm flipH="1">
            <a:off x="4016694" y="465437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7" name="Rectangle 236"/>
          <p:cNvSpPr/>
          <p:nvPr/>
        </p:nvSpPr>
        <p:spPr>
          <a:xfrm>
            <a:off x="2921661" y="486916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38" name="Rectangle 237"/>
          <p:cNvSpPr/>
          <p:nvPr/>
        </p:nvSpPr>
        <p:spPr>
          <a:xfrm>
            <a:off x="2921661" y="512030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39" name="Straight Arrow Connector 238"/>
          <p:cNvCxnSpPr/>
          <p:nvPr/>
        </p:nvCxnSpPr>
        <p:spPr bwMode="auto">
          <a:xfrm flipH="1">
            <a:off x="4019773" y="500394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40" name="Straight Arrow Connector 239"/>
          <p:cNvCxnSpPr/>
          <p:nvPr/>
        </p:nvCxnSpPr>
        <p:spPr bwMode="auto">
          <a:xfrm flipH="1">
            <a:off x="4016694" y="523659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41" name="Rectangle 240"/>
          <p:cNvSpPr/>
          <p:nvPr/>
        </p:nvSpPr>
        <p:spPr>
          <a:xfrm>
            <a:off x="2921661" y="544522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42" name="Rectangle 241"/>
          <p:cNvSpPr/>
          <p:nvPr/>
        </p:nvSpPr>
        <p:spPr>
          <a:xfrm>
            <a:off x="2921661" y="5696365"/>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43" name="Straight Arrow Connector 242"/>
          <p:cNvCxnSpPr/>
          <p:nvPr/>
        </p:nvCxnSpPr>
        <p:spPr bwMode="auto">
          <a:xfrm flipH="1">
            <a:off x="4019773" y="558001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44" name="Straight Arrow Connector 243"/>
          <p:cNvCxnSpPr/>
          <p:nvPr/>
        </p:nvCxnSpPr>
        <p:spPr bwMode="auto">
          <a:xfrm flipH="1">
            <a:off x="4016694" y="581266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Tree>
    <p:extLst>
      <p:ext uri="{BB962C8B-B14F-4D97-AF65-F5344CB8AC3E}">
        <p14:creationId xmlns:p14="http://schemas.microsoft.com/office/powerpoint/2010/main" val="28017558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a:xfrm>
            <a:off x="381000" y="152400"/>
            <a:ext cx="8207375" cy="685800"/>
          </a:xfrm>
        </p:spPr>
        <p:txBody>
          <a:bodyPr/>
          <a:lstStyle/>
          <a:p>
            <a:r>
              <a:rPr lang="en-GB" sz="2800" dirty="0" smtClean="0"/>
              <a:t>EGI </a:t>
            </a:r>
            <a:r>
              <a:rPr lang="en-GB" sz="2800" dirty="0"/>
              <a:t>New Challenges </a:t>
            </a:r>
            <a:r>
              <a:rPr lang="en-GB" sz="2800" dirty="0" smtClean="0"/>
              <a:t>and Cloud </a:t>
            </a:r>
            <a:r>
              <a:rPr lang="en-GB" sz="2800" dirty="0"/>
              <a:t>Computing</a:t>
            </a:r>
          </a:p>
        </p:txBody>
      </p:sp>
      <p:sp>
        <p:nvSpPr>
          <p:cNvPr id="31" name="Rectangle 7"/>
          <p:cNvSpPr txBox="1">
            <a:spLocks noChangeArrowheads="1"/>
          </p:cNvSpPr>
          <p:nvPr/>
        </p:nvSpPr>
        <p:spPr bwMode="auto">
          <a:xfrm>
            <a:off x="323528" y="1052736"/>
            <a:ext cx="8441059" cy="23762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algn="just">
              <a:lnSpc>
                <a:spcPts val="2160"/>
              </a:lnSpc>
              <a:spcBef>
                <a:spcPts val="600"/>
              </a:spcBef>
              <a:spcAft>
                <a:spcPts val="1200"/>
              </a:spcAft>
              <a:buClr>
                <a:srgbClr val="C00000"/>
              </a:buClr>
            </a:pPr>
            <a:r>
              <a:rPr lang="en-GB" sz="1800" dirty="0" smtClean="0"/>
              <a:t>New communities and application design models</a:t>
            </a:r>
          </a:p>
          <a:p>
            <a:pPr algn="just">
              <a:lnSpc>
                <a:spcPts val="2160"/>
              </a:lnSpc>
              <a:spcBef>
                <a:spcPts val="600"/>
              </a:spcBef>
              <a:spcAft>
                <a:spcPts val="1200"/>
              </a:spcAft>
              <a:buClr>
                <a:srgbClr val="C00000"/>
              </a:buClr>
            </a:pPr>
            <a:r>
              <a:rPr lang="en-GB" sz="1800" dirty="0" smtClean="0"/>
              <a:t>Need </a:t>
            </a:r>
            <a:r>
              <a:rPr lang="en-GB" sz="1800" dirty="0"/>
              <a:t>for long running services (not </a:t>
            </a:r>
            <a:r>
              <a:rPr lang="en-GB" sz="1800" dirty="0" smtClean="0"/>
              <a:t>only jobs).</a:t>
            </a:r>
            <a:endParaRPr lang="en-GB" sz="1800" dirty="0"/>
          </a:p>
          <a:p>
            <a:pPr algn="just">
              <a:lnSpc>
                <a:spcPts val="2160"/>
              </a:lnSpc>
              <a:spcBef>
                <a:spcPts val="600"/>
              </a:spcBef>
              <a:spcAft>
                <a:spcPts val="1200"/>
              </a:spcAft>
              <a:buClr>
                <a:srgbClr val="C00000"/>
              </a:buClr>
            </a:pPr>
            <a:r>
              <a:rPr lang="en-GB" sz="1800" dirty="0"/>
              <a:t>Workflows that integrate local and remote </a:t>
            </a:r>
            <a:r>
              <a:rPr lang="en-GB" sz="1800" dirty="0" smtClean="0"/>
              <a:t>systems.</a:t>
            </a:r>
          </a:p>
          <a:p>
            <a:pPr algn="just">
              <a:lnSpc>
                <a:spcPts val="2160"/>
              </a:lnSpc>
              <a:spcBef>
                <a:spcPts val="600"/>
              </a:spcBef>
              <a:spcAft>
                <a:spcPts val="1200"/>
              </a:spcAft>
              <a:buClr>
                <a:srgbClr val="C00000"/>
              </a:buClr>
            </a:pPr>
            <a:r>
              <a:rPr lang="en-GB" sz="1800" dirty="0"/>
              <a:t>Integrating </a:t>
            </a:r>
            <a:r>
              <a:rPr lang="en-GB" sz="1800" dirty="0" smtClean="0"/>
              <a:t>community-specific resources (sensors</a:t>
            </a:r>
            <a:r>
              <a:rPr lang="en-GB" sz="1800" dirty="0"/>
              <a:t>, antennas, repositories</a:t>
            </a:r>
            <a:r>
              <a:rPr lang="en-GB" sz="1800" dirty="0" smtClean="0"/>
              <a:t>, ...).</a:t>
            </a:r>
            <a:endParaRPr lang="en-GB" sz="1800" dirty="0" smtClean="0">
              <a:solidFill>
                <a:schemeClr val="accent6"/>
              </a:solidFill>
            </a:endParaRPr>
          </a:p>
          <a:p>
            <a:pPr algn="just">
              <a:lnSpc>
                <a:spcPts val="2160"/>
              </a:lnSpc>
              <a:spcBef>
                <a:spcPts val="600"/>
              </a:spcBef>
              <a:spcAft>
                <a:spcPts val="1200"/>
              </a:spcAft>
              <a:buClr>
                <a:srgbClr val="C00000"/>
              </a:buClr>
            </a:pPr>
            <a:r>
              <a:rPr lang="en-GB" sz="1800" dirty="0" smtClean="0">
                <a:solidFill>
                  <a:schemeClr val="accent6"/>
                </a:solidFill>
              </a:rPr>
              <a:t>Since </a:t>
            </a:r>
            <a:r>
              <a:rPr lang="en-GB" sz="1800" dirty="0">
                <a:solidFill>
                  <a:schemeClr val="accent6"/>
                </a:solidFill>
              </a:rPr>
              <a:t>~2010 the trend has been for resource providers to move Grid middleware in virtualised </a:t>
            </a:r>
            <a:r>
              <a:rPr lang="en-GB" sz="1800" dirty="0" smtClean="0">
                <a:solidFill>
                  <a:schemeClr val="accent6"/>
                </a:solidFill>
              </a:rPr>
              <a:t>environments.</a:t>
            </a:r>
            <a:endParaRPr lang="en-GB" sz="1800" dirty="0">
              <a:solidFill>
                <a:schemeClr val="accent6"/>
              </a:solidFill>
            </a:endParaRPr>
          </a:p>
        </p:txBody>
      </p:sp>
      <p:sp>
        <p:nvSpPr>
          <p:cNvPr id="32" name="Rectangle 31"/>
          <p:cNvSpPr/>
          <p:nvPr/>
        </p:nvSpPr>
        <p:spPr bwMode="auto">
          <a:xfrm>
            <a:off x="611560" y="5319240"/>
            <a:ext cx="3168352" cy="270000"/>
          </a:xfrm>
          <a:prstGeom prst="rect">
            <a:avLst/>
          </a:prstGeom>
          <a:solidFill>
            <a:schemeClr val="bg1"/>
          </a:solidFill>
          <a:ln w="25400" cap="flat" cmpd="sng" algn="ctr">
            <a:solidFill>
              <a:schemeClr val="bg1">
                <a:lumMod val="65000"/>
              </a:schemeClr>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rgbClr val="000000"/>
                </a:solidFill>
                <a:latin typeface="+mn-lt"/>
              </a:rPr>
              <a:t>h</a:t>
            </a:r>
            <a:r>
              <a:rPr kumimoji="0" lang="en-GB" sz="1600" i="0" u="none" cap="none" normalizeH="0" baseline="0" dirty="0" smtClean="0">
                <a:ln>
                  <a:noFill/>
                </a:ln>
                <a:solidFill>
                  <a:srgbClr val="000000"/>
                </a:solidFill>
                <a:latin typeface="+mn-lt"/>
              </a:rPr>
              <a:t>ardware</a:t>
            </a:r>
          </a:p>
        </p:txBody>
      </p:sp>
      <p:sp>
        <p:nvSpPr>
          <p:cNvPr id="33" name="Rectangle 32"/>
          <p:cNvSpPr/>
          <p:nvPr/>
        </p:nvSpPr>
        <p:spPr bwMode="auto">
          <a:xfrm>
            <a:off x="611560" y="4658868"/>
            <a:ext cx="3168352" cy="270000"/>
          </a:xfrm>
          <a:prstGeom prst="rect">
            <a:avLst/>
          </a:prstGeom>
          <a:solidFill>
            <a:schemeClr val="bg1"/>
          </a:solidFill>
          <a:ln w="25400" cap="flat" cmpd="sng" algn="ctr">
            <a:solidFill>
              <a:srgbClr val="7030A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accent6"/>
                </a:solidFill>
                <a:latin typeface="+mn-lt"/>
              </a:rPr>
              <a:t>g</a:t>
            </a:r>
            <a:r>
              <a:rPr kumimoji="0" lang="en-GB" sz="1600" i="0" u="none" cap="none" normalizeH="0" baseline="0" dirty="0" smtClean="0">
                <a:ln>
                  <a:noFill/>
                </a:ln>
                <a:solidFill>
                  <a:schemeClr val="accent6"/>
                </a:solidFill>
                <a:latin typeface="+mn-lt"/>
              </a:rPr>
              <a:t>rid middleware</a:t>
            </a:r>
          </a:p>
        </p:txBody>
      </p:sp>
      <p:sp>
        <p:nvSpPr>
          <p:cNvPr id="34" name="Rectangle 33"/>
          <p:cNvSpPr/>
          <p:nvPr/>
        </p:nvSpPr>
        <p:spPr bwMode="auto">
          <a:xfrm>
            <a:off x="611560" y="3998498"/>
            <a:ext cx="1008112" cy="270000"/>
          </a:xfrm>
          <a:prstGeom prst="rect">
            <a:avLst/>
          </a:prstGeom>
          <a:solidFill>
            <a:schemeClr val="bg1"/>
          </a:solidFill>
          <a:ln w="25400" cap="flat" cmpd="sng" algn="ctr">
            <a:solidFill>
              <a:schemeClr val="bg2"/>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dirty="0" smtClean="0">
                <a:ln>
                  <a:noFill/>
                </a:ln>
                <a:solidFill>
                  <a:srgbClr val="000000"/>
                </a:solidFill>
                <a:latin typeface="+mn-lt"/>
              </a:rPr>
              <a:t>portals</a:t>
            </a:r>
            <a:endParaRPr kumimoji="0" lang="en-GB" sz="1600" i="0" u="none" cap="none" normalizeH="0" baseline="0" dirty="0" smtClean="0">
              <a:ln>
                <a:noFill/>
              </a:ln>
              <a:solidFill>
                <a:srgbClr val="000000"/>
              </a:solidFill>
              <a:latin typeface="+mn-lt"/>
            </a:endParaRPr>
          </a:p>
        </p:txBody>
      </p:sp>
      <p:sp>
        <p:nvSpPr>
          <p:cNvPr id="35" name="Rectangle 34"/>
          <p:cNvSpPr/>
          <p:nvPr/>
        </p:nvSpPr>
        <p:spPr bwMode="auto">
          <a:xfrm>
            <a:off x="5436096" y="4658868"/>
            <a:ext cx="3168352" cy="270000"/>
          </a:xfrm>
          <a:prstGeom prst="rect">
            <a:avLst/>
          </a:prstGeom>
          <a:noFill/>
          <a:ln w="25400" cap="flat" cmpd="sng" algn="ctr">
            <a:solidFill>
              <a:srgbClr val="C000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rgbClr val="000000"/>
                </a:solidFill>
                <a:latin typeface="+mn-lt"/>
              </a:rPr>
              <a:t>h</a:t>
            </a:r>
            <a:r>
              <a:rPr kumimoji="0" lang="en-GB" sz="1600" i="0" u="none" cap="none" normalizeH="0" baseline="0" dirty="0" smtClean="0">
                <a:ln>
                  <a:noFill/>
                </a:ln>
                <a:solidFill>
                  <a:srgbClr val="000000"/>
                </a:solidFill>
                <a:latin typeface="+mn-lt"/>
              </a:rPr>
              <a:t>ypervisor</a:t>
            </a:r>
          </a:p>
        </p:txBody>
      </p:sp>
      <p:sp>
        <p:nvSpPr>
          <p:cNvPr id="36" name="Rectangle 35"/>
          <p:cNvSpPr/>
          <p:nvPr/>
        </p:nvSpPr>
        <p:spPr bwMode="auto">
          <a:xfrm>
            <a:off x="611560" y="4328683"/>
            <a:ext cx="2088232" cy="270000"/>
          </a:xfrm>
          <a:prstGeom prst="rect">
            <a:avLst/>
          </a:prstGeom>
          <a:solidFill>
            <a:schemeClr val="bg1"/>
          </a:solidFill>
          <a:ln w="25400" cap="flat" cmpd="sng" algn="ctr">
            <a:solidFill>
              <a:schemeClr val="bg2">
                <a:lumMod val="50000"/>
              </a:schemeClr>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err="1" smtClean="0">
                <a:ln>
                  <a:noFill/>
                </a:ln>
                <a:solidFill>
                  <a:schemeClr val="accent6"/>
                </a:solidFill>
                <a:latin typeface="+mn-lt"/>
              </a:rPr>
              <a:t>dev</a:t>
            </a:r>
            <a:r>
              <a:rPr lang="en-GB" sz="1600" dirty="0" smtClean="0">
                <a:solidFill>
                  <a:schemeClr val="accent6"/>
                </a:solidFill>
                <a:latin typeface="+mn-lt"/>
              </a:rPr>
              <a:t> </a:t>
            </a:r>
            <a:r>
              <a:rPr lang="en-GB" sz="1600" dirty="0" err="1" smtClean="0">
                <a:solidFill>
                  <a:schemeClr val="accent6"/>
                </a:solidFill>
                <a:latin typeface="+mn-lt"/>
              </a:rPr>
              <a:t>env</a:t>
            </a:r>
            <a:endParaRPr kumimoji="0" lang="en-GB" sz="1600" i="0" u="none" cap="none" normalizeH="0" baseline="0" dirty="0" smtClean="0">
              <a:ln>
                <a:noFill/>
              </a:ln>
              <a:solidFill>
                <a:schemeClr val="accent6"/>
              </a:solidFill>
              <a:latin typeface="+mn-lt"/>
            </a:endParaRPr>
          </a:p>
        </p:txBody>
      </p:sp>
      <p:sp>
        <p:nvSpPr>
          <p:cNvPr id="38" name="Rectangle 37"/>
          <p:cNvSpPr/>
          <p:nvPr/>
        </p:nvSpPr>
        <p:spPr bwMode="auto">
          <a:xfrm>
            <a:off x="611560" y="4989053"/>
            <a:ext cx="1008112" cy="270000"/>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smtClean="0">
                <a:ln>
                  <a:noFill/>
                </a:ln>
                <a:solidFill>
                  <a:srgbClr val="000000"/>
                </a:solidFill>
                <a:latin typeface="+mn-lt"/>
              </a:rPr>
              <a:t>OS</a:t>
            </a:r>
          </a:p>
        </p:txBody>
      </p:sp>
      <p:sp>
        <p:nvSpPr>
          <p:cNvPr id="39" name="Rectangle 38"/>
          <p:cNvSpPr/>
          <p:nvPr/>
        </p:nvSpPr>
        <p:spPr bwMode="auto">
          <a:xfrm>
            <a:off x="1691680" y="4989053"/>
            <a:ext cx="1008112" cy="263165"/>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smtClean="0">
                <a:ln>
                  <a:noFill/>
                </a:ln>
                <a:solidFill>
                  <a:srgbClr val="000000"/>
                </a:solidFill>
                <a:latin typeface="+mn-lt"/>
              </a:rPr>
              <a:t>OS</a:t>
            </a:r>
          </a:p>
        </p:txBody>
      </p:sp>
      <p:sp>
        <p:nvSpPr>
          <p:cNvPr id="40" name="Rectangle 39"/>
          <p:cNvSpPr/>
          <p:nvPr/>
        </p:nvSpPr>
        <p:spPr bwMode="auto">
          <a:xfrm>
            <a:off x="2771800" y="4989053"/>
            <a:ext cx="1008112" cy="263165"/>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smtClean="0">
                <a:ln>
                  <a:noFill/>
                </a:ln>
                <a:solidFill>
                  <a:srgbClr val="000000"/>
                </a:solidFill>
                <a:latin typeface="+mn-lt"/>
              </a:rPr>
              <a:t>OS</a:t>
            </a:r>
          </a:p>
        </p:txBody>
      </p:sp>
      <p:sp>
        <p:nvSpPr>
          <p:cNvPr id="41" name="Rectangle 40"/>
          <p:cNvSpPr/>
          <p:nvPr/>
        </p:nvSpPr>
        <p:spPr bwMode="auto">
          <a:xfrm>
            <a:off x="5436096" y="5319239"/>
            <a:ext cx="3168352" cy="270000"/>
          </a:xfrm>
          <a:prstGeom prst="rect">
            <a:avLst/>
          </a:prstGeom>
          <a:solidFill>
            <a:schemeClr val="bg1"/>
          </a:solidFill>
          <a:ln w="25400" cap="flat" cmpd="sng" algn="ctr">
            <a:solidFill>
              <a:schemeClr val="bg1">
                <a:lumMod val="65000"/>
              </a:schemeClr>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rgbClr val="000000"/>
                </a:solidFill>
                <a:latin typeface="+mn-lt"/>
              </a:rPr>
              <a:t>h</a:t>
            </a:r>
            <a:r>
              <a:rPr kumimoji="0" lang="en-GB" sz="1600" i="0" u="none" cap="none" normalizeH="0" baseline="0" dirty="0" smtClean="0">
                <a:ln>
                  <a:noFill/>
                </a:ln>
                <a:solidFill>
                  <a:srgbClr val="000000"/>
                </a:solidFill>
                <a:latin typeface="+mn-lt"/>
              </a:rPr>
              <a:t>ardware</a:t>
            </a:r>
          </a:p>
        </p:txBody>
      </p:sp>
      <p:sp>
        <p:nvSpPr>
          <p:cNvPr id="42" name="Rectangle 41"/>
          <p:cNvSpPr/>
          <p:nvPr/>
        </p:nvSpPr>
        <p:spPr bwMode="auto">
          <a:xfrm>
            <a:off x="5436096" y="4328683"/>
            <a:ext cx="1872208" cy="270000"/>
          </a:xfrm>
          <a:prstGeom prst="rect">
            <a:avLst/>
          </a:prstGeom>
          <a:solidFill>
            <a:schemeClr val="bg1"/>
          </a:solidFill>
          <a:ln w="25400" cap="flat" cmpd="sng" algn="ctr">
            <a:solidFill>
              <a:srgbClr val="7030A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accent6"/>
                </a:solidFill>
                <a:latin typeface="+mn-lt"/>
              </a:rPr>
              <a:t>g</a:t>
            </a:r>
            <a:r>
              <a:rPr kumimoji="0" lang="en-GB" sz="1600" i="0" u="none" cap="none" normalizeH="0" baseline="0" dirty="0" smtClean="0">
                <a:ln>
                  <a:noFill/>
                </a:ln>
                <a:solidFill>
                  <a:schemeClr val="accent6"/>
                </a:solidFill>
                <a:latin typeface="+mn-lt"/>
              </a:rPr>
              <a:t>rid</a:t>
            </a:r>
            <a:r>
              <a:rPr kumimoji="0" lang="en-GB" sz="1600" i="0" u="none" cap="none" normalizeH="0" dirty="0" smtClean="0">
                <a:ln>
                  <a:noFill/>
                </a:ln>
                <a:solidFill>
                  <a:schemeClr val="accent6"/>
                </a:solidFill>
                <a:latin typeface="+mn-lt"/>
              </a:rPr>
              <a:t> </a:t>
            </a:r>
            <a:r>
              <a:rPr kumimoji="0" lang="en-GB" sz="1600" i="0" u="none" cap="none" normalizeH="0" baseline="0" dirty="0" smtClean="0">
                <a:ln>
                  <a:noFill/>
                </a:ln>
                <a:solidFill>
                  <a:schemeClr val="accent6"/>
                </a:solidFill>
                <a:latin typeface="+mn-lt"/>
              </a:rPr>
              <a:t>middleware</a:t>
            </a:r>
          </a:p>
        </p:txBody>
      </p:sp>
      <p:sp>
        <p:nvSpPr>
          <p:cNvPr id="43" name="Rectangle 42"/>
          <p:cNvSpPr/>
          <p:nvPr/>
        </p:nvSpPr>
        <p:spPr bwMode="auto">
          <a:xfrm>
            <a:off x="5436096" y="3998498"/>
            <a:ext cx="1512168" cy="270000"/>
          </a:xfrm>
          <a:prstGeom prst="rect">
            <a:avLst/>
          </a:prstGeom>
          <a:solidFill>
            <a:schemeClr val="bg1"/>
          </a:solidFill>
          <a:ln w="25400" cap="flat" cmpd="sng" algn="ctr">
            <a:solidFill>
              <a:schemeClr val="bg2">
                <a:lumMod val="50000"/>
              </a:schemeClr>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err="1" smtClean="0">
                <a:solidFill>
                  <a:schemeClr val="accent6"/>
                </a:solidFill>
                <a:latin typeface="+mn-lt"/>
              </a:rPr>
              <a:t>d</a:t>
            </a:r>
            <a:r>
              <a:rPr kumimoji="0" lang="en-GB" sz="1600" i="0" u="none" cap="none" normalizeH="0" baseline="0" dirty="0" err="1" smtClean="0">
                <a:ln>
                  <a:noFill/>
                </a:ln>
                <a:solidFill>
                  <a:schemeClr val="accent6"/>
                </a:solidFill>
                <a:latin typeface="+mn-lt"/>
              </a:rPr>
              <a:t>ev</a:t>
            </a:r>
            <a:r>
              <a:rPr kumimoji="0" lang="en-GB" sz="1600" i="0" u="none" cap="none" normalizeH="0" dirty="0" smtClean="0">
                <a:ln>
                  <a:noFill/>
                </a:ln>
                <a:solidFill>
                  <a:schemeClr val="accent6"/>
                </a:solidFill>
                <a:latin typeface="+mn-lt"/>
              </a:rPr>
              <a:t> </a:t>
            </a:r>
            <a:r>
              <a:rPr kumimoji="0" lang="en-GB" sz="1600" i="0" u="none" cap="none" normalizeH="0" dirty="0" err="1" smtClean="0">
                <a:ln>
                  <a:noFill/>
                </a:ln>
                <a:solidFill>
                  <a:schemeClr val="accent6"/>
                </a:solidFill>
                <a:latin typeface="+mn-lt"/>
              </a:rPr>
              <a:t>env</a:t>
            </a:r>
            <a:endParaRPr kumimoji="0" lang="en-GB" sz="1600" i="0" u="none" cap="none" normalizeH="0" baseline="0" dirty="0" smtClean="0">
              <a:ln>
                <a:noFill/>
              </a:ln>
              <a:solidFill>
                <a:schemeClr val="accent6"/>
              </a:solidFill>
              <a:latin typeface="+mn-lt"/>
            </a:endParaRPr>
          </a:p>
        </p:txBody>
      </p:sp>
      <p:sp>
        <p:nvSpPr>
          <p:cNvPr id="44" name="Rectangle 43"/>
          <p:cNvSpPr/>
          <p:nvPr/>
        </p:nvSpPr>
        <p:spPr bwMode="auto">
          <a:xfrm>
            <a:off x="7380312" y="3668901"/>
            <a:ext cx="1224136" cy="929782"/>
          </a:xfrm>
          <a:prstGeom prst="rect">
            <a:avLst/>
          </a:prstGeom>
          <a:solidFill>
            <a:schemeClr val="bg1"/>
          </a:solidFill>
          <a:ln w="25400" cap="flat" cmpd="sng" algn="ctr">
            <a:solidFill>
              <a:srgbClr val="FFC0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smtClean="0">
                <a:ln>
                  <a:noFill/>
                </a:ln>
                <a:solidFill>
                  <a:schemeClr val="accent6"/>
                </a:solidFill>
                <a:latin typeface="+mn-lt"/>
              </a:rPr>
              <a:t>custom services</a:t>
            </a:r>
          </a:p>
        </p:txBody>
      </p:sp>
      <p:sp>
        <p:nvSpPr>
          <p:cNvPr id="46" name="Rectangle 45"/>
          <p:cNvSpPr/>
          <p:nvPr/>
        </p:nvSpPr>
        <p:spPr bwMode="auto">
          <a:xfrm>
            <a:off x="5436096" y="4989053"/>
            <a:ext cx="576064" cy="270000"/>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smtClean="0">
                <a:ln>
                  <a:noFill/>
                </a:ln>
                <a:solidFill>
                  <a:srgbClr val="000000"/>
                </a:solidFill>
                <a:latin typeface="+mn-lt"/>
              </a:rPr>
              <a:t>OS</a:t>
            </a:r>
          </a:p>
        </p:txBody>
      </p:sp>
      <p:sp>
        <p:nvSpPr>
          <p:cNvPr id="47" name="Rectangle 46"/>
          <p:cNvSpPr/>
          <p:nvPr/>
        </p:nvSpPr>
        <p:spPr bwMode="auto">
          <a:xfrm>
            <a:off x="6084168" y="4989053"/>
            <a:ext cx="576064" cy="263932"/>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smtClean="0">
                <a:ln>
                  <a:noFill/>
                </a:ln>
                <a:solidFill>
                  <a:srgbClr val="000000"/>
                </a:solidFill>
                <a:latin typeface="+mn-lt"/>
              </a:rPr>
              <a:t>OS</a:t>
            </a:r>
          </a:p>
        </p:txBody>
      </p:sp>
      <p:sp>
        <p:nvSpPr>
          <p:cNvPr id="48" name="Rectangle 47"/>
          <p:cNvSpPr/>
          <p:nvPr/>
        </p:nvSpPr>
        <p:spPr bwMode="auto">
          <a:xfrm>
            <a:off x="6732240" y="4991556"/>
            <a:ext cx="576064" cy="261428"/>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smtClean="0">
                <a:ln>
                  <a:noFill/>
                </a:ln>
                <a:solidFill>
                  <a:srgbClr val="000000"/>
                </a:solidFill>
                <a:latin typeface="+mn-lt"/>
              </a:rPr>
              <a:t>OS</a:t>
            </a:r>
          </a:p>
        </p:txBody>
      </p:sp>
      <p:sp>
        <p:nvSpPr>
          <p:cNvPr id="49" name="Rectangle 48"/>
          <p:cNvSpPr/>
          <p:nvPr/>
        </p:nvSpPr>
        <p:spPr bwMode="auto">
          <a:xfrm>
            <a:off x="7380312" y="4989053"/>
            <a:ext cx="576064" cy="270000"/>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smtClean="0">
                <a:ln>
                  <a:noFill/>
                </a:ln>
                <a:solidFill>
                  <a:srgbClr val="000000"/>
                </a:solidFill>
                <a:latin typeface="+mn-lt"/>
              </a:rPr>
              <a:t>OS</a:t>
            </a:r>
          </a:p>
        </p:txBody>
      </p:sp>
      <p:sp>
        <p:nvSpPr>
          <p:cNvPr id="50" name="Rectangle 49"/>
          <p:cNvSpPr/>
          <p:nvPr/>
        </p:nvSpPr>
        <p:spPr bwMode="auto">
          <a:xfrm>
            <a:off x="8028384" y="4989053"/>
            <a:ext cx="576064" cy="270000"/>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smtClean="0">
                <a:ln>
                  <a:noFill/>
                </a:ln>
                <a:solidFill>
                  <a:srgbClr val="000000"/>
                </a:solidFill>
                <a:latin typeface="+mn-lt"/>
              </a:rPr>
              <a:t>OS</a:t>
            </a:r>
          </a:p>
        </p:txBody>
      </p:sp>
      <p:cxnSp>
        <p:nvCxnSpPr>
          <p:cNvPr id="51" name="Straight Arrow Connector 50"/>
          <p:cNvCxnSpPr/>
          <p:nvPr/>
        </p:nvCxnSpPr>
        <p:spPr bwMode="auto">
          <a:xfrm>
            <a:off x="4211960" y="4546852"/>
            <a:ext cx="720000" cy="0"/>
          </a:xfrm>
          <a:prstGeom prst="straightConnector1">
            <a:avLst/>
          </a:prstGeom>
          <a:solidFill>
            <a:schemeClr val="accent1"/>
          </a:solidFill>
          <a:ln w="50800" cap="flat" cmpd="sng" algn="ctr">
            <a:solidFill>
              <a:srgbClr val="C00000"/>
            </a:solidFill>
            <a:prstDash val="solid"/>
            <a:round/>
            <a:headEnd type="none" w="med" len="med"/>
            <a:tailEnd type="triangle"/>
          </a:ln>
          <a:effectLst>
            <a:outerShdw blurRad="50800" dist="25400" dir="2700000" algn="tl" rotWithShape="0">
              <a:schemeClr val="bg1">
                <a:lumMod val="75000"/>
                <a:alpha val="40000"/>
              </a:schemeClr>
            </a:outerShdw>
          </a:effectLst>
        </p:spPr>
      </p:cxnSp>
      <p:sp>
        <p:nvSpPr>
          <p:cNvPr id="52" name="Rectangle 51"/>
          <p:cNvSpPr/>
          <p:nvPr/>
        </p:nvSpPr>
        <p:spPr bwMode="auto">
          <a:xfrm>
            <a:off x="5436096" y="3668901"/>
            <a:ext cx="1008112" cy="270000"/>
          </a:xfrm>
          <a:prstGeom prst="rect">
            <a:avLst/>
          </a:prstGeom>
          <a:solidFill>
            <a:schemeClr val="bg1"/>
          </a:solidFill>
          <a:ln w="25400" cap="flat" cmpd="sng" algn="ctr">
            <a:solidFill>
              <a:schemeClr val="bg2"/>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dirty="0" smtClean="0">
                <a:ln>
                  <a:noFill/>
                </a:ln>
                <a:solidFill>
                  <a:srgbClr val="000000"/>
                </a:solidFill>
                <a:latin typeface="+mn-lt"/>
              </a:rPr>
              <a:t>portals</a:t>
            </a:r>
            <a:endParaRPr kumimoji="0" lang="en-GB" sz="1600" i="0" u="none" cap="none" normalizeH="0" baseline="0" dirty="0" smtClean="0">
              <a:ln>
                <a:noFill/>
              </a:ln>
              <a:solidFill>
                <a:srgbClr val="000000"/>
              </a:solidFill>
              <a:latin typeface="+mn-lt"/>
            </a:endParaRPr>
          </a:p>
        </p:txBody>
      </p:sp>
    </p:spTree>
    <p:extLst>
      <p:ext uri="{BB962C8B-B14F-4D97-AF65-F5344CB8AC3E}">
        <p14:creationId xmlns:p14="http://schemas.microsoft.com/office/powerpoint/2010/main" val="153323952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6"/>
          <p:cNvSpPr txBox="1">
            <a:spLocks noChangeArrowheads="1"/>
          </p:cNvSpPr>
          <p:nvPr/>
        </p:nvSpPr>
        <p:spPr>
          <a:xfrm>
            <a:off x="381000" y="152400"/>
            <a:ext cx="8583488"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solidFill>
                  <a:srgbClr val="042662"/>
                </a:solidFill>
              </a:rPr>
              <a:t>Federation View – Monitoring</a:t>
            </a:r>
            <a:endParaRPr lang="en-GB" sz="2600" dirty="0">
              <a:solidFill>
                <a:srgbClr val="042662"/>
              </a:solidFill>
            </a:endParaRPr>
          </a:p>
        </p:txBody>
      </p:sp>
      <p:sp>
        <p:nvSpPr>
          <p:cNvPr id="104" name="Rectangle 103"/>
          <p:cNvSpPr/>
          <p:nvPr/>
        </p:nvSpPr>
        <p:spPr>
          <a:xfrm>
            <a:off x="6516456" y="1840460"/>
            <a:ext cx="1872000" cy="683968"/>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Configuration DB </a:t>
            </a:r>
            <a:r>
              <a:rPr kumimoji="0" lang="en-US" sz="1600" i="0" u="none" strike="noStrike" kern="0" cap="none" spc="0" normalizeH="0" baseline="0" noProof="0" dirty="0" smtClean="0">
                <a:ln>
                  <a:noFill/>
                </a:ln>
                <a:solidFill>
                  <a:srgbClr val="122047"/>
                </a:solidFill>
                <a:effectLst/>
                <a:uLnTx/>
                <a:uFillTx/>
                <a:latin typeface="+mn-lt"/>
                <a:ea typeface="+mn-ea"/>
                <a:cs typeface="+mn-cs"/>
              </a:rPr>
              <a:t>GOGDB</a:t>
            </a:r>
            <a:endParaRPr kumimoji="0" lang="en-US" sz="1600" i="0" u="none" strike="noStrike" kern="0" cap="none" spc="0" normalizeH="0" baseline="0" noProof="0" dirty="0">
              <a:ln>
                <a:noFill/>
              </a:ln>
              <a:solidFill>
                <a:srgbClr val="122047"/>
              </a:solidFill>
              <a:effectLst/>
              <a:uLnTx/>
              <a:uFillTx/>
              <a:latin typeface="+mn-lt"/>
              <a:ea typeface="+mn-ea"/>
              <a:cs typeface="+mn-cs"/>
            </a:endParaRPr>
          </a:p>
        </p:txBody>
      </p:sp>
      <p:sp>
        <p:nvSpPr>
          <p:cNvPr id="105" name="Rectangle 104"/>
          <p:cNvSpPr/>
          <p:nvPr/>
        </p:nvSpPr>
        <p:spPr>
          <a:xfrm>
            <a:off x="6516456" y="2814051"/>
            <a:ext cx="1872000" cy="614949"/>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dirty="0" smtClean="0">
                <a:solidFill>
                  <a:srgbClr val="A50021"/>
                </a:solidFill>
                <a:latin typeface="+mn-lt"/>
              </a:rPr>
              <a:t>Monitoring</a:t>
            </a:r>
            <a:endParaRPr kumimoji="0" lang="en-US" sz="1600" b="1" i="0" u="none" strike="noStrike" kern="0" cap="none" spc="0" normalizeH="0" baseline="0" noProof="0" dirty="0" smtClean="0">
              <a:ln>
                <a:noFill/>
              </a:ln>
              <a:solidFill>
                <a:srgbClr val="A50021"/>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err="1" smtClean="0">
                <a:latin typeface="+mn-lt"/>
              </a:rPr>
              <a:t>Nagios</a:t>
            </a:r>
            <a:endParaRPr kumimoji="0" lang="en-US" sz="1600" i="0" u="none" strike="noStrike" kern="0" cap="none" spc="0" normalizeH="0" baseline="0" noProof="0" dirty="0">
              <a:ln>
                <a:noFill/>
              </a:ln>
              <a:effectLst/>
              <a:uLnTx/>
              <a:uFillTx/>
              <a:latin typeface="+mn-lt"/>
            </a:endParaRPr>
          </a:p>
        </p:txBody>
      </p:sp>
      <p:sp>
        <p:nvSpPr>
          <p:cNvPr id="106" name="Rectangle 105"/>
          <p:cNvSpPr/>
          <p:nvPr/>
        </p:nvSpPr>
        <p:spPr>
          <a:xfrm>
            <a:off x="2015566" y="3696314"/>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BSC</a:t>
            </a:r>
            <a:endParaRPr kumimoji="0" lang="en-US" sz="1400" i="0" u="none" strike="noStrike" kern="0" cap="none" spc="0" normalizeH="0" baseline="0" noProof="0" dirty="0">
              <a:ln>
                <a:noFill/>
              </a:ln>
              <a:solidFill>
                <a:srgbClr val="122047"/>
              </a:solidFill>
              <a:effectLst/>
              <a:uLnTx/>
              <a:uFillTx/>
              <a:latin typeface="+mn-lt"/>
            </a:endParaRPr>
          </a:p>
        </p:txBody>
      </p:sp>
      <p:sp>
        <p:nvSpPr>
          <p:cNvPr id="107" name="Rectangle 106"/>
          <p:cNvSpPr/>
          <p:nvPr/>
        </p:nvSpPr>
        <p:spPr>
          <a:xfrm>
            <a:off x="2015566" y="76171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GWDG (ON/OS) </a:t>
            </a:r>
            <a:endParaRPr kumimoji="0" lang="en-US" sz="1400" i="0" u="none" strike="noStrike" kern="0" cap="none" spc="0" normalizeH="0" baseline="0" noProof="0" dirty="0">
              <a:ln>
                <a:noFill/>
              </a:ln>
              <a:solidFill>
                <a:srgbClr val="122047"/>
              </a:solidFill>
              <a:effectLst/>
              <a:uLnTx/>
              <a:uFillTx/>
              <a:latin typeface="+mn-lt"/>
            </a:endParaRPr>
          </a:p>
        </p:txBody>
      </p:sp>
      <p:sp>
        <p:nvSpPr>
          <p:cNvPr id="108" name="Rectangle 107"/>
          <p:cNvSpPr/>
          <p:nvPr/>
        </p:nvSpPr>
        <p:spPr>
          <a:xfrm>
            <a:off x="2015566" y="1344058"/>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09" name="Rectangle 108"/>
          <p:cNvSpPr/>
          <p:nvPr/>
        </p:nvSpPr>
        <p:spPr>
          <a:xfrm>
            <a:off x="2015566" y="1929465"/>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CYFRONET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69" name="Rectangle 168"/>
          <p:cNvSpPr/>
          <p:nvPr/>
        </p:nvSpPr>
        <p:spPr>
          <a:xfrm>
            <a:off x="2015566" y="251664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KTH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87" name="Rectangle 186"/>
          <p:cNvSpPr/>
          <p:nvPr/>
        </p:nvSpPr>
        <p:spPr>
          <a:xfrm>
            <a:off x="4037845" y="251756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10" name="Rectangle 209"/>
          <p:cNvSpPr/>
          <p:nvPr/>
        </p:nvSpPr>
        <p:spPr>
          <a:xfrm>
            <a:off x="2015566" y="3105343"/>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CESGA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213" name="Rectangle 212"/>
          <p:cNvSpPr/>
          <p:nvPr/>
        </p:nvSpPr>
        <p:spPr>
          <a:xfrm>
            <a:off x="2015566" y="4285067"/>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FZJ (OS)</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214" name="Straight Arrow Connector 213"/>
          <p:cNvCxnSpPr/>
          <p:nvPr/>
        </p:nvCxnSpPr>
        <p:spPr bwMode="auto">
          <a:xfrm>
            <a:off x="5400958" y="620688"/>
            <a:ext cx="0" cy="496800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15" name="Straight Arrow Connector 214"/>
          <p:cNvCxnSpPr/>
          <p:nvPr/>
        </p:nvCxnSpPr>
        <p:spPr bwMode="auto">
          <a:xfrm flipH="1">
            <a:off x="5135957" y="2652349"/>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17" name="Straight Arrow Connector 216"/>
          <p:cNvCxnSpPr/>
          <p:nvPr/>
        </p:nvCxnSpPr>
        <p:spPr bwMode="auto">
          <a:xfrm flipH="1">
            <a:off x="5400216" y="2182444"/>
            <a:ext cx="111600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18" name="Rectangle 7"/>
          <p:cNvSpPr txBox="1">
            <a:spLocks noChangeArrowheads="1"/>
          </p:cNvSpPr>
          <p:nvPr/>
        </p:nvSpPr>
        <p:spPr bwMode="auto">
          <a:xfrm>
            <a:off x="5618684" y="4789781"/>
            <a:ext cx="1774654" cy="11650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ct val="100000"/>
              </a:lnSpc>
              <a:spcBef>
                <a:spcPts val="600"/>
              </a:spcBef>
              <a:spcAft>
                <a:spcPts val="0"/>
              </a:spcAft>
              <a:buNone/>
            </a:pPr>
            <a:r>
              <a:rPr lang="en-GB" sz="1400" dirty="0" smtClean="0">
                <a:solidFill>
                  <a:schemeClr val="tx1"/>
                </a:solidFill>
              </a:rPr>
              <a:t>ON = </a:t>
            </a:r>
            <a:r>
              <a:rPr lang="en-GB" sz="1400" dirty="0" err="1" smtClean="0">
                <a:solidFill>
                  <a:schemeClr val="tx1"/>
                </a:solidFill>
              </a:rPr>
              <a:t>OpenNebula</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OS = </a:t>
            </a:r>
            <a:r>
              <a:rPr lang="en-GB" sz="1400" dirty="0" err="1" smtClean="0">
                <a:solidFill>
                  <a:schemeClr val="tx1"/>
                </a:solidFill>
              </a:rPr>
              <a:t>OpenStack</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WN = </a:t>
            </a:r>
            <a:r>
              <a:rPr lang="en-GB" sz="1400" dirty="0" err="1" smtClean="0">
                <a:solidFill>
                  <a:schemeClr val="tx1"/>
                </a:solidFill>
              </a:rPr>
              <a:t>WNoDeS</a:t>
            </a:r>
            <a:r>
              <a:rPr lang="en-GB" sz="1400" dirty="0" smtClean="0">
                <a:solidFill>
                  <a:schemeClr val="tx1"/>
                </a:solidFill>
              </a:rPr>
              <a:t>.</a:t>
            </a:r>
          </a:p>
        </p:txBody>
      </p:sp>
      <p:sp>
        <p:nvSpPr>
          <p:cNvPr id="219" name="Rectangle 218"/>
          <p:cNvSpPr/>
          <p:nvPr/>
        </p:nvSpPr>
        <p:spPr>
          <a:xfrm>
            <a:off x="2015566" y="486921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LAL (SL)</a:t>
            </a:r>
            <a:endParaRPr kumimoji="0" lang="en-US" sz="1400" i="0" u="none" strike="noStrike" kern="0" cap="none" spc="0" normalizeH="0" baseline="0" noProof="0" dirty="0">
              <a:ln>
                <a:noFill/>
              </a:ln>
              <a:solidFill>
                <a:srgbClr val="122047"/>
              </a:solidFill>
              <a:effectLst/>
              <a:uLnTx/>
              <a:uFillTx/>
              <a:latin typeface="+mn-lt"/>
            </a:endParaRPr>
          </a:p>
        </p:txBody>
      </p:sp>
      <p:sp>
        <p:nvSpPr>
          <p:cNvPr id="220" name="Rectangle 219"/>
          <p:cNvSpPr/>
          <p:nvPr/>
        </p:nvSpPr>
        <p:spPr>
          <a:xfrm>
            <a:off x="2015566" y="544528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lang="en-US" sz="1400" kern="0" dirty="0" smtClean="0">
                <a:solidFill>
                  <a:srgbClr val="122047"/>
                </a:solidFill>
                <a:latin typeface="+mn-lt"/>
              </a:rPr>
              <a:t>INFN/CNAF</a:t>
            </a:r>
            <a:r>
              <a:rPr kumimoji="0" lang="en-US" sz="1400" i="0" u="none" strike="noStrike" kern="0" cap="none" spc="0" normalizeH="0" baseline="0" noProof="0" dirty="0" smtClean="0">
                <a:ln>
                  <a:noFill/>
                </a:ln>
                <a:solidFill>
                  <a:srgbClr val="122047"/>
                </a:solidFill>
                <a:effectLst/>
                <a:uLnTx/>
                <a:uFillTx/>
                <a:latin typeface="+mn-lt"/>
              </a:rPr>
              <a:t> (WN)</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221" name="Straight Arrow Connector 220"/>
          <p:cNvCxnSpPr/>
          <p:nvPr/>
        </p:nvCxnSpPr>
        <p:spPr bwMode="auto">
          <a:xfrm flipH="1" flipV="1">
            <a:off x="5400216" y="3105343"/>
            <a:ext cx="111600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22" name="Rectangle 221"/>
          <p:cNvSpPr/>
          <p:nvPr/>
        </p:nvSpPr>
        <p:spPr>
          <a:xfrm>
            <a:off x="4037845" y="76470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23" name="Rectangle 222"/>
          <p:cNvSpPr/>
          <p:nvPr/>
        </p:nvSpPr>
        <p:spPr>
          <a:xfrm>
            <a:off x="4037845" y="1012766"/>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i="0" u="none" strike="noStrike" kern="0" cap="none" spc="0" normalizeH="0" baseline="0" noProof="0" dirty="0" smtClean="0">
                <a:ln>
                  <a:noFill/>
                </a:ln>
                <a:solidFill>
                  <a:srgbClr val="122047"/>
                </a:solidFill>
                <a:effectLst/>
                <a:uLnTx/>
                <a:uFillTx/>
                <a:latin typeface="+mn-lt"/>
                <a:ea typeface="+mn-ea"/>
                <a:cs typeface="+mn-cs"/>
              </a:rPr>
              <a:t>CDMI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24" name="Straight Arrow Connector 223"/>
          <p:cNvCxnSpPr/>
          <p:nvPr/>
        </p:nvCxnSpPr>
        <p:spPr bwMode="auto">
          <a:xfrm flipH="1">
            <a:off x="5135957" y="89949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25" name="Straight Arrow Connector 224"/>
          <p:cNvCxnSpPr/>
          <p:nvPr/>
        </p:nvCxnSpPr>
        <p:spPr bwMode="auto">
          <a:xfrm flipH="1">
            <a:off x="5132878" y="113214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26" name="Rectangle 225"/>
          <p:cNvSpPr/>
          <p:nvPr/>
        </p:nvSpPr>
        <p:spPr>
          <a:xfrm>
            <a:off x="4037845" y="1343847"/>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27" name="Rectangle 226"/>
          <p:cNvSpPr/>
          <p:nvPr/>
        </p:nvSpPr>
        <p:spPr>
          <a:xfrm>
            <a:off x="4037845" y="159498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CDMI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28" name="Straight Arrow Connector 227"/>
          <p:cNvCxnSpPr/>
          <p:nvPr/>
        </p:nvCxnSpPr>
        <p:spPr bwMode="auto">
          <a:xfrm flipH="1">
            <a:off x="5135957" y="148171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29" name="Straight Arrow Connector 228"/>
          <p:cNvCxnSpPr/>
          <p:nvPr/>
        </p:nvCxnSpPr>
        <p:spPr bwMode="auto">
          <a:xfrm flipH="1">
            <a:off x="5132878" y="171436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0" name="Rectangle 229"/>
          <p:cNvSpPr/>
          <p:nvPr/>
        </p:nvSpPr>
        <p:spPr>
          <a:xfrm>
            <a:off x="4037845" y="192914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32" name="Straight Arrow Connector 231"/>
          <p:cNvCxnSpPr/>
          <p:nvPr/>
        </p:nvCxnSpPr>
        <p:spPr bwMode="auto">
          <a:xfrm flipH="1">
            <a:off x="5135957" y="2067015"/>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4" name="Rectangle 233"/>
          <p:cNvSpPr/>
          <p:nvPr/>
        </p:nvSpPr>
        <p:spPr>
          <a:xfrm>
            <a:off x="4037845" y="310590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36" name="Straight Arrow Connector 235"/>
          <p:cNvCxnSpPr/>
          <p:nvPr/>
        </p:nvCxnSpPr>
        <p:spPr bwMode="auto">
          <a:xfrm flipH="1">
            <a:off x="5135957" y="324069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8" name="Rectangle 237"/>
          <p:cNvSpPr/>
          <p:nvPr/>
        </p:nvSpPr>
        <p:spPr>
          <a:xfrm>
            <a:off x="4037845" y="369639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CDMI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40" name="Straight Arrow Connector 239"/>
          <p:cNvCxnSpPr/>
          <p:nvPr/>
        </p:nvCxnSpPr>
        <p:spPr bwMode="auto">
          <a:xfrm flipH="1">
            <a:off x="5135957" y="383118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42" name="Rectangle 241"/>
          <p:cNvSpPr/>
          <p:nvPr/>
        </p:nvSpPr>
        <p:spPr>
          <a:xfrm>
            <a:off x="4037845" y="428693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44" name="Straight Arrow Connector 243"/>
          <p:cNvCxnSpPr/>
          <p:nvPr/>
        </p:nvCxnSpPr>
        <p:spPr bwMode="auto">
          <a:xfrm flipH="1">
            <a:off x="5135957" y="442172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46" name="Rectangle 245"/>
          <p:cNvSpPr/>
          <p:nvPr/>
        </p:nvSpPr>
        <p:spPr>
          <a:xfrm>
            <a:off x="4037845" y="486916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48" name="Straight Arrow Connector 247"/>
          <p:cNvCxnSpPr/>
          <p:nvPr/>
        </p:nvCxnSpPr>
        <p:spPr bwMode="auto">
          <a:xfrm flipH="1">
            <a:off x="5135957" y="500394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50" name="Rectangle 249"/>
          <p:cNvSpPr/>
          <p:nvPr/>
        </p:nvSpPr>
        <p:spPr>
          <a:xfrm>
            <a:off x="4037845" y="544522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52" name="Straight Arrow Connector 251"/>
          <p:cNvCxnSpPr/>
          <p:nvPr/>
        </p:nvCxnSpPr>
        <p:spPr bwMode="auto">
          <a:xfrm flipH="1">
            <a:off x="5135957" y="558001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54" name="Straight Arrow Connector 253"/>
          <p:cNvCxnSpPr>
            <a:endCxn id="104" idx="3"/>
          </p:cNvCxnSpPr>
          <p:nvPr/>
        </p:nvCxnSpPr>
        <p:spPr bwMode="auto">
          <a:xfrm flipH="1">
            <a:off x="8388456" y="2181148"/>
            <a:ext cx="288000" cy="1296"/>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55" name="Straight Arrow Connector 254"/>
          <p:cNvCxnSpPr>
            <a:endCxn id="105" idx="3"/>
          </p:cNvCxnSpPr>
          <p:nvPr/>
        </p:nvCxnSpPr>
        <p:spPr bwMode="auto">
          <a:xfrm flipH="1">
            <a:off x="8388456" y="3121525"/>
            <a:ext cx="288000" cy="1"/>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57" name="Straight Arrow Connector 256"/>
          <p:cNvCxnSpPr/>
          <p:nvPr/>
        </p:nvCxnSpPr>
        <p:spPr bwMode="auto">
          <a:xfrm flipH="1">
            <a:off x="8676456" y="2181148"/>
            <a:ext cx="0" cy="940377"/>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59" name="Rectangle 258"/>
          <p:cNvSpPr/>
          <p:nvPr/>
        </p:nvSpPr>
        <p:spPr>
          <a:xfrm>
            <a:off x="919117" y="251756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60" name="Rectangle 259"/>
          <p:cNvSpPr/>
          <p:nvPr/>
        </p:nvSpPr>
        <p:spPr>
          <a:xfrm>
            <a:off x="919117" y="2768702"/>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261" name="Rectangle 260"/>
          <p:cNvSpPr/>
          <p:nvPr/>
        </p:nvSpPr>
        <p:spPr>
          <a:xfrm>
            <a:off x="919117" y="76470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62" name="Rectangle 261"/>
          <p:cNvSpPr/>
          <p:nvPr/>
        </p:nvSpPr>
        <p:spPr>
          <a:xfrm>
            <a:off x="919117" y="1012766"/>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263" name="Rectangle 262"/>
          <p:cNvSpPr/>
          <p:nvPr/>
        </p:nvSpPr>
        <p:spPr>
          <a:xfrm>
            <a:off x="919117" y="1343847"/>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64" name="Rectangle 263"/>
          <p:cNvSpPr/>
          <p:nvPr/>
        </p:nvSpPr>
        <p:spPr>
          <a:xfrm>
            <a:off x="919117" y="159498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265" name="Rectangle 264"/>
          <p:cNvSpPr/>
          <p:nvPr/>
        </p:nvSpPr>
        <p:spPr>
          <a:xfrm>
            <a:off x="919117" y="192914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66" name="Rectangle 265"/>
          <p:cNvSpPr/>
          <p:nvPr/>
        </p:nvSpPr>
        <p:spPr>
          <a:xfrm>
            <a:off x="919117" y="2181465"/>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267" name="Rectangle 266"/>
          <p:cNvSpPr/>
          <p:nvPr/>
        </p:nvSpPr>
        <p:spPr>
          <a:xfrm>
            <a:off x="919117" y="310590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68" name="Rectangle 267"/>
          <p:cNvSpPr/>
          <p:nvPr/>
        </p:nvSpPr>
        <p:spPr>
          <a:xfrm>
            <a:off x="919117" y="3357049"/>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270" name="Rectangle 269"/>
          <p:cNvSpPr/>
          <p:nvPr/>
        </p:nvSpPr>
        <p:spPr>
          <a:xfrm>
            <a:off x="919117" y="428693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71" name="Rectangle 270"/>
          <p:cNvSpPr/>
          <p:nvPr/>
        </p:nvSpPr>
        <p:spPr>
          <a:xfrm>
            <a:off x="919117" y="4538079"/>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272" name="Rectangle 271"/>
          <p:cNvSpPr/>
          <p:nvPr/>
        </p:nvSpPr>
        <p:spPr>
          <a:xfrm>
            <a:off x="919117" y="486916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73" name="Rectangle 272"/>
          <p:cNvSpPr/>
          <p:nvPr/>
        </p:nvSpPr>
        <p:spPr>
          <a:xfrm>
            <a:off x="919117" y="512030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274" name="Rectangle 273"/>
          <p:cNvSpPr/>
          <p:nvPr/>
        </p:nvSpPr>
        <p:spPr>
          <a:xfrm>
            <a:off x="919117" y="544522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75" name="Rectangle 274"/>
          <p:cNvSpPr/>
          <p:nvPr/>
        </p:nvSpPr>
        <p:spPr>
          <a:xfrm>
            <a:off x="919117" y="5696365"/>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76" name="Straight Arrow Connector 275"/>
          <p:cNvCxnSpPr/>
          <p:nvPr/>
        </p:nvCxnSpPr>
        <p:spPr bwMode="auto">
          <a:xfrm>
            <a:off x="627889" y="620688"/>
            <a:ext cx="0" cy="518400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77" name="Straight Arrow Connector 276"/>
          <p:cNvCxnSpPr/>
          <p:nvPr/>
        </p:nvCxnSpPr>
        <p:spPr bwMode="auto">
          <a:xfrm flipH="1">
            <a:off x="630968" y="2644951"/>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78" name="Straight Arrow Connector 277"/>
          <p:cNvCxnSpPr/>
          <p:nvPr/>
        </p:nvCxnSpPr>
        <p:spPr bwMode="auto">
          <a:xfrm flipH="1">
            <a:off x="630968" y="2877601"/>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79" name="Straight Arrow Connector 278"/>
          <p:cNvCxnSpPr/>
          <p:nvPr/>
        </p:nvCxnSpPr>
        <p:spPr bwMode="auto">
          <a:xfrm flipH="1">
            <a:off x="630968" y="89209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0" name="Straight Arrow Connector 279"/>
          <p:cNvCxnSpPr/>
          <p:nvPr/>
        </p:nvCxnSpPr>
        <p:spPr bwMode="auto">
          <a:xfrm flipH="1">
            <a:off x="627889" y="112474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1" name="Straight Arrow Connector 280"/>
          <p:cNvCxnSpPr/>
          <p:nvPr/>
        </p:nvCxnSpPr>
        <p:spPr bwMode="auto">
          <a:xfrm flipH="1">
            <a:off x="630968" y="147431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2" name="Straight Arrow Connector 281"/>
          <p:cNvCxnSpPr/>
          <p:nvPr/>
        </p:nvCxnSpPr>
        <p:spPr bwMode="auto">
          <a:xfrm flipH="1">
            <a:off x="627889" y="170696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3" name="Straight Arrow Connector 282"/>
          <p:cNvCxnSpPr/>
          <p:nvPr/>
        </p:nvCxnSpPr>
        <p:spPr bwMode="auto">
          <a:xfrm flipH="1">
            <a:off x="630968" y="2059617"/>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4" name="Straight Arrow Connector 283"/>
          <p:cNvCxnSpPr/>
          <p:nvPr/>
        </p:nvCxnSpPr>
        <p:spPr bwMode="auto">
          <a:xfrm flipH="1">
            <a:off x="627889" y="2292267"/>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5" name="Straight Arrow Connector 284"/>
          <p:cNvCxnSpPr/>
          <p:nvPr/>
        </p:nvCxnSpPr>
        <p:spPr bwMode="auto">
          <a:xfrm flipH="1">
            <a:off x="630968" y="323329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6" name="Straight Arrow Connector 285"/>
          <p:cNvCxnSpPr/>
          <p:nvPr/>
        </p:nvCxnSpPr>
        <p:spPr bwMode="auto">
          <a:xfrm flipH="1">
            <a:off x="627889" y="346594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8" name="Straight Arrow Connector 287"/>
          <p:cNvCxnSpPr/>
          <p:nvPr/>
        </p:nvCxnSpPr>
        <p:spPr bwMode="auto">
          <a:xfrm flipH="1">
            <a:off x="630968" y="441432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9" name="Straight Arrow Connector 288"/>
          <p:cNvCxnSpPr/>
          <p:nvPr/>
        </p:nvCxnSpPr>
        <p:spPr bwMode="auto">
          <a:xfrm flipH="1">
            <a:off x="627889" y="464697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90" name="Straight Arrow Connector 289"/>
          <p:cNvCxnSpPr/>
          <p:nvPr/>
        </p:nvCxnSpPr>
        <p:spPr bwMode="auto">
          <a:xfrm flipH="1">
            <a:off x="630968" y="4996550"/>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91" name="Straight Arrow Connector 290"/>
          <p:cNvCxnSpPr/>
          <p:nvPr/>
        </p:nvCxnSpPr>
        <p:spPr bwMode="auto">
          <a:xfrm flipH="1">
            <a:off x="627889" y="5229200"/>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92" name="Straight Arrow Connector 291"/>
          <p:cNvCxnSpPr/>
          <p:nvPr/>
        </p:nvCxnSpPr>
        <p:spPr bwMode="auto">
          <a:xfrm flipH="1">
            <a:off x="630968" y="557261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93" name="Straight Arrow Connector 292"/>
          <p:cNvCxnSpPr/>
          <p:nvPr/>
        </p:nvCxnSpPr>
        <p:spPr bwMode="auto">
          <a:xfrm flipH="1">
            <a:off x="627889" y="580526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94" name="Straight Arrow Connector 293"/>
          <p:cNvCxnSpPr/>
          <p:nvPr/>
        </p:nvCxnSpPr>
        <p:spPr bwMode="auto">
          <a:xfrm flipH="1">
            <a:off x="627889" y="620688"/>
            <a:ext cx="478800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Tree>
    <p:extLst>
      <p:ext uri="{BB962C8B-B14F-4D97-AF65-F5344CB8AC3E}">
        <p14:creationId xmlns:p14="http://schemas.microsoft.com/office/powerpoint/2010/main" val="8754062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6"/>
          <p:cNvSpPr txBox="1">
            <a:spLocks noChangeArrowheads="1"/>
          </p:cNvSpPr>
          <p:nvPr/>
        </p:nvSpPr>
        <p:spPr>
          <a:xfrm>
            <a:off x="381000" y="152400"/>
            <a:ext cx="8583488"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solidFill>
                  <a:srgbClr val="042662"/>
                </a:solidFill>
              </a:rPr>
              <a:t>Federation View – Accounting</a:t>
            </a:r>
            <a:endParaRPr lang="en-GB" sz="2600" dirty="0">
              <a:solidFill>
                <a:srgbClr val="042662"/>
              </a:solidFill>
            </a:endParaRPr>
          </a:p>
        </p:txBody>
      </p:sp>
      <p:sp>
        <p:nvSpPr>
          <p:cNvPr id="105" name="Rectangle 104"/>
          <p:cNvSpPr/>
          <p:nvPr/>
        </p:nvSpPr>
        <p:spPr>
          <a:xfrm>
            <a:off x="6408594" y="2814051"/>
            <a:ext cx="1872000" cy="614949"/>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rPr>
              <a:t>Accounting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latin typeface="+mn-lt"/>
              </a:rPr>
              <a:t>APEL</a:t>
            </a:r>
            <a:endParaRPr kumimoji="0" lang="en-US" sz="1600" i="0" u="none" strike="noStrike" kern="0" cap="none" spc="0" normalizeH="0" baseline="0" noProof="0" dirty="0">
              <a:ln>
                <a:noFill/>
              </a:ln>
              <a:effectLst/>
              <a:uLnTx/>
              <a:uFillTx/>
              <a:latin typeface="+mn-lt"/>
            </a:endParaRPr>
          </a:p>
        </p:txBody>
      </p:sp>
      <p:sp>
        <p:nvSpPr>
          <p:cNvPr id="106" name="Rectangle 105"/>
          <p:cNvSpPr/>
          <p:nvPr/>
        </p:nvSpPr>
        <p:spPr>
          <a:xfrm>
            <a:off x="899592" y="3696314"/>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Venus-C</a:t>
            </a:r>
            <a:endParaRPr kumimoji="0" lang="en-US" sz="1400" i="0" u="none" strike="noStrike" kern="0" cap="none" spc="0" normalizeH="0" baseline="0" noProof="0" dirty="0">
              <a:ln>
                <a:noFill/>
              </a:ln>
              <a:solidFill>
                <a:srgbClr val="122047"/>
              </a:solidFill>
              <a:effectLst/>
              <a:uLnTx/>
              <a:uFillTx/>
              <a:latin typeface="+mn-lt"/>
            </a:endParaRPr>
          </a:p>
        </p:txBody>
      </p:sp>
      <p:sp>
        <p:nvSpPr>
          <p:cNvPr id="107" name="Rectangle 106"/>
          <p:cNvSpPr/>
          <p:nvPr/>
        </p:nvSpPr>
        <p:spPr>
          <a:xfrm>
            <a:off x="899592" y="76171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GWDG (ON/OS) </a:t>
            </a:r>
            <a:endParaRPr kumimoji="0" lang="en-US" sz="1400" i="0" u="none" strike="noStrike" kern="0" cap="none" spc="0" normalizeH="0" baseline="0" noProof="0" dirty="0">
              <a:ln>
                <a:noFill/>
              </a:ln>
              <a:solidFill>
                <a:srgbClr val="122047"/>
              </a:solidFill>
              <a:effectLst/>
              <a:uLnTx/>
              <a:uFillTx/>
              <a:latin typeface="+mn-lt"/>
            </a:endParaRPr>
          </a:p>
        </p:txBody>
      </p:sp>
      <p:sp>
        <p:nvSpPr>
          <p:cNvPr id="108" name="Rectangle 107"/>
          <p:cNvSpPr/>
          <p:nvPr/>
        </p:nvSpPr>
        <p:spPr>
          <a:xfrm>
            <a:off x="899592" y="1344058"/>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09" name="Rectangle 108"/>
          <p:cNvSpPr/>
          <p:nvPr/>
        </p:nvSpPr>
        <p:spPr>
          <a:xfrm>
            <a:off x="899592" y="1929465"/>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CYFRONET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69" name="Rectangle 168"/>
          <p:cNvSpPr/>
          <p:nvPr/>
        </p:nvSpPr>
        <p:spPr>
          <a:xfrm>
            <a:off x="899592" y="251664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KTH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87" name="Rectangle 186"/>
          <p:cNvSpPr/>
          <p:nvPr/>
        </p:nvSpPr>
        <p:spPr>
          <a:xfrm>
            <a:off x="2921871" y="251756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sp>
        <p:nvSpPr>
          <p:cNvPr id="210" name="Rectangle 209"/>
          <p:cNvSpPr/>
          <p:nvPr/>
        </p:nvSpPr>
        <p:spPr>
          <a:xfrm>
            <a:off x="899592" y="3105343"/>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CESGA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213" name="Rectangle 212"/>
          <p:cNvSpPr/>
          <p:nvPr/>
        </p:nvSpPr>
        <p:spPr>
          <a:xfrm>
            <a:off x="899592" y="4285067"/>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FZJ (OS)</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214" name="Straight Arrow Connector 213"/>
          <p:cNvCxnSpPr/>
          <p:nvPr/>
        </p:nvCxnSpPr>
        <p:spPr bwMode="auto">
          <a:xfrm>
            <a:off x="4284984" y="887167"/>
            <a:ext cx="0" cy="471600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15" name="Straight Arrow Connector 214"/>
          <p:cNvCxnSpPr/>
          <p:nvPr/>
        </p:nvCxnSpPr>
        <p:spPr bwMode="auto">
          <a:xfrm flipH="1">
            <a:off x="4019983" y="2652349"/>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18" name="Rectangle 7"/>
          <p:cNvSpPr txBox="1">
            <a:spLocks noChangeArrowheads="1"/>
          </p:cNvSpPr>
          <p:nvPr/>
        </p:nvSpPr>
        <p:spPr bwMode="auto">
          <a:xfrm>
            <a:off x="4633940" y="4136169"/>
            <a:ext cx="3034404" cy="11650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ct val="100000"/>
              </a:lnSpc>
              <a:spcBef>
                <a:spcPts val="600"/>
              </a:spcBef>
              <a:spcAft>
                <a:spcPts val="0"/>
              </a:spcAft>
              <a:buNone/>
            </a:pPr>
            <a:r>
              <a:rPr lang="en-GB" sz="1400" dirty="0" smtClean="0">
                <a:solidFill>
                  <a:schemeClr val="tx1"/>
                </a:solidFill>
              </a:rPr>
              <a:t>ON = </a:t>
            </a:r>
            <a:r>
              <a:rPr lang="en-GB" sz="1400" dirty="0" err="1" smtClean="0">
                <a:solidFill>
                  <a:schemeClr val="tx1"/>
                </a:solidFill>
              </a:rPr>
              <a:t>OpenNebula</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OS = </a:t>
            </a:r>
            <a:r>
              <a:rPr lang="en-GB" sz="1400" dirty="0" err="1" smtClean="0">
                <a:solidFill>
                  <a:schemeClr val="tx1"/>
                </a:solidFill>
              </a:rPr>
              <a:t>OpenStack</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WN = </a:t>
            </a:r>
            <a:r>
              <a:rPr lang="en-GB" sz="1400" dirty="0" err="1" smtClean="0">
                <a:solidFill>
                  <a:schemeClr val="tx1"/>
                </a:solidFill>
              </a:rPr>
              <a:t>WNoDeS</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SSM </a:t>
            </a:r>
            <a:r>
              <a:rPr lang="en-GB" sz="1400" dirty="0">
                <a:solidFill>
                  <a:schemeClr val="tx1"/>
                </a:solidFill>
              </a:rPr>
              <a:t>= Secure Stomp </a:t>
            </a:r>
            <a:r>
              <a:rPr lang="en-GB" sz="1400" dirty="0" smtClean="0">
                <a:solidFill>
                  <a:schemeClr val="tx1"/>
                </a:solidFill>
              </a:rPr>
              <a:t>Messenger.</a:t>
            </a:r>
          </a:p>
        </p:txBody>
      </p:sp>
      <p:sp>
        <p:nvSpPr>
          <p:cNvPr id="219" name="Rectangle 218"/>
          <p:cNvSpPr/>
          <p:nvPr/>
        </p:nvSpPr>
        <p:spPr>
          <a:xfrm>
            <a:off x="899592" y="486921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LAL (SL)</a:t>
            </a:r>
            <a:endParaRPr kumimoji="0" lang="en-US" sz="1400" i="0" u="none" strike="noStrike" kern="0" cap="none" spc="0" normalizeH="0" baseline="0" noProof="0" dirty="0">
              <a:ln>
                <a:noFill/>
              </a:ln>
              <a:solidFill>
                <a:srgbClr val="122047"/>
              </a:solidFill>
              <a:effectLst/>
              <a:uLnTx/>
              <a:uFillTx/>
              <a:latin typeface="+mn-lt"/>
            </a:endParaRPr>
          </a:p>
        </p:txBody>
      </p:sp>
      <p:sp>
        <p:nvSpPr>
          <p:cNvPr id="220" name="Rectangle 219"/>
          <p:cNvSpPr/>
          <p:nvPr/>
        </p:nvSpPr>
        <p:spPr>
          <a:xfrm>
            <a:off x="899592" y="544528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lang="en-US" sz="1400" kern="0" dirty="0" smtClean="0">
                <a:solidFill>
                  <a:srgbClr val="122047"/>
                </a:solidFill>
                <a:latin typeface="+mn-lt"/>
              </a:rPr>
              <a:t>INFN/CNAF</a:t>
            </a:r>
            <a:r>
              <a:rPr kumimoji="0" lang="en-US" sz="1400" i="0" u="none" strike="noStrike" kern="0" cap="none" spc="0" normalizeH="0" baseline="0" noProof="0" dirty="0" smtClean="0">
                <a:ln>
                  <a:noFill/>
                </a:ln>
                <a:solidFill>
                  <a:srgbClr val="122047"/>
                </a:solidFill>
                <a:effectLst/>
                <a:uLnTx/>
                <a:uFillTx/>
                <a:latin typeface="+mn-lt"/>
              </a:rPr>
              <a:t> (WN)</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221" name="Straight Arrow Connector 220"/>
          <p:cNvCxnSpPr>
            <a:stCxn id="105" idx="1"/>
          </p:cNvCxnSpPr>
          <p:nvPr/>
        </p:nvCxnSpPr>
        <p:spPr bwMode="auto">
          <a:xfrm flipH="1" flipV="1">
            <a:off x="4296078" y="3105343"/>
            <a:ext cx="2112516" cy="16183"/>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22" name="Rectangle 221"/>
          <p:cNvSpPr/>
          <p:nvPr/>
        </p:nvSpPr>
        <p:spPr>
          <a:xfrm>
            <a:off x="2921871" y="76470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24" name="Straight Arrow Connector 223"/>
          <p:cNvCxnSpPr/>
          <p:nvPr/>
        </p:nvCxnSpPr>
        <p:spPr bwMode="auto">
          <a:xfrm flipH="1">
            <a:off x="4019983" y="89949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26" name="Rectangle 225"/>
          <p:cNvSpPr/>
          <p:nvPr/>
        </p:nvSpPr>
        <p:spPr>
          <a:xfrm>
            <a:off x="2921871" y="1343847"/>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28" name="Straight Arrow Connector 227"/>
          <p:cNvCxnSpPr/>
          <p:nvPr/>
        </p:nvCxnSpPr>
        <p:spPr bwMode="auto">
          <a:xfrm flipH="1">
            <a:off x="4019983" y="148171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0" name="Rectangle 229"/>
          <p:cNvSpPr/>
          <p:nvPr/>
        </p:nvSpPr>
        <p:spPr>
          <a:xfrm>
            <a:off x="2921871" y="192914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32" name="Straight Arrow Connector 231"/>
          <p:cNvCxnSpPr/>
          <p:nvPr/>
        </p:nvCxnSpPr>
        <p:spPr bwMode="auto">
          <a:xfrm flipH="1">
            <a:off x="4019983" y="2067015"/>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4" name="Rectangle 233"/>
          <p:cNvSpPr/>
          <p:nvPr/>
        </p:nvSpPr>
        <p:spPr>
          <a:xfrm>
            <a:off x="2921871" y="310590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36" name="Straight Arrow Connector 235"/>
          <p:cNvCxnSpPr/>
          <p:nvPr/>
        </p:nvCxnSpPr>
        <p:spPr bwMode="auto">
          <a:xfrm flipH="1">
            <a:off x="4019983" y="324069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8" name="Rectangle 237"/>
          <p:cNvSpPr/>
          <p:nvPr/>
        </p:nvSpPr>
        <p:spPr>
          <a:xfrm>
            <a:off x="2921871" y="369639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40" name="Straight Arrow Connector 239"/>
          <p:cNvCxnSpPr/>
          <p:nvPr/>
        </p:nvCxnSpPr>
        <p:spPr bwMode="auto">
          <a:xfrm flipH="1">
            <a:off x="4019983" y="383118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42" name="Rectangle 241"/>
          <p:cNvSpPr/>
          <p:nvPr/>
        </p:nvSpPr>
        <p:spPr>
          <a:xfrm>
            <a:off x="2921871" y="428693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44" name="Straight Arrow Connector 243"/>
          <p:cNvCxnSpPr/>
          <p:nvPr/>
        </p:nvCxnSpPr>
        <p:spPr bwMode="auto">
          <a:xfrm flipH="1">
            <a:off x="4019983" y="442172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46" name="Rectangle 245"/>
          <p:cNvSpPr/>
          <p:nvPr/>
        </p:nvSpPr>
        <p:spPr>
          <a:xfrm>
            <a:off x="2921871" y="486916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48" name="Straight Arrow Connector 247"/>
          <p:cNvCxnSpPr/>
          <p:nvPr/>
        </p:nvCxnSpPr>
        <p:spPr bwMode="auto">
          <a:xfrm flipH="1">
            <a:off x="4019983" y="500394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50" name="Rectangle 249"/>
          <p:cNvSpPr/>
          <p:nvPr/>
        </p:nvSpPr>
        <p:spPr>
          <a:xfrm>
            <a:off x="2921871" y="544522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52" name="Straight Arrow Connector 251"/>
          <p:cNvCxnSpPr/>
          <p:nvPr/>
        </p:nvCxnSpPr>
        <p:spPr bwMode="auto">
          <a:xfrm flipH="1">
            <a:off x="4019983" y="558001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55" name="Straight Arrow Connector 254"/>
          <p:cNvCxnSpPr>
            <a:endCxn id="254" idx="3"/>
          </p:cNvCxnSpPr>
          <p:nvPr/>
        </p:nvCxnSpPr>
        <p:spPr bwMode="auto">
          <a:xfrm flipH="1">
            <a:off x="8316208" y="2181148"/>
            <a:ext cx="288000" cy="1296"/>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56" name="Straight Arrow Connector 255"/>
          <p:cNvCxnSpPr/>
          <p:nvPr/>
        </p:nvCxnSpPr>
        <p:spPr bwMode="auto">
          <a:xfrm flipH="1">
            <a:off x="8316208" y="3121525"/>
            <a:ext cx="288000" cy="1"/>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57" name="Straight Arrow Connector 256"/>
          <p:cNvCxnSpPr/>
          <p:nvPr/>
        </p:nvCxnSpPr>
        <p:spPr bwMode="auto">
          <a:xfrm flipH="1">
            <a:off x="8604208" y="2181148"/>
            <a:ext cx="0" cy="940377"/>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58" name="Straight Arrow Connector 257"/>
          <p:cNvCxnSpPr/>
          <p:nvPr/>
        </p:nvCxnSpPr>
        <p:spPr bwMode="auto">
          <a:xfrm flipH="1">
            <a:off x="4283968" y="2181148"/>
            <a:ext cx="2160000" cy="1296"/>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54" name="Rectangle 253"/>
          <p:cNvSpPr/>
          <p:nvPr/>
        </p:nvSpPr>
        <p:spPr>
          <a:xfrm>
            <a:off x="6444208" y="1840460"/>
            <a:ext cx="1872000" cy="683968"/>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Configuration DB </a:t>
            </a:r>
            <a:r>
              <a:rPr kumimoji="0" lang="en-US" sz="1600" i="0" u="none" strike="noStrike" kern="0" cap="none" spc="0" normalizeH="0" baseline="0" noProof="0" dirty="0" smtClean="0">
                <a:ln>
                  <a:noFill/>
                </a:ln>
                <a:solidFill>
                  <a:srgbClr val="122047"/>
                </a:solidFill>
                <a:effectLst/>
                <a:uLnTx/>
                <a:uFillTx/>
                <a:latin typeface="+mn-lt"/>
                <a:ea typeface="+mn-ea"/>
                <a:cs typeface="+mn-cs"/>
              </a:rPr>
              <a:t>GOGDB</a:t>
            </a:r>
            <a:endParaRPr kumimoji="0" lang="en-US" sz="1600" i="0" u="none" strike="noStrike" kern="0" cap="none" spc="0" normalizeH="0" baseline="0" noProof="0" dirty="0">
              <a:ln>
                <a:noFill/>
              </a:ln>
              <a:solidFill>
                <a:srgbClr val="122047"/>
              </a:solidFill>
              <a:effectLst/>
              <a:uLnTx/>
              <a:uFillTx/>
              <a:latin typeface="+mn-lt"/>
              <a:ea typeface="+mn-ea"/>
              <a:cs typeface="+mn-cs"/>
            </a:endParaRPr>
          </a:p>
        </p:txBody>
      </p:sp>
    </p:spTree>
    <p:extLst>
      <p:ext uri="{BB962C8B-B14F-4D97-AF65-F5344CB8AC3E}">
        <p14:creationId xmlns:p14="http://schemas.microsoft.com/office/powerpoint/2010/main" val="9011467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6"/>
          <p:cNvSpPr txBox="1">
            <a:spLocks noChangeArrowheads="1"/>
          </p:cNvSpPr>
          <p:nvPr/>
        </p:nvSpPr>
        <p:spPr>
          <a:xfrm>
            <a:off x="381000" y="152400"/>
            <a:ext cx="8583488"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solidFill>
                  <a:srgbClr val="042662"/>
                </a:solidFill>
              </a:rPr>
              <a:t>Federation View – Information Publishing</a:t>
            </a:r>
            <a:endParaRPr lang="en-GB" sz="2600" dirty="0">
              <a:solidFill>
                <a:srgbClr val="042662"/>
              </a:solidFill>
            </a:endParaRPr>
          </a:p>
        </p:txBody>
      </p:sp>
      <p:sp>
        <p:nvSpPr>
          <p:cNvPr id="251" name="Rectangle 250"/>
          <p:cNvSpPr/>
          <p:nvPr/>
        </p:nvSpPr>
        <p:spPr>
          <a:xfrm>
            <a:off x="899592" y="3696314"/>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Venus-C</a:t>
            </a:r>
            <a:endParaRPr kumimoji="0" lang="en-US" sz="1400" i="0" u="none" strike="noStrike" kern="0" cap="none" spc="0" normalizeH="0" baseline="0" noProof="0" dirty="0">
              <a:ln>
                <a:noFill/>
              </a:ln>
              <a:solidFill>
                <a:srgbClr val="122047"/>
              </a:solidFill>
              <a:effectLst/>
              <a:uLnTx/>
              <a:uFillTx/>
              <a:latin typeface="+mn-lt"/>
            </a:endParaRPr>
          </a:p>
        </p:txBody>
      </p:sp>
      <p:sp>
        <p:nvSpPr>
          <p:cNvPr id="252" name="Rectangle 251"/>
          <p:cNvSpPr/>
          <p:nvPr/>
        </p:nvSpPr>
        <p:spPr>
          <a:xfrm>
            <a:off x="899592" y="76171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GWDG (ON/OS) </a:t>
            </a:r>
            <a:endParaRPr kumimoji="0" lang="en-US" sz="1400" i="0" u="none" strike="noStrike" kern="0" cap="none" spc="0" normalizeH="0" baseline="0" noProof="0" dirty="0">
              <a:ln>
                <a:noFill/>
              </a:ln>
              <a:solidFill>
                <a:srgbClr val="122047"/>
              </a:solidFill>
              <a:effectLst/>
              <a:uLnTx/>
              <a:uFillTx/>
              <a:latin typeface="+mn-lt"/>
            </a:endParaRPr>
          </a:p>
        </p:txBody>
      </p:sp>
      <p:sp>
        <p:nvSpPr>
          <p:cNvPr id="253" name="Rectangle 252"/>
          <p:cNvSpPr/>
          <p:nvPr/>
        </p:nvSpPr>
        <p:spPr>
          <a:xfrm>
            <a:off x="899592" y="1344058"/>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254" name="Rectangle 253"/>
          <p:cNvSpPr/>
          <p:nvPr/>
        </p:nvSpPr>
        <p:spPr>
          <a:xfrm>
            <a:off x="899592" y="1929465"/>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CYFRONET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255" name="Rectangle 254"/>
          <p:cNvSpPr/>
          <p:nvPr/>
        </p:nvSpPr>
        <p:spPr>
          <a:xfrm>
            <a:off x="899592" y="251664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KTH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256" name="Rectangle 255"/>
          <p:cNvSpPr/>
          <p:nvPr/>
        </p:nvSpPr>
        <p:spPr>
          <a:xfrm>
            <a:off x="2921871" y="251756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sp>
        <p:nvSpPr>
          <p:cNvPr id="257" name="Rectangle 256"/>
          <p:cNvSpPr/>
          <p:nvPr/>
        </p:nvSpPr>
        <p:spPr>
          <a:xfrm>
            <a:off x="899592" y="3105343"/>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CESGA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258" name="Rectangle 257"/>
          <p:cNvSpPr/>
          <p:nvPr/>
        </p:nvSpPr>
        <p:spPr>
          <a:xfrm>
            <a:off x="899592" y="4285067"/>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FZJ (OS)</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259" name="Straight Arrow Connector 258"/>
          <p:cNvCxnSpPr/>
          <p:nvPr/>
        </p:nvCxnSpPr>
        <p:spPr bwMode="auto">
          <a:xfrm>
            <a:off x="4284984" y="887167"/>
            <a:ext cx="0" cy="471600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60" name="Straight Arrow Connector 259"/>
          <p:cNvCxnSpPr/>
          <p:nvPr/>
        </p:nvCxnSpPr>
        <p:spPr bwMode="auto">
          <a:xfrm flipH="1">
            <a:off x="4019983" y="2652349"/>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61" name="Rectangle 7"/>
          <p:cNvSpPr txBox="1">
            <a:spLocks noChangeArrowheads="1"/>
          </p:cNvSpPr>
          <p:nvPr/>
        </p:nvSpPr>
        <p:spPr bwMode="auto">
          <a:xfrm>
            <a:off x="4633940" y="4136169"/>
            <a:ext cx="1774654" cy="11650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ct val="100000"/>
              </a:lnSpc>
              <a:spcBef>
                <a:spcPts val="600"/>
              </a:spcBef>
              <a:spcAft>
                <a:spcPts val="0"/>
              </a:spcAft>
              <a:buNone/>
            </a:pPr>
            <a:r>
              <a:rPr lang="en-GB" sz="1400" dirty="0" smtClean="0">
                <a:solidFill>
                  <a:schemeClr val="tx1"/>
                </a:solidFill>
              </a:rPr>
              <a:t>ON = </a:t>
            </a:r>
            <a:r>
              <a:rPr lang="en-GB" sz="1400" dirty="0" err="1" smtClean="0">
                <a:solidFill>
                  <a:schemeClr val="tx1"/>
                </a:solidFill>
              </a:rPr>
              <a:t>OpenNebula</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OS = </a:t>
            </a:r>
            <a:r>
              <a:rPr lang="en-GB" sz="1400" dirty="0" err="1" smtClean="0">
                <a:solidFill>
                  <a:schemeClr val="tx1"/>
                </a:solidFill>
              </a:rPr>
              <a:t>OpenStack</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WN = </a:t>
            </a:r>
            <a:r>
              <a:rPr lang="en-GB" sz="1400" dirty="0" err="1" smtClean="0">
                <a:solidFill>
                  <a:schemeClr val="tx1"/>
                </a:solidFill>
              </a:rPr>
              <a:t>WNoDeS</a:t>
            </a:r>
            <a:r>
              <a:rPr lang="en-GB" sz="1400" dirty="0" smtClean="0">
                <a:solidFill>
                  <a:schemeClr val="tx1"/>
                </a:solidFill>
              </a:rPr>
              <a:t>.</a:t>
            </a:r>
          </a:p>
        </p:txBody>
      </p:sp>
      <p:sp>
        <p:nvSpPr>
          <p:cNvPr id="262" name="Rectangle 261"/>
          <p:cNvSpPr/>
          <p:nvPr/>
        </p:nvSpPr>
        <p:spPr>
          <a:xfrm>
            <a:off x="899592" y="486921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LAL (SL)</a:t>
            </a:r>
            <a:endParaRPr kumimoji="0" lang="en-US" sz="1400" i="0" u="none" strike="noStrike" kern="0" cap="none" spc="0" normalizeH="0" baseline="0" noProof="0" dirty="0">
              <a:ln>
                <a:noFill/>
              </a:ln>
              <a:solidFill>
                <a:srgbClr val="122047"/>
              </a:solidFill>
              <a:effectLst/>
              <a:uLnTx/>
              <a:uFillTx/>
              <a:latin typeface="+mn-lt"/>
            </a:endParaRPr>
          </a:p>
        </p:txBody>
      </p:sp>
      <p:sp>
        <p:nvSpPr>
          <p:cNvPr id="263" name="Rectangle 262"/>
          <p:cNvSpPr/>
          <p:nvPr/>
        </p:nvSpPr>
        <p:spPr>
          <a:xfrm>
            <a:off x="899592" y="544528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lang="en-US" sz="1400" kern="0" dirty="0" smtClean="0">
                <a:solidFill>
                  <a:srgbClr val="122047"/>
                </a:solidFill>
                <a:latin typeface="+mn-lt"/>
              </a:rPr>
              <a:t>INFN/CNAF</a:t>
            </a:r>
            <a:r>
              <a:rPr kumimoji="0" lang="en-US" sz="1400" i="0" u="none" strike="noStrike" kern="0" cap="none" spc="0" normalizeH="0" baseline="0" noProof="0" dirty="0" smtClean="0">
                <a:ln>
                  <a:noFill/>
                </a:ln>
                <a:solidFill>
                  <a:srgbClr val="122047"/>
                </a:solidFill>
                <a:effectLst/>
                <a:uLnTx/>
                <a:uFillTx/>
                <a:latin typeface="+mn-lt"/>
              </a:rPr>
              <a:t> (WN)</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264" name="Straight Arrow Connector 263"/>
          <p:cNvCxnSpPr>
            <a:stCxn id="250" idx="1"/>
          </p:cNvCxnSpPr>
          <p:nvPr/>
        </p:nvCxnSpPr>
        <p:spPr bwMode="auto">
          <a:xfrm flipH="1" flipV="1">
            <a:off x="4296078" y="3105344"/>
            <a:ext cx="2112516"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65" name="Rectangle 264"/>
          <p:cNvSpPr/>
          <p:nvPr/>
        </p:nvSpPr>
        <p:spPr>
          <a:xfrm>
            <a:off x="2921871" y="76470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LDAP</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66" name="Straight Arrow Connector 265"/>
          <p:cNvCxnSpPr/>
          <p:nvPr/>
        </p:nvCxnSpPr>
        <p:spPr bwMode="auto">
          <a:xfrm flipH="1">
            <a:off x="4019983" y="89949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67" name="Rectangle 266"/>
          <p:cNvSpPr/>
          <p:nvPr/>
        </p:nvSpPr>
        <p:spPr>
          <a:xfrm>
            <a:off x="2921871" y="1343847"/>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68" name="Straight Arrow Connector 267"/>
          <p:cNvCxnSpPr/>
          <p:nvPr/>
        </p:nvCxnSpPr>
        <p:spPr bwMode="auto">
          <a:xfrm flipH="1">
            <a:off x="4019983" y="148171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69" name="Rectangle 268"/>
          <p:cNvSpPr/>
          <p:nvPr/>
        </p:nvSpPr>
        <p:spPr>
          <a:xfrm>
            <a:off x="2921871" y="192914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70" name="Straight Arrow Connector 269"/>
          <p:cNvCxnSpPr/>
          <p:nvPr/>
        </p:nvCxnSpPr>
        <p:spPr bwMode="auto">
          <a:xfrm flipH="1">
            <a:off x="4019983" y="2067015"/>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71" name="Rectangle 270"/>
          <p:cNvSpPr/>
          <p:nvPr/>
        </p:nvSpPr>
        <p:spPr>
          <a:xfrm>
            <a:off x="2921871" y="310590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72" name="Straight Arrow Connector 271"/>
          <p:cNvCxnSpPr/>
          <p:nvPr/>
        </p:nvCxnSpPr>
        <p:spPr bwMode="auto">
          <a:xfrm flipH="1">
            <a:off x="4019983" y="324069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73" name="Rectangle 272"/>
          <p:cNvSpPr/>
          <p:nvPr/>
        </p:nvSpPr>
        <p:spPr>
          <a:xfrm>
            <a:off x="2921871" y="369639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74" name="Straight Arrow Connector 273"/>
          <p:cNvCxnSpPr/>
          <p:nvPr/>
        </p:nvCxnSpPr>
        <p:spPr bwMode="auto">
          <a:xfrm flipH="1">
            <a:off x="4019983" y="383118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75" name="Rectangle 274"/>
          <p:cNvSpPr/>
          <p:nvPr/>
        </p:nvSpPr>
        <p:spPr>
          <a:xfrm>
            <a:off x="2921871" y="428693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76" name="Straight Arrow Connector 275"/>
          <p:cNvCxnSpPr/>
          <p:nvPr/>
        </p:nvCxnSpPr>
        <p:spPr bwMode="auto">
          <a:xfrm flipH="1">
            <a:off x="4019983" y="442172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77" name="Rectangle 276"/>
          <p:cNvSpPr/>
          <p:nvPr/>
        </p:nvSpPr>
        <p:spPr>
          <a:xfrm>
            <a:off x="2921871" y="486916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78" name="Straight Arrow Connector 277"/>
          <p:cNvCxnSpPr/>
          <p:nvPr/>
        </p:nvCxnSpPr>
        <p:spPr bwMode="auto">
          <a:xfrm flipH="1">
            <a:off x="4019983" y="500394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79" name="Rectangle 278"/>
          <p:cNvSpPr/>
          <p:nvPr/>
        </p:nvSpPr>
        <p:spPr>
          <a:xfrm>
            <a:off x="2921871" y="544522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80" name="Straight Arrow Connector 279"/>
          <p:cNvCxnSpPr/>
          <p:nvPr/>
        </p:nvCxnSpPr>
        <p:spPr bwMode="auto">
          <a:xfrm flipH="1">
            <a:off x="4019983" y="558001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81" name="Rectangle 280"/>
          <p:cNvSpPr/>
          <p:nvPr/>
        </p:nvSpPr>
        <p:spPr>
          <a:xfrm>
            <a:off x="6408594" y="1853313"/>
            <a:ext cx="2088000" cy="683968"/>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Configuration DB </a:t>
            </a:r>
            <a:r>
              <a:rPr kumimoji="0" lang="en-US" sz="1600" i="0" u="none" strike="noStrike" kern="0" cap="none" spc="0" normalizeH="0" baseline="0" noProof="0" dirty="0" smtClean="0">
                <a:ln>
                  <a:noFill/>
                </a:ln>
                <a:solidFill>
                  <a:srgbClr val="122047"/>
                </a:solidFill>
                <a:effectLst/>
                <a:uLnTx/>
                <a:uFillTx/>
                <a:latin typeface="+mn-lt"/>
                <a:ea typeface="+mn-ea"/>
                <a:cs typeface="+mn-cs"/>
              </a:rPr>
              <a:t>GOGDB</a:t>
            </a:r>
            <a:endParaRPr kumimoji="0" lang="en-US" sz="1600" i="0" u="none" strike="noStrike" kern="0" cap="none" spc="0" normalizeH="0" baseline="0" noProof="0" dirty="0">
              <a:ln>
                <a:noFill/>
              </a:ln>
              <a:solidFill>
                <a:srgbClr val="122047"/>
              </a:solidFill>
              <a:effectLst/>
              <a:uLnTx/>
              <a:uFillTx/>
              <a:latin typeface="+mn-lt"/>
              <a:ea typeface="+mn-ea"/>
              <a:cs typeface="+mn-cs"/>
            </a:endParaRPr>
          </a:p>
        </p:txBody>
      </p:sp>
      <p:cxnSp>
        <p:nvCxnSpPr>
          <p:cNvPr id="282" name="Straight Arrow Connector 281"/>
          <p:cNvCxnSpPr>
            <a:endCxn id="281" idx="3"/>
          </p:cNvCxnSpPr>
          <p:nvPr/>
        </p:nvCxnSpPr>
        <p:spPr bwMode="auto">
          <a:xfrm flipH="1">
            <a:off x="8496594" y="2194001"/>
            <a:ext cx="252000" cy="1296"/>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3" name="Straight Arrow Connector 282"/>
          <p:cNvCxnSpPr/>
          <p:nvPr/>
        </p:nvCxnSpPr>
        <p:spPr bwMode="auto">
          <a:xfrm flipH="1">
            <a:off x="8460224" y="3121525"/>
            <a:ext cx="288000" cy="1"/>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4" name="Straight Arrow Connector 283"/>
          <p:cNvCxnSpPr/>
          <p:nvPr/>
        </p:nvCxnSpPr>
        <p:spPr bwMode="auto">
          <a:xfrm flipH="1">
            <a:off x="8748224" y="2181148"/>
            <a:ext cx="0" cy="940377"/>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50" name="Rectangle 249"/>
          <p:cNvSpPr/>
          <p:nvPr/>
        </p:nvSpPr>
        <p:spPr>
          <a:xfrm>
            <a:off x="6408594" y="2814051"/>
            <a:ext cx="2088000" cy="614949"/>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rPr>
              <a:t>Information System</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latin typeface="+mn-lt"/>
              </a:rPr>
              <a:t>TOP-BDII</a:t>
            </a:r>
            <a:endParaRPr kumimoji="0" lang="en-US" sz="1600" i="0" u="none" strike="noStrike" kern="0" cap="none" spc="0" normalizeH="0" baseline="0" noProof="0" dirty="0">
              <a:ln>
                <a:noFill/>
              </a:ln>
              <a:effectLst/>
              <a:uLnTx/>
              <a:uFillTx/>
              <a:latin typeface="+mn-lt"/>
            </a:endParaRPr>
          </a:p>
        </p:txBody>
      </p:sp>
      <p:cxnSp>
        <p:nvCxnSpPr>
          <p:cNvPr id="285" name="Straight Arrow Connector 284"/>
          <p:cNvCxnSpPr/>
          <p:nvPr/>
        </p:nvCxnSpPr>
        <p:spPr bwMode="auto">
          <a:xfrm flipH="1" flipV="1">
            <a:off x="4283968" y="2204864"/>
            <a:ext cx="2112516"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Tree>
    <p:extLst>
      <p:ext uri="{BB962C8B-B14F-4D97-AF65-F5344CB8AC3E}">
        <p14:creationId xmlns:p14="http://schemas.microsoft.com/office/powerpoint/2010/main" val="46471866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a:xfrm>
            <a:off x="381001" y="152400"/>
            <a:ext cx="3038872" cy="685800"/>
          </a:xfrm>
        </p:spPr>
        <p:txBody>
          <a:bodyPr/>
          <a:lstStyle/>
          <a:p>
            <a:r>
              <a:rPr lang="en-GB" sz="2600" dirty="0" smtClean="0">
                <a:solidFill>
                  <a:srgbClr val="042662"/>
                </a:solidFill>
              </a:rPr>
              <a:t>Conclusions</a:t>
            </a:r>
            <a:endParaRPr lang="en-GB" sz="2600" dirty="0">
              <a:solidFill>
                <a:srgbClr val="042662"/>
              </a:solidFill>
            </a:endParaRPr>
          </a:p>
        </p:txBody>
      </p:sp>
      <p:sp>
        <p:nvSpPr>
          <p:cNvPr id="4" name="Rectangle 7"/>
          <p:cNvSpPr txBox="1">
            <a:spLocks noChangeArrowheads="1"/>
          </p:cNvSpPr>
          <p:nvPr/>
        </p:nvSpPr>
        <p:spPr bwMode="auto">
          <a:xfrm>
            <a:off x="379413" y="1124744"/>
            <a:ext cx="8441059" cy="48965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a:lnSpc>
                <a:spcPct val="100000"/>
              </a:lnSpc>
              <a:spcBef>
                <a:spcPts val="600"/>
              </a:spcBef>
              <a:spcAft>
                <a:spcPts val="0"/>
              </a:spcAft>
            </a:pPr>
            <a:r>
              <a:rPr lang="en-GB" sz="1600" dirty="0">
                <a:solidFill>
                  <a:srgbClr val="042662"/>
                </a:solidFill>
              </a:rPr>
              <a:t>End of the first mandate</a:t>
            </a:r>
          </a:p>
          <a:p>
            <a:pPr lvl="1">
              <a:lnSpc>
                <a:spcPct val="100000"/>
              </a:lnSpc>
              <a:spcBef>
                <a:spcPts val="600"/>
              </a:spcBef>
              <a:spcAft>
                <a:spcPts val="0"/>
              </a:spcAft>
            </a:pPr>
            <a:r>
              <a:rPr lang="en-GB" sz="1400" dirty="0" smtClean="0"/>
              <a:t>From a Task Force to an official Task within EGI-</a:t>
            </a:r>
            <a:r>
              <a:rPr lang="en-GB" sz="1400" dirty="0" err="1" smtClean="0"/>
              <a:t>InSPIRE</a:t>
            </a:r>
            <a:r>
              <a:rPr lang="en-GB" sz="1400" dirty="0" smtClean="0"/>
              <a:t>.</a:t>
            </a:r>
          </a:p>
          <a:p>
            <a:pPr>
              <a:lnSpc>
                <a:spcPct val="100000"/>
              </a:lnSpc>
              <a:spcBef>
                <a:spcPts val="600"/>
              </a:spcBef>
              <a:spcAft>
                <a:spcPts val="0"/>
              </a:spcAft>
            </a:pPr>
            <a:r>
              <a:rPr lang="en-GB" sz="1600" dirty="0" smtClean="0"/>
              <a:t>Towards production-grade cloud resources within the EGI infrastructure:</a:t>
            </a:r>
          </a:p>
          <a:p>
            <a:pPr lvl="1">
              <a:lnSpc>
                <a:spcPct val="100000"/>
              </a:lnSpc>
              <a:spcBef>
                <a:spcPts val="600"/>
              </a:spcBef>
              <a:spcAft>
                <a:spcPts val="0"/>
              </a:spcAft>
            </a:pPr>
            <a:r>
              <a:rPr lang="en-GB" sz="1600" dirty="0" smtClean="0"/>
              <a:t>EGI mini-projects and further development of deployed technologies;</a:t>
            </a:r>
          </a:p>
          <a:p>
            <a:pPr lvl="1">
              <a:lnSpc>
                <a:spcPct val="100000"/>
              </a:lnSpc>
              <a:spcBef>
                <a:spcPts val="600"/>
              </a:spcBef>
              <a:spcAft>
                <a:spcPts val="0"/>
              </a:spcAft>
            </a:pPr>
            <a:r>
              <a:rPr lang="en-GB" sz="1600" dirty="0"/>
              <a:t>t</a:t>
            </a:r>
            <a:r>
              <a:rPr lang="en-GB" sz="1600" dirty="0" smtClean="0"/>
              <a:t>ransition into EGI operations.</a:t>
            </a:r>
          </a:p>
          <a:p>
            <a:pPr>
              <a:lnSpc>
                <a:spcPct val="100000"/>
              </a:lnSpc>
              <a:spcBef>
                <a:spcPts val="600"/>
              </a:spcBef>
              <a:spcAft>
                <a:spcPts val="0"/>
              </a:spcAft>
            </a:pPr>
            <a:r>
              <a:rPr lang="en-GB" sz="1600" dirty="0" smtClean="0"/>
              <a:t>Biggest challenges:</a:t>
            </a:r>
          </a:p>
          <a:p>
            <a:pPr lvl="1">
              <a:lnSpc>
                <a:spcPct val="100000"/>
              </a:lnSpc>
              <a:spcBef>
                <a:spcPts val="600"/>
              </a:spcBef>
              <a:spcAft>
                <a:spcPts val="0"/>
              </a:spcAft>
            </a:pPr>
            <a:r>
              <a:rPr lang="en-GB" sz="1600" dirty="0" smtClean="0"/>
              <a:t>contextualisation;</a:t>
            </a:r>
          </a:p>
          <a:p>
            <a:pPr lvl="1">
              <a:lnSpc>
                <a:spcPct val="100000"/>
              </a:lnSpc>
              <a:spcBef>
                <a:spcPts val="600"/>
              </a:spcBef>
              <a:spcAft>
                <a:spcPts val="0"/>
              </a:spcAft>
            </a:pPr>
            <a:r>
              <a:rPr lang="en-GB" sz="1600" dirty="0" smtClean="0"/>
              <a:t>consistent OCCI client/server implementations –&gt; cloud profile</a:t>
            </a:r>
          </a:p>
          <a:p>
            <a:pPr lvl="1">
              <a:lnSpc>
                <a:spcPct val="100000"/>
              </a:lnSpc>
              <a:spcBef>
                <a:spcPts val="600"/>
              </a:spcBef>
              <a:spcAft>
                <a:spcPts val="0"/>
              </a:spcAft>
            </a:pPr>
            <a:r>
              <a:rPr lang="en-GB" sz="1600" dirty="0" smtClean="0"/>
              <a:t>data.</a:t>
            </a:r>
          </a:p>
          <a:p>
            <a:pPr>
              <a:lnSpc>
                <a:spcPct val="100000"/>
              </a:lnSpc>
              <a:spcBef>
                <a:spcPts val="600"/>
              </a:spcBef>
              <a:spcAft>
                <a:spcPts val="0"/>
              </a:spcAft>
            </a:pPr>
            <a:r>
              <a:rPr lang="en-GB" sz="1600" dirty="0" smtClean="0"/>
              <a:t>Focusing on use cases and early adopters:</a:t>
            </a:r>
          </a:p>
          <a:p>
            <a:pPr lvl="1">
              <a:lnSpc>
                <a:spcPct val="100000"/>
              </a:lnSpc>
              <a:spcBef>
                <a:spcPts val="600"/>
              </a:spcBef>
              <a:spcAft>
                <a:spcPts val="0"/>
              </a:spcAft>
            </a:pPr>
            <a:r>
              <a:rPr lang="en-GB" sz="1600" dirty="0" smtClean="0"/>
              <a:t>dedicated user support;</a:t>
            </a:r>
          </a:p>
          <a:p>
            <a:pPr lvl="1">
              <a:lnSpc>
                <a:spcPct val="100000"/>
              </a:lnSpc>
              <a:spcBef>
                <a:spcPts val="600"/>
              </a:spcBef>
              <a:spcAft>
                <a:spcPts val="0"/>
              </a:spcAft>
            </a:pPr>
            <a:r>
              <a:rPr lang="en-GB" sz="1600" dirty="0"/>
              <a:t>p</a:t>
            </a:r>
            <a:r>
              <a:rPr lang="en-GB" sz="1600" dirty="0" smtClean="0"/>
              <a:t>olicies for tailored image management and support;</a:t>
            </a:r>
          </a:p>
          <a:p>
            <a:pPr lvl="1">
              <a:lnSpc>
                <a:spcPct val="100000"/>
              </a:lnSpc>
              <a:spcBef>
                <a:spcPts val="600"/>
              </a:spcBef>
              <a:spcAft>
                <a:spcPts val="0"/>
              </a:spcAft>
            </a:pPr>
            <a:r>
              <a:rPr lang="en-GB" sz="1600" dirty="0" smtClean="0"/>
              <a:t>SLA.</a:t>
            </a:r>
          </a:p>
          <a:p>
            <a:pPr>
              <a:lnSpc>
                <a:spcPct val="100000"/>
              </a:lnSpc>
              <a:spcBef>
                <a:spcPts val="600"/>
              </a:spcBef>
              <a:spcAft>
                <a:spcPts val="0"/>
              </a:spcAft>
            </a:pPr>
            <a:r>
              <a:rPr lang="en-GB" sz="1800" dirty="0" smtClean="0"/>
              <a:t>Next Phase – September 2013 – Pre-production</a:t>
            </a:r>
          </a:p>
        </p:txBody>
      </p:sp>
    </p:spTree>
    <p:extLst>
      <p:ext uri="{BB962C8B-B14F-4D97-AF65-F5344CB8AC3E}">
        <p14:creationId xmlns:p14="http://schemas.microsoft.com/office/powerpoint/2010/main" val="414390048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EGI’s Grand Vision</a:t>
            </a:r>
            <a:endParaRPr lang="en-US" dirty="0"/>
          </a:p>
        </p:txBody>
      </p:sp>
      <p:sp>
        <p:nvSpPr>
          <p:cNvPr id="3" name="Content Placeholder 2"/>
          <p:cNvSpPr>
            <a:spLocks noGrp="1"/>
          </p:cNvSpPr>
          <p:nvPr>
            <p:ph idx="1"/>
          </p:nvPr>
        </p:nvSpPr>
        <p:spPr/>
        <p:txBody>
          <a:bodyPr/>
          <a:lstStyle/>
          <a:p>
            <a:pPr marL="0" indent="0" algn="ctr">
              <a:buNone/>
            </a:pPr>
            <a:r>
              <a:rPr lang="en-GB" i="1" dirty="0"/>
              <a:t>Establish by 2020 a distributed open compute and data infrastructure comprising a </a:t>
            </a:r>
            <a:r>
              <a:rPr lang="en-GB" i="1" dirty="0" smtClean="0"/>
              <a:t>10M </a:t>
            </a:r>
            <a:r>
              <a:rPr lang="en-GB" i="1" dirty="0"/>
              <a:t>Core Federated Cloud and </a:t>
            </a:r>
            <a:r>
              <a:rPr lang="en-GB" i="1" dirty="0" smtClean="0"/>
              <a:t>10 </a:t>
            </a:r>
            <a:r>
              <a:rPr lang="en-GB" i="1" dirty="0"/>
              <a:t>Exabyte of Federated Cloud Storage across Europe that is able to support the data analysis activities of all researchers within the European Research </a:t>
            </a:r>
            <a:r>
              <a:rPr lang="en-GB" i="1" dirty="0" smtClean="0"/>
              <a:t>Area</a:t>
            </a:r>
          </a:p>
          <a:p>
            <a:pPr marL="0" indent="0" algn="ctr">
              <a:buNone/>
            </a:pPr>
            <a:endParaRPr lang="en-GB" i="1" dirty="0"/>
          </a:p>
          <a:p>
            <a:pPr marL="0" indent="0" algn="r">
              <a:buNone/>
            </a:pPr>
            <a:r>
              <a:rPr lang="en-GB" i="1" dirty="0" smtClean="0"/>
              <a:t>EGI Council Discussion – June 2013</a:t>
            </a:r>
            <a:endParaRPr lang="en-US" dirty="0"/>
          </a:p>
        </p:txBody>
      </p:sp>
      <p:sp>
        <p:nvSpPr>
          <p:cNvPr id="5" name="Slide Number Placeholder 4"/>
          <p:cNvSpPr>
            <a:spLocks noGrp="1"/>
          </p:cNvSpPr>
          <p:nvPr>
            <p:ph type="sldNum" sz="quarter" idx="12"/>
          </p:nvPr>
        </p:nvSpPr>
        <p:spPr/>
        <p:txBody>
          <a:bodyPr/>
          <a:lstStyle/>
          <a:p>
            <a:fld id="{58F9E2CB-0116-4780-86D2-CC4FD60E8734}" type="slidenum">
              <a:rPr lang="en-US" smtClean="0">
                <a:solidFill>
                  <a:prstClr val="white"/>
                </a:solidFill>
              </a:rPr>
              <a:pPr/>
              <a:t>44</a:t>
            </a:fld>
            <a:endParaRPr lang="en-US">
              <a:solidFill>
                <a:prstClr val="white"/>
              </a:solidFill>
            </a:endParaRPr>
          </a:p>
        </p:txBody>
      </p:sp>
    </p:spTree>
    <p:extLst>
      <p:ext uri="{BB962C8B-B14F-4D97-AF65-F5344CB8AC3E}">
        <p14:creationId xmlns:p14="http://schemas.microsoft.com/office/powerpoint/2010/main" val="389047665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title"/>
          </p:nvPr>
        </p:nvSpPr>
        <p:spPr>
          <a:xfrm>
            <a:off x="381000" y="152400"/>
            <a:ext cx="8207375" cy="685800"/>
          </a:xfrm>
        </p:spPr>
        <p:txBody>
          <a:bodyPr/>
          <a:lstStyle/>
          <a:p>
            <a:r>
              <a:rPr lang="en-GB" sz="2600" dirty="0" smtClean="0">
                <a:solidFill>
                  <a:srgbClr val="122047"/>
                </a:solidFill>
              </a:rPr>
              <a:t>With thanks to…</a:t>
            </a:r>
            <a:endParaRPr lang="en-GB" sz="2600" dirty="0">
              <a:solidFill>
                <a:srgbClr val="122047"/>
              </a:solidFill>
            </a:endParaRPr>
          </a:p>
        </p:txBody>
      </p:sp>
      <p:sp>
        <p:nvSpPr>
          <p:cNvPr id="5" name="Rectangle 4"/>
          <p:cNvSpPr/>
          <p:nvPr/>
        </p:nvSpPr>
        <p:spPr>
          <a:xfrm>
            <a:off x="3108364" y="2809010"/>
            <a:ext cx="1467068" cy="369332"/>
          </a:xfrm>
          <a:prstGeom prst="rect">
            <a:avLst/>
          </a:prstGeom>
        </p:spPr>
        <p:txBody>
          <a:bodyPr wrap="none">
            <a:spAutoFit/>
          </a:bodyPr>
          <a:lstStyle/>
          <a:p>
            <a:r>
              <a:rPr lang="en-GB" sz="1800" dirty="0" err="1" smtClean="0">
                <a:latin typeface="+mn-lt"/>
              </a:rPr>
              <a:t>Mattieu</a:t>
            </a:r>
            <a:r>
              <a:rPr lang="en-GB" sz="1800" dirty="0" smtClean="0">
                <a:latin typeface="+mn-lt"/>
              </a:rPr>
              <a:t> </a:t>
            </a:r>
            <a:r>
              <a:rPr lang="en-GB" sz="1800" dirty="0" err="1">
                <a:latin typeface="+mn-lt"/>
              </a:rPr>
              <a:t>Puel</a:t>
            </a:r>
            <a:endParaRPr lang="en-GB" sz="1800" dirty="0">
              <a:latin typeface="+mn-lt"/>
            </a:endParaRPr>
          </a:p>
        </p:txBody>
      </p:sp>
      <p:sp>
        <p:nvSpPr>
          <p:cNvPr id="6" name="Rectangle 5"/>
          <p:cNvSpPr/>
          <p:nvPr/>
        </p:nvSpPr>
        <p:spPr>
          <a:xfrm>
            <a:off x="827584" y="3933056"/>
            <a:ext cx="1377300" cy="369332"/>
          </a:xfrm>
          <a:prstGeom prst="rect">
            <a:avLst/>
          </a:prstGeom>
        </p:spPr>
        <p:txBody>
          <a:bodyPr wrap="none">
            <a:spAutoFit/>
          </a:bodyPr>
          <a:lstStyle/>
          <a:p>
            <a:r>
              <a:rPr lang="en-GB" sz="1800" dirty="0">
                <a:latin typeface="+mn-lt"/>
              </a:rPr>
              <a:t>Boris </a:t>
            </a:r>
            <a:r>
              <a:rPr lang="en-GB" sz="1800" dirty="0" err="1">
                <a:latin typeface="+mn-lt"/>
              </a:rPr>
              <a:t>Parak</a:t>
            </a:r>
            <a:endParaRPr lang="en-GB" sz="1800" dirty="0">
              <a:latin typeface="+mn-lt"/>
            </a:endParaRPr>
          </a:p>
        </p:txBody>
      </p:sp>
      <p:sp>
        <p:nvSpPr>
          <p:cNvPr id="7" name="Rectangle 6"/>
          <p:cNvSpPr/>
          <p:nvPr/>
        </p:nvSpPr>
        <p:spPr>
          <a:xfrm>
            <a:off x="2676070" y="3548573"/>
            <a:ext cx="1505540" cy="369332"/>
          </a:xfrm>
          <a:prstGeom prst="rect">
            <a:avLst/>
          </a:prstGeom>
        </p:spPr>
        <p:txBody>
          <a:bodyPr wrap="none">
            <a:spAutoFit/>
          </a:bodyPr>
          <a:lstStyle/>
          <a:p>
            <a:r>
              <a:rPr lang="en-GB" sz="1800" dirty="0">
                <a:latin typeface="+mn-lt"/>
              </a:rPr>
              <a:t>Jan </a:t>
            </a:r>
            <a:r>
              <a:rPr lang="en-GB" sz="1800" dirty="0" err="1">
                <a:latin typeface="+mn-lt"/>
              </a:rPr>
              <a:t>Meizner</a:t>
            </a:r>
            <a:r>
              <a:rPr lang="en-GB" sz="1800" dirty="0">
                <a:latin typeface="+mn-lt"/>
              </a:rPr>
              <a:t> </a:t>
            </a:r>
          </a:p>
        </p:txBody>
      </p:sp>
      <p:sp>
        <p:nvSpPr>
          <p:cNvPr id="8" name="Rectangle 7"/>
          <p:cNvSpPr/>
          <p:nvPr/>
        </p:nvSpPr>
        <p:spPr>
          <a:xfrm>
            <a:off x="4119492" y="1680909"/>
            <a:ext cx="2044149" cy="369332"/>
          </a:xfrm>
          <a:prstGeom prst="rect">
            <a:avLst/>
          </a:prstGeom>
        </p:spPr>
        <p:txBody>
          <a:bodyPr wrap="none">
            <a:spAutoFit/>
          </a:bodyPr>
          <a:lstStyle/>
          <a:p>
            <a:r>
              <a:rPr lang="en-GB" sz="1800" dirty="0">
                <a:latin typeface="+mn-lt"/>
              </a:rPr>
              <a:t> </a:t>
            </a:r>
            <a:r>
              <a:rPr lang="en-GB" sz="1800" dirty="0" err="1" smtClean="0">
                <a:latin typeface="+mn-lt"/>
              </a:rPr>
              <a:t>Björn</a:t>
            </a:r>
            <a:r>
              <a:rPr lang="en-GB" sz="1800" dirty="0" smtClean="0">
                <a:latin typeface="+mn-lt"/>
              </a:rPr>
              <a:t> </a:t>
            </a:r>
            <a:r>
              <a:rPr lang="en-GB" sz="1800" dirty="0" err="1">
                <a:latin typeface="+mn-lt"/>
              </a:rPr>
              <a:t>Hagemeier</a:t>
            </a:r>
            <a:r>
              <a:rPr lang="en-GB" sz="1800" dirty="0">
                <a:latin typeface="+mn-lt"/>
              </a:rPr>
              <a:t> </a:t>
            </a:r>
          </a:p>
        </p:txBody>
      </p:sp>
      <p:sp>
        <p:nvSpPr>
          <p:cNvPr id="9" name="Rectangle 8"/>
          <p:cNvSpPr/>
          <p:nvPr/>
        </p:nvSpPr>
        <p:spPr>
          <a:xfrm>
            <a:off x="3506197" y="5269850"/>
            <a:ext cx="1903085" cy="369332"/>
          </a:xfrm>
          <a:prstGeom prst="rect">
            <a:avLst/>
          </a:prstGeom>
        </p:spPr>
        <p:txBody>
          <a:bodyPr wrap="none">
            <a:spAutoFit/>
          </a:bodyPr>
          <a:lstStyle/>
          <a:p>
            <a:r>
              <a:rPr lang="en-GB" sz="1800" dirty="0">
                <a:latin typeface="+mn-lt"/>
              </a:rPr>
              <a:t>Florian </a:t>
            </a:r>
            <a:r>
              <a:rPr lang="en-GB" sz="1800" dirty="0" err="1">
                <a:latin typeface="+mn-lt"/>
              </a:rPr>
              <a:t>Feldhaus</a:t>
            </a:r>
            <a:endParaRPr lang="en-GB" sz="1800" dirty="0">
              <a:latin typeface="+mn-lt"/>
            </a:endParaRPr>
          </a:p>
        </p:txBody>
      </p:sp>
      <p:sp>
        <p:nvSpPr>
          <p:cNvPr id="10" name="Rectangle 9"/>
          <p:cNvSpPr/>
          <p:nvPr/>
        </p:nvSpPr>
        <p:spPr>
          <a:xfrm>
            <a:off x="4575432" y="2375710"/>
            <a:ext cx="1749197" cy="369332"/>
          </a:xfrm>
          <a:prstGeom prst="rect">
            <a:avLst/>
          </a:prstGeom>
        </p:spPr>
        <p:txBody>
          <a:bodyPr wrap="none">
            <a:spAutoFit/>
          </a:bodyPr>
          <a:lstStyle/>
          <a:p>
            <a:r>
              <a:rPr lang="en-GB" sz="1800" dirty="0" err="1">
                <a:latin typeface="+mn-lt"/>
              </a:rPr>
              <a:t>Piotr</a:t>
            </a:r>
            <a:r>
              <a:rPr lang="en-GB" sz="1800" dirty="0">
                <a:latin typeface="+mn-lt"/>
              </a:rPr>
              <a:t> </a:t>
            </a:r>
            <a:r>
              <a:rPr lang="en-GB" sz="1800" dirty="0" err="1">
                <a:latin typeface="+mn-lt"/>
              </a:rPr>
              <a:t>Kasprzak</a:t>
            </a:r>
            <a:r>
              <a:rPr lang="en-GB" sz="1800" dirty="0">
                <a:latin typeface="+mn-lt"/>
              </a:rPr>
              <a:t> </a:t>
            </a:r>
          </a:p>
        </p:txBody>
      </p:sp>
      <p:sp>
        <p:nvSpPr>
          <p:cNvPr id="11" name="Rectangle 10"/>
          <p:cNvSpPr/>
          <p:nvPr/>
        </p:nvSpPr>
        <p:spPr>
          <a:xfrm>
            <a:off x="5224214" y="3263487"/>
            <a:ext cx="1915974" cy="369332"/>
          </a:xfrm>
          <a:prstGeom prst="rect">
            <a:avLst/>
          </a:prstGeom>
        </p:spPr>
        <p:txBody>
          <a:bodyPr wrap="none">
            <a:spAutoFit/>
          </a:bodyPr>
          <a:lstStyle/>
          <a:p>
            <a:r>
              <a:rPr lang="en-GB" sz="1800" dirty="0" smtClean="0">
                <a:latin typeface="+mn-lt"/>
              </a:rPr>
              <a:t>Mohammed </a:t>
            </a:r>
            <a:r>
              <a:rPr lang="en-GB" sz="1800" dirty="0" err="1" smtClean="0">
                <a:latin typeface="+mn-lt"/>
              </a:rPr>
              <a:t>Airaj</a:t>
            </a:r>
            <a:endParaRPr lang="en-GB" sz="1800" dirty="0">
              <a:latin typeface="+mn-lt"/>
            </a:endParaRPr>
          </a:p>
        </p:txBody>
      </p:sp>
      <p:sp>
        <p:nvSpPr>
          <p:cNvPr id="12" name="Rectangle 11"/>
          <p:cNvSpPr/>
          <p:nvPr/>
        </p:nvSpPr>
        <p:spPr>
          <a:xfrm>
            <a:off x="5867684" y="1036945"/>
            <a:ext cx="2121158" cy="369332"/>
          </a:xfrm>
          <a:prstGeom prst="rect">
            <a:avLst/>
          </a:prstGeom>
        </p:spPr>
        <p:txBody>
          <a:bodyPr wrap="none">
            <a:spAutoFit/>
          </a:bodyPr>
          <a:lstStyle/>
          <a:p>
            <a:r>
              <a:rPr lang="en-GB" sz="1800" dirty="0">
                <a:latin typeface="+mn-lt"/>
              </a:rPr>
              <a:t> </a:t>
            </a:r>
            <a:r>
              <a:rPr lang="en-GB" sz="1800" dirty="0" err="1" smtClean="0">
                <a:latin typeface="+mn-lt"/>
              </a:rPr>
              <a:t>Zeeshan</a:t>
            </a:r>
            <a:r>
              <a:rPr lang="en-GB" sz="1800" dirty="0" smtClean="0">
                <a:latin typeface="+mn-lt"/>
              </a:rPr>
              <a:t> </a:t>
            </a:r>
            <a:r>
              <a:rPr lang="en-GB" sz="1800" dirty="0">
                <a:latin typeface="+mn-lt"/>
              </a:rPr>
              <a:t>Ali Shah </a:t>
            </a:r>
          </a:p>
        </p:txBody>
      </p:sp>
      <p:sp>
        <p:nvSpPr>
          <p:cNvPr id="13" name="Rectangle 12"/>
          <p:cNvSpPr/>
          <p:nvPr/>
        </p:nvSpPr>
        <p:spPr>
          <a:xfrm>
            <a:off x="5555290" y="5777227"/>
            <a:ext cx="2852063" cy="369332"/>
          </a:xfrm>
          <a:prstGeom prst="rect">
            <a:avLst/>
          </a:prstGeom>
        </p:spPr>
        <p:txBody>
          <a:bodyPr wrap="none">
            <a:spAutoFit/>
          </a:bodyPr>
          <a:lstStyle/>
          <a:p>
            <a:r>
              <a:rPr lang="en-GB" sz="1800" dirty="0" smtClean="0">
                <a:latin typeface="+mn-lt"/>
              </a:rPr>
              <a:t>Roberto </a:t>
            </a:r>
            <a:r>
              <a:rPr lang="en-GB" sz="1800" dirty="0" err="1" smtClean="0">
                <a:latin typeface="+mn-lt"/>
              </a:rPr>
              <a:t>Rosende</a:t>
            </a:r>
            <a:r>
              <a:rPr lang="en-GB" sz="1800" dirty="0" smtClean="0">
                <a:latin typeface="+mn-lt"/>
              </a:rPr>
              <a:t> </a:t>
            </a:r>
            <a:r>
              <a:rPr lang="en-GB" sz="1800" dirty="0" err="1" smtClean="0">
                <a:latin typeface="+mn-lt"/>
              </a:rPr>
              <a:t>Dopazo</a:t>
            </a:r>
            <a:endParaRPr lang="en-GB" sz="1800" dirty="0">
              <a:latin typeface="+mn-lt"/>
            </a:endParaRPr>
          </a:p>
        </p:txBody>
      </p:sp>
      <p:sp>
        <p:nvSpPr>
          <p:cNvPr id="14" name="Rectangle 13"/>
          <p:cNvSpPr/>
          <p:nvPr/>
        </p:nvSpPr>
        <p:spPr>
          <a:xfrm>
            <a:off x="1552702" y="2162669"/>
            <a:ext cx="1723549" cy="369332"/>
          </a:xfrm>
          <a:prstGeom prst="rect">
            <a:avLst/>
          </a:prstGeom>
        </p:spPr>
        <p:txBody>
          <a:bodyPr wrap="none">
            <a:spAutoFit/>
          </a:bodyPr>
          <a:lstStyle/>
          <a:p>
            <a:r>
              <a:rPr lang="en-GB" sz="1800" dirty="0">
                <a:latin typeface="+mn-lt"/>
              </a:rPr>
              <a:t>Emir </a:t>
            </a:r>
            <a:r>
              <a:rPr lang="en-GB" sz="1800" dirty="0" err="1">
                <a:latin typeface="+mn-lt"/>
              </a:rPr>
              <a:t>Imamagic</a:t>
            </a:r>
            <a:endParaRPr lang="en-GB" sz="1800" dirty="0">
              <a:latin typeface="+mn-lt"/>
            </a:endParaRPr>
          </a:p>
        </p:txBody>
      </p:sp>
      <p:sp>
        <p:nvSpPr>
          <p:cNvPr id="15" name="Rectangle 14"/>
          <p:cNvSpPr/>
          <p:nvPr/>
        </p:nvSpPr>
        <p:spPr>
          <a:xfrm>
            <a:off x="2836782" y="4313296"/>
            <a:ext cx="1620957" cy="369332"/>
          </a:xfrm>
          <a:prstGeom prst="rect">
            <a:avLst/>
          </a:prstGeom>
        </p:spPr>
        <p:txBody>
          <a:bodyPr wrap="none">
            <a:spAutoFit/>
          </a:bodyPr>
          <a:lstStyle/>
          <a:p>
            <a:r>
              <a:rPr lang="en-GB" sz="1800" dirty="0">
                <a:latin typeface="+mn-lt"/>
              </a:rPr>
              <a:t>Alvaro Simon </a:t>
            </a:r>
          </a:p>
        </p:txBody>
      </p:sp>
      <p:sp>
        <p:nvSpPr>
          <p:cNvPr id="16" name="Rectangle 15"/>
          <p:cNvSpPr/>
          <p:nvPr/>
        </p:nvSpPr>
        <p:spPr>
          <a:xfrm>
            <a:off x="460477" y="3181660"/>
            <a:ext cx="1915909" cy="369332"/>
          </a:xfrm>
          <a:prstGeom prst="rect">
            <a:avLst/>
          </a:prstGeom>
        </p:spPr>
        <p:txBody>
          <a:bodyPr wrap="none">
            <a:spAutoFit/>
          </a:bodyPr>
          <a:lstStyle/>
          <a:p>
            <a:r>
              <a:rPr lang="en-GB" sz="1800" dirty="0">
                <a:latin typeface="+mn-lt"/>
              </a:rPr>
              <a:t> </a:t>
            </a:r>
            <a:r>
              <a:rPr lang="en-GB" sz="1800" dirty="0" smtClean="0">
                <a:latin typeface="+mn-lt"/>
              </a:rPr>
              <a:t>Michel </a:t>
            </a:r>
            <a:r>
              <a:rPr lang="en-GB" sz="1800" dirty="0" err="1">
                <a:latin typeface="+mn-lt"/>
              </a:rPr>
              <a:t>Drescher</a:t>
            </a:r>
            <a:endParaRPr lang="en-GB" sz="1800" dirty="0">
              <a:latin typeface="+mn-lt"/>
            </a:endParaRPr>
          </a:p>
        </p:txBody>
      </p:sp>
      <p:sp>
        <p:nvSpPr>
          <p:cNvPr id="17" name="Rectangle 16"/>
          <p:cNvSpPr/>
          <p:nvPr/>
        </p:nvSpPr>
        <p:spPr>
          <a:xfrm>
            <a:off x="4656509" y="3772417"/>
            <a:ext cx="1774845" cy="369332"/>
          </a:xfrm>
          <a:prstGeom prst="rect">
            <a:avLst/>
          </a:prstGeom>
        </p:spPr>
        <p:txBody>
          <a:bodyPr wrap="none">
            <a:spAutoFit/>
          </a:bodyPr>
          <a:lstStyle/>
          <a:p>
            <a:r>
              <a:rPr lang="en-GB" sz="1800" dirty="0">
                <a:latin typeface="+mn-lt"/>
              </a:rPr>
              <a:t> </a:t>
            </a:r>
            <a:r>
              <a:rPr lang="en-GB" sz="1800" dirty="0" smtClean="0">
                <a:latin typeface="+mn-lt"/>
              </a:rPr>
              <a:t>Peter </a:t>
            </a:r>
            <a:r>
              <a:rPr lang="en-GB" sz="1800" dirty="0" err="1">
                <a:latin typeface="+mn-lt"/>
              </a:rPr>
              <a:t>Solagna</a:t>
            </a:r>
            <a:r>
              <a:rPr lang="en-GB" sz="1800" dirty="0">
                <a:latin typeface="+mn-lt"/>
              </a:rPr>
              <a:t> </a:t>
            </a:r>
          </a:p>
        </p:txBody>
      </p:sp>
      <p:sp>
        <p:nvSpPr>
          <p:cNvPr id="18" name="Rectangle 17"/>
          <p:cNvSpPr/>
          <p:nvPr/>
        </p:nvSpPr>
        <p:spPr>
          <a:xfrm>
            <a:off x="6877586" y="2130344"/>
            <a:ext cx="1710789" cy="369332"/>
          </a:xfrm>
          <a:prstGeom prst="rect">
            <a:avLst/>
          </a:prstGeom>
        </p:spPr>
        <p:txBody>
          <a:bodyPr wrap="none">
            <a:spAutoFit/>
          </a:bodyPr>
          <a:lstStyle/>
          <a:p>
            <a:r>
              <a:rPr lang="en-GB" sz="1800" dirty="0" smtClean="0">
                <a:latin typeface="+mn-lt"/>
              </a:rPr>
              <a:t>Alison </a:t>
            </a:r>
            <a:r>
              <a:rPr lang="en-GB" sz="1800" dirty="0">
                <a:latin typeface="+mn-lt"/>
              </a:rPr>
              <a:t>Packer </a:t>
            </a:r>
          </a:p>
        </p:txBody>
      </p:sp>
      <p:sp>
        <p:nvSpPr>
          <p:cNvPr id="19" name="Rectangle 18"/>
          <p:cNvSpPr/>
          <p:nvPr/>
        </p:nvSpPr>
        <p:spPr>
          <a:xfrm>
            <a:off x="4947204" y="4497962"/>
            <a:ext cx="1582484" cy="369332"/>
          </a:xfrm>
          <a:prstGeom prst="rect">
            <a:avLst/>
          </a:prstGeom>
        </p:spPr>
        <p:txBody>
          <a:bodyPr wrap="none">
            <a:spAutoFit/>
          </a:bodyPr>
          <a:lstStyle/>
          <a:p>
            <a:r>
              <a:rPr lang="en-GB" sz="1800" dirty="0">
                <a:latin typeface="+mn-lt"/>
              </a:rPr>
              <a:t>John Gordon </a:t>
            </a:r>
          </a:p>
        </p:txBody>
      </p:sp>
      <p:sp>
        <p:nvSpPr>
          <p:cNvPr id="20" name="Rectangle 19"/>
          <p:cNvSpPr/>
          <p:nvPr/>
        </p:nvSpPr>
        <p:spPr>
          <a:xfrm>
            <a:off x="683568" y="4708687"/>
            <a:ext cx="2454518" cy="369332"/>
          </a:xfrm>
          <a:prstGeom prst="rect">
            <a:avLst/>
          </a:prstGeom>
        </p:spPr>
        <p:txBody>
          <a:bodyPr wrap="none">
            <a:spAutoFit/>
          </a:bodyPr>
          <a:lstStyle/>
          <a:p>
            <a:r>
              <a:rPr lang="en-GB" sz="1800" dirty="0">
                <a:latin typeface="+mn-lt"/>
              </a:rPr>
              <a:t> </a:t>
            </a:r>
            <a:r>
              <a:rPr lang="en-GB" sz="1800" dirty="0" smtClean="0">
                <a:latin typeface="+mn-lt"/>
              </a:rPr>
              <a:t>Kostas </a:t>
            </a:r>
            <a:r>
              <a:rPr lang="en-GB" sz="1800" dirty="0" err="1">
                <a:latin typeface="+mn-lt"/>
              </a:rPr>
              <a:t>Koumantaros</a:t>
            </a:r>
            <a:r>
              <a:rPr lang="en-GB" sz="1800" dirty="0">
                <a:latin typeface="+mn-lt"/>
              </a:rPr>
              <a:t> </a:t>
            </a:r>
          </a:p>
        </p:txBody>
      </p:sp>
      <p:sp>
        <p:nvSpPr>
          <p:cNvPr id="21" name="Rectangle 20"/>
          <p:cNvSpPr/>
          <p:nvPr/>
        </p:nvSpPr>
        <p:spPr>
          <a:xfrm>
            <a:off x="6690986" y="4115751"/>
            <a:ext cx="1697901" cy="369332"/>
          </a:xfrm>
          <a:prstGeom prst="rect">
            <a:avLst/>
          </a:prstGeom>
        </p:spPr>
        <p:txBody>
          <a:bodyPr wrap="none">
            <a:spAutoFit/>
          </a:bodyPr>
          <a:lstStyle/>
          <a:p>
            <a:r>
              <a:rPr lang="en-GB" sz="1800" dirty="0">
                <a:latin typeface="+mn-lt"/>
              </a:rPr>
              <a:t> </a:t>
            </a:r>
            <a:r>
              <a:rPr lang="en-GB" sz="1800" dirty="0" smtClean="0">
                <a:latin typeface="+mn-lt"/>
              </a:rPr>
              <a:t>Daniele </a:t>
            </a:r>
            <a:r>
              <a:rPr lang="en-GB" sz="1800" dirty="0" err="1">
                <a:latin typeface="+mn-lt"/>
              </a:rPr>
              <a:t>Lezzi</a:t>
            </a:r>
            <a:r>
              <a:rPr lang="en-GB" sz="1800" dirty="0">
                <a:latin typeface="+mn-lt"/>
              </a:rPr>
              <a:t> </a:t>
            </a:r>
          </a:p>
        </p:txBody>
      </p:sp>
      <p:sp>
        <p:nvSpPr>
          <p:cNvPr id="22" name="Rectangle 21"/>
          <p:cNvSpPr/>
          <p:nvPr/>
        </p:nvSpPr>
        <p:spPr>
          <a:xfrm>
            <a:off x="5867684" y="5024484"/>
            <a:ext cx="2364750" cy="369332"/>
          </a:xfrm>
          <a:prstGeom prst="rect">
            <a:avLst/>
          </a:prstGeom>
        </p:spPr>
        <p:txBody>
          <a:bodyPr wrap="none">
            <a:spAutoFit/>
          </a:bodyPr>
          <a:lstStyle/>
          <a:p>
            <a:r>
              <a:rPr lang="en-GB" sz="1800" dirty="0">
                <a:latin typeface="+mn-lt"/>
              </a:rPr>
              <a:t> </a:t>
            </a:r>
            <a:r>
              <a:rPr lang="en-GB" sz="1800" dirty="0" err="1" smtClean="0">
                <a:latin typeface="+mn-lt"/>
              </a:rPr>
              <a:t>Elisabetta</a:t>
            </a:r>
            <a:r>
              <a:rPr lang="en-GB" sz="1800" dirty="0" smtClean="0">
                <a:latin typeface="+mn-lt"/>
              </a:rPr>
              <a:t> </a:t>
            </a:r>
            <a:r>
              <a:rPr lang="en-GB" sz="1800" dirty="0" err="1">
                <a:latin typeface="+mn-lt"/>
              </a:rPr>
              <a:t>Ronchieri</a:t>
            </a:r>
            <a:r>
              <a:rPr lang="en-GB" sz="1800" dirty="0">
                <a:latin typeface="+mn-lt"/>
              </a:rPr>
              <a:t> </a:t>
            </a:r>
          </a:p>
        </p:txBody>
      </p:sp>
      <p:sp>
        <p:nvSpPr>
          <p:cNvPr id="23" name="Rectangle 22"/>
          <p:cNvSpPr/>
          <p:nvPr/>
        </p:nvSpPr>
        <p:spPr>
          <a:xfrm>
            <a:off x="1870948" y="5662752"/>
            <a:ext cx="1467068" cy="369332"/>
          </a:xfrm>
          <a:prstGeom prst="rect">
            <a:avLst/>
          </a:prstGeom>
        </p:spPr>
        <p:txBody>
          <a:bodyPr wrap="none">
            <a:spAutoFit/>
          </a:bodyPr>
          <a:lstStyle/>
          <a:p>
            <a:r>
              <a:rPr lang="en-GB" sz="1800" dirty="0" err="1" smtClean="0">
                <a:latin typeface="+mn-lt"/>
              </a:rPr>
              <a:t>Ilja</a:t>
            </a:r>
            <a:r>
              <a:rPr lang="en-GB" sz="1800" dirty="0" smtClean="0">
                <a:latin typeface="+mn-lt"/>
              </a:rPr>
              <a:t> </a:t>
            </a:r>
            <a:r>
              <a:rPr lang="en-GB" sz="1800" dirty="0" err="1" smtClean="0">
                <a:latin typeface="+mn-lt"/>
              </a:rPr>
              <a:t>Livenson</a:t>
            </a:r>
            <a:endParaRPr lang="en-GB" sz="1800" dirty="0">
              <a:latin typeface="+mn-lt"/>
            </a:endParaRPr>
          </a:p>
        </p:txBody>
      </p:sp>
      <p:sp>
        <p:nvSpPr>
          <p:cNvPr id="24" name="Rectangle 23"/>
          <p:cNvSpPr/>
          <p:nvPr/>
        </p:nvSpPr>
        <p:spPr>
          <a:xfrm>
            <a:off x="683568" y="1268760"/>
            <a:ext cx="1168012" cy="369332"/>
          </a:xfrm>
          <a:prstGeom prst="rect">
            <a:avLst/>
          </a:prstGeom>
        </p:spPr>
        <p:txBody>
          <a:bodyPr wrap="none">
            <a:spAutoFit/>
          </a:bodyPr>
          <a:lstStyle/>
          <a:p>
            <a:r>
              <a:rPr lang="en-GB" sz="1800" dirty="0">
                <a:latin typeface="+mn-lt"/>
              </a:rPr>
              <a:t> </a:t>
            </a:r>
            <a:r>
              <a:rPr lang="en-GB" sz="1800" dirty="0" smtClean="0">
                <a:latin typeface="+mn-lt"/>
              </a:rPr>
              <a:t>Viet Tran</a:t>
            </a:r>
            <a:endParaRPr lang="en-GB" sz="1800" dirty="0">
              <a:latin typeface="+mn-lt"/>
            </a:endParaRPr>
          </a:p>
        </p:txBody>
      </p:sp>
      <p:sp>
        <p:nvSpPr>
          <p:cNvPr id="26" name="Rectangle 25"/>
          <p:cNvSpPr/>
          <p:nvPr/>
        </p:nvSpPr>
        <p:spPr>
          <a:xfrm>
            <a:off x="2123728" y="1556792"/>
            <a:ext cx="1364541" cy="369332"/>
          </a:xfrm>
          <a:prstGeom prst="rect">
            <a:avLst/>
          </a:prstGeom>
        </p:spPr>
        <p:txBody>
          <a:bodyPr wrap="none">
            <a:spAutoFit/>
          </a:bodyPr>
          <a:lstStyle/>
          <a:p>
            <a:r>
              <a:rPr lang="en-GB" sz="1800" dirty="0" err="1">
                <a:latin typeface="+mn-lt"/>
              </a:rPr>
              <a:t>Sandor</a:t>
            </a:r>
            <a:r>
              <a:rPr lang="en-GB" sz="1800" dirty="0">
                <a:latin typeface="+mn-lt"/>
              </a:rPr>
              <a:t> </a:t>
            </a:r>
            <a:r>
              <a:rPr lang="en-GB" sz="1800" dirty="0" err="1" smtClean="0">
                <a:latin typeface="+mn-lt"/>
              </a:rPr>
              <a:t>Acs</a:t>
            </a:r>
            <a:endParaRPr lang="en-GB" sz="1800" dirty="0">
              <a:latin typeface="+mn-lt"/>
            </a:endParaRPr>
          </a:p>
        </p:txBody>
      </p:sp>
      <p:sp>
        <p:nvSpPr>
          <p:cNvPr id="27" name="Rectangle 26"/>
          <p:cNvSpPr/>
          <p:nvPr/>
        </p:nvSpPr>
        <p:spPr>
          <a:xfrm>
            <a:off x="3605079" y="5934668"/>
            <a:ext cx="1646605" cy="369332"/>
          </a:xfrm>
          <a:prstGeom prst="rect">
            <a:avLst/>
          </a:prstGeom>
        </p:spPr>
        <p:txBody>
          <a:bodyPr wrap="none">
            <a:spAutoFit/>
          </a:bodyPr>
          <a:lstStyle/>
          <a:p>
            <a:r>
              <a:rPr lang="en-GB" sz="1800" dirty="0">
                <a:latin typeface="+mn-lt"/>
              </a:rPr>
              <a:t> </a:t>
            </a:r>
            <a:r>
              <a:rPr lang="en-GB" sz="1800" dirty="0" smtClean="0">
                <a:latin typeface="+mn-lt"/>
              </a:rPr>
              <a:t>Michel </a:t>
            </a:r>
            <a:r>
              <a:rPr lang="en-GB" sz="1800" dirty="0" err="1" smtClean="0">
                <a:latin typeface="+mn-lt"/>
              </a:rPr>
              <a:t>Jouvin</a:t>
            </a:r>
            <a:endParaRPr lang="en-GB" sz="1800" dirty="0">
              <a:latin typeface="+mn-lt"/>
            </a:endParaRPr>
          </a:p>
        </p:txBody>
      </p:sp>
      <p:sp>
        <p:nvSpPr>
          <p:cNvPr id="29" name="Rectangle 28"/>
          <p:cNvSpPr/>
          <p:nvPr/>
        </p:nvSpPr>
        <p:spPr>
          <a:xfrm>
            <a:off x="6040417" y="2771636"/>
            <a:ext cx="1967270" cy="369332"/>
          </a:xfrm>
          <a:prstGeom prst="rect">
            <a:avLst/>
          </a:prstGeom>
        </p:spPr>
        <p:txBody>
          <a:bodyPr wrap="none">
            <a:spAutoFit/>
          </a:bodyPr>
          <a:lstStyle/>
          <a:p>
            <a:r>
              <a:rPr lang="en-GB" sz="1800" dirty="0" smtClean="0">
                <a:latin typeface="+mn-lt"/>
              </a:rPr>
              <a:t>Ivan Diaz Alvarez</a:t>
            </a:r>
            <a:endParaRPr lang="en-GB" sz="1800" dirty="0">
              <a:latin typeface="+mn-lt"/>
            </a:endParaRPr>
          </a:p>
        </p:txBody>
      </p:sp>
      <p:sp>
        <p:nvSpPr>
          <p:cNvPr id="30" name="Rectangle 29"/>
          <p:cNvSpPr/>
          <p:nvPr/>
        </p:nvSpPr>
        <p:spPr>
          <a:xfrm>
            <a:off x="138869" y="2633536"/>
            <a:ext cx="1505540" cy="369332"/>
          </a:xfrm>
          <a:prstGeom prst="rect">
            <a:avLst/>
          </a:prstGeom>
        </p:spPr>
        <p:txBody>
          <a:bodyPr wrap="none">
            <a:spAutoFit/>
          </a:bodyPr>
          <a:lstStyle/>
          <a:p>
            <a:r>
              <a:rPr lang="en-GB" sz="1800" dirty="0" smtClean="0">
                <a:latin typeface="+mn-lt"/>
              </a:rPr>
              <a:t>Owen Synge</a:t>
            </a:r>
            <a:endParaRPr lang="en-GB" sz="1800" dirty="0">
              <a:latin typeface="+mn-lt"/>
            </a:endParaRPr>
          </a:p>
        </p:txBody>
      </p:sp>
      <p:sp>
        <p:nvSpPr>
          <p:cNvPr id="31" name="Rectangle 30"/>
          <p:cNvSpPr/>
          <p:nvPr/>
        </p:nvSpPr>
        <p:spPr>
          <a:xfrm>
            <a:off x="325893" y="5293420"/>
            <a:ext cx="1749197" cy="369332"/>
          </a:xfrm>
          <a:prstGeom prst="rect">
            <a:avLst/>
          </a:prstGeom>
        </p:spPr>
        <p:txBody>
          <a:bodyPr wrap="none">
            <a:spAutoFit/>
          </a:bodyPr>
          <a:lstStyle/>
          <a:p>
            <a:r>
              <a:rPr lang="en-GB" sz="1800" dirty="0" smtClean="0">
                <a:latin typeface="+mn-lt"/>
              </a:rPr>
              <a:t>Andy Edmonds</a:t>
            </a:r>
          </a:p>
        </p:txBody>
      </p:sp>
      <p:sp>
        <p:nvSpPr>
          <p:cNvPr id="28" name="Rectangle 27"/>
          <p:cNvSpPr/>
          <p:nvPr/>
        </p:nvSpPr>
        <p:spPr>
          <a:xfrm>
            <a:off x="3491880" y="980728"/>
            <a:ext cx="1493130" cy="369332"/>
          </a:xfrm>
          <a:prstGeom prst="rect">
            <a:avLst/>
          </a:prstGeom>
        </p:spPr>
        <p:txBody>
          <a:bodyPr wrap="none">
            <a:spAutoFit/>
          </a:bodyPr>
          <a:lstStyle/>
          <a:p>
            <a:r>
              <a:rPr lang="en-GB" sz="1800" dirty="0" err="1" smtClean="0">
                <a:latin typeface="+mn-lt"/>
              </a:rPr>
              <a:t>Matteo</a:t>
            </a:r>
            <a:r>
              <a:rPr lang="en-GB" sz="1800" dirty="0" smtClean="0">
                <a:latin typeface="+mn-lt"/>
              </a:rPr>
              <a:t> </a:t>
            </a:r>
            <a:r>
              <a:rPr lang="en-GB" sz="1800" dirty="0" err="1" smtClean="0">
                <a:latin typeface="+mn-lt"/>
              </a:rPr>
              <a:t>Turilli</a:t>
            </a:r>
            <a:endParaRPr lang="en-GB" sz="1800" dirty="0">
              <a:latin typeface="+mn-lt"/>
            </a:endParaRPr>
          </a:p>
        </p:txBody>
      </p:sp>
    </p:spTree>
    <p:extLst>
      <p:ext uri="{BB962C8B-B14F-4D97-AF65-F5344CB8AC3E}">
        <p14:creationId xmlns:p14="http://schemas.microsoft.com/office/powerpoint/2010/main" val="160758188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ctrTitle"/>
          </p:nvPr>
        </p:nvSpPr>
        <p:spPr>
          <a:xfrm>
            <a:off x="451421" y="3038872"/>
            <a:ext cx="7772400" cy="1246188"/>
          </a:xfrm>
        </p:spPr>
        <p:txBody>
          <a:bodyPr/>
          <a:lstStyle/>
          <a:p>
            <a:pPr>
              <a:lnSpc>
                <a:spcPct val="150000"/>
              </a:lnSpc>
              <a:spcBef>
                <a:spcPts val="600"/>
              </a:spcBef>
              <a:spcAft>
                <a:spcPts val="1800"/>
              </a:spcAft>
            </a:pPr>
            <a:r>
              <a:rPr lang="en-GB" sz="3200" dirty="0" smtClean="0">
                <a:solidFill>
                  <a:schemeClr val="tx1"/>
                </a:solidFill>
              </a:rPr>
              <a:t>Thank you</a:t>
            </a:r>
            <a:endParaRPr lang="en-GB" sz="2400" dirty="0">
              <a:solidFill>
                <a:schemeClr val="tx1"/>
              </a:solidFill>
            </a:endParaRPr>
          </a:p>
        </p:txBody>
      </p:sp>
      <p:sp>
        <p:nvSpPr>
          <p:cNvPr id="6" name="TextBox 5"/>
          <p:cNvSpPr txBox="1"/>
          <p:nvPr/>
        </p:nvSpPr>
        <p:spPr>
          <a:xfrm>
            <a:off x="7371150" y="728205"/>
            <a:ext cx="184666" cy="461665"/>
          </a:xfrm>
          <a:prstGeom prst="rect">
            <a:avLst/>
          </a:prstGeom>
          <a:noFill/>
        </p:spPr>
        <p:txBody>
          <a:bodyPr wrap="none" rtlCol="0">
            <a:spAutoFit/>
          </a:bodyPr>
          <a:lstStyle/>
          <a:p>
            <a:endParaRPr lang="en-GB" dirty="0"/>
          </a:p>
        </p:txBody>
      </p:sp>
      <p:sp>
        <p:nvSpPr>
          <p:cNvPr id="5" name="Rectangle 7"/>
          <p:cNvSpPr txBox="1">
            <a:spLocks noChangeArrowheads="1"/>
          </p:cNvSpPr>
          <p:nvPr/>
        </p:nvSpPr>
        <p:spPr bwMode="auto">
          <a:xfrm>
            <a:off x="451421" y="1258369"/>
            <a:ext cx="8441059" cy="188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1200"/>
              </a:spcBef>
              <a:spcAft>
                <a:spcPts val="0"/>
              </a:spcAft>
              <a:buNone/>
            </a:pPr>
            <a:r>
              <a:rPr lang="en-GB" sz="1800" b="1" dirty="0" smtClean="0">
                <a:solidFill>
                  <a:srgbClr val="C00000"/>
                </a:solidFill>
              </a:rPr>
              <a:t>Task </a:t>
            </a:r>
            <a:r>
              <a:rPr lang="en-GB" sz="1800" b="1" dirty="0">
                <a:solidFill>
                  <a:srgbClr val="C00000"/>
                </a:solidFill>
              </a:rPr>
              <a:t>Force resources</a:t>
            </a:r>
            <a:endParaRPr lang="en-GB" sz="1800" dirty="0"/>
          </a:p>
          <a:p>
            <a:pPr lvl="0">
              <a:lnSpc>
                <a:spcPts val="2160"/>
              </a:lnSpc>
              <a:spcBef>
                <a:spcPts val="600"/>
              </a:spcBef>
              <a:spcAft>
                <a:spcPts val="0"/>
              </a:spcAft>
            </a:pPr>
            <a:r>
              <a:rPr lang="en-GB" sz="1800" dirty="0"/>
              <a:t>Mailing List: fedcloud-tf@mailman.egi.eu</a:t>
            </a:r>
          </a:p>
          <a:p>
            <a:pPr>
              <a:lnSpc>
                <a:spcPts val="2160"/>
              </a:lnSpc>
              <a:spcBef>
                <a:spcPts val="600"/>
              </a:spcBef>
              <a:spcAft>
                <a:spcPts val="0"/>
              </a:spcAft>
            </a:pPr>
            <a:r>
              <a:rPr lang="en-GB" sz="1800" dirty="0"/>
              <a:t>Wiki site: http://</a:t>
            </a:r>
            <a:r>
              <a:rPr lang="en-GB" sz="1800" dirty="0" smtClean="0"/>
              <a:t>go.egi.eu/tf-fedclouds</a:t>
            </a:r>
          </a:p>
          <a:p>
            <a:pPr>
              <a:lnSpc>
                <a:spcPts val="2160"/>
              </a:lnSpc>
              <a:spcBef>
                <a:spcPts val="600"/>
              </a:spcBef>
              <a:spcAft>
                <a:spcPts val="0"/>
              </a:spcAft>
            </a:pPr>
            <a:r>
              <a:rPr lang="en-GB" sz="1800" dirty="0" err="1" smtClean="0"/>
              <a:t>GitHub</a:t>
            </a:r>
            <a:r>
              <a:rPr lang="en-GB" sz="1800" dirty="0"/>
              <a:t>: https://github.com/EGI-FCTF</a:t>
            </a:r>
          </a:p>
          <a:p>
            <a:pPr>
              <a:lnSpc>
                <a:spcPts val="2160"/>
              </a:lnSpc>
              <a:spcBef>
                <a:spcPts val="600"/>
              </a:spcBef>
              <a:spcAft>
                <a:spcPts val="0"/>
              </a:spcAft>
            </a:pPr>
            <a:r>
              <a:rPr lang="en-GB" sz="1800" dirty="0" err="1"/>
              <a:t>Indico</a:t>
            </a:r>
            <a:r>
              <a:rPr lang="en-GB" sz="1800" dirty="0"/>
              <a:t> site: </a:t>
            </a:r>
            <a:r>
              <a:rPr lang="en-GB" sz="1800" dirty="0">
                <a:hlinkClick r:id="rId2"/>
              </a:rPr>
              <a:t>https://</a:t>
            </a:r>
            <a:r>
              <a:rPr lang="en-GB" sz="1800" dirty="0" smtClean="0">
                <a:hlinkClick r:id="rId2"/>
              </a:rPr>
              <a:t>www.egi.eu/indico/categoryDisplay.py?categId=56</a:t>
            </a:r>
            <a:endParaRPr lang="en-GB" sz="1800" dirty="0" smtClean="0"/>
          </a:p>
          <a:p>
            <a:pPr>
              <a:lnSpc>
                <a:spcPts val="2160"/>
              </a:lnSpc>
              <a:spcBef>
                <a:spcPts val="600"/>
              </a:spcBef>
              <a:spcAft>
                <a:spcPts val="0"/>
              </a:spcAft>
            </a:pPr>
            <a:r>
              <a:rPr lang="en-GB" sz="1800" dirty="0" smtClean="0"/>
              <a:t>Contact the chair: </a:t>
            </a:r>
            <a:r>
              <a:rPr lang="en-GB" sz="1800" dirty="0" err="1" smtClean="0"/>
              <a:t>david.wallom</a:t>
            </a:r>
            <a:r>
              <a:rPr lang="en-GB" sz="1800" dirty="0" err="1"/>
              <a:t>@</a:t>
            </a:r>
            <a:r>
              <a:rPr lang="en-GB" sz="1800" dirty="0" err="1" smtClean="0"/>
              <a:t>oerc.ox.ac.uk</a:t>
            </a:r>
            <a:endParaRPr lang="en-GB" sz="1800" dirty="0"/>
          </a:p>
        </p:txBody>
      </p:sp>
    </p:spTree>
    <p:extLst>
      <p:ext uri="{BB962C8B-B14F-4D97-AF65-F5344CB8AC3E}">
        <p14:creationId xmlns:p14="http://schemas.microsoft.com/office/powerpoint/2010/main" val="22493841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a:xfrm rot="16200000">
            <a:off x="6335985" y="3609231"/>
            <a:ext cx="3995737" cy="754955"/>
          </a:xfrm>
          <a:prstGeom prst="rect">
            <a:avLst/>
          </a:prstGeom>
          <a:noFill/>
          <a:ln w="25400" cap="flat" cmpd="sng" algn="ctr">
            <a:noFill/>
            <a:prstDash val="soli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effectLst/>
                <a:uLnTx/>
                <a:uFillTx/>
                <a:latin typeface="+mn-lt"/>
                <a:ea typeface="+mn-ea"/>
                <a:cs typeface="+mn-cs"/>
              </a:rPr>
              <a:t>EGI.eu </a:t>
            </a:r>
            <a:r>
              <a:rPr kumimoji="0" lang="en-GB" sz="1800" b="0" i="0" u="none" strike="noStrike" kern="0" cap="none" spc="0" normalizeH="0" baseline="0" noProof="0" dirty="0" smtClean="0">
                <a:ln>
                  <a:noFill/>
                </a:ln>
                <a:effectLst/>
                <a:uLnTx/>
                <a:uFillTx/>
                <a:latin typeface="+mn-lt"/>
                <a:ea typeface="+mn-ea"/>
                <a:cs typeface="+mn-cs"/>
              </a:rPr>
              <a:t>Coordination</a:t>
            </a:r>
          </a:p>
          <a:p>
            <a:pPr marL="0" marR="0" lvl="0" indent="0" algn="ctr" defTabSz="914400" eaLnBrk="1" fontAlgn="auto" latinLnBrk="0" hangingPunct="1">
              <a:lnSpc>
                <a:spcPct val="100000"/>
              </a:lnSpc>
              <a:spcBef>
                <a:spcPts val="0"/>
              </a:spcBef>
              <a:spcAft>
                <a:spcPts val="0"/>
              </a:spcAft>
              <a:buClrTx/>
              <a:buSzTx/>
              <a:buFontTx/>
              <a:buNone/>
              <a:tabLst/>
              <a:defRPr/>
            </a:pPr>
            <a:r>
              <a:rPr lang="en-GB" sz="1800" kern="0" dirty="0" smtClean="0">
                <a:latin typeface="+mn-lt"/>
              </a:rPr>
              <a:t>Core software and support</a:t>
            </a:r>
            <a:endParaRPr kumimoji="0" lang="en-GB" sz="1800" b="0" i="0" u="none" strike="noStrike" kern="0" cap="none" spc="0" normalizeH="0" baseline="0" noProof="0" dirty="0">
              <a:ln>
                <a:noFill/>
              </a:ln>
              <a:effectLst/>
              <a:uLnTx/>
              <a:uFillTx/>
              <a:latin typeface="+mn-lt"/>
              <a:ea typeface="+mn-ea"/>
              <a:cs typeface="+mn-cs"/>
            </a:endParaRPr>
          </a:p>
        </p:txBody>
      </p:sp>
      <p:pic>
        <p:nvPicPr>
          <p:cNvPr id="98" name="Picture 2" descr="http://t3.gstatic.com/images?q=tbn:ANd9GcRxZirNJaDSMBgCW8ttLiaq-lmmv6bSeXrnnzndTBhfMqJ4ELS7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889" y="2132856"/>
            <a:ext cx="847898" cy="847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 descr="http://t3.gstatic.com/images?q=tbn:ANd9GcRxZirNJaDSMBgCW8ttLiaq-lmmv6bSeXrnnzndTBhfMqJ4ELS7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446" y="2132856"/>
            <a:ext cx="847898" cy="847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http://t3.gstatic.com/images?q=tbn:ANd9GcRxZirNJaDSMBgCW8ttLiaq-lmmv6bSeXrnnzndTBhfMqJ4ELS7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214" y="2132856"/>
            <a:ext cx="847898" cy="847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2" descr="http://t3.gstatic.com/images?q=tbn:ANd9GcRxZirNJaDSMBgCW8ttLiaq-lmmv6bSeXrnnzndTBhfMqJ4ELS7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132856"/>
            <a:ext cx="847898" cy="847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2" descr="http://t3.gstatic.com/images?q=tbn:ANd9GcRxZirNJaDSMBgCW8ttLiaq-lmmv6bSeXrnnzndTBhfMqJ4ELS7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29" y="2132856"/>
            <a:ext cx="847898" cy="847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TextBox 108"/>
          <p:cNvSpPr txBox="1"/>
          <p:nvPr/>
        </p:nvSpPr>
        <p:spPr bwMode="auto">
          <a:xfrm>
            <a:off x="1715430" y="4149080"/>
            <a:ext cx="766215" cy="323165"/>
          </a:xfrm>
          <a:prstGeom prst="rect">
            <a:avLst/>
          </a:prstGeom>
          <a:solidFill>
            <a:schemeClr val="bg1"/>
          </a:solidFill>
          <a:ln w="25400">
            <a:solidFill>
              <a:srgbClr val="7030A0"/>
            </a:solidFill>
          </a:ln>
          <a:effectLst>
            <a:outerShdw blurRad="50800" dist="25400" dir="2700000" algn="tl" rotWithShape="0">
              <a:schemeClr val="bg1">
                <a:lumMod val="75000"/>
                <a:alpha val="40000"/>
              </a:scheme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err="1">
                <a:ln>
                  <a:noFill/>
                </a:ln>
                <a:effectLst/>
                <a:uLnTx/>
                <a:uFillTx/>
                <a:latin typeface="+mn-lt"/>
                <a:ea typeface="+mn-ea"/>
                <a:cs typeface="+mn-cs"/>
              </a:rPr>
              <a:t>gLite</a:t>
            </a:r>
            <a:endParaRPr kumimoji="0" lang="en-GB" sz="1500" b="0" i="0" u="none" strike="noStrike" kern="0" cap="none" spc="0" normalizeH="0" baseline="0" noProof="0" dirty="0">
              <a:ln>
                <a:noFill/>
              </a:ln>
              <a:effectLst/>
              <a:uLnTx/>
              <a:uFillTx/>
              <a:latin typeface="+mn-lt"/>
              <a:ea typeface="+mn-ea"/>
              <a:cs typeface="+mn-cs"/>
            </a:endParaRPr>
          </a:p>
        </p:txBody>
      </p:sp>
      <p:sp>
        <p:nvSpPr>
          <p:cNvPr id="110" name="TextBox 109"/>
          <p:cNvSpPr txBox="1"/>
          <p:nvPr/>
        </p:nvSpPr>
        <p:spPr bwMode="auto">
          <a:xfrm>
            <a:off x="4283968" y="4149080"/>
            <a:ext cx="1080000" cy="323165"/>
          </a:xfrm>
          <a:prstGeom prst="rect">
            <a:avLst/>
          </a:prstGeom>
          <a:solidFill>
            <a:schemeClr val="bg1"/>
          </a:solidFill>
          <a:ln w="25400">
            <a:solidFill>
              <a:srgbClr val="7030A0"/>
            </a:solidFill>
          </a:ln>
          <a:effectLst>
            <a:outerShdw blurRad="50800" dist="25400" dir="2700000" algn="tl" rotWithShape="0">
              <a:schemeClr val="bg1">
                <a:lumMod val="75000"/>
                <a:alpha val="40000"/>
              </a:scheme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effectLst/>
                <a:uLnTx/>
                <a:uFillTx/>
                <a:latin typeface="+mn-lt"/>
                <a:ea typeface="+mn-ea"/>
                <a:cs typeface="+mn-cs"/>
              </a:rPr>
              <a:t>UNICORE</a:t>
            </a:r>
          </a:p>
        </p:txBody>
      </p:sp>
      <p:sp>
        <p:nvSpPr>
          <p:cNvPr id="111" name="TextBox 110"/>
          <p:cNvSpPr txBox="1"/>
          <p:nvPr/>
        </p:nvSpPr>
        <p:spPr bwMode="auto">
          <a:xfrm>
            <a:off x="474417" y="4149080"/>
            <a:ext cx="921844" cy="323165"/>
          </a:xfrm>
          <a:prstGeom prst="rect">
            <a:avLst/>
          </a:prstGeom>
          <a:solidFill>
            <a:schemeClr val="bg1"/>
          </a:solidFill>
          <a:ln w="25400">
            <a:solidFill>
              <a:srgbClr val="7030A0"/>
            </a:solidFill>
          </a:ln>
          <a:effectLst>
            <a:outerShdw blurRad="50800" dist="25400" dir="2700000" algn="tl" rotWithShape="0">
              <a:schemeClr val="bg1">
                <a:lumMod val="75000"/>
                <a:alpha val="40000"/>
              </a:scheme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err="1">
                <a:ln>
                  <a:noFill/>
                </a:ln>
                <a:effectLst/>
                <a:uLnTx/>
                <a:uFillTx/>
                <a:latin typeface="+mn-lt"/>
                <a:ea typeface="+mn-ea"/>
                <a:cs typeface="+mn-cs"/>
              </a:rPr>
              <a:t>dCache</a:t>
            </a:r>
            <a:endParaRPr kumimoji="0" lang="en-GB" sz="1500" b="0" i="0" u="none" strike="noStrike" kern="0" cap="none" spc="0" normalizeH="0" baseline="0" noProof="0" dirty="0">
              <a:ln>
                <a:noFill/>
              </a:ln>
              <a:effectLst/>
              <a:uLnTx/>
              <a:uFillTx/>
              <a:latin typeface="+mn-lt"/>
              <a:ea typeface="+mn-ea"/>
              <a:cs typeface="+mn-cs"/>
            </a:endParaRPr>
          </a:p>
        </p:txBody>
      </p:sp>
      <p:sp>
        <p:nvSpPr>
          <p:cNvPr id="112" name="TextBox 111"/>
          <p:cNvSpPr txBox="1"/>
          <p:nvPr/>
        </p:nvSpPr>
        <p:spPr bwMode="auto">
          <a:xfrm>
            <a:off x="2579526" y="4149080"/>
            <a:ext cx="612000" cy="323165"/>
          </a:xfrm>
          <a:prstGeom prst="rect">
            <a:avLst/>
          </a:prstGeom>
          <a:solidFill>
            <a:schemeClr val="bg1"/>
          </a:solidFill>
          <a:ln w="25400">
            <a:solidFill>
              <a:srgbClr val="7030A0"/>
            </a:solidFill>
          </a:ln>
          <a:effectLst>
            <a:outerShdw blurRad="50800" dist="25400" dir="2700000" algn="tl" rotWithShape="0">
              <a:schemeClr val="bg1">
                <a:lumMod val="75000"/>
                <a:alpha val="40000"/>
              </a:scheme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effectLst/>
                <a:uLnTx/>
                <a:uFillTx/>
                <a:latin typeface="+mn-lt"/>
                <a:ea typeface="+mn-ea"/>
                <a:cs typeface="+mn-cs"/>
              </a:rPr>
              <a:t>ARC</a:t>
            </a:r>
          </a:p>
        </p:txBody>
      </p:sp>
      <p:sp>
        <p:nvSpPr>
          <p:cNvPr id="114" name="TextBox 113"/>
          <p:cNvSpPr txBox="1"/>
          <p:nvPr/>
        </p:nvSpPr>
        <p:spPr bwMode="auto">
          <a:xfrm>
            <a:off x="5505686" y="3918247"/>
            <a:ext cx="1982434" cy="553998"/>
          </a:xfrm>
          <a:prstGeom prst="rect">
            <a:avLst/>
          </a:prstGeom>
          <a:solidFill>
            <a:schemeClr val="bg1"/>
          </a:solidFill>
          <a:ln w="25400">
            <a:solidFill>
              <a:schemeClr val="accent3"/>
            </a:solidFill>
          </a:ln>
          <a:effectLst>
            <a:outerShdw blurRad="50800" dist="25400" dir="2700000" algn="tl" rotWithShape="0">
              <a:schemeClr val="bg1">
                <a:lumMod val="75000"/>
                <a:alpha val="40000"/>
              </a:scheme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smtClean="0">
                <a:ln>
                  <a:noFill/>
                </a:ln>
                <a:effectLst/>
                <a:uLnTx/>
                <a:uFillTx/>
                <a:latin typeface="+mn-lt"/>
                <a:ea typeface="+mn-ea"/>
                <a:cs typeface="+mn-cs"/>
              </a:rPr>
              <a:t>Community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smtClean="0">
                <a:ln>
                  <a:noFill/>
                </a:ln>
                <a:effectLst/>
                <a:uLnTx/>
                <a:uFillTx/>
                <a:latin typeface="+mn-lt"/>
                <a:ea typeface="+mn-ea"/>
                <a:cs typeface="+mn-cs"/>
              </a:rPr>
              <a:t>Platform</a:t>
            </a:r>
            <a:endParaRPr kumimoji="0" lang="en-GB" sz="1500" b="0" i="0" u="none" strike="noStrike" kern="0" cap="none" spc="0" normalizeH="0" baseline="0" noProof="0" dirty="0">
              <a:ln>
                <a:noFill/>
              </a:ln>
              <a:effectLst/>
              <a:uLnTx/>
              <a:uFillTx/>
              <a:latin typeface="+mn-lt"/>
              <a:ea typeface="+mn-ea"/>
              <a:cs typeface="+mn-cs"/>
            </a:endParaRPr>
          </a:p>
        </p:txBody>
      </p:sp>
      <p:cxnSp>
        <p:nvCxnSpPr>
          <p:cNvPr id="120" name="Straight Connector 119"/>
          <p:cNvCxnSpPr/>
          <p:nvPr/>
        </p:nvCxnSpPr>
        <p:spPr>
          <a:xfrm>
            <a:off x="251520" y="4581128"/>
            <a:ext cx="7416824" cy="0"/>
          </a:xfrm>
          <a:prstGeom prst="line">
            <a:avLst/>
          </a:prstGeom>
          <a:noFill/>
          <a:ln w="6350" cap="flat" cmpd="sng" algn="ctr">
            <a:solidFill>
              <a:schemeClr val="tx1"/>
            </a:solidFill>
            <a:prstDash val="dot"/>
          </a:ln>
          <a:effectLst>
            <a:outerShdw blurRad="50800" dist="25400" dir="2700000" algn="tl" rotWithShape="0">
              <a:schemeClr val="bg1">
                <a:lumMod val="75000"/>
                <a:alpha val="40000"/>
              </a:schemeClr>
            </a:outerShdw>
          </a:effectLst>
        </p:spPr>
      </p:cxnSp>
      <p:cxnSp>
        <p:nvCxnSpPr>
          <p:cNvPr id="121" name="Straight Connector 120"/>
          <p:cNvCxnSpPr/>
          <p:nvPr/>
        </p:nvCxnSpPr>
        <p:spPr>
          <a:xfrm>
            <a:off x="251520" y="3633149"/>
            <a:ext cx="7416824" cy="0"/>
          </a:xfrm>
          <a:prstGeom prst="line">
            <a:avLst/>
          </a:prstGeom>
          <a:noFill/>
          <a:ln w="6350" cap="flat" cmpd="sng" algn="ctr">
            <a:solidFill>
              <a:schemeClr val="tx1"/>
            </a:solidFill>
            <a:prstDash val="dot"/>
          </a:ln>
          <a:effectLst>
            <a:outerShdw blurRad="50800" dist="25400" dir="2700000" algn="tl" rotWithShape="0">
              <a:schemeClr val="bg1">
                <a:lumMod val="75000"/>
                <a:alpha val="40000"/>
              </a:schemeClr>
            </a:outerShdw>
          </a:effectLst>
        </p:spPr>
      </p:cxnSp>
      <p:sp>
        <p:nvSpPr>
          <p:cNvPr id="122" name="Rectangle 58"/>
          <p:cNvSpPr>
            <a:spLocks noChangeArrowheads="1"/>
          </p:cNvSpPr>
          <p:nvPr/>
        </p:nvSpPr>
        <p:spPr bwMode="auto">
          <a:xfrm rot="16200000">
            <a:off x="-171622" y="5054020"/>
            <a:ext cx="65915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a:ln>
                  <a:noFill/>
                </a:ln>
                <a:effectLst/>
                <a:uLnTx/>
                <a:uFillTx/>
                <a:latin typeface="+mn-lt"/>
              </a:rPr>
              <a:t>IaaS</a:t>
            </a:r>
            <a:endParaRPr kumimoji="0" lang="en-GB" sz="1800" b="0" i="0" u="none" strike="noStrike" kern="0" cap="none" spc="0" normalizeH="0" baseline="0" noProof="0" dirty="0">
              <a:ln>
                <a:noFill/>
              </a:ln>
              <a:effectLst/>
              <a:uLnTx/>
              <a:uFillTx/>
              <a:latin typeface="+mn-lt"/>
            </a:endParaRPr>
          </a:p>
        </p:txBody>
      </p:sp>
      <p:sp>
        <p:nvSpPr>
          <p:cNvPr id="125" name="Rectangle 124"/>
          <p:cNvSpPr/>
          <p:nvPr/>
        </p:nvSpPr>
        <p:spPr bwMode="auto">
          <a:xfrm>
            <a:off x="2323728" y="4882480"/>
            <a:ext cx="1600200" cy="685800"/>
          </a:xfrm>
          <a:prstGeom prst="rect">
            <a:avLst/>
          </a:prstGeom>
          <a:solidFill>
            <a:schemeClr val="bg1"/>
          </a:solidFill>
          <a:ln w="25400" cap="flat" cmpd="sng" algn="ctr">
            <a:solidFill>
              <a:srgbClr val="6699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mn-lt"/>
                <a:ea typeface="+mn-ea"/>
                <a:cs typeface="+mn-cs"/>
              </a:rPr>
              <a:t>NGI</a:t>
            </a:r>
          </a:p>
        </p:txBody>
      </p:sp>
      <p:sp>
        <p:nvSpPr>
          <p:cNvPr id="126" name="Rectangle 125"/>
          <p:cNvSpPr/>
          <p:nvPr/>
        </p:nvSpPr>
        <p:spPr bwMode="auto">
          <a:xfrm>
            <a:off x="2361828" y="48062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VM </a:t>
            </a:r>
            <a:r>
              <a:rPr kumimoji="0" lang="en-GB" sz="400" b="0" i="0" u="none" strike="noStrike" kern="0" cap="none" spc="0" normalizeH="0" baseline="0" noProof="0" dirty="0" err="1">
                <a:ln>
                  <a:noFill/>
                </a:ln>
                <a:effectLst/>
                <a:uLnTx/>
                <a:uFillTx/>
                <a:latin typeface="+mn-lt"/>
                <a:ea typeface="+mn-ea"/>
                <a:cs typeface="+mn-cs"/>
              </a:rPr>
              <a:t>Mgmt</a:t>
            </a:r>
            <a:endParaRPr kumimoji="0" lang="en-GB" sz="400" b="0" i="0" u="none" strike="noStrike" kern="0" cap="none" spc="0" normalizeH="0" baseline="0" noProof="0" dirty="0">
              <a:ln>
                <a:noFill/>
              </a:ln>
              <a:effectLst/>
              <a:uLnTx/>
              <a:uFillTx/>
              <a:latin typeface="+mn-lt"/>
              <a:ea typeface="+mn-ea"/>
              <a:cs typeface="+mn-cs"/>
            </a:endParaRPr>
          </a:p>
        </p:txBody>
      </p:sp>
      <p:sp>
        <p:nvSpPr>
          <p:cNvPr id="127" name="Rectangle 126"/>
          <p:cNvSpPr/>
          <p:nvPr/>
        </p:nvSpPr>
        <p:spPr bwMode="auto">
          <a:xfrm>
            <a:off x="2895228" y="48062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Data</a:t>
            </a:r>
            <a:endParaRPr kumimoji="0" lang="en-GB" sz="800" b="0" i="0" u="none" strike="noStrike" kern="0" cap="none" spc="0" normalizeH="0" baseline="0" noProof="0" dirty="0">
              <a:ln>
                <a:noFill/>
              </a:ln>
              <a:effectLst/>
              <a:uLnTx/>
              <a:uFillTx/>
              <a:latin typeface="+mn-lt"/>
              <a:ea typeface="+mn-ea"/>
              <a:cs typeface="+mn-cs"/>
            </a:endParaRPr>
          </a:p>
        </p:txBody>
      </p:sp>
      <p:sp>
        <p:nvSpPr>
          <p:cNvPr id="128" name="Rectangle 127"/>
          <p:cNvSpPr/>
          <p:nvPr/>
        </p:nvSpPr>
        <p:spPr bwMode="auto">
          <a:xfrm>
            <a:off x="3428628" y="48062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smtClean="0">
                <a:ln>
                  <a:noFill/>
                </a:ln>
                <a:effectLst/>
                <a:uLnTx/>
                <a:uFillTx/>
                <a:latin typeface="+mn-lt"/>
                <a:ea typeface="+mn-ea"/>
                <a:cs typeface="+mn-cs"/>
              </a:rPr>
              <a:t>Image Sharing</a:t>
            </a:r>
            <a:endParaRPr kumimoji="0" lang="en-GB" sz="300" b="0" i="0" u="none" strike="noStrike" kern="0" cap="none" spc="0" normalizeH="0" baseline="0" noProof="0" dirty="0">
              <a:ln>
                <a:noFill/>
              </a:ln>
              <a:effectLst/>
              <a:uLnTx/>
              <a:uFillTx/>
              <a:latin typeface="+mn-lt"/>
              <a:ea typeface="+mn-ea"/>
              <a:cs typeface="+mn-cs"/>
            </a:endParaRPr>
          </a:p>
        </p:txBody>
      </p:sp>
      <p:sp>
        <p:nvSpPr>
          <p:cNvPr id="129" name="Rectangle 128"/>
          <p:cNvSpPr/>
          <p:nvPr/>
        </p:nvSpPr>
        <p:spPr bwMode="auto">
          <a:xfrm>
            <a:off x="2361828"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Monitoring</a:t>
            </a:r>
            <a:endParaRPr kumimoji="0" lang="en-GB" sz="300" b="0" i="0" u="none" strike="noStrike" kern="0" cap="none" spc="0" normalizeH="0" baseline="0" noProof="0" dirty="0">
              <a:ln>
                <a:noFill/>
              </a:ln>
              <a:effectLst/>
              <a:uLnTx/>
              <a:uFillTx/>
              <a:latin typeface="+mn-lt"/>
              <a:ea typeface="+mn-ea"/>
              <a:cs typeface="+mn-cs"/>
            </a:endParaRPr>
          </a:p>
        </p:txBody>
      </p:sp>
      <p:sp>
        <p:nvSpPr>
          <p:cNvPr id="130" name="Rectangle 129"/>
          <p:cNvSpPr/>
          <p:nvPr/>
        </p:nvSpPr>
        <p:spPr bwMode="auto">
          <a:xfrm>
            <a:off x="2895228"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Accounting</a:t>
            </a:r>
            <a:endParaRPr kumimoji="0" lang="en-GB" sz="300" b="0" i="0" u="none" strike="noStrike" kern="0" cap="none" spc="0" normalizeH="0" baseline="0" noProof="0" dirty="0">
              <a:ln>
                <a:noFill/>
              </a:ln>
              <a:effectLst/>
              <a:uLnTx/>
              <a:uFillTx/>
              <a:latin typeface="+mn-lt"/>
              <a:ea typeface="+mn-ea"/>
              <a:cs typeface="+mn-cs"/>
            </a:endParaRPr>
          </a:p>
        </p:txBody>
      </p:sp>
      <p:sp>
        <p:nvSpPr>
          <p:cNvPr id="131" name="Rectangle 130"/>
          <p:cNvSpPr/>
          <p:nvPr/>
        </p:nvSpPr>
        <p:spPr bwMode="auto">
          <a:xfrm>
            <a:off x="3428628"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Notification</a:t>
            </a:r>
            <a:endParaRPr kumimoji="0" lang="en-GB" sz="300" b="0" i="0" u="none" strike="noStrike" kern="0" cap="none" spc="0" normalizeH="0" baseline="0" noProof="0" dirty="0">
              <a:ln>
                <a:noFill/>
              </a:ln>
              <a:effectLst/>
              <a:uLnTx/>
              <a:uFillTx/>
              <a:latin typeface="+mn-lt"/>
              <a:ea typeface="+mn-ea"/>
              <a:cs typeface="+mn-cs"/>
            </a:endParaRPr>
          </a:p>
        </p:txBody>
      </p:sp>
      <p:cxnSp>
        <p:nvCxnSpPr>
          <p:cNvPr id="132" name="Straight Arrow Connector 131"/>
          <p:cNvCxnSpPr>
            <a:stCxn id="131" idx="2"/>
          </p:cNvCxnSpPr>
          <p:nvPr/>
        </p:nvCxnSpPr>
        <p:spPr bwMode="auto">
          <a:xfrm>
            <a:off x="3657228"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33" name="Straight Arrow Connector 132"/>
          <p:cNvCxnSpPr/>
          <p:nvPr/>
        </p:nvCxnSpPr>
        <p:spPr bwMode="auto">
          <a:xfrm>
            <a:off x="3123828"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34" name="Straight Arrow Connector 133"/>
          <p:cNvCxnSpPr/>
          <p:nvPr/>
        </p:nvCxnSpPr>
        <p:spPr bwMode="auto">
          <a:xfrm>
            <a:off x="2590428"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35" name="Straight Arrow Connector 134"/>
          <p:cNvCxnSpPr/>
          <p:nvPr/>
        </p:nvCxnSpPr>
        <p:spPr bwMode="auto">
          <a:xfrm flipV="1">
            <a:off x="3657228"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cxnSp>
        <p:nvCxnSpPr>
          <p:cNvPr id="136" name="Straight Arrow Connector 135"/>
          <p:cNvCxnSpPr/>
          <p:nvPr/>
        </p:nvCxnSpPr>
        <p:spPr bwMode="auto">
          <a:xfrm flipV="1">
            <a:off x="3123828"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cxnSp>
        <p:nvCxnSpPr>
          <p:cNvPr id="137" name="Straight Arrow Connector 136"/>
          <p:cNvCxnSpPr/>
          <p:nvPr/>
        </p:nvCxnSpPr>
        <p:spPr bwMode="auto">
          <a:xfrm flipV="1">
            <a:off x="2590428"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sp>
        <p:nvSpPr>
          <p:cNvPr id="139" name="Rectangle 138"/>
          <p:cNvSpPr/>
          <p:nvPr/>
        </p:nvSpPr>
        <p:spPr bwMode="auto">
          <a:xfrm>
            <a:off x="451520" y="4882480"/>
            <a:ext cx="1600200" cy="685800"/>
          </a:xfrm>
          <a:prstGeom prst="rect">
            <a:avLst/>
          </a:prstGeom>
          <a:solidFill>
            <a:schemeClr val="bg1"/>
          </a:solidFill>
          <a:ln w="25400" cap="flat" cmpd="sng" algn="ctr">
            <a:solidFill>
              <a:srgbClr val="6699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mn-lt"/>
                <a:ea typeface="+mn-ea"/>
                <a:cs typeface="+mn-cs"/>
              </a:rPr>
              <a:t>NGI</a:t>
            </a:r>
          </a:p>
        </p:txBody>
      </p:sp>
      <p:sp>
        <p:nvSpPr>
          <p:cNvPr id="143" name="Rectangle 142"/>
          <p:cNvSpPr/>
          <p:nvPr/>
        </p:nvSpPr>
        <p:spPr bwMode="auto">
          <a:xfrm>
            <a:off x="489620"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Monitoring</a:t>
            </a:r>
            <a:endParaRPr kumimoji="0" lang="en-GB" sz="300" b="0" i="0" u="none" strike="noStrike" kern="0" cap="none" spc="0" normalizeH="0" baseline="0" noProof="0" dirty="0">
              <a:ln>
                <a:noFill/>
              </a:ln>
              <a:effectLst/>
              <a:uLnTx/>
              <a:uFillTx/>
              <a:latin typeface="+mn-lt"/>
              <a:ea typeface="+mn-ea"/>
              <a:cs typeface="+mn-cs"/>
            </a:endParaRPr>
          </a:p>
        </p:txBody>
      </p:sp>
      <p:sp>
        <p:nvSpPr>
          <p:cNvPr id="144" name="Rectangle 143"/>
          <p:cNvSpPr/>
          <p:nvPr/>
        </p:nvSpPr>
        <p:spPr bwMode="auto">
          <a:xfrm>
            <a:off x="1023020"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Accounting</a:t>
            </a:r>
            <a:endParaRPr kumimoji="0" lang="en-GB" sz="300" b="0" i="0" u="none" strike="noStrike" kern="0" cap="none" spc="0" normalizeH="0" baseline="0" noProof="0" dirty="0">
              <a:ln>
                <a:noFill/>
              </a:ln>
              <a:effectLst/>
              <a:uLnTx/>
              <a:uFillTx/>
              <a:latin typeface="+mn-lt"/>
              <a:ea typeface="+mn-ea"/>
              <a:cs typeface="+mn-cs"/>
            </a:endParaRPr>
          </a:p>
        </p:txBody>
      </p:sp>
      <p:sp>
        <p:nvSpPr>
          <p:cNvPr id="145" name="Rectangle 144"/>
          <p:cNvSpPr/>
          <p:nvPr/>
        </p:nvSpPr>
        <p:spPr bwMode="auto">
          <a:xfrm>
            <a:off x="1556420"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Notification</a:t>
            </a:r>
            <a:endParaRPr kumimoji="0" lang="en-GB" sz="300" b="0" i="0" u="none" strike="noStrike" kern="0" cap="none" spc="0" normalizeH="0" baseline="0" noProof="0" dirty="0">
              <a:ln>
                <a:noFill/>
              </a:ln>
              <a:effectLst/>
              <a:uLnTx/>
              <a:uFillTx/>
              <a:latin typeface="+mn-lt"/>
              <a:ea typeface="+mn-ea"/>
              <a:cs typeface="+mn-cs"/>
            </a:endParaRPr>
          </a:p>
        </p:txBody>
      </p:sp>
      <p:sp>
        <p:nvSpPr>
          <p:cNvPr id="146" name="Rectangle 145"/>
          <p:cNvSpPr/>
          <p:nvPr/>
        </p:nvSpPr>
        <p:spPr bwMode="auto">
          <a:xfrm>
            <a:off x="430213" y="5796880"/>
            <a:ext cx="7165975"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effectLst/>
                <a:uLnTx/>
                <a:uFillTx/>
                <a:latin typeface="+mn-lt"/>
                <a:ea typeface="+mn-ea"/>
                <a:cs typeface="+mn-cs"/>
              </a:rPr>
              <a:t>EGI-wide message bus</a:t>
            </a:r>
          </a:p>
        </p:txBody>
      </p:sp>
      <p:cxnSp>
        <p:nvCxnSpPr>
          <p:cNvPr id="147" name="Straight Arrow Connector 146"/>
          <p:cNvCxnSpPr>
            <a:stCxn id="145" idx="2"/>
          </p:cNvCxnSpPr>
          <p:nvPr/>
        </p:nvCxnSpPr>
        <p:spPr bwMode="auto">
          <a:xfrm>
            <a:off x="1785020"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48" name="Straight Arrow Connector 147"/>
          <p:cNvCxnSpPr/>
          <p:nvPr/>
        </p:nvCxnSpPr>
        <p:spPr bwMode="auto">
          <a:xfrm>
            <a:off x="718220"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sp>
        <p:nvSpPr>
          <p:cNvPr id="153" name="Rectangle 152"/>
          <p:cNvSpPr/>
          <p:nvPr/>
        </p:nvSpPr>
        <p:spPr bwMode="auto">
          <a:xfrm>
            <a:off x="4170598" y="4882480"/>
            <a:ext cx="1601788" cy="685800"/>
          </a:xfrm>
          <a:prstGeom prst="rect">
            <a:avLst/>
          </a:prstGeom>
          <a:solidFill>
            <a:schemeClr val="bg1"/>
          </a:solidFill>
          <a:ln w="25400" cap="flat" cmpd="sng" algn="ctr">
            <a:solidFill>
              <a:srgbClr val="6699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mn-lt"/>
                <a:ea typeface="+mn-ea"/>
                <a:cs typeface="+mn-cs"/>
              </a:rPr>
              <a:t>NGI</a:t>
            </a:r>
          </a:p>
        </p:txBody>
      </p:sp>
      <p:sp>
        <p:nvSpPr>
          <p:cNvPr id="154" name="Rectangle 153"/>
          <p:cNvSpPr/>
          <p:nvPr/>
        </p:nvSpPr>
        <p:spPr bwMode="auto">
          <a:xfrm>
            <a:off x="4208698" y="48062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VM </a:t>
            </a:r>
            <a:r>
              <a:rPr kumimoji="0" lang="en-GB" sz="400" b="0" i="0" u="none" strike="noStrike" kern="0" cap="none" spc="0" normalizeH="0" baseline="0" noProof="0" dirty="0" err="1">
                <a:ln>
                  <a:noFill/>
                </a:ln>
                <a:effectLst/>
                <a:uLnTx/>
                <a:uFillTx/>
                <a:latin typeface="+mn-lt"/>
                <a:ea typeface="+mn-ea"/>
                <a:cs typeface="+mn-cs"/>
              </a:rPr>
              <a:t>Mgmt</a:t>
            </a:r>
            <a:endParaRPr kumimoji="0" lang="en-GB" sz="400" b="0" i="0" u="none" strike="noStrike" kern="0" cap="none" spc="0" normalizeH="0" baseline="0" noProof="0" dirty="0">
              <a:ln>
                <a:noFill/>
              </a:ln>
              <a:effectLst/>
              <a:uLnTx/>
              <a:uFillTx/>
              <a:latin typeface="+mn-lt"/>
              <a:ea typeface="+mn-ea"/>
              <a:cs typeface="+mn-cs"/>
            </a:endParaRPr>
          </a:p>
        </p:txBody>
      </p:sp>
      <p:sp>
        <p:nvSpPr>
          <p:cNvPr id="155" name="Rectangle 154"/>
          <p:cNvSpPr/>
          <p:nvPr/>
        </p:nvSpPr>
        <p:spPr bwMode="auto">
          <a:xfrm>
            <a:off x="4742098" y="4806280"/>
            <a:ext cx="458788"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Data</a:t>
            </a:r>
            <a:endParaRPr kumimoji="0" lang="en-GB" sz="800" b="0" i="0" u="none" strike="noStrike" kern="0" cap="none" spc="0" normalizeH="0" baseline="0" noProof="0" dirty="0">
              <a:ln>
                <a:noFill/>
              </a:ln>
              <a:effectLst/>
              <a:uLnTx/>
              <a:uFillTx/>
              <a:latin typeface="+mn-lt"/>
              <a:ea typeface="+mn-ea"/>
              <a:cs typeface="+mn-cs"/>
            </a:endParaRPr>
          </a:p>
        </p:txBody>
      </p:sp>
      <p:sp>
        <p:nvSpPr>
          <p:cNvPr id="156" name="Rectangle 155"/>
          <p:cNvSpPr/>
          <p:nvPr/>
        </p:nvSpPr>
        <p:spPr bwMode="auto">
          <a:xfrm>
            <a:off x="5277086" y="48062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 kern="0" dirty="0"/>
              <a:t>Image Sharing</a:t>
            </a:r>
            <a:endParaRPr lang="en-GB" sz="300" kern="0" dirty="0"/>
          </a:p>
        </p:txBody>
      </p:sp>
      <p:sp>
        <p:nvSpPr>
          <p:cNvPr id="157" name="Rectangle 156"/>
          <p:cNvSpPr/>
          <p:nvPr/>
        </p:nvSpPr>
        <p:spPr bwMode="auto">
          <a:xfrm>
            <a:off x="4208698"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Monitoring</a:t>
            </a:r>
            <a:endParaRPr kumimoji="0" lang="en-GB" sz="300" b="0" i="0" u="none" strike="noStrike" kern="0" cap="none" spc="0" normalizeH="0" baseline="0" noProof="0" dirty="0">
              <a:ln>
                <a:noFill/>
              </a:ln>
              <a:effectLst/>
              <a:uLnTx/>
              <a:uFillTx/>
              <a:latin typeface="+mn-lt"/>
              <a:ea typeface="+mn-ea"/>
              <a:cs typeface="+mn-cs"/>
            </a:endParaRPr>
          </a:p>
        </p:txBody>
      </p:sp>
      <p:sp>
        <p:nvSpPr>
          <p:cNvPr id="158" name="Rectangle 157"/>
          <p:cNvSpPr/>
          <p:nvPr/>
        </p:nvSpPr>
        <p:spPr bwMode="auto">
          <a:xfrm>
            <a:off x="4742098" y="5492080"/>
            <a:ext cx="458788"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Accounting</a:t>
            </a:r>
            <a:endParaRPr kumimoji="0" lang="en-GB" sz="300" b="0" i="0" u="none" strike="noStrike" kern="0" cap="none" spc="0" normalizeH="0" baseline="0" noProof="0" dirty="0">
              <a:ln>
                <a:noFill/>
              </a:ln>
              <a:effectLst/>
              <a:uLnTx/>
              <a:uFillTx/>
              <a:latin typeface="+mn-lt"/>
              <a:ea typeface="+mn-ea"/>
              <a:cs typeface="+mn-cs"/>
            </a:endParaRPr>
          </a:p>
        </p:txBody>
      </p:sp>
      <p:sp>
        <p:nvSpPr>
          <p:cNvPr id="159" name="Rectangle 158"/>
          <p:cNvSpPr/>
          <p:nvPr/>
        </p:nvSpPr>
        <p:spPr bwMode="auto">
          <a:xfrm>
            <a:off x="5277086"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Notification</a:t>
            </a:r>
            <a:endParaRPr kumimoji="0" lang="en-GB" sz="300" b="0" i="0" u="none" strike="noStrike" kern="0" cap="none" spc="0" normalizeH="0" baseline="0" noProof="0" dirty="0">
              <a:ln>
                <a:noFill/>
              </a:ln>
              <a:effectLst/>
              <a:uLnTx/>
              <a:uFillTx/>
              <a:latin typeface="+mn-lt"/>
              <a:ea typeface="+mn-ea"/>
              <a:cs typeface="+mn-cs"/>
            </a:endParaRPr>
          </a:p>
        </p:txBody>
      </p:sp>
      <p:cxnSp>
        <p:nvCxnSpPr>
          <p:cNvPr id="160" name="Straight Arrow Connector 159"/>
          <p:cNvCxnSpPr>
            <a:stCxn id="159" idx="2"/>
          </p:cNvCxnSpPr>
          <p:nvPr/>
        </p:nvCxnSpPr>
        <p:spPr bwMode="auto">
          <a:xfrm>
            <a:off x="5505686"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61" name="Straight Arrow Connector 160"/>
          <p:cNvCxnSpPr/>
          <p:nvPr/>
        </p:nvCxnSpPr>
        <p:spPr bwMode="auto">
          <a:xfrm>
            <a:off x="4972286"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62" name="Straight Arrow Connector 161"/>
          <p:cNvCxnSpPr/>
          <p:nvPr/>
        </p:nvCxnSpPr>
        <p:spPr bwMode="auto">
          <a:xfrm>
            <a:off x="4437298"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63" name="Straight Arrow Connector 162"/>
          <p:cNvCxnSpPr/>
          <p:nvPr/>
        </p:nvCxnSpPr>
        <p:spPr bwMode="auto">
          <a:xfrm flipV="1">
            <a:off x="5505686"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cxnSp>
        <p:nvCxnSpPr>
          <p:cNvPr id="164" name="Straight Arrow Connector 163"/>
          <p:cNvCxnSpPr/>
          <p:nvPr/>
        </p:nvCxnSpPr>
        <p:spPr bwMode="auto">
          <a:xfrm flipV="1">
            <a:off x="4972286"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cxnSp>
        <p:nvCxnSpPr>
          <p:cNvPr id="165" name="Straight Arrow Connector 164"/>
          <p:cNvCxnSpPr/>
          <p:nvPr/>
        </p:nvCxnSpPr>
        <p:spPr bwMode="auto">
          <a:xfrm flipV="1">
            <a:off x="4437298"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sp>
        <p:nvSpPr>
          <p:cNvPr id="167" name="Rectangle 166"/>
          <p:cNvSpPr/>
          <p:nvPr/>
        </p:nvSpPr>
        <p:spPr bwMode="auto">
          <a:xfrm>
            <a:off x="5994548" y="4882480"/>
            <a:ext cx="1601788" cy="685800"/>
          </a:xfrm>
          <a:prstGeom prst="rect">
            <a:avLst/>
          </a:prstGeom>
          <a:solidFill>
            <a:schemeClr val="bg1"/>
          </a:solidFill>
          <a:ln w="25400" cap="flat" cmpd="sng" algn="ctr">
            <a:solidFill>
              <a:srgbClr val="FF66CC"/>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mn-lt"/>
                <a:ea typeface="+mn-ea"/>
                <a:cs typeface="+mn-cs"/>
              </a:rPr>
              <a:t>Commercial</a:t>
            </a:r>
          </a:p>
        </p:txBody>
      </p:sp>
      <p:sp>
        <p:nvSpPr>
          <p:cNvPr id="168" name="Rectangle 167"/>
          <p:cNvSpPr/>
          <p:nvPr/>
        </p:nvSpPr>
        <p:spPr bwMode="auto">
          <a:xfrm>
            <a:off x="6015012" y="48062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VM </a:t>
            </a:r>
            <a:r>
              <a:rPr kumimoji="0" lang="en-GB" sz="400" b="0" i="0" u="none" strike="noStrike" kern="0" cap="none" spc="0" normalizeH="0" baseline="0" noProof="0" dirty="0" err="1">
                <a:ln>
                  <a:noFill/>
                </a:ln>
                <a:effectLst/>
                <a:uLnTx/>
                <a:uFillTx/>
                <a:latin typeface="+mn-lt"/>
                <a:ea typeface="+mn-ea"/>
                <a:cs typeface="+mn-cs"/>
              </a:rPr>
              <a:t>Mgmt</a:t>
            </a:r>
            <a:endParaRPr kumimoji="0" lang="en-GB" sz="400" b="0" i="0" u="none" strike="noStrike" kern="0" cap="none" spc="0" normalizeH="0" baseline="0" noProof="0" dirty="0">
              <a:ln>
                <a:noFill/>
              </a:ln>
              <a:effectLst/>
              <a:uLnTx/>
              <a:uFillTx/>
              <a:latin typeface="+mn-lt"/>
              <a:ea typeface="+mn-ea"/>
              <a:cs typeface="+mn-cs"/>
            </a:endParaRPr>
          </a:p>
        </p:txBody>
      </p:sp>
      <p:sp>
        <p:nvSpPr>
          <p:cNvPr id="169" name="Rectangle 168"/>
          <p:cNvSpPr/>
          <p:nvPr/>
        </p:nvSpPr>
        <p:spPr bwMode="auto">
          <a:xfrm>
            <a:off x="6548412" y="4806280"/>
            <a:ext cx="458788"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Data</a:t>
            </a:r>
            <a:endParaRPr kumimoji="0" lang="en-GB" sz="800" b="0" i="0" u="none" strike="noStrike" kern="0" cap="none" spc="0" normalizeH="0" baseline="0" noProof="0" dirty="0">
              <a:ln>
                <a:noFill/>
              </a:ln>
              <a:effectLst/>
              <a:uLnTx/>
              <a:uFillTx/>
              <a:latin typeface="+mn-lt"/>
              <a:ea typeface="+mn-ea"/>
              <a:cs typeface="+mn-cs"/>
            </a:endParaRPr>
          </a:p>
        </p:txBody>
      </p:sp>
      <p:sp>
        <p:nvSpPr>
          <p:cNvPr id="170" name="Rectangle 169"/>
          <p:cNvSpPr/>
          <p:nvPr/>
        </p:nvSpPr>
        <p:spPr bwMode="auto">
          <a:xfrm>
            <a:off x="7083400" y="48062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algn="ctr" eaLnBrk="1" fontAlgn="auto" hangingPunct="1">
              <a:spcBef>
                <a:spcPts val="0"/>
              </a:spcBef>
              <a:spcAft>
                <a:spcPts val="0"/>
              </a:spcAft>
              <a:defRPr/>
            </a:pPr>
            <a:r>
              <a:rPr lang="en-GB" sz="400" kern="0" dirty="0"/>
              <a:t>Image Sharing</a:t>
            </a:r>
            <a:endParaRPr lang="en-GB" sz="300" kern="0" dirty="0"/>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effectLst/>
              <a:uLnTx/>
              <a:uFillTx/>
              <a:latin typeface="+mn-lt"/>
              <a:ea typeface="+mn-ea"/>
              <a:cs typeface="+mn-cs"/>
            </a:endParaRPr>
          </a:p>
        </p:txBody>
      </p:sp>
      <p:sp>
        <p:nvSpPr>
          <p:cNvPr id="171" name="Rectangle 170"/>
          <p:cNvSpPr/>
          <p:nvPr/>
        </p:nvSpPr>
        <p:spPr bwMode="auto">
          <a:xfrm>
            <a:off x="6015012"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Monitoring</a:t>
            </a:r>
            <a:endParaRPr kumimoji="0" lang="en-GB" sz="300" b="0" i="0" u="none" strike="noStrike" kern="0" cap="none" spc="0" normalizeH="0" baseline="0" noProof="0" dirty="0">
              <a:ln>
                <a:noFill/>
              </a:ln>
              <a:effectLst/>
              <a:uLnTx/>
              <a:uFillTx/>
              <a:latin typeface="+mn-lt"/>
              <a:ea typeface="+mn-ea"/>
              <a:cs typeface="+mn-cs"/>
            </a:endParaRPr>
          </a:p>
        </p:txBody>
      </p:sp>
      <p:sp>
        <p:nvSpPr>
          <p:cNvPr id="172" name="Rectangle 171"/>
          <p:cNvSpPr/>
          <p:nvPr/>
        </p:nvSpPr>
        <p:spPr bwMode="auto">
          <a:xfrm>
            <a:off x="6548412" y="5492080"/>
            <a:ext cx="458788"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Accounting</a:t>
            </a:r>
            <a:endParaRPr kumimoji="0" lang="en-GB" sz="300" b="0" i="0" u="none" strike="noStrike" kern="0" cap="none" spc="0" normalizeH="0" baseline="0" noProof="0" dirty="0">
              <a:ln>
                <a:noFill/>
              </a:ln>
              <a:effectLst/>
              <a:uLnTx/>
              <a:uFillTx/>
              <a:latin typeface="+mn-lt"/>
              <a:ea typeface="+mn-ea"/>
              <a:cs typeface="+mn-cs"/>
            </a:endParaRPr>
          </a:p>
        </p:txBody>
      </p:sp>
      <p:sp>
        <p:nvSpPr>
          <p:cNvPr id="173" name="Rectangle 172"/>
          <p:cNvSpPr/>
          <p:nvPr/>
        </p:nvSpPr>
        <p:spPr bwMode="auto">
          <a:xfrm>
            <a:off x="7083400"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Notification</a:t>
            </a:r>
            <a:endParaRPr kumimoji="0" lang="en-GB" sz="300" b="0" i="0" u="none" strike="noStrike" kern="0" cap="none" spc="0" normalizeH="0" baseline="0" noProof="0" dirty="0">
              <a:ln>
                <a:noFill/>
              </a:ln>
              <a:effectLst/>
              <a:uLnTx/>
              <a:uFillTx/>
              <a:latin typeface="+mn-lt"/>
              <a:ea typeface="+mn-ea"/>
              <a:cs typeface="+mn-cs"/>
            </a:endParaRPr>
          </a:p>
        </p:txBody>
      </p:sp>
      <p:cxnSp>
        <p:nvCxnSpPr>
          <p:cNvPr id="174" name="Straight Arrow Connector 173"/>
          <p:cNvCxnSpPr>
            <a:stCxn id="173" idx="2"/>
          </p:cNvCxnSpPr>
          <p:nvPr/>
        </p:nvCxnSpPr>
        <p:spPr bwMode="auto">
          <a:xfrm>
            <a:off x="7312000"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75" name="Straight Arrow Connector 174"/>
          <p:cNvCxnSpPr/>
          <p:nvPr/>
        </p:nvCxnSpPr>
        <p:spPr bwMode="auto">
          <a:xfrm>
            <a:off x="6778600"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76" name="Straight Arrow Connector 175"/>
          <p:cNvCxnSpPr/>
          <p:nvPr/>
        </p:nvCxnSpPr>
        <p:spPr bwMode="auto">
          <a:xfrm>
            <a:off x="6243612"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77" name="Straight Arrow Connector 176"/>
          <p:cNvCxnSpPr/>
          <p:nvPr/>
        </p:nvCxnSpPr>
        <p:spPr bwMode="auto">
          <a:xfrm flipV="1">
            <a:off x="7312000"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cxnSp>
        <p:nvCxnSpPr>
          <p:cNvPr id="178" name="Straight Arrow Connector 177"/>
          <p:cNvCxnSpPr/>
          <p:nvPr/>
        </p:nvCxnSpPr>
        <p:spPr bwMode="auto">
          <a:xfrm flipV="1">
            <a:off x="6778600"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cxnSp>
        <p:nvCxnSpPr>
          <p:cNvPr id="179" name="Straight Arrow Connector 178"/>
          <p:cNvCxnSpPr/>
          <p:nvPr/>
        </p:nvCxnSpPr>
        <p:spPr bwMode="auto">
          <a:xfrm flipV="1">
            <a:off x="6243612"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cxnSp>
        <p:nvCxnSpPr>
          <p:cNvPr id="180" name="Straight Arrow Connector 179"/>
          <p:cNvCxnSpPr/>
          <p:nvPr/>
        </p:nvCxnSpPr>
        <p:spPr>
          <a:xfrm>
            <a:off x="1234157" y="5654005"/>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sp>
        <p:nvSpPr>
          <p:cNvPr id="182" name="TextBox 181"/>
          <p:cNvSpPr txBox="1">
            <a:spLocks noChangeArrowheads="1"/>
          </p:cNvSpPr>
          <p:nvPr/>
        </p:nvSpPr>
        <p:spPr bwMode="auto">
          <a:xfrm>
            <a:off x="251520" y="1340768"/>
            <a:ext cx="87559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a:ln>
                  <a:noFill/>
                </a:ln>
                <a:solidFill>
                  <a:schemeClr val="accent6"/>
                </a:solidFill>
                <a:effectLst/>
                <a:uLnTx/>
                <a:uFillTx/>
                <a:latin typeface="Arial" charset="0"/>
                <a:ea typeface="ＭＳ Ｐゴシック" charset="0"/>
              </a:rPr>
              <a:t>Personalised environments for individual research </a:t>
            </a:r>
            <a:r>
              <a:rPr kumimoji="0" lang="en-GB" sz="1800" i="0" u="none" strike="noStrike" kern="0" cap="none" spc="0" normalizeH="0" baseline="0" noProof="0" dirty="0" smtClean="0">
                <a:ln>
                  <a:noFill/>
                </a:ln>
                <a:solidFill>
                  <a:schemeClr val="accent6"/>
                </a:solidFill>
                <a:effectLst/>
                <a:uLnTx/>
                <a:uFillTx/>
                <a:latin typeface="Arial" charset="0"/>
                <a:ea typeface="ＭＳ Ｐゴシック" charset="0"/>
              </a:rPr>
              <a:t>communities </a:t>
            </a:r>
            <a:r>
              <a:rPr kumimoji="0" lang="en-GB" sz="1800" i="0" u="none" strike="noStrike" kern="0" cap="none" spc="0" normalizeH="0" baseline="0" noProof="0" dirty="0">
                <a:ln>
                  <a:noFill/>
                </a:ln>
                <a:solidFill>
                  <a:schemeClr val="accent6"/>
                </a:solidFill>
                <a:effectLst/>
                <a:uLnTx/>
                <a:uFillTx/>
                <a:latin typeface="Arial" charset="0"/>
                <a:ea typeface="ＭＳ Ｐゴシック" charset="0"/>
              </a:rPr>
              <a:t>in the European Research </a:t>
            </a:r>
            <a:r>
              <a:rPr kumimoji="0" lang="en-GB" sz="1800" i="0" u="none" strike="noStrike" kern="0" cap="none" spc="0" normalizeH="0" baseline="0" noProof="0" dirty="0" smtClean="0">
                <a:ln>
                  <a:noFill/>
                </a:ln>
                <a:solidFill>
                  <a:schemeClr val="accent6"/>
                </a:solidFill>
                <a:effectLst/>
                <a:uLnTx/>
                <a:uFillTx/>
                <a:latin typeface="Arial" charset="0"/>
                <a:ea typeface="ＭＳ Ｐゴシック" charset="0"/>
              </a:rPr>
              <a:t>Area.</a:t>
            </a:r>
            <a:endParaRPr kumimoji="0" lang="en-GB" sz="1800" i="0" u="none" strike="noStrike" kern="0" cap="none" spc="0" normalizeH="0" baseline="0" noProof="0" dirty="0">
              <a:ln>
                <a:noFill/>
              </a:ln>
              <a:solidFill>
                <a:schemeClr val="accent6"/>
              </a:solidFill>
              <a:effectLst/>
              <a:uLnTx/>
              <a:uFillTx/>
              <a:latin typeface="Arial" charset="0"/>
              <a:ea typeface="ＭＳ Ｐゴシック" charset="0"/>
            </a:endParaRPr>
          </a:p>
        </p:txBody>
      </p:sp>
      <p:cxnSp>
        <p:nvCxnSpPr>
          <p:cNvPr id="185" name="Straight Connector 184"/>
          <p:cNvCxnSpPr/>
          <p:nvPr/>
        </p:nvCxnSpPr>
        <p:spPr bwMode="auto">
          <a:xfrm>
            <a:off x="251520" y="2961128"/>
            <a:ext cx="0" cy="1620000"/>
          </a:xfrm>
          <a:prstGeom prst="line">
            <a:avLst/>
          </a:prstGeom>
          <a:solidFill>
            <a:schemeClr val="accent1"/>
          </a:solidFill>
          <a:ln w="6350" cap="flat" cmpd="sng" algn="ctr">
            <a:solidFill>
              <a:schemeClr val="tx1"/>
            </a:solidFill>
            <a:prstDash val="sysDash"/>
            <a:round/>
            <a:headEnd type="none" w="med" len="med"/>
            <a:tailEnd type="none" w="med" len="med"/>
          </a:ln>
          <a:effectLst>
            <a:outerShdw blurRad="50800" dist="25400" dir="2700000" algn="tl" rotWithShape="0">
              <a:schemeClr val="bg1">
                <a:lumMod val="75000"/>
                <a:alpha val="40000"/>
              </a:schemeClr>
            </a:outerShdw>
          </a:effectLst>
        </p:spPr>
      </p:cxnSp>
      <p:cxnSp>
        <p:nvCxnSpPr>
          <p:cNvPr id="186" name="Straight Connector 185"/>
          <p:cNvCxnSpPr/>
          <p:nvPr/>
        </p:nvCxnSpPr>
        <p:spPr bwMode="auto">
          <a:xfrm>
            <a:off x="1547664" y="2961128"/>
            <a:ext cx="0" cy="1620000"/>
          </a:xfrm>
          <a:prstGeom prst="line">
            <a:avLst/>
          </a:prstGeom>
          <a:solidFill>
            <a:schemeClr val="accent1"/>
          </a:solidFill>
          <a:ln w="6350" cap="flat" cmpd="sng" algn="ctr">
            <a:solidFill>
              <a:schemeClr val="tx1"/>
            </a:solidFill>
            <a:prstDash val="sysDash"/>
            <a:round/>
            <a:headEnd type="none" w="med" len="med"/>
            <a:tailEnd type="none" w="med" len="med"/>
          </a:ln>
          <a:effectLst>
            <a:outerShdw blurRad="50800" dist="25400" dir="2700000" algn="tl" rotWithShape="0">
              <a:schemeClr val="bg1">
                <a:lumMod val="75000"/>
                <a:alpha val="40000"/>
              </a:schemeClr>
            </a:outerShdw>
          </a:effectLst>
        </p:spPr>
      </p:cxnSp>
      <p:cxnSp>
        <p:nvCxnSpPr>
          <p:cNvPr id="187" name="Straight Connector 186"/>
          <p:cNvCxnSpPr/>
          <p:nvPr/>
        </p:nvCxnSpPr>
        <p:spPr bwMode="auto">
          <a:xfrm>
            <a:off x="3275856" y="2961128"/>
            <a:ext cx="0" cy="1620000"/>
          </a:xfrm>
          <a:prstGeom prst="line">
            <a:avLst/>
          </a:prstGeom>
          <a:solidFill>
            <a:schemeClr val="accent1"/>
          </a:solidFill>
          <a:ln w="6350" cap="flat" cmpd="sng" algn="ctr">
            <a:solidFill>
              <a:schemeClr val="tx1"/>
            </a:solidFill>
            <a:prstDash val="sysDash"/>
            <a:round/>
            <a:headEnd type="none" w="med" len="med"/>
            <a:tailEnd type="none" w="med" len="med"/>
          </a:ln>
          <a:effectLst>
            <a:outerShdw blurRad="50800" dist="25400" dir="2700000" algn="tl" rotWithShape="0">
              <a:schemeClr val="bg1">
                <a:lumMod val="75000"/>
                <a:alpha val="40000"/>
              </a:schemeClr>
            </a:outerShdw>
          </a:effectLst>
        </p:spPr>
      </p:cxnSp>
      <p:cxnSp>
        <p:nvCxnSpPr>
          <p:cNvPr id="188" name="Straight Connector 187"/>
          <p:cNvCxnSpPr/>
          <p:nvPr/>
        </p:nvCxnSpPr>
        <p:spPr bwMode="auto">
          <a:xfrm>
            <a:off x="4211960" y="2961128"/>
            <a:ext cx="0" cy="1620000"/>
          </a:xfrm>
          <a:prstGeom prst="line">
            <a:avLst/>
          </a:prstGeom>
          <a:solidFill>
            <a:schemeClr val="accent1"/>
          </a:solidFill>
          <a:ln w="6350" cap="flat" cmpd="sng" algn="ctr">
            <a:solidFill>
              <a:schemeClr val="tx1"/>
            </a:solidFill>
            <a:prstDash val="sysDash"/>
            <a:round/>
            <a:headEnd type="none" w="med" len="med"/>
            <a:tailEnd type="none" w="med" len="med"/>
          </a:ln>
          <a:effectLst>
            <a:outerShdw blurRad="50800" dist="25400" dir="2700000" algn="tl" rotWithShape="0">
              <a:schemeClr val="bg1">
                <a:lumMod val="75000"/>
                <a:alpha val="40000"/>
              </a:schemeClr>
            </a:outerShdw>
          </a:effectLst>
        </p:spPr>
      </p:cxnSp>
      <p:cxnSp>
        <p:nvCxnSpPr>
          <p:cNvPr id="189" name="Straight Connector 188"/>
          <p:cNvCxnSpPr/>
          <p:nvPr/>
        </p:nvCxnSpPr>
        <p:spPr bwMode="auto">
          <a:xfrm>
            <a:off x="5436096" y="2961128"/>
            <a:ext cx="0" cy="1620000"/>
          </a:xfrm>
          <a:prstGeom prst="line">
            <a:avLst/>
          </a:prstGeom>
          <a:solidFill>
            <a:schemeClr val="accent1"/>
          </a:solidFill>
          <a:ln w="6350" cap="flat" cmpd="sng" algn="ctr">
            <a:solidFill>
              <a:schemeClr val="tx1"/>
            </a:solidFill>
            <a:prstDash val="sysDash"/>
            <a:round/>
            <a:headEnd type="none" w="med" len="med"/>
            <a:tailEnd type="none" w="med" len="med"/>
          </a:ln>
          <a:effectLst>
            <a:outerShdw blurRad="50800" dist="25400" dir="2700000" algn="tl" rotWithShape="0">
              <a:schemeClr val="bg1">
                <a:lumMod val="75000"/>
                <a:alpha val="40000"/>
              </a:schemeClr>
            </a:outerShdw>
          </a:effectLst>
        </p:spPr>
      </p:cxnSp>
      <p:cxnSp>
        <p:nvCxnSpPr>
          <p:cNvPr id="190" name="Straight Connector 189"/>
          <p:cNvCxnSpPr/>
          <p:nvPr/>
        </p:nvCxnSpPr>
        <p:spPr bwMode="auto">
          <a:xfrm>
            <a:off x="7668344" y="2961128"/>
            <a:ext cx="0" cy="1620000"/>
          </a:xfrm>
          <a:prstGeom prst="line">
            <a:avLst/>
          </a:prstGeom>
          <a:solidFill>
            <a:schemeClr val="accent1"/>
          </a:solidFill>
          <a:ln w="6350" cap="flat" cmpd="sng" algn="ctr">
            <a:solidFill>
              <a:schemeClr val="tx1"/>
            </a:solidFill>
            <a:prstDash val="sysDash"/>
            <a:round/>
            <a:headEnd type="none" w="med" len="med"/>
            <a:tailEnd type="none" w="med" len="med"/>
          </a:ln>
          <a:effectLst>
            <a:outerShdw blurRad="50800" dist="25400" dir="2700000" algn="tl" rotWithShape="0">
              <a:schemeClr val="bg1">
                <a:lumMod val="75000"/>
                <a:alpha val="40000"/>
              </a:schemeClr>
            </a:outerShdw>
          </a:effectLst>
        </p:spPr>
      </p:cxnSp>
      <p:sp>
        <p:nvSpPr>
          <p:cNvPr id="191" name="TextBox 190"/>
          <p:cNvSpPr txBox="1"/>
          <p:nvPr/>
        </p:nvSpPr>
        <p:spPr bwMode="auto">
          <a:xfrm>
            <a:off x="5505686" y="2996952"/>
            <a:ext cx="1946634" cy="553998"/>
          </a:xfrm>
          <a:prstGeom prst="rect">
            <a:avLst/>
          </a:prstGeom>
          <a:solidFill>
            <a:schemeClr val="bg1"/>
          </a:solidFill>
          <a:ln w="25400">
            <a:solidFill>
              <a:schemeClr val="accent3"/>
            </a:solidFill>
          </a:ln>
          <a:effectLst>
            <a:outerShdw blurRad="50800" dist="25400" dir="2700000" algn="tl" rotWithShape="0">
              <a:schemeClr val="bg1">
                <a:lumMod val="75000"/>
                <a:alpha val="40000"/>
              </a:scheme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effectLst/>
                <a:uLnTx/>
                <a:uFillTx/>
                <a:latin typeface="+mn-lt"/>
                <a:ea typeface="+mn-ea"/>
                <a:cs typeface="+mn-cs"/>
              </a:rPr>
              <a:t>Community </a:t>
            </a:r>
            <a:endParaRPr kumimoji="0" lang="en-GB" sz="1500" b="0" i="0" u="none" strike="noStrike" kern="0" cap="none" spc="0" normalizeH="0" baseline="0" noProof="0" dirty="0" smtClean="0">
              <a:ln>
                <a:noFill/>
              </a:ln>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smtClean="0">
                <a:ln>
                  <a:noFill/>
                </a:ln>
                <a:effectLst/>
                <a:uLnTx/>
                <a:uFillTx/>
                <a:latin typeface="+mn-lt"/>
                <a:ea typeface="+mn-ea"/>
                <a:cs typeface="+mn-cs"/>
              </a:rPr>
              <a:t>Services</a:t>
            </a:r>
            <a:endParaRPr kumimoji="0" lang="en-GB" sz="1500" b="0" i="0" u="none" strike="noStrike" kern="0" cap="none" spc="0" normalizeH="0" baseline="0" noProof="0" dirty="0">
              <a:ln>
                <a:noFill/>
              </a:ln>
              <a:effectLst/>
              <a:uLnTx/>
              <a:uFillTx/>
              <a:latin typeface="+mn-lt"/>
              <a:ea typeface="+mn-ea"/>
              <a:cs typeface="+mn-cs"/>
            </a:endParaRPr>
          </a:p>
        </p:txBody>
      </p:sp>
      <p:sp>
        <p:nvSpPr>
          <p:cNvPr id="192" name="TextBox 191"/>
          <p:cNvSpPr txBox="1"/>
          <p:nvPr/>
        </p:nvSpPr>
        <p:spPr bwMode="auto">
          <a:xfrm>
            <a:off x="1715430" y="2996952"/>
            <a:ext cx="1476096" cy="553998"/>
          </a:xfrm>
          <a:prstGeom prst="rect">
            <a:avLst/>
          </a:prstGeom>
          <a:solidFill>
            <a:schemeClr val="bg1"/>
          </a:solidFill>
          <a:ln w="25400">
            <a:solidFill>
              <a:schemeClr val="accent3"/>
            </a:solidFill>
          </a:ln>
          <a:effectLst>
            <a:outerShdw blurRad="50800" dist="25400" dir="2700000" algn="tl" rotWithShape="0">
              <a:schemeClr val="bg1">
                <a:lumMod val="75000"/>
                <a:alpha val="40000"/>
              </a:scheme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effectLst/>
                <a:uLnTx/>
                <a:uFillTx/>
                <a:latin typeface="+mn-lt"/>
                <a:ea typeface="+mn-ea"/>
                <a:cs typeface="+mn-cs"/>
              </a:rPr>
              <a:t>Community </a:t>
            </a:r>
            <a:r>
              <a:rPr kumimoji="0" lang="en-GB" sz="1500" b="0" i="0" u="none" strike="noStrike" kern="0" cap="none" spc="0" normalizeH="0" baseline="0" noProof="0" dirty="0" smtClean="0">
                <a:ln>
                  <a:noFill/>
                </a:ln>
                <a:effectLst/>
                <a:uLnTx/>
                <a:uFillTx/>
                <a:latin typeface="+mn-lt"/>
                <a:ea typeface="+mn-ea"/>
                <a:cs typeface="+mn-cs"/>
              </a:rPr>
              <a:t>Services</a:t>
            </a:r>
            <a:endParaRPr kumimoji="0" lang="en-GB" sz="1500" b="0" i="0" u="none" strike="noStrike" kern="0" cap="none" spc="0" normalizeH="0" baseline="0" noProof="0" dirty="0">
              <a:ln>
                <a:noFill/>
              </a:ln>
              <a:effectLst/>
              <a:uLnTx/>
              <a:uFillTx/>
              <a:latin typeface="+mn-lt"/>
              <a:ea typeface="+mn-ea"/>
              <a:cs typeface="+mn-cs"/>
            </a:endParaRPr>
          </a:p>
        </p:txBody>
      </p:sp>
      <p:sp>
        <p:nvSpPr>
          <p:cNvPr id="193" name="TextBox 192"/>
          <p:cNvSpPr txBox="1"/>
          <p:nvPr/>
        </p:nvSpPr>
        <p:spPr bwMode="auto">
          <a:xfrm>
            <a:off x="478661" y="3717032"/>
            <a:ext cx="921844" cy="323165"/>
          </a:xfrm>
          <a:prstGeom prst="rect">
            <a:avLst/>
          </a:prstGeom>
          <a:solidFill>
            <a:schemeClr val="bg1"/>
          </a:solidFill>
          <a:ln w="25400">
            <a:solidFill>
              <a:srgbClr val="7030A0"/>
            </a:solidFill>
          </a:ln>
          <a:effectLst>
            <a:outerShdw blurRad="50800" dist="25400" dir="2700000" algn="tl" rotWithShape="0">
              <a:schemeClr val="bg1">
                <a:lumMod val="75000"/>
                <a:alpha val="40000"/>
              </a:scheme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smtClean="0">
                <a:ln>
                  <a:noFill/>
                </a:ln>
                <a:effectLst/>
                <a:uLnTx/>
                <a:uFillTx/>
                <a:latin typeface="+mn-lt"/>
                <a:ea typeface="+mn-ea"/>
                <a:cs typeface="+mn-cs"/>
              </a:rPr>
              <a:t>Globus</a:t>
            </a:r>
            <a:endParaRPr kumimoji="0" lang="en-GB" sz="1500" b="0" i="0" u="none" strike="noStrike" kern="0" cap="none" spc="0" normalizeH="0" baseline="0" noProof="0" dirty="0">
              <a:ln>
                <a:noFill/>
              </a:ln>
              <a:effectLst/>
              <a:uLnTx/>
              <a:uFillTx/>
              <a:latin typeface="+mn-lt"/>
              <a:ea typeface="+mn-ea"/>
              <a:cs typeface="+mn-cs"/>
            </a:endParaRPr>
          </a:p>
        </p:txBody>
      </p:sp>
      <p:sp>
        <p:nvSpPr>
          <p:cNvPr id="199" name="TextBox 198"/>
          <p:cNvSpPr txBox="1"/>
          <p:nvPr/>
        </p:nvSpPr>
        <p:spPr bwMode="auto">
          <a:xfrm>
            <a:off x="3347864" y="4149080"/>
            <a:ext cx="792000" cy="323165"/>
          </a:xfrm>
          <a:prstGeom prst="rect">
            <a:avLst/>
          </a:prstGeom>
          <a:solidFill>
            <a:schemeClr val="bg1"/>
          </a:solidFill>
          <a:ln w="25400">
            <a:solidFill>
              <a:srgbClr val="7030A0"/>
            </a:solidFill>
          </a:ln>
          <a:effectLst>
            <a:outerShdw blurRad="50800" dist="25400" dir="2700000" algn="tl" rotWithShape="0">
              <a:schemeClr val="bg1">
                <a:lumMod val="75000"/>
                <a:alpha val="40000"/>
              </a:scheme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smtClean="0">
                <a:ln>
                  <a:noFill/>
                </a:ln>
                <a:effectLst/>
                <a:uLnTx/>
                <a:uFillTx/>
                <a:latin typeface="+mn-lt"/>
                <a:ea typeface="+mn-ea"/>
                <a:cs typeface="+mn-cs"/>
              </a:rPr>
              <a:t>Globus</a:t>
            </a:r>
            <a:endParaRPr kumimoji="0" lang="en-GB" sz="1500" b="0" i="0" u="none" strike="noStrike" kern="0" cap="none" spc="0" normalizeH="0" baseline="0" noProof="0" dirty="0">
              <a:ln>
                <a:noFill/>
              </a:ln>
              <a:effectLst/>
              <a:uLnTx/>
              <a:uFillTx/>
              <a:latin typeface="+mn-lt"/>
              <a:ea typeface="+mn-ea"/>
              <a:cs typeface="+mn-cs"/>
            </a:endParaRPr>
          </a:p>
        </p:txBody>
      </p:sp>
      <p:sp>
        <p:nvSpPr>
          <p:cNvPr id="77" name="Rectangle 6"/>
          <p:cNvSpPr>
            <a:spLocks noGrp="1" noChangeArrowheads="1"/>
          </p:cNvSpPr>
          <p:nvPr>
            <p:ph type="title"/>
          </p:nvPr>
        </p:nvSpPr>
        <p:spPr>
          <a:xfrm>
            <a:off x="381000" y="152400"/>
            <a:ext cx="8207375" cy="685800"/>
          </a:xfrm>
        </p:spPr>
        <p:txBody>
          <a:bodyPr/>
          <a:lstStyle/>
          <a:p>
            <a:r>
              <a:rPr lang="en-GB" sz="2800" dirty="0" smtClean="0"/>
              <a:t>EGI </a:t>
            </a:r>
            <a:r>
              <a:rPr lang="en-GB" sz="2800" dirty="0"/>
              <a:t>New Challenges </a:t>
            </a:r>
            <a:r>
              <a:rPr lang="en-GB" sz="2800" dirty="0" smtClean="0"/>
              <a:t>and Cloud </a:t>
            </a:r>
            <a:r>
              <a:rPr lang="en-GB" sz="2800" dirty="0"/>
              <a:t>Computing</a:t>
            </a:r>
          </a:p>
        </p:txBody>
      </p:sp>
    </p:spTree>
    <p:extLst>
      <p:ext uri="{BB962C8B-B14F-4D97-AF65-F5344CB8AC3E}">
        <p14:creationId xmlns:p14="http://schemas.microsoft.com/office/powerpoint/2010/main" val="3276734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0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0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1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12"/>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1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2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2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8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8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8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8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8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9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91"/>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92"/>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93"/>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199"/>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139"/>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143"/>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144"/>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145"/>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47"/>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4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80"/>
                                        </p:tgtEl>
                                        <p:attrNameLst>
                                          <p:attrName>style.visibility</p:attrName>
                                        </p:attrNameLst>
                                      </p:cBhvr>
                                      <p:to>
                                        <p:strVal val="hidden"/>
                                      </p:to>
                                    </p:set>
                                  </p:childTnLst>
                                </p:cTn>
                              </p:par>
                              <p:par>
                                <p:cTn id="63" presetID="64" presetClass="path" presetSubtype="0" accel="50000" decel="50000" fill="hold" grpId="0" nodeType="withEffect">
                                  <p:stCondLst>
                                    <p:cond delay="0"/>
                                  </p:stCondLst>
                                  <p:childTnLst>
                                    <p:animMotion origin="layout" path="M 0 0 L 0 -0.25 E" pathEditMode="relative" ptsTypes="">
                                      <p:cBhvr>
                                        <p:cTn id="64" dur="500" fill="hold"/>
                                        <p:tgtEl>
                                          <p:spTgt spid="122"/>
                                        </p:tgtEl>
                                        <p:attrNameLst>
                                          <p:attrName>ppt_x</p:attrName>
                                          <p:attrName>ppt_y</p:attrName>
                                        </p:attrNameLst>
                                      </p:cBhvr>
                                    </p:animMotion>
                                  </p:childTnLst>
                                </p:cTn>
                              </p:par>
                              <p:par>
                                <p:cTn id="65" presetID="64" presetClass="path" presetSubtype="0" accel="50000" decel="50000" fill="hold" grpId="0" nodeType="withEffect">
                                  <p:stCondLst>
                                    <p:cond delay="0"/>
                                  </p:stCondLst>
                                  <p:childTnLst>
                                    <p:animMotion origin="layout" path="M 0 0 L 0 -0.25 E" pathEditMode="relative" ptsTypes="">
                                      <p:cBhvr>
                                        <p:cTn id="66" dur="500" fill="hold"/>
                                        <p:tgtEl>
                                          <p:spTgt spid="125"/>
                                        </p:tgtEl>
                                        <p:attrNameLst>
                                          <p:attrName>ppt_x</p:attrName>
                                          <p:attrName>ppt_y</p:attrName>
                                        </p:attrNameLst>
                                      </p:cBhvr>
                                    </p:animMotion>
                                  </p:childTnLst>
                                </p:cTn>
                              </p:par>
                              <p:par>
                                <p:cTn id="67" presetID="64" presetClass="path" presetSubtype="0" accel="50000" decel="50000" fill="hold" grpId="0" nodeType="withEffect">
                                  <p:stCondLst>
                                    <p:cond delay="0"/>
                                  </p:stCondLst>
                                  <p:childTnLst>
                                    <p:animMotion origin="layout" path="M 0 0 L 0 -0.25 E" pathEditMode="relative" ptsTypes="">
                                      <p:cBhvr>
                                        <p:cTn id="68" dur="500" fill="hold"/>
                                        <p:tgtEl>
                                          <p:spTgt spid="126"/>
                                        </p:tgtEl>
                                        <p:attrNameLst>
                                          <p:attrName>ppt_x</p:attrName>
                                          <p:attrName>ppt_y</p:attrName>
                                        </p:attrNameLst>
                                      </p:cBhvr>
                                    </p:animMotion>
                                  </p:childTnLst>
                                </p:cTn>
                              </p:par>
                              <p:par>
                                <p:cTn id="69" presetID="64" presetClass="path" presetSubtype="0" accel="50000" decel="50000" fill="hold" grpId="0" nodeType="withEffect">
                                  <p:stCondLst>
                                    <p:cond delay="0"/>
                                  </p:stCondLst>
                                  <p:childTnLst>
                                    <p:animMotion origin="layout" path="M 0 0 L 0 -0.25 E" pathEditMode="relative" ptsTypes="">
                                      <p:cBhvr>
                                        <p:cTn id="70" dur="500" fill="hold"/>
                                        <p:tgtEl>
                                          <p:spTgt spid="127"/>
                                        </p:tgtEl>
                                        <p:attrNameLst>
                                          <p:attrName>ppt_x</p:attrName>
                                          <p:attrName>ppt_y</p:attrName>
                                        </p:attrNameLst>
                                      </p:cBhvr>
                                    </p:animMotion>
                                  </p:childTnLst>
                                </p:cTn>
                              </p:par>
                              <p:par>
                                <p:cTn id="71" presetID="64" presetClass="path" presetSubtype="0" accel="50000" decel="50000" fill="hold" grpId="0" nodeType="withEffect">
                                  <p:stCondLst>
                                    <p:cond delay="0"/>
                                  </p:stCondLst>
                                  <p:childTnLst>
                                    <p:animMotion origin="layout" path="M 0 0 L 0 -0.25 E" pathEditMode="relative" ptsTypes="">
                                      <p:cBhvr>
                                        <p:cTn id="72" dur="500" fill="hold"/>
                                        <p:tgtEl>
                                          <p:spTgt spid="128"/>
                                        </p:tgtEl>
                                        <p:attrNameLst>
                                          <p:attrName>ppt_x</p:attrName>
                                          <p:attrName>ppt_y</p:attrName>
                                        </p:attrNameLst>
                                      </p:cBhvr>
                                    </p:animMotion>
                                  </p:childTnLst>
                                </p:cTn>
                              </p:par>
                              <p:par>
                                <p:cTn id="73" presetID="64" presetClass="path" presetSubtype="0" accel="50000" decel="50000" fill="hold" grpId="0" nodeType="withEffect">
                                  <p:stCondLst>
                                    <p:cond delay="0"/>
                                  </p:stCondLst>
                                  <p:childTnLst>
                                    <p:animMotion origin="layout" path="M 0 0 L 0 -0.25 E" pathEditMode="relative" ptsTypes="">
                                      <p:cBhvr>
                                        <p:cTn id="74" dur="500" fill="hold"/>
                                        <p:tgtEl>
                                          <p:spTgt spid="129"/>
                                        </p:tgtEl>
                                        <p:attrNameLst>
                                          <p:attrName>ppt_x</p:attrName>
                                          <p:attrName>ppt_y</p:attrName>
                                        </p:attrNameLst>
                                      </p:cBhvr>
                                    </p:animMotion>
                                  </p:childTnLst>
                                </p:cTn>
                              </p:par>
                              <p:par>
                                <p:cTn id="75" presetID="64" presetClass="path" presetSubtype="0" accel="50000" decel="50000" fill="hold" grpId="0" nodeType="withEffect">
                                  <p:stCondLst>
                                    <p:cond delay="0"/>
                                  </p:stCondLst>
                                  <p:childTnLst>
                                    <p:animMotion origin="layout" path="M 0 0 L 0 -0.25 E" pathEditMode="relative" ptsTypes="">
                                      <p:cBhvr>
                                        <p:cTn id="76" dur="500" fill="hold"/>
                                        <p:tgtEl>
                                          <p:spTgt spid="130"/>
                                        </p:tgtEl>
                                        <p:attrNameLst>
                                          <p:attrName>ppt_x</p:attrName>
                                          <p:attrName>ppt_y</p:attrName>
                                        </p:attrNameLst>
                                      </p:cBhvr>
                                    </p:animMotion>
                                  </p:childTnLst>
                                </p:cTn>
                              </p:par>
                              <p:par>
                                <p:cTn id="77" presetID="64" presetClass="path" presetSubtype="0" accel="50000" decel="50000" fill="hold" grpId="0" nodeType="withEffect">
                                  <p:stCondLst>
                                    <p:cond delay="0"/>
                                  </p:stCondLst>
                                  <p:childTnLst>
                                    <p:animMotion origin="layout" path="M 0 0 L 0 -0.25 E" pathEditMode="relative" ptsTypes="">
                                      <p:cBhvr>
                                        <p:cTn id="78" dur="500" fill="hold"/>
                                        <p:tgtEl>
                                          <p:spTgt spid="131"/>
                                        </p:tgtEl>
                                        <p:attrNameLst>
                                          <p:attrName>ppt_x</p:attrName>
                                          <p:attrName>ppt_y</p:attrName>
                                        </p:attrNameLst>
                                      </p:cBhvr>
                                    </p:animMotion>
                                  </p:childTnLst>
                                </p:cTn>
                              </p:par>
                              <p:par>
                                <p:cTn id="79" presetID="64" presetClass="path" presetSubtype="0" accel="50000" decel="50000" fill="hold" nodeType="withEffect">
                                  <p:stCondLst>
                                    <p:cond delay="0"/>
                                  </p:stCondLst>
                                  <p:childTnLst>
                                    <p:animMotion origin="layout" path="M 0 0 L 0 -0.25 E" pathEditMode="relative" ptsTypes="">
                                      <p:cBhvr>
                                        <p:cTn id="80" dur="500" fill="hold"/>
                                        <p:tgtEl>
                                          <p:spTgt spid="132"/>
                                        </p:tgtEl>
                                        <p:attrNameLst>
                                          <p:attrName>ppt_x</p:attrName>
                                          <p:attrName>ppt_y</p:attrName>
                                        </p:attrNameLst>
                                      </p:cBhvr>
                                    </p:animMotion>
                                  </p:childTnLst>
                                </p:cTn>
                              </p:par>
                              <p:par>
                                <p:cTn id="81" presetID="64" presetClass="path" presetSubtype="0" accel="50000" decel="50000" fill="hold" nodeType="withEffect">
                                  <p:stCondLst>
                                    <p:cond delay="0"/>
                                  </p:stCondLst>
                                  <p:childTnLst>
                                    <p:animMotion origin="layout" path="M 0 0 L 0 -0.25 E" pathEditMode="relative" ptsTypes="">
                                      <p:cBhvr>
                                        <p:cTn id="82" dur="500" fill="hold"/>
                                        <p:tgtEl>
                                          <p:spTgt spid="133"/>
                                        </p:tgtEl>
                                        <p:attrNameLst>
                                          <p:attrName>ppt_x</p:attrName>
                                          <p:attrName>ppt_y</p:attrName>
                                        </p:attrNameLst>
                                      </p:cBhvr>
                                    </p:animMotion>
                                  </p:childTnLst>
                                </p:cTn>
                              </p:par>
                              <p:par>
                                <p:cTn id="83" presetID="64" presetClass="path" presetSubtype="0" accel="50000" decel="50000" fill="hold" nodeType="withEffect">
                                  <p:stCondLst>
                                    <p:cond delay="0"/>
                                  </p:stCondLst>
                                  <p:childTnLst>
                                    <p:animMotion origin="layout" path="M 0 0 L 0 -0.25 E" pathEditMode="relative" ptsTypes="">
                                      <p:cBhvr>
                                        <p:cTn id="84" dur="500" fill="hold"/>
                                        <p:tgtEl>
                                          <p:spTgt spid="134"/>
                                        </p:tgtEl>
                                        <p:attrNameLst>
                                          <p:attrName>ppt_x</p:attrName>
                                          <p:attrName>ppt_y</p:attrName>
                                        </p:attrNameLst>
                                      </p:cBhvr>
                                    </p:animMotion>
                                  </p:childTnLst>
                                </p:cTn>
                              </p:par>
                              <p:par>
                                <p:cTn id="85" presetID="64" presetClass="path" presetSubtype="0" accel="50000" decel="50000" fill="hold" nodeType="withEffect">
                                  <p:stCondLst>
                                    <p:cond delay="0"/>
                                  </p:stCondLst>
                                  <p:childTnLst>
                                    <p:animMotion origin="layout" path="M 0 0 L 0 -0.25 E" pathEditMode="relative" ptsTypes="">
                                      <p:cBhvr>
                                        <p:cTn id="86" dur="500" fill="hold"/>
                                        <p:tgtEl>
                                          <p:spTgt spid="135"/>
                                        </p:tgtEl>
                                        <p:attrNameLst>
                                          <p:attrName>ppt_x</p:attrName>
                                          <p:attrName>ppt_y</p:attrName>
                                        </p:attrNameLst>
                                      </p:cBhvr>
                                    </p:animMotion>
                                  </p:childTnLst>
                                </p:cTn>
                              </p:par>
                              <p:par>
                                <p:cTn id="87" presetID="64" presetClass="path" presetSubtype="0" accel="50000" decel="50000" fill="hold" nodeType="withEffect">
                                  <p:stCondLst>
                                    <p:cond delay="0"/>
                                  </p:stCondLst>
                                  <p:childTnLst>
                                    <p:animMotion origin="layout" path="M 0 0 L 0 -0.25 E" pathEditMode="relative" ptsTypes="">
                                      <p:cBhvr>
                                        <p:cTn id="88" dur="500" fill="hold"/>
                                        <p:tgtEl>
                                          <p:spTgt spid="136"/>
                                        </p:tgtEl>
                                        <p:attrNameLst>
                                          <p:attrName>ppt_x</p:attrName>
                                          <p:attrName>ppt_y</p:attrName>
                                        </p:attrNameLst>
                                      </p:cBhvr>
                                    </p:animMotion>
                                  </p:childTnLst>
                                </p:cTn>
                              </p:par>
                              <p:par>
                                <p:cTn id="89" presetID="64" presetClass="path" presetSubtype="0" accel="50000" decel="50000" fill="hold" nodeType="withEffect">
                                  <p:stCondLst>
                                    <p:cond delay="0"/>
                                  </p:stCondLst>
                                  <p:childTnLst>
                                    <p:animMotion origin="layout" path="M 0 0 L 0 -0.25 E" pathEditMode="relative" ptsTypes="">
                                      <p:cBhvr>
                                        <p:cTn id="90" dur="500" fill="hold"/>
                                        <p:tgtEl>
                                          <p:spTgt spid="137"/>
                                        </p:tgtEl>
                                        <p:attrNameLst>
                                          <p:attrName>ppt_x</p:attrName>
                                          <p:attrName>ppt_y</p:attrName>
                                        </p:attrNameLst>
                                      </p:cBhvr>
                                    </p:animMotion>
                                  </p:childTnLst>
                                </p:cTn>
                              </p:par>
                              <p:par>
                                <p:cTn id="91" presetID="64" presetClass="path" presetSubtype="0" accel="50000" decel="50000" fill="hold" grpId="0" nodeType="withEffect">
                                  <p:stCondLst>
                                    <p:cond delay="0"/>
                                  </p:stCondLst>
                                  <p:childTnLst>
                                    <p:animMotion origin="layout" path="M 0 0 L 0 -0.25 E" pathEditMode="relative" ptsTypes="">
                                      <p:cBhvr>
                                        <p:cTn id="92" dur="500" fill="hold"/>
                                        <p:tgtEl>
                                          <p:spTgt spid="146"/>
                                        </p:tgtEl>
                                        <p:attrNameLst>
                                          <p:attrName>ppt_x</p:attrName>
                                          <p:attrName>ppt_y</p:attrName>
                                        </p:attrNameLst>
                                      </p:cBhvr>
                                    </p:animMotion>
                                  </p:childTnLst>
                                </p:cTn>
                              </p:par>
                              <p:par>
                                <p:cTn id="93" presetID="64" presetClass="path" presetSubtype="0" accel="50000" decel="50000" fill="hold" grpId="0" nodeType="withEffect">
                                  <p:stCondLst>
                                    <p:cond delay="0"/>
                                  </p:stCondLst>
                                  <p:childTnLst>
                                    <p:animMotion origin="layout" path="M 0 0 L 0 -0.25 E" pathEditMode="relative" ptsTypes="">
                                      <p:cBhvr>
                                        <p:cTn id="94" dur="500" fill="hold"/>
                                        <p:tgtEl>
                                          <p:spTgt spid="153"/>
                                        </p:tgtEl>
                                        <p:attrNameLst>
                                          <p:attrName>ppt_x</p:attrName>
                                          <p:attrName>ppt_y</p:attrName>
                                        </p:attrNameLst>
                                      </p:cBhvr>
                                    </p:animMotion>
                                  </p:childTnLst>
                                </p:cTn>
                              </p:par>
                              <p:par>
                                <p:cTn id="95" presetID="64" presetClass="path" presetSubtype="0" accel="50000" decel="50000" fill="hold" grpId="0" nodeType="withEffect">
                                  <p:stCondLst>
                                    <p:cond delay="0"/>
                                  </p:stCondLst>
                                  <p:childTnLst>
                                    <p:animMotion origin="layout" path="M 0 0 L 0 -0.25 E" pathEditMode="relative" ptsTypes="">
                                      <p:cBhvr>
                                        <p:cTn id="96" dur="500" fill="hold"/>
                                        <p:tgtEl>
                                          <p:spTgt spid="154"/>
                                        </p:tgtEl>
                                        <p:attrNameLst>
                                          <p:attrName>ppt_x</p:attrName>
                                          <p:attrName>ppt_y</p:attrName>
                                        </p:attrNameLst>
                                      </p:cBhvr>
                                    </p:animMotion>
                                  </p:childTnLst>
                                </p:cTn>
                              </p:par>
                              <p:par>
                                <p:cTn id="97" presetID="64" presetClass="path" presetSubtype="0" accel="50000" decel="50000" fill="hold" grpId="0" nodeType="withEffect">
                                  <p:stCondLst>
                                    <p:cond delay="0"/>
                                  </p:stCondLst>
                                  <p:childTnLst>
                                    <p:animMotion origin="layout" path="M 0 0 L 0 -0.25 E" pathEditMode="relative" ptsTypes="">
                                      <p:cBhvr>
                                        <p:cTn id="98" dur="500" fill="hold"/>
                                        <p:tgtEl>
                                          <p:spTgt spid="155"/>
                                        </p:tgtEl>
                                        <p:attrNameLst>
                                          <p:attrName>ppt_x</p:attrName>
                                          <p:attrName>ppt_y</p:attrName>
                                        </p:attrNameLst>
                                      </p:cBhvr>
                                    </p:animMotion>
                                  </p:childTnLst>
                                </p:cTn>
                              </p:par>
                              <p:par>
                                <p:cTn id="99" presetID="64" presetClass="path" presetSubtype="0" accel="50000" decel="50000" fill="hold" grpId="0" nodeType="withEffect">
                                  <p:stCondLst>
                                    <p:cond delay="0"/>
                                  </p:stCondLst>
                                  <p:childTnLst>
                                    <p:animMotion origin="layout" path="M 0 0 L 0 -0.25 E" pathEditMode="relative" ptsTypes="">
                                      <p:cBhvr>
                                        <p:cTn id="100" dur="500" fill="hold"/>
                                        <p:tgtEl>
                                          <p:spTgt spid="156"/>
                                        </p:tgtEl>
                                        <p:attrNameLst>
                                          <p:attrName>ppt_x</p:attrName>
                                          <p:attrName>ppt_y</p:attrName>
                                        </p:attrNameLst>
                                      </p:cBhvr>
                                    </p:animMotion>
                                  </p:childTnLst>
                                </p:cTn>
                              </p:par>
                              <p:par>
                                <p:cTn id="101" presetID="64" presetClass="path" presetSubtype="0" accel="50000" decel="50000" fill="hold" grpId="0" nodeType="withEffect">
                                  <p:stCondLst>
                                    <p:cond delay="0"/>
                                  </p:stCondLst>
                                  <p:childTnLst>
                                    <p:animMotion origin="layout" path="M 0 0 L 0 -0.25 E" pathEditMode="relative" ptsTypes="">
                                      <p:cBhvr>
                                        <p:cTn id="102" dur="500" fill="hold"/>
                                        <p:tgtEl>
                                          <p:spTgt spid="157"/>
                                        </p:tgtEl>
                                        <p:attrNameLst>
                                          <p:attrName>ppt_x</p:attrName>
                                          <p:attrName>ppt_y</p:attrName>
                                        </p:attrNameLst>
                                      </p:cBhvr>
                                    </p:animMotion>
                                  </p:childTnLst>
                                </p:cTn>
                              </p:par>
                              <p:par>
                                <p:cTn id="103" presetID="64" presetClass="path" presetSubtype="0" accel="50000" decel="50000" fill="hold" grpId="0" nodeType="withEffect">
                                  <p:stCondLst>
                                    <p:cond delay="0"/>
                                  </p:stCondLst>
                                  <p:childTnLst>
                                    <p:animMotion origin="layout" path="M 0 0 L 0 -0.25 E" pathEditMode="relative" ptsTypes="">
                                      <p:cBhvr>
                                        <p:cTn id="104" dur="500" fill="hold"/>
                                        <p:tgtEl>
                                          <p:spTgt spid="158"/>
                                        </p:tgtEl>
                                        <p:attrNameLst>
                                          <p:attrName>ppt_x</p:attrName>
                                          <p:attrName>ppt_y</p:attrName>
                                        </p:attrNameLst>
                                      </p:cBhvr>
                                    </p:animMotion>
                                  </p:childTnLst>
                                </p:cTn>
                              </p:par>
                              <p:par>
                                <p:cTn id="105" presetID="64" presetClass="path" presetSubtype="0" accel="50000" decel="50000" fill="hold" grpId="0" nodeType="withEffect">
                                  <p:stCondLst>
                                    <p:cond delay="0"/>
                                  </p:stCondLst>
                                  <p:childTnLst>
                                    <p:animMotion origin="layout" path="M 0 0 L 0 -0.25 E" pathEditMode="relative" ptsTypes="">
                                      <p:cBhvr>
                                        <p:cTn id="106" dur="500" fill="hold"/>
                                        <p:tgtEl>
                                          <p:spTgt spid="159"/>
                                        </p:tgtEl>
                                        <p:attrNameLst>
                                          <p:attrName>ppt_x</p:attrName>
                                          <p:attrName>ppt_y</p:attrName>
                                        </p:attrNameLst>
                                      </p:cBhvr>
                                    </p:animMotion>
                                  </p:childTnLst>
                                </p:cTn>
                              </p:par>
                              <p:par>
                                <p:cTn id="107" presetID="64" presetClass="path" presetSubtype="0" accel="50000" decel="50000" fill="hold" nodeType="withEffect">
                                  <p:stCondLst>
                                    <p:cond delay="0"/>
                                  </p:stCondLst>
                                  <p:childTnLst>
                                    <p:animMotion origin="layout" path="M 0 0 L 0 -0.25 E" pathEditMode="relative" ptsTypes="">
                                      <p:cBhvr>
                                        <p:cTn id="108" dur="500" fill="hold"/>
                                        <p:tgtEl>
                                          <p:spTgt spid="160"/>
                                        </p:tgtEl>
                                        <p:attrNameLst>
                                          <p:attrName>ppt_x</p:attrName>
                                          <p:attrName>ppt_y</p:attrName>
                                        </p:attrNameLst>
                                      </p:cBhvr>
                                    </p:animMotion>
                                  </p:childTnLst>
                                </p:cTn>
                              </p:par>
                              <p:par>
                                <p:cTn id="109" presetID="64" presetClass="path" presetSubtype="0" accel="50000" decel="50000" fill="hold" nodeType="withEffect">
                                  <p:stCondLst>
                                    <p:cond delay="0"/>
                                  </p:stCondLst>
                                  <p:childTnLst>
                                    <p:animMotion origin="layout" path="M 0 0 L 0 -0.25 E" pathEditMode="relative" ptsTypes="">
                                      <p:cBhvr>
                                        <p:cTn id="110" dur="500" fill="hold"/>
                                        <p:tgtEl>
                                          <p:spTgt spid="161"/>
                                        </p:tgtEl>
                                        <p:attrNameLst>
                                          <p:attrName>ppt_x</p:attrName>
                                          <p:attrName>ppt_y</p:attrName>
                                        </p:attrNameLst>
                                      </p:cBhvr>
                                    </p:animMotion>
                                  </p:childTnLst>
                                </p:cTn>
                              </p:par>
                              <p:par>
                                <p:cTn id="111" presetID="64" presetClass="path" presetSubtype="0" accel="50000" decel="50000" fill="hold" nodeType="withEffect">
                                  <p:stCondLst>
                                    <p:cond delay="0"/>
                                  </p:stCondLst>
                                  <p:childTnLst>
                                    <p:animMotion origin="layout" path="M 0 0 L 0 -0.25 E" pathEditMode="relative" ptsTypes="">
                                      <p:cBhvr>
                                        <p:cTn id="112" dur="500" fill="hold"/>
                                        <p:tgtEl>
                                          <p:spTgt spid="162"/>
                                        </p:tgtEl>
                                        <p:attrNameLst>
                                          <p:attrName>ppt_x</p:attrName>
                                          <p:attrName>ppt_y</p:attrName>
                                        </p:attrNameLst>
                                      </p:cBhvr>
                                    </p:animMotion>
                                  </p:childTnLst>
                                </p:cTn>
                              </p:par>
                              <p:par>
                                <p:cTn id="113" presetID="64" presetClass="path" presetSubtype="0" accel="50000" decel="50000" fill="hold" nodeType="withEffect">
                                  <p:stCondLst>
                                    <p:cond delay="0"/>
                                  </p:stCondLst>
                                  <p:childTnLst>
                                    <p:animMotion origin="layout" path="M 0 0 L 0 -0.25 E" pathEditMode="relative" ptsTypes="">
                                      <p:cBhvr>
                                        <p:cTn id="114" dur="500" fill="hold"/>
                                        <p:tgtEl>
                                          <p:spTgt spid="163"/>
                                        </p:tgtEl>
                                        <p:attrNameLst>
                                          <p:attrName>ppt_x</p:attrName>
                                          <p:attrName>ppt_y</p:attrName>
                                        </p:attrNameLst>
                                      </p:cBhvr>
                                    </p:animMotion>
                                  </p:childTnLst>
                                </p:cTn>
                              </p:par>
                              <p:par>
                                <p:cTn id="115" presetID="64" presetClass="path" presetSubtype="0" accel="50000" decel="50000" fill="hold" nodeType="withEffect">
                                  <p:stCondLst>
                                    <p:cond delay="0"/>
                                  </p:stCondLst>
                                  <p:childTnLst>
                                    <p:animMotion origin="layout" path="M 0 0 L 0 -0.25 E" pathEditMode="relative" ptsTypes="">
                                      <p:cBhvr>
                                        <p:cTn id="116" dur="500" fill="hold"/>
                                        <p:tgtEl>
                                          <p:spTgt spid="164"/>
                                        </p:tgtEl>
                                        <p:attrNameLst>
                                          <p:attrName>ppt_x</p:attrName>
                                          <p:attrName>ppt_y</p:attrName>
                                        </p:attrNameLst>
                                      </p:cBhvr>
                                    </p:animMotion>
                                  </p:childTnLst>
                                </p:cTn>
                              </p:par>
                              <p:par>
                                <p:cTn id="117" presetID="64" presetClass="path" presetSubtype="0" accel="50000" decel="50000" fill="hold" nodeType="withEffect">
                                  <p:stCondLst>
                                    <p:cond delay="0"/>
                                  </p:stCondLst>
                                  <p:childTnLst>
                                    <p:animMotion origin="layout" path="M -0.00885 -4.81481E-6 L -0.00885 -0.25 " pathEditMode="relative" rAng="0" ptsTypes="AA">
                                      <p:cBhvr>
                                        <p:cTn id="118" dur="500" fill="hold"/>
                                        <p:tgtEl>
                                          <p:spTgt spid="165"/>
                                        </p:tgtEl>
                                        <p:attrNameLst>
                                          <p:attrName>ppt_x</p:attrName>
                                          <p:attrName>ppt_y</p:attrName>
                                        </p:attrNameLst>
                                      </p:cBhvr>
                                      <p:rCtr x="0" y="-12500"/>
                                    </p:animMotion>
                                  </p:childTnLst>
                                </p:cTn>
                              </p:par>
                              <p:par>
                                <p:cTn id="119" presetID="64" presetClass="path" presetSubtype="0" accel="50000" decel="50000" fill="hold" grpId="0" nodeType="withEffect">
                                  <p:stCondLst>
                                    <p:cond delay="0"/>
                                  </p:stCondLst>
                                  <p:childTnLst>
                                    <p:animMotion origin="layout" path="M 0 0 L 0 -0.25 E" pathEditMode="relative" ptsTypes="">
                                      <p:cBhvr>
                                        <p:cTn id="120" dur="500" fill="hold"/>
                                        <p:tgtEl>
                                          <p:spTgt spid="167"/>
                                        </p:tgtEl>
                                        <p:attrNameLst>
                                          <p:attrName>ppt_x</p:attrName>
                                          <p:attrName>ppt_y</p:attrName>
                                        </p:attrNameLst>
                                      </p:cBhvr>
                                    </p:animMotion>
                                  </p:childTnLst>
                                </p:cTn>
                              </p:par>
                              <p:par>
                                <p:cTn id="121" presetID="64" presetClass="path" presetSubtype="0" accel="50000" decel="50000" fill="hold" grpId="0" nodeType="withEffect">
                                  <p:stCondLst>
                                    <p:cond delay="0"/>
                                  </p:stCondLst>
                                  <p:childTnLst>
                                    <p:animMotion origin="layout" path="M 0 0 L 0 -0.25 E" pathEditMode="relative" ptsTypes="">
                                      <p:cBhvr>
                                        <p:cTn id="122" dur="500" fill="hold"/>
                                        <p:tgtEl>
                                          <p:spTgt spid="168"/>
                                        </p:tgtEl>
                                        <p:attrNameLst>
                                          <p:attrName>ppt_x</p:attrName>
                                          <p:attrName>ppt_y</p:attrName>
                                        </p:attrNameLst>
                                      </p:cBhvr>
                                    </p:animMotion>
                                  </p:childTnLst>
                                </p:cTn>
                              </p:par>
                              <p:par>
                                <p:cTn id="123" presetID="64" presetClass="path" presetSubtype="0" accel="50000" decel="50000" fill="hold" grpId="0" nodeType="withEffect">
                                  <p:stCondLst>
                                    <p:cond delay="0"/>
                                  </p:stCondLst>
                                  <p:childTnLst>
                                    <p:animMotion origin="layout" path="M 0 0 L 0 -0.25 E" pathEditMode="relative" ptsTypes="">
                                      <p:cBhvr>
                                        <p:cTn id="124" dur="500" fill="hold"/>
                                        <p:tgtEl>
                                          <p:spTgt spid="169"/>
                                        </p:tgtEl>
                                        <p:attrNameLst>
                                          <p:attrName>ppt_x</p:attrName>
                                          <p:attrName>ppt_y</p:attrName>
                                        </p:attrNameLst>
                                      </p:cBhvr>
                                    </p:animMotion>
                                  </p:childTnLst>
                                </p:cTn>
                              </p:par>
                              <p:par>
                                <p:cTn id="125" presetID="64" presetClass="path" presetSubtype="0" accel="50000" decel="50000" fill="hold" grpId="0" nodeType="withEffect">
                                  <p:stCondLst>
                                    <p:cond delay="0"/>
                                  </p:stCondLst>
                                  <p:childTnLst>
                                    <p:animMotion origin="layout" path="M 0 0 L 0 -0.25 E" pathEditMode="relative" ptsTypes="">
                                      <p:cBhvr>
                                        <p:cTn id="126" dur="500" fill="hold"/>
                                        <p:tgtEl>
                                          <p:spTgt spid="170"/>
                                        </p:tgtEl>
                                        <p:attrNameLst>
                                          <p:attrName>ppt_x</p:attrName>
                                          <p:attrName>ppt_y</p:attrName>
                                        </p:attrNameLst>
                                      </p:cBhvr>
                                    </p:animMotion>
                                  </p:childTnLst>
                                </p:cTn>
                              </p:par>
                              <p:par>
                                <p:cTn id="127" presetID="64" presetClass="path" presetSubtype="0" accel="50000" decel="50000" fill="hold" grpId="0" nodeType="withEffect">
                                  <p:stCondLst>
                                    <p:cond delay="0"/>
                                  </p:stCondLst>
                                  <p:childTnLst>
                                    <p:animMotion origin="layout" path="M 0 0 L 0 -0.25 E" pathEditMode="relative" ptsTypes="">
                                      <p:cBhvr>
                                        <p:cTn id="128" dur="500" fill="hold"/>
                                        <p:tgtEl>
                                          <p:spTgt spid="171"/>
                                        </p:tgtEl>
                                        <p:attrNameLst>
                                          <p:attrName>ppt_x</p:attrName>
                                          <p:attrName>ppt_y</p:attrName>
                                        </p:attrNameLst>
                                      </p:cBhvr>
                                    </p:animMotion>
                                  </p:childTnLst>
                                </p:cTn>
                              </p:par>
                              <p:par>
                                <p:cTn id="129" presetID="64" presetClass="path" presetSubtype="0" accel="50000" decel="50000" fill="hold" grpId="0" nodeType="withEffect">
                                  <p:stCondLst>
                                    <p:cond delay="0"/>
                                  </p:stCondLst>
                                  <p:childTnLst>
                                    <p:animMotion origin="layout" path="M 0 0 L 0 -0.25 E" pathEditMode="relative" ptsTypes="">
                                      <p:cBhvr>
                                        <p:cTn id="130" dur="500" fill="hold"/>
                                        <p:tgtEl>
                                          <p:spTgt spid="172"/>
                                        </p:tgtEl>
                                        <p:attrNameLst>
                                          <p:attrName>ppt_x</p:attrName>
                                          <p:attrName>ppt_y</p:attrName>
                                        </p:attrNameLst>
                                      </p:cBhvr>
                                    </p:animMotion>
                                  </p:childTnLst>
                                </p:cTn>
                              </p:par>
                              <p:par>
                                <p:cTn id="131" presetID="64" presetClass="path" presetSubtype="0" accel="50000" decel="50000" fill="hold" grpId="0" nodeType="withEffect">
                                  <p:stCondLst>
                                    <p:cond delay="0"/>
                                  </p:stCondLst>
                                  <p:childTnLst>
                                    <p:animMotion origin="layout" path="M 0 0 L 0 -0.25 E" pathEditMode="relative" ptsTypes="">
                                      <p:cBhvr>
                                        <p:cTn id="132" dur="500" fill="hold"/>
                                        <p:tgtEl>
                                          <p:spTgt spid="173"/>
                                        </p:tgtEl>
                                        <p:attrNameLst>
                                          <p:attrName>ppt_x</p:attrName>
                                          <p:attrName>ppt_y</p:attrName>
                                        </p:attrNameLst>
                                      </p:cBhvr>
                                    </p:animMotion>
                                  </p:childTnLst>
                                </p:cTn>
                              </p:par>
                              <p:par>
                                <p:cTn id="133" presetID="64" presetClass="path" presetSubtype="0" accel="50000" decel="50000" fill="hold" nodeType="withEffect">
                                  <p:stCondLst>
                                    <p:cond delay="0"/>
                                  </p:stCondLst>
                                  <p:childTnLst>
                                    <p:animMotion origin="layout" path="M 0 0 L 0 -0.25 E" pathEditMode="relative" ptsTypes="">
                                      <p:cBhvr>
                                        <p:cTn id="134" dur="500" fill="hold"/>
                                        <p:tgtEl>
                                          <p:spTgt spid="174"/>
                                        </p:tgtEl>
                                        <p:attrNameLst>
                                          <p:attrName>ppt_x</p:attrName>
                                          <p:attrName>ppt_y</p:attrName>
                                        </p:attrNameLst>
                                      </p:cBhvr>
                                    </p:animMotion>
                                  </p:childTnLst>
                                </p:cTn>
                              </p:par>
                              <p:par>
                                <p:cTn id="135" presetID="64" presetClass="path" presetSubtype="0" accel="50000" decel="50000" fill="hold" nodeType="withEffect">
                                  <p:stCondLst>
                                    <p:cond delay="0"/>
                                  </p:stCondLst>
                                  <p:childTnLst>
                                    <p:animMotion origin="layout" path="M 0 0 L 0 -0.25 E" pathEditMode="relative" ptsTypes="">
                                      <p:cBhvr>
                                        <p:cTn id="136" dur="500" fill="hold"/>
                                        <p:tgtEl>
                                          <p:spTgt spid="175"/>
                                        </p:tgtEl>
                                        <p:attrNameLst>
                                          <p:attrName>ppt_x</p:attrName>
                                          <p:attrName>ppt_y</p:attrName>
                                        </p:attrNameLst>
                                      </p:cBhvr>
                                    </p:animMotion>
                                  </p:childTnLst>
                                </p:cTn>
                              </p:par>
                              <p:par>
                                <p:cTn id="137" presetID="64" presetClass="path" presetSubtype="0" accel="50000" decel="50000" fill="hold" nodeType="withEffect">
                                  <p:stCondLst>
                                    <p:cond delay="0"/>
                                  </p:stCondLst>
                                  <p:childTnLst>
                                    <p:animMotion origin="layout" path="M 0 0 L 0 -0.25 E" pathEditMode="relative" ptsTypes="">
                                      <p:cBhvr>
                                        <p:cTn id="138" dur="500" fill="hold"/>
                                        <p:tgtEl>
                                          <p:spTgt spid="176"/>
                                        </p:tgtEl>
                                        <p:attrNameLst>
                                          <p:attrName>ppt_x</p:attrName>
                                          <p:attrName>ppt_y</p:attrName>
                                        </p:attrNameLst>
                                      </p:cBhvr>
                                    </p:animMotion>
                                  </p:childTnLst>
                                </p:cTn>
                              </p:par>
                              <p:par>
                                <p:cTn id="139" presetID="64" presetClass="path" presetSubtype="0" accel="50000" decel="50000" fill="hold" nodeType="withEffect">
                                  <p:stCondLst>
                                    <p:cond delay="0"/>
                                  </p:stCondLst>
                                  <p:childTnLst>
                                    <p:animMotion origin="layout" path="M 0 0 L 0 -0.25 E" pathEditMode="relative" ptsTypes="">
                                      <p:cBhvr>
                                        <p:cTn id="140" dur="500" fill="hold"/>
                                        <p:tgtEl>
                                          <p:spTgt spid="177"/>
                                        </p:tgtEl>
                                        <p:attrNameLst>
                                          <p:attrName>ppt_x</p:attrName>
                                          <p:attrName>ppt_y</p:attrName>
                                        </p:attrNameLst>
                                      </p:cBhvr>
                                    </p:animMotion>
                                  </p:childTnLst>
                                </p:cTn>
                              </p:par>
                              <p:par>
                                <p:cTn id="141" presetID="64" presetClass="path" presetSubtype="0" accel="50000" decel="50000" fill="hold" nodeType="withEffect">
                                  <p:stCondLst>
                                    <p:cond delay="0"/>
                                  </p:stCondLst>
                                  <p:childTnLst>
                                    <p:animMotion origin="layout" path="M 0 0 L 0 -0.25 E" pathEditMode="relative" ptsTypes="">
                                      <p:cBhvr>
                                        <p:cTn id="142" dur="500" fill="hold"/>
                                        <p:tgtEl>
                                          <p:spTgt spid="178"/>
                                        </p:tgtEl>
                                        <p:attrNameLst>
                                          <p:attrName>ppt_x</p:attrName>
                                          <p:attrName>ppt_y</p:attrName>
                                        </p:attrNameLst>
                                      </p:cBhvr>
                                    </p:animMotion>
                                  </p:childTnLst>
                                </p:cTn>
                              </p:par>
                              <p:par>
                                <p:cTn id="143" presetID="64" presetClass="path" presetSubtype="0" accel="50000" decel="50000" fill="hold" nodeType="withEffect">
                                  <p:stCondLst>
                                    <p:cond delay="0"/>
                                  </p:stCondLst>
                                  <p:childTnLst>
                                    <p:animMotion origin="layout" path="M 0 0 L 0 -0.25 E" pathEditMode="relative" ptsTypes="">
                                      <p:cBhvr>
                                        <p:cTn id="144" dur="500" fill="hold"/>
                                        <p:tgtEl>
                                          <p:spTgt spid="17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111" grpId="0" animBg="1"/>
      <p:bldP spid="112" grpId="0" animBg="1"/>
      <p:bldP spid="114" grpId="0" animBg="1"/>
      <p:bldP spid="122" grpId="0"/>
      <p:bldP spid="125" grpId="0" animBg="1"/>
      <p:bldP spid="126" grpId="0" animBg="1"/>
      <p:bldP spid="127" grpId="0" animBg="1"/>
      <p:bldP spid="128" grpId="0" animBg="1"/>
      <p:bldP spid="129" grpId="0" animBg="1"/>
      <p:bldP spid="130" grpId="0" animBg="1"/>
      <p:bldP spid="131" grpId="0" animBg="1"/>
      <p:bldP spid="139" grpId="0" animBg="1"/>
      <p:bldP spid="143" grpId="0" animBg="1"/>
      <p:bldP spid="144" grpId="0" animBg="1"/>
      <p:bldP spid="145" grpId="0" animBg="1"/>
      <p:bldP spid="146" grpId="0" animBg="1"/>
      <p:bldP spid="153" grpId="0" animBg="1"/>
      <p:bldP spid="154" grpId="0" animBg="1"/>
      <p:bldP spid="155" grpId="0" animBg="1"/>
      <p:bldP spid="156" grpId="0" animBg="1"/>
      <p:bldP spid="157" grpId="0" animBg="1"/>
      <p:bldP spid="158" grpId="0" animBg="1"/>
      <p:bldP spid="159" grpId="0" animBg="1"/>
      <p:bldP spid="167" grpId="0" animBg="1"/>
      <p:bldP spid="168" grpId="0" animBg="1"/>
      <p:bldP spid="169" grpId="0" animBg="1"/>
      <p:bldP spid="170" grpId="0" animBg="1"/>
      <p:bldP spid="171" grpId="0" animBg="1"/>
      <p:bldP spid="172" grpId="0" animBg="1"/>
      <p:bldP spid="173" grpId="0" animBg="1"/>
      <p:bldP spid="191" grpId="0" animBg="1"/>
      <p:bldP spid="192" grpId="0" animBg="1"/>
      <p:bldP spid="193" grpId="0" animBg="1"/>
      <p:bldP spid="1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11480" cy="685800"/>
          </a:xfrm>
        </p:spPr>
        <p:txBody>
          <a:bodyPr/>
          <a:lstStyle/>
          <a:p>
            <a:pPr>
              <a:lnSpc>
                <a:spcPct val="100000"/>
              </a:lnSpc>
              <a:spcBef>
                <a:spcPts val="0"/>
              </a:spcBef>
            </a:pPr>
            <a:r>
              <a:rPr lang="en-GB" sz="2800" dirty="0"/>
              <a:t>Flexible Services for the Support of </a:t>
            </a:r>
            <a:r>
              <a:rPr lang="en-GB" sz="2800" dirty="0" smtClean="0"/>
              <a:t>Research (</a:t>
            </a:r>
            <a:r>
              <a:rPr lang="en-GB" sz="2800" dirty="0" err="1" smtClean="0"/>
              <a:t>FleSSR</a:t>
            </a:r>
            <a:r>
              <a:rPr lang="en-GB" sz="2800" dirty="0" smtClean="0"/>
              <a:t>) – 2008 -&gt; 2011</a:t>
            </a:r>
            <a:endParaRPr lang="en-GB" sz="2800" dirty="0"/>
          </a:p>
        </p:txBody>
      </p:sp>
      <p:sp>
        <p:nvSpPr>
          <p:cNvPr id="5" name="Text Placeholder 2"/>
          <p:cNvSpPr>
            <a:spLocks noGrp="1"/>
          </p:cNvSpPr>
          <p:nvPr>
            <p:ph sz="half" idx="1"/>
          </p:nvPr>
        </p:nvSpPr>
        <p:spPr>
          <a:xfrm>
            <a:off x="2915816" y="1124744"/>
            <a:ext cx="5904656" cy="4391025"/>
          </a:xfrm>
        </p:spPr>
        <p:txBody>
          <a:bodyPr/>
          <a:lstStyle/>
          <a:p>
            <a:pPr marL="0" indent="0">
              <a:spcBef>
                <a:spcPts val="600"/>
              </a:spcBef>
              <a:buNone/>
            </a:pPr>
            <a:r>
              <a:rPr lang="en-GB" sz="2200" dirty="0" smtClean="0">
                <a:solidFill>
                  <a:srgbClr val="C00000"/>
                </a:solidFill>
              </a:rPr>
              <a:t>6 Partners</a:t>
            </a:r>
            <a:endParaRPr lang="en-GB" sz="2200" dirty="0">
              <a:solidFill>
                <a:srgbClr val="C00000"/>
              </a:solidFill>
            </a:endParaRPr>
          </a:p>
          <a:p>
            <a:pPr>
              <a:spcBef>
                <a:spcPts val="1200"/>
              </a:spcBef>
            </a:pPr>
            <a:r>
              <a:rPr lang="en-GB" sz="2200" dirty="0"/>
              <a:t>A</a:t>
            </a:r>
            <a:r>
              <a:rPr lang="en-GB" sz="2200" dirty="0" smtClean="0"/>
              <a:t>cademic and industrial;</a:t>
            </a:r>
          </a:p>
          <a:p>
            <a:pPr>
              <a:spcBef>
                <a:spcPts val="1200"/>
              </a:spcBef>
            </a:pPr>
            <a:r>
              <a:rPr lang="en-GB" sz="2200" dirty="0" smtClean="0"/>
              <a:t>3 cloud infrastructures</a:t>
            </a:r>
            <a:r>
              <a:rPr lang="en-GB" sz="2200" dirty="0"/>
              <a:t>.</a:t>
            </a:r>
            <a:endParaRPr lang="en-GB" sz="2200" dirty="0" smtClean="0"/>
          </a:p>
          <a:p>
            <a:pPr marL="0" indent="0">
              <a:spcBef>
                <a:spcPts val="1800"/>
              </a:spcBef>
              <a:buNone/>
            </a:pPr>
            <a:r>
              <a:rPr lang="en-GB" sz="2200" dirty="0" smtClean="0">
                <a:solidFill>
                  <a:srgbClr val="C00000"/>
                </a:solidFill>
              </a:rPr>
              <a:t>Goals</a:t>
            </a:r>
          </a:p>
          <a:p>
            <a:pPr marL="0" lvl="1" indent="0">
              <a:spcBef>
                <a:spcPts val="1200"/>
              </a:spcBef>
              <a:buNone/>
            </a:pPr>
            <a:r>
              <a:rPr lang="en-US" sz="2200" dirty="0" smtClean="0"/>
              <a:t>Building federated cloud infrastructure, extending the use of UK NGS central services with cloud brokering and accounting.</a:t>
            </a:r>
          </a:p>
          <a:p>
            <a:pPr marL="0" lvl="1" indent="0">
              <a:spcBef>
                <a:spcPts val="1800"/>
              </a:spcBef>
              <a:buNone/>
            </a:pPr>
            <a:r>
              <a:rPr lang="en-US" sz="2200" dirty="0" smtClean="0">
                <a:solidFill>
                  <a:srgbClr val="C00000"/>
                </a:solidFill>
              </a:rPr>
              <a:t>Use cases</a:t>
            </a:r>
            <a:endParaRPr lang="en-US" sz="2200" dirty="0">
              <a:solidFill>
                <a:srgbClr val="C00000"/>
              </a:solidFill>
            </a:endParaRPr>
          </a:p>
          <a:p>
            <a:pPr marL="0" indent="-400050">
              <a:spcBef>
                <a:spcPts val="1200"/>
              </a:spcBef>
            </a:pPr>
            <a:r>
              <a:rPr lang="en-US" sz="2200" dirty="0" smtClean="0"/>
              <a:t>Multi </a:t>
            </a:r>
            <a:r>
              <a:rPr lang="en-US" sz="2200" dirty="0"/>
              <a:t>Platform Software </a:t>
            </a:r>
            <a:r>
              <a:rPr lang="en-US" sz="2200" dirty="0" smtClean="0"/>
              <a:t>Development;</a:t>
            </a:r>
            <a:endParaRPr lang="en-US" sz="2200" dirty="0"/>
          </a:p>
          <a:p>
            <a:pPr marL="0" indent="-400050">
              <a:spcBef>
                <a:spcPts val="1200"/>
              </a:spcBef>
            </a:pPr>
            <a:r>
              <a:rPr lang="en-US" sz="2200" dirty="0" smtClean="0"/>
              <a:t>On </a:t>
            </a:r>
            <a:r>
              <a:rPr lang="en-US" sz="2200" dirty="0"/>
              <a:t>demand Research data </a:t>
            </a:r>
            <a:r>
              <a:rPr lang="en-US" sz="2200" dirty="0" smtClean="0"/>
              <a:t>storage.</a:t>
            </a:r>
          </a:p>
        </p:txBody>
      </p:sp>
      <p:pic>
        <p:nvPicPr>
          <p:cNvPr id="7" name="Picture 5"/>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539552" y="2062742"/>
            <a:ext cx="1828800" cy="24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9552" y="1196752"/>
            <a:ext cx="182880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552" y="3671679"/>
            <a:ext cx="1828800" cy="49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9552" y="4487793"/>
            <a:ext cx="182880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39552" y="2622335"/>
            <a:ext cx="1828800" cy="731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39552" y="5445224"/>
            <a:ext cx="2088000" cy="52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http://www.ngs.ac.uk/sites/default/files/smooth_logo.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020272" y="6216367"/>
            <a:ext cx="1800000" cy="52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5969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spcBef>
                <a:spcPts val="0"/>
              </a:spcBef>
            </a:pPr>
            <a:r>
              <a:rPr lang="en-GB" sz="2800" dirty="0" err="1" smtClean="0"/>
              <a:t>FleSSR</a:t>
            </a:r>
            <a:r>
              <a:rPr lang="en-GB" sz="2800" dirty="0" smtClean="0"/>
              <a:t> Infrastructure assumptions &amp; Architecture</a:t>
            </a:r>
            <a:endParaRPr lang="en-GB" sz="2800" dirty="0"/>
          </a:p>
        </p:txBody>
      </p:sp>
      <p:grpSp>
        <p:nvGrpSpPr>
          <p:cNvPr id="3" name="Group 2"/>
          <p:cNvGrpSpPr/>
          <p:nvPr/>
        </p:nvGrpSpPr>
        <p:grpSpPr>
          <a:xfrm>
            <a:off x="251520" y="1556792"/>
            <a:ext cx="4953001" cy="3672408"/>
            <a:chOff x="555103" y="1092214"/>
            <a:chExt cx="7833321" cy="5145098"/>
          </a:xfrm>
        </p:grpSpPr>
        <p:sp>
          <p:nvSpPr>
            <p:cNvPr id="15" name="Cloud 14"/>
            <p:cNvSpPr/>
            <p:nvPr/>
          </p:nvSpPr>
          <p:spPr>
            <a:xfrm>
              <a:off x="2894752" y="3501008"/>
              <a:ext cx="2422800" cy="828000"/>
            </a:xfrm>
            <a:prstGeom prst="cloud">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2"/>
                  </a:solidFill>
                </a:rPr>
                <a:t>Oxford</a:t>
              </a:r>
              <a:endParaRPr lang="en-US" sz="1200" dirty="0">
                <a:solidFill>
                  <a:schemeClr val="tx2"/>
                </a:solidFill>
              </a:endParaRPr>
            </a:p>
          </p:txBody>
        </p:sp>
        <p:sp>
          <p:nvSpPr>
            <p:cNvPr id="16" name="Cloud 15"/>
            <p:cNvSpPr/>
            <p:nvPr/>
          </p:nvSpPr>
          <p:spPr>
            <a:xfrm>
              <a:off x="5965624" y="3429000"/>
              <a:ext cx="2422800" cy="828000"/>
            </a:xfrm>
            <a:prstGeom prst="cloud">
              <a:avLst/>
            </a:prstGeom>
            <a:noFill/>
            <a:ln w="317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2"/>
                  </a:solidFill>
                </a:rPr>
                <a:t>Reading</a:t>
              </a:r>
              <a:endParaRPr lang="en-US" sz="1200" dirty="0">
                <a:solidFill>
                  <a:schemeClr val="tx2"/>
                </a:solidFill>
              </a:endParaRPr>
            </a:p>
          </p:txBody>
        </p:sp>
        <p:sp>
          <p:nvSpPr>
            <p:cNvPr id="17" name="Cloud 16"/>
            <p:cNvSpPr>
              <a:spLocks noChangeAspect="1"/>
            </p:cNvSpPr>
            <p:nvPr/>
          </p:nvSpPr>
          <p:spPr>
            <a:xfrm>
              <a:off x="3419872" y="5408917"/>
              <a:ext cx="2424044" cy="828395"/>
            </a:xfrm>
            <a:prstGeom prst="cloud">
              <a:avLst/>
            </a:prstGeom>
            <a:noFill/>
            <a:ln w="3175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solidFill>
                    <a:schemeClr val="tx2"/>
                  </a:solidFill>
                </a:rPr>
                <a:t>Eduserv</a:t>
              </a:r>
              <a:endParaRPr lang="en-US" sz="1200" dirty="0">
                <a:solidFill>
                  <a:schemeClr val="tx2"/>
                </a:solidFill>
              </a:endParaRPr>
            </a:p>
          </p:txBody>
        </p:sp>
        <p:sp>
          <p:nvSpPr>
            <p:cNvPr id="18" name="Rectangle 17"/>
            <p:cNvSpPr/>
            <p:nvPr/>
          </p:nvSpPr>
          <p:spPr>
            <a:xfrm>
              <a:off x="555103" y="1268760"/>
              <a:ext cx="2072681" cy="864096"/>
            </a:xfrm>
            <a:prstGeom prst="rect">
              <a:avLst/>
            </a:prstGeom>
            <a:noFill/>
            <a:ln w="317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solidFill>
                    <a:schemeClr val="tx2"/>
                  </a:solidFill>
                </a:rPr>
                <a:t>Zeel</a:t>
              </a:r>
              <a:r>
                <a:rPr lang="en-US" sz="1200" dirty="0" smtClean="0">
                  <a:solidFill>
                    <a:schemeClr val="tx2"/>
                  </a:solidFill>
                </a:rPr>
                <a:t>/i Broker</a:t>
              </a:r>
              <a:endParaRPr lang="en-US" sz="1200" dirty="0">
                <a:solidFill>
                  <a:schemeClr val="tx2"/>
                </a:solidFill>
              </a:endParaRPr>
            </a:p>
          </p:txBody>
        </p:sp>
        <p:pic>
          <p:nvPicPr>
            <p:cNvPr id="19" name="Picture 5"/>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418764" y="1092214"/>
              <a:ext cx="421475" cy="64842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an 19"/>
            <p:cNvSpPr/>
            <p:nvPr/>
          </p:nvSpPr>
          <p:spPr>
            <a:xfrm>
              <a:off x="611560" y="3933056"/>
              <a:ext cx="1656184" cy="1818248"/>
            </a:xfrm>
            <a:prstGeom prst="can">
              <a:avLst/>
            </a:prstGeom>
            <a:noFill/>
            <a:ln w="3175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2"/>
                  </a:solidFill>
                </a:rPr>
                <a:t>STFC/NGS Accounting Database</a:t>
              </a:r>
              <a:endParaRPr lang="en-US" sz="1200" dirty="0">
                <a:solidFill>
                  <a:schemeClr val="tx2"/>
                </a:solidFill>
              </a:endParaRPr>
            </a:p>
          </p:txBody>
        </p:sp>
        <p:cxnSp>
          <p:nvCxnSpPr>
            <p:cNvPr id="21" name="Straight Arrow Connector 20"/>
            <p:cNvCxnSpPr/>
            <p:nvPr/>
          </p:nvCxnSpPr>
          <p:spPr>
            <a:xfrm flipH="1">
              <a:off x="2894752" y="1592620"/>
              <a:ext cx="3189416" cy="0"/>
            </a:xfrm>
            <a:prstGeom prst="straightConnector1">
              <a:avLst/>
            </a:prstGeom>
            <a:ln w="31750">
              <a:solidFill>
                <a:schemeClr val="tx1">
                  <a:lumMod val="65000"/>
                  <a:lumOff val="35000"/>
                </a:schemeClr>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840239" y="1916832"/>
              <a:ext cx="336785" cy="1368152"/>
            </a:xfrm>
            <a:prstGeom prst="straightConnector1">
              <a:avLst/>
            </a:prstGeom>
            <a:ln w="3175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164964" y="1916832"/>
              <a:ext cx="1253800" cy="3384376"/>
            </a:xfrm>
            <a:prstGeom prst="straightConnector1">
              <a:avLst/>
            </a:prstGeom>
            <a:ln w="3175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211960" y="1844824"/>
              <a:ext cx="1906008" cy="1476164"/>
            </a:xfrm>
            <a:prstGeom prst="straightConnector1">
              <a:avLst/>
            </a:prstGeom>
            <a:ln w="3175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07704" y="2323701"/>
              <a:ext cx="1872208" cy="1105299"/>
            </a:xfrm>
            <a:prstGeom prst="straightConnector1">
              <a:avLst/>
            </a:prstGeom>
            <a:ln w="31750">
              <a:solidFill>
                <a:schemeClr val="tx1">
                  <a:lumMod val="65000"/>
                  <a:lumOff val="35000"/>
                </a:schemeClr>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267744" y="2285256"/>
              <a:ext cx="4572495" cy="1143744"/>
            </a:xfrm>
            <a:prstGeom prst="straightConnector1">
              <a:avLst/>
            </a:prstGeom>
            <a:ln w="31750">
              <a:solidFill>
                <a:schemeClr val="tx1">
                  <a:lumMod val="65000"/>
                  <a:lumOff val="35000"/>
                </a:schemeClr>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331640" y="2323701"/>
              <a:ext cx="2448272" cy="3085216"/>
            </a:xfrm>
            <a:prstGeom prst="straightConnector1">
              <a:avLst/>
            </a:prstGeom>
            <a:ln w="31750">
              <a:solidFill>
                <a:schemeClr val="tx1">
                  <a:lumMod val="65000"/>
                  <a:lumOff val="35000"/>
                </a:schemeClr>
              </a:solidFill>
              <a:tailEnd type="triangle"/>
            </a:ln>
            <a:effectLst/>
          </p:spPr>
          <p:style>
            <a:lnRef idx="1">
              <a:schemeClr val="accent1"/>
            </a:lnRef>
            <a:fillRef idx="0">
              <a:schemeClr val="accent1"/>
            </a:fillRef>
            <a:effectRef idx="0">
              <a:schemeClr val="accent1"/>
            </a:effectRef>
            <a:fontRef idx="minor">
              <a:schemeClr val="tx1"/>
            </a:fontRef>
          </p:style>
        </p:cxnSp>
        <p:pic>
          <p:nvPicPr>
            <p:cNvPr id="44" name="Picture 5"/>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571164" y="1092214"/>
              <a:ext cx="421475" cy="64842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5"/>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723564" y="1092214"/>
              <a:ext cx="421475" cy="64842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5"/>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875964" y="1092214"/>
              <a:ext cx="421475" cy="64842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5"/>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028364" y="1092214"/>
              <a:ext cx="421475" cy="64842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5"/>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180764" y="1092214"/>
              <a:ext cx="421475" cy="64842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5"/>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333164" y="1092214"/>
              <a:ext cx="421475" cy="64842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7" name="Straight Arrow Connector 56"/>
            <p:cNvCxnSpPr/>
            <p:nvPr/>
          </p:nvCxnSpPr>
          <p:spPr>
            <a:xfrm>
              <a:off x="971600" y="2285256"/>
              <a:ext cx="0" cy="1557744"/>
            </a:xfrm>
            <a:prstGeom prst="straightConnector1">
              <a:avLst/>
            </a:prstGeom>
            <a:ln w="31750">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2411760" y="4077072"/>
              <a:ext cx="432048" cy="216024"/>
            </a:xfrm>
            <a:prstGeom prst="straightConnector1">
              <a:avLst/>
            </a:prstGeom>
            <a:ln w="31750">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2411760" y="5085184"/>
              <a:ext cx="864096" cy="666120"/>
            </a:xfrm>
            <a:prstGeom prst="straightConnector1">
              <a:avLst/>
            </a:prstGeom>
            <a:ln w="31750">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2555776" y="4185084"/>
              <a:ext cx="3409848" cy="540060"/>
            </a:xfrm>
            <a:prstGeom prst="straightConnector1">
              <a:avLst/>
            </a:prstGeom>
            <a:ln w="31750">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grpSp>
      <p:pic>
        <p:nvPicPr>
          <p:cNvPr id="26" name="Picture 2" descr="http://www.ngs.ac.uk/sites/default/files/smooth_logo.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20272" y="6216367"/>
            <a:ext cx="1800000" cy="525001"/>
          </a:xfrm>
          <a:prstGeom prst="rect">
            <a:avLst/>
          </a:prstGeom>
          <a:noFill/>
          <a:extLst>
            <a:ext uri="{909E8E84-426E-40dd-AFC4-6F175D3DCCD1}">
              <a14:hiddenFill xmlns:a14="http://schemas.microsoft.com/office/drawing/2010/main">
                <a:solidFill>
                  <a:srgbClr val="FFFFFF"/>
                </a:solidFill>
              </a14:hiddenFill>
            </a:ext>
          </a:extLst>
        </p:spPr>
      </p:pic>
      <p:sp>
        <p:nvSpPr>
          <p:cNvPr id="28" name="Text Placeholder 2"/>
          <p:cNvSpPr txBox="1">
            <a:spLocks/>
          </p:cNvSpPr>
          <p:nvPr/>
        </p:nvSpPr>
        <p:spPr>
          <a:xfrm>
            <a:off x="5292080" y="980728"/>
            <a:ext cx="3760539" cy="4391025"/>
          </a:xfrm>
          <a:prstGeom prst="rect">
            <a:avLst/>
          </a:prstGeom>
        </p:spPr>
        <p:txBody>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514350" indent="-457200">
              <a:spcBef>
                <a:spcPts val="1000"/>
              </a:spcBef>
            </a:pPr>
            <a:r>
              <a:rPr lang="en-GB" sz="1400" b="1" dirty="0" smtClean="0"/>
              <a:t>Local/Global</a:t>
            </a:r>
            <a:r>
              <a:rPr lang="en-GB" sz="1400" dirty="0" smtClean="0"/>
              <a:t>: services depends either on local or global access. Cloud brokering is not mandatory for AWS-like service access; </a:t>
            </a:r>
          </a:p>
          <a:p>
            <a:pPr marL="514350" indent="-457200">
              <a:spcBef>
                <a:spcPts val="1000"/>
              </a:spcBef>
            </a:pPr>
            <a:r>
              <a:rPr lang="en-GB" sz="1400" b="1" dirty="0" smtClean="0"/>
              <a:t>Multiple identities</a:t>
            </a:r>
            <a:r>
              <a:rPr lang="en-GB" sz="1400" dirty="0" smtClean="0"/>
              <a:t>: every user may have multiple identities, both local and global;</a:t>
            </a:r>
            <a:endParaRPr lang="en-GB" sz="1200" dirty="0" smtClean="0"/>
          </a:p>
          <a:p>
            <a:pPr marL="514350" indent="-457200">
              <a:spcBef>
                <a:spcPts val="1000"/>
              </a:spcBef>
            </a:pPr>
            <a:r>
              <a:rPr lang="en-GB" sz="1400" b="1" dirty="0" smtClean="0"/>
              <a:t>Only personal identities</a:t>
            </a:r>
            <a:r>
              <a:rPr lang="en-GB" sz="1400" dirty="0" smtClean="0"/>
              <a:t>: group identities are not implemented. The management of every single identity is left to the legally responsible user;</a:t>
            </a:r>
          </a:p>
          <a:p>
            <a:pPr marL="514350" indent="-457200">
              <a:spcBef>
                <a:spcPts val="1000"/>
              </a:spcBef>
            </a:pPr>
            <a:r>
              <a:rPr lang="en-GB" sz="1400" b="1" dirty="0" smtClean="0"/>
              <a:t>Multiple AA technologies</a:t>
            </a:r>
            <a:r>
              <a:rPr lang="en-GB" sz="1400" dirty="0" smtClean="0"/>
              <a:t>: AA may differ depending on local and global policies/technologies;</a:t>
            </a:r>
          </a:p>
          <a:p>
            <a:pPr marL="514350" indent="-457200">
              <a:spcBef>
                <a:spcPts val="1000"/>
              </a:spcBef>
            </a:pPr>
            <a:r>
              <a:rPr lang="en-GB" sz="1400" b="1" dirty="0" smtClean="0"/>
              <a:t>Multiple accounting</a:t>
            </a:r>
            <a:r>
              <a:rPr lang="en-GB" sz="1400" dirty="0" smtClean="0"/>
              <a:t>: every single identity is accounted for its usage. Every individual may get multiple invoices.</a:t>
            </a:r>
          </a:p>
        </p:txBody>
      </p:sp>
    </p:spTree>
    <p:extLst>
      <p:ext uri="{BB962C8B-B14F-4D97-AF65-F5344CB8AC3E}">
        <p14:creationId xmlns:p14="http://schemas.microsoft.com/office/powerpoint/2010/main" val="10609767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963863" indent="-2963863">
              <a:lnSpc>
                <a:spcPct val="100000"/>
              </a:lnSpc>
              <a:spcBef>
                <a:spcPts val="0"/>
              </a:spcBef>
            </a:pPr>
            <a:r>
              <a:rPr lang="en-GB" sz="2600" dirty="0" err="1" smtClean="0"/>
              <a:t>FleSSR</a:t>
            </a:r>
            <a:r>
              <a:rPr lang="en-GB" sz="2600" dirty="0" smtClean="0"/>
              <a:t> Use Case</a:t>
            </a:r>
            <a:r>
              <a:rPr lang="en-GB" sz="2600" dirty="0"/>
              <a:t>s</a:t>
            </a:r>
          </a:p>
        </p:txBody>
      </p:sp>
      <p:grpSp>
        <p:nvGrpSpPr>
          <p:cNvPr id="3" name="Group 2"/>
          <p:cNvGrpSpPr/>
          <p:nvPr/>
        </p:nvGrpSpPr>
        <p:grpSpPr>
          <a:xfrm>
            <a:off x="179512" y="905639"/>
            <a:ext cx="4536504" cy="2988508"/>
            <a:chOff x="539552" y="1232580"/>
            <a:chExt cx="8136904" cy="4680676"/>
          </a:xfrm>
        </p:grpSpPr>
        <p:pic>
          <p:nvPicPr>
            <p:cNvPr id="4" name="Picture 5"/>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261419" y="1232580"/>
              <a:ext cx="421475" cy="64842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55103" y="1268760"/>
              <a:ext cx="2072681" cy="864096"/>
            </a:xfrm>
            <a:prstGeom prst="rect">
              <a:avLst/>
            </a:prstGeom>
            <a:solidFill>
              <a:srgbClr val="FFFFFF"/>
            </a:solidFill>
            <a:ln w="317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smtClean="0">
                  <a:solidFill>
                    <a:schemeClr val="tx2"/>
                  </a:solidFill>
                </a:rPr>
                <a:t>Zeel</a:t>
              </a:r>
              <a:r>
                <a:rPr lang="en-US" sz="1100" dirty="0" smtClean="0">
                  <a:solidFill>
                    <a:schemeClr val="tx2"/>
                  </a:solidFill>
                </a:rPr>
                <a:t>/i Broker</a:t>
              </a:r>
              <a:endParaRPr lang="en-US" sz="1100" dirty="0">
                <a:solidFill>
                  <a:schemeClr val="tx2"/>
                </a:solidFill>
              </a:endParaRPr>
            </a:p>
          </p:txBody>
        </p:sp>
        <p:cxnSp>
          <p:nvCxnSpPr>
            <p:cNvPr id="6" name="Straight Arrow Connector 5"/>
            <p:cNvCxnSpPr/>
            <p:nvPr/>
          </p:nvCxnSpPr>
          <p:spPr>
            <a:xfrm flipH="1">
              <a:off x="2771800" y="1628800"/>
              <a:ext cx="288032" cy="0"/>
            </a:xfrm>
            <a:prstGeom prst="straightConnector1">
              <a:avLst/>
            </a:prstGeom>
            <a:ln w="31750">
              <a:solidFill>
                <a:srgbClr val="C00000"/>
              </a:solidFill>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275856" y="1268760"/>
              <a:ext cx="2736304" cy="864096"/>
            </a:xfrm>
            <a:prstGeom prst="rect">
              <a:avLst/>
            </a:prstGeom>
            <a:solidFill>
              <a:srgbClr val="FFFFFF"/>
            </a:solidFill>
            <a:ln w="317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2"/>
                  </a:solidFill>
                </a:rPr>
                <a:t>Instance configuration manager</a:t>
              </a:r>
              <a:endParaRPr lang="en-US" sz="1050" dirty="0">
                <a:solidFill>
                  <a:schemeClr val="tx2"/>
                </a:solidFill>
              </a:endParaRPr>
            </a:p>
          </p:txBody>
        </p:sp>
        <p:cxnSp>
          <p:nvCxnSpPr>
            <p:cNvPr id="10" name="Straight Arrow Connector 9"/>
            <p:cNvCxnSpPr/>
            <p:nvPr/>
          </p:nvCxnSpPr>
          <p:spPr>
            <a:xfrm flipH="1">
              <a:off x="6192272" y="1628800"/>
              <a:ext cx="900000" cy="0"/>
            </a:xfrm>
            <a:prstGeom prst="straightConnector1">
              <a:avLst/>
            </a:prstGeom>
            <a:ln w="31750">
              <a:solidFill>
                <a:srgbClr val="C00000"/>
              </a:solidFill>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11" name="Cloud 10"/>
            <p:cNvSpPr/>
            <p:nvPr/>
          </p:nvSpPr>
          <p:spPr>
            <a:xfrm>
              <a:off x="539552" y="3140968"/>
              <a:ext cx="4104456" cy="1044116"/>
            </a:xfrm>
            <a:prstGeom prst="cloud">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smtClean="0">
                  <a:solidFill>
                    <a:schemeClr val="tx2"/>
                  </a:solidFill>
                </a:rPr>
                <a:t>FleSSR</a:t>
              </a:r>
              <a:r>
                <a:rPr lang="en-US" sz="1100" dirty="0" smtClean="0">
                  <a:solidFill>
                    <a:schemeClr val="tx2"/>
                  </a:solidFill>
                </a:rPr>
                <a:t> cloud</a:t>
              </a:r>
              <a:endParaRPr lang="en-US" sz="1100" dirty="0">
                <a:solidFill>
                  <a:schemeClr val="tx2"/>
                </a:solidFill>
              </a:endParaRPr>
            </a:p>
          </p:txBody>
        </p:sp>
        <p:sp>
          <p:nvSpPr>
            <p:cNvPr id="14" name="Rectangle 13"/>
            <p:cNvSpPr/>
            <p:nvPr/>
          </p:nvSpPr>
          <p:spPr>
            <a:xfrm>
              <a:off x="3275856" y="2132856"/>
              <a:ext cx="2736304" cy="432048"/>
            </a:xfrm>
            <a:prstGeom prst="rect">
              <a:avLst/>
            </a:prstGeom>
            <a:noFill/>
            <a:ln w="317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2"/>
                  </a:solidFill>
                </a:rPr>
                <a:t>Build manager</a:t>
              </a:r>
              <a:endParaRPr lang="en-US" sz="1100" dirty="0">
                <a:solidFill>
                  <a:schemeClr val="tx2"/>
                </a:solidFill>
              </a:endParaRPr>
            </a:p>
          </p:txBody>
        </p:sp>
        <p:sp>
          <p:nvSpPr>
            <p:cNvPr id="15" name="Rectangle 14"/>
            <p:cNvSpPr/>
            <p:nvPr/>
          </p:nvSpPr>
          <p:spPr>
            <a:xfrm>
              <a:off x="6603775" y="2492896"/>
              <a:ext cx="2072681" cy="864096"/>
            </a:xfrm>
            <a:prstGeom prst="rect">
              <a:avLst/>
            </a:prstGeom>
            <a:noFill/>
            <a:ln w="3175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2"/>
                  </a:solidFill>
                </a:rPr>
                <a:t>CVS / SVN repository</a:t>
              </a:r>
              <a:endParaRPr lang="en-US" sz="1100" dirty="0">
                <a:solidFill>
                  <a:schemeClr val="tx2"/>
                </a:solidFill>
              </a:endParaRPr>
            </a:p>
          </p:txBody>
        </p:sp>
        <p:cxnSp>
          <p:nvCxnSpPr>
            <p:cNvPr id="20" name="Straight Arrow Connector 19"/>
            <p:cNvCxnSpPr/>
            <p:nvPr/>
          </p:nvCxnSpPr>
          <p:spPr>
            <a:xfrm>
              <a:off x="2195736" y="2276872"/>
              <a:ext cx="0" cy="720080"/>
            </a:xfrm>
            <a:prstGeom prst="straightConnector1">
              <a:avLst/>
            </a:prstGeom>
            <a:ln w="31750">
              <a:solidFill>
                <a:srgbClr val="C00000"/>
              </a:solidFill>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9554" y="4977172"/>
              <a:ext cx="1296142" cy="650763"/>
            </a:xfrm>
            <a:prstGeom prst="rect">
              <a:avLst/>
            </a:prstGeom>
            <a:noFill/>
            <a:ln w="31750" cap="rnd">
              <a:solidFill>
                <a:schemeClr val="accent1">
                  <a:shade val="50000"/>
                </a:schemeClr>
              </a:solidFill>
            </a:ln>
            <a:effectLst/>
          </p:spPr>
          <p:txBody>
            <a:bodyPr wrap="square" rtlCol="0">
              <a:spAutoFit/>
            </a:bodyPr>
            <a:lstStyle/>
            <a:p>
              <a:pPr algn="ctr"/>
              <a:r>
                <a:rPr lang="en-GB" sz="1050" dirty="0" smtClean="0">
                  <a:solidFill>
                    <a:schemeClr val="tx2"/>
                  </a:solidFill>
                </a:rPr>
                <a:t>Build instance 1</a:t>
              </a:r>
              <a:endParaRPr lang="en-GB" sz="1050" dirty="0">
                <a:solidFill>
                  <a:schemeClr val="tx2"/>
                </a:solidFill>
              </a:endParaRPr>
            </a:p>
          </p:txBody>
        </p:sp>
        <p:sp>
          <p:nvSpPr>
            <p:cNvPr id="29" name="TextBox 28"/>
            <p:cNvSpPr txBox="1"/>
            <p:nvPr/>
          </p:nvSpPr>
          <p:spPr>
            <a:xfrm>
              <a:off x="1979714" y="4977172"/>
              <a:ext cx="1296142" cy="650763"/>
            </a:xfrm>
            <a:prstGeom prst="rect">
              <a:avLst/>
            </a:prstGeom>
            <a:noFill/>
            <a:ln w="31750" cap="rnd">
              <a:solidFill>
                <a:schemeClr val="accent1">
                  <a:shade val="50000"/>
                </a:schemeClr>
              </a:solidFill>
            </a:ln>
            <a:effectLst/>
          </p:spPr>
          <p:txBody>
            <a:bodyPr wrap="square" rtlCol="0">
              <a:spAutoFit/>
            </a:bodyPr>
            <a:lstStyle/>
            <a:p>
              <a:pPr algn="ctr"/>
              <a:r>
                <a:rPr lang="en-GB" sz="1050" dirty="0" smtClean="0">
                  <a:solidFill>
                    <a:schemeClr val="tx2"/>
                  </a:solidFill>
                </a:rPr>
                <a:t>Build instance 2</a:t>
              </a:r>
              <a:endParaRPr lang="en-GB" sz="1050" dirty="0">
                <a:solidFill>
                  <a:schemeClr val="tx2"/>
                </a:solidFill>
              </a:endParaRPr>
            </a:p>
          </p:txBody>
        </p:sp>
        <p:sp>
          <p:nvSpPr>
            <p:cNvPr id="30" name="TextBox 29"/>
            <p:cNvSpPr txBox="1"/>
            <p:nvPr/>
          </p:nvSpPr>
          <p:spPr>
            <a:xfrm>
              <a:off x="3419874" y="4977172"/>
              <a:ext cx="1296142" cy="650763"/>
            </a:xfrm>
            <a:prstGeom prst="rect">
              <a:avLst/>
            </a:prstGeom>
            <a:noFill/>
            <a:ln w="31750" cap="rnd">
              <a:solidFill>
                <a:schemeClr val="accent1">
                  <a:shade val="50000"/>
                </a:schemeClr>
              </a:solidFill>
            </a:ln>
            <a:effectLst/>
          </p:spPr>
          <p:txBody>
            <a:bodyPr wrap="square" rtlCol="0">
              <a:spAutoFit/>
            </a:bodyPr>
            <a:lstStyle/>
            <a:p>
              <a:pPr algn="ctr"/>
              <a:r>
                <a:rPr lang="en-GB" sz="1050" dirty="0" smtClean="0">
                  <a:solidFill>
                    <a:schemeClr val="tx2"/>
                  </a:solidFill>
                </a:rPr>
                <a:t>Build instance 3</a:t>
              </a:r>
              <a:endParaRPr lang="en-GB" sz="1050" dirty="0">
                <a:solidFill>
                  <a:schemeClr val="tx2"/>
                </a:solidFill>
              </a:endParaRPr>
            </a:p>
          </p:txBody>
        </p:sp>
        <p:sp>
          <p:nvSpPr>
            <p:cNvPr id="31" name="TextBox 30"/>
            <p:cNvSpPr txBox="1"/>
            <p:nvPr/>
          </p:nvSpPr>
          <p:spPr>
            <a:xfrm>
              <a:off x="4860033" y="4977172"/>
              <a:ext cx="1296142" cy="650763"/>
            </a:xfrm>
            <a:prstGeom prst="rect">
              <a:avLst/>
            </a:prstGeom>
            <a:noFill/>
            <a:ln w="31750" cap="rnd">
              <a:solidFill>
                <a:schemeClr val="accent1">
                  <a:shade val="50000"/>
                </a:schemeClr>
              </a:solidFill>
            </a:ln>
            <a:effectLst/>
          </p:spPr>
          <p:txBody>
            <a:bodyPr wrap="square" rtlCol="0">
              <a:spAutoFit/>
            </a:bodyPr>
            <a:lstStyle/>
            <a:p>
              <a:pPr algn="ctr"/>
              <a:r>
                <a:rPr lang="en-GB" sz="1050" dirty="0" smtClean="0">
                  <a:solidFill>
                    <a:schemeClr val="tx2"/>
                  </a:solidFill>
                </a:rPr>
                <a:t>Build instance 4</a:t>
              </a:r>
              <a:endParaRPr lang="en-GB" sz="1050" dirty="0">
                <a:solidFill>
                  <a:schemeClr val="tx2"/>
                </a:solidFill>
              </a:endParaRPr>
            </a:p>
          </p:txBody>
        </p:sp>
        <p:sp>
          <p:nvSpPr>
            <p:cNvPr id="32" name="TextBox 31"/>
            <p:cNvSpPr txBox="1"/>
            <p:nvPr/>
          </p:nvSpPr>
          <p:spPr>
            <a:xfrm>
              <a:off x="6300193" y="4977172"/>
              <a:ext cx="1296142" cy="650763"/>
            </a:xfrm>
            <a:prstGeom prst="rect">
              <a:avLst/>
            </a:prstGeom>
            <a:noFill/>
            <a:ln w="31750" cap="rnd">
              <a:solidFill>
                <a:schemeClr val="accent1">
                  <a:shade val="50000"/>
                </a:schemeClr>
              </a:solidFill>
            </a:ln>
            <a:effectLst/>
          </p:spPr>
          <p:txBody>
            <a:bodyPr wrap="square" rtlCol="0">
              <a:spAutoFit/>
            </a:bodyPr>
            <a:lstStyle/>
            <a:p>
              <a:pPr algn="ctr"/>
              <a:r>
                <a:rPr lang="en-GB" sz="1050" dirty="0" smtClean="0">
                  <a:solidFill>
                    <a:schemeClr val="tx2"/>
                  </a:solidFill>
                </a:rPr>
                <a:t>Build instance 5</a:t>
              </a:r>
              <a:endParaRPr lang="en-GB" sz="1050" dirty="0">
                <a:solidFill>
                  <a:schemeClr val="tx2"/>
                </a:solidFill>
              </a:endParaRPr>
            </a:p>
          </p:txBody>
        </p:sp>
        <p:cxnSp>
          <p:nvCxnSpPr>
            <p:cNvPr id="33" name="Straight Arrow Connector 32"/>
            <p:cNvCxnSpPr/>
            <p:nvPr/>
          </p:nvCxnSpPr>
          <p:spPr>
            <a:xfrm flipH="1">
              <a:off x="1187624" y="4257092"/>
              <a:ext cx="792089" cy="576064"/>
            </a:xfrm>
            <a:prstGeom prst="straightConnector1">
              <a:avLst/>
            </a:prstGeom>
            <a:ln w="3175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591780" y="4257092"/>
              <a:ext cx="36004" cy="576064"/>
            </a:xfrm>
            <a:prstGeom prst="straightConnector1">
              <a:avLst/>
            </a:prstGeom>
            <a:ln w="3175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208041" y="4257092"/>
              <a:ext cx="859903" cy="576064"/>
            </a:xfrm>
            <a:prstGeom prst="straightConnector1">
              <a:avLst/>
            </a:prstGeom>
            <a:ln w="3175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283968" y="4005064"/>
              <a:ext cx="2520280" cy="828092"/>
            </a:xfrm>
            <a:prstGeom prst="straightConnector1">
              <a:avLst/>
            </a:prstGeom>
            <a:ln w="3175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923928" y="4185084"/>
              <a:ext cx="1368152" cy="648072"/>
            </a:xfrm>
            <a:prstGeom prst="straightConnector1">
              <a:avLst/>
            </a:prstGeom>
            <a:ln w="3175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187624" y="5733256"/>
              <a:ext cx="0" cy="180000"/>
            </a:xfrm>
            <a:prstGeom prst="line">
              <a:avLst/>
            </a:prstGeom>
            <a:ln w="31750">
              <a:solidFill>
                <a:srgbClr val="C00000"/>
              </a:solidFill>
              <a:headEnd type="triangle"/>
              <a:tailEnd type="none"/>
            </a:ln>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699792" y="5733256"/>
              <a:ext cx="0" cy="180000"/>
            </a:xfrm>
            <a:prstGeom prst="line">
              <a:avLst/>
            </a:prstGeom>
            <a:ln w="31750">
              <a:solidFill>
                <a:srgbClr val="C00000"/>
              </a:solidFill>
              <a:headEnd type="triangle"/>
              <a:tailEnd type="none"/>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139952" y="5733256"/>
              <a:ext cx="0" cy="180000"/>
            </a:xfrm>
            <a:prstGeom prst="line">
              <a:avLst/>
            </a:prstGeom>
            <a:ln w="31750">
              <a:solidFill>
                <a:srgbClr val="C00000"/>
              </a:solidFill>
              <a:headEnd type="triangle"/>
              <a:tailEnd type="none"/>
            </a:ln>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08104" y="5733256"/>
              <a:ext cx="0" cy="180000"/>
            </a:xfrm>
            <a:prstGeom prst="line">
              <a:avLst/>
            </a:prstGeom>
            <a:ln w="31750">
              <a:solidFill>
                <a:srgbClr val="C00000"/>
              </a:solidFill>
              <a:headEnd type="triangle"/>
              <a:tailEnd type="none"/>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020272" y="5733256"/>
              <a:ext cx="0" cy="180000"/>
            </a:xfrm>
            <a:prstGeom prst="line">
              <a:avLst/>
            </a:prstGeom>
            <a:ln w="31750">
              <a:solidFill>
                <a:srgbClr val="C00000"/>
              </a:solidFill>
              <a:headEnd type="triangle"/>
              <a:tailEnd type="none"/>
            </a:ln>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187624" y="5913256"/>
              <a:ext cx="6768752" cy="0"/>
            </a:xfrm>
            <a:prstGeom prst="line">
              <a:avLst/>
            </a:prstGeom>
            <a:ln w="31750">
              <a:solidFill>
                <a:srgbClr val="C00000"/>
              </a:solidFill>
            </a:ln>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956376" y="3429000"/>
              <a:ext cx="0" cy="2484256"/>
            </a:xfrm>
            <a:prstGeom prst="line">
              <a:avLst/>
            </a:prstGeom>
            <a:ln w="31750">
              <a:solidFill>
                <a:srgbClr val="C00000"/>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544108" y="2708920"/>
              <a:ext cx="2412268" cy="2268252"/>
            </a:xfrm>
            <a:prstGeom prst="line">
              <a:avLst/>
            </a:prstGeom>
            <a:ln w="31750">
              <a:solidFill>
                <a:srgbClr val="C00000"/>
              </a:solidFill>
              <a:headEnd type="triangle"/>
              <a:tailEnd type="none"/>
            </a:ln>
            <a:effectLst/>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956376" y="4977172"/>
              <a:ext cx="0" cy="93608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34" name="Picture 2" descr="http://www.ngs.ac.uk/sites/default/files/smooth_logo.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20272" y="6216367"/>
            <a:ext cx="1800000" cy="525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520" y="3966155"/>
            <a:ext cx="4032448" cy="1107996"/>
          </a:xfrm>
          <a:prstGeom prst="rect">
            <a:avLst/>
          </a:prstGeom>
        </p:spPr>
        <p:txBody>
          <a:bodyPr wrap="square">
            <a:spAutoFit/>
          </a:bodyPr>
          <a:lstStyle/>
          <a:p>
            <a:pPr algn="ctr"/>
            <a:r>
              <a:rPr lang="en-GB" dirty="0"/>
              <a:t>Multi Platform Software </a:t>
            </a:r>
            <a:r>
              <a:rPr lang="en-GB" dirty="0" smtClean="0"/>
              <a:t>Development</a:t>
            </a:r>
          </a:p>
          <a:p>
            <a:r>
              <a:rPr lang="en-GB" sz="1800" dirty="0" smtClean="0"/>
              <a:t>- Management of multiple VM instances</a:t>
            </a:r>
            <a:endParaRPr lang="en-GB" sz="1800" dirty="0"/>
          </a:p>
        </p:txBody>
      </p:sp>
      <p:grpSp>
        <p:nvGrpSpPr>
          <p:cNvPr id="35" name="Group 34"/>
          <p:cNvGrpSpPr/>
          <p:nvPr/>
        </p:nvGrpSpPr>
        <p:grpSpPr>
          <a:xfrm>
            <a:off x="4932040" y="3212976"/>
            <a:ext cx="4032448" cy="2916500"/>
            <a:chOff x="539552" y="1232580"/>
            <a:chExt cx="7143342" cy="4644692"/>
          </a:xfrm>
        </p:grpSpPr>
        <p:pic>
          <p:nvPicPr>
            <p:cNvPr id="37" name="Picture 5"/>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261419" y="1232580"/>
              <a:ext cx="421475" cy="64842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ectangle 38"/>
            <p:cNvSpPr/>
            <p:nvPr/>
          </p:nvSpPr>
          <p:spPr>
            <a:xfrm>
              <a:off x="555103" y="1268760"/>
              <a:ext cx="2072681" cy="864096"/>
            </a:xfrm>
            <a:prstGeom prst="rect">
              <a:avLst/>
            </a:prstGeom>
            <a:noFill/>
            <a:ln w="317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solidFill>
                    <a:schemeClr val="tx2"/>
                  </a:solidFill>
                </a:rPr>
                <a:t>Zeel</a:t>
              </a:r>
              <a:r>
                <a:rPr lang="en-US" sz="1200" dirty="0" smtClean="0">
                  <a:solidFill>
                    <a:schemeClr val="tx2"/>
                  </a:solidFill>
                </a:rPr>
                <a:t>/i Broker</a:t>
              </a:r>
              <a:endParaRPr lang="en-US" sz="1200" dirty="0">
                <a:solidFill>
                  <a:schemeClr val="tx2"/>
                </a:solidFill>
              </a:endParaRPr>
            </a:p>
          </p:txBody>
        </p:sp>
        <p:cxnSp>
          <p:nvCxnSpPr>
            <p:cNvPr id="40" name="Straight Arrow Connector 39"/>
            <p:cNvCxnSpPr/>
            <p:nvPr/>
          </p:nvCxnSpPr>
          <p:spPr>
            <a:xfrm flipH="1">
              <a:off x="2771800" y="1628800"/>
              <a:ext cx="288032" cy="0"/>
            </a:xfrm>
            <a:prstGeom prst="straightConnector1">
              <a:avLst/>
            </a:prstGeom>
            <a:ln w="31750">
              <a:solidFill>
                <a:srgbClr val="C00000"/>
              </a:solidFill>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275856" y="1268760"/>
              <a:ext cx="2736304" cy="864096"/>
            </a:xfrm>
            <a:prstGeom prst="rect">
              <a:avLst/>
            </a:prstGeom>
            <a:noFill/>
            <a:ln w="317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2"/>
                  </a:solidFill>
                </a:rPr>
                <a:t>Volume Manager</a:t>
              </a:r>
              <a:endParaRPr lang="en-US" sz="1200" dirty="0">
                <a:solidFill>
                  <a:schemeClr val="tx2"/>
                </a:solidFill>
              </a:endParaRPr>
            </a:p>
          </p:txBody>
        </p:sp>
        <p:cxnSp>
          <p:nvCxnSpPr>
            <p:cNvPr id="43" name="Straight Arrow Connector 42"/>
            <p:cNvCxnSpPr/>
            <p:nvPr/>
          </p:nvCxnSpPr>
          <p:spPr>
            <a:xfrm flipH="1">
              <a:off x="6192272" y="1628800"/>
              <a:ext cx="900000" cy="0"/>
            </a:xfrm>
            <a:prstGeom prst="straightConnector1">
              <a:avLst/>
            </a:prstGeom>
            <a:ln w="31750">
              <a:solidFill>
                <a:srgbClr val="C00000"/>
              </a:solidFill>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44" name="Cloud 43"/>
            <p:cNvSpPr/>
            <p:nvPr/>
          </p:nvSpPr>
          <p:spPr>
            <a:xfrm>
              <a:off x="539552" y="3140968"/>
              <a:ext cx="4104456" cy="936104"/>
            </a:xfrm>
            <a:prstGeom prst="cloud">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solidFill>
                    <a:schemeClr val="tx2"/>
                  </a:solidFill>
                </a:rPr>
                <a:t>FleSSR</a:t>
              </a:r>
              <a:r>
                <a:rPr lang="en-US" sz="1200" dirty="0" smtClean="0">
                  <a:solidFill>
                    <a:schemeClr val="tx2"/>
                  </a:solidFill>
                </a:rPr>
                <a:t> cloud</a:t>
              </a:r>
              <a:endParaRPr lang="en-US" sz="1200" dirty="0">
                <a:solidFill>
                  <a:schemeClr val="tx2"/>
                </a:solidFill>
              </a:endParaRPr>
            </a:p>
          </p:txBody>
        </p:sp>
        <p:cxnSp>
          <p:nvCxnSpPr>
            <p:cNvPr id="46" name="Straight Arrow Connector 45"/>
            <p:cNvCxnSpPr/>
            <p:nvPr/>
          </p:nvCxnSpPr>
          <p:spPr>
            <a:xfrm>
              <a:off x="1591443" y="2276872"/>
              <a:ext cx="604293" cy="720080"/>
            </a:xfrm>
            <a:prstGeom prst="straightConnector1">
              <a:avLst/>
            </a:prstGeom>
            <a:ln w="31750">
              <a:solidFill>
                <a:srgbClr val="C00000"/>
              </a:solidFill>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843809" y="4941169"/>
              <a:ext cx="1296142" cy="686212"/>
            </a:xfrm>
            <a:prstGeom prst="rect">
              <a:avLst/>
            </a:prstGeom>
            <a:noFill/>
            <a:ln w="31750" cap="rnd">
              <a:solidFill>
                <a:schemeClr val="accent1">
                  <a:shade val="50000"/>
                </a:schemeClr>
              </a:solidFill>
            </a:ln>
            <a:effectLst/>
          </p:spPr>
          <p:txBody>
            <a:bodyPr wrap="square" rtlCol="0">
              <a:spAutoFit/>
            </a:bodyPr>
            <a:lstStyle/>
            <a:p>
              <a:pPr algn="ctr"/>
              <a:r>
                <a:rPr lang="en-GB" sz="1100" dirty="0" smtClean="0">
                  <a:solidFill>
                    <a:schemeClr val="tx2"/>
                  </a:solidFill>
                </a:rPr>
                <a:t>VM EBS Interface</a:t>
              </a:r>
              <a:endParaRPr lang="en-GB" sz="1100" dirty="0">
                <a:solidFill>
                  <a:schemeClr val="tx2"/>
                </a:solidFill>
              </a:endParaRPr>
            </a:p>
          </p:txBody>
        </p:sp>
        <p:sp>
          <p:nvSpPr>
            <p:cNvPr id="48" name="Flowchart: Magnetic Disk 11"/>
            <p:cNvSpPr/>
            <p:nvPr/>
          </p:nvSpPr>
          <p:spPr>
            <a:xfrm>
              <a:off x="539552" y="4653136"/>
              <a:ext cx="1296144" cy="1224136"/>
            </a:xfrm>
            <a:prstGeom prst="flowChartMagneticDisk">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2"/>
                  </a:solidFill>
                </a:rPr>
                <a:t>EBS Volume</a:t>
              </a:r>
              <a:endParaRPr lang="en-GB" sz="1200" dirty="0">
                <a:solidFill>
                  <a:schemeClr val="tx2"/>
                </a:solidFill>
              </a:endParaRPr>
            </a:p>
          </p:txBody>
        </p:sp>
        <p:cxnSp>
          <p:nvCxnSpPr>
            <p:cNvPr id="49" name="Straight Arrow Connector 48"/>
            <p:cNvCxnSpPr/>
            <p:nvPr/>
          </p:nvCxnSpPr>
          <p:spPr>
            <a:xfrm>
              <a:off x="3059832" y="4185084"/>
              <a:ext cx="432048" cy="612068"/>
            </a:xfrm>
            <a:prstGeom prst="straightConnector1">
              <a:avLst/>
            </a:prstGeom>
            <a:ln w="31750">
              <a:solidFill>
                <a:srgbClr val="C00000"/>
              </a:solidFil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979712" y="5264333"/>
              <a:ext cx="756084" cy="3630"/>
            </a:xfrm>
            <a:prstGeom prst="straightConnector1">
              <a:avLst/>
            </a:prstGeom>
            <a:ln w="31750">
              <a:solidFill>
                <a:srgbClr val="C00000"/>
              </a:solidFil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rot="5400000">
              <a:off x="3150280" y="3410563"/>
              <a:ext cx="2987459" cy="720079"/>
            </a:xfrm>
            <a:prstGeom prst="bentConnector3">
              <a:avLst>
                <a:gd name="adj1" fmla="val 100285"/>
              </a:avLst>
            </a:prstGeom>
            <a:ln w="31750">
              <a:solidFill>
                <a:srgbClr val="C00000"/>
              </a:solidFil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1475656" y="4185084"/>
              <a:ext cx="144016" cy="306034"/>
            </a:xfrm>
            <a:prstGeom prst="straightConnector1">
              <a:avLst/>
            </a:prstGeom>
            <a:ln w="31750">
              <a:solidFill>
                <a:srgbClr val="C00000"/>
              </a:solidFil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rot="5400000">
              <a:off x="4316519" y="2108693"/>
              <a:ext cx="3275491" cy="3035785"/>
            </a:xfrm>
            <a:prstGeom prst="bentConnector3">
              <a:avLst>
                <a:gd name="adj1" fmla="val 100249"/>
              </a:avLst>
            </a:prstGeom>
            <a:ln w="31750">
              <a:solidFill>
                <a:srgbClr val="C00000"/>
              </a:solidFill>
              <a:headEnd type="triangle"/>
              <a:tailEnd type="triangle"/>
            </a:ln>
            <a:effectLst/>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5004048" y="2063750"/>
            <a:ext cx="3888432" cy="1077218"/>
          </a:xfrm>
          <a:prstGeom prst="rect">
            <a:avLst/>
          </a:prstGeom>
        </p:spPr>
        <p:txBody>
          <a:bodyPr wrap="square">
            <a:spAutoFit/>
          </a:bodyPr>
          <a:lstStyle/>
          <a:p>
            <a:pPr algn="ctr"/>
            <a:r>
              <a:rPr lang="en-GB" dirty="0"/>
              <a:t>On demand Research data </a:t>
            </a:r>
            <a:r>
              <a:rPr lang="en-GB" dirty="0" smtClean="0"/>
              <a:t>Storage</a:t>
            </a:r>
          </a:p>
          <a:p>
            <a:pPr algn="ctr"/>
            <a:r>
              <a:rPr lang="en-GB" sz="1600" dirty="0" smtClean="0"/>
              <a:t>- Management of multiple storage volumes</a:t>
            </a:r>
            <a:endParaRPr lang="en-GB" sz="1600" dirty="0"/>
          </a:p>
        </p:txBody>
      </p:sp>
    </p:spTree>
    <p:extLst>
      <p:ext uri="{BB962C8B-B14F-4D97-AF65-F5344CB8AC3E}">
        <p14:creationId xmlns:p14="http://schemas.microsoft.com/office/powerpoint/2010/main" val="34630434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title"/>
          </p:nvPr>
        </p:nvSpPr>
        <p:spPr>
          <a:xfrm>
            <a:off x="381000" y="152400"/>
            <a:ext cx="8207375" cy="685800"/>
          </a:xfrm>
        </p:spPr>
        <p:txBody>
          <a:bodyPr/>
          <a:lstStyle/>
          <a:p>
            <a:r>
              <a:rPr lang="en-GB" sz="2800" dirty="0" smtClean="0"/>
              <a:t>EGI Federation Model</a:t>
            </a:r>
            <a:endParaRPr lang="en-GB" sz="2800" dirty="0"/>
          </a:p>
        </p:txBody>
      </p:sp>
      <p:sp>
        <p:nvSpPr>
          <p:cNvPr id="6" name="Rectangle 5"/>
          <p:cNvSpPr/>
          <p:nvPr/>
        </p:nvSpPr>
        <p:spPr bwMode="auto">
          <a:xfrm>
            <a:off x="5593172" y="4978990"/>
            <a:ext cx="2376264" cy="399317"/>
          </a:xfrm>
          <a:prstGeom prst="rect">
            <a:avLst/>
          </a:prstGeom>
          <a:solidFill>
            <a:schemeClr val="bg1"/>
          </a:solidFill>
          <a:ln w="25400" cap="flat" cmpd="sng" algn="ctr">
            <a:solidFill>
              <a:schemeClr val="bg2">
                <a:lumMod val="50000"/>
              </a:schemeClr>
            </a:solidFill>
            <a:prstDash val="solid"/>
            <a:round/>
            <a:headEnd type="none" w="med" len="med"/>
            <a:tailEnd type="none" w="med" len="med"/>
          </a:ln>
          <a:effectLst>
            <a:outerShdw blurRad="50800" dist="38100" dir="2700000" algn="tl" rotWithShape="0">
              <a:schemeClr val="bg1">
                <a:lumMod val="85000"/>
                <a:alpha val="40000"/>
              </a:schemeClr>
            </a:outerShdw>
          </a:effectLst>
        </p:spPr>
        <p:txBody>
          <a:bodyPr vert="horz" wrap="square" lIns="91440" tIns="45720" rIns="91440" bIns="45720" numCol="1" rtlCol="0" anchor="ctr" anchorCtr="0" compatLnSpc="1">
            <a:prstTxWarp prst="textNoShape">
              <a:avLst/>
            </a:prstTxWarp>
          </a:bodyPr>
          <a:lstStyle/>
          <a:p>
            <a:pPr algn="ctr" eaLnBrk="0" hangingPunct="0"/>
            <a:r>
              <a:rPr lang="en-GB" sz="1600" smtClean="0">
                <a:solidFill>
                  <a:srgbClr val="021536"/>
                </a:solidFill>
                <a:latin typeface="Arial"/>
              </a:rPr>
              <a:t>Hardware</a:t>
            </a:r>
          </a:p>
        </p:txBody>
      </p:sp>
      <p:sp>
        <p:nvSpPr>
          <p:cNvPr id="8" name="Rectangle 7"/>
          <p:cNvSpPr/>
          <p:nvPr/>
        </p:nvSpPr>
        <p:spPr bwMode="auto">
          <a:xfrm>
            <a:off x="5745572" y="5131390"/>
            <a:ext cx="2376264" cy="399317"/>
          </a:xfrm>
          <a:prstGeom prst="rect">
            <a:avLst/>
          </a:prstGeom>
          <a:solidFill>
            <a:schemeClr val="bg1"/>
          </a:solidFill>
          <a:ln w="25400" cap="flat" cmpd="sng" algn="ctr">
            <a:solidFill>
              <a:schemeClr val="bg2">
                <a:lumMod val="75000"/>
              </a:schemeClr>
            </a:solidFill>
            <a:prstDash val="solid"/>
            <a:round/>
            <a:headEnd type="none" w="med" len="med"/>
            <a:tailEnd type="none" w="med" len="med"/>
          </a:ln>
          <a:effectLst>
            <a:outerShdw blurRad="50800" dist="38100" dir="2700000" algn="tl" rotWithShape="0">
              <a:schemeClr val="bg1">
                <a:lumMod val="85000"/>
                <a:alpha val="40000"/>
              </a:schemeClr>
            </a:outerShdw>
          </a:effectLst>
        </p:spPr>
        <p:txBody>
          <a:bodyPr vert="horz" wrap="square" lIns="91440" tIns="45720" rIns="91440" bIns="45720" numCol="1" rtlCol="0" anchor="ctr" anchorCtr="0" compatLnSpc="1">
            <a:prstTxWarp prst="textNoShape">
              <a:avLst/>
            </a:prstTxWarp>
          </a:bodyPr>
          <a:lstStyle/>
          <a:p>
            <a:pPr algn="ctr" eaLnBrk="0" hangingPunct="0"/>
            <a:r>
              <a:rPr lang="en-GB" sz="1600" smtClean="0">
                <a:solidFill>
                  <a:srgbClr val="021536"/>
                </a:solidFill>
                <a:latin typeface="Arial"/>
              </a:rPr>
              <a:t>Hardware</a:t>
            </a:r>
          </a:p>
        </p:txBody>
      </p:sp>
      <p:sp>
        <p:nvSpPr>
          <p:cNvPr id="9" name="Rectangle 8"/>
          <p:cNvSpPr/>
          <p:nvPr/>
        </p:nvSpPr>
        <p:spPr bwMode="auto">
          <a:xfrm>
            <a:off x="5897972" y="5283790"/>
            <a:ext cx="2376264" cy="399317"/>
          </a:xfrm>
          <a:prstGeom prst="rect">
            <a:avLst/>
          </a:prstGeom>
          <a:solidFill>
            <a:schemeClr val="bg1"/>
          </a:solidFill>
          <a:ln w="25400" cap="flat" cmpd="sng" algn="ctr">
            <a:solidFill>
              <a:srgbClr val="FFC000"/>
            </a:solidFill>
            <a:prstDash val="solid"/>
            <a:round/>
            <a:headEnd type="none" w="med" len="med"/>
            <a:tailEnd type="none" w="med" len="med"/>
          </a:ln>
          <a:effectLst>
            <a:outerShdw blurRad="50800" dist="38100" dir="2700000" algn="tl" rotWithShape="0">
              <a:schemeClr val="bg1">
                <a:lumMod val="85000"/>
                <a:alpha val="40000"/>
              </a:schemeClr>
            </a:outerShdw>
          </a:effectLst>
        </p:spPr>
        <p:txBody>
          <a:bodyPr vert="horz" wrap="square" lIns="91440" tIns="45720" rIns="91440" bIns="45720" numCol="1" rtlCol="0" anchor="ctr" anchorCtr="0" compatLnSpc="1">
            <a:prstTxWarp prst="textNoShape">
              <a:avLst/>
            </a:prstTxWarp>
          </a:bodyPr>
          <a:lstStyle/>
          <a:p>
            <a:pPr algn="ctr" eaLnBrk="0" hangingPunct="0"/>
            <a:r>
              <a:rPr lang="en-GB" sz="1600" smtClean="0">
                <a:solidFill>
                  <a:srgbClr val="021536"/>
                </a:solidFill>
                <a:latin typeface="Arial"/>
              </a:rPr>
              <a:t>Hardware</a:t>
            </a:r>
          </a:p>
        </p:txBody>
      </p:sp>
      <p:sp>
        <p:nvSpPr>
          <p:cNvPr id="10" name="Rectangle 9"/>
          <p:cNvSpPr/>
          <p:nvPr/>
        </p:nvSpPr>
        <p:spPr bwMode="auto">
          <a:xfrm>
            <a:off x="6050372" y="5436190"/>
            <a:ext cx="2376264" cy="399317"/>
          </a:xfrm>
          <a:prstGeom prst="rect">
            <a:avLst/>
          </a:prstGeom>
          <a:solidFill>
            <a:schemeClr val="bg1"/>
          </a:solidFill>
          <a:ln w="25400" cap="flat" cmpd="sng" algn="ctr">
            <a:solidFill>
              <a:srgbClr val="C00000"/>
            </a:solidFill>
            <a:prstDash val="solid"/>
            <a:round/>
            <a:headEnd type="none" w="med" len="med"/>
            <a:tailEnd type="none" w="med" len="med"/>
          </a:ln>
          <a:effectLst>
            <a:outerShdw blurRad="50800" dist="38100" dir="2700000" algn="tl" rotWithShape="0">
              <a:schemeClr val="bg1">
                <a:lumMod val="85000"/>
                <a:alpha val="40000"/>
              </a:schemeClr>
            </a:outerShdw>
          </a:effectLst>
        </p:spPr>
        <p:txBody>
          <a:bodyPr vert="horz" wrap="square" lIns="91440" tIns="45720" rIns="91440" bIns="45720" numCol="1" rtlCol="0" anchor="ctr" anchorCtr="0" compatLnSpc="1">
            <a:prstTxWarp prst="textNoShape">
              <a:avLst/>
            </a:prstTxWarp>
          </a:bodyPr>
          <a:lstStyle/>
          <a:p>
            <a:pPr algn="ctr" eaLnBrk="0" hangingPunct="0"/>
            <a:r>
              <a:rPr lang="en-GB" sz="1600" smtClean="0">
                <a:solidFill>
                  <a:srgbClr val="021536"/>
                </a:solidFill>
                <a:latin typeface="Arial"/>
              </a:rPr>
              <a:t>Hardware</a:t>
            </a:r>
          </a:p>
        </p:txBody>
      </p:sp>
      <p:sp>
        <p:nvSpPr>
          <p:cNvPr id="11" name="Rectangle 10"/>
          <p:cNvSpPr/>
          <p:nvPr/>
        </p:nvSpPr>
        <p:spPr bwMode="auto">
          <a:xfrm>
            <a:off x="6202772" y="5588590"/>
            <a:ext cx="2376264" cy="399317"/>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38100" dir="2700000" algn="tl" rotWithShape="0">
              <a:schemeClr val="bg1">
                <a:lumMod val="85000"/>
                <a:alpha val="40000"/>
              </a:schemeClr>
            </a:outerShdw>
          </a:effectLst>
        </p:spPr>
        <p:txBody>
          <a:bodyPr vert="horz" wrap="square" lIns="91440" tIns="45720" rIns="91440" bIns="45720" numCol="1" rtlCol="0" anchor="ctr" anchorCtr="0" compatLnSpc="1">
            <a:prstTxWarp prst="textNoShape">
              <a:avLst/>
            </a:prstTxWarp>
          </a:bodyPr>
          <a:lstStyle/>
          <a:p>
            <a:pPr algn="ctr" eaLnBrk="0" hangingPunct="0"/>
            <a:r>
              <a:rPr lang="en-GB" sz="1600" smtClean="0">
                <a:solidFill>
                  <a:srgbClr val="021536"/>
                </a:solidFill>
                <a:latin typeface="Arial"/>
              </a:rPr>
              <a:t>Hardware</a:t>
            </a:r>
          </a:p>
        </p:txBody>
      </p:sp>
      <p:sp>
        <p:nvSpPr>
          <p:cNvPr id="12" name="Rectangle 11"/>
          <p:cNvSpPr/>
          <p:nvPr/>
        </p:nvSpPr>
        <p:spPr bwMode="auto">
          <a:xfrm>
            <a:off x="5593172" y="4203158"/>
            <a:ext cx="2376264" cy="685800"/>
          </a:xfrm>
          <a:prstGeom prst="rect">
            <a:avLst/>
          </a:prstGeom>
          <a:solidFill>
            <a:schemeClr val="bg1"/>
          </a:solidFill>
          <a:ln w="25400" cap="flat" cmpd="sng" algn="ctr">
            <a:solidFill>
              <a:schemeClr val="bg2">
                <a:lumMod val="50000"/>
              </a:schemeClr>
            </a:solidFill>
            <a:prstDash val="solid"/>
          </a:ln>
          <a:effectLst>
            <a:outerShdw blurRad="50800" dist="38100" dir="2700000" algn="tl" rotWithShape="0">
              <a:schemeClr val="bg1">
                <a:lumMod val="85000"/>
                <a:alpha val="40000"/>
              </a:schemeClr>
            </a:outerShdw>
          </a:effectLst>
        </p:spPr>
        <p:txBody>
          <a:bodyPr anchor="ctr"/>
          <a:lstStyle/>
          <a:p>
            <a:pPr algn="ctr" fontAlgn="auto">
              <a:spcBef>
                <a:spcPts val="0"/>
              </a:spcBef>
              <a:spcAft>
                <a:spcPts val="0"/>
              </a:spcAft>
              <a:defRPr/>
            </a:pPr>
            <a:r>
              <a:rPr lang="en-GB" sz="1400" kern="0" dirty="0" smtClean="0">
                <a:solidFill>
                  <a:srgbClr val="021536"/>
                </a:solidFill>
                <a:latin typeface="Arial"/>
              </a:rPr>
              <a:t>Cloud Management</a:t>
            </a:r>
            <a:endParaRPr lang="en-GB" sz="1400" kern="0" dirty="0">
              <a:solidFill>
                <a:srgbClr val="021536"/>
              </a:solidFill>
              <a:latin typeface="Arial"/>
            </a:endParaRPr>
          </a:p>
        </p:txBody>
      </p:sp>
      <p:sp>
        <p:nvSpPr>
          <p:cNvPr id="13" name="Rectangle 12"/>
          <p:cNvSpPr/>
          <p:nvPr/>
        </p:nvSpPr>
        <p:spPr bwMode="auto">
          <a:xfrm>
            <a:off x="5745572" y="4349548"/>
            <a:ext cx="2376264" cy="685800"/>
          </a:xfrm>
          <a:prstGeom prst="rect">
            <a:avLst/>
          </a:prstGeom>
          <a:solidFill>
            <a:schemeClr val="bg1"/>
          </a:solidFill>
          <a:ln w="25400" cap="flat" cmpd="sng" algn="ctr">
            <a:solidFill>
              <a:schemeClr val="bg2">
                <a:lumMod val="75000"/>
              </a:schemeClr>
            </a:solidFill>
            <a:prstDash val="solid"/>
          </a:ln>
          <a:effectLst>
            <a:outerShdw blurRad="50800" dist="38100" dir="2700000" algn="tl" rotWithShape="0">
              <a:schemeClr val="bg1">
                <a:lumMod val="85000"/>
                <a:alpha val="40000"/>
              </a:schemeClr>
            </a:outerShdw>
          </a:effectLst>
        </p:spPr>
        <p:txBody>
          <a:bodyPr anchor="ctr"/>
          <a:lstStyle/>
          <a:p>
            <a:pPr algn="ctr" fontAlgn="auto">
              <a:spcBef>
                <a:spcPts val="0"/>
              </a:spcBef>
              <a:spcAft>
                <a:spcPts val="0"/>
              </a:spcAft>
              <a:defRPr/>
            </a:pPr>
            <a:r>
              <a:rPr lang="en-GB" sz="1400" kern="0" dirty="0" smtClean="0">
                <a:solidFill>
                  <a:srgbClr val="021536"/>
                </a:solidFill>
                <a:latin typeface="Arial"/>
              </a:rPr>
              <a:t>Cloud Management</a:t>
            </a:r>
            <a:endParaRPr lang="en-GB" sz="1400" kern="0" dirty="0">
              <a:solidFill>
                <a:srgbClr val="021536"/>
              </a:solidFill>
              <a:latin typeface="Arial"/>
            </a:endParaRPr>
          </a:p>
        </p:txBody>
      </p:sp>
      <p:sp>
        <p:nvSpPr>
          <p:cNvPr id="14" name="Rectangle 13"/>
          <p:cNvSpPr/>
          <p:nvPr/>
        </p:nvSpPr>
        <p:spPr bwMode="auto">
          <a:xfrm>
            <a:off x="5897972" y="4507958"/>
            <a:ext cx="2376264" cy="685800"/>
          </a:xfrm>
          <a:prstGeom prst="rect">
            <a:avLst/>
          </a:prstGeom>
          <a:solidFill>
            <a:schemeClr val="bg1"/>
          </a:solidFill>
          <a:ln w="25400" cap="flat" cmpd="sng" algn="ctr">
            <a:solidFill>
              <a:srgbClr val="FFC000"/>
            </a:solidFill>
            <a:prstDash val="solid"/>
          </a:ln>
          <a:effectLst>
            <a:outerShdw blurRad="50800" dist="38100" dir="2700000" algn="tl" rotWithShape="0">
              <a:schemeClr val="bg1">
                <a:lumMod val="85000"/>
                <a:alpha val="40000"/>
              </a:schemeClr>
            </a:outerShdw>
          </a:effectLst>
        </p:spPr>
        <p:txBody>
          <a:bodyPr anchor="ctr"/>
          <a:lstStyle/>
          <a:p>
            <a:pPr algn="ctr" fontAlgn="auto">
              <a:spcBef>
                <a:spcPts val="0"/>
              </a:spcBef>
              <a:spcAft>
                <a:spcPts val="0"/>
              </a:spcAft>
              <a:defRPr/>
            </a:pPr>
            <a:r>
              <a:rPr lang="en-GB" sz="1400" kern="0" dirty="0" smtClean="0">
                <a:solidFill>
                  <a:srgbClr val="021536"/>
                </a:solidFill>
                <a:latin typeface="Arial"/>
              </a:rPr>
              <a:t>Cloud Management</a:t>
            </a:r>
            <a:endParaRPr lang="en-GB" sz="1400" kern="0" dirty="0">
              <a:solidFill>
                <a:srgbClr val="021536"/>
              </a:solidFill>
              <a:latin typeface="Arial"/>
            </a:endParaRPr>
          </a:p>
        </p:txBody>
      </p:sp>
      <p:sp>
        <p:nvSpPr>
          <p:cNvPr id="15" name="Rectangle 14"/>
          <p:cNvSpPr/>
          <p:nvPr/>
        </p:nvSpPr>
        <p:spPr bwMode="auto">
          <a:xfrm>
            <a:off x="6050372" y="4654348"/>
            <a:ext cx="2376264" cy="685800"/>
          </a:xfrm>
          <a:prstGeom prst="rect">
            <a:avLst/>
          </a:prstGeom>
          <a:solidFill>
            <a:schemeClr val="bg1"/>
          </a:solidFill>
          <a:ln w="25400" cap="flat" cmpd="sng" algn="ctr">
            <a:solidFill>
              <a:srgbClr val="C00000"/>
            </a:solidFill>
            <a:prstDash val="solid"/>
          </a:ln>
          <a:effectLst>
            <a:outerShdw blurRad="50800" dist="38100" dir="2700000" algn="tl" rotWithShape="0">
              <a:schemeClr val="bg1">
                <a:lumMod val="85000"/>
                <a:alpha val="40000"/>
              </a:schemeClr>
            </a:outerShdw>
          </a:effectLst>
        </p:spPr>
        <p:txBody>
          <a:bodyPr anchor="ctr"/>
          <a:lstStyle/>
          <a:p>
            <a:pPr algn="ctr" fontAlgn="auto">
              <a:spcBef>
                <a:spcPts val="0"/>
              </a:spcBef>
              <a:spcAft>
                <a:spcPts val="0"/>
              </a:spcAft>
              <a:defRPr/>
            </a:pPr>
            <a:r>
              <a:rPr lang="en-GB" sz="1400" kern="0" dirty="0" smtClean="0">
                <a:solidFill>
                  <a:srgbClr val="021536"/>
                </a:solidFill>
                <a:latin typeface="Arial"/>
              </a:rPr>
              <a:t>Cloud Management</a:t>
            </a:r>
            <a:endParaRPr lang="en-GB" sz="1400" kern="0" dirty="0">
              <a:solidFill>
                <a:srgbClr val="021536"/>
              </a:solidFill>
              <a:latin typeface="Arial"/>
            </a:endParaRPr>
          </a:p>
        </p:txBody>
      </p:sp>
      <p:sp>
        <p:nvSpPr>
          <p:cNvPr id="16" name="Rectangle 15"/>
          <p:cNvSpPr/>
          <p:nvPr/>
        </p:nvSpPr>
        <p:spPr bwMode="auto">
          <a:xfrm>
            <a:off x="6202772" y="4812758"/>
            <a:ext cx="2376264" cy="685800"/>
          </a:xfrm>
          <a:prstGeom prst="rect">
            <a:avLst/>
          </a:prstGeom>
          <a:solidFill>
            <a:schemeClr val="bg1"/>
          </a:solidFill>
          <a:ln w="25400" cap="flat" cmpd="sng" algn="ctr">
            <a:solidFill>
              <a:srgbClr val="669900"/>
            </a:solidFill>
            <a:prstDash val="solid"/>
          </a:ln>
          <a:effectLst>
            <a:outerShdw blurRad="50800" dist="38100" dir="2700000" algn="tl" rotWithShape="0">
              <a:schemeClr val="bg1">
                <a:lumMod val="85000"/>
                <a:alpha val="40000"/>
              </a:schemeClr>
            </a:outerShdw>
          </a:effectLst>
        </p:spPr>
        <p:txBody>
          <a:bodyPr anchor="ctr"/>
          <a:lstStyle/>
          <a:p>
            <a:pPr algn="ctr" fontAlgn="auto">
              <a:spcBef>
                <a:spcPts val="0"/>
              </a:spcBef>
              <a:spcAft>
                <a:spcPts val="0"/>
              </a:spcAft>
              <a:defRPr/>
            </a:pPr>
            <a:r>
              <a:rPr lang="en-GB" sz="1400" kern="0" dirty="0" smtClean="0">
                <a:solidFill>
                  <a:srgbClr val="021536"/>
                </a:solidFill>
                <a:latin typeface="Arial"/>
              </a:rPr>
              <a:t>Cloud Management</a:t>
            </a:r>
            <a:endParaRPr lang="en-GB" sz="1400" kern="0" dirty="0">
              <a:solidFill>
                <a:srgbClr val="021536"/>
              </a:solidFill>
              <a:latin typeface="Arial"/>
            </a:endParaRPr>
          </a:p>
        </p:txBody>
      </p:sp>
      <p:sp>
        <p:nvSpPr>
          <p:cNvPr id="65" name="Rectangle 64"/>
          <p:cNvSpPr/>
          <p:nvPr/>
        </p:nvSpPr>
        <p:spPr bwMode="auto">
          <a:xfrm>
            <a:off x="5580293" y="1916832"/>
            <a:ext cx="2376264" cy="504056"/>
          </a:xfrm>
          <a:prstGeom prst="rect">
            <a:avLst/>
          </a:prstGeom>
          <a:solidFill>
            <a:schemeClr val="bg1"/>
          </a:solidFill>
          <a:ln w="25400" cap="flat" cmpd="sng" algn="ctr">
            <a:solidFill>
              <a:schemeClr val="bg2">
                <a:lumMod val="50000"/>
              </a:schemeClr>
            </a:solidFill>
            <a:prstDash val="solid"/>
            <a:round/>
            <a:headEnd type="none" w="med" len="med"/>
            <a:tailEnd type="none" w="med" len="med"/>
          </a:ln>
          <a:effectLst>
            <a:outerShdw blurRad="50800" dist="38100" dir="2700000" algn="tl" rotWithShape="0">
              <a:schemeClr val="bg1">
                <a:lumMod val="85000"/>
                <a:alpha val="40000"/>
              </a:schemeClr>
            </a:outerShdw>
          </a:effectLst>
        </p:spPr>
        <p:txBody>
          <a:bodyPr vert="horz" wrap="square" lIns="91440" tIns="45720" rIns="91440" bIns="45720" numCol="1" rtlCol="0" anchor="ctr" anchorCtr="0" compatLnSpc="1">
            <a:prstTxWarp prst="textNoShape">
              <a:avLst/>
            </a:prstTxWarp>
          </a:bodyPr>
          <a:lstStyle/>
          <a:p>
            <a:pPr algn="ctr" eaLnBrk="0" hangingPunct="0"/>
            <a:r>
              <a:rPr lang="en-GB" sz="1600" dirty="0" smtClean="0">
                <a:solidFill>
                  <a:srgbClr val="021536"/>
                </a:solidFill>
                <a:latin typeface="Arial"/>
              </a:rPr>
              <a:t>User Communities</a:t>
            </a:r>
          </a:p>
        </p:txBody>
      </p:sp>
      <p:sp>
        <p:nvSpPr>
          <p:cNvPr id="67" name="Rectangle 66"/>
          <p:cNvSpPr/>
          <p:nvPr/>
        </p:nvSpPr>
        <p:spPr bwMode="auto">
          <a:xfrm>
            <a:off x="5885093" y="2221632"/>
            <a:ext cx="2376264" cy="504056"/>
          </a:xfrm>
          <a:prstGeom prst="rect">
            <a:avLst/>
          </a:prstGeom>
          <a:solidFill>
            <a:schemeClr val="bg1"/>
          </a:solidFill>
          <a:ln w="25400" cap="flat" cmpd="sng" algn="ctr">
            <a:solidFill>
              <a:srgbClr val="FFC000"/>
            </a:solidFill>
            <a:prstDash val="solid"/>
            <a:round/>
            <a:headEnd type="none" w="med" len="med"/>
            <a:tailEnd type="none" w="med" len="med"/>
          </a:ln>
          <a:effectLst>
            <a:outerShdw blurRad="50800" dist="38100" dir="2700000" algn="tl" rotWithShape="0">
              <a:schemeClr val="bg1">
                <a:lumMod val="85000"/>
                <a:alpha val="40000"/>
              </a:schemeClr>
            </a:outerShdw>
          </a:effectLst>
        </p:spPr>
        <p:txBody>
          <a:bodyPr vert="horz" wrap="square" lIns="91440" tIns="45720" rIns="91440" bIns="45720" numCol="1" rtlCol="0" anchor="ctr" anchorCtr="0" compatLnSpc="1">
            <a:prstTxWarp prst="textNoShape">
              <a:avLst/>
            </a:prstTxWarp>
          </a:bodyPr>
          <a:lstStyle/>
          <a:p>
            <a:pPr algn="ctr" eaLnBrk="0" hangingPunct="0"/>
            <a:r>
              <a:rPr lang="en-GB" sz="1600" dirty="0" smtClean="0">
                <a:solidFill>
                  <a:srgbClr val="021536"/>
                </a:solidFill>
                <a:latin typeface="Arial"/>
              </a:rPr>
              <a:t>User Communities</a:t>
            </a:r>
          </a:p>
        </p:txBody>
      </p:sp>
      <p:sp>
        <p:nvSpPr>
          <p:cNvPr id="70" name="Rectangle 69"/>
          <p:cNvSpPr/>
          <p:nvPr/>
        </p:nvSpPr>
        <p:spPr bwMode="auto">
          <a:xfrm>
            <a:off x="6189893" y="2526432"/>
            <a:ext cx="2376264" cy="504056"/>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38100" dir="2700000" algn="tl" rotWithShape="0">
              <a:schemeClr val="bg1">
                <a:lumMod val="85000"/>
                <a:alpha val="40000"/>
              </a:schemeClr>
            </a:outerShdw>
          </a:effectLst>
        </p:spPr>
        <p:txBody>
          <a:bodyPr vert="horz" wrap="square" lIns="91440" tIns="45720" rIns="91440" bIns="45720" numCol="1" rtlCol="0" anchor="ctr" anchorCtr="0" compatLnSpc="1">
            <a:prstTxWarp prst="textNoShape">
              <a:avLst/>
            </a:prstTxWarp>
          </a:bodyPr>
          <a:lstStyle/>
          <a:p>
            <a:pPr algn="ctr" eaLnBrk="0" hangingPunct="0"/>
            <a:r>
              <a:rPr lang="en-GB" sz="1600" dirty="0" smtClean="0">
                <a:solidFill>
                  <a:srgbClr val="021536"/>
                </a:solidFill>
                <a:latin typeface="Arial"/>
              </a:rPr>
              <a:t>User Communities</a:t>
            </a:r>
          </a:p>
        </p:txBody>
      </p:sp>
      <p:sp>
        <p:nvSpPr>
          <p:cNvPr id="28" name="Rectangle 27"/>
          <p:cNvSpPr/>
          <p:nvPr/>
        </p:nvSpPr>
        <p:spPr bwMode="auto">
          <a:xfrm>
            <a:off x="5393655" y="3160156"/>
            <a:ext cx="1540049" cy="916916"/>
          </a:xfrm>
          <a:prstGeom prst="rect">
            <a:avLst/>
          </a:prstGeom>
          <a:solidFill>
            <a:schemeClr val="bg1"/>
          </a:solidFill>
          <a:ln w="25400" cap="flat" cmpd="sng" algn="ctr">
            <a:solidFill>
              <a:srgbClr val="FF0000"/>
            </a:solidFill>
            <a:prstDash val="solid"/>
            <a:round/>
            <a:headEnd type="none" w="med" len="med"/>
            <a:tailEnd type="none" w="med" len="med"/>
          </a:ln>
          <a:effectLst>
            <a:outerShdw blurRad="50800" dist="38100" dir="2700000" algn="tl" rotWithShape="0">
              <a:schemeClr val="bg1">
                <a:lumMod val="85000"/>
                <a:alpha val="40000"/>
              </a:schemeClr>
            </a:outerShdw>
          </a:effectLst>
        </p:spPr>
        <p:txBody>
          <a:bodyPr vert="horz" wrap="square" lIns="91440" tIns="45720" rIns="91440" bIns="45720" numCol="1" rtlCol="0" anchor="ctr" anchorCtr="0" compatLnSpc="1">
            <a:prstTxWarp prst="textNoShape">
              <a:avLst/>
            </a:prstTxWarp>
          </a:bodyPr>
          <a:lstStyle/>
          <a:p>
            <a:pPr algn="ctr" eaLnBrk="0" hangingPunct="0"/>
            <a:r>
              <a:rPr lang="en-GB" sz="1600" dirty="0" smtClean="0">
                <a:solidFill>
                  <a:srgbClr val="021536"/>
                </a:solidFill>
                <a:latin typeface="Arial"/>
              </a:rPr>
              <a:t>Federated interfaces </a:t>
            </a:r>
          </a:p>
        </p:txBody>
      </p:sp>
      <p:sp>
        <p:nvSpPr>
          <p:cNvPr id="31" name="Rectangle 30"/>
          <p:cNvSpPr/>
          <p:nvPr/>
        </p:nvSpPr>
        <p:spPr bwMode="auto">
          <a:xfrm>
            <a:off x="7238504" y="3160156"/>
            <a:ext cx="1509960" cy="916916"/>
          </a:xfrm>
          <a:prstGeom prst="rect">
            <a:avLst/>
          </a:prstGeom>
          <a:solidFill>
            <a:schemeClr val="bg1"/>
          </a:solidFill>
          <a:ln w="25400" cap="flat" cmpd="sng" algn="ctr">
            <a:solidFill>
              <a:srgbClr val="FF0000"/>
            </a:solidFill>
            <a:prstDash val="solid"/>
            <a:round/>
            <a:headEnd type="none" w="med" len="med"/>
            <a:tailEnd type="none" w="med" len="med"/>
          </a:ln>
          <a:effectLst>
            <a:outerShdw blurRad="50800" dist="38100" dir="2700000" algn="tl" rotWithShape="0">
              <a:schemeClr val="bg1">
                <a:lumMod val="85000"/>
                <a:alpha val="40000"/>
              </a:schemeClr>
            </a:outerShdw>
          </a:effectLst>
        </p:spPr>
        <p:txBody>
          <a:bodyPr vert="horz" wrap="square" lIns="91440" tIns="45720" rIns="91440" bIns="45720" numCol="1" rtlCol="0" anchor="ctr" anchorCtr="0" compatLnSpc="1">
            <a:prstTxWarp prst="textNoShape">
              <a:avLst/>
            </a:prstTxWarp>
          </a:bodyPr>
          <a:lstStyle/>
          <a:p>
            <a:pPr algn="ctr" eaLnBrk="0" hangingPunct="0"/>
            <a:r>
              <a:rPr lang="en-GB" sz="1600" dirty="0" smtClean="0">
                <a:solidFill>
                  <a:srgbClr val="021536"/>
                </a:solidFill>
                <a:latin typeface="Arial"/>
              </a:rPr>
              <a:t>Federated services</a:t>
            </a:r>
          </a:p>
        </p:txBody>
      </p:sp>
      <p:sp>
        <p:nvSpPr>
          <p:cNvPr id="32" name="Rectangle 7"/>
          <p:cNvSpPr txBox="1">
            <a:spLocks noChangeArrowheads="1"/>
          </p:cNvSpPr>
          <p:nvPr/>
        </p:nvSpPr>
        <p:spPr bwMode="auto">
          <a:xfrm>
            <a:off x="379413" y="1844824"/>
            <a:ext cx="4840659" cy="3918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a:lnSpc>
                <a:spcPts val="2160"/>
              </a:lnSpc>
              <a:spcBef>
                <a:spcPts val="600"/>
              </a:spcBef>
              <a:spcAft>
                <a:spcPts val="1200"/>
              </a:spcAft>
              <a:buClr>
                <a:srgbClr val="C00000"/>
              </a:buClr>
            </a:pPr>
            <a:r>
              <a:rPr lang="en-GB" sz="1800" b="1" dirty="0" smtClean="0">
                <a:solidFill>
                  <a:srgbClr val="C00000"/>
                </a:solidFill>
                <a:latin typeface="Arial"/>
              </a:rPr>
              <a:t>Standards and validation</a:t>
            </a:r>
            <a:r>
              <a:rPr lang="en-GB" sz="1800" dirty="0" smtClean="0">
                <a:latin typeface="Arial"/>
              </a:rPr>
              <a:t>: emerging standards for the interfaces and images – OCCI, </a:t>
            </a:r>
            <a:r>
              <a:rPr lang="en-GB" sz="1800" dirty="0">
                <a:latin typeface="Arial"/>
              </a:rPr>
              <a:t>CDMI, OVF.</a:t>
            </a:r>
            <a:endParaRPr lang="en-GB" sz="1800" dirty="0" smtClean="0">
              <a:latin typeface="Arial"/>
            </a:endParaRPr>
          </a:p>
          <a:p>
            <a:pPr>
              <a:lnSpc>
                <a:spcPts val="2160"/>
              </a:lnSpc>
              <a:spcBef>
                <a:spcPts val="600"/>
              </a:spcBef>
              <a:spcAft>
                <a:spcPts val="1200"/>
              </a:spcAft>
              <a:buClr>
                <a:srgbClr val="C00000"/>
              </a:buClr>
            </a:pPr>
            <a:r>
              <a:rPr lang="en-GB" sz="1800" b="1" dirty="0" smtClean="0">
                <a:solidFill>
                  <a:srgbClr val="C00000"/>
                </a:solidFill>
                <a:latin typeface="Arial"/>
              </a:rPr>
              <a:t>Resource integration</a:t>
            </a:r>
            <a:r>
              <a:rPr lang="en-GB" sz="1800" dirty="0" smtClean="0">
                <a:latin typeface="Arial"/>
              </a:rPr>
              <a:t>: Cloud Computing to be integrated into the existing production infrastructure.</a:t>
            </a:r>
          </a:p>
          <a:p>
            <a:pPr>
              <a:lnSpc>
                <a:spcPts val="2160"/>
              </a:lnSpc>
              <a:spcBef>
                <a:spcPts val="600"/>
              </a:spcBef>
              <a:spcAft>
                <a:spcPts val="1200"/>
              </a:spcAft>
              <a:buClr>
                <a:srgbClr val="C00000"/>
              </a:buClr>
            </a:pPr>
            <a:r>
              <a:rPr lang="en-GB" sz="1800" b="1" dirty="0" smtClean="0">
                <a:solidFill>
                  <a:srgbClr val="C00000"/>
                </a:solidFill>
                <a:latin typeface="Arial"/>
              </a:rPr>
              <a:t>Heterogeneous implementation</a:t>
            </a:r>
            <a:r>
              <a:rPr lang="en-GB" sz="1800" dirty="0" smtClean="0">
                <a:latin typeface="Arial"/>
              </a:rPr>
              <a:t>: no mandate on the cloud technology.</a:t>
            </a:r>
          </a:p>
          <a:p>
            <a:pPr>
              <a:lnSpc>
                <a:spcPts val="2160"/>
              </a:lnSpc>
              <a:spcBef>
                <a:spcPts val="600"/>
              </a:spcBef>
              <a:spcAft>
                <a:spcPts val="1200"/>
              </a:spcAft>
              <a:buClr>
                <a:srgbClr val="C00000"/>
              </a:buClr>
            </a:pPr>
            <a:r>
              <a:rPr lang="en-GB" sz="1800" b="1" dirty="0" smtClean="0">
                <a:solidFill>
                  <a:srgbClr val="C00000"/>
                </a:solidFill>
                <a:latin typeface="Arial"/>
              </a:rPr>
              <a:t>Provider agnosticism</a:t>
            </a:r>
            <a:r>
              <a:rPr lang="en-GB" sz="1800" dirty="0" smtClean="0">
                <a:latin typeface="Arial"/>
              </a:rPr>
              <a:t>: the only condition to federate resources is to expose the chosen interfaces and services.</a:t>
            </a:r>
          </a:p>
        </p:txBody>
      </p:sp>
    </p:spTree>
    <p:extLst>
      <p:ext uri="{BB962C8B-B14F-4D97-AF65-F5344CB8AC3E}">
        <p14:creationId xmlns:p14="http://schemas.microsoft.com/office/powerpoint/2010/main" val="35423406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ntelligentDocuments">
  <a:themeElements>
    <a:clrScheme name="Custom 5">
      <a:dk1>
        <a:srgbClr val="021536"/>
      </a:dk1>
      <a:lt1>
        <a:srgbClr val="FFFFFF"/>
      </a:lt1>
      <a:dk2>
        <a:srgbClr val="001242"/>
      </a:dk2>
      <a:lt2>
        <a:srgbClr val="6FBEE8"/>
      </a:lt2>
      <a:accent1>
        <a:srgbClr val="001535"/>
      </a:accent1>
      <a:accent2>
        <a:srgbClr val="0A2959"/>
      </a:accent2>
      <a:accent3>
        <a:srgbClr val="77C0E8"/>
      </a:accent3>
      <a:accent4>
        <a:srgbClr val="001242"/>
      </a:accent4>
      <a:accent5>
        <a:srgbClr val="C3D4E3"/>
      </a:accent5>
      <a:accent6>
        <a:srgbClr val="021536"/>
      </a:accent6>
      <a:hlink>
        <a:srgbClr val="1D14E4"/>
      </a:hlink>
      <a:folHlink>
        <a:srgbClr val="872D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charset="0"/>
          </a:defRPr>
        </a:defPPr>
      </a:lstStyle>
    </a:lnDef>
  </a:objectDefaults>
  <a:extraClrSchemeLst>
    <a:extraClrScheme>
      <a:clrScheme name="IntelligentDocume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elligentDocumen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telligentDocumen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elligentDocumen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elligentDocumen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elligentDocumen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telligentDocumen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ntelligentDocuments 8">
        <a:dk1>
          <a:srgbClr val="7A0200"/>
        </a:dk1>
        <a:lt1>
          <a:srgbClr val="FFFFFF"/>
        </a:lt1>
        <a:dk2>
          <a:srgbClr val="FFFFFF"/>
        </a:dk2>
        <a:lt2>
          <a:srgbClr val="969696"/>
        </a:lt2>
        <a:accent1>
          <a:srgbClr val="D74119"/>
        </a:accent1>
        <a:accent2>
          <a:srgbClr val="E27023"/>
        </a:accent2>
        <a:accent3>
          <a:srgbClr val="FFFFFF"/>
        </a:accent3>
        <a:accent4>
          <a:srgbClr val="670100"/>
        </a:accent4>
        <a:accent5>
          <a:srgbClr val="E8B0AB"/>
        </a:accent5>
        <a:accent6>
          <a:srgbClr val="CD651F"/>
        </a:accent6>
        <a:hlink>
          <a:srgbClr val="E4028C"/>
        </a:hlink>
        <a:folHlink>
          <a:srgbClr val="AA2D91"/>
        </a:folHlink>
      </a:clrScheme>
      <a:clrMap bg1="lt1" tx1="dk1" bg2="lt2" tx2="dk2" accent1="accent1" accent2="accent2" accent3="accent3" accent4="accent4" accent5="accent5" accent6="accent6" hlink="hlink" folHlink="folHlink"/>
    </a:extraClrScheme>
    <a:extraClrScheme>
      <a:clrScheme name="IntelligentDocuments 9">
        <a:dk1>
          <a:srgbClr val="7A0200"/>
        </a:dk1>
        <a:lt1>
          <a:srgbClr val="FFFFFF"/>
        </a:lt1>
        <a:dk2>
          <a:srgbClr val="FFFFFF"/>
        </a:dk2>
        <a:lt2>
          <a:srgbClr val="E7E7E9"/>
        </a:lt2>
        <a:accent1>
          <a:srgbClr val="D74119"/>
        </a:accent1>
        <a:accent2>
          <a:srgbClr val="E27023"/>
        </a:accent2>
        <a:accent3>
          <a:srgbClr val="FFFFFF"/>
        </a:accent3>
        <a:accent4>
          <a:srgbClr val="670100"/>
        </a:accent4>
        <a:accent5>
          <a:srgbClr val="E8B0AB"/>
        </a:accent5>
        <a:accent6>
          <a:srgbClr val="CD651F"/>
        </a:accent6>
        <a:hlink>
          <a:srgbClr val="E4028C"/>
        </a:hlink>
        <a:folHlink>
          <a:srgbClr val="AA2D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GF PowerPoint Template v1.4">
  <a:themeElements>
    <a:clrScheme name="">
      <a:dk1>
        <a:srgbClr val="000000"/>
      </a:dk1>
      <a:lt1>
        <a:srgbClr val="FFFFFF"/>
      </a:lt1>
      <a:dk2>
        <a:srgbClr val="FFFFFF"/>
      </a:dk2>
      <a:lt2>
        <a:srgbClr val="808080"/>
      </a:lt2>
      <a:accent1>
        <a:srgbClr val="5DAD41"/>
      </a:accent1>
      <a:accent2>
        <a:srgbClr val="176D89"/>
      </a:accent2>
      <a:accent3>
        <a:srgbClr val="FFFFFF"/>
      </a:accent3>
      <a:accent4>
        <a:srgbClr val="000000"/>
      </a:accent4>
      <a:accent5>
        <a:srgbClr val="B6D3B0"/>
      </a:accent5>
      <a:accent6>
        <a:srgbClr val="14627C"/>
      </a:accent6>
      <a:hlink>
        <a:srgbClr val="009999"/>
      </a:hlink>
      <a:folHlink>
        <a:srgbClr val="99CC00"/>
      </a:folHlink>
    </a:clrScheme>
    <a:fontScheme name="OGF PowerPoint Template v1.4">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OGF PowerPoint Template v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GF PowerPoint Template v1.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GF PowerPoint Template v1.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GF PowerPoint Template v1.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GF PowerPoint Template v1.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GF PowerPoint Template v1.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GF PowerPoint Template v1.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GF PowerPoint Template v1.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GF PowerPoint Template v1.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GF PowerPoint Template v1.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GF PowerPoint Template v1.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GF PowerPoint Template v1.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EGI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EGI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Office\Templates\www.awesomebackgrounds.com   </Template>
  <TotalTime>14185</TotalTime>
  <Words>3431</Words>
  <Application>Microsoft Macintosh PowerPoint</Application>
  <PresentationFormat>On-screen Show (4:3)</PresentationFormat>
  <Paragraphs>937</Paragraphs>
  <Slides>46</Slides>
  <Notes>13</Notes>
  <HiddenSlides>0</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46</vt:i4>
      </vt:variant>
    </vt:vector>
  </HeadingPairs>
  <TitlesOfParts>
    <vt:vector size="54" baseType="lpstr">
      <vt:lpstr>IntelligentDocuments</vt:lpstr>
      <vt:lpstr>OGF PowerPoint Template v1.4</vt:lpstr>
      <vt:lpstr>Office Theme</vt:lpstr>
      <vt:lpstr>EGITheme1</vt:lpstr>
      <vt:lpstr>1_EGITheme1</vt:lpstr>
      <vt:lpstr>1_Office Theme</vt:lpstr>
      <vt:lpstr>PowerPoint.Show.8</vt:lpstr>
      <vt:lpstr>Visio</vt:lpstr>
      <vt:lpstr>The Road Towards A Production Quality Federated Cloud Infrastructure In Europe </vt:lpstr>
      <vt:lpstr>Outline</vt:lpstr>
      <vt:lpstr>Operational Infrastructure</vt:lpstr>
      <vt:lpstr>EGI New Challenges and Cloud Computing</vt:lpstr>
      <vt:lpstr>EGI New Challenges and Cloud Computing</vt:lpstr>
      <vt:lpstr>Flexible Services for the Support of Research (FleSSR) – 2008 -&gt; 2011</vt:lpstr>
      <vt:lpstr>FleSSR Infrastructure assumptions &amp; Architecture</vt:lpstr>
      <vt:lpstr>FleSSR Use Cases</vt:lpstr>
      <vt:lpstr>EGI Federation Model</vt:lpstr>
      <vt:lpstr>EGI Task Force Federated Clouds</vt:lpstr>
      <vt:lpstr>Objectives and Deliverables</vt:lpstr>
      <vt:lpstr>Task Force Mandate and Organisation</vt:lpstr>
      <vt:lpstr>Task Force – Apr 2013</vt:lpstr>
      <vt:lpstr>OCCI</vt:lpstr>
      <vt:lpstr>CDMI</vt:lpstr>
      <vt:lpstr>GLUE 2</vt:lpstr>
      <vt:lpstr>Usage Record rd 2.0</vt:lpstr>
      <vt:lpstr>Open Virtualisation Format</vt:lpstr>
      <vt:lpstr>EGI’s Core Infrastructure</vt:lpstr>
      <vt:lpstr>PowerPoint Presentation</vt:lpstr>
      <vt:lpstr>PowerPoint Presentation</vt:lpstr>
      <vt:lpstr>PowerPoint Presentation</vt:lpstr>
      <vt:lpstr>EGI’s Cloud Infrastructure</vt:lpstr>
      <vt:lpstr>Task Force Deliverables</vt:lpstr>
      <vt:lpstr>Federation Test bed: Set Up – March 2012</vt:lpstr>
      <vt:lpstr>Federation Test bed: Consolidation – September 2012</vt:lpstr>
      <vt:lpstr>Federation Test bed: Integration – April 2013</vt:lpstr>
      <vt:lpstr>PowerPoint Presentation</vt:lpstr>
      <vt:lpstr>Federation Test bed – April 2013</vt:lpstr>
      <vt:lpstr>Cloud Federation Test bed – Future</vt:lpstr>
      <vt:lpstr>Integration of new technologies – April 2013</vt:lpstr>
      <vt:lpstr>FedCloud Test Bed Use Models</vt:lpstr>
      <vt:lpstr>Demo Use Cases – September 2013</vt:lpstr>
      <vt:lpstr>EU Federated IaaS Cloud for CLARIN and BNCWeb</vt:lpstr>
      <vt:lpstr>Use Cases – April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EGI’s Grand Vision</vt:lpstr>
      <vt:lpstr>With thanks to…</vt:lpstr>
      <vt:lpstr>Thank you</vt:lpstr>
    </vt:vector>
  </TitlesOfParts>
  <Company>IHG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Documents</dc:title>
  <dc:creator>Gary Clarson</dc:creator>
  <cp:lastModifiedBy>David Wallom</cp:lastModifiedBy>
  <cp:revision>554</cp:revision>
  <cp:lastPrinted>2013-07-03T06:49:02Z</cp:lastPrinted>
  <dcterms:created xsi:type="dcterms:W3CDTF">2010-08-25T09:36:52Z</dcterms:created>
  <dcterms:modified xsi:type="dcterms:W3CDTF">2013-07-03T08:57:21Z</dcterms:modified>
</cp:coreProperties>
</file>