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3" r:id="rId2"/>
    <p:sldMasterId id="2147483667" r:id="rId3"/>
  </p:sldMasterIdLst>
  <p:notesMasterIdLst>
    <p:notesMasterId r:id="rId62"/>
  </p:notesMasterIdLst>
  <p:sldIdLst>
    <p:sldId id="258" r:id="rId4"/>
    <p:sldId id="259" r:id="rId5"/>
    <p:sldId id="260" r:id="rId6"/>
    <p:sldId id="261" r:id="rId7"/>
    <p:sldId id="262" r:id="rId8"/>
    <p:sldId id="341" r:id="rId9"/>
    <p:sldId id="344" r:id="rId10"/>
    <p:sldId id="265" r:id="rId11"/>
    <p:sldId id="266" r:id="rId12"/>
    <p:sldId id="351" r:id="rId13"/>
    <p:sldId id="299" r:id="rId14"/>
    <p:sldId id="350" r:id="rId15"/>
    <p:sldId id="267" r:id="rId16"/>
    <p:sldId id="286" r:id="rId17"/>
    <p:sldId id="323" r:id="rId18"/>
    <p:sldId id="345" r:id="rId19"/>
    <p:sldId id="353" r:id="rId20"/>
    <p:sldId id="270" r:id="rId21"/>
    <p:sldId id="271" r:id="rId22"/>
    <p:sldId id="272" r:id="rId23"/>
    <p:sldId id="274" r:id="rId24"/>
    <p:sldId id="287" r:id="rId25"/>
    <p:sldId id="289" r:id="rId26"/>
    <p:sldId id="290" r:id="rId27"/>
    <p:sldId id="291" r:id="rId28"/>
    <p:sldId id="292" r:id="rId29"/>
    <p:sldId id="334" r:id="rId30"/>
    <p:sldId id="327" r:id="rId31"/>
    <p:sldId id="356" r:id="rId32"/>
    <p:sldId id="331" r:id="rId33"/>
    <p:sldId id="329" r:id="rId34"/>
    <p:sldId id="330" r:id="rId35"/>
    <p:sldId id="332" r:id="rId36"/>
    <p:sldId id="333" r:id="rId37"/>
    <p:sldId id="342" r:id="rId38"/>
    <p:sldId id="355" r:id="rId39"/>
    <p:sldId id="354" r:id="rId40"/>
    <p:sldId id="316" r:id="rId41"/>
    <p:sldId id="337" r:id="rId42"/>
    <p:sldId id="338" r:id="rId43"/>
    <p:sldId id="324" r:id="rId44"/>
    <p:sldId id="352" r:id="rId45"/>
    <p:sldId id="325" r:id="rId46"/>
    <p:sldId id="349" r:id="rId47"/>
    <p:sldId id="339" r:id="rId48"/>
    <p:sldId id="347" r:id="rId49"/>
    <p:sldId id="348" r:id="rId50"/>
    <p:sldId id="311" r:id="rId51"/>
    <p:sldId id="276" r:id="rId52"/>
    <p:sldId id="277" r:id="rId53"/>
    <p:sldId id="278" r:id="rId54"/>
    <p:sldId id="279" r:id="rId55"/>
    <p:sldId id="283" r:id="rId56"/>
    <p:sldId id="357" r:id="rId57"/>
    <p:sldId id="284" r:id="rId58"/>
    <p:sldId id="280" r:id="rId59"/>
    <p:sldId id="285" r:id="rId60"/>
    <p:sldId id="358" r:id="rId6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ergio Andreozzi" initials="" lastIdx="3" clrIdx="0"/>
  <p:cmAuthor id="1" name="Michel Dresche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0" autoAdjust="0"/>
    <p:restoredTop sz="76115" autoAdjust="0"/>
  </p:normalViewPr>
  <p:slideViewPr>
    <p:cSldViewPr>
      <p:cViewPr>
        <p:scale>
          <a:sx n="70" d="100"/>
          <a:sy n="70" d="100"/>
        </p:scale>
        <p:origin x="-129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commentAuthors" Target="commentAuthor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Progress</c:v>
                </c:pt>
              </c:strCache>
            </c:strRef>
          </c:tx>
          <c:invertIfNegative val="0"/>
          <c:cat>
            <c:strRef>
              <c:f>Sheet1!$A$2:$A$18</c:f>
              <c:strCache>
                <c:ptCount val="17"/>
                <c:pt idx="0">
                  <c:v>EMI</c:v>
                </c:pt>
                <c:pt idx="1">
                  <c:v>IGE</c:v>
                </c:pt>
                <c:pt idx="2">
                  <c:v>StratusLab</c:v>
                </c:pt>
                <c:pt idx="3">
                  <c:v>SAGA</c:v>
                </c:pt>
                <c:pt idx="4">
                  <c:v>FURJ/GISELA </c:v>
                </c:pt>
                <c:pt idx="5">
                  <c:v>SAGrid </c:v>
                </c:pt>
                <c:pt idx="6">
                  <c:v>EDGI</c:v>
                </c:pt>
                <c:pt idx="7">
                  <c:v>DECIDE </c:v>
                </c:pt>
                <c:pt idx="8">
                  <c:v>WLCG</c:v>
                </c:pt>
                <c:pt idx="9">
                  <c:v>WeNMR</c:v>
                </c:pt>
                <c:pt idx="10">
                  <c:v>Life-Science GC</c:v>
                </c:pt>
                <c:pt idx="11">
                  <c:v>MAPPER</c:v>
                </c:pt>
                <c:pt idx="12">
                  <c:v>GISELA</c:v>
                </c:pt>
                <c:pt idx="13">
                  <c:v>ERINA+</c:v>
                </c:pt>
                <c:pt idx="14">
                  <c:v>gSLM </c:v>
                </c:pt>
                <c:pt idx="15">
                  <c:v>e-ScienceTalk </c:v>
                </c:pt>
                <c:pt idx="16">
                  <c:v>CHAIN</c:v>
                </c:pt>
              </c:strCache>
            </c:str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7</c:v>
                </c:pt>
                <c:pt idx="6">
                  <c:v>3</c:v>
                </c:pt>
                <c:pt idx="7">
                  <c:v>8</c:v>
                </c:pt>
                <c:pt idx="8">
                  <c:v>7</c:v>
                </c:pt>
                <c:pt idx="9">
                  <c:v>10</c:v>
                </c:pt>
                <c:pt idx="10">
                  <c:v>9</c:v>
                </c:pt>
                <c:pt idx="11">
                  <c:v>5</c:v>
                </c:pt>
                <c:pt idx="12">
                  <c:v>10</c:v>
                </c:pt>
                <c:pt idx="13">
                  <c:v>6</c:v>
                </c:pt>
                <c:pt idx="14">
                  <c:v>8</c:v>
                </c:pt>
                <c:pt idx="15">
                  <c:v>7</c:v>
                </c:pt>
                <c:pt idx="16">
                  <c:v>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To go</c:v>
                </c:pt>
              </c:strCache>
            </c:strRef>
          </c:tx>
          <c:invertIfNegative val="0"/>
          <c:cat>
            <c:strRef>
              <c:f>Sheet1!$A$2:$A$18</c:f>
              <c:strCache>
                <c:ptCount val="17"/>
                <c:pt idx="0">
                  <c:v>EMI</c:v>
                </c:pt>
                <c:pt idx="1">
                  <c:v>IGE</c:v>
                </c:pt>
                <c:pt idx="2">
                  <c:v>StratusLab</c:v>
                </c:pt>
                <c:pt idx="3">
                  <c:v>SAGA</c:v>
                </c:pt>
                <c:pt idx="4">
                  <c:v>FURJ/GISELA </c:v>
                </c:pt>
                <c:pt idx="5">
                  <c:v>SAGrid </c:v>
                </c:pt>
                <c:pt idx="6">
                  <c:v>EDGI</c:v>
                </c:pt>
                <c:pt idx="7">
                  <c:v>DECIDE </c:v>
                </c:pt>
                <c:pt idx="8">
                  <c:v>WLCG</c:v>
                </c:pt>
                <c:pt idx="9">
                  <c:v>WeNMR</c:v>
                </c:pt>
                <c:pt idx="10">
                  <c:v>Life-Science GC</c:v>
                </c:pt>
                <c:pt idx="11">
                  <c:v>MAPPER</c:v>
                </c:pt>
                <c:pt idx="12">
                  <c:v>GISELA</c:v>
                </c:pt>
                <c:pt idx="13">
                  <c:v>ERINA+</c:v>
                </c:pt>
                <c:pt idx="14">
                  <c:v>gSLM </c:v>
                </c:pt>
                <c:pt idx="15">
                  <c:v>e-ScienceTalk </c:v>
                </c:pt>
                <c:pt idx="16">
                  <c:v>CHAIN</c:v>
                </c:pt>
              </c:strCache>
            </c:str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</c:v>
                </c:pt>
                <c:pt idx="6">
                  <c:v>7</c:v>
                </c:pt>
                <c:pt idx="7">
                  <c:v>2</c:v>
                </c:pt>
                <c:pt idx="8">
                  <c:v>3</c:v>
                </c:pt>
                <c:pt idx="9">
                  <c:v>0</c:v>
                </c:pt>
                <c:pt idx="10">
                  <c:v>1</c:v>
                </c:pt>
                <c:pt idx="11">
                  <c:v>5</c:v>
                </c:pt>
                <c:pt idx="12">
                  <c:v>0</c:v>
                </c:pt>
                <c:pt idx="13">
                  <c:v>4</c:v>
                </c:pt>
                <c:pt idx="14">
                  <c:v>2</c:v>
                </c:pt>
                <c:pt idx="15">
                  <c:v>3</c:v>
                </c:pt>
                <c:pt idx="16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box"/>
        <c:axId val="103309312"/>
        <c:axId val="103310848"/>
        <c:axId val="0"/>
      </c:bar3DChart>
      <c:catAx>
        <c:axId val="103309312"/>
        <c:scaling>
          <c:orientation val="minMax"/>
        </c:scaling>
        <c:delete val="0"/>
        <c:axPos val="b"/>
        <c:majorTickMark val="none"/>
        <c:minorTickMark val="none"/>
        <c:tickLblPos val="nextTo"/>
        <c:crossAx val="103310848"/>
        <c:crosses val="autoZero"/>
        <c:auto val="1"/>
        <c:lblAlgn val="ctr"/>
        <c:lblOffset val="100"/>
        <c:noMultiLvlLbl val="0"/>
      </c:catAx>
      <c:valAx>
        <c:axId val="103310848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1033093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6724D-26DA-4331-A3F1-B78598743C15}" type="doc">
      <dgm:prSet loTypeId="urn:microsoft.com/office/officeart/2005/8/layout/cycle1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30C27CF3-1378-4C7F-ADDD-C3C59703BC32}">
      <dgm:prSet phldrT="[Text]"/>
      <dgm:spPr/>
      <dgm:t>
        <a:bodyPr/>
        <a:lstStyle/>
        <a:p>
          <a:r>
            <a:rPr lang="en-GB" dirty="0" smtClean="0"/>
            <a:t>Used by Researchers</a:t>
          </a:r>
        </a:p>
      </dgm:t>
    </dgm:pt>
    <dgm:pt modelId="{3CA82FB1-53BD-4E65-A219-754263BA3C84}" type="par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60298BE-D0DD-453A-97FB-2EFE2CB418FA}" type="sibTrans" cxnId="{5DA168F0-8674-4FD1-88F6-2B1DBE588D2F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FB6FB5CB-CC68-481D-AD69-504CB475B42C}">
      <dgm:prSet phldrT="[Text]"/>
      <dgm:spPr/>
      <dgm:t>
        <a:bodyPr/>
        <a:lstStyle/>
        <a:p>
          <a:r>
            <a:rPr lang="en-GB" dirty="0" smtClean="0"/>
            <a:t>Gathering New Requirements</a:t>
          </a:r>
          <a:endParaRPr lang="en-GB" dirty="0"/>
        </a:p>
      </dgm:t>
    </dgm:pt>
    <dgm:pt modelId="{7191B3F2-1ED3-467B-B9D6-20110C2F9C54}" type="par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39B5E08C-AFD3-45C2-A7A8-DBC91D36E930}" type="sibTrans" cxnId="{3F27B49F-40EC-4965-A5EC-C93B5A4058C3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7F4416A7-1859-46F6-8F6C-A86EDAB8ACCA}">
      <dgm:prSet phldrT="[Text]"/>
      <dgm:spPr/>
      <dgm:t>
        <a:bodyPr/>
        <a:lstStyle/>
        <a:p>
          <a:r>
            <a:rPr lang="en-GB" dirty="0" smtClean="0"/>
            <a:t>New Technology Assessed</a:t>
          </a:r>
          <a:endParaRPr lang="en-GB" dirty="0"/>
        </a:p>
      </dgm:t>
    </dgm:pt>
    <dgm:pt modelId="{1A4C6F5F-6C5D-471F-B050-E187AC2F8D10}" type="par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EBFE3AD1-98C4-4434-AF96-D9FDB2239517}" type="sibTrans" cxnId="{55B1ECC5-D052-4BBB-895B-CAF821250020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0CE1BDF5-303B-43A1-B6CB-AA8C9DF79EE3}">
      <dgm:prSet phldrT="[Text]"/>
      <dgm:spPr/>
      <dgm:t>
        <a:bodyPr/>
        <a:lstStyle/>
        <a:p>
          <a:r>
            <a:rPr lang="en-GB" dirty="0" smtClean="0"/>
            <a:t>Deployed Infrastructure Services</a:t>
          </a:r>
          <a:endParaRPr lang="en-GB" dirty="0"/>
        </a:p>
      </dgm:t>
    </dgm:pt>
    <dgm:pt modelId="{923F10C6-395E-455F-AE19-7459F8CFE2E8}" type="par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BE415C36-6212-409E-93D6-DAFDEF168986}" type="sibTrans" cxnId="{89EB5749-3543-4FE3-8829-FAC91AA265A9}">
      <dgm:prSet/>
      <dgm:spPr/>
      <dgm:t>
        <a:bodyPr/>
        <a:lstStyle/>
        <a:p>
          <a:endParaRPr lang="en-GB">
            <a:solidFill>
              <a:schemeClr val="tx1"/>
            </a:solidFill>
          </a:endParaRPr>
        </a:p>
      </dgm:t>
    </dgm:pt>
    <dgm:pt modelId="{1FFB821D-3005-44AA-A7BA-5EE65166E439}" type="pres">
      <dgm:prSet presAssocID="{4086724D-26DA-4331-A3F1-B78598743C1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8B79CF3-C1BD-4915-854D-CE3DEC022526}" type="pres">
      <dgm:prSet presAssocID="{30C27CF3-1378-4C7F-ADDD-C3C59703BC32}" presName="dummy" presStyleCnt="0"/>
      <dgm:spPr/>
      <dgm:t>
        <a:bodyPr/>
        <a:lstStyle/>
        <a:p>
          <a:endParaRPr lang="en-GB"/>
        </a:p>
      </dgm:t>
    </dgm:pt>
    <dgm:pt modelId="{3D0C85EA-A364-4AF4-990E-1BC4B09E4B58}" type="pres">
      <dgm:prSet presAssocID="{30C27CF3-1378-4C7F-ADDD-C3C59703BC32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6768807-E369-4E6F-A363-28A7FECACF93}" type="pres">
      <dgm:prSet presAssocID="{160298BE-D0DD-453A-97FB-2EFE2CB418FA}" presName="sibTrans" presStyleLbl="node1" presStyleIdx="0" presStyleCnt="4"/>
      <dgm:spPr/>
      <dgm:t>
        <a:bodyPr/>
        <a:lstStyle/>
        <a:p>
          <a:endParaRPr lang="en-GB"/>
        </a:p>
      </dgm:t>
    </dgm:pt>
    <dgm:pt modelId="{9BA7CECD-4EC8-4B99-9778-4049BE961D8D}" type="pres">
      <dgm:prSet presAssocID="{FB6FB5CB-CC68-481D-AD69-504CB475B42C}" presName="dummy" presStyleCnt="0"/>
      <dgm:spPr/>
      <dgm:t>
        <a:bodyPr/>
        <a:lstStyle/>
        <a:p>
          <a:endParaRPr lang="en-GB"/>
        </a:p>
      </dgm:t>
    </dgm:pt>
    <dgm:pt modelId="{F61C9349-F176-47C8-BE21-7C4F99462F4D}" type="pres">
      <dgm:prSet presAssocID="{FB6FB5CB-CC68-481D-AD69-504CB475B42C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5434F62-1945-425B-A943-C0564BA62B0A}" type="pres">
      <dgm:prSet presAssocID="{39B5E08C-AFD3-45C2-A7A8-DBC91D36E930}" presName="sibTrans" presStyleLbl="node1" presStyleIdx="1" presStyleCnt="4"/>
      <dgm:spPr/>
      <dgm:t>
        <a:bodyPr/>
        <a:lstStyle/>
        <a:p>
          <a:endParaRPr lang="en-GB"/>
        </a:p>
      </dgm:t>
    </dgm:pt>
    <dgm:pt modelId="{FA2AB158-C29A-4A99-A38E-1DEC0599DFBA}" type="pres">
      <dgm:prSet presAssocID="{7F4416A7-1859-46F6-8F6C-A86EDAB8ACCA}" presName="dummy" presStyleCnt="0"/>
      <dgm:spPr/>
      <dgm:t>
        <a:bodyPr/>
        <a:lstStyle/>
        <a:p>
          <a:endParaRPr lang="en-GB"/>
        </a:p>
      </dgm:t>
    </dgm:pt>
    <dgm:pt modelId="{469EBAC1-2975-4EEE-9DBE-DD58A0C962C3}" type="pres">
      <dgm:prSet presAssocID="{7F4416A7-1859-46F6-8F6C-A86EDAB8ACCA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57D91A-88B8-4BEA-A2DC-76BD862C4D80}" type="pres">
      <dgm:prSet presAssocID="{EBFE3AD1-98C4-4434-AF96-D9FDB2239517}" presName="sibTrans" presStyleLbl="node1" presStyleIdx="2" presStyleCnt="4"/>
      <dgm:spPr/>
      <dgm:t>
        <a:bodyPr/>
        <a:lstStyle/>
        <a:p>
          <a:endParaRPr lang="en-GB"/>
        </a:p>
      </dgm:t>
    </dgm:pt>
    <dgm:pt modelId="{EF888948-3812-4D4C-9F07-08DB9399E2A4}" type="pres">
      <dgm:prSet presAssocID="{0CE1BDF5-303B-43A1-B6CB-AA8C9DF79EE3}" presName="dummy" presStyleCnt="0"/>
      <dgm:spPr/>
      <dgm:t>
        <a:bodyPr/>
        <a:lstStyle/>
        <a:p>
          <a:endParaRPr lang="en-GB"/>
        </a:p>
      </dgm:t>
    </dgm:pt>
    <dgm:pt modelId="{9215830D-5C31-4375-96B9-4B6A9D83C7BF}" type="pres">
      <dgm:prSet presAssocID="{0CE1BDF5-303B-43A1-B6CB-AA8C9DF79EE3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7F597DC-5D98-41ED-A0B0-C06C8D4E4560}" type="pres">
      <dgm:prSet presAssocID="{BE415C36-6212-409E-93D6-DAFDEF168986}" presName="sibTrans" presStyleLbl="node1" presStyleIdx="3" presStyleCnt="4" custLinFactNeighborX="3913" custLinFactNeighborY="-3662"/>
      <dgm:spPr/>
      <dgm:t>
        <a:bodyPr/>
        <a:lstStyle/>
        <a:p>
          <a:endParaRPr lang="en-GB"/>
        </a:p>
      </dgm:t>
    </dgm:pt>
  </dgm:ptLst>
  <dgm:cxnLst>
    <dgm:cxn modelId="{89EB5749-3543-4FE3-8829-FAC91AA265A9}" srcId="{4086724D-26DA-4331-A3F1-B78598743C15}" destId="{0CE1BDF5-303B-43A1-B6CB-AA8C9DF79EE3}" srcOrd="3" destOrd="0" parTransId="{923F10C6-395E-455F-AE19-7459F8CFE2E8}" sibTransId="{BE415C36-6212-409E-93D6-DAFDEF168986}"/>
    <dgm:cxn modelId="{5F9F8636-EF18-4380-975E-4DDB3235EECC}" type="presOf" srcId="{4086724D-26DA-4331-A3F1-B78598743C15}" destId="{1FFB821D-3005-44AA-A7BA-5EE65166E439}" srcOrd="0" destOrd="0" presId="urn:microsoft.com/office/officeart/2005/8/layout/cycle1"/>
    <dgm:cxn modelId="{D824E7CC-C7A6-4409-8EB9-9CA70C130412}" type="presOf" srcId="{BE415C36-6212-409E-93D6-DAFDEF168986}" destId="{57F597DC-5D98-41ED-A0B0-C06C8D4E4560}" srcOrd="0" destOrd="0" presId="urn:microsoft.com/office/officeart/2005/8/layout/cycle1"/>
    <dgm:cxn modelId="{0C1C5347-590A-47AB-AB47-B8FE4B0E9AA1}" type="presOf" srcId="{30C27CF3-1378-4C7F-ADDD-C3C59703BC32}" destId="{3D0C85EA-A364-4AF4-990E-1BC4B09E4B58}" srcOrd="0" destOrd="0" presId="urn:microsoft.com/office/officeart/2005/8/layout/cycle1"/>
    <dgm:cxn modelId="{BBEB10D1-D072-4658-964C-98BC789E42C9}" type="presOf" srcId="{39B5E08C-AFD3-45C2-A7A8-DBC91D36E930}" destId="{05434F62-1945-425B-A943-C0564BA62B0A}" srcOrd="0" destOrd="0" presId="urn:microsoft.com/office/officeart/2005/8/layout/cycle1"/>
    <dgm:cxn modelId="{3F27B49F-40EC-4965-A5EC-C93B5A4058C3}" srcId="{4086724D-26DA-4331-A3F1-B78598743C15}" destId="{FB6FB5CB-CC68-481D-AD69-504CB475B42C}" srcOrd="1" destOrd="0" parTransId="{7191B3F2-1ED3-467B-B9D6-20110C2F9C54}" sibTransId="{39B5E08C-AFD3-45C2-A7A8-DBC91D36E930}"/>
    <dgm:cxn modelId="{55B1ECC5-D052-4BBB-895B-CAF821250020}" srcId="{4086724D-26DA-4331-A3F1-B78598743C15}" destId="{7F4416A7-1859-46F6-8F6C-A86EDAB8ACCA}" srcOrd="2" destOrd="0" parTransId="{1A4C6F5F-6C5D-471F-B050-E187AC2F8D10}" sibTransId="{EBFE3AD1-98C4-4434-AF96-D9FDB2239517}"/>
    <dgm:cxn modelId="{5DA168F0-8674-4FD1-88F6-2B1DBE588D2F}" srcId="{4086724D-26DA-4331-A3F1-B78598743C15}" destId="{30C27CF3-1378-4C7F-ADDD-C3C59703BC32}" srcOrd="0" destOrd="0" parTransId="{3CA82FB1-53BD-4E65-A219-754263BA3C84}" sibTransId="{160298BE-D0DD-453A-97FB-2EFE2CB418FA}"/>
    <dgm:cxn modelId="{DB1F07F1-5A06-4B46-B4AA-884BC80B760E}" type="presOf" srcId="{160298BE-D0DD-453A-97FB-2EFE2CB418FA}" destId="{46768807-E369-4E6F-A363-28A7FECACF93}" srcOrd="0" destOrd="0" presId="urn:microsoft.com/office/officeart/2005/8/layout/cycle1"/>
    <dgm:cxn modelId="{012C4D0A-4DD4-4385-94A7-10C5274120F1}" type="presOf" srcId="{EBFE3AD1-98C4-4434-AF96-D9FDB2239517}" destId="{B757D91A-88B8-4BEA-A2DC-76BD862C4D80}" srcOrd="0" destOrd="0" presId="urn:microsoft.com/office/officeart/2005/8/layout/cycle1"/>
    <dgm:cxn modelId="{6E8732CE-0263-4D1B-86E4-3C91DF5EB081}" type="presOf" srcId="{0CE1BDF5-303B-43A1-B6CB-AA8C9DF79EE3}" destId="{9215830D-5C31-4375-96B9-4B6A9D83C7BF}" srcOrd="0" destOrd="0" presId="urn:microsoft.com/office/officeart/2005/8/layout/cycle1"/>
    <dgm:cxn modelId="{9DCBD62F-CBEF-4A08-B588-D219DC02223E}" type="presOf" srcId="{7F4416A7-1859-46F6-8F6C-A86EDAB8ACCA}" destId="{469EBAC1-2975-4EEE-9DBE-DD58A0C962C3}" srcOrd="0" destOrd="0" presId="urn:microsoft.com/office/officeart/2005/8/layout/cycle1"/>
    <dgm:cxn modelId="{EA48253E-FC86-460F-8229-3D62D5447B78}" type="presOf" srcId="{FB6FB5CB-CC68-481D-AD69-504CB475B42C}" destId="{F61C9349-F176-47C8-BE21-7C4F99462F4D}" srcOrd="0" destOrd="0" presId="urn:microsoft.com/office/officeart/2005/8/layout/cycle1"/>
    <dgm:cxn modelId="{61003BAA-78C1-4901-A11D-68DDDEF2A57D}" type="presParOf" srcId="{1FFB821D-3005-44AA-A7BA-5EE65166E439}" destId="{28B79CF3-C1BD-4915-854D-CE3DEC022526}" srcOrd="0" destOrd="0" presId="urn:microsoft.com/office/officeart/2005/8/layout/cycle1"/>
    <dgm:cxn modelId="{C898A82B-117E-49DF-8AF7-07F0C247C293}" type="presParOf" srcId="{1FFB821D-3005-44AA-A7BA-5EE65166E439}" destId="{3D0C85EA-A364-4AF4-990E-1BC4B09E4B58}" srcOrd="1" destOrd="0" presId="urn:microsoft.com/office/officeart/2005/8/layout/cycle1"/>
    <dgm:cxn modelId="{8D528203-2034-47BC-9FD2-EBEB809B7F13}" type="presParOf" srcId="{1FFB821D-3005-44AA-A7BA-5EE65166E439}" destId="{46768807-E369-4E6F-A363-28A7FECACF93}" srcOrd="2" destOrd="0" presId="urn:microsoft.com/office/officeart/2005/8/layout/cycle1"/>
    <dgm:cxn modelId="{CD953D53-D996-41D4-B8BF-1EBFED3F19A4}" type="presParOf" srcId="{1FFB821D-3005-44AA-A7BA-5EE65166E439}" destId="{9BA7CECD-4EC8-4B99-9778-4049BE961D8D}" srcOrd="3" destOrd="0" presId="urn:microsoft.com/office/officeart/2005/8/layout/cycle1"/>
    <dgm:cxn modelId="{F26BF04B-5FB7-4AC8-A27F-2C24BF809D07}" type="presParOf" srcId="{1FFB821D-3005-44AA-A7BA-5EE65166E439}" destId="{F61C9349-F176-47C8-BE21-7C4F99462F4D}" srcOrd="4" destOrd="0" presId="urn:microsoft.com/office/officeart/2005/8/layout/cycle1"/>
    <dgm:cxn modelId="{BED0FE6D-1B48-4ACD-9C29-5D032D74EDD2}" type="presParOf" srcId="{1FFB821D-3005-44AA-A7BA-5EE65166E439}" destId="{05434F62-1945-425B-A943-C0564BA62B0A}" srcOrd="5" destOrd="0" presId="urn:microsoft.com/office/officeart/2005/8/layout/cycle1"/>
    <dgm:cxn modelId="{4E2AC7FA-F4F2-4D94-88B8-EE3D889A898E}" type="presParOf" srcId="{1FFB821D-3005-44AA-A7BA-5EE65166E439}" destId="{FA2AB158-C29A-4A99-A38E-1DEC0599DFBA}" srcOrd="6" destOrd="0" presId="urn:microsoft.com/office/officeart/2005/8/layout/cycle1"/>
    <dgm:cxn modelId="{A8CF04F2-2B1C-429C-9B01-E236C92D3616}" type="presParOf" srcId="{1FFB821D-3005-44AA-A7BA-5EE65166E439}" destId="{469EBAC1-2975-4EEE-9DBE-DD58A0C962C3}" srcOrd="7" destOrd="0" presId="urn:microsoft.com/office/officeart/2005/8/layout/cycle1"/>
    <dgm:cxn modelId="{EBD98C29-4565-4FCA-AA54-E101BB427C92}" type="presParOf" srcId="{1FFB821D-3005-44AA-A7BA-5EE65166E439}" destId="{B757D91A-88B8-4BEA-A2DC-76BD862C4D80}" srcOrd="8" destOrd="0" presId="urn:microsoft.com/office/officeart/2005/8/layout/cycle1"/>
    <dgm:cxn modelId="{11087085-1ED6-457E-B13A-AC47777AAD4F}" type="presParOf" srcId="{1FFB821D-3005-44AA-A7BA-5EE65166E439}" destId="{EF888948-3812-4D4C-9F07-08DB9399E2A4}" srcOrd="9" destOrd="0" presId="urn:microsoft.com/office/officeart/2005/8/layout/cycle1"/>
    <dgm:cxn modelId="{BE3F05F7-6883-4DDA-A17E-F0282E879004}" type="presParOf" srcId="{1FFB821D-3005-44AA-A7BA-5EE65166E439}" destId="{9215830D-5C31-4375-96B9-4B6A9D83C7BF}" srcOrd="10" destOrd="0" presId="urn:microsoft.com/office/officeart/2005/8/layout/cycle1"/>
    <dgm:cxn modelId="{98CAA16B-0141-428E-BE59-1FF9CA69E024}" type="presParOf" srcId="{1FFB821D-3005-44AA-A7BA-5EE65166E439}" destId="{57F597DC-5D98-41ED-A0B0-C06C8D4E4560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9CA42DD-3940-8340-8FCF-6CE8E40B5CB0}" type="doc">
      <dgm:prSet loTypeId="urn:microsoft.com/office/officeart/2005/8/layout/lProcess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BF88C5-DED4-1049-9378-4E1D5D6D2FDE}">
      <dgm:prSet phldrT="[Text]"/>
      <dgm:spPr/>
      <dgm:t>
        <a:bodyPr/>
        <a:lstStyle/>
        <a:p>
          <a:r>
            <a:rPr lang="en-US" dirty="0" smtClean="0"/>
            <a:t>Technology</a:t>
          </a:r>
          <a:endParaRPr lang="en-US" dirty="0"/>
        </a:p>
      </dgm:t>
    </dgm:pt>
    <dgm:pt modelId="{69DC7014-3DB2-5F4B-B3E4-5658B790AFA3}" type="parTrans" cxnId="{853B0F55-FFA9-BF4B-A6D1-DC2FA8DA8887}">
      <dgm:prSet/>
      <dgm:spPr/>
      <dgm:t>
        <a:bodyPr/>
        <a:lstStyle/>
        <a:p>
          <a:endParaRPr lang="en-US"/>
        </a:p>
      </dgm:t>
    </dgm:pt>
    <dgm:pt modelId="{1A27B14F-9504-8A4D-A14C-206E5FE980E4}" type="sibTrans" cxnId="{853B0F55-FFA9-BF4B-A6D1-DC2FA8DA8887}">
      <dgm:prSet/>
      <dgm:spPr/>
      <dgm:t>
        <a:bodyPr/>
        <a:lstStyle/>
        <a:p>
          <a:endParaRPr lang="en-US"/>
        </a:p>
      </dgm:t>
    </dgm:pt>
    <dgm:pt modelId="{B122D4F7-9BCD-BC47-95CD-10B62F897F5C}">
      <dgm:prSet phldrT="[Text]"/>
      <dgm:spPr/>
      <dgm:t>
        <a:bodyPr/>
        <a:lstStyle/>
        <a:p>
          <a:r>
            <a:rPr lang="en-US" dirty="0" smtClean="0"/>
            <a:t>TCB</a:t>
          </a:r>
          <a:endParaRPr lang="en-US" dirty="0"/>
        </a:p>
      </dgm:t>
    </dgm:pt>
    <dgm:pt modelId="{98A6698B-3779-4E48-A90F-0570C15578FB}" type="parTrans" cxnId="{95284A6A-06F9-824D-8FFE-2764240C1BB9}">
      <dgm:prSet/>
      <dgm:spPr/>
      <dgm:t>
        <a:bodyPr/>
        <a:lstStyle/>
        <a:p>
          <a:endParaRPr lang="en-US"/>
        </a:p>
      </dgm:t>
    </dgm:pt>
    <dgm:pt modelId="{05ABB21D-3645-F949-B943-0E644194302A}" type="sibTrans" cxnId="{95284A6A-06F9-824D-8FFE-2764240C1BB9}">
      <dgm:prSet/>
      <dgm:spPr/>
      <dgm:t>
        <a:bodyPr/>
        <a:lstStyle/>
        <a:p>
          <a:endParaRPr lang="en-US"/>
        </a:p>
      </dgm:t>
    </dgm:pt>
    <dgm:pt modelId="{2F4E933A-6BDB-AC4F-BC19-4BEE4BE46702}">
      <dgm:prSet phldrT="[Text]"/>
      <dgm:spPr/>
      <dgm:t>
        <a:bodyPr/>
        <a:lstStyle/>
        <a:p>
          <a:r>
            <a:rPr lang="en-US" dirty="0" smtClean="0"/>
            <a:t>Security</a:t>
          </a:r>
          <a:endParaRPr lang="en-US" dirty="0"/>
        </a:p>
      </dgm:t>
    </dgm:pt>
    <dgm:pt modelId="{581B0113-13BD-5943-9109-7C6BE373F95D}" type="parTrans" cxnId="{E8782400-EFA8-4B46-A348-538513947AF7}">
      <dgm:prSet/>
      <dgm:spPr/>
      <dgm:t>
        <a:bodyPr/>
        <a:lstStyle/>
        <a:p>
          <a:endParaRPr lang="en-US"/>
        </a:p>
      </dgm:t>
    </dgm:pt>
    <dgm:pt modelId="{9FD604B5-8B7A-7A4D-BB10-DA8E814F466B}" type="sibTrans" cxnId="{E8782400-EFA8-4B46-A348-538513947AF7}">
      <dgm:prSet/>
      <dgm:spPr/>
      <dgm:t>
        <a:bodyPr/>
        <a:lstStyle/>
        <a:p>
          <a:endParaRPr lang="en-US"/>
        </a:p>
      </dgm:t>
    </dgm:pt>
    <dgm:pt modelId="{ABE490CE-2464-C84B-BE3E-43C808E8673D}">
      <dgm:prSet phldrT="[Text]"/>
      <dgm:spPr/>
      <dgm:t>
        <a:bodyPr/>
        <a:lstStyle/>
        <a:p>
          <a:r>
            <a:rPr lang="en-US" dirty="0" smtClean="0"/>
            <a:t>OMB</a:t>
          </a:r>
          <a:endParaRPr lang="en-US" dirty="0"/>
        </a:p>
      </dgm:t>
    </dgm:pt>
    <dgm:pt modelId="{D97D864D-988F-544C-8369-071A7D88A9B4}" type="parTrans" cxnId="{E41B5F48-3096-0F4D-87ED-40C282C58110}">
      <dgm:prSet/>
      <dgm:spPr/>
      <dgm:t>
        <a:bodyPr/>
        <a:lstStyle/>
        <a:p>
          <a:endParaRPr lang="en-US"/>
        </a:p>
      </dgm:t>
    </dgm:pt>
    <dgm:pt modelId="{08C0C74D-6538-E84C-8FB6-3372B10C676C}" type="sibTrans" cxnId="{E41B5F48-3096-0F4D-87ED-40C282C58110}">
      <dgm:prSet/>
      <dgm:spPr/>
      <dgm:t>
        <a:bodyPr/>
        <a:lstStyle/>
        <a:p>
          <a:endParaRPr lang="en-US"/>
        </a:p>
      </dgm:t>
    </dgm:pt>
    <dgm:pt modelId="{EA437862-05EF-F148-B8E0-E40CD96A1CF7}">
      <dgm:prSet phldrT="[Text]"/>
      <dgm:spPr/>
      <dgm:t>
        <a:bodyPr/>
        <a:lstStyle/>
        <a:p>
          <a:r>
            <a:rPr lang="en-US" dirty="0" smtClean="0"/>
            <a:t>OTAG</a:t>
          </a:r>
          <a:endParaRPr lang="en-US" dirty="0"/>
        </a:p>
      </dgm:t>
    </dgm:pt>
    <dgm:pt modelId="{B94E7ED3-E601-734E-8CCC-41612F8A3739}" type="parTrans" cxnId="{F3981CAB-B3FE-FB42-B1DB-F35AAB44B5D3}">
      <dgm:prSet/>
      <dgm:spPr/>
      <dgm:t>
        <a:bodyPr/>
        <a:lstStyle/>
        <a:p>
          <a:endParaRPr lang="en-US"/>
        </a:p>
      </dgm:t>
    </dgm:pt>
    <dgm:pt modelId="{1505108F-C503-8947-A33B-62F6806F70C4}" type="sibTrans" cxnId="{F3981CAB-B3FE-FB42-B1DB-F35AAB44B5D3}">
      <dgm:prSet/>
      <dgm:spPr/>
      <dgm:t>
        <a:bodyPr/>
        <a:lstStyle/>
        <a:p>
          <a:endParaRPr lang="en-US"/>
        </a:p>
      </dgm:t>
    </dgm:pt>
    <dgm:pt modelId="{A81B7277-7121-D149-B5A3-19DD553E4D83}">
      <dgm:prSet phldrT="[Text]"/>
      <dgm:spPr/>
      <dgm:t>
        <a:bodyPr/>
        <a:lstStyle/>
        <a:p>
          <a:r>
            <a:rPr lang="en-US" dirty="0" smtClean="0"/>
            <a:t>Users</a:t>
          </a:r>
          <a:endParaRPr lang="en-US" dirty="0"/>
        </a:p>
      </dgm:t>
    </dgm:pt>
    <dgm:pt modelId="{AA93FF58-7587-AC40-A98D-27B6A10D4791}" type="parTrans" cxnId="{EA7995C7-1548-8D44-9B1D-86A7528470F8}">
      <dgm:prSet/>
      <dgm:spPr/>
      <dgm:t>
        <a:bodyPr/>
        <a:lstStyle/>
        <a:p>
          <a:endParaRPr lang="en-US"/>
        </a:p>
      </dgm:t>
    </dgm:pt>
    <dgm:pt modelId="{37EF3017-7DCB-7645-9773-56036BDD2A93}" type="sibTrans" cxnId="{EA7995C7-1548-8D44-9B1D-86A7528470F8}">
      <dgm:prSet/>
      <dgm:spPr/>
      <dgm:t>
        <a:bodyPr/>
        <a:lstStyle/>
        <a:p>
          <a:endParaRPr lang="en-US"/>
        </a:p>
      </dgm:t>
    </dgm:pt>
    <dgm:pt modelId="{F792B3A4-5636-A74E-96FC-713BC631B440}">
      <dgm:prSet phldrT="[Text]"/>
      <dgm:spPr/>
      <dgm:t>
        <a:bodyPr/>
        <a:lstStyle/>
        <a:p>
          <a:r>
            <a:rPr lang="en-US" dirty="0" smtClean="0"/>
            <a:t>UCB</a:t>
          </a:r>
          <a:endParaRPr lang="en-US" dirty="0"/>
        </a:p>
      </dgm:t>
    </dgm:pt>
    <dgm:pt modelId="{20823A02-6E04-A34D-A68E-AB74169C6185}" type="parTrans" cxnId="{CF7B98DD-49EC-A849-96DF-2B1DEDEB5400}">
      <dgm:prSet/>
      <dgm:spPr/>
      <dgm:t>
        <a:bodyPr/>
        <a:lstStyle/>
        <a:p>
          <a:endParaRPr lang="en-US"/>
        </a:p>
      </dgm:t>
    </dgm:pt>
    <dgm:pt modelId="{F6ECEAF8-50A1-CE47-83E1-890A3826C929}" type="sibTrans" cxnId="{CF7B98DD-49EC-A849-96DF-2B1DEDEB5400}">
      <dgm:prSet/>
      <dgm:spPr/>
      <dgm:t>
        <a:bodyPr/>
        <a:lstStyle/>
        <a:p>
          <a:endParaRPr lang="en-US"/>
        </a:p>
      </dgm:t>
    </dgm:pt>
    <dgm:pt modelId="{821E141C-2570-D24C-9B37-EBB4334EFCE3}">
      <dgm:prSet phldrT="[Text]"/>
      <dgm:spPr/>
      <dgm:t>
        <a:bodyPr/>
        <a:lstStyle/>
        <a:p>
          <a:r>
            <a:rPr lang="en-US" dirty="0" smtClean="0"/>
            <a:t>USAG</a:t>
          </a:r>
          <a:endParaRPr lang="en-US" dirty="0"/>
        </a:p>
      </dgm:t>
    </dgm:pt>
    <dgm:pt modelId="{3C03E5D6-28A3-5546-99D5-35E37351801B}" type="parTrans" cxnId="{4BB22DB1-9A72-654E-B5F8-A3B9C7853D26}">
      <dgm:prSet/>
      <dgm:spPr/>
      <dgm:t>
        <a:bodyPr/>
        <a:lstStyle/>
        <a:p>
          <a:endParaRPr lang="en-US"/>
        </a:p>
      </dgm:t>
    </dgm:pt>
    <dgm:pt modelId="{3BDC15A8-0010-9D4E-9277-5F615DC76861}" type="sibTrans" cxnId="{4BB22DB1-9A72-654E-B5F8-A3B9C7853D26}">
      <dgm:prSet/>
      <dgm:spPr/>
      <dgm:t>
        <a:bodyPr/>
        <a:lstStyle/>
        <a:p>
          <a:endParaRPr lang="en-US"/>
        </a:p>
      </dgm:t>
    </dgm:pt>
    <dgm:pt modelId="{84DB55AD-66F5-6C43-B984-ED84C87D22D0}">
      <dgm:prSet phldrT="[Text]"/>
      <dgm:spPr/>
      <dgm:t>
        <a:bodyPr/>
        <a:lstStyle/>
        <a:p>
          <a:r>
            <a:rPr lang="en-US" dirty="0" smtClean="0"/>
            <a:t>OAT</a:t>
          </a:r>
          <a:endParaRPr lang="en-US" dirty="0"/>
        </a:p>
      </dgm:t>
    </dgm:pt>
    <dgm:pt modelId="{5CBE272D-7CDC-E040-8EB9-112C074031D3}" type="parTrans" cxnId="{971BDAD1-72B9-3148-8AC1-6A6C95D12F97}">
      <dgm:prSet/>
      <dgm:spPr/>
      <dgm:t>
        <a:bodyPr/>
        <a:lstStyle/>
        <a:p>
          <a:endParaRPr lang="en-US"/>
        </a:p>
      </dgm:t>
    </dgm:pt>
    <dgm:pt modelId="{83D89231-1818-9B43-81AE-C1126A19DF25}" type="sibTrans" cxnId="{971BDAD1-72B9-3148-8AC1-6A6C95D12F97}">
      <dgm:prSet/>
      <dgm:spPr/>
      <dgm:t>
        <a:bodyPr/>
        <a:lstStyle/>
        <a:p>
          <a:endParaRPr lang="en-US"/>
        </a:p>
      </dgm:t>
    </dgm:pt>
    <dgm:pt modelId="{94915217-D8F7-47E9-B267-ECC86DE31DEE}">
      <dgm:prSet phldrT="[Text]"/>
      <dgm:spPr/>
      <dgm:t>
        <a:bodyPr/>
        <a:lstStyle/>
        <a:p>
          <a:r>
            <a:rPr lang="en-US" dirty="0" smtClean="0"/>
            <a:t>SPG</a:t>
          </a:r>
          <a:endParaRPr lang="en-US" dirty="0"/>
        </a:p>
      </dgm:t>
    </dgm:pt>
    <dgm:pt modelId="{C2CBBCD8-4892-4993-BE11-CFA34D1E8BC6}" type="parTrans" cxnId="{54BDF33B-5D3D-45BE-BAEC-2B5B050B0297}">
      <dgm:prSet/>
      <dgm:spPr/>
      <dgm:t>
        <a:bodyPr/>
        <a:lstStyle/>
        <a:p>
          <a:endParaRPr lang="en-GB"/>
        </a:p>
      </dgm:t>
    </dgm:pt>
    <dgm:pt modelId="{3E4C514D-4DC2-43BA-8D60-508F3C57735D}" type="sibTrans" cxnId="{54BDF33B-5D3D-45BE-BAEC-2B5B050B0297}">
      <dgm:prSet/>
      <dgm:spPr/>
      <dgm:t>
        <a:bodyPr/>
        <a:lstStyle/>
        <a:p>
          <a:endParaRPr lang="en-GB"/>
        </a:p>
      </dgm:t>
    </dgm:pt>
    <dgm:pt modelId="{6123B1DC-1233-45CD-9EC7-AAEF4EB7624E}">
      <dgm:prSet phldrT="[Text]"/>
      <dgm:spPr/>
      <dgm:t>
        <a:bodyPr/>
        <a:lstStyle/>
        <a:p>
          <a:r>
            <a:rPr lang="en-US" dirty="0" smtClean="0"/>
            <a:t>SCG</a:t>
          </a:r>
          <a:endParaRPr lang="en-US" dirty="0"/>
        </a:p>
      </dgm:t>
    </dgm:pt>
    <dgm:pt modelId="{44A9382E-301F-4D62-AB9B-4082E42E4870}" type="parTrans" cxnId="{8955CCD6-6DDA-4CE6-8D55-089A084AC80A}">
      <dgm:prSet/>
      <dgm:spPr/>
      <dgm:t>
        <a:bodyPr/>
        <a:lstStyle/>
        <a:p>
          <a:endParaRPr lang="en-GB"/>
        </a:p>
      </dgm:t>
    </dgm:pt>
    <dgm:pt modelId="{BDC2D7F5-5F90-46D8-B90E-1C0BCFAE919A}" type="sibTrans" cxnId="{8955CCD6-6DDA-4CE6-8D55-089A084AC80A}">
      <dgm:prSet/>
      <dgm:spPr/>
      <dgm:t>
        <a:bodyPr/>
        <a:lstStyle/>
        <a:p>
          <a:endParaRPr lang="en-GB"/>
        </a:p>
      </dgm:t>
    </dgm:pt>
    <dgm:pt modelId="{DE4E7E7F-3752-4BEB-B490-DB2674EB7DEB}">
      <dgm:prSet phldrT="[Text]"/>
      <dgm:spPr/>
      <dgm:t>
        <a:bodyPr/>
        <a:lstStyle/>
        <a:p>
          <a:r>
            <a:rPr lang="en-US" dirty="0" smtClean="0"/>
            <a:t>SVG/RAT</a:t>
          </a:r>
          <a:endParaRPr lang="en-US" dirty="0"/>
        </a:p>
      </dgm:t>
    </dgm:pt>
    <dgm:pt modelId="{3DCB561F-5062-492C-98E4-CA5F72820D40}" type="parTrans" cxnId="{E2FDABB1-2D8B-4932-B34C-1CFDF56D7F86}">
      <dgm:prSet/>
      <dgm:spPr/>
      <dgm:t>
        <a:bodyPr/>
        <a:lstStyle/>
        <a:p>
          <a:endParaRPr lang="en-GB"/>
        </a:p>
      </dgm:t>
    </dgm:pt>
    <dgm:pt modelId="{DE51DA35-9E7A-49F3-B6A5-5A0A03A2313B}" type="sibTrans" cxnId="{E2FDABB1-2D8B-4932-B34C-1CFDF56D7F86}">
      <dgm:prSet/>
      <dgm:spPr/>
      <dgm:t>
        <a:bodyPr/>
        <a:lstStyle/>
        <a:p>
          <a:endParaRPr lang="en-GB"/>
        </a:p>
      </dgm:t>
    </dgm:pt>
    <dgm:pt modelId="{3386AAFD-A4DD-4234-8A60-C549B9C25F3D}">
      <dgm:prSet phldrT="[Text]"/>
      <dgm:spPr/>
      <dgm:t>
        <a:bodyPr/>
        <a:lstStyle/>
        <a:p>
          <a:r>
            <a:rPr lang="en-US" dirty="0" smtClean="0"/>
            <a:t>CSIRT</a:t>
          </a:r>
          <a:endParaRPr lang="en-GB"/>
        </a:p>
      </dgm:t>
    </dgm:pt>
    <dgm:pt modelId="{18D52764-D974-41D6-8F10-0F6B02222DDF}" type="parTrans" cxnId="{C4075C89-0271-4D22-9745-FD6D4F1B5EA1}">
      <dgm:prSet/>
      <dgm:spPr/>
      <dgm:t>
        <a:bodyPr/>
        <a:lstStyle/>
        <a:p>
          <a:endParaRPr lang="en-GB"/>
        </a:p>
      </dgm:t>
    </dgm:pt>
    <dgm:pt modelId="{9212D14E-45D2-4128-952F-A5074222253B}" type="sibTrans" cxnId="{C4075C89-0271-4D22-9745-FD6D4F1B5EA1}">
      <dgm:prSet/>
      <dgm:spPr/>
      <dgm:t>
        <a:bodyPr/>
        <a:lstStyle/>
        <a:p>
          <a:endParaRPr lang="en-GB"/>
        </a:p>
      </dgm:t>
    </dgm:pt>
    <dgm:pt modelId="{62F5CDB7-A024-43F8-81FC-3FD46FAE9C31}">
      <dgm:prSet phldrT="[Text]"/>
      <dgm:spPr/>
      <dgm:t>
        <a:bodyPr/>
        <a:lstStyle/>
        <a:p>
          <a:r>
            <a:rPr lang="en-US" smtClean="0"/>
            <a:t>Operations</a:t>
          </a:r>
          <a:endParaRPr lang="en-GB"/>
        </a:p>
      </dgm:t>
    </dgm:pt>
    <dgm:pt modelId="{9E66C0F0-6A19-4650-821B-E6DA06CEF621}" type="parTrans" cxnId="{5561A22A-33EA-4634-A7A1-79A85ED1AA5C}">
      <dgm:prSet/>
      <dgm:spPr/>
      <dgm:t>
        <a:bodyPr/>
        <a:lstStyle/>
        <a:p>
          <a:endParaRPr lang="en-GB"/>
        </a:p>
      </dgm:t>
    </dgm:pt>
    <dgm:pt modelId="{09060902-2FF8-4730-B734-E6D7AAE351F8}" type="sibTrans" cxnId="{5561A22A-33EA-4634-A7A1-79A85ED1AA5C}">
      <dgm:prSet/>
      <dgm:spPr/>
      <dgm:t>
        <a:bodyPr/>
        <a:lstStyle/>
        <a:p>
          <a:endParaRPr lang="en-GB"/>
        </a:p>
      </dgm:t>
    </dgm:pt>
    <dgm:pt modelId="{4AAC0505-4E5B-478D-A379-11CD1B1C4202}">
      <dgm:prSet phldrT="[Text]"/>
      <dgm:spPr/>
      <dgm:t>
        <a:bodyPr/>
        <a:lstStyle/>
        <a:p>
          <a:endParaRPr lang="en-US" dirty="0"/>
        </a:p>
      </dgm:t>
    </dgm:pt>
    <dgm:pt modelId="{8126A37E-26E8-4193-9930-C6DBE0235015}" type="parTrans" cxnId="{2D6775B1-D8FA-49E6-9D03-1ED6AAB5FB5E}">
      <dgm:prSet/>
      <dgm:spPr/>
      <dgm:t>
        <a:bodyPr/>
        <a:lstStyle/>
        <a:p>
          <a:endParaRPr lang="en-GB"/>
        </a:p>
      </dgm:t>
    </dgm:pt>
    <dgm:pt modelId="{F5A6DAE0-1220-4F7F-BB62-EA9E0802A3F5}" type="sibTrans" cxnId="{2D6775B1-D8FA-49E6-9D03-1ED6AAB5FB5E}">
      <dgm:prSet/>
      <dgm:spPr/>
      <dgm:t>
        <a:bodyPr/>
        <a:lstStyle/>
        <a:p>
          <a:endParaRPr lang="en-GB"/>
        </a:p>
      </dgm:t>
    </dgm:pt>
    <dgm:pt modelId="{4831D4F0-BE98-EB4F-AE60-B3DBCAB57AA9}" type="pres">
      <dgm:prSet presAssocID="{69CA42DD-3940-8340-8FCF-6CE8E40B5CB0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D524A9A-E168-5D4D-8E55-3B556AB09BAE}" type="pres">
      <dgm:prSet presAssocID="{15BF88C5-DED4-1049-9378-4E1D5D6D2FDE}" presName="compNode" presStyleCnt="0"/>
      <dgm:spPr/>
    </dgm:pt>
    <dgm:pt modelId="{2657EEC9-963C-A74D-AAD4-653716E6868D}" type="pres">
      <dgm:prSet presAssocID="{15BF88C5-DED4-1049-9378-4E1D5D6D2FDE}" presName="aNode" presStyleLbl="bgShp" presStyleIdx="0" presStyleCnt="4"/>
      <dgm:spPr/>
      <dgm:t>
        <a:bodyPr/>
        <a:lstStyle/>
        <a:p>
          <a:endParaRPr lang="en-GB"/>
        </a:p>
      </dgm:t>
    </dgm:pt>
    <dgm:pt modelId="{4C11FB11-80AB-C845-A5AC-C9952D3F0739}" type="pres">
      <dgm:prSet presAssocID="{15BF88C5-DED4-1049-9378-4E1D5D6D2FDE}" presName="textNode" presStyleLbl="bgShp" presStyleIdx="0" presStyleCnt="4"/>
      <dgm:spPr/>
      <dgm:t>
        <a:bodyPr/>
        <a:lstStyle/>
        <a:p>
          <a:endParaRPr lang="en-GB"/>
        </a:p>
      </dgm:t>
    </dgm:pt>
    <dgm:pt modelId="{88AADDE8-91D4-F348-8D32-B409FEFB6BF7}" type="pres">
      <dgm:prSet presAssocID="{15BF88C5-DED4-1049-9378-4E1D5D6D2FDE}" presName="compChildNode" presStyleCnt="0"/>
      <dgm:spPr/>
    </dgm:pt>
    <dgm:pt modelId="{E5730BF7-E2C9-0D48-9954-D2C803FC7228}" type="pres">
      <dgm:prSet presAssocID="{15BF88C5-DED4-1049-9378-4E1D5D6D2FDE}" presName="theInnerList" presStyleCnt="0"/>
      <dgm:spPr/>
    </dgm:pt>
    <dgm:pt modelId="{08B2ED3B-66D6-8944-A697-D8403E036221}" type="pres">
      <dgm:prSet presAssocID="{B122D4F7-9BCD-BC47-95CD-10B62F897F5C}" presName="childNode" presStyleLbl="node1" presStyleIdx="0" presStyleCnt="11" custScaleY="32880" custLinFactNeighborX="1531" custLinFactNeighborY="-3320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C3FCF8B-E70B-7047-8083-CF641FD8F8D3}" type="pres">
      <dgm:prSet presAssocID="{15BF88C5-DED4-1049-9378-4E1D5D6D2FDE}" presName="aSpace" presStyleCnt="0"/>
      <dgm:spPr/>
    </dgm:pt>
    <dgm:pt modelId="{4F927764-3137-A14E-A326-40D9977833DC}" type="pres">
      <dgm:prSet presAssocID="{2F4E933A-6BDB-AC4F-BC19-4BEE4BE46702}" presName="compNode" presStyleCnt="0"/>
      <dgm:spPr/>
    </dgm:pt>
    <dgm:pt modelId="{4F9F824C-AA00-EF4A-82D1-140F8C9D8665}" type="pres">
      <dgm:prSet presAssocID="{2F4E933A-6BDB-AC4F-BC19-4BEE4BE46702}" presName="aNode" presStyleLbl="bgShp" presStyleIdx="1" presStyleCnt="4"/>
      <dgm:spPr/>
      <dgm:t>
        <a:bodyPr/>
        <a:lstStyle/>
        <a:p>
          <a:endParaRPr lang="en-GB"/>
        </a:p>
      </dgm:t>
    </dgm:pt>
    <dgm:pt modelId="{30739411-813B-5440-B97D-41BC3A6913F3}" type="pres">
      <dgm:prSet presAssocID="{2F4E933A-6BDB-AC4F-BC19-4BEE4BE46702}" presName="textNode" presStyleLbl="bgShp" presStyleIdx="1" presStyleCnt="4"/>
      <dgm:spPr/>
      <dgm:t>
        <a:bodyPr/>
        <a:lstStyle/>
        <a:p>
          <a:endParaRPr lang="en-GB"/>
        </a:p>
      </dgm:t>
    </dgm:pt>
    <dgm:pt modelId="{E2AFDC1D-7AB2-E74F-8D14-00E96500A9B7}" type="pres">
      <dgm:prSet presAssocID="{2F4E933A-6BDB-AC4F-BC19-4BEE4BE46702}" presName="compChildNode" presStyleCnt="0"/>
      <dgm:spPr/>
    </dgm:pt>
    <dgm:pt modelId="{A321184B-08E3-9641-93D4-5ABA9D7FA749}" type="pres">
      <dgm:prSet presAssocID="{2F4E933A-6BDB-AC4F-BC19-4BEE4BE46702}" presName="theInnerList" presStyleCnt="0"/>
      <dgm:spPr/>
    </dgm:pt>
    <dgm:pt modelId="{C11F3355-6AE3-4072-9110-F01FE5B4E186}" type="pres">
      <dgm:prSet presAssocID="{94915217-D8F7-47E9-B267-ECC86DE31DEE}" presName="childNode" presStyleLbl="node1" presStyleIdx="1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B6E3DAA-F047-4272-A680-1F64BB2A092C}" type="pres">
      <dgm:prSet presAssocID="{94915217-D8F7-47E9-B267-ECC86DE31DEE}" presName="aSpace2" presStyleCnt="0"/>
      <dgm:spPr/>
    </dgm:pt>
    <dgm:pt modelId="{3622C1FF-D320-4505-B9A6-A926DF7E9D7E}" type="pres">
      <dgm:prSet presAssocID="{6123B1DC-1233-45CD-9EC7-AAEF4EB7624E}" presName="childNode" presStyleLbl="node1" presStyleIdx="2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C8B2960-CA4F-4415-A6B2-23995D1308B2}" type="pres">
      <dgm:prSet presAssocID="{6123B1DC-1233-45CD-9EC7-AAEF4EB7624E}" presName="aSpace2" presStyleCnt="0"/>
      <dgm:spPr/>
    </dgm:pt>
    <dgm:pt modelId="{3C5AE0B6-C037-4C91-83B9-B1428EBE6134}" type="pres">
      <dgm:prSet presAssocID="{DE4E7E7F-3752-4BEB-B490-DB2674EB7DEB}" presName="childNode" presStyleLbl="node1" presStyleIdx="3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8BE34F-0AB6-4FB6-8D45-808482E6B483}" type="pres">
      <dgm:prSet presAssocID="{DE4E7E7F-3752-4BEB-B490-DB2674EB7DEB}" presName="aSpace2" presStyleCnt="0"/>
      <dgm:spPr/>
    </dgm:pt>
    <dgm:pt modelId="{F08143FA-C3DB-465A-A258-4D0F588D91BA}" type="pres">
      <dgm:prSet presAssocID="{3386AAFD-A4DD-4234-8A60-C549B9C25F3D}" presName="childNode" presStyleLbl="node1" presStyleIdx="4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9BDEC1-C021-334C-8CE6-6256AA7FE1E7}" type="pres">
      <dgm:prSet presAssocID="{2F4E933A-6BDB-AC4F-BC19-4BEE4BE46702}" presName="aSpace" presStyleCnt="0"/>
      <dgm:spPr/>
    </dgm:pt>
    <dgm:pt modelId="{4989CFB2-8B53-4DDA-99D5-EC39DD746C9F}" type="pres">
      <dgm:prSet presAssocID="{62F5CDB7-A024-43F8-81FC-3FD46FAE9C31}" presName="compNode" presStyleCnt="0"/>
      <dgm:spPr/>
    </dgm:pt>
    <dgm:pt modelId="{FDC9BE7C-721E-46A1-A34E-8EE47B50E3C0}" type="pres">
      <dgm:prSet presAssocID="{62F5CDB7-A024-43F8-81FC-3FD46FAE9C31}" presName="aNode" presStyleLbl="bgShp" presStyleIdx="2" presStyleCnt="4"/>
      <dgm:spPr/>
      <dgm:t>
        <a:bodyPr/>
        <a:lstStyle/>
        <a:p>
          <a:endParaRPr lang="en-GB"/>
        </a:p>
      </dgm:t>
    </dgm:pt>
    <dgm:pt modelId="{78D844E4-F88D-46A6-8AB6-5B5476FFF219}" type="pres">
      <dgm:prSet presAssocID="{62F5CDB7-A024-43F8-81FC-3FD46FAE9C31}" presName="textNode" presStyleLbl="bgShp" presStyleIdx="2" presStyleCnt="4"/>
      <dgm:spPr/>
      <dgm:t>
        <a:bodyPr/>
        <a:lstStyle/>
        <a:p>
          <a:endParaRPr lang="en-GB"/>
        </a:p>
      </dgm:t>
    </dgm:pt>
    <dgm:pt modelId="{F19EDC0A-A019-42C8-BA2F-356C00C3902F}" type="pres">
      <dgm:prSet presAssocID="{62F5CDB7-A024-43F8-81FC-3FD46FAE9C31}" presName="compChildNode" presStyleCnt="0"/>
      <dgm:spPr/>
    </dgm:pt>
    <dgm:pt modelId="{2A5E67FB-E2E4-4FAD-A06E-10BB505610B9}" type="pres">
      <dgm:prSet presAssocID="{62F5CDB7-A024-43F8-81FC-3FD46FAE9C31}" presName="theInnerList" presStyleCnt="0"/>
      <dgm:spPr/>
    </dgm:pt>
    <dgm:pt modelId="{3653C915-2BA8-D046-A7DA-5E5B02FBFE31}" type="pres">
      <dgm:prSet presAssocID="{ABE490CE-2464-C84B-BE3E-43C808E8673D}" presName="childNode" presStyleLbl="node1" presStyleIdx="5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F2CE4C-667F-8342-AACA-3E36764075F2}" type="pres">
      <dgm:prSet presAssocID="{ABE490CE-2464-C84B-BE3E-43C808E8673D}" presName="aSpace2" presStyleCnt="0"/>
      <dgm:spPr/>
    </dgm:pt>
    <dgm:pt modelId="{34D9299B-67E1-6E4A-A047-4D02F36CE197}" type="pres">
      <dgm:prSet presAssocID="{EA437862-05EF-F148-B8E0-E40CD96A1CF7}" presName="childNode" presStyleLbl="node1" presStyleIdx="6" presStyleCnt="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AF80E6-C297-C548-86FA-42E1E4FC83B1}" type="pres">
      <dgm:prSet presAssocID="{EA437862-05EF-F148-B8E0-E40CD96A1CF7}" presName="aSpace2" presStyleCnt="0"/>
      <dgm:spPr/>
    </dgm:pt>
    <dgm:pt modelId="{5A11FF17-F7FD-1347-80DA-2E2E0BF3C804}" type="pres">
      <dgm:prSet presAssocID="{84DB55AD-66F5-6C43-B984-ED84C87D22D0}" presName="childNode" presStyleLbl="node1" presStyleIdx="7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BDDD04-00FF-4C8D-928A-104AE5F4D711}" type="pres">
      <dgm:prSet presAssocID="{84DB55AD-66F5-6C43-B984-ED84C87D22D0}" presName="aSpace2" presStyleCnt="0"/>
      <dgm:spPr/>
    </dgm:pt>
    <dgm:pt modelId="{3FC21AAB-9508-4238-80C1-4427F387979F}" type="pres">
      <dgm:prSet presAssocID="{4AAC0505-4E5B-478D-A379-11CD1B1C4202}" presName="childNode" presStyleLbl="node1" presStyleIdx="8" presStyleCnt="1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6B10526-1A3F-4B98-B1BE-4295500D8E45}" type="pres">
      <dgm:prSet presAssocID="{62F5CDB7-A024-43F8-81FC-3FD46FAE9C31}" presName="aSpace" presStyleCnt="0"/>
      <dgm:spPr/>
    </dgm:pt>
    <dgm:pt modelId="{06B69EBA-E773-C548-B581-C40F18932B60}" type="pres">
      <dgm:prSet presAssocID="{A81B7277-7121-D149-B5A3-19DD553E4D83}" presName="compNode" presStyleCnt="0"/>
      <dgm:spPr/>
    </dgm:pt>
    <dgm:pt modelId="{F522C09E-724B-7947-A6DE-CCADAAC87F41}" type="pres">
      <dgm:prSet presAssocID="{A81B7277-7121-D149-B5A3-19DD553E4D83}" presName="aNode" presStyleLbl="bgShp" presStyleIdx="3" presStyleCnt="4"/>
      <dgm:spPr/>
      <dgm:t>
        <a:bodyPr/>
        <a:lstStyle/>
        <a:p>
          <a:endParaRPr lang="en-US"/>
        </a:p>
      </dgm:t>
    </dgm:pt>
    <dgm:pt modelId="{283DED56-833F-A845-89D1-2B337F42B939}" type="pres">
      <dgm:prSet presAssocID="{A81B7277-7121-D149-B5A3-19DD553E4D83}" presName="textNode" presStyleLbl="bgShp" presStyleIdx="3" presStyleCnt="4"/>
      <dgm:spPr/>
      <dgm:t>
        <a:bodyPr/>
        <a:lstStyle/>
        <a:p>
          <a:endParaRPr lang="en-US"/>
        </a:p>
      </dgm:t>
    </dgm:pt>
    <dgm:pt modelId="{ABEEFA58-FF22-7A40-8D09-0118B5EE07F6}" type="pres">
      <dgm:prSet presAssocID="{A81B7277-7121-D149-B5A3-19DD553E4D83}" presName="compChildNode" presStyleCnt="0"/>
      <dgm:spPr/>
    </dgm:pt>
    <dgm:pt modelId="{31963EBD-D6D9-764E-8117-3E1EE1B5F5DF}" type="pres">
      <dgm:prSet presAssocID="{A81B7277-7121-D149-B5A3-19DD553E4D83}" presName="theInnerList" presStyleCnt="0"/>
      <dgm:spPr/>
    </dgm:pt>
    <dgm:pt modelId="{B8C10021-6C8E-5843-8121-648E34210D40}" type="pres">
      <dgm:prSet presAssocID="{F792B3A4-5636-A74E-96FC-713BC631B440}" presName="childNode" presStyleLbl="node1" presStyleIdx="9" presStyleCnt="11" custScaleY="29676" custLinFactNeighborX="1332" custLinFactNeighborY="-8857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538FB04-7450-774F-9754-207A56729284}" type="pres">
      <dgm:prSet presAssocID="{F792B3A4-5636-A74E-96FC-713BC631B440}" presName="aSpace2" presStyleCnt="0"/>
      <dgm:spPr/>
    </dgm:pt>
    <dgm:pt modelId="{30382FBB-5949-DF47-A8AE-222BEC6E84E1}" type="pres">
      <dgm:prSet presAssocID="{821E141C-2570-D24C-9B37-EBB4334EFCE3}" presName="childNode" presStyleLbl="node1" presStyleIdx="10" presStyleCnt="11" custScaleY="26982" custLinFactY="-9035" custLinFactNeighborX="1332" custLinFactNeighborY="-10000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9026730-DB0A-4C4E-8064-61A03AAB2FCD}" type="presOf" srcId="{B122D4F7-9BCD-BC47-95CD-10B62F897F5C}" destId="{08B2ED3B-66D6-8944-A697-D8403E036221}" srcOrd="0" destOrd="0" presId="urn:microsoft.com/office/officeart/2005/8/layout/lProcess2"/>
    <dgm:cxn modelId="{853B0F55-FFA9-BF4B-A6D1-DC2FA8DA8887}" srcId="{69CA42DD-3940-8340-8FCF-6CE8E40B5CB0}" destId="{15BF88C5-DED4-1049-9378-4E1D5D6D2FDE}" srcOrd="0" destOrd="0" parTransId="{69DC7014-3DB2-5F4B-B3E4-5658B790AFA3}" sibTransId="{1A27B14F-9504-8A4D-A14C-206E5FE980E4}"/>
    <dgm:cxn modelId="{6F68D29B-815B-4AFC-B289-D73443EA222A}" type="presOf" srcId="{2F4E933A-6BDB-AC4F-BC19-4BEE4BE46702}" destId="{4F9F824C-AA00-EF4A-82D1-140F8C9D8665}" srcOrd="0" destOrd="0" presId="urn:microsoft.com/office/officeart/2005/8/layout/lProcess2"/>
    <dgm:cxn modelId="{5561A22A-33EA-4634-A7A1-79A85ED1AA5C}" srcId="{69CA42DD-3940-8340-8FCF-6CE8E40B5CB0}" destId="{62F5CDB7-A024-43F8-81FC-3FD46FAE9C31}" srcOrd="2" destOrd="0" parTransId="{9E66C0F0-6A19-4650-821B-E6DA06CEF621}" sibTransId="{09060902-2FF8-4730-B734-E6D7AAE351F8}"/>
    <dgm:cxn modelId="{2D6775B1-D8FA-49E6-9D03-1ED6AAB5FB5E}" srcId="{62F5CDB7-A024-43F8-81FC-3FD46FAE9C31}" destId="{4AAC0505-4E5B-478D-A379-11CD1B1C4202}" srcOrd="3" destOrd="0" parTransId="{8126A37E-26E8-4193-9930-C6DBE0235015}" sibTransId="{F5A6DAE0-1220-4F7F-BB62-EA9E0802A3F5}"/>
    <dgm:cxn modelId="{FD589C77-C52F-4856-88CD-35B395C62327}" type="presOf" srcId="{94915217-D8F7-47E9-B267-ECC86DE31DEE}" destId="{C11F3355-6AE3-4072-9110-F01FE5B4E186}" srcOrd="0" destOrd="0" presId="urn:microsoft.com/office/officeart/2005/8/layout/lProcess2"/>
    <dgm:cxn modelId="{54BDF33B-5D3D-45BE-BAEC-2B5B050B0297}" srcId="{2F4E933A-6BDB-AC4F-BC19-4BEE4BE46702}" destId="{94915217-D8F7-47E9-B267-ECC86DE31DEE}" srcOrd="0" destOrd="0" parTransId="{C2CBBCD8-4892-4993-BE11-CFA34D1E8BC6}" sibTransId="{3E4C514D-4DC2-43BA-8D60-508F3C57735D}"/>
    <dgm:cxn modelId="{EA7995C7-1548-8D44-9B1D-86A7528470F8}" srcId="{69CA42DD-3940-8340-8FCF-6CE8E40B5CB0}" destId="{A81B7277-7121-D149-B5A3-19DD553E4D83}" srcOrd="3" destOrd="0" parTransId="{AA93FF58-7587-AC40-A98D-27B6A10D4791}" sibTransId="{37EF3017-7DCB-7645-9773-56036BDD2A93}"/>
    <dgm:cxn modelId="{F3981CAB-B3FE-FB42-B1DB-F35AAB44B5D3}" srcId="{62F5CDB7-A024-43F8-81FC-3FD46FAE9C31}" destId="{EA437862-05EF-F148-B8E0-E40CD96A1CF7}" srcOrd="1" destOrd="0" parTransId="{B94E7ED3-E601-734E-8CCC-41612F8A3739}" sibTransId="{1505108F-C503-8947-A33B-62F6806F70C4}"/>
    <dgm:cxn modelId="{C4075C89-0271-4D22-9745-FD6D4F1B5EA1}" srcId="{2F4E933A-6BDB-AC4F-BC19-4BEE4BE46702}" destId="{3386AAFD-A4DD-4234-8A60-C549B9C25F3D}" srcOrd="3" destOrd="0" parTransId="{18D52764-D974-41D6-8F10-0F6B02222DDF}" sibTransId="{9212D14E-45D2-4128-952F-A5074222253B}"/>
    <dgm:cxn modelId="{D8EAB7E3-2065-47A5-8821-5ECA2AF6686C}" type="presOf" srcId="{821E141C-2570-D24C-9B37-EBB4334EFCE3}" destId="{30382FBB-5949-DF47-A8AE-222BEC6E84E1}" srcOrd="0" destOrd="0" presId="urn:microsoft.com/office/officeart/2005/8/layout/lProcess2"/>
    <dgm:cxn modelId="{F904E94C-A526-4470-BD2A-F9FE4DDC66A9}" type="presOf" srcId="{A81B7277-7121-D149-B5A3-19DD553E4D83}" destId="{283DED56-833F-A845-89D1-2B337F42B939}" srcOrd="1" destOrd="0" presId="urn:microsoft.com/office/officeart/2005/8/layout/lProcess2"/>
    <dgm:cxn modelId="{BD0A94CB-3B44-4DCC-AACD-A126B0CCFC30}" type="presOf" srcId="{15BF88C5-DED4-1049-9378-4E1D5D6D2FDE}" destId="{2657EEC9-963C-A74D-AAD4-653716E6868D}" srcOrd="0" destOrd="0" presId="urn:microsoft.com/office/officeart/2005/8/layout/lProcess2"/>
    <dgm:cxn modelId="{98250F82-E3FB-437D-A2CB-EC97D04DA455}" type="presOf" srcId="{3386AAFD-A4DD-4234-8A60-C549B9C25F3D}" destId="{F08143FA-C3DB-465A-A258-4D0F588D91BA}" srcOrd="0" destOrd="0" presId="urn:microsoft.com/office/officeart/2005/8/layout/lProcess2"/>
    <dgm:cxn modelId="{CF7B98DD-49EC-A849-96DF-2B1DEDEB5400}" srcId="{A81B7277-7121-D149-B5A3-19DD553E4D83}" destId="{F792B3A4-5636-A74E-96FC-713BC631B440}" srcOrd="0" destOrd="0" parTransId="{20823A02-6E04-A34D-A68E-AB74169C6185}" sibTransId="{F6ECEAF8-50A1-CE47-83E1-890A3826C929}"/>
    <dgm:cxn modelId="{35239162-B257-4610-BD6E-95C56930C8A3}" type="presOf" srcId="{ABE490CE-2464-C84B-BE3E-43C808E8673D}" destId="{3653C915-2BA8-D046-A7DA-5E5B02FBFE31}" srcOrd="0" destOrd="0" presId="urn:microsoft.com/office/officeart/2005/8/layout/lProcess2"/>
    <dgm:cxn modelId="{9973D9B4-67C0-4F97-92CE-EF6BE8E4C51E}" type="presOf" srcId="{69CA42DD-3940-8340-8FCF-6CE8E40B5CB0}" destId="{4831D4F0-BE98-EB4F-AE60-B3DBCAB57AA9}" srcOrd="0" destOrd="0" presId="urn:microsoft.com/office/officeart/2005/8/layout/lProcess2"/>
    <dgm:cxn modelId="{4BB22DB1-9A72-654E-B5F8-A3B9C7853D26}" srcId="{A81B7277-7121-D149-B5A3-19DD553E4D83}" destId="{821E141C-2570-D24C-9B37-EBB4334EFCE3}" srcOrd="1" destOrd="0" parTransId="{3C03E5D6-28A3-5546-99D5-35E37351801B}" sibTransId="{3BDC15A8-0010-9D4E-9277-5F615DC76861}"/>
    <dgm:cxn modelId="{E2FDABB1-2D8B-4932-B34C-1CFDF56D7F86}" srcId="{2F4E933A-6BDB-AC4F-BC19-4BEE4BE46702}" destId="{DE4E7E7F-3752-4BEB-B490-DB2674EB7DEB}" srcOrd="2" destOrd="0" parTransId="{3DCB561F-5062-492C-98E4-CA5F72820D40}" sibTransId="{DE51DA35-9E7A-49F3-B6A5-5A0A03A2313B}"/>
    <dgm:cxn modelId="{ED682366-31C1-43DD-B953-D422B2C5097D}" type="presOf" srcId="{62F5CDB7-A024-43F8-81FC-3FD46FAE9C31}" destId="{FDC9BE7C-721E-46A1-A34E-8EE47B50E3C0}" srcOrd="0" destOrd="0" presId="urn:microsoft.com/office/officeart/2005/8/layout/lProcess2"/>
    <dgm:cxn modelId="{8955CCD6-6DDA-4CE6-8D55-089A084AC80A}" srcId="{2F4E933A-6BDB-AC4F-BC19-4BEE4BE46702}" destId="{6123B1DC-1233-45CD-9EC7-AAEF4EB7624E}" srcOrd="1" destOrd="0" parTransId="{44A9382E-301F-4D62-AB9B-4082E42E4870}" sibTransId="{BDC2D7F5-5F90-46D8-B90E-1C0BCFAE919A}"/>
    <dgm:cxn modelId="{971BDAD1-72B9-3148-8AC1-6A6C95D12F97}" srcId="{62F5CDB7-A024-43F8-81FC-3FD46FAE9C31}" destId="{84DB55AD-66F5-6C43-B984-ED84C87D22D0}" srcOrd="2" destOrd="0" parTransId="{5CBE272D-7CDC-E040-8EB9-112C074031D3}" sibTransId="{83D89231-1818-9B43-81AE-C1126A19DF25}"/>
    <dgm:cxn modelId="{95284A6A-06F9-824D-8FFE-2764240C1BB9}" srcId="{15BF88C5-DED4-1049-9378-4E1D5D6D2FDE}" destId="{B122D4F7-9BCD-BC47-95CD-10B62F897F5C}" srcOrd="0" destOrd="0" parTransId="{98A6698B-3779-4E48-A90F-0570C15578FB}" sibTransId="{05ABB21D-3645-F949-B943-0E644194302A}"/>
    <dgm:cxn modelId="{CF014C8D-F3B8-458F-91DB-E84D6BF503EC}" type="presOf" srcId="{4AAC0505-4E5B-478D-A379-11CD1B1C4202}" destId="{3FC21AAB-9508-4238-80C1-4427F387979F}" srcOrd="0" destOrd="0" presId="urn:microsoft.com/office/officeart/2005/8/layout/lProcess2"/>
    <dgm:cxn modelId="{12F04D37-81D6-4E6F-BDA0-EE5DA6BAAC1A}" type="presOf" srcId="{62F5CDB7-A024-43F8-81FC-3FD46FAE9C31}" destId="{78D844E4-F88D-46A6-8AB6-5B5476FFF219}" srcOrd="1" destOrd="0" presId="urn:microsoft.com/office/officeart/2005/8/layout/lProcess2"/>
    <dgm:cxn modelId="{4A2E59DF-03F9-4175-AD69-8A1318A0B507}" type="presOf" srcId="{F792B3A4-5636-A74E-96FC-713BC631B440}" destId="{B8C10021-6C8E-5843-8121-648E34210D40}" srcOrd="0" destOrd="0" presId="urn:microsoft.com/office/officeart/2005/8/layout/lProcess2"/>
    <dgm:cxn modelId="{28FD9A68-30B5-4B04-874E-01C1A6EA6F5F}" type="presOf" srcId="{84DB55AD-66F5-6C43-B984-ED84C87D22D0}" destId="{5A11FF17-F7FD-1347-80DA-2E2E0BF3C804}" srcOrd="0" destOrd="0" presId="urn:microsoft.com/office/officeart/2005/8/layout/lProcess2"/>
    <dgm:cxn modelId="{078548DC-D3EA-4918-ABD5-BA1FD76831F0}" type="presOf" srcId="{A81B7277-7121-D149-B5A3-19DD553E4D83}" destId="{F522C09E-724B-7947-A6DE-CCADAAC87F41}" srcOrd="0" destOrd="0" presId="urn:microsoft.com/office/officeart/2005/8/layout/lProcess2"/>
    <dgm:cxn modelId="{E41B5F48-3096-0F4D-87ED-40C282C58110}" srcId="{62F5CDB7-A024-43F8-81FC-3FD46FAE9C31}" destId="{ABE490CE-2464-C84B-BE3E-43C808E8673D}" srcOrd="0" destOrd="0" parTransId="{D97D864D-988F-544C-8369-071A7D88A9B4}" sibTransId="{08C0C74D-6538-E84C-8FB6-3372B10C676C}"/>
    <dgm:cxn modelId="{E8782400-EFA8-4B46-A348-538513947AF7}" srcId="{69CA42DD-3940-8340-8FCF-6CE8E40B5CB0}" destId="{2F4E933A-6BDB-AC4F-BC19-4BEE4BE46702}" srcOrd="1" destOrd="0" parTransId="{581B0113-13BD-5943-9109-7C6BE373F95D}" sibTransId="{9FD604B5-8B7A-7A4D-BB10-DA8E814F466B}"/>
    <dgm:cxn modelId="{F7304D51-8578-42A6-B3DA-A4988F6364FD}" type="presOf" srcId="{2F4E933A-6BDB-AC4F-BC19-4BEE4BE46702}" destId="{30739411-813B-5440-B97D-41BC3A6913F3}" srcOrd="1" destOrd="0" presId="urn:microsoft.com/office/officeart/2005/8/layout/lProcess2"/>
    <dgm:cxn modelId="{0BE19CC3-E9A1-45B3-9D39-42DFA81C9835}" type="presOf" srcId="{DE4E7E7F-3752-4BEB-B490-DB2674EB7DEB}" destId="{3C5AE0B6-C037-4C91-83B9-B1428EBE6134}" srcOrd="0" destOrd="0" presId="urn:microsoft.com/office/officeart/2005/8/layout/lProcess2"/>
    <dgm:cxn modelId="{FDD8DEC2-812B-46F3-9974-D906ECF8A62A}" type="presOf" srcId="{15BF88C5-DED4-1049-9378-4E1D5D6D2FDE}" destId="{4C11FB11-80AB-C845-A5AC-C9952D3F0739}" srcOrd="1" destOrd="0" presId="urn:microsoft.com/office/officeart/2005/8/layout/lProcess2"/>
    <dgm:cxn modelId="{A74D3C23-C175-431D-9504-A323D71E0C19}" type="presOf" srcId="{EA437862-05EF-F148-B8E0-E40CD96A1CF7}" destId="{34D9299B-67E1-6E4A-A047-4D02F36CE197}" srcOrd="0" destOrd="0" presId="urn:microsoft.com/office/officeart/2005/8/layout/lProcess2"/>
    <dgm:cxn modelId="{7412D563-3578-4EA2-AAB2-517B92C9DAEF}" type="presOf" srcId="{6123B1DC-1233-45CD-9EC7-AAEF4EB7624E}" destId="{3622C1FF-D320-4505-B9A6-A926DF7E9D7E}" srcOrd="0" destOrd="0" presId="urn:microsoft.com/office/officeart/2005/8/layout/lProcess2"/>
    <dgm:cxn modelId="{437BD628-09E0-4AEA-BE73-A6360B933C90}" type="presParOf" srcId="{4831D4F0-BE98-EB4F-AE60-B3DBCAB57AA9}" destId="{6D524A9A-E168-5D4D-8E55-3B556AB09BAE}" srcOrd="0" destOrd="0" presId="urn:microsoft.com/office/officeart/2005/8/layout/lProcess2"/>
    <dgm:cxn modelId="{FCA490F8-A559-49F8-BB46-BEF6463C9D7D}" type="presParOf" srcId="{6D524A9A-E168-5D4D-8E55-3B556AB09BAE}" destId="{2657EEC9-963C-A74D-AAD4-653716E6868D}" srcOrd="0" destOrd="0" presId="urn:microsoft.com/office/officeart/2005/8/layout/lProcess2"/>
    <dgm:cxn modelId="{F99FD3A7-A8C9-464F-BA3A-9916AEB8A521}" type="presParOf" srcId="{6D524A9A-E168-5D4D-8E55-3B556AB09BAE}" destId="{4C11FB11-80AB-C845-A5AC-C9952D3F0739}" srcOrd="1" destOrd="0" presId="urn:microsoft.com/office/officeart/2005/8/layout/lProcess2"/>
    <dgm:cxn modelId="{074104A1-E36F-4D31-B725-DB3B733E9E2F}" type="presParOf" srcId="{6D524A9A-E168-5D4D-8E55-3B556AB09BAE}" destId="{88AADDE8-91D4-F348-8D32-B409FEFB6BF7}" srcOrd="2" destOrd="0" presId="urn:microsoft.com/office/officeart/2005/8/layout/lProcess2"/>
    <dgm:cxn modelId="{3F873E78-E42F-4C8C-8F55-9D567DB781CF}" type="presParOf" srcId="{88AADDE8-91D4-F348-8D32-B409FEFB6BF7}" destId="{E5730BF7-E2C9-0D48-9954-D2C803FC7228}" srcOrd="0" destOrd="0" presId="urn:microsoft.com/office/officeart/2005/8/layout/lProcess2"/>
    <dgm:cxn modelId="{5E94A4F6-E979-4CC2-BC48-66C72C48AC87}" type="presParOf" srcId="{E5730BF7-E2C9-0D48-9954-D2C803FC7228}" destId="{08B2ED3B-66D6-8944-A697-D8403E036221}" srcOrd="0" destOrd="0" presId="urn:microsoft.com/office/officeart/2005/8/layout/lProcess2"/>
    <dgm:cxn modelId="{0D00752E-AA56-4C80-9665-D21AFB590258}" type="presParOf" srcId="{4831D4F0-BE98-EB4F-AE60-B3DBCAB57AA9}" destId="{5C3FCF8B-E70B-7047-8083-CF641FD8F8D3}" srcOrd="1" destOrd="0" presId="urn:microsoft.com/office/officeart/2005/8/layout/lProcess2"/>
    <dgm:cxn modelId="{F70F011D-7A6A-4ED6-8A63-3DC998201DD3}" type="presParOf" srcId="{4831D4F0-BE98-EB4F-AE60-B3DBCAB57AA9}" destId="{4F927764-3137-A14E-A326-40D9977833DC}" srcOrd="2" destOrd="0" presId="urn:microsoft.com/office/officeart/2005/8/layout/lProcess2"/>
    <dgm:cxn modelId="{F410C8B0-754F-418B-84C7-DFEBB01E742A}" type="presParOf" srcId="{4F927764-3137-A14E-A326-40D9977833DC}" destId="{4F9F824C-AA00-EF4A-82D1-140F8C9D8665}" srcOrd="0" destOrd="0" presId="urn:microsoft.com/office/officeart/2005/8/layout/lProcess2"/>
    <dgm:cxn modelId="{C7FC7A6D-1668-4343-808D-43D122D83294}" type="presParOf" srcId="{4F927764-3137-A14E-A326-40D9977833DC}" destId="{30739411-813B-5440-B97D-41BC3A6913F3}" srcOrd="1" destOrd="0" presId="urn:microsoft.com/office/officeart/2005/8/layout/lProcess2"/>
    <dgm:cxn modelId="{DC7724A9-83FE-4FD3-A580-7052C8DAE20C}" type="presParOf" srcId="{4F927764-3137-A14E-A326-40D9977833DC}" destId="{E2AFDC1D-7AB2-E74F-8D14-00E96500A9B7}" srcOrd="2" destOrd="0" presId="urn:microsoft.com/office/officeart/2005/8/layout/lProcess2"/>
    <dgm:cxn modelId="{EC0377FB-5EC4-4641-BC77-9AA65500A085}" type="presParOf" srcId="{E2AFDC1D-7AB2-E74F-8D14-00E96500A9B7}" destId="{A321184B-08E3-9641-93D4-5ABA9D7FA749}" srcOrd="0" destOrd="0" presId="urn:microsoft.com/office/officeart/2005/8/layout/lProcess2"/>
    <dgm:cxn modelId="{AF6B31F5-D65D-4C99-B41D-B9B84DE1EADB}" type="presParOf" srcId="{A321184B-08E3-9641-93D4-5ABA9D7FA749}" destId="{C11F3355-6AE3-4072-9110-F01FE5B4E186}" srcOrd="0" destOrd="0" presId="urn:microsoft.com/office/officeart/2005/8/layout/lProcess2"/>
    <dgm:cxn modelId="{E65935CC-1CEF-434D-8976-5A024D4F35C5}" type="presParOf" srcId="{A321184B-08E3-9641-93D4-5ABA9D7FA749}" destId="{FB6E3DAA-F047-4272-A680-1F64BB2A092C}" srcOrd="1" destOrd="0" presId="urn:microsoft.com/office/officeart/2005/8/layout/lProcess2"/>
    <dgm:cxn modelId="{C0B25CE2-0058-4400-A79B-2C89E3C3DFEA}" type="presParOf" srcId="{A321184B-08E3-9641-93D4-5ABA9D7FA749}" destId="{3622C1FF-D320-4505-B9A6-A926DF7E9D7E}" srcOrd="2" destOrd="0" presId="urn:microsoft.com/office/officeart/2005/8/layout/lProcess2"/>
    <dgm:cxn modelId="{AD2C5F52-D6E3-479C-80AC-736D29C9C841}" type="presParOf" srcId="{A321184B-08E3-9641-93D4-5ABA9D7FA749}" destId="{7C8B2960-CA4F-4415-A6B2-23995D1308B2}" srcOrd="3" destOrd="0" presId="urn:microsoft.com/office/officeart/2005/8/layout/lProcess2"/>
    <dgm:cxn modelId="{598D025E-055A-428E-B7A2-F798F1999244}" type="presParOf" srcId="{A321184B-08E3-9641-93D4-5ABA9D7FA749}" destId="{3C5AE0B6-C037-4C91-83B9-B1428EBE6134}" srcOrd="4" destOrd="0" presId="urn:microsoft.com/office/officeart/2005/8/layout/lProcess2"/>
    <dgm:cxn modelId="{15D70084-1CAB-4688-9304-4998212C8C3A}" type="presParOf" srcId="{A321184B-08E3-9641-93D4-5ABA9D7FA749}" destId="{CA8BE34F-0AB6-4FB6-8D45-808482E6B483}" srcOrd="5" destOrd="0" presId="urn:microsoft.com/office/officeart/2005/8/layout/lProcess2"/>
    <dgm:cxn modelId="{C5AA77FC-205D-4D58-AA31-9872C4C313CD}" type="presParOf" srcId="{A321184B-08E3-9641-93D4-5ABA9D7FA749}" destId="{F08143FA-C3DB-465A-A258-4D0F588D91BA}" srcOrd="6" destOrd="0" presId="urn:microsoft.com/office/officeart/2005/8/layout/lProcess2"/>
    <dgm:cxn modelId="{2C22569E-CD0F-42A2-8D71-F4AA1A6A564B}" type="presParOf" srcId="{4831D4F0-BE98-EB4F-AE60-B3DBCAB57AA9}" destId="{A19BDEC1-C021-334C-8CE6-6256AA7FE1E7}" srcOrd="3" destOrd="0" presId="urn:microsoft.com/office/officeart/2005/8/layout/lProcess2"/>
    <dgm:cxn modelId="{9428530A-1834-4AC4-B189-154C709DE0B7}" type="presParOf" srcId="{4831D4F0-BE98-EB4F-AE60-B3DBCAB57AA9}" destId="{4989CFB2-8B53-4DDA-99D5-EC39DD746C9F}" srcOrd="4" destOrd="0" presId="urn:microsoft.com/office/officeart/2005/8/layout/lProcess2"/>
    <dgm:cxn modelId="{0B3D755A-5898-46BC-9644-EC75FB54C372}" type="presParOf" srcId="{4989CFB2-8B53-4DDA-99D5-EC39DD746C9F}" destId="{FDC9BE7C-721E-46A1-A34E-8EE47B50E3C0}" srcOrd="0" destOrd="0" presId="urn:microsoft.com/office/officeart/2005/8/layout/lProcess2"/>
    <dgm:cxn modelId="{7D1529CA-6D83-4369-82A1-A68242E14A9C}" type="presParOf" srcId="{4989CFB2-8B53-4DDA-99D5-EC39DD746C9F}" destId="{78D844E4-F88D-46A6-8AB6-5B5476FFF219}" srcOrd="1" destOrd="0" presId="urn:microsoft.com/office/officeart/2005/8/layout/lProcess2"/>
    <dgm:cxn modelId="{411F88F7-188C-47DE-B5E5-C9C196200B18}" type="presParOf" srcId="{4989CFB2-8B53-4DDA-99D5-EC39DD746C9F}" destId="{F19EDC0A-A019-42C8-BA2F-356C00C3902F}" srcOrd="2" destOrd="0" presId="urn:microsoft.com/office/officeart/2005/8/layout/lProcess2"/>
    <dgm:cxn modelId="{DADA4FCD-D864-4DE6-BE3C-9BDA212FE277}" type="presParOf" srcId="{F19EDC0A-A019-42C8-BA2F-356C00C3902F}" destId="{2A5E67FB-E2E4-4FAD-A06E-10BB505610B9}" srcOrd="0" destOrd="0" presId="urn:microsoft.com/office/officeart/2005/8/layout/lProcess2"/>
    <dgm:cxn modelId="{AC260152-EB11-49A8-BEE5-2FBA20F7DDB2}" type="presParOf" srcId="{2A5E67FB-E2E4-4FAD-A06E-10BB505610B9}" destId="{3653C915-2BA8-D046-A7DA-5E5B02FBFE31}" srcOrd="0" destOrd="0" presId="urn:microsoft.com/office/officeart/2005/8/layout/lProcess2"/>
    <dgm:cxn modelId="{0F1AF86D-A883-4857-BF72-D6CC95148BA7}" type="presParOf" srcId="{2A5E67FB-E2E4-4FAD-A06E-10BB505610B9}" destId="{9BF2CE4C-667F-8342-AACA-3E36764075F2}" srcOrd="1" destOrd="0" presId="urn:microsoft.com/office/officeart/2005/8/layout/lProcess2"/>
    <dgm:cxn modelId="{C368C542-BB6D-4EDD-80F2-DD7914D5B539}" type="presParOf" srcId="{2A5E67FB-E2E4-4FAD-A06E-10BB505610B9}" destId="{34D9299B-67E1-6E4A-A047-4D02F36CE197}" srcOrd="2" destOrd="0" presId="urn:microsoft.com/office/officeart/2005/8/layout/lProcess2"/>
    <dgm:cxn modelId="{764013F4-DB4F-4E7A-AB0D-00894607A5B8}" type="presParOf" srcId="{2A5E67FB-E2E4-4FAD-A06E-10BB505610B9}" destId="{97AF80E6-C297-C548-86FA-42E1E4FC83B1}" srcOrd="3" destOrd="0" presId="urn:microsoft.com/office/officeart/2005/8/layout/lProcess2"/>
    <dgm:cxn modelId="{37F434EA-5C51-4EA0-8C9E-733756609001}" type="presParOf" srcId="{2A5E67FB-E2E4-4FAD-A06E-10BB505610B9}" destId="{5A11FF17-F7FD-1347-80DA-2E2E0BF3C804}" srcOrd="4" destOrd="0" presId="urn:microsoft.com/office/officeart/2005/8/layout/lProcess2"/>
    <dgm:cxn modelId="{C6F06F04-3BDE-4340-AB29-6E794319A3E3}" type="presParOf" srcId="{2A5E67FB-E2E4-4FAD-A06E-10BB505610B9}" destId="{13BDDD04-00FF-4C8D-928A-104AE5F4D711}" srcOrd="5" destOrd="0" presId="urn:microsoft.com/office/officeart/2005/8/layout/lProcess2"/>
    <dgm:cxn modelId="{8C2D0575-CE10-4333-83C6-7D2C454C8A49}" type="presParOf" srcId="{2A5E67FB-E2E4-4FAD-A06E-10BB505610B9}" destId="{3FC21AAB-9508-4238-80C1-4427F387979F}" srcOrd="6" destOrd="0" presId="urn:microsoft.com/office/officeart/2005/8/layout/lProcess2"/>
    <dgm:cxn modelId="{D2FC3E1D-430E-4221-822E-6E242A6B1700}" type="presParOf" srcId="{4831D4F0-BE98-EB4F-AE60-B3DBCAB57AA9}" destId="{86B10526-1A3F-4B98-B1BE-4295500D8E45}" srcOrd="5" destOrd="0" presId="urn:microsoft.com/office/officeart/2005/8/layout/lProcess2"/>
    <dgm:cxn modelId="{1E6CF386-37EA-4967-A054-5C56FC026A4C}" type="presParOf" srcId="{4831D4F0-BE98-EB4F-AE60-B3DBCAB57AA9}" destId="{06B69EBA-E773-C548-B581-C40F18932B60}" srcOrd="6" destOrd="0" presId="urn:microsoft.com/office/officeart/2005/8/layout/lProcess2"/>
    <dgm:cxn modelId="{E0BE509D-39C1-49E7-A155-C27C3F273DA0}" type="presParOf" srcId="{06B69EBA-E773-C548-B581-C40F18932B60}" destId="{F522C09E-724B-7947-A6DE-CCADAAC87F41}" srcOrd="0" destOrd="0" presId="urn:microsoft.com/office/officeart/2005/8/layout/lProcess2"/>
    <dgm:cxn modelId="{A1B64CEB-D2B9-40A1-9E2E-5BD4C6B673DA}" type="presParOf" srcId="{06B69EBA-E773-C548-B581-C40F18932B60}" destId="{283DED56-833F-A845-89D1-2B337F42B939}" srcOrd="1" destOrd="0" presId="urn:microsoft.com/office/officeart/2005/8/layout/lProcess2"/>
    <dgm:cxn modelId="{AB79BFBB-D6C4-45FC-9C49-56B4DB279363}" type="presParOf" srcId="{06B69EBA-E773-C548-B581-C40F18932B60}" destId="{ABEEFA58-FF22-7A40-8D09-0118B5EE07F6}" srcOrd="2" destOrd="0" presId="urn:microsoft.com/office/officeart/2005/8/layout/lProcess2"/>
    <dgm:cxn modelId="{F2CFFC36-8859-4EF9-9B70-BF52BDF63054}" type="presParOf" srcId="{ABEEFA58-FF22-7A40-8D09-0118B5EE07F6}" destId="{31963EBD-D6D9-764E-8117-3E1EE1B5F5DF}" srcOrd="0" destOrd="0" presId="urn:microsoft.com/office/officeart/2005/8/layout/lProcess2"/>
    <dgm:cxn modelId="{AA300763-EA57-4A4B-BC55-B4E9BEB8C722}" type="presParOf" srcId="{31963EBD-D6D9-764E-8117-3E1EE1B5F5DF}" destId="{B8C10021-6C8E-5843-8121-648E34210D40}" srcOrd="0" destOrd="0" presId="urn:microsoft.com/office/officeart/2005/8/layout/lProcess2"/>
    <dgm:cxn modelId="{039C0676-E323-4928-A597-8BD01DC09CB6}" type="presParOf" srcId="{31963EBD-D6D9-764E-8117-3E1EE1B5F5DF}" destId="{5538FB04-7450-774F-9754-207A56729284}" srcOrd="1" destOrd="0" presId="urn:microsoft.com/office/officeart/2005/8/layout/lProcess2"/>
    <dgm:cxn modelId="{9E0F9505-B25F-48CA-A62C-D0FF52DED51E}" type="presParOf" srcId="{31963EBD-D6D9-764E-8117-3E1EE1B5F5DF}" destId="{30382FBB-5949-DF47-A8AE-222BEC6E84E1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5D845A-BD39-45A1-843C-01377607AC7B}" type="doc">
      <dgm:prSet loTypeId="urn:microsoft.com/office/officeart/2005/8/layout/cycle1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GB"/>
        </a:p>
      </dgm:t>
    </dgm:pt>
    <dgm:pt modelId="{3EAC1A37-354D-4046-B39B-44C9912E551A}">
      <dgm:prSet phldrT="[Text]"/>
      <dgm:spPr/>
      <dgm:t>
        <a:bodyPr/>
        <a:lstStyle/>
        <a:p>
          <a:r>
            <a:rPr lang="en-GB" dirty="0" smtClean="0"/>
            <a:t>Design</a:t>
          </a:r>
          <a:endParaRPr lang="en-GB" dirty="0"/>
        </a:p>
      </dgm:t>
    </dgm:pt>
    <dgm:pt modelId="{4214A79E-299C-4F6E-A28A-6E42D7915586}" type="parTrans" cxnId="{ADED1BA9-0610-4809-8D8C-1206882DD08C}">
      <dgm:prSet/>
      <dgm:spPr/>
      <dgm:t>
        <a:bodyPr/>
        <a:lstStyle/>
        <a:p>
          <a:endParaRPr lang="en-GB"/>
        </a:p>
      </dgm:t>
    </dgm:pt>
    <dgm:pt modelId="{C29F039F-D49B-4DBA-B7AD-FC6DB0675443}" type="sibTrans" cxnId="{ADED1BA9-0610-4809-8D8C-1206882DD08C}">
      <dgm:prSet/>
      <dgm:spPr/>
      <dgm:t>
        <a:bodyPr/>
        <a:lstStyle/>
        <a:p>
          <a:endParaRPr lang="en-GB"/>
        </a:p>
      </dgm:t>
    </dgm:pt>
    <dgm:pt modelId="{F62F64D2-15E0-475E-BBE6-02DD2AB2E9A0}">
      <dgm:prSet phldrT="[Text]"/>
      <dgm:spPr/>
      <dgm:t>
        <a:bodyPr/>
        <a:lstStyle/>
        <a:p>
          <a:r>
            <a:rPr lang="en-GB" dirty="0" smtClean="0"/>
            <a:t>Deliver</a:t>
          </a:r>
          <a:endParaRPr lang="en-GB" dirty="0"/>
        </a:p>
      </dgm:t>
    </dgm:pt>
    <dgm:pt modelId="{33BE1491-BFF2-4650-A889-BF82A4597359}" type="parTrans" cxnId="{244E3764-9366-4FDB-9741-D2398F3486FE}">
      <dgm:prSet/>
      <dgm:spPr/>
      <dgm:t>
        <a:bodyPr/>
        <a:lstStyle/>
        <a:p>
          <a:endParaRPr lang="en-GB"/>
        </a:p>
      </dgm:t>
    </dgm:pt>
    <dgm:pt modelId="{9D37BFA3-5271-4976-9570-7BC329A16B6C}" type="sibTrans" cxnId="{244E3764-9366-4FDB-9741-D2398F3486FE}">
      <dgm:prSet/>
      <dgm:spPr/>
      <dgm:t>
        <a:bodyPr/>
        <a:lstStyle/>
        <a:p>
          <a:endParaRPr lang="en-GB"/>
        </a:p>
      </dgm:t>
    </dgm:pt>
    <dgm:pt modelId="{71587594-18D6-4F7A-9CF0-DC3869D84922}">
      <dgm:prSet phldrT="[Text]"/>
      <dgm:spPr/>
      <dgm:t>
        <a:bodyPr/>
        <a:lstStyle/>
        <a:p>
          <a:r>
            <a:rPr lang="en-GB" smtClean="0"/>
            <a:t>Discover</a:t>
          </a:r>
          <a:endParaRPr lang="en-GB" dirty="0"/>
        </a:p>
      </dgm:t>
    </dgm:pt>
    <dgm:pt modelId="{6B086F2B-3600-484C-8B7C-3B8A758DCE8F}" type="parTrans" cxnId="{9DAF0A83-83F0-4F69-ADFA-608A0F03EFD1}">
      <dgm:prSet/>
      <dgm:spPr/>
      <dgm:t>
        <a:bodyPr/>
        <a:lstStyle/>
        <a:p>
          <a:endParaRPr lang="en-GB"/>
        </a:p>
      </dgm:t>
    </dgm:pt>
    <dgm:pt modelId="{853ACC14-B99E-4E99-BCA8-5DA64309E572}" type="sibTrans" cxnId="{9DAF0A83-83F0-4F69-ADFA-608A0F03EFD1}">
      <dgm:prSet/>
      <dgm:spPr/>
      <dgm:t>
        <a:bodyPr/>
        <a:lstStyle/>
        <a:p>
          <a:endParaRPr lang="en-GB"/>
        </a:p>
      </dgm:t>
    </dgm:pt>
    <dgm:pt modelId="{DDA1B2E7-0639-44B9-91D3-7437BFB42AE0}" type="pres">
      <dgm:prSet presAssocID="{AE5D845A-BD39-45A1-843C-01377607AC7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CE5C0F2-221E-4711-82BE-3CF986B4CD5D}" type="pres">
      <dgm:prSet presAssocID="{3EAC1A37-354D-4046-B39B-44C9912E551A}" presName="dummy" presStyleCnt="0"/>
      <dgm:spPr/>
    </dgm:pt>
    <dgm:pt modelId="{87728FA1-3618-48D1-B1F1-ADA7DBF7ACDE}" type="pres">
      <dgm:prSet presAssocID="{3EAC1A37-354D-4046-B39B-44C9912E551A}" presName="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94E585C-8260-4B33-8B5C-FACB2F78650E}" type="pres">
      <dgm:prSet presAssocID="{C29F039F-D49B-4DBA-B7AD-FC6DB0675443}" presName="sibTrans" presStyleLbl="node1" presStyleIdx="0" presStyleCnt="3"/>
      <dgm:spPr/>
      <dgm:t>
        <a:bodyPr/>
        <a:lstStyle/>
        <a:p>
          <a:endParaRPr lang="en-GB"/>
        </a:p>
      </dgm:t>
    </dgm:pt>
    <dgm:pt modelId="{D54A9CB4-58AE-4B84-AC86-46C84ECE0B06}" type="pres">
      <dgm:prSet presAssocID="{F62F64D2-15E0-475E-BBE6-02DD2AB2E9A0}" presName="dummy" presStyleCnt="0"/>
      <dgm:spPr/>
    </dgm:pt>
    <dgm:pt modelId="{C35AAD92-1AF7-48DD-BDA9-2907C53F688E}" type="pres">
      <dgm:prSet presAssocID="{F62F64D2-15E0-475E-BBE6-02DD2AB2E9A0}" presName="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FC3480-6574-4906-86D6-C27115B899F4}" type="pres">
      <dgm:prSet presAssocID="{9D37BFA3-5271-4976-9570-7BC329A16B6C}" presName="sibTrans" presStyleLbl="node1" presStyleIdx="1" presStyleCnt="3"/>
      <dgm:spPr/>
      <dgm:t>
        <a:bodyPr/>
        <a:lstStyle/>
        <a:p>
          <a:endParaRPr lang="en-GB"/>
        </a:p>
      </dgm:t>
    </dgm:pt>
    <dgm:pt modelId="{9CAD9F75-244A-4201-99AD-0DE3849A1784}" type="pres">
      <dgm:prSet presAssocID="{71587594-18D6-4F7A-9CF0-DC3869D84922}" presName="dummy" presStyleCnt="0"/>
      <dgm:spPr/>
    </dgm:pt>
    <dgm:pt modelId="{9FD65769-68EB-4034-A125-79BE766048F3}" type="pres">
      <dgm:prSet presAssocID="{71587594-18D6-4F7A-9CF0-DC3869D84922}" presName="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61A33E0-C385-4B7A-919A-77A0EF5D57EA}" type="pres">
      <dgm:prSet presAssocID="{853ACC14-B99E-4E99-BCA8-5DA64309E572}" presName="sibTrans" presStyleLbl="node1" presStyleIdx="2" presStyleCnt="3"/>
      <dgm:spPr/>
      <dgm:t>
        <a:bodyPr/>
        <a:lstStyle/>
        <a:p>
          <a:endParaRPr lang="en-GB"/>
        </a:p>
      </dgm:t>
    </dgm:pt>
  </dgm:ptLst>
  <dgm:cxnLst>
    <dgm:cxn modelId="{244E3764-9366-4FDB-9741-D2398F3486FE}" srcId="{AE5D845A-BD39-45A1-843C-01377607AC7B}" destId="{F62F64D2-15E0-475E-BBE6-02DD2AB2E9A0}" srcOrd="1" destOrd="0" parTransId="{33BE1491-BFF2-4650-A889-BF82A4597359}" sibTransId="{9D37BFA3-5271-4976-9570-7BC329A16B6C}"/>
    <dgm:cxn modelId="{784D7222-F727-4DC7-B871-E1DDD06EF7E7}" type="presOf" srcId="{853ACC14-B99E-4E99-BCA8-5DA64309E572}" destId="{961A33E0-C385-4B7A-919A-77A0EF5D57EA}" srcOrd="0" destOrd="0" presId="urn:microsoft.com/office/officeart/2005/8/layout/cycle1"/>
    <dgm:cxn modelId="{98B04F2D-C7BD-445C-AEEB-1917DBE70BAC}" type="presOf" srcId="{F62F64D2-15E0-475E-BBE6-02DD2AB2E9A0}" destId="{C35AAD92-1AF7-48DD-BDA9-2907C53F688E}" srcOrd="0" destOrd="0" presId="urn:microsoft.com/office/officeart/2005/8/layout/cycle1"/>
    <dgm:cxn modelId="{C4D4351D-42E6-41A2-AB19-05312B00F02C}" type="presOf" srcId="{C29F039F-D49B-4DBA-B7AD-FC6DB0675443}" destId="{894E585C-8260-4B33-8B5C-FACB2F78650E}" srcOrd="0" destOrd="0" presId="urn:microsoft.com/office/officeart/2005/8/layout/cycle1"/>
    <dgm:cxn modelId="{B6E35B41-B0E1-4587-843E-CB56E7318FFB}" type="presOf" srcId="{71587594-18D6-4F7A-9CF0-DC3869D84922}" destId="{9FD65769-68EB-4034-A125-79BE766048F3}" srcOrd="0" destOrd="0" presId="urn:microsoft.com/office/officeart/2005/8/layout/cycle1"/>
    <dgm:cxn modelId="{ADED1BA9-0610-4809-8D8C-1206882DD08C}" srcId="{AE5D845A-BD39-45A1-843C-01377607AC7B}" destId="{3EAC1A37-354D-4046-B39B-44C9912E551A}" srcOrd="0" destOrd="0" parTransId="{4214A79E-299C-4F6E-A28A-6E42D7915586}" sibTransId="{C29F039F-D49B-4DBA-B7AD-FC6DB0675443}"/>
    <dgm:cxn modelId="{6767580E-273B-480D-9F12-03AF31AEE099}" type="presOf" srcId="{3EAC1A37-354D-4046-B39B-44C9912E551A}" destId="{87728FA1-3618-48D1-B1F1-ADA7DBF7ACDE}" srcOrd="0" destOrd="0" presId="urn:microsoft.com/office/officeart/2005/8/layout/cycle1"/>
    <dgm:cxn modelId="{9DAF0A83-83F0-4F69-ADFA-608A0F03EFD1}" srcId="{AE5D845A-BD39-45A1-843C-01377607AC7B}" destId="{71587594-18D6-4F7A-9CF0-DC3869D84922}" srcOrd="2" destOrd="0" parTransId="{6B086F2B-3600-484C-8B7C-3B8A758DCE8F}" sibTransId="{853ACC14-B99E-4E99-BCA8-5DA64309E572}"/>
    <dgm:cxn modelId="{78AF57A6-3C7A-4279-B0FC-637753D5CA6F}" type="presOf" srcId="{9D37BFA3-5271-4976-9570-7BC329A16B6C}" destId="{36FC3480-6574-4906-86D6-C27115B899F4}" srcOrd="0" destOrd="0" presId="urn:microsoft.com/office/officeart/2005/8/layout/cycle1"/>
    <dgm:cxn modelId="{A3EF080C-DC35-4AF7-9780-0A30ABA56795}" type="presOf" srcId="{AE5D845A-BD39-45A1-843C-01377607AC7B}" destId="{DDA1B2E7-0639-44B9-91D3-7437BFB42AE0}" srcOrd="0" destOrd="0" presId="urn:microsoft.com/office/officeart/2005/8/layout/cycle1"/>
    <dgm:cxn modelId="{424DEDAD-8439-4C55-8EE1-B93BC8CBC6B0}" type="presParOf" srcId="{DDA1B2E7-0639-44B9-91D3-7437BFB42AE0}" destId="{ACE5C0F2-221E-4711-82BE-3CF986B4CD5D}" srcOrd="0" destOrd="0" presId="urn:microsoft.com/office/officeart/2005/8/layout/cycle1"/>
    <dgm:cxn modelId="{353E0905-11FE-4932-A506-FA29AC29D769}" type="presParOf" srcId="{DDA1B2E7-0639-44B9-91D3-7437BFB42AE0}" destId="{87728FA1-3618-48D1-B1F1-ADA7DBF7ACDE}" srcOrd="1" destOrd="0" presId="urn:microsoft.com/office/officeart/2005/8/layout/cycle1"/>
    <dgm:cxn modelId="{D1D365D0-8F7F-4C63-A50D-B726E1703B3C}" type="presParOf" srcId="{DDA1B2E7-0639-44B9-91D3-7437BFB42AE0}" destId="{894E585C-8260-4B33-8B5C-FACB2F78650E}" srcOrd="2" destOrd="0" presId="urn:microsoft.com/office/officeart/2005/8/layout/cycle1"/>
    <dgm:cxn modelId="{C22AA913-FEFE-4136-9243-359BE7717365}" type="presParOf" srcId="{DDA1B2E7-0639-44B9-91D3-7437BFB42AE0}" destId="{D54A9CB4-58AE-4B84-AC86-46C84ECE0B06}" srcOrd="3" destOrd="0" presId="urn:microsoft.com/office/officeart/2005/8/layout/cycle1"/>
    <dgm:cxn modelId="{47ADFC40-1FFD-458D-82CF-81CF594ED8E9}" type="presParOf" srcId="{DDA1B2E7-0639-44B9-91D3-7437BFB42AE0}" destId="{C35AAD92-1AF7-48DD-BDA9-2907C53F688E}" srcOrd="4" destOrd="0" presId="urn:microsoft.com/office/officeart/2005/8/layout/cycle1"/>
    <dgm:cxn modelId="{F8121C6B-F441-4AA2-8A99-56114CE2CFAF}" type="presParOf" srcId="{DDA1B2E7-0639-44B9-91D3-7437BFB42AE0}" destId="{36FC3480-6574-4906-86D6-C27115B899F4}" srcOrd="5" destOrd="0" presId="urn:microsoft.com/office/officeart/2005/8/layout/cycle1"/>
    <dgm:cxn modelId="{D5310225-DD96-449D-A7D3-870FCCC57CBA}" type="presParOf" srcId="{DDA1B2E7-0639-44B9-91D3-7437BFB42AE0}" destId="{9CAD9F75-244A-4201-99AD-0DE3849A1784}" srcOrd="6" destOrd="0" presId="urn:microsoft.com/office/officeart/2005/8/layout/cycle1"/>
    <dgm:cxn modelId="{CD257F72-74F3-4D6C-898A-E7185330CA13}" type="presParOf" srcId="{DDA1B2E7-0639-44B9-91D3-7437BFB42AE0}" destId="{9FD65769-68EB-4034-A125-79BE766048F3}" srcOrd="7" destOrd="0" presId="urn:microsoft.com/office/officeart/2005/8/layout/cycle1"/>
    <dgm:cxn modelId="{224EA53F-D335-4E67-B365-5D345E0A22D8}" type="presParOf" srcId="{DDA1B2E7-0639-44B9-91D3-7437BFB42AE0}" destId="{961A33E0-C385-4B7A-919A-77A0EF5D57EA}" srcOrd="8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0C85EA-A364-4AF4-990E-1BC4B09E4B58}">
      <dsp:nvSpPr>
        <dsp:cNvPr id="0" name=""/>
        <dsp:cNvSpPr/>
      </dsp:nvSpPr>
      <dsp:spPr>
        <a:xfrm>
          <a:off x="3003088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Used by Researchers</a:t>
          </a:r>
        </a:p>
      </dsp:txBody>
      <dsp:txXfrm>
        <a:off x="3003088" y="86095"/>
        <a:ext cx="1383200" cy="1383200"/>
      </dsp:txXfrm>
    </dsp:sp>
    <dsp:sp modelId="{46768807-E369-4E6F-A363-28A7FECACF93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48384"/>
            <a:gd name="adj4" fmla="val 20586019"/>
            <a:gd name="adj5" fmla="val 8056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61C9349-F176-47C8-BE21-7C4F99462F4D}">
      <dsp:nvSpPr>
        <dsp:cNvPr id="0" name=""/>
        <dsp:cNvSpPr/>
      </dsp:nvSpPr>
      <dsp:spPr>
        <a:xfrm>
          <a:off x="3003088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Gathering New Requirements</a:t>
          </a:r>
          <a:endParaRPr lang="en-GB" sz="1800" kern="1200" dirty="0"/>
        </a:p>
      </dsp:txBody>
      <dsp:txXfrm>
        <a:off x="3003088" y="2434912"/>
        <a:ext cx="1383200" cy="1383200"/>
      </dsp:txXfrm>
    </dsp:sp>
    <dsp:sp modelId="{05434F62-1945-425B-A943-C0564BA62B0A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5948384"/>
            <a:gd name="adj4" fmla="val 4386019"/>
            <a:gd name="adj5" fmla="val 8056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69EBAC1-2975-4EEE-9DBE-DD58A0C962C3}">
      <dsp:nvSpPr>
        <dsp:cNvPr id="0" name=""/>
        <dsp:cNvSpPr/>
      </dsp:nvSpPr>
      <dsp:spPr>
        <a:xfrm>
          <a:off x="654271" y="2434912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New Technology Assessed</a:t>
          </a:r>
          <a:endParaRPr lang="en-GB" sz="1800" kern="1200" dirty="0"/>
        </a:p>
      </dsp:txBody>
      <dsp:txXfrm>
        <a:off x="654271" y="2434912"/>
        <a:ext cx="1383200" cy="1383200"/>
      </dsp:txXfrm>
    </dsp:sp>
    <dsp:sp modelId="{B757D91A-88B8-4BEA-A2DC-76BD862C4D80}">
      <dsp:nvSpPr>
        <dsp:cNvPr id="0" name=""/>
        <dsp:cNvSpPr/>
      </dsp:nvSpPr>
      <dsp:spPr>
        <a:xfrm>
          <a:off x="567214" y="-961"/>
          <a:ext cx="3906130" cy="3906130"/>
        </a:xfrm>
        <a:prstGeom prst="circularArrow">
          <a:avLst>
            <a:gd name="adj1" fmla="val 6905"/>
            <a:gd name="adj2" fmla="val 465597"/>
            <a:gd name="adj3" fmla="val 11348384"/>
            <a:gd name="adj4" fmla="val 9786019"/>
            <a:gd name="adj5" fmla="val 8056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15830D-5C31-4375-96B9-4B6A9D83C7BF}">
      <dsp:nvSpPr>
        <dsp:cNvPr id="0" name=""/>
        <dsp:cNvSpPr/>
      </dsp:nvSpPr>
      <dsp:spPr>
        <a:xfrm>
          <a:off x="654271" y="86095"/>
          <a:ext cx="1383200" cy="138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Deployed Infrastructure Services</a:t>
          </a:r>
          <a:endParaRPr lang="en-GB" sz="1800" kern="1200" dirty="0"/>
        </a:p>
      </dsp:txBody>
      <dsp:txXfrm>
        <a:off x="654271" y="86095"/>
        <a:ext cx="1383200" cy="1383200"/>
      </dsp:txXfrm>
    </dsp:sp>
    <dsp:sp modelId="{57F597DC-5D98-41ED-A0B0-C06C8D4E4560}">
      <dsp:nvSpPr>
        <dsp:cNvPr id="0" name=""/>
        <dsp:cNvSpPr/>
      </dsp:nvSpPr>
      <dsp:spPr>
        <a:xfrm>
          <a:off x="720061" y="-144004"/>
          <a:ext cx="3906130" cy="3906130"/>
        </a:xfrm>
        <a:prstGeom prst="circularArrow">
          <a:avLst>
            <a:gd name="adj1" fmla="val 6905"/>
            <a:gd name="adj2" fmla="val 465597"/>
            <a:gd name="adj3" fmla="val 16748384"/>
            <a:gd name="adj4" fmla="val 15186019"/>
            <a:gd name="adj5" fmla="val 8056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57EEC9-963C-A74D-AAD4-653716E6868D}">
      <dsp:nvSpPr>
        <dsp:cNvPr id="0" name=""/>
        <dsp:cNvSpPr/>
      </dsp:nvSpPr>
      <dsp:spPr>
        <a:xfrm>
          <a:off x="1842" y="0"/>
          <a:ext cx="1808167" cy="33018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Technology</a:t>
          </a:r>
          <a:endParaRPr lang="en-US" sz="2700" kern="1200" dirty="0"/>
        </a:p>
      </dsp:txBody>
      <dsp:txXfrm>
        <a:off x="1842" y="0"/>
        <a:ext cx="1808167" cy="990548"/>
      </dsp:txXfrm>
    </dsp:sp>
    <dsp:sp modelId="{08B2ED3B-66D6-8944-A697-D8403E036221}">
      <dsp:nvSpPr>
        <dsp:cNvPr id="0" name=""/>
        <dsp:cNvSpPr/>
      </dsp:nvSpPr>
      <dsp:spPr>
        <a:xfrm>
          <a:off x="204805" y="998102"/>
          <a:ext cx="1446533" cy="7056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TCB</a:t>
          </a:r>
          <a:endParaRPr lang="en-US" sz="2500" kern="1200" dirty="0"/>
        </a:p>
      </dsp:txBody>
      <dsp:txXfrm>
        <a:off x="225473" y="1018770"/>
        <a:ext cx="1405197" cy="664330"/>
      </dsp:txXfrm>
    </dsp:sp>
    <dsp:sp modelId="{4F9F824C-AA00-EF4A-82D1-140F8C9D8665}">
      <dsp:nvSpPr>
        <dsp:cNvPr id="0" name=""/>
        <dsp:cNvSpPr/>
      </dsp:nvSpPr>
      <dsp:spPr>
        <a:xfrm>
          <a:off x="1945622" y="0"/>
          <a:ext cx="1808167" cy="33018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Security</a:t>
          </a:r>
          <a:endParaRPr lang="en-US" sz="2700" kern="1200" dirty="0"/>
        </a:p>
      </dsp:txBody>
      <dsp:txXfrm>
        <a:off x="1945622" y="0"/>
        <a:ext cx="1808167" cy="990548"/>
      </dsp:txXfrm>
    </dsp:sp>
    <dsp:sp modelId="{C11F3355-6AE3-4072-9110-F01FE5B4E186}">
      <dsp:nvSpPr>
        <dsp:cNvPr id="0" name=""/>
        <dsp:cNvSpPr/>
      </dsp:nvSpPr>
      <dsp:spPr>
        <a:xfrm>
          <a:off x="2126439" y="990628"/>
          <a:ext cx="1446533" cy="4810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SPG</a:t>
          </a:r>
          <a:endParaRPr lang="en-US" sz="2500" kern="1200" dirty="0"/>
        </a:p>
      </dsp:txBody>
      <dsp:txXfrm>
        <a:off x="2140527" y="1004716"/>
        <a:ext cx="1418357" cy="452829"/>
      </dsp:txXfrm>
    </dsp:sp>
    <dsp:sp modelId="{3622C1FF-D320-4505-B9A6-A926DF7E9D7E}">
      <dsp:nvSpPr>
        <dsp:cNvPr id="0" name=""/>
        <dsp:cNvSpPr/>
      </dsp:nvSpPr>
      <dsp:spPr>
        <a:xfrm>
          <a:off x="2126439" y="1545635"/>
          <a:ext cx="1446533" cy="4810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SCG</a:t>
          </a:r>
          <a:endParaRPr lang="en-US" sz="2500" kern="1200" dirty="0"/>
        </a:p>
      </dsp:txBody>
      <dsp:txXfrm>
        <a:off x="2140527" y="1559723"/>
        <a:ext cx="1418357" cy="452829"/>
      </dsp:txXfrm>
    </dsp:sp>
    <dsp:sp modelId="{3C5AE0B6-C037-4C91-83B9-B1428EBE6134}">
      <dsp:nvSpPr>
        <dsp:cNvPr id="0" name=""/>
        <dsp:cNvSpPr/>
      </dsp:nvSpPr>
      <dsp:spPr>
        <a:xfrm>
          <a:off x="2126439" y="2100642"/>
          <a:ext cx="1446533" cy="4810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SVG/RAT</a:t>
          </a:r>
          <a:endParaRPr lang="en-US" sz="2500" kern="1200" dirty="0"/>
        </a:p>
      </dsp:txBody>
      <dsp:txXfrm>
        <a:off x="2140527" y="2114730"/>
        <a:ext cx="1418357" cy="452829"/>
      </dsp:txXfrm>
    </dsp:sp>
    <dsp:sp modelId="{F08143FA-C3DB-465A-A258-4D0F588D91BA}">
      <dsp:nvSpPr>
        <dsp:cNvPr id="0" name=""/>
        <dsp:cNvSpPr/>
      </dsp:nvSpPr>
      <dsp:spPr>
        <a:xfrm>
          <a:off x="2126439" y="2655649"/>
          <a:ext cx="1446533" cy="4810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CSIRT</a:t>
          </a:r>
          <a:endParaRPr lang="en-GB" sz="2500" kern="1200"/>
        </a:p>
      </dsp:txBody>
      <dsp:txXfrm>
        <a:off x="2140527" y="2669737"/>
        <a:ext cx="1418357" cy="452829"/>
      </dsp:txXfrm>
    </dsp:sp>
    <dsp:sp modelId="{FDC9BE7C-721E-46A1-A34E-8EE47B50E3C0}">
      <dsp:nvSpPr>
        <dsp:cNvPr id="0" name=""/>
        <dsp:cNvSpPr/>
      </dsp:nvSpPr>
      <dsp:spPr>
        <a:xfrm>
          <a:off x="3889402" y="0"/>
          <a:ext cx="1808167" cy="33018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smtClean="0"/>
            <a:t>Operations</a:t>
          </a:r>
          <a:endParaRPr lang="en-GB" sz="2700" kern="1200"/>
        </a:p>
      </dsp:txBody>
      <dsp:txXfrm>
        <a:off x="3889402" y="0"/>
        <a:ext cx="1808167" cy="990548"/>
      </dsp:txXfrm>
    </dsp:sp>
    <dsp:sp modelId="{3653C915-2BA8-D046-A7DA-5E5B02FBFE31}">
      <dsp:nvSpPr>
        <dsp:cNvPr id="0" name=""/>
        <dsp:cNvSpPr/>
      </dsp:nvSpPr>
      <dsp:spPr>
        <a:xfrm>
          <a:off x="4070218" y="990628"/>
          <a:ext cx="1446533" cy="4810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OMB</a:t>
          </a:r>
          <a:endParaRPr lang="en-US" sz="2500" kern="1200" dirty="0"/>
        </a:p>
      </dsp:txBody>
      <dsp:txXfrm>
        <a:off x="4084306" y="1004716"/>
        <a:ext cx="1418357" cy="452829"/>
      </dsp:txXfrm>
    </dsp:sp>
    <dsp:sp modelId="{34D9299B-67E1-6E4A-A047-4D02F36CE197}">
      <dsp:nvSpPr>
        <dsp:cNvPr id="0" name=""/>
        <dsp:cNvSpPr/>
      </dsp:nvSpPr>
      <dsp:spPr>
        <a:xfrm>
          <a:off x="4070218" y="1545635"/>
          <a:ext cx="1446533" cy="4810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OTAG</a:t>
          </a:r>
          <a:endParaRPr lang="en-US" sz="2500" kern="1200" dirty="0"/>
        </a:p>
      </dsp:txBody>
      <dsp:txXfrm>
        <a:off x="4084306" y="1559723"/>
        <a:ext cx="1418357" cy="452829"/>
      </dsp:txXfrm>
    </dsp:sp>
    <dsp:sp modelId="{5A11FF17-F7FD-1347-80DA-2E2E0BF3C804}">
      <dsp:nvSpPr>
        <dsp:cNvPr id="0" name=""/>
        <dsp:cNvSpPr/>
      </dsp:nvSpPr>
      <dsp:spPr>
        <a:xfrm>
          <a:off x="4070218" y="2100642"/>
          <a:ext cx="1446533" cy="4810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OAT</a:t>
          </a:r>
          <a:endParaRPr lang="en-US" sz="2500" kern="1200" dirty="0"/>
        </a:p>
      </dsp:txBody>
      <dsp:txXfrm>
        <a:off x="4084306" y="2114730"/>
        <a:ext cx="1418357" cy="452829"/>
      </dsp:txXfrm>
    </dsp:sp>
    <dsp:sp modelId="{3FC21AAB-9508-4238-80C1-4427F387979F}">
      <dsp:nvSpPr>
        <dsp:cNvPr id="0" name=""/>
        <dsp:cNvSpPr/>
      </dsp:nvSpPr>
      <dsp:spPr>
        <a:xfrm>
          <a:off x="4070218" y="2655649"/>
          <a:ext cx="1446533" cy="4810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500" kern="1200" dirty="0"/>
        </a:p>
      </dsp:txBody>
      <dsp:txXfrm>
        <a:off x="4084306" y="2669737"/>
        <a:ext cx="1418357" cy="452829"/>
      </dsp:txXfrm>
    </dsp:sp>
    <dsp:sp modelId="{F522C09E-724B-7947-A6DE-CCADAAC87F41}">
      <dsp:nvSpPr>
        <dsp:cNvPr id="0" name=""/>
        <dsp:cNvSpPr/>
      </dsp:nvSpPr>
      <dsp:spPr>
        <a:xfrm>
          <a:off x="5833182" y="0"/>
          <a:ext cx="1808167" cy="330182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Users</a:t>
          </a:r>
          <a:endParaRPr lang="en-US" sz="2700" kern="1200" dirty="0"/>
        </a:p>
      </dsp:txBody>
      <dsp:txXfrm>
        <a:off x="5833182" y="0"/>
        <a:ext cx="1808167" cy="990548"/>
      </dsp:txXfrm>
    </dsp:sp>
    <dsp:sp modelId="{B8C10021-6C8E-5843-8121-648E34210D40}">
      <dsp:nvSpPr>
        <dsp:cNvPr id="0" name=""/>
        <dsp:cNvSpPr/>
      </dsp:nvSpPr>
      <dsp:spPr>
        <a:xfrm>
          <a:off x="6033266" y="998107"/>
          <a:ext cx="1446533" cy="63690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UCB</a:t>
          </a:r>
          <a:endParaRPr lang="en-US" sz="2500" kern="1200" dirty="0"/>
        </a:p>
      </dsp:txBody>
      <dsp:txXfrm>
        <a:off x="6051920" y="1016761"/>
        <a:ext cx="1409225" cy="599594"/>
      </dsp:txXfrm>
    </dsp:sp>
    <dsp:sp modelId="{30382FBB-5949-DF47-A8AE-222BEC6E84E1}">
      <dsp:nvSpPr>
        <dsp:cNvPr id="0" name=""/>
        <dsp:cNvSpPr/>
      </dsp:nvSpPr>
      <dsp:spPr>
        <a:xfrm>
          <a:off x="6033266" y="1733551"/>
          <a:ext cx="1446533" cy="57908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0" tIns="47625" rIns="63500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USAG</a:t>
          </a:r>
          <a:endParaRPr lang="en-US" sz="2500" kern="1200" dirty="0"/>
        </a:p>
      </dsp:txBody>
      <dsp:txXfrm>
        <a:off x="6050227" y="1750512"/>
        <a:ext cx="1412611" cy="5451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728FA1-3618-48D1-B1F1-ADA7DBF7ACDE}">
      <dsp:nvSpPr>
        <dsp:cNvPr id="0" name=""/>
        <dsp:cNvSpPr/>
      </dsp:nvSpPr>
      <dsp:spPr>
        <a:xfrm>
          <a:off x="4618246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Design</a:t>
          </a:r>
          <a:endParaRPr lang="en-GB" sz="3600" kern="1200" dirty="0"/>
        </a:p>
      </dsp:txBody>
      <dsp:txXfrm>
        <a:off x="4618246" y="333714"/>
        <a:ext cx="1707392" cy="1707392"/>
      </dsp:txXfrm>
    </dsp:sp>
    <dsp:sp modelId="{894E585C-8260-4B33-8B5C-FACB2F78650E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2961430"/>
            <a:gd name="adj4" fmla="val 53348"/>
            <a:gd name="adj5" fmla="val 963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5AAD92-1AF7-48DD-BDA9-2907C53F688E}">
      <dsp:nvSpPr>
        <dsp:cNvPr id="0" name=""/>
        <dsp:cNvSpPr/>
      </dsp:nvSpPr>
      <dsp:spPr>
        <a:xfrm>
          <a:off x="3184109" y="2817711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Deliver</a:t>
          </a:r>
          <a:endParaRPr lang="en-GB" sz="3600" kern="1200" dirty="0"/>
        </a:p>
      </dsp:txBody>
      <dsp:txXfrm>
        <a:off x="3184109" y="2817711"/>
        <a:ext cx="1707392" cy="1707392"/>
      </dsp:txXfrm>
    </dsp:sp>
    <dsp:sp modelId="{36FC3480-6574-4906-86D6-C27115B899F4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0170005"/>
            <a:gd name="adj4" fmla="val 7261923"/>
            <a:gd name="adj5" fmla="val 963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D65769-68EB-4034-A125-79BE766048F3}">
      <dsp:nvSpPr>
        <dsp:cNvPr id="0" name=""/>
        <dsp:cNvSpPr/>
      </dsp:nvSpPr>
      <dsp:spPr>
        <a:xfrm>
          <a:off x="1749973" y="333714"/>
          <a:ext cx="1707392" cy="17073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smtClean="0"/>
            <a:t>Discover</a:t>
          </a:r>
          <a:endParaRPr lang="en-GB" sz="3600" kern="1200" dirty="0"/>
        </a:p>
      </dsp:txBody>
      <dsp:txXfrm>
        <a:off x="1749973" y="333714"/>
        <a:ext cx="1707392" cy="1707392"/>
      </dsp:txXfrm>
    </dsp:sp>
    <dsp:sp modelId="{961A33E0-C385-4B7A-919A-77A0EF5D57EA}">
      <dsp:nvSpPr>
        <dsp:cNvPr id="0" name=""/>
        <dsp:cNvSpPr/>
      </dsp:nvSpPr>
      <dsp:spPr>
        <a:xfrm>
          <a:off x="2021120" y="-1275"/>
          <a:ext cx="4033370" cy="4033370"/>
        </a:xfrm>
        <a:prstGeom prst="circularArrow">
          <a:avLst>
            <a:gd name="adj1" fmla="val 8255"/>
            <a:gd name="adj2" fmla="val 576647"/>
            <a:gd name="adj3" fmla="val 16854456"/>
            <a:gd name="adj4" fmla="val 14968897"/>
            <a:gd name="adj5" fmla="val 963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9C0BA9-8270-461C-BA30-E325EBD4642F}" type="datetimeFigureOut">
              <a:rPr lang="en-US"/>
              <a:pPr>
                <a:defRPr/>
              </a:pPr>
              <a:t>5/30/2011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86FC97E-D4CA-4D5D-8F3D-BA3B2C5981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9693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2F30AF2-B3AC-4C0D-ACCB-2B4716911F41}" type="slidenum">
              <a:rPr lang="en-GB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007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891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0567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4615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1698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796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71A3990A-3D53-48D0-B6E9-8EAE4ED2FFB0}" type="slidenum">
              <a:rPr lang="en-GB" sz="1200" smtClean="0"/>
              <a:pPr eaLnBrk="1" hangingPunct="1"/>
              <a:t>16</a:t>
            </a:fld>
            <a:endParaRPr lang="en-GB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235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978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564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081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929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2161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1929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1413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1293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2550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71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2467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1481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920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6301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1481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148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1481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1481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1481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121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181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2999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439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99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8669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7618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4167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95035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26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54107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B924DF-7BD0-495C-B462-34F0CA029D5B}" type="slidenum">
              <a:rPr lang="en-GB" smtClean="0"/>
              <a:pPr>
                <a:defRPr/>
              </a:pPr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12203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1690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7492A5-CA6B-4884-B35F-8B1D82C935B0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0898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066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861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198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11775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95806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9203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68273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23343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82261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7494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76648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1162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79DA6B-C73A-4F7C-9428-3FC8654FD41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324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04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148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6FC97E-D4CA-4D5D-8F3D-BA3B2C598123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7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581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- May 2011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257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74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3C9E4-42E2-402A-B0B1-17451789FE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5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9" name="Picture 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21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22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3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4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5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5000" rIns="90000" bIns="45000"/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en-GB" sz="3200" b="1">
                  <a:solidFill>
                    <a:srgbClr val="FFFFFF"/>
                  </a:solidFill>
                  <a:ea typeface="SimSun" pitchFamily="2" charset="-122"/>
                </a:rPr>
                <a:t>EGI-InSPIRE</a:t>
              </a:r>
            </a:p>
          </p:txBody>
        </p:sp>
      </p:grpSp>
      <p:pic>
        <p:nvPicPr>
          <p:cNvPr id="27" name="Picture 3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9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30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 dirty="0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5715CC5-53A4-439F-A85F-0604235AB7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027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03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0" r:id="rId2"/>
    <p:sldLayoutId id="2147483661" r:id="rId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17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>
              <a:latin typeface="Calibri" pitchFamily="34" charset="0"/>
            </a:endParaRPr>
          </a:p>
        </p:txBody>
      </p:sp>
      <p:grpSp>
        <p:nvGrpSpPr>
          <p:cNvPr id="18" name="Group 12"/>
          <p:cNvGrpSpPr>
            <a:grpSpLocks/>
          </p:cNvGrpSpPr>
          <p:nvPr userDrawn="1"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9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20" name="Picture 5"/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21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5000 w 5001"/>
                <a:gd name="T1" fmla="*/ 0 h 2721"/>
                <a:gd name="T2" fmla="*/ 5000 w 5001"/>
                <a:gd name="T3" fmla="*/ 2720 h 2721"/>
                <a:gd name="T4" fmla="*/ 0 w 5001"/>
                <a:gd name="T5" fmla="*/ 2720 h 2721"/>
                <a:gd name="T6" fmla="*/ 2000 w 5001"/>
                <a:gd name="T7" fmla="*/ 0 h 2721"/>
                <a:gd name="T8" fmla="*/ 5000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3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24" name="Rectangle 18"/>
          <p:cNvSpPr>
            <a:spLocks noChangeArrowheads="1"/>
          </p:cNvSpPr>
          <p:nvPr userDrawn="1"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ts val="87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2F56AE5-EB24-4633-A586-FC60E5A691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y.egi.eu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accounting.egi.eu/" TargetMode="External"/><Relationship Id="rId3" Type="http://schemas.openxmlformats.org/officeDocument/2006/relationships/hyperlink" Target="https://operations-portal.egi.eu/" TargetMode="External"/><Relationship Id="rId7" Type="http://schemas.openxmlformats.org/officeDocument/2006/relationships/hyperlink" Target="http://helpdesk.egi.eu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goc.egi.eu/" TargetMode="External"/><Relationship Id="rId5" Type="http://schemas.openxmlformats.org/officeDocument/2006/relationships/hyperlink" Target="https://wiki.egi.eu/wiki/SAM_Instances" TargetMode="External"/><Relationship Id="rId4" Type="http://schemas.openxmlformats.org/officeDocument/2006/relationships/hyperlink" Target="https://cic.egi.eu/" TargetMode="External"/><Relationship Id="rId9" Type="http://schemas.openxmlformats.org/officeDocument/2006/relationships/hyperlink" Target="http://metrics.egi.eu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hyperlink" Target="mailto:contact@egi.eu" TargetMode="External"/><Relationship Id="rId3" Type="http://schemas.openxmlformats.org/officeDocument/2006/relationships/hyperlink" Target="mailto:director@egi.eu" TargetMode="External"/><Relationship Id="rId7" Type="http://schemas.openxmlformats.org/officeDocument/2006/relationships/hyperlink" Target="mailto:press@egi.eu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8.xml"/><Relationship Id="rId6" Type="http://schemas.openxmlformats.org/officeDocument/2006/relationships/hyperlink" Target="mailto:policy@egi.eu" TargetMode="External"/><Relationship Id="rId5" Type="http://schemas.openxmlformats.org/officeDocument/2006/relationships/hyperlink" Target="mailto:UCST@egi.eu" TargetMode="External"/><Relationship Id="rId4" Type="http://schemas.openxmlformats.org/officeDocument/2006/relationships/hyperlink" Target="mailto:operations@egi.e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EGI-InSPIRE Project Presentation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Steven Newhouse</a:t>
            </a:r>
          </a:p>
          <a:p>
            <a:pPr eaLnBrk="1" hangingPunct="1"/>
            <a:r>
              <a:rPr lang="en-GB" smtClean="0"/>
              <a:t>Project Director, EGI.eu</a:t>
            </a:r>
          </a:p>
        </p:txBody>
      </p:sp>
      <p:sp>
        <p:nvSpPr>
          <p:cNvPr id="3076" name="Date Placeholder 4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7" name="Footer Placeholder 5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Project Presentation - May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8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574633-1977-4342-8111-E3D962A3256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fi-FI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EGI Ecosystem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30/05/2011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10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95776" y="4221088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Public Funding Bodies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39552" y="4365104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European Commission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50062" y="5092288"/>
            <a:ext cx="1851429" cy="648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National Research Councils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91880" y="3645024"/>
            <a:ext cx="2160000" cy="212404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46800" rIns="0" rtlCol="0" anchor="t"/>
          <a:lstStyle/>
          <a:p>
            <a:pPr algn="ctr"/>
            <a:r>
              <a:rPr lang="en-US" b="1" dirty="0" smtClean="0">
                <a:solidFill>
                  <a:srgbClr val="000000"/>
                </a:solidFill>
              </a:rPr>
              <a:t>Service  &amp; Resource Providers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707904" y="4401112"/>
            <a:ext cx="1728190" cy="540056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solidFill>
                  <a:prstClr val="white"/>
                </a:solidFill>
              </a:rPr>
              <a:t>EGI.eu</a:t>
            </a:r>
            <a:endParaRPr lang="en-US" sz="1500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707904" y="4994134"/>
            <a:ext cx="1728190" cy="720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prstClr val="white"/>
                </a:solidFill>
              </a:rPr>
              <a:t>Resource Infrastructure Providers</a:t>
            </a:r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732480" y="429309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</a:rPr>
              <a:t>Technology Providers</a:t>
            </a:r>
            <a:endParaRPr lang="en-US" sz="1400" b="1" dirty="0">
              <a:solidFill>
                <a:srgbClr val="0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948504" y="4760928"/>
            <a:ext cx="1728192" cy="612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Open Source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948504" y="5445072"/>
            <a:ext cx="1728192" cy="648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prstClr val="white"/>
                </a:solidFill>
              </a:rPr>
              <a:t>Commercial Providers</a:t>
            </a:r>
            <a:endParaRPr lang="en-US" sz="1600" dirty="0">
              <a:solidFill>
                <a:prstClr val="white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1475776" y="2060848"/>
            <a:ext cx="2016344" cy="217835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15" idx="3"/>
            <a:endCxn id="14" idx="0"/>
          </p:cNvCxnSpPr>
          <p:nvPr/>
        </p:nvCxnSpPr>
        <p:spPr>
          <a:xfrm>
            <a:off x="5652120" y="2042736"/>
            <a:ext cx="2160360" cy="225036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724128" y="4365104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843760" y="4221088"/>
            <a:ext cx="792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012112" y="5909210"/>
            <a:ext cx="792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771800" y="1628800"/>
            <a:ext cx="792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Policies + Funding</a:t>
            </a:r>
            <a:endParaRPr lang="en-US" sz="10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483768" y="5261138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Strategic Feedback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524328" y="3717032"/>
            <a:ext cx="1260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492120" y="1052736"/>
            <a:ext cx="2160000" cy="1980000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sz="1600" b="1" dirty="0" smtClean="0">
              <a:solidFill>
                <a:srgbClr val="000000"/>
              </a:solidFill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</a:rPr>
              <a:t>User Community</a:t>
            </a:r>
            <a:endParaRPr lang="en-US" sz="1600" b="1" dirty="0">
              <a:solidFill>
                <a:srgbClr val="000000"/>
              </a:solidFill>
            </a:endParaRPr>
          </a:p>
        </p:txBody>
      </p:sp>
      <p:pic>
        <p:nvPicPr>
          <p:cNvPr id="85" name="Picture 84" descr="user community_nobg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980728"/>
            <a:ext cx="1872208" cy="1963198"/>
          </a:xfrm>
          <a:prstGeom prst="rect">
            <a:avLst/>
          </a:prstGeom>
        </p:spPr>
      </p:pic>
      <p:sp>
        <p:nvSpPr>
          <p:cNvPr id="3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979712" y="6309320"/>
            <a:ext cx="5112568" cy="365125"/>
          </a:xfrm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GB" dirty="0" smtClean="0">
                <a:solidFill>
                  <a:prstClr val="white"/>
                </a:solidFill>
              </a:rPr>
              <a:t>Project Presentation - May 2011</a:t>
            </a:r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555776" y="5877272"/>
            <a:ext cx="4176464" cy="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4643960" y="2996952"/>
            <a:ext cx="792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Services + Support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203848" y="3284984"/>
            <a:ext cx="1260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Requirements + Feedback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580112" y="5157192"/>
            <a:ext cx="972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Technology + Support</a:t>
            </a:r>
            <a:endParaRPr lang="en-US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1" name="Straight Arrow Connector 60"/>
          <p:cNvCxnSpPr/>
          <p:nvPr/>
        </p:nvCxnSpPr>
        <p:spPr>
          <a:xfrm flipV="1">
            <a:off x="4644008" y="3032736"/>
            <a:ext cx="240" cy="612288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 flipH="1" flipV="1">
            <a:off x="5651880" y="4725144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/>
          <p:cNvCxnSpPr/>
          <p:nvPr/>
        </p:nvCxnSpPr>
        <p:spPr>
          <a:xfrm>
            <a:off x="5651880" y="4581128"/>
            <a:ext cx="1080600" cy="648072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V="1">
            <a:off x="2555776" y="4581128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/>
          <p:cNvCxnSpPr/>
          <p:nvPr/>
        </p:nvCxnSpPr>
        <p:spPr>
          <a:xfrm>
            <a:off x="4499992" y="3033024"/>
            <a:ext cx="0" cy="612000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 flipH="1">
            <a:off x="2555776" y="4725144"/>
            <a:ext cx="936104" cy="576064"/>
          </a:xfrm>
          <a:prstGeom prst="straightConnector1">
            <a:avLst/>
          </a:prstGeom>
          <a:ln>
            <a:solidFill>
              <a:srgbClr val="1F497D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59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 animBg="1"/>
      <p:bldP spid="23" grpId="0" animBg="1"/>
      <p:bldP spid="12" grpId="0" animBg="1"/>
      <p:bldP spid="18" grpId="0" animBg="1"/>
      <p:bldP spid="19" grpId="0" animBg="1"/>
      <p:bldP spid="14" grpId="0" animBg="1"/>
      <p:bldP spid="20" grpId="0" animBg="1"/>
      <p:bldP spid="21" grpId="0" animBg="1"/>
      <p:bldP spid="69" grpId="0"/>
      <p:bldP spid="70" grpId="0"/>
      <p:bldP spid="71" grpId="0"/>
      <p:bldP spid="72" grpId="0"/>
      <p:bldP spid="73" grpId="0"/>
      <p:bldP spid="74" grpId="0"/>
      <p:bldP spid="15" grpId="0" animBg="1"/>
      <p:bldP spid="57" grpId="0"/>
      <p:bldP spid="59" grpId="0"/>
      <p:bldP spid="6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951709" y="1268760"/>
            <a:ext cx="5273832" cy="4824536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A Virtuous Service Cycle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- May 2011</a:t>
            </a:r>
            <a:endParaRPr lang="en-GB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72328457"/>
              </p:ext>
            </p:extLst>
          </p:nvPr>
        </p:nvGraphicFramePr>
        <p:xfrm>
          <a:off x="2167733" y="1700808"/>
          <a:ext cx="5040560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16FF2-4A42-4568-B7C3-BD1D639236E0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2" name="Oval 1"/>
          <p:cNvSpPr/>
          <p:nvPr/>
        </p:nvSpPr>
        <p:spPr>
          <a:xfrm>
            <a:off x="4111949" y="3212976"/>
            <a:ext cx="1008112" cy="989320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/>
              <a:t>EGI.eu</a:t>
            </a:r>
            <a:endParaRPr lang="en-GB" dirty="0"/>
          </a:p>
        </p:txBody>
      </p:sp>
      <p:sp>
        <p:nvSpPr>
          <p:cNvPr id="8" name="Oval 7"/>
          <p:cNvSpPr/>
          <p:nvPr/>
        </p:nvSpPr>
        <p:spPr>
          <a:xfrm rot="20775519">
            <a:off x="189612" y="4524181"/>
            <a:ext cx="4509611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 rot="722425">
            <a:off x="178048" y="1674983"/>
            <a:ext cx="451142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51509" y="1412776"/>
            <a:ext cx="1503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National</a:t>
            </a:r>
          </a:p>
          <a:p>
            <a:pPr algn="ctr"/>
            <a:r>
              <a:rPr lang="en-GB" dirty="0" smtClean="0"/>
              <a:t>Resource Providers</a:t>
            </a:r>
            <a:endParaRPr lang="en-GB" dirty="0"/>
          </a:p>
        </p:txBody>
      </p:sp>
      <p:sp>
        <p:nvSpPr>
          <p:cNvPr id="14" name="Oval 13"/>
          <p:cNvSpPr/>
          <p:nvPr/>
        </p:nvSpPr>
        <p:spPr>
          <a:xfrm rot="10069378">
            <a:off x="4945970" y="1683854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/>
          <p:cNvSpPr txBox="1"/>
          <p:nvPr/>
        </p:nvSpPr>
        <p:spPr>
          <a:xfrm>
            <a:off x="7279701" y="1628800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Current User Communities</a:t>
            </a:r>
            <a:endParaRPr lang="en-GB" dirty="0"/>
          </a:p>
        </p:txBody>
      </p:sp>
      <p:sp>
        <p:nvSpPr>
          <p:cNvPr id="16" name="Oval 15"/>
          <p:cNvSpPr/>
          <p:nvPr/>
        </p:nvSpPr>
        <p:spPr>
          <a:xfrm rot="11481489">
            <a:off x="4797293" y="4480781"/>
            <a:ext cx="4058679" cy="1152128"/>
          </a:xfrm>
          <a:prstGeom prst="ellipse">
            <a:avLst/>
          </a:prstGeom>
          <a:gradFill flip="none" rotWithShape="1">
            <a:gsLst>
              <a:gs pos="0">
                <a:schemeClr val="accent6">
                  <a:tint val="50000"/>
                  <a:satMod val="300000"/>
                </a:schemeClr>
              </a:gs>
              <a:gs pos="25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  <a:alpha val="0"/>
                </a:schemeClr>
              </a:gs>
            </a:gsLst>
            <a:lin ang="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7058557" y="4941168"/>
            <a:ext cx="15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New User Communities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2815805" y="1484784"/>
            <a:ext cx="3600400" cy="180949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en-GB" b="1" dirty="0" smtClean="0"/>
              <a:t>European Grid Infrastructure</a:t>
            </a:r>
          </a:p>
          <a:p>
            <a:pPr algn="ctr"/>
            <a:r>
              <a:rPr lang="en-GB" b="1" dirty="0" smtClean="0"/>
              <a:t>Ecosystem</a:t>
            </a:r>
            <a:endParaRPr lang="en-GB" b="1" dirty="0"/>
          </a:p>
        </p:txBody>
      </p:sp>
      <p:sp>
        <p:nvSpPr>
          <p:cNvPr id="11" name="Left-Right Arrow 10"/>
          <p:cNvSpPr/>
          <p:nvPr/>
        </p:nvSpPr>
        <p:spPr>
          <a:xfrm rot="20684914">
            <a:off x="6314804" y="2026585"/>
            <a:ext cx="985492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endParaRPr lang="en-GB" dirty="0"/>
          </a:p>
        </p:txBody>
      </p:sp>
      <p:sp>
        <p:nvSpPr>
          <p:cNvPr id="22" name="Left-Right Arrow 21"/>
          <p:cNvSpPr/>
          <p:nvPr/>
        </p:nvSpPr>
        <p:spPr>
          <a:xfrm rot="852043">
            <a:off x="1378687" y="1896853"/>
            <a:ext cx="1555715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GB" dirty="0" err="1" smtClean="0"/>
              <a:t>MoUs</a:t>
            </a:r>
            <a:r>
              <a:rPr lang="en-GB" dirty="0" smtClean="0"/>
              <a:t> &amp; OLAs</a:t>
            </a:r>
            <a:endParaRPr lang="en-GB" dirty="0"/>
          </a:p>
        </p:txBody>
      </p:sp>
      <p:sp>
        <p:nvSpPr>
          <p:cNvPr id="23" name="Down Arrow 22"/>
          <p:cNvSpPr/>
          <p:nvPr/>
        </p:nvSpPr>
        <p:spPr>
          <a:xfrm rot="6752058">
            <a:off x="6598661" y="4677115"/>
            <a:ext cx="484632" cy="706035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61669" y="5272688"/>
            <a:ext cx="1504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dirty="0"/>
              <a:t>Technology Providers</a:t>
            </a:r>
          </a:p>
        </p:txBody>
      </p:sp>
      <p:sp>
        <p:nvSpPr>
          <p:cNvPr id="33" name="Curved Down Arrow 32"/>
          <p:cNvSpPr/>
          <p:nvPr/>
        </p:nvSpPr>
        <p:spPr>
          <a:xfrm rot="20823461">
            <a:off x="858829" y="4492132"/>
            <a:ext cx="2267840" cy="402775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4" name="Curved Down Arrow 33"/>
          <p:cNvSpPr/>
          <p:nvPr/>
        </p:nvSpPr>
        <p:spPr>
          <a:xfrm rot="9914485">
            <a:off x="1351246" y="5416492"/>
            <a:ext cx="2120028" cy="486807"/>
          </a:xfrm>
          <a:prstGeom prst="curvedDownArrow">
            <a:avLst>
              <a:gd name="adj1" fmla="val 25000"/>
              <a:gd name="adj2" fmla="val 89387"/>
              <a:gd name="adj3" fmla="val 55528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schemeClr val="tx1"/>
              </a:solidFill>
            </a:endParaRPr>
          </a:p>
        </p:txBody>
      </p:sp>
      <p:sp>
        <p:nvSpPr>
          <p:cNvPr id="35" name="Left-Right Arrow 34"/>
          <p:cNvSpPr/>
          <p:nvPr/>
        </p:nvSpPr>
        <p:spPr>
          <a:xfrm rot="20569030">
            <a:off x="1438282" y="4945243"/>
            <a:ext cx="1561367" cy="484632"/>
          </a:xfrm>
          <a:prstGeom prst="left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/>
              <a:t>MoUs</a:t>
            </a:r>
            <a:r>
              <a:rPr lang="en-GB" dirty="0"/>
              <a:t> &amp; SLAs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90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 animBg="1"/>
      <p:bldP spid="12" grpId="0" animBg="1"/>
      <p:bldP spid="13" grpId="0"/>
      <p:bldP spid="14" grpId="0" animBg="1"/>
      <p:bldP spid="15" grpId="0"/>
      <p:bldP spid="16" grpId="0" animBg="1"/>
      <p:bldP spid="17" grpId="0"/>
      <p:bldP spid="11" grpId="0" animBg="1"/>
      <p:bldP spid="22" grpId="0" animBg="1"/>
      <p:bldP spid="23" grpId="0" animBg="1"/>
      <p:bldP spid="3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5652120" y="4293096"/>
            <a:ext cx="1800200" cy="183107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b" anchorCtr="0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Project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750458" y="4293096"/>
            <a:ext cx="1829654" cy="1831072"/>
          </a:xfrm>
          <a:prstGeom prst="roundRect">
            <a:avLst/>
          </a:prstGeom>
          <a:solidFill>
            <a:schemeClr val="accent2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b" anchorCtr="0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VRC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699792" y="4293096"/>
            <a:ext cx="1008112" cy="1831072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b" anchorCtr="0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RP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115616" y="4293096"/>
            <a:ext cx="1512168" cy="1831072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b" anchorCtr="0"/>
          <a:lstStyle/>
          <a:p>
            <a:pPr algn="ctr"/>
            <a:r>
              <a:rPr lang="en-US" dirty="0" smtClean="0">
                <a:solidFill>
                  <a:prstClr val="white"/>
                </a:solidFill>
              </a:rPr>
              <a:t>Technology Provider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4" y="115888"/>
            <a:ext cx="7019925" cy="865187"/>
          </a:xfrm>
        </p:spPr>
        <p:txBody>
          <a:bodyPr/>
          <a:lstStyle/>
          <a:p>
            <a:r>
              <a:rPr lang="en-US" dirty="0" err="1" smtClean="0"/>
              <a:t>MoUs</a:t>
            </a:r>
            <a:r>
              <a:rPr lang="en-US" dirty="0" smtClean="0"/>
              <a:t> Structure Ecosystem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9802329"/>
              </p:ext>
            </p:extLst>
          </p:nvPr>
        </p:nvGraphicFramePr>
        <p:xfrm>
          <a:off x="251520" y="1124744"/>
          <a:ext cx="8827532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30/05/2011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white"/>
                </a:solidFill>
              </a:rPr>
              <a:t>Project Presentation - May 2011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6200000">
            <a:off x="-1651538" y="3496362"/>
            <a:ext cx="3672409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http://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www.egi.eu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en-US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collaoboration</a:t>
            </a:r>
            <a:r>
              <a:rPr lang="en-US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/</a:t>
            </a:r>
            <a:endParaRPr lang="en-US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668344" y="4293096"/>
            <a:ext cx="1403648" cy="1831072"/>
          </a:xfrm>
          <a:prstGeom prst="round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b" anchorCtr="0"/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+ more to come</a:t>
            </a:r>
          </a:p>
          <a:p>
            <a:pPr algn="ctr"/>
            <a:endParaRPr lang="en-US" dirty="0" smtClean="0">
              <a:solidFill>
                <a:prstClr val="black"/>
              </a:solidFill>
            </a:endParaRP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DC-NET, DARIAH, CLARIN, …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3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</a:t>
            </a:r>
          </a:p>
        </p:txBody>
      </p:sp>
      <p:sp>
        <p:nvSpPr>
          <p:cNvPr id="12291" name="Content Placeholder 4"/>
          <p:cNvSpPr>
            <a:spLocks noGrp="1"/>
          </p:cNvSpPr>
          <p:nvPr>
            <p:ph idx="1"/>
          </p:nvPr>
        </p:nvSpPr>
        <p:spPr>
          <a:xfrm>
            <a:off x="611188" y="1412875"/>
            <a:ext cx="8281987" cy="4525963"/>
          </a:xfrm>
        </p:spPr>
        <p:txBody>
          <a:bodyPr/>
          <a:lstStyle/>
          <a:p>
            <a:pPr eaLnBrk="1" hangingPunct="1"/>
            <a:r>
              <a:rPr lang="en-GB" smtClean="0"/>
              <a:t>Coordination for European Grid resources</a:t>
            </a:r>
          </a:p>
          <a:p>
            <a:pPr lvl="1" eaLnBrk="1" hangingPunct="1"/>
            <a:r>
              <a:rPr lang="en-GB" smtClean="0"/>
              <a:t>Established February 8th 2010</a:t>
            </a:r>
          </a:p>
          <a:p>
            <a:pPr lvl="1" eaLnBrk="1" hangingPunct="1"/>
            <a:r>
              <a:rPr lang="en-GB" smtClean="0"/>
              <a:t>Central policy &amp; services needed to run a grid</a:t>
            </a:r>
          </a:p>
          <a:p>
            <a:pPr lvl="1" eaLnBrk="1" hangingPunct="1"/>
            <a:r>
              <a:rPr lang="en-GB" smtClean="0"/>
              <a:t>Sustainable small coordinating organisation</a:t>
            </a:r>
          </a:p>
          <a:p>
            <a:pPr eaLnBrk="1" hangingPunct="1"/>
            <a:r>
              <a:rPr lang="en-GB" smtClean="0"/>
              <a:t>Based in Amsterdam</a:t>
            </a:r>
          </a:p>
          <a:p>
            <a:pPr lvl="1" eaLnBrk="1" hangingPunct="1"/>
            <a:r>
              <a:rPr lang="en-GB" smtClean="0"/>
              <a:t>Coordinating core (~20 people) in Amsterdam</a:t>
            </a:r>
          </a:p>
          <a:p>
            <a:pPr lvl="1" eaLnBrk="1" hangingPunct="1"/>
            <a:r>
              <a:rPr lang="en-GB" smtClean="0"/>
              <a:t>Technical services from partners (~20 people) </a:t>
            </a:r>
          </a:p>
        </p:txBody>
      </p:sp>
      <p:sp>
        <p:nvSpPr>
          <p:cNvPr id="12292" name="Date Placeholder 7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3" name="Footer Placeholder 8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Project Presentation - May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294" name="Slide Number Placeholder 9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AFEE19D-AC68-44E0-A9F3-793CC42538E7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11113" y="5770563"/>
            <a:ext cx="91551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lvl="1" algn="ctr" eaLnBrk="1" hangingPunct="1"/>
            <a:r>
              <a:rPr lang="en-GB" sz="2800" dirty="0"/>
              <a:t>EGI and </a:t>
            </a:r>
            <a:r>
              <a:rPr lang="en-GB" sz="2800" dirty="0" smtClean="0"/>
              <a:t>EGI.eu: Supported </a:t>
            </a:r>
            <a:r>
              <a:rPr lang="en-GB" sz="2800" dirty="0"/>
              <a:t>by </a:t>
            </a:r>
            <a:r>
              <a:rPr lang="en-GB" sz="2800" dirty="0" smtClean="0"/>
              <a:t>the EGI-</a:t>
            </a:r>
            <a:r>
              <a:rPr lang="en-GB" sz="2800" dirty="0" err="1" smtClean="0"/>
              <a:t>InSPIRE</a:t>
            </a:r>
            <a:r>
              <a:rPr lang="en-GB" sz="2800" dirty="0" smtClean="0"/>
              <a:t> </a:t>
            </a:r>
            <a:r>
              <a:rPr lang="en-GB" sz="2800" dirty="0"/>
              <a:t>project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EGI.eu Governance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68313" y="1412875"/>
            <a:ext cx="8424862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EGI.eu established as non-profit foundation</a:t>
            </a:r>
          </a:p>
          <a:p>
            <a:pPr eaLnBrk="1" hangingPunct="1"/>
            <a:r>
              <a:rPr lang="en-GB" dirty="0" smtClean="0"/>
              <a:t>Governance &amp; ownership by its participants</a:t>
            </a:r>
          </a:p>
          <a:p>
            <a:pPr lvl="1" eaLnBrk="1" hangingPunct="1"/>
            <a:r>
              <a:rPr lang="en-GB" dirty="0" smtClean="0"/>
              <a:t>Participants:</a:t>
            </a:r>
          </a:p>
          <a:p>
            <a:pPr lvl="2" eaLnBrk="1" hangingPunct="1"/>
            <a:r>
              <a:rPr lang="en-GB" dirty="0" smtClean="0"/>
              <a:t>European NGIs</a:t>
            </a:r>
          </a:p>
          <a:p>
            <a:pPr lvl="1" eaLnBrk="1" hangingPunct="1"/>
            <a:r>
              <a:rPr lang="en-GB" dirty="0" smtClean="0"/>
              <a:t>Associated participants:</a:t>
            </a:r>
          </a:p>
          <a:p>
            <a:pPr lvl="2" eaLnBrk="1" hangingPunct="1"/>
            <a:r>
              <a:rPr lang="en-GB" dirty="0" smtClean="0"/>
              <a:t>Organisations aligned with </a:t>
            </a:r>
            <a:r>
              <a:rPr lang="en-GB" dirty="0" err="1" smtClean="0"/>
              <a:t>EGI.eu’s</a:t>
            </a:r>
            <a:r>
              <a:rPr lang="en-GB" dirty="0" smtClean="0"/>
              <a:t> objectives</a:t>
            </a:r>
          </a:p>
          <a:p>
            <a:pPr eaLnBrk="1" hangingPunct="1"/>
            <a:r>
              <a:rPr lang="en-GB" dirty="0" smtClean="0"/>
              <a:t>EGI Council contains all participants</a:t>
            </a:r>
          </a:p>
          <a:p>
            <a:pPr lvl="1" eaLnBrk="1" hangingPunct="1"/>
            <a:r>
              <a:rPr lang="en-GB" dirty="0" smtClean="0"/>
              <a:t>Votes linked to fees</a:t>
            </a:r>
          </a:p>
          <a:p>
            <a:pPr eaLnBrk="1" hangingPunct="1"/>
            <a:endParaRPr lang="en-GB" dirty="0" smtClean="0"/>
          </a:p>
        </p:txBody>
      </p:sp>
      <p:sp>
        <p:nvSpPr>
          <p:cNvPr id="1331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1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331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48A1767-BEF4-4EDB-B073-C7A1DD41DC24}" type="slidenum">
              <a:rPr lang="en-US">
                <a:solidFill>
                  <a:schemeClr val="bg1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Technical Governance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161460"/>
              </p:ext>
            </p:extLst>
          </p:nvPr>
        </p:nvGraphicFramePr>
        <p:xfrm>
          <a:off x="1331640" y="2390408"/>
          <a:ext cx="7643192" cy="3301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white"/>
                </a:solidFill>
              </a:rPr>
              <a:t>30/05/2011</a:t>
            </a: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white"/>
                </a:solidFill>
              </a:rPr>
              <a:t>Project Presentation - May 2011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1331640" y="1114584"/>
            <a:ext cx="7632848" cy="52526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white"/>
                </a:solidFill>
              </a:rPr>
              <a:t>EGI Council</a:t>
            </a:r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331640" y="5661248"/>
            <a:ext cx="7632848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prstClr val="black"/>
                </a:solidFill>
              </a:rPr>
              <a:t>http://</a:t>
            </a:r>
            <a:r>
              <a:rPr lang="en-US" sz="2000" dirty="0" err="1">
                <a:solidFill>
                  <a:prstClr val="black"/>
                </a:solidFill>
              </a:rPr>
              <a:t>www.egi.eu</a:t>
            </a:r>
            <a:r>
              <a:rPr lang="en-US" sz="2000" dirty="0">
                <a:solidFill>
                  <a:prstClr val="black"/>
                </a:solidFill>
              </a:rPr>
              <a:t>/policy/groups/</a:t>
            </a:r>
          </a:p>
          <a:p>
            <a:pPr algn="ctr"/>
            <a:r>
              <a:rPr lang="en-US" sz="2000" dirty="0">
                <a:solidFill>
                  <a:prstClr val="black"/>
                </a:solidFill>
              </a:rPr>
              <a:t>http://</a:t>
            </a:r>
            <a:r>
              <a:rPr lang="en-US" sz="2000" dirty="0" err="1">
                <a:solidFill>
                  <a:prstClr val="black"/>
                </a:solidFill>
              </a:rPr>
              <a:t>go.egi.eu</a:t>
            </a:r>
            <a:r>
              <a:rPr lang="en-US" sz="2000" dirty="0">
                <a:solidFill>
                  <a:prstClr val="black"/>
                </a:solidFill>
              </a:rPr>
              <a:t>/</a:t>
            </a:r>
            <a:r>
              <a:rPr lang="en-US" sz="2000" dirty="0" err="1">
                <a:solidFill>
                  <a:prstClr val="black"/>
                </a:solidFill>
              </a:rPr>
              <a:t>policies_and_procedures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306488" y="1710968"/>
            <a:ext cx="7632848" cy="57606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prstClr val="white"/>
                </a:solidFill>
              </a:rPr>
              <a:t>EGI.eu Executive Board</a:t>
            </a:r>
            <a:endParaRPr lang="en-US" sz="3600" dirty="0">
              <a:solidFill>
                <a:prstClr val="white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547664" y="4475398"/>
            <a:ext cx="3350468" cy="48062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lvl="0" algn="ctr"/>
            <a:r>
              <a:rPr lang="en-US" sz="2500" dirty="0" smtClean="0"/>
              <a:t>SVG/RAT</a:t>
            </a:r>
            <a:endParaRPr lang="en-GB" dirty="0"/>
          </a:p>
        </p:txBody>
      </p:sp>
      <p:sp>
        <p:nvSpPr>
          <p:cNvPr id="12" name="Rounded Rectangle 11"/>
          <p:cNvSpPr/>
          <p:nvPr/>
        </p:nvSpPr>
        <p:spPr>
          <a:xfrm>
            <a:off x="3491880" y="5036604"/>
            <a:ext cx="3384376" cy="48062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lvl="0" algn="ctr"/>
            <a:r>
              <a:rPr lang="en-US" sz="2500" dirty="0" smtClean="0"/>
              <a:t>CSIRT</a:t>
            </a:r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29616" y="2498648"/>
            <a:ext cx="9144000" cy="3168352"/>
          </a:xfrm>
          <a:prstGeom prst="rect">
            <a:avLst/>
          </a:prstGeom>
          <a:solidFill>
            <a:schemeClr val="accent3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endParaRPr lang="en-US" sz="2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Terms of </a:t>
            </a: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Reference</a:t>
            </a: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(</a:t>
            </a:r>
            <a:r>
              <a:rPr lang="en-US" b="1" dirty="0" err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ToR</a:t>
            </a:r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)</a:t>
            </a:r>
          </a:p>
          <a:p>
            <a:endParaRPr lang="en-US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Common </a:t>
            </a:r>
            <a:endParaRPr lang="en-US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r>
              <a:rPr lang="en-US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Process</a:t>
            </a:r>
          </a:p>
          <a:p>
            <a:r>
              <a:rPr lang="en-US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(PDP)</a:t>
            </a:r>
          </a:p>
          <a:p>
            <a:endParaRPr lang="en-US" b="1" dirty="0" smtClean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Common</a:t>
            </a: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Glossary</a:t>
            </a:r>
          </a:p>
          <a:p>
            <a:r>
              <a:rPr lang="en-US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(GCG)</a:t>
            </a:r>
          </a:p>
          <a:p>
            <a:endParaRPr lang="en-US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  <a:p>
            <a:endParaRPr lang="en-US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96296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E" dirty="0" smtClean="0"/>
              <a:t>EGI-</a:t>
            </a:r>
            <a:r>
              <a:rPr lang="en-IE" dirty="0" err="1" smtClean="0"/>
              <a:t>InSPIRE</a:t>
            </a:r>
            <a:r>
              <a:rPr lang="en-IE" dirty="0" smtClean="0"/>
              <a:t> Project</a:t>
            </a:r>
            <a:endParaRPr lang="en-GB" dirty="0" smtClean="0"/>
          </a:p>
        </p:txBody>
      </p:sp>
      <p:sp>
        <p:nvSpPr>
          <p:cNvPr id="9219" name="Content Placeholder 4"/>
          <p:cNvSpPr>
            <a:spLocks noGrp="1"/>
          </p:cNvSpPr>
          <p:nvPr>
            <p:ph idx="1"/>
          </p:nvPr>
        </p:nvSpPr>
        <p:spPr>
          <a:xfrm>
            <a:off x="467544" y="1124744"/>
            <a:ext cx="8075612" cy="4525963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GB" dirty="0" smtClean="0">
                <a:solidFill>
                  <a:srgbClr val="FF0000"/>
                </a:solidFill>
              </a:rPr>
              <a:t>   </a:t>
            </a:r>
            <a:r>
              <a:rPr lang="en-GB" sz="2400" dirty="0" smtClean="0">
                <a:solidFill>
                  <a:srgbClr val="FF0000"/>
                </a:solidFill>
              </a:rPr>
              <a:t>In</a:t>
            </a:r>
            <a:r>
              <a:rPr lang="en-GB" sz="2400" dirty="0" smtClean="0"/>
              <a:t>tegrated </a:t>
            </a:r>
            <a:r>
              <a:rPr lang="en-GB" sz="2400" dirty="0" smtClean="0">
                <a:solidFill>
                  <a:srgbClr val="FF0000"/>
                </a:solidFill>
              </a:rPr>
              <a:t>S</a:t>
            </a:r>
            <a:r>
              <a:rPr lang="en-GB" sz="2400" dirty="0" smtClean="0"/>
              <a:t>ustainable </a:t>
            </a:r>
            <a:r>
              <a:rPr lang="en-GB" sz="2400" dirty="0" smtClean="0">
                <a:solidFill>
                  <a:srgbClr val="FF0000"/>
                </a:solidFill>
              </a:rPr>
              <a:t>P</a:t>
            </a:r>
            <a:r>
              <a:rPr lang="en-GB" sz="2400" dirty="0" smtClean="0"/>
              <a:t>an-European </a:t>
            </a:r>
            <a:r>
              <a:rPr lang="en-GB" sz="2400" dirty="0" smtClean="0">
                <a:solidFill>
                  <a:srgbClr val="FF0000"/>
                </a:solidFill>
              </a:rPr>
              <a:t>I</a:t>
            </a:r>
            <a:r>
              <a:rPr lang="en-GB" sz="2400" dirty="0" smtClean="0"/>
              <a:t>nfrastructure for </a:t>
            </a:r>
            <a:r>
              <a:rPr lang="en-GB" sz="2400" dirty="0" smtClean="0">
                <a:solidFill>
                  <a:srgbClr val="FF0000"/>
                </a:solidFill>
              </a:rPr>
              <a:t>R</a:t>
            </a:r>
            <a:r>
              <a:rPr lang="en-GB" sz="2400" dirty="0" smtClean="0"/>
              <a:t>esearchers in </a:t>
            </a:r>
            <a:r>
              <a:rPr lang="en-GB" sz="2400" dirty="0" smtClean="0">
                <a:solidFill>
                  <a:srgbClr val="FF0000"/>
                </a:solidFill>
              </a:rPr>
              <a:t>E</a:t>
            </a:r>
            <a:r>
              <a:rPr lang="en-GB" sz="2400" dirty="0" smtClean="0"/>
              <a:t>urope</a:t>
            </a:r>
          </a:p>
          <a:p>
            <a:pPr algn="ctr" eaLnBrk="1" hangingPunct="1">
              <a:buFontTx/>
              <a:buNone/>
            </a:pPr>
            <a:endParaRPr lang="en-GB" sz="2400" dirty="0" smtClean="0"/>
          </a:p>
          <a:p>
            <a:pPr marL="0" indent="0" eaLnBrk="1" hangingPunct="1">
              <a:buNone/>
            </a:pPr>
            <a:r>
              <a:rPr lang="en-GB" sz="2400" dirty="0" smtClean="0"/>
              <a:t>A 4 year project with €25M EC contribution</a:t>
            </a:r>
          </a:p>
          <a:p>
            <a:pPr lvl="1" eaLnBrk="1" hangingPunct="1"/>
            <a:r>
              <a:rPr lang="en-GB" sz="2400" dirty="0" smtClean="0"/>
              <a:t>Project cost €72M</a:t>
            </a:r>
          </a:p>
          <a:p>
            <a:pPr lvl="1" eaLnBrk="1" hangingPunct="1"/>
            <a:r>
              <a:rPr lang="en-GB" sz="2400" dirty="0" smtClean="0"/>
              <a:t>Total Effort ~€330M</a:t>
            </a:r>
          </a:p>
          <a:p>
            <a:pPr lvl="1" eaLnBrk="1" hangingPunct="1"/>
            <a:r>
              <a:rPr lang="en-GB" sz="2400" dirty="0" smtClean="0"/>
              <a:t>Effort: 9261PMs</a:t>
            </a:r>
          </a:p>
          <a:p>
            <a:pPr eaLnBrk="1" hangingPunct="1">
              <a:buFontTx/>
              <a:buNone/>
            </a:pPr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>
              <a:buFontTx/>
              <a:buNone/>
            </a:pPr>
            <a:endParaRPr lang="en-GB" dirty="0" smtClean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 b="14903"/>
          <a:stretch>
            <a:fillRect/>
          </a:stretch>
        </p:blipFill>
        <p:spPr bwMode="auto">
          <a:xfrm>
            <a:off x="4211960" y="2996952"/>
            <a:ext cx="4681538" cy="3073400"/>
          </a:xfrm>
          <a:prstGeom prst="rect">
            <a:avLst/>
          </a:prstGeom>
          <a:noFill/>
          <a:ln w="12700">
            <a:solidFill>
              <a:schemeClr val="bg1">
                <a:lumMod val="85000"/>
              </a:schemeClr>
            </a:solidFill>
            <a:miter lim="800000"/>
            <a:headEnd/>
            <a:tailEnd/>
          </a:ln>
          <a:effectLst>
            <a:outerShdw blurRad="101600" dist="101600" dir="27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1" name="TextBox 7"/>
          <p:cNvSpPr txBox="1">
            <a:spLocks noChangeArrowheads="1"/>
          </p:cNvSpPr>
          <p:nvPr/>
        </p:nvSpPr>
        <p:spPr bwMode="auto">
          <a:xfrm>
            <a:off x="442540" y="4595018"/>
            <a:ext cx="3481388" cy="113823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2000" b="1" dirty="0">
                <a:solidFill>
                  <a:srgbClr val="333399"/>
                </a:solidFill>
                <a:latin typeface="Arial" charset="0"/>
              </a:rPr>
              <a:t>Project Partners </a:t>
            </a:r>
            <a:r>
              <a:rPr lang="en-GB" sz="2000" b="1" dirty="0" smtClean="0">
                <a:solidFill>
                  <a:srgbClr val="333399"/>
                </a:solidFill>
                <a:latin typeface="Arial" charset="0"/>
              </a:rPr>
              <a:t>(50)</a:t>
            </a:r>
            <a:endParaRPr lang="en-GB" sz="2000" b="1" dirty="0">
              <a:solidFill>
                <a:srgbClr val="333399"/>
              </a:solidFill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EGI.eu,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38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NGIs, 2 EIROs</a:t>
            </a:r>
          </a:p>
          <a:p>
            <a:pPr algn="ctr" eaLnBrk="1" hangingPunct="1">
              <a:spcBef>
                <a:spcPct val="20000"/>
              </a:spcBef>
            </a:pPr>
            <a:r>
              <a:rPr lang="en-GB" sz="2000" dirty="0">
                <a:solidFill>
                  <a:srgbClr val="333399"/>
                </a:solidFill>
                <a:latin typeface="Arial" charset="0"/>
              </a:rPr>
              <a:t> Asia Pacific </a:t>
            </a:r>
            <a:r>
              <a:rPr lang="en-GB" sz="2000" dirty="0" smtClean="0">
                <a:solidFill>
                  <a:srgbClr val="333399"/>
                </a:solidFill>
                <a:latin typeface="Arial" charset="0"/>
              </a:rPr>
              <a:t>(9 </a:t>
            </a:r>
            <a:r>
              <a:rPr lang="en-GB" sz="2000" dirty="0">
                <a:solidFill>
                  <a:srgbClr val="333399"/>
                </a:solidFill>
                <a:latin typeface="Arial" charset="0"/>
              </a:rPr>
              <a:t>partners)</a:t>
            </a:r>
          </a:p>
        </p:txBody>
      </p:sp>
      <p:sp>
        <p:nvSpPr>
          <p:cNvPr id="9223" name="TextBox 10"/>
          <p:cNvSpPr txBox="1">
            <a:spLocks noChangeArrowheads="1"/>
          </p:cNvSpPr>
          <p:nvPr/>
        </p:nvSpPr>
        <p:spPr bwMode="auto">
          <a:xfrm>
            <a:off x="5724128" y="5600273"/>
            <a:ext cx="1008112" cy="276999"/>
          </a:xfrm>
          <a:prstGeom prst="rect">
            <a:avLst/>
          </a:prstGeom>
          <a:solidFill>
            <a:srgbClr val="BDBDD4"/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 dirty="0">
                <a:latin typeface="Arial" charset="0"/>
              </a:rPr>
              <a:t>Un-</a:t>
            </a:r>
            <a:r>
              <a:rPr lang="en-GB" sz="1200" dirty="0" smtClean="0">
                <a:latin typeface="Arial" charset="0"/>
              </a:rPr>
              <a:t>Funded</a:t>
            </a:r>
            <a:endParaRPr lang="en-GB" sz="1200" dirty="0">
              <a:latin typeface="Arial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398377-E93E-4F4D-B216-752D7869D54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6732240" y="5600273"/>
            <a:ext cx="1008112" cy="276999"/>
          </a:xfrm>
          <a:prstGeom prst="rect">
            <a:avLst/>
          </a:prstGeom>
          <a:solidFill>
            <a:srgbClr val="090D5A"/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FFCC66"/>
              </a:buClr>
            </a:pPr>
            <a:r>
              <a:rPr lang="en-GB" sz="1200" dirty="0" smtClean="0">
                <a:solidFill>
                  <a:schemeClr val="bg1"/>
                </a:solidFill>
                <a:latin typeface="Arial" charset="0"/>
              </a:rPr>
              <a:t>Funded</a:t>
            </a:r>
            <a:endParaRPr lang="en-GB" sz="1200" dirty="0">
              <a:solidFill>
                <a:schemeClr val="bg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24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5"/>
          <p:cNvSpPr>
            <a:spLocks noGrp="1"/>
          </p:cNvSpPr>
          <p:nvPr>
            <p:ph type="title"/>
          </p:nvPr>
        </p:nvSpPr>
        <p:spPr>
          <a:xfrm>
            <a:off x="1979613" y="106363"/>
            <a:ext cx="7164387" cy="865187"/>
          </a:xfrm>
        </p:spPr>
        <p:txBody>
          <a:bodyPr/>
          <a:lstStyle/>
          <a:p>
            <a:pPr eaLnBrk="1" hangingPunct="1"/>
            <a:r>
              <a:rPr lang="en-GB" sz="4000" dirty="0" smtClean="0"/>
              <a:t>Project Objectives</a:t>
            </a:r>
          </a:p>
        </p:txBody>
      </p:sp>
      <p:sp>
        <p:nvSpPr>
          <p:cNvPr id="15363" name="Content Placeholder 6"/>
          <p:cNvSpPr>
            <a:spLocks noGrp="1"/>
          </p:cNvSpPr>
          <p:nvPr>
            <p:ph idx="1"/>
          </p:nvPr>
        </p:nvSpPr>
        <p:spPr>
          <a:xfrm>
            <a:off x="611188" y="1412875"/>
            <a:ext cx="8353425" cy="4525963"/>
          </a:xfrm>
        </p:spPr>
        <p:txBody>
          <a:bodyPr/>
          <a:lstStyle/>
          <a:p>
            <a:pPr eaLnBrk="1" hangingPunct="1"/>
            <a:r>
              <a:rPr lang="en-GB" dirty="0"/>
              <a:t>A</a:t>
            </a:r>
            <a:r>
              <a:rPr lang="en-GB" dirty="0" smtClean="0"/>
              <a:t> sustainable production infrastructure</a:t>
            </a:r>
          </a:p>
          <a:p>
            <a:pPr lvl="1" eaLnBrk="1" hangingPunct="1"/>
            <a:r>
              <a:rPr lang="en-GB" dirty="0" smtClean="0"/>
              <a:t>Resource providers in Europe and worldwide </a:t>
            </a:r>
          </a:p>
          <a:p>
            <a:pPr lvl="1" eaLnBrk="1" hangingPunct="1"/>
            <a:r>
              <a:rPr lang="en-GB" dirty="0" smtClean="0"/>
              <a:t>With new technologies as they mature</a:t>
            </a:r>
          </a:p>
          <a:p>
            <a:pPr eaLnBrk="1" hangingPunct="1"/>
            <a:r>
              <a:rPr lang="en-GB" dirty="0" smtClean="0"/>
              <a:t>Support structured international research</a:t>
            </a:r>
          </a:p>
          <a:p>
            <a:pPr lvl="1" eaLnBrk="1" hangingPunct="1"/>
            <a:r>
              <a:rPr lang="en-GB" dirty="0" smtClean="0"/>
              <a:t>Sustain current domain specific services </a:t>
            </a:r>
          </a:p>
          <a:p>
            <a:pPr lvl="1" eaLnBrk="1" hangingPunct="1"/>
            <a:r>
              <a:rPr lang="en-GB" dirty="0" smtClean="0"/>
              <a:t>Attract new user communities (e.g. ESFRI)</a:t>
            </a:r>
          </a:p>
        </p:txBody>
      </p:sp>
      <p:sp>
        <p:nvSpPr>
          <p:cNvPr id="1536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365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Project Presentation - May 2011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536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377D03E-5A3F-44E1-AF78-7263C5F63AA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fi-FI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3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 smtClean="0"/>
              <a:t>Project Activities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188" y="1268412"/>
            <a:ext cx="8075612" cy="4824883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GB" dirty="0" smtClean="0"/>
              <a:t>NA1: Project &amp; Consortium Management</a:t>
            </a:r>
          </a:p>
          <a:p>
            <a:pPr lvl="1" eaLnBrk="1" hangingPunct="1">
              <a:defRPr/>
            </a:pPr>
            <a:r>
              <a:rPr lang="en-GB" dirty="0" smtClean="0"/>
              <a:t>Project Office and Quality Assurance</a:t>
            </a:r>
          </a:p>
          <a:p>
            <a:pPr eaLnBrk="1" hangingPunct="1">
              <a:defRPr/>
            </a:pPr>
            <a:r>
              <a:rPr lang="en-GB" dirty="0" smtClean="0"/>
              <a:t>NA2: External Relations</a:t>
            </a:r>
          </a:p>
          <a:p>
            <a:pPr lvl="1" eaLnBrk="1" hangingPunct="1">
              <a:defRPr/>
            </a:pPr>
            <a:r>
              <a:rPr lang="en-GB" dirty="0" smtClean="0"/>
              <a:t>Policy Development and Dissemination</a:t>
            </a:r>
          </a:p>
          <a:p>
            <a:pPr lvl="1" eaLnBrk="1" hangingPunct="1">
              <a:defRPr/>
            </a:pPr>
            <a:r>
              <a:rPr lang="en-GB" dirty="0" smtClean="0"/>
              <a:t>Community Building Events</a:t>
            </a:r>
          </a:p>
          <a:p>
            <a:pPr eaLnBrk="1" hangingPunct="1">
              <a:defRPr/>
            </a:pPr>
            <a:r>
              <a:rPr lang="en-GB" dirty="0" smtClean="0"/>
              <a:t>NA3: User Community Coordination</a:t>
            </a:r>
          </a:p>
          <a:p>
            <a:pPr lvl="1" eaLnBrk="1" hangingPunct="1">
              <a:defRPr/>
            </a:pPr>
            <a:r>
              <a:rPr lang="en-GB" dirty="0" smtClean="0"/>
              <a:t>EGI.eu and NGI support teams</a:t>
            </a:r>
          </a:p>
          <a:p>
            <a:pPr lvl="1" eaLnBrk="1" hangingPunct="1">
              <a:defRPr/>
            </a:pPr>
            <a:r>
              <a:rPr lang="en-GB" dirty="0" smtClean="0"/>
              <a:t>Supporting Technical Services for Virtual Research Communities</a:t>
            </a:r>
          </a:p>
          <a:p>
            <a:pPr eaLnBrk="1" hangingPunct="1">
              <a:defRPr/>
            </a:pPr>
            <a:r>
              <a:rPr lang="en-GB" dirty="0" smtClean="0"/>
              <a:t>JRA1: Support for Operational Tools</a:t>
            </a:r>
          </a:p>
          <a:p>
            <a:pPr lvl="1" eaLnBrk="1" hangingPunct="1">
              <a:defRPr/>
            </a:pPr>
            <a:r>
              <a:rPr lang="en-GB" dirty="0" smtClean="0"/>
              <a:t>Maintenance and Development</a:t>
            </a:r>
          </a:p>
          <a:p>
            <a:pPr lvl="1" eaLnBrk="1" hangingPunct="1">
              <a:defRPr/>
            </a:pPr>
            <a:r>
              <a:rPr lang="en-GB" dirty="0" smtClean="0"/>
              <a:t>Support for new resources and their accounting </a:t>
            </a:r>
          </a:p>
          <a:p>
            <a:pPr lvl="1" eaLnBrk="1" hangingPunct="1">
              <a:defRPr/>
            </a:pPr>
            <a:endParaRPr lang="en-GB" dirty="0" smtClean="0"/>
          </a:p>
        </p:txBody>
      </p:sp>
      <p:sp>
        <p:nvSpPr>
          <p:cNvPr id="16388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389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dirty="0" smtClean="0">
                <a:solidFill>
                  <a:schemeClr val="bg1"/>
                </a:solidFill>
              </a:rPr>
              <a:t>Project Presentation - May 2011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639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34ABF0-1D7E-4A65-912E-48B0DA37C074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000" dirty="0" smtClean="0"/>
              <a:t>Project Activities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188" y="1197546"/>
            <a:ext cx="8281292" cy="5039766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defRPr/>
            </a:pPr>
            <a:r>
              <a:rPr lang="en-GB" dirty="0" smtClean="0"/>
              <a:t>SA1: Operation of the production infrastructure</a:t>
            </a:r>
          </a:p>
          <a:p>
            <a:pPr lvl="1">
              <a:defRPr/>
            </a:pPr>
            <a:r>
              <a:rPr lang="en-GB" dirty="0"/>
              <a:t>Infrastructure oversight and quality control</a:t>
            </a:r>
          </a:p>
          <a:p>
            <a:pPr lvl="1">
              <a:defRPr/>
            </a:pPr>
            <a:r>
              <a:rPr lang="en-GB" dirty="0" smtClean="0"/>
              <a:t>Operational security</a:t>
            </a:r>
          </a:p>
          <a:p>
            <a:pPr lvl="1">
              <a:defRPr/>
            </a:pPr>
            <a:r>
              <a:rPr lang="en-GB" dirty="0" smtClean="0"/>
              <a:t>Operational Tools, monitoring &amp; accounting</a:t>
            </a:r>
          </a:p>
          <a:p>
            <a:pPr lvl="1" eaLnBrk="1" hangingPunct="1">
              <a:defRPr/>
            </a:pPr>
            <a:r>
              <a:rPr lang="en-GB" dirty="0" smtClean="0"/>
              <a:t>Helpdesk &amp; Support teams (NGI &amp; centrally)</a:t>
            </a:r>
          </a:p>
          <a:p>
            <a:pPr lvl="1" eaLnBrk="1" hangingPunct="1">
              <a:defRPr/>
            </a:pPr>
            <a:r>
              <a:rPr lang="en-GB" dirty="0" smtClean="0"/>
              <a:t>Validation and integration of new technology</a:t>
            </a:r>
          </a:p>
          <a:p>
            <a:pPr eaLnBrk="1" hangingPunct="1">
              <a:defRPr/>
            </a:pPr>
            <a:r>
              <a:rPr lang="en-GB" dirty="0" smtClean="0"/>
              <a:t>SA2: Provisioning the Software Infrastructure</a:t>
            </a:r>
          </a:p>
          <a:p>
            <a:pPr lvl="1" eaLnBrk="1" hangingPunct="1">
              <a:defRPr/>
            </a:pPr>
            <a:r>
              <a:rPr lang="en-GB" dirty="0" smtClean="0"/>
              <a:t>Definition of software coming from external projects</a:t>
            </a:r>
          </a:p>
          <a:p>
            <a:pPr lvl="1" eaLnBrk="1" hangingPunct="1">
              <a:defRPr/>
            </a:pPr>
            <a:r>
              <a:rPr lang="en-GB" dirty="0" smtClean="0"/>
              <a:t>Validation of delivered software</a:t>
            </a:r>
          </a:p>
          <a:p>
            <a:pPr lvl="1" eaLnBrk="1" hangingPunct="1">
              <a:defRPr/>
            </a:pPr>
            <a:r>
              <a:rPr lang="en-GB" dirty="0" smtClean="0"/>
              <a:t>Software repository and support tools</a:t>
            </a:r>
          </a:p>
          <a:p>
            <a:pPr eaLnBrk="1" hangingPunct="1">
              <a:defRPr/>
            </a:pPr>
            <a:r>
              <a:rPr lang="en-GB" dirty="0" smtClean="0"/>
              <a:t>SA3: Support for Heavy User Communities</a:t>
            </a:r>
          </a:p>
          <a:p>
            <a:pPr lvl="1" eaLnBrk="1" hangingPunct="1">
              <a:defRPr/>
            </a:pPr>
            <a:r>
              <a:rPr lang="en-GB" dirty="0" smtClean="0"/>
              <a:t>Services &amp; tools for all users of the infrastructure</a:t>
            </a:r>
          </a:p>
          <a:p>
            <a:pPr lvl="1" eaLnBrk="1" hangingPunct="1">
              <a:defRPr/>
            </a:pPr>
            <a:r>
              <a:rPr lang="en-GB" dirty="0" smtClean="0"/>
              <a:t>Domain specific support for current heavy users</a:t>
            </a:r>
          </a:p>
        </p:txBody>
      </p:sp>
      <p:sp>
        <p:nvSpPr>
          <p:cNvPr id="17412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413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mtClean="0">
                <a:solidFill>
                  <a:schemeClr val="bg1"/>
                </a:solidFill>
              </a:rPr>
              <a:t>Project Presentation - May 2011</a:t>
            </a:r>
            <a:endParaRPr lang="en-GB">
              <a:solidFill>
                <a:schemeClr val="bg1"/>
              </a:solidFill>
            </a:endParaRPr>
          </a:p>
        </p:txBody>
      </p:sp>
      <p:sp>
        <p:nvSpPr>
          <p:cNvPr id="1741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554084D-EC0B-4569-B2CB-D1BAAEEE77A6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Abbreviations</a:t>
            </a:r>
          </a:p>
        </p:txBody>
      </p:sp>
      <p:sp>
        <p:nvSpPr>
          <p:cNvPr id="4099" name="Content Placeholder 1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040560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GB" dirty="0" smtClean="0"/>
              <a:t>EGI: European Grid Infrastructure</a:t>
            </a:r>
            <a:endParaRPr lang="en-GB" dirty="0"/>
          </a:p>
          <a:p>
            <a:pPr eaLnBrk="1" hangingPunct="1"/>
            <a:r>
              <a:rPr lang="en-GB" dirty="0" smtClean="0"/>
              <a:t>EGI.eu: European Grid Initiative organisation</a:t>
            </a:r>
          </a:p>
          <a:p>
            <a:r>
              <a:rPr lang="en-GB" dirty="0"/>
              <a:t>EIRO: European International Research Organisation</a:t>
            </a:r>
          </a:p>
          <a:p>
            <a:r>
              <a:rPr lang="en-GB" dirty="0"/>
              <a:t>ESFRI: European Strategy Forum on Research Infrastructures</a:t>
            </a:r>
          </a:p>
          <a:p>
            <a:r>
              <a:rPr lang="en-GB" dirty="0"/>
              <a:t>HUC: Heavy User Community</a:t>
            </a:r>
          </a:p>
          <a:p>
            <a:pPr eaLnBrk="1" hangingPunct="1"/>
            <a:r>
              <a:rPr lang="en-GB" dirty="0" smtClean="0"/>
              <a:t>NGI: National Grid Infrastructure/Initiative</a:t>
            </a:r>
          </a:p>
          <a:p>
            <a:r>
              <a:rPr lang="en-GB" dirty="0"/>
              <a:t>RP: Resource infrastructure </a:t>
            </a:r>
            <a:r>
              <a:rPr lang="en-GB" dirty="0" smtClean="0"/>
              <a:t>Provider</a:t>
            </a:r>
          </a:p>
          <a:p>
            <a:r>
              <a:rPr lang="en-GB" dirty="0"/>
              <a:t>SSC: Specialised Support Centre</a:t>
            </a:r>
          </a:p>
          <a:p>
            <a:r>
              <a:rPr lang="en-GB" dirty="0" smtClean="0"/>
              <a:t>UMD: Unified Middleware Distribution</a:t>
            </a:r>
          </a:p>
          <a:p>
            <a:r>
              <a:rPr lang="en-GB" dirty="0" smtClean="0"/>
              <a:t>VO</a:t>
            </a:r>
            <a:r>
              <a:rPr lang="en-GB" dirty="0"/>
              <a:t>: Virtual Organisation</a:t>
            </a:r>
          </a:p>
          <a:p>
            <a:pPr eaLnBrk="1" hangingPunct="1"/>
            <a:r>
              <a:rPr lang="en-GB" dirty="0" smtClean="0"/>
              <a:t>VRC: Virtual Research Community</a:t>
            </a:r>
          </a:p>
          <a:p>
            <a:pPr eaLnBrk="1" hangingPunct="1"/>
            <a:endParaRPr lang="en-GB" dirty="0" smtClean="0"/>
          </a:p>
        </p:txBody>
      </p:sp>
      <p:sp>
        <p:nvSpPr>
          <p:cNvPr id="410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C857DC5-EDEF-4B80-9D9F-B94B40C20C82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i-FI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What does EGI do?</a:t>
            </a:r>
          </a:p>
        </p:txBody>
      </p:sp>
      <p:sp>
        <p:nvSpPr>
          <p:cNvPr id="18435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8436" name="Date Placeholder 2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8437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843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54A382-3BA2-47F7-B20A-4877865F81BE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fi-FI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User Support &amp; Services</a:t>
            </a:r>
          </a:p>
        </p:txBody>
      </p:sp>
      <p:sp>
        <p:nvSpPr>
          <p:cNvPr id="27650" name="Content Placeholder 4"/>
          <p:cNvSpPr>
            <a:spLocks noGrp="1"/>
          </p:cNvSpPr>
          <p:nvPr>
            <p:ph idx="1"/>
          </p:nvPr>
        </p:nvSpPr>
        <p:spPr>
          <a:xfrm>
            <a:off x="611188" y="1196975"/>
            <a:ext cx="8353425" cy="511234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en-GB" dirty="0" smtClean="0"/>
              <a:t>Support User Communities</a:t>
            </a:r>
          </a:p>
          <a:p>
            <a:pPr lvl="1" eaLnBrk="1" hangingPunct="1">
              <a:defRPr/>
            </a:pPr>
            <a:r>
              <a:rPr lang="en-GB" dirty="0" smtClean="0"/>
              <a:t>Researchers in International Collaborations</a:t>
            </a:r>
          </a:p>
          <a:p>
            <a:pPr lvl="1" eaLnBrk="1" hangingPunct="1">
              <a:defRPr/>
            </a:pPr>
            <a:r>
              <a:rPr lang="en-GB" dirty="0" smtClean="0"/>
              <a:t>National Research Collaborations through the NGI</a:t>
            </a:r>
          </a:p>
          <a:p>
            <a:pPr lvl="1" eaLnBrk="1" hangingPunct="1">
              <a:defRPr/>
            </a:pPr>
            <a:r>
              <a:rPr lang="en-GB" dirty="0" smtClean="0"/>
              <a:t>Scale up from the single VO to a community</a:t>
            </a:r>
          </a:p>
          <a:p>
            <a:pPr eaLnBrk="1" hangingPunct="1">
              <a:defRPr/>
            </a:pPr>
            <a:r>
              <a:rPr lang="en-GB" dirty="0" smtClean="0"/>
              <a:t>Provide core services to support users</a:t>
            </a:r>
          </a:p>
          <a:p>
            <a:pPr lvl="1" eaLnBrk="1" hangingPunct="1">
              <a:defRPr/>
            </a:pPr>
            <a:r>
              <a:rPr lang="en-GB" dirty="0" smtClean="0"/>
              <a:t>Manage VOs, </a:t>
            </a:r>
            <a:r>
              <a:rPr lang="en-GB" dirty="0" err="1" smtClean="0"/>
              <a:t>AppDB</a:t>
            </a:r>
            <a:r>
              <a:rPr lang="en-GB" dirty="0" smtClean="0"/>
              <a:t>, Training Services</a:t>
            </a:r>
          </a:p>
          <a:p>
            <a:r>
              <a:rPr lang="en-GB" dirty="0"/>
              <a:t>Support teams</a:t>
            </a:r>
          </a:p>
          <a:p>
            <a:pPr lvl="1"/>
            <a:r>
              <a:rPr lang="en-GB" dirty="0" smtClean="0"/>
              <a:t>EGI.eu User </a:t>
            </a:r>
            <a:r>
              <a:rPr lang="en-GB" dirty="0"/>
              <a:t>Community Support </a:t>
            </a:r>
            <a:r>
              <a:rPr lang="en-GB" dirty="0" smtClean="0"/>
              <a:t>Team</a:t>
            </a:r>
            <a:endParaRPr lang="en-GB" dirty="0"/>
          </a:p>
          <a:p>
            <a:pPr lvl="1"/>
            <a:r>
              <a:rPr lang="en-GB" dirty="0" smtClean="0"/>
              <a:t>NGI </a:t>
            </a:r>
            <a:r>
              <a:rPr lang="en-GB" dirty="0"/>
              <a:t>User Support Teams</a:t>
            </a:r>
          </a:p>
          <a:p>
            <a:pPr lvl="1"/>
            <a:r>
              <a:rPr lang="en-GB" dirty="0"/>
              <a:t>NGI Operations Teams</a:t>
            </a:r>
          </a:p>
          <a:p>
            <a:pPr lvl="1"/>
            <a:r>
              <a:rPr lang="en-GB" dirty="0"/>
              <a:t>Experts within </a:t>
            </a:r>
            <a:r>
              <a:rPr lang="en-GB" dirty="0" smtClean="0"/>
              <a:t>user </a:t>
            </a:r>
            <a:r>
              <a:rPr lang="en-GB" dirty="0"/>
              <a:t>communities or </a:t>
            </a:r>
            <a:r>
              <a:rPr lang="en-GB" dirty="0" smtClean="0"/>
              <a:t>projects</a:t>
            </a:r>
            <a:endParaRPr lang="en-GB" dirty="0"/>
          </a:p>
          <a:p>
            <a:pPr lvl="1" eaLnBrk="1" hangingPunct="1">
              <a:defRPr/>
            </a:pPr>
            <a:endParaRPr lang="en-GB" dirty="0" smtClean="0"/>
          </a:p>
          <a:p>
            <a:pPr eaLnBrk="1" hangingPunct="1">
              <a:defRPr/>
            </a:pPr>
            <a:endParaRPr lang="en-GB" dirty="0" smtClean="0"/>
          </a:p>
        </p:txBody>
      </p:sp>
      <p:sp>
        <p:nvSpPr>
          <p:cNvPr id="2048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48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04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E029050-2F2C-4DBD-8B7A-F075C69E544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fi-FI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43880"/>
            <a:ext cx="5976788" cy="648816"/>
          </a:xfrm>
        </p:spPr>
        <p:txBody>
          <a:bodyPr/>
          <a:lstStyle/>
          <a:p>
            <a:r>
              <a:rPr lang="en-GB" dirty="0" smtClean="0"/>
              <a:t>A Virtuous User Cycle</a:t>
            </a:r>
            <a:endParaRPr lang="en-GB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7953214"/>
              </p:ext>
            </p:extLst>
          </p:nvPr>
        </p:nvGraphicFramePr>
        <p:xfrm>
          <a:off x="611188" y="1124744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Project Presentation - May 2011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203848" y="5085184"/>
            <a:ext cx="2016224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Integrated Services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Human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Technical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Infrastructure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>
          <a:xfrm>
            <a:off x="251520" y="1340768"/>
            <a:ext cx="201622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Feedback through VRCs in the User Community Board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4248" y="1268760"/>
            <a:ext cx="223224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User Services Advisory Group to drive detailed design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2636912"/>
            <a:ext cx="278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Where is the community?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6476434" y="2627620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can I contribute?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436096" y="4869160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do I use these resources?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57887" y="3042826"/>
            <a:ext cx="201208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  VRCs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Mailing lists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Workshops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Forums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Blogs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Projects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Sharing stories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Collaborating</a:t>
            </a:r>
          </a:p>
          <a:p>
            <a:pPr marL="285750" indent="-285750">
              <a:buFontTx/>
              <a:buChar char="-"/>
            </a:pPr>
            <a:endParaRPr lang="en-US" dirty="0" smtClean="0"/>
          </a:p>
        </p:txBody>
      </p:sp>
      <p:sp>
        <p:nvSpPr>
          <p:cNvPr id="14" name="TextBox 13"/>
          <p:cNvSpPr txBox="1"/>
          <p:nvPr/>
        </p:nvSpPr>
        <p:spPr>
          <a:xfrm>
            <a:off x="6804248" y="2996952"/>
            <a:ext cx="210185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Applications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Data collections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Requirements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Proposals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Projects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Success stories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08104" y="5157192"/>
            <a:ext cx="33329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Attend training courses</a:t>
            </a:r>
          </a:p>
          <a:p>
            <a:pPr marL="285750" indent="-285750">
              <a:buFontTx/>
              <a:buChar char="-"/>
            </a:pPr>
            <a:r>
              <a:rPr lang="en-US" dirty="0" err="1" smtClean="0"/>
              <a:t>Utilise</a:t>
            </a:r>
            <a:r>
              <a:rPr lang="en-US" dirty="0" smtClean="0"/>
              <a:t> training material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Access data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Run applications on the grid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27984" y="620688"/>
            <a:ext cx="47965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95000"/>
                  </a:schemeClr>
                </a:solidFill>
              </a:rPr>
              <a:t>Aka: “the chicken and egg conundrum...</a:t>
            </a:r>
            <a:endParaRPr lang="en-GB" sz="2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36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  <p:bldP spid="1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628800"/>
            <a:ext cx="6064615" cy="379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Application Database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6512" y="1495325"/>
            <a:ext cx="3888804" cy="4525963"/>
          </a:xfrm>
        </p:spPr>
        <p:txBody>
          <a:bodyPr/>
          <a:lstStyle/>
          <a:p>
            <a:r>
              <a:rPr lang="en-GB" sz="2400" dirty="0" smtClean="0"/>
              <a:t>To give recognition to reusable applications </a:t>
            </a:r>
          </a:p>
          <a:p>
            <a:r>
              <a:rPr lang="en-GB" sz="2400" dirty="0" smtClean="0"/>
              <a:t>To give recognition for application developers</a:t>
            </a:r>
          </a:p>
          <a:p>
            <a:r>
              <a:rPr lang="en-GB" sz="2400" dirty="0" smtClean="0"/>
              <a:t>How to get involved</a:t>
            </a:r>
          </a:p>
          <a:p>
            <a:pPr lvl="1"/>
            <a:r>
              <a:rPr lang="en-GB" sz="2000" dirty="0" smtClean="0"/>
              <a:t>Register applications</a:t>
            </a:r>
          </a:p>
          <a:p>
            <a:pPr lvl="1"/>
            <a:r>
              <a:rPr lang="en-GB" sz="2000" dirty="0" smtClean="0"/>
              <a:t>Reuse applications</a:t>
            </a:r>
          </a:p>
          <a:p>
            <a:pPr lvl="1"/>
            <a:r>
              <a:rPr lang="en-GB" sz="2000" dirty="0" smtClean="0">
                <a:solidFill>
                  <a:srgbClr val="FF0000"/>
                </a:solidFill>
              </a:rPr>
              <a:t>Integrate </a:t>
            </a:r>
            <a:r>
              <a:rPr lang="en-GB" sz="2000" dirty="0" err="1" smtClean="0">
                <a:solidFill>
                  <a:srgbClr val="FF0000"/>
                </a:solidFill>
              </a:rPr>
              <a:t>AppDB</a:t>
            </a:r>
            <a:r>
              <a:rPr lang="en-GB" sz="2000" dirty="0" smtClean="0">
                <a:solidFill>
                  <a:srgbClr val="FF0000"/>
                </a:solidFill>
              </a:rPr>
              <a:t> through its gadget into any Webpage!</a:t>
            </a:r>
          </a:p>
          <a:p>
            <a:r>
              <a:rPr lang="en-GB" sz="2400" dirty="0"/>
              <a:t>http://appdb.egi.eu</a:t>
            </a:r>
            <a:endParaRPr lang="en-GB" sz="2400" dirty="0" smtClean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62" r="12567"/>
          <a:stretch/>
        </p:blipFill>
        <p:spPr bwMode="auto">
          <a:xfrm>
            <a:off x="4283968" y="1340768"/>
            <a:ext cx="4465378" cy="4689227"/>
          </a:xfrm>
          <a:prstGeom prst="rect">
            <a:avLst/>
          </a:prstGeom>
          <a:ln w="9525">
            <a:solidFill>
              <a:srgbClr val="000000"/>
            </a:solidFill>
            <a:round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67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AppDB</a:t>
            </a:r>
            <a:r>
              <a:rPr lang="en-GB" dirty="0" smtClean="0"/>
              <a:t> gadget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6715" t="3447" r="12126" b="15145"/>
          <a:stretch/>
        </p:blipFill>
        <p:spPr bwMode="auto">
          <a:xfrm>
            <a:off x="0" y="1052736"/>
            <a:ext cx="9144000" cy="515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/>
          <a:srcRect l="6701" t="3440" r="12307" b="15319"/>
          <a:stretch/>
        </p:blipFill>
        <p:spPr bwMode="auto">
          <a:xfrm>
            <a:off x="0" y="1052736"/>
            <a:ext cx="9144000" cy="515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195736" y="2905780"/>
            <a:ext cx="62712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</a:rPr>
              <a:t>Copy – paste this into your Website</a:t>
            </a:r>
            <a:endParaRPr lang="en-GB" sz="2800" b="1" dirty="0">
              <a:solidFill>
                <a:srgbClr val="FF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031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VOs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07504" y="1207293"/>
            <a:ext cx="6912768" cy="4525963"/>
          </a:xfrm>
        </p:spPr>
        <p:txBody>
          <a:bodyPr/>
          <a:lstStyle/>
          <a:p>
            <a:r>
              <a:rPr lang="en-GB" sz="2000" dirty="0" smtClean="0"/>
              <a:t>Activities</a:t>
            </a:r>
          </a:p>
          <a:p>
            <a:pPr lvl="1"/>
            <a:r>
              <a:rPr lang="en-GB" sz="1800" dirty="0" smtClean="0"/>
              <a:t>Consultancy and helpdesk for VO managers</a:t>
            </a:r>
          </a:p>
          <a:p>
            <a:pPr lvl="1"/>
            <a:r>
              <a:rPr lang="en-GB" sz="1800" dirty="0" smtClean="0"/>
              <a:t>Evaluation of VO management, monitor and accounting tools</a:t>
            </a:r>
          </a:p>
          <a:p>
            <a:pPr lvl="1"/>
            <a:r>
              <a:rPr lang="en-GB" sz="1800" dirty="0" smtClean="0"/>
              <a:t>Provision of VO support software for VRCs</a:t>
            </a:r>
          </a:p>
          <a:p>
            <a:endParaRPr lang="en-GB" sz="2000" dirty="0" smtClean="0"/>
          </a:p>
          <a:p>
            <a:r>
              <a:rPr lang="en-GB" sz="2000" dirty="0" smtClean="0"/>
              <a:t>VO-specific monitoring</a:t>
            </a:r>
          </a:p>
          <a:p>
            <a:pPr lvl="1"/>
            <a:r>
              <a:rPr lang="en-GB" sz="1800" dirty="0" smtClean="0"/>
              <a:t>Monitor only those sites that support you</a:t>
            </a:r>
          </a:p>
          <a:p>
            <a:pPr lvl="1"/>
            <a:r>
              <a:rPr lang="en-GB" sz="1800" dirty="0" smtClean="0"/>
              <a:t>Create and plug-in VO-specific probes</a:t>
            </a:r>
          </a:p>
          <a:p>
            <a:endParaRPr lang="en-GB" sz="2000" dirty="0" smtClean="0"/>
          </a:p>
          <a:p>
            <a:r>
              <a:rPr lang="en-GB" sz="2000" dirty="0" smtClean="0"/>
              <a:t>How to get involved?</a:t>
            </a:r>
          </a:p>
          <a:p>
            <a:pPr lvl="1"/>
            <a:r>
              <a:rPr lang="en-GB" sz="1800" dirty="0" smtClean="0"/>
              <a:t>Request support</a:t>
            </a:r>
          </a:p>
          <a:p>
            <a:pPr lvl="1"/>
            <a:r>
              <a:rPr lang="en-GB" sz="1800" dirty="0" smtClean="0"/>
              <a:t>Prepare and share reviews of VO tools</a:t>
            </a:r>
          </a:p>
          <a:p>
            <a:pPr lvl="1"/>
            <a:r>
              <a:rPr lang="en-GB" sz="1800" dirty="0" smtClean="0"/>
              <a:t>Offer local solutions for VOs through the group</a:t>
            </a:r>
          </a:p>
          <a:p>
            <a:pPr lvl="1"/>
            <a:endParaRPr lang="en-GB" sz="1800" dirty="0" smtClean="0"/>
          </a:p>
          <a:p>
            <a:pPr>
              <a:buNone/>
            </a:pPr>
            <a:endParaRPr lang="en-GB" sz="2000" dirty="0"/>
          </a:p>
        </p:txBody>
      </p:sp>
      <p:grpSp>
        <p:nvGrpSpPr>
          <p:cNvPr id="41" name="Group 40"/>
          <p:cNvGrpSpPr/>
          <p:nvPr/>
        </p:nvGrpSpPr>
        <p:grpSpPr>
          <a:xfrm>
            <a:off x="5508104" y="2276872"/>
            <a:ext cx="3276401" cy="3096344"/>
            <a:chOff x="5688087" y="2852936"/>
            <a:chExt cx="3276401" cy="3096344"/>
          </a:xfrm>
        </p:grpSpPr>
        <p:sp>
          <p:nvSpPr>
            <p:cNvPr id="8" name="AutoShape 42"/>
            <p:cNvSpPr>
              <a:spLocks noChangeArrowheads="1"/>
            </p:cNvSpPr>
            <p:nvPr/>
          </p:nvSpPr>
          <p:spPr bwMode="auto">
            <a:xfrm>
              <a:off x="7338808" y="2852936"/>
              <a:ext cx="1621828" cy="1535725"/>
            </a:xfrm>
            <a:prstGeom prst="flowChartAlternateProcess">
              <a:avLst/>
            </a:prstGeom>
            <a:solidFill>
              <a:srgbClr val="9999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9" name="AutoShape 43"/>
            <p:cNvSpPr>
              <a:spLocks noChangeArrowheads="1"/>
            </p:cNvSpPr>
            <p:nvPr/>
          </p:nvSpPr>
          <p:spPr bwMode="auto">
            <a:xfrm>
              <a:off x="7311841" y="4415470"/>
              <a:ext cx="1652647" cy="1533810"/>
            </a:xfrm>
            <a:prstGeom prst="flowChartAlternateProcess">
              <a:avLst/>
            </a:prstGeom>
            <a:solidFill>
              <a:srgbClr val="CC0000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0" name="AutoShape 44"/>
            <p:cNvSpPr>
              <a:spLocks noChangeArrowheads="1"/>
            </p:cNvSpPr>
            <p:nvPr/>
          </p:nvSpPr>
          <p:spPr bwMode="auto">
            <a:xfrm>
              <a:off x="5690013" y="4415470"/>
              <a:ext cx="1608345" cy="1533810"/>
            </a:xfrm>
            <a:prstGeom prst="flowChartAlternateProcess">
              <a:avLst/>
            </a:prstGeom>
            <a:solidFill>
              <a:srgbClr val="94BD5E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1" name="Text Box 45"/>
            <p:cNvSpPr txBox="1">
              <a:spLocks noChangeArrowheads="1"/>
            </p:cNvSpPr>
            <p:nvPr/>
          </p:nvSpPr>
          <p:spPr bwMode="auto">
            <a:xfrm>
              <a:off x="5774764" y="4520787"/>
              <a:ext cx="639486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/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40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12" name="AutoShape 46"/>
            <p:cNvSpPr>
              <a:spLocks noChangeArrowheads="1"/>
            </p:cNvSpPr>
            <p:nvPr/>
          </p:nvSpPr>
          <p:spPr bwMode="auto">
            <a:xfrm>
              <a:off x="6208151" y="4823337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3" name="AutoShape 47"/>
            <p:cNvSpPr>
              <a:spLocks noChangeArrowheads="1"/>
            </p:cNvSpPr>
            <p:nvPr/>
          </p:nvSpPr>
          <p:spPr bwMode="auto">
            <a:xfrm>
              <a:off x="6972837" y="5658220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" name="AutoShape 48"/>
            <p:cNvSpPr>
              <a:spLocks noChangeArrowheads="1"/>
            </p:cNvSpPr>
            <p:nvPr/>
          </p:nvSpPr>
          <p:spPr bwMode="auto">
            <a:xfrm>
              <a:off x="5688087" y="2852936"/>
              <a:ext cx="1639164" cy="1535725"/>
            </a:xfrm>
            <a:prstGeom prst="flowChartAlternateProcess">
              <a:avLst/>
            </a:prstGeom>
            <a:solidFill>
              <a:srgbClr val="FF950E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" name="AutoShape 49"/>
            <p:cNvSpPr>
              <a:spLocks noChangeArrowheads="1"/>
            </p:cNvSpPr>
            <p:nvPr/>
          </p:nvSpPr>
          <p:spPr bwMode="auto">
            <a:xfrm>
              <a:off x="5955823" y="3505907"/>
              <a:ext cx="157945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6" name="AutoShape 50"/>
            <p:cNvSpPr>
              <a:spLocks noChangeArrowheads="1"/>
            </p:cNvSpPr>
            <p:nvPr/>
          </p:nvSpPr>
          <p:spPr bwMode="auto">
            <a:xfrm>
              <a:off x="6362244" y="2983147"/>
              <a:ext cx="157945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7" name="AutoShape 51"/>
            <p:cNvSpPr>
              <a:spLocks noChangeArrowheads="1"/>
            </p:cNvSpPr>
            <p:nvPr/>
          </p:nvSpPr>
          <p:spPr bwMode="auto">
            <a:xfrm>
              <a:off x="6890012" y="3019530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18" name="AutoShape 52"/>
            <p:cNvCxnSpPr>
              <a:cxnSpLocks noChangeShapeType="1"/>
              <a:stCxn id="17" idx="2"/>
            </p:cNvCxnSpPr>
            <p:nvPr/>
          </p:nvCxnSpPr>
          <p:spPr bwMode="auto">
            <a:xfrm>
              <a:off x="6968985" y="3232080"/>
              <a:ext cx="410272" cy="614673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19" name="AutoShape 53"/>
            <p:cNvCxnSpPr>
              <a:cxnSpLocks noChangeShapeType="1"/>
              <a:stCxn id="16" idx="2"/>
            </p:cNvCxnSpPr>
            <p:nvPr/>
          </p:nvCxnSpPr>
          <p:spPr bwMode="auto">
            <a:xfrm>
              <a:off x="6441216" y="3197613"/>
              <a:ext cx="633707" cy="777437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20" name="AutoShape 54"/>
            <p:cNvCxnSpPr>
              <a:cxnSpLocks noChangeShapeType="1"/>
              <a:stCxn id="15" idx="3"/>
            </p:cNvCxnSpPr>
            <p:nvPr/>
          </p:nvCxnSpPr>
          <p:spPr bwMode="auto">
            <a:xfrm>
              <a:off x="6115695" y="3613139"/>
              <a:ext cx="832102" cy="679779"/>
            </a:xfrm>
            <a:prstGeom prst="bentConnector3">
              <a:avLst>
                <a:gd name="adj1" fmla="val 50000"/>
              </a:avLst>
            </a:prstGeom>
            <a:noFill/>
            <a:ln w="9360">
              <a:solidFill>
                <a:srgbClr val="000000"/>
              </a:solidFill>
              <a:round/>
              <a:headEnd type="triangle" w="med" len="med"/>
              <a:tailEnd type="triangle" w="med" len="med"/>
            </a:ln>
            <a:effectLst/>
          </p:spPr>
        </p:cxnSp>
        <p:sp>
          <p:nvSpPr>
            <p:cNvPr id="21" name="Text Box 55"/>
            <p:cNvSpPr txBox="1">
              <a:spLocks noChangeArrowheads="1"/>
            </p:cNvSpPr>
            <p:nvPr/>
          </p:nvSpPr>
          <p:spPr bwMode="auto">
            <a:xfrm>
              <a:off x="8184393" y="4520787"/>
              <a:ext cx="645264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/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40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22" name="AutoShape 56"/>
            <p:cNvSpPr>
              <a:spLocks noChangeArrowheads="1"/>
            </p:cNvSpPr>
            <p:nvPr/>
          </p:nvSpPr>
          <p:spPr bwMode="auto">
            <a:xfrm>
              <a:off x="6976689" y="3850583"/>
              <a:ext cx="834028" cy="884670"/>
            </a:xfrm>
            <a:prstGeom prst="flowChartConnector">
              <a:avLst/>
            </a:prstGeom>
            <a:solidFill>
              <a:srgbClr val="FFFF66"/>
            </a:solidFill>
            <a:ln w="936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wrap="none" lIns="90000" tIns="60840" rIns="90000" bIns="45000" anchor="ctr"/>
            <a:lstStyle/>
            <a:p>
              <a:pPr algn="ct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200" dirty="0">
                  <a:solidFill>
                    <a:srgbClr val="000000"/>
                  </a:solidFill>
                </a:rPr>
                <a:t>VO</a:t>
              </a:r>
            </a:p>
            <a:p>
              <a:pPr algn="ctr"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200" dirty="0" smtClean="0">
                  <a:solidFill>
                    <a:srgbClr val="000000"/>
                  </a:solidFill>
                </a:rPr>
                <a:t>monitor</a:t>
              </a:r>
              <a:endParaRPr lang="en-US" sz="1200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 Box 57"/>
            <p:cNvSpPr txBox="1">
              <a:spLocks noChangeArrowheads="1"/>
            </p:cNvSpPr>
            <p:nvPr/>
          </p:nvSpPr>
          <p:spPr bwMode="auto">
            <a:xfrm>
              <a:off x="5745872" y="2887404"/>
              <a:ext cx="651043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/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40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24" name="Text Box 58"/>
            <p:cNvSpPr txBox="1">
              <a:spLocks noChangeArrowheads="1"/>
            </p:cNvSpPr>
            <p:nvPr/>
          </p:nvSpPr>
          <p:spPr bwMode="auto">
            <a:xfrm>
              <a:off x="8278774" y="2887404"/>
              <a:ext cx="651043" cy="45956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60840" rIns="90000" bIns="45000"/>
            <a:lstStyle/>
            <a:p>
              <a:pPr>
                <a:buClrTx/>
                <a:buFontTx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</a:pPr>
              <a:r>
                <a:rPr lang="en-US" sz="1400">
                  <a:solidFill>
                    <a:srgbClr val="000000"/>
                  </a:solidFill>
                </a:rPr>
                <a:t>NGI</a:t>
              </a:r>
            </a:p>
          </p:txBody>
        </p:sp>
        <p:sp>
          <p:nvSpPr>
            <p:cNvPr id="25" name="AutoShape 59"/>
            <p:cNvSpPr>
              <a:spLocks noChangeArrowheads="1"/>
            </p:cNvSpPr>
            <p:nvPr/>
          </p:nvSpPr>
          <p:spPr bwMode="auto">
            <a:xfrm>
              <a:off x="8120829" y="5171843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6" name="AutoShape 60"/>
            <p:cNvSpPr>
              <a:spLocks noChangeArrowheads="1"/>
            </p:cNvSpPr>
            <p:nvPr/>
          </p:nvSpPr>
          <p:spPr bwMode="auto">
            <a:xfrm>
              <a:off x="7737523" y="3226336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7" name="AutoShape 61"/>
            <p:cNvSpPr>
              <a:spLocks noChangeArrowheads="1"/>
            </p:cNvSpPr>
            <p:nvPr/>
          </p:nvSpPr>
          <p:spPr bwMode="auto">
            <a:xfrm>
              <a:off x="8180540" y="3714627"/>
              <a:ext cx="154093" cy="212551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cxnSp>
          <p:nvCxnSpPr>
            <p:cNvPr id="28" name="AutoShape 62"/>
            <p:cNvCxnSpPr>
              <a:cxnSpLocks noChangeShapeType="1"/>
              <a:stCxn id="12" idx="3"/>
              <a:endCxn id="22" idx="3"/>
            </p:cNvCxnSpPr>
            <p:nvPr/>
          </p:nvCxnSpPr>
          <p:spPr bwMode="auto">
            <a:xfrm flipV="1">
              <a:off x="6364170" y="4606956"/>
              <a:ext cx="733868" cy="321698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29" name="AutoShape 63"/>
            <p:cNvCxnSpPr>
              <a:cxnSpLocks noChangeShapeType="1"/>
            </p:cNvCxnSpPr>
            <p:nvPr/>
          </p:nvCxnSpPr>
          <p:spPr bwMode="auto">
            <a:xfrm>
              <a:off x="6445069" y="3205272"/>
              <a:ext cx="629855" cy="771692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30" name="AutoShape 64"/>
            <p:cNvCxnSpPr>
              <a:cxnSpLocks noChangeShapeType="1"/>
              <a:stCxn id="13" idx="0"/>
              <a:endCxn id="22" idx="4"/>
            </p:cNvCxnSpPr>
            <p:nvPr/>
          </p:nvCxnSpPr>
          <p:spPr bwMode="auto">
            <a:xfrm flipV="1">
              <a:off x="7049883" y="4737168"/>
              <a:ext cx="342857" cy="919137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31" name="AutoShape 65"/>
            <p:cNvCxnSpPr>
              <a:cxnSpLocks noChangeShapeType="1"/>
              <a:stCxn id="26" idx="2"/>
              <a:endCxn id="22" idx="7"/>
            </p:cNvCxnSpPr>
            <p:nvPr/>
          </p:nvCxnSpPr>
          <p:spPr bwMode="auto">
            <a:xfrm flipH="1">
              <a:off x="7689369" y="3440801"/>
              <a:ext cx="123274" cy="536163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32" name="AutoShape 66"/>
            <p:cNvCxnSpPr>
              <a:cxnSpLocks noChangeShapeType="1"/>
              <a:endCxn id="22" idx="6"/>
            </p:cNvCxnSpPr>
            <p:nvPr/>
          </p:nvCxnSpPr>
          <p:spPr bwMode="auto">
            <a:xfrm flipH="1">
              <a:off x="7812643" y="3921433"/>
              <a:ext cx="425682" cy="369570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cxnSp>
          <p:nvCxnSpPr>
            <p:cNvPr id="33" name="AutoShape 67"/>
            <p:cNvCxnSpPr>
              <a:cxnSpLocks noChangeShapeType="1"/>
              <a:stCxn id="25" idx="0"/>
              <a:endCxn id="22" idx="5"/>
            </p:cNvCxnSpPr>
            <p:nvPr/>
          </p:nvCxnSpPr>
          <p:spPr bwMode="auto">
            <a:xfrm flipH="1" flipV="1">
              <a:off x="7689369" y="4606956"/>
              <a:ext cx="506581" cy="562972"/>
            </a:xfrm>
            <a:prstGeom prst="straightConnector1">
              <a:avLst/>
            </a:prstGeom>
            <a:noFill/>
            <a:ln w="9360">
              <a:solidFill>
                <a:srgbClr val="000000"/>
              </a:solidFill>
              <a:miter lim="800000"/>
              <a:headEnd type="triangle" w="med" len="med"/>
              <a:tailEnd type="triangle" w="med" len="med"/>
            </a:ln>
            <a:effectLst/>
          </p:spPr>
        </p:cxnSp>
        <p:sp>
          <p:nvSpPr>
            <p:cNvPr id="34" name="AutoShape 51"/>
            <p:cNvSpPr>
              <a:spLocks noChangeArrowheads="1"/>
            </p:cNvSpPr>
            <p:nvPr/>
          </p:nvSpPr>
          <p:spPr bwMode="auto">
            <a:xfrm>
              <a:off x="6072165" y="386643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5" name="AutoShape 51"/>
            <p:cNvSpPr>
              <a:spLocks noChangeArrowheads="1"/>
            </p:cNvSpPr>
            <p:nvPr/>
          </p:nvSpPr>
          <p:spPr bwMode="auto">
            <a:xfrm>
              <a:off x="8232405" y="32183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6" name="AutoShape 51"/>
            <p:cNvSpPr>
              <a:spLocks noChangeArrowheads="1"/>
            </p:cNvSpPr>
            <p:nvPr/>
          </p:nvSpPr>
          <p:spPr bwMode="auto">
            <a:xfrm>
              <a:off x="8592445" y="3650412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7" name="AutoShape 51"/>
            <p:cNvSpPr>
              <a:spLocks noChangeArrowheads="1"/>
            </p:cNvSpPr>
            <p:nvPr/>
          </p:nvSpPr>
          <p:spPr bwMode="auto">
            <a:xfrm>
              <a:off x="6660232" y="50185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8" name="AutoShape 51"/>
            <p:cNvSpPr>
              <a:spLocks noChangeArrowheads="1"/>
            </p:cNvSpPr>
            <p:nvPr/>
          </p:nvSpPr>
          <p:spPr bwMode="auto">
            <a:xfrm>
              <a:off x="6084168" y="530659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9" name="AutoShape 51"/>
            <p:cNvSpPr>
              <a:spLocks noChangeArrowheads="1"/>
            </p:cNvSpPr>
            <p:nvPr/>
          </p:nvSpPr>
          <p:spPr bwMode="auto">
            <a:xfrm>
              <a:off x="8448429" y="4946556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40" name="AutoShape 51"/>
            <p:cNvSpPr>
              <a:spLocks noChangeArrowheads="1"/>
            </p:cNvSpPr>
            <p:nvPr/>
          </p:nvSpPr>
          <p:spPr bwMode="auto">
            <a:xfrm>
              <a:off x="7584333" y="5018564"/>
              <a:ext cx="156019" cy="2106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99CCFF"/>
            </a:solidFill>
            <a:ln w="936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482572" y="5445224"/>
            <a:ext cx="3409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dirty="0" smtClean="0">
                <a:solidFill>
                  <a:schemeClr val="bg2">
                    <a:lumMod val="50000"/>
                  </a:schemeClr>
                </a:solidFill>
              </a:rPr>
              <a:t>https://wiki.egi.eu/wiki/VO_Services</a:t>
            </a:r>
            <a:endParaRPr lang="nl-NL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28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Training Marketplace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820472" cy="4525963"/>
          </a:xfrm>
        </p:spPr>
        <p:txBody>
          <a:bodyPr/>
          <a:lstStyle/>
          <a:p>
            <a:r>
              <a:rPr lang="en-GB" sz="2800" dirty="0" smtClean="0"/>
              <a:t>Integration of…</a:t>
            </a:r>
          </a:p>
          <a:p>
            <a:pPr lvl="1"/>
            <a:r>
              <a:rPr lang="en-GB" sz="2000" dirty="0" smtClean="0"/>
              <a:t>Training event calendar</a:t>
            </a:r>
          </a:p>
          <a:p>
            <a:pPr lvl="1"/>
            <a:r>
              <a:rPr lang="en-GB" sz="2000" dirty="0" smtClean="0"/>
              <a:t>Digital library (of training materials)</a:t>
            </a:r>
          </a:p>
          <a:p>
            <a:pPr lvl="1"/>
            <a:r>
              <a:rPr lang="en-GB" sz="2000" dirty="0" smtClean="0"/>
              <a:t>Service offering and requesting form</a:t>
            </a:r>
          </a:p>
          <a:p>
            <a:pPr lvl="1"/>
            <a:r>
              <a:rPr lang="en-GB" sz="2000" dirty="0" smtClean="0"/>
              <a:t>Plus: community contributed evaluation and reviews</a:t>
            </a:r>
          </a:p>
          <a:p>
            <a:r>
              <a:rPr lang="en-GB" sz="2800" dirty="0" smtClean="0"/>
              <a:t>How to get involved?</a:t>
            </a:r>
          </a:p>
          <a:p>
            <a:pPr lvl="1"/>
            <a:r>
              <a:rPr lang="en-GB" sz="2000" dirty="0" smtClean="0"/>
              <a:t>Register training events</a:t>
            </a:r>
          </a:p>
          <a:p>
            <a:pPr lvl="1"/>
            <a:r>
              <a:rPr lang="en-GB" sz="2000" dirty="0" smtClean="0"/>
              <a:t>Use, reuse and share training materials</a:t>
            </a:r>
          </a:p>
          <a:p>
            <a:pPr lvl="1"/>
            <a:r>
              <a:rPr lang="en-GB" sz="2000" dirty="0" smtClean="0"/>
              <a:t>Offer training-related services (infrastructure, VO, CA, ...)</a:t>
            </a:r>
          </a:p>
          <a:p>
            <a:pPr lvl="1"/>
            <a:r>
              <a:rPr lang="en-GB" sz="2000" dirty="0" smtClean="0"/>
              <a:t>Contribute training-requirements</a:t>
            </a:r>
          </a:p>
          <a:p>
            <a:pPr lvl="1"/>
            <a:r>
              <a:rPr lang="en-GB" sz="2000" dirty="0" smtClean="0"/>
              <a:t>Delegate representative to EGI Training Working Group</a:t>
            </a:r>
          </a:p>
          <a:p>
            <a:pPr marL="0" indent="0" algn="ctr">
              <a:buNone/>
            </a:pPr>
            <a:r>
              <a:rPr lang="en-GB" sz="3600" dirty="0" smtClean="0"/>
              <a:t>http</a:t>
            </a:r>
            <a:r>
              <a:rPr lang="en-GB" sz="3600" dirty="0"/>
              <a:t>://training.egi.eu</a:t>
            </a:r>
            <a:endParaRPr lang="en-GB" sz="36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13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Requirements Lifecycle</a:t>
            </a:r>
            <a:endParaRPr lang="en-GB" dirty="0"/>
          </a:p>
        </p:txBody>
      </p:sp>
      <p:sp>
        <p:nvSpPr>
          <p:cNvPr id="5" name="Rounded Rectangle 4"/>
          <p:cNvSpPr/>
          <p:nvPr/>
        </p:nvSpPr>
        <p:spPr>
          <a:xfrm>
            <a:off x="6948488" y="3123188"/>
            <a:ext cx="719137" cy="10079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/>
              <a:t>TCB</a:t>
            </a:r>
          </a:p>
        </p:txBody>
      </p:sp>
      <p:sp>
        <p:nvSpPr>
          <p:cNvPr id="6" name="Rectangle 5"/>
          <p:cNvSpPr/>
          <p:nvPr/>
        </p:nvSpPr>
        <p:spPr>
          <a:xfrm>
            <a:off x="2916238" y="3050411"/>
            <a:ext cx="2160587" cy="115289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0"/>
          <a:lstStyle/>
          <a:p>
            <a:pPr algn="ctr">
              <a:defRPr/>
            </a:pPr>
            <a:r>
              <a:rPr lang="en-GB" sz="2000" b="1" dirty="0" smtClean="0">
                <a:solidFill>
                  <a:schemeClr val="tx1"/>
                </a:solidFill>
              </a:rPr>
              <a:t>EGI</a:t>
            </a:r>
            <a:br>
              <a:rPr lang="en-GB" sz="2000" b="1" dirty="0" smtClean="0">
                <a:solidFill>
                  <a:schemeClr val="tx1"/>
                </a:solidFill>
              </a:rPr>
            </a:br>
            <a:r>
              <a:rPr lang="en-GB" sz="2000" b="1" dirty="0" smtClean="0">
                <a:solidFill>
                  <a:schemeClr val="tx1"/>
                </a:solidFill>
              </a:rPr>
              <a:t>Requirements Tracker</a:t>
            </a:r>
            <a:endParaRPr lang="en-GB" sz="2000" b="1" dirty="0">
              <a:solidFill>
                <a:schemeClr val="tx1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539552" y="2854082"/>
            <a:ext cx="1547812" cy="15113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b="1" dirty="0"/>
          </a:p>
        </p:txBody>
      </p:sp>
      <p:cxnSp>
        <p:nvCxnSpPr>
          <p:cNvPr id="8" name="Straight Arrow Connector 7"/>
          <p:cNvCxnSpPr>
            <a:stCxn id="18" idx="2"/>
          </p:cNvCxnSpPr>
          <p:nvPr/>
        </p:nvCxnSpPr>
        <p:spPr>
          <a:xfrm rot="5400000">
            <a:off x="2627498" y="2638294"/>
            <a:ext cx="864024" cy="794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ight Arrow 8"/>
          <p:cNvSpPr/>
          <p:nvPr/>
        </p:nvSpPr>
        <p:spPr>
          <a:xfrm>
            <a:off x="1619672" y="3035648"/>
            <a:ext cx="1512144" cy="1041424"/>
          </a:xfrm>
          <a:prstGeom prst="rightArrow">
            <a:avLst>
              <a:gd name="adj1" fmla="val 72054"/>
              <a:gd name="adj2" fmla="val 3242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</a:rPr>
              <a:t>Input Channels for </a:t>
            </a:r>
            <a:r>
              <a:rPr lang="en-GB" sz="1200" b="1" dirty="0" smtClean="0">
                <a:solidFill>
                  <a:srgbClr val="C00000"/>
                </a:solidFill>
              </a:rPr>
              <a:t>User  and Operations requirements</a:t>
            </a:r>
            <a:endParaRPr lang="en-GB" sz="1200" b="1" dirty="0">
              <a:solidFill>
                <a:srgbClr val="C00000"/>
              </a:solidFill>
            </a:endParaRPr>
          </a:p>
        </p:txBody>
      </p: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44219" y="4358327"/>
            <a:ext cx="17171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NGIs and </a:t>
            </a:r>
          </a:p>
          <a:p>
            <a:pPr algn="ctr"/>
            <a:r>
              <a:rPr lang="en-US" sz="1400" b="1" dirty="0" smtClean="0"/>
              <a:t>Resource Centers</a:t>
            </a:r>
            <a:endParaRPr lang="en-US" sz="1400" b="1" dirty="0"/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802556" y="2546702"/>
            <a:ext cx="6731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HUCs</a:t>
            </a:r>
          </a:p>
        </p:txBody>
      </p:sp>
      <p:sp>
        <p:nvSpPr>
          <p:cNvPr id="12" name="TextBox 15"/>
          <p:cNvSpPr txBox="1">
            <a:spLocks noChangeArrowheads="1"/>
          </p:cNvSpPr>
          <p:nvPr/>
        </p:nvSpPr>
        <p:spPr bwMode="auto">
          <a:xfrm>
            <a:off x="1475656" y="2606846"/>
            <a:ext cx="95681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/>
              <a:t>ESFRIs</a:t>
            </a:r>
          </a:p>
        </p:txBody>
      </p:sp>
      <p:sp>
        <p:nvSpPr>
          <p:cNvPr id="13" name="TextBox 15"/>
          <p:cNvSpPr txBox="1">
            <a:spLocks noChangeArrowheads="1"/>
          </p:cNvSpPr>
          <p:nvPr/>
        </p:nvSpPr>
        <p:spPr bwMode="auto">
          <a:xfrm>
            <a:off x="76572" y="3142709"/>
            <a:ext cx="5349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EEF</a:t>
            </a:r>
          </a:p>
        </p:txBody>
      </p:sp>
      <p:sp>
        <p:nvSpPr>
          <p:cNvPr id="14" name="TextBox 15"/>
          <p:cNvSpPr txBox="1">
            <a:spLocks noChangeArrowheads="1"/>
          </p:cNvSpPr>
          <p:nvPr/>
        </p:nvSpPr>
        <p:spPr bwMode="auto">
          <a:xfrm>
            <a:off x="7322" y="3895531"/>
            <a:ext cx="66396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VRCs</a:t>
            </a:r>
            <a:endParaRPr lang="en-US" sz="1400" b="1" dirty="0"/>
          </a:p>
        </p:txBody>
      </p:sp>
      <p:sp>
        <p:nvSpPr>
          <p:cNvPr id="15" name="TextBox 32"/>
          <p:cNvSpPr txBox="1">
            <a:spLocks noChangeArrowheads="1"/>
          </p:cNvSpPr>
          <p:nvPr/>
        </p:nvSpPr>
        <p:spPr bwMode="auto">
          <a:xfrm>
            <a:off x="2715623" y="2479819"/>
            <a:ext cx="217559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n-GB" sz="1100" b="1" dirty="0" smtClean="0"/>
              <a:t>1)                     2)                     3)</a:t>
            </a:r>
            <a:endParaRPr lang="en-GB" sz="1100" b="1" dirty="0"/>
          </a:p>
        </p:txBody>
      </p:sp>
      <p:cxnSp>
        <p:nvCxnSpPr>
          <p:cNvPr id="16" name="Straight Arrow Connector 15"/>
          <p:cNvCxnSpPr>
            <a:stCxn id="17" idx="2"/>
            <a:endCxn id="6" idx="0"/>
          </p:cNvCxnSpPr>
          <p:nvPr/>
        </p:nvCxnSpPr>
        <p:spPr>
          <a:xfrm rot="5400000">
            <a:off x="3577048" y="2630926"/>
            <a:ext cx="838969" cy="1588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3563938" y="1414517"/>
            <a:ext cx="865187" cy="796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200" b="1" dirty="0" smtClean="0"/>
              <a:t>NGIs and VRCs</a:t>
            </a:r>
            <a:endParaRPr lang="en-US" sz="1200" b="1" dirty="0"/>
          </a:p>
        </p:txBody>
      </p:sp>
      <p:sp>
        <p:nvSpPr>
          <p:cNvPr id="18" name="Rounded Rectangle 17"/>
          <p:cNvSpPr/>
          <p:nvPr/>
        </p:nvSpPr>
        <p:spPr>
          <a:xfrm>
            <a:off x="2627313" y="1414517"/>
            <a:ext cx="865187" cy="7921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200" b="1" dirty="0" smtClean="0"/>
              <a:t>UCST and EGI-</a:t>
            </a:r>
            <a:r>
              <a:rPr lang="en-US" sz="1200" b="1" dirty="0" err="1" smtClean="0"/>
              <a:t>InSPIRE</a:t>
            </a:r>
            <a:r>
              <a:rPr lang="en-US" sz="1200" b="1" dirty="0" smtClean="0"/>
              <a:t> developers</a:t>
            </a:r>
            <a:endParaRPr lang="en-US" sz="1200" b="1" dirty="0"/>
          </a:p>
        </p:txBody>
      </p:sp>
      <p:cxnSp>
        <p:nvCxnSpPr>
          <p:cNvPr id="19" name="Straight Arrow Connector 18"/>
          <p:cNvCxnSpPr>
            <a:stCxn id="20" idx="2"/>
          </p:cNvCxnSpPr>
          <p:nvPr/>
        </p:nvCxnSpPr>
        <p:spPr>
          <a:xfrm rot="5400000">
            <a:off x="4528605" y="2614878"/>
            <a:ext cx="807194" cy="323"/>
          </a:xfrm>
          <a:prstGeom prst="straightConnector1">
            <a:avLst/>
          </a:prstGeom>
          <a:ln w="254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4500563" y="1414517"/>
            <a:ext cx="863600" cy="796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200" b="1" dirty="0" smtClean="0"/>
              <a:t>USAG,</a:t>
            </a:r>
            <a:br>
              <a:rPr lang="en-US" sz="1200" b="1" dirty="0" smtClean="0"/>
            </a:br>
            <a:r>
              <a:rPr lang="en-US" sz="1200" b="1" dirty="0" smtClean="0"/>
              <a:t>OTAG</a:t>
            </a:r>
            <a:endParaRPr lang="en-US" sz="1200" b="1" dirty="0"/>
          </a:p>
        </p:txBody>
      </p:sp>
      <p:sp>
        <p:nvSpPr>
          <p:cNvPr id="21" name="Right Arrow 20"/>
          <p:cNvSpPr/>
          <p:nvPr/>
        </p:nvSpPr>
        <p:spPr>
          <a:xfrm>
            <a:off x="6372225" y="3339336"/>
            <a:ext cx="647700" cy="576263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5578475" y="3194874"/>
            <a:ext cx="865188" cy="8651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 smtClean="0"/>
              <a:t>UCB  OMB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101013" y="3123188"/>
            <a:ext cx="935037" cy="100811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US" sz="1200" b="1" dirty="0">
                <a:solidFill>
                  <a:schemeClr val="tx1"/>
                </a:solidFill>
              </a:rPr>
              <a:t>External technology providers</a:t>
            </a:r>
          </a:p>
        </p:txBody>
      </p:sp>
      <p:sp>
        <p:nvSpPr>
          <p:cNvPr id="24" name="Left-Right Arrow 23"/>
          <p:cNvSpPr/>
          <p:nvPr/>
        </p:nvSpPr>
        <p:spPr>
          <a:xfrm>
            <a:off x="7596188" y="3358064"/>
            <a:ext cx="576262" cy="557212"/>
          </a:xfrm>
          <a:prstGeom prst="leftRightArrow">
            <a:avLst>
              <a:gd name="adj1" fmla="val 50415"/>
              <a:gd name="adj2" fmla="val 357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" name="Right Arrow 24"/>
          <p:cNvSpPr/>
          <p:nvPr/>
        </p:nvSpPr>
        <p:spPr>
          <a:xfrm>
            <a:off x="5003800" y="3339336"/>
            <a:ext cx="647700" cy="576263"/>
          </a:xfrm>
          <a:prstGeom prst="rightArrow">
            <a:avLst>
              <a:gd name="adj1" fmla="val 72054"/>
              <a:gd name="adj2" fmla="val 606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26" name="TextBox 15"/>
          <p:cNvSpPr txBox="1">
            <a:spLocks noChangeArrowheads="1"/>
          </p:cNvSpPr>
          <p:nvPr/>
        </p:nvSpPr>
        <p:spPr bwMode="auto">
          <a:xfrm>
            <a:off x="179512" y="2762924"/>
            <a:ext cx="72327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/>
              <a:t>EIROs</a:t>
            </a:r>
            <a:endParaRPr lang="en-US" sz="1400" b="1" dirty="0"/>
          </a:p>
        </p:txBody>
      </p:sp>
      <p:sp>
        <p:nvSpPr>
          <p:cNvPr id="31" name="Up-Down Arrow 30"/>
          <p:cNvSpPr/>
          <p:nvPr/>
        </p:nvSpPr>
        <p:spPr>
          <a:xfrm>
            <a:off x="3694864" y="4077072"/>
            <a:ext cx="792088" cy="1296144"/>
          </a:xfrm>
          <a:prstGeom prst="upDownArrow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TextBox 31"/>
          <p:cNvSpPr txBox="1"/>
          <p:nvPr/>
        </p:nvSpPr>
        <p:spPr>
          <a:xfrm>
            <a:off x="3419872" y="5282044"/>
            <a:ext cx="1499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C00000"/>
                </a:solidFill>
              </a:rPr>
              <a:t>EGI Helpdesk</a:t>
            </a:r>
            <a:br>
              <a:rPr lang="en-GB" sz="1400" b="1" dirty="0" smtClean="0">
                <a:solidFill>
                  <a:srgbClr val="C00000"/>
                </a:solidFill>
              </a:rPr>
            </a:br>
            <a:r>
              <a:rPr lang="en-GB" sz="1400" b="1" dirty="0" smtClean="0">
                <a:solidFill>
                  <a:srgbClr val="C00000"/>
                </a:solidFill>
              </a:rPr>
              <a:t>(GGUS system)</a:t>
            </a:r>
            <a:endParaRPr lang="en-GB" sz="1400" b="1" dirty="0">
              <a:solidFill>
                <a:srgbClr val="C0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02683" y="5292497"/>
            <a:ext cx="377782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GB" sz="1400" dirty="0" smtClean="0"/>
              <a:t>USAG: User Services Advisory Group</a:t>
            </a:r>
          </a:p>
          <a:p>
            <a:pPr>
              <a:buFont typeface="Arial" pitchFamily="34" charset="0"/>
              <a:buChar char="•"/>
            </a:pPr>
            <a:r>
              <a:rPr lang="en-GB" sz="1400" dirty="0" smtClean="0"/>
              <a:t>OTAG: Operational Services Advisory Group</a:t>
            </a:r>
          </a:p>
          <a:p>
            <a:pPr>
              <a:buFont typeface="Arial" pitchFamily="34" charset="0"/>
              <a:buChar char="•"/>
            </a:pPr>
            <a:r>
              <a:rPr lang="en-GB" sz="1400" dirty="0" smtClean="0"/>
              <a:t>UCB: User Community Board</a:t>
            </a:r>
          </a:p>
          <a:p>
            <a:pPr>
              <a:buFont typeface="Arial" pitchFamily="34" charset="0"/>
              <a:buChar char="•"/>
            </a:pPr>
            <a:r>
              <a:rPr lang="en-GB" sz="1400" dirty="0" smtClean="0"/>
              <a:t>TCB: Technology Coordination Board</a:t>
            </a:r>
            <a:endParaRPr lang="en-GB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8100392" y="4077072"/>
            <a:ext cx="8758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90488">
              <a:buFont typeface="Arial" pitchFamily="34" charset="0"/>
              <a:buChar char="•"/>
            </a:pPr>
            <a:r>
              <a:rPr lang="en-GB" sz="1400" dirty="0" smtClean="0"/>
              <a:t>EMI</a:t>
            </a:r>
          </a:p>
          <a:p>
            <a:pPr indent="90488">
              <a:buFont typeface="Arial" pitchFamily="34" charset="0"/>
              <a:buChar char="•"/>
            </a:pPr>
            <a:r>
              <a:rPr lang="en-GB" sz="1400" dirty="0" smtClean="0"/>
              <a:t>IGE</a:t>
            </a:r>
          </a:p>
          <a:p>
            <a:pPr indent="90488">
              <a:buFont typeface="Arial" pitchFamily="34" charset="0"/>
              <a:buChar char="•"/>
            </a:pPr>
            <a:r>
              <a:rPr lang="en-GB" sz="1400" dirty="0" smtClean="0"/>
              <a:t>SAGA, </a:t>
            </a:r>
          </a:p>
          <a:p>
            <a:pPr indent="90488">
              <a:buFont typeface="Arial" pitchFamily="34" charset="0"/>
              <a:buChar char="•"/>
            </a:pPr>
            <a:r>
              <a:rPr lang="en-GB" sz="1400" dirty="0" smtClean="0"/>
              <a:t>...</a:t>
            </a:r>
            <a:endParaRPr lang="en-GB" sz="14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75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71900" y="4038258"/>
            <a:ext cx="3456384" cy="1334958"/>
          </a:xfrm>
          <a:prstGeom prst="roundRect">
            <a:avLst/>
          </a:prstGeom>
          <a:noFill/>
          <a:ln w="38100">
            <a:solidFill>
              <a:schemeClr val="tx1"/>
            </a:solidFill>
            <a:prstDash val="sysDash"/>
          </a:ln>
        </p:spPr>
        <p:txBody>
          <a:bodyPr wrap="square" rtlCol="0" anchor="t" anchorCtr="1">
            <a:noAutofit/>
          </a:bodyPr>
          <a:lstStyle/>
          <a:p>
            <a:r>
              <a:rPr lang="en-GB" dirty="0" smtClean="0"/>
              <a:t>Operations</a:t>
            </a:r>
            <a:endParaRPr lang="en-GB" dirty="0"/>
          </a:p>
        </p:txBody>
      </p:sp>
      <p:sp>
        <p:nvSpPr>
          <p:cNvPr id="38" name="Delay 37"/>
          <p:cNvSpPr/>
          <p:nvPr/>
        </p:nvSpPr>
        <p:spPr>
          <a:xfrm>
            <a:off x="323528" y="5373216"/>
            <a:ext cx="8424936" cy="576064"/>
          </a:xfrm>
          <a:custGeom>
            <a:avLst/>
            <a:gdLst/>
            <a:ahLst/>
            <a:cxnLst/>
            <a:rect l="l" t="t" r="r" b="b"/>
            <a:pathLst>
              <a:path w="8424936" h="576064">
                <a:moveTo>
                  <a:pt x="288032" y="0"/>
                </a:moveTo>
                <a:lnTo>
                  <a:pt x="504056" y="0"/>
                </a:lnTo>
                <a:lnTo>
                  <a:pt x="576064" y="0"/>
                </a:lnTo>
                <a:lnTo>
                  <a:pt x="7848872" y="0"/>
                </a:lnTo>
                <a:lnTo>
                  <a:pt x="8136904" y="0"/>
                </a:lnTo>
                <a:cubicBezTo>
                  <a:pt x="8295980" y="0"/>
                  <a:pt x="8424936" y="128956"/>
                  <a:pt x="8424936" y="288032"/>
                </a:cubicBezTo>
                <a:cubicBezTo>
                  <a:pt x="8424936" y="447108"/>
                  <a:pt x="8295980" y="576064"/>
                  <a:pt x="8136904" y="576064"/>
                </a:cubicBezTo>
                <a:lnTo>
                  <a:pt x="7848872" y="576064"/>
                </a:lnTo>
                <a:lnTo>
                  <a:pt x="576064" y="576064"/>
                </a:lnTo>
                <a:lnTo>
                  <a:pt x="504056" y="576064"/>
                </a:lnTo>
                <a:lnTo>
                  <a:pt x="288032" y="576064"/>
                </a:lnTo>
                <a:cubicBezTo>
                  <a:pt x="128956" y="576064"/>
                  <a:pt x="0" y="447108"/>
                  <a:pt x="0" y="288032"/>
                </a:cubicBezTo>
                <a:cubicBezTo>
                  <a:pt x="0" y="128956"/>
                  <a:pt x="128956" y="0"/>
                  <a:pt x="288032" y="0"/>
                </a:cubicBez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Provisioning Infrastructure</a:t>
            </a:r>
            <a:endParaRPr lang="en-GB" dirty="0"/>
          </a:p>
        </p:txBody>
      </p:sp>
      <p:sp>
        <p:nvSpPr>
          <p:cNvPr id="29" name="Right Arrow 28"/>
          <p:cNvSpPr/>
          <p:nvPr/>
        </p:nvSpPr>
        <p:spPr>
          <a:xfrm rot="16200000">
            <a:off x="503548" y="3753036"/>
            <a:ext cx="1152128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ight Arrow 27"/>
          <p:cNvSpPr/>
          <p:nvPr/>
        </p:nvSpPr>
        <p:spPr>
          <a:xfrm rot="5400000">
            <a:off x="2231740" y="3753036"/>
            <a:ext cx="1152128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ight Arrow 26"/>
          <p:cNvSpPr/>
          <p:nvPr/>
        </p:nvSpPr>
        <p:spPr>
          <a:xfrm>
            <a:off x="1835696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ight Arrow 23"/>
          <p:cNvSpPr/>
          <p:nvPr/>
        </p:nvSpPr>
        <p:spPr>
          <a:xfrm>
            <a:off x="5292080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ight Arrow 25"/>
          <p:cNvSpPr/>
          <p:nvPr/>
        </p:nvSpPr>
        <p:spPr>
          <a:xfrm>
            <a:off x="3563888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Software Provisioning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 smtClean="0"/>
              <a:t>Integrated processes for efficient software provisioning</a:t>
            </a:r>
          </a:p>
          <a:p>
            <a:pPr marL="0" indent="0" algn="ctr">
              <a:buNone/>
            </a:pP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3779912" y="4509120"/>
            <a:ext cx="1512168" cy="8640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Staged</a:t>
            </a:r>
          </a:p>
          <a:p>
            <a:pPr algn="ctr"/>
            <a:r>
              <a:rPr lang="en-GB" sz="2000" dirty="0" smtClean="0"/>
              <a:t>Rollout</a:t>
            </a:r>
            <a:endParaRPr lang="en-GB" sz="2000" dirty="0"/>
          </a:p>
        </p:txBody>
      </p:sp>
      <p:sp>
        <p:nvSpPr>
          <p:cNvPr id="14" name="Rounded Rectangle 13"/>
          <p:cNvSpPr/>
          <p:nvPr/>
        </p:nvSpPr>
        <p:spPr>
          <a:xfrm>
            <a:off x="2051720" y="4509120"/>
            <a:ext cx="1512168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Criteria</a:t>
            </a:r>
          </a:p>
          <a:p>
            <a:pPr algn="ctr"/>
            <a:r>
              <a:rPr lang="en-GB" sz="2000" dirty="0" smtClean="0"/>
              <a:t>Verification</a:t>
            </a:r>
            <a:endParaRPr lang="en-GB" sz="2000" dirty="0"/>
          </a:p>
        </p:txBody>
      </p:sp>
      <p:sp>
        <p:nvSpPr>
          <p:cNvPr id="11" name="Rounded Rectangle 10"/>
          <p:cNvSpPr/>
          <p:nvPr/>
        </p:nvSpPr>
        <p:spPr>
          <a:xfrm>
            <a:off x="5508104" y="4509120"/>
            <a:ext cx="1512168" cy="86409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Production</a:t>
            </a:r>
            <a:endParaRPr lang="en-GB" sz="2000" dirty="0"/>
          </a:p>
        </p:txBody>
      </p:sp>
      <p:sp>
        <p:nvSpPr>
          <p:cNvPr id="17" name="Rounded Rectangle 16"/>
          <p:cNvSpPr/>
          <p:nvPr/>
        </p:nvSpPr>
        <p:spPr>
          <a:xfrm>
            <a:off x="323528" y="4509120"/>
            <a:ext cx="1512168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Criteria</a:t>
            </a:r>
          </a:p>
          <a:p>
            <a:pPr algn="ctr"/>
            <a:r>
              <a:rPr lang="en-GB" sz="2000" dirty="0" smtClean="0"/>
              <a:t>Definition</a:t>
            </a:r>
            <a:endParaRPr lang="en-GB" sz="2000" dirty="0"/>
          </a:p>
        </p:txBody>
      </p:sp>
      <p:sp>
        <p:nvSpPr>
          <p:cNvPr id="16" name="Rounded Rectangle 15"/>
          <p:cNvSpPr/>
          <p:nvPr/>
        </p:nvSpPr>
        <p:spPr>
          <a:xfrm>
            <a:off x="323528" y="2492896"/>
            <a:ext cx="3240360" cy="86409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External Technology Providers</a:t>
            </a:r>
            <a:endParaRPr lang="en-GB" sz="2000" dirty="0"/>
          </a:p>
        </p:txBody>
      </p:sp>
      <p:sp>
        <p:nvSpPr>
          <p:cNvPr id="36" name="Rounded Rectangle 35"/>
          <p:cNvSpPr/>
          <p:nvPr/>
        </p:nvSpPr>
        <p:spPr>
          <a:xfrm>
            <a:off x="7236296" y="4509120"/>
            <a:ext cx="1512168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 smtClean="0"/>
              <a:t>DMSU</a:t>
            </a:r>
            <a:endParaRPr lang="en-GB" sz="2000" dirty="0"/>
          </a:p>
        </p:txBody>
      </p:sp>
      <p:sp>
        <p:nvSpPr>
          <p:cNvPr id="37" name="Right Arrow 36"/>
          <p:cNvSpPr/>
          <p:nvPr/>
        </p:nvSpPr>
        <p:spPr>
          <a:xfrm>
            <a:off x="7020272" y="4797152"/>
            <a:ext cx="216024" cy="36004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323528" y="3717032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Requirements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2255940" y="3684766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Software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348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Technology Environment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281292" cy="4525963"/>
          </a:xfrm>
        </p:spPr>
        <p:txBody>
          <a:bodyPr/>
          <a:lstStyle/>
          <a:p>
            <a:r>
              <a:rPr lang="en-GB" dirty="0" smtClean="0"/>
              <a:t>EGI Technology Roadmap</a:t>
            </a:r>
          </a:p>
          <a:p>
            <a:pPr lvl="1"/>
            <a:r>
              <a:rPr lang="en-GB" dirty="0"/>
              <a:t>T</a:t>
            </a:r>
            <a:r>
              <a:rPr lang="en-GB" dirty="0" smtClean="0"/>
              <a:t>echnical environment &amp; its evolution</a:t>
            </a:r>
          </a:p>
          <a:p>
            <a:pPr lvl="1"/>
            <a:r>
              <a:rPr lang="en-GB" dirty="0"/>
              <a:t>M</a:t>
            </a:r>
            <a:r>
              <a:rPr lang="en-GB" dirty="0" smtClean="0"/>
              <a:t>ainstream open-source components</a:t>
            </a:r>
          </a:p>
          <a:p>
            <a:pPr lvl="1"/>
            <a:r>
              <a:rPr lang="en-GB" dirty="0" smtClean="0"/>
              <a:t>Open to commercial components</a:t>
            </a:r>
          </a:p>
          <a:p>
            <a:r>
              <a:rPr lang="en-GB" dirty="0" smtClean="0"/>
              <a:t>Unified Middleware Distribution (UMD)</a:t>
            </a:r>
          </a:p>
          <a:p>
            <a:pPr lvl="1"/>
            <a:r>
              <a:rPr lang="en-GB" dirty="0" smtClean="0"/>
              <a:t>Components from within the EGI community</a:t>
            </a:r>
          </a:p>
          <a:p>
            <a:pPr lvl="2"/>
            <a:r>
              <a:rPr lang="en-GB" dirty="0" smtClean="0"/>
              <a:t>External technology provider: EMI, IGE, SAGA, …</a:t>
            </a:r>
          </a:p>
          <a:p>
            <a:pPr lvl="2"/>
            <a:r>
              <a:rPr lang="en-GB" dirty="0"/>
              <a:t>D</a:t>
            </a:r>
            <a:r>
              <a:rPr lang="en-GB" dirty="0" smtClean="0"/>
              <a:t>etails contained in the UMD Roadmap</a:t>
            </a:r>
          </a:p>
          <a:p>
            <a:pPr lvl="1"/>
            <a:r>
              <a:rPr lang="en-GB" dirty="0" smtClean="0"/>
              <a:t>To meet the unique needs of EGI users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13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Why build a European Grid Infrastructure?</a:t>
            </a:r>
          </a:p>
        </p:txBody>
      </p:sp>
      <p:sp>
        <p:nvSpPr>
          <p:cNvPr id="5123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5124" name="Date Placeholder 2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12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12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29EEE3-5160-4C6C-A435-CC4EE8A546B8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fi-FI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Provisioning Workflow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496944" cy="4525963"/>
          </a:xfrm>
        </p:spPr>
        <p:txBody>
          <a:bodyPr/>
          <a:lstStyle/>
          <a:p>
            <a:r>
              <a:rPr lang="en-GB" dirty="0" smtClean="0"/>
              <a:t>Infrastructure for verifying UMD components</a:t>
            </a:r>
          </a:p>
          <a:p>
            <a:pPr lvl="1"/>
            <a:r>
              <a:rPr lang="en-GB" dirty="0" smtClean="0"/>
              <a:t>Technology Provider triggers the process</a:t>
            </a:r>
          </a:p>
          <a:p>
            <a:r>
              <a:rPr lang="en-GB" dirty="0" smtClean="0"/>
              <a:t>Criteria Verification organises and executes the verification </a:t>
            </a:r>
            <a:r>
              <a:rPr lang="en-GB" dirty="0" err="1" smtClean="0"/>
              <a:t>workplan</a:t>
            </a:r>
            <a:endParaRPr lang="en-GB" dirty="0" smtClean="0"/>
          </a:p>
          <a:p>
            <a:r>
              <a:rPr lang="en-GB" dirty="0" err="1" smtClean="0"/>
              <a:t>StagedRollout</a:t>
            </a:r>
            <a:r>
              <a:rPr lang="en-GB" dirty="0" smtClean="0"/>
              <a:t> exposes verified software in the production infrastructure</a:t>
            </a:r>
          </a:p>
          <a:p>
            <a:r>
              <a:rPr lang="en-GB" dirty="0" smtClean="0"/>
              <a:t>UMD release is assembled and published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EAE03-69BD-4C08-B18E-8C9F5694E65D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9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Quality Criteria Definition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Comprehensive library of Quality Criteria</a:t>
            </a:r>
          </a:p>
          <a:p>
            <a:r>
              <a:rPr lang="en-GB" dirty="0" smtClean="0"/>
              <a:t>Defines EGI’s minimum acceptance level of any delivered software</a:t>
            </a:r>
          </a:p>
          <a:p>
            <a:r>
              <a:rPr lang="en-GB" dirty="0" smtClean="0"/>
              <a:t>Library with defined lifetime, and version</a:t>
            </a:r>
          </a:p>
          <a:p>
            <a:r>
              <a:rPr lang="en-GB" dirty="0" smtClean="0"/>
              <a:t>Liaising with Technology Providers for</a:t>
            </a:r>
          </a:p>
          <a:p>
            <a:pPr lvl="1"/>
            <a:r>
              <a:rPr lang="en-GB" dirty="0" smtClean="0"/>
              <a:t>Proactive Quality Assurance</a:t>
            </a:r>
          </a:p>
          <a:p>
            <a:pPr lvl="1"/>
            <a:r>
              <a:rPr lang="en-GB" dirty="0" smtClean="0"/>
              <a:t>Quality Criteria Review and improvement</a:t>
            </a:r>
          </a:p>
          <a:p>
            <a:pPr lvl="1"/>
            <a:r>
              <a:rPr lang="en-GB" dirty="0" smtClean="0"/>
              <a:t>Timely preparation for software changes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24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Criteria Verification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Formal verification of software using the Quality Criteria library valid at that time</a:t>
            </a:r>
          </a:p>
          <a:p>
            <a:r>
              <a:rPr lang="en-GB" dirty="0" smtClean="0"/>
              <a:t>Publishes verification reports</a:t>
            </a:r>
          </a:p>
          <a:p>
            <a:r>
              <a:rPr lang="en-GB" dirty="0" smtClean="0"/>
              <a:t>Verification reports provides feedback to</a:t>
            </a:r>
          </a:p>
          <a:p>
            <a:pPr lvl="1"/>
            <a:r>
              <a:rPr lang="en-GB" dirty="0" smtClean="0"/>
              <a:t>Criteria definition</a:t>
            </a:r>
          </a:p>
          <a:p>
            <a:pPr lvl="1"/>
            <a:r>
              <a:rPr lang="en-GB" dirty="0" smtClean="0"/>
              <a:t>Technology Providers</a:t>
            </a:r>
          </a:p>
          <a:p>
            <a:pPr lvl="1"/>
            <a:r>
              <a:rPr lang="en-GB" dirty="0" err="1" smtClean="0"/>
              <a:t>StagedRollout</a:t>
            </a:r>
            <a:endParaRPr lang="en-GB" dirty="0" smtClean="0"/>
          </a:p>
          <a:p>
            <a:pPr lvl="1"/>
            <a:r>
              <a:rPr lang="en-GB" dirty="0" smtClean="0"/>
              <a:t>Deployed Middleware Support Unit (DMSU)</a:t>
            </a:r>
          </a:p>
          <a:p>
            <a:pPr lvl="1"/>
            <a:r>
              <a:rPr lang="en-GB" dirty="0" smtClean="0"/>
              <a:t>UMD Release Notes</a:t>
            </a:r>
          </a:p>
          <a:p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56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Provisioning Infrastructure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532812" cy="5040560"/>
          </a:xfrm>
        </p:spPr>
        <p:txBody>
          <a:bodyPr>
            <a:normAutofit/>
          </a:bodyPr>
          <a:lstStyle/>
          <a:p>
            <a:r>
              <a:rPr lang="en-GB" dirty="0" smtClean="0"/>
              <a:t>UMD Repository (</a:t>
            </a:r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://repository.egi.eu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)</a:t>
            </a:r>
          </a:p>
          <a:p>
            <a:pPr lvl="1"/>
            <a:r>
              <a:rPr lang="en-GB" dirty="0"/>
              <a:t>F</a:t>
            </a:r>
            <a:r>
              <a:rPr lang="en-GB" dirty="0" smtClean="0"/>
              <a:t>rontend </a:t>
            </a:r>
            <a:r>
              <a:rPr lang="en-GB" dirty="0"/>
              <a:t>publishes release notes etc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Temporary internal repositories for:</a:t>
            </a:r>
          </a:p>
          <a:p>
            <a:pPr lvl="2"/>
            <a:r>
              <a:rPr lang="en-GB" dirty="0" smtClean="0"/>
              <a:t>Verification &amp; </a:t>
            </a:r>
            <a:r>
              <a:rPr lang="en-GB" dirty="0" err="1" smtClean="0"/>
              <a:t>StagedRollout</a:t>
            </a:r>
            <a:endParaRPr lang="en-GB" dirty="0" smtClean="0"/>
          </a:p>
          <a:p>
            <a:pPr lvl="1"/>
            <a:r>
              <a:rPr lang="en-GB" dirty="0" smtClean="0"/>
              <a:t>Composite repository for public UMD updates</a:t>
            </a:r>
          </a:p>
          <a:p>
            <a:r>
              <a:rPr lang="en-GB" dirty="0" smtClean="0"/>
              <a:t>Process management infrastructure </a:t>
            </a:r>
          </a:p>
          <a:p>
            <a:pPr lvl="1"/>
            <a:r>
              <a:rPr lang="en-GB" dirty="0" smtClean="0"/>
              <a:t>GGUS </a:t>
            </a:r>
            <a:r>
              <a:rPr lang="en-GB" dirty="0" smtClean="0">
                <a:sym typeface="Wingdings" pitchFamily="2" charset="2"/>
              </a:rPr>
              <a:t> External</a:t>
            </a:r>
            <a:r>
              <a:rPr lang="en-GB" dirty="0" smtClean="0"/>
              <a:t> Technology Providers</a:t>
            </a:r>
          </a:p>
          <a:p>
            <a:pPr lvl="1"/>
            <a:r>
              <a:rPr lang="en-GB" dirty="0" smtClean="0"/>
              <a:t>RT </a:t>
            </a:r>
            <a:r>
              <a:rPr lang="en-GB" dirty="0" smtClean="0">
                <a:sym typeface="Wingdings" pitchFamily="2" charset="2"/>
              </a:rPr>
              <a:t> Internal </a:t>
            </a:r>
            <a:r>
              <a:rPr lang="en-GB" dirty="0" smtClean="0"/>
              <a:t>Verification and </a:t>
            </a:r>
            <a:r>
              <a:rPr lang="en-GB" dirty="0" err="1" smtClean="0"/>
              <a:t>StagedRollout</a:t>
            </a:r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EAE03-69BD-4C08-B18E-8C9F5694E65D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52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 smtClean="0"/>
              <a:t>Deployed Middleware Support Unit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Second level support unit for middleware</a:t>
            </a:r>
          </a:p>
          <a:p>
            <a:r>
              <a:rPr lang="en-GB" dirty="0" smtClean="0"/>
              <a:t>Resolves issues with documentation, configuration</a:t>
            </a:r>
          </a:p>
          <a:p>
            <a:r>
              <a:rPr lang="en-GB" dirty="0" smtClean="0"/>
              <a:t>Provides workarounds for known issues</a:t>
            </a:r>
          </a:p>
          <a:p>
            <a:r>
              <a:rPr lang="en-GB" dirty="0" smtClean="0"/>
              <a:t>Develops and publishes best practices for popular components</a:t>
            </a:r>
          </a:p>
          <a:p>
            <a:r>
              <a:rPr lang="en-GB" dirty="0" smtClean="0"/>
              <a:t>Provides recommendations for Technology Providers via the TCB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22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HUCs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4968552"/>
          </a:xfrm>
        </p:spPr>
        <p:txBody>
          <a:bodyPr>
            <a:normAutofit fontScale="85000" lnSpcReduction="10000"/>
          </a:bodyPr>
          <a:lstStyle/>
          <a:p>
            <a:r>
              <a:rPr lang="en-GB" dirty="0" smtClean="0"/>
              <a:t>Supporting major production computing</a:t>
            </a:r>
          </a:p>
          <a:p>
            <a:pPr lvl="1"/>
            <a:r>
              <a:rPr lang="en-GB" dirty="0" smtClean="0"/>
              <a:t>At an unprecedented scale – both quantitatively and qualitatively</a:t>
            </a:r>
          </a:p>
          <a:p>
            <a:r>
              <a:rPr lang="en-GB" dirty="0" smtClean="0"/>
              <a:t>Delivering common solutions across multiple communities</a:t>
            </a:r>
          </a:p>
          <a:p>
            <a:pPr lvl="1"/>
            <a:r>
              <a:rPr lang="en-GB" dirty="0" smtClean="0"/>
              <a:t>Identifying areas for future work</a:t>
            </a:r>
          </a:p>
          <a:p>
            <a:r>
              <a:rPr lang="en-GB" dirty="0" smtClean="0"/>
              <a:t>Broadening the use of grid technology and HUC services to related projects within the HUC domain</a:t>
            </a:r>
          </a:p>
          <a:p>
            <a:pPr lvl="1"/>
            <a:r>
              <a:rPr lang="en-GB" dirty="0" smtClean="0"/>
              <a:t>Especially unfunded Life Science &amp; Earth Science projects</a:t>
            </a:r>
          </a:p>
          <a:p>
            <a:r>
              <a:rPr lang="en-GB" dirty="0" smtClean="0"/>
              <a:t>Developing a S.W.A.T. analysis of each HUC</a:t>
            </a:r>
          </a:p>
          <a:p>
            <a:pPr lvl="1"/>
            <a:r>
              <a:rPr lang="en-GB" dirty="0" smtClean="0"/>
              <a:t>Focus steps on the road to sustainability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463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GB" dirty="0" smtClean="0"/>
              <a:t>EGI Resource Infrastructure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Project Presentation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35496" y="1124744"/>
            <a:ext cx="9073008" cy="468052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539552" y="1808820"/>
            <a:ext cx="2592288" cy="2556284"/>
            <a:chOff x="827584" y="2564904"/>
            <a:chExt cx="2592288" cy="2556284"/>
          </a:xfrm>
        </p:grpSpPr>
        <p:sp>
          <p:nvSpPr>
            <p:cNvPr id="7" name="Oval 6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75856" y="3248980"/>
            <a:ext cx="2592288" cy="2556284"/>
            <a:chOff x="827584" y="2564904"/>
            <a:chExt cx="2592288" cy="2556284"/>
          </a:xfrm>
        </p:grpSpPr>
        <p:sp>
          <p:nvSpPr>
            <p:cNvPr id="14" name="Oval 13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156176" y="1808820"/>
            <a:ext cx="2592288" cy="2556284"/>
            <a:chOff x="827584" y="2564904"/>
            <a:chExt cx="2592288" cy="2556284"/>
          </a:xfrm>
        </p:grpSpPr>
        <p:sp>
          <p:nvSpPr>
            <p:cNvPr id="18" name="Oval 17"/>
            <p:cNvSpPr/>
            <p:nvPr/>
          </p:nvSpPr>
          <p:spPr>
            <a:xfrm>
              <a:off x="827584" y="2564904"/>
              <a:ext cx="2592288" cy="2556284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en-GB" dirty="0" smtClean="0"/>
                <a:t>Resource Infrastructure</a:t>
              </a:r>
              <a:endParaRPr lang="en-GB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1353972" y="3600192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1339084" y="4275094"/>
              <a:ext cx="1569288" cy="61206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Resource Centres</a:t>
              </a:r>
              <a:endParaRPr lang="en-GB" dirty="0"/>
            </a:p>
          </p:txBody>
        </p:sp>
      </p:grpSp>
      <p:sp>
        <p:nvSpPr>
          <p:cNvPr id="21" name="Left-Right-Up Arrow 20"/>
          <p:cNvSpPr/>
          <p:nvPr/>
        </p:nvSpPr>
        <p:spPr>
          <a:xfrm rot="10800000">
            <a:off x="3677424" y="1628800"/>
            <a:ext cx="1728192" cy="1080120"/>
          </a:xfrm>
          <a:prstGeom prst="leftRight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4054667" y="1722885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Network</a:t>
            </a:r>
            <a:endParaRPr lang="en-GB" dirty="0"/>
          </a:p>
        </p:txBody>
      </p:sp>
      <p:sp>
        <p:nvSpPr>
          <p:cNvPr id="23" name="Rectangle 22"/>
          <p:cNvSpPr/>
          <p:nvPr/>
        </p:nvSpPr>
        <p:spPr>
          <a:xfrm>
            <a:off x="3779912" y="2995078"/>
            <a:ext cx="14821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Integrated</a:t>
            </a:r>
            <a:r>
              <a:rPr lang="en-GB" sz="1200" dirty="0" smtClean="0"/>
              <a:t> Resource Infrastructure Provider</a:t>
            </a:r>
            <a:endParaRPr lang="en-GB" sz="1200" dirty="0"/>
          </a:p>
        </p:txBody>
      </p:sp>
      <p:sp>
        <p:nvSpPr>
          <p:cNvPr id="24" name="Rectangle 23"/>
          <p:cNvSpPr/>
          <p:nvPr/>
        </p:nvSpPr>
        <p:spPr>
          <a:xfrm>
            <a:off x="1947923" y="1628800"/>
            <a:ext cx="11119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National Grid Initiative</a:t>
            </a:r>
            <a:endParaRPr lang="en-GB" sz="1200" dirty="0">
              <a:solidFill>
                <a:srgbClr val="FFFF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5436096" y="1628800"/>
            <a:ext cx="1111909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smtClean="0">
                <a:solidFill>
                  <a:srgbClr val="FFFF00"/>
                </a:solidFill>
              </a:rPr>
              <a:t>Peer</a:t>
            </a:r>
            <a:r>
              <a:rPr lang="en-GB" sz="1200" dirty="0" smtClean="0">
                <a:solidFill>
                  <a:schemeClr val="bg1"/>
                </a:solidFill>
              </a:rPr>
              <a:t> Resource Infrastructure Provider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496" y="5805264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Integrated</a:t>
            </a:r>
            <a:r>
              <a:rPr lang="en-GB" sz="1200" dirty="0" smtClean="0"/>
              <a:t>: infrastructure operated by a non-EGI-InSPIRE partner but relying on EGI </a:t>
            </a:r>
            <a:r>
              <a:rPr lang="en-GB" sz="1200" dirty="0"/>
              <a:t>operational </a:t>
            </a:r>
            <a:r>
              <a:rPr lang="en-GB" sz="1200" dirty="0" smtClean="0"/>
              <a:t>services (</a:t>
            </a:r>
            <a:r>
              <a:rPr lang="en-GB" sz="1200" dirty="0" err="1" smtClean="0"/>
              <a:t>MoU</a:t>
            </a:r>
            <a:r>
              <a:rPr lang="en-GB" sz="1200" dirty="0" smtClean="0"/>
              <a:t>)</a:t>
            </a:r>
          </a:p>
          <a:p>
            <a:r>
              <a:rPr lang="en-GB" sz="1200" b="1" dirty="0" smtClean="0"/>
              <a:t>Peer</a:t>
            </a:r>
            <a:r>
              <a:rPr lang="en-GB" sz="1200" dirty="0" smtClean="0"/>
              <a:t>: infrastructure accessible </a:t>
            </a:r>
            <a:r>
              <a:rPr lang="en-GB" sz="1200" dirty="0"/>
              <a:t>to EGI users, but </a:t>
            </a:r>
            <a:r>
              <a:rPr lang="en-GB" sz="1200" dirty="0" smtClean="0"/>
              <a:t>relying </a:t>
            </a:r>
            <a:r>
              <a:rPr lang="en-GB" sz="1200" dirty="0"/>
              <a:t>on </a:t>
            </a:r>
            <a:r>
              <a:rPr lang="en-GB" sz="1200" dirty="0" smtClean="0"/>
              <a:t>own operational </a:t>
            </a:r>
            <a:r>
              <a:rPr lang="en-GB" sz="1200" dirty="0"/>
              <a:t>services </a:t>
            </a:r>
          </a:p>
          <a:p>
            <a:endParaRPr lang="en-GB" sz="1200" dirty="0"/>
          </a:p>
          <a:p>
            <a:endParaRPr lang="en-GB" sz="12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117012" y="2708920"/>
            <a:ext cx="887036" cy="279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err="1" smtClean="0"/>
              <a:t>MoUs</a:t>
            </a:r>
            <a:endParaRPr lang="en-GB" dirty="0"/>
          </a:p>
        </p:txBody>
      </p:sp>
      <p:sp>
        <p:nvSpPr>
          <p:cNvPr id="26" name="Oval 25"/>
          <p:cNvSpPr/>
          <p:nvPr/>
        </p:nvSpPr>
        <p:spPr>
          <a:xfrm>
            <a:off x="2987824" y="1772816"/>
            <a:ext cx="887036" cy="2792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dirty="0" smtClean="0"/>
              <a:t>EGI.eu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901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/>
              <a:t>European Grid Infrastructure</a:t>
            </a:r>
            <a:br>
              <a:rPr lang="en-GB" sz="4000" dirty="0"/>
            </a:br>
            <a:r>
              <a:rPr lang="en-GB" sz="2400" dirty="0"/>
              <a:t>(April 2011 and yearly increase)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3C9E4-42E2-402A-B0B1-17451789FE1F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67016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24989" y="1200229"/>
            <a:ext cx="4203395" cy="51090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/>
              <a:t>Logical CPUs (</a:t>
            </a:r>
            <a:r>
              <a:rPr lang="en-GB" sz="2400" b="1" dirty="0" smtClean="0"/>
              <a:t>cores</a:t>
            </a:r>
            <a:r>
              <a:rPr lang="en-GB" sz="2000" b="1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239,840 </a:t>
            </a:r>
            <a:r>
              <a:rPr lang="en-GB" sz="2000" b="1" dirty="0"/>
              <a:t>EGI (+24.9</a:t>
            </a:r>
            <a:r>
              <a:rPr lang="en-GB" sz="2000" b="1" dirty="0" smtClean="0"/>
              <a:t>%)</a:t>
            </a:r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338,895 </a:t>
            </a:r>
            <a:r>
              <a:rPr lang="en-GB" sz="2000" b="1" dirty="0"/>
              <a:t>All</a:t>
            </a:r>
          </a:p>
          <a:p>
            <a:endParaRPr lang="en-GB" sz="2400" b="1" dirty="0" smtClean="0"/>
          </a:p>
          <a:p>
            <a:r>
              <a:rPr lang="en-GB" sz="2400" b="1" dirty="0" smtClean="0"/>
              <a:t>102 </a:t>
            </a:r>
            <a:r>
              <a:rPr lang="en-GB" sz="2400" b="1" dirty="0"/>
              <a:t>PB </a:t>
            </a:r>
            <a:r>
              <a:rPr lang="en-GB" sz="2400" b="1" dirty="0" smtClean="0"/>
              <a:t>disk and 89 </a:t>
            </a:r>
            <a:r>
              <a:rPr lang="en-GB" sz="2400" b="1" dirty="0"/>
              <a:t>PB </a:t>
            </a:r>
            <a:r>
              <a:rPr lang="en-GB" sz="2400" b="1" dirty="0" smtClean="0"/>
              <a:t>tape</a:t>
            </a:r>
          </a:p>
          <a:p>
            <a:endParaRPr lang="en-GB" sz="2400" b="1" dirty="0"/>
          </a:p>
          <a:p>
            <a:r>
              <a:rPr lang="en-GB" sz="2400" b="1" dirty="0"/>
              <a:t>Resource Centres </a:t>
            </a:r>
            <a:endParaRPr lang="en-GB" sz="2400" b="1" dirty="0" smtClean="0"/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338 </a:t>
            </a:r>
            <a:r>
              <a:rPr lang="en-GB" sz="2000" b="1" dirty="0"/>
              <a:t>EGI </a:t>
            </a:r>
            <a:endParaRPr lang="en-GB" sz="2000" b="1" dirty="0" smtClean="0"/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345 </a:t>
            </a:r>
            <a:r>
              <a:rPr lang="en-GB" sz="2000" b="1" dirty="0"/>
              <a:t>All (+6.8 </a:t>
            </a:r>
            <a:r>
              <a:rPr lang="en-GB" sz="2000" b="1" dirty="0" smtClean="0"/>
              <a:t>%)</a:t>
            </a:r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96 supporting MPI (+6.8%)</a:t>
            </a:r>
            <a:endParaRPr lang="en-GB" sz="2000" b="1" dirty="0"/>
          </a:p>
          <a:p>
            <a:endParaRPr lang="en-GB" sz="2400" b="1" dirty="0" smtClean="0"/>
          </a:p>
          <a:p>
            <a:r>
              <a:rPr lang="en-GB" sz="2400" b="1" dirty="0" smtClean="0"/>
              <a:t>Countries </a:t>
            </a:r>
            <a:r>
              <a:rPr lang="en-GB" sz="2400" b="1" dirty="0"/>
              <a:t>(+11.5</a:t>
            </a:r>
            <a:r>
              <a:rPr lang="en-GB" sz="2400" b="1" dirty="0" smtClean="0"/>
              <a:t>%)</a:t>
            </a:r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51 EGI</a:t>
            </a:r>
          </a:p>
          <a:p>
            <a:pPr marL="285750" indent="-285750">
              <a:buFontTx/>
              <a:buChar char="-"/>
            </a:pPr>
            <a:r>
              <a:rPr lang="en-GB" sz="2000" b="1" dirty="0" smtClean="0"/>
              <a:t>57 </a:t>
            </a:r>
            <a:r>
              <a:rPr lang="en-GB" sz="2000" b="1" dirty="0"/>
              <a:t>All (+18.75)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3081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75" y="94622"/>
            <a:ext cx="6840538" cy="865187"/>
          </a:xfrm>
        </p:spPr>
        <p:txBody>
          <a:bodyPr/>
          <a:lstStyle/>
          <a:p>
            <a:r>
              <a:rPr lang="en-GB" dirty="0" smtClean="0"/>
              <a:t>EGI Usage</a:t>
            </a:r>
            <a:br>
              <a:rPr lang="en-GB" dirty="0" smtClean="0"/>
            </a:br>
            <a:r>
              <a:rPr lang="en-GB" sz="3200" dirty="0" smtClean="0"/>
              <a:t>(April 2011)</a:t>
            </a:r>
            <a:endParaRPr lang="en-GB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pic>
        <p:nvPicPr>
          <p:cNvPr id="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124744"/>
            <a:ext cx="6084335" cy="3475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635896" y="4077072"/>
            <a:ext cx="39443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Non-HEP users ~ 3.3M jobs /  month</a:t>
            </a:r>
            <a:endParaRPr lang="en-GB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07504" y="1125899"/>
            <a:ext cx="27437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lvl="0" indent="0" eaLnBrk="1" hangingPunct="1"/>
            <a:r>
              <a:rPr lang="en-GB" sz="1800" dirty="0">
                <a:solidFill>
                  <a:prstClr val="black"/>
                </a:solidFill>
                <a:latin typeface="Arial" pitchFamily="34" charset="0"/>
              </a:rPr>
              <a:t>11226 End-users (-7.7%)</a:t>
            </a:r>
          </a:p>
          <a:p>
            <a:pPr marL="0" lvl="0" indent="0" eaLnBrk="1" hangingPunct="1"/>
            <a:r>
              <a:rPr lang="en-GB" sz="1800" dirty="0">
                <a:solidFill>
                  <a:prstClr val="black"/>
                </a:solidFill>
                <a:latin typeface="Arial" pitchFamily="34" charset="0"/>
              </a:rPr>
              <a:t>219 VOs (+17.7%)</a:t>
            </a:r>
          </a:p>
          <a:p>
            <a:pPr marL="0" lvl="0" indent="0" eaLnBrk="1" hangingPunct="1"/>
            <a:r>
              <a:rPr lang="en-GB" sz="1800" dirty="0">
                <a:solidFill>
                  <a:prstClr val="black"/>
                </a:solidFill>
                <a:latin typeface="Arial" pitchFamily="34" charset="0"/>
              </a:rPr>
              <a:t>~30 active VOs: </a:t>
            </a:r>
            <a:r>
              <a:rPr lang="en-GB" sz="1800" dirty="0">
                <a:solidFill>
                  <a:prstClr val="black"/>
                </a:solidFill>
                <a:latin typeface="Arial" pitchFamily="34" charset="0"/>
                <a:sym typeface="Wingdings" pitchFamily="2" charset="2"/>
              </a:rPr>
              <a:t>constant</a:t>
            </a:r>
            <a:endParaRPr lang="en-GB" sz="1800" dirty="0">
              <a:solidFill>
                <a:prstClr val="black"/>
              </a:solidFill>
              <a:latin typeface="Arial" pitchFamily="34" charset="0"/>
            </a:endParaRPr>
          </a:p>
          <a:p>
            <a:pPr eaLnBrk="1" hangingPunct="1"/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1800" b="1" dirty="0">
              <a:latin typeface="Arial" pitchFamily="34" charset="0"/>
            </a:endParaRPr>
          </a:p>
          <a:p>
            <a:pPr eaLnBrk="1" hangingPunct="1"/>
            <a:r>
              <a:rPr lang="en-US" sz="1800" b="1" dirty="0" smtClean="0">
                <a:latin typeface="Arial" pitchFamily="34" charset="0"/>
                <a:cs typeface="Arial" pitchFamily="34" charset="0"/>
              </a:rPr>
              <a:t>User Communities</a:t>
            </a:r>
          </a:p>
          <a:p>
            <a:pPr lvl="1" eaLnBrk="1" hangingPunct="1"/>
            <a:r>
              <a:rPr lang="en-US" sz="1800" dirty="0" smtClean="0">
                <a:latin typeface="Arial" pitchFamily="34" charset="0"/>
                <a:cs typeface="Arial" pitchFamily="34" charset="0"/>
              </a:rPr>
              <a:t>Archeology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US" sz="1800" dirty="0">
                <a:latin typeface="Arial" pitchFamily="34" charset="0"/>
                <a:cs typeface="Arial" pitchFamily="34" charset="0"/>
              </a:rPr>
              <a:t>Astronomy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Astrophysics</a:t>
            </a:r>
          </a:p>
          <a:p>
            <a:pPr lvl="1" eaLnBrk="1" hangingPunct="1"/>
            <a:r>
              <a:rPr lang="en-US" sz="1800" dirty="0">
                <a:latin typeface="Arial" pitchFamily="34" charset="0"/>
                <a:cs typeface="Arial" pitchFamily="34" charset="0"/>
              </a:rPr>
              <a:t>Civil Protection</a:t>
            </a:r>
            <a:endParaRPr lang="en-GB" sz="1800" dirty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Comp. Chemistry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Earth Sciences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Finance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Fusion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Geophysics</a:t>
            </a:r>
          </a:p>
          <a:p>
            <a:pPr lvl="1" eaLnBrk="1" hangingPunct="1"/>
            <a:r>
              <a:rPr lang="en-US" sz="1800" dirty="0">
                <a:latin typeface="Arial" pitchFamily="34" charset="0"/>
                <a:cs typeface="Arial" pitchFamily="34" charset="0"/>
              </a:rPr>
              <a:t>High Energy Physics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Life Sciences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Multimedia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Material Sciences</a:t>
            </a:r>
          </a:p>
          <a:p>
            <a:pPr lvl="1" eaLnBrk="1" hangingPunct="1"/>
            <a:r>
              <a:rPr lang="en-GB" sz="1800" dirty="0">
                <a:latin typeface="Arial" pitchFamily="34" charset="0"/>
                <a:cs typeface="Arial" pitchFamily="34" charset="0"/>
              </a:rPr>
              <a:t>…</a:t>
            </a:r>
            <a:endParaRPr lang="en-US" sz="1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3" t="6052" r="17857" b="6647"/>
          <a:stretch/>
        </p:blipFill>
        <p:spPr bwMode="auto">
          <a:xfrm>
            <a:off x="2876953" y="1110168"/>
            <a:ext cx="4233529" cy="38937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771800" y="5003883"/>
            <a:ext cx="650690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Average </a:t>
            </a:r>
            <a:r>
              <a:rPr lang="en-GB" dirty="0"/>
              <a:t>usage 2010-2011 </a:t>
            </a:r>
            <a:r>
              <a:rPr lang="en-GB" dirty="0" err="1"/>
              <a:t>vs</a:t>
            </a:r>
            <a:r>
              <a:rPr lang="en-GB" dirty="0"/>
              <a:t> 2009-2010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26.6M jobs/month</a:t>
            </a:r>
            <a:r>
              <a:rPr lang="en-GB" dirty="0"/>
              <a:t>, 873,400 jobs/day (+420%)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74.6M CPU </a:t>
            </a:r>
            <a:r>
              <a:rPr lang="en-GB" dirty="0"/>
              <a:t>wall clock </a:t>
            </a:r>
            <a:r>
              <a:rPr lang="en-GB" dirty="0" smtClean="0"/>
              <a:t>hours/month (+</a:t>
            </a:r>
            <a:r>
              <a:rPr lang="en-GB" dirty="0"/>
              <a:t>86.5%)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GB" dirty="0" smtClean="0"/>
              <a:t>551M HEP-SPEC06 </a:t>
            </a:r>
            <a:r>
              <a:rPr lang="en-GB" dirty="0"/>
              <a:t>CPU wall clock </a:t>
            </a:r>
            <a:r>
              <a:rPr lang="en-GB" dirty="0" smtClean="0"/>
              <a:t>hours/month </a:t>
            </a:r>
            <a:r>
              <a:rPr lang="en-GB" dirty="0"/>
              <a:t>(+99.4%)</a:t>
            </a:r>
          </a:p>
          <a:p>
            <a:pPr marL="285750" indent="-285750">
              <a:buFont typeface="Arial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592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EGI Resource Providers and Operations Centres  1/2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40768"/>
            <a:ext cx="8928992" cy="4968552"/>
          </a:xfrm>
        </p:spPr>
        <p:txBody>
          <a:bodyPr/>
          <a:lstStyle/>
          <a:p>
            <a:r>
              <a:rPr lang="en-GB" sz="2400" b="1" dirty="0" smtClean="0"/>
              <a:t>22 National </a:t>
            </a:r>
            <a:r>
              <a:rPr lang="en-GB" sz="2400" b="1" dirty="0"/>
              <a:t>Operations </a:t>
            </a:r>
            <a:r>
              <a:rPr lang="en-GB" sz="2400" b="1" dirty="0" smtClean="0"/>
              <a:t>Centres</a:t>
            </a:r>
            <a:endParaRPr lang="en-GB" sz="2400" dirty="0" smtClean="0"/>
          </a:p>
          <a:p>
            <a:pPr lvl="1"/>
            <a:r>
              <a:rPr lang="en-GB" sz="2000" dirty="0" smtClean="0"/>
              <a:t>Armenia, Belarus, Bosnia and Herzegovina, Bulgaria, Cyprus, Croatia, Czech Republic, France, FYR of Macedonia, Germany, Georgia, Greece, Hungary, Israel, Italy, Montenegro, Poland, Romania, Serbia, Slovakia, Slovenia and Turkey</a:t>
            </a:r>
          </a:p>
          <a:p>
            <a:r>
              <a:rPr lang="en-GB" sz="2400" b="1" dirty="0" smtClean="0"/>
              <a:t>5 Federated </a:t>
            </a:r>
            <a:r>
              <a:rPr lang="en-GB" sz="2400" b="1" dirty="0"/>
              <a:t>Operations </a:t>
            </a:r>
            <a:r>
              <a:rPr lang="en-GB" sz="2400" b="1" dirty="0" smtClean="0"/>
              <a:t>Centres</a:t>
            </a:r>
            <a:r>
              <a:rPr lang="en-GB" sz="2400" dirty="0" smtClean="0"/>
              <a:t> (16 NGIs)</a:t>
            </a:r>
          </a:p>
          <a:p>
            <a:pPr lvl="1"/>
            <a:r>
              <a:rPr lang="en-GB" sz="2000" dirty="0" err="1" smtClean="0"/>
              <a:t>IberGrid</a:t>
            </a:r>
            <a:r>
              <a:rPr lang="en-GB" sz="2000" dirty="0" smtClean="0"/>
              <a:t> (Portugal </a:t>
            </a:r>
            <a:r>
              <a:rPr lang="en-GB" sz="2000" dirty="0"/>
              <a:t>and </a:t>
            </a:r>
            <a:r>
              <a:rPr lang="en-GB" sz="2000" dirty="0" smtClean="0"/>
              <a:t>Spain)</a:t>
            </a:r>
          </a:p>
          <a:p>
            <a:pPr lvl="1"/>
            <a:r>
              <a:rPr lang="en-GB" sz="2000" dirty="0" smtClean="0"/>
              <a:t>The Netherlands Federation (Belgium </a:t>
            </a:r>
            <a:r>
              <a:rPr lang="en-GB" sz="2000" dirty="0"/>
              <a:t>and </a:t>
            </a:r>
            <a:r>
              <a:rPr lang="en-GB" sz="2000" dirty="0" smtClean="0"/>
              <a:t>The Netherlands)</a:t>
            </a:r>
          </a:p>
          <a:p>
            <a:pPr lvl="1"/>
            <a:r>
              <a:rPr lang="en-GB" sz="2000" dirty="0" smtClean="0"/>
              <a:t>Russian Federation</a:t>
            </a:r>
            <a:r>
              <a:rPr lang="en-GB" sz="2000" dirty="0"/>
              <a:t> </a:t>
            </a:r>
            <a:r>
              <a:rPr lang="en-GB" sz="2000" dirty="0" smtClean="0"/>
              <a:t>(Russia </a:t>
            </a:r>
            <a:r>
              <a:rPr lang="en-GB" sz="2000" dirty="0"/>
              <a:t>and </a:t>
            </a:r>
            <a:r>
              <a:rPr lang="en-GB" sz="2000" dirty="0" smtClean="0"/>
              <a:t>Ukraine)</a:t>
            </a:r>
          </a:p>
          <a:p>
            <a:pPr lvl="1"/>
            <a:r>
              <a:rPr lang="en-GB" sz="2000" dirty="0" smtClean="0"/>
              <a:t>NDGF Federation (Austria</a:t>
            </a:r>
            <a:r>
              <a:rPr lang="en-GB" sz="2000" dirty="0"/>
              <a:t>, Denmark, Estonia, Finland, Latvia, Lithuania, Norway and </a:t>
            </a:r>
            <a:r>
              <a:rPr lang="en-GB" sz="2000" dirty="0" smtClean="0"/>
              <a:t>Sweden)</a:t>
            </a:r>
          </a:p>
          <a:p>
            <a:pPr lvl="1"/>
            <a:r>
              <a:rPr lang="en-GB" sz="2000" dirty="0" smtClean="0"/>
              <a:t>United </a:t>
            </a:r>
            <a:r>
              <a:rPr lang="en-GB" sz="2000" dirty="0"/>
              <a:t>Kingdom/Ireland </a:t>
            </a:r>
            <a:r>
              <a:rPr lang="en-GB" sz="2000" dirty="0" smtClean="0"/>
              <a:t>Federation </a:t>
            </a:r>
            <a:endParaRPr lang="en-GB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47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Infrastructure (Wikipedia)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eaLnBrk="1" hangingPunct="1">
              <a:buFont typeface="Arial" pitchFamily="34" charset="0"/>
              <a:buNone/>
            </a:pPr>
            <a:r>
              <a:rPr lang="en-GB" dirty="0" smtClean="0"/>
              <a:t>Infrastructure is the basic physical and organisational structures needed for the operation of a society or enterprise, or the services and facilities necessary for an economy to function</a:t>
            </a:r>
          </a:p>
          <a:p>
            <a:pPr marL="0" indent="0" algn="ctr" eaLnBrk="1" hangingPunct="1">
              <a:buFont typeface="Arial" pitchFamily="34" charset="0"/>
              <a:buNone/>
            </a:pPr>
            <a:endParaRPr lang="en-GB" dirty="0"/>
          </a:p>
          <a:p>
            <a:pPr marL="0" indent="0" algn="ctr" eaLnBrk="1" hangingPunct="1">
              <a:buFont typeface="Arial" pitchFamily="34" charset="0"/>
              <a:buNone/>
            </a:pPr>
            <a:r>
              <a:rPr lang="en-GB" dirty="0" smtClean="0"/>
              <a:t>EGI provides a service infrastructure that exposes and helps coordinate a resource infrastructure</a:t>
            </a:r>
          </a:p>
        </p:txBody>
      </p:sp>
      <p:sp>
        <p:nvSpPr>
          <p:cNvPr id="6148" name="Date Placeholder 6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49" name="Footer Placeholder 7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Project Presentation - May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5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32ED949-20FF-4B43-A31E-A2CDE4B5E171}" type="slidenum">
              <a:rPr lang="en-GB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4851" y="3964588"/>
            <a:ext cx="8542421" cy="52322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GB" sz="2800" dirty="0"/>
              <a:t>The Enterprise is the European Research Area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EGI Resource Providers and Operations Centres  </a:t>
            </a:r>
            <a:r>
              <a:rPr lang="en-GB" sz="3600" dirty="0" smtClean="0"/>
              <a:t>2/2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b="1" dirty="0" smtClean="0"/>
              <a:t>1 EIRO </a:t>
            </a:r>
            <a:r>
              <a:rPr lang="en-GB" sz="2400" b="1" dirty="0"/>
              <a:t>Operations Centre</a:t>
            </a:r>
            <a:r>
              <a:rPr lang="en-GB" sz="2400" dirty="0"/>
              <a:t>: CERN </a:t>
            </a:r>
          </a:p>
          <a:p>
            <a:r>
              <a:rPr lang="en-GB" sz="2400" b="1" dirty="0" smtClean="0"/>
              <a:t>4 Non-European </a:t>
            </a:r>
            <a:r>
              <a:rPr lang="en-GB" sz="2400" b="1" dirty="0"/>
              <a:t>Operations </a:t>
            </a:r>
            <a:r>
              <a:rPr lang="en-GB" sz="2400" b="1" dirty="0" smtClean="0"/>
              <a:t>Centres</a:t>
            </a:r>
          </a:p>
          <a:p>
            <a:pPr lvl="1"/>
            <a:r>
              <a:rPr lang="en-GB" sz="2400" i="1" dirty="0" smtClean="0"/>
              <a:t>Asia </a:t>
            </a:r>
            <a:r>
              <a:rPr lang="en-GB" sz="2400" i="1" dirty="0"/>
              <a:t>Pacific Federation</a:t>
            </a:r>
            <a:r>
              <a:rPr lang="en-GB" sz="2400" dirty="0"/>
              <a:t>: Australia, China, India, Japan, Malaysia, Philippines, South Korea, Taiwan and </a:t>
            </a:r>
            <a:r>
              <a:rPr lang="en-GB" sz="2400" dirty="0" smtClean="0"/>
              <a:t>Thailand</a:t>
            </a:r>
          </a:p>
          <a:p>
            <a:pPr lvl="1"/>
            <a:r>
              <a:rPr lang="en-GB" sz="2400" i="1" dirty="0" smtClean="0"/>
              <a:t>Canada </a:t>
            </a:r>
            <a:r>
              <a:rPr lang="en-GB" sz="2400" i="1" dirty="0"/>
              <a:t>Federation</a:t>
            </a:r>
            <a:r>
              <a:rPr lang="en-GB" sz="2400" dirty="0"/>
              <a:t>: Canada and </a:t>
            </a:r>
            <a:r>
              <a:rPr lang="en-GB" sz="2400" dirty="0" smtClean="0"/>
              <a:t>China</a:t>
            </a:r>
          </a:p>
          <a:p>
            <a:pPr lvl="1"/>
            <a:r>
              <a:rPr lang="en-GB" sz="2400" i="1" dirty="0" smtClean="0"/>
              <a:t>GISELA </a:t>
            </a:r>
            <a:r>
              <a:rPr lang="en-GB" sz="2400" i="1" dirty="0"/>
              <a:t>Consortium </a:t>
            </a:r>
            <a:r>
              <a:rPr lang="en-GB" sz="2400" dirty="0"/>
              <a:t>(IGALC Federation): Argentina, Brazil, and </a:t>
            </a:r>
            <a:r>
              <a:rPr lang="en-GB" sz="2400" dirty="0" smtClean="0"/>
              <a:t>Venezuela</a:t>
            </a:r>
          </a:p>
          <a:p>
            <a:pPr lvl="1"/>
            <a:r>
              <a:rPr lang="en-GB" sz="2400" i="1" dirty="0" smtClean="0"/>
              <a:t>Latin </a:t>
            </a:r>
            <a:r>
              <a:rPr lang="en-GB" sz="2400" i="1" dirty="0"/>
              <a:t>America</a:t>
            </a:r>
            <a:r>
              <a:rPr lang="en-GB" sz="2400" dirty="0"/>
              <a:t>: Brazil, Chile, Colombia and </a:t>
            </a:r>
            <a:r>
              <a:rPr lang="en-GB" sz="2400" dirty="0" smtClean="0"/>
              <a:t>Mexico</a:t>
            </a:r>
            <a:endParaRPr lang="en-GB" sz="2400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19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Operational Tools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188" y="1279301"/>
            <a:ext cx="8075612" cy="1429619"/>
          </a:xfrm>
        </p:spPr>
        <p:txBody>
          <a:bodyPr/>
          <a:lstStyle/>
          <a:p>
            <a:pPr lvl="0"/>
            <a:r>
              <a:rPr lang="en-GB" dirty="0" smtClean="0"/>
              <a:t>Develops and maintains operational tools</a:t>
            </a:r>
          </a:p>
          <a:p>
            <a:pPr lvl="1"/>
            <a:r>
              <a:rPr lang="en-GB" dirty="0" smtClean="0"/>
              <a:t>Regionalised for NGI deployment </a:t>
            </a:r>
          </a:p>
          <a:p>
            <a:endParaRPr lang="en-GB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- May 2011</a:t>
            </a:r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41</a:t>
            </a:fld>
            <a:endParaRPr lang="en-GB"/>
          </a:p>
        </p:txBody>
      </p:sp>
      <p:graphicFrame>
        <p:nvGraphicFramePr>
          <p:cNvPr id="6" name="Tabel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965313"/>
              </p:ext>
            </p:extLst>
          </p:nvPr>
        </p:nvGraphicFramePr>
        <p:xfrm>
          <a:off x="251520" y="2488272"/>
          <a:ext cx="8640961" cy="3749040"/>
        </p:xfrm>
        <a:graphic>
          <a:graphicData uri="http://schemas.openxmlformats.org/drawingml/2006/table">
            <a:tbl>
              <a:tblPr lastRow="1">
                <a:tableStyleId>{3C2FFA5D-87B4-456A-9821-1D502468CF0F}</a:tableStyleId>
              </a:tblPr>
              <a:tblGrid>
                <a:gridCol w="1944216"/>
                <a:gridCol w="5400600"/>
                <a:gridCol w="1296145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err="1"/>
                        <a:t>Tool</a:t>
                      </a:r>
                      <a:r>
                        <a:rPr lang="it-IT" sz="2400" b="1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/>
                        <a:t>Link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400" b="1" dirty="0" smtClean="0"/>
                        <a:t>Partner</a:t>
                      </a:r>
                      <a:endParaRPr lang="it-IT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b="1" dirty="0"/>
                        <a:t>Operations </a:t>
                      </a:r>
                      <a:r>
                        <a:rPr lang="it-IT" b="1" dirty="0" smtClean="0"/>
                        <a:t> Portal </a:t>
                      </a:r>
                      <a:endParaRPr lang="it-IT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3" tooltip="https://operations-portal.egi.eu/"/>
                        </a:rPr>
                        <a:t>https://operations-portal.egi.eu/</a:t>
                      </a:r>
                      <a:r>
                        <a:rPr lang="en-US" dirty="0"/>
                        <a:t> </a:t>
                      </a:r>
                      <a:r>
                        <a:rPr lang="en-US" dirty="0">
                          <a:hlinkClick r:id="rId4" tooltip="https://cic.egi.eu/"/>
                        </a:rPr>
                        <a:t>The old CIC portal</a:t>
                      </a:r>
                      <a:r>
                        <a:rPr lang="en-US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CNRS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b="1" dirty="0"/>
                        <a:t>Service </a:t>
                      </a:r>
                      <a:r>
                        <a:rPr lang="it-IT" b="1" dirty="0" err="1"/>
                        <a:t>Availability</a:t>
                      </a:r>
                      <a:r>
                        <a:rPr lang="it-IT" b="1" dirty="0"/>
                        <a:t> </a:t>
                      </a:r>
                      <a:r>
                        <a:rPr lang="it-IT" b="1" dirty="0" err="1"/>
                        <a:t>Monitoring</a:t>
                      </a:r>
                      <a:r>
                        <a:rPr lang="it-IT" b="1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Nagios </a:t>
                      </a:r>
                      <a:r>
                        <a:rPr lang="it-IT" dirty="0"/>
                        <a:t>and MyEGI </a:t>
                      </a:r>
                      <a:r>
                        <a:rPr lang="it-IT" dirty="0" smtClean="0"/>
                        <a:t>portals</a:t>
                      </a:r>
                      <a:r>
                        <a:rPr lang="it-IT" baseline="0" dirty="0" smtClean="0"/>
                        <a:t> fully regionalised at NGIs</a:t>
                      </a:r>
                      <a:r>
                        <a:rPr lang="it-IT" dirty="0" smtClean="0"/>
                        <a:t> </a:t>
                      </a:r>
                    </a:p>
                    <a:p>
                      <a:r>
                        <a:rPr lang="it-IT" dirty="0" smtClean="0">
                          <a:hlinkClick r:id="rId5"/>
                        </a:rPr>
                        <a:t>https://wiki.egi.eu/wiki/SAM_Instances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CERN/SRCE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b="1" dirty="0" err="1" smtClean="0"/>
                        <a:t>Grid</a:t>
                      </a:r>
                      <a:r>
                        <a:rPr lang="it-IT" b="1" dirty="0" smtClean="0"/>
                        <a:t> </a:t>
                      </a:r>
                      <a:r>
                        <a:rPr lang="it-IT" b="1" dirty="0" err="1" smtClean="0"/>
                        <a:t>Configuration</a:t>
                      </a:r>
                      <a:r>
                        <a:rPr lang="it-IT" b="1" dirty="0" smtClean="0"/>
                        <a:t> database (GOCDB) </a:t>
                      </a:r>
                      <a:endParaRPr lang="it-IT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>
                          <a:hlinkClick r:id="rId6" tooltip="https://goc.egi.eu/"/>
                        </a:rPr>
                        <a:t>https://goc.egi.eu/</a:t>
                      </a:r>
                      <a:r>
                        <a:rPr lang="it-IT" dirty="0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SFTC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EGI </a:t>
                      </a:r>
                      <a:r>
                        <a:rPr lang="it-IT" b="1" dirty="0" err="1" smtClean="0"/>
                        <a:t>Helpdesk</a:t>
                      </a:r>
                      <a:r>
                        <a:rPr lang="it-IT" b="1" dirty="0" smtClean="0"/>
                        <a:t> (GGUS) </a:t>
                      </a:r>
                      <a:endParaRPr lang="it-IT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>
                          <a:hlinkClick r:id="rId7" tooltip="http://helpdesk.egi.eu/"/>
                        </a:rPr>
                        <a:t>http://helpdesk.egi.eu/</a:t>
                      </a:r>
                      <a:r>
                        <a:rPr lang="it-IT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KIT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b="1" dirty="0"/>
                        <a:t>Accounting </a:t>
                      </a:r>
                      <a:r>
                        <a:rPr lang="it-IT" b="1" dirty="0" smtClean="0"/>
                        <a:t> Portal </a:t>
                      </a:r>
                      <a:endParaRPr lang="it-IT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>
                          <a:hlinkClick r:id="rId8" tooltip="http://accounting.egi.eu/"/>
                        </a:rPr>
                        <a:t>http://accounting.egi.eu/</a:t>
                      </a:r>
                      <a:r>
                        <a:rPr lang="it-IT"/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FCTSG</a:t>
                      </a:r>
                      <a:endParaRPr lang="it-IT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it-IT" dirty="0"/>
                        <a:t>Metrics </a:t>
                      </a:r>
                      <a:r>
                        <a:rPr lang="it-IT" dirty="0" smtClean="0"/>
                        <a:t> Portal </a:t>
                      </a:r>
                      <a:endParaRPr lang="it-IT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b="0" dirty="0">
                          <a:hlinkClick r:id="rId9" tooltip="http://metrics.egi.eu/"/>
                        </a:rPr>
                        <a:t>http://metrics.egi.eu/</a:t>
                      </a:r>
                      <a:endParaRPr lang="it-IT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it-IT" b="0" dirty="0" smtClean="0"/>
                        <a:t>FCTSG</a:t>
                      </a:r>
                      <a:endParaRPr lang="it-IT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1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Ops Tools Screenshots</a:t>
            </a:r>
            <a:endParaRPr lang="en-US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- May 2011</a:t>
            </a:r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42</a:t>
            </a:fld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14760" r="32969" b="32320"/>
          <a:stretch>
            <a:fillRect/>
          </a:stretch>
        </p:blipFill>
        <p:spPr bwMode="auto">
          <a:xfrm>
            <a:off x="72008" y="3933056"/>
            <a:ext cx="466994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3244" t="14760" r="30607" b="20981"/>
          <a:stretch>
            <a:fillRect/>
          </a:stretch>
        </p:blipFill>
        <p:spPr bwMode="auto">
          <a:xfrm>
            <a:off x="35496" y="1196752"/>
            <a:ext cx="4248472" cy="2261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 l="9150" t="13815" r="28835" b="10000"/>
          <a:stretch>
            <a:fillRect/>
          </a:stretch>
        </p:blipFill>
        <p:spPr bwMode="auto">
          <a:xfrm>
            <a:off x="5047960" y="3284985"/>
            <a:ext cx="409604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/>
          <a:srcRect l="2751" t="15036" r="22241" b="20705"/>
          <a:stretch>
            <a:fillRect/>
          </a:stretch>
        </p:blipFill>
        <p:spPr bwMode="auto">
          <a:xfrm>
            <a:off x="1979712" y="2564904"/>
            <a:ext cx="4140461" cy="221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/>
          <a:srcRect l="2160" t="15036" r="20469" b="18815"/>
          <a:stretch>
            <a:fillRect/>
          </a:stretch>
        </p:blipFill>
        <p:spPr bwMode="auto">
          <a:xfrm>
            <a:off x="4966509" y="1196752"/>
            <a:ext cx="417749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288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9712" y="115888"/>
            <a:ext cx="7164287" cy="865187"/>
          </a:xfrm>
        </p:spPr>
        <p:txBody>
          <a:bodyPr/>
          <a:lstStyle/>
          <a:p>
            <a:r>
              <a:rPr lang="en-US" sz="3900" dirty="0" smtClean="0"/>
              <a:t>Operational Tool Developments</a:t>
            </a:r>
            <a:endParaRPr lang="en-US" sz="3900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- May 2011</a:t>
            </a:r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3BA7E-98DB-430E-AE39-8AE2A08777D6}" type="slidenum">
              <a:rPr lang="en-GB" smtClean="0"/>
              <a:pPr/>
              <a:t>43</a:t>
            </a:fld>
            <a:endParaRPr lang="en-GB"/>
          </a:p>
        </p:txBody>
      </p:sp>
      <p:sp>
        <p:nvSpPr>
          <p:cNvPr id="5" name="Rettangolo 4"/>
          <p:cNvSpPr/>
          <p:nvPr/>
        </p:nvSpPr>
        <p:spPr>
          <a:xfrm>
            <a:off x="251520" y="1124744"/>
            <a:ext cx="8892480" cy="4327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cs typeface="Arial" pitchFamily="34" charset="0"/>
              </a:rPr>
              <a:t>Message Broker Network Configuration to support tools and operations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cs typeface="Arial" pitchFamily="34" charset="0"/>
              </a:rPr>
              <a:t>Development of the Central Accounting Repository (clients provided by the EMI project)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800" dirty="0" smtClean="0">
                <a:cs typeface="Arial" pitchFamily="34" charset="0"/>
              </a:rPr>
              <a:t>Development of accounting systems needed for “new” resource types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cs typeface="Arial" pitchFamily="34" charset="0"/>
              </a:rPr>
              <a:t>Billing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cs typeface="Arial" pitchFamily="34" charset="0"/>
              </a:rPr>
              <a:t>Accounting of application usage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cs typeface="Arial" pitchFamily="34" charset="0"/>
              </a:rPr>
              <a:t>Accounting of data usage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000" dirty="0" smtClean="0">
                <a:cs typeface="Arial" pitchFamily="34" charset="0"/>
              </a:rPr>
              <a:t>Accounting of capacity and cloud computing usage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24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>
          <a:xfrm>
            <a:off x="2303462" y="116632"/>
            <a:ext cx="6840538" cy="865187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Dissemination</a:t>
            </a:r>
          </a:p>
        </p:txBody>
      </p:sp>
      <p:sp>
        <p:nvSpPr>
          <p:cNvPr id="4099" name="Content Placeholder 13"/>
          <p:cNvSpPr>
            <a:spLocks noGrp="1"/>
          </p:cNvSpPr>
          <p:nvPr>
            <p:ph idx="1"/>
          </p:nvPr>
        </p:nvSpPr>
        <p:spPr>
          <a:xfrm>
            <a:off x="251520" y="1052736"/>
            <a:ext cx="8892480" cy="4525963"/>
          </a:xfrm>
        </p:spPr>
        <p:txBody>
          <a:bodyPr/>
          <a:lstStyle/>
          <a:p>
            <a:r>
              <a:rPr lang="en-GB" sz="1800" dirty="0" smtClean="0"/>
              <a:t>Disseminate </a:t>
            </a:r>
            <a:r>
              <a:rPr lang="en-GB" sz="1800" dirty="0"/>
              <a:t>EGI’s activity within the project and worldwide through its regionally dispersed dissemination contacts. </a:t>
            </a:r>
            <a:endParaRPr lang="en-GB" sz="1800" dirty="0" smtClean="0"/>
          </a:p>
          <a:p>
            <a:r>
              <a:rPr lang="en-GB" sz="1800" dirty="0" smtClean="0"/>
              <a:t>Developed the EGI branding and content </a:t>
            </a:r>
            <a:r>
              <a:rPr lang="en-GB" sz="1800" dirty="0"/>
              <a:t>for the project and event </a:t>
            </a:r>
            <a:r>
              <a:rPr lang="en-GB" sz="1800" dirty="0" smtClean="0"/>
              <a:t>websites.</a:t>
            </a:r>
          </a:p>
          <a:p>
            <a:r>
              <a:rPr lang="en-GB" sz="1800" dirty="0" smtClean="0"/>
              <a:t>Produced 12 monthly </a:t>
            </a:r>
            <a:r>
              <a:rPr lang="en-GB" sz="1800" dirty="0"/>
              <a:t>Director’s Letters, </a:t>
            </a:r>
            <a:r>
              <a:rPr lang="en-GB" sz="1800" dirty="0" smtClean="0"/>
              <a:t>4 issues of the EGI </a:t>
            </a:r>
            <a:r>
              <a:rPr lang="en-GB" sz="1800" i="1" dirty="0" smtClean="0"/>
              <a:t>Inspired </a:t>
            </a:r>
            <a:r>
              <a:rPr lang="en-GB" sz="1800" dirty="0" smtClean="0"/>
              <a:t>newsletter,  published success stories in </a:t>
            </a:r>
            <a:r>
              <a:rPr lang="en-GB" sz="1800" i="1" dirty="0" smtClean="0"/>
              <a:t>International </a:t>
            </a:r>
            <a:r>
              <a:rPr lang="en-GB" sz="1800" i="1" dirty="0"/>
              <a:t>Science Grid This Week</a:t>
            </a:r>
            <a:r>
              <a:rPr lang="en-GB" sz="1800" dirty="0"/>
              <a:t> and </a:t>
            </a:r>
            <a:r>
              <a:rPr lang="en-GB" sz="1800" i="1" dirty="0"/>
              <a:t>Public Service </a:t>
            </a:r>
            <a:r>
              <a:rPr lang="en-GB" sz="1800" i="1" dirty="0" smtClean="0"/>
              <a:t>Review</a:t>
            </a:r>
            <a:r>
              <a:rPr lang="en-GB" sz="1800" dirty="0" smtClean="0"/>
              <a:t>.</a:t>
            </a:r>
          </a:p>
          <a:p>
            <a:r>
              <a:rPr lang="en-GB" sz="1800" dirty="0" smtClean="0"/>
              <a:t>Produced a range of brochures </a:t>
            </a:r>
            <a:r>
              <a:rPr lang="en-GB" sz="1800" dirty="0"/>
              <a:t>and </a:t>
            </a:r>
            <a:r>
              <a:rPr lang="en-GB" sz="1800" dirty="0" smtClean="0"/>
              <a:t>posters.</a:t>
            </a:r>
          </a:p>
          <a:p>
            <a:r>
              <a:rPr lang="en-GB" sz="1800" dirty="0" smtClean="0"/>
              <a:t>EGI </a:t>
            </a:r>
            <a:r>
              <a:rPr lang="en-GB" sz="1800" dirty="0"/>
              <a:t>website received over 30,000 visitors in its first year, around 365,000 page views. </a:t>
            </a:r>
            <a:endParaRPr lang="en-GB" sz="1800" dirty="0" smtClean="0"/>
          </a:p>
          <a:p>
            <a:r>
              <a:rPr lang="en-GB" sz="1800" dirty="0" smtClean="0"/>
              <a:t>Attended a </a:t>
            </a:r>
            <a:r>
              <a:rPr lang="en-GB" sz="1800" dirty="0"/>
              <a:t>range of international </a:t>
            </a:r>
            <a:r>
              <a:rPr lang="en-GB" sz="1800" dirty="0" smtClean="0"/>
              <a:t>events, </a:t>
            </a:r>
            <a:r>
              <a:rPr lang="en-GB" sz="1800" dirty="0"/>
              <a:t>including ISC2010 in Germany, ICT 2010 in Brussels, </a:t>
            </a:r>
            <a:r>
              <a:rPr lang="en-GB" sz="1800" dirty="0" err="1"/>
              <a:t>eChallenges</a:t>
            </a:r>
            <a:r>
              <a:rPr lang="en-GB" sz="1800" dirty="0"/>
              <a:t> in Warsaw, SciTech in Brussels, ISGC in Taipei, and </a:t>
            </a:r>
            <a:r>
              <a:rPr lang="en-GB" sz="1800" dirty="0" smtClean="0"/>
              <a:t>SC10 </a:t>
            </a:r>
            <a:r>
              <a:rPr lang="en-GB" sz="1800" dirty="0"/>
              <a:t>in the </a:t>
            </a:r>
            <a:r>
              <a:rPr lang="en-GB" sz="1800" dirty="0" smtClean="0"/>
              <a:t>US.</a:t>
            </a:r>
          </a:p>
          <a:p>
            <a:r>
              <a:rPr lang="en-GB" sz="1800" dirty="0" smtClean="0"/>
              <a:t>Hosted </a:t>
            </a:r>
            <a:r>
              <a:rPr lang="en-GB" sz="1800" dirty="0"/>
              <a:t>booths at the EGI Technical and User Forums, and ran outreach campaigns that included printed materials, press releases, social media feeds and blogs. </a:t>
            </a:r>
            <a:endParaRPr lang="en-GB" sz="1800" dirty="0" smtClean="0"/>
          </a:p>
          <a:p>
            <a:r>
              <a:rPr lang="en-GB" sz="1800" dirty="0" smtClean="0"/>
              <a:t>NGIs in the International task contributed events</a:t>
            </a:r>
            <a:r>
              <a:rPr lang="en-GB" sz="1800" dirty="0"/>
              <a:t>, websites, materials, publications, papers, translations, press releases and outreach to policy makers.</a:t>
            </a:r>
          </a:p>
          <a:p>
            <a:endParaRPr lang="en-US" sz="1800" dirty="0" smtClean="0">
              <a:latin typeface="Arial" charset="0"/>
              <a:cs typeface="Arial" charset="0"/>
            </a:endParaRPr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GB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- May 2011</a:t>
            </a: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C015E2D-E04F-4B59-BFFF-0FD78C714558}" type="slidenum">
              <a:rPr lang="en-GB" smtClean="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GB" smtClean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9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Communications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-36512" y="1196752"/>
            <a:ext cx="2295821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Website</a:t>
            </a:r>
            <a:endParaRPr lang="en-GB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Wiki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/>
              <a:t>Blogs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Newsletters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Letters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GB" sz="2400" dirty="0" smtClean="0"/>
              <a:t>Social Media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350" y="1119302"/>
            <a:ext cx="4608512" cy="4648437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" y="3645024"/>
            <a:ext cx="6081614" cy="2592288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72" y="1119302"/>
            <a:ext cx="2952328" cy="4172190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12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16"/>
          <a:stretch/>
        </p:blipFill>
        <p:spPr>
          <a:xfrm>
            <a:off x="4761099" y="3645024"/>
            <a:ext cx="4347405" cy="2592288"/>
          </a:xfrm>
          <a:ln w="3175">
            <a:solidFill>
              <a:schemeClr val="tx1"/>
            </a:solidFill>
          </a:ln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871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0"/>
          <p:cNvSpPr>
            <a:spLocks noGrp="1"/>
          </p:cNvSpPr>
          <p:nvPr>
            <p:ph type="title"/>
          </p:nvPr>
        </p:nvSpPr>
        <p:spPr>
          <a:xfrm>
            <a:off x="2303462" y="116632"/>
            <a:ext cx="6840538" cy="865187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EGI Technical Forum 2010</a:t>
            </a:r>
          </a:p>
        </p:txBody>
      </p:sp>
      <p:sp>
        <p:nvSpPr>
          <p:cNvPr id="4099" name="Content Placeholder 13"/>
          <p:cNvSpPr>
            <a:spLocks noGrp="1"/>
          </p:cNvSpPr>
          <p:nvPr>
            <p:ph idx="1"/>
          </p:nvPr>
        </p:nvSpPr>
        <p:spPr>
          <a:xfrm>
            <a:off x="3203848" y="1052736"/>
            <a:ext cx="5940152" cy="4525963"/>
          </a:xfrm>
        </p:spPr>
        <p:txBody>
          <a:bodyPr/>
          <a:lstStyle/>
          <a:p>
            <a:r>
              <a:rPr lang="en-GB" sz="1600" dirty="0" smtClean="0"/>
              <a:t>Held in </a:t>
            </a:r>
            <a:r>
              <a:rPr lang="en-GB" sz="1600" dirty="0"/>
              <a:t>Amsterdam at the </a:t>
            </a:r>
            <a:r>
              <a:rPr lang="en-GB" sz="1600" dirty="0" err="1"/>
              <a:t>Beurs</a:t>
            </a:r>
            <a:r>
              <a:rPr lang="en-GB" sz="1600" dirty="0"/>
              <a:t> van </a:t>
            </a:r>
            <a:r>
              <a:rPr lang="en-GB" sz="1600" dirty="0" smtClean="0"/>
              <a:t>Berlage</a:t>
            </a:r>
            <a:r>
              <a:rPr lang="en-GB" sz="1600" dirty="0"/>
              <a:t>,</a:t>
            </a:r>
            <a:r>
              <a:rPr lang="en-GB" sz="1600" dirty="0" smtClean="0"/>
              <a:t>14 - 17 </a:t>
            </a:r>
            <a:r>
              <a:rPr lang="en-GB" sz="1600" dirty="0"/>
              <a:t>September </a:t>
            </a:r>
            <a:r>
              <a:rPr lang="en-GB" sz="1600" dirty="0" smtClean="0"/>
              <a:t>2010 in </a:t>
            </a:r>
            <a:r>
              <a:rPr lang="en-GB" sz="1600" dirty="0"/>
              <a:t>partnership with the </a:t>
            </a:r>
            <a:r>
              <a:rPr lang="en-GB" sz="1600" dirty="0" err="1"/>
              <a:t>BiG</a:t>
            </a:r>
            <a:r>
              <a:rPr lang="en-GB" sz="1600" dirty="0"/>
              <a:t> Grid </a:t>
            </a:r>
            <a:r>
              <a:rPr lang="en-GB" sz="1600" dirty="0" smtClean="0"/>
              <a:t>project, and </a:t>
            </a:r>
            <a:r>
              <a:rPr lang="en-GB" sz="1600" dirty="0"/>
              <a:t>attracted 570 delegates.  </a:t>
            </a:r>
            <a:endParaRPr lang="en-GB" sz="1600" dirty="0" smtClean="0"/>
          </a:p>
          <a:p>
            <a:r>
              <a:rPr lang="en-GB" sz="1600" dirty="0" smtClean="0"/>
              <a:t>First major </a:t>
            </a:r>
            <a:r>
              <a:rPr lang="en-GB" sz="1600" dirty="0"/>
              <a:t>event </a:t>
            </a:r>
            <a:r>
              <a:rPr lang="en-GB" sz="1600" dirty="0" smtClean="0"/>
              <a:t>for the </a:t>
            </a:r>
            <a:r>
              <a:rPr lang="en-GB" sz="1600" dirty="0"/>
              <a:t>EGI community and brought together European distributed computing projects and their collaborators in academia and businesses. </a:t>
            </a:r>
            <a:endParaRPr lang="en-GB" sz="1600" dirty="0" smtClean="0"/>
          </a:p>
          <a:p>
            <a:r>
              <a:rPr lang="en-GB" sz="1600" dirty="0" smtClean="0"/>
              <a:t>Aimed </a:t>
            </a:r>
            <a:r>
              <a:rPr lang="en-GB" sz="1600" dirty="0"/>
              <a:t>to establish collaborations between the new and the current European </a:t>
            </a:r>
            <a:r>
              <a:rPr lang="en-GB" sz="1600" dirty="0" smtClean="0"/>
              <a:t>DCI projects </a:t>
            </a:r>
            <a:r>
              <a:rPr lang="en-GB" sz="1600" dirty="0"/>
              <a:t>to meet the needs and requirements of the research community. </a:t>
            </a:r>
            <a:endParaRPr lang="en-GB" sz="1600" dirty="0" smtClean="0"/>
          </a:p>
          <a:p>
            <a:r>
              <a:rPr lang="en-GB" sz="1600" dirty="0"/>
              <a:t>I</a:t>
            </a:r>
            <a:r>
              <a:rPr lang="en-GB" sz="1600" dirty="0" smtClean="0"/>
              <a:t>ncluded </a:t>
            </a:r>
            <a:r>
              <a:rPr lang="en-GB" sz="1600" dirty="0"/>
              <a:t>290 contributions in the form of presentations, demos, posters and workshops. </a:t>
            </a:r>
            <a:endParaRPr lang="en-GB" sz="1600" dirty="0" smtClean="0"/>
          </a:p>
          <a:p>
            <a:r>
              <a:rPr lang="en-GB" sz="1600" dirty="0" smtClean="0"/>
              <a:t>22</a:t>
            </a:r>
            <a:r>
              <a:rPr lang="en-GB" sz="1600" dirty="0"/>
              <a:t>% </a:t>
            </a:r>
            <a:r>
              <a:rPr lang="en-GB" sz="1600" dirty="0" smtClean="0"/>
              <a:t>of delegates used the </a:t>
            </a:r>
            <a:r>
              <a:rPr lang="en-GB" sz="1600" dirty="0"/>
              <a:t>iPhone application, </a:t>
            </a:r>
            <a:r>
              <a:rPr lang="en-GB" sz="1600" dirty="0" smtClean="0"/>
              <a:t>28</a:t>
            </a:r>
            <a:r>
              <a:rPr lang="en-GB" sz="1600"/>
              <a:t>% </a:t>
            </a:r>
            <a:r>
              <a:rPr lang="en-GB" sz="1600" smtClean="0"/>
              <a:t>used </a:t>
            </a:r>
            <a:r>
              <a:rPr lang="en-GB" sz="1600" dirty="0"/>
              <a:t>Twitter, 10% Flickr, 25% YouTube, 8% the GLOBAL webcast of the plenaries and 28% read the </a:t>
            </a:r>
            <a:r>
              <a:rPr lang="en-GB" sz="1600" dirty="0" err="1"/>
              <a:t>GridCast</a:t>
            </a:r>
            <a:r>
              <a:rPr lang="en-GB" sz="1600" dirty="0"/>
              <a:t> blog.</a:t>
            </a:r>
          </a:p>
          <a:p>
            <a:r>
              <a:rPr lang="en-GB" sz="1600" dirty="0" smtClean="0"/>
              <a:t>Two </a:t>
            </a:r>
            <a:r>
              <a:rPr lang="en-GB" sz="1600" dirty="0"/>
              <a:t>press releases were issued </a:t>
            </a:r>
            <a:r>
              <a:rPr lang="en-GB" sz="1600" dirty="0" smtClean="0"/>
              <a:t>leading </a:t>
            </a:r>
            <a:r>
              <a:rPr lang="en-GB" sz="1600" dirty="0"/>
              <a:t>to 27 press </a:t>
            </a:r>
            <a:r>
              <a:rPr lang="en-GB" sz="1600" dirty="0" smtClean="0"/>
              <a:t>cuttings, </a:t>
            </a:r>
            <a:r>
              <a:rPr lang="en-GB" sz="1600" dirty="0"/>
              <a:t>including </a:t>
            </a:r>
            <a:r>
              <a:rPr lang="en-GB" sz="1600" i="1" dirty="0" err="1" smtClean="0"/>
              <a:t>HPCwire</a:t>
            </a:r>
            <a:r>
              <a:rPr lang="en-GB" sz="1600" dirty="0"/>
              <a:t>, </a:t>
            </a:r>
            <a:r>
              <a:rPr lang="en-GB" sz="1600" i="1" dirty="0" err="1"/>
              <a:t>iSGTW</a:t>
            </a:r>
            <a:r>
              <a:rPr lang="en-GB" sz="1600" dirty="0"/>
              <a:t>, </a:t>
            </a:r>
            <a:r>
              <a:rPr lang="en-GB" sz="1600" i="1" dirty="0"/>
              <a:t>ZDNet</a:t>
            </a:r>
            <a:r>
              <a:rPr lang="en-GB" sz="1600" dirty="0"/>
              <a:t>, </a:t>
            </a:r>
            <a:r>
              <a:rPr lang="en-GB" sz="1600" i="1" dirty="0"/>
              <a:t>Yahoo News</a:t>
            </a:r>
            <a:r>
              <a:rPr lang="en-GB" sz="1600" dirty="0"/>
              <a:t>, </a:t>
            </a:r>
            <a:r>
              <a:rPr lang="en-GB" sz="1600" i="1" dirty="0" err="1"/>
              <a:t>ITnews</a:t>
            </a:r>
            <a:r>
              <a:rPr lang="en-GB" sz="1600" dirty="0"/>
              <a:t> in Australia, </a:t>
            </a:r>
            <a:r>
              <a:rPr lang="en-GB" sz="1600" i="1" dirty="0"/>
              <a:t>Science Business</a:t>
            </a:r>
            <a:r>
              <a:rPr lang="en-GB" sz="1600" dirty="0"/>
              <a:t> and </a:t>
            </a:r>
            <a:r>
              <a:rPr lang="en-GB" sz="1600" i="1" dirty="0"/>
              <a:t>Environment &amp; Energy </a:t>
            </a:r>
            <a:r>
              <a:rPr lang="en-GB" sz="1600" i="1" dirty="0" smtClean="0"/>
              <a:t>Management</a:t>
            </a:r>
            <a:r>
              <a:rPr lang="en-GB" sz="1600" dirty="0" smtClean="0"/>
              <a:t>.</a:t>
            </a:r>
          </a:p>
          <a:p>
            <a:r>
              <a:rPr lang="en-GB" sz="1600" dirty="0" err="1" smtClean="0"/>
              <a:t>GridCast</a:t>
            </a:r>
            <a:r>
              <a:rPr lang="en-GB" sz="1600" dirty="0" smtClean="0"/>
              <a:t> </a:t>
            </a:r>
            <a:r>
              <a:rPr lang="en-GB" sz="1600" dirty="0"/>
              <a:t>team from e-</a:t>
            </a:r>
            <a:r>
              <a:rPr lang="en-GB" sz="1600" dirty="0" err="1"/>
              <a:t>ScienceTalk</a:t>
            </a:r>
            <a:r>
              <a:rPr lang="en-GB" sz="1600" dirty="0"/>
              <a:t> </a:t>
            </a:r>
            <a:r>
              <a:rPr lang="en-GB" sz="1600" dirty="0" smtClean="0"/>
              <a:t>produced 26 </a:t>
            </a:r>
            <a:r>
              <a:rPr lang="en-GB" sz="1600" dirty="0"/>
              <a:t>posts on the blog and 6 videos on YouTube. </a:t>
            </a:r>
          </a:p>
          <a:p>
            <a:endParaRPr lang="en-GB" sz="1800" dirty="0"/>
          </a:p>
          <a:p>
            <a:endParaRPr lang="en-US" sz="1800" dirty="0" smtClean="0">
              <a:latin typeface="Arial" charset="0"/>
              <a:cs typeface="Arial" charset="0"/>
            </a:endParaRPr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30/05/2011</a:t>
            </a:r>
            <a:endParaRPr lang="en-GB" smtClean="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1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  <a:cs typeface="Arial" charset="0"/>
              </a:rPr>
              <a:t>Project Presentation - May 2011</a:t>
            </a: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C015E2D-E04F-4B59-BFFF-0FD78C714558}" type="slidenum">
              <a:rPr lang="en-GB" smtClean="0">
                <a:solidFill>
                  <a:schemeClr val="bg1"/>
                </a:solidFill>
                <a:cs typeface="Arial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GB" smtClean="0">
              <a:solidFill>
                <a:schemeClr val="bg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9" y="1412776"/>
            <a:ext cx="2924585" cy="2088232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49" y="3789040"/>
            <a:ext cx="2880320" cy="2310018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104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EGI User Forum 2011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7904" y="1124744"/>
            <a:ext cx="5400600" cy="5040560"/>
          </a:xfrm>
        </p:spPr>
        <p:txBody>
          <a:bodyPr/>
          <a:lstStyle/>
          <a:p>
            <a:r>
              <a:rPr lang="en-GB" sz="1600" dirty="0"/>
              <a:t>O</a:t>
            </a:r>
            <a:r>
              <a:rPr lang="en-GB" sz="1600" dirty="0" smtClean="0"/>
              <a:t>rganised </a:t>
            </a:r>
            <a:r>
              <a:rPr lang="en-GB" sz="1600" dirty="0"/>
              <a:t>by EGI.eu, Vilnius University and LITNET in Vilnius, Lithuania, 11-14 April 2011, with the support of </a:t>
            </a:r>
            <a:r>
              <a:rPr lang="en-GB" sz="1600" dirty="0" smtClean="0"/>
              <a:t>the European </a:t>
            </a:r>
            <a:r>
              <a:rPr lang="en-GB" sz="1600" dirty="0"/>
              <a:t>Middleware Initiative (EMI) </a:t>
            </a:r>
            <a:r>
              <a:rPr lang="en-GB" sz="1600" dirty="0" smtClean="0"/>
              <a:t>and </a:t>
            </a:r>
            <a:r>
              <a:rPr lang="en-GB" sz="1600" dirty="0"/>
              <a:t>local secretariat BAIP. </a:t>
            </a:r>
            <a:endParaRPr lang="en-GB" sz="1600" dirty="0" smtClean="0"/>
          </a:p>
          <a:p>
            <a:r>
              <a:rPr lang="en-GB" sz="1600" dirty="0" smtClean="0"/>
              <a:t>Held at </a:t>
            </a:r>
            <a:r>
              <a:rPr lang="en-GB" sz="1600" dirty="0"/>
              <a:t>the Radisson </a:t>
            </a:r>
            <a:r>
              <a:rPr lang="en-GB" sz="1600" dirty="0" err="1"/>
              <a:t>Blu</a:t>
            </a:r>
            <a:r>
              <a:rPr lang="en-GB" sz="1600" dirty="0"/>
              <a:t> </a:t>
            </a:r>
            <a:r>
              <a:rPr lang="en-GB" sz="1600" dirty="0" err="1" smtClean="0"/>
              <a:t>Lietuva</a:t>
            </a:r>
            <a:r>
              <a:rPr lang="en-GB" sz="1600" dirty="0" smtClean="0"/>
              <a:t> </a:t>
            </a:r>
            <a:r>
              <a:rPr lang="en-GB" sz="1600" dirty="0"/>
              <a:t>in Vilnius, </a:t>
            </a:r>
            <a:r>
              <a:rPr lang="en-GB" sz="1600" dirty="0" smtClean="0"/>
              <a:t>Lithuania, showcasing the </a:t>
            </a:r>
            <a:r>
              <a:rPr lang="en-GB" sz="1600" dirty="0"/>
              <a:t>diversity of </a:t>
            </a:r>
            <a:r>
              <a:rPr lang="en-GB" sz="1600" dirty="0" smtClean="0"/>
              <a:t>the EGI </a:t>
            </a:r>
            <a:r>
              <a:rPr lang="en-GB" sz="1600" dirty="0"/>
              <a:t>user </a:t>
            </a:r>
            <a:r>
              <a:rPr lang="en-GB" sz="1600" dirty="0" smtClean="0"/>
              <a:t>community, attended by 427 delegates.</a:t>
            </a:r>
          </a:p>
          <a:p>
            <a:r>
              <a:rPr lang="en-GB" sz="1600" dirty="0" smtClean="0"/>
              <a:t>Programme included networking </a:t>
            </a:r>
            <a:r>
              <a:rPr lang="en-GB" sz="1600" dirty="0"/>
              <a:t>and opportunities to ‘meet the </a:t>
            </a:r>
            <a:r>
              <a:rPr lang="en-GB" sz="1600" dirty="0" smtClean="0"/>
              <a:t>EMI experts’.</a:t>
            </a:r>
          </a:p>
          <a:p>
            <a:r>
              <a:rPr lang="en-GB" sz="1600" dirty="0" smtClean="0"/>
              <a:t>Featured </a:t>
            </a:r>
            <a:r>
              <a:rPr lang="en-GB" sz="1600" dirty="0"/>
              <a:t>196 contributions, 173 speakers and 34 session conveners. </a:t>
            </a:r>
            <a:endParaRPr lang="en-GB" sz="1600" dirty="0" smtClean="0"/>
          </a:p>
          <a:p>
            <a:r>
              <a:rPr lang="en-GB" sz="1600" dirty="0" smtClean="0"/>
              <a:t>Over </a:t>
            </a:r>
            <a:r>
              <a:rPr lang="en-GB" sz="1600" dirty="0"/>
              <a:t>250 images </a:t>
            </a:r>
            <a:r>
              <a:rPr lang="en-GB" sz="1600" dirty="0" smtClean="0"/>
              <a:t>on Flickr, 30 </a:t>
            </a:r>
            <a:r>
              <a:rPr lang="en-GB" sz="1600" dirty="0"/>
              <a:t>posts </a:t>
            </a:r>
            <a:r>
              <a:rPr lang="en-GB" sz="1600" dirty="0" smtClean="0"/>
              <a:t>on the </a:t>
            </a:r>
            <a:r>
              <a:rPr lang="en-GB" sz="1600" dirty="0" err="1"/>
              <a:t>GridCast</a:t>
            </a:r>
            <a:r>
              <a:rPr lang="en-GB" sz="1600" dirty="0"/>
              <a:t> </a:t>
            </a:r>
            <a:r>
              <a:rPr lang="en-GB" sz="1600" dirty="0" smtClean="0"/>
              <a:t>blog, including </a:t>
            </a:r>
            <a:r>
              <a:rPr lang="en-GB" sz="1600" dirty="0"/>
              <a:t>14 videos and slide shows. Over 2,600 unique visitors visited the main event website, representing 20,000 page views. </a:t>
            </a:r>
          </a:p>
          <a:p>
            <a:r>
              <a:rPr lang="en-GB" sz="1600" dirty="0" smtClean="0"/>
              <a:t>Press </a:t>
            </a:r>
            <a:r>
              <a:rPr lang="en-GB" sz="1600" dirty="0"/>
              <a:t>articles appeared in </a:t>
            </a:r>
            <a:r>
              <a:rPr lang="en-GB" sz="1600" i="1" dirty="0" err="1"/>
              <a:t>HPCWire</a:t>
            </a:r>
            <a:r>
              <a:rPr lang="en-GB" sz="1600" dirty="0"/>
              <a:t>, the SSI blog, the </a:t>
            </a:r>
            <a:r>
              <a:rPr lang="en-GB" sz="1600" dirty="0" smtClean="0"/>
              <a:t>GÉANT </a:t>
            </a:r>
            <a:r>
              <a:rPr lang="en-GB" sz="1600" dirty="0"/>
              <a:t>newsletter and </a:t>
            </a:r>
            <a:r>
              <a:rPr lang="en-GB" sz="1600" i="1" dirty="0" err="1"/>
              <a:t>iSGTW</a:t>
            </a:r>
            <a:r>
              <a:rPr lang="en-GB" sz="1600" dirty="0"/>
              <a:t>. </a:t>
            </a:r>
            <a:endParaRPr lang="en-GB" sz="1600" dirty="0" smtClean="0"/>
          </a:p>
          <a:p>
            <a:r>
              <a:rPr lang="en-GB" sz="1600" dirty="0" smtClean="0"/>
              <a:t>Book </a:t>
            </a:r>
            <a:r>
              <a:rPr lang="en-GB" sz="1600" dirty="0"/>
              <a:t>of Abstracts </a:t>
            </a:r>
            <a:r>
              <a:rPr lang="en-GB" sz="1600" dirty="0" smtClean="0"/>
              <a:t>published for distribution at the event.</a:t>
            </a:r>
            <a:endParaRPr lang="en-GB" sz="1600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3384376" cy="4780620"/>
          </a:xfrm>
          <a:prstGeom prst="rect">
            <a:avLst/>
          </a:prstGeom>
          <a:effectLst>
            <a:outerShdw blurRad="88900" dist="88900" dir="13500000" algn="br" rotWithShape="0">
              <a:prstClr val="black">
                <a:alpha val="40000"/>
              </a:prstClr>
            </a:outerShdw>
          </a:effec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Project Presentation - May 2011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83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EGI means Innovation</a:t>
            </a:r>
          </a:p>
        </p:txBody>
      </p:sp>
      <p:sp>
        <p:nvSpPr>
          <p:cNvPr id="19459" name="Content Placeholder 6"/>
          <p:cNvSpPr>
            <a:spLocks noGrp="1"/>
          </p:cNvSpPr>
          <p:nvPr>
            <p:ph idx="1"/>
          </p:nvPr>
        </p:nvSpPr>
        <p:spPr>
          <a:xfrm>
            <a:off x="395288" y="1196975"/>
            <a:ext cx="8569325" cy="4525963"/>
          </a:xfrm>
        </p:spPr>
        <p:txBody>
          <a:bodyPr/>
          <a:lstStyle/>
          <a:p>
            <a:pPr eaLnBrk="1" hangingPunct="1"/>
            <a:r>
              <a:rPr lang="en-GB" smtClean="0"/>
              <a:t>Deploy Technology Innovation</a:t>
            </a:r>
          </a:p>
          <a:p>
            <a:pPr lvl="1" eaLnBrk="1" hangingPunct="1"/>
            <a:r>
              <a:rPr lang="en-GB" smtClean="0"/>
              <a:t>Distributed Computing continues to evolve</a:t>
            </a:r>
          </a:p>
          <a:p>
            <a:pPr lvl="2" eaLnBrk="1" hangingPunct="1"/>
            <a:r>
              <a:rPr lang="en-GB" smtClean="0">
                <a:sym typeface="Wingdings" pitchFamily="2" charset="2"/>
              </a:rPr>
              <a:t>To include: Grids, Desktops, Virtualisation, Clouds, …</a:t>
            </a:r>
          </a:p>
          <a:p>
            <a:pPr eaLnBrk="1" hangingPunct="1"/>
            <a:r>
              <a:rPr lang="en-GB" smtClean="0">
                <a:sym typeface="Wingdings" pitchFamily="2" charset="2"/>
              </a:rPr>
              <a:t>Enable Software Innovation</a:t>
            </a:r>
          </a:p>
          <a:p>
            <a:pPr lvl="1" eaLnBrk="1" hangingPunct="1"/>
            <a:r>
              <a:rPr lang="en-GB" smtClean="0">
                <a:sym typeface="Wingdings" pitchFamily="2" charset="2"/>
              </a:rPr>
              <a:t>Provide reliable persistent technology platform</a:t>
            </a:r>
          </a:p>
          <a:p>
            <a:pPr lvl="2" eaLnBrk="1" hangingPunct="1"/>
            <a:r>
              <a:rPr lang="en-GB" smtClean="0">
                <a:sym typeface="Wingdings" pitchFamily="2" charset="2"/>
              </a:rPr>
              <a:t>Tools built on gLite/UNICORE/ARC/Globus</a:t>
            </a:r>
          </a:p>
          <a:p>
            <a:pPr eaLnBrk="1" hangingPunct="1"/>
            <a:r>
              <a:rPr lang="en-GB" smtClean="0">
                <a:sym typeface="Wingdings" pitchFamily="2" charset="2"/>
              </a:rPr>
              <a:t>Support Research Innovation</a:t>
            </a:r>
          </a:p>
          <a:p>
            <a:pPr lvl="1" eaLnBrk="1" hangingPunct="1"/>
            <a:r>
              <a:rPr lang="en-GB" smtClean="0">
                <a:sym typeface="Wingdings" pitchFamily="2" charset="2"/>
              </a:rPr>
              <a:t>Infrastructure for data driven research</a:t>
            </a:r>
          </a:p>
          <a:p>
            <a:pPr lvl="2" eaLnBrk="1" hangingPunct="1"/>
            <a:r>
              <a:rPr lang="en-GB" smtClean="0">
                <a:sym typeface="Wingdings" pitchFamily="2" charset="2"/>
              </a:rPr>
              <a:t>Support for international research (e.g. ESFRI)</a:t>
            </a:r>
          </a:p>
          <a:p>
            <a:pPr lvl="2" eaLnBrk="1" hangingPunct="1"/>
            <a:endParaRPr lang="en-GB" smtClean="0">
              <a:sym typeface="Wingdings" pitchFamily="2" charset="2"/>
            </a:endParaRPr>
          </a:p>
          <a:p>
            <a:pPr lvl="1" eaLnBrk="1" hangingPunct="1"/>
            <a:endParaRPr lang="en-GB" smtClean="0">
              <a:sym typeface="Wingdings" pitchFamily="2" charset="2"/>
            </a:endParaRPr>
          </a:p>
          <a:p>
            <a:pPr lvl="1" eaLnBrk="1" hangingPunct="1"/>
            <a:endParaRPr lang="en-GB" smtClean="0"/>
          </a:p>
        </p:txBody>
      </p:sp>
      <p:sp>
        <p:nvSpPr>
          <p:cNvPr id="1946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46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946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A21C5A-2A6F-4AFC-A493-CC489EAA326D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fi-FI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32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Technology Innovation</a:t>
            </a:r>
          </a:p>
        </p:txBody>
      </p:sp>
      <p:sp>
        <p:nvSpPr>
          <p:cNvPr id="22531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GB" dirty="0" smtClean="0"/>
              <a:t>Will come from outside EGI</a:t>
            </a:r>
          </a:p>
          <a:p>
            <a:pPr lvl="1" eaLnBrk="1" hangingPunct="1"/>
            <a:r>
              <a:rPr lang="en-GB" dirty="0" smtClean="0"/>
              <a:t>Moving research technologies into production</a:t>
            </a:r>
          </a:p>
          <a:p>
            <a:pPr eaLnBrk="1" hangingPunct="1"/>
            <a:r>
              <a:rPr lang="en-GB" dirty="0" smtClean="0"/>
              <a:t>Partnership with technology projects</a:t>
            </a:r>
          </a:p>
          <a:p>
            <a:pPr lvl="1" eaLnBrk="1" hangingPunct="1"/>
            <a:r>
              <a:rPr lang="en-GB" dirty="0" smtClean="0"/>
              <a:t>EMI (European Middleware Initiative)</a:t>
            </a:r>
          </a:p>
          <a:p>
            <a:pPr lvl="1" eaLnBrk="1" hangingPunct="1"/>
            <a:r>
              <a:rPr lang="en-GB" dirty="0" smtClean="0"/>
              <a:t>IGE (Initiative for Globus in Europe)</a:t>
            </a:r>
          </a:p>
          <a:p>
            <a:pPr lvl="1" eaLnBrk="1" hangingPunct="1"/>
            <a:r>
              <a:rPr lang="en-GB" dirty="0" smtClean="0"/>
              <a:t>EDGI (</a:t>
            </a:r>
            <a:r>
              <a:rPr lang="en-US" dirty="0" smtClean="0"/>
              <a:t>European Desktop Grid Initiative)</a:t>
            </a:r>
            <a:endParaRPr lang="en-GB" dirty="0" smtClean="0"/>
          </a:p>
          <a:p>
            <a:pPr lvl="1" eaLnBrk="1" hangingPunct="1"/>
            <a:r>
              <a:rPr lang="en-GB" dirty="0" err="1" smtClean="0"/>
              <a:t>StratusLab</a:t>
            </a:r>
            <a:endParaRPr lang="en-GB" dirty="0" smtClean="0"/>
          </a:p>
          <a:p>
            <a:pPr lvl="1" eaLnBrk="1" hangingPunct="1"/>
            <a:r>
              <a:rPr lang="en-GB" dirty="0" err="1" smtClean="0"/>
              <a:t>VenusC</a:t>
            </a:r>
            <a:endParaRPr lang="en-GB" dirty="0" smtClean="0"/>
          </a:p>
          <a:p>
            <a:pPr lvl="1" eaLnBrk="1" hangingPunct="1"/>
            <a:r>
              <a:rPr lang="en-GB" dirty="0" smtClean="0"/>
              <a:t>SAGA</a:t>
            </a:r>
          </a:p>
          <a:p>
            <a:pPr lvl="1" eaLnBrk="1" hangingPunct="1"/>
            <a:endParaRPr lang="en-GB" dirty="0" smtClean="0"/>
          </a:p>
        </p:txBody>
      </p:sp>
      <p:sp>
        <p:nvSpPr>
          <p:cNvPr id="22532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253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253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E439AD-F805-47EC-93C9-3A81B5A16026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fi-FI" dirty="0">
              <a:solidFill>
                <a:schemeClr val="bg1"/>
              </a:solidFill>
            </a:endParaRPr>
          </a:p>
        </p:txBody>
      </p:sp>
      <p:pic>
        <p:nvPicPr>
          <p:cNvPr id="22535" name="Picture 5" descr="C:\Users\SHINSE~1\AppData\Local\Temp\Rar$DR03.006\Logo_EMI_RGB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938" y="3090094"/>
            <a:ext cx="2024062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5251450"/>
            <a:ext cx="2447925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AutoShape 10" descr="IGE_LOGO.jpg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8" name="AutoShape 12" descr="IGE_LOGO.jpg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2539" name="Picture 6" descr="C:\Users\snewhous\AppData\Local\Temp\IGE_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0326"/>
          <a:stretch>
            <a:fillRect/>
          </a:stretch>
        </p:blipFill>
        <p:spPr bwMode="auto">
          <a:xfrm>
            <a:off x="7364413" y="1125538"/>
            <a:ext cx="1743075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650" y="5324475"/>
            <a:ext cx="801688" cy="82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41" name="Picture 14" descr="http://www.venus-c.eu/venus-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5492750"/>
            <a:ext cx="1925637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is a Grid?</a:t>
            </a:r>
          </a:p>
        </p:txBody>
      </p:sp>
      <p:sp>
        <p:nvSpPr>
          <p:cNvPr id="717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 grid consists of distributed resources controlled by separate organisations that be systematically used securely by users external to that organisation</a:t>
            </a:r>
          </a:p>
          <a:p>
            <a:pPr eaLnBrk="1" hangingPunct="1"/>
            <a:r>
              <a:rPr lang="en-GB" smtClean="0"/>
              <a:t>Resources can include:</a:t>
            </a:r>
          </a:p>
          <a:p>
            <a:pPr lvl="1" eaLnBrk="1" hangingPunct="1"/>
            <a:r>
              <a:rPr lang="en-GB" smtClean="0"/>
              <a:t>Commodity or HPC clusters</a:t>
            </a:r>
          </a:p>
          <a:p>
            <a:pPr lvl="1" eaLnBrk="1" hangingPunct="1"/>
            <a:r>
              <a:rPr lang="en-GB" smtClean="0"/>
              <a:t>Disk or tape storage</a:t>
            </a:r>
          </a:p>
          <a:p>
            <a:pPr lvl="1" eaLnBrk="1" hangingPunct="1"/>
            <a:r>
              <a:rPr lang="en-GB" smtClean="0"/>
              <a:t>Instruments</a:t>
            </a:r>
          </a:p>
          <a:p>
            <a:pPr lvl="1" eaLnBrk="1" hangingPunct="1"/>
            <a:r>
              <a:rPr lang="en-GB" smtClean="0"/>
              <a:t>Data Archives or Digital Libraries</a:t>
            </a:r>
          </a:p>
        </p:txBody>
      </p:sp>
      <p:sp>
        <p:nvSpPr>
          <p:cNvPr id="7172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17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7174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E5DED5-60B2-4585-A5A2-7E92A9DE0233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fi-FI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Software Innovation</a:t>
            </a:r>
          </a:p>
        </p:txBody>
      </p:sp>
      <p:sp>
        <p:nvSpPr>
          <p:cNvPr id="23555" name="Content Placeholder 6"/>
          <p:cNvSpPr>
            <a:spLocks noGrp="1"/>
          </p:cNvSpPr>
          <p:nvPr>
            <p:ph idx="1"/>
          </p:nvPr>
        </p:nvSpPr>
        <p:spPr>
          <a:xfrm>
            <a:off x="611188" y="1412776"/>
            <a:ext cx="8425308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Will also come from outside EGI</a:t>
            </a:r>
          </a:p>
          <a:p>
            <a:pPr lvl="1" eaLnBrk="1" hangingPunct="1"/>
            <a:r>
              <a:rPr lang="en-GB" dirty="0" smtClean="0"/>
              <a:t>EGI is a neutral platform for applications</a:t>
            </a:r>
          </a:p>
          <a:p>
            <a:pPr eaLnBrk="1" hangingPunct="1"/>
            <a:r>
              <a:rPr lang="en-GB" dirty="0" smtClean="0"/>
              <a:t>EGI cannot support all services for all users</a:t>
            </a:r>
          </a:p>
          <a:p>
            <a:pPr lvl="1" eaLnBrk="1" hangingPunct="1"/>
            <a:r>
              <a:rPr lang="en-GB" dirty="0" smtClean="0"/>
              <a:t>Every community needs something different</a:t>
            </a:r>
          </a:p>
          <a:p>
            <a:pPr eaLnBrk="1" hangingPunct="1"/>
            <a:r>
              <a:rPr lang="en-GB" dirty="0" smtClean="0"/>
              <a:t>Foster innovation within different ‘sectors’</a:t>
            </a:r>
          </a:p>
          <a:p>
            <a:pPr lvl="1" eaLnBrk="1" hangingPunct="1"/>
            <a:r>
              <a:rPr lang="en-GB" dirty="0"/>
              <a:t>e</a:t>
            </a:r>
            <a:r>
              <a:rPr lang="en-GB" dirty="0" smtClean="0"/>
              <a:t>.g. Digital Libraries</a:t>
            </a:r>
          </a:p>
          <a:p>
            <a:pPr lvl="2" eaLnBrk="1" hangingPunct="1"/>
            <a:r>
              <a:rPr lang="en-GB" dirty="0" err="1" smtClean="0"/>
              <a:t>gCube</a:t>
            </a:r>
            <a:r>
              <a:rPr lang="en-GB" dirty="0" smtClean="0"/>
              <a:t> from D4Science</a:t>
            </a:r>
          </a:p>
          <a:p>
            <a:pPr lvl="1" eaLnBrk="1" hangingPunct="1"/>
            <a:endParaRPr lang="en-GB" dirty="0" smtClean="0"/>
          </a:p>
          <a:p>
            <a:pPr eaLnBrk="1" hangingPunct="1"/>
            <a:endParaRPr lang="en-GB" dirty="0" smtClean="0"/>
          </a:p>
        </p:txBody>
      </p:sp>
      <p:sp>
        <p:nvSpPr>
          <p:cNvPr id="23556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557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355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C04F76F-4567-4205-A6FF-D6D63AF5DF01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fi-FI" dirty="0">
              <a:solidFill>
                <a:schemeClr val="bg1"/>
              </a:solidFill>
            </a:endParaRPr>
          </a:p>
        </p:txBody>
      </p:sp>
      <p:pic>
        <p:nvPicPr>
          <p:cNvPr id="23559" name="Picture 8" descr="http://t2.gstatic.com/images?q=tbn:Pf42Ywr7cGNwBM:http://upload.wikimedia.org/wikipedia/en/b/b5/D4scienc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487863"/>
            <a:ext cx="1797050" cy="69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Research Innovation</a:t>
            </a:r>
          </a:p>
        </p:txBody>
      </p:sp>
      <p:sp>
        <p:nvSpPr>
          <p:cNvPr id="24579" name="Content Placeholder 6"/>
          <p:cNvSpPr>
            <a:spLocks noGrp="1"/>
          </p:cNvSpPr>
          <p:nvPr>
            <p:ph idx="1"/>
          </p:nvPr>
        </p:nvSpPr>
        <p:spPr>
          <a:xfrm>
            <a:off x="611188" y="1125538"/>
            <a:ext cx="8075612" cy="4525962"/>
          </a:xfrm>
        </p:spPr>
        <p:txBody>
          <a:bodyPr/>
          <a:lstStyle/>
          <a:p>
            <a:pPr eaLnBrk="1" hangingPunct="1"/>
            <a:r>
              <a:rPr lang="en-GB" dirty="0" smtClean="0"/>
              <a:t>An infrastructure to support European Researchers</a:t>
            </a:r>
          </a:p>
          <a:p>
            <a:pPr lvl="1" eaLnBrk="1" hangingPunct="1"/>
            <a:r>
              <a:rPr lang="en-GB" dirty="0" smtClean="0"/>
              <a:t>Within the EU27</a:t>
            </a:r>
          </a:p>
          <a:p>
            <a:pPr lvl="1" eaLnBrk="1" hangingPunct="1"/>
            <a:r>
              <a:rPr lang="en-GB" dirty="0" smtClean="0"/>
              <a:t>Geographical Europe</a:t>
            </a:r>
          </a:p>
          <a:p>
            <a:pPr lvl="1" eaLnBrk="1" hangingPunct="1"/>
            <a:r>
              <a:rPr lang="en-GB" dirty="0" smtClean="0"/>
              <a:t>Interoperability worldwide for collaboration</a:t>
            </a:r>
          </a:p>
          <a:p>
            <a:pPr eaLnBrk="1" hangingPunct="1"/>
            <a:r>
              <a:rPr lang="en-GB" dirty="0" smtClean="0"/>
              <a:t>Work with Virtual Research Communities</a:t>
            </a:r>
          </a:p>
          <a:p>
            <a:pPr lvl="1" eaLnBrk="1" hangingPunct="1"/>
            <a:r>
              <a:rPr lang="en-GB" dirty="0" smtClean="0"/>
              <a:t>Groupings of aligned Virtual Organisations</a:t>
            </a:r>
          </a:p>
          <a:p>
            <a:pPr lvl="1" eaLnBrk="1" hangingPunct="1"/>
            <a:r>
              <a:rPr lang="en-GB" dirty="0" smtClean="0"/>
              <a:t>Enable their community specific support activity:</a:t>
            </a:r>
          </a:p>
          <a:p>
            <a:pPr lvl="2" eaLnBrk="1" hangingPunct="1"/>
            <a:r>
              <a:rPr lang="en-GB" dirty="0" smtClean="0"/>
              <a:t>Support, training, consultancy, requirements etc.</a:t>
            </a:r>
          </a:p>
        </p:txBody>
      </p:sp>
      <p:sp>
        <p:nvSpPr>
          <p:cNvPr id="2458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58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45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8EABC7C-DE9E-48AE-ACD0-FD68AC169E34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fi-FI">
              <a:solidFill>
                <a:schemeClr val="bg1"/>
              </a:solidFill>
            </a:endParaRPr>
          </a:p>
        </p:txBody>
      </p:sp>
      <p:pic>
        <p:nvPicPr>
          <p:cNvPr id="24583" name="Picture 2" descr="http://t1.gstatic.com/images?q=tbn:SDS5Q5rsB-JteM:http://wiki.sc-education.net/images/c/c5/Logo_OS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628775"/>
            <a:ext cx="2363787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4" name="AutoShape 12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AutoShape 14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6" name="AutoShape 16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7" name="AutoShape 18" descr="https://grid.infn.it/modules/international/images/euindiagrid_logo_sm.gif"/>
          <p:cNvSpPr>
            <a:spLocks noChangeAspect="1" noChangeArrowheads="1"/>
          </p:cNvSpPr>
          <p:nvPr/>
        </p:nvSpPr>
        <p:spPr bwMode="auto">
          <a:xfrm>
            <a:off x="2333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26" name="Picture 2" descr="http://t1.gstatic.com/images?q=tbn:ANd9GcQF0rbG4dudTtbdky2dek0T1zoVTEqv_Dg2EZpNa0xVCCFj5evdlQ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72816"/>
            <a:ext cx="1663951" cy="109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Future Plans</a:t>
            </a:r>
          </a:p>
        </p:txBody>
      </p:sp>
      <p:sp>
        <p:nvSpPr>
          <p:cNvPr id="25603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25604" name="Date Placeholder 2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60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560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97E1857-C567-4F22-B32A-3832B36CC482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fi-FI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Learning from others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611188" y="1412875"/>
            <a:ext cx="8353425" cy="4525963"/>
          </a:xfrm>
        </p:spPr>
        <p:txBody>
          <a:bodyPr/>
          <a:lstStyle/>
          <a:p>
            <a:pPr eaLnBrk="1" hangingPunct="1"/>
            <a:r>
              <a:rPr lang="en-GB" dirty="0" smtClean="0"/>
              <a:t>Grids have benefited from commoditisation</a:t>
            </a:r>
          </a:p>
          <a:p>
            <a:pPr lvl="1" eaLnBrk="1" hangingPunct="1"/>
            <a:r>
              <a:rPr lang="en-GB" dirty="0" smtClean="0"/>
              <a:t>Hardware: HTC &amp; HPC affordable to all</a:t>
            </a:r>
          </a:p>
          <a:p>
            <a:pPr lvl="1" eaLnBrk="1" hangingPunct="1"/>
            <a:r>
              <a:rPr lang="en-GB" dirty="0" smtClean="0"/>
              <a:t>Networking: GBs can be moved over WAN</a:t>
            </a:r>
          </a:p>
          <a:p>
            <a:pPr lvl="1" eaLnBrk="1" hangingPunct="1"/>
            <a:r>
              <a:rPr lang="en-GB" dirty="0" smtClean="0"/>
              <a:t>Software: Open source software comes of age</a:t>
            </a:r>
          </a:p>
          <a:p>
            <a:pPr eaLnBrk="1" hangingPunct="1"/>
            <a:r>
              <a:rPr lang="en-GB" dirty="0"/>
              <a:t>T</a:t>
            </a:r>
            <a:r>
              <a:rPr lang="en-GB" dirty="0" smtClean="0"/>
              <a:t>he impact of commodity virtualisation…</a:t>
            </a:r>
          </a:p>
          <a:p>
            <a:pPr lvl="1" eaLnBrk="1" hangingPunct="1"/>
            <a:r>
              <a:rPr lang="en-GB" dirty="0" smtClean="0"/>
              <a:t>For transactional models </a:t>
            </a:r>
            <a:r>
              <a:rPr lang="en-GB" dirty="0" smtClean="0">
                <a:sym typeface="Wingdings" pitchFamily="2" charset="2"/>
              </a:rPr>
              <a:t></a:t>
            </a:r>
          </a:p>
          <a:p>
            <a:pPr lvl="2" eaLnBrk="1" hangingPunct="1"/>
            <a:r>
              <a:rPr lang="en-GB" dirty="0" smtClean="0">
                <a:sym typeface="Wingdings" pitchFamily="2" charset="2"/>
              </a:rPr>
              <a:t>The ‘Cloud’: A model based on compute not data</a:t>
            </a:r>
          </a:p>
          <a:p>
            <a:pPr lvl="1" eaLnBrk="1" hangingPunct="1"/>
            <a:r>
              <a:rPr lang="en-GB" dirty="0" smtClean="0"/>
              <a:t>For large distributed data-oriented models </a:t>
            </a:r>
            <a:r>
              <a:rPr lang="en-GB" dirty="0" smtClean="0">
                <a:sym typeface="Wingdings" pitchFamily="2" charset="2"/>
              </a:rPr>
              <a:t> </a:t>
            </a:r>
            <a:endParaRPr lang="en-GB" dirty="0" smtClean="0"/>
          </a:p>
          <a:p>
            <a:pPr lvl="2" eaLnBrk="1" hangingPunct="1"/>
            <a:r>
              <a:rPr lang="en-GB" dirty="0" smtClean="0"/>
              <a:t>The emergence of true ‘function shipping’?</a:t>
            </a:r>
          </a:p>
          <a:p>
            <a:pPr lvl="1" eaLnBrk="1" hangingPunct="1"/>
            <a:endParaRPr lang="en-GB" dirty="0" smtClean="0"/>
          </a:p>
        </p:txBody>
      </p:sp>
      <p:sp>
        <p:nvSpPr>
          <p:cNvPr id="29700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9701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Project Presentation - May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970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C68C25F-3CD0-429A-AFD9-64D492286A28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fi-FI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Guiding Principles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8313" y="1268413"/>
            <a:ext cx="8351837" cy="4525962"/>
          </a:xfrm>
        </p:spPr>
        <p:txBody>
          <a:bodyPr/>
          <a:lstStyle/>
          <a:p>
            <a:r>
              <a:rPr lang="en-GB" dirty="0"/>
              <a:t>Be a </a:t>
            </a:r>
            <a:r>
              <a:rPr lang="en-GB" dirty="0" smtClean="0"/>
              <a:t>neutral resource provider</a:t>
            </a:r>
          </a:p>
          <a:p>
            <a:pPr lvl="1" eaLnBrk="1" hangingPunct="1"/>
            <a:r>
              <a:rPr lang="en-GB" dirty="0" smtClean="0"/>
              <a:t>Any application, any domain, any technology</a:t>
            </a:r>
          </a:p>
          <a:p>
            <a:pPr lvl="1" eaLnBrk="1" hangingPunct="1"/>
            <a:r>
              <a:rPr lang="en-GB" dirty="0" smtClean="0"/>
              <a:t>A platform for domain specific innovation &amp; use</a:t>
            </a:r>
          </a:p>
          <a:p>
            <a:pPr lvl="1" eaLnBrk="1" hangingPunct="1"/>
            <a:r>
              <a:rPr lang="en-GB" dirty="0" smtClean="0"/>
              <a:t>Integration of any compliant resource</a:t>
            </a:r>
          </a:p>
          <a:p>
            <a:r>
              <a:rPr lang="en-GB" dirty="0" smtClean="0"/>
              <a:t>End-user needs and technologies change</a:t>
            </a:r>
          </a:p>
          <a:p>
            <a:pPr lvl="1">
              <a:defRPr/>
            </a:pPr>
            <a:r>
              <a:rPr lang="en-GB" dirty="0" smtClean="0"/>
              <a:t>Allow VOs to deploy their own services</a:t>
            </a:r>
          </a:p>
          <a:p>
            <a:pPr lvl="2">
              <a:defRPr/>
            </a:pPr>
            <a:r>
              <a:rPr lang="en-GB" dirty="0" smtClean="0"/>
              <a:t>VOs will then need to manage </a:t>
            </a:r>
            <a:r>
              <a:rPr lang="en-GB" b="1" dirty="0" smtClean="0"/>
              <a:t>their</a:t>
            </a:r>
            <a:r>
              <a:rPr lang="en-GB" dirty="0" smtClean="0"/>
              <a:t> infrastructure</a:t>
            </a:r>
          </a:p>
          <a:p>
            <a:pPr lvl="1">
              <a:defRPr/>
            </a:pPr>
            <a:r>
              <a:rPr lang="en-GB" dirty="0" smtClean="0"/>
              <a:t>Give VOs the power to meet </a:t>
            </a:r>
            <a:r>
              <a:rPr lang="en-GB" dirty="0"/>
              <a:t>their own </a:t>
            </a:r>
            <a:r>
              <a:rPr lang="en-GB" dirty="0" smtClean="0"/>
              <a:t>needs</a:t>
            </a:r>
            <a:endParaRPr lang="en-GB" dirty="0"/>
          </a:p>
          <a:p>
            <a:pPr lvl="1"/>
            <a:endParaRPr lang="en-GB" dirty="0" smtClean="0"/>
          </a:p>
          <a:p>
            <a:pPr lvl="1" eaLnBrk="1" hangingPunct="1"/>
            <a:endParaRPr lang="en-GB" dirty="0" smtClean="0"/>
          </a:p>
        </p:txBody>
      </p:sp>
      <p:sp>
        <p:nvSpPr>
          <p:cNvPr id="27653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7654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86ECBF-2860-491B-B153-F34AB05F9FF2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3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Standards Needed Here!</a:t>
            </a:r>
          </a:p>
        </p:txBody>
      </p:sp>
      <p:sp>
        <p:nvSpPr>
          <p:cNvPr id="30723" name="Content Placeholder 4"/>
          <p:cNvSpPr>
            <a:spLocks noGrp="1"/>
          </p:cNvSpPr>
          <p:nvPr>
            <p:ph idx="1"/>
          </p:nvPr>
        </p:nvSpPr>
        <p:spPr>
          <a:xfrm>
            <a:off x="395288" y="1268413"/>
            <a:ext cx="8291512" cy="4525962"/>
          </a:xfrm>
        </p:spPr>
        <p:txBody>
          <a:bodyPr/>
          <a:lstStyle/>
          <a:p>
            <a:pPr eaLnBrk="1" hangingPunct="1"/>
            <a:r>
              <a:rPr lang="en-GB" smtClean="0"/>
              <a:t>Data Layer</a:t>
            </a:r>
          </a:p>
          <a:p>
            <a:pPr lvl="1" eaLnBrk="1" hangingPunct="1"/>
            <a:r>
              <a:rPr lang="en-GB" smtClean="0"/>
              <a:t>Secure reliable data movement</a:t>
            </a:r>
          </a:p>
          <a:p>
            <a:pPr lvl="1" eaLnBrk="1" hangingPunct="1"/>
            <a:r>
              <a:rPr lang="en-GB" smtClean="0"/>
              <a:t>Access to data resources</a:t>
            </a:r>
          </a:p>
          <a:p>
            <a:pPr eaLnBrk="1" hangingPunct="1"/>
            <a:r>
              <a:rPr lang="en-GB" smtClean="0"/>
              <a:t>Virtualisation Layer</a:t>
            </a:r>
          </a:p>
          <a:p>
            <a:pPr lvl="1" eaLnBrk="1" hangingPunct="1"/>
            <a:r>
              <a:rPr lang="en-GB" smtClean="0"/>
              <a:t>Span trust domains within agreed policies</a:t>
            </a:r>
          </a:p>
          <a:p>
            <a:pPr lvl="1" eaLnBrk="1" hangingPunct="1"/>
            <a:r>
              <a:rPr lang="en-GB" smtClean="0"/>
              <a:t>Monitoring as important as lifecycle control</a:t>
            </a:r>
          </a:p>
          <a:p>
            <a:pPr eaLnBrk="1" hangingPunct="1"/>
            <a:r>
              <a:rPr lang="en-GB" smtClean="0"/>
              <a:t>Service Layer</a:t>
            </a:r>
          </a:p>
          <a:p>
            <a:pPr lvl="1" eaLnBrk="1" hangingPunct="1"/>
            <a:r>
              <a:rPr lang="en-GB" smtClean="0"/>
              <a:t>The services that go into the virtual machine</a:t>
            </a:r>
          </a:p>
          <a:p>
            <a:pPr lvl="1" eaLnBrk="1" hangingPunct="1"/>
            <a:r>
              <a:rPr lang="en-GB" smtClean="0"/>
              <a:t>Avoid domain specific silos &amp; promote reuse</a:t>
            </a:r>
          </a:p>
        </p:txBody>
      </p:sp>
      <p:sp>
        <p:nvSpPr>
          <p:cNvPr id="30724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725" name="Footer Placeholder 6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0726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056C0C9-12CB-49FE-94EC-0838F59E3FE6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fi-FI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2200" y="1078865"/>
            <a:ext cx="2771800" cy="2062103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buClr>
                <a:schemeClr val="tx1"/>
              </a:buClr>
              <a:defRPr/>
            </a:pPr>
            <a:r>
              <a:rPr lang="en-GB" sz="3200" dirty="0"/>
              <a:t> Consensus </a:t>
            </a:r>
          </a:p>
          <a:p>
            <a:pPr>
              <a:buClr>
                <a:schemeClr val="tx1"/>
              </a:buClr>
              <a:defRPr/>
            </a:pPr>
            <a:r>
              <a:rPr lang="en-GB" sz="3200" dirty="0"/>
              <a:t> Openness</a:t>
            </a:r>
          </a:p>
          <a:p>
            <a:pPr>
              <a:buClr>
                <a:schemeClr val="tx1"/>
              </a:buClr>
              <a:defRPr/>
            </a:pPr>
            <a:r>
              <a:rPr lang="en-GB" sz="3200" dirty="0"/>
              <a:t> Balance</a:t>
            </a:r>
          </a:p>
          <a:p>
            <a:pPr>
              <a:buClr>
                <a:schemeClr val="tx1"/>
              </a:buClr>
              <a:defRPr/>
            </a:pPr>
            <a:r>
              <a:rPr lang="en-GB" sz="3200" dirty="0"/>
              <a:t> Transparency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What will EGI do?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250825" y="1279302"/>
            <a:ext cx="8893175" cy="4525962"/>
          </a:xfrm>
        </p:spPr>
        <p:txBody>
          <a:bodyPr/>
          <a:lstStyle/>
          <a:p>
            <a:pPr eaLnBrk="1" hangingPunct="1"/>
            <a:r>
              <a:rPr lang="en-GB" dirty="0" smtClean="0"/>
              <a:t>Continue with a secure reliable infrastructure</a:t>
            </a:r>
          </a:p>
          <a:p>
            <a:pPr lvl="1" eaLnBrk="1" hangingPunct="1"/>
            <a:r>
              <a:rPr lang="en-GB" dirty="0" smtClean="0"/>
              <a:t>Integrated: </a:t>
            </a:r>
            <a:r>
              <a:rPr lang="en-GB" dirty="0" err="1" smtClean="0"/>
              <a:t>gLite</a:t>
            </a:r>
            <a:r>
              <a:rPr lang="en-GB" dirty="0" smtClean="0"/>
              <a:t> &amp; ARC</a:t>
            </a:r>
          </a:p>
          <a:p>
            <a:pPr lvl="1" eaLnBrk="1" hangingPunct="1"/>
            <a:r>
              <a:rPr lang="en-GB" dirty="0" smtClean="0"/>
              <a:t>Underway: Globus &amp; UNICORE</a:t>
            </a:r>
          </a:p>
          <a:p>
            <a:pPr eaLnBrk="1" hangingPunct="1"/>
            <a:r>
              <a:rPr lang="en-GB" dirty="0" smtClean="0"/>
              <a:t>Support its user communities</a:t>
            </a:r>
          </a:p>
          <a:p>
            <a:pPr lvl="1" eaLnBrk="1" hangingPunct="1"/>
            <a:r>
              <a:rPr lang="en-GB" dirty="0" smtClean="0"/>
              <a:t>Maintain user services &amp; tools</a:t>
            </a:r>
          </a:p>
          <a:p>
            <a:pPr lvl="1" eaLnBrk="1" hangingPunct="1"/>
            <a:r>
              <a:rPr lang="en-GB" dirty="0" smtClean="0"/>
              <a:t>Engage with structured (virtual) user communities</a:t>
            </a:r>
          </a:p>
          <a:p>
            <a:pPr lvl="2" eaLnBrk="1" hangingPunct="1"/>
            <a:r>
              <a:rPr lang="en-GB" dirty="0" smtClean="0"/>
              <a:t>Encourage structuring in unstructured user communities</a:t>
            </a:r>
          </a:p>
          <a:p>
            <a:pPr lvl="2" eaLnBrk="1" hangingPunct="1"/>
            <a:r>
              <a:rPr lang="en-GB" dirty="0" smtClean="0"/>
              <a:t>Defined representatives within EGI bodies</a:t>
            </a:r>
          </a:p>
          <a:p>
            <a:pPr lvl="1" eaLnBrk="1" hangingPunct="1"/>
            <a:r>
              <a:rPr lang="en-GB" dirty="0" smtClean="0"/>
              <a:t>Engage with the ESFRI projects </a:t>
            </a:r>
          </a:p>
          <a:p>
            <a:pPr eaLnBrk="1" hangingPunct="1"/>
            <a:endParaRPr lang="en-GB" dirty="0" smtClean="0"/>
          </a:p>
        </p:txBody>
      </p:sp>
      <p:sp>
        <p:nvSpPr>
          <p:cNvPr id="26628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6629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2663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7FE9982-7ACC-4B45-90BD-355636FA4FEE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Summary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425308" cy="4525963"/>
          </a:xfrm>
        </p:spPr>
        <p:txBody>
          <a:bodyPr/>
          <a:lstStyle/>
          <a:p>
            <a:r>
              <a:rPr lang="en-GB" dirty="0"/>
              <a:t>EGI.eu established in Amsterdam</a:t>
            </a:r>
          </a:p>
          <a:p>
            <a:pPr lvl="1"/>
            <a:r>
              <a:rPr lang="en-GB" dirty="0"/>
              <a:t>Supported </a:t>
            </a:r>
            <a:r>
              <a:rPr lang="en-GB" dirty="0" smtClean="0"/>
              <a:t>through EGI-</a:t>
            </a:r>
            <a:r>
              <a:rPr lang="en-GB" dirty="0" err="1" smtClean="0"/>
              <a:t>InSPIRE</a:t>
            </a:r>
            <a:r>
              <a:rPr lang="en-GB" dirty="0" smtClean="0"/>
              <a:t> project</a:t>
            </a:r>
            <a:endParaRPr lang="en-GB" dirty="0"/>
          </a:p>
          <a:p>
            <a:pPr eaLnBrk="1" hangingPunct="1"/>
            <a:r>
              <a:rPr lang="en-GB" dirty="0" smtClean="0"/>
              <a:t>EGI has </a:t>
            </a:r>
            <a:r>
              <a:rPr lang="en-GB" dirty="0"/>
              <a:t>t</a:t>
            </a:r>
            <a:r>
              <a:rPr lang="en-GB" dirty="0" smtClean="0"/>
              <a:t>ransitioned from a federation of regional to national resource providers</a:t>
            </a:r>
          </a:p>
          <a:p>
            <a:pPr eaLnBrk="1" hangingPunct="1"/>
            <a:r>
              <a:rPr lang="en-GB" dirty="0" smtClean="0"/>
              <a:t>EGI will with technology providers to have a standards based open architecture</a:t>
            </a:r>
          </a:p>
          <a:p>
            <a:pPr eaLnBrk="1" hangingPunct="1"/>
            <a:r>
              <a:rPr lang="en-GB" dirty="0" smtClean="0"/>
              <a:t>EGI will evolve to support the needs of its current and new user </a:t>
            </a:r>
            <a:r>
              <a:rPr lang="en-GB" dirty="0" smtClean="0"/>
              <a:t>communities</a:t>
            </a:r>
            <a:endParaRPr lang="en-GB" dirty="0" smtClean="0"/>
          </a:p>
        </p:txBody>
      </p:sp>
      <p:sp>
        <p:nvSpPr>
          <p:cNvPr id="31748" name="Date Placeholder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6376988"/>
            <a:ext cx="2895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175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B718439-C4C3-4369-B183-27DA059F15AC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fi-FI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Contacts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EGI.eu Director</a:t>
            </a:r>
          </a:p>
          <a:p>
            <a:pPr lvl="1"/>
            <a:r>
              <a:rPr lang="en-GB" dirty="0" smtClean="0">
                <a:hlinkClick r:id="rId3"/>
              </a:rPr>
              <a:t>director@egi.eu</a:t>
            </a:r>
            <a:endParaRPr lang="en-GB" dirty="0" smtClean="0"/>
          </a:p>
          <a:p>
            <a:r>
              <a:rPr lang="en-GB" dirty="0" smtClean="0"/>
              <a:t>EGI.eu Operations Team</a:t>
            </a:r>
          </a:p>
          <a:p>
            <a:pPr lvl="1"/>
            <a:r>
              <a:rPr lang="en-GB" dirty="0" smtClean="0">
                <a:hlinkClick r:id="rId4"/>
              </a:rPr>
              <a:t>operations@egi.eu</a:t>
            </a:r>
            <a:endParaRPr lang="en-GB" dirty="0" smtClean="0"/>
          </a:p>
          <a:p>
            <a:r>
              <a:rPr lang="en-GB" dirty="0" smtClean="0"/>
              <a:t>EGI.eu User Community Support Team</a:t>
            </a:r>
          </a:p>
          <a:p>
            <a:pPr lvl="1"/>
            <a:r>
              <a:rPr lang="en-GB" dirty="0" smtClean="0">
                <a:hlinkClick r:id="rId5"/>
              </a:rPr>
              <a:t>ucst@egi.eu</a:t>
            </a:r>
            <a:endParaRPr lang="en-GB" dirty="0" smtClean="0"/>
          </a:p>
          <a:p>
            <a:r>
              <a:rPr lang="en-GB" dirty="0" smtClean="0"/>
              <a:t>EGI.eu Policy Team</a:t>
            </a:r>
          </a:p>
          <a:p>
            <a:pPr lvl="1"/>
            <a:r>
              <a:rPr lang="en-GB" dirty="0" smtClean="0">
                <a:hlinkClick r:id="rId6"/>
              </a:rPr>
              <a:t>policy@egi.eu</a:t>
            </a:r>
            <a:endParaRPr lang="en-GB" dirty="0" smtClean="0"/>
          </a:p>
          <a:p>
            <a:r>
              <a:rPr lang="en-GB" dirty="0" smtClean="0"/>
              <a:t>EGI.eu Dissemination Team</a:t>
            </a:r>
          </a:p>
          <a:p>
            <a:pPr lvl="1"/>
            <a:r>
              <a:rPr lang="en-GB" dirty="0" smtClean="0">
                <a:hlinkClick r:id="rId7"/>
              </a:rPr>
              <a:t>press@egi.eu</a:t>
            </a:r>
            <a:r>
              <a:rPr lang="en-GB" dirty="0" smtClean="0"/>
              <a:t> </a:t>
            </a:r>
          </a:p>
          <a:p>
            <a:r>
              <a:rPr lang="en-GB" dirty="0" smtClean="0"/>
              <a:t>EGI.eu Secretariat</a:t>
            </a:r>
          </a:p>
          <a:p>
            <a:pPr lvl="1"/>
            <a:r>
              <a:rPr lang="en-GB" dirty="0" smtClean="0">
                <a:hlinkClick r:id="rId8"/>
              </a:rPr>
              <a:t>contact@egi.eu</a:t>
            </a:r>
            <a:r>
              <a:rPr lang="en-GB" dirty="0" smtClean="0"/>
              <a:t> </a:t>
            </a:r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EAE03-69BD-4C08-B18E-8C9F5694E65D}" type="slidenum">
              <a:rPr lang="en-US" smtClean="0"/>
              <a:pPr/>
              <a:t>58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8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dirty="0" smtClean="0"/>
              <a:t>C21: Digital Research</a:t>
            </a:r>
          </a:p>
        </p:txBody>
      </p:sp>
      <p:pic>
        <p:nvPicPr>
          <p:cNvPr id="6147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835" y="1157287"/>
            <a:ext cx="3094037" cy="227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181" y="1081212"/>
            <a:ext cx="4105275" cy="256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2"/>
          <a:stretch/>
        </p:blipFill>
        <p:spPr bwMode="auto">
          <a:xfrm>
            <a:off x="2778026" y="3672775"/>
            <a:ext cx="2226022" cy="259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>
                <a:solidFill>
                  <a:prstClr val="white"/>
                </a:solidFill>
              </a:rPr>
              <a:t>Project Presentation - May 2011</a:t>
            </a:r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1" y="3823240"/>
            <a:ext cx="2448272" cy="2448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93252"/>
            <a:ext cx="4032448" cy="2702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483768" y="2873172"/>
            <a:ext cx="4499992" cy="1440160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prstClr val="white"/>
                </a:solidFill>
              </a:rPr>
              <a:t>Extracting Knowledge from the Data Deluge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8625B-2D50-4F49-9BE7-AEEB59BBC970}" type="slidenum">
              <a:rPr lang="en-GB">
                <a:solidFill>
                  <a:prstClr val="white"/>
                </a:solidFill>
              </a:rPr>
              <a:pPr/>
              <a:t>6</a:t>
            </a:fld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29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7" t="-1134"/>
          <a:stretch/>
        </p:blipFill>
        <p:spPr bwMode="auto">
          <a:xfrm>
            <a:off x="0" y="1066800"/>
            <a:ext cx="4355976" cy="4338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Digital Agenda for Europe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5976" y="1124744"/>
            <a:ext cx="4680520" cy="3384376"/>
          </a:xfrm>
        </p:spPr>
        <p:txBody>
          <a:bodyPr/>
          <a:lstStyle/>
          <a:p>
            <a:r>
              <a:rPr lang="en-GB" dirty="0" smtClean="0"/>
              <a:t>Borderless Services</a:t>
            </a:r>
          </a:p>
          <a:p>
            <a:r>
              <a:rPr lang="en-GB" dirty="0" smtClean="0"/>
              <a:t>Interoperability</a:t>
            </a:r>
          </a:p>
          <a:p>
            <a:r>
              <a:rPr lang="en-GB" dirty="0" smtClean="0"/>
              <a:t>Supporting Innovation</a:t>
            </a:r>
          </a:p>
          <a:p>
            <a:pPr marL="0" indent="0" algn="ctr">
              <a:buNone/>
            </a:pPr>
            <a:endParaRPr lang="en-GB" dirty="0" smtClean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30/05/2011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Project Presentation - May 2011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5EAE03-69BD-4C08-B18E-8C9F5694E65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55576" y="5405211"/>
            <a:ext cx="2813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Digital Agenda for Europe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707904" y="5085184"/>
            <a:ext cx="5436096" cy="1152128"/>
          </a:xfrm>
          <a:prstGeom prst="rect">
            <a:avLst/>
          </a:prstGeom>
          <a:ln w="3810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GB" sz="2400" dirty="0" smtClean="0"/>
              <a:t>“Europe </a:t>
            </a:r>
            <a:r>
              <a:rPr lang="en-GB" sz="2400" dirty="0"/>
              <a:t>should also build its innovative advantage in key areas through reinforced e-Infrastructures (i.e. GEANT &amp; </a:t>
            </a:r>
            <a:r>
              <a:rPr lang="en-GB" sz="2400" dirty="0" smtClean="0"/>
              <a:t>EGI)”</a:t>
            </a:r>
            <a:endParaRPr lang="en-GB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4921489" y="3259306"/>
            <a:ext cx="3456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remove barriers to the free movement of </a:t>
            </a:r>
            <a:r>
              <a:rPr lang="en-GB" sz="2800" dirty="0" smtClean="0">
                <a:solidFill>
                  <a:srgbClr val="FF0000"/>
                </a:solidFill>
              </a:rPr>
              <a:t>knowledge</a:t>
            </a:r>
            <a:endParaRPr lang="en-GB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11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EGI Model</a:t>
            </a:r>
          </a:p>
        </p:txBody>
      </p:sp>
      <p:sp>
        <p:nvSpPr>
          <p:cNvPr id="10243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10244" name="Date Placeholder 2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24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chemeClr val="bg1"/>
                </a:solidFill>
              </a:rPr>
              <a:t>Project Presentation - May 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24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132851D-E430-4DAE-80EE-4AB2A2C890F5}" type="slidenum">
              <a:rPr lang="fi-FI" smtClean="0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fi-FI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78" name="Straight Connector 21"/>
          <p:cNvCxnSpPr>
            <a:cxnSpLocks noChangeShapeType="1"/>
          </p:cNvCxnSpPr>
          <p:nvPr/>
        </p:nvCxnSpPr>
        <p:spPr bwMode="auto">
          <a:xfrm rot="16200000" flipH="1">
            <a:off x="2350294" y="3983831"/>
            <a:ext cx="4292600" cy="14288"/>
          </a:xfrm>
          <a:prstGeom prst="line">
            <a:avLst/>
          </a:prstGeom>
          <a:noFill/>
          <a:ln w="635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-214313"/>
            <a:ext cx="9043987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TextBox 5"/>
          <p:cNvSpPr txBox="1">
            <a:spLocks noChangeArrowheads="1"/>
          </p:cNvSpPr>
          <p:nvPr/>
        </p:nvSpPr>
        <p:spPr bwMode="auto">
          <a:xfrm>
            <a:off x="1928813" y="127000"/>
            <a:ext cx="51419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EGI</a:t>
            </a:r>
          </a:p>
          <a:p>
            <a:pPr algn="ctr" eaLnBrk="1" hangingPunct="1"/>
            <a:r>
              <a:rPr lang="en-GB" sz="6000" b="1">
                <a:solidFill>
                  <a:srgbClr val="FFFFFF"/>
                </a:solidFill>
              </a:rPr>
              <a:t>Collaboration</a:t>
            </a:r>
          </a:p>
        </p:txBody>
      </p:sp>
      <p:sp>
        <p:nvSpPr>
          <p:cNvPr id="11268" name="Can 8"/>
          <p:cNvSpPr>
            <a:spLocks noChangeArrowheads="1"/>
          </p:cNvSpPr>
          <p:nvPr/>
        </p:nvSpPr>
        <p:spPr bwMode="auto">
          <a:xfrm>
            <a:off x="331788" y="2688383"/>
            <a:ext cx="928687" cy="3563143"/>
          </a:xfrm>
          <a:prstGeom prst="can">
            <a:avLst>
              <a:gd name="adj" fmla="val 11271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69" name="Can 9"/>
          <p:cNvSpPr>
            <a:spLocks noChangeArrowheads="1"/>
          </p:cNvSpPr>
          <p:nvPr/>
        </p:nvSpPr>
        <p:spPr bwMode="auto">
          <a:xfrm>
            <a:off x="2714625" y="2688383"/>
            <a:ext cx="928688" cy="3563143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0" name="Can 10"/>
          <p:cNvSpPr>
            <a:spLocks noChangeArrowheads="1"/>
          </p:cNvSpPr>
          <p:nvPr/>
        </p:nvSpPr>
        <p:spPr bwMode="auto">
          <a:xfrm>
            <a:off x="7715250" y="3608338"/>
            <a:ext cx="928688" cy="2643188"/>
          </a:xfrm>
          <a:prstGeom prst="can">
            <a:avLst>
              <a:gd name="adj" fmla="val 11266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1" name="Can 11"/>
          <p:cNvSpPr>
            <a:spLocks noChangeArrowheads="1"/>
          </p:cNvSpPr>
          <p:nvPr/>
        </p:nvSpPr>
        <p:spPr bwMode="auto">
          <a:xfrm>
            <a:off x="5149850" y="2688383"/>
            <a:ext cx="928688" cy="3563143"/>
          </a:xfrm>
          <a:prstGeom prst="can">
            <a:avLst>
              <a:gd name="adj" fmla="val 11272"/>
            </a:avLst>
          </a:prstGeom>
          <a:solidFill>
            <a:srgbClr val="FFFF0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N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G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</p:txBody>
      </p:sp>
      <p:sp>
        <p:nvSpPr>
          <p:cNvPr id="11276" name="Can 17"/>
          <p:cNvSpPr>
            <a:spLocks noChangeArrowheads="1"/>
          </p:cNvSpPr>
          <p:nvPr/>
        </p:nvSpPr>
        <p:spPr bwMode="auto">
          <a:xfrm>
            <a:off x="6357938" y="2688383"/>
            <a:ext cx="857250" cy="3563143"/>
          </a:xfrm>
          <a:prstGeom prst="can">
            <a:avLst>
              <a:gd name="adj" fmla="val 11278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E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77" name="Can 18"/>
          <p:cNvSpPr>
            <a:spLocks noChangeArrowheads="1"/>
          </p:cNvSpPr>
          <p:nvPr/>
        </p:nvSpPr>
        <p:spPr bwMode="auto">
          <a:xfrm>
            <a:off x="1583610" y="3174951"/>
            <a:ext cx="857250" cy="3076576"/>
          </a:xfrm>
          <a:prstGeom prst="can">
            <a:avLst>
              <a:gd name="adj" fmla="val 11266"/>
            </a:avLst>
          </a:prstGeom>
          <a:gradFill rotWithShape="0">
            <a:gsLst>
              <a:gs pos="0">
                <a:srgbClr val="92D050"/>
              </a:gs>
              <a:gs pos="50000">
                <a:srgbClr val="92D050"/>
              </a:gs>
              <a:gs pos="100000">
                <a:srgbClr val="FFFF00"/>
              </a:gs>
            </a:gsLst>
            <a:lin ang="5400000"/>
          </a:gra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endParaRPr lang="en-GB" b="1" dirty="0">
              <a:solidFill>
                <a:srgbClr val="000000"/>
              </a:solidFill>
            </a:endParaRPr>
          </a:p>
          <a:p>
            <a:pPr algn="ctr"/>
            <a:endParaRPr lang="en-GB" b="1" dirty="0" smtClean="0">
              <a:solidFill>
                <a:srgbClr val="000000"/>
              </a:solidFill>
            </a:endParaRPr>
          </a:p>
          <a:p>
            <a:pPr algn="ctr"/>
            <a:r>
              <a:rPr lang="en-GB" b="1" dirty="0" smtClean="0">
                <a:solidFill>
                  <a:srgbClr val="000000"/>
                </a:solidFill>
              </a:rPr>
              <a:t>E</a:t>
            </a:r>
            <a:endParaRPr lang="en-GB" b="1" dirty="0">
              <a:solidFill>
                <a:srgbClr val="000000"/>
              </a:solidFill>
            </a:endParaRP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I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R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11282" name="Can 7"/>
          <p:cNvSpPr>
            <a:spLocks noChangeArrowheads="1"/>
          </p:cNvSpPr>
          <p:nvPr/>
        </p:nvSpPr>
        <p:spPr bwMode="auto">
          <a:xfrm>
            <a:off x="3929063" y="5680026"/>
            <a:ext cx="1104900" cy="571500"/>
          </a:xfrm>
          <a:prstGeom prst="can">
            <a:avLst>
              <a:gd name="adj" fmla="val 11269"/>
            </a:avLst>
          </a:prstGeom>
          <a:solidFill>
            <a:schemeClr val="accent1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EGI.eu</a:t>
            </a:r>
          </a:p>
        </p:txBody>
      </p:sp>
      <p:sp>
        <p:nvSpPr>
          <p:cNvPr id="11286" name="Date Placeholder 1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30/05/2011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287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chemeClr val="bg1"/>
                </a:solidFill>
              </a:rPr>
              <a:t>Project Presentation - May 2011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2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22A064B-8173-451B-9B74-E2452857A410}" type="slidenum">
              <a:rPr lang="fi-FI">
                <a:solidFill>
                  <a:schemeClr val="bg1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fi-FI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83610" y="3977874"/>
            <a:ext cx="5684957" cy="10358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NGI: National Grid Initiative</a:t>
            </a:r>
          </a:p>
          <a:p>
            <a:pPr algn="ctr"/>
            <a:r>
              <a:rPr lang="en-GB" dirty="0" smtClean="0"/>
              <a:t>EIRO: European Intergovernmental Research Organisation (e.g. CERN, EMBL, ESA, …)</a:t>
            </a:r>
            <a:endParaRPr lang="en-GB" dirty="0"/>
          </a:p>
        </p:txBody>
      </p:sp>
      <p:sp>
        <p:nvSpPr>
          <p:cNvPr id="11273" name="Can 14"/>
          <p:cNvSpPr>
            <a:spLocks noChangeArrowheads="1"/>
          </p:cNvSpPr>
          <p:nvPr/>
        </p:nvSpPr>
        <p:spPr bwMode="auto">
          <a:xfrm>
            <a:off x="6357939" y="3180855"/>
            <a:ext cx="2286000" cy="680193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5" name="Can 16"/>
          <p:cNvSpPr>
            <a:spLocks noChangeArrowheads="1"/>
          </p:cNvSpPr>
          <p:nvPr/>
        </p:nvSpPr>
        <p:spPr bwMode="auto">
          <a:xfrm>
            <a:off x="179512" y="2363739"/>
            <a:ext cx="8464425" cy="649288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>
                <a:solidFill>
                  <a:srgbClr val="000000"/>
                </a:solidFill>
              </a:rPr>
              <a:t>Community</a:t>
            </a:r>
          </a:p>
        </p:txBody>
      </p:sp>
      <p:sp>
        <p:nvSpPr>
          <p:cNvPr id="11274" name="Can 15"/>
          <p:cNvSpPr>
            <a:spLocks noChangeArrowheads="1"/>
          </p:cNvSpPr>
          <p:nvPr/>
        </p:nvSpPr>
        <p:spPr bwMode="auto">
          <a:xfrm>
            <a:off x="1583611" y="3174950"/>
            <a:ext cx="4494928" cy="714375"/>
          </a:xfrm>
          <a:prstGeom prst="can">
            <a:avLst>
              <a:gd name="adj" fmla="val 11269"/>
            </a:avLst>
          </a:prstGeom>
          <a:solidFill>
            <a:srgbClr val="92D050"/>
          </a:solidFill>
          <a:ln w="38100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b="1" dirty="0">
                <a:solidFill>
                  <a:srgbClr val="000000"/>
                </a:solidFill>
              </a:rPr>
              <a:t>Research</a:t>
            </a:r>
          </a:p>
          <a:p>
            <a:pPr algn="ctr"/>
            <a:r>
              <a:rPr lang="en-GB" b="1" dirty="0">
                <a:solidFill>
                  <a:srgbClr val="000000"/>
                </a:solidFill>
              </a:rPr>
              <a:t>Community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EG-InSPI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6388</TotalTime>
  <Words>3401</Words>
  <Application>Microsoft Office PowerPoint</Application>
  <PresentationFormat>On-screen Show (4:3)</PresentationFormat>
  <Paragraphs>920</Paragraphs>
  <Slides>58</Slides>
  <Notes>58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58</vt:i4>
      </vt:variant>
    </vt:vector>
  </HeadingPairs>
  <TitlesOfParts>
    <vt:vector size="61" baseType="lpstr">
      <vt:lpstr>EGI-InSPIRE 2</vt:lpstr>
      <vt:lpstr>EG-InSPIRE</vt:lpstr>
      <vt:lpstr>1_EG-InSPIRE</vt:lpstr>
      <vt:lpstr>EGI-InSPIRE Project Presentation</vt:lpstr>
      <vt:lpstr>Abbreviations</vt:lpstr>
      <vt:lpstr>Why build a European Grid Infrastructure?</vt:lpstr>
      <vt:lpstr>Infrastructure (Wikipedia)</vt:lpstr>
      <vt:lpstr>What is a Grid?</vt:lpstr>
      <vt:lpstr>C21: Digital Research</vt:lpstr>
      <vt:lpstr>Digital Agenda for Europe</vt:lpstr>
      <vt:lpstr>The EGI Model</vt:lpstr>
      <vt:lpstr>PowerPoint Presentation</vt:lpstr>
      <vt:lpstr>EGI Ecosystem</vt:lpstr>
      <vt:lpstr>A Virtuous Service Cycle</vt:lpstr>
      <vt:lpstr>MoUs Structure Ecosystem</vt:lpstr>
      <vt:lpstr>EGI.eu</vt:lpstr>
      <vt:lpstr>EGI.eu Governance</vt:lpstr>
      <vt:lpstr>EGI Technical Governance</vt:lpstr>
      <vt:lpstr>EGI-InSPIRE Project</vt:lpstr>
      <vt:lpstr>Project Objectives</vt:lpstr>
      <vt:lpstr>Project Activities</vt:lpstr>
      <vt:lpstr>Project Activities</vt:lpstr>
      <vt:lpstr>What does EGI do?</vt:lpstr>
      <vt:lpstr>User Support &amp; Services</vt:lpstr>
      <vt:lpstr>A Virtuous User Cycle</vt:lpstr>
      <vt:lpstr>EGI Application Database</vt:lpstr>
      <vt:lpstr>The AppDB gadget</vt:lpstr>
      <vt:lpstr>Services for VOs</vt:lpstr>
      <vt:lpstr>Training Marketplace</vt:lpstr>
      <vt:lpstr>Requirements Lifecycle</vt:lpstr>
      <vt:lpstr>Software Provisioning</vt:lpstr>
      <vt:lpstr>Technology Environment</vt:lpstr>
      <vt:lpstr>Provisioning Workflow</vt:lpstr>
      <vt:lpstr>Quality Criteria Definition</vt:lpstr>
      <vt:lpstr>Criteria Verification</vt:lpstr>
      <vt:lpstr>Provisioning Infrastructure</vt:lpstr>
      <vt:lpstr>Deployed Middleware Support Unit</vt:lpstr>
      <vt:lpstr>Services for HUCs</vt:lpstr>
      <vt:lpstr>EGI Resource Infrastructure</vt:lpstr>
      <vt:lpstr>European Grid Infrastructure (April 2011 and yearly increase)</vt:lpstr>
      <vt:lpstr>EGI Usage (April 2011)</vt:lpstr>
      <vt:lpstr>EGI Resource Providers and Operations Centres  1/2</vt:lpstr>
      <vt:lpstr>EGI Resource Providers and Operations Centres  2/2</vt:lpstr>
      <vt:lpstr>Operational Tools</vt:lpstr>
      <vt:lpstr>Ops Tools Screenshots</vt:lpstr>
      <vt:lpstr>Operational Tool Developments</vt:lpstr>
      <vt:lpstr>Dissemination</vt:lpstr>
      <vt:lpstr>Communications</vt:lpstr>
      <vt:lpstr>EGI Technical Forum 2010</vt:lpstr>
      <vt:lpstr>EGI User Forum 2011</vt:lpstr>
      <vt:lpstr>EGI means Innovation</vt:lpstr>
      <vt:lpstr>Technology Innovation</vt:lpstr>
      <vt:lpstr>Software Innovation</vt:lpstr>
      <vt:lpstr>Research Innovation</vt:lpstr>
      <vt:lpstr>Future Plans</vt:lpstr>
      <vt:lpstr>Learning from others</vt:lpstr>
      <vt:lpstr>Guiding Principles</vt:lpstr>
      <vt:lpstr>Standards Needed Here!</vt:lpstr>
      <vt:lpstr>What will EGI do?</vt:lpstr>
      <vt:lpstr>Summary</vt:lpstr>
      <vt:lpstr>Contacts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EGI-InSPIRE Project Office</dc:creator>
  <cp:lastModifiedBy>StevenNewhouse</cp:lastModifiedBy>
  <cp:revision>74</cp:revision>
  <dcterms:created xsi:type="dcterms:W3CDTF">2010-09-03T12:01:03Z</dcterms:created>
  <dcterms:modified xsi:type="dcterms:W3CDTF">2011-05-30T08:19:18Z</dcterms:modified>
</cp:coreProperties>
</file>