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48" r:id="rId2"/>
    <p:sldMasterId id="2147483685" r:id="rId3"/>
  </p:sldMasterIdLst>
  <p:notesMasterIdLst>
    <p:notesMasterId r:id="rId17"/>
  </p:notesMasterIdLst>
  <p:handoutMasterIdLst>
    <p:handoutMasterId r:id="rId18"/>
  </p:handoutMasterIdLst>
  <p:sldIdLst>
    <p:sldId id="507" r:id="rId4"/>
    <p:sldId id="508" r:id="rId5"/>
    <p:sldId id="509" r:id="rId6"/>
    <p:sldId id="510" r:id="rId7"/>
    <p:sldId id="516" r:id="rId8"/>
    <p:sldId id="512" r:id="rId9"/>
    <p:sldId id="517" r:id="rId10"/>
    <p:sldId id="519" r:id="rId11"/>
    <p:sldId id="518" r:id="rId12"/>
    <p:sldId id="523" r:id="rId13"/>
    <p:sldId id="513" r:id="rId14"/>
    <p:sldId id="521" r:id="rId15"/>
    <p:sldId id="514" r:id="rId16"/>
  </p:sldIdLst>
  <p:sldSz cx="9144000" cy="6858000" type="screen4x3"/>
  <p:notesSz cx="6797675" cy="99282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5C3"/>
    <a:srgbClr val="0066B0"/>
    <a:srgbClr val="6C9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4" autoAdjust="0"/>
    <p:restoredTop sz="99843" autoAdjust="0"/>
  </p:normalViewPr>
  <p:slideViewPr>
    <p:cSldViewPr showGuides="1">
      <p:cViewPr>
        <p:scale>
          <a:sx n="150" d="100"/>
          <a:sy n="150" d="100"/>
        </p:scale>
        <p:origin x="-80" y="5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8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68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8F682-7966-4F36-8C65-12C6AC282E64}" type="datetimeFigureOut">
              <a:rPr lang="en-GB" smtClean="0"/>
              <a:t>26/10/16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037CF-4AF3-4EA8-B0EF-23260E3D63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2209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4EA1F-7887-426C-BD0E-29F38E7AB4A2}" type="datetimeFigureOut">
              <a:rPr lang="nl-NL" smtClean="0"/>
              <a:t>26/10/16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58AE9-46A5-49CB-B815-3CC2120EE87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4887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319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31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31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31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31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31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31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31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31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31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31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727411" y="3643200"/>
            <a:ext cx="5689178" cy="431477"/>
          </a:xfrm>
        </p:spPr>
        <p:txBody>
          <a:bodyPr/>
          <a:lstStyle>
            <a:lvl1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GB" noProof="0" dirty="0" smtClean="0"/>
              <a:t>function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1268761"/>
            <a:ext cx="7772400" cy="1440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Title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23200"/>
            <a:ext cx="6400800" cy="504056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Author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07503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67544" y="1340768"/>
            <a:ext cx="3815655" cy="4784725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572000" y="1341438"/>
            <a:ext cx="4320480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62824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7544" y="1341438"/>
            <a:ext cx="8424936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84082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57200" y="1341041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4506" y="2378745"/>
            <a:ext cx="4040188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850705" y="1341041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822601" y="2391445"/>
            <a:ext cx="4041775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698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727411" y="3643200"/>
            <a:ext cx="5689178" cy="431477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GB" noProof="0" dirty="0" smtClean="0"/>
              <a:t>function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1268761"/>
            <a:ext cx="7772400" cy="1440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Title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23200"/>
            <a:ext cx="6400800" cy="50405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Author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53286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593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hyperlink" Target="http://creativecommons.org/licenses/by/4.0/" TargetMode="External"/><Relationship Id="rId1" Type="http://schemas.openxmlformats.org/officeDocument/2006/relationships/slideLayout" Target="../slideLayouts/slideLayout6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9394" y="1412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9394" y="263691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GB" noProof="0" dirty="0" smtClean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1" name="Afbeelding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381328"/>
            <a:ext cx="657870" cy="442623"/>
          </a:xfrm>
          <a:prstGeom prst="rect">
            <a:avLst/>
          </a:prstGeom>
        </p:spPr>
      </p:pic>
      <p:sp>
        <p:nvSpPr>
          <p:cNvPr id="13" name="Tekstvak 10"/>
          <p:cNvSpPr txBox="1"/>
          <p:nvPr/>
        </p:nvSpPr>
        <p:spPr>
          <a:xfrm>
            <a:off x="479394" y="6402584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dirty="0" smtClean="0">
                <a:latin typeface="Segoe UI" pitchFamily="34" charset="0"/>
                <a:cs typeface="Segoe UI" pitchFamily="34" charset="0"/>
              </a:rPr>
              <a:t>EGI-Engage is co-funded by the Horizon 2020 Framework Programme</a:t>
            </a:r>
          </a:p>
          <a:p>
            <a:pPr algn="r"/>
            <a:r>
              <a:rPr lang="nl-NL" sz="1000" b="0" baseline="0" dirty="0" smtClean="0">
                <a:latin typeface="Segoe UI" pitchFamily="34" charset="0"/>
                <a:cs typeface="Segoe UI" pitchFamily="34" charset="0"/>
              </a:rPr>
              <a:t>  </a:t>
            </a:r>
            <a:r>
              <a:rPr lang="nl-NL" sz="1000" b="0" dirty="0" smtClean="0">
                <a:latin typeface="Segoe UI" pitchFamily="34" charset="0"/>
                <a:cs typeface="Segoe UI" pitchFamily="34" charset="0"/>
              </a:rPr>
              <a:t>of the European Union under grant number 654142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93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9" y="0"/>
            <a:ext cx="6534150" cy="4705350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4F85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22" name="Tekstvak 21"/>
          <p:cNvSpPr txBox="1"/>
          <p:nvPr/>
        </p:nvSpPr>
        <p:spPr>
          <a:xfrm>
            <a:off x="8508016" y="6525344"/>
            <a:ext cx="3129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372553E7-13AD-41CB-B8D3-4C5279D6D1DB}" type="slidenum">
              <a:rPr lang="nl-NL" sz="800" b="1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nl-NL" sz="105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Tekstvak 21"/>
          <p:cNvSpPr txBox="1"/>
          <p:nvPr/>
        </p:nvSpPr>
        <p:spPr>
          <a:xfrm>
            <a:off x="179512" y="6525344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83F7A1C-40F7-5F43-85CD-9B50E60F16AA}" type="datetime1">
              <a:rPr lang="en-US" sz="800" b="1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26/10/16</a:t>
            </a:fld>
            <a:endParaRPr lang="nl-NL" sz="105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80" y="188640"/>
            <a:ext cx="1082732" cy="993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27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52" r:id="rId2"/>
    <p:sldLayoutId id="2147483653" r:id="rId3"/>
    <p:sldLayoutId id="2147483694" r:id="rId4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r" defTabSz="914400" rtl="0" eaLnBrk="1" latinLnBrk="0" hangingPunct="1">
        <a:spcBef>
          <a:spcPct val="0"/>
        </a:spcBef>
        <a:buNone/>
        <a:defRPr sz="3000" b="1" kern="1200">
          <a:solidFill>
            <a:srgbClr val="4F85C3"/>
          </a:solidFill>
          <a:latin typeface="Segoe UI" pitchFamily="34" charset="0"/>
          <a:ea typeface="+mj-ea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4pPr>
      <a:lvl5pPr marL="182880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845" userDrawn="1">
          <p15:clr>
            <a:srgbClr val="F26B43"/>
          </p15:clr>
        </p15:guide>
        <p15:guide id="2" pos="295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88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5659" y="1124744"/>
            <a:ext cx="757874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1" kern="120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Thank you</a:t>
            </a:r>
            <a:r>
              <a:rPr lang="en-GB" sz="3600" b="1" kern="1200" baseline="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 for your attention.</a:t>
            </a:r>
          </a:p>
          <a:p>
            <a:pPr algn="ctr"/>
            <a:endParaRPr lang="en-GB" sz="3600" b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  <a:p>
            <a:pPr algn="ctr"/>
            <a:endParaRPr lang="en-GB" sz="2400" b="1" i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  <a:p>
            <a:pPr algn="l"/>
            <a:r>
              <a:rPr lang="en-GB" sz="2800" b="1" i="1" kern="120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Questions?</a:t>
            </a:r>
          </a:p>
        </p:txBody>
      </p:sp>
      <p:pic>
        <p:nvPicPr>
          <p:cNvPr id="7" name="Afbeelding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381328"/>
            <a:ext cx="657870" cy="442623"/>
          </a:xfrm>
          <a:prstGeom prst="rect">
            <a:avLst/>
          </a:prstGeom>
        </p:spPr>
      </p:pic>
      <p:sp>
        <p:nvSpPr>
          <p:cNvPr id="10" name="Tekstvak 10"/>
          <p:cNvSpPr txBox="1"/>
          <p:nvPr/>
        </p:nvSpPr>
        <p:spPr>
          <a:xfrm>
            <a:off x="479394" y="6402584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This work by Parties of the EGI-Engage Consortium</a:t>
            </a:r>
            <a:r>
              <a:rPr lang="en-GB" sz="1000" baseline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is licensed under a </a:t>
            </a:r>
          </a:p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  <a:hlinkClick r:id="rId6"/>
              </a:rPr>
              <a:t>Creative Commons Attribution 4.0 International License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63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iki.egi.eu/wiki/EGI-Engage:Risk_Plan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smtClean="0"/>
              <a:t>EGI Change Management (CHM)</a:t>
            </a:r>
            <a:br>
              <a:rPr lang="en-GB" dirty="0" smtClean="0"/>
            </a:br>
            <a:r>
              <a:rPr lang="en-GB" dirty="0" smtClean="0"/>
              <a:t>An Introduction</a:t>
            </a:r>
            <a:endParaRPr lang="en-GB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403648" y="3501008"/>
            <a:ext cx="6400800" cy="504056"/>
          </a:xfrm>
        </p:spPr>
        <p:txBody>
          <a:bodyPr/>
          <a:lstStyle/>
          <a:p>
            <a:r>
              <a:rPr lang="en-GB" sz="2000" b="0" dirty="0" smtClean="0"/>
              <a:t>Matthew </a:t>
            </a:r>
            <a:r>
              <a:rPr lang="en-GB" sz="2000" b="0" dirty="0" smtClean="0"/>
              <a:t>Viljoen</a:t>
            </a:r>
          </a:p>
          <a:p>
            <a:endParaRPr lang="en-GB" sz="2000" b="0" dirty="0"/>
          </a:p>
          <a:p>
            <a:r>
              <a:rPr lang="en-GB" sz="1600" b="0" dirty="0" smtClean="0"/>
              <a:t>26 Oct 2016</a:t>
            </a:r>
            <a:endParaRPr lang="en-GB" sz="1600" b="0" dirty="0"/>
          </a:p>
        </p:txBody>
      </p:sp>
    </p:spTree>
    <p:extLst>
      <p:ext uri="{BB962C8B-B14F-4D97-AF65-F5344CB8AC3E}">
        <p14:creationId xmlns:p14="http://schemas.microsoft.com/office/powerpoint/2010/main" val="305512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orkflow-implementa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80" y="1058216"/>
            <a:ext cx="8172400" cy="57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change workflow diagram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287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The Request for Change (</a:t>
            </a:r>
            <a:r>
              <a:rPr lang="en-GB" sz="3200" dirty="0" err="1" smtClean="0"/>
              <a:t>RfC</a:t>
            </a:r>
            <a:r>
              <a:rPr lang="en-GB" sz="3200" dirty="0" smtClean="0"/>
              <a:t>)</a:t>
            </a:r>
            <a:endParaRPr lang="en-GB" dirty="0"/>
          </a:p>
        </p:txBody>
      </p:sp>
      <p:pic>
        <p:nvPicPr>
          <p:cNvPr id="6" name="Picture 5" descr="Screen Shot 2016-10-26 at 15.00.3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1196752"/>
            <a:ext cx="4683522" cy="4856765"/>
          </a:xfrm>
          <a:prstGeom prst="rect">
            <a:avLst/>
          </a:prstGeom>
        </p:spPr>
      </p:pic>
      <p:pic>
        <p:nvPicPr>
          <p:cNvPr id="7" name="Picture 6" descr="Screen Shot 2016-10-26 at 15.01.15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296144"/>
            <a:ext cx="4737722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283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Implementation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67544" y="1196752"/>
            <a:ext cx="8424936" cy="1440160"/>
          </a:xfrm>
        </p:spPr>
        <p:txBody>
          <a:bodyPr/>
          <a:lstStyle/>
          <a:p>
            <a:r>
              <a:rPr lang="en-GB" sz="2400" dirty="0" smtClean="0"/>
              <a:t>Need to list services that will be under CHM</a:t>
            </a:r>
          </a:p>
          <a:p>
            <a:r>
              <a:rPr lang="en-GB" sz="2400" dirty="0" smtClean="0"/>
              <a:t>New queue for CHM in RT with custom fields (risk, status)</a:t>
            </a:r>
          </a:p>
          <a:p>
            <a:r>
              <a:rPr lang="en-GB" sz="2400" dirty="0" smtClean="0"/>
              <a:t>Convene regular CAB.  Proposed membership:</a:t>
            </a:r>
          </a:p>
          <a:p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2564904"/>
            <a:ext cx="6480720" cy="175432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dirty="0" smtClean="0"/>
              <a:t>Matthew Viljoen (Chair)</a:t>
            </a:r>
            <a:endParaRPr lang="en-US" dirty="0"/>
          </a:p>
          <a:p>
            <a:r>
              <a:rPr lang="en-US" dirty="0" smtClean="0"/>
              <a:t>Peter Solagna</a:t>
            </a:r>
            <a:endParaRPr lang="en-US" dirty="0"/>
          </a:p>
          <a:p>
            <a:r>
              <a:rPr lang="en-US" dirty="0" err="1" smtClean="0"/>
              <a:t>Tiziana</a:t>
            </a:r>
            <a:r>
              <a:rPr lang="en-US" dirty="0" smtClean="0"/>
              <a:t> Ferrari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Gergely</a:t>
            </a:r>
            <a:r>
              <a:rPr lang="en-US" dirty="0" smtClean="0"/>
              <a:t> </a:t>
            </a:r>
            <a:r>
              <a:rPr lang="en-US" dirty="0" err="1" smtClean="0"/>
              <a:t>Sipos</a:t>
            </a:r>
            <a:endParaRPr lang="en-US" dirty="0"/>
          </a:p>
          <a:p>
            <a:r>
              <a:rPr lang="en-US" dirty="0" smtClean="0"/>
              <a:t>Diego </a:t>
            </a:r>
            <a:r>
              <a:rPr lang="en-US" dirty="0" err="1" smtClean="0"/>
              <a:t>Scardaci</a:t>
            </a:r>
            <a:endParaRPr lang="en-US" dirty="0"/>
          </a:p>
          <a:p>
            <a:r>
              <a:rPr lang="en-US" dirty="0" smtClean="0"/>
              <a:t>Vincenzo </a:t>
            </a:r>
            <a:r>
              <a:rPr lang="en-US" dirty="0" err="1" smtClean="0"/>
              <a:t>Spinoso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6291" y="3717032"/>
            <a:ext cx="83021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CAB can meet up monthly, or on-demand to assess changes.  Change owner present to introduce change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Identify first change (normal and standard) to be trialed through CHM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Populate the standard changes on the wiki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7237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Final thoughts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67544" y="1196752"/>
            <a:ext cx="8424936" cy="4929086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Measuring the success of CHM:</a:t>
            </a:r>
            <a:endParaRPr lang="en-GB" sz="2400" dirty="0"/>
          </a:p>
          <a:p>
            <a:r>
              <a:rPr lang="en-GB" sz="2400" dirty="0" smtClean="0"/>
              <a:t>During reviews, changes may be scored (e.g. successful, problematic, rolled back).  </a:t>
            </a:r>
            <a:r>
              <a:rPr lang="en-GB" sz="2400" dirty="0" smtClean="0"/>
              <a:t>These stats may be later analysed.</a:t>
            </a:r>
          </a:p>
          <a:p>
            <a:pPr marL="0" indent="0">
              <a:buNone/>
            </a:pPr>
            <a:r>
              <a:rPr lang="en-GB" sz="2400" dirty="0" smtClean="0"/>
              <a:t>Potential problems:</a:t>
            </a:r>
          </a:p>
          <a:p>
            <a:r>
              <a:rPr lang="en-GB" sz="2400" dirty="0" smtClean="0"/>
              <a:t>Not engaging people in the process </a:t>
            </a:r>
          </a:p>
          <a:p>
            <a:r>
              <a:rPr lang="en-GB" sz="2400" dirty="0" smtClean="0"/>
              <a:t>Misunderstanding the process (“</a:t>
            </a:r>
            <a:r>
              <a:rPr lang="en-GB" sz="2400" i="1" dirty="0" smtClean="0"/>
              <a:t>It’s unnecessary bureaucracy, a waste of my time”</a:t>
            </a:r>
            <a:r>
              <a:rPr lang="en-GB" sz="2400" dirty="0" smtClean="0"/>
              <a:t>) </a:t>
            </a:r>
          </a:p>
          <a:p>
            <a:r>
              <a:rPr lang="en-GB" sz="2400" dirty="0" smtClean="0"/>
              <a:t>Important changes not going through CHM</a:t>
            </a:r>
          </a:p>
          <a:p>
            <a:r>
              <a:rPr lang="en-GB" sz="2400" dirty="0" smtClean="0"/>
              <a:t>Beware the ‘low risk’ changes!</a:t>
            </a:r>
            <a:endParaRPr lang="en-GB" sz="2400" dirty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885283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67544" y="1196752"/>
            <a:ext cx="8424936" cy="4929086"/>
          </a:xfrm>
        </p:spPr>
        <p:txBody>
          <a:bodyPr/>
          <a:lstStyle/>
          <a:p>
            <a:r>
              <a:rPr lang="en-GB" sz="2400" dirty="0"/>
              <a:t>Background</a:t>
            </a:r>
          </a:p>
          <a:p>
            <a:r>
              <a:rPr lang="en-GB" sz="2400" dirty="0"/>
              <a:t>Why </a:t>
            </a:r>
            <a:r>
              <a:rPr lang="en-GB" sz="2400" dirty="0" smtClean="0"/>
              <a:t>is CHM and why bother?</a:t>
            </a:r>
            <a:endParaRPr lang="en-GB" sz="2400" dirty="0"/>
          </a:p>
          <a:p>
            <a:r>
              <a:rPr lang="en-GB" sz="2400" dirty="0"/>
              <a:t>The </a:t>
            </a:r>
            <a:r>
              <a:rPr lang="en-GB" sz="2400" dirty="0" smtClean="0"/>
              <a:t>policy, scope </a:t>
            </a:r>
            <a:r>
              <a:rPr lang="en-GB" sz="2400" dirty="0"/>
              <a:t>and process</a:t>
            </a:r>
          </a:p>
          <a:p>
            <a:r>
              <a:rPr lang="en-GB" sz="2400" dirty="0" smtClean="0"/>
              <a:t>Request for Change </a:t>
            </a:r>
            <a:endParaRPr lang="en-GB" sz="2400" dirty="0"/>
          </a:p>
          <a:p>
            <a:r>
              <a:rPr lang="en-GB" sz="2400" dirty="0" smtClean="0"/>
              <a:t>Implementation</a:t>
            </a:r>
          </a:p>
          <a:p>
            <a:r>
              <a:rPr lang="en-GB" sz="2400" dirty="0" smtClean="0"/>
              <a:t>Final thoughts</a:t>
            </a:r>
            <a:endParaRPr lang="en-GB" sz="2400" dirty="0"/>
          </a:p>
          <a:p>
            <a:pPr lvl="0"/>
            <a:endParaRPr lang="en-GB" sz="2400" b="1" dirty="0" smtClean="0"/>
          </a:p>
          <a:p>
            <a:pPr marL="457200" lvl="1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517260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67544" y="1196752"/>
            <a:ext cx="8424936" cy="4464496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EGI Foundation: </a:t>
            </a:r>
          </a:p>
          <a:p>
            <a:r>
              <a:rPr lang="en-GB" sz="2400" dirty="0" smtClean="0"/>
              <a:t>Aim is to obtain ISO 9001/20001 certification</a:t>
            </a:r>
          </a:p>
          <a:p>
            <a:r>
              <a:rPr lang="en-GB" sz="2400" dirty="0" smtClean="0"/>
              <a:t>Using RT to track (rather than approve) changes for some time </a:t>
            </a:r>
          </a:p>
          <a:p>
            <a:pPr marL="0" indent="0">
              <a:buNone/>
            </a:pPr>
            <a:r>
              <a:rPr lang="en-GB" sz="2400" dirty="0" smtClean="0"/>
              <a:t>Myself:</a:t>
            </a:r>
          </a:p>
          <a:p>
            <a:r>
              <a:rPr lang="en-GB" sz="2400" dirty="0" smtClean="0"/>
              <a:t>6yrs working at RAL (WLCG Tier1) serving HEP community</a:t>
            </a:r>
          </a:p>
          <a:p>
            <a:r>
              <a:rPr lang="en-GB" sz="2400" dirty="0" smtClean="0"/>
              <a:t>Involved in introduction/refining of CHM at RAL Tier1*</a:t>
            </a:r>
          </a:p>
          <a:p>
            <a:r>
              <a:rPr lang="en-GB" sz="2400" dirty="0" smtClean="0"/>
              <a:t>Experienced pitfalls and problems with adoption of CHM</a:t>
            </a:r>
          </a:p>
          <a:p>
            <a:r>
              <a:rPr lang="en-GB" sz="2400" dirty="0" smtClean="0"/>
              <a:t>Proposing EGI CHM based on RAL Tier 1 process</a:t>
            </a:r>
          </a:p>
          <a:p>
            <a:pPr marL="0" indent="0">
              <a:buNone/>
            </a:pPr>
            <a:r>
              <a:rPr lang="en-GB" sz="1000" dirty="0" smtClean="0"/>
              <a:t>					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499992" y="5805264"/>
            <a:ext cx="445506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* </a:t>
            </a:r>
            <a:r>
              <a:rPr lang="en-GB" sz="1600" dirty="0" smtClean="0"/>
              <a:t>key people:  Andrew </a:t>
            </a:r>
            <a:r>
              <a:rPr lang="en-GB" sz="1600" dirty="0" err="1"/>
              <a:t>Sansum</a:t>
            </a:r>
            <a:r>
              <a:rPr lang="en-GB" sz="1600" dirty="0"/>
              <a:t>, Gareth Smith, STFC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60008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What is CHM and why bother?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67544" y="1196752"/>
            <a:ext cx="8424936" cy="4929086"/>
          </a:xfrm>
        </p:spPr>
        <p:txBody>
          <a:bodyPr/>
          <a:lstStyle/>
          <a:p>
            <a:r>
              <a:rPr lang="en-GB" dirty="0" smtClean="0"/>
              <a:t>A </a:t>
            </a:r>
            <a:r>
              <a:rPr lang="en-GB" i="1" dirty="0" smtClean="0">
                <a:solidFill>
                  <a:srgbClr val="008000"/>
                </a:solidFill>
              </a:rPr>
              <a:t>lightweight</a:t>
            </a:r>
            <a:r>
              <a:rPr lang="en-GB" dirty="0" smtClean="0"/>
              <a:t> process based on peer review of changes which helps to ensure:</a:t>
            </a:r>
          </a:p>
          <a:p>
            <a:pPr lvl="1"/>
            <a:r>
              <a:rPr lang="en-GB" dirty="0" smtClean="0"/>
              <a:t>changes are well thought through, planned and </a:t>
            </a:r>
          </a:p>
          <a:p>
            <a:pPr lvl="1"/>
            <a:r>
              <a:rPr lang="en-GB" dirty="0" smtClean="0"/>
              <a:t>risks are understood (and mitigated against)</a:t>
            </a:r>
          </a:p>
          <a:p>
            <a:r>
              <a:rPr lang="en-GB" dirty="0" smtClean="0"/>
              <a:t>Some benefits:</a:t>
            </a:r>
            <a:endParaRPr lang="en-GB" dirty="0" smtClean="0"/>
          </a:p>
          <a:p>
            <a:pPr lvl="1"/>
            <a:r>
              <a:rPr lang="en-GB" dirty="0" smtClean="0"/>
              <a:t>Improve quality of service for end users</a:t>
            </a:r>
          </a:p>
          <a:p>
            <a:pPr lvl="1"/>
            <a:r>
              <a:rPr lang="en-GB" dirty="0" smtClean="0"/>
              <a:t>Continuous improvement for EGI</a:t>
            </a:r>
          </a:p>
          <a:p>
            <a:pPr lvl="1"/>
            <a:r>
              <a:rPr lang="en-GB" dirty="0" smtClean="0"/>
              <a:t>Helps coordination of dependent service delivery</a:t>
            </a:r>
          </a:p>
          <a:p>
            <a:pPr lvl="1"/>
            <a:r>
              <a:rPr lang="en-GB" dirty="0" smtClean="0"/>
              <a:t>Spreads know-how, prevents “islands of knowledge”</a:t>
            </a:r>
          </a:p>
          <a:p>
            <a:pPr lvl="1"/>
            <a:r>
              <a:rPr lang="en-GB" dirty="0" smtClean="0"/>
              <a:t>Collective responsibility of major decisions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61446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</a:t>
            </a:r>
            <a:r>
              <a:rPr lang="en-GB" dirty="0" smtClean="0"/>
              <a:t>policy, scope and process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67544" y="1196752"/>
            <a:ext cx="8424936" cy="4929086"/>
          </a:xfrm>
        </p:spPr>
        <p:txBody>
          <a:bodyPr/>
          <a:lstStyle/>
          <a:p>
            <a:r>
              <a:rPr lang="en-GB" sz="2400" dirty="0" smtClean="0"/>
              <a:t>All ‘high risk’ changes are under scope (or lower risk changes that would benefit by the process) affecting production services listed in the EGI Service Catalogue</a:t>
            </a:r>
          </a:p>
          <a:p>
            <a:r>
              <a:rPr lang="en-GB" sz="2400" dirty="0" smtClean="0"/>
              <a:t>Changes are assessed and approved by the Change Advisory Board (CAB) prior to implementation.</a:t>
            </a:r>
          </a:p>
          <a:p>
            <a:r>
              <a:rPr lang="en-GB" sz="2400" dirty="0" smtClean="0"/>
              <a:t>A Request for Change (</a:t>
            </a:r>
            <a:r>
              <a:rPr lang="en-GB" sz="2400" dirty="0" err="1" smtClean="0"/>
              <a:t>RfC</a:t>
            </a:r>
            <a:r>
              <a:rPr lang="en-GB" sz="2400" dirty="0" smtClean="0"/>
              <a:t>) is filled in for each change (standard series of questions)</a:t>
            </a:r>
          </a:p>
          <a:p>
            <a:r>
              <a:rPr lang="en-GB" sz="2400" dirty="0" smtClean="0"/>
              <a:t>Recurrent changes may be classified as </a:t>
            </a:r>
            <a:r>
              <a:rPr lang="en-GB" sz="2400" i="1" u="sng" dirty="0" smtClean="0"/>
              <a:t>standard changes</a:t>
            </a:r>
            <a:r>
              <a:rPr lang="en-GB" sz="2400" dirty="0" smtClean="0"/>
              <a:t> or pre-approved changes, not needing explicit approval by CAB on subsequent </a:t>
            </a:r>
            <a:r>
              <a:rPr lang="en-GB" sz="2400" dirty="0" err="1" smtClean="0"/>
              <a:t>occassions</a:t>
            </a:r>
            <a:endParaRPr lang="en-GB" sz="2400" dirty="0" smtClean="0"/>
          </a:p>
          <a:p>
            <a:r>
              <a:rPr lang="en-GB" sz="2400" i="1" u="sng" dirty="0" smtClean="0"/>
              <a:t>Emergency changes </a:t>
            </a:r>
            <a:r>
              <a:rPr lang="en-GB" sz="2400" dirty="0" smtClean="0"/>
              <a:t>may be applied without prior assessment and approval (but they need to be recorded and reviewed)</a:t>
            </a:r>
            <a:endParaRPr lang="en-GB" sz="24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69783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11760" y="908720"/>
            <a:ext cx="4464496" cy="72008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0"/>
                </a:schemeClr>
              </a:gs>
              <a:gs pos="80000">
                <a:schemeClr val="accent1">
                  <a:shade val="93000"/>
                  <a:satMod val="130000"/>
                  <a:alpha val="0"/>
                </a:schemeClr>
              </a:gs>
              <a:gs pos="100000">
                <a:schemeClr val="accent1">
                  <a:shade val="94000"/>
                  <a:satMod val="135000"/>
                  <a:alpha val="0"/>
                </a:schemeClr>
              </a:gs>
            </a:gsLst>
            <a:lin ang="16200000" scaled="0"/>
            <a:tileRect/>
          </a:gra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Calculation of Risk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395536" y="620688"/>
            <a:ext cx="8424936" cy="1296144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		</a:t>
            </a:r>
          </a:p>
          <a:p>
            <a:pPr marL="0" indent="0" algn="ctr"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Risk = Likelihood x </a:t>
            </a:r>
            <a:r>
              <a:rPr lang="en-GB" sz="2400" b="1" dirty="0">
                <a:solidFill>
                  <a:srgbClr val="FF0000"/>
                </a:solidFill>
              </a:rPr>
              <a:t>Impact </a:t>
            </a:r>
            <a:endParaRPr lang="en-GB" sz="2400" b="1" dirty="0" smtClean="0">
              <a:solidFill>
                <a:srgbClr val="FF0000"/>
              </a:solidFill>
            </a:endParaRPr>
          </a:p>
          <a:p>
            <a:endParaRPr lang="en-GB" sz="2400" dirty="0" smtClean="0"/>
          </a:p>
          <a:p>
            <a:endParaRPr lang="en-GB" sz="24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698157"/>
              </p:ext>
            </p:extLst>
          </p:nvPr>
        </p:nvGraphicFramePr>
        <p:xfrm>
          <a:off x="395536" y="2204864"/>
          <a:ext cx="3744416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1872208"/>
              </a:tblGrid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Rating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Unlikely 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Possible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Likely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Almost Certain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193567"/>
              </p:ext>
            </p:extLst>
          </p:nvPr>
        </p:nvGraphicFramePr>
        <p:xfrm>
          <a:off x="4860032" y="2132856"/>
          <a:ext cx="3744416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1872208"/>
              </a:tblGrid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Rating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Minor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Major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Catastrophic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80576" y="1772816"/>
            <a:ext cx="1345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LIKELIHOOD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012160" y="1700808"/>
            <a:ext cx="94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IMPACT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893869" y="4417367"/>
            <a:ext cx="50706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see: </a:t>
            </a:r>
            <a:r>
              <a:rPr lang="en-US" sz="1400" dirty="0">
                <a:hlinkClick r:id="rId3"/>
              </a:rPr>
              <a:t>https://wiki.egi.eu/wiki/EGI-</a:t>
            </a:r>
            <a:r>
              <a:rPr lang="en-US" sz="1400" dirty="0" smtClean="0">
                <a:hlinkClick r:id="rId3"/>
              </a:rPr>
              <a:t>Engage:Risk_Plan</a:t>
            </a:r>
            <a:r>
              <a:rPr lang="en-US" sz="1400" dirty="0" smtClean="0"/>
              <a:t> for more details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955079" y="4725144"/>
            <a:ext cx="724639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Risks: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=&lt;4 can be approved by the Service  Owner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&gt;4 needs to be assessed by the CAB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r>
              <a:rPr lang="en-US" sz="2000" dirty="0" smtClean="0"/>
              <a:t>Any change of Impact = Catastrophic need to be assessed by the SSB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1446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Normal change workflow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274816"/>
              </p:ext>
            </p:extLst>
          </p:nvPr>
        </p:nvGraphicFramePr>
        <p:xfrm>
          <a:off x="251520" y="1340768"/>
          <a:ext cx="8280920" cy="3858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950"/>
                <a:gridCol w="2538466"/>
                <a:gridCol w="4536504"/>
              </a:tblGrid>
              <a:tr h="504056">
                <a:tc>
                  <a:txBody>
                    <a:bodyPr/>
                    <a:lstStyle/>
                    <a:p>
                      <a:r>
                        <a:rPr lang="en-US" dirty="0" smtClean="0"/>
                        <a:t>Step #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Fills in </a:t>
                      </a:r>
                      <a:r>
                        <a:rPr lang="en-US" dirty="0" err="1" smtClean="0"/>
                        <a:t>RfC</a:t>
                      </a:r>
                      <a:r>
                        <a:rPr lang="en-US" dirty="0" smtClean="0"/>
                        <a:t> and creates ticket in RT</a:t>
                      </a:r>
                      <a:endParaRPr lang="en-US" dirty="0"/>
                    </a:p>
                  </a:txBody>
                  <a:tcPr/>
                </a:tc>
              </a:tr>
              <a:tr h="66864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Service 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Assesses level of risk.  If risk =&lt;4,</a:t>
                      </a:r>
                      <a:r>
                        <a:rPr lang="en-US" baseline="0" dirty="0" smtClean="0"/>
                        <a:t> approves the change which may then proceed</a:t>
                      </a:r>
                      <a:endParaRPr lang="en-US" dirty="0"/>
                    </a:p>
                  </a:txBody>
                  <a:tcPr/>
                </a:tc>
              </a:tr>
              <a:tr h="66864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risk</a:t>
                      </a:r>
                      <a:r>
                        <a:rPr lang="en-US" baseline="0" dirty="0" smtClean="0"/>
                        <a:t> &gt;4, a</a:t>
                      </a:r>
                      <a:r>
                        <a:rPr lang="en-US" dirty="0" smtClean="0"/>
                        <a:t>ssesses change and approves it.</a:t>
                      </a:r>
                      <a:endParaRPr lang="en-US" dirty="0"/>
                    </a:p>
                  </a:txBody>
                  <a:tcPr/>
                </a:tc>
              </a:tr>
              <a:tr h="66864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appropriate,</a:t>
                      </a:r>
                      <a:r>
                        <a:rPr lang="en-US" baseline="0" dirty="0" smtClean="0"/>
                        <a:t> signs off the change by informing stakeholders</a:t>
                      </a:r>
                      <a:endParaRPr lang="en-US" dirty="0"/>
                    </a:p>
                  </a:txBody>
                  <a:tcPr/>
                </a:tc>
              </a:tr>
              <a:tr h="41260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Implementer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Implements the change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effectLst/>
                        </a:rPr>
                        <a:t>CAB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Reviews and closes the change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808" y="5877272"/>
            <a:ext cx="9188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confluence.egi.eu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/display/IMS/CHM1+Manage+changes+including+emergency+changes</a:t>
            </a:r>
          </a:p>
        </p:txBody>
      </p:sp>
    </p:spTree>
    <p:extLst>
      <p:ext uri="{BB962C8B-B14F-4D97-AF65-F5344CB8AC3E}">
        <p14:creationId xmlns:p14="http://schemas.microsoft.com/office/powerpoint/2010/main" val="2171368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200" dirty="0" smtClean="0"/>
              <a:t>Standard (recurrent) change workflow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395536" y="1124744"/>
            <a:ext cx="8424936" cy="1512168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A</a:t>
            </a:r>
            <a:r>
              <a:rPr lang="en-GB" sz="2400" dirty="0" smtClean="0"/>
              <a:t> standard change is first approved as a normal change. It may then be approved by the CAB to become a standard change, in which case it is added to the wiki in the list of standard changes for a particular service.</a:t>
            </a:r>
            <a:endParaRPr lang="en-GB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528594"/>
              </p:ext>
            </p:extLst>
          </p:nvPr>
        </p:nvGraphicFramePr>
        <p:xfrm>
          <a:off x="611560" y="2703198"/>
          <a:ext cx="8280920" cy="2819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950"/>
                <a:gridCol w="2250434"/>
                <a:gridCol w="4824536"/>
              </a:tblGrid>
              <a:tr h="509778">
                <a:tc>
                  <a:txBody>
                    <a:bodyPr/>
                    <a:lstStyle/>
                    <a:p>
                      <a:r>
                        <a:rPr lang="en-US" dirty="0" smtClean="0"/>
                        <a:t>Step #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</a:tr>
              <a:tr h="48348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Creates ticket in RT (no </a:t>
                      </a:r>
                      <a:r>
                        <a:rPr lang="en-US" dirty="0" err="1" smtClean="0"/>
                        <a:t>RfC</a:t>
                      </a:r>
                      <a:r>
                        <a:rPr lang="en-US" dirty="0" smtClean="0"/>
                        <a:t> necessary)</a:t>
                      </a:r>
                      <a:endParaRPr lang="en-US" dirty="0"/>
                    </a:p>
                  </a:txBody>
                  <a:tcPr/>
                </a:tc>
              </a:tr>
              <a:tr h="3806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Service 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Approves the change which may then proceed</a:t>
                      </a:r>
                      <a:endParaRPr lang="en-US" dirty="0"/>
                    </a:p>
                  </a:txBody>
                  <a:tcPr/>
                </a:tc>
              </a:tr>
              <a:tr h="66864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appropriate,</a:t>
                      </a:r>
                      <a:r>
                        <a:rPr lang="en-US" baseline="0" dirty="0" smtClean="0"/>
                        <a:t> signs off the change by informing stakeholders</a:t>
                      </a:r>
                      <a:endParaRPr lang="en-US" dirty="0"/>
                    </a:p>
                  </a:txBody>
                  <a:tcPr/>
                </a:tc>
              </a:tr>
              <a:tr h="41147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</a:t>
                      </a:r>
                      <a:r>
                        <a:rPr lang="en-US" dirty="0" smtClean="0"/>
                        <a:t>Implementer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Implements the change</a:t>
                      </a:r>
                      <a:endParaRPr lang="en-US" dirty="0"/>
                    </a:p>
                  </a:txBody>
                  <a:tcPr/>
                </a:tc>
              </a:tr>
              <a:tr h="3600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Service 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Reviews and closes the change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808" y="5733256"/>
            <a:ext cx="8806664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F7F7F"/>
                </a:solidFill>
              </a:rPr>
              <a:t>https://</a:t>
            </a:r>
            <a:r>
              <a:rPr lang="en-US" dirty="0" err="1">
                <a:solidFill>
                  <a:srgbClr val="7F7F7F"/>
                </a:solidFill>
              </a:rPr>
              <a:t>confluence.egi.eu</a:t>
            </a:r>
            <a:r>
              <a:rPr lang="en-US" dirty="0">
                <a:solidFill>
                  <a:srgbClr val="7F7F7F"/>
                </a:solidFill>
              </a:rPr>
              <a:t>/display/IMS/CHM2+Maintain+the+list%2C+descriptions+and+step-by-step+workflows+for+well-known+and+recurring+</a:t>
            </a:r>
            <a:r>
              <a:rPr lang="en-US" dirty="0" smtClean="0">
                <a:solidFill>
                  <a:srgbClr val="7F7F7F"/>
                </a:solidFill>
              </a:rPr>
              <a:t>changes</a:t>
            </a:r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400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Emergency change workflow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67544" y="1196752"/>
            <a:ext cx="8424936" cy="4929086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An emergency change addresses a critical situation. These don’t require </a:t>
            </a:r>
            <a:r>
              <a:rPr lang="en-GB" sz="2400" dirty="0" err="1" smtClean="0"/>
              <a:t>RfC</a:t>
            </a:r>
            <a:r>
              <a:rPr lang="en-GB" sz="2400" dirty="0" smtClean="0"/>
              <a:t> or CAB approval but do need to be recorded and assessed.</a:t>
            </a:r>
            <a:endParaRPr lang="en-GB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541339"/>
              </p:ext>
            </p:extLst>
          </p:nvPr>
        </p:nvGraphicFramePr>
        <p:xfrm>
          <a:off x="611560" y="2770640"/>
          <a:ext cx="8280920" cy="224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950"/>
                <a:gridCol w="2538466"/>
                <a:gridCol w="4536504"/>
              </a:tblGrid>
              <a:tr h="668646">
                <a:tc>
                  <a:txBody>
                    <a:bodyPr/>
                    <a:lstStyle/>
                    <a:p>
                      <a:r>
                        <a:rPr lang="en-US" dirty="0" smtClean="0"/>
                        <a:t>Step #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</a:tr>
              <a:tr h="48348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Implementer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Implements the change</a:t>
                      </a:r>
                      <a:endParaRPr lang="en-US" dirty="0"/>
                    </a:p>
                  </a:txBody>
                  <a:tcPr/>
                </a:tc>
              </a:tr>
              <a:tr h="51434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Service 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Creates a ticket in RT to record the emergency change and capture information about it</a:t>
                      </a:r>
                      <a:endParaRPr lang="en-US" dirty="0"/>
                    </a:p>
                  </a:txBody>
                  <a:tcPr/>
                </a:tc>
              </a:tr>
              <a:tr h="45032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Reviews and closes the change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808" y="5877272"/>
            <a:ext cx="9188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F7F7F"/>
                </a:solidFill>
              </a:rPr>
              <a:t>https://</a:t>
            </a:r>
            <a:r>
              <a:rPr lang="en-US" dirty="0" err="1">
                <a:solidFill>
                  <a:srgbClr val="7F7F7F"/>
                </a:solidFill>
              </a:rPr>
              <a:t>confluence.egi.eu</a:t>
            </a:r>
            <a:r>
              <a:rPr lang="en-US" dirty="0">
                <a:solidFill>
                  <a:srgbClr val="7F7F7F"/>
                </a:solidFill>
              </a:rPr>
              <a:t>/display/IMS/CHM1+Manage+changes+including+emergency+changes</a:t>
            </a:r>
          </a:p>
        </p:txBody>
      </p:sp>
    </p:spTree>
    <p:extLst>
      <p:ext uri="{BB962C8B-B14F-4D97-AF65-F5344CB8AC3E}">
        <p14:creationId xmlns:p14="http://schemas.microsoft.com/office/powerpoint/2010/main" val="1306544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ngage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EGI Powerpoint Presentation (body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I Powerpoint Presentation (closing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Engage.potx</Template>
  <TotalTime>21534</TotalTime>
  <Words>883</Words>
  <Application>Microsoft Macintosh PowerPoint</Application>
  <PresentationFormat>On-screen Show (4:3)</PresentationFormat>
  <Paragraphs>165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Engage</vt:lpstr>
      <vt:lpstr>EGI Powerpoint Presentation (body)</vt:lpstr>
      <vt:lpstr>EGI Powerpoint Presentation (closing)</vt:lpstr>
      <vt:lpstr>EGI Change Management (CHM) An Introduction</vt:lpstr>
      <vt:lpstr>Contents</vt:lpstr>
      <vt:lpstr>Background</vt:lpstr>
      <vt:lpstr>What is CHM and why bother?</vt:lpstr>
      <vt:lpstr>The policy, scope and process</vt:lpstr>
      <vt:lpstr>Calculation of Risk</vt:lpstr>
      <vt:lpstr>Normal change workflow</vt:lpstr>
      <vt:lpstr>Standard (recurrent) change workflow</vt:lpstr>
      <vt:lpstr>Emergency change workflow</vt:lpstr>
      <vt:lpstr>Normal change workflow diagram</vt:lpstr>
      <vt:lpstr>The Request for Change (RfC)</vt:lpstr>
      <vt:lpstr>Implementation</vt:lpstr>
      <vt:lpstr>Final thoughts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Malgorzata Krakowian</dc:creator>
  <cp:lastModifiedBy>Matthew Viljoen</cp:lastModifiedBy>
  <cp:revision>477</cp:revision>
  <cp:lastPrinted>2016-10-26T13:41:31Z</cp:lastPrinted>
  <dcterms:created xsi:type="dcterms:W3CDTF">2015-05-07T09:24:15Z</dcterms:created>
  <dcterms:modified xsi:type="dcterms:W3CDTF">2016-10-26T15:12:00Z</dcterms:modified>
</cp:coreProperties>
</file>