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sldIdLst>
    <p:sldId id="266" r:id="rId3"/>
    <p:sldId id="304" r:id="rId4"/>
    <p:sldId id="269" r:id="rId5"/>
    <p:sldId id="270" r:id="rId6"/>
    <p:sldId id="273" r:id="rId7"/>
    <p:sldId id="271" r:id="rId8"/>
    <p:sldId id="272" r:id="rId9"/>
    <p:sldId id="287" r:id="rId10"/>
    <p:sldId id="274" r:id="rId11"/>
    <p:sldId id="277" r:id="rId12"/>
    <p:sldId id="275" r:id="rId13"/>
    <p:sldId id="278" r:id="rId14"/>
    <p:sldId id="282" r:id="rId15"/>
    <p:sldId id="279" r:id="rId16"/>
    <p:sldId id="283" r:id="rId17"/>
    <p:sldId id="281" r:id="rId18"/>
    <p:sldId id="284" r:id="rId19"/>
    <p:sldId id="280" r:id="rId20"/>
    <p:sldId id="285" r:id="rId21"/>
    <p:sldId id="276" r:id="rId22"/>
    <p:sldId id="289" r:id="rId23"/>
    <p:sldId id="288" r:id="rId24"/>
    <p:sldId id="293" r:id="rId25"/>
    <p:sldId id="290" r:id="rId26"/>
    <p:sldId id="292" r:id="rId27"/>
    <p:sldId id="295" r:id="rId28"/>
    <p:sldId id="294" r:id="rId29"/>
    <p:sldId id="296" r:id="rId30"/>
    <p:sldId id="297" r:id="rId31"/>
    <p:sldId id="298" r:id="rId32"/>
    <p:sldId id="302" r:id="rId33"/>
    <p:sldId id="299" r:id="rId34"/>
    <p:sldId id="303" r:id="rId35"/>
    <p:sldId id="301" r:id="rId3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76" autoAdjust="0"/>
  </p:normalViewPr>
  <p:slideViewPr>
    <p:cSldViewPr>
      <p:cViewPr varScale="1">
        <p:scale>
          <a:sx n="95" d="100"/>
          <a:sy n="95" d="100"/>
        </p:scale>
        <p:origin x="-11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828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cs typeface="Arial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GB" sz="3200" b="1" dirty="0" smtClean="0">
                  <a:solidFill>
                    <a:srgbClr val="FFFFFF"/>
                  </a:solidFill>
                  <a:ea typeface="SimSun" pitchFamily="2" charset="-122"/>
                  <a:cs typeface="Arial" pitchFamily="34" charset="0"/>
                </a:rPr>
                <a:t>EGI Webinar</a:t>
              </a:r>
              <a:endParaRPr lang="en-GB" sz="3200" b="1" dirty="0">
                <a:solidFill>
                  <a:srgbClr val="FFFFFF"/>
                </a:solidFill>
                <a:ea typeface="SimSun" pitchFamily="2" charset="-122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 fontAlgn="base">
              <a:spcBef>
                <a:spcPts val="875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fontAlgn="base">
              <a:spcBef>
                <a:spcPts val="875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17 Feb 2014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581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604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C9E4-42E2-402A-B0B1-17451789FE1F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12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latin typeface="Arial" pitchFamily="34" charset="0"/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latin typeface="Arial" pitchFamily="34" charset="0"/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D30BDEB-DAC9-4436-925D-F77FA7140691}" type="datetime1">
              <a:rPr lang="en-US">
                <a:solidFill>
                  <a:prstClr val="white"/>
                </a:solidFill>
              </a:rPr>
              <a:pPr>
                <a:defRPr/>
              </a:pPr>
              <a:t>4/1/2014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4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2FC4C-5D6C-400B-9F4B-CC3D77DCDF10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4/1/2014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47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B38687-8083-4359-80B4-230EE3DB5611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4/1/2014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77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cs typeface="Arial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cs typeface="Arial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17 Feb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 fontAlgn="base">
              <a:spcBef>
                <a:spcPts val="875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fontAlgn="base">
              <a:spcBef>
                <a:spcPts val="875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EGI-InSPIRE RI-261323</a:t>
            </a:r>
          </a:p>
        </p:txBody>
      </p:sp>
    </p:spTree>
    <p:extLst>
      <p:ext uri="{BB962C8B-B14F-4D97-AF65-F5344CB8AC3E}">
        <p14:creationId xmlns:p14="http://schemas.microsoft.com/office/powerpoint/2010/main" val="82042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AB38687-8083-4359-80B4-230EE3DB5611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4/1/2014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SimSun" charset="0"/>
                <a:cs typeface="Arial" pitchFamily="34" charset="0"/>
              </a:rPr>
              <a:t> RI-261323</a:t>
            </a:r>
          </a:p>
        </p:txBody>
      </p:sp>
    </p:spTree>
    <p:extLst>
      <p:ext uri="{BB962C8B-B14F-4D97-AF65-F5344CB8AC3E}">
        <p14:creationId xmlns:p14="http://schemas.microsoft.com/office/powerpoint/2010/main" val="67317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perun.metacentrum.cz/perun-registrar-cert/?vo=fedcloud.egi.eu&amp;page=apps" TargetMode="External"/><Relationship Id="rId2" Type="http://schemas.openxmlformats.org/officeDocument/2006/relationships/hyperlink" Target="http://www.egi.eu/how-to/get_a_certificat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irtualbox.org/" TargetMode="External"/><Relationship Id="rId5" Type="http://schemas.openxmlformats.org/officeDocument/2006/relationships/hyperlink" Target="https://wiki.egi.eu/wiki/Fedcloud-tf:Testbed" TargetMode="External"/><Relationship Id="rId4" Type="http://schemas.openxmlformats.org/officeDocument/2006/relationships/hyperlink" Target="mailto:ucst@egi.eu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iki.egi.eu/wiki/Fedcloud-tf:CLI_Environment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iki.egi.eu/wiki/Fedcloud-tf:Users:ApplicationPortingHowTo#1._Manual_server_setup_2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iki.egi.eu/wiki/Fedcloud-tf:Users:ApplicationPortingHowTo#2._Basic_OS_image_with_contextualization_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1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iki.egi.eu/wiki/Fedcloud-tf:Users:ApplicationPortingHowTo#3._Custom_OS_image_2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egi.eu/wiki/Fedcloud-tf:Users:ApplicationPortingHowTo#5._Application_broker_2" TargetMode="External"/><Relationship Id="rId2" Type="http://schemas.openxmlformats.org/officeDocument/2006/relationships/hyperlink" Target="https://wiki.egi.eu/wiki/Fedcloud-tf:Users:ApplicationPortingHowTo#4._Infrastructure_broker_2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gi.eu/wiki/Fedcloud-tf:Users:ApplicationPortingHowTo" TargetMode="External"/><Relationship Id="rId3" Type="http://schemas.openxmlformats.org/officeDocument/2006/relationships/hyperlink" Target="https://github.com/EGI-FCTF" TargetMode="External"/><Relationship Id="rId7" Type="http://schemas.openxmlformats.org/officeDocument/2006/relationships/hyperlink" Target="https://wiki.egi.eu/wiki/Fedcloud-tf:CLI_Environment" TargetMode="External"/><Relationship Id="rId2" Type="http://schemas.openxmlformats.org/officeDocument/2006/relationships/hyperlink" Target="http://go.egi.eu/fedcloud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iki.egi.eu/wiki/Fedcloud-tf:Users" TargetMode="External"/><Relationship Id="rId5" Type="http://schemas.openxmlformats.org/officeDocument/2006/relationships/hyperlink" Target="mailto:ucst@egi.eu" TargetMode="External"/><Relationship Id="rId4" Type="http://schemas.openxmlformats.org/officeDocument/2006/relationships/hyperlink" Target="https://www.egi.eu/indico/categoryDisplay.py?categId=56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Porting your application to the EGI Federated Cloud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4293096"/>
            <a:ext cx="5832648" cy="1343000"/>
          </a:xfrm>
        </p:spPr>
        <p:txBody>
          <a:bodyPr/>
          <a:lstStyle/>
          <a:p>
            <a:r>
              <a:rPr lang="en-US" sz="1800" dirty="0" smtClean="0"/>
              <a:t>Salvatore Pinto</a:t>
            </a:r>
          </a:p>
          <a:p>
            <a:r>
              <a:rPr lang="en-US" sz="1800" dirty="0" smtClean="0"/>
              <a:t>Cloud Technologist</a:t>
            </a:r>
          </a:p>
          <a:p>
            <a:r>
              <a:rPr lang="en-US" sz="1800" dirty="0" smtClean="0"/>
              <a:t>EGI.eu</a:t>
            </a:r>
            <a:endParaRPr lang="nl-NL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715CC5-53A4-439F-A85F-0604235AB755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99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Server Setup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720" y="2113424"/>
            <a:ext cx="1891640" cy="189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4206951" y="5038534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318465" y="2915228"/>
            <a:ext cx="1944216" cy="7297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 smtClean="0"/>
              <a:t>Application</a:t>
            </a:r>
            <a:endParaRPr lang="nl-NL" sz="2400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79712" y="4504184"/>
            <a:ext cx="1944216" cy="534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59833" y="4149080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Ask for a virtual server, with a specific OS and hardware resources</a:t>
            </a:r>
            <a:endParaRPr lang="nl-NL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1979712" y="4873352"/>
            <a:ext cx="1944216" cy="571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71600" y="5590981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server is created and the access details (ex. IP) are returned to the user</a:t>
            </a:r>
            <a:endParaRPr lang="nl-NL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979712" y="3356992"/>
            <a:ext cx="3816424" cy="848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491881" y="3933056"/>
            <a:ext cx="4032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Connect to the virtual server via command line or graphical interface and install manually the application</a:t>
            </a:r>
            <a:endParaRPr lang="nl-NL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132112" y="1839888"/>
            <a:ext cx="2943944" cy="273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411760" y="1403484"/>
            <a:ext cx="403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users starts to use the application</a:t>
            </a:r>
            <a:endParaRPr lang="nl-NL" dirty="0"/>
          </a:p>
        </p:txBody>
      </p:sp>
      <p:pic>
        <p:nvPicPr>
          <p:cNvPr id="33" name="Picture 8" descr="http://docs.ispconfig.org/wp-content/uploads/2010/10/user-group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922421" y="1406878"/>
            <a:ext cx="792088" cy="792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9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7 L 0.45434 -0.15671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08" y="-784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4" animBg="1"/>
      <p:bldP spid="12" grpId="5" animBg="1"/>
      <p:bldP spid="16" grpId="0"/>
      <p:bldP spid="16" grpId="1"/>
      <p:bldP spid="22" grpId="0"/>
      <p:bldP spid="22" grpId="1"/>
      <p:bldP spid="26" grpId="0"/>
      <p:bldP spid="26" grpId="1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Server Setup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 smtClean="0"/>
              <a:t>Advantages:</a:t>
            </a:r>
          </a:p>
          <a:p>
            <a:r>
              <a:rPr lang="en-GB" sz="2200" dirty="0" smtClean="0"/>
              <a:t>Easy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en-GB" sz="2200" b="1" dirty="0" smtClean="0"/>
              <a:t>Disadvantages:</a:t>
            </a:r>
          </a:p>
          <a:p>
            <a:r>
              <a:rPr lang="en-GB" sz="2200" dirty="0" smtClean="0"/>
              <a:t>All the server management and configuration is done by hand</a:t>
            </a:r>
          </a:p>
          <a:p>
            <a:endParaRPr lang="en-GB" sz="2200" dirty="0"/>
          </a:p>
          <a:p>
            <a:pPr marL="0" indent="0">
              <a:buNone/>
            </a:pPr>
            <a:r>
              <a:rPr lang="en-GB" sz="2200" b="1" dirty="0" smtClean="0"/>
              <a:t>Recommended for:</a:t>
            </a:r>
          </a:p>
          <a:p>
            <a:r>
              <a:rPr lang="en-GB" sz="2200" dirty="0" smtClean="0"/>
              <a:t>Applications testing and development</a:t>
            </a:r>
          </a:p>
          <a:p>
            <a:r>
              <a:rPr lang="en-GB" sz="2200" dirty="0" smtClean="0"/>
              <a:t>Simple self-packaged </a:t>
            </a:r>
            <a:r>
              <a:rPr lang="en-GB" sz="2200" dirty="0"/>
              <a:t>applications with minimal effort for installation and </a:t>
            </a:r>
            <a:r>
              <a:rPr lang="en-GB" sz="2200" dirty="0" smtClean="0"/>
              <a:t>configuration</a:t>
            </a:r>
          </a:p>
          <a:p>
            <a:r>
              <a:rPr lang="en-GB" sz="2200" dirty="0" smtClean="0"/>
              <a:t>“Disposable</a:t>
            </a:r>
            <a:r>
              <a:rPr lang="en-GB" sz="2200" dirty="0"/>
              <a:t>" applications (applications/web services which are started, used for a limited time, then destroyed and never started </a:t>
            </a:r>
            <a:r>
              <a:rPr lang="en-GB" sz="2200" dirty="0" smtClean="0"/>
              <a:t>again)</a:t>
            </a:r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11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67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ded Corner 2"/>
          <p:cNvSpPr/>
          <p:nvPr/>
        </p:nvSpPr>
        <p:spPr>
          <a:xfrm>
            <a:off x="755576" y="2492895"/>
            <a:ext cx="2632484" cy="1288135"/>
          </a:xfrm>
          <a:prstGeom prst="foldedCorner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/>
              <a:t>Deployment Script</a:t>
            </a:r>
            <a:endParaRPr lang="nl-NL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Basic OS image with contextualizatio</a:t>
            </a:r>
            <a:r>
              <a:rPr lang="en-US" sz="2800" dirty="0"/>
              <a:t>n</a:t>
            </a:r>
            <a:endParaRPr lang="nl-NL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12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720" y="2113424"/>
            <a:ext cx="1891640" cy="189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4206951" y="5038534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102441" y="2915228"/>
            <a:ext cx="1944216" cy="7297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 smtClean="0"/>
              <a:t>Application</a:t>
            </a:r>
            <a:endParaRPr lang="nl-NL" sz="2400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79712" y="4504184"/>
            <a:ext cx="1944216" cy="534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59833" y="3933056"/>
            <a:ext cx="4032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Ask for a virtual server, with a specific OS, hardware resources, </a:t>
            </a:r>
            <a:r>
              <a:rPr lang="en-US" dirty="0" err="1" smtClean="0"/>
              <a:t>specifyiing</a:t>
            </a:r>
            <a:r>
              <a:rPr lang="en-US" dirty="0" smtClean="0"/>
              <a:t> the deployment script</a:t>
            </a:r>
            <a:endParaRPr lang="nl-NL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1979712" y="4873352"/>
            <a:ext cx="1944216" cy="571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71600" y="559098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server is created and the deployment script will install and configure the application</a:t>
            </a:r>
            <a:endParaRPr lang="nl-NL" dirty="0"/>
          </a:p>
        </p:txBody>
      </p:sp>
      <p:sp>
        <p:nvSpPr>
          <p:cNvPr id="26" name="TextBox 25"/>
          <p:cNvSpPr txBox="1"/>
          <p:nvPr/>
        </p:nvSpPr>
        <p:spPr>
          <a:xfrm>
            <a:off x="3563888" y="2881697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is encapsulated into a deployment script</a:t>
            </a:r>
            <a:endParaRPr lang="nl-NL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132112" y="1839888"/>
            <a:ext cx="2943944" cy="273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411760" y="1403484"/>
            <a:ext cx="403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users starts to use the application</a:t>
            </a:r>
            <a:endParaRPr lang="nl-NL" dirty="0"/>
          </a:p>
        </p:txBody>
      </p:sp>
      <p:pic>
        <p:nvPicPr>
          <p:cNvPr id="33" name="Picture 8" descr="http://docs.ispconfig.org/wp-content/uploads/2010/10/user-group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922421" y="1406878"/>
            <a:ext cx="792088" cy="792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599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741E-7 L 0.3993 0.20023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65" y="100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9259E-6 L 0.40729 0.22106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65" y="1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711 0.20023 L 0.49375 -0.1463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17338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729 0.22106 L 0.49393 -0.13588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1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12" grpId="0" animBg="1"/>
      <p:bldP spid="12" grpId="2" animBg="1"/>
      <p:bldP spid="16" grpId="0"/>
      <p:bldP spid="16" grpId="1"/>
      <p:bldP spid="22" grpId="0"/>
      <p:bldP spid="26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Basic OS Image with contextualization</a:t>
            </a:r>
            <a:endParaRPr lang="nl-N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Advantages:</a:t>
            </a:r>
          </a:p>
          <a:p>
            <a:r>
              <a:rPr lang="en-GB" sz="2000" dirty="0" smtClean="0"/>
              <a:t>Fast server configuration</a:t>
            </a:r>
          </a:p>
          <a:p>
            <a:r>
              <a:rPr lang="en-GB" sz="2000" dirty="0" smtClean="0"/>
              <a:t>High portability</a:t>
            </a:r>
          </a:p>
          <a:p>
            <a:r>
              <a:rPr lang="en-GB" sz="2000" dirty="0" smtClean="0"/>
              <a:t>Possibility to customize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en-GB" sz="2000" b="1" dirty="0" smtClean="0"/>
              <a:t>Disadvantages:</a:t>
            </a:r>
            <a:endParaRPr lang="en-GB" sz="2000" b="1" dirty="0"/>
          </a:p>
          <a:p>
            <a:r>
              <a:rPr lang="en-GB" sz="2000" dirty="0" smtClean="0"/>
              <a:t>Effort </a:t>
            </a:r>
            <a:r>
              <a:rPr lang="en-GB" sz="2000" dirty="0"/>
              <a:t>needed to build the contextualization </a:t>
            </a:r>
            <a:r>
              <a:rPr lang="en-GB" sz="2000" dirty="0" smtClean="0"/>
              <a:t>script</a:t>
            </a:r>
          </a:p>
          <a:p>
            <a:r>
              <a:rPr lang="en-GB" sz="2000" dirty="0" smtClean="0"/>
              <a:t>Need to maintain the contextualization script on OS updates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 smtClean="0"/>
              <a:t>Recommended for:</a:t>
            </a:r>
          </a:p>
          <a:p>
            <a:r>
              <a:rPr lang="en-GB" sz="2000" dirty="0" smtClean="0"/>
              <a:t>Web </a:t>
            </a:r>
            <a:r>
              <a:rPr lang="en-GB" sz="2000" dirty="0"/>
              <a:t>service </a:t>
            </a:r>
            <a:r>
              <a:rPr lang="en-GB" sz="2000" dirty="0" smtClean="0"/>
              <a:t>applications</a:t>
            </a:r>
          </a:p>
          <a:p>
            <a:r>
              <a:rPr lang="en-GB" sz="2000" dirty="0" smtClean="0"/>
              <a:t>Applications which </a:t>
            </a:r>
            <a:r>
              <a:rPr lang="en-GB" sz="2000" dirty="0"/>
              <a:t>usually need to stay on 24/7, with relatively infrequent application updates and downtimes (ex. monthly). </a:t>
            </a:r>
            <a:endParaRPr lang="en-US" sz="2000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13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2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OS image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206951" y="5038534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318465" y="2915228"/>
            <a:ext cx="1944216" cy="7297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 smtClean="0"/>
              <a:t>Application</a:t>
            </a:r>
            <a:endParaRPr lang="nl-NL" sz="2400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79712" y="4504184"/>
            <a:ext cx="1944216" cy="534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59833" y="4149080"/>
            <a:ext cx="4320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Ask for a virtual server, with a the custom OS image and specific hardware resources</a:t>
            </a:r>
            <a:endParaRPr lang="nl-NL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1979712" y="4873352"/>
            <a:ext cx="1944216" cy="571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71600" y="5590981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server is created and will contain already the application</a:t>
            </a:r>
            <a:endParaRPr lang="nl-NL" dirty="0"/>
          </a:p>
        </p:txBody>
      </p:sp>
      <p:sp>
        <p:nvSpPr>
          <p:cNvPr id="26" name="TextBox 25"/>
          <p:cNvSpPr txBox="1"/>
          <p:nvPr/>
        </p:nvSpPr>
        <p:spPr>
          <a:xfrm>
            <a:off x="3490735" y="2915228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is encapsulated into a custom virtual disk OS image</a:t>
            </a:r>
            <a:endParaRPr lang="nl-NL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132112" y="1839888"/>
            <a:ext cx="2943944" cy="273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411760" y="1403484"/>
            <a:ext cx="403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users starts to use the application</a:t>
            </a:r>
            <a:endParaRPr lang="nl-NL" dirty="0"/>
          </a:p>
        </p:txBody>
      </p:sp>
      <p:pic>
        <p:nvPicPr>
          <p:cNvPr id="33" name="Picture 8" descr="http://docs.ispconfig.org/wp-content/uploads/2010/10/user-group-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922421" y="1406878"/>
            <a:ext cx="792088" cy="792088"/>
          </a:xfrm>
          <a:prstGeom prst="rect">
            <a:avLst/>
          </a:prstGeom>
          <a:noFill/>
        </p:spPr>
      </p:pic>
      <p:pic>
        <p:nvPicPr>
          <p:cNvPr id="5122" name="Picture 2" descr="C:\Program Files (x86)\Microsoft Office\MEDIA\CAGCAT10\j0196400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39" y="2795894"/>
            <a:ext cx="1049722" cy="112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580112" y="1907116"/>
            <a:ext cx="2232248" cy="2097948"/>
            <a:chOff x="5580112" y="1907116"/>
            <a:chExt cx="2232248" cy="2097948"/>
          </a:xfrm>
        </p:grpSpPr>
        <p:pic>
          <p:nvPicPr>
            <p:cNvPr id="9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0720" y="2113424"/>
              <a:ext cx="1891640" cy="1891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5580112" y="1907116"/>
              <a:ext cx="1944216" cy="72979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2400" b="1" dirty="0" smtClean="0"/>
                <a:t>Application</a:t>
              </a:r>
              <a:endParaRPr lang="nl-NL" sz="2400" b="1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059833" y="4149080"/>
            <a:ext cx="4320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Import the custom OS image into the </a:t>
            </a:r>
            <a:r>
              <a:rPr lang="en-US" dirty="0" err="1" smtClean="0"/>
              <a:t>IaaS</a:t>
            </a:r>
            <a:r>
              <a:rPr lang="en-US" dirty="0" smtClean="0"/>
              <a:t> service image library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9820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85185E-6 L 0.76389 0.3257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4" y="1627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6" grpId="0"/>
      <p:bldP spid="16" grpId="1"/>
      <p:bldP spid="22" grpId="0"/>
      <p:bldP spid="22" grpId="1"/>
      <p:bldP spid="26" grpId="0"/>
      <p:bldP spid="30" grpId="0"/>
      <p:bldP spid="20" grpId="0"/>
      <p:bldP spid="2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Custom OS image</a:t>
            </a:r>
            <a:endParaRPr lang="nl-N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Advantages:</a:t>
            </a:r>
          </a:p>
          <a:p>
            <a:r>
              <a:rPr lang="en-GB" sz="2000" dirty="0" smtClean="0"/>
              <a:t>Very fast deployment (application is already installed)</a:t>
            </a:r>
          </a:p>
          <a:p>
            <a:r>
              <a:rPr lang="en-GB" sz="2000" dirty="0" smtClean="0"/>
              <a:t>Possibility to support legacy applications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en-GB" sz="2000" b="1" dirty="0" smtClean="0"/>
              <a:t>Disadvantages:</a:t>
            </a:r>
            <a:endParaRPr lang="en-GB" sz="2000" b="1" dirty="0"/>
          </a:p>
          <a:p>
            <a:r>
              <a:rPr lang="en-GB" sz="2000" dirty="0" smtClean="0"/>
              <a:t>Possible compatibility issues</a:t>
            </a:r>
          </a:p>
          <a:p>
            <a:r>
              <a:rPr lang="en-GB" sz="2000" dirty="0" smtClean="0"/>
              <a:t>Need to maintain a full OS image</a:t>
            </a:r>
          </a:p>
          <a:p>
            <a:r>
              <a:rPr lang="en-GB" sz="2000" dirty="0" smtClean="0"/>
              <a:t>High effort to build the custom OS image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 smtClean="0"/>
              <a:t>Recommended for:</a:t>
            </a:r>
          </a:p>
          <a:p>
            <a:r>
              <a:rPr lang="en-GB" sz="2000" dirty="0" smtClean="0"/>
              <a:t>Servers who are started and shut down very </a:t>
            </a:r>
            <a:r>
              <a:rPr lang="en-GB" sz="2000" dirty="0"/>
              <a:t>frequently, with low frequency of application and system </a:t>
            </a:r>
            <a:r>
              <a:rPr lang="en-GB" sz="2000" dirty="0" smtClean="0"/>
              <a:t>update</a:t>
            </a:r>
            <a:endParaRPr lang="en-GB" sz="2000" b="1" dirty="0" smtClean="0"/>
          </a:p>
          <a:p>
            <a:r>
              <a:rPr lang="en-GB" sz="2000" dirty="0" smtClean="0"/>
              <a:t>Legacy applications, when is not possible to port the application to a newer environment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15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2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Broker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43808" y="5090022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flipV="1">
            <a:off x="1511660" y="4185035"/>
            <a:ext cx="1188132" cy="3191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49733" y="5590981"/>
            <a:ext cx="4896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application is integrated into an Infrastructure broker, usually via custom deployment scripts</a:t>
            </a:r>
            <a:endParaRPr lang="nl-NL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132112" y="1839888"/>
            <a:ext cx="4312095" cy="3333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411760" y="1403484"/>
            <a:ext cx="403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users starts to use the application</a:t>
            </a:r>
            <a:endParaRPr lang="nl-NL" dirty="0"/>
          </a:p>
        </p:txBody>
      </p:sp>
      <p:pic>
        <p:nvPicPr>
          <p:cNvPr id="33" name="Picture 8" descr="http://docs.ispconfig.org/wp-content/uploads/2010/10/user-group-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922421" y="1406878"/>
            <a:ext cx="792088" cy="792088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915817" y="3573016"/>
            <a:ext cx="3240359" cy="13729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ctr"/>
            <a:r>
              <a:rPr lang="en-US" sz="2400" b="1" dirty="0" smtClean="0"/>
              <a:t>Infrastructure Broker</a:t>
            </a:r>
            <a:endParaRPr lang="nl-NL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051720" y="5589240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 request of the user, the broker will perform a complex deployment on the Cloud </a:t>
            </a:r>
            <a:r>
              <a:rPr lang="en-US" dirty="0" err="1" smtClean="0"/>
              <a:t>IaaS</a:t>
            </a:r>
            <a:endParaRPr lang="nl-NL" dirty="0"/>
          </a:p>
        </p:txBody>
      </p:sp>
      <p:grpSp>
        <p:nvGrpSpPr>
          <p:cNvPr id="18" name="Group 17"/>
          <p:cNvGrpSpPr/>
          <p:nvPr/>
        </p:nvGrpSpPr>
        <p:grpSpPr>
          <a:xfrm>
            <a:off x="6660232" y="2060848"/>
            <a:ext cx="3029174" cy="1805038"/>
            <a:chOff x="6660232" y="2060848"/>
            <a:chExt cx="3029174" cy="1805038"/>
          </a:xfrm>
        </p:grpSpPr>
        <p:pic>
          <p:nvPicPr>
            <p:cNvPr id="23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2420888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232" y="2344042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2420888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6948264" y="2060848"/>
              <a:ext cx="2016224" cy="51377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b="1" dirty="0" smtClean="0"/>
                <a:t>Application</a:t>
              </a:r>
              <a:endParaRPr lang="nl-NL" b="1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755576" y="2987236"/>
            <a:ext cx="1368152" cy="51377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1" dirty="0" smtClean="0"/>
              <a:t>Application</a:t>
            </a:r>
            <a:endParaRPr lang="nl-NL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714509" y="5628455"/>
            <a:ext cx="5532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Infrastructure broker may have advanced functionality, like high </a:t>
            </a:r>
            <a:r>
              <a:rPr lang="en-US" dirty="0" err="1" smtClean="0"/>
              <a:t>avaliability</a:t>
            </a:r>
            <a:r>
              <a:rPr lang="en-US" dirty="0" smtClean="0"/>
              <a:t>, dynamic load balancing, etc…</a:t>
            </a:r>
            <a:endParaRPr lang="nl-NL" dirty="0"/>
          </a:p>
        </p:txBody>
      </p:sp>
      <p:pic>
        <p:nvPicPr>
          <p:cNvPr id="24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776090"/>
            <a:ext cx="1444998" cy="1444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720" y="2920106"/>
            <a:ext cx="1444998" cy="1444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578" y="2996952"/>
            <a:ext cx="1444998" cy="1444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" name="Straight Arrow Connector 30"/>
          <p:cNvCxnSpPr/>
          <p:nvPr/>
        </p:nvCxnSpPr>
        <p:spPr>
          <a:xfrm flipV="1">
            <a:off x="6412232" y="4437112"/>
            <a:ext cx="1040088" cy="471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6395792" y="4293096"/>
            <a:ext cx="984520" cy="3984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9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0.34253 0.1740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18" y="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30" grpId="0"/>
      <p:bldP spid="20" grpId="0"/>
      <p:bldP spid="20" grpId="1"/>
      <p:bldP spid="12" grpId="0" animBg="1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Infrastructure broker</a:t>
            </a:r>
            <a:endParaRPr lang="nl-N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Advantages:</a:t>
            </a:r>
          </a:p>
          <a:p>
            <a:r>
              <a:rPr lang="en-GB" sz="2000" dirty="0" smtClean="0"/>
              <a:t>Possibility to manage complex deployments</a:t>
            </a:r>
          </a:p>
          <a:p>
            <a:r>
              <a:rPr lang="en-GB" sz="2000" dirty="0" smtClean="0"/>
              <a:t>Possibility to access advanced features, like high </a:t>
            </a:r>
            <a:r>
              <a:rPr lang="en-GB" sz="2000" dirty="0" err="1" smtClean="0"/>
              <a:t>avaliability</a:t>
            </a:r>
            <a:r>
              <a:rPr lang="en-GB" sz="2000" dirty="0" smtClean="0"/>
              <a:t>, load balancing, dynamically scaling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en-GB" sz="2000" b="1" dirty="0" smtClean="0"/>
              <a:t>Disadvantages:</a:t>
            </a:r>
            <a:endParaRPr lang="en-GB" sz="2000" b="1" dirty="0"/>
          </a:p>
          <a:p>
            <a:r>
              <a:rPr lang="en-GB" sz="2000" dirty="0" smtClean="0"/>
              <a:t>Need to integrate your application into the broker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 smtClean="0"/>
              <a:t>Recommended for:</a:t>
            </a:r>
          </a:p>
          <a:p>
            <a:r>
              <a:rPr lang="en-GB" sz="2000" dirty="0" smtClean="0"/>
              <a:t>Complex applications deployments which are started manually on a relatively frequent basis (</a:t>
            </a:r>
            <a:r>
              <a:rPr lang="en-GB" sz="2000" dirty="0" err="1" smtClean="0"/>
              <a:t>eg</a:t>
            </a:r>
            <a:r>
              <a:rPr lang="en-GB" sz="2000" dirty="0" smtClean="0"/>
              <a:t>. twice per week)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17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88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Broker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43808" y="5090022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flipV="1">
            <a:off x="6412232" y="4005064"/>
            <a:ext cx="1040088" cy="471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49733" y="5590981"/>
            <a:ext cx="5132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application is integrated into an Application broker</a:t>
            </a:r>
            <a:endParaRPr lang="nl-NL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714509" y="2198966"/>
            <a:ext cx="1344525" cy="12675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3" name="Picture 8" descr="http://docs.ispconfig.org/wp-content/uploads/2010/10/user-group-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922421" y="1406878"/>
            <a:ext cx="792088" cy="792088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915817" y="3573016"/>
            <a:ext cx="3240359" cy="13729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ctr"/>
            <a:r>
              <a:rPr lang="en-US" sz="2400" b="1" dirty="0" smtClean="0"/>
              <a:t>Application Broker</a:t>
            </a:r>
            <a:endParaRPr lang="nl-NL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339752" y="1916832"/>
            <a:ext cx="4320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users request the running of the application directly to the application broker</a:t>
            </a:r>
            <a:endParaRPr lang="nl-NL" dirty="0"/>
          </a:p>
        </p:txBody>
      </p:sp>
      <p:grpSp>
        <p:nvGrpSpPr>
          <p:cNvPr id="18" name="Group 17"/>
          <p:cNvGrpSpPr/>
          <p:nvPr/>
        </p:nvGrpSpPr>
        <p:grpSpPr>
          <a:xfrm>
            <a:off x="6660232" y="2060848"/>
            <a:ext cx="3029174" cy="1805038"/>
            <a:chOff x="6660232" y="2060848"/>
            <a:chExt cx="3029174" cy="1805038"/>
          </a:xfrm>
        </p:grpSpPr>
        <p:pic>
          <p:nvPicPr>
            <p:cNvPr id="23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2420888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232" y="2344042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2420888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6948264" y="2060848"/>
              <a:ext cx="2016224" cy="51377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b="1" dirty="0" smtClean="0"/>
                <a:t>Application</a:t>
              </a:r>
              <a:endParaRPr lang="nl-NL" b="1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979712" y="5590981"/>
            <a:ext cx="4892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broker will perform the deployment of the application according to the requests of the user</a:t>
            </a:r>
            <a:endParaRPr lang="nl-NL" dirty="0"/>
          </a:p>
        </p:txBody>
      </p:sp>
      <p:sp>
        <p:nvSpPr>
          <p:cNvPr id="12" name="TextBox 11"/>
          <p:cNvSpPr txBox="1"/>
          <p:nvPr/>
        </p:nvSpPr>
        <p:spPr>
          <a:xfrm>
            <a:off x="755576" y="2987236"/>
            <a:ext cx="1368152" cy="51377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1" dirty="0" smtClean="0"/>
              <a:t>Application</a:t>
            </a:r>
            <a:endParaRPr lang="nl-NL" b="1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6395792" y="3861048"/>
            <a:ext cx="984520" cy="3984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1835696" y="2060848"/>
            <a:ext cx="1368152" cy="1183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95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0.34253 0.1740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18" y="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20" grpId="0"/>
      <p:bldP spid="29" grpId="0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Application broker</a:t>
            </a:r>
            <a:endParaRPr lang="nl-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Advantages:</a:t>
            </a:r>
          </a:p>
          <a:p>
            <a:r>
              <a:rPr lang="en-GB" sz="2000" dirty="0" smtClean="0"/>
              <a:t>Exploit parallel processing to speed-up single processing</a:t>
            </a:r>
          </a:p>
          <a:p>
            <a:r>
              <a:rPr lang="en-GB" sz="2000" dirty="0" smtClean="0"/>
              <a:t>Load balancing and high availability is includes</a:t>
            </a:r>
          </a:p>
          <a:p>
            <a:r>
              <a:rPr lang="en-GB" sz="2000" dirty="0" smtClean="0"/>
              <a:t>Possibility to setup complex resources usage policies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en-GB" sz="2000" b="1" dirty="0" smtClean="0"/>
              <a:t>Disadvantages:</a:t>
            </a:r>
            <a:endParaRPr lang="en-GB" sz="2000" b="1" dirty="0"/>
          </a:p>
          <a:p>
            <a:r>
              <a:rPr lang="en-GB" sz="2000" dirty="0" smtClean="0"/>
              <a:t>Need to integrate your application into the application broker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 smtClean="0"/>
              <a:t>Recommended for:</a:t>
            </a:r>
          </a:p>
          <a:p>
            <a:r>
              <a:rPr lang="en-GB" sz="2000" dirty="0" smtClean="0"/>
              <a:t>Asynchronous processing, where workload </a:t>
            </a:r>
            <a:r>
              <a:rPr lang="en-GB" sz="2000" dirty="0"/>
              <a:t>is not constant but comes in burst and there is the need to dynamically adapt the infrastructure utilization to the application needs</a:t>
            </a:r>
            <a:r>
              <a:rPr lang="en-GB" sz="2000" dirty="0" smtClean="0"/>
              <a:t>.</a:t>
            </a:r>
          </a:p>
          <a:p>
            <a:r>
              <a:rPr lang="en-GB" sz="2000" dirty="0" smtClean="0"/>
              <a:t>Applications with high resources needs, with the need to minimize the cost of the resources usage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19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0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4525963"/>
          </a:xfrm>
        </p:spPr>
        <p:txBody>
          <a:bodyPr/>
          <a:lstStyle/>
          <a:p>
            <a:r>
              <a:rPr lang="en-GB" sz="2800" b="1" dirty="0" smtClean="0"/>
              <a:t>Part 1</a:t>
            </a:r>
            <a:endParaRPr lang="en-GB" sz="2800" b="1" dirty="0"/>
          </a:p>
          <a:p>
            <a:pPr lvl="1"/>
            <a:r>
              <a:rPr lang="en-GB" sz="2400" b="1" dirty="0" smtClean="0"/>
              <a:t>General </a:t>
            </a:r>
            <a:r>
              <a:rPr lang="en-GB" sz="2400" b="1" dirty="0"/>
              <a:t>Concept and Integration </a:t>
            </a:r>
            <a:r>
              <a:rPr lang="en-GB" sz="2400" b="1" dirty="0" smtClean="0"/>
              <a:t>Strategies</a:t>
            </a:r>
          </a:p>
          <a:p>
            <a:pPr lvl="2"/>
            <a:r>
              <a:rPr lang="en-GB" sz="1600" b="1" dirty="0" smtClean="0"/>
              <a:t>Webinar target &amp; Objectives</a:t>
            </a:r>
          </a:p>
          <a:p>
            <a:pPr lvl="2"/>
            <a:r>
              <a:rPr lang="en-GB" sz="1600" b="1" dirty="0" smtClean="0"/>
              <a:t>Terminology</a:t>
            </a:r>
          </a:p>
          <a:p>
            <a:pPr lvl="2"/>
            <a:r>
              <a:rPr lang="en-GB" sz="1600" b="1" dirty="0" smtClean="0"/>
              <a:t>Integration strategies</a:t>
            </a:r>
          </a:p>
          <a:p>
            <a:pPr lvl="2"/>
            <a:endParaRPr lang="en-GB" sz="1800" dirty="0" smtClean="0"/>
          </a:p>
          <a:p>
            <a:r>
              <a:rPr lang="en-GB" sz="2800" dirty="0" smtClean="0"/>
              <a:t>Part 2</a:t>
            </a:r>
          </a:p>
          <a:p>
            <a:pPr lvl="1"/>
            <a:r>
              <a:rPr lang="en-GB" sz="2400" dirty="0" smtClean="0"/>
              <a:t>Porting </a:t>
            </a:r>
            <a:r>
              <a:rPr lang="en-GB" sz="2400" dirty="0"/>
              <a:t>your application to the EGI Federated </a:t>
            </a:r>
            <a:r>
              <a:rPr lang="en-GB" sz="2400" dirty="0" smtClean="0"/>
              <a:t>Cloud</a:t>
            </a:r>
          </a:p>
          <a:p>
            <a:pPr lvl="2"/>
            <a:r>
              <a:rPr lang="en-GB" sz="1600" dirty="0" smtClean="0"/>
              <a:t>Pre-requisites</a:t>
            </a:r>
          </a:p>
          <a:p>
            <a:pPr lvl="2"/>
            <a:r>
              <a:rPr lang="en-GB" sz="1600" dirty="0" smtClean="0"/>
              <a:t>Command-line environment</a:t>
            </a:r>
          </a:p>
          <a:p>
            <a:pPr lvl="2"/>
            <a:r>
              <a:rPr lang="en-GB" sz="1600" dirty="0" smtClean="0"/>
              <a:t>Manual server setup / Basic </a:t>
            </a:r>
            <a:r>
              <a:rPr lang="en-GB" sz="1600" dirty="0"/>
              <a:t>OS image contextualization</a:t>
            </a:r>
          </a:p>
          <a:p>
            <a:pPr lvl="2"/>
            <a:r>
              <a:rPr lang="en-GB" sz="1600" dirty="0" smtClean="0"/>
              <a:t>Custom OS images</a:t>
            </a:r>
          </a:p>
          <a:p>
            <a:pPr lvl="2"/>
            <a:r>
              <a:rPr lang="en-GB" sz="1600" dirty="0" smtClean="0"/>
              <a:t>Infrastructure &amp; Application brokers</a:t>
            </a:r>
          </a:p>
          <a:p>
            <a:pPr lvl="2"/>
            <a:endParaRPr lang="en-GB" sz="1600" dirty="0" smtClean="0"/>
          </a:p>
          <a:p>
            <a:pPr lvl="2"/>
            <a:endParaRPr lang="nl-NL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white"/>
                </a:solidFill>
              </a:rPr>
              <a:t>17 Feb 2014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6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Summary</a:t>
            </a:r>
            <a:endParaRPr lang="nl-NL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0243988"/>
              </p:ext>
            </p:extLst>
          </p:nvPr>
        </p:nvGraphicFramePr>
        <p:xfrm>
          <a:off x="179513" y="1248250"/>
          <a:ext cx="8856983" cy="4701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3816424"/>
                <a:gridCol w="2880319"/>
              </a:tblGrid>
              <a:tr h="314583">
                <a:tc>
                  <a:txBody>
                    <a:bodyPr/>
                    <a:lstStyle/>
                    <a:p>
                      <a:r>
                        <a:rPr lang="nl-NL" dirty="0"/>
                        <a:t>Integration Strategy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/>
                        <a:t>Description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Recommended for </a:t>
                      </a:r>
                    </a:p>
                  </a:txBody>
                  <a:tcPr anchor="ctr"/>
                </a:tc>
              </a:tr>
              <a:tr h="786457">
                <a:tc>
                  <a:txBody>
                    <a:bodyPr/>
                    <a:lstStyle/>
                    <a:p>
                      <a:r>
                        <a:rPr lang="nl-NL"/>
                        <a:t>Manual server setup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Basic OS image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Manual server </a:t>
                      </a:r>
                      <a:r>
                        <a:rPr lang="en-GB" dirty="0" err="1" smtClean="0"/>
                        <a:t>startup</a:t>
                      </a:r>
                      <a:endParaRPr lang="en-GB" dirty="0" smtClean="0"/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Manual configuration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Test, self-cointaned applications, "disposable" applications </a:t>
                      </a:r>
                    </a:p>
                  </a:txBody>
                  <a:tcPr anchor="ctr"/>
                </a:tc>
              </a:tr>
              <a:tr h="786457">
                <a:tc>
                  <a:txBody>
                    <a:bodyPr/>
                    <a:lstStyle/>
                    <a:p>
                      <a:r>
                        <a:rPr lang="en-GB"/>
                        <a:t>Basic OS image with contextualization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Basic OS image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Automatic</a:t>
                      </a:r>
                      <a:r>
                        <a:rPr lang="en-GB" baseline="0" dirty="0" smtClean="0"/>
                        <a:t> configuration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GB" dirty="0" err="1" smtClean="0"/>
                        <a:t>Startup</a:t>
                      </a:r>
                      <a:r>
                        <a:rPr lang="en-GB" dirty="0" smtClean="0"/>
                        <a:t> may be slow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Web service </a:t>
                      </a:r>
                      <a:r>
                        <a:rPr lang="en-GB" dirty="0" smtClean="0"/>
                        <a:t>applications,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on </a:t>
                      </a:r>
                      <a:r>
                        <a:rPr lang="en-GB" dirty="0"/>
                        <a:t>24/7, with </a:t>
                      </a:r>
                      <a:r>
                        <a:rPr lang="en-GB" dirty="0" smtClean="0"/>
                        <a:t>monthly </a:t>
                      </a:r>
                      <a:r>
                        <a:rPr lang="en-GB" dirty="0"/>
                        <a:t>application </a:t>
                      </a:r>
                      <a:r>
                        <a:rPr lang="en-GB" dirty="0" smtClean="0"/>
                        <a:t>updates</a:t>
                      </a:r>
                      <a:endParaRPr lang="en-GB" dirty="0"/>
                    </a:p>
                  </a:txBody>
                  <a:tcPr anchor="ctr"/>
                </a:tc>
              </a:tr>
              <a:tr h="786457">
                <a:tc>
                  <a:txBody>
                    <a:bodyPr/>
                    <a:lstStyle/>
                    <a:p>
                      <a:r>
                        <a:rPr lang="nl-NL" dirty="0"/>
                        <a:t>Custom OS image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Custom OS image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Application</a:t>
                      </a:r>
                      <a:r>
                        <a:rPr lang="en-GB" baseline="0" dirty="0" smtClean="0"/>
                        <a:t> is pre-installed</a:t>
                      </a:r>
                      <a:endParaRPr lang="en-GB" dirty="0"/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Need to build</a:t>
                      </a:r>
                      <a:r>
                        <a:rPr lang="en-GB" baseline="0" dirty="0" smtClean="0"/>
                        <a:t> and maintain the image</a:t>
                      </a:r>
                      <a:r>
                        <a:rPr lang="en-GB" dirty="0" smtClean="0"/>
                        <a:t>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Specials </a:t>
                      </a:r>
                      <a:r>
                        <a:rPr lang="en-GB" dirty="0"/>
                        <a:t>OS </a:t>
                      </a:r>
                      <a:r>
                        <a:rPr lang="en-GB" dirty="0" err="1" smtClean="0"/>
                        <a:t>flavors</a:t>
                      </a:r>
                      <a:r>
                        <a:rPr lang="en-GB" dirty="0" smtClean="0"/>
                        <a:t>, complex </a:t>
                      </a:r>
                      <a:r>
                        <a:rPr lang="en-GB" dirty="0"/>
                        <a:t>installation </a:t>
                      </a:r>
                      <a:r>
                        <a:rPr lang="en-GB" dirty="0" smtClean="0"/>
                        <a:t>procedures, dynamic provisioning </a:t>
                      </a:r>
                      <a:endParaRPr lang="en-GB" dirty="0"/>
                    </a:p>
                  </a:txBody>
                  <a:tcPr anchor="ctr"/>
                </a:tc>
              </a:tr>
              <a:tr h="550520">
                <a:tc>
                  <a:txBody>
                    <a:bodyPr/>
                    <a:lstStyle/>
                    <a:p>
                      <a:r>
                        <a:rPr lang="nl-NL"/>
                        <a:t>Infrastructure broker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GB" dirty="0"/>
                        <a:t>Automate multi-server deployment on multiple clouds sites </a:t>
                      </a:r>
                      <a:r>
                        <a:rPr lang="en-GB" dirty="0" smtClean="0"/>
                        <a:t>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Complex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multi-server applications</a:t>
                      </a:r>
                      <a:endParaRPr lang="en-GB" dirty="0"/>
                    </a:p>
                  </a:txBody>
                  <a:tcPr anchor="ctr"/>
                </a:tc>
              </a:tr>
              <a:tr h="951990">
                <a:tc>
                  <a:txBody>
                    <a:bodyPr/>
                    <a:lstStyle/>
                    <a:p>
                      <a:r>
                        <a:rPr lang="nl-NL" dirty="0"/>
                        <a:t>Application broker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Adapting dynamically to </a:t>
                      </a:r>
                      <a:r>
                        <a:rPr lang="en-GB" dirty="0"/>
                        <a:t>the workload 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GB" dirty="0" smtClean="0"/>
                        <a:t>Automate split </a:t>
                      </a:r>
                      <a:r>
                        <a:rPr lang="en-GB" dirty="0"/>
                        <a:t>for parallel </a:t>
                      </a:r>
                      <a:r>
                        <a:rPr lang="en-GB" dirty="0" smtClean="0"/>
                        <a:t>applications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High</a:t>
                      </a:r>
                      <a:r>
                        <a:rPr lang="en-GB" baseline="0" dirty="0" smtClean="0"/>
                        <a:t> computing resources requirements or </a:t>
                      </a:r>
                      <a:r>
                        <a:rPr lang="en-GB" dirty="0" smtClean="0"/>
                        <a:t>burst processing 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20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64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40768"/>
            <a:ext cx="6995492" cy="3373835"/>
          </a:xfrm>
        </p:spPr>
        <p:txBody>
          <a:bodyPr anchor="ctr"/>
          <a:lstStyle/>
          <a:p>
            <a:pPr marL="0" lvl="2" indent="0" algn="ctr">
              <a:buNone/>
            </a:pPr>
            <a:r>
              <a:rPr lang="en-GB" sz="5400" b="1" dirty="0" smtClean="0"/>
              <a:t>???</a:t>
            </a:r>
            <a:endParaRPr lang="nl-NL" sz="6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white"/>
                </a:solidFill>
              </a:rPr>
              <a:t>17 Feb 2014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21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81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4525963"/>
          </a:xfrm>
        </p:spPr>
        <p:txBody>
          <a:bodyPr/>
          <a:lstStyle/>
          <a:p>
            <a:r>
              <a:rPr lang="en-GB" sz="2800" dirty="0" smtClean="0"/>
              <a:t>Part 1</a:t>
            </a:r>
            <a:endParaRPr lang="en-GB" sz="2800" dirty="0"/>
          </a:p>
          <a:p>
            <a:pPr lvl="1"/>
            <a:r>
              <a:rPr lang="en-GB" sz="2400" dirty="0" smtClean="0"/>
              <a:t>General </a:t>
            </a:r>
            <a:r>
              <a:rPr lang="en-GB" sz="2400" dirty="0"/>
              <a:t>Concept and Integration </a:t>
            </a:r>
            <a:r>
              <a:rPr lang="en-GB" sz="2400" dirty="0" smtClean="0"/>
              <a:t>Strategies</a:t>
            </a:r>
          </a:p>
          <a:p>
            <a:pPr lvl="2"/>
            <a:r>
              <a:rPr lang="en-GB" sz="1600" dirty="0" smtClean="0"/>
              <a:t>Webinar target &amp; Objectives</a:t>
            </a:r>
          </a:p>
          <a:p>
            <a:pPr lvl="2"/>
            <a:r>
              <a:rPr lang="en-GB" sz="1600" dirty="0" smtClean="0"/>
              <a:t>Terminology</a:t>
            </a:r>
          </a:p>
          <a:p>
            <a:pPr lvl="2"/>
            <a:r>
              <a:rPr lang="en-GB" sz="1600" dirty="0" smtClean="0"/>
              <a:t>Integration strategies</a:t>
            </a:r>
          </a:p>
          <a:p>
            <a:pPr lvl="2"/>
            <a:endParaRPr lang="en-GB" sz="1800" dirty="0" smtClean="0"/>
          </a:p>
          <a:p>
            <a:r>
              <a:rPr lang="en-GB" sz="2800" b="1" dirty="0" smtClean="0"/>
              <a:t>Part 2</a:t>
            </a:r>
          </a:p>
          <a:p>
            <a:pPr lvl="1"/>
            <a:r>
              <a:rPr lang="en-GB" sz="2400" b="1" dirty="0" smtClean="0"/>
              <a:t>Porting </a:t>
            </a:r>
            <a:r>
              <a:rPr lang="en-GB" sz="2400" b="1" dirty="0"/>
              <a:t>your application to the EGI Federated </a:t>
            </a:r>
            <a:r>
              <a:rPr lang="en-GB" sz="2400" b="1" dirty="0" smtClean="0"/>
              <a:t>Cloud</a:t>
            </a:r>
          </a:p>
          <a:p>
            <a:pPr lvl="2"/>
            <a:r>
              <a:rPr lang="en-GB" sz="1600" b="1" dirty="0" smtClean="0"/>
              <a:t>Pre-requisites</a:t>
            </a:r>
          </a:p>
          <a:p>
            <a:pPr lvl="2"/>
            <a:r>
              <a:rPr lang="en-GB" sz="1600" b="1" dirty="0" smtClean="0"/>
              <a:t>Command-line environment</a:t>
            </a:r>
          </a:p>
          <a:p>
            <a:pPr lvl="2"/>
            <a:r>
              <a:rPr lang="en-GB" sz="1600" b="1" dirty="0" smtClean="0"/>
              <a:t>Manual server setup / Basic </a:t>
            </a:r>
            <a:r>
              <a:rPr lang="en-GB" sz="1600" b="1" dirty="0"/>
              <a:t>OS image contextualization</a:t>
            </a:r>
          </a:p>
          <a:p>
            <a:pPr lvl="2"/>
            <a:r>
              <a:rPr lang="en-GB" sz="1600" b="1" dirty="0" smtClean="0"/>
              <a:t>Custom OS images</a:t>
            </a:r>
          </a:p>
          <a:p>
            <a:pPr lvl="2"/>
            <a:r>
              <a:rPr lang="en-GB" sz="1600" b="1" dirty="0" smtClean="0"/>
              <a:t>Infrastructure &amp; Application brokers</a:t>
            </a:r>
          </a:p>
          <a:p>
            <a:pPr lvl="2"/>
            <a:endParaRPr lang="en-GB" sz="1600" dirty="0" smtClean="0"/>
          </a:p>
          <a:p>
            <a:pPr lvl="2"/>
            <a:endParaRPr lang="nl-NL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white"/>
                </a:solidFill>
              </a:rPr>
              <a:t>17 Feb 2014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22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81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&amp; Objectives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09284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Objective</a:t>
            </a:r>
            <a:r>
              <a:rPr lang="en-US" sz="2400" b="1" dirty="0" smtClean="0"/>
              <a:t>:</a:t>
            </a:r>
          </a:p>
          <a:p>
            <a:r>
              <a:rPr lang="en-US" sz="2400" dirty="0" smtClean="0"/>
              <a:t>Provide a basic step-to-step guide on how to implement the basic </a:t>
            </a:r>
            <a:r>
              <a:rPr lang="en-US" sz="2400" dirty="0" err="1" smtClean="0"/>
              <a:t>IaaS</a:t>
            </a:r>
            <a:r>
              <a:rPr lang="en-US" sz="2400" dirty="0" smtClean="0"/>
              <a:t> application porting strategy in the EGI Federated Cloud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b="1" dirty="0" smtClean="0"/>
              <a:t>Target</a:t>
            </a:r>
            <a:r>
              <a:rPr lang="en-US" sz="2400" b="1" dirty="0" smtClean="0"/>
              <a:t>:</a:t>
            </a:r>
          </a:p>
          <a:p>
            <a:r>
              <a:rPr lang="en-GB" sz="2400" dirty="0" smtClean="0"/>
              <a:t>Applications / web </a:t>
            </a:r>
            <a:r>
              <a:rPr lang="en-GB" sz="2400" dirty="0"/>
              <a:t>services </a:t>
            </a:r>
            <a:r>
              <a:rPr lang="en-GB" sz="2400" dirty="0" smtClean="0"/>
              <a:t>developers / administrators / service providers, </a:t>
            </a:r>
            <a:r>
              <a:rPr lang="en-GB" sz="2400" dirty="0"/>
              <a:t>with </a:t>
            </a:r>
            <a:r>
              <a:rPr lang="en-GB" sz="2400" dirty="0" smtClean="0"/>
              <a:t>good system administration skills and minimal </a:t>
            </a:r>
            <a:r>
              <a:rPr lang="en-GB" sz="2400" dirty="0"/>
              <a:t>or null knowledge of Cloud technologies</a:t>
            </a:r>
            <a:r>
              <a:rPr lang="en-GB" sz="2400" dirty="0" smtClean="0"/>
              <a:t>.</a:t>
            </a:r>
          </a:p>
          <a:p>
            <a:pPr marL="0" indent="0">
              <a:buNone/>
            </a:pPr>
            <a:r>
              <a:rPr lang="en-GB" sz="2400" dirty="0" smtClean="0"/>
              <a:t> </a:t>
            </a:r>
            <a:endParaRPr lang="nl-NL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23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64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Pre-requisites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Have access to the EGI Federated Cloud:</a:t>
            </a:r>
          </a:p>
          <a:p>
            <a:r>
              <a:rPr lang="en-GB" sz="2000" dirty="0" smtClean="0"/>
              <a:t>Get a user certificate from </a:t>
            </a:r>
            <a:r>
              <a:rPr lang="en-GB" sz="2000" dirty="0" err="1" smtClean="0"/>
              <a:t>EUGridPMA</a:t>
            </a:r>
            <a:endParaRPr lang="en-GB" sz="2000" dirty="0" smtClean="0"/>
          </a:p>
          <a:p>
            <a:pPr lvl="1"/>
            <a:r>
              <a:rPr lang="en-GB" sz="1600" dirty="0">
                <a:hlinkClick r:id="rId2"/>
              </a:rPr>
              <a:t>http://</a:t>
            </a:r>
            <a:r>
              <a:rPr lang="en-GB" sz="1600" dirty="0" smtClean="0">
                <a:hlinkClick r:id="rId2"/>
              </a:rPr>
              <a:t>www.egi.eu/how-to/get_a_certificate.html</a:t>
            </a:r>
            <a:endParaRPr lang="en-GB" sz="1600" dirty="0" smtClean="0"/>
          </a:p>
          <a:p>
            <a:r>
              <a:rPr lang="en-GB" sz="2000" dirty="0" smtClean="0"/>
              <a:t>Register to a Virtual Organization (who offers cloud resources)</a:t>
            </a:r>
          </a:p>
          <a:p>
            <a:pPr lvl="1"/>
            <a:r>
              <a:rPr lang="en-GB" sz="1600" dirty="0" smtClean="0"/>
              <a:t>For test and demo purposes, we will use the Federated Cloud Task Force VO:</a:t>
            </a:r>
          </a:p>
          <a:p>
            <a:pPr lvl="2"/>
            <a:r>
              <a:rPr lang="en-GB" sz="1200" dirty="0">
                <a:hlinkClick r:id="rId3"/>
              </a:rPr>
              <a:t>https://perun.metacentrum.cz/perun-registrar-cert/?</a:t>
            </a:r>
            <a:r>
              <a:rPr lang="en-GB" sz="1200" dirty="0" smtClean="0">
                <a:hlinkClick r:id="rId3"/>
              </a:rPr>
              <a:t>vo=fedcloud.egi.eu&amp;page=apps</a:t>
            </a:r>
            <a:endParaRPr lang="en-GB" sz="1200" dirty="0" smtClean="0"/>
          </a:p>
          <a:p>
            <a:r>
              <a:rPr lang="en-GB" sz="2000" dirty="0" smtClean="0"/>
              <a:t>Find </a:t>
            </a:r>
            <a:r>
              <a:rPr lang="en-GB" sz="2000" dirty="0"/>
              <a:t>a site </a:t>
            </a:r>
            <a:r>
              <a:rPr lang="en-GB" sz="2000" dirty="0" smtClean="0"/>
              <a:t>supporting your resources (send an email to </a:t>
            </a:r>
            <a:r>
              <a:rPr lang="en-GB" sz="2000" dirty="0" smtClean="0">
                <a:hlinkClick r:id="rId4"/>
              </a:rPr>
              <a:t>ucst@egi.eu</a:t>
            </a:r>
            <a:r>
              <a:rPr lang="en-GB" sz="2000" dirty="0" smtClean="0"/>
              <a:t>)</a:t>
            </a:r>
          </a:p>
          <a:p>
            <a:pPr lvl="1"/>
            <a:r>
              <a:rPr lang="en-GB" sz="1600" dirty="0" smtClean="0"/>
              <a:t>For test and demo purposes, we will use the Federated Cloud </a:t>
            </a:r>
            <a:r>
              <a:rPr lang="en-GB" sz="1600" dirty="0" err="1" smtClean="0"/>
              <a:t>Testbed</a:t>
            </a:r>
            <a:r>
              <a:rPr lang="en-GB" sz="1600" dirty="0" smtClean="0"/>
              <a:t>:</a:t>
            </a:r>
          </a:p>
          <a:p>
            <a:pPr lvl="2"/>
            <a:r>
              <a:rPr lang="en-GB" sz="1200" dirty="0" smtClean="0">
                <a:hlinkClick r:id="rId5"/>
              </a:rPr>
              <a:t>https</a:t>
            </a:r>
            <a:r>
              <a:rPr lang="en-GB" sz="1200" dirty="0">
                <a:hlinkClick r:id="rId5"/>
              </a:rPr>
              <a:t>://</a:t>
            </a:r>
            <a:r>
              <a:rPr lang="en-GB" sz="1200" dirty="0" smtClean="0">
                <a:hlinkClick r:id="rId5"/>
              </a:rPr>
              <a:t>wiki.egi.eu/wiki/Fedcloud-tf:Testbed</a:t>
            </a:r>
            <a:r>
              <a:rPr lang="en-GB" sz="1200" dirty="0" smtClean="0"/>
              <a:t> </a:t>
            </a:r>
            <a:endParaRPr lang="en-GB" sz="1200" dirty="0"/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en-GB" sz="2000" b="1" dirty="0" smtClean="0"/>
              <a:t>Get a test/demo environment:</a:t>
            </a:r>
          </a:p>
          <a:p>
            <a:r>
              <a:rPr lang="en-GB" sz="2000" dirty="0" smtClean="0"/>
              <a:t>Install an hypervisor on </a:t>
            </a:r>
            <a:r>
              <a:rPr lang="en-GB" sz="2000" dirty="0"/>
              <a:t>your PC </a:t>
            </a:r>
            <a:r>
              <a:rPr lang="en-GB" sz="2000" dirty="0" smtClean="0"/>
              <a:t>(we will use </a:t>
            </a:r>
            <a:r>
              <a:rPr lang="en-GB" sz="2000" dirty="0" err="1" smtClean="0"/>
              <a:t>VirtualBox</a:t>
            </a:r>
            <a:r>
              <a:rPr lang="en-GB" sz="2000" dirty="0" smtClean="0"/>
              <a:t>, </a:t>
            </a:r>
            <a:r>
              <a:rPr lang="en-GB" sz="2000" dirty="0" smtClean="0">
                <a:hlinkClick r:id="rId6"/>
              </a:rPr>
              <a:t>www.virtualbox.org</a:t>
            </a:r>
            <a:r>
              <a:rPr lang="en-GB" sz="2000" dirty="0" smtClean="0"/>
              <a:t>)</a:t>
            </a:r>
          </a:p>
          <a:p>
            <a:r>
              <a:rPr lang="en-GB" sz="2000" dirty="0" smtClean="0"/>
              <a:t>Install a basic Linux OS (we will use Scientific Linux 6.5)</a:t>
            </a:r>
            <a:endParaRPr lang="en-GB" sz="2000" dirty="0"/>
          </a:p>
          <a:p>
            <a:pPr marL="0" indent="0">
              <a:buNone/>
            </a:pPr>
            <a:endParaRPr lang="en-GB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2259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Step 0. Command-line environment</a:t>
            </a:r>
            <a:endParaRPr lang="nl-NL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230425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As a preliminary step, we will setup a command-line Linux environment with a set of tools.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smtClean="0"/>
              <a:t>Thus not required by all the integration strategies, the command-line environment is useful to quickly check, test and manage the </a:t>
            </a:r>
            <a:r>
              <a:rPr lang="en-US" sz="2000" dirty="0" err="1" smtClean="0"/>
              <a:t>IaaS</a:t>
            </a:r>
            <a:r>
              <a:rPr lang="en-US" sz="2000" dirty="0" smtClean="0"/>
              <a:t> virtual machines, using the Federated Cloud API clients</a:t>
            </a:r>
            <a:endParaRPr lang="en-GB" sz="12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7" name="Rectangle 6"/>
          <p:cNvSpPr/>
          <p:nvPr/>
        </p:nvSpPr>
        <p:spPr>
          <a:xfrm>
            <a:off x="467544" y="5457418"/>
            <a:ext cx="7848872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2000" b="1" dirty="0" smtClean="0"/>
              <a:t>Let’s </a:t>
            </a:r>
            <a:r>
              <a:rPr lang="en-GB" sz="2000" b="1" dirty="0"/>
              <a:t>login to a Linux OS (we will use Scientific Linux 6.5) and follow the guide on </a:t>
            </a:r>
            <a:r>
              <a:rPr lang="en-GB" sz="2000" b="1" dirty="0">
                <a:hlinkClick r:id="rId2"/>
              </a:rPr>
              <a:t>https://wiki.egi.eu/wiki/Fedcloud-tf:CLI_Environment</a:t>
            </a:r>
            <a:endParaRPr lang="en-GB" sz="2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81908"/>
            <a:ext cx="3214688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56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Server Setup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26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720" y="2113424"/>
            <a:ext cx="1891640" cy="189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4206951" y="5038534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318465" y="2915228"/>
            <a:ext cx="1944216" cy="7297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 smtClean="0"/>
              <a:t>Application</a:t>
            </a:r>
            <a:endParaRPr lang="nl-NL" sz="2400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79712" y="4504184"/>
            <a:ext cx="1944216" cy="534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59833" y="4149080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Ask for a virtual server, with a specific OS and hardware resources</a:t>
            </a:r>
            <a:endParaRPr lang="nl-NL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1979712" y="4873352"/>
            <a:ext cx="1944216" cy="571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71600" y="5590981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server is created and the access details (ex. IP) are returned to the user</a:t>
            </a:r>
            <a:endParaRPr lang="nl-NL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979712" y="3356992"/>
            <a:ext cx="3816424" cy="848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491881" y="3933056"/>
            <a:ext cx="4032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Connect to the virtual server via command line or graphical interface and install manually the application</a:t>
            </a:r>
            <a:endParaRPr lang="nl-NL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132112" y="1839888"/>
            <a:ext cx="2943944" cy="273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411760" y="1403484"/>
            <a:ext cx="403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users starts to use the application</a:t>
            </a:r>
            <a:endParaRPr lang="nl-NL" dirty="0"/>
          </a:p>
        </p:txBody>
      </p:sp>
      <p:pic>
        <p:nvPicPr>
          <p:cNvPr id="33" name="Picture 8" descr="http://docs.ispconfig.org/wp-content/uploads/2010/10/user-group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922421" y="1406878"/>
            <a:ext cx="792088" cy="792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106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7 L 0.45434 -0.15671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08" y="-784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6" grpId="0"/>
      <p:bldP spid="16" grpId="1"/>
      <p:bldP spid="22" grpId="0"/>
      <p:bldP spid="22" grpId="1"/>
      <p:bldP spid="26" grpId="0"/>
      <p:bldP spid="26" grpId="1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Server Setup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5457418"/>
            <a:ext cx="8676456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2000" b="1" dirty="0" smtClean="0"/>
              <a:t>Let’s </a:t>
            </a:r>
            <a:r>
              <a:rPr lang="en-GB" sz="2000" b="1" dirty="0"/>
              <a:t>login to a Linux OS (we will use Scientific Linux 6.5) and follow the guide </a:t>
            </a:r>
            <a:r>
              <a:rPr lang="en-GB" sz="2000" b="1" dirty="0" smtClean="0"/>
              <a:t>on</a:t>
            </a:r>
          </a:p>
          <a:p>
            <a:r>
              <a:rPr lang="en-GB" sz="1600" b="1" dirty="0" smtClean="0">
                <a:hlinkClick r:id="rId2"/>
              </a:rPr>
              <a:t>https</a:t>
            </a:r>
            <a:r>
              <a:rPr lang="en-GB" sz="1600" b="1" dirty="0">
                <a:hlinkClick r:id="rId2"/>
              </a:rPr>
              <a:t>://wiki.egi.eu/wiki/Fedcloud-tf:Users:ApplicationPortingHowTo#1._</a:t>
            </a:r>
            <a:r>
              <a:rPr lang="en-GB" sz="1600" b="1" dirty="0" smtClean="0">
                <a:hlinkClick r:id="rId2"/>
              </a:rPr>
              <a:t>Manual_server_setup_2</a:t>
            </a:r>
            <a:r>
              <a:rPr lang="en-GB" sz="2000" b="1" dirty="0" smtClean="0"/>
              <a:t> </a:t>
            </a:r>
            <a:endParaRPr lang="en-GB" sz="20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09900"/>
            <a:ext cx="3214688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230425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Steps:</a:t>
            </a:r>
          </a:p>
          <a:p>
            <a:r>
              <a:rPr lang="en-GB" sz="1400" dirty="0" smtClean="0"/>
              <a:t>Browse </a:t>
            </a:r>
            <a:r>
              <a:rPr lang="en-GB" sz="1400" dirty="0" err="1"/>
              <a:t>AppDB</a:t>
            </a:r>
            <a:r>
              <a:rPr lang="en-GB" sz="1400" dirty="0"/>
              <a:t> and find a basic image</a:t>
            </a:r>
          </a:p>
          <a:p>
            <a:r>
              <a:rPr lang="en-GB" sz="1400" dirty="0" smtClean="0"/>
              <a:t>Generate </a:t>
            </a:r>
            <a:r>
              <a:rPr lang="en-GB" sz="1400" dirty="0"/>
              <a:t>a set of SSH keys</a:t>
            </a:r>
          </a:p>
          <a:p>
            <a:r>
              <a:rPr lang="en-GB" sz="1400" dirty="0" smtClean="0"/>
              <a:t>Create </a:t>
            </a:r>
            <a:r>
              <a:rPr lang="en-GB" sz="1400" dirty="0"/>
              <a:t>a contextualization script to inject the key</a:t>
            </a:r>
          </a:p>
          <a:p>
            <a:r>
              <a:rPr lang="en-GB" sz="1400" dirty="0" smtClean="0"/>
              <a:t>Start </a:t>
            </a:r>
            <a:r>
              <a:rPr lang="en-GB" sz="1400" dirty="0"/>
              <a:t>the virtual server</a:t>
            </a:r>
          </a:p>
          <a:p>
            <a:r>
              <a:rPr lang="en-GB" sz="1400" dirty="0" smtClean="0"/>
              <a:t>Login </a:t>
            </a:r>
            <a:r>
              <a:rPr lang="en-GB" sz="1400" dirty="0"/>
              <a:t>and </a:t>
            </a:r>
            <a:r>
              <a:rPr lang="en-GB" sz="1400" dirty="0" smtClean="0"/>
              <a:t>setup the application</a:t>
            </a:r>
            <a:endParaRPr lang="en-GB" sz="1400" dirty="0"/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2912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ded Corner 2"/>
          <p:cNvSpPr/>
          <p:nvPr/>
        </p:nvSpPr>
        <p:spPr>
          <a:xfrm>
            <a:off x="755576" y="2492895"/>
            <a:ext cx="2632484" cy="1288135"/>
          </a:xfrm>
          <a:prstGeom prst="foldedCorner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/>
              <a:t>Deployment Script</a:t>
            </a:r>
            <a:endParaRPr lang="nl-NL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Basic OS image with contextualizatio</a:t>
            </a:r>
            <a:r>
              <a:rPr lang="en-US" sz="2800" dirty="0"/>
              <a:t>n</a:t>
            </a:r>
            <a:endParaRPr lang="nl-NL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28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720" y="2113424"/>
            <a:ext cx="1891640" cy="189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4206951" y="5038534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102441" y="2915228"/>
            <a:ext cx="1944216" cy="7297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 smtClean="0"/>
              <a:t>Application</a:t>
            </a:r>
            <a:endParaRPr lang="nl-NL" sz="2400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79712" y="4504184"/>
            <a:ext cx="1944216" cy="534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59833" y="3933056"/>
            <a:ext cx="4032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Ask for a virtual server, with a specific OS, hardware resources, </a:t>
            </a:r>
            <a:r>
              <a:rPr lang="en-US" dirty="0" err="1" smtClean="0"/>
              <a:t>specifyiing</a:t>
            </a:r>
            <a:r>
              <a:rPr lang="en-US" dirty="0" smtClean="0"/>
              <a:t> the deployment script</a:t>
            </a:r>
            <a:endParaRPr lang="nl-NL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1979712" y="4873352"/>
            <a:ext cx="1944216" cy="571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71600" y="559098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server is created and the deployment script will install and configure the application</a:t>
            </a:r>
            <a:endParaRPr lang="nl-NL" dirty="0"/>
          </a:p>
        </p:txBody>
      </p:sp>
      <p:sp>
        <p:nvSpPr>
          <p:cNvPr id="26" name="TextBox 25"/>
          <p:cNvSpPr txBox="1"/>
          <p:nvPr/>
        </p:nvSpPr>
        <p:spPr>
          <a:xfrm>
            <a:off x="3563888" y="2881697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is encapsulated into a deployment script</a:t>
            </a:r>
            <a:endParaRPr lang="nl-NL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132112" y="1839888"/>
            <a:ext cx="2943944" cy="273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411760" y="1403484"/>
            <a:ext cx="403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users starts to use the application</a:t>
            </a:r>
            <a:endParaRPr lang="nl-NL" dirty="0"/>
          </a:p>
        </p:txBody>
      </p:sp>
      <p:pic>
        <p:nvPicPr>
          <p:cNvPr id="33" name="Picture 8" descr="http://docs.ispconfig.org/wp-content/uploads/2010/10/user-group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922421" y="1406878"/>
            <a:ext cx="792088" cy="792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291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741E-7 L 0.3993 0.20023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65" y="100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9259E-6 L 0.40729 0.22106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65" y="1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711 0.20023 L 0.49375 -0.1463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17338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729 0.22106 L 0.49393 -0.13588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1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12" grpId="0" animBg="1"/>
      <p:bldP spid="12" grpId="1" animBg="1"/>
      <p:bldP spid="16" grpId="0"/>
      <p:bldP spid="16" grpId="1"/>
      <p:bldP spid="22" grpId="0"/>
      <p:bldP spid="26" grpId="0"/>
      <p:bldP spid="3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5229200"/>
            <a:ext cx="8676456" cy="89255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2000" b="1" dirty="0" smtClean="0"/>
              <a:t>Let’s </a:t>
            </a:r>
            <a:r>
              <a:rPr lang="en-GB" sz="2000" b="1" dirty="0"/>
              <a:t>login to a Linux OS (we will use Scientific Linux 6.5) and follow the guide </a:t>
            </a:r>
            <a:r>
              <a:rPr lang="en-GB" sz="2000" b="1" dirty="0" smtClean="0"/>
              <a:t>on</a:t>
            </a:r>
          </a:p>
          <a:p>
            <a:r>
              <a:rPr lang="en-GB" sz="1600" b="1" dirty="0">
                <a:hlinkClick r:id="rId2"/>
              </a:rPr>
              <a:t>https://wiki.egi.eu/wiki/Fedcloud-tf:Users:ApplicationPortingHowTo#2._</a:t>
            </a:r>
            <a:r>
              <a:rPr lang="en-GB" sz="1600" b="1" dirty="0" smtClean="0">
                <a:hlinkClick r:id="rId2"/>
              </a:rPr>
              <a:t>Basic_OS_image_with_contextualization_2</a:t>
            </a:r>
            <a:r>
              <a:rPr lang="en-GB" sz="1600" b="1" dirty="0" smtClean="0"/>
              <a:t> </a:t>
            </a:r>
            <a:endParaRPr lang="en-GB" sz="20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996952"/>
            <a:ext cx="3214688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230425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Steps:</a:t>
            </a:r>
          </a:p>
          <a:p>
            <a:r>
              <a:rPr lang="en-GB" sz="1400" dirty="0" smtClean="0"/>
              <a:t>Browse </a:t>
            </a:r>
            <a:r>
              <a:rPr lang="en-GB" sz="1400" dirty="0" err="1"/>
              <a:t>AppDB</a:t>
            </a:r>
            <a:r>
              <a:rPr lang="en-GB" sz="1400" dirty="0"/>
              <a:t> and find a basic image</a:t>
            </a:r>
          </a:p>
          <a:p>
            <a:r>
              <a:rPr lang="en-GB" sz="1400" dirty="0" smtClean="0"/>
              <a:t>Build </a:t>
            </a:r>
            <a:r>
              <a:rPr lang="en-GB" sz="1400" dirty="0"/>
              <a:t>a deployment script</a:t>
            </a:r>
          </a:p>
          <a:p>
            <a:r>
              <a:rPr lang="en-GB" sz="1400" dirty="0" smtClean="0"/>
              <a:t>Build </a:t>
            </a:r>
            <a:r>
              <a:rPr lang="en-GB" sz="1400" dirty="0"/>
              <a:t>a contextualization script</a:t>
            </a:r>
          </a:p>
          <a:p>
            <a:r>
              <a:rPr lang="en-GB" sz="1400" dirty="0" smtClean="0"/>
              <a:t>Start </a:t>
            </a:r>
            <a:r>
              <a:rPr lang="en-GB" sz="1400" dirty="0"/>
              <a:t>the server</a:t>
            </a:r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en-US" sz="2800" dirty="0" smtClean="0"/>
              <a:t>Basic OS image with contextualizatio</a:t>
            </a:r>
            <a:r>
              <a:rPr lang="en-US" sz="2800" dirty="0"/>
              <a:t>n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19961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&amp; Objectives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09284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Objective</a:t>
            </a:r>
            <a:r>
              <a:rPr lang="en-US" sz="2400" b="1" dirty="0" smtClean="0"/>
              <a:t>:</a:t>
            </a:r>
          </a:p>
          <a:p>
            <a:r>
              <a:rPr lang="en-US" sz="2400" dirty="0" smtClean="0"/>
              <a:t>Provide a general guide on how to port your application to a Cloud Infrastructure-as-a-Service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b="1" dirty="0" smtClean="0"/>
              <a:t>Target</a:t>
            </a:r>
            <a:r>
              <a:rPr lang="en-US" sz="2400" b="1" dirty="0" smtClean="0"/>
              <a:t>:</a:t>
            </a:r>
          </a:p>
          <a:p>
            <a:r>
              <a:rPr lang="en-GB" sz="2400" dirty="0" smtClean="0"/>
              <a:t>Applications / web </a:t>
            </a:r>
            <a:r>
              <a:rPr lang="en-GB" sz="2400" dirty="0"/>
              <a:t>services </a:t>
            </a:r>
            <a:r>
              <a:rPr lang="en-GB" sz="2400" dirty="0" smtClean="0"/>
              <a:t>developers / administrators / service providers, </a:t>
            </a:r>
            <a:r>
              <a:rPr lang="en-GB" sz="2400" dirty="0"/>
              <a:t>with </a:t>
            </a:r>
            <a:r>
              <a:rPr lang="en-GB" sz="2400" dirty="0" smtClean="0"/>
              <a:t>good system administration skills and minimal </a:t>
            </a:r>
            <a:r>
              <a:rPr lang="en-GB" sz="2400" dirty="0"/>
              <a:t>or null knowledge of Cloud technologies</a:t>
            </a:r>
            <a:r>
              <a:rPr lang="en-GB" sz="2400" dirty="0" smtClean="0"/>
              <a:t>.</a:t>
            </a:r>
          </a:p>
          <a:p>
            <a:pPr marL="0" indent="0">
              <a:buNone/>
            </a:pPr>
            <a:r>
              <a:rPr lang="en-GB" sz="2400" dirty="0" smtClean="0"/>
              <a:t> </a:t>
            </a:r>
            <a:endParaRPr lang="nl-NL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9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OS image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30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206951" y="5038534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318465" y="2915228"/>
            <a:ext cx="1944216" cy="7297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400" b="1" dirty="0" smtClean="0"/>
              <a:t>Application</a:t>
            </a:r>
            <a:endParaRPr lang="nl-NL" sz="2400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79712" y="4504184"/>
            <a:ext cx="1944216" cy="534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59833" y="4149080"/>
            <a:ext cx="4320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Ask for a virtual server, with a the custom OS image and specific hardware resources</a:t>
            </a:r>
            <a:endParaRPr lang="nl-NL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1979712" y="4873352"/>
            <a:ext cx="1944216" cy="571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71600" y="5590981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server is created and will contain already the application</a:t>
            </a:r>
            <a:endParaRPr lang="nl-NL" dirty="0"/>
          </a:p>
        </p:txBody>
      </p:sp>
      <p:sp>
        <p:nvSpPr>
          <p:cNvPr id="26" name="TextBox 25"/>
          <p:cNvSpPr txBox="1"/>
          <p:nvPr/>
        </p:nvSpPr>
        <p:spPr>
          <a:xfrm>
            <a:off x="3490735" y="2915228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is encapsulated into a custom virtual disk OS image</a:t>
            </a:r>
            <a:endParaRPr lang="nl-NL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132112" y="1839888"/>
            <a:ext cx="2943944" cy="273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411760" y="1403484"/>
            <a:ext cx="403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users starts to use the application</a:t>
            </a:r>
            <a:endParaRPr lang="nl-NL" dirty="0"/>
          </a:p>
        </p:txBody>
      </p:sp>
      <p:pic>
        <p:nvPicPr>
          <p:cNvPr id="33" name="Picture 8" descr="http://docs.ispconfig.org/wp-content/uploads/2010/10/user-group-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922421" y="1406878"/>
            <a:ext cx="792088" cy="792088"/>
          </a:xfrm>
          <a:prstGeom prst="rect">
            <a:avLst/>
          </a:prstGeom>
          <a:noFill/>
        </p:spPr>
      </p:pic>
      <p:pic>
        <p:nvPicPr>
          <p:cNvPr id="5122" name="Picture 2" descr="C:\Program Files (x86)\Microsoft Office\MEDIA\CAGCAT10\j0196400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39" y="2795894"/>
            <a:ext cx="1049722" cy="112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580112" y="1907116"/>
            <a:ext cx="2232248" cy="2097948"/>
            <a:chOff x="5580112" y="1907116"/>
            <a:chExt cx="2232248" cy="2097948"/>
          </a:xfrm>
        </p:grpSpPr>
        <p:pic>
          <p:nvPicPr>
            <p:cNvPr id="9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0720" y="2113424"/>
              <a:ext cx="1891640" cy="1891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5580112" y="1907116"/>
              <a:ext cx="1944216" cy="72979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2400" b="1" dirty="0" smtClean="0"/>
                <a:t>Application</a:t>
              </a:r>
              <a:endParaRPr lang="nl-NL" sz="2400" b="1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059833" y="4149080"/>
            <a:ext cx="4320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Import the custom OS image into the </a:t>
            </a:r>
            <a:r>
              <a:rPr lang="en-US" dirty="0" err="1" smtClean="0"/>
              <a:t>IaaS</a:t>
            </a:r>
            <a:r>
              <a:rPr lang="en-US" dirty="0" smtClean="0"/>
              <a:t> service image library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2974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85185E-6 L 0.76389 0.3257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4" y="1627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6" grpId="0"/>
      <p:bldP spid="16" grpId="1"/>
      <p:bldP spid="22" grpId="0"/>
      <p:bldP spid="22" grpId="1"/>
      <p:bldP spid="26" grpId="0"/>
      <p:bldP spid="30" grpId="0"/>
      <p:bldP spid="20" grpId="0"/>
      <p:bldP spid="20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31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5457418"/>
            <a:ext cx="8676456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2000" b="1" dirty="0" smtClean="0"/>
              <a:t>Let’s follow </a:t>
            </a:r>
            <a:r>
              <a:rPr lang="en-GB" sz="2000" b="1" dirty="0"/>
              <a:t>the guide </a:t>
            </a:r>
            <a:r>
              <a:rPr lang="en-GB" sz="2000" b="1" dirty="0" smtClean="0"/>
              <a:t>on</a:t>
            </a:r>
          </a:p>
          <a:p>
            <a:r>
              <a:rPr lang="en-GB" sz="1600" b="1" dirty="0">
                <a:hlinkClick r:id="rId2"/>
              </a:rPr>
              <a:t>https://wiki.egi.eu/wiki/Fedcloud-tf:Users:ApplicationPortingHowTo#3._</a:t>
            </a:r>
            <a:r>
              <a:rPr lang="en-GB" sz="1600" b="1" dirty="0" smtClean="0">
                <a:hlinkClick r:id="rId2"/>
              </a:rPr>
              <a:t>Custom_OS_image_2</a:t>
            </a:r>
            <a:r>
              <a:rPr lang="en-GB" sz="1600" b="1" dirty="0" smtClean="0"/>
              <a:t> </a:t>
            </a:r>
            <a:endParaRPr lang="en-GB" sz="2000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230425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Steps:</a:t>
            </a:r>
          </a:p>
          <a:p>
            <a:r>
              <a:rPr lang="en-GB" sz="1400" dirty="0" smtClean="0"/>
              <a:t>Create </a:t>
            </a:r>
            <a:r>
              <a:rPr lang="en-GB" sz="1400" dirty="0"/>
              <a:t>a virtual machine on your local PC</a:t>
            </a:r>
          </a:p>
          <a:p>
            <a:r>
              <a:rPr lang="en-GB" sz="1400" dirty="0" smtClean="0"/>
              <a:t>Configure </a:t>
            </a:r>
            <a:r>
              <a:rPr lang="en-GB" sz="1400" dirty="0"/>
              <a:t>the network and contextualization on the VM</a:t>
            </a:r>
          </a:p>
          <a:p>
            <a:r>
              <a:rPr lang="en-GB" sz="1400" dirty="0" smtClean="0"/>
              <a:t>Install </a:t>
            </a:r>
            <a:r>
              <a:rPr lang="en-GB" sz="1400" dirty="0"/>
              <a:t>your software in the machine</a:t>
            </a:r>
          </a:p>
          <a:p>
            <a:r>
              <a:rPr lang="en-GB" sz="1400" dirty="0" smtClean="0"/>
              <a:t>Package </a:t>
            </a:r>
            <a:r>
              <a:rPr lang="en-GB" sz="1400" dirty="0"/>
              <a:t>the VM</a:t>
            </a:r>
          </a:p>
          <a:p>
            <a:r>
              <a:rPr lang="en-GB" sz="1400" dirty="0" smtClean="0"/>
              <a:t>Upload </a:t>
            </a:r>
            <a:r>
              <a:rPr lang="en-GB" sz="1400" dirty="0"/>
              <a:t>the image to the </a:t>
            </a:r>
            <a:r>
              <a:rPr lang="en-GB" sz="1400" dirty="0" err="1"/>
              <a:t>FedCloud</a:t>
            </a:r>
            <a:r>
              <a:rPr lang="en-GB" sz="1400" dirty="0"/>
              <a:t> repository</a:t>
            </a:r>
          </a:p>
          <a:p>
            <a:r>
              <a:rPr lang="en-GB" sz="1400" dirty="0" smtClean="0"/>
              <a:t>Register </a:t>
            </a:r>
            <a:r>
              <a:rPr lang="en-GB" sz="1400" dirty="0"/>
              <a:t>the virtual appliance and its associated image(s) in </a:t>
            </a:r>
            <a:r>
              <a:rPr lang="en-GB" sz="1400" dirty="0" err="1"/>
              <a:t>AppDB</a:t>
            </a:r>
            <a:endParaRPr lang="en-GB" sz="1400" dirty="0"/>
          </a:p>
          <a:p>
            <a:r>
              <a:rPr lang="en-GB" sz="1400" dirty="0" smtClean="0"/>
              <a:t>Start </a:t>
            </a:r>
            <a:r>
              <a:rPr lang="en-GB" sz="1400" dirty="0"/>
              <a:t>the server</a:t>
            </a:r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en-US" dirty="0" smtClean="0"/>
              <a:t>Custom OS image</a:t>
            </a:r>
            <a:endParaRPr lang="nl-NL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501008"/>
            <a:ext cx="1963915" cy="169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511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Infrastructure &amp; Application Broker</a:t>
            </a:r>
            <a:endParaRPr lang="nl-NL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32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43808" y="5090022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1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7707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flipV="1">
            <a:off x="6412232" y="4005064"/>
            <a:ext cx="1040088" cy="471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49733" y="5590981"/>
            <a:ext cx="5132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application is integrated into an broker</a:t>
            </a:r>
            <a:endParaRPr lang="nl-NL" dirty="0"/>
          </a:p>
        </p:txBody>
      </p:sp>
      <p:sp>
        <p:nvSpPr>
          <p:cNvPr id="19" name="TextBox 18"/>
          <p:cNvSpPr txBox="1"/>
          <p:nvPr/>
        </p:nvSpPr>
        <p:spPr>
          <a:xfrm>
            <a:off x="2915817" y="3573016"/>
            <a:ext cx="3240359" cy="13729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ctr"/>
            <a:r>
              <a:rPr lang="en-US" sz="2400" b="1" dirty="0" smtClean="0"/>
              <a:t>Broker</a:t>
            </a:r>
            <a:endParaRPr lang="nl-NL" sz="2400" b="1" dirty="0"/>
          </a:p>
        </p:txBody>
      </p:sp>
      <p:grpSp>
        <p:nvGrpSpPr>
          <p:cNvPr id="18" name="Group 17"/>
          <p:cNvGrpSpPr/>
          <p:nvPr/>
        </p:nvGrpSpPr>
        <p:grpSpPr>
          <a:xfrm>
            <a:off x="6660232" y="2060848"/>
            <a:ext cx="3029174" cy="1805038"/>
            <a:chOff x="6660232" y="2060848"/>
            <a:chExt cx="3029174" cy="1805038"/>
          </a:xfrm>
        </p:grpSpPr>
        <p:pic>
          <p:nvPicPr>
            <p:cNvPr id="23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2420888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232" y="2344042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http://wcdn2.dataknet.com/static/resources/icons/set84/7ebbf3d0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2420888"/>
              <a:ext cx="1444998" cy="14449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6948264" y="2060848"/>
              <a:ext cx="2016224" cy="51377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b="1" dirty="0" smtClean="0"/>
                <a:t>Application</a:t>
              </a:r>
              <a:endParaRPr lang="nl-NL" b="1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979712" y="5589240"/>
            <a:ext cx="4892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broker will perform the deployment of the application</a:t>
            </a:r>
            <a:endParaRPr lang="nl-NL" dirty="0"/>
          </a:p>
        </p:txBody>
      </p:sp>
      <p:sp>
        <p:nvSpPr>
          <p:cNvPr id="12" name="TextBox 11"/>
          <p:cNvSpPr txBox="1"/>
          <p:nvPr/>
        </p:nvSpPr>
        <p:spPr>
          <a:xfrm>
            <a:off x="755576" y="2987236"/>
            <a:ext cx="1368152" cy="51377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b="1" dirty="0" smtClean="0"/>
              <a:t>Application</a:t>
            </a:r>
            <a:endParaRPr lang="nl-NL" b="1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6395792" y="3861048"/>
            <a:ext cx="984520" cy="3984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54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0.34253 0.1740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18" y="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29" grpId="0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33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230425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Integration of applications into an Infrastructure or an Application broker is heavily dependent on the application itself and the broker solutions.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As reference, we can follow the guides on: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1600" dirty="0">
                <a:hlinkClick r:id="rId2"/>
              </a:rPr>
              <a:t>https://wiki.egi.eu/wiki/Fedcloud-tf:Users:ApplicationPortingHowTo#4._</a:t>
            </a:r>
            <a:r>
              <a:rPr lang="en-US" sz="1600" dirty="0" smtClean="0">
                <a:hlinkClick r:id="rId2"/>
              </a:rPr>
              <a:t>Infrastructure_broker_2</a:t>
            </a:r>
            <a:endParaRPr lang="en-US" sz="2000" dirty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>
                <a:hlinkClick r:id="rId3"/>
              </a:rPr>
              <a:t>https://wiki.egi.eu/wiki/Fedcloud-tf:Users:ApplicationPortingHowTo#5._</a:t>
            </a:r>
            <a:r>
              <a:rPr lang="en-US" sz="1600" dirty="0" smtClean="0">
                <a:hlinkClick r:id="rId3"/>
              </a:rPr>
              <a:t>Application_broker_2</a:t>
            </a:r>
            <a:r>
              <a:rPr lang="en-US" sz="2000" dirty="0" smtClean="0"/>
              <a:t> </a:t>
            </a:r>
            <a:endParaRPr lang="en-GB" sz="1400" dirty="0" smtClean="0"/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en-US" sz="3200" dirty="0" smtClean="0"/>
              <a:t>Infrastructure &amp; Application Broker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50051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371150" y="72820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auto">
          <a:xfrm>
            <a:off x="1835695" y="3778649"/>
            <a:ext cx="7104395" cy="2170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lnSpc>
                <a:spcPts val="2000"/>
              </a:lnSpc>
              <a:spcBef>
                <a:spcPts val="400"/>
              </a:spcBef>
              <a:spcAft>
                <a:spcPct val="0"/>
              </a:spcAft>
              <a:buClr>
                <a:srgbClr val="021536"/>
              </a:buClr>
              <a:buFont typeface="Arial" charset="0"/>
              <a:buChar char="•"/>
              <a:defRPr sz="1500">
                <a:solidFill>
                  <a:srgbClr val="132148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0" fontAlgn="base" hangingPunct="0">
              <a:lnSpc>
                <a:spcPts val="19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–"/>
              <a:defRPr sz="1300">
                <a:solidFill>
                  <a:srgbClr val="20386C"/>
                </a:solidFill>
                <a:latin typeface="+mn-lt"/>
                <a:ea typeface="ＭＳ Ｐゴシック" charset="-128"/>
              </a:defRPr>
            </a:lvl2pPr>
            <a:lvl3pPr marL="895350" indent="-17462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rgbClr val="20386C"/>
                </a:solidFill>
                <a:latin typeface="+mn-lt"/>
                <a:ea typeface="ＭＳ Ｐゴシック" charset="-128"/>
              </a:defRPr>
            </a:lvl3pPr>
            <a:lvl4pPr marL="914400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defRPr sz="1300">
                <a:solidFill>
                  <a:srgbClr val="20386C"/>
                </a:solidFill>
                <a:latin typeface="+mn-lt"/>
                <a:ea typeface="ＭＳ Ｐゴシック" charset="-128"/>
              </a:defRPr>
            </a:lvl4pPr>
            <a:lvl5pPr marL="12271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rgbClr val="20386C"/>
                </a:solidFill>
                <a:latin typeface="+mn-lt"/>
                <a:ea typeface="ＭＳ Ｐゴシック" charset="-128"/>
              </a:defRPr>
            </a:lvl5pPr>
            <a:lvl6pPr marL="16843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accent2"/>
                </a:solidFill>
                <a:latin typeface="+mn-lt"/>
                <a:ea typeface="ＭＳ Ｐゴシック" charset="-128"/>
              </a:defRPr>
            </a:lvl6pPr>
            <a:lvl7pPr marL="21415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accent2"/>
                </a:solidFill>
                <a:latin typeface="+mn-lt"/>
                <a:ea typeface="ＭＳ Ｐゴシック" charset="-128"/>
              </a:defRPr>
            </a:lvl7pPr>
            <a:lvl8pPr marL="25987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accent2"/>
                </a:solidFill>
                <a:latin typeface="+mn-lt"/>
                <a:ea typeface="ＭＳ Ｐゴシック" charset="-128"/>
              </a:defRPr>
            </a:lvl8pPr>
            <a:lvl9pPr marL="30559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accent2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lnSpc>
                <a:spcPts val="216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800" b="1" dirty="0" smtClean="0">
                <a:solidFill>
                  <a:srgbClr val="C00000"/>
                </a:solidFill>
              </a:rPr>
              <a:t>EGI Federated Cloud resources</a:t>
            </a:r>
            <a:endParaRPr lang="en-GB" sz="1800" dirty="0"/>
          </a:p>
          <a:p>
            <a:pPr>
              <a:lnSpc>
                <a:spcPts val="216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800" dirty="0"/>
              <a:t>Wiki site: </a:t>
            </a:r>
            <a:r>
              <a:rPr lang="en-GB" sz="1800" dirty="0">
                <a:hlinkClick r:id="rId2"/>
              </a:rPr>
              <a:t>http://</a:t>
            </a:r>
            <a:r>
              <a:rPr lang="en-GB" sz="1800" dirty="0" smtClean="0">
                <a:hlinkClick r:id="rId2"/>
              </a:rPr>
              <a:t>go.egi.eu/fedcloud</a:t>
            </a:r>
            <a:endParaRPr lang="en-GB" sz="1800" dirty="0" smtClean="0"/>
          </a:p>
          <a:p>
            <a:pPr>
              <a:lnSpc>
                <a:spcPts val="216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800" dirty="0" err="1" smtClean="0"/>
              <a:t>GitHub</a:t>
            </a:r>
            <a:r>
              <a:rPr lang="en-GB" sz="1800" dirty="0"/>
              <a:t>: </a:t>
            </a:r>
            <a:r>
              <a:rPr lang="en-GB" sz="1800" dirty="0">
                <a:hlinkClick r:id="rId3"/>
              </a:rPr>
              <a:t>https://</a:t>
            </a:r>
            <a:r>
              <a:rPr lang="en-GB" sz="1800" dirty="0" smtClean="0">
                <a:hlinkClick r:id="rId3"/>
              </a:rPr>
              <a:t>github.com/EGI-FCTF</a:t>
            </a:r>
            <a:endParaRPr lang="en-GB" sz="1800" dirty="0" smtClean="0"/>
          </a:p>
          <a:p>
            <a:pPr lvl="0">
              <a:lnSpc>
                <a:spcPts val="216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800" dirty="0"/>
              <a:t>Mailing List:  fedcloud-tf@mailman.egi.eu</a:t>
            </a:r>
          </a:p>
          <a:p>
            <a:pPr>
              <a:lnSpc>
                <a:spcPts val="216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800" dirty="0" err="1" smtClean="0"/>
              <a:t>Indico</a:t>
            </a:r>
            <a:r>
              <a:rPr lang="en-GB" sz="1800" dirty="0" smtClean="0"/>
              <a:t> </a:t>
            </a:r>
            <a:r>
              <a:rPr lang="en-GB" sz="1800" dirty="0"/>
              <a:t>site: </a:t>
            </a:r>
            <a:r>
              <a:rPr lang="en-GB" sz="1800" dirty="0">
                <a:hlinkClick r:id="rId4"/>
              </a:rPr>
              <a:t>https://</a:t>
            </a:r>
            <a:r>
              <a:rPr lang="en-GB" sz="1800" dirty="0" smtClean="0">
                <a:hlinkClick r:id="rId4"/>
              </a:rPr>
              <a:t>www.egi.eu/indico/categoryDisplay.py?categId=56</a:t>
            </a:r>
            <a:endParaRPr lang="en-GB" sz="1800" dirty="0" smtClean="0"/>
          </a:p>
          <a:p>
            <a:pPr>
              <a:lnSpc>
                <a:spcPts val="216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800" dirty="0" smtClean="0"/>
              <a:t>User support: </a:t>
            </a:r>
            <a:r>
              <a:rPr lang="nl-NL" sz="1800" dirty="0" smtClean="0">
                <a:hlinkClick r:id="rId5"/>
              </a:rPr>
              <a:t>ucst@egi.eu</a:t>
            </a:r>
            <a:endParaRPr lang="nl-NL" sz="1800" dirty="0" smtClean="0"/>
          </a:p>
          <a:p>
            <a:pPr>
              <a:lnSpc>
                <a:spcPts val="2160"/>
              </a:lnSpc>
              <a:spcBef>
                <a:spcPts val="600"/>
              </a:spcBef>
              <a:spcAft>
                <a:spcPts val="0"/>
              </a:spcAft>
            </a:pPr>
            <a:endParaRPr lang="en-GB" sz="1800" dirty="0"/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 bwMode="auto">
          <a:xfrm>
            <a:off x="1763688" y="1978449"/>
            <a:ext cx="7104395" cy="2170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lnSpc>
                <a:spcPts val="2000"/>
              </a:lnSpc>
              <a:spcBef>
                <a:spcPts val="400"/>
              </a:spcBef>
              <a:spcAft>
                <a:spcPct val="0"/>
              </a:spcAft>
              <a:buClr>
                <a:srgbClr val="021536"/>
              </a:buClr>
              <a:buFont typeface="Arial" charset="0"/>
              <a:buChar char="•"/>
              <a:defRPr sz="1500">
                <a:solidFill>
                  <a:srgbClr val="132148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0" fontAlgn="base" hangingPunct="0">
              <a:lnSpc>
                <a:spcPts val="1900"/>
              </a:lnSpc>
              <a:spcBef>
                <a:spcPts val="300"/>
              </a:spcBef>
              <a:spcAft>
                <a:spcPct val="0"/>
              </a:spcAft>
              <a:buFont typeface="Arial" charset="0"/>
              <a:buChar char="–"/>
              <a:defRPr sz="1300">
                <a:solidFill>
                  <a:srgbClr val="20386C"/>
                </a:solidFill>
                <a:latin typeface="+mn-lt"/>
                <a:ea typeface="ＭＳ Ｐゴシック" charset="-128"/>
              </a:defRPr>
            </a:lvl2pPr>
            <a:lvl3pPr marL="895350" indent="-17462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rgbClr val="20386C"/>
                </a:solidFill>
                <a:latin typeface="+mn-lt"/>
                <a:ea typeface="ＭＳ Ｐゴシック" charset="-128"/>
              </a:defRPr>
            </a:lvl3pPr>
            <a:lvl4pPr marL="914400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defRPr sz="1300">
                <a:solidFill>
                  <a:srgbClr val="20386C"/>
                </a:solidFill>
                <a:latin typeface="+mn-lt"/>
                <a:ea typeface="ＭＳ Ｐゴシック" charset="-128"/>
              </a:defRPr>
            </a:lvl4pPr>
            <a:lvl5pPr marL="12271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rgbClr val="20386C"/>
                </a:solidFill>
                <a:latin typeface="+mn-lt"/>
                <a:ea typeface="ＭＳ Ｐゴシック" charset="-128"/>
              </a:defRPr>
            </a:lvl5pPr>
            <a:lvl6pPr marL="16843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accent2"/>
                </a:solidFill>
                <a:latin typeface="+mn-lt"/>
                <a:ea typeface="ＭＳ Ｐゴシック" charset="-128"/>
              </a:defRPr>
            </a:lvl6pPr>
            <a:lvl7pPr marL="21415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accent2"/>
                </a:solidFill>
                <a:latin typeface="+mn-lt"/>
                <a:ea typeface="ＭＳ Ｐゴシック" charset="-128"/>
              </a:defRPr>
            </a:lvl7pPr>
            <a:lvl8pPr marL="25987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accent2"/>
                </a:solidFill>
                <a:latin typeface="+mn-lt"/>
                <a:ea typeface="ＭＳ Ｐゴシック" charset="-128"/>
              </a:defRPr>
            </a:lvl8pPr>
            <a:lvl9pPr marL="3055938" indent="-130175" algn="l" rtl="0" eaLnBrk="0" fontAlgn="base" hangingPunct="0">
              <a:lnSpc>
                <a:spcPct val="85000"/>
              </a:lnSpc>
              <a:spcBef>
                <a:spcPct val="15000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accent2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lnSpc>
                <a:spcPts val="216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800" b="1" dirty="0" smtClean="0">
                <a:solidFill>
                  <a:srgbClr val="C00000"/>
                </a:solidFill>
              </a:rPr>
              <a:t>References for this tutorial and additional information</a:t>
            </a:r>
            <a:endParaRPr lang="en-GB" sz="1800" dirty="0"/>
          </a:p>
          <a:p>
            <a:r>
              <a:rPr lang="en-GB" sz="1800" dirty="0">
                <a:hlinkClick r:id="rId6"/>
              </a:rPr>
              <a:t>https://wiki.egi.eu/wiki/Fedcloud-tf:Users</a:t>
            </a:r>
            <a:endParaRPr lang="en-GB" sz="1800" dirty="0"/>
          </a:p>
          <a:p>
            <a:r>
              <a:rPr lang="en-GB" sz="1800" dirty="0">
                <a:hlinkClick r:id="rId7"/>
              </a:rPr>
              <a:t>https://wiki.egi.eu/wiki/Fedcloud-tf:Users:FAQ</a:t>
            </a:r>
          </a:p>
          <a:p>
            <a:r>
              <a:rPr lang="en-GB" sz="1800" dirty="0">
                <a:hlinkClick r:id="rId7"/>
              </a:rPr>
              <a:t>https://wiki.egi.eu/wiki/Fedcloud-tf:CLI_Environment</a:t>
            </a:r>
            <a:endParaRPr lang="en-GB" sz="1800" dirty="0"/>
          </a:p>
          <a:p>
            <a:r>
              <a:rPr lang="en-GB" sz="1800" dirty="0">
                <a:hlinkClick r:id="rId8"/>
              </a:rPr>
              <a:t>https://</a:t>
            </a:r>
            <a:r>
              <a:rPr lang="en-GB" sz="1800" dirty="0" smtClean="0">
                <a:hlinkClick r:id="rId8"/>
              </a:rPr>
              <a:t>wiki.egi.eu/wiki/Fedcloud-tf:Users:ApplicationPortingHowTo</a:t>
            </a:r>
            <a:endParaRPr lang="nl-NL" sz="1800" dirty="0" smtClean="0"/>
          </a:p>
          <a:p>
            <a:pPr>
              <a:lnSpc>
                <a:spcPts val="2160"/>
              </a:lnSpc>
              <a:spcBef>
                <a:spcPts val="600"/>
              </a:spcBef>
              <a:spcAft>
                <a:spcPts val="0"/>
              </a:spcAft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90667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“Cloud”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Cloud:</a:t>
            </a:r>
          </a:p>
          <a:p>
            <a:r>
              <a:rPr lang="en-GB" sz="2800" dirty="0"/>
              <a:t>An IT provisioning concept of using remote virtual </a:t>
            </a:r>
            <a:r>
              <a:rPr lang="en-GB" sz="2800" dirty="0" smtClean="0"/>
              <a:t>services that </a:t>
            </a:r>
            <a:r>
              <a:rPr lang="en-GB" sz="2800" dirty="0"/>
              <a:t>can be rapidly provisioned and released </a:t>
            </a:r>
            <a:r>
              <a:rPr lang="en-GB" sz="2800" dirty="0" smtClean="0"/>
              <a:t>on-demand with </a:t>
            </a:r>
            <a:r>
              <a:rPr lang="en-GB" sz="2800" dirty="0"/>
              <a:t>minimal </a:t>
            </a:r>
            <a:r>
              <a:rPr lang="en-GB" sz="2800" dirty="0" smtClean="0"/>
              <a:t>management effort.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5148064" y="4221088"/>
            <a:ext cx="2592288" cy="129614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528" y="443711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rc 11"/>
          <p:cNvSpPr/>
          <p:nvPr/>
        </p:nvSpPr>
        <p:spPr>
          <a:xfrm>
            <a:off x="2555776" y="4293096"/>
            <a:ext cx="2592288" cy="648072"/>
          </a:xfrm>
          <a:prstGeom prst="arc">
            <a:avLst>
              <a:gd name="adj1" fmla="val 10906432"/>
              <a:gd name="adj2" fmla="val 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TextBox 14"/>
          <p:cNvSpPr txBox="1"/>
          <p:nvPr/>
        </p:nvSpPr>
        <p:spPr>
          <a:xfrm>
            <a:off x="2961177" y="3861048"/>
            <a:ext cx="1754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Give me a server</a:t>
            </a:r>
            <a:endParaRPr lang="nl-NL" dirty="0"/>
          </a:p>
        </p:txBody>
      </p:sp>
      <p:sp>
        <p:nvSpPr>
          <p:cNvPr id="17" name="Arc 16"/>
          <p:cNvSpPr/>
          <p:nvPr/>
        </p:nvSpPr>
        <p:spPr>
          <a:xfrm flipH="1" flipV="1">
            <a:off x="2555776" y="4941168"/>
            <a:ext cx="2592288" cy="576064"/>
          </a:xfrm>
          <a:prstGeom prst="arc">
            <a:avLst>
              <a:gd name="adj1" fmla="val 10906432"/>
              <a:gd name="adj2" fmla="val 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8" name="TextBox 17"/>
          <p:cNvSpPr txBox="1"/>
          <p:nvPr/>
        </p:nvSpPr>
        <p:spPr>
          <a:xfrm>
            <a:off x="2843808" y="5579948"/>
            <a:ext cx="1410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124.61.25.23</a:t>
            </a:r>
            <a:endParaRPr lang="nl-NL" dirty="0"/>
          </a:p>
        </p:txBody>
      </p:sp>
      <p:pic>
        <p:nvPicPr>
          <p:cNvPr id="1028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797152"/>
            <a:ext cx="1059098" cy="1059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62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17" grpId="0" animBg="1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“Cloud”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Cloud:</a:t>
            </a:r>
          </a:p>
          <a:p>
            <a:r>
              <a:rPr lang="en-GB" sz="2800" dirty="0"/>
              <a:t>An IT provisioning concept of using remote virtual </a:t>
            </a:r>
            <a:r>
              <a:rPr lang="en-GB" sz="2800" dirty="0" smtClean="0"/>
              <a:t>services that </a:t>
            </a:r>
            <a:r>
              <a:rPr lang="en-GB" sz="2800" dirty="0"/>
              <a:t>can be rapidly provisioned and released </a:t>
            </a:r>
            <a:r>
              <a:rPr lang="en-GB" sz="2800" dirty="0" smtClean="0"/>
              <a:t>on-demand with </a:t>
            </a:r>
            <a:r>
              <a:rPr lang="en-GB" sz="2800" dirty="0"/>
              <a:t>minimal </a:t>
            </a:r>
            <a:r>
              <a:rPr lang="en-GB" sz="2800" dirty="0" smtClean="0"/>
              <a:t>management effort.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5148064" y="4221088"/>
            <a:ext cx="2592288" cy="129614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528" y="4437112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rc 11"/>
          <p:cNvSpPr/>
          <p:nvPr/>
        </p:nvSpPr>
        <p:spPr>
          <a:xfrm>
            <a:off x="2555776" y="4293096"/>
            <a:ext cx="2592288" cy="648072"/>
          </a:xfrm>
          <a:prstGeom prst="arc">
            <a:avLst>
              <a:gd name="adj1" fmla="val 10906432"/>
              <a:gd name="adj2" fmla="val 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TextBox 14"/>
          <p:cNvSpPr txBox="1"/>
          <p:nvPr/>
        </p:nvSpPr>
        <p:spPr>
          <a:xfrm>
            <a:off x="2961177" y="3861048"/>
            <a:ext cx="1418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 this file</a:t>
            </a:r>
            <a:endParaRPr lang="nl-NL" dirty="0"/>
          </a:p>
        </p:txBody>
      </p:sp>
      <p:sp>
        <p:nvSpPr>
          <p:cNvPr id="17" name="Arc 16"/>
          <p:cNvSpPr/>
          <p:nvPr/>
        </p:nvSpPr>
        <p:spPr>
          <a:xfrm flipH="1" flipV="1">
            <a:off x="2555776" y="4941168"/>
            <a:ext cx="2592288" cy="576064"/>
          </a:xfrm>
          <a:prstGeom prst="arc">
            <a:avLst>
              <a:gd name="adj1" fmla="val 10906432"/>
              <a:gd name="adj2" fmla="val 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8" name="TextBox 17"/>
          <p:cNvSpPr txBox="1"/>
          <p:nvPr/>
        </p:nvSpPr>
        <p:spPr>
          <a:xfrm>
            <a:off x="1835696" y="5651956"/>
            <a:ext cx="402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http://thecloud.com/storage/myfile.data</a:t>
            </a:r>
            <a:endParaRPr lang="nl-NL" dirty="0"/>
          </a:p>
        </p:txBody>
      </p:sp>
      <p:pic>
        <p:nvPicPr>
          <p:cNvPr id="3074" name="Picture 2" descr="http://www.777icons.com/libs/net/binary_data-icon.gif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91" b="95745" l="8511" r="89362">
                        <a14:foregroundMark x1="14894" y1="18085" x2="14894" y2="4255"/>
                        <a14:foregroundMark x1="55319" y1="17021" x2="55319" y2="17021"/>
                        <a14:foregroundMark x1="24468" y1="18085" x2="24468" y2="18085"/>
                        <a14:foregroundMark x1="18085" y1="79787" x2="34043" y2="89362"/>
                        <a14:foregroundMark x1="72340" y1="80851" x2="72340" y2="14894"/>
                        <a14:foregroundMark x1="76596" y1="95745" x2="22340" y2="925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392" y="4214101"/>
            <a:ext cx="694767" cy="69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39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6 L 0.29931 0.0974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65" y="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Technologies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 smtClean="0"/>
              <a:t>Computing</a:t>
            </a:r>
            <a:r>
              <a:rPr lang="en-US" sz="2400" b="1" dirty="0" smtClean="0"/>
              <a:t>:</a:t>
            </a:r>
          </a:p>
          <a:p>
            <a:pPr marL="536575" lvl="1" indent="-273050"/>
            <a:r>
              <a:rPr lang="en-US" sz="2000" b="1" dirty="0" smtClean="0"/>
              <a:t>Infrastructure-as-a-Service </a:t>
            </a:r>
            <a:r>
              <a:rPr lang="en-US" sz="2000" b="1" dirty="0"/>
              <a:t>(</a:t>
            </a:r>
            <a:r>
              <a:rPr lang="en-US" sz="2000" b="1" dirty="0" err="1"/>
              <a:t>IaaS</a:t>
            </a:r>
            <a:r>
              <a:rPr lang="en-US" sz="2000" b="1" dirty="0"/>
              <a:t>):</a:t>
            </a:r>
          </a:p>
          <a:p>
            <a:pPr marL="982663" lvl="2" indent="-261938"/>
            <a:r>
              <a:rPr lang="en-US" sz="1800" dirty="0"/>
              <a:t>A Cloud service that provisions </a:t>
            </a:r>
            <a:r>
              <a:rPr lang="en-US" sz="1800" dirty="0" smtClean="0"/>
              <a:t>Virtual Machines on-demand.</a:t>
            </a:r>
          </a:p>
          <a:p>
            <a:pPr marL="536575" lvl="1" indent="-273050"/>
            <a:r>
              <a:rPr lang="en-US" sz="2000" b="1" dirty="0" smtClean="0"/>
              <a:t>Platform-as-a-Service (</a:t>
            </a:r>
            <a:r>
              <a:rPr lang="en-US" sz="2000" b="1" dirty="0" err="1" smtClean="0"/>
              <a:t>PaaS</a:t>
            </a:r>
            <a:r>
              <a:rPr lang="en-US" sz="2000" b="1" dirty="0" smtClean="0"/>
              <a:t>):</a:t>
            </a:r>
          </a:p>
          <a:p>
            <a:pPr marL="982663" lvl="2" indent="-261938"/>
            <a:r>
              <a:rPr lang="en-US" sz="1800" dirty="0" smtClean="0"/>
              <a:t>A Cloud service which provides a platform to integrate algorithms and computational tasks, integrated with storage, database and other services</a:t>
            </a:r>
          </a:p>
          <a:p>
            <a:pPr marL="536575" lvl="1" indent="-273050"/>
            <a:r>
              <a:rPr lang="en-US" sz="2000" b="1" dirty="0" smtClean="0"/>
              <a:t>Software-as-a-Service (SaaS):</a:t>
            </a:r>
          </a:p>
          <a:p>
            <a:pPr marL="982663" lvl="2" indent="-261938"/>
            <a:r>
              <a:rPr lang="en-US" sz="1800" dirty="0" smtClean="0"/>
              <a:t>A Cloud service which provides direct access to a particular software appliance on-demand, usually via a web interface.</a:t>
            </a:r>
          </a:p>
          <a:p>
            <a:pPr marL="536575" lvl="1" indent="-273050"/>
            <a:r>
              <a:rPr lang="en-US" sz="2000" b="1" dirty="0" smtClean="0"/>
              <a:t>Database-as-a-Service, DNS-as-a-Service, etc…:</a:t>
            </a:r>
          </a:p>
          <a:p>
            <a:pPr marL="982663" lvl="2" indent="-261938"/>
            <a:r>
              <a:rPr lang="en-US" sz="1800" dirty="0" smtClean="0"/>
              <a:t>A set of basic services to simplify application building, porting and scaling </a:t>
            </a:r>
          </a:p>
          <a:p>
            <a:endParaRPr lang="en-US" sz="900" dirty="0"/>
          </a:p>
          <a:p>
            <a:pPr marL="0" indent="0">
              <a:buNone/>
            </a:pPr>
            <a:r>
              <a:rPr lang="en-US" sz="2200" b="1" dirty="0" smtClean="0"/>
              <a:t>Storage</a:t>
            </a:r>
            <a:r>
              <a:rPr lang="en-US" sz="2400" b="1" dirty="0" smtClean="0"/>
              <a:t>:</a:t>
            </a:r>
          </a:p>
          <a:p>
            <a:pPr marL="536575" lvl="1" indent="-273050"/>
            <a:r>
              <a:rPr lang="en-US" sz="1800" b="1" dirty="0" err="1" smtClean="0"/>
              <a:t>STorage</a:t>
            </a:r>
            <a:r>
              <a:rPr lang="en-US" sz="1800" b="1" dirty="0" smtClean="0"/>
              <a:t>-as-a-Service (</a:t>
            </a:r>
            <a:r>
              <a:rPr lang="en-US" sz="1800" b="1" dirty="0" err="1" smtClean="0"/>
              <a:t>STaaS</a:t>
            </a:r>
            <a:r>
              <a:rPr lang="en-US" sz="1800" b="1" dirty="0" smtClean="0"/>
              <a:t>)</a:t>
            </a:r>
            <a:r>
              <a:rPr lang="en-US" sz="1800" dirty="0" smtClean="0"/>
              <a:t>: Object Storage</a:t>
            </a:r>
          </a:p>
          <a:p>
            <a:pPr marL="536575" lvl="1" indent="-273050"/>
            <a:r>
              <a:rPr lang="en-US" sz="1800" b="1" dirty="0" smtClean="0"/>
              <a:t>Personal Storage (Personal-</a:t>
            </a:r>
            <a:r>
              <a:rPr lang="en-US" sz="1800" b="1" dirty="0" err="1" smtClean="0"/>
              <a:t>STaaS</a:t>
            </a:r>
            <a:r>
              <a:rPr lang="en-US" sz="1800" b="1" dirty="0" smtClean="0"/>
              <a:t>)</a:t>
            </a:r>
            <a:r>
              <a:rPr lang="en-US" sz="1800" dirty="0" smtClean="0"/>
              <a:t>: Dropbox-like storage</a:t>
            </a:r>
            <a:endParaRPr lang="nl-NL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-324544" y="1340768"/>
            <a:ext cx="8640960" cy="1008112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72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IaaS</a:t>
            </a:r>
            <a:r>
              <a:rPr lang="en-US" dirty="0" smtClean="0"/>
              <a:t> vs </a:t>
            </a:r>
            <a:r>
              <a:rPr lang="en-US" dirty="0" err="1" smtClean="0"/>
              <a:t>PaaS</a:t>
            </a:r>
            <a:r>
              <a:rPr lang="en-US" dirty="0" smtClean="0"/>
              <a:t> vs SaaS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AutoShape 2" descr="https://cdn4.iconfinder.com/data/icons/mobile-phone-icons-set/500/cogwheel_configurate_configure_gear_gears_gearwheel_go_mech_mechanic_mechanics_pinion_play_preferences_rackwheel_rotate_screw-wheel_settings_tools-256.png"/>
          <p:cNvSpPr>
            <a:spLocks noChangeAspect="1" noChangeArrowheads="1"/>
          </p:cNvSpPr>
          <p:nvPr/>
        </p:nvSpPr>
        <p:spPr bwMode="auto">
          <a:xfrm>
            <a:off x="155575" y="-1165225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9" name="AutoShape 4" descr="https://cdn4.iconfinder.com/data/icons/mobile-phone-icons-set/500/cogwheel_configurate_configure_gear_gears_gearwheel_go_mech_mechanic_mechanics_pinion_play_preferences_rackwheel_rotate_screw-wheel_settings_tools-256.png"/>
          <p:cNvSpPr>
            <a:spLocks noChangeAspect="1" noChangeArrowheads="1"/>
          </p:cNvSpPr>
          <p:nvPr/>
        </p:nvSpPr>
        <p:spPr bwMode="auto">
          <a:xfrm>
            <a:off x="307975" y="-1012825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1" name="Rounded Rectangle 10"/>
          <p:cNvSpPr/>
          <p:nvPr/>
        </p:nvSpPr>
        <p:spPr>
          <a:xfrm>
            <a:off x="1403648" y="5659700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Infrastructure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195736" y="3933056"/>
            <a:ext cx="3420380" cy="468052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Platform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4101" name="Picture 5" descr="C:\Users\Salvatore Pinto\Desktop\GEAR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852936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ounded Rectangle 15"/>
          <p:cNvSpPr/>
          <p:nvPr/>
        </p:nvSpPr>
        <p:spPr>
          <a:xfrm>
            <a:off x="1979712" y="2132856"/>
            <a:ext cx="3384376" cy="505604"/>
          </a:xfrm>
          <a:prstGeom prst="roundRect">
            <a:avLst/>
          </a:prstGeom>
          <a:solidFill>
            <a:srgbClr val="FFFFFF"/>
          </a:solidFill>
          <a:ln w="381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</a:rPr>
              <a:t>Software</a:t>
            </a:r>
            <a:r>
              <a:rPr lang="en-GB" sz="2000" b="1" dirty="0" smtClean="0">
                <a:solidFill>
                  <a:prstClr val="black"/>
                </a:solidFill>
              </a:rPr>
              <a:t>-as-a-Service</a:t>
            </a:r>
            <a:endParaRPr lang="en-GB" sz="2000" b="1" i="1" dirty="0">
              <a:solidFill>
                <a:prstClr val="black"/>
              </a:solidFill>
            </a:endParaRPr>
          </a:p>
        </p:txBody>
      </p:sp>
      <p:pic>
        <p:nvPicPr>
          <p:cNvPr id="17" name="Picture 4" descr="http://wcdn2.dataknet.com/static/resources/icons/set84/7ebbf3d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560" y="4345672"/>
            <a:ext cx="1891640" cy="189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3249116"/>
            <a:ext cx="854224" cy="85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092281" y="4005064"/>
            <a:ext cx="1728191" cy="10801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dirty="0" smtClean="0"/>
              <a:t>Software</a:t>
            </a:r>
            <a:endParaRPr lang="nl-NL" dirty="0"/>
          </a:p>
        </p:txBody>
      </p:sp>
      <p:pic>
        <p:nvPicPr>
          <p:cNvPr id="4103" name="Picture 7" descr="C:\Users\Salvatore Pinto\Desktop\matlab_screenshot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844" y="991292"/>
            <a:ext cx="1620180" cy="121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olded Corner 11"/>
          <p:cNvSpPr/>
          <p:nvPr/>
        </p:nvSpPr>
        <p:spPr>
          <a:xfrm>
            <a:off x="7308304" y="4437112"/>
            <a:ext cx="1296144" cy="504056"/>
          </a:xfrm>
          <a:prstGeom prst="foldedCorne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Algorithm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90717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-0.2757 0.08935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4468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-0.26771 0.0787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-0.26771 0.08935 " pathEditMode="relative" rAng="0" ptsTypes="AA">
                                      <p:cBhvr>
                                        <p:cTn id="24" dur="1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4468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-0.26771 0.0787 " pathEditMode="relative" rAng="0" ptsTypes="AA">
                                      <p:cBhvr>
                                        <p:cTn id="26" dur="1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-0.2757 -0.19422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-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-0.2757 -0.19422 " pathEditMode="relative" rAng="0" ptsTypes="AA">
                                      <p:cBhvr>
                                        <p:cTn id="47" dur="1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-972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-0.2757 -0.43565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-2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3" grpId="3" animBg="1"/>
      <p:bldP spid="13" grpId="4" animBg="1"/>
      <p:bldP spid="12" grpId="0" animBg="1"/>
      <p:bldP spid="12" grpId="1" animBg="1"/>
      <p:bldP spid="12" grpId="2" animBg="1"/>
      <p:bldP spid="12" grpId="3" animBg="1"/>
      <p:bldP spid="12" grpId="4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</a:t>
            </a:r>
            <a:r>
              <a:rPr lang="en-US" dirty="0" err="1" smtClean="0"/>
              <a:t>IaaS</a:t>
            </a:r>
            <a:r>
              <a:rPr lang="en-US" dirty="0" smtClean="0"/>
              <a:t> Features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 err="1" smtClean="0"/>
              <a:t>IaaS</a:t>
            </a:r>
            <a:r>
              <a:rPr lang="en-US" sz="2400" b="1" dirty="0" smtClean="0"/>
              <a:t>:</a:t>
            </a:r>
          </a:p>
          <a:p>
            <a:pPr marL="536575" lvl="1" indent="-273050"/>
            <a:r>
              <a:rPr lang="en-US" sz="2000" b="1" dirty="0"/>
              <a:t>Basic OS images:</a:t>
            </a:r>
          </a:p>
          <a:p>
            <a:pPr marL="982663" lvl="2" indent="-261938"/>
            <a:r>
              <a:rPr lang="en-US" sz="1800" dirty="0" smtClean="0"/>
              <a:t>Set of pre-built generic Operative System images, with support for contextualization, security, etc... These images are usually kept updated by the cloud provider</a:t>
            </a:r>
            <a:endParaRPr lang="en-US" sz="1800" dirty="0"/>
          </a:p>
          <a:p>
            <a:pPr marL="536575" lvl="1" indent="-273050"/>
            <a:r>
              <a:rPr lang="en-US" sz="2000" b="1" dirty="0"/>
              <a:t>Custom OS images:</a:t>
            </a:r>
          </a:p>
          <a:p>
            <a:pPr marL="982663" lvl="2" indent="-261938"/>
            <a:r>
              <a:rPr lang="en-US" sz="1800" dirty="0" smtClean="0"/>
              <a:t>Possibility to import virtual disks and use them as OS images for newly created servers </a:t>
            </a:r>
            <a:endParaRPr lang="en-US" sz="1800" dirty="0"/>
          </a:p>
          <a:p>
            <a:pPr marL="536575" lvl="1" indent="-273050"/>
            <a:r>
              <a:rPr lang="en-US" sz="2000" b="1" dirty="0" smtClean="0"/>
              <a:t>Contextualization:</a:t>
            </a:r>
            <a:endParaRPr lang="en-US" sz="2000" b="1" dirty="0"/>
          </a:p>
          <a:p>
            <a:pPr marL="982663" lvl="2" indent="-261938"/>
            <a:r>
              <a:rPr lang="en-US" sz="1800" dirty="0" smtClean="0"/>
              <a:t>Initial setup of the virtual machine performed at startup. Standard setup includes network and access credentials, while more advanced setup can be specified by the user via a custom contextualization script (custom user data)</a:t>
            </a:r>
          </a:p>
          <a:p>
            <a:pPr marL="536575" lvl="1" indent="-273050"/>
            <a:r>
              <a:rPr lang="en-US" sz="2000" b="1" dirty="0" smtClean="0"/>
              <a:t>API:</a:t>
            </a:r>
          </a:p>
          <a:p>
            <a:pPr marL="982663" lvl="2" indent="-261938"/>
            <a:r>
              <a:rPr lang="en-US" sz="1800" dirty="0" smtClean="0"/>
              <a:t>Application Programming Interface to access the </a:t>
            </a:r>
            <a:r>
              <a:rPr lang="en-US" sz="1800" dirty="0" err="1" smtClean="0"/>
              <a:t>IaaS</a:t>
            </a:r>
            <a:r>
              <a:rPr lang="en-US" sz="1800" dirty="0" smtClean="0"/>
              <a:t> services, which can be integrated to dynamically manage the cloud virtual servers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62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IaaS</a:t>
            </a:r>
            <a:r>
              <a:rPr lang="en-US" dirty="0" smtClean="0"/>
              <a:t> Integration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01000" cy="79208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Porting of your application can be done at different levels,</a:t>
            </a:r>
            <a:r>
              <a:rPr lang="en-US" sz="2000" b="1" dirty="0" smtClean="0"/>
              <a:t> </a:t>
            </a:r>
            <a:r>
              <a:rPr lang="en-GB" sz="2000" dirty="0"/>
              <a:t>according </a:t>
            </a:r>
            <a:r>
              <a:rPr lang="en-GB" sz="2000" dirty="0" smtClean="0"/>
              <a:t>to which and how many features of the Cloud </a:t>
            </a:r>
            <a:r>
              <a:rPr lang="en-GB" sz="2000" dirty="0" err="1" smtClean="0"/>
              <a:t>IaaS</a:t>
            </a:r>
            <a:r>
              <a:rPr lang="en-GB" sz="2000" dirty="0" smtClean="0"/>
              <a:t> service you want to exploit</a:t>
            </a:r>
            <a:endParaRPr lang="nl-NL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17 Feb 2014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267744" y="2420888"/>
            <a:ext cx="3960440" cy="3528392"/>
            <a:chOff x="2627784" y="2204864"/>
            <a:chExt cx="3960440" cy="3528392"/>
          </a:xfrm>
        </p:grpSpPr>
        <p:sp>
          <p:nvSpPr>
            <p:cNvPr id="8" name="Rectangle 7"/>
            <p:cNvSpPr/>
            <p:nvPr/>
          </p:nvSpPr>
          <p:spPr>
            <a:xfrm>
              <a:off x="2843808" y="2204864"/>
              <a:ext cx="3456384" cy="51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anchor="ctr">
              <a:noAutofit/>
            </a:bodyPr>
            <a:lstStyle/>
            <a:p>
              <a:pPr marL="0" lvl="1" algn="ctr"/>
              <a:r>
                <a:rPr lang="en-GB" sz="2000" b="1" dirty="0">
                  <a:solidFill>
                    <a:schemeClr val="tx2"/>
                  </a:solidFill>
                </a:rPr>
                <a:t>Manual </a:t>
              </a:r>
              <a:r>
                <a:rPr lang="en-GB" sz="2000" b="1" dirty="0" smtClean="0">
                  <a:solidFill>
                    <a:schemeClr val="tx2"/>
                  </a:solidFill>
                </a:rPr>
                <a:t>Application Setup</a:t>
              </a:r>
              <a:endParaRPr lang="en-GB" sz="2000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Down Arrow 8"/>
            <p:cNvSpPr/>
            <p:nvPr/>
          </p:nvSpPr>
          <p:spPr>
            <a:xfrm>
              <a:off x="4355976" y="2780928"/>
              <a:ext cx="216024" cy="3452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43808" y="3212976"/>
              <a:ext cx="3456384" cy="51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anchor="ctr">
              <a:noAutofit/>
            </a:bodyPr>
            <a:lstStyle/>
            <a:p>
              <a:pPr marL="0" lvl="1" algn="ctr"/>
              <a:r>
                <a:rPr lang="en-GB" sz="2000" b="1" dirty="0" smtClean="0">
                  <a:solidFill>
                    <a:schemeClr val="tx2"/>
                  </a:solidFill>
                </a:rPr>
                <a:t>Automatic Application Setup</a:t>
              </a:r>
              <a:endParaRPr lang="en-GB" sz="2000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4355976" y="3803848"/>
              <a:ext cx="216024" cy="3452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843808" y="4134272"/>
              <a:ext cx="3456384" cy="51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anchor="ctr">
              <a:noAutofit/>
            </a:bodyPr>
            <a:lstStyle/>
            <a:p>
              <a:pPr marL="0" lvl="1" algn="ctr"/>
              <a:r>
                <a:rPr lang="en-GB" sz="2000" b="1" dirty="0" smtClean="0">
                  <a:solidFill>
                    <a:schemeClr val="tx2"/>
                  </a:solidFill>
                </a:rPr>
                <a:t>Import Application</a:t>
              </a:r>
              <a:endParaRPr lang="en-GB" sz="2000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4355976" y="4739952"/>
              <a:ext cx="216024" cy="3452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627784" y="5214392"/>
              <a:ext cx="3960440" cy="51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anchor="ctr">
              <a:noAutofit/>
            </a:bodyPr>
            <a:lstStyle/>
            <a:p>
              <a:pPr marL="0" lvl="1" algn="ctr"/>
              <a:r>
                <a:rPr lang="en-GB" sz="2000" b="1" dirty="0" smtClean="0">
                  <a:solidFill>
                    <a:schemeClr val="tx2"/>
                  </a:solidFill>
                </a:rPr>
                <a:t>Integrate Application with the API</a:t>
              </a:r>
              <a:endParaRPr lang="en-GB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932040" y="1830016"/>
            <a:ext cx="3456384" cy="518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0" lvl="1" algn="ctr"/>
            <a:r>
              <a:rPr lang="en-GB" sz="2000" b="1" dirty="0" smtClean="0">
                <a:solidFill>
                  <a:srgbClr val="C00000"/>
                </a:solidFill>
              </a:rPr>
              <a:t>Integration Strategies</a:t>
            </a:r>
            <a:endParaRPr lang="en-GB" sz="2000" b="1" dirty="0">
              <a:solidFill>
                <a:srgbClr val="C00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932040" y="2406080"/>
            <a:ext cx="3456384" cy="518864"/>
            <a:chOff x="5292080" y="2406080"/>
            <a:chExt cx="3456384" cy="518864"/>
          </a:xfrm>
        </p:grpSpPr>
        <p:sp>
          <p:nvSpPr>
            <p:cNvPr id="20" name="Rectangle 19"/>
            <p:cNvSpPr/>
            <p:nvPr/>
          </p:nvSpPr>
          <p:spPr>
            <a:xfrm>
              <a:off x="5292080" y="2406080"/>
              <a:ext cx="3456384" cy="51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anchor="ctr">
              <a:noAutofit/>
            </a:bodyPr>
            <a:lstStyle/>
            <a:p>
              <a:pPr marL="0" lvl="1" algn="ctr"/>
              <a:r>
                <a:rPr lang="en-GB" sz="2000" b="1" u="sng" dirty="0" smtClean="0">
                  <a:solidFill>
                    <a:srgbClr val="C00000"/>
                  </a:solidFill>
                </a:rPr>
                <a:t>Manual server setup</a:t>
              </a:r>
              <a:endParaRPr lang="en-GB" sz="2000" b="1" u="sng" dirty="0">
                <a:solidFill>
                  <a:srgbClr val="C00000"/>
                </a:solidFill>
              </a:endParaRPr>
            </a:p>
          </p:txBody>
        </p:sp>
        <p:sp>
          <p:nvSpPr>
            <p:cNvPr id="21" name="Right Brace 20"/>
            <p:cNvSpPr/>
            <p:nvPr/>
          </p:nvSpPr>
          <p:spPr>
            <a:xfrm>
              <a:off x="5436096" y="2492896"/>
              <a:ext cx="288032" cy="432048"/>
            </a:xfrm>
            <a:prstGeom prst="rightBrac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C00000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932040" y="3356992"/>
            <a:ext cx="3456384" cy="518864"/>
            <a:chOff x="5364088" y="2406080"/>
            <a:chExt cx="3456384" cy="518864"/>
          </a:xfrm>
        </p:grpSpPr>
        <p:sp>
          <p:nvSpPr>
            <p:cNvPr id="24" name="Rectangle 23"/>
            <p:cNvSpPr/>
            <p:nvPr/>
          </p:nvSpPr>
          <p:spPr>
            <a:xfrm>
              <a:off x="5364088" y="2406080"/>
              <a:ext cx="3456384" cy="51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anchor="ctr">
              <a:noAutofit/>
            </a:bodyPr>
            <a:lstStyle/>
            <a:p>
              <a:pPr marL="0" lvl="1" algn="ctr"/>
              <a:r>
                <a:rPr lang="en-GB" sz="2000" b="1" u="sng" dirty="0" smtClean="0">
                  <a:solidFill>
                    <a:srgbClr val="C00000"/>
                  </a:solidFill>
                </a:rPr>
                <a:t>Basic </a:t>
              </a:r>
              <a:r>
                <a:rPr lang="en-GB" sz="2000" b="1" u="sng" dirty="0">
                  <a:solidFill>
                    <a:srgbClr val="C00000"/>
                  </a:solidFill>
                </a:rPr>
                <a:t>OS image with contextualization</a:t>
              </a:r>
            </a:p>
          </p:txBody>
        </p:sp>
        <p:sp>
          <p:nvSpPr>
            <p:cNvPr id="25" name="Right Brace 24"/>
            <p:cNvSpPr/>
            <p:nvPr/>
          </p:nvSpPr>
          <p:spPr>
            <a:xfrm>
              <a:off x="5436096" y="2492896"/>
              <a:ext cx="288032" cy="432048"/>
            </a:xfrm>
            <a:prstGeom prst="rightBrac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C00000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004048" y="4350296"/>
            <a:ext cx="3456384" cy="518864"/>
            <a:chOff x="5436096" y="2406080"/>
            <a:chExt cx="3456384" cy="518864"/>
          </a:xfrm>
        </p:grpSpPr>
        <p:sp>
          <p:nvSpPr>
            <p:cNvPr id="31" name="Rectangle 30"/>
            <p:cNvSpPr/>
            <p:nvPr/>
          </p:nvSpPr>
          <p:spPr>
            <a:xfrm>
              <a:off x="5436096" y="2406080"/>
              <a:ext cx="3456384" cy="51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anchor="ctr">
              <a:noAutofit/>
            </a:bodyPr>
            <a:lstStyle/>
            <a:p>
              <a:pPr marL="0" lvl="1" algn="ctr"/>
              <a:r>
                <a:rPr lang="en-GB" sz="2000" b="1" u="sng" dirty="0">
                  <a:solidFill>
                    <a:srgbClr val="C00000"/>
                  </a:solidFill>
                </a:rPr>
                <a:t>Custom OS image</a:t>
              </a:r>
            </a:p>
          </p:txBody>
        </p:sp>
        <p:sp>
          <p:nvSpPr>
            <p:cNvPr id="32" name="Right Brace 31"/>
            <p:cNvSpPr/>
            <p:nvPr/>
          </p:nvSpPr>
          <p:spPr>
            <a:xfrm>
              <a:off x="5436096" y="2492896"/>
              <a:ext cx="288032" cy="432048"/>
            </a:xfrm>
            <a:prstGeom prst="rightBrac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C00000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004048" y="5430416"/>
            <a:ext cx="3456384" cy="518864"/>
            <a:chOff x="5292080" y="2420888"/>
            <a:chExt cx="3456384" cy="518864"/>
          </a:xfrm>
        </p:grpSpPr>
        <p:sp>
          <p:nvSpPr>
            <p:cNvPr id="36" name="Rectangle 35"/>
            <p:cNvSpPr/>
            <p:nvPr/>
          </p:nvSpPr>
          <p:spPr>
            <a:xfrm>
              <a:off x="5292080" y="2420888"/>
              <a:ext cx="3456384" cy="518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anchor="ctr">
              <a:noAutofit/>
            </a:bodyPr>
            <a:lstStyle/>
            <a:p>
              <a:pPr marL="0" lvl="1" algn="ctr"/>
              <a:r>
                <a:rPr lang="en-GB" sz="2000" b="1" u="sng" dirty="0" smtClean="0">
                  <a:solidFill>
                    <a:srgbClr val="C00000"/>
                  </a:solidFill>
                </a:rPr>
                <a:t>Infrastructure broker</a:t>
              </a:r>
            </a:p>
            <a:p>
              <a:pPr marL="0" lvl="1" algn="ctr"/>
              <a:r>
                <a:rPr lang="en-GB" sz="2000" b="1" u="sng" dirty="0" smtClean="0">
                  <a:solidFill>
                    <a:srgbClr val="C00000"/>
                  </a:solidFill>
                </a:rPr>
                <a:t>Application broker</a:t>
              </a:r>
              <a:endParaRPr lang="en-GB" sz="2000" b="1" u="sng" dirty="0">
                <a:solidFill>
                  <a:srgbClr val="C00000"/>
                </a:solidFill>
              </a:endParaRPr>
            </a:p>
          </p:txBody>
        </p:sp>
        <p:sp>
          <p:nvSpPr>
            <p:cNvPr id="37" name="Right Brace 36"/>
            <p:cNvSpPr/>
            <p:nvPr/>
          </p:nvSpPr>
          <p:spPr>
            <a:xfrm>
              <a:off x="5292080" y="2420888"/>
              <a:ext cx="368424" cy="504056"/>
            </a:xfrm>
            <a:prstGeom prst="rightBrac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105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0.14566 -0.005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2" y="-2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heme/theme1.xml><?xml version="1.0" encoding="utf-8"?>
<a:theme xmlns:a="http://schemas.openxmlformats.org/drawingml/2006/main" name="EGI-InSPIR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evenstub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1902</TotalTime>
  <Words>2061</Words>
  <Application>Microsoft Office PowerPoint</Application>
  <PresentationFormat>On-screen Show (4:3)</PresentationFormat>
  <Paragraphs>387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EGI-InSPIRE 2</vt:lpstr>
      <vt:lpstr>stevenstubs</vt:lpstr>
      <vt:lpstr>Porting your application to the EGI Federated Cloud</vt:lpstr>
      <vt:lpstr>Outline</vt:lpstr>
      <vt:lpstr>Target &amp; Objectives</vt:lpstr>
      <vt:lpstr>The “Cloud”</vt:lpstr>
      <vt:lpstr>The “Cloud”</vt:lpstr>
      <vt:lpstr>Cloud Technologies</vt:lpstr>
      <vt:lpstr>IaaS vs PaaS vs SaaS</vt:lpstr>
      <vt:lpstr>Cloud IaaS Features</vt:lpstr>
      <vt:lpstr>IaaS Integration</vt:lpstr>
      <vt:lpstr>Manual Server Setup</vt:lpstr>
      <vt:lpstr>Manual Server Setup</vt:lpstr>
      <vt:lpstr>Basic OS image with contextualization</vt:lpstr>
      <vt:lpstr>Basic OS Image with contextualization</vt:lpstr>
      <vt:lpstr>Custom OS image</vt:lpstr>
      <vt:lpstr>Custom OS image</vt:lpstr>
      <vt:lpstr>Infrastructure Broker</vt:lpstr>
      <vt:lpstr>Infrastructure broker</vt:lpstr>
      <vt:lpstr>Application Broker</vt:lpstr>
      <vt:lpstr>Application broker</vt:lpstr>
      <vt:lpstr>Summary</vt:lpstr>
      <vt:lpstr>Q&amp;A</vt:lpstr>
      <vt:lpstr>Outline</vt:lpstr>
      <vt:lpstr>Target &amp; Objectives</vt:lpstr>
      <vt:lpstr>Pre-requisites</vt:lpstr>
      <vt:lpstr>Step 0. Command-line environment</vt:lpstr>
      <vt:lpstr>Manual Server Setup</vt:lpstr>
      <vt:lpstr>Manual Server Setup</vt:lpstr>
      <vt:lpstr>Basic OS image with contextualization</vt:lpstr>
      <vt:lpstr>Basic OS image with contextualization</vt:lpstr>
      <vt:lpstr>Custom OS image</vt:lpstr>
      <vt:lpstr>Custom OS image</vt:lpstr>
      <vt:lpstr>Infrastructure &amp; Application Broker</vt:lpstr>
      <vt:lpstr>Infrastructure &amp; Application Broker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Federated Cloud Service Tiers</dc:title>
  <dc:creator>Salvatore Pinto</dc:creator>
  <cp:lastModifiedBy>Salvatore Pinto</cp:lastModifiedBy>
  <cp:revision>97</cp:revision>
  <dcterms:created xsi:type="dcterms:W3CDTF">2014-03-11T12:07:35Z</dcterms:created>
  <dcterms:modified xsi:type="dcterms:W3CDTF">2014-04-02T10:07:51Z</dcterms:modified>
</cp:coreProperties>
</file>