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62" r:id="rId4"/>
    <p:sldId id="265" r:id="rId5"/>
    <p:sldId id="257" r:id="rId6"/>
    <p:sldId id="264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E8A6F-C402-4514-9D5C-0D5883077A08}" type="datetimeFigureOut">
              <a:rPr lang="en-GB" smtClean="0"/>
              <a:t>01/06/2010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4797F-9F58-48CE-A7BF-ADB655A949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17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765571-6017-498A-AB07-E24ABE4E4BEB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-11113" y="6583363"/>
            <a:ext cx="27352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400" dirty="0"/>
              <a:t>EGI-InSPIRE INFSO-RI-261323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00AF8-2467-4F83-A07D-D0FF43A2CA71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A1ECB-54C3-4EBD-BF16-E173FFBA8B7C}" type="datetime1">
              <a:rPr lang="en-GB" smtClean="0"/>
              <a:t>01/06/2010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2B851-A026-47B3-A22F-641932C9B8E3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62557E-EDC0-414A-AD23-B977C3EB17A5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F9DC4E-9475-4B72-9306-FA0D07B90A4F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E0A73-4A64-480A-8AA3-53E9213B6946}" type="datetime1">
              <a:rPr lang="en-GB" smtClean="0"/>
              <a:t>01/06/2010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2CC54B-F49F-4F7E-B19C-2DE43DCB3E24}" type="datetime1">
              <a:rPr lang="en-GB" smtClean="0"/>
              <a:t>01/06/2010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6AFF3E-35F1-422B-B329-2448559C26E9}" type="datetime1">
              <a:rPr lang="en-GB" smtClean="0"/>
              <a:t>01/06/2010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Box 2"/>
          <p:cNvSpPr txBox="1">
            <a:spLocks noChangeArrowheads="1"/>
          </p:cNvSpPr>
          <p:nvPr userDrawn="1"/>
        </p:nvSpPr>
        <p:spPr bwMode="auto">
          <a:xfrm>
            <a:off x="-11113" y="6583363"/>
            <a:ext cx="27352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400" dirty="0"/>
              <a:t>EGI-InSPIRE INFSO-RI-261323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AAF6DD-8559-47E9-9AFA-A1A7F5EDA4A9}" type="datetime1">
              <a:rPr lang="en-GB" smtClean="0"/>
              <a:t>01/06/2010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2024-8B1A-49F6-A06A-36884E2C8FE2}" type="datetime1">
              <a:rPr lang="en-GB" smtClean="0"/>
              <a:t>01/06/2010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028FE2-1CBA-4CFF-9CA6-E12857305DFC}" type="datetime1">
              <a:rPr lang="en-GB" smtClean="0"/>
              <a:t>01/06/2010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DB1D7-7563-4ACC-9552-6164092D25C5}" type="datetime1">
              <a:rPr lang="en-GB" smtClean="0"/>
              <a:t>01/06/2010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EBF7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urope_background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-19050"/>
            <a:ext cx="9144000" cy="690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xmlns:mc="http://schemas.openxmlformats.org/markup-compatibility/2006" xmlns:a14="http://schemas.microsoft.com/office/drawing/2010/main" val="36417A" mc:Ignorable=""/>
                </a:solidFill>
                <a:latin typeface="+mn-lt"/>
                <a:cs typeface="+mn-cs"/>
              </a:defRPr>
            </a:lvl1pPr>
          </a:lstStyle>
          <a:p>
            <a:fld id="{876FE37F-9899-49D9-9466-AFEF142B5E61}" type="datetime1">
              <a:rPr lang="en-GB" smtClean="0"/>
              <a:t>01/06/2010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xmlns:mc="http://schemas.openxmlformats.org/markup-compatibility/2006" xmlns:a14="http://schemas.microsoft.com/office/drawing/2010/main" val="36417A" mc:Ignorable=""/>
                </a:solidFill>
                <a:latin typeface="+mn-lt"/>
                <a:cs typeface="+mn-cs"/>
              </a:defRPr>
            </a:lvl1pPr>
          </a:lstStyle>
          <a:p>
            <a:r>
              <a:rPr lang="en-GB" smtClean="0"/>
              <a:t>DCI Projects Meeting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rgbClr xmlns:mc="http://schemas.openxmlformats.org/markup-compatibility/2006" xmlns:a14="http://schemas.microsoft.com/office/drawing/2010/main" val="36417A" mc:Ignorable=""/>
                </a:solidFill>
                <a:latin typeface="+mn-lt"/>
                <a:cs typeface="+mn-cs"/>
              </a:defRPr>
            </a:lvl1pPr>
          </a:lstStyle>
          <a:p>
            <a:fld id="{BD8B2F03-7D73-4E0B-A0D6-3201C5DA59EA}" type="slidenum">
              <a:rPr lang="en-GB" smtClean="0"/>
              <a:t>‹#›</a:t>
            </a:fld>
            <a:endParaRPr lang="en-GB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243888" y="115888"/>
            <a:ext cx="77787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+mj-lt"/>
          <a:ea typeface="ＭＳ Ｐゴシック" pitchFamily="102" charset="-128"/>
          <a:cs typeface="ＭＳ Ｐゴシック" pitchFamily="10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  <a:ea typeface="ＭＳ Ｐゴシック" pitchFamily="102" charset="-128"/>
          <a:cs typeface="ＭＳ Ｐゴシック" pitchFamily="10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  <a:ea typeface="ＭＳ Ｐゴシック" pitchFamily="102" charset="-128"/>
          <a:cs typeface="ＭＳ Ｐゴシック" pitchFamily="10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  <a:ea typeface="ＭＳ Ｐゴシック" pitchFamily="102" charset="-128"/>
          <a:cs typeface="ＭＳ Ｐゴシック" pitchFamily="10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  <a:ea typeface="ＭＳ Ｐゴシック" pitchFamily="102" charset="-128"/>
          <a:cs typeface="ＭＳ Ｐゴシック" pitchFamily="10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Arial" pitchFamily="80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xmlns:mc="http://schemas.openxmlformats.org/markup-compatibility/2006" xmlns:a14="http://schemas.microsoft.com/office/drawing/2010/main" val="3333CC" mc:Ignorable=""/>
          </a:solidFill>
          <a:latin typeface="+mn-lt"/>
          <a:ea typeface="ＭＳ Ｐゴシック" pitchFamily="102" charset="-128"/>
          <a:cs typeface="ＭＳ Ｐゴシック" pitchFamily="10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8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xmlns:mc="http://schemas.openxmlformats.org/markup-compatibility/2006" xmlns:a14="http://schemas.microsoft.com/office/drawing/2010/main" val="36417A" mc:Ignorable=""/>
          </a:solidFill>
          <a:latin typeface="+mn-lt"/>
          <a:ea typeface="ＭＳ Ｐゴシック" pitchFamily="8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EGI-InSPIRE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Steven Newhouse</a:t>
            </a:r>
          </a:p>
          <a:p>
            <a:r>
              <a:rPr lang="en-GB" dirty="0" smtClean="0"/>
              <a:t>EGI.eu Director</a:t>
            </a:r>
          </a:p>
          <a:p>
            <a:r>
              <a:rPr lang="en-GB" dirty="0" smtClean="0"/>
              <a:t>EGI-InSPIRE Project Director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00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EGI-InSPIRE Project</a:t>
            </a:r>
          </a:p>
        </p:txBody>
      </p:sp>
      <p:sp>
        <p:nvSpPr>
          <p:cNvPr id="31748" name="Content Placeholder 4"/>
          <p:cNvSpPr>
            <a:spLocks noGrp="1"/>
          </p:cNvSpPr>
          <p:nvPr>
            <p:ph idx="4294967295"/>
          </p:nvPr>
        </p:nvSpPr>
        <p:spPr>
          <a:xfrm>
            <a:off x="0" y="1230313"/>
            <a:ext cx="9144000" cy="490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   In</a:t>
            </a:r>
            <a:r>
              <a:rPr lang="en-GB" dirty="0" smtClean="0"/>
              <a:t>tegrated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S</a:t>
            </a:r>
            <a:r>
              <a:rPr lang="en-GB" dirty="0" smtClean="0"/>
              <a:t>ustainable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P</a:t>
            </a:r>
            <a:r>
              <a:rPr lang="en-GB" dirty="0" smtClean="0"/>
              <a:t>an-European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I</a:t>
            </a:r>
            <a:r>
              <a:rPr lang="en-GB" dirty="0" smtClean="0"/>
              <a:t>nfrastructure for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R</a:t>
            </a:r>
            <a:r>
              <a:rPr lang="en-GB" dirty="0" smtClean="0"/>
              <a:t>esearchers in </a:t>
            </a: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E</a:t>
            </a:r>
            <a:r>
              <a:rPr lang="en-GB" dirty="0" smtClean="0"/>
              <a:t>urope</a:t>
            </a:r>
          </a:p>
          <a:p>
            <a:pPr eaLnBrk="1" hangingPunct="1"/>
            <a:r>
              <a:rPr lang="en-GB" dirty="0" smtClean="0"/>
              <a:t>A 4 year project with €25M EC contribution</a:t>
            </a:r>
          </a:p>
          <a:p>
            <a:pPr lvl="1" eaLnBrk="1" hangingPunct="1"/>
            <a:r>
              <a:rPr lang="en-GB" dirty="0" smtClean="0"/>
              <a:t>Project cost </a:t>
            </a:r>
            <a:r>
              <a:rPr lang="en-GB" dirty="0" smtClean="0"/>
              <a:t>€72M</a:t>
            </a:r>
            <a:endParaRPr lang="en-GB" dirty="0" smtClean="0"/>
          </a:p>
          <a:p>
            <a:pPr lvl="1" eaLnBrk="1" hangingPunct="1"/>
            <a:r>
              <a:rPr lang="en-GB" dirty="0" smtClean="0"/>
              <a:t>Total Effort ~€330M</a:t>
            </a:r>
          </a:p>
          <a:p>
            <a:pPr lvl="1" eaLnBrk="1" hangingPunct="1"/>
            <a:r>
              <a:rPr lang="en-GB" dirty="0" smtClean="0"/>
              <a:t>Effort: </a:t>
            </a:r>
            <a:r>
              <a:rPr lang="en-GB" dirty="0" smtClean="0"/>
              <a:t>9241</a:t>
            </a:r>
            <a:endParaRPr lang="en-GB" dirty="0" smtClean="0"/>
          </a:p>
          <a:p>
            <a:pPr eaLnBrk="1" hangingPunct="1">
              <a:buFontTx/>
              <a:buNone/>
            </a:pP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>
              <a:buFontTx/>
              <a:buNone/>
            </a:pPr>
            <a:endParaRPr lang="en-GB" dirty="0" smtClean="0"/>
          </a:p>
        </p:txBody>
      </p:sp>
      <p:pic>
        <p:nvPicPr>
          <p:cNvPr id="317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03"/>
          <a:stretch>
            <a:fillRect/>
          </a:stretch>
        </p:blipFill>
        <p:spPr bwMode="auto">
          <a:xfrm>
            <a:off x="4157663" y="3352800"/>
            <a:ext cx="4906962" cy="32226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31750" name="TextBox 7"/>
          <p:cNvSpPr txBox="1">
            <a:spLocks noChangeArrowheads="1"/>
          </p:cNvSpPr>
          <p:nvPr/>
        </p:nvSpPr>
        <p:spPr bwMode="auto">
          <a:xfrm>
            <a:off x="409575" y="4937125"/>
            <a:ext cx="3097213" cy="1035050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/>
              <a:t>Project Partners (51)</a:t>
            </a:r>
          </a:p>
          <a:p>
            <a:pPr eaLnBrk="1" hangingPunct="1">
              <a:buClrTx/>
            </a:pPr>
            <a:r>
              <a:rPr lang="en-GB"/>
              <a:t> EGI.eu, 40 NGIs, 2 EIROs</a:t>
            </a:r>
          </a:p>
          <a:p>
            <a:pPr eaLnBrk="1" hangingPunct="1">
              <a:buClrTx/>
            </a:pPr>
            <a:r>
              <a:rPr lang="en-GB"/>
              <a:t> Asia Pacific (8 partners)</a:t>
            </a:r>
          </a:p>
        </p:txBody>
      </p:sp>
      <p:sp>
        <p:nvSpPr>
          <p:cNvPr id="31751" name="TextBox 9"/>
          <p:cNvSpPr txBox="1">
            <a:spLocks noChangeArrowheads="1"/>
          </p:cNvSpPr>
          <p:nvPr/>
        </p:nvSpPr>
        <p:spPr bwMode="auto">
          <a:xfrm>
            <a:off x="7386638" y="3714750"/>
            <a:ext cx="781050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200"/>
              <a:t>Funded</a:t>
            </a:r>
          </a:p>
        </p:txBody>
      </p:sp>
      <p:sp>
        <p:nvSpPr>
          <p:cNvPr id="31752" name="TextBox 10"/>
          <p:cNvSpPr txBox="1">
            <a:spLocks noChangeArrowheads="1"/>
          </p:cNvSpPr>
          <p:nvPr/>
        </p:nvSpPr>
        <p:spPr bwMode="auto">
          <a:xfrm>
            <a:off x="4591050" y="3948113"/>
            <a:ext cx="957263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1200"/>
              <a:t>Un-Funded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76917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DCI Projects Meeting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1075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Challenges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EGI must provide an open, multi-disciplinary production infrastructure</a:t>
            </a:r>
          </a:p>
          <a:p>
            <a:pPr lvl="1"/>
            <a:r>
              <a:rPr lang="en-GB" dirty="0" smtClean="0"/>
              <a:t>Attract users from all communities</a:t>
            </a:r>
          </a:p>
          <a:p>
            <a:pPr lvl="1"/>
            <a:r>
              <a:rPr lang="en-GB" dirty="0" smtClean="0"/>
              <a:t>Provide the technology they need for their work</a:t>
            </a:r>
          </a:p>
          <a:p>
            <a:r>
              <a:rPr lang="en-GB" dirty="0" smtClean="0"/>
              <a:t>EGI must provide a cost effective solution</a:t>
            </a:r>
          </a:p>
          <a:p>
            <a:pPr lvl="1"/>
            <a:r>
              <a:rPr lang="en-GB" dirty="0" smtClean="0"/>
              <a:t>Solutions for data intensive science community</a:t>
            </a:r>
          </a:p>
          <a:p>
            <a:pPr lvl="1"/>
            <a:r>
              <a:rPr lang="en-GB" dirty="0" smtClean="0"/>
              <a:t>Add value beyond those offered by commerce</a:t>
            </a:r>
          </a:p>
          <a:p>
            <a:r>
              <a:rPr lang="en-GB" dirty="0" smtClean="0"/>
              <a:t>EGI is a federation of strong NGIs</a:t>
            </a:r>
          </a:p>
          <a:p>
            <a:pPr lvl="1"/>
            <a:r>
              <a:rPr lang="en-GB" dirty="0" smtClean="0"/>
              <a:t>Secure, interoperable network of resource providers</a:t>
            </a:r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60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GB" dirty="0" smtClean="0"/>
              <a:t>What will EGI initially focus on?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19075" y="1600200"/>
            <a:ext cx="8875713" cy="422751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</a:rPr>
              <a:t>Continue to provide a secure reliable generic infrastructure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Integrate resources based on </a:t>
            </a:r>
            <a:r>
              <a:rPr lang="en-GB" dirty="0" err="1" smtClean="0">
                <a:ea typeface="ＭＳ Ｐゴシック" pitchFamily="80" charset="-128"/>
              </a:rPr>
              <a:t>gLite</a:t>
            </a:r>
            <a:r>
              <a:rPr lang="en-GB" dirty="0" smtClean="0">
                <a:ea typeface="ＭＳ Ｐゴシック" pitchFamily="80" charset="-128"/>
              </a:rPr>
              <a:t>, UNICORE, ARC, </a:t>
            </a:r>
            <a:r>
              <a:rPr lang="en-GB" dirty="0" err="1" smtClean="0">
                <a:ea typeface="ＭＳ Ｐゴシック" pitchFamily="80" charset="-128"/>
              </a:rPr>
              <a:t>Globus</a:t>
            </a:r>
            <a:r>
              <a:rPr lang="en-GB" dirty="0" smtClean="0">
                <a:ea typeface="ＭＳ Ｐゴシック" pitchFamily="80" charset="-128"/>
              </a:rPr>
              <a:t>, ...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Leverage new technologies to provide more flexibility to users</a:t>
            </a:r>
          </a:p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</a:rPr>
              <a:t>Support the user communities using the infrastructure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Assist and support the current EGEE communities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Engage with and support new structured communities</a:t>
            </a:r>
          </a:p>
          <a:p>
            <a:pPr lvl="2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e.g. ESFRI projects</a:t>
            </a:r>
          </a:p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</a:rPr>
              <a:t>Improve the efficiency of the infrastructure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The number of jobs, users &amp; data continue to increase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Utilisation and effectiveness of the resources needs to match</a:t>
            </a:r>
          </a:p>
          <a:p>
            <a:pPr lvl="1" eaLnBrk="1" hangingPunct="1">
              <a:defRPr/>
            </a:pPr>
            <a:endParaRPr lang="en-GB" dirty="0" smtClean="0">
              <a:ea typeface="ＭＳ Ｐゴシック" pitchFamily="80" charset="-128"/>
            </a:endParaRPr>
          </a:p>
          <a:p>
            <a:pPr eaLnBrk="1" hangingPunct="1">
              <a:defRPr/>
            </a:pPr>
            <a:endParaRPr lang="en-GB" dirty="0" smtClean="0">
              <a:ea typeface="ＭＳ Ｐゴシック" pitchFamily="102" charset="-128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5170488"/>
            <a:ext cx="9144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accent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FFCC66" mc:Ignorable=""/>
              </a:buClr>
              <a:buChar char="•"/>
              <a:defRPr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sz="3200" b="1"/>
              <a:t>Use new technologies to make middleware selection and operation a domain specific decision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1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EGI </a:t>
            </a:r>
            <a:r>
              <a:rPr lang="en-GB" dirty="0" smtClean="0"/>
              <a:t>means Innovation</a:t>
            </a:r>
            <a:endParaRPr lang="en-GB" dirty="0" smtClean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00563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</a:rPr>
              <a:t>Deploy Technology </a:t>
            </a:r>
            <a:r>
              <a:rPr lang="en-GB" dirty="0" smtClean="0">
                <a:ea typeface="ＭＳ Ｐゴシック" pitchFamily="102" charset="-128"/>
              </a:rPr>
              <a:t>Innovations into Production</a:t>
            </a:r>
            <a:endParaRPr lang="en-GB" dirty="0" smtClean="0">
              <a:ea typeface="ＭＳ Ｐゴシック" pitchFamily="102" charset="-128"/>
            </a:endParaRP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</a:rPr>
              <a:t>Distributed Computing continues to evolve</a:t>
            </a:r>
          </a:p>
          <a:p>
            <a:pPr lvl="2" eaLnBrk="1" hangingPunct="1">
              <a:defRPr/>
            </a:pP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Grids  Desktops  Virtualisation  Clouds ?</a:t>
            </a:r>
          </a:p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  <a:sym typeface="Wingdings" pitchFamily="2" charset="2"/>
              </a:rPr>
              <a:t>Enable Software Innovation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Provide reliable persistent technology platform</a:t>
            </a:r>
          </a:p>
          <a:p>
            <a:pPr lvl="2" eaLnBrk="1" hangingPunct="1">
              <a:defRPr/>
            </a:pP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Community tools built on the deployed technology</a:t>
            </a:r>
          </a:p>
          <a:p>
            <a:pPr eaLnBrk="1" hangingPunct="1">
              <a:defRPr/>
            </a:pPr>
            <a:r>
              <a:rPr lang="en-GB" dirty="0" smtClean="0">
                <a:ea typeface="ＭＳ Ｐゴシック" pitchFamily="102" charset="-128"/>
                <a:sym typeface="Wingdings" pitchFamily="2" charset="2"/>
              </a:rPr>
              <a:t>Support Research Innovation</a:t>
            </a:r>
          </a:p>
          <a:p>
            <a:pPr lvl="1" eaLnBrk="1" hangingPunct="1">
              <a:defRPr/>
            </a:pP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Infrastructure for data intensive science</a:t>
            </a:r>
          </a:p>
          <a:p>
            <a:pPr lvl="2" eaLnBrk="1" hangingPunct="1">
              <a:defRPr/>
            </a:pP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Support for </a:t>
            </a:r>
            <a:r>
              <a:rPr lang="en-GB" dirty="0">
                <a:ea typeface="ＭＳ Ｐゴシック" pitchFamily="80" charset="-128"/>
                <a:sym typeface="Wingdings" pitchFamily="2" charset="2"/>
              </a:rPr>
              <a:t>V</a:t>
            </a:r>
            <a:r>
              <a:rPr lang="en-GB" dirty="0" smtClean="0">
                <a:ea typeface="ＭＳ Ｐゴシック" pitchFamily="80" charset="-128"/>
                <a:sym typeface="Wingdings" pitchFamily="2" charset="2"/>
              </a:rPr>
              <a:t>irtual Research Communities (e.g. ESFRI)</a:t>
            </a:r>
          </a:p>
          <a:p>
            <a:pPr lvl="1" eaLnBrk="1" hangingPunct="1">
              <a:defRPr/>
            </a:pPr>
            <a:endParaRPr lang="en-GB" dirty="0" smtClean="0">
              <a:ea typeface="ＭＳ Ｐゴシック" pitchFamily="80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022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Technology Roadmap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 bwMode="auto">
          <a:xfrm>
            <a:off x="1704800" y="6104148"/>
            <a:ext cx="5904656" cy="34918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Management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 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704800" y="5706561"/>
            <a:ext cx="5904656" cy="34918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…  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691680" y="5301208"/>
            <a:ext cx="5904656" cy="34918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Monitoring 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691680" y="1772816"/>
            <a:ext cx="5904656" cy="34918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Authentication 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91680" y="2203684"/>
            <a:ext cx="5904656" cy="349188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Authorisation 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723760" y="2636912"/>
            <a:ext cx="1359768" cy="252028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Computing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16220" y="2636912"/>
            <a:ext cx="1359768" cy="252028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Data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681736" y="2636912"/>
            <a:ext cx="1474440" cy="252028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----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977" y="2008946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Security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76560" y="3535413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Functional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5496" y="5644514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6236568" y="2636912"/>
            <a:ext cx="1359768" cy="252028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Information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  <a:latin typeface="Arial" pitchFamily="80" charset="0"/>
              </a:rPr>
              <a:t>System</a:t>
            </a:r>
            <a:endParaRPr kumimoji="0" lang="en-GB" sz="1800" b="0" i="0" u="none" strike="noStrike" cap="none" normalizeH="0" dirty="0" smtClean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rgbClr xmlns:mc="http://schemas.openxmlformats.org/markup-compatibility/2006" xmlns:a14="http://schemas.microsoft.com/office/drawing/2010/main" val="FF0000" mc:Ignorable=""/>
                </a:solidFill>
                <a:effectLst/>
                <a:latin typeface="Arial" pitchFamily="80" charset="0"/>
              </a:rPr>
              <a:t>Capability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rgbClr xmlns:mc="http://schemas.openxmlformats.org/markup-compatibility/2006" xmlns:a14="http://schemas.microsoft.com/office/drawing/2010/main" val="FF0000" mc:Ignorable=""/>
              </a:solidFill>
              <a:effectLst/>
              <a:latin typeface="Arial" pitchFamily="80" charset="0"/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553150"/>
            <a:ext cx="2895600" cy="476250"/>
          </a:xfrm>
        </p:spPr>
        <p:txBody>
          <a:bodyPr/>
          <a:lstStyle/>
          <a:p>
            <a:r>
              <a:rPr lang="en-GB" dirty="0" smtClean="0"/>
              <a:t>DCI Projects Meeting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3085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Process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Work with the resources providers to:</a:t>
            </a:r>
          </a:p>
          <a:p>
            <a:pPr lvl="1"/>
            <a:r>
              <a:rPr lang="en-GB" dirty="0" smtClean="0"/>
              <a:t>Requirements for management interfaces</a:t>
            </a:r>
          </a:p>
          <a:p>
            <a:pPr lvl="1"/>
            <a:r>
              <a:rPr lang="en-GB" dirty="0"/>
              <a:t>Requirements for </a:t>
            </a:r>
            <a:r>
              <a:rPr lang="en-GB" dirty="0" smtClean="0"/>
              <a:t>the security interfaces</a:t>
            </a:r>
          </a:p>
          <a:p>
            <a:r>
              <a:rPr lang="en-GB" dirty="0" smtClean="0"/>
              <a:t>Work with the user community to:</a:t>
            </a:r>
          </a:p>
          <a:p>
            <a:pPr lvl="1"/>
            <a:r>
              <a:rPr lang="en-GB" dirty="0"/>
              <a:t>Requirements for</a:t>
            </a:r>
            <a:r>
              <a:rPr lang="en-GB" dirty="0" smtClean="0"/>
              <a:t> the functional interfaces</a:t>
            </a:r>
          </a:p>
          <a:p>
            <a:pPr lvl="1"/>
            <a:r>
              <a:rPr lang="en-GB" dirty="0"/>
              <a:t>Requirements for</a:t>
            </a:r>
            <a:r>
              <a:rPr lang="en-GB" dirty="0" smtClean="0"/>
              <a:t> </a:t>
            </a:r>
            <a:r>
              <a:rPr lang="en-GB" dirty="0"/>
              <a:t>the security interfaces</a:t>
            </a:r>
          </a:p>
          <a:p>
            <a:r>
              <a:rPr lang="en-GB" dirty="0" smtClean="0"/>
              <a:t>Work with the technology providers to:</a:t>
            </a:r>
          </a:p>
          <a:p>
            <a:pPr lvl="1"/>
            <a:r>
              <a:rPr lang="en-GB" dirty="0" smtClean="0"/>
              <a:t>Exploit the available standards and software</a:t>
            </a:r>
          </a:p>
          <a:p>
            <a:pPr lvl="1"/>
            <a:r>
              <a:rPr lang="en-GB" dirty="0" smtClean="0"/>
              <a:t>To converge on what is achievable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843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Sustainability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just about money… but need to fund:</a:t>
            </a:r>
          </a:p>
          <a:p>
            <a:pPr lvl="1"/>
            <a:r>
              <a:rPr lang="en-GB" dirty="0" smtClean="0"/>
              <a:t>European coordination of the infrastructure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ost effective resource provision</a:t>
            </a:r>
          </a:p>
          <a:p>
            <a:pPr lvl="2"/>
            <a:r>
              <a:rPr lang="en-GB" dirty="0" smtClean="0"/>
              <a:t>Commercial resource provision</a:t>
            </a:r>
          </a:p>
          <a:p>
            <a:pPr lvl="2"/>
            <a:r>
              <a:rPr lang="en-GB" dirty="0" smtClean="0"/>
              <a:t>Commercial software provision</a:t>
            </a:r>
          </a:p>
          <a:p>
            <a:r>
              <a:rPr lang="en-GB" dirty="0" smtClean="0"/>
              <a:t>After a decade of experimentation…</a:t>
            </a:r>
          </a:p>
          <a:p>
            <a:pPr lvl="1"/>
            <a:r>
              <a:rPr lang="en-GB" dirty="0" smtClean="0"/>
              <a:t>Where is it we bring value to our customers?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DCI Projects Meeting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360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">
  <a:themeElements>
    <a:clrScheme name="EGI_DS Kickoff Meeting (WP1) 1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EGI_DS Kickoff Meeting (WP1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xmlns:mc="http://schemas.openxmlformats.org/markup-compatibility/2006" xmlns:a14="http://schemas.microsoft.com/office/drawing/2010/main" val="E7DBB1" mc:Ignorable=""/>
            </a:solidFill>
            <a:effectLst/>
            <a:latin typeface="Arial" pitchFamily="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>
            <a:ln>
              <a:noFill/>
            </a:ln>
            <a:solidFill>
              <a:srgbClr xmlns:mc="http://schemas.openxmlformats.org/markup-compatibility/2006" xmlns:a14="http://schemas.microsoft.com/office/drawing/2010/main" val="E7DBB1" mc:Ignorable=""/>
            </a:solidFill>
            <a:effectLst/>
            <a:latin typeface="Arial" pitchFamily="80" charset="0"/>
          </a:defRPr>
        </a:defPPr>
      </a:lstStyle>
    </a:lnDef>
  </a:objectDefaults>
  <a:extraClrSchemeLst>
    <a:extraClrScheme>
      <a:clrScheme name="EGI_DS Kickoff Meeting (WP1)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BBE0E3" mc:Ignorable=""/>
        </a:accent1>
        <a:accent2>
          <a:srgbClr xmlns:mc="http://schemas.openxmlformats.org/markup-compatibility/2006" xmlns:a14="http://schemas.microsoft.com/office/drawing/2010/main" val="333399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AEDEF" mc:Ignorable=""/>
        </a:accent5>
        <a:accent6>
          <a:srgbClr xmlns:mc="http://schemas.openxmlformats.org/markup-compatibility/2006" xmlns:a14="http://schemas.microsoft.com/office/drawing/2010/main" val="2D2D8A" mc:Ignorable=""/>
        </a:accent6>
        <a:hlink>
          <a:srgbClr xmlns:mc="http://schemas.openxmlformats.org/markup-compatibility/2006" xmlns:a14="http://schemas.microsoft.com/office/drawing/2010/main" val="009999" mc:Ignorable=""/>
        </a:hlink>
        <a:folHlink>
          <a:srgbClr xmlns:mc="http://schemas.openxmlformats.org/markup-compatibility/2006" xmlns:a14="http://schemas.microsoft.com/office/drawing/2010/main" val="99CC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I_DS Kickoff Meeting (WP1)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BDF53" mc:Ignorable=""/>
        </a:accent1>
        <a:accent2>
          <a:srgbClr xmlns:mc="http://schemas.openxmlformats.org/markup-compatibility/2006" xmlns:a14="http://schemas.microsoft.com/office/drawing/2010/main" val="FF9966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DECB3" mc:Ignorable=""/>
        </a:accent5>
        <a:accent6>
          <a:srgbClr xmlns:mc="http://schemas.openxmlformats.org/markup-compatibility/2006" xmlns:a14="http://schemas.microsoft.com/office/drawing/2010/main" val="E78A5C" mc:Ignorable=""/>
        </a:accent6>
        <a:hlink>
          <a:srgbClr xmlns:mc="http://schemas.openxmlformats.org/markup-compatibility/2006" xmlns:a14="http://schemas.microsoft.com/office/drawing/2010/main" val="CC3300" mc:Ignorable=""/>
        </a:hlink>
        <a:folHlink>
          <a:srgbClr xmlns:mc="http://schemas.openxmlformats.org/markup-compatibility/2006" xmlns:a14="http://schemas.microsoft.com/office/drawing/2010/main" val="9966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I_DS Kickoff Meeting (WP1)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99CCFF" mc:Ignorable=""/>
        </a:accent1>
        <a:accent2>
          <a:srgbClr xmlns:mc="http://schemas.openxmlformats.org/markup-compatibility/2006" xmlns:a14="http://schemas.microsoft.com/office/drawing/2010/main" val="CCCC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CAE2FF" mc:Ignorable=""/>
        </a:accent5>
        <a:accent6>
          <a:srgbClr xmlns:mc="http://schemas.openxmlformats.org/markup-compatibility/2006" xmlns:a14="http://schemas.microsoft.com/office/drawing/2010/main" val="B9B9E7" mc:Ignorable=""/>
        </a:accent6>
        <a:hlink>
          <a:srgbClr xmlns:mc="http://schemas.openxmlformats.org/markup-compatibility/2006" xmlns:a14="http://schemas.microsoft.com/office/drawing/2010/main" val="3333CC" mc:Ignorable=""/>
        </a:hlink>
        <a:folHlink>
          <a:srgbClr xmlns:mc="http://schemas.openxmlformats.org/markup-compatibility/2006" xmlns:a14="http://schemas.microsoft.com/office/drawing/2010/main" val="AF67FF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I_DS Kickoff Meeting (WP1)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DEF6F1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FFFFF" mc:Ignorable=""/>
        </a:accent1>
        <a:accent2>
          <a:srgbClr xmlns:mc="http://schemas.openxmlformats.org/markup-compatibility/2006" xmlns:a14="http://schemas.microsoft.com/office/drawing/2010/main" val="8DC6FF" mc:Ignorable=""/>
        </a:accent2>
        <a:accent3>
          <a:srgbClr xmlns:mc="http://schemas.openxmlformats.org/markup-compatibility/2006" xmlns:a14="http://schemas.microsoft.com/office/drawing/2010/main" val="ECFAF7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F" mc:Ignorable=""/>
        </a:accent5>
        <a:accent6>
          <a:srgbClr xmlns:mc="http://schemas.openxmlformats.org/markup-compatibility/2006" xmlns:a14="http://schemas.microsoft.com/office/drawing/2010/main" val="7FB3E7" mc:Ignorable=""/>
        </a:accent6>
        <a:hlink>
          <a:srgbClr xmlns:mc="http://schemas.openxmlformats.org/markup-compatibility/2006" xmlns:a14="http://schemas.microsoft.com/office/drawing/2010/main" val="0066CC" mc:Ignorable=""/>
        </a:hlink>
        <a:folHlink>
          <a:srgbClr xmlns:mc="http://schemas.openxmlformats.org/markup-compatibility/2006" xmlns:a14="http://schemas.microsoft.com/office/drawing/2010/main" val="00A8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I_DS Kickoff Meeting (WP1)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D9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777777" mc:Ignorable=""/>
        </a:lt2>
        <a:accent1>
          <a:srgbClr xmlns:mc="http://schemas.openxmlformats.org/markup-compatibility/2006" xmlns:a14="http://schemas.microsoft.com/office/drawing/2010/main" val="FFFFF7" mc:Ignorable=""/>
        </a:accent1>
        <a:accent2>
          <a:srgbClr xmlns:mc="http://schemas.openxmlformats.org/markup-compatibility/2006" xmlns:a14="http://schemas.microsoft.com/office/drawing/2010/main" val="33CCCC" mc:Ignorable=""/>
        </a:accent2>
        <a:accent3>
          <a:srgbClr xmlns:mc="http://schemas.openxmlformats.org/markup-compatibility/2006" xmlns:a14="http://schemas.microsoft.com/office/drawing/2010/main" val="FFFFE9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A" mc:Ignorable=""/>
        </a:accent5>
        <a:accent6>
          <a:srgbClr xmlns:mc="http://schemas.openxmlformats.org/markup-compatibility/2006" xmlns:a14="http://schemas.microsoft.com/office/drawing/2010/main" val="2DB9B9" mc:Ignorable=""/>
        </a:accent6>
        <a:hlink>
          <a:srgbClr xmlns:mc="http://schemas.openxmlformats.org/markup-compatibility/2006" xmlns:a14="http://schemas.microsoft.com/office/drawing/2010/main" val="FF5050" mc:Ignorable=""/>
        </a:hlink>
        <a:folHlink>
          <a:srgbClr xmlns:mc="http://schemas.openxmlformats.org/markup-compatibility/2006" xmlns:a14="http://schemas.microsoft.com/office/drawing/2010/main" val="FF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I_DS Kickoff Meeting (WP1) 6">
        <a:dk1>
          <a:srgbClr xmlns:mc="http://schemas.openxmlformats.org/markup-compatibility/2006" xmlns:a14="http://schemas.microsoft.com/office/drawing/2010/main" val="005A58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8080" mc:Ignorable=""/>
        </a:dk2>
        <a:lt2>
          <a:srgbClr xmlns:mc="http://schemas.openxmlformats.org/markup-compatibility/2006" xmlns:a14="http://schemas.microsoft.com/office/drawing/2010/main" val="FFFF99" mc:Ignorable=""/>
        </a:lt2>
        <a:accent1>
          <a:srgbClr xmlns:mc="http://schemas.openxmlformats.org/markup-compatibility/2006" xmlns:a14="http://schemas.microsoft.com/office/drawing/2010/main" val="006462" mc:Ignorable=""/>
        </a:accent1>
        <a:accent2>
          <a:srgbClr xmlns:mc="http://schemas.openxmlformats.org/markup-compatibility/2006" xmlns:a14="http://schemas.microsoft.com/office/drawing/2010/main" val="6D6FC7" mc:Ignorable=""/>
        </a:accent2>
        <a:accent3>
          <a:srgbClr xmlns:mc="http://schemas.openxmlformats.org/markup-compatibility/2006" xmlns:a14="http://schemas.microsoft.com/office/drawing/2010/main" val="AAC0C0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B8B7" mc:Ignorable=""/>
        </a:accent5>
        <a:accent6>
          <a:srgbClr xmlns:mc="http://schemas.openxmlformats.org/markup-compatibility/2006" xmlns:a14="http://schemas.microsoft.com/office/drawing/2010/main" val="6264B4" mc:Ignorable=""/>
        </a:accent6>
        <a:hlink>
          <a:srgbClr xmlns:mc="http://schemas.openxmlformats.org/markup-compatibility/2006" xmlns:a14="http://schemas.microsoft.com/office/drawing/2010/main" val="00FFFF" mc:Ignorable=""/>
        </a:hlink>
        <a:folHlink>
          <a:srgbClr xmlns:mc="http://schemas.openxmlformats.org/markup-compatibility/2006" xmlns:a14="http://schemas.microsoft.com/office/drawing/2010/main" val="00FF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7">
        <a:dk1>
          <a:srgbClr xmlns:mc="http://schemas.openxmlformats.org/markup-compatibility/2006" xmlns:a14="http://schemas.microsoft.com/office/drawing/2010/main" val="5C1F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800000" mc:Ignorable=""/>
        </a:dk2>
        <a:lt2>
          <a:srgbClr xmlns:mc="http://schemas.openxmlformats.org/markup-compatibility/2006" xmlns:a14="http://schemas.microsoft.com/office/drawing/2010/main" val="DFD293" mc:Ignorable=""/>
        </a:lt2>
        <a:accent1>
          <a:srgbClr xmlns:mc="http://schemas.openxmlformats.org/markup-compatibility/2006" xmlns:a14="http://schemas.microsoft.com/office/drawing/2010/main" val="CC3300" mc:Ignorable=""/>
        </a:accent1>
        <a:accent2>
          <a:srgbClr xmlns:mc="http://schemas.openxmlformats.org/markup-compatibility/2006" xmlns:a14="http://schemas.microsoft.com/office/drawing/2010/main" val="BE7960" mc:Ignorable=""/>
        </a:accent2>
        <a:accent3>
          <a:srgbClr xmlns:mc="http://schemas.openxmlformats.org/markup-compatibility/2006" xmlns:a14="http://schemas.microsoft.com/office/drawing/2010/main" val="C0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E2ADAA" mc:Ignorable=""/>
        </a:accent5>
        <a:accent6>
          <a:srgbClr xmlns:mc="http://schemas.openxmlformats.org/markup-compatibility/2006" xmlns:a14="http://schemas.microsoft.com/office/drawing/2010/main" val="AC6D56" mc:Ignorable=""/>
        </a:accent6>
        <a:hlink>
          <a:srgbClr xmlns:mc="http://schemas.openxmlformats.org/markup-compatibility/2006" xmlns:a14="http://schemas.microsoft.com/office/drawing/2010/main" val="FFFF99" mc:Ignorable=""/>
        </a:hlink>
        <a:folHlink>
          <a:srgbClr xmlns:mc="http://schemas.openxmlformats.org/markup-compatibility/2006" xmlns:a14="http://schemas.microsoft.com/office/drawing/2010/main" val="D3A21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8">
        <a:dk1>
          <a:srgbClr xmlns:mc="http://schemas.openxmlformats.org/markup-compatibility/2006" xmlns:a14="http://schemas.microsoft.com/office/drawing/2010/main" val="003366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99" mc:Ignorable=""/>
        </a:dk2>
        <a:lt2>
          <a:srgbClr xmlns:mc="http://schemas.openxmlformats.org/markup-compatibility/2006" xmlns:a14="http://schemas.microsoft.com/office/drawing/2010/main" val="CCFFFF" mc:Ignorable=""/>
        </a:lt2>
        <a:accent1>
          <a:srgbClr xmlns:mc="http://schemas.openxmlformats.org/markup-compatibility/2006" xmlns:a14="http://schemas.microsoft.com/office/drawing/2010/main" val="3366CC" mc:Ignorable=""/>
        </a:accent1>
        <a:accent2>
          <a:srgbClr xmlns:mc="http://schemas.openxmlformats.org/markup-compatibility/2006" xmlns:a14="http://schemas.microsoft.com/office/drawing/2010/main" val="00B000" mc:Ignorable=""/>
        </a:accent2>
        <a:accent3>
          <a:srgbClr xmlns:mc="http://schemas.openxmlformats.org/markup-compatibility/2006" xmlns:a14="http://schemas.microsoft.com/office/drawing/2010/main" val="AAAA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DB8E2" mc:Ignorable=""/>
        </a:accent5>
        <a:accent6>
          <a:srgbClr xmlns:mc="http://schemas.openxmlformats.org/markup-compatibility/2006" xmlns:a14="http://schemas.microsoft.com/office/drawing/2010/main" val="009F00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FE701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9">
        <a:dk1>
          <a:srgbClr xmlns:mc="http://schemas.openxmlformats.org/markup-compatibility/2006" xmlns:a14="http://schemas.microsoft.com/office/drawing/2010/main" val="336699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E3EBF1" mc:Ignorable=""/>
        </a:lt2>
        <a:accent1>
          <a:srgbClr xmlns:mc="http://schemas.openxmlformats.org/markup-compatibility/2006" xmlns:a14="http://schemas.microsoft.com/office/drawing/2010/main" val="003399" mc:Ignorable=""/>
        </a:accent1>
        <a:accent2>
          <a:srgbClr xmlns:mc="http://schemas.openxmlformats.org/markup-compatibility/2006" xmlns:a14="http://schemas.microsoft.com/office/drawing/2010/main" val="468A4B" mc:Ignorable=""/>
        </a:accent2>
        <a:accent3>
          <a:srgbClr xmlns:mc="http://schemas.openxmlformats.org/markup-compatibility/2006" xmlns:a14="http://schemas.microsoft.com/office/drawing/2010/main" val="AA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ADCA" mc:Ignorable=""/>
        </a:accent5>
        <a:accent6>
          <a:srgbClr xmlns:mc="http://schemas.openxmlformats.org/markup-compatibility/2006" xmlns:a14="http://schemas.microsoft.com/office/drawing/2010/main" val="3F7D43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0E5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10">
        <a:dk1>
          <a:srgbClr xmlns:mc="http://schemas.openxmlformats.org/markup-compatibility/2006" xmlns:a14="http://schemas.microsoft.com/office/drawing/2010/main" val="777777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86B5D" mc:Ignorable=""/>
        </a:dk2>
        <a:lt2>
          <a:srgbClr xmlns:mc="http://schemas.openxmlformats.org/markup-compatibility/2006" xmlns:a14="http://schemas.microsoft.com/office/drawing/2010/main" val="D1D1CB" mc:Ignorable=""/>
        </a:lt2>
        <a:accent1>
          <a:srgbClr xmlns:mc="http://schemas.openxmlformats.org/markup-compatibility/2006" xmlns:a14="http://schemas.microsoft.com/office/drawing/2010/main" val="909082" mc:Ignorable=""/>
        </a:accent1>
        <a:accent2>
          <a:srgbClr xmlns:mc="http://schemas.openxmlformats.org/markup-compatibility/2006" xmlns:a14="http://schemas.microsoft.com/office/drawing/2010/main" val="809EA8" mc:Ignorable=""/>
        </a:accent2>
        <a:accent3>
          <a:srgbClr xmlns:mc="http://schemas.openxmlformats.org/markup-compatibility/2006" xmlns:a14="http://schemas.microsoft.com/office/drawing/2010/main" val="B9BAB6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6C6C1" mc:Ignorable=""/>
        </a:accent5>
        <a:accent6>
          <a:srgbClr xmlns:mc="http://schemas.openxmlformats.org/markup-compatibility/2006" xmlns:a14="http://schemas.microsoft.com/office/drawing/2010/main" val="738F98" mc:Ignorable=""/>
        </a:accent6>
        <a:hlink>
          <a:srgbClr xmlns:mc="http://schemas.openxmlformats.org/markup-compatibility/2006" xmlns:a14="http://schemas.microsoft.com/office/drawing/2010/main" val="FFCC66" mc:Ignorable=""/>
        </a:hlink>
        <a:folHlink>
          <a:srgbClr xmlns:mc="http://schemas.openxmlformats.org/markup-compatibility/2006" xmlns:a14="http://schemas.microsoft.com/office/drawing/2010/main" val="E9DCB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11">
        <a:dk1>
          <a:srgbClr xmlns:mc="http://schemas.openxmlformats.org/markup-compatibility/2006" xmlns:a14="http://schemas.microsoft.com/office/drawing/2010/main" val="3E3E5C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66699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60597B" mc:Ignorable=""/>
        </a:accent1>
        <a:accent2>
          <a:srgbClr xmlns:mc="http://schemas.openxmlformats.org/markup-compatibility/2006" xmlns:a14="http://schemas.microsoft.com/office/drawing/2010/main" val="6666FF" mc:Ignorable=""/>
        </a:accent2>
        <a:accent3>
          <a:srgbClr xmlns:mc="http://schemas.openxmlformats.org/markup-compatibility/2006" xmlns:a14="http://schemas.microsoft.com/office/drawing/2010/main" val="B8B8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B6B5BF" mc:Ignorable=""/>
        </a:accent5>
        <a:accent6>
          <a:srgbClr xmlns:mc="http://schemas.openxmlformats.org/markup-compatibility/2006" xmlns:a14="http://schemas.microsoft.com/office/drawing/2010/main" val="5C5CE7" mc:Ignorable=""/>
        </a:accent6>
        <a:hlink>
          <a:srgbClr xmlns:mc="http://schemas.openxmlformats.org/markup-compatibility/2006" xmlns:a14="http://schemas.microsoft.com/office/drawing/2010/main" val="99CCFF" mc:Ignorable=""/>
        </a:hlink>
        <a:folHlink>
          <a:srgbClr xmlns:mc="http://schemas.openxmlformats.org/markup-compatibility/2006" xmlns:a14="http://schemas.microsoft.com/office/drawing/2010/main" val="FFFF9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I_DS Kickoff Meeting (WP1) 12">
        <a:dk1>
          <a:srgbClr xmlns:mc="http://schemas.openxmlformats.org/markup-compatibility/2006" xmlns:a14="http://schemas.microsoft.com/office/drawing/2010/main" val="2D2015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523E26" mc:Ignorable=""/>
        </a:dk2>
        <a:lt2>
          <a:srgbClr xmlns:mc="http://schemas.openxmlformats.org/markup-compatibility/2006" xmlns:a14="http://schemas.microsoft.com/office/drawing/2010/main" val="DFC08D" mc:Ignorable=""/>
        </a:lt2>
        <a:accent1>
          <a:srgbClr xmlns:mc="http://schemas.openxmlformats.org/markup-compatibility/2006" xmlns:a14="http://schemas.microsoft.com/office/drawing/2010/main" val="8C7B70" mc:Ignorable=""/>
        </a:accent1>
        <a:accent2>
          <a:srgbClr xmlns:mc="http://schemas.openxmlformats.org/markup-compatibility/2006" xmlns:a14="http://schemas.microsoft.com/office/drawing/2010/main" val="8F5F2F" mc:Ignorable=""/>
        </a:accent2>
        <a:accent3>
          <a:srgbClr xmlns:mc="http://schemas.openxmlformats.org/markup-compatibility/2006" xmlns:a14="http://schemas.microsoft.com/office/drawing/2010/main" val="B3AFAC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5BFBB" mc:Ignorable=""/>
        </a:accent5>
        <a:accent6>
          <a:srgbClr xmlns:mc="http://schemas.openxmlformats.org/markup-compatibility/2006" xmlns:a14="http://schemas.microsoft.com/office/drawing/2010/main" val="81552A" mc:Ignorable=""/>
        </a:accent6>
        <a:hlink>
          <a:srgbClr xmlns:mc="http://schemas.openxmlformats.org/markup-compatibility/2006" xmlns:a14="http://schemas.microsoft.com/office/drawing/2010/main" val="CCB400" mc:Ignorable=""/>
        </a:hlink>
        <a:folHlink>
          <a:srgbClr xmlns:mc="http://schemas.openxmlformats.org/markup-compatibility/2006" xmlns:a14="http://schemas.microsoft.com/office/drawing/2010/main" val="8C9EA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</Template>
  <TotalTime>1440</TotalTime>
  <Words>420</Words>
  <Application>Microsoft Office PowerPoint</Application>
  <PresentationFormat>On-screen Show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EGI</vt:lpstr>
      <vt:lpstr>EGI-InSPIRE</vt:lpstr>
      <vt:lpstr>The EGI-InSPIRE Project</vt:lpstr>
      <vt:lpstr>Key Challenges</vt:lpstr>
      <vt:lpstr>What will EGI initially focus on?</vt:lpstr>
      <vt:lpstr>EGI means Innovation</vt:lpstr>
      <vt:lpstr>Technology Roadmap</vt:lpstr>
      <vt:lpstr>The Process</vt:lpstr>
      <vt:lpstr>Sustainability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EGI-InSPIRE</dc:title>
  <dc:creator>Steven Newhouse</dc:creator>
  <cp:lastModifiedBy>Steven Newhouse</cp:lastModifiedBy>
  <cp:revision>4</cp:revision>
  <dcterms:created xsi:type="dcterms:W3CDTF">2010-06-01T05:31:38Z</dcterms:created>
  <dcterms:modified xsi:type="dcterms:W3CDTF">2010-06-02T05:31:42Z</dcterms:modified>
</cp:coreProperties>
</file>