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6"/>
  </p:notesMasterIdLst>
  <p:sldIdLst>
    <p:sldId id="302" r:id="rId2"/>
    <p:sldId id="323" r:id="rId3"/>
    <p:sldId id="303" r:id="rId4"/>
    <p:sldId id="324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00"/>
    <a:srgbClr val="D0D8E8"/>
    <a:srgbClr val="E9EDF4"/>
    <a:srgbClr val="EBF68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714" autoAdjust="0"/>
  </p:normalViewPr>
  <p:slideViewPr>
    <p:cSldViewPr>
      <p:cViewPr varScale="1">
        <p:scale>
          <a:sx n="87" d="100"/>
          <a:sy n="87" d="100"/>
        </p:scale>
        <p:origin x="149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672A105D-3D27-4A51-A2A2-65FB6A3B9EE6}" type="datetimeFigureOut">
              <a:rPr lang="en-US"/>
              <a:pPr>
                <a:defRPr/>
              </a:pPr>
              <a:t>5/19/2014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37501649-B9E3-4875-A626-A910092959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7137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501649-B9E3-4875-A626-A9100929597C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2252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501649-B9E3-4875-A626-A9100929597C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923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5800"/>
            <a:ext cx="1447800" cy="579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5" name="Text Box 2"/>
          <p:cNvSpPr txBox="1">
            <a:spLocks noChangeArrowheads="1"/>
          </p:cNvSpPr>
          <p:nvPr userDrawn="1"/>
        </p:nvSpPr>
        <p:spPr bwMode="auto">
          <a:xfrm>
            <a:off x="0" y="6308725"/>
            <a:ext cx="9144000" cy="549275"/>
          </a:xfrm>
          <a:prstGeom prst="rect">
            <a:avLst/>
          </a:prstGeom>
          <a:solidFill>
            <a:srgbClr val="0067B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grpSp>
        <p:nvGrpSpPr>
          <p:cNvPr id="6" name="Group 21"/>
          <p:cNvGrpSpPr>
            <a:grpSpLocks/>
          </p:cNvGrpSpPr>
          <p:nvPr userDrawn="1"/>
        </p:nvGrpSpPr>
        <p:grpSpPr bwMode="auto">
          <a:xfrm>
            <a:off x="0" y="0"/>
            <a:ext cx="9215438" cy="1081088"/>
            <a:chOff x="-1" y="0"/>
            <a:chExt cx="9215439" cy="1081088"/>
          </a:xfrm>
        </p:grpSpPr>
        <p:sp>
          <p:nvSpPr>
            <p:cNvPr id="7" name="Rectangle 4"/>
            <p:cNvSpPr>
              <a:spLocks noChangeArrowheads="1"/>
            </p:cNvSpPr>
            <p:nvPr userDrawn="1"/>
          </p:nvSpPr>
          <p:spPr bwMode="auto">
            <a:xfrm>
              <a:off x="-1" y="0"/>
              <a:ext cx="9144001" cy="1044575"/>
            </a:xfrm>
            <a:prstGeom prst="rect">
              <a:avLst/>
            </a:pr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pic>
          <p:nvPicPr>
            <p:cNvPr id="8" name="Picture 5"/>
            <p:cNvPicPr>
              <a:picLocks noChangeAspect="1" noChangeArrowheads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735138" cy="979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9" name="Rectangle 6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0" name="Freeform 7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custGeom>
              <a:avLst/>
              <a:gdLst/>
              <a:ahLst/>
              <a:cxnLst>
                <a:cxn ang="0">
                  <a:pos x="5000" y="0"/>
                </a:cxn>
                <a:cxn ang="0">
                  <a:pos x="5000" y="2720"/>
                </a:cxn>
                <a:cxn ang="0">
                  <a:pos x="0" y="2720"/>
                </a:cxn>
                <a:cxn ang="0">
                  <a:pos x="2000" y="0"/>
                </a:cxn>
                <a:cxn ang="0">
                  <a:pos x="5000" y="0"/>
                </a:cxn>
              </a:cxnLst>
              <a:rect l="0" t="0" r="r" b="b"/>
              <a:pathLst>
                <a:path w="5001" h="2721">
                  <a:moveTo>
                    <a:pt x="5000" y="0"/>
                  </a:moveTo>
                  <a:lnTo>
                    <a:pt x="5000" y="2720"/>
                  </a:lnTo>
                  <a:lnTo>
                    <a:pt x="0" y="2720"/>
                  </a:lnTo>
                  <a:cubicBezTo>
                    <a:pt x="2000" y="2720"/>
                    <a:pt x="0" y="0"/>
                    <a:pt x="2000" y="0"/>
                  </a:cubicBezTo>
                  <a:cubicBezTo>
                    <a:pt x="2667" y="0"/>
                    <a:pt x="4333" y="0"/>
                    <a:pt x="5000" y="0"/>
                  </a:cubicBezTo>
                </a:path>
              </a:pathLst>
            </a:cu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1" name="Text Box 12"/>
            <p:cNvSpPr txBox="1">
              <a:spLocks noChangeArrowheads="1"/>
            </p:cNvSpPr>
            <p:nvPr userDrawn="1"/>
          </p:nvSpPr>
          <p:spPr bwMode="auto">
            <a:xfrm>
              <a:off x="6551613" y="503238"/>
              <a:ext cx="2663825" cy="57785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5000" rIns="90000" bIns="45000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r>
                <a:rPr lang="en-GB" sz="3200" b="1" dirty="0">
                  <a:solidFill>
                    <a:srgbClr val="FFFFFF"/>
                  </a:solidFill>
                  <a:ea typeface="SimSun" charset="0"/>
                  <a:cs typeface="Arial" pitchFamily="34" charset="0"/>
                </a:rPr>
                <a:t>EGI-</a:t>
              </a:r>
              <a:r>
                <a:rPr lang="en-GB" sz="3200" b="1" dirty="0" err="1">
                  <a:solidFill>
                    <a:srgbClr val="FFFFFF"/>
                  </a:solidFill>
                  <a:ea typeface="SimSun" charset="0"/>
                  <a:cs typeface="Arial" pitchFamily="34" charset="0"/>
                </a:rPr>
                <a:t>InSPIRE</a:t>
              </a:r>
              <a:endParaRPr lang="en-GB" sz="3200" b="1" dirty="0">
                <a:solidFill>
                  <a:srgbClr val="FFFFFF"/>
                </a:solidFill>
                <a:ea typeface="SimSun" charset="0"/>
                <a:cs typeface="Arial" pitchFamily="34" charset="0"/>
              </a:endParaRPr>
            </a:p>
          </p:txBody>
        </p:sp>
      </p:grpSp>
      <p:pic>
        <p:nvPicPr>
          <p:cNvPr id="12" name="Picture 3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3888" y="5713413"/>
            <a:ext cx="7810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3" name="Picture 4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5640388"/>
            <a:ext cx="1447800" cy="588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4" name="Rectangle 17"/>
          <p:cNvSpPr>
            <a:spLocks noChangeArrowheads="1"/>
          </p:cNvSpPr>
          <p:nvPr userDrawn="1"/>
        </p:nvSpPr>
        <p:spPr bwMode="auto">
          <a:xfrm>
            <a:off x="7667625" y="6586538"/>
            <a:ext cx="14478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r"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www.egi.eu</a:t>
            </a:r>
          </a:p>
        </p:txBody>
      </p:sp>
      <p:sp>
        <p:nvSpPr>
          <p:cNvPr id="15" name="Rectangle 18"/>
          <p:cNvSpPr>
            <a:spLocks noChangeArrowheads="1"/>
          </p:cNvSpPr>
          <p:nvPr userDrawn="1"/>
        </p:nvSpPr>
        <p:spPr bwMode="auto">
          <a:xfrm>
            <a:off x="53752" y="6605588"/>
            <a:ext cx="22860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EGI-</a:t>
            </a:r>
            <a:r>
              <a:rPr lang="en-US" sz="1200" dirty="0" err="1">
                <a:solidFill>
                  <a:srgbClr val="FFFFFF"/>
                </a:solidFill>
                <a:ea typeface="SimSun" charset="0"/>
                <a:cs typeface="Arial" pitchFamily="34" charset="0"/>
              </a:rPr>
              <a:t>InSPIRE</a:t>
            </a: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 RI-261323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672" y="2130425"/>
            <a:ext cx="7200800" cy="14700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67744" y="3886200"/>
            <a:ext cx="5832648" cy="1343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0"/>
          </p:nvPr>
        </p:nvSpPr>
        <p:spPr>
          <a:xfrm>
            <a:off x="62136" y="6376670"/>
            <a:ext cx="2133600" cy="365125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39A2D18B-0A31-4D1A-A5D1-D72E94819219}" type="datetime1">
              <a:rPr lang="en-US" smtClean="0"/>
              <a:pPr>
                <a:defRPr/>
              </a:pPr>
              <a:t>5/19/2014</a:t>
            </a:fld>
            <a:endParaRPr lang="en-US" dirty="0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75475" y="6356350"/>
            <a:ext cx="2133600" cy="365125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A53E93C7-7FA6-4B67-89AC-03CBAB78CC3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6410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188" y="1412776"/>
            <a:ext cx="8075612" cy="4525963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9765C5-37FE-4CCC-9D4D-1E3194200BCD}" type="datetime1">
              <a:rPr lang="en-US" smtClean="0"/>
              <a:pPr>
                <a:defRPr/>
              </a:pPr>
              <a:t>5/19/2014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DEF26-A65D-420E-806B-5DECF286FE2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8490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A990E7-BD90-4032-A3A0-4F62A6679964}" type="datetime1">
              <a:rPr lang="en-US" smtClean="0"/>
              <a:pPr>
                <a:defRPr/>
              </a:pPr>
              <a:t>5/19/2014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11AA2-99FE-4BFE-B934-C050D2B5835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7632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2"/>
          <p:cNvSpPr txBox="1">
            <a:spLocks noChangeArrowheads="1"/>
          </p:cNvSpPr>
          <p:nvPr/>
        </p:nvSpPr>
        <p:spPr bwMode="auto">
          <a:xfrm>
            <a:off x="0" y="6308725"/>
            <a:ext cx="9144000" cy="549275"/>
          </a:xfrm>
          <a:prstGeom prst="rect">
            <a:avLst/>
          </a:prstGeom>
          <a:solidFill>
            <a:srgbClr val="0067B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grpSp>
        <p:nvGrpSpPr>
          <p:cNvPr id="1027" name="Group 12"/>
          <p:cNvGrpSpPr>
            <a:grpSpLocks/>
          </p:cNvGrpSpPr>
          <p:nvPr/>
        </p:nvGrpSpPr>
        <p:grpSpPr bwMode="auto">
          <a:xfrm>
            <a:off x="0" y="0"/>
            <a:ext cx="9144000" cy="1044575"/>
            <a:chOff x="-1" y="0"/>
            <a:chExt cx="9144001" cy="1044575"/>
          </a:xfrm>
        </p:grpSpPr>
        <p:sp>
          <p:nvSpPr>
            <p:cNvPr id="8" name="Rectangle 4"/>
            <p:cNvSpPr>
              <a:spLocks noChangeArrowheads="1"/>
            </p:cNvSpPr>
            <p:nvPr userDrawn="1"/>
          </p:nvSpPr>
          <p:spPr bwMode="auto">
            <a:xfrm>
              <a:off x="-1" y="0"/>
              <a:ext cx="9144001" cy="1044575"/>
            </a:xfrm>
            <a:prstGeom prst="rect">
              <a:avLst/>
            </a:pr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pic>
          <p:nvPicPr>
            <p:cNvPr id="1036" name="Picture 5"/>
            <p:cNvPicPr>
              <a:picLocks noChangeAspect="1" noChangeArrowheads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735138" cy="979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10" name="Rectangle 6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1" name="Freeform 7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custGeom>
              <a:avLst/>
              <a:gdLst/>
              <a:ahLst/>
              <a:cxnLst>
                <a:cxn ang="0">
                  <a:pos x="5000" y="0"/>
                </a:cxn>
                <a:cxn ang="0">
                  <a:pos x="5000" y="2720"/>
                </a:cxn>
                <a:cxn ang="0">
                  <a:pos x="0" y="2720"/>
                </a:cxn>
                <a:cxn ang="0">
                  <a:pos x="2000" y="0"/>
                </a:cxn>
                <a:cxn ang="0">
                  <a:pos x="5000" y="0"/>
                </a:cxn>
              </a:cxnLst>
              <a:rect l="0" t="0" r="r" b="b"/>
              <a:pathLst>
                <a:path w="5001" h="2721">
                  <a:moveTo>
                    <a:pt x="5000" y="0"/>
                  </a:moveTo>
                  <a:lnTo>
                    <a:pt x="5000" y="2720"/>
                  </a:lnTo>
                  <a:lnTo>
                    <a:pt x="0" y="2720"/>
                  </a:lnTo>
                  <a:cubicBezTo>
                    <a:pt x="2000" y="2720"/>
                    <a:pt x="0" y="0"/>
                    <a:pt x="2000" y="0"/>
                  </a:cubicBezTo>
                  <a:cubicBezTo>
                    <a:pt x="2667" y="0"/>
                    <a:pt x="4333" y="0"/>
                    <a:pt x="5000" y="0"/>
                  </a:cubicBezTo>
                </a:path>
              </a:pathLst>
            </a:cu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2124075" y="115888"/>
            <a:ext cx="6840538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11188" y="1600200"/>
            <a:ext cx="8075612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913" y="63769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8A1C01B5-5442-4B46-84EB-58D14E104751}" type="datetime1">
              <a:rPr lang="en-US" smtClean="0"/>
              <a:pPr>
                <a:defRPr/>
              </a:pPr>
              <a:t>5/19/2014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9925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B4511AA2-99FE-4BFE-B934-C050D2B583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5" name="Rectangle 17"/>
          <p:cNvSpPr>
            <a:spLocks noChangeArrowheads="1"/>
          </p:cNvSpPr>
          <p:nvPr/>
        </p:nvSpPr>
        <p:spPr bwMode="auto">
          <a:xfrm>
            <a:off x="7667625" y="6586538"/>
            <a:ext cx="14478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r"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www.egi.eu</a:t>
            </a:r>
          </a:p>
        </p:txBody>
      </p:sp>
      <p:sp>
        <p:nvSpPr>
          <p:cNvPr id="16" name="Rectangle 18"/>
          <p:cNvSpPr>
            <a:spLocks noChangeArrowheads="1"/>
          </p:cNvSpPr>
          <p:nvPr/>
        </p:nvSpPr>
        <p:spPr bwMode="auto">
          <a:xfrm>
            <a:off x="53975" y="6605588"/>
            <a:ext cx="22860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EGI-</a:t>
            </a:r>
            <a:r>
              <a:rPr lang="en-US" sz="1200" dirty="0" err="1">
                <a:solidFill>
                  <a:srgbClr val="FFFFFF"/>
                </a:solidFill>
                <a:ea typeface="SimSun" charset="0"/>
                <a:cs typeface="Arial" pitchFamily="34" charset="0"/>
              </a:rPr>
              <a:t>InSPIRE</a:t>
            </a: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 RI-261323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6" r:id="rId2"/>
    <p:sldLayoutId id="2147483658" r:id="rId3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documents.egi.eu/document/2187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672" y="3356992"/>
            <a:ext cx="7200800" cy="1470025"/>
          </a:xfrm>
        </p:spPr>
        <p:txBody>
          <a:bodyPr/>
          <a:lstStyle/>
          <a:p>
            <a:r>
              <a:rPr lang="it-IT" sz="2800" b="1" dirty="0" smtClean="0"/>
              <a:t/>
            </a:r>
            <a:br>
              <a:rPr lang="it-IT" sz="2800" b="1" dirty="0" smtClean="0"/>
            </a:br>
            <a:r>
              <a:rPr lang="it-IT" sz="2800" b="1" dirty="0" smtClean="0"/>
              <a:t>NGI_MARGI</a:t>
            </a:r>
            <a:r>
              <a:rPr lang="it-IT" sz="2800" b="1" dirty="0" smtClean="0"/>
              <a:t/>
            </a:r>
            <a:br>
              <a:rPr lang="it-IT" sz="2800" b="1" dirty="0" smtClean="0"/>
            </a:br>
            <a:r>
              <a:rPr lang="it-IT" sz="2800" b="1" dirty="0" smtClean="0"/>
              <a:t/>
            </a:r>
            <a:br>
              <a:rPr lang="it-IT" sz="2800" b="1" dirty="0" smtClean="0"/>
            </a:br>
            <a:r>
              <a:rPr lang="it-IT" sz="2800" b="1" dirty="0" smtClean="0"/>
              <a:t>Boro Jakimvoski</a:t>
            </a:r>
            <a:br>
              <a:rPr lang="it-IT" sz="2800" b="1" dirty="0" smtClean="0"/>
            </a:br>
            <a:r>
              <a:rPr lang="it-IT" sz="2800" b="1" dirty="0" smtClean="0"/>
              <a:t/>
            </a:r>
            <a:br>
              <a:rPr lang="it-IT" sz="2800" b="1" dirty="0" smtClean="0"/>
            </a:br>
            <a:r>
              <a:rPr lang="it-IT" sz="2800" b="1" dirty="0" smtClean="0"/>
              <a:t/>
            </a:r>
            <a:br>
              <a:rPr lang="it-IT" sz="2800" b="1" dirty="0" smtClean="0"/>
            </a:br>
            <a:r>
              <a:rPr lang="en-GB" sz="2800" b="1" dirty="0" smtClean="0"/>
              <a:t/>
            </a:r>
            <a:br>
              <a:rPr lang="en-GB" sz="2800" b="1" dirty="0" smtClean="0"/>
            </a:br>
            <a:endParaRPr lang="en-GB" sz="2800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9A2D18B-0A31-4D1A-A5D1-D72E94819219}" type="datetime1">
              <a:rPr lang="en-US" smtClean="0"/>
              <a:pPr>
                <a:defRPr/>
              </a:pPr>
              <a:t>5/19/2014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3E93C7-7FA6-4B67-89AC-03CBAB78CC39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Disclaimer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24744"/>
            <a:ext cx="8964488" cy="4525963"/>
          </a:xfrm>
        </p:spPr>
        <p:txBody>
          <a:bodyPr/>
          <a:lstStyle/>
          <a:p>
            <a:r>
              <a:rPr lang="it-IT" sz="2400" b="1" i="1" dirty="0"/>
              <a:t>This presentation template is meant to provide NILs</a:t>
            </a:r>
            <a:br>
              <a:rPr lang="it-IT" sz="2400" b="1" i="1" dirty="0"/>
            </a:br>
            <a:r>
              <a:rPr lang="it-IT" sz="2400" b="1" i="1" dirty="0"/>
              <a:t>with an instrument to </a:t>
            </a:r>
            <a:r>
              <a:rPr lang="it-IT" sz="2400" b="1" i="1" dirty="0" smtClean="0"/>
              <a:t>discuss ideas for user-support and service innovation in H2020 that could become part of the activity of an EGI-Engage Competence Centre </a:t>
            </a:r>
            <a:r>
              <a:rPr lang="it-IT" sz="1800" b="1" i="1" dirty="0" smtClean="0"/>
              <a:t>(</a:t>
            </a:r>
            <a:r>
              <a:rPr lang="en-GB" sz="1800" dirty="0">
                <a:hlinkClick r:id="rId2"/>
              </a:rPr>
              <a:t>https://</a:t>
            </a:r>
            <a:r>
              <a:rPr lang="en-GB" sz="1800" dirty="0" smtClean="0">
                <a:hlinkClick r:id="rId2"/>
              </a:rPr>
              <a:t>documents.egi.eu/document/2187</a:t>
            </a:r>
            <a:r>
              <a:rPr lang="en-GB" sz="1800" dirty="0" smtClean="0"/>
              <a:t>)</a:t>
            </a:r>
            <a:endParaRPr lang="it-IT" sz="2400" b="1" i="1" dirty="0" smtClean="0"/>
          </a:p>
          <a:p>
            <a:r>
              <a:rPr lang="it-IT" sz="2400" b="1" i="1" dirty="0" smtClean="0"/>
              <a:t>User support activities include</a:t>
            </a:r>
          </a:p>
          <a:p>
            <a:pPr lvl="1"/>
            <a:r>
              <a:rPr lang="it-IT" sz="2000" b="1" i="1" dirty="0" smtClean="0"/>
              <a:t>Training and education</a:t>
            </a:r>
          </a:p>
          <a:p>
            <a:pPr lvl="1"/>
            <a:r>
              <a:rPr lang="it-IT" sz="2000" b="1" i="1" dirty="0" smtClean="0"/>
              <a:t>Technical support and consultancy to existing and prospective user communities</a:t>
            </a:r>
          </a:p>
          <a:p>
            <a:pPr lvl="1"/>
            <a:r>
              <a:rPr lang="it-IT" sz="2000" b="1" i="1" dirty="0" smtClean="0"/>
              <a:t>Innovation and pre-production</a:t>
            </a:r>
          </a:p>
          <a:p>
            <a:pPr lvl="2"/>
            <a:r>
              <a:rPr lang="it-IT" sz="1600" b="1" i="1" dirty="0" smtClean="0"/>
              <a:t>of new capabilities to the EGI services portfolio (infrastructure platform, cloud and grid platforms), the integration of  new ICT technologies</a:t>
            </a:r>
          </a:p>
          <a:p>
            <a:pPr lvl="2"/>
            <a:r>
              <a:rPr lang="it-IT" sz="1600" b="1" i="1" dirty="0" smtClean="0"/>
              <a:t>of Virtual Research Environments to be integrated with existing and new EGI capabilities</a:t>
            </a:r>
            <a:endParaRPr lang="en-GB" sz="1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89765C5-37FE-4CCC-9D4D-1E3194200BCD}" type="datetime1">
              <a:rPr lang="en-US" smtClean="0"/>
              <a:pPr>
                <a:defRPr/>
              </a:pPr>
              <a:t>5/19/2014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ADEF26-A65D-420E-806B-5DECF286FE21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41814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 smtClean="0"/>
              <a:t>Main relevant communities</a:t>
            </a:r>
            <a:endParaRPr lang="en-GB" sz="4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89765C5-37FE-4CCC-9D4D-1E3194200BCD}" type="datetime1">
              <a:rPr lang="en-US" smtClean="0"/>
              <a:pPr>
                <a:defRPr/>
              </a:pPr>
              <a:t>5/19/2014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ADEF26-A65D-420E-806B-5DECF286FE21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graphicFrame>
        <p:nvGraphicFramePr>
          <p:cNvPr id="7" name="Tabel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9601156"/>
              </p:ext>
            </p:extLst>
          </p:nvPr>
        </p:nvGraphicFramePr>
        <p:xfrm>
          <a:off x="0" y="1124745"/>
          <a:ext cx="9144000" cy="518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7655"/>
                <a:gridCol w="6096345"/>
              </a:tblGrid>
              <a:tr h="342432">
                <a:tc>
                  <a:txBody>
                    <a:bodyPr/>
                    <a:lstStyle/>
                    <a:p>
                      <a:r>
                        <a:rPr lang="en-US" dirty="0" smtClean="0"/>
                        <a:t>User community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User support project</a:t>
                      </a:r>
                      <a:endParaRPr lang="en-US" dirty="0"/>
                    </a:p>
                  </a:txBody>
                  <a:tcPr/>
                </a:tc>
              </a:tr>
              <a:tr h="108437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/>
                        <a:t> </a:t>
                      </a:r>
                      <a:r>
                        <a:rPr lang="en-US" sz="1600" b="1" dirty="0" err="1" smtClean="0"/>
                        <a:t>CompChem</a:t>
                      </a:r>
                      <a:r>
                        <a:rPr lang="en-US" sz="1600" b="1" baseline="0" dirty="0" smtClean="0"/>
                        <a:t> </a:t>
                      </a:r>
                      <a:endParaRPr lang="en-US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To support the porting of workflows to EGI</a:t>
                      </a:r>
                    </a:p>
                    <a:p>
                      <a:pPr marL="285750" indent="-285750" algn="l">
                        <a:buFont typeface="Arial" pitchFamily="34" charset="0"/>
                        <a:buChar char="•"/>
                      </a:pP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Hybrid Classical/Quantum Molecular Dynamics, Quantum Mechanical Computer Simulation</a:t>
                      </a:r>
                    </a:p>
                    <a:p>
                      <a:pPr marL="285750" indent="-285750" algn="l">
                        <a:buFont typeface="Arial" pitchFamily="34" charset="0"/>
                        <a:buChar char="•"/>
                      </a:pP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Development of reliable and robust models that explicitly include the condensed phase environment</a:t>
                      </a:r>
                    </a:p>
                  </a:txBody>
                  <a:tcPr/>
                </a:tc>
              </a:tr>
              <a:tr h="88461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err="1" smtClean="0"/>
                        <a:t>CompPhy</a:t>
                      </a:r>
                      <a:endParaRPr lang="en-US" sz="1600" b="1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Support </a:t>
                      </a: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 porting of </a:t>
                      </a: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workflows </a:t>
                      </a: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 </a:t>
                      </a: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EGI for:</a:t>
                      </a:r>
                    </a:p>
                    <a:p>
                      <a:pPr marL="285750" indent="-285750" algn="l">
                        <a:buFont typeface="Arial" pitchFamily="34" charset="0"/>
                        <a:buChar char="•"/>
                      </a:pP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calculate multivariable functions which arise with Schrodinger equation in general using genetic algorithms</a:t>
                      </a:r>
                    </a:p>
                    <a:p>
                      <a:pPr marL="285750" indent="-285750" algn="l">
                        <a:buFont typeface="Arial" pitchFamily="34" charset="0"/>
                        <a:buChar char="•"/>
                      </a:pP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analytical solutions to the ODE and PDE that appear in physical research</a:t>
                      </a:r>
                      <a:endParaRPr lang="en-US" sz="14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68486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/>
                        <a:t>Eco and </a:t>
                      </a:r>
                      <a:r>
                        <a:rPr lang="en-US" sz="1600" b="1" dirty="0" err="1" smtClean="0"/>
                        <a:t>Enviro</a:t>
                      </a:r>
                      <a:endParaRPr lang="en-US" sz="1600" b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Support porting of new applications </a:t>
                      </a: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 EGI for:</a:t>
                      </a:r>
                    </a:p>
                    <a:p>
                      <a:pPr marL="2857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modeling and simulation of air pollution particles, storing and processing large data quantities derived from air quality sensors. </a:t>
                      </a:r>
                      <a:endParaRPr lang="en-US" sz="14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48511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/>
                        <a:t>Biomedical research</a:t>
                      </a:r>
                      <a:endParaRPr lang="en-US" sz="1600" b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Support porting of new applications to EGI for:</a:t>
                      </a:r>
                    </a:p>
                    <a:p>
                      <a:pPr marL="2857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Freesurfer</a:t>
                      </a:r>
                      <a:endParaRPr lang="en-US" sz="14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68486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/>
                        <a:t>Cryptography and coding</a:t>
                      </a:r>
                      <a:r>
                        <a:rPr lang="en-US" sz="1600" b="1" baseline="0" dirty="0" smtClean="0"/>
                        <a:t> theory</a:t>
                      </a:r>
                      <a:endParaRPr lang="en-US" sz="1600" b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Support porting of new applications to EGI for:</a:t>
                      </a:r>
                    </a:p>
                    <a:p>
                      <a:pPr marL="2857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Evaluation of new crypto systems, hashing functions, …</a:t>
                      </a:r>
                    </a:p>
                    <a:p>
                      <a:pPr marL="2857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New coding algorithms evaluation </a:t>
                      </a:r>
                      <a:endParaRPr lang="en-US" sz="14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73028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/>
                        <a:t>Network research</a:t>
                      </a:r>
                      <a:endParaRPr lang="en-US" sz="1600" b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Support porting of new applications to EGI for:</a:t>
                      </a:r>
                    </a:p>
                    <a:p>
                      <a:pPr marL="2857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modeling and simulation of wireless network  signal propagation</a:t>
                      </a:r>
                    </a:p>
                    <a:p>
                      <a:pPr marL="2857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Development of virtual networking research </a:t>
                      </a:r>
                      <a:r>
                        <a:rPr lang="en-US" sz="1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testbed</a:t>
                      </a:r>
                      <a:endParaRPr lang="en-US" sz="14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600" dirty="0"/>
              <a:t>User support activities </a:t>
            </a:r>
            <a:r>
              <a:rPr lang="it-IT" sz="3600" dirty="0" smtClean="0"/>
              <a:t>include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i="1" dirty="0" smtClean="0"/>
              <a:t>NGI_MARGI is supporting the national researchers in:</a:t>
            </a:r>
          </a:p>
          <a:p>
            <a:pPr lvl="1"/>
            <a:r>
              <a:rPr lang="it-IT" i="1" dirty="0" smtClean="0"/>
              <a:t>Porting of applications on the Grid</a:t>
            </a:r>
            <a:endParaRPr lang="it-IT" i="1" dirty="0"/>
          </a:p>
          <a:p>
            <a:pPr lvl="1"/>
            <a:r>
              <a:rPr lang="it-IT" i="1" dirty="0" smtClean="0"/>
              <a:t>Regular Grid training activitiess for users</a:t>
            </a:r>
          </a:p>
          <a:p>
            <a:pPr lvl="1"/>
            <a:r>
              <a:rPr lang="it-IT" i="1" dirty="0" smtClean="0"/>
              <a:t>Disseminate information regarding the VRC</a:t>
            </a:r>
          </a:p>
          <a:p>
            <a:pPr lvl="1"/>
            <a:endParaRPr lang="it-IT" i="1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89765C5-37FE-4CCC-9D4D-1E3194200BCD}" type="datetime1">
              <a:rPr lang="en-US" smtClean="0"/>
              <a:pPr>
                <a:defRPr/>
              </a:pPr>
              <a:t>5/19/2014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ADEF26-A65D-420E-806B-5DECF286FE21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8380998"/>
      </p:ext>
    </p:extLst>
  </p:cSld>
  <p:clrMapOvr>
    <a:masterClrMapping/>
  </p:clrMapOvr>
</p:sld>
</file>

<file path=ppt/theme/theme1.xml><?xml version="1.0" encoding="utf-8"?>
<a:theme xmlns:a="http://schemas.openxmlformats.org/drawingml/2006/main" name="EGI-InSPIRE-Slide-Template_v4-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EGI-InSPIRE-Slide-Template_v4-1</Template>
  <TotalTime>1774</TotalTime>
  <Words>221</Words>
  <Application>Microsoft Office PowerPoint</Application>
  <PresentationFormat>On-screen Show (4:3)</PresentationFormat>
  <Paragraphs>49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SimSun</vt:lpstr>
      <vt:lpstr>Arial</vt:lpstr>
      <vt:lpstr>Calibri</vt:lpstr>
      <vt:lpstr>EGI-InSPIRE-Slide-Template_v4-1</vt:lpstr>
      <vt:lpstr> NGI_MARGI  Boro Jakimvoski    </vt:lpstr>
      <vt:lpstr>Disclaimer</vt:lpstr>
      <vt:lpstr>Main relevant communities</vt:lpstr>
      <vt:lpstr>User support activities include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Outreach in EGI-InSPIRE PY4 and PY5</dc:title>
  <dc:creator>Tiziana Ferrari</dc:creator>
  <cp:lastModifiedBy>Боро Јакимовки</cp:lastModifiedBy>
  <cp:revision>565</cp:revision>
  <dcterms:created xsi:type="dcterms:W3CDTF">2013-10-15T23:33:54Z</dcterms:created>
  <dcterms:modified xsi:type="dcterms:W3CDTF">2014-05-19T13:30:59Z</dcterms:modified>
</cp:coreProperties>
</file>