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67" r:id="rId3"/>
  </p:sldMasterIdLst>
  <p:notesMasterIdLst>
    <p:notesMasterId r:id="rId19"/>
  </p:notesMasterIdLst>
  <p:sldIdLst>
    <p:sldId id="431" r:id="rId4"/>
    <p:sldId id="422" r:id="rId5"/>
    <p:sldId id="435" r:id="rId6"/>
    <p:sldId id="436" r:id="rId7"/>
    <p:sldId id="437" r:id="rId8"/>
    <p:sldId id="400" r:id="rId9"/>
    <p:sldId id="404" r:id="rId10"/>
    <p:sldId id="438" r:id="rId11"/>
    <p:sldId id="425" r:id="rId12"/>
    <p:sldId id="426" r:id="rId13"/>
    <p:sldId id="432" r:id="rId14"/>
    <p:sldId id="429" r:id="rId15"/>
    <p:sldId id="440" r:id="rId16"/>
    <p:sldId id="439" r:id="rId17"/>
    <p:sldId id="44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9" autoAdjust="0"/>
    <p:restoredTop sz="99281" autoAdjust="0"/>
  </p:normalViewPr>
  <p:slideViewPr>
    <p:cSldViewPr>
      <p:cViewPr varScale="1">
        <p:scale>
          <a:sx n="69" d="100"/>
          <a:sy n="69" d="100"/>
        </p:scale>
        <p:origin x="-132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16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22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2/10/2012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72801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88846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322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97D46E-FE48-44A4-AD90-540913E2D176}" type="datetime1">
              <a:rPr lang="en-GB" smtClean="0"/>
              <a:pPr>
                <a:defRPr/>
              </a:pPr>
              <a:t>10/02/2012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958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E62C6-D1EF-4B99-989A-B9519A5E871F}" type="datetime1">
              <a:rPr lang="en-GB" smtClean="0"/>
              <a:pPr>
                <a:defRPr/>
              </a:pPr>
              <a:t>10/02/2012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37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0CC5-E9F9-4C4F-9E6E-CE4C8550E4EA}" type="datetime1">
              <a:rPr lang="en-GB" smtClean="0"/>
              <a:pPr>
                <a:defRPr/>
              </a:pPr>
              <a:t>10/02/2012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CEFB69-3A1A-40F9-A725-6A056CDB5DB5}" type="datetime1">
              <a:rPr lang="en-GB" smtClean="0"/>
              <a:pPr>
                <a:defRPr/>
              </a:pPr>
              <a:t>10/02/2012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="" xmlns:p14="http://schemas.microsoft.com/office/powerpoint/2010/main" val="229641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A3A6-4ECE-4A33-8B95-A9F524F2275D}" type="datetime1">
              <a:rPr lang="en-GB" smtClean="0"/>
              <a:pPr>
                <a:defRPr/>
              </a:pPr>
              <a:t>10/02/2012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849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8EB56-51B2-4437-9BE3-4E42C28E0E2C}" type="datetime1">
              <a:rPr lang="en-GB" smtClean="0"/>
              <a:pPr>
                <a:defRPr/>
              </a:pPr>
              <a:t>10/02/2012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763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0A0A1B-C4C1-4A44-A1B4-F234FFA1D13E}" type="datetime1">
              <a:rPr lang="en-GB" smtClean="0"/>
              <a:pPr>
                <a:defRPr/>
              </a:pPr>
              <a:t>10/02/2012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Workshops on e-Science workflows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http://go.egi.eu/workflowworkshops 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641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10/02/2012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Workshops on e-Science workflows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http://go.egi.eu/workflowworkshops </a:t>
            </a:r>
          </a:p>
        </p:txBody>
      </p:sp>
    </p:spTree>
    <p:extLst>
      <p:ext uri="{BB962C8B-B14F-4D97-AF65-F5344CB8AC3E}">
        <p14:creationId xmlns="" xmlns:p14="http://schemas.microsoft.com/office/powerpoint/2010/main" val="223849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978D5-D72A-4623-A9C8-7EA007951FE5}" type="datetime1">
              <a:rPr lang="en-GB" smtClean="0"/>
              <a:pPr>
                <a:defRPr/>
              </a:pPr>
              <a:t>10/02/2012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Workshops on e-Science workflows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http://go.egi.eu/workflowworkshops </a:t>
            </a:r>
          </a:p>
        </p:txBody>
      </p:sp>
    </p:spTree>
    <p:extLst>
      <p:ext uri="{BB962C8B-B14F-4D97-AF65-F5344CB8AC3E}">
        <p14:creationId xmlns="" xmlns:p14="http://schemas.microsoft.com/office/powerpoint/2010/main" val="22776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3306D1-B4EE-4158-A0CE-5BE46619B428}" type="datetime1">
              <a:rPr lang="en-GB" smtClean="0"/>
              <a:pPr>
                <a:defRPr/>
              </a:pPr>
              <a:t>10/02/2012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5F0523-ED96-41FF-B10D-24B87089AAC0}" type="datetime1">
              <a:rPr lang="en-GB" smtClean="0"/>
              <a:pPr>
                <a:defRPr/>
              </a:pPr>
              <a:t>10/02/2012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792988-DDA9-4FE9-9344-81D3F27A3F97}" type="datetime1">
              <a:rPr lang="en-GB" smtClean="0"/>
              <a:pPr>
                <a:defRPr/>
              </a:pPr>
              <a:t>10/02/2012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ucst@egi.e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egi.eu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egi.eu/user-support/gadgets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.eu/blog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iki.egi.eu/wiki/Virtual_Team_Project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iki.egi.eu/wiki/Fedcloud-tf:FederatedCloudsTaskForce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i.eu/user-support/getting_help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.eu/user-support/vrc_gateways" TargetMode="External"/><Relationship Id="rId2" Type="http://schemas.openxmlformats.org/officeDocument/2006/relationships/hyperlink" Target="https://www.egi.eu/indico/categoryDisplay.py?categId=21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t.egi.eu/guest/Ticket/Display.html?id=1778" TargetMode="External"/><Relationship Id="rId2" Type="http://schemas.openxmlformats.org/officeDocument/2006/relationships/hyperlink" Target="https://rt.egi.eu/guest/Ticket/Display.html?id=2769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iki.egi.eu/wiki/Service_APIs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appdb.egi.eu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1412776"/>
            <a:ext cx="7668344" cy="2450703"/>
          </a:xfrm>
        </p:spPr>
        <p:txBody>
          <a:bodyPr/>
          <a:lstStyle/>
          <a:p>
            <a:r>
              <a:rPr lang="en-GB" smtClean="0"/>
              <a:t>E-Science workflows:</a:t>
            </a:r>
            <a:br>
              <a:rPr lang="en-GB" smtClean="0"/>
            </a:br>
            <a:r>
              <a:rPr lang="en-GB" smtClean="0"/>
              <a:t>The EGI perspective</a:t>
            </a:r>
            <a:endParaRPr lang="en-GB" dirty="0" smtClean="0"/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79CEE8-73BE-4A9D-9D9C-35F056CEE5FF}" type="datetime1">
              <a:rPr lang="en-GB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10/02/2012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74633-1977-4342-8111-E3D962A32562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i-FI" smtClean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339752" y="3598168"/>
            <a:ext cx="5832648" cy="1343000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err="1" smtClean="0"/>
              <a:t>Gergely</a:t>
            </a:r>
            <a:r>
              <a:rPr lang="en-GB" smtClean="0"/>
              <a:t> Sipos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gergely.sipos@egi.eu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Promoting solutions:</a:t>
            </a:r>
            <a:br>
              <a:rPr lang="en-GB" sz="3600" smtClean="0"/>
            </a:br>
            <a:r>
              <a:rPr lang="en-GB" sz="3600" smtClean="0"/>
              <a:t>Training </a:t>
            </a:r>
            <a:r>
              <a:rPr lang="en-GB" sz="3600" dirty="0" smtClean="0"/>
              <a:t>Marketplace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496" y="1196752"/>
            <a:ext cx="388880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Benefits: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1463" lvl="0" indent="-271463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Register </a:t>
            </a:r>
          </a:p>
          <a:p>
            <a:pPr marL="714375" lvl="1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training events, expertise, services, materials, resources</a:t>
            </a:r>
            <a:r>
              <a:rPr lang="en-GB" smtClean="0"/>
              <a:t>, online courses, university </a:t>
            </a:r>
            <a:r>
              <a:rPr lang="en-GB" dirty="0" smtClean="0"/>
              <a:t>courses  </a:t>
            </a: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Browse and search</a:t>
            </a: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Request training services</a:t>
            </a: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Access through web page and </a:t>
            </a:r>
            <a:r>
              <a:rPr lang="en-GB" smtClean="0">
                <a:solidFill>
                  <a:srgbClr val="FF0000"/>
                </a:solidFill>
              </a:rPr>
              <a:t>web gadget</a:t>
            </a: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endParaRPr lang="en-GB" smtClean="0">
              <a:solidFill>
                <a:srgbClr val="FF0000"/>
              </a:solidFill>
            </a:endParaRP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endParaRPr lang="en-GB" smtClean="0">
              <a:solidFill>
                <a:srgbClr val="FF0000"/>
              </a:solidFill>
            </a:endParaRP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endParaRPr lang="en-GB" smtClean="0">
              <a:solidFill>
                <a:srgbClr val="FF0000"/>
              </a:solidFill>
            </a:endParaRPr>
          </a:p>
          <a:p>
            <a:pPr marL="257175" lvl="0" indent="-171450">
              <a:spcBef>
                <a:spcPct val="20000"/>
              </a:spcBef>
            </a:pPr>
            <a:endParaRPr lang="en-GB" sz="2400" smtClean="0">
              <a:solidFill>
                <a:srgbClr val="FF0000"/>
              </a:solidFill>
              <a:hlinkClick r:id="rId3"/>
            </a:endParaRPr>
          </a:p>
          <a:p>
            <a:pPr marL="257175" lvl="0" indent="-171450">
              <a:spcBef>
                <a:spcPct val="20000"/>
              </a:spcBef>
            </a:pPr>
            <a:r>
              <a:rPr lang="en-GB" sz="2400" smtClean="0">
                <a:solidFill>
                  <a:srgbClr val="FF0000"/>
                </a:solidFill>
                <a:hlinkClick r:id="rId3"/>
              </a:rPr>
              <a:t>http://training.egi.eu</a:t>
            </a:r>
            <a:r>
              <a:rPr lang="en-GB" sz="2400" smtClean="0">
                <a:solidFill>
                  <a:srgbClr val="FF0000"/>
                </a:solidFill>
              </a:rPr>
              <a:t>  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257175" lvl="0" indent="-171450">
              <a:spcBef>
                <a:spcPct val="20000"/>
              </a:spcBef>
            </a:pPr>
            <a:endParaRPr lang="en-GB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5496" y="4293096"/>
            <a:ext cx="432085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GB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96752"/>
            <a:ext cx="5930733" cy="352137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9564" y="1484784"/>
            <a:ext cx="3336932" cy="276872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204864"/>
            <a:ext cx="3564007" cy="275728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8643" y="2636912"/>
            <a:ext cx="3453717" cy="358995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2280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Web gadgets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20" y="1052736"/>
            <a:ext cx="9035480" cy="4525963"/>
          </a:xfrm>
        </p:spPr>
        <p:txBody>
          <a:bodyPr/>
          <a:lstStyle/>
          <a:p>
            <a:pPr marL="177800" indent="-177800"/>
            <a:r>
              <a:rPr lang="en-GB" sz="2800" dirty="0" smtClean="0"/>
              <a:t>An alternative way </a:t>
            </a:r>
            <a:r>
              <a:rPr lang="en-GB" sz="2800" smtClean="0"/>
              <a:t>of reusing services</a:t>
            </a:r>
          </a:p>
          <a:p>
            <a:pPr marL="177800" indent="-177800"/>
            <a:r>
              <a:rPr lang="en-GB" sz="2800" smtClean="0"/>
              <a:t>Benefits</a:t>
            </a:r>
          </a:p>
          <a:p>
            <a:pPr lvl="1"/>
            <a:r>
              <a:rPr lang="en-GB" sz="2400" smtClean="0"/>
              <a:t>Customisability</a:t>
            </a:r>
            <a:endParaRPr lang="en-GB" sz="2400" dirty="0" smtClean="0"/>
          </a:p>
          <a:p>
            <a:pPr lvl="1"/>
            <a:r>
              <a:rPr lang="en-GB" sz="2400" dirty="0" smtClean="0"/>
              <a:t>Reusability</a:t>
            </a:r>
          </a:p>
          <a:p>
            <a:pPr lvl="1"/>
            <a:r>
              <a:rPr lang="en-GB" sz="2400" dirty="0" smtClean="0"/>
              <a:t>Compatibility </a:t>
            </a:r>
          </a:p>
          <a:p>
            <a:pPr marL="177800" indent="-177800"/>
            <a:r>
              <a:rPr lang="en-GB" sz="2800" dirty="0" smtClean="0"/>
              <a:t>Existing gadgets:</a:t>
            </a:r>
          </a:p>
          <a:p>
            <a:pPr lvl="1"/>
            <a:r>
              <a:rPr lang="en-GB" sz="2400" dirty="0" smtClean="0"/>
              <a:t>Application Database</a:t>
            </a:r>
          </a:p>
          <a:p>
            <a:pPr lvl="1"/>
            <a:r>
              <a:rPr lang="en-GB" sz="2400" dirty="0" smtClean="0"/>
              <a:t>Training Marketplace</a:t>
            </a:r>
          </a:p>
          <a:p>
            <a:pPr lvl="1"/>
            <a:r>
              <a:rPr lang="en-GB" sz="2400" dirty="0" smtClean="0"/>
              <a:t>Requirement Tracker</a:t>
            </a:r>
          </a:p>
          <a:p>
            <a:pPr marL="177800" indent="-177800"/>
            <a:r>
              <a:rPr lang="en-GB" sz="2800" dirty="0" smtClean="0">
                <a:solidFill>
                  <a:srgbClr val="FF0000"/>
                </a:solidFill>
              </a:rPr>
              <a:t>Use and </a:t>
            </a:r>
            <a:r>
              <a:rPr lang="en-GB" sz="2800" smtClean="0">
                <a:solidFill>
                  <a:srgbClr val="FF0000"/>
                </a:solidFill>
              </a:rPr>
              <a:t>develop gadgets &amp; share them through EGI:</a:t>
            </a:r>
            <a:endParaRPr lang="en-GB" sz="2800" dirty="0" smtClean="0">
              <a:solidFill>
                <a:srgbClr val="FF0000"/>
              </a:solidFill>
            </a:endParaRPr>
          </a:p>
          <a:p>
            <a:pPr marL="177800" indent="0">
              <a:buNone/>
            </a:pPr>
            <a:r>
              <a:rPr lang="en-GB" sz="2800" smtClean="0">
                <a:hlinkClick r:id="rId2"/>
              </a:rPr>
              <a:t>www.egi.eu/user-support/gadgets</a:t>
            </a:r>
            <a:r>
              <a:rPr lang="en-GB" sz="2800" smtClean="0"/>
              <a:t> </a:t>
            </a:r>
            <a:r>
              <a:rPr lang="en-GB" sz="2800" smtClean="0">
                <a:solidFill>
                  <a:srgbClr val="FF0000"/>
                </a:solidFill>
              </a:rPr>
              <a:t>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10/02/2012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916832"/>
            <a:ext cx="3024336" cy="33145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5508" y="1772816"/>
            <a:ext cx="3336932" cy="276872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595082"/>
            <a:ext cx="4359771" cy="19779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Outreach to new communities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79301"/>
            <a:ext cx="8964488" cy="4525963"/>
          </a:xfrm>
        </p:spPr>
        <p:txBody>
          <a:bodyPr/>
          <a:lstStyle/>
          <a:p>
            <a:r>
              <a:rPr lang="en-GB" sz="2400" dirty="0" smtClean="0"/>
              <a:t>Dissemination </a:t>
            </a:r>
            <a:r>
              <a:rPr lang="en-GB" sz="2400" smtClean="0"/>
              <a:t>teams of EGI.eu </a:t>
            </a:r>
            <a:br>
              <a:rPr lang="en-GB" sz="2400" smtClean="0"/>
            </a:br>
            <a:r>
              <a:rPr lang="en-GB" sz="2400" smtClean="0"/>
              <a:t>and </a:t>
            </a:r>
            <a:r>
              <a:rPr lang="en-GB" sz="2400" dirty="0" smtClean="0"/>
              <a:t>(some) NGIs</a:t>
            </a:r>
          </a:p>
          <a:p>
            <a:pPr marL="977900" lvl="2"/>
            <a:r>
              <a:rPr lang="en-GB" sz="1800" dirty="0" smtClean="0"/>
              <a:t>EGI Blog (</a:t>
            </a:r>
            <a:r>
              <a:rPr lang="en-GB" sz="1800" dirty="0" smtClean="0">
                <a:hlinkClick r:id="rId3"/>
              </a:rPr>
              <a:t>www.egi.eu/blog</a:t>
            </a:r>
            <a:r>
              <a:rPr lang="en-GB" sz="1800" dirty="0" smtClean="0"/>
              <a:t>) </a:t>
            </a:r>
          </a:p>
          <a:p>
            <a:pPr marL="977900" lvl="2"/>
            <a:r>
              <a:rPr lang="en-GB" sz="1800" smtClean="0"/>
              <a:t>EGI-InSPIRE Newsletters</a:t>
            </a:r>
            <a:endParaRPr lang="en-GB" sz="1800" dirty="0" smtClean="0"/>
          </a:p>
          <a:p>
            <a:pPr marL="977900" lvl="2"/>
            <a:r>
              <a:rPr lang="en-GB" sz="1800" smtClean="0"/>
              <a:t>Web news</a:t>
            </a:r>
          </a:p>
          <a:p>
            <a:pPr marL="977900" lvl="2"/>
            <a:r>
              <a:rPr lang="en-GB" sz="1800" smtClean="0"/>
              <a:t>Twitter &amp; Facebook</a:t>
            </a:r>
            <a:endParaRPr lang="en-GB" smtClean="0"/>
          </a:p>
          <a:p>
            <a:r>
              <a:rPr lang="en-GB" sz="2400" smtClean="0"/>
              <a:t>Support teams with contacts within the NGIs</a:t>
            </a:r>
            <a:endParaRPr lang="en-GB" sz="2400" dirty="0" smtClean="0"/>
          </a:p>
          <a:p>
            <a:pPr lvl="1"/>
            <a:r>
              <a:rPr lang="en-GB" sz="1800" smtClean="0"/>
              <a:t>Respontible for outreach to new communities</a:t>
            </a:r>
          </a:p>
          <a:p>
            <a:pPr lvl="1"/>
            <a:r>
              <a:rPr lang="en-GB" sz="1800" smtClean="0"/>
              <a:t>Work on specific outreach projects: </a:t>
            </a:r>
            <a:r>
              <a:rPr lang="en-GB" sz="1800" smtClean="0">
                <a:hlinkClick r:id="rId4"/>
              </a:rPr>
              <a:t>https://wiki.egi.eu/wiki/Virtual_Team_Projects</a:t>
            </a:r>
            <a:r>
              <a:rPr lang="en-GB" sz="1800" smtClean="0"/>
              <a:t>, e.g.</a:t>
            </a:r>
          </a:p>
          <a:p>
            <a:pPr lvl="2"/>
            <a:r>
              <a:rPr lang="en-GB" sz="1400" smtClean="0"/>
              <a:t>Establish an EGI VRC for </a:t>
            </a:r>
          </a:p>
          <a:p>
            <a:pPr lvl="3"/>
            <a:r>
              <a:rPr lang="en-GB" sz="1100" smtClean="0"/>
              <a:t>Sound and Music Grid Computing; for GAIA-Space Grid Computing; for Fire &amp; smoke simulation; etc.</a:t>
            </a:r>
          </a:p>
          <a:p>
            <a:pPr lvl="2"/>
            <a:r>
              <a:rPr lang="en-GB" sz="1400" smtClean="0"/>
              <a:t>ESFRI contact list</a:t>
            </a:r>
          </a:p>
          <a:p>
            <a:pPr lvl="2"/>
            <a:r>
              <a:rPr lang="en-GB" sz="1400" smtClean="0"/>
              <a:t>Organise a high impact presence for EGI at EGU General Assembly</a:t>
            </a:r>
          </a:p>
          <a:p>
            <a:pPr lvl="2"/>
            <a:r>
              <a:rPr lang="en-GB" sz="1400" smtClean="0"/>
              <a:t>Assessing the adoption of Federated Identity Providers within EGI</a:t>
            </a:r>
            <a:endParaRPr lang="en-GB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98377-E93E-4F4D-B216-752D7869D54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340768"/>
            <a:ext cx="1757941" cy="1872208"/>
          </a:xfrm>
          <a:prstGeom prst="rect">
            <a:avLst/>
          </a:prstGeom>
          <a:ln w="12700">
            <a:solidFill>
              <a:schemeClr val="tx2">
                <a:lumMod val="75000"/>
              </a:schemeClr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97673">
            <a:off x="7555928" y="1633100"/>
            <a:ext cx="1313806" cy="146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38069">
            <a:off x="5187618" y="1616427"/>
            <a:ext cx="1094194" cy="146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4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568952" cy="518457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Sustainability</a:t>
            </a:r>
          </a:p>
          <a:p>
            <a:pPr lvl="1"/>
            <a:r>
              <a:rPr lang="en-US" dirty="0" smtClean="0"/>
              <a:t>18K </a:t>
            </a:r>
            <a:r>
              <a:rPr lang="en-US" smtClean="0"/>
              <a:t>users at the moment but </a:t>
            </a:r>
            <a:r>
              <a:rPr lang="en-US" dirty="0" smtClean="0"/>
              <a:t>1.8M publicly </a:t>
            </a:r>
            <a:r>
              <a:rPr lang="en-US" smtClean="0"/>
              <a:t>funded researchers in Europe</a:t>
            </a:r>
            <a:endParaRPr lang="en-US" dirty="0" smtClean="0"/>
          </a:p>
          <a:p>
            <a:pPr lvl="1"/>
            <a:r>
              <a:rPr lang="en-US" dirty="0" smtClean="0"/>
              <a:t>Do we need to appeal to the 100% or just 1%?</a:t>
            </a:r>
          </a:p>
          <a:p>
            <a:pPr lvl="1"/>
            <a:r>
              <a:rPr lang="en-US" dirty="0" smtClean="0"/>
              <a:t>How do we engage with and support the long-tail of researchers?</a:t>
            </a:r>
          </a:p>
          <a:p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The 99% want other services (e.g. not jobs!)</a:t>
            </a:r>
          </a:p>
          <a:p>
            <a:pPr lvl="1"/>
            <a:r>
              <a:rPr lang="en-US" dirty="0" smtClean="0"/>
              <a:t>How do we enable these services to be deployed?</a:t>
            </a:r>
          </a:p>
          <a:p>
            <a:pPr lvl="1"/>
            <a:r>
              <a:rPr lang="en-US" dirty="0" smtClean="0"/>
              <a:t>What are the core (infrastructure) services to do this and still share resources and data?</a:t>
            </a:r>
          </a:p>
          <a:p>
            <a:r>
              <a:rPr lang="en-US" dirty="0" smtClean="0"/>
              <a:t>Customers or Users?</a:t>
            </a:r>
          </a:p>
          <a:p>
            <a:pPr lvl="1"/>
            <a:r>
              <a:rPr lang="en-US" dirty="0" smtClean="0"/>
              <a:t>There are integration costs…. but who pays?</a:t>
            </a:r>
          </a:p>
          <a:p>
            <a:pPr lvl="1"/>
            <a:r>
              <a:rPr lang="en-US" dirty="0" smtClean="0"/>
              <a:t>PRACE &amp; XSEDE: application process provides strong ties</a:t>
            </a:r>
          </a:p>
          <a:p>
            <a:pPr lvl="1"/>
            <a:r>
              <a:rPr lang="en-US" dirty="0" smtClean="0"/>
              <a:t>EGI &amp; OSG: virtual </a:t>
            </a:r>
            <a:r>
              <a:rPr lang="en-US" dirty="0" err="1" smtClean="0"/>
              <a:t>organisations</a:t>
            </a:r>
            <a:r>
              <a:rPr lang="en-US" dirty="0" smtClean="0"/>
              <a:t> a barrier to strong ties</a:t>
            </a:r>
          </a:p>
          <a:p>
            <a:pPr lvl="1"/>
            <a:r>
              <a:rPr lang="en-US" dirty="0" smtClean="0"/>
              <a:t>Do we need to rethink the autonomous VO model?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C901-9270-4989-A627-0BA744394D66}" type="datetime1">
              <a:rPr lang="en-US" smtClean="0"/>
              <a:pPr/>
              <a:t>2/10/2012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2721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e 21"/>
          <p:cNvSpPr/>
          <p:nvPr/>
        </p:nvSpPr>
        <p:spPr>
          <a:xfrm>
            <a:off x="2860900" y="3854808"/>
            <a:ext cx="4859436" cy="2005372"/>
          </a:xfrm>
          <a:prstGeom prst="pie">
            <a:avLst>
              <a:gd name="adj1" fmla="val 14371510"/>
              <a:gd name="adj2" fmla="val 14295142"/>
            </a:avLst>
          </a:prstGeom>
          <a:solidFill>
            <a:schemeClr val="accent6">
              <a:lumMod val="75000"/>
            </a:schemeClr>
          </a:solidFill>
          <a:scene3d>
            <a:camera prst="orthographicFront">
              <a:rot lat="4178645" lon="11522056" rev="11464628"/>
            </a:camera>
            <a:lightRig rig="threePt" dir="t"/>
          </a:scene3d>
          <a:sp3d extrusionH="254000">
            <a:extrusionClr>
              <a:schemeClr val="accent6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ie 2"/>
          <p:cNvSpPr/>
          <p:nvPr/>
        </p:nvSpPr>
        <p:spPr>
          <a:xfrm>
            <a:off x="2863332" y="3583868"/>
            <a:ext cx="4859436" cy="2005372"/>
          </a:xfrm>
          <a:prstGeom prst="pie">
            <a:avLst>
              <a:gd name="adj1" fmla="val 727899"/>
              <a:gd name="adj2" fmla="val 14295142"/>
            </a:avLst>
          </a:prstGeom>
          <a:scene3d>
            <a:camera prst="orthographicFront">
              <a:rot lat="4178645" lon="11522056" rev="11464628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EGI Refactoring for 2020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D815-B1C6-414C-A2E7-7E53BECFA4C5}" type="datetime1">
              <a:rPr lang="en-US" smtClean="0"/>
              <a:pPr/>
              <a:t>2/10/2012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516216" y="1057960"/>
            <a:ext cx="27363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Collaboration Services:</a:t>
            </a:r>
          </a:p>
          <a:p>
            <a:pPr marL="285750" indent="-192088">
              <a:buFont typeface="Arial" charset="0"/>
              <a:buChar char="•"/>
            </a:pPr>
            <a:r>
              <a:rPr lang="en-US" sz="1600" dirty="0" smtClean="0"/>
              <a:t>Accounting</a:t>
            </a:r>
          </a:p>
          <a:p>
            <a:pPr marL="285750" indent="-192088">
              <a:buFont typeface="Arial" charset="0"/>
              <a:buChar char="•"/>
            </a:pPr>
            <a:r>
              <a:rPr lang="en-US" sz="1600" dirty="0" smtClean="0"/>
              <a:t>Monitoring</a:t>
            </a:r>
          </a:p>
          <a:p>
            <a:pPr marL="285750" indent="-192088">
              <a:buFont typeface="Arial" charset="0"/>
              <a:buChar char="•"/>
            </a:pPr>
            <a:r>
              <a:rPr lang="en-US" sz="1600" dirty="0" smtClean="0"/>
              <a:t>VOMS</a:t>
            </a:r>
          </a:p>
          <a:p>
            <a:pPr marL="285750" indent="-192088">
              <a:buFont typeface="Arial" charset="0"/>
              <a:buChar char="•"/>
            </a:pPr>
            <a:r>
              <a:rPr lang="en-US" sz="1600" i="1" dirty="0"/>
              <a:t>Federated ID</a:t>
            </a:r>
          </a:p>
          <a:p>
            <a:pPr marL="285750" indent="-192088">
              <a:buFont typeface="Arial" charset="0"/>
              <a:buChar char="•"/>
            </a:pPr>
            <a:r>
              <a:rPr lang="en-US" sz="1600" i="1" dirty="0"/>
              <a:t>Persistent Data ID</a:t>
            </a:r>
          </a:p>
          <a:p>
            <a:pPr marL="285750" indent="-192088">
              <a:buFont typeface="Arial" charset="0"/>
              <a:buChar char="•"/>
            </a:pPr>
            <a:r>
              <a:rPr lang="en-US" sz="1600" dirty="0" smtClean="0"/>
              <a:t>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36512" y="4365104"/>
            <a:ext cx="30267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     IaaS Interface Layer</a:t>
            </a:r>
            <a:br>
              <a:rPr lang="en-US" sz="2000" b="1" smtClean="0"/>
            </a:br>
            <a:r>
              <a:rPr lang="en-US" sz="1600" smtClean="0">
                <a:sym typeface="Wingdings" pitchFamily="2" charset="2"/>
              </a:rPr>
              <a:t>EGI Federated Cloud TF:</a:t>
            </a:r>
            <a:br>
              <a:rPr lang="en-US" sz="1600" smtClean="0">
                <a:sym typeface="Wingdings" pitchFamily="2" charset="2"/>
              </a:rPr>
            </a:br>
            <a:r>
              <a:rPr lang="en-US" sz="800" smtClean="0">
                <a:sym typeface="Wingdings" pitchFamily="2" charset="2"/>
                <a:hlinkClick r:id="rId2"/>
              </a:rPr>
              <a:t>https://wiki.egi.eu/wiki/Fedcloud-tf:FederatedCloudsTaskForce</a:t>
            </a:r>
            <a:r>
              <a:rPr lang="en-US" sz="800" smtClean="0">
                <a:sym typeface="Wingdings" pitchFamily="2" charset="2"/>
              </a:rPr>
              <a:t> </a:t>
            </a: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198335" y="5293657"/>
            <a:ext cx="6406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Federated Resources: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Public and commercial mix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Different countries (35+) and admin domains (</a:t>
            </a:r>
            <a:r>
              <a:rPr lang="en-US" sz="2000" smtClean="0"/>
              <a:t>350+)</a:t>
            </a:r>
            <a:endParaRPr lang="en-US" sz="2000" dirty="0" smtClean="0"/>
          </a:p>
        </p:txBody>
      </p:sp>
      <p:pic>
        <p:nvPicPr>
          <p:cNvPr id="14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7484" y="1074363"/>
            <a:ext cx="1058492" cy="105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eft Arrow 15"/>
          <p:cNvSpPr/>
          <p:nvPr/>
        </p:nvSpPr>
        <p:spPr>
          <a:xfrm rot="19522568">
            <a:off x="5652120" y="151265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5400000">
            <a:off x="4899166" y="5071733"/>
            <a:ext cx="550381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2987824" y="2852937"/>
            <a:ext cx="864096" cy="1584176"/>
          </a:xfrm>
          <a:prstGeom prst="can">
            <a:avLst>
              <a:gd name="adj" fmla="val 144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Community </a:t>
            </a:r>
            <a:r>
              <a:rPr lang="en-US" sz="1100" smtClean="0"/>
              <a:t>Platform 1</a:t>
            </a:r>
          </a:p>
          <a:p>
            <a:pPr algn="ctr"/>
            <a:r>
              <a:rPr lang="en-US" sz="1100" smtClean="0"/>
              <a:t>(e.g. ASTRA space science)</a:t>
            </a:r>
            <a:endParaRPr lang="en-US" sz="1100" dirty="0"/>
          </a:p>
        </p:txBody>
      </p:sp>
      <p:sp>
        <p:nvSpPr>
          <p:cNvPr id="18" name="Left Arrow 17"/>
          <p:cNvSpPr/>
          <p:nvPr/>
        </p:nvSpPr>
        <p:spPr>
          <a:xfrm rot="16200000">
            <a:off x="3615555" y="2068221"/>
            <a:ext cx="508733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35496" y="1124743"/>
            <a:ext cx="2880320" cy="2808313"/>
          </a:xfrm>
        </p:spPr>
        <p:txBody>
          <a:bodyPr/>
          <a:lstStyle/>
          <a:p>
            <a:pPr marL="177800" indent="-177800"/>
            <a:r>
              <a:rPr lang="en-GB" sz="1600" smtClean="0"/>
              <a:t>Supporting services encapsulated into Virtual Machines</a:t>
            </a:r>
          </a:p>
          <a:p>
            <a:pPr marL="177800" indent="-177800"/>
            <a:r>
              <a:rPr lang="en-GB" sz="1600" smtClean="0"/>
              <a:t>Federated IaaS layer &amp; collaboration services enables the integration of resources &amp; services</a:t>
            </a:r>
          </a:p>
          <a:p>
            <a:pPr marL="177800" indent="-177800"/>
            <a:r>
              <a:rPr lang="en-GB" sz="1600" smtClean="0"/>
              <a:t>Separated roles for:</a:t>
            </a:r>
          </a:p>
          <a:p>
            <a:pPr marL="577850" lvl="1" indent="-177800"/>
            <a:r>
              <a:rPr lang="en-GB" sz="1200" smtClean="0"/>
              <a:t>Platform integrators</a:t>
            </a:r>
          </a:p>
          <a:p>
            <a:pPr marL="577850" lvl="1" indent="-177800"/>
            <a:r>
              <a:rPr lang="en-GB" sz="1200" smtClean="0"/>
              <a:t>Platform operators</a:t>
            </a:r>
          </a:p>
          <a:p>
            <a:pPr marL="577850" lvl="1" indent="-177800"/>
            <a:r>
              <a:rPr lang="en-GB" sz="1200" smtClean="0"/>
              <a:t>Platform users</a:t>
            </a:r>
          </a:p>
          <a:p>
            <a:pPr marL="177800" indent="-177800"/>
            <a:r>
              <a:rPr lang="en-GB" sz="1600" smtClean="0"/>
              <a:t>Key to mass customisation</a:t>
            </a:r>
          </a:p>
          <a:p>
            <a:pPr marL="177800" indent="-177800"/>
            <a:endParaRPr lang="en-GB" sz="1200"/>
          </a:p>
        </p:txBody>
      </p:sp>
      <p:sp>
        <p:nvSpPr>
          <p:cNvPr id="29" name="Can 28"/>
          <p:cNvSpPr/>
          <p:nvPr/>
        </p:nvSpPr>
        <p:spPr>
          <a:xfrm>
            <a:off x="5220072" y="2996952"/>
            <a:ext cx="844572" cy="1270305"/>
          </a:xfrm>
          <a:prstGeom prst="can">
            <a:avLst>
              <a:gd name="adj" fmla="val 2860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Community </a:t>
            </a:r>
            <a:r>
              <a:rPr lang="en-US" sz="1050" smtClean="0"/>
              <a:t>Platform 4</a:t>
            </a:r>
            <a:endParaRPr lang="en-US" sz="1050" dirty="0"/>
          </a:p>
        </p:txBody>
      </p:sp>
      <p:sp>
        <p:nvSpPr>
          <p:cNvPr id="26" name="Can 25"/>
          <p:cNvSpPr/>
          <p:nvPr/>
        </p:nvSpPr>
        <p:spPr>
          <a:xfrm>
            <a:off x="4087468" y="2492896"/>
            <a:ext cx="844572" cy="1621961"/>
          </a:xfrm>
          <a:prstGeom prst="can">
            <a:avLst>
              <a:gd name="adj" fmla="val 2860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Community </a:t>
            </a:r>
            <a:r>
              <a:rPr lang="en-US" sz="1050" dirty="0" smtClean="0"/>
              <a:t>Platform 2</a:t>
            </a:r>
            <a:endParaRPr lang="en-US" sz="1050" dirty="0"/>
          </a:p>
        </p:txBody>
      </p:sp>
      <p:sp>
        <p:nvSpPr>
          <p:cNvPr id="7" name="Can 6"/>
          <p:cNvSpPr/>
          <p:nvPr/>
        </p:nvSpPr>
        <p:spPr>
          <a:xfrm>
            <a:off x="4788024" y="1844824"/>
            <a:ext cx="864096" cy="2880320"/>
          </a:xfrm>
          <a:prstGeom prst="can">
            <a:avLst>
              <a:gd name="adj" fmla="val 178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n 23"/>
          <p:cNvSpPr/>
          <p:nvPr/>
        </p:nvSpPr>
        <p:spPr>
          <a:xfrm>
            <a:off x="5893419" y="2895327"/>
            <a:ext cx="1486893" cy="1898192"/>
          </a:xfrm>
          <a:prstGeom prst="can">
            <a:avLst>
              <a:gd name="adj" fmla="val 178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</a:t>
            </a:r>
          </a:p>
          <a:p>
            <a:pPr algn="ctr"/>
            <a:r>
              <a:rPr lang="en-US" smtClean="0"/>
              <a:t>Distribution (e.g. WLCG)</a:t>
            </a:r>
            <a:endParaRPr lang="en-US" dirty="0" smtClean="0"/>
          </a:p>
        </p:txBody>
      </p:sp>
      <p:sp>
        <p:nvSpPr>
          <p:cNvPr id="27" name="Can 26"/>
          <p:cNvSpPr/>
          <p:nvPr/>
        </p:nvSpPr>
        <p:spPr>
          <a:xfrm>
            <a:off x="3779912" y="3140968"/>
            <a:ext cx="864096" cy="1440160"/>
          </a:xfrm>
          <a:prstGeom prst="can">
            <a:avLst>
              <a:gd name="adj" fmla="val 2860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Community </a:t>
            </a:r>
            <a:r>
              <a:rPr lang="en-US" sz="1050" smtClean="0"/>
              <a:t>Platform 3</a:t>
            </a:r>
          </a:p>
          <a:p>
            <a:pPr algn="ctr"/>
            <a:r>
              <a:rPr lang="en-US" sz="1050" smtClean="0"/>
              <a:t>(e.g. Speech Processing)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257431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5" grpId="0" animBg="1"/>
      <p:bldP spid="18" grpId="0" animBg="1"/>
      <p:bldP spid="28" grpId="0"/>
      <p:bldP spid="29" grpId="0" animBg="1"/>
      <p:bldP spid="26" grpId="0" animBg="1"/>
      <p:bldP spid="24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Questions?</a:t>
            </a: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gergely.sipos@egi.eu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10/02/2012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FF59-8002-46C8-86C4-211EE22B39B7}" type="datetime1">
              <a:rPr lang="en-GB" smtClean="0"/>
              <a:pPr/>
              <a:t>10/02/2012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51520" y="1412875"/>
            <a:ext cx="8604448" cy="4525963"/>
          </a:xfrm>
        </p:spPr>
        <p:txBody>
          <a:bodyPr/>
          <a:lstStyle/>
          <a:p>
            <a:r>
              <a:rPr lang="en-GB" smtClean="0"/>
              <a:t>The European Grid Infrastructure ecosystem</a:t>
            </a:r>
          </a:p>
          <a:p>
            <a:r>
              <a:rPr lang="en-GB" smtClean="0"/>
              <a:t>The infrastructure</a:t>
            </a:r>
          </a:p>
          <a:p>
            <a:r>
              <a:rPr lang="en-GB" smtClean="0"/>
              <a:t>Services &amp; support for workflow communities</a:t>
            </a:r>
            <a:endParaRPr lang="en-GB" dirty="0" smtClean="0"/>
          </a:p>
          <a:p>
            <a:r>
              <a:rPr lang="en-GB" smtClean="0"/>
              <a:t>Outreach to new communities</a:t>
            </a:r>
          </a:p>
          <a:p>
            <a:r>
              <a:rPr lang="en-GB" smtClean="0"/>
              <a:t>Refactoring for Horizon 2020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EGI Ecosystem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DE62C6-D1EF-4B99-989A-B9519A5E871F}" type="datetime1">
              <a:rPr lang="en-GB" smtClean="0"/>
              <a:pPr>
                <a:defRPr/>
              </a:pPr>
              <a:t>10/02/2012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208450" y="3206229"/>
            <a:ext cx="4816518" cy="2988798"/>
            <a:chOff x="3208450" y="3206229"/>
            <a:chExt cx="4816518" cy="2988798"/>
          </a:xfrm>
        </p:grpSpPr>
        <p:sp>
          <p:nvSpPr>
            <p:cNvPr id="9" name="TextBox 8"/>
            <p:cNvSpPr txBox="1"/>
            <p:nvPr/>
          </p:nvSpPr>
          <p:spPr>
            <a:xfrm>
              <a:off x="5727544" y="3206229"/>
              <a:ext cx="2297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EGI-</a:t>
              </a:r>
              <a:r>
                <a:rPr lang="en-GB" sz="2800" dirty="0" err="1" smtClean="0"/>
                <a:t>InSPIRE</a:t>
              </a:r>
              <a:endParaRPr lang="en-GB" sz="2800" dirty="0"/>
            </a:p>
          </p:txBody>
        </p:sp>
        <p:sp>
          <p:nvSpPr>
            <p:cNvPr id="10" name="Oval 9"/>
            <p:cNvSpPr/>
            <p:nvPr/>
          </p:nvSpPr>
          <p:spPr>
            <a:xfrm rot="1820012">
              <a:off x="3208450" y="3225027"/>
              <a:ext cx="2968666" cy="2970000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95776" y="4221088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Public Funding Bodies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9552" y="4365104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European Commission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0062" y="5092288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National Research Councils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91880" y="3645024"/>
            <a:ext cx="2160000" cy="212404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46800" rIns="0" rtlCol="0" anchor="t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Service  &amp; Resource Providers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07904" y="4401112"/>
            <a:ext cx="1728190" cy="540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prstClr val="white"/>
                </a:solidFill>
              </a:rPr>
              <a:t>EGI.eu</a:t>
            </a: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07904" y="4994134"/>
            <a:ext cx="1728190" cy="720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Resource Infrastructure Providers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32480" y="429309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Technology Providers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48504" y="4760928"/>
            <a:ext cx="1728192" cy="612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Open Source Providers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948504" y="5445072"/>
            <a:ext cx="1728192" cy="64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Commercial Providers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475776" y="2060848"/>
            <a:ext cx="2016344" cy="217835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8" idx="3"/>
            <a:endCxn id="17" idx="0"/>
          </p:cNvCxnSpPr>
          <p:nvPr/>
        </p:nvCxnSpPr>
        <p:spPr>
          <a:xfrm>
            <a:off x="5652120" y="2042736"/>
            <a:ext cx="2160360" cy="2250360"/>
          </a:xfrm>
          <a:prstGeom prst="straightConnector1">
            <a:avLst/>
          </a:prstGeom>
          <a:ln>
            <a:solidFill>
              <a:srgbClr val="1F497D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47405" y="4149080"/>
            <a:ext cx="1472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5728" y="4221088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60032" y="590921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83768" y="1628800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5435" y="5261138"/>
            <a:ext cx="127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Strategic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78196" y="3717032"/>
            <a:ext cx="171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492120" y="105273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User Community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555776" y="5877272"/>
            <a:ext cx="4176464" cy="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97856" y="3121804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Services + Support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18348" y="3096256"/>
            <a:ext cx="171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50681" y="5282044"/>
            <a:ext cx="132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Technology + Support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4644008" y="3032736"/>
            <a:ext cx="240" cy="612288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5651880" y="4725144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651880" y="4581128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555776" y="4581128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499992" y="3033024"/>
            <a:ext cx="0" cy="61200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555776" y="4725144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0132" y="908720"/>
            <a:ext cx="2069596" cy="2170180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>
          <a:xfrm>
            <a:off x="3635896" y="1268760"/>
            <a:ext cx="792088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smtClean="0"/>
              <a:t>SHIWA</a:t>
            </a:r>
            <a:endParaRPr lang="en-GB" sz="1400"/>
          </a:p>
        </p:txBody>
      </p:sp>
      <p:sp>
        <p:nvSpPr>
          <p:cNvPr id="41" name="Oval 40"/>
          <p:cNvSpPr/>
          <p:nvPr/>
        </p:nvSpPr>
        <p:spPr>
          <a:xfrm>
            <a:off x="5796136" y="1196752"/>
            <a:ext cx="792088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smtClean="0"/>
              <a:t>Anduril</a:t>
            </a:r>
            <a:endParaRPr lang="en-GB" sz="1400"/>
          </a:p>
        </p:txBody>
      </p:sp>
      <p:sp>
        <p:nvSpPr>
          <p:cNvPr id="42" name="Oval 41"/>
          <p:cNvSpPr/>
          <p:nvPr/>
        </p:nvSpPr>
        <p:spPr>
          <a:xfrm>
            <a:off x="6156176" y="1700808"/>
            <a:ext cx="792088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smtClean="0"/>
              <a:t>Wf4Ever</a:t>
            </a:r>
            <a:endParaRPr lang="en-GB" sz="1200"/>
          </a:p>
        </p:txBody>
      </p:sp>
      <p:sp>
        <p:nvSpPr>
          <p:cNvPr id="43" name="Oval 42"/>
          <p:cNvSpPr/>
          <p:nvPr/>
        </p:nvSpPr>
        <p:spPr>
          <a:xfrm>
            <a:off x="4283968" y="1916832"/>
            <a:ext cx="792088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smtClean="0"/>
              <a:t>BioVel</a:t>
            </a:r>
            <a:endParaRPr lang="en-GB" sz="1400"/>
          </a:p>
        </p:txBody>
      </p:sp>
      <p:sp>
        <p:nvSpPr>
          <p:cNvPr id="45" name="Oval 44"/>
          <p:cNvSpPr/>
          <p:nvPr/>
        </p:nvSpPr>
        <p:spPr>
          <a:xfrm>
            <a:off x="7020272" y="1700808"/>
            <a:ext cx="792088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smtClean="0"/>
              <a:t>Galaxy</a:t>
            </a:r>
            <a:endParaRPr lang="en-GB" sz="1400"/>
          </a:p>
        </p:txBody>
      </p:sp>
      <p:sp>
        <p:nvSpPr>
          <p:cNvPr id="47" name="Oval 46"/>
          <p:cNvSpPr/>
          <p:nvPr/>
        </p:nvSpPr>
        <p:spPr>
          <a:xfrm>
            <a:off x="6660232" y="1196752"/>
            <a:ext cx="792088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400"/>
          </a:p>
        </p:txBody>
      </p:sp>
      <p:sp>
        <p:nvSpPr>
          <p:cNvPr id="48" name="Rectangle 47"/>
          <p:cNvSpPr/>
          <p:nvPr/>
        </p:nvSpPr>
        <p:spPr>
          <a:xfrm>
            <a:off x="6591938" y="1439198"/>
            <a:ext cx="934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smtClean="0">
                <a:solidFill>
                  <a:schemeClr val="bg1"/>
                </a:solidFill>
                <a:latin typeface="+mn-lt"/>
              </a:rPr>
              <a:t>TRANSfoRm</a:t>
            </a:r>
            <a:endParaRPr lang="en-GB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04130" y="1516722"/>
            <a:ext cx="396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...</a:t>
            </a:r>
            <a:endParaRPr lang="en-GB" sz="2000" b="1"/>
          </a:p>
        </p:txBody>
      </p:sp>
      <p:sp>
        <p:nvSpPr>
          <p:cNvPr id="50" name="TextBox 49"/>
          <p:cNvSpPr txBox="1"/>
          <p:nvPr/>
        </p:nvSpPr>
        <p:spPr>
          <a:xfrm>
            <a:off x="5076056" y="1916832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>
                <a:solidFill>
                  <a:schemeClr val="bg1"/>
                </a:solidFill>
              </a:rPr>
              <a:t>...</a:t>
            </a:r>
            <a:endParaRPr lang="en-GB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5" grpId="0" animBg="1"/>
      <p:bldP spid="47" grpId="0" animBg="1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Infrastructure - layered view</a:t>
            </a:r>
            <a:endParaRPr lang="en-GB" sz="4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DE62C6-D1EF-4B99-989A-B9519A5E871F}" type="datetime1">
              <a:rPr lang="en-GB" smtClean="0"/>
              <a:pPr>
                <a:defRPr/>
              </a:pPr>
              <a:t>10/02/2012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47849" y="1124744"/>
            <a:ext cx="1396152" cy="20882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Key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96" y="5109051"/>
            <a:ext cx="2448272" cy="7920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 smtClean="0"/>
              <a:t>Infrastructure</a:t>
            </a:r>
            <a:endParaRPr lang="en-GB" sz="3200" dirty="0"/>
          </a:p>
        </p:txBody>
      </p:sp>
      <p:sp>
        <p:nvSpPr>
          <p:cNvPr id="8" name="Rectangle 7"/>
          <p:cNvSpPr/>
          <p:nvPr/>
        </p:nvSpPr>
        <p:spPr>
          <a:xfrm>
            <a:off x="35496" y="4244955"/>
            <a:ext cx="2448272" cy="7920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smtClean="0"/>
              <a:t>Platforms</a:t>
            </a:r>
            <a:endParaRPr lang="en-GB" sz="3200" dirty="0"/>
          </a:p>
        </p:txBody>
      </p:sp>
      <p:sp>
        <p:nvSpPr>
          <p:cNvPr id="9" name="Rectangle 8"/>
          <p:cNvSpPr/>
          <p:nvPr/>
        </p:nvSpPr>
        <p:spPr>
          <a:xfrm>
            <a:off x="35496" y="3212976"/>
            <a:ext cx="2448272" cy="95997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 smtClean="0"/>
              <a:t>Software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2627784" y="4231721"/>
            <a:ext cx="496855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843808" y="4427820"/>
            <a:ext cx="76613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gLite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679438" y="4427820"/>
            <a:ext cx="112721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UNICORE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876145" y="4427820"/>
            <a:ext cx="92174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dCache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867388" y="4427820"/>
            <a:ext cx="58219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ARC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519084" y="4427820"/>
            <a:ext cx="84005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Globus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627784" y="3212976"/>
            <a:ext cx="4968552" cy="946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093266" y="3429000"/>
            <a:ext cx="1067917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Central Services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332376" y="3429000"/>
            <a:ext cx="1044116" cy="646331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49000">
                <a:schemeClr val="accent3">
                  <a:shade val="93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Domain Services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580113" y="3429000"/>
            <a:ext cx="136815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Community Services</a:t>
            </a:r>
            <a:endParaRPr lang="en-GB" dirty="0"/>
          </a:p>
        </p:txBody>
      </p:sp>
      <p:grpSp>
        <p:nvGrpSpPr>
          <p:cNvPr id="22" name="Group 43"/>
          <p:cNvGrpSpPr/>
          <p:nvPr/>
        </p:nvGrpSpPr>
        <p:grpSpPr>
          <a:xfrm>
            <a:off x="2627784" y="1556792"/>
            <a:ext cx="5018551" cy="1288895"/>
            <a:chOff x="3203848" y="1492033"/>
            <a:chExt cx="5018551" cy="1288895"/>
          </a:xfrm>
        </p:grpSpPr>
        <p:pic>
          <p:nvPicPr>
            <p:cNvPr id="23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492035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0479" y="149203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616" y="1492035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3507" y="1492033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35496" y="1196752"/>
            <a:ext cx="2448272" cy="19442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 smtClean="0"/>
              <a:t>Virtual Research Communities</a:t>
            </a:r>
          </a:p>
          <a:p>
            <a:pPr algn="ctr"/>
            <a:r>
              <a:rPr lang="en-GB" sz="3200" dirty="0" smtClean="0"/>
              <a:t>(Users)</a:t>
            </a:r>
            <a:endParaRPr lang="en-GB" sz="3200" dirty="0"/>
          </a:p>
        </p:txBody>
      </p:sp>
      <p:grpSp>
        <p:nvGrpSpPr>
          <p:cNvPr id="28" name="Group 24"/>
          <p:cNvGrpSpPr/>
          <p:nvPr/>
        </p:nvGrpSpPr>
        <p:grpSpPr>
          <a:xfrm>
            <a:off x="2627784" y="5095817"/>
            <a:ext cx="4968552" cy="792088"/>
            <a:chOff x="2627784" y="5095817"/>
            <a:chExt cx="4968552" cy="792088"/>
          </a:xfrm>
        </p:grpSpPr>
        <p:sp>
          <p:nvSpPr>
            <p:cNvPr id="29" name="Rectangle 28"/>
            <p:cNvSpPr/>
            <p:nvPr/>
          </p:nvSpPr>
          <p:spPr>
            <a:xfrm>
              <a:off x="2627784" y="5095817"/>
              <a:ext cx="4968552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70777" y="5293711"/>
              <a:ext cx="648071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85616" y="5293711"/>
              <a:ext cx="648071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49711" y="5293711"/>
              <a:ext cx="720080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EIRO</a:t>
              </a:r>
              <a:endParaRPr lang="en-GB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57823" y="5285320"/>
              <a:ext cx="648071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88225" y="5285320"/>
              <a:ext cx="648071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</p:grpSp>
      <p:grpSp>
        <p:nvGrpSpPr>
          <p:cNvPr id="35" name="Group 25"/>
          <p:cNvGrpSpPr/>
          <p:nvPr/>
        </p:nvGrpSpPr>
        <p:grpSpPr>
          <a:xfrm>
            <a:off x="7668344" y="3367625"/>
            <a:ext cx="1399306" cy="2509647"/>
            <a:chOff x="7668344" y="3367624"/>
            <a:chExt cx="1399306" cy="2509647"/>
          </a:xfrm>
        </p:grpSpPr>
        <p:sp>
          <p:nvSpPr>
            <p:cNvPr id="36" name="Rectangle 35"/>
            <p:cNvSpPr/>
            <p:nvPr/>
          </p:nvSpPr>
          <p:spPr>
            <a:xfrm rot="16200000">
              <a:off x="7113173" y="3922795"/>
              <a:ext cx="2509647" cy="13993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sz="3200" dirty="0" smtClean="0"/>
                <a:t>Planning &amp; Coordination</a:t>
              </a:r>
              <a:endParaRPr lang="en-GB" sz="3200" dirty="0"/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7342537" y="4995720"/>
              <a:ext cx="1146378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Support</a:t>
              </a:r>
              <a:endParaRPr lang="en-GB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7411670" y="3785498"/>
              <a:ext cx="1008112" cy="33575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Services</a:t>
              </a:r>
              <a:endParaRPr lang="en-GB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884368" y="1484784"/>
            <a:ext cx="117666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Ecosystem</a:t>
            </a:r>
          </a:p>
          <a:p>
            <a:pPr algn="ctr"/>
            <a:r>
              <a:rPr lang="en-GB" dirty="0" smtClean="0"/>
              <a:t>Partners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7884368" y="2229513"/>
            <a:ext cx="1148095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NGIs + EIRO EGI.eu</a:t>
            </a:r>
            <a:endParaRPr lang="en-GB" dirty="0"/>
          </a:p>
        </p:txBody>
      </p:sp>
      <p:sp>
        <p:nvSpPr>
          <p:cNvPr id="41" name="Rectangular Callout 40"/>
          <p:cNvSpPr/>
          <p:nvPr/>
        </p:nvSpPr>
        <p:spPr>
          <a:xfrm>
            <a:off x="3419872" y="1124744"/>
            <a:ext cx="3096344" cy="1656184"/>
          </a:xfrm>
          <a:prstGeom prst="wedgeRectCallout">
            <a:avLst>
              <a:gd name="adj1" fmla="val -2712"/>
              <a:gd name="adj2" fmla="val 935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Workflow technologies</a:t>
            </a:r>
            <a:endParaRPr lang="en-GB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Rectangular Callout 41"/>
          <p:cNvSpPr/>
          <p:nvPr/>
        </p:nvSpPr>
        <p:spPr>
          <a:xfrm>
            <a:off x="3419872" y="1124744"/>
            <a:ext cx="3096344" cy="1656184"/>
          </a:xfrm>
          <a:prstGeom prst="wedgeRectCallout">
            <a:avLst>
              <a:gd name="adj1" fmla="val 42132"/>
              <a:gd name="adj2" fmla="val 940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Workflow technologies</a:t>
            </a:r>
            <a:endParaRPr lang="en-GB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EGI and workflow technologies</a:t>
            </a:r>
            <a:endParaRPr lang="en-GB" sz="36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DE62C6-D1EF-4B99-989A-B9519A5E871F}" type="datetime1">
              <a:rPr lang="en-GB" smtClean="0"/>
              <a:pPr>
                <a:defRPr/>
              </a:pPr>
              <a:t>10/02/2012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2935" y="1412875"/>
            <a:ext cx="8291513" cy="4525963"/>
          </a:xfrm>
        </p:spPr>
        <p:txBody>
          <a:bodyPr/>
          <a:lstStyle/>
          <a:p>
            <a:r>
              <a:rPr lang="en-GB" sz="2400" smtClean="0"/>
              <a:t>Workflow services are domain / community specific</a:t>
            </a:r>
          </a:p>
          <a:p>
            <a:pPr lvl="1"/>
            <a:r>
              <a:rPr lang="en-GB" sz="2000" smtClean="0"/>
              <a:t>Outside of middleware</a:t>
            </a:r>
          </a:p>
          <a:p>
            <a:r>
              <a:rPr lang="en-GB" sz="2400" smtClean="0"/>
              <a:t>Support for the integration and operation of workflow services within the ecosystem</a:t>
            </a:r>
          </a:p>
          <a:p>
            <a:pPr lvl="1"/>
            <a:r>
              <a:rPr lang="en-GB" sz="2000" smtClean="0"/>
              <a:t>Services by communities &amp; projects</a:t>
            </a:r>
          </a:p>
          <a:p>
            <a:pPr lvl="1"/>
            <a:r>
              <a:rPr lang="en-GB" sz="2000" smtClean="0"/>
              <a:t>Services by the NGIs</a:t>
            </a:r>
          </a:p>
          <a:p>
            <a:r>
              <a:rPr lang="en-GB" sz="2400" smtClean="0"/>
              <a:t>Number of aspects:</a:t>
            </a:r>
          </a:p>
          <a:p>
            <a:pPr lvl="1"/>
            <a:r>
              <a:rPr lang="en-GB" sz="2000" smtClean="0"/>
              <a:t>Gathering and tracking requirements </a:t>
            </a:r>
          </a:p>
          <a:p>
            <a:pPr lvl="1"/>
            <a:r>
              <a:rPr lang="en-GB" sz="2000" smtClean="0"/>
              <a:t>Support the technical integration of workflow systems</a:t>
            </a:r>
          </a:p>
          <a:p>
            <a:pPr lvl="1"/>
            <a:r>
              <a:rPr lang="en-GB" sz="2000" smtClean="0"/>
              <a:t>Promoting existing &amp; emerging solutions</a:t>
            </a:r>
          </a:p>
          <a:p>
            <a:pPr lvl="1"/>
            <a:r>
              <a:rPr lang="en-GB" sz="2000" smtClean="0"/>
              <a:t>Identify and support the reuse of best practices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loud 30"/>
          <p:cNvSpPr/>
          <p:nvPr/>
        </p:nvSpPr>
        <p:spPr>
          <a:xfrm>
            <a:off x="3743400" y="1196752"/>
            <a:ext cx="1332656" cy="1296144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The EGI Community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The EGI requirement </a:t>
            </a:r>
            <a:br>
              <a:rPr lang="en-GB" sz="3200" dirty="0" smtClean="0"/>
            </a:br>
            <a:r>
              <a:rPr lang="en-GB" sz="3200" dirty="0" smtClean="0"/>
              <a:t>gathering and tracking process</a:t>
            </a:r>
            <a:endParaRPr lang="en-GB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3413" y="5785123"/>
            <a:ext cx="2133600" cy="365125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911977" y="3128025"/>
            <a:ext cx="647848" cy="1007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100" b="1" smtClean="0"/>
              <a:t>Techn. Coord. Board</a:t>
            </a:r>
            <a:endParaRPr lang="en-GB" sz="1100" b="1" dirty="0"/>
          </a:p>
        </p:txBody>
      </p:sp>
      <p:sp>
        <p:nvSpPr>
          <p:cNvPr id="9" name="Rectangle 8"/>
          <p:cNvSpPr/>
          <p:nvPr/>
        </p:nvSpPr>
        <p:spPr>
          <a:xfrm>
            <a:off x="2735288" y="3055248"/>
            <a:ext cx="2305025" cy="13098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tx1"/>
                </a:solidFill>
              </a:rPr>
              <a:t>EGI</a:t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>Requirements Tracker</a:t>
            </a:r>
            <a:endParaRPr lang="en-GB" sz="2000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21" idx="2"/>
          </p:cNvCxnSpPr>
          <p:nvPr/>
        </p:nvCxnSpPr>
        <p:spPr>
          <a:xfrm rot="5400000">
            <a:off x="2949477" y="2783383"/>
            <a:ext cx="580827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935088" y="2996952"/>
            <a:ext cx="2088232" cy="1368152"/>
          </a:xfrm>
          <a:prstGeom prst="rightArrow">
            <a:avLst>
              <a:gd name="adj1" fmla="val 72054"/>
              <a:gd name="adj2" fmla="val 324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>
                <a:solidFill>
                  <a:schemeClr val="tx1"/>
                </a:solidFill>
              </a:rPr>
              <a:t>Channels </a:t>
            </a:r>
            <a:r>
              <a:rPr lang="en-GB" sz="1600" b="1">
                <a:solidFill>
                  <a:schemeClr val="tx1"/>
                </a:solidFill>
              </a:rPr>
              <a:t>for </a:t>
            </a:r>
            <a:r>
              <a:rPr lang="en-GB" sz="1600" b="1" smtClean="0">
                <a:solidFill>
                  <a:schemeClr val="tx1"/>
                </a:solidFill>
              </a:rPr>
              <a:t/>
            </a:r>
            <a:br>
              <a:rPr lang="en-GB" sz="1600" b="1" smtClean="0">
                <a:solidFill>
                  <a:schemeClr val="tx1"/>
                </a:solidFill>
              </a:rPr>
            </a:br>
            <a:r>
              <a:rPr lang="en-GB" sz="1600" b="1" smtClean="0">
                <a:solidFill>
                  <a:srgbClr val="C00000"/>
                </a:solidFill>
              </a:rPr>
              <a:t>User &amp; community requirements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27108" y="3882534"/>
            <a:ext cx="663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NGIs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3000" y="3284984"/>
            <a:ext cx="7296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smtClean="0"/>
              <a:t>VRCs</a:t>
            </a:r>
            <a:endParaRPr lang="en-US" sz="1600" b="1" dirty="0"/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340053" y="2996952"/>
            <a:ext cx="595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VOs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4183928" y="2776490"/>
            <a:ext cx="557515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807296" y="1700808"/>
            <a:ext cx="865187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smtClean="0"/>
              <a:t>Support Team of EGI.eu</a:t>
            </a:r>
            <a:endParaRPr lang="en-US" sz="1200" b="1" dirty="0"/>
          </a:p>
        </p:txBody>
      </p:sp>
      <p:sp>
        <p:nvSpPr>
          <p:cNvPr id="24" name="Right Arrow 23"/>
          <p:cNvSpPr/>
          <p:nvPr/>
        </p:nvSpPr>
        <p:spPr>
          <a:xfrm>
            <a:off x="6335688" y="3344173"/>
            <a:ext cx="647725" cy="576263"/>
          </a:xfrm>
          <a:prstGeom prst="rightArrow">
            <a:avLst>
              <a:gd name="adj1" fmla="val 72054"/>
              <a:gd name="adj2" fmla="val 606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b="1" dirty="0" smtClean="0">
                <a:solidFill>
                  <a:schemeClr val="tx1"/>
                </a:solidFill>
              </a:rPr>
              <a:t>   4)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41963" y="3199711"/>
            <a:ext cx="865188" cy="865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smtClean="0"/>
              <a:t>User Comm- unity Board</a:t>
            </a:r>
            <a:endParaRPr lang="en-US" sz="12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8064501" y="2731537"/>
            <a:ext cx="935037" cy="177758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smtClean="0">
                <a:solidFill>
                  <a:schemeClr val="tx1"/>
                </a:solidFill>
              </a:rPr>
              <a:t>Technology </a:t>
            </a:r>
            <a:r>
              <a:rPr lang="en-US" sz="1400" b="1" dirty="0">
                <a:solidFill>
                  <a:schemeClr val="tx1"/>
                </a:solidFill>
              </a:rPr>
              <a:t>providers</a:t>
            </a:r>
          </a:p>
        </p:txBody>
      </p:sp>
      <p:sp>
        <p:nvSpPr>
          <p:cNvPr id="27" name="Left-Right Arrow 26"/>
          <p:cNvSpPr/>
          <p:nvPr/>
        </p:nvSpPr>
        <p:spPr>
          <a:xfrm>
            <a:off x="7487816" y="3362901"/>
            <a:ext cx="576262" cy="557212"/>
          </a:xfrm>
          <a:prstGeom prst="leftRightArrow">
            <a:avLst>
              <a:gd name="adj1" fmla="val 50415"/>
              <a:gd name="adj2" fmla="val 357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b="1" dirty="0" smtClean="0">
                <a:solidFill>
                  <a:schemeClr val="tx1"/>
                </a:solidFill>
              </a:rPr>
              <a:t>5)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967288" y="3344173"/>
            <a:ext cx="647700" cy="576263"/>
          </a:xfrm>
          <a:prstGeom prst="rightArrow">
            <a:avLst>
              <a:gd name="adj1" fmla="val 72054"/>
              <a:gd name="adj2" fmla="val 606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b="1" dirty="0" smtClean="0">
                <a:solidFill>
                  <a:schemeClr val="tx1"/>
                </a:solidFill>
              </a:rPr>
              <a:t>  3)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 rot="2769559">
            <a:off x="1243403" y="1600793"/>
            <a:ext cx="1901342" cy="1364203"/>
          </a:xfrm>
          <a:prstGeom prst="rightArrow">
            <a:avLst>
              <a:gd name="adj1" fmla="val 72054"/>
              <a:gd name="adj2" fmla="val 71304"/>
            </a:avLst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Channels </a:t>
            </a:r>
            <a:r>
              <a:rPr lang="en-GB" sz="1200" dirty="0">
                <a:solidFill>
                  <a:schemeClr val="tx1"/>
                </a:solidFill>
              </a:rPr>
              <a:t>for </a:t>
            </a:r>
            <a:r>
              <a:rPr lang="en-GB" sz="1200" dirty="0" smtClean="0">
                <a:solidFill>
                  <a:schemeClr val="tx1"/>
                </a:solidFill>
              </a:rPr>
              <a:t>Operation requirements</a:t>
            </a:r>
          </a:p>
        </p:txBody>
      </p:sp>
      <p:sp>
        <p:nvSpPr>
          <p:cNvPr id="32" name="Up-Down Arrow 31"/>
          <p:cNvSpPr/>
          <p:nvPr/>
        </p:nvSpPr>
        <p:spPr>
          <a:xfrm>
            <a:off x="3599384" y="4221088"/>
            <a:ext cx="792088" cy="1080120"/>
          </a:xfrm>
          <a:prstGeom prst="upDownArrow">
            <a:avLst>
              <a:gd name="adj1" fmla="val 50000"/>
              <a:gd name="adj2" fmla="val 40380"/>
            </a:avLst>
          </a:prstGeom>
          <a:solidFill>
            <a:schemeClr val="bg1"/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3052469" y="5322694"/>
            <a:ext cx="1856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2"/>
                </a:solidFill>
              </a:rPr>
              <a:t>Helpdesks</a:t>
            </a:r>
          </a:p>
          <a:p>
            <a:pPr algn="ctr"/>
            <a:r>
              <a:rPr lang="en-GB" sz="1200" b="1" dirty="0" smtClean="0">
                <a:solidFill>
                  <a:schemeClr val="accent2"/>
                </a:solidFill>
              </a:rPr>
              <a:t>(EGI, NGIs, projects,...)</a:t>
            </a:r>
            <a:endParaRPr lang="en-GB" sz="1200" b="1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13241" y="4553833"/>
            <a:ext cx="11307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90488">
              <a:buFont typeface="Arial" pitchFamily="34" charset="0"/>
              <a:buChar char="•"/>
            </a:pPr>
            <a:r>
              <a:rPr lang="en-GB" sz="2000" dirty="0" smtClean="0"/>
              <a:t>EMI</a:t>
            </a:r>
          </a:p>
          <a:p>
            <a:pPr indent="90488">
              <a:buFont typeface="Arial" pitchFamily="34" charset="0"/>
              <a:buChar char="•"/>
            </a:pPr>
            <a:r>
              <a:rPr lang="en-GB" sz="2000" dirty="0" smtClean="0"/>
              <a:t>IGE</a:t>
            </a:r>
          </a:p>
          <a:p>
            <a:pPr indent="90488">
              <a:buFont typeface="Arial" pitchFamily="34" charset="0"/>
              <a:buChar char="•"/>
            </a:pPr>
            <a:r>
              <a:rPr lang="en-GB" sz="2000" dirty="0" smtClean="0"/>
              <a:t>SAGA, </a:t>
            </a:r>
          </a:p>
          <a:p>
            <a:pPr indent="90488">
              <a:buFont typeface="Arial" pitchFamily="34" charset="0"/>
              <a:buChar char="•"/>
            </a:pPr>
            <a:r>
              <a:rPr lang="en-GB" sz="2000" dirty="0" smtClean="0"/>
              <a:t>...</a:t>
            </a:r>
            <a:endParaRPr lang="en-GB" sz="2000" dirty="0"/>
          </a:p>
        </p:txBody>
      </p:sp>
      <p:sp>
        <p:nvSpPr>
          <p:cNvPr id="37" name="Up-Down Arrow 36"/>
          <p:cNvSpPr/>
          <p:nvPr/>
        </p:nvSpPr>
        <p:spPr>
          <a:xfrm rot="5400000">
            <a:off x="6227676" y="3825044"/>
            <a:ext cx="432048" cy="3240360"/>
          </a:xfrm>
          <a:prstGeom prst="upDownArrow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15"/>
          <p:cNvSpPr txBox="1">
            <a:spLocks noChangeArrowheads="1"/>
          </p:cNvSpPr>
          <p:nvPr/>
        </p:nvSpPr>
        <p:spPr bwMode="auto">
          <a:xfrm>
            <a:off x="-36512" y="3573016"/>
            <a:ext cx="982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projects</a:t>
            </a:r>
            <a:endParaRPr lang="en-US" sz="1600" b="1" dirty="0"/>
          </a:p>
        </p:txBody>
      </p:sp>
      <p:sp>
        <p:nvSpPr>
          <p:cNvPr id="36" name="Rectangle 35"/>
          <p:cNvSpPr/>
          <p:nvPr/>
        </p:nvSpPr>
        <p:spPr>
          <a:xfrm>
            <a:off x="2951783" y="2663334"/>
            <a:ext cx="3321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 smtClean="0">
                <a:latin typeface="+mj-lt"/>
              </a:rPr>
              <a:t> 1)</a:t>
            </a:r>
            <a:endParaRPr lang="en-GB" sz="1100" dirty="0"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31338" y="2663334"/>
            <a:ext cx="3321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 smtClean="0">
                <a:latin typeface="+mj-lt"/>
              </a:rPr>
              <a:t> 2)</a:t>
            </a:r>
            <a:endParaRPr lang="en-GB" sz="1100" dirty="0">
              <a:latin typeface="+mj-lt"/>
            </a:endParaRPr>
          </a:p>
        </p:txBody>
      </p:sp>
      <p:sp>
        <p:nvSpPr>
          <p:cNvPr id="40" name="Left-Up Arrow 39"/>
          <p:cNvSpPr/>
          <p:nvPr/>
        </p:nvSpPr>
        <p:spPr>
          <a:xfrm flipH="1">
            <a:off x="647056" y="4797152"/>
            <a:ext cx="2520280" cy="936104"/>
          </a:xfrm>
          <a:prstGeom prst="leftUpArrow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215008" y="4098558"/>
            <a:ext cx="8338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smtClean="0"/>
              <a:t>events</a:t>
            </a:r>
            <a:endParaRPr lang="en-US" sz="1600" b="1" dirty="0"/>
          </a:p>
        </p:txBody>
      </p:sp>
      <p:sp>
        <p:nvSpPr>
          <p:cNvPr id="41" name="Rectangle 40"/>
          <p:cNvSpPr/>
          <p:nvPr/>
        </p:nvSpPr>
        <p:spPr>
          <a:xfrm>
            <a:off x="5183560" y="1178749"/>
            <a:ext cx="3996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smtClean="0"/>
              <a:t> Submit your requirements</a:t>
            </a:r>
          </a:p>
          <a:p>
            <a:pPr>
              <a:buFont typeface="Arial" pitchFamily="34" charset="0"/>
              <a:buChar char="•"/>
            </a:pPr>
            <a:r>
              <a:rPr lang="en-GB" sz="1400" smtClean="0"/>
              <a:t> Browse requirements</a:t>
            </a:r>
          </a:p>
          <a:p>
            <a:pPr>
              <a:buFont typeface="Arial" pitchFamily="34" charset="0"/>
              <a:buChar char="•"/>
            </a:pPr>
            <a:r>
              <a:rPr lang="en-GB" sz="1400" smtClean="0"/>
              <a:t> Offer solution to requirements: </a:t>
            </a:r>
          </a:p>
          <a:p>
            <a:r>
              <a:rPr lang="en-GB" sz="1400" b="1" smtClean="0">
                <a:hlinkClick r:id="rId2"/>
              </a:rPr>
              <a:t>http://www.egi.eu/user-support/getting_help/</a:t>
            </a:r>
            <a:r>
              <a:rPr lang="en-GB" sz="1400" b="1" smtClean="0"/>
              <a:t> </a:t>
            </a:r>
            <a:endParaRPr lang="en-GB" sz="1400" b="1" smtClean="0"/>
          </a:p>
        </p:txBody>
      </p:sp>
    </p:spTree>
    <p:extLst>
      <p:ext uri="{BB962C8B-B14F-4D97-AF65-F5344CB8AC3E}">
        <p14:creationId xmlns:p14="http://schemas.microsoft.com/office/powerpoint/2010/main" xmlns="" val="980169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 Community Board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Develops the strategy and defines the priorities for the human and technical user community support services provided by EGI</a:t>
            </a:r>
          </a:p>
          <a:p>
            <a:r>
              <a:rPr lang="en-GB" sz="2000" dirty="0" smtClean="0"/>
              <a:t>Monthly meetings </a:t>
            </a:r>
            <a:r>
              <a:rPr lang="en-GB" sz="1400" dirty="0" smtClean="0"/>
              <a:t>(</a:t>
            </a:r>
            <a:r>
              <a:rPr lang="en-GB" sz="1400" dirty="0" smtClean="0">
                <a:hlinkClick r:id="rId2"/>
              </a:rPr>
              <a:t>https://www.egi.eu/indico/categoryDisplay.py?categId=21</a:t>
            </a:r>
            <a:r>
              <a:rPr lang="en-GB" sz="1400" dirty="0" smtClean="0"/>
              <a:t>)</a:t>
            </a:r>
            <a:r>
              <a:rPr lang="en-GB" sz="1600" dirty="0" smtClean="0"/>
              <a:t> </a:t>
            </a:r>
            <a:endParaRPr lang="en-GB" sz="2000" dirty="0" smtClean="0"/>
          </a:p>
          <a:p>
            <a:r>
              <a:rPr lang="en-GB" sz="2000" dirty="0" smtClean="0"/>
              <a:t>Representatives of EGI VRCs and Heavy User Communities </a:t>
            </a:r>
            <a:r>
              <a:rPr lang="en-GB" sz="1400" dirty="0" smtClean="0">
                <a:hlinkClick r:id="rId3"/>
              </a:rPr>
              <a:t>http://www.egi.eu/user-support/vrc_gateways</a:t>
            </a:r>
            <a:r>
              <a:rPr lang="en-GB" sz="1800" dirty="0" smtClean="0"/>
              <a:t>:</a:t>
            </a:r>
          </a:p>
          <a:p>
            <a:pPr lvl="1"/>
            <a:r>
              <a:rPr lang="en-GB" sz="1400" dirty="0" smtClean="0"/>
              <a:t>Structural Biology and NMR</a:t>
            </a:r>
          </a:p>
          <a:p>
            <a:pPr lvl="1"/>
            <a:r>
              <a:rPr lang="en-GB" sz="1400" dirty="0" smtClean="0"/>
              <a:t>High Energy Physics</a:t>
            </a:r>
          </a:p>
          <a:p>
            <a:pPr lvl="1"/>
            <a:r>
              <a:rPr lang="en-GB" sz="1400" dirty="0" smtClean="0"/>
              <a:t>Digital Research Infrastructure for the Arts and Humanities</a:t>
            </a:r>
          </a:p>
          <a:p>
            <a:pPr lvl="1"/>
            <a:r>
              <a:rPr lang="en-GB" sz="1400" dirty="0" smtClean="0"/>
              <a:t>Research Infrastructure for Language Resources</a:t>
            </a:r>
          </a:p>
          <a:p>
            <a:pPr lvl="1"/>
            <a:r>
              <a:rPr lang="en-GB" sz="1400" dirty="0" smtClean="0"/>
              <a:t>Life Sciences</a:t>
            </a:r>
          </a:p>
          <a:p>
            <a:pPr lvl="1"/>
            <a:r>
              <a:rPr lang="en-GB" sz="1400" dirty="0" smtClean="0"/>
              <a:t>Earth Science</a:t>
            </a:r>
          </a:p>
          <a:p>
            <a:pPr lvl="1"/>
            <a:r>
              <a:rPr lang="en-GB" sz="1400" dirty="0" smtClean="0"/>
              <a:t>Computational Chemistry and Material Science</a:t>
            </a:r>
          </a:p>
          <a:p>
            <a:pPr lvl="1"/>
            <a:r>
              <a:rPr lang="en-GB" sz="1400" dirty="0" smtClean="0"/>
              <a:t>Fusion</a:t>
            </a:r>
          </a:p>
          <a:p>
            <a:pPr lvl="1"/>
            <a:r>
              <a:rPr lang="en-GB" sz="1400" dirty="0" smtClean="0"/>
              <a:t>The study of e-Science</a:t>
            </a:r>
          </a:p>
          <a:p>
            <a:pPr lvl="1"/>
            <a:r>
              <a:rPr lang="en-GB" sz="1400" dirty="0" smtClean="0"/>
              <a:t>Astronomy and Astrophysics</a:t>
            </a:r>
          </a:p>
          <a:p>
            <a:pPr lvl="1"/>
            <a:r>
              <a:rPr lang="en-GB" sz="1400" dirty="0" smtClean="0"/>
              <a:t>Hydrometeorology</a:t>
            </a:r>
          </a:p>
          <a:p>
            <a:endParaRPr lang="en-GB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10/02/2012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Middleware support: APIs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353300" cy="4968552"/>
          </a:xfrm>
        </p:spPr>
        <p:txBody>
          <a:bodyPr>
            <a:normAutofit fontScale="92500" lnSpcReduction="10000"/>
          </a:bodyPr>
          <a:lstStyle/>
          <a:p>
            <a:r>
              <a:rPr lang="en-GB" sz="2800" smtClean="0"/>
              <a:t>Workflow developers need</a:t>
            </a:r>
          </a:p>
          <a:p>
            <a:pPr lvl="1"/>
            <a:r>
              <a:rPr lang="en-GB" sz="2400" smtClean="0"/>
              <a:t>Robust, documented, homogenuous APIs to interact with middleware services </a:t>
            </a:r>
            <a:br>
              <a:rPr lang="en-GB" sz="2400" smtClean="0"/>
            </a:br>
            <a:r>
              <a:rPr lang="en-GB" sz="1800" smtClean="0"/>
              <a:t>(Requirement: </a:t>
            </a:r>
            <a:r>
              <a:rPr lang="en-GB" sz="1800" smtClean="0">
                <a:hlinkClick r:id="rId2"/>
              </a:rPr>
              <a:t>https://rt.egi.eu/guest/Ticket/Display.html?id=2769</a:t>
            </a:r>
            <a:r>
              <a:rPr lang="en-GB" sz="1800" smtClean="0"/>
              <a:t>) </a:t>
            </a:r>
            <a:endParaRPr lang="en-GB" sz="1800" smtClean="0"/>
          </a:p>
          <a:p>
            <a:pPr lvl="1"/>
            <a:r>
              <a:rPr lang="en-GB" sz="2400" smtClean="0"/>
              <a:t>Informative error messages</a:t>
            </a:r>
          </a:p>
          <a:p>
            <a:pPr lvl="1">
              <a:buNone/>
            </a:pPr>
            <a:r>
              <a:rPr lang="en-GB" sz="1800" smtClean="0"/>
              <a:t>	(Requirements: </a:t>
            </a:r>
            <a:r>
              <a:rPr lang="en-GB" sz="1800" smtClean="0">
                <a:hlinkClick r:id="rId3"/>
              </a:rPr>
              <a:t>https</a:t>
            </a:r>
            <a:r>
              <a:rPr lang="en-GB" sz="1800" smtClean="0">
                <a:hlinkClick r:id="rId3"/>
              </a:rPr>
              <a:t>://</a:t>
            </a:r>
            <a:r>
              <a:rPr lang="en-GB" sz="1800" smtClean="0">
                <a:hlinkClick r:id="rId3"/>
              </a:rPr>
              <a:t>rt.egi.eu/guest/Ticket/Display.html?id=1778</a:t>
            </a:r>
            <a:r>
              <a:rPr lang="en-GB" sz="1800" smtClean="0"/>
              <a:t>) </a:t>
            </a:r>
            <a:endParaRPr lang="en-GB" sz="1800" smtClean="0"/>
          </a:p>
          <a:p>
            <a:r>
              <a:rPr lang="en-GB" sz="2800" smtClean="0"/>
              <a:t>Middleware API table:</a:t>
            </a:r>
          </a:p>
          <a:p>
            <a:pPr lvl="1"/>
            <a:r>
              <a:rPr lang="en-GB" sz="2400" smtClean="0">
                <a:hlinkClick r:id="rId4"/>
              </a:rPr>
              <a:t>https://wiki.egi.eu/wiki/Service_APIs</a:t>
            </a:r>
            <a:endParaRPr lang="en-GB" sz="2400" smtClean="0"/>
          </a:p>
          <a:p>
            <a:pPr lvl="1"/>
            <a:r>
              <a:rPr lang="en-GB" sz="1800" smtClean="0"/>
              <a:t>Table will be finalised by EMI project as part of EMI-2 release (April 2012)</a:t>
            </a:r>
            <a:br>
              <a:rPr lang="en-GB" sz="1800" smtClean="0"/>
            </a:br>
            <a:r>
              <a:rPr lang="en-GB" sz="1800" smtClean="0"/>
              <a:t>(gLite, ARC, Unicore, dCache)</a:t>
            </a:r>
          </a:p>
          <a:p>
            <a:r>
              <a:rPr lang="en-GB" sz="2800" smtClean="0">
                <a:solidFill>
                  <a:srgbClr val="FF0000"/>
                </a:solidFill>
              </a:rPr>
              <a:t>Submit specific technical </a:t>
            </a:r>
            <a:r>
              <a:rPr lang="en-GB" sz="2800" smtClean="0">
                <a:solidFill>
                  <a:srgbClr val="FF0000"/>
                </a:solidFill>
              </a:rPr>
              <a:t>requests through </a:t>
            </a:r>
            <a:r>
              <a:rPr lang="en-GB" sz="2800" smtClean="0">
                <a:solidFill>
                  <a:srgbClr val="FF0000"/>
                </a:solidFill>
              </a:rPr>
              <a:t>the tracker</a:t>
            </a:r>
            <a:r>
              <a:rPr lang="en-GB" sz="2800" smtClean="0">
                <a:solidFill>
                  <a:srgbClr val="FF0000"/>
                </a:solidFill>
              </a:rPr>
              <a:t>! </a:t>
            </a:r>
          </a:p>
          <a:p>
            <a:r>
              <a:rPr lang="en-GB" sz="2800" smtClean="0">
                <a:solidFill>
                  <a:srgbClr val="FF0000"/>
                </a:solidFill>
              </a:rPr>
              <a:t>Integrate the tracker into your community website!</a:t>
            </a:r>
            <a:endParaRPr lang="en-GB" sz="280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10/02/2012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Promoting solutions: </a:t>
            </a:r>
            <a:br>
              <a:rPr lang="en-GB" sz="3600" smtClean="0"/>
            </a:br>
            <a:r>
              <a:rPr lang="en-GB" sz="3600" smtClean="0"/>
              <a:t>EGI </a:t>
            </a:r>
            <a:r>
              <a:rPr lang="en-GB" sz="3600" dirty="0" smtClean="0"/>
              <a:t>Applications </a:t>
            </a:r>
            <a:r>
              <a:rPr lang="en-GB" sz="3600" dirty="0"/>
              <a:t>Database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496" y="1340768"/>
            <a:ext cx="3960812" cy="172819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Benefits:</a:t>
            </a:r>
            <a:endParaRPr lang="en-GB" sz="2400" dirty="0" smtClean="0"/>
          </a:p>
          <a:p>
            <a:r>
              <a:rPr lang="en-GB" sz="1800" dirty="0" smtClean="0"/>
              <a:t>Gives recognition to reusable Scientific applications and </a:t>
            </a:r>
            <a:r>
              <a:rPr lang="en-GB" sz="1800" dirty="0" smtClean="0">
                <a:solidFill>
                  <a:srgbClr val="FF0000"/>
                </a:solidFill>
              </a:rPr>
              <a:t>application developer tools </a:t>
            </a:r>
          </a:p>
          <a:p>
            <a:r>
              <a:rPr lang="en-GB" sz="1800" dirty="0" smtClean="0"/>
              <a:t>Gives recognition to application developers</a:t>
            </a:r>
          </a:p>
          <a:p>
            <a:r>
              <a:rPr lang="en-GB" sz="1800" dirty="0" smtClean="0"/>
              <a:t>Access through web page AND </a:t>
            </a:r>
            <a:r>
              <a:rPr lang="en-GB" sz="1800" smtClean="0">
                <a:solidFill>
                  <a:srgbClr val="FF0000"/>
                </a:solidFill>
              </a:rPr>
              <a:t>web gadget</a:t>
            </a:r>
          </a:p>
          <a:p>
            <a:r>
              <a:rPr lang="en-GB" sz="1800" smtClean="0"/>
              <a:t>Community features such as commenting and ranking</a:t>
            </a:r>
          </a:p>
          <a:p>
            <a:endParaRPr lang="en-GB" sz="1800" smtClean="0"/>
          </a:p>
          <a:p>
            <a:pPr>
              <a:buNone/>
            </a:pPr>
            <a:endParaRPr lang="en-GB" sz="2400" smtClean="0">
              <a:hlinkClick r:id="rId3"/>
            </a:endParaRPr>
          </a:p>
          <a:p>
            <a:pPr>
              <a:buNone/>
            </a:pPr>
            <a:endParaRPr lang="en-GB" sz="2400" smtClean="0">
              <a:hlinkClick r:id="rId3"/>
            </a:endParaRPr>
          </a:p>
          <a:p>
            <a:pPr>
              <a:buNone/>
            </a:pPr>
            <a:r>
              <a:rPr lang="en-GB" sz="2400" smtClean="0">
                <a:hlinkClick r:id="rId3"/>
              </a:rPr>
              <a:t>http://appdb.egi.eu</a:t>
            </a:r>
            <a:r>
              <a:rPr lang="en-GB" sz="2400" smtClean="0"/>
              <a:t> </a:t>
            </a:r>
            <a:endParaRPr lang="en-GB" sz="2400" dirty="0" smtClean="0"/>
          </a:p>
          <a:p>
            <a:endParaRPr lang="en-GB" sz="1800" dirty="0" smtClean="0"/>
          </a:p>
          <a:p>
            <a:endParaRPr lang="en-GB" sz="180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96752"/>
            <a:ext cx="5256584" cy="328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797215"/>
            <a:ext cx="4248473" cy="4656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311166"/>
            <a:ext cx="4789120" cy="3948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808388"/>
            <a:ext cx="3407099" cy="38358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9" y="3610664"/>
            <a:ext cx="2374058" cy="3176991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45844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744</Words>
  <Application>Microsoft Office PowerPoint</Application>
  <PresentationFormat>On-screen Show (4:3)</PresentationFormat>
  <Paragraphs>254</Paragraphs>
  <Slides>15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EGI-InSPIRE 2</vt:lpstr>
      <vt:lpstr>EG-InSPIRE</vt:lpstr>
      <vt:lpstr>1_EG-InSPIRE</vt:lpstr>
      <vt:lpstr>E-Science workflows: The EGI perspective</vt:lpstr>
      <vt:lpstr>Overview</vt:lpstr>
      <vt:lpstr>EGI Ecosystem</vt:lpstr>
      <vt:lpstr>Infrastructure - layered view</vt:lpstr>
      <vt:lpstr>EGI and workflow technologies</vt:lpstr>
      <vt:lpstr>The EGI requirement  gathering and tracking process</vt:lpstr>
      <vt:lpstr>User Community Board</vt:lpstr>
      <vt:lpstr>Middleware support: APIs</vt:lpstr>
      <vt:lpstr>Promoting solutions:  EGI Applications Database</vt:lpstr>
      <vt:lpstr>Promoting solutions: Training Marketplace</vt:lpstr>
      <vt:lpstr>Web gadgets </vt:lpstr>
      <vt:lpstr>Outreach to new communities</vt:lpstr>
      <vt:lpstr>Key Challenges</vt:lpstr>
      <vt:lpstr>EGI Refactoring for 2020</vt:lpstr>
      <vt:lpstr>Questions?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gergely.sipos</cp:lastModifiedBy>
  <cp:revision>582</cp:revision>
  <dcterms:created xsi:type="dcterms:W3CDTF">2010-09-03T12:01:03Z</dcterms:created>
  <dcterms:modified xsi:type="dcterms:W3CDTF">2012-02-10T10:38:47Z</dcterms:modified>
</cp:coreProperties>
</file>