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4"/>
  </p:notesMasterIdLst>
  <p:handoutMasterIdLst>
    <p:handoutMasterId r:id="rId25"/>
  </p:handoutMasterIdLst>
  <p:sldIdLst>
    <p:sldId id="338" r:id="rId4"/>
    <p:sldId id="529" r:id="rId5"/>
    <p:sldId id="531" r:id="rId6"/>
    <p:sldId id="530" r:id="rId7"/>
    <p:sldId id="532" r:id="rId8"/>
    <p:sldId id="535" r:id="rId9"/>
    <p:sldId id="538" r:id="rId10"/>
    <p:sldId id="546" r:id="rId11"/>
    <p:sldId id="484" r:id="rId12"/>
    <p:sldId id="388" r:id="rId13"/>
    <p:sldId id="467" r:id="rId14"/>
    <p:sldId id="588" r:id="rId15"/>
    <p:sldId id="475" r:id="rId16"/>
    <p:sldId id="652" r:id="rId17"/>
    <p:sldId id="537" r:id="rId18"/>
    <p:sldId id="651" r:id="rId19"/>
    <p:sldId id="653" r:id="rId20"/>
    <p:sldId id="650" r:id="rId21"/>
    <p:sldId id="376" r:id="rId22"/>
    <p:sldId id="655" r:id="rId2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C5C"/>
    <a:srgbClr val="82ABD4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6975" autoAdjust="0"/>
  </p:normalViewPr>
  <p:slideViewPr>
    <p:cSldViewPr showGuides="1">
      <p:cViewPr>
        <p:scale>
          <a:sx n="66" d="100"/>
          <a:sy n="66" d="100"/>
        </p:scale>
        <p:origin x="-1872" y="-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514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300+ HTC providers</a:t>
          </a:r>
        </a:p>
        <a:p>
          <a:r>
            <a:rPr lang="en-US" sz="2000" dirty="0" smtClean="0">
              <a:solidFill>
                <a:srgbClr val="FF0000"/>
              </a:solidFill>
            </a:rPr>
            <a:t>23 Cloud providers</a:t>
          </a:r>
          <a:endParaRPr lang="en-US" sz="2000" dirty="0">
            <a:solidFill>
              <a:srgbClr val="FF0000"/>
            </a:solidFill>
          </a:endParaRPr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 smtClean="0"/>
            <a:t>650k CPU cores</a:t>
          </a:r>
          <a:br>
            <a:rPr lang="en-US" sz="2000" dirty="0" smtClean="0"/>
          </a:br>
          <a:endParaRPr lang="en-US" sz="100" dirty="0" smtClean="0"/>
        </a:p>
        <a:p>
          <a:r>
            <a:rPr lang="en-US" sz="2000" dirty="0" smtClean="0"/>
            <a:t>285 PB online storage</a:t>
          </a:r>
          <a:endParaRPr lang="en-US" sz="2000" dirty="0"/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1.7 Million jobs/day 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/>
            <a:t>2.6 Billion CPU hours/year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 smtClean="0"/>
            <a:t>240 </a:t>
          </a:r>
          <a:r>
            <a:rPr lang="en-US" sz="1600" dirty="0" smtClean="0"/>
            <a:t>Virtual </a:t>
          </a:r>
          <a:r>
            <a:rPr lang="en-US" sz="1600" dirty="0" err="1" smtClean="0"/>
            <a:t>Organisations</a:t>
          </a:r>
          <a:r>
            <a:rPr lang="en-US" sz="2000" dirty="0" smtClean="0"/>
            <a:t> </a:t>
          </a:r>
        </a:p>
        <a:p>
          <a:r>
            <a:rPr lang="en-US" sz="200" dirty="0" smtClean="0"/>
            <a:t/>
          </a:r>
          <a:br>
            <a:rPr lang="en-US" sz="200" dirty="0" smtClean="0"/>
          </a:br>
          <a:r>
            <a:rPr lang="en-US" sz="2000" dirty="0" smtClean="0"/>
            <a:t>&gt;48 000 users</a:t>
          </a:r>
          <a:endParaRPr lang="en-US" sz="2000" dirty="0"/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80C29-0258-4C4D-840F-11B0113C4776}" type="presOf" srcId="{BC2C4EA6-FB4C-BB44-98C1-967B3CED5661}" destId="{34AC6EAF-F695-4747-B01D-5BB0D645049A}" srcOrd="0" destOrd="0" presId="urn:microsoft.com/office/officeart/2005/8/layout/venn3"/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25CC9201-6878-0E4D-92A7-C04651792D01}" type="presOf" srcId="{E6A111FE-4BF6-1346-B137-2EA61CD843E7}" destId="{CB98E5B8-FC40-064F-BE5E-1EDB178C6332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A47535A8-91F0-DC4D-85D2-3C7287A2A9E8}" type="presOf" srcId="{A4E992DF-01FA-764E-9B98-7AC140889041}" destId="{14AD8842-24DF-654C-9B9F-FB08EB85989F}" srcOrd="0" destOrd="0" presId="urn:microsoft.com/office/officeart/2005/8/layout/venn3"/>
    <dgm:cxn modelId="{9720E3ED-B2BF-8C4F-A4A1-5CFED029EB2C}" type="presOf" srcId="{A6D2C70D-DC1A-F54A-A4DE-46E33913B027}" destId="{7E89ECF7-0371-8C43-AF9C-18A74B71E2F3}" srcOrd="0" destOrd="0" presId="urn:microsoft.com/office/officeart/2005/8/layout/venn3"/>
    <dgm:cxn modelId="{789BE971-C76D-464D-8C78-F3CD9ED9825B}" type="presOf" srcId="{919347F3-E7A2-804B-8EBD-E5F4CE20C2A2}" destId="{99270A79-923E-254B-90D9-C49252785348}" srcOrd="0" destOrd="0" presId="urn:microsoft.com/office/officeart/2005/8/layout/venn3"/>
    <dgm:cxn modelId="{0F391816-9C5F-D146-B8BE-605CBF06C76B}" type="presOf" srcId="{7F30C6E7-0159-624F-9A98-BCC084A836C2}" destId="{E8657902-0DBD-434A-A6DB-8F274BBD8143}" srcOrd="0" destOrd="0" presId="urn:microsoft.com/office/officeart/2005/8/layout/venn3"/>
    <dgm:cxn modelId="{8CEC3CC8-7E59-CB48-9A95-5A540EEEC713}" type="presParOf" srcId="{7E89ECF7-0371-8C43-AF9C-18A74B71E2F3}" destId="{34AC6EAF-F695-4747-B01D-5BB0D645049A}" srcOrd="0" destOrd="0" presId="urn:microsoft.com/office/officeart/2005/8/layout/venn3"/>
    <dgm:cxn modelId="{9EAD7C22-A404-3148-9B7B-00344F127FA1}" type="presParOf" srcId="{7E89ECF7-0371-8C43-AF9C-18A74B71E2F3}" destId="{680B7888-20E9-7D4B-93A2-0751B261C528}" srcOrd="1" destOrd="0" presId="urn:microsoft.com/office/officeart/2005/8/layout/venn3"/>
    <dgm:cxn modelId="{D05E99B9-3E79-8D48-B2F2-115AFE6F049F}" type="presParOf" srcId="{7E89ECF7-0371-8C43-AF9C-18A74B71E2F3}" destId="{CB98E5B8-FC40-064F-BE5E-1EDB178C6332}" srcOrd="2" destOrd="0" presId="urn:microsoft.com/office/officeart/2005/8/layout/venn3"/>
    <dgm:cxn modelId="{8C1F34DD-B486-9D4E-B722-CF225C8C7C5E}" type="presParOf" srcId="{7E89ECF7-0371-8C43-AF9C-18A74B71E2F3}" destId="{7EEE956F-A591-944C-AA65-685DAE7CDD3F}" srcOrd="3" destOrd="0" presId="urn:microsoft.com/office/officeart/2005/8/layout/venn3"/>
    <dgm:cxn modelId="{E368523F-63F3-4646-AC1F-03A4B66AF994}" type="presParOf" srcId="{7E89ECF7-0371-8C43-AF9C-18A74B71E2F3}" destId="{E8657902-0DBD-434A-A6DB-8F274BBD8143}" srcOrd="4" destOrd="0" presId="urn:microsoft.com/office/officeart/2005/8/layout/venn3"/>
    <dgm:cxn modelId="{C14162D8-27AF-874B-B8EB-6DB6720EE8E8}" type="presParOf" srcId="{7E89ECF7-0371-8C43-AF9C-18A74B71E2F3}" destId="{8286956E-4AC6-134D-91BB-AE3AA453F8E8}" srcOrd="5" destOrd="0" presId="urn:microsoft.com/office/officeart/2005/8/layout/venn3"/>
    <dgm:cxn modelId="{B2F168D8-56BE-4F48-AEDF-0AB3758A1029}" type="presParOf" srcId="{7E89ECF7-0371-8C43-AF9C-18A74B71E2F3}" destId="{14AD8842-24DF-654C-9B9F-FB08EB85989F}" srcOrd="6" destOrd="0" presId="urn:microsoft.com/office/officeart/2005/8/layout/venn3"/>
    <dgm:cxn modelId="{C988BA40-F7E4-C24C-BF19-C2181F1994EA}" type="presParOf" srcId="{7E89ECF7-0371-8C43-AF9C-18A74B71E2F3}" destId="{0981D5C0-3E8D-504B-8B99-24D4B5BDD607}" srcOrd="7" destOrd="0" presId="urn:microsoft.com/office/officeart/2005/8/layout/venn3"/>
    <dgm:cxn modelId="{27E9F786-5BFB-C243-8A78-9FCB594B8D8B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085" y="1127921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300+ HTC providers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23 Cloud providers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10988" y="1437824"/>
        <a:ext cx="1496343" cy="1496343"/>
      </dsp:txXfrm>
    </dsp:sp>
    <dsp:sp modelId="{CB98E5B8-FC40-064F-BE5E-1EDB178C6332}">
      <dsp:nvSpPr>
        <dsp:cNvPr id="0" name=""/>
        <dsp:cNvSpPr/>
      </dsp:nvSpPr>
      <dsp:spPr>
        <a:xfrm>
          <a:off x="169400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650k CPU cores</a:t>
          </a:r>
          <a:br>
            <a:rPr lang="en-US" sz="2000" kern="1200" dirty="0" smtClean="0"/>
          </a:br>
          <a:endParaRPr lang="en-US" sz="1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285 PB online storage</a:t>
          </a:r>
          <a:endParaRPr lang="en-US" sz="2000" kern="1200" dirty="0"/>
        </a:p>
      </dsp:txBody>
      <dsp:txXfrm>
        <a:off x="2003908" y="1431180"/>
        <a:ext cx="1496343" cy="1496343"/>
      </dsp:txXfrm>
    </dsp:sp>
    <dsp:sp modelId="{E8657902-0DBD-434A-A6DB-8F274BBD8143}">
      <dsp:nvSpPr>
        <dsp:cNvPr id="0" name=""/>
        <dsp:cNvSpPr/>
      </dsp:nvSpPr>
      <dsp:spPr>
        <a:xfrm>
          <a:off x="3386925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1.7 Million jobs/day </a:t>
          </a:r>
          <a:endParaRPr lang="en-US" sz="2000" kern="1200" dirty="0"/>
        </a:p>
      </dsp:txBody>
      <dsp:txXfrm>
        <a:off x="3696828" y="1431180"/>
        <a:ext cx="1496343" cy="1496343"/>
      </dsp:txXfrm>
    </dsp:sp>
    <dsp:sp modelId="{14AD8842-24DF-654C-9B9F-FB08EB85989F}">
      <dsp:nvSpPr>
        <dsp:cNvPr id="0" name=""/>
        <dsp:cNvSpPr/>
      </dsp:nvSpPr>
      <dsp:spPr>
        <a:xfrm>
          <a:off x="507984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</a:t>
          </a:r>
          <a:endParaRPr lang="en-US" sz="2000" kern="1200" dirty="0"/>
        </a:p>
      </dsp:txBody>
      <dsp:txXfrm>
        <a:off x="5389747" y="1431180"/>
        <a:ext cx="1496343" cy="1496343"/>
      </dsp:txXfrm>
    </dsp:sp>
    <dsp:sp modelId="{99270A79-923E-254B-90D9-C49252785348}">
      <dsp:nvSpPr>
        <dsp:cNvPr id="0" name=""/>
        <dsp:cNvSpPr/>
      </dsp:nvSpPr>
      <dsp:spPr>
        <a:xfrm>
          <a:off x="6772764" y="1121277"/>
          <a:ext cx="2116149" cy="21161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59" tIns="25400" rIns="11645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240 </a:t>
          </a:r>
          <a:r>
            <a:rPr lang="en-US" sz="1600" kern="1200" dirty="0" smtClean="0"/>
            <a:t>Virtual </a:t>
          </a:r>
          <a:r>
            <a:rPr lang="en-US" sz="1600" kern="1200" dirty="0" err="1" smtClean="0"/>
            <a:t>Organisations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 smtClean="0"/>
            <a:t/>
          </a:r>
          <a:br>
            <a:rPr lang="en-US" sz="200" kern="1200" dirty="0" smtClean="0"/>
          </a:br>
          <a:r>
            <a:rPr lang="en-US" sz="2000" kern="1200" dirty="0" smtClean="0"/>
            <a:t>&gt;48 000 users</a:t>
          </a:r>
          <a:endParaRPr lang="en-US" sz="2000" kern="1200" dirty="0"/>
        </a:p>
      </dsp:txBody>
      <dsp:txXfrm>
        <a:off x="7082667" y="1431180"/>
        <a:ext cx="1496343" cy="149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18/09/17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18/09/17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globally distributed ICT infrastructure that federates the digital </a:t>
            </a:r>
            <a:r>
              <a:rPr lang="en-US" sz="1200" b="0" dirty="0" smtClean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 smtClean="0"/>
              <a:t>and </a:t>
            </a:r>
            <a:r>
              <a:rPr lang="en-US" sz="1200" b="0" dirty="0" smtClean="0">
                <a:solidFill>
                  <a:srgbClr val="3366FF"/>
                </a:solidFill>
              </a:rPr>
              <a:t>expertise</a:t>
            </a:r>
            <a:r>
              <a:rPr lang="en-US" sz="1200" b="0" dirty="0" smtClean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 smtClean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 smtClean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43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71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20014" tIns="10008" rIns="20014" bIns="1000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20014" tIns="10008" rIns="20014" bIns="1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18/09/17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6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upport@egi.eu" TargetMode="External"/><Relationship Id="rId3" Type="http://schemas.openxmlformats.org/officeDocument/2006/relationships/hyperlink" Target="http://go.egi.eu/cloud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image" Target="../media/image83.png"/><Relationship Id="rId19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7" Type="http://schemas.openxmlformats.org/officeDocument/2006/relationships/image" Target="../media/image72.gif"/><Relationship Id="rId8" Type="http://schemas.openxmlformats.org/officeDocument/2006/relationships/image" Target="../media/image73.jpeg"/><Relationship Id="rId9" Type="http://schemas.openxmlformats.org/officeDocument/2006/relationships/image" Target="../media/image74.jpeg"/><Relationship Id="rId10" Type="http://schemas.openxmlformats.org/officeDocument/2006/relationships/image" Target="../media/image7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gif"/><Relationship Id="rId5" Type="http://schemas.openxmlformats.org/officeDocument/2006/relationships/image" Target="../media/image88.jpeg"/><Relationship Id="rId6" Type="http://schemas.openxmlformats.org/officeDocument/2006/relationships/image" Target="../media/image89.png"/><Relationship Id="rId7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1.jpg"/><Relationship Id="rId47" Type="http://schemas.openxmlformats.org/officeDocument/2006/relationships/image" Target="../media/image52.png"/><Relationship Id="rId20" Type="http://schemas.openxmlformats.org/officeDocument/2006/relationships/image" Target="../media/image25.jpg"/><Relationship Id="rId21" Type="http://schemas.openxmlformats.org/officeDocument/2006/relationships/image" Target="../media/image26.png"/><Relationship Id="rId22" Type="http://schemas.openxmlformats.org/officeDocument/2006/relationships/image" Target="../media/image27.jpg"/><Relationship Id="rId23" Type="http://schemas.openxmlformats.org/officeDocument/2006/relationships/image" Target="../media/image28.png"/><Relationship Id="rId24" Type="http://schemas.openxmlformats.org/officeDocument/2006/relationships/image" Target="../media/image29.jpg"/><Relationship Id="rId25" Type="http://schemas.openxmlformats.org/officeDocument/2006/relationships/image" Target="../media/image30.png"/><Relationship Id="rId26" Type="http://schemas.openxmlformats.org/officeDocument/2006/relationships/image" Target="../media/image31.jpg"/><Relationship Id="rId27" Type="http://schemas.openxmlformats.org/officeDocument/2006/relationships/image" Target="../media/image32.png"/><Relationship Id="rId28" Type="http://schemas.openxmlformats.org/officeDocument/2006/relationships/image" Target="../media/image33.jp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30" Type="http://schemas.openxmlformats.org/officeDocument/2006/relationships/image" Target="../media/image35.jp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9" Type="http://schemas.openxmlformats.org/officeDocument/2006/relationships/image" Target="../media/image14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jpg"/><Relationship Id="rId33" Type="http://schemas.openxmlformats.org/officeDocument/2006/relationships/image" Target="../media/image38.png"/><Relationship Id="rId34" Type="http://schemas.openxmlformats.org/officeDocument/2006/relationships/image" Target="../media/image39.jpg"/><Relationship Id="rId35" Type="http://schemas.openxmlformats.org/officeDocument/2006/relationships/image" Target="../media/image40.png"/><Relationship Id="rId36" Type="http://schemas.openxmlformats.org/officeDocument/2006/relationships/image" Target="../media/image41.jpg"/><Relationship Id="rId10" Type="http://schemas.openxmlformats.org/officeDocument/2006/relationships/image" Target="../media/image15.jpg"/><Relationship Id="rId11" Type="http://schemas.openxmlformats.org/officeDocument/2006/relationships/image" Target="../media/image16.png"/><Relationship Id="rId12" Type="http://schemas.openxmlformats.org/officeDocument/2006/relationships/image" Target="../media/image17.jpg"/><Relationship Id="rId13" Type="http://schemas.openxmlformats.org/officeDocument/2006/relationships/image" Target="../media/image18.png"/><Relationship Id="rId14" Type="http://schemas.openxmlformats.org/officeDocument/2006/relationships/image" Target="../media/image19.jpg"/><Relationship Id="rId15" Type="http://schemas.openxmlformats.org/officeDocument/2006/relationships/image" Target="../media/image20.png"/><Relationship Id="rId16" Type="http://schemas.openxmlformats.org/officeDocument/2006/relationships/image" Target="../media/image21.jpg"/><Relationship Id="rId17" Type="http://schemas.openxmlformats.org/officeDocument/2006/relationships/image" Target="../media/image22.png"/><Relationship Id="rId18" Type="http://schemas.openxmlformats.org/officeDocument/2006/relationships/image" Target="../media/image23.jpeg"/><Relationship Id="rId19" Type="http://schemas.openxmlformats.org/officeDocument/2006/relationships/image" Target="../media/image24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jpeg"/><Relationship Id="rId41" Type="http://schemas.openxmlformats.org/officeDocument/2006/relationships/image" Target="../media/image46.png"/><Relationship Id="rId42" Type="http://schemas.openxmlformats.org/officeDocument/2006/relationships/image" Target="../media/image47.jpg"/><Relationship Id="rId43" Type="http://schemas.openxmlformats.org/officeDocument/2006/relationships/image" Target="../media/image48.png"/><Relationship Id="rId44" Type="http://schemas.openxmlformats.org/officeDocument/2006/relationships/image" Target="../media/image49.jpg"/><Relationship Id="rId45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services" TargetMode="External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187078" y="5227376"/>
            <a:ext cx="6697290" cy="13699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hlinkClick r:id="rId2"/>
              </a:rPr>
              <a:t>support</a:t>
            </a:r>
            <a:r>
              <a:rPr lang="en-US" sz="2400" dirty="0" smtClean="0">
                <a:solidFill>
                  <a:schemeClr val="tx2"/>
                </a:solidFill>
                <a:hlinkClick r:id="rId2"/>
              </a:rPr>
              <a:t>@egi.eu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hlinkClick r:id="rId3"/>
              </a:rPr>
              <a:t>http://go.egi.eu/cloud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8520" y="980728"/>
            <a:ext cx="9144000" cy="1440000"/>
          </a:xfrm>
        </p:spPr>
        <p:txBody>
          <a:bodyPr>
            <a:noAutofit/>
          </a:bodyPr>
          <a:lstStyle/>
          <a:p>
            <a:r>
              <a:rPr lang="en-GB" dirty="0"/>
              <a:t>Hosting CLARIN services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/>
              <a:t>the EGI cloud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31640" y="2420728"/>
            <a:ext cx="6400800" cy="504056"/>
          </a:xfrm>
        </p:spPr>
        <p:txBody>
          <a:bodyPr/>
          <a:lstStyle/>
          <a:p>
            <a:r>
              <a:rPr lang="en-US" dirty="0" smtClean="0"/>
              <a:t>Gergely </a:t>
            </a:r>
            <a:r>
              <a:rPr lang="en-US" dirty="0"/>
              <a:t>Sipos</a:t>
            </a:r>
            <a:br>
              <a:rPr lang="en-US" dirty="0"/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EGI Foundation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Boris </a:t>
            </a:r>
            <a:r>
              <a:rPr lang="en-US" dirty="0" err="1" smtClean="0"/>
              <a:t>Parak</a:t>
            </a:r>
            <a:endParaRPr lang="en-US" dirty="0" smtClean="0"/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CESNET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Willem </a:t>
            </a:r>
            <a:r>
              <a:rPr lang="en-US" dirty="0" err="1" smtClean="0"/>
              <a:t>Elbers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A6A6A6"/>
                </a:solidFill>
              </a:rPr>
              <a:t>CLARING ERIC</a:t>
            </a:r>
            <a:endParaRPr lang="en-GB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The current infrastructure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980728"/>
            <a:ext cx="5513776" cy="4181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77" y="2132856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49080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27" y="3140968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37898" y="819869"/>
            <a:ext cx="2414422" cy="11695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Today: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23 </a:t>
            </a:r>
            <a:r>
              <a:rPr lang="en-GB" sz="1400" dirty="0"/>
              <a:t>providers from 14 </a:t>
            </a:r>
            <a:r>
              <a:rPr lang="en-GB" sz="1400" dirty="0" smtClean="0"/>
              <a:t>NGIs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15 OpenStack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/>
              <a:t>7</a:t>
            </a:r>
            <a:r>
              <a:rPr lang="en-US" sz="1400" dirty="0" smtClean="0"/>
              <a:t> </a:t>
            </a:r>
            <a:r>
              <a:rPr lang="en-US" sz="1400" dirty="0" err="1" smtClean="0"/>
              <a:t>OpenNebula</a:t>
            </a:r>
            <a:endParaRPr lang="en-US" sz="1400" dirty="0" smtClean="0"/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 </a:t>
            </a:r>
            <a:r>
              <a:rPr lang="en-US" sz="1400" dirty="0" err="1" smtClean="0"/>
              <a:t>Synnefo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Compute and data intensive workloads</a:t>
            </a:r>
            <a:endParaRPr lang="en-GB" sz="2400" dirty="0">
              <a:latin typeface="Candara" panose="020E0502030303020204" pitchFamily="34" charset="0"/>
            </a:endParaRPr>
          </a:p>
          <a:p>
            <a:pPr lvl="1"/>
            <a:r>
              <a:rPr lang="en-GB" sz="2000" dirty="0">
                <a:latin typeface="Candara" panose="020E0502030303020204" pitchFamily="34" charset="0"/>
              </a:rPr>
              <a:t>Batch </a:t>
            </a:r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and interactive </a:t>
            </a:r>
            <a:r>
              <a:rPr lang="en-GB" sz="2000" dirty="0">
                <a:latin typeface="Candara" panose="020E0502030303020204" pitchFamily="34" charset="0"/>
              </a:rPr>
              <a:t>(e.g. </a:t>
            </a:r>
            <a:r>
              <a:rPr lang="en-GB" sz="2000" dirty="0" err="1" smtClean="0">
                <a:latin typeface="Candara" panose="020E0502030303020204" pitchFamily="34" charset="0"/>
              </a:rPr>
              <a:t>Jupyter</a:t>
            </a:r>
            <a:r>
              <a:rPr lang="en-GB" sz="2000" dirty="0" smtClean="0">
                <a:latin typeface="Candara" panose="020E0502030303020204" pitchFamily="34" charset="0"/>
              </a:rPr>
              <a:t> notebooks) </a:t>
            </a:r>
            <a:r>
              <a:rPr lang="en-GB" sz="2000" dirty="0">
                <a:latin typeface="Candara" panose="020E0502030303020204" pitchFamily="34" charset="0"/>
              </a:rPr>
              <a:t>with scalable and customized environments</a:t>
            </a:r>
          </a:p>
          <a:p>
            <a:r>
              <a:rPr lang="en-GB" sz="2400" b="1" dirty="0" smtClean="0">
                <a:latin typeface="Candara" panose="020E0502030303020204" pitchFamily="34" charset="0"/>
              </a:rPr>
              <a:t>Service Hosting</a:t>
            </a:r>
            <a:endParaRPr lang="en-GB" sz="2400" dirty="0" smtClean="0">
              <a:latin typeface="Candara" panose="020E0502030303020204" pitchFamily="34" charset="0"/>
            </a:endParaRPr>
          </a:p>
          <a:p>
            <a:pPr lvl="1"/>
            <a:r>
              <a:rPr lang="en-GB" sz="2000" dirty="0" smtClean="0">
                <a:latin typeface="Candara" panose="020E0502030303020204" pitchFamily="34" charset="0"/>
              </a:rPr>
              <a:t>Long-running services (e.g. web server, database, application server)</a:t>
            </a:r>
            <a:endParaRPr lang="en-GB" sz="2000" dirty="0">
              <a:latin typeface="Candara" panose="020E0502030303020204" pitchFamily="34" charset="0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Datasets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Store and manage large datasets (in a storage volume)</a:t>
            </a:r>
            <a:endParaRPr lang="en-GB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n-GB" sz="2400" b="1" dirty="0" smtClean="0">
                <a:latin typeface="Candara" panose="020E0502030303020204" pitchFamily="34" charset="0"/>
              </a:rPr>
              <a:t>Disposable </a:t>
            </a:r>
            <a:r>
              <a:rPr lang="en-GB" sz="2400" b="1" dirty="0">
                <a:latin typeface="Candara" panose="020E0502030303020204" pitchFamily="34" charset="0"/>
              </a:rPr>
              <a:t>and testing </a:t>
            </a:r>
            <a:r>
              <a:rPr lang="en-GB" sz="2400" b="1" dirty="0" smtClean="0">
                <a:latin typeface="Candara" panose="020E0502030303020204" pitchFamily="34" charset="0"/>
              </a:rPr>
              <a:t>environments</a:t>
            </a:r>
          </a:p>
          <a:p>
            <a:pPr lvl="1"/>
            <a:r>
              <a:rPr lang="en-GB" sz="2000" dirty="0" smtClean="0">
                <a:latin typeface="Candara" panose="020E0502030303020204" pitchFamily="34" charset="0"/>
              </a:rPr>
              <a:t>Host training environments, test applications</a:t>
            </a:r>
            <a:endParaRPr lang="en-GB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dirty="0" smtClean="0"/>
              <a:t>models</a:t>
            </a:r>
            <a:endParaRPr lang="en-US" dirty="0"/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85946"/>
              </p:ext>
            </p:extLst>
          </p:nvPr>
        </p:nvGraphicFramePr>
        <p:xfrm>
          <a:off x="323528" y="1268760"/>
          <a:ext cx="8568952" cy="48965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2700"/>
                <a:gridCol w="3028126"/>
                <a:gridCol w="3028126"/>
              </a:tblGrid>
              <a:tr h="7856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HTC Grid service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(e.g. </a:t>
                      </a:r>
                      <a:r>
                        <a:rPr lang="en-US" sz="2000" dirty="0" smtClean="0"/>
                        <a:t>clusters; HTC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Commercial cloud service (e.g.</a:t>
                      </a:r>
                      <a:r>
                        <a:rPr lang="en-US" sz="2000" baseline="0" dirty="0" smtClean="0"/>
                        <a:t> Azure)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EGI cloud service (federated </a:t>
                      </a:r>
                      <a:r>
                        <a:rPr lang="en-US" sz="2000" dirty="0" err="1" smtClean="0"/>
                        <a:t>IaaS</a:t>
                      </a:r>
                      <a:r>
                        <a:rPr lang="en-US" sz="2000" dirty="0" smtClean="0"/>
                        <a:t> cloud)</a:t>
                      </a:r>
                      <a:endParaRPr lang="en-US" sz="2000" dirty="0"/>
                    </a:p>
                  </a:txBody>
                  <a:tcPr/>
                </a:tc>
              </a:tr>
              <a:tr h="4110899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For batch computing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embarrassingly parallel applications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Using multiple sites at a time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For interactive and batch computing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For service hosting</a:t>
                      </a:r>
                      <a:endParaRPr lang="en-US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Flexible OS and application use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Typically</a:t>
                      </a:r>
                      <a:r>
                        <a:rPr lang="en-US" baseline="0" dirty="0" smtClean="0"/>
                        <a:t> one site is used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Pay-as-you-go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No user support (or central paid service)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For interactive and batch computing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For service hosting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Flexible OS and application use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Use single or multiple sites at a time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Virtual </a:t>
                      </a:r>
                      <a:r>
                        <a:rPr lang="en-US" baseline="0" dirty="0" err="1" smtClean="0"/>
                        <a:t>Organisation</a:t>
                      </a:r>
                      <a:r>
                        <a:rPr lang="en-US" baseline="0" dirty="0" smtClean="0"/>
                        <a:t> based access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Free at the point of use (for research)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With local user support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4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altLang="en-US" sz="3200" dirty="0" smtClean="0"/>
              <a:t>Main resource about EGI Cloud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EGI Federated Cloud User Guides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defRPr/>
            </a:pPr>
            <a:r>
              <a:rPr lang="en-GB" sz="2400" dirty="0" smtClean="0"/>
              <a:t>https</a:t>
            </a:r>
            <a:r>
              <a:rPr lang="en-GB" sz="2400" dirty="0"/>
              <a:t>://</a:t>
            </a:r>
            <a:r>
              <a:rPr lang="en-GB" sz="2400" dirty="0" smtClean="0"/>
              <a:t>wiki.egi.eu/wiki/Federated_Cloud_user_support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92888" cy="44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Autofit/>
          </a:bodyPr>
          <a:lstStyle/>
          <a:p>
            <a:r>
              <a:rPr lang="en-US" sz="3200" dirty="0" smtClean="0"/>
              <a:t>CLARIN services in the EGI Cloud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1310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2"/>
            <a:ext cx="8982743" cy="850106"/>
          </a:xfrm>
        </p:spPr>
        <p:txBody>
          <a:bodyPr>
            <a:noAutofit/>
          </a:bodyPr>
          <a:lstStyle/>
          <a:p>
            <a:r>
              <a:rPr lang="en-US" sz="3200" dirty="0" smtClean="0"/>
              <a:t>Brokering resources for a community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504" y="2562831"/>
            <a:ext cx="2232248" cy="1586249"/>
            <a:chOff x="-252537" y="3530274"/>
            <a:chExt cx="2232248" cy="1586249"/>
          </a:xfrm>
        </p:grpSpPr>
        <p:sp>
          <p:nvSpPr>
            <p:cNvPr id="9" name="pole tekstowe 5"/>
            <p:cNvSpPr txBox="1"/>
            <p:nvPr/>
          </p:nvSpPr>
          <p:spPr>
            <a:xfrm>
              <a:off x="-252537" y="447019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Project/Community representing the VO</a:t>
              </a:r>
              <a:endParaRPr lang="en-GB" b="1" dirty="0"/>
            </a:p>
          </p:txBody>
        </p:sp>
        <p:pic>
          <p:nvPicPr>
            <p:cNvPr id="10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646431" y="2284090"/>
            <a:ext cx="1213602" cy="1421712"/>
            <a:chOff x="3779912" y="3296603"/>
            <a:chExt cx="1213602" cy="1421712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4" name="pole tekstowe 14"/>
            <p:cNvSpPr txBox="1"/>
            <p:nvPr/>
          </p:nvSpPr>
          <p:spPr>
            <a:xfrm>
              <a:off x="3779912" y="4348983"/>
              <a:ext cx="1213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Negotiator</a:t>
              </a:r>
              <a:endParaRPr lang="pl-PL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39922" y="2932162"/>
            <a:ext cx="995465" cy="997075"/>
            <a:chOff x="7255957" y="3952019"/>
            <a:chExt cx="1279789" cy="1281859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5" name="pole tekstowe 18"/>
            <p:cNvSpPr txBox="1"/>
            <p:nvPr/>
          </p:nvSpPr>
          <p:spPr>
            <a:xfrm>
              <a:off x="7255957" y="4402942"/>
              <a:ext cx="1279789" cy="83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Grid</a:t>
              </a:r>
              <a:r>
                <a:rPr lang="pl-PL" b="1" dirty="0"/>
                <a:t/>
              </a:r>
              <a:br>
                <a:rPr lang="pl-PL" b="1" dirty="0"/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37406" y="2357840"/>
            <a:ext cx="995465" cy="1078378"/>
            <a:chOff x="7630584" y="2852936"/>
            <a:chExt cx="1102964" cy="1194832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630584" y="3331640"/>
              <a:ext cx="1102964" cy="716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Cloud</a:t>
              </a:r>
              <a:r>
                <a:rPr lang="pl-PL" b="1" dirty="0">
                  <a:solidFill>
                    <a:srgbClr val="1F497D"/>
                  </a:solidFill>
                </a:rPr>
                <a:t/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Multidocument 16"/>
          <p:cNvSpPr/>
          <p:nvPr/>
        </p:nvSpPr>
        <p:spPr>
          <a:xfrm>
            <a:off x="4359578" y="3747387"/>
            <a:ext cx="1504967" cy="1601430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>
                <a:solidFill>
                  <a:srgbClr val="4F6228"/>
                </a:solidFill>
              </a:rPr>
              <a:t>Operation Level Agreement</a:t>
            </a: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2904036" y="3753283"/>
            <a:ext cx="1386320" cy="1490173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GB" dirty="0" smtClean="0">
                <a:solidFill>
                  <a:srgbClr val="4F6228"/>
                </a:solidFill>
              </a:rPr>
              <a:t>Service Level Agreement</a:t>
            </a:r>
            <a:endParaRPr lang="en-GB" dirty="0">
              <a:solidFill>
                <a:srgbClr val="4F6228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944217" y="5471815"/>
            <a:ext cx="2123728" cy="773640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Satisfaction review (every 3/6/12 months)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88225" y="2356096"/>
            <a:ext cx="995465" cy="1006371"/>
            <a:chOff x="7357255" y="3952019"/>
            <a:chExt cx="1279788" cy="1293811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6" name="pole tekstowe 18"/>
            <p:cNvSpPr txBox="1"/>
            <p:nvPr/>
          </p:nvSpPr>
          <p:spPr>
            <a:xfrm>
              <a:off x="7357255" y="4414894"/>
              <a:ext cx="1279788" cy="83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</a:rPr>
                <a:t>Storage</a:t>
              </a:r>
              <a:br>
                <a:rPr lang="pl-PL" b="1" dirty="0" smtClean="0">
                  <a:solidFill>
                    <a:schemeClr val="tx2"/>
                  </a:solidFill>
                </a:rPr>
              </a:br>
              <a:r>
                <a:rPr lang="pl-PL" b="1" dirty="0" err="1" smtClean="0">
                  <a:solidFill>
                    <a:schemeClr val="tx2"/>
                  </a:solidFill>
                </a:rPr>
                <a:t>provider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1763688" y="2572124"/>
            <a:ext cx="1800200" cy="100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b="1" dirty="0" smtClean="0"/>
              <a:t>Service requirements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4932041" y="2644131"/>
            <a:ext cx="1584176" cy="9361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b="1" dirty="0" smtClean="0"/>
              <a:t>Conditions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7311935" y="1852046"/>
            <a:ext cx="995465" cy="1008112"/>
            <a:chOff x="7361922" y="3952019"/>
            <a:chExt cx="1279788" cy="1296046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30" name="pole tekstowe 18"/>
            <p:cNvSpPr txBox="1"/>
            <p:nvPr/>
          </p:nvSpPr>
          <p:spPr>
            <a:xfrm>
              <a:off x="7361922" y="4417130"/>
              <a:ext cx="1279788" cy="830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Applic</a:t>
              </a:r>
              <a:r>
                <a:rPr lang="pl-PL" b="1" dirty="0" smtClean="0">
                  <a:solidFill>
                    <a:srgbClr val="1F497D"/>
                  </a:solidFill>
                </a:rPr>
                <a:t>.</a:t>
              </a:r>
              <a:br>
                <a:rPr lang="pl-PL" b="1" dirty="0" smtClean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4310743" y="5486012"/>
            <a:ext cx="2232248" cy="773640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Performance reports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409" y="3497190"/>
            <a:ext cx="576064" cy="576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8384" y="3991954"/>
            <a:ext cx="954360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b="1" dirty="0" err="1" smtClean="0">
                <a:solidFill>
                  <a:srgbClr val="1F497D"/>
                </a:solidFill>
              </a:rPr>
              <a:t>Support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3425182"/>
            <a:ext cx="576064" cy="57606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588224" y="3919947"/>
            <a:ext cx="954360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b="1" dirty="0" smtClean="0">
                <a:solidFill>
                  <a:srgbClr val="1F497D"/>
                </a:solidFill>
              </a:rPr>
              <a:t>Training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26572" y="1426833"/>
            <a:ext cx="2123728" cy="773640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Type, number, size, cost, availability, etc.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9537412">
            <a:off x="3003079" y="2156008"/>
            <a:ext cx="1512168" cy="5217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27784" y="119675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Trigger the process with a service request on the EGI website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0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3" grpId="0" animBg="1"/>
      <p:bldP spid="34" grpId="0" animBg="1"/>
      <p:bldP spid="8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256584" cy="850106"/>
          </a:xfrm>
        </p:spPr>
        <p:txBody>
          <a:bodyPr/>
          <a:lstStyle/>
          <a:p>
            <a:r>
              <a:rPr lang="en-US" dirty="0" smtClean="0"/>
              <a:t>CLARIN cloud provider:      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National grid &amp; cloud infrastructure </a:t>
            </a:r>
            <a:r>
              <a:rPr lang="en-US" dirty="0" smtClean="0"/>
              <a:t>including </a:t>
            </a:r>
            <a:r>
              <a:rPr lang="en-US" dirty="0"/>
              <a:t>storage </a:t>
            </a:r>
            <a:endParaRPr lang="en-US" dirty="0"/>
          </a:p>
          <a:p>
            <a:pPr fontAlgn="auto"/>
            <a:r>
              <a:rPr lang="en-US" dirty="0" smtClean="0"/>
              <a:t>Multiple </a:t>
            </a:r>
            <a:r>
              <a:rPr lang="en-US" dirty="0"/>
              <a:t>production </a:t>
            </a:r>
            <a:r>
              <a:rPr lang="en-US" dirty="0" err="1"/>
              <a:t>IaaS</a:t>
            </a:r>
            <a:r>
              <a:rPr lang="en-US" dirty="0"/>
              <a:t> clouds operated by CESNET </a:t>
            </a:r>
            <a:endParaRPr lang="en-US" sz="1600" dirty="0"/>
          </a:p>
          <a:p>
            <a:pPr lvl="1"/>
            <a:r>
              <a:rPr lang="en-US" sz="2000" dirty="0"/>
              <a:t> </a:t>
            </a:r>
            <a:r>
              <a:rPr lang="en-US" sz="2000" dirty="0" err="1"/>
              <a:t>MetaCloud</a:t>
            </a:r>
            <a:r>
              <a:rPr lang="en-US" sz="2000" dirty="0"/>
              <a:t> (</a:t>
            </a:r>
            <a:r>
              <a:rPr lang="en-US" sz="2000" dirty="0" err="1"/>
              <a:t>OpenNebula</a:t>
            </a:r>
            <a:r>
              <a:rPr lang="en-US" sz="2000" dirty="0"/>
              <a:t>-based) </a:t>
            </a:r>
            <a:endParaRPr lang="en-US" sz="2000" dirty="0"/>
          </a:p>
          <a:p>
            <a:pPr lvl="2"/>
            <a:r>
              <a:rPr lang="en-US" dirty="0"/>
              <a:t> 2,900 CPU, ≈ 30 TB RAM1 </a:t>
            </a:r>
            <a:endParaRPr lang="en-US" dirty="0"/>
          </a:p>
          <a:p>
            <a:pPr lvl="1"/>
            <a:r>
              <a:rPr lang="en-US" sz="2000" dirty="0"/>
              <a:t> EGI Federated Cloud (also </a:t>
            </a:r>
            <a:r>
              <a:rPr lang="en-US" sz="2000" dirty="0" err="1"/>
              <a:t>OpenNebula</a:t>
            </a:r>
            <a:r>
              <a:rPr lang="en-US" sz="2000" dirty="0"/>
              <a:t>-based) </a:t>
            </a:r>
            <a:endParaRPr lang="en-US" sz="2000" dirty="0"/>
          </a:p>
          <a:p>
            <a:pPr lvl="2"/>
            <a:r>
              <a:rPr lang="en-US" dirty="0"/>
              <a:t> ≈300 CPU + 1,600GB RAM </a:t>
            </a:r>
            <a:endParaRPr lang="en-US" dirty="0"/>
          </a:p>
          <a:p>
            <a:pPr lvl="1"/>
            <a:r>
              <a:rPr lang="en-US" sz="2000" dirty="0"/>
              <a:t> Full-fledged &amp; certified </a:t>
            </a:r>
            <a:r>
              <a:rPr lang="en-US" sz="2000" dirty="0" err="1"/>
              <a:t>FedCloud</a:t>
            </a:r>
            <a:r>
              <a:rPr lang="en-US" sz="2000" dirty="0"/>
              <a:t> site </a:t>
            </a:r>
            <a:endParaRPr lang="en-US" sz="2000" dirty="0"/>
          </a:p>
          <a:p>
            <a:pPr lvl="1"/>
            <a:r>
              <a:rPr lang="en-US" sz="2000" dirty="0"/>
              <a:t> Numerous </a:t>
            </a:r>
            <a:r>
              <a:rPr lang="en-US" sz="2000" dirty="0" err="1"/>
              <a:t>testbed</a:t>
            </a:r>
            <a:r>
              <a:rPr lang="en-US" sz="2000" dirty="0"/>
              <a:t> deployments (also </a:t>
            </a:r>
            <a:r>
              <a:rPr lang="en-US" sz="2000" dirty="0" err="1"/>
              <a:t>OpenNebula</a:t>
            </a:r>
            <a:r>
              <a:rPr lang="en-US" sz="2000" dirty="0"/>
              <a:t>-based) </a:t>
            </a:r>
            <a:endParaRPr lang="en-US" sz="2000" dirty="0"/>
          </a:p>
          <a:p>
            <a:pPr lvl="1"/>
            <a:r>
              <a:rPr lang="en-US" sz="2000" dirty="0"/>
              <a:t> </a:t>
            </a:r>
            <a:r>
              <a:rPr lang="en-US" sz="2000" dirty="0" err="1"/>
              <a:t>ownCloud</a:t>
            </a:r>
            <a:r>
              <a:rPr lang="en-US" sz="2000" dirty="0"/>
              <a:t> personal cloud-based storage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88640"/>
            <a:ext cx="2304256" cy="10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4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services in the CESNET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CLARIN component registry (http://</a:t>
            </a:r>
            <a:r>
              <a:rPr lang="en-US" sz="2400" dirty="0" err="1"/>
              <a:t>clarin.eu</a:t>
            </a:r>
            <a:r>
              <a:rPr lang="en-US" sz="2400" dirty="0"/>
              <a:t>/</a:t>
            </a:r>
            <a:r>
              <a:rPr lang="en-US" sz="2400" dirty="0" err="1"/>
              <a:t>cmdi</a:t>
            </a:r>
            <a:r>
              <a:rPr lang="en-US" sz="2400" dirty="0"/>
              <a:t>), the backbone of the Component-based </a:t>
            </a:r>
            <a:r>
              <a:rPr lang="en-US" sz="2400" dirty="0" err="1"/>
              <a:t>MetaData</a:t>
            </a:r>
            <a:r>
              <a:rPr lang="en-US" sz="2400" dirty="0"/>
              <a:t> Infrastructure.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CLARIN </a:t>
            </a:r>
            <a:r>
              <a:rPr lang="en-US" sz="2400" dirty="0" err="1"/>
              <a:t>docker</a:t>
            </a:r>
            <a:r>
              <a:rPr lang="en-US" sz="2400" dirty="0"/>
              <a:t> registry (http://</a:t>
            </a:r>
            <a:r>
              <a:rPr lang="en-US" sz="2400" dirty="0" err="1"/>
              <a:t>docker.clarin.eu</a:t>
            </a:r>
            <a:r>
              <a:rPr lang="en-US" sz="2400" dirty="0"/>
              <a:t>), which plays an important role in the CLARIN deployment workflow.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CLARIN maven repository (http://</a:t>
            </a:r>
            <a:r>
              <a:rPr lang="en-US" sz="2400" dirty="0" err="1"/>
              <a:t>nexus.clarin.eu</a:t>
            </a:r>
            <a:r>
              <a:rPr lang="en-US" sz="2400" dirty="0"/>
              <a:t>), intensively used during CLARIN software development projects.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grafana</a:t>
            </a:r>
            <a:r>
              <a:rPr lang="en-US" sz="2400" dirty="0"/>
              <a:t> instance (http://</a:t>
            </a:r>
            <a:r>
              <a:rPr lang="en-US" sz="2400" dirty="0" err="1"/>
              <a:t>metrics.clarin.eu</a:t>
            </a:r>
            <a:r>
              <a:rPr lang="en-US" sz="2400" dirty="0"/>
              <a:t>), to visualize server status and metrics.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Document archive for the CLARIN ERIC central office.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86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outlook – The European perspective</a:t>
            </a:r>
            <a:br>
              <a:rPr lang="en-US" dirty="0" smtClean="0"/>
            </a:br>
            <a:r>
              <a:rPr lang="en-US" dirty="0" smtClean="0"/>
              <a:t>European Open Science Cloud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“The </a:t>
            </a:r>
            <a:r>
              <a:rPr lang="en-US" dirty="0"/>
              <a:t>European Open Science Cloud (EOSC) is a vision for a </a:t>
            </a:r>
            <a:r>
              <a:rPr lang="en-US" dirty="0">
                <a:solidFill>
                  <a:schemeClr val="accent1"/>
                </a:solidFill>
              </a:rPr>
              <a:t>federated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globally accessible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multidisciplinary</a:t>
            </a:r>
            <a:r>
              <a:rPr lang="en-US" dirty="0" smtClean="0"/>
              <a:t> environment </a:t>
            </a:r>
            <a:r>
              <a:rPr lang="en-US" dirty="0"/>
              <a:t>where researchers, innovators, companies and citizens can </a:t>
            </a:r>
            <a:r>
              <a:rPr lang="en-US" dirty="0">
                <a:solidFill>
                  <a:schemeClr val="accent1"/>
                </a:solidFill>
              </a:rPr>
              <a:t>publish, find, use and reuse</a:t>
            </a:r>
            <a:r>
              <a:rPr lang="en-US" dirty="0"/>
              <a:t> each other's </a:t>
            </a:r>
            <a:r>
              <a:rPr lang="en-US" dirty="0">
                <a:solidFill>
                  <a:schemeClr val="accent1"/>
                </a:solidFill>
              </a:rPr>
              <a:t>data</a:t>
            </a:r>
            <a:r>
              <a:rPr lang="en-US" dirty="0" smtClean="0">
                <a:solidFill>
                  <a:schemeClr val="accent1"/>
                </a:solidFill>
              </a:rPr>
              <a:t>, tools</a:t>
            </a:r>
            <a:r>
              <a:rPr lang="en-US" dirty="0">
                <a:solidFill>
                  <a:schemeClr val="accent1"/>
                </a:solidFill>
              </a:rPr>
              <a:t>, publications </a:t>
            </a:r>
            <a:r>
              <a:rPr lang="en-US" dirty="0"/>
              <a:t>and other outputs for research, innovation and educational purposes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i="1" dirty="0" smtClean="0"/>
              <a:t>Credits: Open Science Policy Platform EOSC </a:t>
            </a:r>
            <a:r>
              <a:rPr lang="en-US" sz="2000" i="1" dirty="0" err="1" smtClean="0"/>
              <a:t>wg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589240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EOSCpilot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H2020 project: 2017.Jan 1 – 2018 Dec 31.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EOSC-hub H2020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project: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2018.Jan 1 – 2020 Dec 31.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Next Community Event</a:t>
            </a:r>
            <a:br>
              <a:rPr lang="en-GB" dirty="0" smtClean="0"/>
            </a:br>
            <a:r>
              <a:rPr lang="en-GB" sz="2700" dirty="0" smtClean="0"/>
              <a:t>Digital Infrastructures for Research (DI4R)</a:t>
            </a:r>
            <a:endParaRPr lang="en-GB" dirty="0"/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8528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89181" y="908720"/>
            <a:ext cx="501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 smtClean="0"/>
              <a:t>www.digitalinfrastructures.eu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340768"/>
            <a:ext cx="70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Co-located with </a:t>
            </a:r>
            <a:r>
              <a:rPr lang="en-US" dirty="0" err="1" smtClean="0"/>
              <a:t>EOSCpilot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Stakeholder Engagement Event (28-29 Nov)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700276"/>
            <a:ext cx="6163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CALL FOR CONTRIBUTION IS NOW OPEN!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2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868"/>
          <a:stretch/>
        </p:blipFill>
        <p:spPr>
          <a:xfrm>
            <a:off x="0" y="1196754"/>
            <a:ext cx="9144000" cy="51656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9672" y="418654"/>
            <a:ext cx="7344816" cy="850106"/>
          </a:xfrm>
          <a:prstGeom prst="rect">
            <a:avLst/>
          </a:prstGeom>
        </p:spPr>
        <p:txBody>
          <a:bodyPr lIns="91418" tIns="45710" rIns="91418" bIns="45710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2800" dirty="0"/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160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EGI Foundation: Cloud service broker</a:t>
            </a:r>
          </a:p>
          <a:p>
            <a:r>
              <a:rPr lang="en-US" dirty="0" smtClean="0"/>
              <a:t>CESNET: Cloud service provider</a:t>
            </a:r>
          </a:p>
          <a:p>
            <a:r>
              <a:rPr lang="en-US" dirty="0" smtClean="0"/>
              <a:t>CLARIN ERIC: Cloud customer</a:t>
            </a:r>
          </a:p>
          <a:p>
            <a:r>
              <a:rPr lang="en-US" dirty="0" smtClean="0"/>
              <a:t>CLARIN community: Cloud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1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Membership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4398"/>
            <a:ext cx="3096344" cy="323492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9036496" cy="4784400"/>
          </a:xfrm>
        </p:spPr>
        <p:txBody>
          <a:bodyPr lIns="80229" tIns="40115" rIns="80229" bIns="40115"/>
          <a:lstStyle/>
          <a:p>
            <a:r>
              <a:rPr lang="en-US" sz="2400" dirty="0">
                <a:latin typeface="Candara" panose="020E0502030303020204" pitchFamily="34" charset="0"/>
              </a:rPr>
              <a:t>Major national e-Infrastructures: </a:t>
            </a:r>
            <a:r>
              <a:rPr lang="en-US" sz="2400" dirty="0">
                <a:solidFill>
                  <a:srgbClr val="4F81BD"/>
                </a:solidFill>
                <a:latin typeface="Candara" panose="020E0502030303020204" pitchFamily="34" charset="0"/>
              </a:rPr>
              <a:t>22 NGIs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EIRO: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CERN </a:t>
            </a:r>
            <a:r>
              <a:rPr lang="en-US" sz="1600" dirty="0" smtClean="0">
                <a:latin typeface="Candara" panose="020E0502030303020204" pitchFamily="34" charset="0"/>
              </a:rPr>
              <a:t>(European Intergovernmental Research </a:t>
            </a:r>
            <a:r>
              <a:rPr lang="en-US" sz="1600" dirty="0" err="1" smtClean="0">
                <a:latin typeface="Candara" panose="020E0502030303020204" pitchFamily="34" charset="0"/>
              </a:rPr>
              <a:t>Organisation</a:t>
            </a:r>
            <a:r>
              <a:rPr lang="en-US" sz="1600" dirty="0" smtClean="0">
                <a:latin typeface="Candara" panose="020E0502030303020204" pitchFamily="34" charset="0"/>
              </a:rPr>
              <a:t>)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Membership fees sustain the federation and community</a:t>
            </a:r>
          </a:p>
          <a:p>
            <a:pPr marL="722313" lvl="1" indent="-195263"/>
            <a:r>
              <a:rPr lang="en-US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EGI Foundation</a:t>
            </a:r>
          </a:p>
          <a:p>
            <a:pPr marL="722313" lvl="1" indent="-195263"/>
            <a:r>
              <a:rPr lang="en-US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Collaboration &amp; federation</a:t>
            </a:r>
          </a:p>
          <a:p>
            <a:endParaRPr lang="en-US" sz="2400" dirty="0">
              <a:solidFill>
                <a:srgbClr val="4F81BD"/>
              </a:solidFill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2420888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55187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6" y="2924944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31250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7" y="338723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8450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2" y="403530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4" y="446735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0" y="446735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2365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00" y="489940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4" y="5331450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6" y="5331452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35506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5835506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7" y="2486869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2420887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6" y="2919604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1" y="2900163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3356993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8" y="3429001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9" y="3861047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5" y="3861047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61" y="4437113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3" y="4437113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8" y="4869160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3" y="4869159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7" y="5301207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5373217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51" y="5733255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4" y="5805264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40" y="2492896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0" y="2492898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36" y="2924944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3039618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573016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7" y="3501008"/>
            <a:ext cx="718372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4221090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16" y="4077072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65104"/>
            <a:ext cx="719329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2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989134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0" y="5013178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23" y="5628999"/>
            <a:ext cx="687965" cy="680321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7524330" y="5445224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6" y="2397592"/>
            <a:ext cx="714287" cy="5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249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2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Segoe"/>
                <a:cs typeface="Segoe"/>
              </a:rPr>
              <a:t>EGI Federation</a:t>
            </a:r>
            <a:br>
              <a:rPr lang="en-US" sz="3200" dirty="0">
                <a:latin typeface="Segoe"/>
                <a:cs typeface="Segoe"/>
              </a:rPr>
            </a:br>
            <a:r>
              <a:rPr lang="en-US" sz="2200" dirty="0" smtClean="0">
                <a:latin typeface="Segoe"/>
                <a:cs typeface="Segoe"/>
              </a:rPr>
              <a:t>Largest </a:t>
            </a:r>
            <a:r>
              <a:rPr lang="en-US" sz="2200" dirty="0">
                <a:latin typeface="Segoe"/>
                <a:cs typeface="Segoe"/>
              </a:rPr>
              <a:t>distributed compute e-Infrastructure </a:t>
            </a:r>
            <a:r>
              <a:rPr lang="en-US" sz="2200" dirty="0" smtClean="0">
                <a:latin typeface="Segoe"/>
                <a:cs typeface="Segoe"/>
              </a:rPr>
              <a:t>of the world 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62760453"/>
              </p:ext>
            </p:extLst>
          </p:nvPr>
        </p:nvGraphicFramePr>
        <p:xfrm>
          <a:off x="254000" y="3462784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3592286" y="1357792"/>
            <a:ext cx="1240971" cy="16569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29" tIns="40115" rIns="80229" bIns="401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357792"/>
            <a:ext cx="1632857" cy="1143318"/>
          </a:xfrm>
          <a:prstGeom prst="rect">
            <a:avLst/>
          </a:prstGeom>
          <a:noFill/>
        </p:spPr>
        <p:txBody>
          <a:bodyPr wrap="square" lIns="80229" tIns="40115" rIns="80229" bIns="40115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</a:p>
        </p:txBody>
      </p:sp>
    </p:spTree>
    <p:extLst>
      <p:ext uri="{BB962C8B-B14F-4D97-AF65-F5344CB8AC3E}">
        <p14:creationId xmlns:p14="http://schemas.microsoft.com/office/powerpoint/2010/main" val="332139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" y="1124744"/>
            <a:ext cx="9004300" cy="5261620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547664" y="188642"/>
            <a:ext cx="7344816" cy="850106"/>
          </a:xfrm>
        </p:spPr>
        <p:txBody>
          <a:bodyPr/>
          <a:lstStyle/>
          <a:p>
            <a:r>
              <a:rPr lang="en-US" dirty="0" smtClean="0"/>
              <a:t>International Partnerships </a:t>
            </a:r>
            <a:endParaRPr lang="en-US" dirty="0"/>
          </a:p>
        </p:txBody>
      </p:sp>
      <p:sp>
        <p:nvSpPr>
          <p:cNvPr id="72" name="object 29"/>
          <p:cNvSpPr txBox="1"/>
          <p:nvPr/>
        </p:nvSpPr>
        <p:spPr>
          <a:xfrm>
            <a:off x="5476029" y="2240304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420888"/>
            <a:ext cx="1327205" cy="72008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556792"/>
            <a:ext cx="1673696" cy="57606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84418"/>
            <a:ext cx="1008112" cy="492854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6"/>
            <a:ext cx="1210116" cy="648072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978951"/>
            <a:ext cx="1080120" cy="594067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5222456"/>
            <a:ext cx="1187624" cy="523576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211960" y="2132856"/>
            <a:ext cx="1001688" cy="90797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394">
                <a:lnSpc>
                  <a:spcPts val="1000"/>
                </a:lnSpc>
              </a:pPr>
              <a:endParaRPr sz="10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259634" y="3657799"/>
            <a:ext cx="3246745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Africa and Arabia</a:t>
            </a:r>
            <a:endParaRPr lang="en-US" dirty="0" smtClean="0"/>
          </a:p>
          <a:p>
            <a:r>
              <a:rPr lang="en-US" dirty="0" smtClean="0"/>
              <a:t>Council </a:t>
            </a:r>
            <a:r>
              <a:rPr lang="en-US" dirty="0"/>
              <a:t>for Scientific and </a:t>
            </a:r>
            <a:endParaRPr lang="en-US" dirty="0" smtClean="0"/>
          </a:p>
          <a:p>
            <a:r>
              <a:rPr lang="en-US" dirty="0" smtClean="0"/>
              <a:t>Industrial Research, South Africa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236298" y="2924945"/>
            <a:ext cx="1783079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India</a:t>
            </a:r>
            <a:r>
              <a:rPr lang="en-US" dirty="0"/>
              <a:t> </a:t>
            </a:r>
            <a:r>
              <a:rPr lang="en-US" dirty="0" smtClean="0"/>
              <a:t>Centre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Advanced Comp.</a:t>
            </a:r>
            <a:endParaRPr lang="en-US" dirty="0"/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832"/>
            <a:ext cx="1043170" cy="691952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7308967" y="1785591"/>
            <a:ext cx="1900073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China</a:t>
            </a:r>
            <a:r>
              <a:rPr lang="en-US" dirty="0"/>
              <a:t> </a:t>
            </a:r>
            <a:r>
              <a:rPr lang="en-US" dirty="0" smtClean="0"/>
              <a:t>Inst. Of HEP</a:t>
            </a:r>
          </a:p>
          <a:p>
            <a:r>
              <a:rPr lang="en-US" dirty="0" smtClean="0"/>
              <a:t>Chinese Academy </a:t>
            </a:r>
          </a:p>
          <a:p>
            <a:r>
              <a:rPr lang="en-US" dirty="0" smtClean="0"/>
              <a:t>of </a:t>
            </a:r>
            <a:r>
              <a:rPr lang="en-US" dirty="0"/>
              <a:t>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295129" y="5025950"/>
            <a:ext cx="2531255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Latin America</a:t>
            </a:r>
            <a:endParaRPr lang="en-US" dirty="0" smtClean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de Janeiro </a:t>
            </a:r>
            <a:endParaRPr lang="en-US" dirty="0" smtClean="0"/>
          </a:p>
        </p:txBody>
      </p:sp>
      <p:sp>
        <p:nvSpPr>
          <p:cNvPr id="130" name="Rectangle 129"/>
          <p:cNvSpPr/>
          <p:nvPr/>
        </p:nvSpPr>
        <p:spPr>
          <a:xfrm>
            <a:off x="7225294" y="5157193"/>
            <a:ext cx="1947524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Ukraine</a:t>
            </a:r>
            <a:endParaRPr lang="en-US" dirty="0" smtClean="0"/>
          </a:p>
          <a:p>
            <a:r>
              <a:rPr lang="en-US" dirty="0"/>
              <a:t>Ukrainian National </a:t>
            </a:r>
            <a:endParaRPr lang="en-US" dirty="0" smtClean="0"/>
          </a:p>
          <a:p>
            <a:r>
              <a:rPr lang="en-US" dirty="0" smtClean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331641" y="2843644"/>
            <a:ext cx="639085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USA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873872" y="1763525"/>
            <a:ext cx="969893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Canada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6296" y="3945831"/>
            <a:ext cx="2039521" cy="923310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Taiwan</a:t>
            </a:r>
            <a:endParaRPr lang="en-US" dirty="0"/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8"/>
            <a:ext cx="980228" cy="11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EGI serves researchers </a:t>
            </a:r>
            <a:br>
              <a:rPr lang="en-US" sz="3200" dirty="0" smtClean="0"/>
            </a:br>
            <a:r>
              <a:rPr lang="en-US" sz="3200" dirty="0" smtClean="0"/>
              <a:t>and innovators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94393" y="5733256"/>
            <a:ext cx="1406559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99598" y="5733257"/>
            <a:ext cx="7704856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99596" y="1268762"/>
            <a:ext cx="0" cy="44644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33282" y="1052738"/>
            <a:ext cx="922003" cy="738644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sz="1400" b="1" dirty="0">
                <a:solidFill>
                  <a:srgbClr val="E46C0A"/>
                </a:solidFill>
              </a:rPr>
              <a:t>Size of 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individual</a:t>
            </a:r>
            <a:br>
              <a:rPr lang="en-GB" sz="1400" b="1" dirty="0">
                <a:solidFill>
                  <a:srgbClr val="E46C0A"/>
                </a:solidFill>
              </a:rPr>
            </a:br>
            <a:r>
              <a:rPr lang="en-GB" sz="14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4837" y="5733256"/>
            <a:ext cx="2895235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communities,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3329" y="5762873"/>
            <a:ext cx="2110791" cy="36931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tail of science’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124744"/>
            <a:ext cx="965669" cy="3754854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WLCG</a:t>
            </a:r>
          </a:p>
          <a:p>
            <a:r>
              <a:rPr lang="en-US" sz="1400" dirty="0"/>
              <a:t>ELI</a:t>
            </a:r>
          </a:p>
          <a:p>
            <a:r>
              <a:rPr lang="en-GB" sz="1400" dirty="0"/>
              <a:t>CTA</a:t>
            </a:r>
          </a:p>
          <a:p>
            <a:r>
              <a:rPr lang="en-GB" sz="1400" dirty="0"/>
              <a:t>ELIXIR</a:t>
            </a:r>
          </a:p>
          <a:p>
            <a:r>
              <a:rPr lang="en-US" sz="1400" dirty="0"/>
              <a:t>EPOS</a:t>
            </a:r>
            <a:endParaRPr lang="en-GB" sz="1400" dirty="0"/>
          </a:p>
          <a:p>
            <a:r>
              <a:rPr lang="en-US" sz="1400" dirty="0" smtClean="0"/>
              <a:t>BBMRI</a:t>
            </a:r>
            <a:endParaRPr lang="en-US" sz="1400" dirty="0"/>
          </a:p>
          <a:p>
            <a:r>
              <a:rPr lang="en-US" sz="1400" dirty="0" smtClean="0"/>
              <a:t>INSTRUCT</a:t>
            </a:r>
          </a:p>
          <a:p>
            <a:r>
              <a:rPr lang="en-US" sz="1400" dirty="0" smtClean="0"/>
              <a:t>CLARIN</a:t>
            </a:r>
            <a:endParaRPr lang="en-US" sz="1400" dirty="0"/>
          </a:p>
          <a:p>
            <a:r>
              <a:rPr lang="en-US" sz="1400" dirty="0" smtClean="0"/>
              <a:t>EISCAT_3D</a:t>
            </a:r>
          </a:p>
          <a:p>
            <a:r>
              <a:rPr lang="en-US" sz="1400" dirty="0" smtClean="0"/>
              <a:t>DARIAH</a:t>
            </a:r>
          </a:p>
          <a:p>
            <a:r>
              <a:rPr lang="en-US" sz="1400" dirty="0" smtClean="0"/>
              <a:t>LOFAR</a:t>
            </a:r>
            <a:endParaRPr lang="en-US" sz="1400" dirty="0"/>
          </a:p>
          <a:p>
            <a:r>
              <a:rPr lang="en-GB" sz="1400" dirty="0" err="1" smtClean="0"/>
              <a:t>LifeWatch</a:t>
            </a:r>
            <a:endParaRPr lang="en-GB" sz="1400" dirty="0"/>
          </a:p>
          <a:p>
            <a:r>
              <a:rPr lang="en-GB" sz="1400" dirty="0"/>
              <a:t>ICOS</a:t>
            </a:r>
          </a:p>
          <a:p>
            <a:r>
              <a:rPr lang="en-US" sz="1400" dirty="0" smtClean="0"/>
              <a:t>EMSO</a:t>
            </a:r>
            <a:endParaRPr lang="en-US" sz="1400" dirty="0"/>
          </a:p>
          <a:p>
            <a:r>
              <a:rPr lang="en-US" sz="1400" dirty="0"/>
              <a:t>CORBEL</a:t>
            </a:r>
          </a:p>
          <a:p>
            <a:r>
              <a:rPr lang="en-US" sz="1400" dirty="0" err="1"/>
              <a:t>ENVRIplus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7" y="1968403"/>
            <a:ext cx="1865210" cy="2893079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/>
              <a:t>VRE projects</a:t>
            </a:r>
          </a:p>
          <a:p>
            <a:r>
              <a:rPr lang="en-GB" sz="1400" dirty="0" err="1"/>
              <a:t>OpenDreamKit</a:t>
            </a:r>
            <a:endParaRPr lang="en-GB" sz="1400" dirty="0"/>
          </a:p>
          <a:p>
            <a:r>
              <a:rPr lang="en-GB" sz="1400" dirty="0" err="1"/>
              <a:t>WeNMR</a:t>
            </a:r>
            <a:endParaRPr lang="en-GB" sz="1400" dirty="0"/>
          </a:p>
          <a:p>
            <a:r>
              <a:rPr lang="en-GB" sz="1400" dirty="0"/>
              <a:t>DRIHM</a:t>
            </a:r>
          </a:p>
          <a:p>
            <a:r>
              <a:rPr lang="en-GB" sz="1400" dirty="0"/>
              <a:t>VERCE</a:t>
            </a:r>
          </a:p>
          <a:p>
            <a:r>
              <a:rPr lang="en-GB" sz="1400" dirty="0" err="1"/>
              <a:t>MuG</a:t>
            </a:r>
            <a:endParaRPr lang="en-GB" sz="1400" dirty="0"/>
          </a:p>
          <a:p>
            <a:r>
              <a:rPr lang="en-GB" sz="1400" dirty="0" err="1"/>
              <a:t>AgINFRA</a:t>
            </a:r>
            <a:endParaRPr lang="en-GB" sz="1400" dirty="0"/>
          </a:p>
          <a:p>
            <a:r>
              <a:rPr lang="en-GB" sz="1400" dirty="0"/>
              <a:t>CMMST</a:t>
            </a:r>
          </a:p>
          <a:p>
            <a:r>
              <a:rPr lang="en-US" sz="1400" dirty="0"/>
              <a:t>LSGC</a:t>
            </a:r>
            <a:endParaRPr lang="en-GB" sz="1400" dirty="0"/>
          </a:p>
          <a:p>
            <a:r>
              <a:rPr lang="en-GB" sz="1400" dirty="0" err="1"/>
              <a:t>SuperSites</a:t>
            </a:r>
            <a:r>
              <a:rPr lang="en-GB" sz="1400" dirty="0"/>
              <a:t> Exploitation</a:t>
            </a:r>
          </a:p>
          <a:p>
            <a:r>
              <a:rPr lang="en-GB" sz="1400" dirty="0"/>
              <a:t>Environmental sci.</a:t>
            </a:r>
          </a:p>
          <a:p>
            <a:r>
              <a:rPr lang="en-US" sz="1400" dirty="0" err="1"/>
              <a:t>neuGRID</a:t>
            </a:r>
            <a:endParaRPr lang="en-US" sz="1400" dirty="0"/>
          </a:p>
          <a:p>
            <a:r>
              <a:rPr lang="is-IS" sz="1400" dirty="0"/>
              <a:t>…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4311" y="2409289"/>
            <a:ext cx="2295905" cy="3323967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GB" sz="1400" dirty="0" err="1"/>
              <a:t>PeachNote</a:t>
            </a:r>
            <a:endParaRPr lang="en-GB" sz="1400" dirty="0"/>
          </a:p>
          <a:p>
            <a:r>
              <a:rPr lang="en-GB" sz="1400" dirty="0"/>
              <a:t>CEBA Galaxy </a:t>
            </a:r>
            <a:r>
              <a:rPr lang="en-GB" sz="1400" dirty="0" err="1"/>
              <a:t>eLab</a:t>
            </a:r>
            <a:endParaRPr lang="en-GB" sz="1400" dirty="0"/>
          </a:p>
          <a:p>
            <a:r>
              <a:rPr lang="en-GB" sz="1400" dirty="0"/>
              <a:t>Semiconductor design</a:t>
            </a:r>
          </a:p>
          <a:p>
            <a:r>
              <a:rPr lang="en-GB" sz="1400" dirty="0"/>
              <a:t>Main-belt comets</a:t>
            </a:r>
          </a:p>
          <a:p>
            <a:r>
              <a:rPr lang="en-GB" sz="1400" dirty="0"/>
              <a:t>Quantum </a:t>
            </a:r>
            <a:r>
              <a:rPr lang="en-GB" sz="1400" dirty="0" err="1"/>
              <a:t>pysics</a:t>
            </a:r>
            <a:r>
              <a:rPr lang="en-GB" sz="1400" dirty="0"/>
              <a:t> studies</a:t>
            </a:r>
          </a:p>
          <a:p>
            <a:r>
              <a:rPr lang="en-GB" sz="1400" dirty="0"/>
              <a:t>Virtual imaging (LS)</a:t>
            </a:r>
          </a:p>
          <a:p>
            <a:r>
              <a:rPr lang="en-GB" sz="1400" dirty="0"/>
              <a:t>Bovine tuberculosis spread</a:t>
            </a:r>
          </a:p>
          <a:p>
            <a:r>
              <a:rPr lang="en-GB" sz="1400" dirty="0"/>
              <a:t>Convergent </a:t>
            </a:r>
            <a:r>
              <a:rPr lang="en-GB" sz="1400" dirty="0" err="1"/>
              <a:t>evol</a:t>
            </a:r>
            <a:r>
              <a:rPr lang="en-GB" sz="1400" dirty="0"/>
              <a:t>. in genomes</a:t>
            </a:r>
          </a:p>
          <a:p>
            <a:r>
              <a:rPr lang="en-US" sz="1400" dirty="0"/>
              <a:t>Geography evolution</a:t>
            </a:r>
          </a:p>
          <a:p>
            <a:r>
              <a:rPr lang="en-US" sz="1400" dirty="0"/>
              <a:t>Seafloor seismic waves</a:t>
            </a:r>
          </a:p>
          <a:p>
            <a:r>
              <a:rPr lang="en-GB" sz="1400" dirty="0"/>
              <a:t>3D liver maps with MRI</a:t>
            </a:r>
          </a:p>
          <a:p>
            <a:r>
              <a:rPr lang="en-US" sz="1400" dirty="0"/>
              <a:t>Metabolic rate modelling</a:t>
            </a:r>
          </a:p>
          <a:p>
            <a:r>
              <a:rPr lang="en-US" sz="1400" dirty="0"/>
              <a:t>Genome alignment</a:t>
            </a:r>
          </a:p>
          <a:p>
            <a:r>
              <a:rPr lang="en-GB" sz="1400" dirty="0"/>
              <a:t>Tapeworms infection on fish</a:t>
            </a:r>
          </a:p>
          <a:p>
            <a:r>
              <a:rPr lang="en-GB" sz="14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2305" y="5733256"/>
            <a:ext cx="1021903" cy="646311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080" y="2950933"/>
            <a:ext cx="945022" cy="2462192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1400" dirty="0" err="1"/>
              <a:t>Agroknow</a:t>
            </a:r>
            <a:endParaRPr lang="en-US" sz="1400" dirty="0"/>
          </a:p>
          <a:p>
            <a:r>
              <a:rPr lang="en-US" sz="1400" dirty="0" err="1"/>
              <a:t>CloudEO</a:t>
            </a:r>
            <a:endParaRPr lang="en-US" sz="1400" dirty="0"/>
          </a:p>
          <a:p>
            <a:r>
              <a:rPr lang="en-US" sz="1400" dirty="0" err="1"/>
              <a:t>CloudSME</a:t>
            </a:r>
            <a:endParaRPr lang="en-US" sz="1400" dirty="0"/>
          </a:p>
          <a:p>
            <a:r>
              <a:rPr lang="en-US" sz="1400" dirty="0" err="1"/>
              <a:t>Ecohydros</a:t>
            </a:r>
            <a:endParaRPr lang="en-US" sz="1400" dirty="0"/>
          </a:p>
          <a:p>
            <a:r>
              <a:rPr lang="en-US" sz="1400" dirty="0" err="1"/>
              <a:t>gnubila</a:t>
            </a:r>
            <a:endParaRPr lang="en-US" sz="1400" dirty="0"/>
          </a:p>
          <a:p>
            <a:r>
              <a:rPr lang="en-US" sz="1400" dirty="0" err="1"/>
              <a:t>Sinergise</a:t>
            </a:r>
            <a:endParaRPr lang="en-US" sz="1400" dirty="0"/>
          </a:p>
          <a:p>
            <a:r>
              <a:rPr lang="en-US" sz="1400" dirty="0" err="1"/>
              <a:t>SixSq</a:t>
            </a:r>
            <a:endParaRPr lang="en-US" sz="1400" dirty="0"/>
          </a:p>
          <a:p>
            <a:r>
              <a:rPr lang="en-US" sz="1400" dirty="0"/>
              <a:t>TEISS</a:t>
            </a:r>
          </a:p>
          <a:p>
            <a:r>
              <a:rPr lang="en-US" sz="1400" dirty="0" err="1"/>
              <a:t>Terradue</a:t>
            </a:r>
            <a:endParaRPr lang="en-US" sz="1400" dirty="0"/>
          </a:p>
          <a:p>
            <a:r>
              <a:rPr lang="en-US" sz="1400" dirty="0" err="1"/>
              <a:t>Ubercloud</a:t>
            </a:r>
            <a:endParaRPr lang="en-US" sz="1400" dirty="0"/>
          </a:p>
          <a:p>
            <a:r>
              <a:rPr lang="is-IS" sz="1400" dirty="0" smtClean="0"/>
              <a:t>…</a:t>
            </a:r>
            <a:endParaRPr lang="en-GB" sz="1400" dirty="0"/>
          </a:p>
        </p:txBody>
      </p:sp>
      <p:sp>
        <p:nvSpPr>
          <p:cNvPr id="14" name="Arc 13"/>
          <p:cNvSpPr/>
          <p:nvPr/>
        </p:nvSpPr>
        <p:spPr>
          <a:xfrm rot="10800000">
            <a:off x="1187626" y="-2547663"/>
            <a:ext cx="14761640" cy="8136904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547664" y="188640"/>
            <a:ext cx="7344816" cy="850106"/>
          </a:xfrm>
          <a:prstGeom prst="rect">
            <a:avLst/>
          </a:prstGeom>
          <a:noFill/>
        </p:spPr>
        <p:txBody>
          <a:bodyPr vert="horz" lIns="20014" tIns="10008" rIns="20014" bIns="10008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2800" dirty="0" smtClean="0"/>
              <a:t>The EGI Service Catalogue</a:t>
            </a:r>
          </a:p>
          <a:p>
            <a:r>
              <a:rPr lang="en-US" sz="2000" dirty="0" smtClean="0">
                <a:hlinkClick r:id="rId3"/>
              </a:rPr>
              <a:t>www.egi.eu/services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868837" cy="30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992346" cy="21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9909"/>
            <a:ext cx="1866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853309"/>
            <a:ext cx="1752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1934"/>
            <a:ext cx="1866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4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Introduction to EGI cloud</a:t>
            </a:r>
            <a:br>
              <a:rPr lang="en-US" sz="3200" dirty="0" smtClean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9794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4427984" cy="4784400"/>
          </a:xfrm>
        </p:spPr>
        <p:txBody>
          <a:bodyPr/>
          <a:lstStyle/>
          <a:p>
            <a:r>
              <a:rPr lang="en-GB" sz="2400" dirty="0" smtClean="0">
                <a:latin typeface="Candara" panose="020E0502030303020204" pitchFamily="34" charset="0"/>
              </a:rPr>
              <a:t>Grid of clouds</a:t>
            </a:r>
          </a:p>
          <a:p>
            <a:r>
              <a:rPr lang="en-GB" sz="2400" dirty="0" smtClean="0">
                <a:latin typeface="Candara" panose="020E0502030303020204" pitchFamily="34" charset="0"/>
              </a:rPr>
              <a:t>Uniformed user interfaces</a:t>
            </a:r>
          </a:p>
          <a:p>
            <a:r>
              <a:rPr lang="en-GB" sz="2400" dirty="0" smtClean="0">
                <a:latin typeface="Candara" panose="020E0502030303020204" pitchFamily="34" charset="0"/>
              </a:rPr>
              <a:t>Harmonised operational behaviour</a:t>
            </a:r>
          </a:p>
          <a:p>
            <a:r>
              <a:rPr lang="en-GB" sz="2400" dirty="0" smtClean="0">
                <a:latin typeface="Candara" panose="020E0502030303020204" pitchFamily="34" charset="0"/>
              </a:rPr>
              <a:t>Based on open standards and open technologies</a:t>
            </a:r>
          </a:p>
          <a:p>
            <a:r>
              <a:rPr lang="en-GB" sz="2400" dirty="0" smtClean="0">
                <a:latin typeface="Candara" panose="020E0502030303020204" pitchFamily="34" charset="0"/>
              </a:rPr>
              <a:t>Primarily an </a:t>
            </a:r>
            <a:r>
              <a:rPr lang="en-GB" sz="2400" dirty="0" err="1" smtClean="0">
                <a:latin typeface="Candara" panose="020E0502030303020204" pitchFamily="34" charset="0"/>
              </a:rPr>
              <a:t>IaaS</a:t>
            </a:r>
            <a:r>
              <a:rPr lang="en-GB" sz="2400" dirty="0" smtClean="0">
                <a:latin typeface="Candara" panose="020E0502030303020204" pitchFamily="34" charset="0"/>
              </a:rPr>
              <a:t> cloud, but with community-hosted </a:t>
            </a:r>
            <a:r>
              <a:rPr lang="en-GB" sz="2400" dirty="0" err="1" smtClean="0">
                <a:latin typeface="Candara" panose="020E0502030303020204" pitchFamily="34" charset="0"/>
              </a:rPr>
              <a:t>PaaS</a:t>
            </a:r>
            <a:r>
              <a:rPr lang="en-GB" sz="2400" dirty="0" smtClean="0">
                <a:latin typeface="Candara" panose="020E0502030303020204" pitchFamily="34" charset="0"/>
              </a:rPr>
              <a:t> and </a:t>
            </a:r>
            <a:r>
              <a:rPr lang="en-GB" sz="2400" dirty="0" err="1" smtClean="0">
                <a:latin typeface="Candara" panose="020E0502030303020204" pitchFamily="34" charset="0"/>
              </a:rPr>
              <a:t>SaaS</a:t>
            </a:r>
            <a:r>
              <a:rPr lang="en-GB" sz="2400" dirty="0" smtClean="0">
                <a:latin typeface="Candara" panose="020E0502030303020204" pitchFamily="34" charset="0"/>
              </a:rPr>
              <a:t> on top</a:t>
            </a:r>
          </a:p>
          <a:p>
            <a:endParaRPr lang="en-GB" sz="24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Infrastructure </a:t>
            </a:r>
            <a:r>
              <a:rPr lang="en-GB" sz="2400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chemeClr val="accent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Access</a:t>
            </a:r>
            <a:r>
              <a:rPr lang="en-GB" sz="2400" dirty="0" smtClean="0">
                <a:latin typeface="Candara" panose="020E0502030303020204" pitchFamily="34" charset="0"/>
              </a:rPr>
              <a:t/>
            </a:r>
            <a:br>
              <a:rPr lang="en-GB" sz="2400" dirty="0" smtClean="0">
                <a:latin typeface="Candara" panose="020E0502030303020204" pitchFamily="34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AND</a:t>
            </a:r>
            <a:r>
              <a:rPr lang="en-GB" sz="2400" dirty="0" smtClean="0">
                <a:latin typeface="Candara" panose="020E0502030303020204" pitchFamily="34" charset="0"/>
              </a:rPr>
              <a:t> </a:t>
            </a:r>
            <a:br>
              <a:rPr lang="en-GB" sz="2400" dirty="0" smtClean="0">
                <a:latin typeface="Candara" panose="020E0502030303020204" pitchFamily="34" charset="0"/>
              </a:rPr>
            </a:br>
            <a:r>
              <a:rPr lang="en-GB" sz="2400" dirty="0" smtClean="0">
                <a:latin typeface="Candara" panose="020E0502030303020204" pitchFamily="34" charset="0"/>
              </a:rPr>
              <a:t>Technology stack </a:t>
            </a:r>
            <a:r>
              <a:rPr lang="en-GB" sz="2400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rgbClr val="4F81BD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Deploy</a:t>
            </a:r>
            <a:endParaRPr lang="en-GB" sz="2400" b="1" dirty="0">
              <a:solidFill>
                <a:srgbClr val="4F81BD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899592" y="179056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7504" y="3374744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339752" y="299633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131840" y="1732350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807804" y="4598880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755576" y="474645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15616" y="2836805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680204" y="2835691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258672" y="3454761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459515" y="2118393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023828" y="3912211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23928" y="2504436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3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18862</TotalTime>
  <Words>858</Words>
  <Application>Microsoft Macintosh PowerPoint</Application>
  <PresentationFormat>On-screen Show (4:3)</PresentationFormat>
  <Paragraphs>218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Engage</vt:lpstr>
      <vt:lpstr>EGI Powerpoint Presentation (body)</vt:lpstr>
      <vt:lpstr>EGI Powerpoint Presentation (closing)</vt:lpstr>
      <vt:lpstr>Hosting CLARIN services  in the EGI cloud</vt:lpstr>
      <vt:lpstr>PowerPoint Presentation</vt:lpstr>
      <vt:lpstr>EGI Membership</vt:lpstr>
      <vt:lpstr>EGI Federation Largest distributed compute e-Infrastructure of the world </vt:lpstr>
      <vt:lpstr>International Partnerships </vt:lpstr>
      <vt:lpstr>EGI serves researchers  and innovators</vt:lpstr>
      <vt:lpstr>PowerPoint Presentation</vt:lpstr>
      <vt:lpstr>Introduction to EGI cloud </vt:lpstr>
      <vt:lpstr>EGI Cloud</vt:lpstr>
      <vt:lpstr>The current infrastructure</vt:lpstr>
      <vt:lpstr>Typical usage models</vt:lpstr>
      <vt:lpstr>Computing models</vt:lpstr>
      <vt:lpstr>Main resource about EGI Cloud</vt:lpstr>
      <vt:lpstr>CLARIN services in the EGI Cloud</vt:lpstr>
      <vt:lpstr>Brokering resources for a community</vt:lpstr>
      <vt:lpstr>CLARIN cloud provider:        </vt:lpstr>
      <vt:lpstr>CLARIN services in the CESNET cloud</vt:lpstr>
      <vt:lpstr>Future outlook – The European perspective European Open Science Cloud</vt:lpstr>
      <vt:lpstr>Next Community Event Digital Infrastructures for Research (DI4R)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553</cp:revision>
  <cp:lastPrinted>2015-10-13T14:53:18Z</cp:lastPrinted>
  <dcterms:created xsi:type="dcterms:W3CDTF">2015-05-07T09:24:15Z</dcterms:created>
  <dcterms:modified xsi:type="dcterms:W3CDTF">2017-09-18T19:50:16Z</dcterms:modified>
</cp:coreProperties>
</file>