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Source Sans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ZI7JDUoSWD+gkf11W2UecC/XR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italic.fntdata"/><Relationship Id="rId30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How many know about Jupyter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Used jupyter before?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Programming experience?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2" name="Google Shape;77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0" name="Google Shape;78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0" name="Google Shape;79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9" name="Google Shape;80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75ae538518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8" name="Google Shape;818;g75ae538518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5" name="Google Shape;8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1" name="Google Shape;8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0" name="Google Shape;8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2" name="Google Shape;86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When you start your notebook you create a new .ipynb file</a:t>
            </a:r>
            <a:endParaRPr/>
          </a:p>
        </p:txBody>
      </p:sp>
      <p:sp>
        <p:nvSpPr>
          <p:cNvPr id="879" name="Google Shape;87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6" name="Google Shape;89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6" name="Google Shape;90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3" name="Google Shape;91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many of you know about EGI and its Cloud services?</a:t>
            </a:r>
            <a:endParaRPr/>
          </a:p>
        </p:txBody>
      </p:sp>
      <p:sp>
        <p:nvSpPr>
          <p:cNvPr id="631" name="Google Shape;6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9" name="Google Shape;6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5" name="Google Shape;6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8" name="Google Shape;7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:notes"/>
          <p:cNvSpPr/>
          <p:nvPr>
            <p:ph idx="2" type="sldImg"/>
          </p:nvPr>
        </p:nvSpPr>
        <p:spPr>
          <a:xfrm>
            <a:off x="381000" y="684213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&amp; Content" showMasterSp="0">
  <p:cSld name="3_Title &amp;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" name="Google Shape;131;p3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&amp; Content" showMasterSp="0">
  <p:cSld name="4_Title &amp;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" name="Google Shape;143;p3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&amp; Content" showMasterSp="0">
  <p:cSld name="5_Title &amp;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4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4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41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&amp; Content" showMasterSp="0">
  <p:cSld name="7_Title &amp;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1" name="Google Shape;181;p4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4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&amp; Content" showMasterSp="0">
  <p:cSld name="8_Title &amp;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&amp; Content" showMasterSp="0">
  <p:cSld name="9_Title &amp;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7" name="Google Shape;207;p4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&amp; Content" showMasterSp="0">
  <p:cSld name="12_Title &amp;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20" name="Google Shape;220;p4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4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&amp; Content" showMasterSp="0">
  <p:cSld name="13_Title &amp;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3" name="Google Shape;233;p4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4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&amp; Content" showMasterSp="0">
  <p:cSld name="14_Title &amp;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6" name="Google Shape;246;p4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4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&amp; Content" showMasterSp="0">
  <p:cSld name="15_Title &amp;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9" name="Google Shape;259;p4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4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&amp; Content" showMasterSp="0">
  <p:cSld name="16_Title &amp;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2" name="Google Shape;272;p4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4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Intermediate Slide" showMasterSp="0">
  <p:cSld name="2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ntermediate Slide" showMasterSp="0">
  <p:cSld name="3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Intermediate Slide" showMasterSp="0">
  <p:cSld name="4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17_Title &amp;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5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&amp; Content" showMasterSp="0">
  <p:cSld name="17_Title &amp; Content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6" name="Google Shape;316;p5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5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&amp; Content" showMasterSp="0">
  <p:cSld name="18_Title &amp;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29" name="Google Shape;329;p5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5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&amp; Content" showMasterSp="0">
  <p:cSld name="19_Title &amp;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5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Title &amp; Content" showMasterSp="0">
  <p:cSld name="20_Title &amp;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5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5" name="Google Shape;355;p5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5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" name="Google Shape;57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&amp; Content" showMasterSp="0">
  <p:cSld name="22_Title &amp;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8" name="Google Shape;368;p5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8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Title &amp; Content" showMasterSp="0">
  <p:cSld name="23_Title &amp;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9" name="Google Shape;389;p5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4" name="Google Shape;4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&amp; Content" showMasterSp="0">
  <p:cSld name="24_Title &amp;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0" name="Google Shape;410;p6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60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&amp; Content" showMasterSp="0">
  <p:cSld name="25_Title &amp;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1" name="Google Shape;431;p6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6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_Slide_2" showMasterSp="0">
  <p:cSld name="3_Content_Slide_2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2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5" name="Google Shape;465;p6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itle &amp; Content" showMasterSp="0">
  <p:cSld name="26_Title &amp; Conte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4" name="Google Shape;474;p6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9" name="Google Shape;4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subTitle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6" name="Google Shape;50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_2" showMasterSp="0">
  <p:cSld name="1_Content_Slide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6" name="Google Shape;526;p6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6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ermediate Slide" showMasterSp="0">
  <p:cSld name="1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ntermediate Slide" showMasterSp="0">
  <p:cSld name="5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8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2X">
  <p:cSld name="1_Content 2X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69"/>
          <p:cNvSpPr txBox="1"/>
          <p:nvPr>
            <p:ph idx="1" type="body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&amp; Content" showMasterSp="0">
  <p:cSld name="10_Title &amp; Conte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7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ised Layout" showMasterSp="0">
  <p:cSld name="1_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8"/>
            <a:ext cx="786032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5803404"/>
            <a:ext cx="859711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10" y="3358841"/>
            <a:ext cx="2379948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71"/>
          <p:cNvCxnSpPr/>
          <p:nvPr/>
        </p:nvCxnSpPr>
        <p:spPr>
          <a:xfrm>
            <a:off x="895408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71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1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1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&amp; Content" showMasterSp="0">
  <p:cSld name="27_Title &amp;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8" name="Google Shape;568;p7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0" name="Google Shape;570;p7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3" name="Google Shape;58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ntermediate Slide">
  <p:cSld name="6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 Slide" showMasterSp="0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7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5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5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3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3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3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&amp; Content" showMasterSp="0">
  <p:cSld name="2_Title &amp;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" name="Google Shape;119;p3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http://go.egi.eu/bigdata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python.org/" TargetMode="External"/><Relationship Id="rId4" Type="http://schemas.openxmlformats.org/officeDocument/2006/relationships/hyperlink" Target="https://opensource.org/licenses/BSD-3-Clause" TargetMode="External"/><Relationship Id="rId5" Type="http://schemas.openxmlformats.org/officeDocument/2006/relationships/hyperlink" Target="http://jupyter.org/widgets" TargetMode="External"/><Relationship Id="rId6" Type="http://schemas.openxmlformats.org/officeDocument/2006/relationships/image" Target="../media/image71.png"/><Relationship Id="rId7" Type="http://schemas.openxmlformats.org/officeDocument/2006/relationships/image" Target="../media/image68.png"/><Relationship Id="rId8" Type="http://schemas.openxmlformats.org/officeDocument/2006/relationships/image" Target="../media/image7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9.png"/><Relationship Id="rId4" Type="http://schemas.openxmlformats.org/officeDocument/2006/relationships/image" Target="../media/image77.png"/><Relationship Id="rId5" Type="http://schemas.openxmlformats.org/officeDocument/2006/relationships/image" Target="../media/image74.png"/><Relationship Id="rId6" Type="http://schemas.openxmlformats.org/officeDocument/2006/relationships/image" Target="../media/image7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training.notebooks.egi.e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1.png"/><Relationship Id="rId4" Type="http://schemas.openxmlformats.org/officeDocument/2006/relationships/hyperlink" Target="https://training.fedcloud-tf.fedcloud.eu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5" Type="http://schemas.openxmlformats.org/officeDocument/2006/relationships/image" Target="../media/image8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7.png"/><Relationship Id="rId20" Type="http://schemas.openxmlformats.org/officeDocument/2006/relationships/image" Target="../media/image29.png"/><Relationship Id="rId42" Type="http://schemas.openxmlformats.org/officeDocument/2006/relationships/image" Target="../media/image51.png"/><Relationship Id="rId41" Type="http://schemas.openxmlformats.org/officeDocument/2006/relationships/image" Target="../media/image50.jpg"/><Relationship Id="rId22" Type="http://schemas.openxmlformats.org/officeDocument/2006/relationships/image" Target="../media/image34.png"/><Relationship Id="rId44" Type="http://schemas.openxmlformats.org/officeDocument/2006/relationships/image" Target="../media/image57.png"/><Relationship Id="rId21" Type="http://schemas.openxmlformats.org/officeDocument/2006/relationships/image" Target="../media/image30.jpg"/><Relationship Id="rId43" Type="http://schemas.openxmlformats.org/officeDocument/2006/relationships/image" Target="../media/image56.jpg"/><Relationship Id="rId24" Type="http://schemas.openxmlformats.org/officeDocument/2006/relationships/image" Target="../media/image36.png"/><Relationship Id="rId46" Type="http://schemas.openxmlformats.org/officeDocument/2006/relationships/image" Target="../media/image60.png"/><Relationship Id="rId23" Type="http://schemas.openxmlformats.org/officeDocument/2006/relationships/image" Target="../media/image41.jpg"/><Relationship Id="rId45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26" Type="http://schemas.openxmlformats.org/officeDocument/2006/relationships/image" Target="../media/image43.png"/><Relationship Id="rId48" Type="http://schemas.openxmlformats.org/officeDocument/2006/relationships/image" Target="../media/image62.png"/><Relationship Id="rId25" Type="http://schemas.openxmlformats.org/officeDocument/2006/relationships/image" Target="../media/image38.jpg"/><Relationship Id="rId47" Type="http://schemas.openxmlformats.org/officeDocument/2006/relationships/image" Target="../media/image59.jpg"/><Relationship Id="rId28" Type="http://schemas.openxmlformats.org/officeDocument/2006/relationships/image" Target="../media/image45.png"/><Relationship Id="rId27" Type="http://schemas.openxmlformats.org/officeDocument/2006/relationships/image" Target="../media/image37.jpg"/><Relationship Id="rId5" Type="http://schemas.openxmlformats.org/officeDocument/2006/relationships/image" Target="../media/image20.jpg"/><Relationship Id="rId6" Type="http://schemas.openxmlformats.org/officeDocument/2006/relationships/image" Target="../media/image18.png"/><Relationship Id="rId29" Type="http://schemas.openxmlformats.org/officeDocument/2006/relationships/image" Target="../media/image39.jpg"/><Relationship Id="rId7" Type="http://schemas.openxmlformats.org/officeDocument/2006/relationships/image" Target="../media/image16.jpg"/><Relationship Id="rId8" Type="http://schemas.openxmlformats.org/officeDocument/2006/relationships/image" Target="../media/image28.png"/><Relationship Id="rId31" Type="http://schemas.openxmlformats.org/officeDocument/2006/relationships/image" Target="../media/image42.jpg"/><Relationship Id="rId30" Type="http://schemas.openxmlformats.org/officeDocument/2006/relationships/image" Target="../media/image44.png"/><Relationship Id="rId11" Type="http://schemas.openxmlformats.org/officeDocument/2006/relationships/image" Target="../media/image26.jpg"/><Relationship Id="rId33" Type="http://schemas.openxmlformats.org/officeDocument/2006/relationships/image" Target="../media/image54.png"/><Relationship Id="rId10" Type="http://schemas.openxmlformats.org/officeDocument/2006/relationships/image" Target="../media/image19.png"/><Relationship Id="rId32" Type="http://schemas.openxmlformats.org/officeDocument/2006/relationships/image" Target="../media/image40.png"/><Relationship Id="rId13" Type="http://schemas.openxmlformats.org/officeDocument/2006/relationships/image" Target="../media/image35.jpg"/><Relationship Id="rId35" Type="http://schemas.openxmlformats.org/officeDocument/2006/relationships/image" Target="../media/image49.jpg"/><Relationship Id="rId12" Type="http://schemas.openxmlformats.org/officeDocument/2006/relationships/image" Target="../media/image23.png"/><Relationship Id="rId34" Type="http://schemas.openxmlformats.org/officeDocument/2006/relationships/image" Target="../media/image55.png"/><Relationship Id="rId15" Type="http://schemas.openxmlformats.org/officeDocument/2006/relationships/image" Target="../media/image25.jpg"/><Relationship Id="rId37" Type="http://schemas.openxmlformats.org/officeDocument/2006/relationships/image" Target="../media/image52.jpg"/><Relationship Id="rId14" Type="http://schemas.openxmlformats.org/officeDocument/2006/relationships/image" Target="../media/image33.png"/><Relationship Id="rId36" Type="http://schemas.openxmlformats.org/officeDocument/2006/relationships/image" Target="../media/image48.png"/><Relationship Id="rId17" Type="http://schemas.openxmlformats.org/officeDocument/2006/relationships/image" Target="../media/image32.jpg"/><Relationship Id="rId39" Type="http://schemas.openxmlformats.org/officeDocument/2006/relationships/image" Target="../media/image46.png"/><Relationship Id="rId16" Type="http://schemas.openxmlformats.org/officeDocument/2006/relationships/image" Target="../media/image24.png"/><Relationship Id="rId38" Type="http://schemas.openxmlformats.org/officeDocument/2006/relationships/image" Target="../media/image53.png"/><Relationship Id="rId19" Type="http://schemas.openxmlformats.org/officeDocument/2006/relationships/image" Target="../media/image21.jpg"/><Relationship Id="rId1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png"/><Relationship Id="rId4" Type="http://schemas.openxmlformats.org/officeDocument/2006/relationships/image" Target="../media/image8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7.png"/><Relationship Id="rId4" Type="http://schemas.openxmlformats.org/officeDocument/2006/relationships/hyperlink" Target="http://www.egi.eu/servic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5.jpg"/><Relationship Id="rId4" Type="http://schemas.openxmlformats.org/officeDocument/2006/relationships/image" Target="../media/image64.jpg"/><Relationship Id="rId5" Type="http://schemas.openxmlformats.org/officeDocument/2006/relationships/image" Target="../media/image73.jpg"/><Relationship Id="rId6" Type="http://schemas.openxmlformats.org/officeDocument/2006/relationships/image" Target="../media/image70.jpg"/><Relationship Id="rId7" Type="http://schemas.openxmlformats.org/officeDocument/2006/relationships/image" Target="../media/image7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"/>
          <p:cNvSpPr txBox="1"/>
          <p:nvPr/>
        </p:nvSpPr>
        <p:spPr>
          <a:xfrm>
            <a:off x="1343472" y="2782966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Introduction to Jupyter and EGI Notebooks - </a:t>
            </a:r>
            <a:b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Big Data 2019 Conference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"/>
          <p:cNvSpPr txBox="1"/>
          <p:nvPr/>
        </p:nvSpPr>
        <p:spPr>
          <a:xfrm>
            <a:off x="1343472" y="4098032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giuseppe.larocca@egi.eu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3606523" y="5373225"/>
            <a:ext cx="5644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http://go.egi.eu/bigdata2019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3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75" name="Google Shape;775;p13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/>
              <a:t>‘Jupyter as a Service’ in the EGI Cloud</a:t>
            </a:r>
            <a:endParaRPr/>
          </a:p>
        </p:txBody>
      </p:sp>
      <p:sp>
        <p:nvSpPr>
          <p:cNvPr id="776" name="Google Shape;776;p13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777" name="Google Shape;777;p1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Non-profit, open-source, interactive platform for Data Science born out of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iPython project</a:t>
            </a:r>
            <a:r>
              <a:rPr lang="en-GB"/>
              <a:t> in 2014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Released under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BSD license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Notebooks can be shared with others using email, Dropbox, GitHub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Interactive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widgets</a:t>
            </a:r>
            <a:endParaRPr/>
          </a:p>
        </p:txBody>
      </p:sp>
      <p:sp>
        <p:nvSpPr>
          <p:cNvPr id="783" name="Google Shape;783;p1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4" name="Google Shape;784;p1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The Jupyter Notebook in a nutshell</a:t>
            </a:r>
            <a:br>
              <a:rPr lang="en-GB" sz="2916"/>
            </a:br>
            <a:endParaRPr sz="2916"/>
          </a:p>
        </p:txBody>
      </p:sp>
      <p:pic>
        <p:nvPicPr>
          <p:cNvPr descr="Data Carpentry – Making data science more efficient" id="785" name="Google Shape;78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2888" y="5673154"/>
            <a:ext cx="2106119" cy="63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wcarpentry.github.io/python-novice-inflammation/img/software-carpentry-banner.png" id="786" name="Google Shape;78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992" y="5500793"/>
            <a:ext cx="2399005" cy="48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3900" y="970788"/>
            <a:ext cx="6671575" cy="523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3" name="Google Shape;793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Some key features</a:t>
            </a:r>
            <a:endParaRPr sz="3240"/>
          </a:p>
        </p:txBody>
      </p:sp>
      <p:sp>
        <p:nvSpPr>
          <p:cNvPr id="794" name="Google Shape;794;p15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5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Notebook has support for over </a:t>
            </a:r>
            <a:r>
              <a:rPr b="1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programming languages, including Python, R, Julia and Scala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5"/>
          <p:cNvSpPr txBox="1"/>
          <p:nvPr/>
        </p:nvSpPr>
        <p:spPr>
          <a:xfrm>
            <a:off x="2279576" y="242088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5"/>
          <p:cNvSpPr txBox="1"/>
          <p:nvPr/>
        </p:nvSpPr>
        <p:spPr>
          <a:xfrm>
            <a:off x="2279576" y="2728664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code can produce interactive output: HTML, images, videos, LaTeX, and custom MIME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798" name="Google Shape;7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94" y="3807788"/>
            <a:ext cx="1454774" cy="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5"/>
          <p:cNvSpPr txBox="1"/>
          <p:nvPr/>
        </p:nvSpPr>
        <p:spPr>
          <a:xfrm>
            <a:off x="2279576" y="378489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5"/>
          <p:cNvSpPr txBox="1"/>
          <p:nvPr/>
        </p:nvSpPr>
        <p:spPr>
          <a:xfrm>
            <a:off x="2279576" y="4159740"/>
            <a:ext cx="957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big data tools, such as Apache Spark for Python, R and Scala.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1" name="Google Shape;8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681" y="1124571"/>
            <a:ext cx="1215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81" y="24208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5"/>
          <p:cNvSpPr txBox="1"/>
          <p:nvPr/>
        </p:nvSpPr>
        <p:spPr>
          <a:xfrm>
            <a:off x="2279576" y="479715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 txBox="1"/>
          <p:nvPr/>
        </p:nvSpPr>
        <p:spPr>
          <a:xfrm>
            <a:off x="2279576" y="5109822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can be shared with others using email, Dropbox, GitHub and the Jupyter Notebook Viewer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5" name="Google Shape;80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181" y="4797152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6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 is single user by design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is a multi-user version of notebook designed for companies, classrooms and research labs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Manages Authentication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Spawns single-users notebooks servers on-demand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Gives each user a complete Jupyter server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pic>
        <p:nvPicPr>
          <p:cNvPr id="812" name="Google Shape;812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348" y="1531952"/>
            <a:ext cx="4726800" cy="46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 result for starhub logo" id="814" name="Google Shape;8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100" y="236257"/>
            <a:ext cx="2404040" cy="105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</a:t>
            </a:r>
            <a:r>
              <a:rPr lang="en-GB" sz="2916" u="sng"/>
              <a:t>Hub</a:t>
            </a:r>
            <a:endParaRPr sz="2916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75ae538518_0_70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hosted in the EGI Cloud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Offers Jupyter notebooks ‘as Service’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One-click solution: login and start using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Extra EGI Features: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the EGI AAI Check-In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Persistent storage for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Use EGI computing and storage resources from your notebooks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821" name="Google Shape;821;g75ae538518_0_7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2" name="Google Shape;822;g75ae538518_0_7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EGI Notebooks</a:t>
            </a:r>
            <a:br>
              <a:rPr lang="en-GB" sz="3240"/>
            </a:br>
            <a:endParaRPr sz="324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</a:t>
            </a:r>
            <a:r>
              <a:rPr lang="en-GB" sz="1757"/>
              <a:t>(</a:t>
            </a:r>
            <a:r>
              <a:rPr lang="en-GB" sz="1757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757"/>
              <a:t>)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Available via the Marketplace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Limited resources: 1 CPU, 1GB RAM and 10GB of persistent storage</a:t>
            </a:r>
            <a:endParaRPr sz="2220"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Sponsored access (free for the users)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Kills notebooks after 1 hour of inactivity (Directories and files are permanent)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Tailored to specific community with custom computing/storage, e.g.: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GPUs, fat nodes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Spark, other BigData/ML environments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auto-mount filesystems on notebooks (e.g. specific DataHub space)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1832"/>
              <a:buChar char="-"/>
            </a:pPr>
            <a:r>
              <a:rPr lang="en-GB" sz="2035"/>
              <a:t>Deployment for training </a:t>
            </a:r>
            <a:r>
              <a:rPr b="1" lang="en-GB" sz="2405" u="sng">
                <a:solidFill>
                  <a:schemeClr val="hlink"/>
                </a:solidFill>
                <a:hlinkClick r:id="rId4"/>
              </a:rPr>
              <a:t>https://training.notebooks.egi.eu</a:t>
            </a:r>
            <a:r>
              <a:rPr b="1" lang="en-GB" sz="2405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B01813"/>
              </a:buClr>
              <a:buSzPts val="1480"/>
              <a:buChar char="▪"/>
            </a:pPr>
            <a:r>
              <a:rPr lang="en-GB" sz="1850">
                <a:solidFill>
                  <a:srgbClr val="B01813"/>
                </a:solidFill>
              </a:rPr>
              <a:t>1 CPU / 1GB RAM and 10GB storage / user</a:t>
            </a:r>
            <a:endParaRPr/>
          </a:p>
        </p:txBody>
      </p:sp>
      <p:sp>
        <p:nvSpPr>
          <p:cNvPr id="828" name="Google Shape;828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9" name="Google Shape;829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Notebooks service modes</a:t>
            </a:r>
            <a:endParaRPr sz="3240"/>
          </a:p>
        </p:txBody>
      </p:sp>
      <p:sp>
        <p:nvSpPr>
          <p:cNvPr id="830" name="Google Shape;830;p18"/>
          <p:cNvSpPr/>
          <p:nvPr/>
        </p:nvSpPr>
        <p:spPr>
          <a:xfrm>
            <a:off x="8040216" y="5338266"/>
            <a:ext cx="2488194" cy="79208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A22A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used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6" name="Google Shape;836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Technology Stack</a:t>
            </a:r>
            <a:endParaRPr/>
          </a:p>
        </p:txBody>
      </p:sp>
      <p:pic>
        <p:nvPicPr>
          <p:cNvPr id="837" name="Google Shape;8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00" y="926698"/>
            <a:ext cx="11189324" cy="46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21"/>
          <p:cNvSpPr/>
          <p:nvPr/>
        </p:nvSpPr>
        <p:spPr>
          <a:xfrm>
            <a:off x="221584" y="5581045"/>
            <a:ext cx="4896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https://training.notebooks.egi.eu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9"/>
          <p:cNvSpPr txBox="1"/>
          <p:nvPr>
            <p:ph idx="2" type="body"/>
          </p:nvPr>
        </p:nvSpPr>
        <p:spPr>
          <a:xfrm>
            <a:off x="4727848" y="908720"/>
            <a:ext cx="7128793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Completely integrated with EGI Check-in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eduGAIN, social (Google, Facebook, LinkedIn) </a:t>
            </a:r>
            <a:r>
              <a:rPr b="1" lang="en-GB" sz="2400" u="sng"/>
              <a:t>OR</a:t>
            </a:r>
            <a:r>
              <a:rPr lang="en-GB" sz="2400"/>
              <a:t> EGI SSO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Fine grained authorisation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VO membership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Role, group, …</a:t>
            </a:r>
            <a:endParaRPr/>
          </a:p>
        </p:txBody>
      </p:sp>
      <p:sp>
        <p:nvSpPr>
          <p:cNvPr id="844" name="Google Shape;844;p1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5" name="Google Shape;845;p1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Single Sign-On (SSO)</a:t>
            </a:r>
            <a:endParaRPr/>
          </a:p>
        </p:txBody>
      </p:sp>
      <p:sp>
        <p:nvSpPr>
          <p:cNvPr id="846" name="Google Shape;846;p19"/>
          <p:cNvSpPr txBox="1"/>
          <p:nvPr/>
        </p:nvSpPr>
        <p:spPr>
          <a:xfrm>
            <a:off x="782324" y="4221088"/>
            <a:ext cx="1118767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at </a:t>
            </a:r>
            <a:r>
              <a:rPr b="1" i="0" lang="en-GB" sz="4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https://training.notebooks.egi.eu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Choose Your institutional account or preferred social account </a:t>
            </a:r>
            <a:b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(or setup an EGI SSO account: </a:t>
            </a:r>
            <a:r>
              <a:rPr b="1" i="0" lang="en-GB" sz="32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https://egi.eu/sso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to validate your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5.17.45.png" id="847" name="Google Shape;8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124744"/>
            <a:ext cx="4248472" cy="2958243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9-19 at 17.16.29.png" id="852" name="Google Shape;8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439540"/>
            <a:ext cx="7074520" cy="3645644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3" name="Google Shape;853;p20"/>
          <p:cNvSpPr txBox="1"/>
          <p:nvPr>
            <p:ph idx="2" type="body"/>
          </p:nvPr>
        </p:nvSpPr>
        <p:spPr>
          <a:xfrm>
            <a:off x="7824192" y="1293223"/>
            <a:ext cx="40323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DataHub spaces </a:t>
            </a:r>
            <a:br>
              <a:rPr lang="en-GB"/>
            </a:br>
            <a:r>
              <a:rPr lang="en-GB"/>
              <a:t>(see later)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To be used in the Binder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Files for our 1</a:t>
            </a:r>
            <a:r>
              <a:rPr baseline="30000" lang="en-GB"/>
              <a:t>st</a:t>
            </a:r>
            <a:r>
              <a:rPr lang="en-GB"/>
              <a:t>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SeaDataNet: DataHub demo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4" name="Google Shape;854;p2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5" name="Google Shape;855;p2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Directories</a:t>
            </a:r>
            <a:endParaRPr/>
          </a:p>
        </p:txBody>
      </p:sp>
      <p:cxnSp>
        <p:nvCxnSpPr>
          <p:cNvPr id="856" name="Google Shape;856;p20"/>
          <p:cNvCxnSpPr/>
          <p:nvPr/>
        </p:nvCxnSpPr>
        <p:spPr>
          <a:xfrm flipH="1">
            <a:off x="6600200" y="1628800"/>
            <a:ext cx="1296000" cy="2016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7" name="Google Shape;857;p20"/>
          <p:cNvCxnSpPr/>
          <p:nvPr/>
        </p:nvCxnSpPr>
        <p:spPr>
          <a:xfrm flipH="1">
            <a:off x="6600192" y="2924944"/>
            <a:ext cx="1224000" cy="1080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8" name="Google Shape;858;p20"/>
          <p:cNvCxnSpPr/>
          <p:nvPr/>
        </p:nvCxnSpPr>
        <p:spPr>
          <a:xfrm flipH="1">
            <a:off x="6600200" y="4221088"/>
            <a:ext cx="1296000" cy="144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9" name="Google Shape;859;p20"/>
          <p:cNvCxnSpPr/>
          <p:nvPr/>
        </p:nvCxnSpPr>
        <p:spPr>
          <a:xfrm rot="10800000">
            <a:off x="6600192" y="4725192"/>
            <a:ext cx="1224000" cy="432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650375"/>
            <a:ext cx="9134625" cy="60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2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6" name="Google Shape;866;p23"/>
          <p:cNvSpPr/>
          <p:nvPr/>
        </p:nvSpPr>
        <p:spPr>
          <a:xfrm>
            <a:off x="7728238" y="2691011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 Notebooks interface</a:t>
            </a:r>
            <a:endParaRPr sz="3240"/>
          </a:p>
        </p:txBody>
      </p:sp>
      <p:sp>
        <p:nvSpPr>
          <p:cNvPr id="868" name="Google Shape;868;p23"/>
          <p:cNvSpPr/>
          <p:nvPr/>
        </p:nvSpPr>
        <p:spPr>
          <a:xfrm>
            <a:off x="7695211" y="3591019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23"/>
          <p:cNvSpPr txBox="1"/>
          <p:nvPr/>
        </p:nvSpPr>
        <p:spPr>
          <a:xfrm>
            <a:off x="10262347" y="3248980"/>
            <a:ext cx="1666301" cy="1200329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your notebook with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python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0" name="Google Shape;870;p23"/>
          <p:cNvCxnSpPr>
            <a:stCxn id="869" idx="1"/>
            <a:endCxn id="866" idx="5"/>
          </p:cNvCxnSpPr>
          <p:nvPr/>
        </p:nvCxnSpPr>
        <p:spPr>
          <a:xfrm rot="10800000">
            <a:off x="8678347" y="3028945"/>
            <a:ext cx="1584000" cy="820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1" name="Google Shape;871;p23"/>
          <p:cNvSpPr txBox="1"/>
          <p:nvPr/>
        </p:nvSpPr>
        <p:spPr>
          <a:xfrm>
            <a:off x="10058788" y="4677909"/>
            <a:ext cx="1872300" cy="9234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terminal on the notebooks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2" name="Google Shape;872;p23"/>
          <p:cNvCxnSpPr>
            <a:stCxn id="871" idx="1"/>
            <a:endCxn id="868" idx="5"/>
          </p:cNvCxnSpPr>
          <p:nvPr/>
        </p:nvCxnSpPr>
        <p:spPr>
          <a:xfrm rot="10800000">
            <a:off x="8645188" y="3929109"/>
            <a:ext cx="1413600" cy="1210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3" name="Google Shape;873;p23"/>
          <p:cNvSpPr/>
          <p:nvPr/>
        </p:nvSpPr>
        <p:spPr>
          <a:xfrm>
            <a:off x="2343200" y="2497088"/>
            <a:ext cx="1872300" cy="111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3"/>
          <p:cNvSpPr txBox="1"/>
          <p:nvPr/>
        </p:nvSpPr>
        <p:spPr>
          <a:xfrm>
            <a:off x="29702" y="3869510"/>
            <a:ext cx="1872300" cy="3693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5" name="Google Shape;875;p23"/>
          <p:cNvCxnSpPr>
            <a:stCxn id="874" idx="0"/>
            <a:endCxn id="873" idx="3"/>
          </p:cNvCxnSpPr>
          <p:nvPr/>
        </p:nvCxnSpPr>
        <p:spPr>
          <a:xfrm flipH="1" rot="10800000">
            <a:off x="965852" y="3449510"/>
            <a:ext cx="1651500" cy="420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"/>
          <p:cNvSpPr txBox="1"/>
          <p:nvPr>
            <p:ph idx="1" type="body"/>
          </p:nvPr>
        </p:nvSpPr>
        <p:spPr>
          <a:xfrm>
            <a:off x="182950" y="1268775"/>
            <a:ext cx="117921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Learn the basics of EGI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Jupyter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Hands on practice with the EGI notebooks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Basic data import, processing and visualisation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GitHub, Zenodo, Binder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Sharing &amp; re-executing notebooks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Other possibilities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Working with big data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How to become a user</a:t>
            </a:r>
            <a:endParaRPr/>
          </a:p>
          <a:p>
            <a:pPr indent="-137159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6" name="Google Shape;61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7" name="Google Shape;61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Training objectives</a:t>
            </a:r>
            <a:endParaRPr sz="3240"/>
          </a:p>
        </p:txBody>
      </p:sp>
      <p:pic>
        <p:nvPicPr>
          <p:cNvPr descr="Screenshot 2019-04-02 at 9.32.18.png" id="618" name="Google Shape;6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8825" y="97475"/>
            <a:ext cx="3966975" cy="2344125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9" name="Google Shape;6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8827" y="2524920"/>
            <a:ext cx="3966974" cy="377308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4"/>
          <p:cNvSpPr txBox="1"/>
          <p:nvPr>
            <p:ph idx="1" type="body"/>
          </p:nvPr>
        </p:nvSpPr>
        <p:spPr>
          <a:xfrm>
            <a:off x="335360" y="1268763"/>
            <a:ext cx="11521280" cy="18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Menu bar</a:t>
            </a:r>
            <a:r>
              <a:rPr lang="en-GB" sz="2380"/>
              <a:t>: The menu bar presents different options that may be used to manipulate the way the notebook functions.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Toolbar</a:t>
            </a:r>
            <a:r>
              <a:rPr lang="en-GB" sz="2380"/>
              <a:t>: The tool bar gives a quick way of performing the most-used operations within the notebook, by clicking on an icon.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Cell</a:t>
            </a:r>
            <a:r>
              <a:rPr lang="en-GB" sz="2380"/>
              <a:t>: the notebook cell</a:t>
            </a:r>
            <a:endParaRPr/>
          </a:p>
        </p:txBody>
      </p:sp>
      <p:sp>
        <p:nvSpPr>
          <p:cNvPr id="882" name="Google Shape;882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3" name="Google Shape;883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running notebook</a:t>
            </a:r>
            <a:endParaRPr sz="3240"/>
          </a:p>
        </p:txBody>
      </p:sp>
      <p:pic>
        <p:nvPicPr>
          <p:cNvPr id="884" name="Google Shape;8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605044"/>
            <a:ext cx="5988545" cy="4064316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24"/>
          <p:cNvSpPr txBox="1"/>
          <p:nvPr/>
        </p:nvSpPr>
        <p:spPr>
          <a:xfrm>
            <a:off x="4269820" y="4365104"/>
            <a:ext cx="52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4"/>
          <p:cNvSpPr txBox="1"/>
          <p:nvPr/>
        </p:nvSpPr>
        <p:spPr>
          <a:xfrm>
            <a:off x="3575720" y="5651956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Google Shape;887;p24"/>
          <p:cNvCxnSpPr/>
          <p:nvPr/>
        </p:nvCxnSpPr>
        <p:spPr>
          <a:xfrm>
            <a:off x="4871864" y="4549770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88" name="Google Shape;888;p24"/>
          <p:cNvCxnSpPr/>
          <p:nvPr/>
        </p:nvCxnSpPr>
        <p:spPr>
          <a:xfrm>
            <a:off x="4871864" y="5852492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89" name="Google Shape;889;p24"/>
          <p:cNvSpPr txBox="1"/>
          <p:nvPr/>
        </p:nvSpPr>
        <p:spPr>
          <a:xfrm>
            <a:off x="3639183" y="2998086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Tool 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0" name="Google Shape;890;p24"/>
          <p:cNvCxnSpPr/>
          <p:nvPr/>
        </p:nvCxnSpPr>
        <p:spPr>
          <a:xfrm flipH="1">
            <a:off x="8256241" y="2605044"/>
            <a:ext cx="1551507" cy="3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1" name="Google Shape;891;p24"/>
          <p:cNvSpPr/>
          <p:nvPr/>
        </p:nvSpPr>
        <p:spPr>
          <a:xfrm>
            <a:off x="5159896" y="2780928"/>
            <a:ext cx="3240360" cy="28803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24"/>
          <p:cNvSpPr txBox="1"/>
          <p:nvPr/>
        </p:nvSpPr>
        <p:spPr>
          <a:xfrm>
            <a:off x="9976408" y="2329708"/>
            <a:ext cx="14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3" name="Google Shape;893;p24"/>
          <p:cNvCxnSpPr>
            <a:endCxn id="889" idx="3"/>
          </p:cNvCxnSpPr>
          <p:nvPr/>
        </p:nvCxnSpPr>
        <p:spPr>
          <a:xfrm>
            <a:off x="4595584" y="3182752"/>
            <a:ext cx="456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 notebook consists of a sequence of cells.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A cell is a multiline text input field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The execution behaviour of a cell is determined by the cell’s type.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There are three types of cells: </a:t>
            </a:r>
            <a:r>
              <a:rPr b="1" lang="en-GB">
                <a:solidFill>
                  <a:srgbClr val="FF0000"/>
                </a:solidFill>
              </a:rPr>
              <a:t>Code</a:t>
            </a:r>
            <a:r>
              <a:rPr lang="en-GB"/>
              <a:t>, </a:t>
            </a:r>
            <a:r>
              <a:rPr b="1" lang="en-GB">
                <a:solidFill>
                  <a:srgbClr val="FF0000"/>
                </a:solidFill>
              </a:rPr>
              <a:t>Markdown</a:t>
            </a:r>
            <a:r>
              <a:rPr lang="en-GB"/>
              <a:t>, and </a:t>
            </a:r>
            <a:r>
              <a:rPr b="1" lang="en-GB">
                <a:solidFill>
                  <a:srgbClr val="FF0000"/>
                </a:solidFill>
              </a:rPr>
              <a:t>Raw</a:t>
            </a:r>
            <a:r>
              <a:rPr lang="en-GB"/>
              <a:t> cells.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9" name="Google Shape;899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0" name="Google Shape;900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Structure of a notebook</a:t>
            </a:r>
            <a:endParaRPr sz="3240"/>
          </a:p>
        </p:txBody>
      </p:sp>
      <p:sp>
        <p:nvSpPr>
          <p:cNvPr id="901" name="Google Shape;901;p25"/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you to edit and write new code, with full syntax highlighting and tab completion.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programming language you use depends on the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5"/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to alternate descriptive text with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5"/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Raw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provide a place in which you can write output directly. Raw cells are not evaluated by the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lang="en-GB" sz="2590"/>
              <a:t>The essential shortcuts to remember are the following:</a:t>
            </a:r>
            <a:br>
              <a:rPr lang="en-GB" sz="2590"/>
            </a:br>
            <a:br>
              <a:rPr lang="en-GB" sz="2590"/>
            </a:br>
            <a:r>
              <a:rPr b="1" lang="en-GB" sz="2590"/>
              <a:t>Shift-Enter: </a:t>
            </a:r>
            <a:r>
              <a:rPr lang="en-GB" sz="2590"/>
              <a:t>run cell.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sz="2590"/>
            </a:b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Esc: </a:t>
            </a:r>
            <a:r>
              <a:rPr lang="en-GB" sz="2590"/>
              <a:t>Command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command mode, you can navigate around the notebook using keyboard shortcuts.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Enter: </a:t>
            </a:r>
            <a:r>
              <a:rPr lang="en-GB" sz="2590"/>
              <a:t>Edit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edit mode, you can edit text in cells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909" name="Google Shape;909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0" name="Google Shape;910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Shortcuts</a:t>
            </a:r>
            <a:endParaRPr sz="324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7"/>
          <p:cNvSpPr txBox="1"/>
          <p:nvPr>
            <p:ph idx="1" type="body"/>
          </p:nvPr>
        </p:nvSpPr>
        <p:spPr>
          <a:xfrm>
            <a:off x="628650" y="3631913"/>
            <a:ext cx="964381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800"/>
              <a:buFont typeface="Calibri"/>
              <a:buNone/>
            </a:pPr>
            <a:r>
              <a:rPr lang="en-GB" sz="4800" u="sng">
                <a:solidFill>
                  <a:schemeClr val="hlink"/>
                </a:solidFill>
                <a:hlinkClick r:id="rId3"/>
              </a:rPr>
              <a:t>http://go.egi.eu/notebooks-training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3000"/>
              <a:t>Check examples on: Training instance &gt; Hands-on</a:t>
            </a:r>
            <a:endParaRPr sz="3000"/>
          </a:p>
        </p:txBody>
      </p:sp>
      <p:sp>
        <p:nvSpPr>
          <p:cNvPr id="916" name="Google Shape;916;p2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7" name="Google Shape;917;p2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Hands-on</a:t>
            </a:r>
            <a:endParaRPr sz="3240"/>
          </a:p>
        </p:txBody>
      </p:sp>
      <p:sp>
        <p:nvSpPr>
          <p:cNvPr id="918" name="Google Shape;918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"/>
          <p:cNvSpPr txBox="1"/>
          <p:nvPr>
            <p:ph idx="1" type="body"/>
          </p:nvPr>
        </p:nvSpPr>
        <p:spPr>
          <a:xfrm>
            <a:off x="335360" y="10401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2400"/>
              <a:t>Session 1 (13:30-15:10):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Introduction to EGI and the EGI Notebooks service (talk)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Hands-on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Exercise 1 – Getting started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Exercise 2 – Get some data and plot it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Other Notebooks features (demo)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A real notebook example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2400"/>
              <a:t>Session 2 (15:30-17:00):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Binder, GitHub, Zenodo – Sharing, Identifying, Re-executing notebooks</a:t>
            </a:r>
            <a:endParaRPr sz="2400"/>
          </a:p>
          <a:p>
            <a:pPr indent="-334137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2400"/>
              <a:buChar char="-"/>
            </a:pPr>
            <a:r>
              <a:rPr lang="en-GB" sz="2400"/>
              <a:t>Talks + hands-on exercises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Accessing big data from notebooks – EGI DataHub  (demo)</a:t>
            </a:r>
            <a:endParaRPr sz="2400"/>
          </a:p>
          <a:p>
            <a:pPr indent="-3708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Char char="•"/>
            </a:pPr>
            <a:r>
              <a:rPr lang="en-GB" sz="2400"/>
              <a:t>Become a user - Notebooks in EOSC (talk)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0000"/>
              </a:buClr>
              <a:buSzPts val="1960"/>
              <a:buNone/>
            </a:pPr>
            <a:r>
              <a:rPr lang="en-GB" sz="2400">
                <a:solidFill>
                  <a:srgbClr val="FF0000"/>
                </a:solidFill>
              </a:rPr>
              <a:t>Feedback forms (10’)</a:t>
            </a:r>
            <a:endParaRPr sz="2400"/>
          </a:p>
          <a:p>
            <a:pPr indent="-2184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626" name="Google Shape;626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7" name="Google Shape;627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Agenda</a:t>
            </a:r>
            <a:endParaRPr sz="32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34" name="Google Shape;634;p6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5" name="Google Shape;635;p6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Overview of EGI</a:t>
            </a:r>
            <a:endParaRPr/>
          </a:p>
        </p:txBody>
      </p:sp>
      <p:sp>
        <p:nvSpPr>
          <p:cNvPr id="636" name="Google Shape;636;p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"/>
          <p:cNvSpPr txBox="1"/>
          <p:nvPr>
            <p:ph idx="1" type="body"/>
          </p:nvPr>
        </p:nvSpPr>
        <p:spPr>
          <a:xfrm>
            <a:off x="335360" y="1085851"/>
            <a:ext cx="11521280" cy="191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1155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00"/>
              <a:buFont typeface="Calibri"/>
              <a:buChar char="•"/>
            </a:pPr>
            <a:r>
              <a:rPr lang="en-GB" sz="2300"/>
              <a:t>Established in 2010</a:t>
            </a:r>
            <a:endParaRPr sz="2300"/>
          </a:p>
          <a:p>
            <a:pPr indent="-316611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2300"/>
              <a:buChar char="-"/>
            </a:pPr>
            <a:r>
              <a:rPr lang="en-GB" sz="2300"/>
              <a:t>EGI Foundation: Coordinator (based in Amsterdam, Science Park)</a:t>
            </a:r>
            <a:endParaRPr sz="2300"/>
          </a:p>
          <a:p>
            <a:pPr indent="-316611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2300"/>
              <a:buChar char="-"/>
            </a:pPr>
            <a:r>
              <a:rPr lang="en-GB" sz="2300"/>
              <a:t>NGIs: National e-infrastructures (22 country + CERN)</a:t>
            </a:r>
            <a:endParaRPr sz="2300"/>
          </a:p>
          <a:p>
            <a:pPr indent="-351155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300"/>
              <a:buFont typeface="Calibri"/>
              <a:buChar char="•"/>
            </a:pPr>
            <a:r>
              <a:rPr lang="en-GB" sz="2300"/>
              <a:t>Membership fees sustain the federation; Projects to advance our services (e.g. EOSC-hub)</a:t>
            </a:r>
            <a:endParaRPr sz="2300"/>
          </a:p>
          <a:p>
            <a:pPr indent="-351155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300"/>
              <a:buFont typeface="Calibri"/>
              <a:buChar char="•"/>
            </a:pPr>
            <a:r>
              <a:rPr lang="en-GB" sz="2300"/>
              <a:t>EGI = Compute, Storage, Data, Training, Consultancy services</a:t>
            </a:r>
            <a:endParaRPr sz="2300"/>
          </a:p>
        </p:txBody>
      </p:sp>
      <p:sp>
        <p:nvSpPr>
          <p:cNvPr id="642" name="Google Shape;642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EGI: Federation of national e-infrastructures</a:t>
            </a:r>
            <a:endParaRPr sz="3240"/>
          </a:p>
        </p:txBody>
      </p:sp>
      <p:pic>
        <p:nvPicPr>
          <p:cNvPr id="643" name="Google Shape;6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38" y="3110803"/>
            <a:ext cx="3096344" cy="32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03.12.png" id="644" name="Google Shape;6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58" y="3326749"/>
            <a:ext cx="504056" cy="43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752" y="3861048"/>
            <a:ext cx="720080" cy="51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0.50.png" id="646" name="Google Shape;64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7665" y="3830804"/>
            <a:ext cx="6762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736" y="4437110"/>
            <a:ext cx="1008112" cy="39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2.33.png" id="648" name="Google Shape;64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2546" y="4293094"/>
            <a:ext cx="515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7728" y="5024310"/>
            <a:ext cx="1039726" cy="46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5.15.png" id="650" name="Google Shape;65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0741" y="4941168"/>
            <a:ext cx="667275" cy="4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30582" y="5373216"/>
            <a:ext cx="8252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6.42.png" id="652" name="Google Shape;65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15238" y="5373216"/>
            <a:ext cx="66247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47728" y="5929512"/>
            <a:ext cx="936104" cy="28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0.08.png" id="654" name="Google Shape;654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6049" y="5805264"/>
            <a:ext cx="61926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3362" y="3291297"/>
            <a:ext cx="567500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1.52.png" id="656" name="Google Shape;656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4175" y="3291298"/>
            <a:ext cx="68243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87376" y="3795352"/>
            <a:ext cx="473814" cy="47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3.26.png" id="658" name="Google Shape;658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63441" y="3795352"/>
            <a:ext cx="609476" cy="4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3551" y="4353747"/>
            <a:ext cx="736245" cy="36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4.39.png" id="660" name="Google Shape;660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5636" y="4287765"/>
            <a:ext cx="715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69600" y="4786483"/>
            <a:ext cx="774031" cy="365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5.59.png" id="662" name="Google Shape;662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22050" y="4739240"/>
            <a:ext cx="730012" cy="49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51540" y="5223871"/>
            <a:ext cx="792088" cy="4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7.31.png" id="664" name="Google Shape;664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36332" y="5295879"/>
            <a:ext cx="69938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22452" y="5727925"/>
            <a:ext cx="65373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9.14.png" id="666" name="Google Shape;666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15639" y="5727925"/>
            <a:ext cx="716651" cy="4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079459" y="3321958"/>
            <a:ext cx="551759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0.56.png" id="668" name="Google Shape;668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96200" y="3321957"/>
            <a:ext cx="72008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02448" y="3789041"/>
            <a:ext cx="811673" cy="41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2.18.png" id="670" name="Google Shape;670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8553" y="3789040"/>
            <a:ext cx="66077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074456" y="4221089"/>
            <a:ext cx="765808" cy="37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3.46.png" id="672" name="Google Shape;672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38551" y="4293098"/>
            <a:ext cx="678449" cy="41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5.56.png" id="673" name="Google Shape;673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066070" y="4653136"/>
            <a:ext cx="653164" cy="5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6.08.png" id="674" name="Google Shape;674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898333" y="4725145"/>
            <a:ext cx="70900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130701" y="5309163"/>
            <a:ext cx="658368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8.48.png" id="676" name="Google Shape;676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65272" y="5309166"/>
            <a:ext cx="733993" cy="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04997" y="5817411"/>
            <a:ext cx="512064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0.31.png" id="678" name="Google Shape;678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793262" y="5855885"/>
            <a:ext cx="783404" cy="389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5.21.png" id="679" name="Google Shape;679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76319" y="3356992"/>
            <a:ext cx="549052" cy="47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6.02.png" id="680" name="Google Shape;680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52382" y="3284984"/>
            <a:ext cx="718372" cy="4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88288" y="4005067"/>
            <a:ext cx="792088" cy="10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7.04.png" id="682" name="Google Shape;682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599892" y="3861048"/>
            <a:ext cx="6995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32304" y="4149080"/>
            <a:ext cx="719329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8.21.png" id="684" name="Google Shape;684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52383" y="4293099"/>
            <a:ext cx="715392" cy="49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04311" y="4773110"/>
            <a:ext cx="569650" cy="384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9.44.png" id="686" name="Google Shape;686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52386" y="4797155"/>
            <a:ext cx="724187" cy="3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864419" y="5412976"/>
            <a:ext cx="687965" cy="680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7"/>
          <p:cNvCxnSpPr/>
          <p:nvPr/>
        </p:nvCxnSpPr>
        <p:spPr>
          <a:xfrm>
            <a:off x="8832305" y="5229200"/>
            <a:ext cx="144016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Screen Shot 2016-04-14 at 17.28.08.png" id="689" name="Google Shape;689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63755" y="3303453"/>
            <a:ext cx="714287" cy="5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"/>
          <p:cNvSpPr/>
          <p:nvPr/>
        </p:nvSpPr>
        <p:spPr>
          <a:xfrm rot="3333213">
            <a:off x="9629844" y="2422348"/>
            <a:ext cx="1706864" cy="2224764"/>
          </a:xfrm>
          <a:custGeom>
            <a:rect b="b" l="l" r="r" t="t"/>
            <a:pathLst>
              <a:path extrusionOk="0" h="120000" w="120000">
                <a:moveTo>
                  <a:pt x="70124" y="9606"/>
                </a:moveTo>
                <a:lnTo>
                  <a:pt x="70124" y="9606"/>
                </a:lnTo>
                <a:cubicBezTo>
                  <a:pt x="95445" y="15243"/>
                  <a:pt x="112217" y="40660"/>
                  <a:pt x="108396" y="67605"/>
                </a:cubicBezTo>
                <a:lnTo>
                  <a:pt x="117666" y="71295"/>
                </a:lnTo>
                <a:lnTo>
                  <a:pt x="98693" y="75400"/>
                </a:lnTo>
                <a:lnTo>
                  <a:pt x="84145" y="57953"/>
                </a:lnTo>
                <a:lnTo>
                  <a:pt x="93277" y="61588"/>
                </a:lnTo>
                <a:lnTo>
                  <a:pt x="93277" y="61588"/>
                </a:lnTo>
                <a:cubicBezTo>
                  <a:pt x="93917" y="42712"/>
                  <a:pt x="83209" y="25939"/>
                  <a:pt x="67723" y="21558"/>
                </a:cubicBezTo>
                <a:close/>
              </a:path>
            </a:pathLst>
          </a:cu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7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b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Federation &amp; Cloud federation </a:t>
            </a:r>
            <a:r>
              <a:rPr lang="en-GB" sz="1701"/>
              <a:t>(Jun 2019)</a:t>
            </a:r>
            <a:endParaRPr sz="3240"/>
          </a:p>
        </p:txBody>
      </p:sp>
      <p:pic>
        <p:nvPicPr>
          <p:cNvPr id="698" name="Google Shape;6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0" y="920400"/>
            <a:ext cx="8479899" cy="314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699" name="Google Shape;699;p8"/>
          <p:cNvGrpSpPr/>
          <p:nvPr/>
        </p:nvGrpSpPr>
        <p:grpSpPr>
          <a:xfrm>
            <a:off x="9509675" y="798125"/>
            <a:ext cx="2610782" cy="5418666"/>
            <a:chOff x="1388414" y="0"/>
            <a:chExt cx="2610782" cy="5418666"/>
          </a:xfrm>
        </p:grpSpPr>
        <p:sp>
          <p:nvSpPr>
            <p:cNvPr id="700" name="Google Shape;700;p8"/>
            <p:cNvSpPr/>
            <p:nvPr/>
          </p:nvSpPr>
          <p:spPr>
            <a:xfrm>
              <a:off x="1956025" y="0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4.4 Billion CPU core wall time (2018)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388414" y="117422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"/>
            <p:cNvSpPr txBox="1"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 Million computing cores in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1956025" y="235278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"/>
            <p:cNvSpPr txBox="1"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740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534053" y="3662477"/>
              <a:ext cx="1755341" cy="1756189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 txBox="1"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2" name="Google Shape;7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733901"/>
            <a:ext cx="3335799" cy="2358425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3" name="Google Shape;713;p8"/>
          <p:cNvSpPr txBox="1"/>
          <p:nvPr/>
        </p:nvSpPr>
        <p:spPr>
          <a:xfrm>
            <a:off x="30505" y="4073610"/>
            <a:ext cx="1974691" cy="4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centres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8"/>
          <p:cNvSpPr txBox="1"/>
          <p:nvPr/>
        </p:nvSpPr>
        <p:spPr>
          <a:xfrm>
            <a:off x="5955069" y="6025722"/>
            <a:ext cx="228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 (2</a:t>
            </a:r>
            <a:r>
              <a:rPr i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global system of e-Infrastructures</a:t>
            </a:r>
            <a:endParaRPr sz="3240"/>
          </a:p>
        </p:txBody>
      </p:sp>
      <p:sp>
        <p:nvSpPr>
          <p:cNvPr id="721" name="Google Shape;721;p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3" name="Google Shape;7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2178" y="941250"/>
            <a:ext cx="9125776" cy="52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3-25 at 14.29.39.png" id="728" name="Google Shape;7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771" y="0"/>
            <a:ext cx="72138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1"/>
          <p:cNvSpPr txBox="1"/>
          <p:nvPr>
            <p:ph type="title"/>
          </p:nvPr>
        </p:nvSpPr>
        <p:spPr>
          <a:xfrm>
            <a:off x="268649" y="1340768"/>
            <a:ext cx="4243175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2800"/>
              <a:buFont typeface="Calibri"/>
              <a:buNone/>
            </a:pPr>
            <a:r>
              <a:rPr lang="en-GB" sz="2800"/>
              <a:t>The EGI Service Catalogue:</a:t>
            </a:r>
            <a:br>
              <a:rPr lang="en-GB" sz="2800"/>
            </a:br>
            <a:r>
              <a:rPr lang="en-GB" sz="2800" u="sng">
                <a:solidFill>
                  <a:schemeClr val="hlink"/>
                </a:solidFill>
                <a:hlinkClick r:id="rId4"/>
              </a:rPr>
              <a:t>www.egi.eu/services</a:t>
            </a:r>
            <a:r>
              <a:rPr lang="en-GB" sz="2800"/>
              <a:t> </a:t>
            </a:r>
            <a:br>
              <a:rPr lang="en-GB" sz="2800"/>
            </a:br>
            <a:endParaRPr sz="2800"/>
          </a:p>
        </p:txBody>
      </p:sp>
      <p:sp>
        <p:nvSpPr>
          <p:cNvPr id="730" name="Google Shape;730;p11"/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1"/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Used by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1"/>
          <p:cNvSpPr/>
          <p:nvPr/>
        </p:nvSpPr>
        <p:spPr>
          <a:xfrm rot="-4288786">
            <a:off x="5435434" y="3285886"/>
            <a:ext cx="5680495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1"/>
          <p:cNvSpPr/>
          <p:nvPr/>
        </p:nvSpPr>
        <p:spPr>
          <a:xfrm>
            <a:off x="4964832" y="5720680"/>
            <a:ext cx="3816300" cy="10800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1"/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2"/>
          <p:cNvSpPr txBox="1"/>
          <p:nvPr>
            <p:ph idx="1" type="body"/>
          </p:nvPr>
        </p:nvSpPr>
        <p:spPr>
          <a:xfrm>
            <a:off x="335360" y="1293223"/>
            <a:ext cx="6173466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Multi-cloud Infrastructure as a Service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Single Sign-On via Check-in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Harmonised access to participating cloud sites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Technology agnostic, supports OpenStack, OpenNebula and Synnefo</a:t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Supports community platforms (PaaS) and applications (SaaS)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24/7 operation in the cloud (access control, monitoring, security alerts, etc.)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EGI Notebooks is one of these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741" name="Google Shape;741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2" name="Google Shape;742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Cloud</a:t>
            </a:r>
            <a:endParaRPr sz="3240"/>
          </a:p>
        </p:txBody>
      </p:sp>
      <p:sp>
        <p:nvSpPr>
          <p:cNvPr id="743" name="Google Shape;743;p12"/>
          <p:cNvSpPr/>
          <p:nvPr/>
        </p:nvSpPr>
        <p:spPr>
          <a:xfrm>
            <a:off x="7551757" y="1484784"/>
            <a:ext cx="1561224" cy="929518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2"/>
          <p:cNvSpPr/>
          <p:nvPr/>
        </p:nvSpPr>
        <p:spPr>
          <a:xfrm>
            <a:off x="6959634" y="3361011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2"/>
          <p:cNvSpPr/>
          <p:nvPr/>
        </p:nvSpPr>
        <p:spPr>
          <a:xfrm>
            <a:off x="8715421" y="2946271"/>
            <a:ext cx="1368152" cy="814567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2"/>
          <p:cNvSpPr/>
          <p:nvPr/>
        </p:nvSpPr>
        <p:spPr>
          <a:xfrm>
            <a:off x="9840416" y="1634916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12"/>
          <p:cNvSpPr/>
          <p:nvPr/>
        </p:nvSpPr>
        <p:spPr>
          <a:xfrm>
            <a:off x="9166229" y="4369865"/>
            <a:ext cx="1800200" cy="1071799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12"/>
          <p:cNvSpPr/>
          <p:nvPr/>
        </p:nvSpPr>
        <p:spPr>
          <a:xfrm>
            <a:off x="7355653" y="4771659"/>
            <a:ext cx="1359768" cy="809576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AC9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9" name="Google Shape;749;p12"/>
          <p:cNvCxnSpPr>
            <a:stCxn id="743" idx="1"/>
            <a:endCxn id="744" idx="3"/>
          </p:cNvCxnSpPr>
          <p:nvPr/>
        </p:nvCxnSpPr>
        <p:spPr>
          <a:xfrm flipH="1">
            <a:off x="7535569" y="2413312"/>
            <a:ext cx="796800" cy="987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0" name="Google Shape;750;p12"/>
          <p:cNvCxnSpPr>
            <a:stCxn id="743" idx="1"/>
            <a:endCxn id="748" idx="3"/>
          </p:cNvCxnSpPr>
          <p:nvPr/>
        </p:nvCxnSpPr>
        <p:spPr>
          <a:xfrm flipH="1">
            <a:off x="8035669" y="2413312"/>
            <a:ext cx="296700" cy="240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1" name="Google Shape;751;p12"/>
          <p:cNvCxnSpPr>
            <a:stCxn id="745" idx="0"/>
            <a:endCxn id="744" idx="2"/>
          </p:cNvCxnSpPr>
          <p:nvPr/>
        </p:nvCxnSpPr>
        <p:spPr>
          <a:xfrm flipH="1">
            <a:off x="8110665" y="3353555"/>
            <a:ext cx="609000" cy="3504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12"/>
          <p:cNvCxnSpPr>
            <a:stCxn id="743" idx="2"/>
            <a:endCxn id="746" idx="0"/>
          </p:cNvCxnSpPr>
          <p:nvPr/>
        </p:nvCxnSpPr>
        <p:spPr>
          <a:xfrm>
            <a:off x="9111680" y="1949543"/>
            <a:ext cx="732300" cy="2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3" name="Google Shape;753;p12"/>
          <p:cNvCxnSpPr>
            <a:stCxn id="745" idx="1"/>
            <a:endCxn id="747" idx="3"/>
          </p:cNvCxnSpPr>
          <p:nvPr/>
        </p:nvCxnSpPr>
        <p:spPr>
          <a:xfrm>
            <a:off x="9399497" y="3759971"/>
            <a:ext cx="666900" cy="67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4" name="Google Shape;754;p12"/>
          <p:cNvCxnSpPr>
            <a:stCxn id="746" idx="1"/>
            <a:endCxn id="747" idx="3"/>
          </p:cNvCxnSpPr>
          <p:nvPr/>
        </p:nvCxnSpPr>
        <p:spPr>
          <a:xfrm flipH="1">
            <a:off x="10066380" y="2320137"/>
            <a:ext cx="350100" cy="211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55" name="Google Shape;755;p12"/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756" name="Google Shape;756;p12"/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7" name="Google Shape;757;p12"/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758" name="Google Shape;758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9" name="Google Shape;759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0" name="Google Shape;760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1" name="Google Shape;761;p12"/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762" name="Google Shape;762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3" name="Google Shape;763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64" name="Google Shape;764;p12"/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2"/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Container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2"/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2"/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level 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2"/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2018-10-03T09:10:11Z</dcterms:created>
  <dc:creator>Enol Fernandez</dc:creator>
</cp:coreProperties>
</file>