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56" r:id="rId3"/>
    <p:sldId id="262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>
        <p:scale>
          <a:sx n="90" d="100"/>
          <a:sy n="90" d="100"/>
        </p:scale>
        <p:origin x="-192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BA6CE-CCCD-46B6-A07D-0A1749BB7260}" type="datetimeFigureOut">
              <a:rPr lang="hr-HR" smtClean="0"/>
              <a:t>20/04/16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F6C78-FE96-4003-82DF-F60C1DF5F0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65005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0CD7-5454-46F5-A21D-7595CAE65865}" type="datetimeFigureOut">
              <a:rPr lang="hr-HR" smtClean="0"/>
              <a:t>20/04/16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A8B92-FCDA-4EFC-9C0D-399B713125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78518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5271-BAEA-914F-ADD7-75633A4B457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02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A8B92-FCDA-4EFC-9C0D-399B713125B8}" type="slidenum">
              <a:rPr lang="hr-HR" smtClean="0"/>
              <a:t>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978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2A24-28E8-4FF5-AC7A-F6BCB0D7D30C}" type="datetime1">
              <a:rPr lang="hr-HR" smtClean="0"/>
              <a:t>20/04/16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5C-529C-47C3-B9F7-0D2A15D789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93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FCFE-6221-4667-B614-A5D339246D02}" type="datetime1">
              <a:rPr lang="hr-HR" smtClean="0"/>
              <a:t>20/04/16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5C-529C-47C3-B9F7-0D2A15D789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524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B515-9EA4-4415-B3C3-936FB3A88700}" type="datetime1">
              <a:rPr lang="hr-HR" smtClean="0"/>
              <a:t>20/04/16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5C-529C-47C3-B9F7-0D2A15D789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7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86E9-1C70-4329-B511-D90F6DF10C3A}" type="datetime1">
              <a:rPr lang="hr-HR" smtClean="0"/>
              <a:t>20/04/16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5C-529C-47C3-B9F7-0D2A15D789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76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9762-20F9-478B-9C6B-74B88C8B65C3}" type="datetime1">
              <a:rPr lang="hr-HR" smtClean="0"/>
              <a:t>20/04/16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5C-529C-47C3-B9F7-0D2A15D789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675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A8AE-B84B-4475-BA9D-81904E499677}" type="datetime1">
              <a:rPr lang="hr-HR" smtClean="0"/>
              <a:t>20/04/16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5C-529C-47C3-B9F7-0D2A15D789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02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8A41-EBE2-4847-B3F4-0A453ECAC8E3}" type="datetime1">
              <a:rPr lang="hr-HR" smtClean="0"/>
              <a:t>20/04/16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5C-529C-47C3-B9F7-0D2A15D789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92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D37A-FD57-4511-A730-D2D4E5006071}" type="datetime1">
              <a:rPr lang="hr-HR" smtClean="0"/>
              <a:t>20/04/16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5C-529C-47C3-B9F7-0D2A15D789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830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B2AE-6D66-4741-B57B-97C457D105B5}" type="datetime1">
              <a:rPr lang="hr-HR" smtClean="0"/>
              <a:t>20/04/16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5C-529C-47C3-B9F7-0D2A15D789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620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2702-8AE3-4B0F-B45B-85B5CB41A1CC}" type="datetime1">
              <a:rPr lang="hr-HR" smtClean="0"/>
              <a:t>20/04/16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5C-529C-47C3-B9F7-0D2A15D789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87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4F46-510C-47AF-96D0-705F696F9E7B}" type="datetime1">
              <a:rPr lang="hr-HR" smtClean="0"/>
              <a:t>20/04/16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665C-529C-47C3-B9F7-0D2A15D789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04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101A1-DA55-47EA-87F2-E99EAEC6BCD1}" type="datetime1">
              <a:rPr lang="hr-HR" smtClean="0"/>
              <a:t>20/04/16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665C-529C-47C3-B9F7-0D2A15D789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196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mailto:yin.chen@egi.eu" TargetMode="External"/><Relationship Id="rId5" Type="http://schemas.openxmlformats.org/officeDocument/2006/relationships/hyperlink" Target="mailto:aguilarf@ifca.unican.es" TargetMode="External"/><Relationship Id="rId6" Type="http://schemas.openxmlformats.org/officeDocument/2006/relationships/hyperlink" Target="mailto:marco@ifca.unican.es" TargetMode="External"/><Relationship Id="rId7" Type="http://schemas.openxmlformats.org/officeDocument/2006/relationships/hyperlink" Target="mailto:sandro.fiore@unisalento.it" TargetMode="External"/><Relationship Id="rId8" Type="http://schemas.openxmlformats.org/officeDocument/2006/relationships/hyperlink" Target="mailto:massimiliano.rossi@ingv.it" TargetMode="External"/><Relationship Id="rId9" Type="http://schemas.openxmlformats.org/officeDocument/2006/relationships/hyperlink" Target="mailto:infor@indigo-datacloud.eu" TargetMode="External"/><Relationship Id="rId10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559" b="21154"/>
          <a:stretch/>
        </p:blipFill>
        <p:spPr>
          <a:xfrm>
            <a:off x="0" y="-1"/>
            <a:ext cx="3842132" cy="23938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5559" b="21154"/>
          <a:stretch/>
        </p:blipFill>
        <p:spPr>
          <a:xfrm rot="10800000">
            <a:off x="10816145" y="5960914"/>
            <a:ext cx="1359626" cy="847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7305" y="-415962"/>
            <a:ext cx="8342779" cy="2487489"/>
          </a:xfrm>
        </p:spPr>
        <p:txBody>
          <a:bodyPr>
            <a:normAutofit/>
          </a:bodyPr>
          <a:lstStyle/>
          <a:p>
            <a:pPr algn="l"/>
            <a:r>
              <a:rPr lang="en-GB" sz="4400" b="1" i="1" dirty="0">
                <a:solidFill>
                  <a:srgbClr val="002060"/>
                </a:solidFill>
              </a:rPr>
              <a:t>INDIGO: Building a </a:t>
            </a:r>
            <a:r>
              <a:rPr lang="en-GB" sz="4400" b="1" i="1" dirty="0" err="1">
                <a:solidFill>
                  <a:srgbClr val="002060"/>
                </a:solidFill>
              </a:rPr>
              <a:t>DataCloud</a:t>
            </a:r>
            <a:r>
              <a:rPr lang="en-GB" sz="4400" b="1" i="1" dirty="0">
                <a:solidFill>
                  <a:srgbClr val="002060"/>
                </a:solidFill>
              </a:rPr>
              <a:t> Framework to Support Open Science</a:t>
            </a:r>
            <a:endParaRPr lang="en-GB" sz="4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7180" y="2736776"/>
            <a:ext cx="6345816" cy="1988358"/>
          </a:xfrm>
        </p:spPr>
        <p:txBody>
          <a:bodyPr>
            <a:noAutofit/>
          </a:bodyPr>
          <a:lstStyle/>
          <a:p>
            <a:pPr algn="l"/>
            <a:r>
              <a:rPr lang="en-GB" sz="1800" b="1" dirty="0"/>
              <a:t>Yin Chen, </a:t>
            </a:r>
            <a:r>
              <a:rPr lang="en-GB" sz="1800" b="1" dirty="0">
                <a:hlinkClick r:id="rId4"/>
              </a:rPr>
              <a:t>yin.chen@egi.eu</a:t>
            </a:r>
            <a:r>
              <a:rPr lang="en-GB" sz="1800" b="1" dirty="0"/>
              <a:t>, </a:t>
            </a:r>
            <a:r>
              <a:rPr lang="en-GB" sz="1800" b="1" dirty="0" err="1"/>
              <a:t>EGI.eu</a:t>
            </a:r>
            <a:endParaRPr lang="en-GB" sz="1800" b="1" dirty="0"/>
          </a:p>
          <a:p>
            <a:pPr algn="l"/>
            <a:r>
              <a:rPr lang="en-GB" sz="1800" b="1" dirty="0"/>
              <a:t>Fernando Aguilar, </a:t>
            </a:r>
            <a:r>
              <a:rPr lang="en-GB" sz="1800" b="1" dirty="0">
                <a:hlinkClick r:id="rId5"/>
              </a:rPr>
              <a:t>aguilarf@ifca.unican.es</a:t>
            </a:r>
            <a:r>
              <a:rPr lang="en-GB" sz="1800" b="1" dirty="0"/>
              <a:t> , IFCA-CSIC</a:t>
            </a:r>
          </a:p>
          <a:p>
            <a:pPr algn="l"/>
            <a:r>
              <a:rPr lang="en-GB" sz="1800" b="1" dirty="0"/>
              <a:t>Jesus Marco, </a:t>
            </a:r>
            <a:r>
              <a:rPr lang="en-GB" sz="1800" b="1" dirty="0">
                <a:hlinkClick r:id="rId6"/>
              </a:rPr>
              <a:t>marco@ifca.unican.es</a:t>
            </a:r>
            <a:r>
              <a:rPr lang="en-GB" sz="1800" b="1" dirty="0"/>
              <a:t> , IFCA-CSIC</a:t>
            </a:r>
          </a:p>
          <a:p>
            <a:pPr algn="l"/>
            <a:r>
              <a:rPr lang="en-GB" sz="1800" b="1" dirty="0" err="1"/>
              <a:t>Sandro</a:t>
            </a:r>
            <a:r>
              <a:rPr lang="en-GB" sz="1800" b="1" dirty="0"/>
              <a:t> Fiore, </a:t>
            </a:r>
            <a:r>
              <a:rPr lang="en-GB" sz="1800" b="1" dirty="0">
                <a:hlinkClick r:id="rId7"/>
              </a:rPr>
              <a:t>sandro.fiore@unisalento.it</a:t>
            </a:r>
            <a:r>
              <a:rPr lang="en-GB" sz="1800" b="1" dirty="0"/>
              <a:t>,  CMCC</a:t>
            </a:r>
          </a:p>
          <a:p>
            <a:pPr algn="l"/>
            <a:r>
              <a:rPr lang="en-GB" sz="1800" b="1" dirty="0" err="1"/>
              <a:t>Massimiliano</a:t>
            </a:r>
            <a:r>
              <a:rPr lang="en-GB" sz="1800" b="1" dirty="0"/>
              <a:t> Rossi, </a:t>
            </a:r>
            <a:r>
              <a:rPr lang="en-GB" sz="1800" b="1" dirty="0">
                <a:hlinkClick r:id="rId8"/>
              </a:rPr>
              <a:t>massimiliano.rossi@ingv.it</a:t>
            </a:r>
            <a:r>
              <a:rPr lang="en-GB" sz="1800" b="1" dirty="0"/>
              <a:t>, INGV</a:t>
            </a:r>
          </a:p>
          <a:p>
            <a:pPr algn="l"/>
            <a:r>
              <a:rPr lang="en-GB" sz="1800" b="1" dirty="0"/>
              <a:t>INDIGO Collaboration Team, </a:t>
            </a:r>
            <a:r>
              <a:rPr lang="en-GB" sz="1800" b="1" dirty="0">
                <a:hlinkClick r:id="rId9"/>
              </a:rPr>
              <a:t>infor@indigo-datacloud.eu</a:t>
            </a:r>
            <a:r>
              <a:rPr lang="en-GB" sz="1800" b="1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1" y="2908013"/>
            <a:ext cx="2816783" cy="19244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42132" y="2223924"/>
            <a:ext cx="8002772" cy="1757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" y="6247174"/>
            <a:ext cx="2033323" cy="533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13" y="6655981"/>
            <a:ext cx="8603032" cy="1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2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559" b="21154"/>
          <a:stretch/>
        </p:blipFill>
        <p:spPr>
          <a:xfrm>
            <a:off x="0" y="0"/>
            <a:ext cx="1865056" cy="116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698" y="165525"/>
            <a:ext cx="8601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Community use cases of using </a:t>
            </a:r>
            <a:endParaRPr lang="hr-HR" sz="40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INDIGO </a:t>
            </a:r>
            <a:r>
              <a:rPr lang="en-US" sz="4000" dirty="0">
                <a:solidFill>
                  <a:srgbClr val="002060"/>
                </a:solidFill>
              </a:rPr>
              <a:t>Solutions - Modeling</a:t>
            </a:r>
            <a:endParaRPr lang="hr-HR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49" y="47294"/>
            <a:ext cx="1905004" cy="130149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07976" y="1422813"/>
            <a:ext cx="117032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indigo-datacloud.eu/sites/default/files/indigo_flusso_sara_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98" y="1654489"/>
            <a:ext cx="8070111" cy="46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90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559" b="21154"/>
          <a:stretch/>
        </p:blipFill>
        <p:spPr>
          <a:xfrm>
            <a:off x="0" y="0"/>
            <a:ext cx="1865056" cy="116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698" y="165525"/>
            <a:ext cx="8601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Community use cases of using </a:t>
            </a:r>
            <a:endParaRPr lang="hr-HR" sz="40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INDIGO </a:t>
            </a:r>
            <a:r>
              <a:rPr lang="en-US" sz="4000" dirty="0">
                <a:solidFill>
                  <a:srgbClr val="002060"/>
                </a:solidFill>
              </a:rPr>
              <a:t>Solutions - Modeling</a:t>
            </a:r>
            <a:endParaRPr lang="hr-HR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49" y="47294"/>
            <a:ext cx="1905004" cy="130149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07976" y="1422813"/>
            <a:ext cx="117032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indigo-datacloud.eu/sites/default/files/indigo_flusso_sara_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07975" y="1654489"/>
            <a:ext cx="4449282" cy="4667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lphaUcPeriod"/>
            </a:pPr>
            <a:r>
              <a:rPr lang="en-US" sz="3000" b="1" dirty="0" smtClean="0"/>
              <a:t>ICT Expert configures a VM/Container with all software needed.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3000" b="1" dirty="0" smtClean="0"/>
              <a:t>ICT expert needs to upload all the input files for being modelled.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3000" b="1" dirty="0" smtClean="0"/>
              <a:t>N models can be run using the same input: Parameter sweep.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3000" b="1" dirty="0" smtClean="0"/>
              <a:t>TOSCA expert configure the template to deploy de 1-N instances for running models.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3000" b="1" dirty="0" smtClean="0"/>
              <a:t>The Orchestrator deploys the N Running Instances, which are monitored.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3000" b="1" dirty="0" smtClean="0"/>
              <a:t>RIs access directly to input files and write output files.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3000" b="1" dirty="0" smtClean="0"/>
              <a:t>BIO expert (final user) can check the running status and access directly to the output.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15" y="1683578"/>
            <a:ext cx="6292359" cy="423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66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559" b="21154"/>
          <a:stretch/>
        </p:blipFill>
        <p:spPr>
          <a:xfrm>
            <a:off x="0" y="0"/>
            <a:ext cx="1865056" cy="116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698" y="165525"/>
            <a:ext cx="8601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Community use cases of using </a:t>
            </a:r>
            <a:endParaRPr lang="hr-HR" sz="40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INDIGO </a:t>
            </a:r>
            <a:r>
              <a:rPr lang="en-US" sz="4000" dirty="0">
                <a:solidFill>
                  <a:srgbClr val="002060"/>
                </a:solidFill>
              </a:rPr>
              <a:t>Solutions - Workflows</a:t>
            </a:r>
            <a:endParaRPr lang="hr-HR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49" y="47294"/>
            <a:ext cx="1905004" cy="130149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07976" y="1422813"/>
            <a:ext cx="117032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indigo-datacloud.eu/sites/default/files/indigo_flusso_sara_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6" y="1496834"/>
            <a:ext cx="4787257" cy="491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" b="311"/>
          <a:stretch/>
        </p:blipFill>
        <p:spPr bwMode="auto">
          <a:xfrm>
            <a:off x="6517532" y="1683578"/>
            <a:ext cx="4256166" cy="46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56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559" b="21154"/>
          <a:stretch/>
        </p:blipFill>
        <p:spPr>
          <a:xfrm>
            <a:off x="0" y="0"/>
            <a:ext cx="1865056" cy="116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698" y="165525"/>
            <a:ext cx="8601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Community use cases of using </a:t>
            </a:r>
            <a:endParaRPr lang="hr-HR" sz="40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INDIGO </a:t>
            </a:r>
            <a:r>
              <a:rPr lang="en-US" sz="4000" dirty="0">
                <a:solidFill>
                  <a:srgbClr val="002060"/>
                </a:solidFill>
              </a:rPr>
              <a:t>Solutions - Workflows</a:t>
            </a:r>
            <a:endParaRPr lang="hr-HR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49" y="47294"/>
            <a:ext cx="1905004" cy="130149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07976" y="1422813"/>
            <a:ext cx="117032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indigo-datacloud.eu/sites/default/files/indigo_flusso_sara_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07975" y="1654489"/>
            <a:ext cx="4045244" cy="464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lphaUcPeriod"/>
            </a:pPr>
            <a:r>
              <a:rPr lang="en-US" sz="1400" b="1" dirty="0" smtClean="0"/>
              <a:t>TRUFA manager sets up a container/VM for TRUFA web and WNs (including all the pipeline software).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1400" b="1" dirty="0" smtClean="0"/>
              <a:t>TOSCA expert configure the templates to deploy the environment.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1400" b="1" dirty="0" smtClean="0"/>
              <a:t>TRUFA web is a service that need to be always running (</a:t>
            </a:r>
            <a:r>
              <a:rPr lang="en-US" sz="1400" b="1" dirty="0" err="1" smtClean="0"/>
              <a:t>Kubernetes</a:t>
            </a:r>
            <a:r>
              <a:rPr lang="en-US" sz="1400" b="1" dirty="0" smtClean="0"/>
              <a:t>?)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1400" b="1" dirty="0" smtClean="0"/>
              <a:t>TRUFA Web should be able to communicate with Orchestrator that manage the WNs and Scale them when needed.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1400" b="1" dirty="0" smtClean="0"/>
              <a:t>TRUFA Web can check the status of the jobs.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1400" b="1" dirty="0" smtClean="0"/>
              <a:t>Both TRUFA web and WNs can access to a Disk volume managed by </a:t>
            </a:r>
            <a:r>
              <a:rPr lang="en-US" sz="1400" b="1" dirty="0" err="1" smtClean="0"/>
              <a:t>OneData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Input/Output</a:t>
            </a:r>
            <a:endParaRPr lang="en-US" sz="1400" b="1" dirty="0" smtClean="0"/>
          </a:p>
          <a:p>
            <a:pPr marL="514350" indent="-514350" algn="l">
              <a:buFont typeface="+mj-lt"/>
              <a:buAutoNum type="alphaUcPeriod"/>
            </a:pPr>
            <a:r>
              <a:rPr lang="en-US" sz="1400" b="1" dirty="0" smtClean="0"/>
              <a:t>User access directly to TRUFA Web that is the endpoint to manage the actions: upload input, download outputs, configure a pipeline, check the status.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86" y="1749728"/>
            <a:ext cx="6409230" cy="41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88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559" b="21154"/>
          <a:stretch/>
        </p:blipFill>
        <p:spPr>
          <a:xfrm>
            <a:off x="0" y="0"/>
            <a:ext cx="1865056" cy="11620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49" y="47294"/>
            <a:ext cx="1905004" cy="130149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07976" y="1422813"/>
            <a:ext cx="117032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indigo-datacloud.eu/sites/default/files/indigo_flusso_sara_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484126" y="1009612"/>
            <a:ext cx="8715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 smtClean="0">
                <a:solidFill>
                  <a:srgbClr val="002060"/>
                </a:solidFill>
                <a:effectLst/>
                <a:latin typeface="+mj-lt"/>
              </a:rPr>
              <a:t>Better Sotware for better Science</a:t>
            </a:r>
            <a:endParaRPr lang="hr-HR" sz="20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9698" y="165525"/>
            <a:ext cx="860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INDIGO-DataCloud</a:t>
            </a:r>
            <a:endParaRPr lang="hr-HR" sz="48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1743" y="1652060"/>
            <a:ext cx="10457504" cy="13234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000" b="1" i="1" dirty="0" smtClean="0"/>
              <a:t>Save the date </a:t>
            </a:r>
            <a:r>
              <a:rPr lang="hr-HR" sz="2000" i="1" dirty="0" smtClean="0"/>
              <a:t>- </a:t>
            </a:r>
            <a:r>
              <a:rPr lang="en-US" sz="2000" i="1" dirty="0" smtClean="0"/>
              <a:t>The </a:t>
            </a:r>
            <a:r>
              <a:rPr lang="en-US" sz="2000" i="1" dirty="0"/>
              <a:t>path towards </a:t>
            </a:r>
            <a:r>
              <a:rPr lang="en-US" sz="2000" i="1" dirty="0" smtClean="0"/>
              <a:t>INDIGO</a:t>
            </a:r>
            <a:r>
              <a:rPr lang="hr-HR" sz="2000" i="1" dirty="0" smtClean="0"/>
              <a:t> </a:t>
            </a:r>
            <a:r>
              <a:rPr lang="en-US" sz="2000" i="1" dirty="0" err="1" smtClean="0"/>
              <a:t>DataCloud</a:t>
            </a:r>
            <a:r>
              <a:rPr lang="en-US" sz="2000" i="1" dirty="0" smtClean="0"/>
              <a:t> Release</a:t>
            </a:r>
            <a:endParaRPr lang="hr-HR" sz="2000" i="1" dirty="0" smtClean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hr-HR" sz="2000" dirty="0" smtClean="0"/>
              <a:t>Internal demo software release – April 2016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hr-HR" sz="2000" b="1" dirty="0" smtClean="0"/>
              <a:t>First INDIGO Software release – July 2016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hr-HR" sz="2000" dirty="0" smtClean="0"/>
              <a:t>Second INDIGO Software release – March 2017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95586" y="-546207"/>
            <a:ext cx="242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/>
              <a:t>            More info</a:t>
            </a:r>
            <a:r>
              <a:rPr lang="hr-HR" sz="2400" dirty="0" smtClean="0"/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17" y="3177524"/>
            <a:ext cx="4883430" cy="1623741"/>
          </a:xfrm>
          <a:prstGeom prst="rect">
            <a:avLst/>
          </a:prstGeom>
        </p:spPr>
      </p:pic>
      <p:pic>
        <p:nvPicPr>
          <p:cNvPr id="1026" name="Picture 2" descr="https://g.twimg.com/Twitter_logo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6" y="5151898"/>
            <a:ext cx="322297" cy="2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5501" y="5167226"/>
            <a:ext cx="3086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 smtClean="0"/>
              <a:t>www. twitter.com/indigodatacloud</a:t>
            </a:r>
            <a:endParaRPr lang="hr-HR" sz="1600" dirty="0"/>
          </a:p>
        </p:txBody>
      </p:sp>
      <p:sp>
        <p:nvSpPr>
          <p:cNvPr id="9" name="AutoShape 6" descr="http://www.iconarchive.com/download/i80466/uiconstock/socialmedia/Linkedin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4" name="Picture 10" descr="http://www.karenwalstraconsulting.com/home/1/files/linkedin%20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03" y="5643170"/>
            <a:ext cx="279544" cy="2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895501" y="5613665"/>
            <a:ext cx="5937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/>
              <a:t>https://www.linkedin.com/groups/INDIGODataCloud-8416266/about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3170" y="3336257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</a:rPr>
              <a:t>Subscribe </a:t>
            </a:r>
            <a:r>
              <a:rPr lang="hr-HR" dirty="0">
                <a:latin typeface="Arial" panose="020B0604020202020204" pitchFamily="34" charset="0"/>
              </a:rPr>
              <a:t>to INDIGO </a:t>
            </a:r>
            <a:r>
              <a:rPr lang="hr-HR" dirty="0" smtClean="0">
                <a:latin typeface="Arial" panose="020B0604020202020204" pitchFamily="34" charset="0"/>
              </a:rPr>
              <a:t>Newsletter:</a:t>
            </a:r>
            <a:endParaRPr lang="hr-HR" dirty="0"/>
          </a:p>
        </p:txBody>
      </p:sp>
      <p:sp>
        <p:nvSpPr>
          <p:cNvPr id="26" name="Rectangle 25"/>
          <p:cNvSpPr/>
          <p:nvPr/>
        </p:nvSpPr>
        <p:spPr>
          <a:xfrm>
            <a:off x="808576" y="5098245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</a:rPr>
              <a:t>Follow on: </a:t>
            </a:r>
            <a:endParaRPr lang="hr-HR" dirty="0"/>
          </a:p>
        </p:txBody>
      </p:sp>
      <p:sp>
        <p:nvSpPr>
          <p:cNvPr id="27" name="Rectangle 26"/>
          <p:cNvSpPr/>
          <p:nvPr/>
        </p:nvSpPr>
        <p:spPr>
          <a:xfrm>
            <a:off x="1865056" y="4028633"/>
            <a:ext cx="3849944" cy="4001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000" u="sng" dirty="0">
                <a:solidFill>
                  <a:srgbClr val="002060"/>
                </a:solidFill>
              </a:rPr>
              <a:t>www.indigo­‐datacloud.eu </a:t>
            </a:r>
          </a:p>
        </p:txBody>
      </p:sp>
    </p:spTree>
    <p:extLst>
      <p:ext uri="{BB962C8B-B14F-4D97-AF65-F5344CB8AC3E}">
        <p14:creationId xmlns:p14="http://schemas.microsoft.com/office/powerpoint/2010/main" val="262431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559" b="21154"/>
          <a:stretch/>
        </p:blipFill>
        <p:spPr>
          <a:xfrm>
            <a:off x="0" y="0"/>
            <a:ext cx="1865056" cy="1162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2"/>
          <a:stretch/>
        </p:blipFill>
        <p:spPr>
          <a:xfrm>
            <a:off x="351341" y="4578419"/>
            <a:ext cx="1600643" cy="723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3"/>
          <a:stretch/>
        </p:blipFill>
        <p:spPr>
          <a:xfrm>
            <a:off x="279149" y="5372044"/>
            <a:ext cx="1584888" cy="723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9698" y="993302"/>
            <a:ext cx="8715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  <a:effectLst/>
                <a:latin typeface="+mj-lt"/>
              </a:rPr>
              <a:t>Towards a sustainable European </a:t>
            </a:r>
            <a:r>
              <a:rPr lang="en-US" sz="2000" i="1" dirty="0" err="1" smtClean="0">
                <a:solidFill>
                  <a:srgbClr val="002060"/>
                </a:solidFill>
                <a:effectLst/>
                <a:latin typeface="+mj-lt"/>
              </a:rPr>
              <a:t>PaaS</a:t>
            </a:r>
            <a:r>
              <a:rPr lang="en-US" sz="2000" i="1" dirty="0" smtClean="0">
                <a:solidFill>
                  <a:srgbClr val="002060"/>
                </a:solidFill>
                <a:effectLst/>
                <a:latin typeface="+mj-lt"/>
              </a:rPr>
              <a:t>-based cloud solution for e-Science</a:t>
            </a:r>
            <a:endParaRPr lang="hr-HR" sz="20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9698" y="165525"/>
            <a:ext cx="860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INDIGO-DataCloud</a:t>
            </a:r>
            <a:endParaRPr lang="hr-HR" sz="48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149" y="1580267"/>
            <a:ext cx="6401302" cy="13234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r-HR" sz="2000" b="0" i="0" dirty="0" smtClean="0">
                <a:effectLst/>
              </a:rPr>
              <a:t>I</a:t>
            </a:r>
            <a:r>
              <a:rPr lang="en-US" sz="2000" b="0" i="0" dirty="0" smtClean="0">
                <a:effectLst/>
              </a:rPr>
              <a:t>NDIGO - </a:t>
            </a:r>
            <a:r>
              <a:rPr lang="en-US" sz="2000" b="0" i="0" dirty="0" err="1" smtClean="0">
                <a:effectLst/>
              </a:rPr>
              <a:t>DataCloud</a:t>
            </a:r>
            <a:r>
              <a:rPr lang="en-US" sz="2000" b="0" i="0" dirty="0" smtClean="0">
                <a:effectLst/>
              </a:rPr>
              <a:t> develops an </a:t>
            </a:r>
            <a:r>
              <a:rPr lang="en-US" sz="2000" b="1" i="0" dirty="0" smtClean="0">
                <a:effectLst/>
              </a:rPr>
              <a:t>open source </a:t>
            </a:r>
            <a:r>
              <a:rPr lang="en-US" sz="2000" b="0" i="0" dirty="0" smtClean="0">
                <a:effectLst/>
              </a:rPr>
              <a:t>data and computing </a:t>
            </a:r>
            <a:r>
              <a:rPr lang="en-US" sz="2000" i="0" dirty="0" smtClean="0">
                <a:effectLst/>
              </a:rPr>
              <a:t>platform</a:t>
            </a:r>
            <a:r>
              <a:rPr lang="en-US" sz="2000" b="0" i="0" dirty="0" smtClean="0">
                <a:effectLst/>
              </a:rPr>
              <a:t> targeted at </a:t>
            </a:r>
            <a:r>
              <a:rPr lang="en-US" sz="2000" b="1" i="0" dirty="0" smtClean="0">
                <a:effectLst/>
              </a:rPr>
              <a:t>scientific communities</a:t>
            </a:r>
            <a:r>
              <a:rPr lang="en-US" sz="2000" b="0" i="0" dirty="0" smtClean="0">
                <a:effectLst/>
              </a:rPr>
              <a:t>, deployable on multiple hardware and provisioned over hybrid, private or public, e-infrastructures. </a:t>
            </a:r>
            <a:endParaRPr lang="en-US" sz="2000" b="0" i="0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5353" y="4737286"/>
            <a:ext cx="6037347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0" i="0" dirty="0" smtClean="0">
                <a:effectLst/>
              </a:rPr>
              <a:t>The platform aims to address a wide range of challenging requirements posed by leading-edge research activities conducted by </a:t>
            </a:r>
            <a:r>
              <a:rPr lang="en-US" sz="2000" b="1" i="0" dirty="0" smtClean="0">
                <a:effectLst/>
              </a:rPr>
              <a:t>11 scientific </a:t>
            </a:r>
            <a:r>
              <a:rPr lang="en-US" sz="2000" b="0" i="0" dirty="0" smtClean="0">
                <a:effectLst/>
              </a:rPr>
              <a:t>communities</a:t>
            </a:r>
            <a:r>
              <a:rPr lang="hr-HR" sz="2000" b="0" i="0" dirty="0" smtClean="0">
                <a:effectLst/>
              </a:rPr>
              <a:t> from different research areas</a:t>
            </a:r>
            <a:endParaRPr lang="en-US" sz="2000" b="0" i="0" dirty="0"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49" y="47294"/>
            <a:ext cx="1905004" cy="13014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49253" y="456832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 smtClean="0"/>
              <a:t>&gt; </a:t>
            </a:r>
            <a:r>
              <a:rPr lang="en-US" sz="1600" i="0" dirty="0" smtClean="0">
                <a:effectLst/>
              </a:rPr>
              <a:t>Biological &amp; Medical science</a:t>
            </a:r>
          </a:p>
          <a:p>
            <a:pPr>
              <a:lnSpc>
                <a:spcPct val="150000"/>
              </a:lnSpc>
            </a:pPr>
            <a:r>
              <a:rPr lang="hr-HR" sz="1600" i="0" dirty="0" smtClean="0">
                <a:effectLst/>
              </a:rPr>
              <a:t>&gt; </a:t>
            </a:r>
            <a:r>
              <a:rPr lang="en-US" sz="1600" i="0" dirty="0" smtClean="0">
                <a:effectLst/>
              </a:rPr>
              <a:t>Social science &amp; Humanities</a:t>
            </a:r>
          </a:p>
          <a:p>
            <a:pPr>
              <a:lnSpc>
                <a:spcPct val="150000"/>
              </a:lnSpc>
            </a:pPr>
            <a:r>
              <a:rPr lang="hr-HR" sz="1600" dirty="0" smtClean="0"/>
              <a:t>&gt; </a:t>
            </a:r>
            <a:r>
              <a:rPr lang="en-US" sz="1600" i="0" dirty="0" smtClean="0">
                <a:effectLst/>
              </a:rPr>
              <a:t>Environmental and Earth science</a:t>
            </a:r>
          </a:p>
          <a:p>
            <a:pPr>
              <a:lnSpc>
                <a:spcPct val="150000"/>
              </a:lnSpc>
            </a:pPr>
            <a:r>
              <a:rPr lang="hr-HR" sz="1600" dirty="0" smtClean="0"/>
              <a:t>&gt; </a:t>
            </a:r>
            <a:r>
              <a:rPr lang="en-US" sz="1600" i="0" dirty="0" smtClean="0">
                <a:effectLst/>
              </a:rPr>
              <a:t>Physics &amp; Astrophysics</a:t>
            </a:r>
            <a:endParaRPr lang="en-US" sz="1600" i="0" dirty="0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4643" y="3482398"/>
            <a:ext cx="6084641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r-HR" sz="2000" b="1" dirty="0" smtClean="0">
                <a:solidFill>
                  <a:schemeClr val="tx1"/>
                </a:solidFill>
              </a:rPr>
              <a:t>26 </a:t>
            </a:r>
            <a:r>
              <a:rPr lang="hr-HR" sz="2000" dirty="0" smtClean="0">
                <a:solidFill>
                  <a:schemeClr val="tx1"/>
                </a:solidFill>
              </a:rPr>
              <a:t>European partners in </a:t>
            </a:r>
            <a:r>
              <a:rPr lang="hr-HR" sz="2000" b="1" dirty="0" smtClean="0">
                <a:solidFill>
                  <a:schemeClr val="tx1"/>
                </a:solidFill>
              </a:rPr>
              <a:t>11</a:t>
            </a:r>
            <a:r>
              <a:rPr lang="hr-HR" sz="2000" dirty="0" smtClean="0">
                <a:solidFill>
                  <a:schemeClr val="tx1"/>
                </a:solidFill>
              </a:rPr>
              <a:t> European countries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75719" y="3078695"/>
            <a:ext cx="4679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hr-HR" b="1" dirty="0">
                <a:solidFill>
                  <a:srgbClr val="000000"/>
                </a:solidFill>
              </a:rPr>
              <a:t>H2020</a:t>
            </a:r>
            <a:r>
              <a:rPr lang="hr-HR" dirty="0">
                <a:solidFill>
                  <a:srgbClr val="000000"/>
                </a:solidFill>
              </a:rPr>
              <a:t> project, Apr 2015 – Oct 2017, 11M EURO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84643" y="3908335"/>
            <a:ext cx="3862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/>
              <a:t>w</a:t>
            </a:r>
            <a:r>
              <a:rPr lang="hr-HR" sz="2000" b="1" dirty="0" smtClean="0"/>
              <a:t>ebsite</a:t>
            </a:r>
            <a:r>
              <a:rPr lang="hr-HR" sz="2000" dirty="0" smtClean="0"/>
              <a:t>: </a:t>
            </a:r>
            <a:r>
              <a:rPr lang="hr-HR" sz="2000" u="sng" dirty="0" smtClean="0"/>
              <a:t>www.indigo­‐datacloud.eu </a:t>
            </a:r>
            <a:endParaRPr lang="hr-HR" sz="2000" u="sng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07976" y="1422813"/>
            <a:ext cx="117032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hevron 22"/>
          <p:cNvSpPr/>
          <p:nvPr/>
        </p:nvSpPr>
        <p:spPr>
          <a:xfrm>
            <a:off x="508968" y="3190769"/>
            <a:ext cx="342820" cy="16027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08968" y="3591200"/>
            <a:ext cx="342820" cy="16027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525817" y="4033316"/>
            <a:ext cx="342820" cy="16027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65" y="1601613"/>
            <a:ext cx="4545542" cy="287884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INDIGO-DataCloud RIA-653549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16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559" b="21154"/>
          <a:stretch/>
        </p:blipFill>
        <p:spPr>
          <a:xfrm>
            <a:off x="0" y="0"/>
            <a:ext cx="1865056" cy="116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1363" y="7937"/>
            <a:ext cx="8601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INDIGO  </a:t>
            </a:r>
            <a:endParaRPr lang="hr-HR" sz="1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hr-HR" sz="4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Architecture</a:t>
            </a:r>
            <a:endParaRPr lang="hr-HR" sz="48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07976" y="1488716"/>
            <a:ext cx="5228997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indigo-datacloud.eu/sites/default/files/indigo_flusso_sara_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7975" y="1904264"/>
            <a:ext cx="5456150" cy="427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 "/>
              </a:rPr>
              <a:t>Enhanced features </a:t>
            </a:r>
            <a:r>
              <a:rPr lang="en-US" dirty="0" smtClean="0">
                <a:latin typeface="Calibri "/>
              </a:rPr>
              <a:t>in</a:t>
            </a:r>
            <a:r>
              <a:rPr lang="hr-HR" dirty="0" smtClean="0">
                <a:latin typeface="Calibri "/>
              </a:rPr>
              <a:t>:</a:t>
            </a:r>
            <a:endParaRPr lang="en-US" dirty="0" smtClean="0">
              <a:latin typeface="Calibri 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 "/>
              </a:rPr>
              <a:t>IaaS</a:t>
            </a:r>
            <a:endParaRPr lang="en-US" sz="2400" dirty="0" smtClean="0">
              <a:latin typeface="Calibri 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 "/>
              </a:rPr>
              <a:t>PaaS</a:t>
            </a:r>
            <a:endParaRPr lang="en-US" sz="2400" dirty="0" smtClean="0">
              <a:latin typeface="Calibri 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"/>
              </a:rPr>
              <a:t>SaaS</a:t>
            </a:r>
            <a:endParaRPr lang="hr-HR" sz="2400" dirty="0" smtClean="0">
              <a:latin typeface="Calibri "/>
            </a:endParaRPr>
          </a:p>
          <a:p>
            <a:pPr lvl="1" algn="l"/>
            <a:endParaRPr lang="en-US" sz="2400" dirty="0" smtClean="0">
              <a:latin typeface="Calibri 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 "/>
              </a:rPr>
              <a:t>User-driven design</a:t>
            </a:r>
            <a:r>
              <a:rPr lang="hr-HR" b="1" dirty="0" smtClean="0">
                <a:latin typeface="Calibri "/>
              </a:rPr>
              <a:t> </a:t>
            </a:r>
            <a:r>
              <a:rPr lang="en-US" b="1" dirty="0" smtClean="0">
                <a:latin typeface="Calibri "/>
              </a:rPr>
              <a:t>approach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"/>
              </a:rPr>
              <a:t>Based on community requirements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"/>
              </a:rPr>
              <a:t>Reduce the gaps between </a:t>
            </a:r>
            <a:r>
              <a:rPr lang="hr-HR" sz="2400" dirty="0">
                <a:latin typeface="Calibri "/>
              </a:rPr>
              <a:t> </a:t>
            </a:r>
            <a:r>
              <a:rPr lang="hr-HR" sz="2400" dirty="0" smtClean="0">
                <a:latin typeface="Calibri "/>
              </a:rPr>
              <a:t>     </a:t>
            </a:r>
            <a:r>
              <a:rPr lang="en-US" sz="2400" dirty="0" smtClean="0">
                <a:latin typeface="Calibri "/>
              </a:rPr>
              <a:t>ICT &amp; Researchers</a:t>
            </a:r>
          </a:p>
          <a:p>
            <a:endParaRPr lang="en-US" dirty="0">
              <a:latin typeface="Calibri "/>
            </a:endParaRPr>
          </a:p>
        </p:txBody>
      </p:sp>
      <p:pic>
        <p:nvPicPr>
          <p:cNvPr id="20" name="Picture 19" descr="Screen Shot 2016-04-12 at 11.59.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"/>
          <a:stretch/>
        </p:blipFill>
        <p:spPr>
          <a:xfrm>
            <a:off x="5641901" y="7937"/>
            <a:ext cx="5738343" cy="673826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37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559" b="21154"/>
          <a:stretch/>
        </p:blipFill>
        <p:spPr>
          <a:xfrm>
            <a:off x="0" y="0"/>
            <a:ext cx="1865056" cy="116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698" y="165525"/>
            <a:ext cx="860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INDIGO- Communities</a:t>
            </a:r>
            <a:endParaRPr lang="hr-HR" sz="48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49" y="47294"/>
            <a:ext cx="1905004" cy="130149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07976" y="1422813"/>
            <a:ext cx="117032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indigo-datacloud.eu/sites/default/files/indigo_flusso_sara_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90"/>
          <a:stretch/>
        </p:blipFill>
        <p:spPr>
          <a:xfrm>
            <a:off x="480823" y="1596185"/>
            <a:ext cx="721901" cy="723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6242" y="1596185"/>
            <a:ext cx="854772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rgbClr val="002060"/>
                </a:solidFill>
              </a:rPr>
              <a:t>Life Sciences</a:t>
            </a:r>
            <a:r>
              <a:rPr lang="en-GB" sz="2800" dirty="0">
                <a:solidFill>
                  <a:srgbClr val="002060"/>
                </a:solidFill>
              </a:rPr>
              <a:t>: </a:t>
            </a:r>
            <a:r>
              <a:rPr lang="en-GB" sz="2800" dirty="0"/>
              <a:t>ELIXIR, INSTRUCT/</a:t>
            </a:r>
            <a:r>
              <a:rPr lang="en-GB" sz="2800" dirty="0" err="1"/>
              <a:t>WeNMR</a:t>
            </a:r>
            <a:r>
              <a:rPr lang="en-GB" sz="2800" dirty="0"/>
              <a:t>, </a:t>
            </a:r>
            <a:r>
              <a:rPr lang="en-GB" sz="2800" dirty="0" err="1"/>
              <a:t>EuroBioImaging</a:t>
            </a:r>
            <a:endParaRPr lang="en-GB" sz="2800" dirty="0"/>
          </a:p>
        </p:txBody>
      </p:sp>
      <p:sp>
        <p:nvSpPr>
          <p:cNvPr id="23" name="Rectangle 22"/>
          <p:cNvSpPr/>
          <p:nvPr/>
        </p:nvSpPr>
        <p:spPr>
          <a:xfrm>
            <a:off x="1736242" y="2718071"/>
            <a:ext cx="7193892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rgbClr val="002060"/>
                </a:solidFill>
              </a:rPr>
              <a:t>Physical Sciences &amp; Astronomy</a:t>
            </a:r>
            <a:r>
              <a:rPr lang="en-GB" sz="2800" dirty="0">
                <a:solidFill>
                  <a:srgbClr val="002060"/>
                </a:solidFill>
              </a:rPr>
              <a:t>: </a:t>
            </a:r>
            <a:r>
              <a:rPr lang="en-GB" sz="2800" dirty="0">
                <a:solidFill>
                  <a:srgbClr val="000000"/>
                </a:solidFill>
              </a:rPr>
              <a:t>CTA, LBT, WLCG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6570" y="3895074"/>
            <a:ext cx="713323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rgbClr val="002060"/>
                </a:solidFill>
              </a:rPr>
              <a:t>Social Sciences &amp; Humanities</a:t>
            </a:r>
            <a:r>
              <a:rPr lang="en-GB" sz="2800" dirty="0">
                <a:solidFill>
                  <a:srgbClr val="002060"/>
                </a:solidFill>
              </a:rPr>
              <a:t>: </a:t>
            </a:r>
            <a:r>
              <a:rPr lang="en-GB" sz="2800" dirty="0">
                <a:solidFill>
                  <a:srgbClr val="000000"/>
                </a:solidFill>
              </a:rPr>
              <a:t>DARIAH, DCH-RP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2113" y="5129016"/>
            <a:ext cx="71421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rgbClr val="002060"/>
                </a:solidFill>
              </a:rPr>
              <a:t>Environmental Science</a:t>
            </a:r>
            <a:r>
              <a:rPr lang="en-GB" sz="2800" dirty="0">
                <a:solidFill>
                  <a:srgbClr val="002060"/>
                </a:solidFill>
              </a:rPr>
              <a:t>: </a:t>
            </a:r>
            <a:r>
              <a:rPr lang="en-GB" sz="2800" dirty="0" err="1">
                <a:solidFill>
                  <a:srgbClr val="000000"/>
                </a:solidFill>
              </a:rPr>
              <a:t>LifeWatch</a:t>
            </a:r>
            <a:r>
              <a:rPr lang="en-GB" sz="2800" dirty="0">
                <a:solidFill>
                  <a:srgbClr val="000000"/>
                </a:solidFill>
              </a:rPr>
              <a:t>, EMSO, ENES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8"/>
          <a:stretch/>
        </p:blipFill>
        <p:spPr>
          <a:xfrm>
            <a:off x="460373" y="2718071"/>
            <a:ext cx="729057" cy="7232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1" r="24814"/>
          <a:stretch/>
        </p:blipFill>
        <p:spPr>
          <a:xfrm>
            <a:off x="466951" y="3895074"/>
            <a:ext cx="749643" cy="723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3" r="51531"/>
          <a:stretch/>
        </p:blipFill>
        <p:spPr>
          <a:xfrm>
            <a:off x="439780" y="5072078"/>
            <a:ext cx="770245" cy="723275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41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559" b="21154"/>
          <a:stretch/>
        </p:blipFill>
        <p:spPr>
          <a:xfrm>
            <a:off x="0" y="0"/>
            <a:ext cx="1865056" cy="116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698" y="165525"/>
            <a:ext cx="8601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Methodology for Requirement Collection</a:t>
            </a:r>
            <a:endParaRPr lang="hr-HR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49" y="47294"/>
            <a:ext cx="1905004" cy="130149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07976" y="1422813"/>
            <a:ext cx="117032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indigo-datacloud.eu/sites/default/files/indigo_flusso_sara_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" name="9 Rectángulo"/>
          <p:cNvSpPr/>
          <p:nvPr/>
        </p:nvSpPr>
        <p:spPr>
          <a:xfrm>
            <a:off x="7755660" y="1989834"/>
            <a:ext cx="1303988" cy="179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723738" y="2024567"/>
            <a:ext cx="6711552" cy="4434245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GB" sz="2000" dirty="0" smtClean="0"/>
              <a:t>A template was </a:t>
            </a:r>
            <a:r>
              <a:rPr lang="en-GB" sz="2000" b="1" dirty="0" smtClean="0">
                <a:solidFill>
                  <a:srgbClr val="C00000"/>
                </a:solidFill>
              </a:rPr>
              <a:t>designed </a:t>
            </a:r>
            <a:r>
              <a:rPr lang="en-GB" sz="2000" dirty="0" smtClean="0"/>
              <a:t>to gather information from communities</a:t>
            </a:r>
            <a:endParaRPr lang="es-ES" sz="2000" dirty="0" smtClean="0"/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Based on</a:t>
            </a:r>
            <a:r>
              <a:rPr lang="en-US" sz="1600" b="1" dirty="0" smtClean="0"/>
              <a:t> Case Studies</a:t>
            </a:r>
          </a:p>
          <a:p>
            <a:pPr lvl="1" algn="l">
              <a:lnSpc>
                <a:spcPct val="70000"/>
              </a:lnSpc>
            </a:pPr>
            <a:r>
              <a:rPr lang="en-US" sz="1400" i="1" dirty="0" smtClean="0"/>
              <a:t>A Case Study is an implementation of a research method involving an up-close, in-depth, and detailed examination of a subject of study (the Case), as well as its related contextual conditions.</a:t>
            </a:r>
            <a:r>
              <a:rPr lang="en-US" sz="1400" dirty="0" smtClean="0"/>
              <a:t> </a:t>
            </a: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Focus on Case Studies that are representative both of the research challenge and complexity but also of the possibilities offered by INDIGO-Data Cloud solutions on it. </a:t>
            </a: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 Case Study is </a:t>
            </a:r>
            <a:r>
              <a:rPr lang="en-US" sz="1600" dirty="0" smtClean="0">
                <a:solidFill>
                  <a:srgbClr val="C00000"/>
                </a:solidFill>
              </a:rPr>
              <a:t>(ideally) </a:t>
            </a:r>
            <a:r>
              <a:rPr lang="en-US" sz="1600" dirty="0" smtClean="0"/>
              <a:t>based on </a:t>
            </a:r>
            <a:r>
              <a:rPr lang="en-US" sz="1600" b="1" dirty="0" smtClean="0"/>
              <a:t>a set of User Stories</a:t>
            </a:r>
            <a:r>
              <a:rPr lang="en-US" sz="1600" dirty="0" smtClean="0"/>
              <a:t>, i.e. how the researcher describes the steps to solve each part of the problem addressed. </a:t>
            </a: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User Stories are the starting point of </a:t>
            </a:r>
            <a:r>
              <a:rPr lang="en-US" sz="1600" b="1" dirty="0" smtClean="0"/>
              <a:t>Use Cases</a:t>
            </a:r>
            <a:r>
              <a:rPr lang="en-US" sz="1600" dirty="0" smtClean="0"/>
              <a:t>, where they are transformed into a description using software engineering terms (like the actors, scenario, preconditions, </a:t>
            </a:r>
            <a:r>
              <a:rPr lang="en-US" sz="1600" dirty="0" err="1" smtClean="0"/>
              <a:t>etc</a:t>
            </a:r>
            <a:r>
              <a:rPr lang="en-US" sz="1600" dirty="0" smtClean="0"/>
              <a:t>). </a:t>
            </a:r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Use Cases are useful to capture the </a:t>
            </a:r>
            <a:r>
              <a:rPr lang="en-US" sz="1600" b="1" dirty="0" smtClean="0"/>
              <a:t>Requirements</a:t>
            </a:r>
            <a:r>
              <a:rPr lang="en-US" sz="1600" dirty="0" smtClean="0"/>
              <a:t> that will be handled by the INDIGO software developed in JRA work</a:t>
            </a:r>
            <a:r>
              <a:rPr lang="hr-HR" sz="1600" dirty="0" smtClean="0"/>
              <a:t> </a:t>
            </a:r>
            <a:r>
              <a:rPr lang="en-US" sz="1600" dirty="0" smtClean="0"/>
              <a:t>packages, and tracked by the Backlog system from the </a:t>
            </a:r>
            <a:r>
              <a:rPr lang="en-US" sz="1600" dirty="0" err="1" smtClean="0"/>
              <a:t>OpenProject</a:t>
            </a:r>
            <a:r>
              <a:rPr lang="en-US" sz="1600" dirty="0" smtClean="0"/>
              <a:t> tool. </a:t>
            </a:r>
            <a:endParaRPr lang="es-ES" sz="1600" dirty="0" smtClean="0"/>
          </a:p>
          <a:p>
            <a:pPr marL="285750" indent="-28575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The template serves as a structured framework with guiding questions concerned by INDIGO development work</a:t>
            </a:r>
            <a:r>
              <a:rPr lang="hr-HR" sz="1600" dirty="0" smtClean="0"/>
              <a:t> </a:t>
            </a:r>
            <a:r>
              <a:rPr lang="en-US" sz="1600" dirty="0" smtClean="0"/>
              <a:t>packages. </a:t>
            </a:r>
            <a:endParaRPr lang="es-ES" sz="1600" dirty="0"/>
          </a:p>
        </p:txBody>
      </p:sp>
      <p:sp>
        <p:nvSpPr>
          <p:cNvPr id="19" name="6 Llamada rectangular"/>
          <p:cNvSpPr/>
          <p:nvPr/>
        </p:nvSpPr>
        <p:spPr>
          <a:xfrm>
            <a:off x="7900545" y="2157269"/>
            <a:ext cx="473298" cy="515155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err="1">
                <a:solidFill>
                  <a:srgbClr val="C00000"/>
                </a:solidFill>
              </a:rPr>
              <a:t>User</a:t>
            </a:r>
            <a:r>
              <a:rPr lang="es-ES" sz="1050" b="1" dirty="0">
                <a:solidFill>
                  <a:srgbClr val="C00000"/>
                </a:solidFill>
              </a:rPr>
              <a:t> </a:t>
            </a:r>
            <a:r>
              <a:rPr lang="es-ES" sz="1050" b="1" dirty="0" err="1">
                <a:solidFill>
                  <a:srgbClr val="C00000"/>
                </a:solidFill>
              </a:rPr>
              <a:t>Story</a:t>
            </a:r>
            <a:r>
              <a:rPr lang="es-ES" sz="1050" b="1" dirty="0">
                <a:solidFill>
                  <a:srgbClr val="C00000"/>
                </a:solidFill>
              </a:rPr>
              <a:t> A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21" name="7 Llamada rectangular"/>
          <p:cNvSpPr/>
          <p:nvPr/>
        </p:nvSpPr>
        <p:spPr>
          <a:xfrm>
            <a:off x="8488148" y="2258153"/>
            <a:ext cx="473298" cy="515155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err="1">
                <a:solidFill>
                  <a:srgbClr val="C00000"/>
                </a:solidFill>
              </a:rPr>
              <a:t>User</a:t>
            </a:r>
            <a:r>
              <a:rPr lang="es-ES" sz="1050" b="1" dirty="0">
                <a:solidFill>
                  <a:srgbClr val="C00000"/>
                </a:solidFill>
              </a:rPr>
              <a:t> </a:t>
            </a:r>
            <a:r>
              <a:rPr lang="es-ES" sz="1050" b="1" dirty="0" err="1">
                <a:solidFill>
                  <a:srgbClr val="C00000"/>
                </a:solidFill>
              </a:rPr>
              <a:t>Story</a:t>
            </a:r>
            <a:r>
              <a:rPr lang="es-ES" sz="1050" b="1" dirty="0">
                <a:solidFill>
                  <a:srgbClr val="C00000"/>
                </a:solidFill>
              </a:rPr>
              <a:t> B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27" name="8 Llamada rectangular"/>
          <p:cNvSpPr/>
          <p:nvPr/>
        </p:nvSpPr>
        <p:spPr>
          <a:xfrm>
            <a:off x="8227348" y="2940740"/>
            <a:ext cx="473298" cy="515155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err="1">
                <a:solidFill>
                  <a:srgbClr val="C00000"/>
                </a:solidFill>
              </a:rPr>
              <a:t>User</a:t>
            </a:r>
            <a:r>
              <a:rPr lang="es-ES" sz="1050" b="1" dirty="0">
                <a:solidFill>
                  <a:srgbClr val="C00000"/>
                </a:solidFill>
              </a:rPr>
              <a:t> </a:t>
            </a:r>
            <a:r>
              <a:rPr lang="es-ES" sz="1050" b="1" dirty="0" err="1">
                <a:solidFill>
                  <a:srgbClr val="C00000"/>
                </a:solidFill>
              </a:rPr>
              <a:t>Story</a:t>
            </a:r>
            <a:r>
              <a:rPr lang="es-ES" sz="1050" b="1" dirty="0">
                <a:solidFill>
                  <a:srgbClr val="C00000"/>
                </a:solidFill>
              </a:rPr>
              <a:t>  C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28" name="10 CuadroTexto"/>
          <p:cNvSpPr txBox="1"/>
          <p:nvPr/>
        </p:nvSpPr>
        <p:spPr>
          <a:xfrm>
            <a:off x="7929522" y="3458029"/>
            <a:ext cx="111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Case </a:t>
            </a:r>
            <a:r>
              <a:rPr lang="es-ES" sz="1400" dirty="0" err="1"/>
              <a:t>Study</a:t>
            </a:r>
            <a:r>
              <a:rPr lang="es-ES" sz="1400" dirty="0"/>
              <a:t> 1</a:t>
            </a:r>
          </a:p>
        </p:txBody>
      </p:sp>
      <p:sp>
        <p:nvSpPr>
          <p:cNvPr id="29" name="11 Flecha abajo"/>
          <p:cNvSpPr/>
          <p:nvPr/>
        </p:nvSpPr>
        <p:spPr>
          <a:xfrm>
            <a:off x="8615325" y="3883029"/>
            <a:ext cx="869324" cy="47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2 Rectángulo"/>
          <p:cNvSpPr/>
          <p:nvPr/>
        </p:nvSpPr>
        <p:spPr>
          <a:xfrm>
            <a:off x="7832934" y="4475467"/>
            <a:ext cx="1023872" cy="8500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13 CuadroTexto"/>
          <p:cNvSpPr txBox="1"/>
          <p:nvPr/>
        </p:nvSpPr>
        <p:spPr>
          <a:xfrm>
            <a:off x="8043824" y="4949851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Use Cases</a:t>
            </a:r>
          </a:p>
        </p:txBody>
      </p:sp>
      <p:sp>
        <p:nvSpPr>
          <p:cNvPr id="32" name="16 Multidocumento"/>
          <p:cNvSpPr/>
          <p:nvPr/>
        </p:nvSpPr>
        <p:spPr>
          <a:xfrm>
            <a:off x="8953397" y="4411064"/>
            <a:ext cx="1088265" cy="1030310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15 CuadroTexto"/>
          <p:cNvSpPr txBox="1"/>
          <p:nvPr/>
        </p:nvSpPr>
        <p:spPr>
          <a:xfrm>
            <a:off x="8911538" y="4612841"/>
            <a:ext cx="106952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/>
              <a:t>Requirements</a:t>
            </a:r>
            <a:endParaRPr lang="es-ES" sz="1200" dirty="0"/>
          </a:p>
          <a:p>
            <a:r>
              <a:rPr lang="es-ES" sz="1050" dirty="0"/>
              <a:t>#LW1</a:t>
            </a:r>
          </a:p>
          <a:p>
            <a:r>
              <a:rPr lang="es-ES" sz="1050" dirty="0"/>
              <a:t>#LW2</a:t>
            </a:r>
          </a:p>
        </p:txBody>
      </p:sp>
      <p:sp>
        <p:nvSpPr>
          <p:cNvPr id="34" name="17 Proceso predefinido"/>
          <p:cNvSpPr/>
          <p:nvPr/>
        </p:nvSpPr>
        <p:spPr>
          <a:xfrm>
            <a:off x="8171007" y="5608808"/>
            <a:ext cx="1429556" cy="850005"/>
          </a:xfrm>
          <a:prstGeom prst="flowChartPredefined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18 CuadroTexto"/>
          <p:cNvSpPr txBox="1"/>
          <p:nvPr/>
        </p:nvSpPr>
        <p:spPr>
          <a:xfrm>
            <a:off x="8360961" y="5694677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Open Project</a:t>
            </a:r>
          </a:p>
          <a:p>
            <a:r>
              <a:rPr lang="es-ES" sz="1400" b="1" dirty="0"/>
              <a:t>BACKLOG</a:t>
            </a:r>
          </a:p>
        </p:txBody>
      </p:sp>
      <p:sp>
        <p:nvSpPr>
          <p:cNvPr id="36" name="19 Flecha abajo"/>
          <p:cNvSpPr/>
          <p:nvPr/>
        </p:nvSpPr>
        <p:spPr>
          <a:xfrm>
            <a:off x="8681328" y="5246055"/>
            <a:ext cx="453980" cy="47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20 Rectángulo"/>
          <p:cNvSpPr/>
          <p:nvPr/>
        </p:nvSpPr>
        <p:spPr>
          <a:xfrm>
            <a:off x="9125666" y="1987686"/>
            <a:ext cx="964295" cy="179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21 Llamada rectangular"/>
          <p:cNvSpPr/>
          <p:nvPr/>
        </p:nvSpPr>
        <p:spPr>
          <a:xfrm>
            <a:off x="9299525" y="2155121"/>
            <a:ext cx="473298" cy="515155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err="1">
                <a:solidFill>
                  <a:srgbClr val="C00000"/>
                </a:solidFill>
              </a:rPr>
              <a:t>User</a:t>
            </a:r>
            <a:r>
              <a:rPr lang="es-ES" sz="1050" b="1" dirty="0">
                <a:solidFill>
                  <a:srgbClr val="C00000"/>
                </a:solidFill>
              </a:rPr>
              <a:t> </a:t>
            </a:r>
            <a:r>
              <a:rPr lang="es-ES" sz="1050" b="1" dirty="0" err="1">
                <a:solidFill>
                  <a:srgbClr val="C00000"/>
                </a:solidFill>
              </a:rPr>
              <a:t>Story</a:t>
            </a:r>
            <a:r>
              <a:rPr lang="es-ES" sz="1050" b="1" dirty="0">
                <a:solidFill>
                  <a:srgbClr val="C00000"/>
                </a:solidFill>
              </a:rPr>
              <a:t> A’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39" name="22 Llamada rectangular"/>
          <p:cNvSpPr/>
          <p:nvPr/>
        </p:nvSpPr>
        <p:spPr>
          <a:xfrm>
            <a:off x="9510421" y="2874190"/>
            <a:ext cx="473298" cy="515155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err="1">
                <a:solidFill>
                  <a:srgbClr val="C00000"/>
                </a:solidFill>
              </a:rPr>
              <a:t>User</a:t>
            </a:r>
            <a:r>
              <a:rPr lang="es-ES" sz="1050" b="1" dirty="0">
                <a:solidFill>
                  <a:srgbClr val="C00000"/>
                </a:solidFill>
              </a:rPr>
              <a:t> </a:t>
            </a:r>
            <a:r>
              <a:rPr lang="es-ES" sz="1050" b="1" dirty="0" err="1">
                <a:solidFill>
                  <a:srgbClr val="C00000"/>
                </a:solidFill>
              </a:rPr>
              <a:t>Story</a:t>
            </a:r>
            <a:r>
              <a:rPr lang="es-ES" sz="1050" b="1" dirty="0">
                <a:solidFill>
                  <a:srgbClr val="C00000"/>
                </a:solidFill>
              </a:rPr>
              <a:t> B’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40" name="24 CuadroTexto"/>
          <p:cNvSpPr txBox="1"/>
          <p:nvPr/>
        </p:nvSpPr>
        <p:spPr>
          <a:xfrm>
            <a:off x="9125658" y="3455885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Case </a:t>
            </a:r>
            <a:r>
              <a:rPr lang="es-ES" sz="1200" dirty="0" err="1"/>
              <a:t>Study</a:t>
            </a:r>
            <a:r>
              <a:rPr lang="es-ES" sz="1200" dirty="0"/>
              <a:t> 2</a:t>
            </a:r>
          </a:p>
        </p:txBody>
      </p:sp>
      <p:grpSp>
        <p:nvGrpSpPr>
          <p:cNvPr id="41" name="Grupo 18"/>
          <p:cNvGrpSpPr/>
          <p:nvPr/>
        </p:nvGrpSpPr>
        <p:grpSpPr>
          <a:xfrm>
            <a:off x="8009354" y="4655761"/>
            <a:ext cx="132675" cy="218024"/>
            <a:chOff x="1311894" y="5035924"/>
            <a:chExt cx="664824" cy="1230405"/>
          </a:xfrm>
        </p:grpSpPr>
        <p:sp>
          <p:nvSpPr>
            <p:cNvPr id="42" name="Triángulo isósceles 16"/>
            <p:cNvSpPr/>
            <p:nvPr/>
          </p:nvSpPr>
          <p:spPr>
            <a:xfrm>
              <a:off x="1311894" y="5351929"/>
              <a:ext cx="664824" cy="91440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3" name="Elipse 17"/>
            <p:cNvSpPr/>
            <p:nvPr/>
          </p:nvSpPr>
          <p:spPr>
            <a:xfrm>
              <a:off x="1358759" y="5035924"/>
              <a:ext cx="571095" cy="5710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</p:grpSp>
      <p:cxnSp>
        <p:nvCxnSpPr>
          <p:cNvPr id="44" name="29 Conector recto de flecha"/>
          <p:cNvCxnSpPr/>
          <p:nvPr/>
        </p:nvCxnSpPr>
        <p:spPr>
          <a:xfrm>
            <a:off x="8171009" y="4784550"/>
            <a:ext cx="2607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30 Llamada rectangular"/>
          <p:cNvSpPr/>
          <p:nvPr/>
        </p:nvSpPr>
        <p:spPr>
          <a:xfrm>
            <a:off x="626341" y="1448194"/>
            <a:ext cx="956256" cy="566670"/>
          </a:xfrm>
          <a:prstGeom prst="wedgeRect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highly</a:t>
            </a:r>
            <a:r>
              <a:rPr lang="es-ES" sz="1600" dirty="0"/>
              <a:t> </a:t>
            </a:r>
            <a:r>
              <a:rPr lang="es-ES" sz="1600" dirty="0" err="1"/>
              <a:t>criticized</a:t>
            </a:r>
            <a:endParaRPr lang="es-ES" sz="1600" dirty="0"/>
          </a:p>
        </p:txBody>
      </p:sp>
      <p:sp>
        <p:nvSpPr>
          <p:cNvPr id="46" name="31 Llamada rectangular"/>
          <p:cNvSpPr/>
          <p:nvPr/>
        </p:nvSpPr>
        <p:spPr>
          <a:xfrm>
            <a:off x="2527602" y="1458925"/>
            <a:ext cx="956256" cy="566670"/>
          </a:xfrm>
          <a:prstGeom prst="wedgeRect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and </a:t>
            </a:r>
            <a:r>
              <a:rPr lang="es-ES" dirty="0" err="1"/>
              <a:t>refined</a:t>
            </a:r>
            <a:endParaRPr lang="es-ES" dirty="0"/>
          </a:p>
        </p:txBody>
      </p:sp>
      <p:sp>
        <p:nvSpPr>
          <p:cNvPr id="47" name="32 Llamada rectangular"/>
          <p:cNvSpPr/>
          <p:nvPr/>
        </p:nvSpPr>
        <p:spPr>
          <a:xfrm>
            <a:off x="4216360" y="1469656"/>
            <a:ext cx="1059108" cy="566670"/>
          </a:xfrm>
          <a:prstGeom prst="wedgeRect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in </a:t>
            </a:r>
            <a:r>
              <a:rPr lang="es-ES" sz="1600" dirty="0" err="1"/>
              <a:t>several</a:t>
            </a:r>
            <a:r>
              <a:rPr lang="es-ES" sz="1600" dirty="0"/>
              <a:t> </a:t>
            </a:r>
            <a:r>
              <a:rPr lang="es-ES" sz="1600" dirty="0" err="1"/>
              <a:t>iterations</a:t>
            </a:r>
            <a:endParaRPr lang="es-ES" sz="16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94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559" b="21154"/>
          <a:stretch/>
        </p:blipFill>
        <p:spPr>
          <a:xfrm>
            <a:off x="0" y="0"/>
            <a:ext cx="1865056" cy="116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698" y="165525"/>
            <a:ext cx="8601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Methodology for Requirement </a:t>
            </a:r>
            <a:endParaRPr lang="hr-HR" sz="4000" dirty="0" smtClean="0">
              <a:solidFill>
                <a:srgbClr val="002060"/>
              </a:solidFill>
            </a:endParaRPr>
          </a:p>
          <a:p>
            <a:r>
              <a:rPr lang="hr-HR" sz="4000" dirty="0" smtClean="0">
                <a:solidFill>
                  <a:srgbClr val="002060"/>
                </a:solidFill>
              </a:rPr>
              <a:t>Analysis</a:t>
            </a:r>
            <a:endParaRPr lang="hr-HR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49" y="47294"/>
            <a:ext cx="1905004" cy="130149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07976" y="1422813"/>
            <a:ext cx="117032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indigo-datacloud.eu/sites/default/files/indigo_flusso_sara_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8" name="2 Marcador de contenido"/>
          <p:cNvSpPr txBox="1">
            <a:spLocks/>
          </p:cNvSpPr>
          <p:nvPr/>
        </p:nvSpPr>
        <p:spPr>
          <a:xfrm>
            <a:off x="460375" y="1700012"/>
            <a:ext cx="10726434" cy="456681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</a:rPr>
              <a:t>Step1: Analysis of the Questionnaires to identify requirements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Produced large EXCEL table, several entries per Case Study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Community, </a:t>
            </a:r>
            <a:r>
              <a:rPr lang="en-US" dirty="0" err="1" smtClean="0">
                <a:latin typeface="+mj-lt"/>
              </a:rPr>
              <a:t>Req</a:t>
            </a:r>
            <a:r>
              <a:rPr lang="en-US" dirty="0" smtClean="0">
                <a:latin typeface="+mj-lt"/>
              </a:rPr>
              <a:t>#, Req. </a:t>
            </a:r>
            <a:r>
              <a:rPr lang="en-US" dirty="0" err="1" smtClean="0">
                <a:latin typeface="+mj-lt"/>
              </a:rPr>
              <a:t>Descr</a:t>
            </a:r>
            <a:r>
              <a:rPr lang="en-US" dirty="0" smtClean="0">
                <a:latin typeface="+mj-lt"/>
              </a:rPr>
              <a:t>., Rank (Mandatory/Convenient/Optional), Current, Gaps, Solution…)</a:t>
            </a:r>
          </a:p>
          <a:p>
            <a:pPr algn="l"/>
            <a:endParaRPr lang="en-US" b="1" dirty="0" smtClean="0">
              <a:latin typeface="+mj-lt"/>
            </a:endParaRPr>
          </a:p>
          <a:p>
            <a:pPr algn="l"/>
            <a:endParaRPr lang="en-US" b="1" dirty="0" smtClean="0">
              <a:latin typeface="+mj-lt"/>
            </a:endParaRPr>
          </a:p>
          <a:p>
            <a:pPr algn="l"/>
            <a:endParaRPr lang="en-US" b="1" dirty="0" smtClean="0">
              <a:latin typeface="+mj-lt"/>
            </a:endParaRPr>
          </a:p>
          <a:p>
            <a:pPr algn="l"/>
            <a:endParaRPr lang="hr-HR" b="1" dirty="0" smtClean="0">
              <a:latin typeface="+mj-lt"/>
            </a:endParaRPr>
          </a:p>
          <a:p>
            <a:pPr algn="l"/>
            <a:endParaRPr lang="en-US" b="1" dirty="0" smtClean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</a:rPr>
              <a:t>Step2: identification of common requirements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Produced single EXCEL table</a:t>
            </a:r>
            <a:endParaRPr lang="en-US" sz="2400" b="1" dirty="0" smtClean="0">
              <a:latin typeface="+mj-lt"/>
            </a:endParaRPr>
          </a:p>
          <a:p>
            <a:pPr algn="l"/>
            <a:endParaRPr lang="es-ES" dirty="0">
              <a:latin typeface="+mj-lt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/>
          <a:srcRect l="7487" t="27487" r="2685" b="42407"/>
          <a:stretch>
            <a:fillRect/>
          </a:stretch>
        </p:blipFill>
        <p:spPr bwMode="auto">
          <a:xfrm>
            <a:off x="1112128" y="3087803"/>
            <a:ext cx="7377135" cy="179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071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559" b="21154"/>
          <a:stretch/>
        </p:blipFill>
        <p:spPr>
          <a:xfrm>
            <a:off x="0" y="0"/>
            <a:ext cx="1865056" cy="116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698" y="165525"/>
            <a:ext cx="8601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INDIGO Community </a:t>
            </a:r>
            <a:endParaRPr lang="hr-HR" sz="40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Requirements </a:t>
            </a:r>
            <a:r>
              <a:rPr lang="en-US" sz="4000" dirty="0">
                <a:solidFill>
                  <a:srgbClr val="002060"/>
                </a:solidFill>
              </a:rPr>
              <a:t>List</a:t>
            </a:r>
            <a:endParaRPr lang="hr-HR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49" y="47294"/>
            <a:ext cx="1905004" cy="130149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07976" y="1422813"/>
            <a:ext cx="117032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indigo-datacloud.eu/sites/default/files/indigo_flusso_sara_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884" t="27487" r="7289" b="7020"/>
          <a:stretch>
            <a:fillRect/>
          </a:stretch>
        </p:blipFill>
        <p:spPr bwMode="auto">
          <a:xfrm>
            <a:off x="1409698" y="1578289"/>
            <a:ext cx="8742119" cy="477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972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559" b="21154"/>
          <a:stretch/>
        </p:blipFill>
        <p:spPr>
          <a:xfrm>
            <a:off x="0" y="0"/>
            <a:ext cx="1865056" cy="116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698" y="165525"/>
            <a:ext cx="8601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Reduce the Gaps between ICT and Communities Researchers</a:t>
            </a:r>
            <a:endParaRPr lang="hr-HR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49" y="47294"/>
            <a:ext cx="1905004" cy="130149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07976" y="1422813"/>
            <a:ext cx="117032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indigo-datacloud.eu/sites/default/files/indigo_flusso_sara_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09195" y="1683578"/>
            <a:ext cx="7886700" cy="4719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Identify communities Champions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Share activities inside INDIGO (in particular with ICT people)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Advanced research activities (postdoc+ level)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Different Technical/Scientific background/interest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Understand how INDIGO services will match communities requirements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Confirmation of the Case Studies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Selection of INDIGO components/services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Using Tool for communication, i.e. </a:t>
            </a:r>
            <a:r>
              <a:rPr lang="en-US" dirty="0" err="1" smtClean="0"/>
              <a:t>OpenProject</a:t>
            </a:r>
            <a:endParaRPr lang="en-US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Record Case Studies, User Stories, Requirements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Track INDIGO development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Give feedback to ICT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Testbeds</a:t>
            </a:r>
            <a:r>
              <a:rPr lang="en-US" dirty="0" smtClean="0"/>
              <a:t> to “try”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Realistic resources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Where demos can be built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Build an exploitation path for their communities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Help to prepare material to “support” their solution in front of colleagues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Explore all components (e-infrastructure/resources included!)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Dissemination material</a:t>
            </a:r>
          </a:p>
        </p:txBody>
      </p:sp>
    </p:spTree>
    <p:extLst>
      <p:ext uri="{BB962C8B-B14F-4D97-AF65-F5344CB8AC3E}">
        <p14:creationId xmlns:p14="http://schemas.microsoft.com/office/powerpoint/2010/main" val="404942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559" b="21154"/>
          <a:stretch/>
        </p:blipFill>
        <p:spPr>
          <a:xfrm>
            <a:off x="0" y="0"/>
            <a:ext cx="1865056" cy="1162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698" y="165525"/>
            <a:ext cx="8601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Case Studies</a:t>
            </a:r>
            <a:endParaRPr lang="hr-HR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49" y="47294"/>
            <a:ext cx="1905004" cy="130149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07976" y="1422813"/>
            <a:ext cx="117032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indigo-datacloud.eu/sites/default/files/indigo_flusso_sara_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INDIGO-DataCloud RIA-653549</a:t>
            </a:r>
            <a:endParaRPr lang="hr-HR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18923" y="168357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P0_1: </a:t>
            </a:r>
            <a:r>
              <a:rPr lang="en-US" b="1" i="1" dirty="0" smtClean="0"/>
              <a:t>Monitoring and Modelling Algae Bloom in a Water Reservoir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P0_2: </a:t>
            </a:r>
            <a:r>
              <a:rPr lang="en-US" b="1" i="1" dirty="0" smtClean="0"/>
              <a:t>TRUFA (Transcriptomes User-Friendly Analysis)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P1: </a:t>
            </a:r>
            <a:r>
              <a:rPr lang="en-US" b="1" i="1" dirty="0" smtClean="0"/>
              <a:t>Medical Imaging </a:t>
            </a:r>
            <a:r>
              <a:rPr lang="en-US" b="1" i="1" dirty="0" err="1" smtClean="0"/>
              <a:t>Biobanks</a:t>
            </a:r>
            <a:endParaRPr lang="en-US" b="1" i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P2: </a:t>
            </a:r>
            <a:r>
              <a:rPr lang="en-US" b="1" i="1" dirty="0" smtClean="0"/>
              <a:t>Molecular Dynamics Simulations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P3_1: </a:t>
            </a:r>
            <a:r>
              <a:rPr lang="en-US" b="1" i="1" dirty="0" smtClean="0"/>
              <a:t>Astronomical Data Archives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P3_2: </a:t>
            </a:r>
            <a:r>
              <a:rPr lang="en-US" b="1" i="1" dirty="0" smtClean="0"/>
              <a:t>Archive System for the Cherenkov Telescope Array (CTA)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P4_1: </a:t>
            </a:r>
            <a:r>
              <a:rPr lang="en-US" b="1" i="1" dirty="0" smtClean="0"/>
              <a:t>HADDOCK Portal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P4_2: </a:t>
            </a:r>
            <a:r>
              <a:rPr lang="en-US" b="1" i="1" dirty="0" err="1" smtClean="0"/>
              <a:t>DisVis</a:t>
            </a:r>
            <a:r>
              <a:rPr lang="en-US" i="1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P4_3: </a:t>
            </a:r>
            <a:r>
              <a:rPr lang="en-US" b="1" i="1" dirty="0" err="1" smtClean="0"/>
              <a:t>PowerFit</a:t>
            </a:r>
            <a:r>
              <a:rPr lang="en-US" b="1" i="1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P5: </a:t>
            </a:r>
            <a:r>
              <a:rPr lang="en-US" b="1" i="1" dirty="0" smtClean="0"/>
              <a:t>Climate models inter comparison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P6: </a:t>
            </a:r>
            <a:r>
              <a:rPr lang="en-US" b="1" i="1" dirty="0" err="1" smtClean="0"/>
              <a:t>eCulture</a:t>
            </a:r>
            <a:r>
              <a:rPr lang="en-US" b="1" i="1" dirty="0" smtClean="0"/>
              <a:t> Science Gateway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P7: </a:t>
            </a:r>
            <a:r>
              <a:rPr lang="en-US" b="1" i="1" dirty="0" smtClean="0"/>
              <a:t>EGI </a:t>
            </a:r>
            <a:r>
              <a:rPr lang="en-US" b="1" i="1" dirty="0" err="1" smtClean="0"/>
              <a:t>FedCloud</a:t>
            </a:r>
            <a:r>
              <a:rPr lang="en-US" b="1" i="1" dirty="0" smtClean="0"/>
              <a:t> Community Requirements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P8: </a:t>
            </a:r>
            <a:r>
              <a:rPr lang="en-US" b="1" i="1" dirty="0" smtClean="0"/>
              <a:t>ELIXIR-ITA: Galaxy as a Cloud Service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P9: </a:t>
            </a:r>
            <a:r>
              <a:rPr lang="en-US" b="1" i="1" dirty="0" smtClean="0"/>
              <a:t>MOIST—Multidisciplinary Oceanic Information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 smtClean="0"/>
              <a:t>Case Study P10: </a:t>
            </a:r>
            <a:r>
              <a:rPr lang="en-US" b="1" i="1" dirty="0" smtClean="0"/>
              <a:t>Data repository platform for DARIAH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862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1225</Words>
  <Application>Microsoft Macintosh PowerPoint</Application>
  <PresentationFormat>Custom</PresentationFormat>
  <Paragraphs>157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INDIGO: Building a DataCloud Framework to Support Open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</dc:creator>
  <cp:lastModifiedBy>Yin  Chen</cp:lastModifiedBy>
  <cp:revision>37</cp:revision>
  <dcterms:created xsi:type="dcterms:W3CDTF">2016-02-29T15:13:48Z</dcterms:created>
  <dcterms:modified xsi:type="dcterms:W3CDTF">2016-04-20T11:14:41Z</dcterms:modified>
</cp:coreProperties>
</file>