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659" r:id="rId2"/>
    <p:sldMasterId id="2147483661" r:id="rId3"/>
    <p:sldMasterId id="2147483657" r:id="rId4"/>
    <p:sldMasterId id="2147483679" r:id="rId5"/>
  </p:sldMasterIdLst>
  <p:notesMasterIdLst>
    <p:notesMasterId r:id="rId24"/>
  </p:notesMasterIdLst>
  <p:sldIdLst>
    <p:sldId id="256" r:id="rId6"/>
    <p:sldId id="1206" r:id="rId7"/>
    <p:sldId id="1203" r:id="rId8"/>
    <p:sldId id="1172" r:id="rId9"/>
    <p:sldId id="1173" r:id="rId10"/>
    <p:sldId id="1204" r:id="rId11"/>
    <p:sldId id="1207" r:id="rId12"/>
    <p:sldId id="1208" r:id="rId13"/>
    <p:sldId id="1194" r:id="rId14"/>
    <p:sldId id="1198" r:id="rId15"/>
    <p:sldId id="1209" r:id="rId16"/>
    <p:sldId id="1210" r:id="rId17"/>
    <p:sldId id="1211" r:id="rId18"/>
    <p:sldId id="1213" r:id="rId19"/>
    <p:sldId id="527" r:id="rId20"/>
    <p:sldId id="557" r:id="rId21"/>
    <p:sldId id="525" r:id="rId22"/>
    <p:sldId id="365" r:id="rId23"/>
  </p:sldIdLst>
  <p:sldSz cx="9144000" cy="5143500" type="screen16x9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7AD"/>
    <a:srgbClr val="6D726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08"/>
    <p:restoredTop sz="75336"/>
  </p:normalViewPr>
  <p:slideViewPr>
    <p:cSldViewPr snapToGrid="0" snapToObjects="1">
      <p:cViewPr varScale="1">
        <p:scale>
          <a:sx n="132" d="100"/>
          <a:sy n="132" d="100"/>
        </p:scale>
        <p:origin x="-1912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8" d="100"/>
          <a:sy n="128" d="100"/>
        </p:scale>
        <p:origin x="305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6E7A0-5053-1243-B577-3B6098AACAA1}" type="doc">
      <dgm:prSet loTypeId="urn:microsoft.com/office/officeart/2009/layout/CircleArrowProcess" loCatId="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A890199A-D00A-644F-B577-E09E57DC37B1}">
      <dgm:prSet phldrT="[Text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4.4 Billion CPU core wall time (2018)</a:t>
          </a:r>
        </a:p>
      </dgm:t>
    </dgm:pt>
    <dgm:pt modelId="{BDED9C70-F63A-E34A-9F81-D7C9BA47D70F}" type="parTrans" cxnId="{3DB840BE-D9FC-1A43-8A83-26A1159FFB89}">
      <dgm:prSet/>
      <dgm:spPr/>
      <dgm:t>
        <a:bodyPr/>
        <a:lstStyle/>
        <a:p>
          <a:endParaRPr lang="en-US" sz="3200" b="1">
            <a:solidFill>
              <a:schemeClr val="tx1"/>
            </a:solidFill>
          </a:endParaRPr>
        </a:p>
      </dgm:t>
    </dgm:pt>
    <dgm:pt modelId="{8E0745B4-D6D5-7545-8686-1DEF3EAB8F08}" type="sibTrans" cxnId="{3DB840BE-D9FC-1A43-8A83-26A1159FFB89}">
      <dgm:prSet/>
      <dgm:spPr/>
      <dgm:t>
        <a:bodyPr/>
        <a:lstStyle/>
        <a:p>
          <a:endParaRPr lang="en-US" sz="3200" b="1">
            <a:solidFill>
              <a:schemeClr val="tx1"/>
            </a:solidFill>
          </a:endParaRPr>
        </a:p>
      </dgm:t>
    </dgm:pt>
    <dgm:pt modelId="{4F9C7587-B9FE-9A48-AD81-653130083193}">
      <dgm:prSet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&gt; 1 Million computing cores in 2019</a:t>
          </a:r>
        </a:p>
      </dgm:t>
    </dgm:pt>
    <dgm:pt modelId="{0C1659E1-4B91-5145-8855-74F09C195A1E}" type="parTrans" cxnId="{A05DD714-FAB3-F048-B3CA-04818D3BE8F6}">
      <dgm:prSet/>
      <dgm:spPr/>
      <dgm:t>
        <a:bodyPr/>
        <a:lstStyle/>
        <a:p>
          <a:endParaRPr lang="en-US" sz="3200" b="1">
            <a:solidFill>
              <a:schemeClr val="tx1"/>
            </a:solidFill>
          </a:endParaRPr>
        </a:p>
      </dgm:t>
    </dgm:pt>
    <dgm:pt modelId="{4DE15F2C-4346-CD40-B01A-28C3374E0B53}" type="sibTrans" cxnId="{A05DD714-FAB3-F048-B3CA-04818D3BE8F6}">
      <dgm:prSet/>
      <dgm:spPr/>
      <dgm:t>
        <a:bodyPr/>
        <a:lstStyle/>
        <a:p>
          <a:endParaRPr lang="en-US" sz="3200" b="1">
            <a:solidFill>
              <a:schemeClr val="tx1"/>
            </a:solidFill>
          </a:endParaRPr>
        </a:p>
      </dgm:t>
    </dgm:pt>
    <dgm:pt modelId="{9A599E0C-CE2A-6F41-9957-D429F4A2EDEE}">
      <dgm:prSet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&gt; 740 PB disk &amp; tape </a:t>
          </a:r>
        </a:p>
      </dgm:t>
    </dgm:pt>
    <dgm:pt modelId="{39D2E098-5031-9C4F-8AE3-10C54D4F4C0F}" type="parTrans" cxnId="{E211FDAF-91CC-0A41-A469-AC57AACBCA3B}">
      <dgm:prSet/>
      <dgm:spPr/>
      <dgm:t>
        <a:bodyPr/>
        <a:lstStyle/>
        <a:p>
          <a:endParaRPr lang="en-US" sz="3200" b="1">
            <a:solidFill>
              <a:schemeClr val="tx1"/>
            </a:solidFill>
          </a:endParaRPr>
        </a:p>
      </dgm:t>
    </dgm:pt>
    <dgm:pt modelId="{C1482751-F430-9441-9DF9-79BFBEE76FD0}" type="sibTrans" cxnId="{E211FDAF-91CC-0A41-A469-AC57AACBCA3B}">
      <dgm:prSet/>
      <dgm:spPr/>
      <dgm:t>
        <a:bodyPr/>
        <a:lstStyle/>
        <a:p>
          <a:endParaRPr lang="en-US" sz="3200" b="1">
            <a:solidFill>
              <a:schemeClr val="tx1"/>
            </a:solidFill>
          </a:endParaRPr>
        </a:p>
      </dgm:t>
    </dgm:pt>
    <dgm:pt modelId="{2A480622-E1C8-DC44-A2D8-F69250A745B1}">
      <dgm:prSet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2,915 service end-points</a:t>
          </a:r>
        </a:p>
      </dgm:t>
    </dgm:pt>
    <dgm:pt modelId="{7B2AD697-417E-A147-A7ED-742324B58E71}" type="parTrans" cxnId="{30BB6DA8-E7BF-D747-86D4-F7CCECF4EEA1}">
      <dgm:prSet/>
      <dgm:spPr/>
      <dgm:t>
        <a:bodyPr/>
        <a:lstStyle/>
        <a:p>
          <a:endParaRPr lang="en-US" sz="3200" b="1"/>
        </a:p>
      </dgm:t>
    </dgm:pt>
    <dgm:pt modelId="{C996F135-A27C-E246-9670-6D4C00C123E8}" type="sibTrans" cxnId="{30BB6DA8-E7BF-D747-86D4-F7CCECF4EEA1}">
      <dgm:prSet/>
      <dgm:spPr/>
      <dgm:t>
        <a:bodyPr/>
        <a:lstStyle/>
        <a:p>
          <a:endParaRPr lang="en-US" sz="3200" b="1"/>
        </a:p>
      </dgm:t>
    </dgm:pt>
    <dgm:pt modelId="{03D6E20E-4BA1-BD4B-81C6-F386CF228ECF}" type="pres">
      <dgm:prSet presAssocID="{A436E7A0-5053-1243-B577-3B6098AACAA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B233E04-FAF5-2C48-A90A-80482E9BC86D}" type="pres">
      <dgm:prSet presAssocID="{A890199A-D00A-644F-B577-E09E57DC37B1}" presName="Accent1" presStyleCnt="0"/>
      <dgm:spPr/>
    </dgm:pt>
    <dgm:pt modelId="{CA0AD0DD-0BD9-F641-BBD9-A473D333201F}" type="pres">
      <dgm:prSet presAssocID="{A890199A-D00A-644F-B577-E09E57DC37B1}" presName="Accent" presStyleLbl="node1" presStyleIdx="0" presStyleCnt="4"/>
      <dgm:spPr/>
    </dgm:pt>
    <dgm:pt modelId="{BEFE79FB-1C13-0040-A1C1-CF24BED982EB}" type="pres">
      <dgm:prSet presAssocID="{A890199A-D00A-644F-B577-E09E57DC37B1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7B585-1E72-0A4A-A8EC-4D577736D626}" type="pres">
      <dgm:prSet presAssocID="{4F9C7587-B9FE-9A48-AD81-653130083193}" presName="Accent2" presStyleCnt="0"/>
      <dgm:spPr/>
    </dgm:pt>
    <dgm:pt modelId="{2D95936B-86AE-9740-9A5D-01F01879062B}" type="pres">
      <dgm:prSet presAssocID="{4F9C7587-B9FE-9A48-AD81-653130083193}" presName="Accent" presStyleLbl="node1" presStyleIdx="1" presStyleCnt="4"/>
      <dgm:spPr/>
    </dgm:pt>
    <dgm:pt modelId="{99357A44-23C7-8745-85BF-00F075A744B5}" type="pres">
      <dgm:prSet presAssocID="{4F9C7587-B9FE-9A48-AD81-65313008319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12619C-486F-4E45-A3C6-242DEADE3E2B}" type="pres">
      <dgm:prSet presAssocID="{9A599E0C-CE2A-6F41-9957-D429F4A2EDEE}" presName="Accent3" presStyleCnt="0"/>
      <dgm:spPr/>
    </dgm:pt>
    <dgm:pt modelId="{59737F09-BAA6-7644-A9EE-45786C013687}" type="pres">
      <dgm:prSet presAssocID="{9A599E0C-CE2A-6F41-9957-D429F4A2EDEE}" presName="Accent" presStyleLbl="node1" presStyleIdx="2" presStyleCnt="4"/>
      <dgm:spPr/>
    </dgm:pt>
    <dgm:pt modelId="{24FABAEF-4426-8E4D-B9B8-2BD9F77033E8}" type="pres">
      <dgm:prSet presAssocID="{9A599E0C-CE2A-6F41-9957-D429F4A2EDEE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233F3-CA5C-A648-80E2-69139993A701}" type="pres">
      <dgm:prSet presAssocID="{2A480622-E1C8-DC44-A2D8-F69250A745B1}" presName="Accent4" presStyleCnt="0"/>
      <dgm:spPr/>
    </dgm:pt>
    <dgm:pt modelId="{912A998C-1194-F84C-A852-430AF3FE84AD}" type="pres">
      <dgm:prSet presAssocID="{2A480622-E1C8-DC44-A2D8-F69250A745B1}" presName="Accent" presStyleLbl="node1" presStyleIdx="3" presStyleCnt="4"/>
      <dgm:spPr/>
    </dgm:pt>
    <dgm:pt modelId="{116FF9DA-F746-A24A-A4BF-18A33F2FFBDA}" type="pres">
      <dgm:prSet presAssocID="{2A480622-E1C8-DC44-A2D8-F69250A745B1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5CAFF5-80DD-D941-AEAF-46B94D495A1C}" type="presOf" srcId="{A890199A-D00A-644F-B577-E09E57DC37B1}" destId="{BEFE79FB-1C13-0040-A1C1-CF24BED982EB}" srcOrd="0" destOrd="0" presId="urn:microsoft.com/office/officeart/2009/layout/CircleArrowProcess"/>
    <dgm:cxn modelId="{3DB840BE-D9FC-1A43-8A83-26A1159FFB89}" srcId="{A436E7A0-5053-1243-B577-3B6098AACAA1}" destId="{A890199A-D00A-644F-B577-E09E57DC37B1}" srcOrd="0" destOrd="0" parTransId="{BDED9C70-F63A-E34A-9F81-D7C9BA47D70F}" sibTransId="{8E0745B4-D6D5-7545-8686-1DEF3EAB8F08}"/>
    <dgm:cxn modelId="{30BB6DA8-E7BF-D747-86D4-F7CCECF4EEA1}" srcId="{A436E7A0-5053-1243-B577-3B6098AACAA1}" destId="{2A480622-E1C8-DC44-A2D8-F69250A745B1}" srcOrd="3" destOrd="0" parTransId="{7B2AD697-417E-A147-A7ED-742324B58E71}" sibTransId="{C996F135-A27C-E246-9670-6D4C00C123E8}"/>
    <dgm:cxn modelId="{A05DD714-FAB3-F048-B3CA-04818D3BE8F6}" srcId="{A436E7A0-5053-1243-B577-3B6098AACAA1}" destId="{4F9C7587-B9FE-9A48-AD81-653130083193}" srcOrd="1" destOrd="0" parTransId="{0C1659E1-4B91-5145-8855-74F09C195A1E}" sibTransId="{4DE15F2C-4346-CD40-B01A-28C3374E0B53}"/>
    <dgm:cxn modelId="{3C36DED6-E020-294E-885E-502537AE2B59}" type="presOf" srcId="{A436E7A0-5053-1243-B577-3B6098AACAA1}" destId="{03D6E20E-4BA1-BD4B-81C6-F386CF228ECF}" srcOrd="0" destOrd="0" presId="urn:microsoft.com/office/officeart/2009/layout/CircleArrowProcess"/>
    <dgm:cxn modelId="{E211FDAF-91CC-0A41-A469-AC57AACBCA3B}" srcId="{A436E7A0-5053-1243-B577-3B6098AACAA1}" destId="{9A599E0C-CE2A-6F41-9957-D429F4A2EDEE}" srcOrd="2" destOrd="0" parTransId="{39D2E098-5031-9C4F-8AE3-10C54D4F4C0F}" sibTransId="{C1482751-F430-9441-9DF9-79BFBEE76FD0}"/>
    <dgm:cxn modelId="{D35EDBC5-38F0-F44C-9EB1-933BDBFB379A}" type="presOf" srcId="{2A480622-E1C8-DC44-A2D8-F69250A745B1}" destId="{116FF9DA-F746-A24A-A4BF-18A33F2FFBDA}" srcOrd="0" destOrd="0" presId="urn:microsoft.com/office/officeart/2009/layout/CircleArrowProcess"/>
    <dgm:cxn modelId="{3C04DEDB-84C5-1646-9A96-5B3015345B6C}" type="presOf" srcId="{4F9C7587-B9FE-9A48-AD81-653130083193}" destId="{99357A44-23C7-8745-85BF-00F075A744B5}" srcOrd="0" destOrd="0" presId="urn:microsoft.com/office/officeart/2009/layout/CircleArrowProcess"/>
    <dgm:cxn modelId="{DF44BCFD-7306-3141-9E52-E3A6EEE544F5}" type="presOf" srcId="{9A599E0C-CE2A-6F41-9957-D429F4A2EDEE}" destId="{24FABAEF-4426-8E4D-B9B8-2BD9F77033E8}" srcOrd="0" destOrd="0" presId="urn:microsoft.com/office/officeart/2009/layout/CircleArrowProcess"/>
    <dgm:cxn modelId="{1FC49931-A09D-324B-9843-ACB5AA7B4584}" type="presParOf" srcId="{03D6E20E-4BA1-BD4B-81C6-F386CF228ECF}" destId="{EB233E04-FAF5-2C48-A90A-80482E9BC86D}" srcOrd="0" destOrd="0" presId="urn:microsoft.com/office/officeart/2009/layout/CircleArrowProcess"/>
    <dgm:cxn modelId="{5FB38C51-C3C1-1A4B-B2BD-0A998AC38108}" type="presParOf" srcId="{EB233E04-FAF5-2C48-A90A-80482E9BC86D}" destId="{CA0AD0DD-0BD9-F641-BBD9-A473D333201F}" srcOrd="0" destOrd="0" presId="urn:microsoft.com/office/officeart/2009/layout/CircleArrowProcess"/>
    <dgm:cxn modelId="{5B0F71D6-CE1A-CD44-9097-B2EB2D63C418}" type="presParOf" srcId="{03D6E20E-4BA1-BD4B-81C6-F386CF228ECF}" destId="{BEFE79FB-1C13-0040-A1C1-CF24BED982EB}" srcOrd="1" destOrd="0" presId="urn:microsoft.com/office/officeart/2009/layout/CircleArrowProcess"/>
    <dgm:cxn modelId="{3626411D-963A-2642-93B0-7129AAEF187D}" type="presParOf" srcId="{03D6E20E-4BA1-BD4B-81C6-F386CF228ECF}" destId="{AA77B585-1E72-0A4A-A8EC-4D577736D626}" srcOrd="2" destOrd="0" presId="urn:microsoft.com/office/officeart/2009/layout/CircleArrowProcess"/>
    <dgm:cxn modelId="{65A66FF2-C039-0940-A97F-3456D078DD52}" type="presParOf" srcId="{AA77B585-1E72-0A4A-A8EC-4D577736D626}" destId="{2D95936B-86AE-9740-9A5D-01F01879062B}" srcOrd="0" destOrd="0" presId="urn:microsoft.com/office/officeart/2009/layout/CircleArrowProcess"/>
    <dgm:cxn modelId="{0CDDD7A0-6661-AD4F-A264-3D1E1301C1BA}" type="presParOf" srcId="{03D6E20E-4BA1-BD4B-81C6-F386CF228ECF}" destId="{99357A44-23C7-8745-85BF-00F075A744B5}" srcOrd="3" destOrd="0" presId="urn:microsoft.com/office/officeart/2009/layout/CircleArrowProcess"/>
    <dgm:cxn modelId="{C34B971A-0454-174E-82B6-A443778DAF5F}" type="presParOf" srcId="{03D6E20E-4BA1-BD4B-81C6-F386CF228ECF}" destId="{5F12619C-486F-4E45-A3C6-242DEADE3E2B}" srcOrd="4" destOrd="0" presId="urn:microsoft.com/office/officeart/2009/layout/CircleArrowProcess"/>
    <dgm:cxn modelId="{B552267F-B614-BB47-A79E-2061672114EB}" type="presParOf" srcId="{5F12619C-486F-4E45-A3C6-242DEADE3E2B}" destId="{59737F09-BAA6-7644-A9EE-45786C013687}" srcOrd="0" destOrd="0" presId="urn:microsoft.com/office/officeart/2009/layout/CircleArrowProcess"/>
    <dgm:cxn modelId="{DBC20B20-A0B1-A84C-9F5F-74B7D1B75C79}" type="presParOf" srcId="{03D6E20E-4BA1-BD4B-81C6-F386CF228ECF}" destId="{24FABAEF-4426-8E4D-B9B8-2BD9F77033E8}" srcOrd="5" destOrd="0" presId="urn:microsoft.com/office/officeart/2009/layout/CircleArrowProcess"/>
    <dgm:cxn modelId="{3987637D-5D72-9041-8516-0DC9DD698230}" type="presParOf" srcId="{03D6E20E-4BA1-BD4B-81C6-F386CF228ECF}" destId="{F96233F3-CA5C-A648-80E2-69139993A701}" srcOrd="6" destOrd="0" presId="urn:microsoft.com/office/officeart/2009/layout/CircleArrowProcess"/>
    <dgm:cxn modelId="{827FAD40-929A-734D-ACCA-B6EF168AD7A4}" type="presParOf" srcId="{F96233F3-CA5C-A648-80E2-69139993A701}" destId="{912A998C-1194-F84C-A852-430AF3FE84AD}" srcOrd="0" destOrd="0" presId="urn:microsoft.com/office/officeart/2009/layout/CircleArrowProcess"/>
    <dgm:cxn modelId="{13AD9A0A-4AF5-3042-9962-9BBA7AFAF579}" type="presParOf" srcId="{03D6E20E-4BA1-BD4B-81C6-F386CF228ECF}" destId="{116FF9DA-F746-A24A-A4BF-18A33F2FFBDA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990C55-DDF3-C44B-9F6B-587E5970F496}" type="doc">
      <dgm:prSet loTypeId="urn:microsoft.com/office/officeart/2005/8/layout/radial4" loCatId="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F7CD711-BB47-CE49-A0DD-46D3F9577660}">
      <dgm:prSet phldrT="[Text]"/>
      <dgm:spPr>
        <a:solidFill>
          <a:schemeClr val="bg1"/>
        </a:solidFill>
        <a:ln w="76200"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B123A8DA-43B1-2F4F-85B6-0FAE6ACF69E6}" type="parTrans" cxnId="{93DB207C-8FC3-EB45-8A31-3D8D98AD0ABB}">
      <dgm:prSet/>
      <dgm:spPr/>
      <dgm:t>
        <a:bodyPr/>
        <a:lstStyle/>
        <a:p>
          <a:endParaRPr lang="en-US"/>
        </a:p>
      </dgm:t>
    </dgm:pt>
    <dgm:pt modelId="{2304527B-68DE-034B-BFB7-CC272DD1D717}" type="sibTrans" cxnId="{93DB207C-8FC3-EB45-8A31-3D8D98AD0ABB}">
      <dgm:prSet/>
      <dgm:spPr/>
      <dgm:t>
        <a:bodyPr/>
        <a:lstStyle/>
        <a:p>
          <a:endParaRPr lang="en-US"/>
        </a:p>
      </dgm:t>
    </dgm:pt>
    <dgm:pt modelId="{D2442E61-EDC6-6C4B-A04D-F59A27DA8452}">
      <dgm:prSet phldrT="[Text]"/>
      <dgm:spPr/>
      <dgm:t>
        <a:bodyPr/>
        <a:lstStyle/>
        <a:p>
          <a:endParaRPr lang="en-US" dirty="0"/>
        </a:p>
      </dgm:t>
    </dgm:pt>
    <dgm:pt modelId="{9501997B-C8FD-A946-A7AA-FA191D237543}" type="parTrans" cxnId="{EC4744A0-56C8-6944-9DB1-51D767C899EB}">
      <dgm:prSet/>
      <dgm:spPr/>
      <dgm:t>
        <a:bodyPr/>
        <a:lstStyle/>
        <a:p>
          <a:endParaRPr lang="en-US"/>
        </a:p>
      </dgm:t>
    </dgm:pt>
    <dgm:pt modelId="{61909FAE-4FC8-B24B-8009-50116B981A50}" type="sibTrans" cxnId="{EC4744A0-56C8-6944-9DB1-51D767C899EB}">
      <dgm:prSet/>
      <dgm:spPr/>
      <dgm:t>
        <a:bodyPr/>
        <a:lstStyle/>
        <a:p>
          <a:endParaRPr lang="en-US"/>
        </a:p>
      </dgm:t>
    </dgm:pt>
    <dgm:pt modelId="{55CC2EF9-9FB2-0F4D-9F6A-BCCF63492C89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1400" baseline="30000" dirty="0"/>
        </a:p>
      </dgm:t>
    </dgm:pt>
    <dgm:pt modelId="{B137B06B-A57E-1D47-B329-84B87575834C}" type="parTrans" cxnId="{8BFA1748-6F87-DA47-9118-8E2DBEA320BA}">
      <dgm:prSet/>
      <dgm:spPr/>
      <dgm:t>
        <a:bodyPr/>
        <a:lstStyle/>
        <a:p>
          <a:endParaRPr lang="en-US"/>
        </a:p>
      </dgm:t>
    </dgm:pt>
    <dgm:pt modelId="{D61FFAF7-C71E-684E-8FE2-F25821ECE081}" type="sibTrans" cxnId="{8BFA1748-6F87-DA47-9118-8E2DBEA320BA}">
      <dgm:prSet/>
      <dgm:spPr/>
      <dgm:t>
        <a:bodyPr/>
        <a:lstStyle/>
        <a:p>
          <a:endParaRPr lang="en-US"/>
        </a:p>
      </dgm:t>
    </dgm:pt>
    <dgm:pt modelId="{FF7C61CD-B68B-2F45-8760-7CD194F41968}">
      <dgm:prSet phldrT="[Text]"/>
      <dgm:spPr/>
      <dgm:t>
        <a:bodyPr/>
        <a:lstStyle/>
        <a:p>
          <a:endParaRPr lang="en-US" dirty="0"/>
        </a:p>
      </dgm:t>
    </dgm:pt>
    <dgm:pt modelId="{2F39BC54-EEF8-A64C-B0AD-EA265D00F3C1}" type="parTrans" cxnId="{0135FB62-4C3F-7D4F-A79A-468631497F39}">
      <dgm:prSet/>
      <dgm:spPr/>
      <dgm:t>
        <a:bodyPr/>
        <a:lstStyle/>
        <a:p>
          <a:endParaRPr lang="en-US"/>
        </a:p>
      </dgm:t>
    </dgm:pt>
    <dgm:pt modelId="{94BD4321-1596-F549-900E-F41CF816E6E8}" type="sibTrans" cxnId="{0135FB62-4C3F-7D4F-A79A-468631497F39}">
      <dgm:prSet/>
      <dgm:spPr/>
      <dgm:t>
        <a:bodyPr/>
        <a:lstStyle/>
        <a:p>
          <a:endParaRPr lang="en-US"/>
        </a:p>
      </dgm:t>
    </dgm:pt>
    <dgm:pt modelId="{8F990E07-C894-1945-B990-3E4B2E34A118}">
      <dgm:prSet phldrT="[Text]"/>
      <dgm:spPr/>
      <dgm:t>
        <a:bodyPr/>
        <a:lstStyle/>
        <a:p>
          <a:endParaRPr lang="en-US" dirty="0"/>
        </a:p>
      </dgm:t>
    </dgm:pt>
    <dgm:pt modelId="{08AB184D-EDEA-9A45-9DBE-1FF9BE971578}" type="parTrans" cxnId="{96517854-7DDD-3F4B-B817-512B785B4B7C}">
      <dgm:prSet/>
      <dgm:spPr/>
      <dgm:t>
        <a:bodyPr/>
        <a:lstStyle/>
        <a:p>
          <a:endParaRPr lang="en-US"/>
        </a:p>
      </dgm:t>
    </dgm:pt>
    <dgm:pt modelId="{C14FD717-9828-F042-828D-361B72C0E4F7}" type="sibTrans" cxnId="{96517854-7DDD-3F4B-B817-512B785B4B7C}">
      <dgm:prSet/>
      <dgm:spPr/>
      <dgm:t>
        <a:bodyPr/>
        <a:lstStyle/>
        <a:p>
          <a:endParaRPr lang="en-US"/>
        </a:p>
      </dgm:t>
    </dgm:pt>
    <dgm:pt modelId="{DA4C6653-ED81-9241-B5D3-EDEF3A3D853E}">
      <dgm:prSet phldrT="[Text]"/>
      <dgm:spPr/>
      <dgm:t>
        <a:bodyPr/>
        <a:lstStyle/>
        <a:p>
          <a:endParaRPr lang="en-US" dirty="0"/>
        </a:p>
      </dgm:t>
    </dgm:pt>
    <dgm:pt modelId="{268051F4-3F10-BD46-86DA-5807524A8731}" type="parTrans" cxnId="{E45B0085-C819-C94B-96F7-60C51BFD5D0C}">
      <dgm:prSet/>
      <dgm:spPr/>
      <dgm:t>
        <a:bodyPr/>
        <a:lstStyle/>
        <a:p>
          <a:endParaRPr lang="en-US"/>
        </a:p>
      </dgm:t>
    </dgm:pt>
    <dgm:pt modelId="{7A109CC3-7048-1F45-AB8D-02A634BFCEB2}" type="sibTrans" cxnId="{E45B0085-C819-C94B-96F7-60C51BFD5D0C}">
      <dgm:prSet/>
      <dgm:spPr/>
      <dgm:t>
        <a:bodyPr/>
        <a:lstStyle/>
        <a:p>
          <a:endParaRPr lang="en-US"/>
        </a:p>
      </dgm:t>
    </dgm:pt>
    <dgm:pt modelId="{8CF2FAC8-D137-EF4A-8306-443B20F99835}">
      <dgm:prSet phldrT="[Text]"/>
      <dgm:spPr/>
      <dgm:t>
        <a:bodyPr/>
        <a:lstStyle/>
        <a:p>
          <a:endParaRPr lang="en-US" dirty="0"/>
        </a:p>
      </dgm:t>
    </dgm:pt>
    <dgm:pt modelId="{0F302387-822C-234B-9F18-745CA7DF6C9F}" type="parTrans" cxnId="{44ECAB32-8DB9-1A4C-8809-7931F567026B}">
      <dgm:prSet/>
      <dgm:spPr/>
      <dgm:t>
        <a:bodyPr/>
        <a:lstStyle/>
        <a:p>
          <a:endParaRPr lang="en-GB"/>
        </a:p>
      </dgm:t>
    </dgm:pt>
    <dgm:pt modelId="{2F8448CE-0F6B-C145-B679-31137DB708C8}" type="sibTrans" cxnId="{44ECAB32-8DB9-1A4C-8809-7931F567026B}">
      <dgm:prSet/>
      <dgm:spPr/>
      <dgm:t>
        <a:bodyPr/>
        <a:lstStyle/>
        <a:p>
          <a:endParaRPr lang="en-GB"/>
        </a:p>
      </dgm:t>
    </dgm:pt>
    <dgm:pt modelId="{111E46FD-10DF-B24D-B3DE-3E566E04CE32}" type="pres">
      <dgm:prSet presAssocID="{64990C55-DDF3-C44B-9F6B-587E5970F49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4085C0-09A7-1F4B-841E-01FA0954FC3D}" type="pres">
      <dgm:prSet presAssocID="{DF7CD711-BB47-CE49-A0DD-46D3F9577660}" presName="centerShape" presStyleLbl="node0" presStyleIdx="0" presStyleCnt="1"/>
      <dgm:spPr/>
      <dgm:t>
        <a:bodyPr/>
        <a:lstStyle/>
        <a:p>
          <a:endParaRPr lang="en-US"/>
        </a:p>
      </dgm:t>
    </dgm:pt>
    <dgm:pt modelId="{5069D9E9-F30F-D647-8864-3CDD7A13796C}" type="pres">
      <dgm:prSet presAssocID="{9501997B-C8FD-A946-A7AA-FA191D237543}" presName="parTrans" presStyleLbl="bgSibTrans2D1" presStyleIdx="0" presStyleCnt="6" custScaleX="106759"/>
      <dgm:spPr/>
      <dgm:t>
        <a:bodyPr/>
        <a:lstStyle/>
        <a:p>
          <a:endParaRPr lang="en-US"/>
        </a:p>
      </dgm:t>
    </dgm:pt>
    <dgm:pt modelId="{1570DA5E-B02D-A94D-8CCF-7A5519067052}" type="pres">
      <dgm:prSet presAssocID="{D2442E61-EDC6-6C4B-A04D-F59A27DA8452}" presName="node" presStyleLbl="node1" presStyleIdx="0" presStyleCnt="6" custScaleX="136297" custScaleY="78306" custRadScaleRad="97651" custRadScaleInc="-120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07AF4-24D7-2E43-A0E9-CDEFB11EDE08}" type="pres">
      <dgm:prSet presAssocID="{B137B06B-A57E-1D47-B329-84B87575834C}" presName="parTrans" presStyleLbl="bgSibTrans2D1" presStyleIdx="1" presStyleCnt="6" custLinFactNeighborX="8438" custLinFactNeighborY="-15903"/>
      <dgm:spPr/>
      <dgm:t>
        <a:bodyPr/>
        <a:lstStyle/>
        <a:p>
          <a:endParaRPr lang="en-US"/>
        </a:p>
      </dgm:t>
    </dgm:pt>
    <dgm:pt modelId="{5390A69E-0830-B848-AB84-E18904316032}" type="pres">
      <dgm:prSet presAssocID="{55CC2EF9-9FB2-0F4D-9F6A-BCCF63492C89}" presName="node" presStyleLbl="node1" presStyleIdx="1" presStyleCnt="6" custScaleX="102863" custScaleY="115591" custRadScaleRad="97121" custRadScaleInc="-33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89500-8244-AD47-A70E-4A01EABE2418}" type="pres">
      <dgm:prSet presAssocID="{2F39BC54-EEF8-A64C-B0AD-EA265D00F3C1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5F452AB7-7AAC-ED4D-91B4-3610C2DE70B4}" type="pres">
      <dgm:prSet presAssocID="{FF7C61CD-B68B-2F45-8760-7CD194F41968}" presName="node" presStyleLbl="node1" presStyleIdx="2" presStyleCnt="6" custScaleX="88939" custScaleY="118738" custRadScaleRad="95949" custRadScaleInc="-20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9B31B-BDB8-8B4A-B3AF-DBBE12BFECDF}" type="pres">
      <dgm:prSet presAssocID="{08AB184D-EDEA-9A45-9DBE-1FF9BE971578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62FB0E4C-E4BA-C84B-B546-E8C748E29249}" type="pres">
      <dgm:prSet presAssocID="{8F990E07-C894-1945-B990-3E4B2E34A118}" presName="node" presStyleLbl="node1" presStyleIdx="3" presStyleCnt="6" custScaleX="100958" custScaleY="121940" custRadScaleRad="91527" custRadScaleInc="-1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3ED99-8A29-7B47-AE5A-17AF742EC1FB}" type="pres">
      <dgm:prSet presAssocID="{268051F4-3F10-BD46-86DA-5807524A8731}" presName="parTrans" presStyleLbl="bgSibTrans2D1" presStyleIdx="4" presStyleCnt="6" custScaleX="103286"/>
      <dgm:spPr/>
      <dgm:t>
        <a:bodyPr/>
        <a:lstStyle/>
        <a:p>
          <a:endParaRPr lang="en-US"/>
        </a:p>
      </dgm:t>
    </dgm:pt>
    <dgm:pt modelId="{B1F1630A-6A31-7943-B968-FFDDBBD67915}" type="pres">
      <dgm:prSet presAssocID="{DA4C6653-ED81-9241-B5D3-EDEF3A3D853E}" presName="node" presStyleLbl="node1" presStyleIdx="4" presStyleCnt="6" custScaleX="134158" custScaleY="68425" custRadScaleRad="89930" custRadScaleInc="20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9DC28-7C51-DA40-8982-00F2149CF681}" type="pres">
      <dgm:prSet presAssocID="{0F302387-822C-234B-9F18-745CA7DF6C9F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94A3E45A-AC36-BF40-8B88-44593DE13111}" type="pres">
      <dgm:prSet presAssocID="{8CF2FAC8-D137-EF4A-8306-443B20F99835}" presName="node" presStyleLbl="node1" presStyleIdx="5" presStyleCnt="6" custScaleX="102302" custScaleY="82977" custRadScaleRad="93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9CFF29-F474-5148-AC4F-681B39BA26E5}" type="presOf" srcId="{8F990E07-C894-1945-B990-3E4B2E34A118}" destId="{62FB0E4C-E4BA-C84B-B546-E8C748E29249}" srcOrd="0" destOrd="0" presId="urn:microsoft.com/office/officeart/2005/8/layout/radial4"/>
    <dgm:cxn modelId="{8BFA1748-6F87-DA47-9118-8E2DBEA320BA}" srcId="{DF7CD711-BB47-CE49-A0DD-46D3F9577660}" destId="{55CC2EF9-9FB2-0F4D-9F6A-BCCF63492C89}" srcOrd="1" destOrd="0" parTransId="{B137B06B-A57E-1D47-B329-84B87575834C}" sibTransId="{D61FFAF7-C71E-684E-8FE2-F25821ECE081}"/>
    <dgm:cxn modelId="{517F4698-124E-8F46-BAAD-520F685CF6BD}" type="presOf" srcId="{FF7C61CD-B68B-2F45-8760-7CD194F41968}" destId="{5F452AB7-7AAC-ED4D-91B4-3610C2DE70B4}" srcOrd="0" destOrd="0" presId="urn:microsoft.com/office/officeart/2005/8/layout/radial4"/>
    <dgm:cxn modelId="{94306E25-CE75-2942-A170-33928B96C893}" type="presOf" srcId="{DA4C6653-ED81-9241-B5D3-EDEF3A3D853E}" destId="{B1F1630A-6A31-7943-B968-FFDDBBD67915}" srcOrd="0" destOrd="0" presId="urn:microsoft.com/office/officeart/2005/8/layout/radial4"/>
    <dgm:cxn modelId="{1CB043E2-9064-344F-B5EC-B31C56B9F1AA}" type="presOf" srcId="{55CC2EF9-9FB2-0F4D-9F6A-BCCF63492C89}" destId="{5390A69E-0830-B848-AB84-E18904316032}" srcOrd="0" destOrd="0" presId="urn:microsoft.com/office/officeart/2005/8/layout/radial4"/>
    <dgm:cxn modelId="{EF91ECCB-96FB-C647-93E9-A4295A9706E4}" type="presOf" srcId="{B137B06B-A57E-1D47-B329-84B87575834C}" destId="{7FD07AF4-24D7-2E43-A0E9-CDEFB11EDE08}" srcOrd="0" destOrd="0" presId="urn:microsoft.com/office/officeart/2005/8/layout/radial4"/>
    <dgm:cxn modelId="{EA440BB2-FA4D-A44B-BCBC-F4447E039210}" type="presOf" srcId="{9501997B-C8FD-A946-A7AA-FA191D237543}" destId="{5069D9E9-F30F-D647-8864-3CDD7A13796C}" srcOrd="0" destOrd="0" presId="urn:microsoft.com/office/officeart/2005/8/layout/radial4"/>
    <dgm:cxn modelId="{EC4744A0-56C8-6944-9DB1-51D767C899EB}" srcId="{DF7CD711-BB47-CE49-A0DD-46D3F9577660}" destId="{D2442E61-EDC6-6C4B-A04D-F59A27DA8452}" srcOrd="0" destOrd="0" parTransId="{9501997B-C8FD-A946-A7AA-FA191D237543}" sibTransId="{61909FAE-4FC8-B24B-8009-50116B981A50}"/>
    <dgm:cxn modelId="{289F1D17-9325-0C41-8685-118830EA399F}" type="presOf" srcId="{8CF2FAC8-D137-EF4A-8306-443B20F99835}" destId="{94A3E45A-AC36-BF40-8B88-44593DE13111}" srcOrd="0" destOrd="0" presId="urn:microsoft.com/office/officeart/2005/8/layout/radial4"/>
    <dgm:cxn modelId="{4F23F8DE-D481-1649-9FB7-96AB9F4CBC77}" type="presOf" srcId="{64990C55-DDF3-C44B-9F6B-587E5970F496}" destId="{111E46FD-10DF-B24D-B3DE-3E566E04CE32}" srcOrd="0" destOrd="0" presId="urn:microsoft.com/office/officeart/2005/8/layout/radial4"/>
    <dgm:cxn modelId="{660F35EB-7465-7448-88F8-245192E83FB8}" type="presOf" srcId="{2F39BC54-EEF8-A64C-B0AD-EA265D00F3C1}" destId="{7E289500-8244-AD47-A70E-4A01EABE2418}" srcOrd="0" destOrd="0" presId="urn:microsoft.com/office/officeart/2005/8/layout/radial4"/>
    <dgm:cxn modelId="{02A4B50F-C76C-F042-B768-3F295DB5F6F4}" type="presOf" srcId="{0F302387-822C-234B-9F18-745CA7DF6C9F}" destId="{CBC9DC28-7C51-DA40-8982-00F2149CF681}" srcOrd="0" destOrd="0" presId="urn:microsoft.com/office/officeart/2005/8/layout/radial4"/>
    <dgm:cxn modelId="{0135FB62-4C3F-7D4F-A79A-468631497F39}" srcId="{DF7CD711-BB47-CE49-A0DD-46D3F9577660}" destId="{FF7C61CD-B68B-2F45-8760-7CD194F41968}" srcOrd="2" destOrd="0" parTransId="{2F39BC54-EEF8-A64C-B0AD-EA265D00F3C1}" sibTransId="{94BD4321-1596-F549-900E-F41CF816E6E8}"/>
    <dgm:cxn modelId="{93DB207C-8FC3-EB45-8A31-3D8D98AD0ABB}" srcId="{64990C55-DDF3-C44B-9F6B-587E5970F496}" destId="{DF7CD711-BB47-CE49-A0DD-46D3F9577660}" srcOrd="0" destOrd="0" parTransId="{B123A8DA-43B1-2F4F-85B6-0FAE6ACF69E6}" sibTransId="{2304527B-68DE-034B-BFB7-CC272DD1D717}"/>
    <dgm:cxn modelId="{44ECAB32-8DB9-1A4C-8809-7931F567026B}" srcId="{DF7CD711-BB47-CE49-A0DD-46D3F9577660}" destId="{8CF2FAC8-D137-EF4A-8306-443B20F99835}" srcOrd="5" destOrd="0" parTransId="{0F302387-822C-234B-9F18-745CA7DF6C9F}" sibTransId="{2F8448CE-0F6B-C145-B679-31137DB708C8}"/>
    <dgm:cxn modelId="{96517854-7DDD-3F4B-B817-512B785B4B7C}" srcId="{DF7CD711-BB47-CE49-A0DD-46D3F9577660}" destId="{8F990E07-C894-1945-B990-3E4B2E34A118}" srcOrd="3" destOrd="0" parTransId="{08AB184D-EDEA-9A45-9DBE-1FF9BE971578}" sibTransId="{C14FD717-9828-F042-828D-361B72C0E4F7}"/>
    <dgm:cxn modelId="{9E22F928-6548-B047-A86B-F7BE2FCB534F}" type="presOf" srcId="{08AB184D-EDEA-9A45-9DBE-1FF9BE971578}" destId="{C2D9B31B-BDB8-8B4A-B3AF-DBBE12BFECDF}" srcOrd="0" destOrd="0" presId="urn:microsoft.com/office/officeart/2005/8/layout/radial4"/>
    <dgm:cxn modelId="{4A27FED1-65AE-4B4D-9575-F44829B28F9D}" type="presOf" srcId="{268051F4-3F10-BD46-86DA-5807524A8731}" destId="{DA53ED99-8A29-7B47-AE5A-17AF742EC1FB}" srcOrd="0" destOrd="0" presId="urn:microsoft.com/office/officeart/2005/8/layout/radial4"/>
    <dgm:cxn modelId="{69F75861-6224-754C-AF1D-53FC7B2EF937}" type="presOf" srcId="{D2442E61-EDC6-6C4B-A04D-F59A27DA8452}" destId="{1570DA5E-B02D-A94D-8CCF-7A5519067052}" srcOrd="0" destOrd="0" presId="urn:microsoft.com/office/officeart/2005/8/layout/radial4"/>
    <dgm:cxn modelId="{E45B0085-C819-C94B-96F7-60C51BFD5D0C}" srcId="{DF7CD711-BB47-CE49-A0DD-46D3F9577660}" destId="{DA4C6653-ED81-9241-B5D3-EDEF3A3D853E}" srcOrd="4" destOrd="0" parTransId="{268051F4-3F10-BD46-86DA-5807524A8731}" sibTransId="{7A109CC3-7048-1F45-AB8D-02A634BFCEB2}"/>
    <dgm:cxn modelId="{7691E918-0FB1-8345-B0A3-CF052522F2DC}" type="presOf" srcId="{DF7CD711-BB47-CE49-A0DD-46D3F9577660}" destId="{C24085C0-09A7-1F4B-841E-01FA0954FC3D}" srcOrd="0" destOrd="0" presId="urn:microsoft.com/office/officeart/2005/8/layout/radial4"/>
    <dgm:cxn modelId="{F5E27E14-EEEC-954A-8B6D-3E80AB9EF46C}" type="presParOf" srcId="{111E46FD-10DF-B24D-B3DE-3E566E04CE32}" destId="{C24085C0-09A7-1F4B-841E-01FA0954FC3D}" srcOrd="0" destOrd="0" presId="urn:microsoft.com/office/officeart/2005/8/layout/radial4"/>
    <dgm:cxn modelId="{4AF55E56-B40C-1241-B81E-5C47FA1E597F}" type="presParOf" srcId="{111E46FD-10DF-B24D-B3DE-3E566E04CE32}" destId="{5069D9E9-F30F-D647-8864-3CDD7A13796C}" srcOrd="1" destOrd="0" presId="urn:microsoft.com/office/officeart/2005/8/layout/radial4"/>
    <dgm:cxn modelId="{6F2C53AE-07F9-2648-9EC9-6DFA53EBAE22}" type="presParOf" srcId="{111E46FD-10DF-B24D-B3DE-3E566E04CE32}" destId="{1570DA5E-B02D-A94D-8CCF-7A5519067052}" srcOrd="2" destOrd="0" presId="urn:microsoft.com/office/officeart/2005/8/layout/radial4"/>
    <dgm:cxn modelId="{07BE4966-C145-0E48-B657-9777855C776D}" type="presParOf" srcId="{111E46FD-10DF-B24D-B3DE-3E566E04CE32}" destId="{7FD07AF4-24D7-2E43-A0E9-CDEFB11EDE08}" srcOrd="3" destOrd="0" presId="urn:microsoft.com/office/officeart/2005/8/layout/radial4"/>
    <dgm:cxn modelId="{1D53945C-0B58-3840-AC08-49F2530D8975}" type="presParOf" srcId="{111E46FD-10DF-B24D-B3DE-3E566E04CE32}" destId="{5390A69E-0830-B848-AB84-E18904316032}" srcOrd="4" destOrd="0" presId="urn:microsoft.com/office/officeart/2005/8/layout/radial4"/>
    <dgm:cxn modelId="{4BD315A1-1573-7B4F-8793-0BCE9172DF8E}" type="presParOf" srcId="{111E46FD-10DF-B24D-B3DE-3E566E04CE32}" destId="{7E289500-8244-AD47-A70E-4A01EABE2418}" srcOrd="5" destOrd="0" presId="urn:microsoft.com/office/officeart/2005/8/layout/radial4"/>
    <dgm:cxn modelId="{1FC27F27-EE2F-AA4D-91E5-948B7D163B74}" type="presParOf" srcId="{111E46FD-10DF-B24D-B3DE-3E566E04CE32}" destId="{5F452AB7-7AAC-ED4D-91B4-3610C2DE70B4}" srcOrd="6" destOrd="0" presId="urn:microsoft.com/office/officeart/2005/8/layout/radial4"/>
    <dgm:cxn modelId="{EFC1D7EB-B70F-9140-AD07-DA835BE27F0A}" type="presParOf" srcId="{111E46FD-10DF-B24D-B3DE-3E566E04CE32}" destId="{C2D9B31B-BDB8-8B4A-B3AF-DBBE12BFECDF}" srcOrd="7" destOrd="0" presId="urn:microsoft.com/office/officeart/2005/8/layout/radial4"/>
    <dgm:cxn modelId="{8F0B495A-1CAB-B643-8DC2-4883FD7C97E3}" type="presParOf" srcId="{111E46FD-10DF-B24D-B3DE-3E566E04CE32}" destId="{62FB0E4C-E4BA-C84B-B546-E8C748E29249}" srcOrd="8" destOrd="0" presId="urn:microsoft.com/office/officeart/2005/8/layout/radial4"/>
    <dgm:cxn modelId="{1E126BA4-32D4-664C-9C3A-B3E30CB98566}" type="presParOf" srcId="{111E46FD-10DF-B24D-B3DE-3E566E04CE32}" destId="{DA53ED99-8A29-7B47-AE5A-17AF742EC1FB}" srcOrd="9" destOrd="0" presId="urn:microsoft.com/office/officeart/2005/8/layout/radial4"/>
    <dgm:cxn modelId="{E032EE48-9799-9E4D-A034-5261319823B7}" type="presParOf" srcId="{111E46FD-10DF-B24D-B3DE-3E566E04CE32}" destId="{B1F1630A-6A31-7943-B968-FFDDBBD67915}" srcOrd="10" destOrd="0" presId="urn:microsoft.com/office/officeart/2005/8/layout/radial4"/>
    <dgm:cxn modelId="{F3BCFD96-F0C3-954B-B53A-6853BA7750D6}" type="presParOf" srcId="{111E46FD-10DF-B24D-B3DE-3E566E04CE32}" destId="{CBC9DC28-7C51-DA40-8982-00F2149CF681}" srcOrd="11" destOrd="0" presId="urn:microsoft.com/office/officeart/2005/8/layout/radial4"/>
    <dgm:cxn modelId="{83951F00-127A-6C41-BB5C-54D31920338E}" type="presParOf" srcId="{111E46FD-10DF-B24D-B3DE-3E566E04CE32}" destId="{94A3E45A-AC36-BF40-8B88-44593DE13111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3F3223-1B84-0B4F-99CD-063CAE47F6DC}" type="doc">
      <dgm:prSet loTypeId="urn:microsoft.com/office/officeart/2005/8/layout/hList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95C6282-53C8-4441-9148-65518A951DE4}">
      <dgm:prSet phldrT="[Text]" custT="1"/>
      <dgm:spPr/>
      <dgm:t>
        <a:bodyPr/>
        <a:lstStyle/>
        <a:p>
          <a:r>
            <a:rPr lang="en-US" sz="1400" b="1" dirty="0"/>
            <a:t>Local infrastructure capacity building and operations</a:t>
          </a:r>
        </a:p>
      </dgm:t>
    </dgm:pt>
    <dgm:pt modelId="{3A7211B5-2FC7-8444-B14D-F6EBF0095BE2}" type="parTrans" cxnId="{7B2F28FA-0AB9-BB47-9F5B-2A0A700769AE}">
      <dgm:prSet/>
      <dgm:spPr/>
      <dgm:t>
        <a:bodyPr/>
        <a:lstStyle/>
        <a:p>
          <a:endParaRPr lang="en-US"/>
        </a:p>
      </dgm:t>
    </dgm:pt>
    <dgm:pt modelId="{50FF6D06-CE63-DA41-A3D5-2E97F14169E1}" type="sibTrans" cxnId="{7B2F28FA-0AB9-BB47-9F5B-2A0A700769AE}">
      <dgm:prSet/>
      <dgm:spPr/>
      <dgm:t>
        <a:bodyPr/>
        <a:lstStyle/>
        <a:p>
          <a:endParaRPr lang="en-US"/>
        </a:p>
      </dgm:t>
    </dgm:pt>
    <dgm:pt modelId="{6237ECBF-FCF7-1E48-AFBF-9CEE983D71A3}">
      <dgm:prSet phldrT="[Text]" custT="1"/>
      <dgm:spPr>
        <a:solidFill>
          <a:srgbClr val="FEEC9B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National funding</a:t>
          </a:r>
        </a:p>
      </dgm:t>
    </dgm:pt>
    <dgm:pt modelId="{F7CDAD95-7C0A-884F-8385-646C0C7DE5BE}" type="parTrans" cxnId="{22976FE2-BA44-E04E-BC84-5C247027008A}">
      <dgm:prSet/>
      <dgm:spPr/>
      <dgm:t>
        <a:bodyPr/>
        <a:lstStyle/>
        <a:p>
          <a:endParaRPr lang="en-US"/>
        </a:p>
      </dgm:t>
    </dgm:pt>
    <dgm:pt modelId="{36DA12F0-0776-E948-BFB8-6D1B77F252E7}" type="sibTrans" cxnId="{22976FE2-BA44-E04E-BC84-5C247027008A}">
      <dgm:prSet/>
      <dgm:spPr/>
      <dgm:t>
        <a:bodyPr/>
        <a:lstStyle/>
        <a:p>
          <a:endParaRPr lang="en-US"/>
        </a:p>
      </dgm:t>
    </dgm:pt>
    <dgm:pt modelId="{7B3B8633-7676-524D-A277-8A4580788539}">
      <dgm:prSet phldrT="[Text]" custT="1"/>
      <dgm:spPr/>
      <dgm:t>
        <a:bodyPr/>
        <a:lstStyle/>
        <a:p>
          <a:r>
            <a:rPr lang="en-US" sz="1400" b="1" dirty="0"/>
            <a:t>Research and Innovation</a:t>
          </a:r>
        </a:p>
        <a:p>
          <a:r>
            <a:rPr lang="en-US" sz="1400" b="1" dirty="0"/>
            <a:t>Human networks</a:t>
          </a:r>
        </a:p>
      </dgm:t>
    </dgm:pt>
    <dgm:pt modelId="{13301164-1878-2D49-8679-F46B8DE1E2CA}" type="parTrans" cxnId="{B6A4A313-5309-2742-964A-7A1084FEFE5D}">
      <dgm:prSet/>
      <dgm:spPr/>
      <dgm:t>
        <a:bodyPr/>
        <a:lstStyle/>
        <a:p>
          <a:endParaRPr lang="en-US"/>
        </a:p>
      </dgm:t>
    </dgm:pt>
    <dgm:pt modelId="{C10C1F09-592A-6148-911A-E70BD500D69B}" type="sibTrans" cxnId="{B6A4A313-5309-2742-964A-7A1084FEFE5D}">
      <dgm:prSet/>
      <dgm:spPr/>
      <dgm:t>
        <a:bodyPr/>
        <a:lstStyle/>
        <a:p>
          <a:endParaRPr lang="en-US"/>
        </a:p>
      </dgm:t>
    </dgm:pt>
    <dgm:pt modelId="{22200010-0A7D-384A-B5F2-446AC09FF7BA}">
      <dgm:prSet phldrT="[Text]" custT="1"/>
      <dgm:spPr>
        <a:solidFill>
          <a:srgbClr val="E29BD5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H2020</a:t>
          </a:r>
        </a:p>
      </dgm:t>
    </dgm:pt>
    <dgm:pt modelId="{7C98F521-1EB6-7A4B-9BBA-9A058DB7465B}" type="parTrans" cxnId="{7C6003BD-F10F-5144-AC0E-B0ACB6E380EE}">
      <dgm:prSet/>
      <dgm:spPr/>
      <dgm:t>
        <a:bodyPr/>
        <a:lstStyle/>
        <a:p>
          <a:endParaRPr lang="en-US"/>
        </a:p>
      </dgm:t>
    </dgm:pt>
    <dgm:pt modelId="{FC7C6CDF-0F8B-354B-8503-8259202D51A6}" type="sibTrans" cxnId="{7C6003BD-F10F-5144-AC0E-B0ACB6E380EE}">
      <dgm:prSet/>
      <dgm:spPr/>
      <dgm:t>
        <a:bodyPr/>
        <a:lstStyle/>
        <a:p>
          <a:endParaRPr lang="en-US"/>
        </a:p>
      </dgm:t>
    </dgm:pt>
    <dgm:pt modelId="{57C3D5E2-926A-B94F-B9A0-DC73EABD9BA8}">
      <dgm:prSet phldrT="[Text]" custT="1"/>
      <dgm:spPr>
        <a:solidFill>
          <a:srgbClr val="FEEC9B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ESIF</a:t>
          </a:r>
        </a:p>
      </dgm:t>
    </dgm:pt>
    <dgm:pt modelId="{48E8B44C-C77C-2B45-A6E6-FFD7C11DE4EC}" type="parTrans" cxnId="{C2681740-EF28-D140-9E49-F61FF4FF4B3D}">
      <dgm:prSet/>
      <dgm:spPr/>
      <dgm:t>
        <a:bodyPr/>
        <a:lstStyle/>
        <a:p>
          <a:endParaRPr lang="en-US"/>
        </a:p>
      </dgm:t>
    </dgm:pt>
    <dgm:pt modelId="{746834F3-E464-5048-9B97-D3F97E39FF13}" type="sibTrans" cxnId="{C2681740-EF28-D140-9E49-F61FF4FF4B3D}">
      <dgm:prSet/>
      <dgm:spPr/>
      <dgm:t>
        <a:bodyPr/>
        <a:lstStyle/>
        <a:p>
          <a:endParaRPr lang="en-US"/>
        </a:p>
      </dgm:t>
    </dgm:pt>
    <dgm:pt modelId="{0DB84A12-0D47-C148-837B-50B73B71A666}">
      <dgm:prSet phldrT="[Text]" custT="1"/>
      <dgm:spPr>
        <a:solidFill>
          <a:srgbClr val="FEEC9B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Research funds</a:t>
          </a:r>
        </a:p>
      </dgm:t>
    </dgm:pt>
    <dgm:pt modelId="{3301ED5B-1C5A-DE4F-B736-DD2C8B4E867A}" type="parTrans" cxnId="{EE555E36-BCBE-204C-9C75-9DDAC65DEB19}">
      <dgm:prSet/>
      <dgm:spPr/>
      <dgm:t>
        <a:bodyPr/>
        <a:lstStyle/>
        <a:p>
          <a:endParaRPr lang="en-US"/>
        </a:p>
      </dgm:t>
    </dgm:pt>
    <dgm:pt modelId="{25612E90-F8C1-D549-A07E-3A61AC80C243}" type="sibTrans" cxnId="{EE555E36-BCBE-204C-9C75-9DDAC65DEB19}">
      <dgm:prSet/>
      <dgm:spPr/>
      <dgm:t>
        <a:bodyPr/>
        <a:lstStyle/>
        <a:p>
          <a:endParaRPr lang="en-US"/>
        </a:p>
      </dgm:t>
    </dgm:pt>
    <dgm:pt modelId="{9EAA8C4E-8523-1A49-ACE7-27D6F4C4202B}">
      <dgm:prSet phldrT="[Text]" custT="1"/>
      <dgm:spPr/>
      <dgm:t>
        <a:bodyPr/>
        <a:lstStyle/>
        <a:p>
          <a:r>
            <a:rPr lang="en-US" sz="1400" b="1" dirty="0"/>
            <a:t>Federation services and processes</a:t>
          </a:r>
        </a:p>
      </dgm:t>
    </dgm:pt>
    <dgm:pt modelId="{9F444114-6774-D048-83B8-639F06C896A6}" type="parTrans" cxnId="{A57C8E3D-3E37-994B-A27A-9919B9A95355}">
      <dgm:prSet/>
      <dgm:spPr/>
      <dgm:t>
        <a:bodyPr/>
        <a:lstStyle/>
        <a:p>
          <a:endParaRPr lang="en-US"/>
        </a:p>
      </dgm:t>
    </dgm:pt>
    <dgm:pt modelId="{5146E987-B7DF-BB40-9789-645F241D6DB3}" type="sibTrans" cxnId="{A57C8E3D-3E37-994B-A27A-9919B9A95355}">
      <dgm:prSet/>
      <dgm:spPr/>
      <dgm:t>
        <a:bodyPr/>
        <a:lstStyle/>
        <a:p>
          <a:endParaRPr lang="en-US"/>
        </a:p>
      </dgm:t>
    </dgm:pt>
    <dgm:pt modelId="{F07FC482-DF65-0148-B2D4-68B49B90FD5C}">
      <dgm:prSet phldrT="[Text]" custT="1"/>
      <dgm:spPr>
        <a:solidFill>
          <a:srgbClr val="CFF2CE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EGI council fees</a:t>
          </a:r>
        </a:p>
      </dgm:t>
    </dgm:pt>
    <dgm:pt modelId="{F682627C-E3C2-D041-B426-74C7F1ECC7E4}" type="parTrans" cxnId="{7AD4CB22-1637-674F-B4AB-3AFB12582E81}">
      <dgm:prSet/>
      <dgm:spPr/>
      <dgm:t>
        <a:bodyPr/>
        <a:lstStyle/>
        <a:p>
          <a:endParaRPr lang="en-US"/>
        </a:p>
      </dgm:t>
    </dgm:pt>
    <dgm:pt modelId="{57975968-3DDE-D741-B162-60801EE42538}" type="sibTrans" cxnId="{7AD4CB22-1637-674F-B4AB-3AFB12582E81}">
      <dgm:prSet/>
      <dgm:spPr/>
      <dgm:t>
        <a:bodyPr/>
        <a:lstStyle/>
        <a:p>
          <a:endParaRPr lang="en-US"/>
        </a:p>
      </dgm:t>
    </dgm:pt>
    <dgm:pt modelId="{869B4E6E-C031-C74D-9032-A6A004B43E8F}">
      <dgm:prSet phldrT="[Text]" custT="1"/>
      <dgm:spPr>
        <a:solidFill>
          <a:srgbClr val="CFF2CE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EGI participants’ in kind contributions</a:t>
          </a:r>
        </a:p>
      </dgm:t>
    </dgm:pt>
    <dgm:pt modelId="{CBD33732-3571-D54D-9BC6-E19C45974454}" type="parTrans" cxnId="{6F217E39-C55E-0D49-97BB-5E7F3D992913}">
      <dgm:prSet/>
      <dgm:spPr/>
      <dgm:t>
        <a:bodyPr/>
        <a:lstStyle/>
        <a:p>
          <a:endParaRPr lang="en-US"/>
        </a:p>
      </dgm:t>
    </dgm:pt>
    <dgm:pt modelId="{FFEA9E57-893C-4947-828B-29D093F2DDC7}" type="sibTrans" cxnId="{6F217E39-C55E-0D49-97BB-5E7F3D992913}">
      <dgm:prSet/>
      <dgm:spPr/>
      <dgm:t>
        <a:bodyPr/>
        <a:lstStyle/>
        <a:p>
          <a:endParaRPr lang="en-US"/>
        </a:p>
      </dgm:t>
    </dgm:pt>
    <dgm:pt modelId="{0CF9026D-CDD7-5F45-B69C-F179503ACE24}">
      <dgm:prSet phldrT="[Text]" custT="1"/>
      <dgm:spPr>
        <a:solidFill>
          <a:srgbClr val="E29BD5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National funding</a:t>
          </a:r>
          <a:endParaRPr lang="en-US" sz="1600" dirty="0">
            <a:solidFill>
              <a:srgbClr val="000000"/>
            </a:solidFill>
          </a:endParaRPr>
        </a:p>
      </dgm:t>
    </dgm:pt>
    <dgm:pt modelId="{611985BA-AC52-3A4B-95C3-AD0727E90EDC}" type="parTrans" cxnId="{1912D691-CB71-204E-96BF-D3F4807C713D}">
      <dgm:prSet/>
      <dgm:spPr/>
      <dgm:t>
        <a:bodyPr/>
        <a:lstStyle/>
        <a:p>
          <a:endParaRPr lang="en-US"/>
        </a:p>
      </dgm:t>
    </dgm:pt>
    <dgm:pt modelId="{05C302E1-C334-2F4B-B6A7-AF99EAB072EC}" type="sibTrans" cxnId="{1912D691-CB71-204E-96BF-D3F4807C713D}">
      <dgm:prSet/>
      <dgm:spPr/>
      <dgm:t>
        <a:bodyPr/>
        <a:lstStyle/>
        <a:p>
          <a:endParaRPr lang="en-US"/>
        </a:p>
      </dgm:t>
    </dgm:pt>
    <dgm:pt modelId="{B4906AFA-1896-2842-AECF-798344DDECED}">
      <dgm:prSet phldrT="[Text]" custT="1"/>
      <dgm:spPr>
        <a:solidFill>
          <a:srgbClr val="CFF2CE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H2020</a:t>
          </a:r>
          <a:endParaRPr lang="en-US" sz="2000" dirty="0">
            <a:solidFill>
              <a:srgbClr val="000000"/>
            </a:solidFill>
          </a:endParaRPr>
        </a:p>
      </dgm:t>
    </dgm:pt>
    <dgm:pt modelId="{2C9E8916-7A0B-2C42-985D-102B92FC63F3}" type="parTrans" cxnId="{E660814A-8FCB-FF43-806A-F1B1D0080C08}">
      <dgm:prSet/>
      <dgm:spPr/>
      <dgm:t>
        <a:bodyPr/>
        <a:lstStyle/>
        <a:p>
          <a:endParaRPr lang="en-US"/>
        </a:p>
      </dgm:t>
    </dgm:pt>
    <dgm:pt modelId="{7E4C9D20-4C8E-7E44-8357-F32EA054BA6D}" type="sibTrans" cxnId="{E660814A-8FCB-FF43-806A-F1B1D0080C08}">
      <dgm:prSet/>
      <dgm:spPr/>
      <dgm:t>
        <a:bodyPr/>
        <a:lstStyle/>
        <a:p>
          <a:endParaRPr lang="en-US"/>
        </a:p>
      </dgm:t>
    </dgm:pt>
    <dgm:pt modelId="{C87D0BFA-7918-CB4C-B549-01B754EE4787}">
      <dgm:prSet phldrT="[Text]" custT="1"/>
      <dgm:spPr>
        <a:solidFill>
          <a:srgbClr val="CFF2CE"/>
        </a:solidFill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Paid services &amp; consultancies</a:t>
          </a:r>
        </a:p>
      </dgm:t>
    </dgm:pt>
    <dgm:pt modelId="{0E12E6AE-4D39-F94C-8F0B-01C6AE3FDD6D}" type="parTrans" cxnId="{36146601-479E-1541-BD88-147098C29758}">
      <dgm:prSet/>
      <dgm:spPr/>
      <dgm:t>
        <a:bodyPr/>
        <a:lstStyle/>
        <a:p>
          <a:endParaRPr lang="en-US"/>
        </a:p>
      </dgm:t>
    </dgm:pt>
    <dgm:pt modelId="{FE9B791C-CA3B-A64F-A2C0-B6BB4839EC31}" type="sibTrans" cxnId="{36146601-479E-1541-BD88-147098C29758}">
      <dgm:prSet/>
      <dgm:spPr/>
      <dgm:t>
        <a:bodyPr/>
        <a:lstStyle/>
        <a:p>
          <a:endParaRPr lang="en-US"/>
        </a:p>
      </dgm:t>
    </dgm:pt>
    <dgm:pt modelId="{34571743-E40B-1B46-94AD-2A3DA9C0818B}" type="pres">
      <dgm:prSet presAssocID="{313F3223-1B84-0B4F-99CD-063CAE47F6D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7D33E22-D608-8F44-8942-59F243000604}" type="pres">
      <dgm:prSet presAssocID="{795C6282-53C8-4441-9148-65518A951DE4}" presName="compositeNode" presStyleCnt="0">
        <dgm:presLayoutVars>
          <dgm:bulletEnabled val="1"/>
        </dgm:presLayoutVars>
      </dgm:prSet>
      <dgm:spPr/>
    </dgm:pt>
    <dgm:pt modelId="{BDDD0A76-2420-F646-BC5A-B1E1CFCB7982}" type="pres">
      <dgm:prSet presAssocID="{795C6282-53C8-4441-9148-65518A951DE4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A1E6C08-E204-4249-8202-8B79854ECF47}" type="pres">
      <dgm:prSet presAssocID="{795C6282-53C8-4441-9148-65518A951DE4}" presName="childNode" presStyleLbl="node1" presStyleIdx="0" presStyleCnt="3" custScaleX="107331" custLinFactNeighborX="18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595F4-706C-FB46-ACEC-C99038BE0D26}" type="pres">
      <dgm:prSet presAssocID="{795C6282-53C8-4441-9148-65518A951DE4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87175-BE67-F846-87E0-E8A5C75C46B5}" type="pres">
      <dgm:prSet presAssocID="{50FF6D06-CE63-DA41-A3D5-2E97F14169E1}" presName="sibTrans" presStyleCnt="0"/>
      <dgm:spPr/>
    </dgm:pt>
    <dgm:pt modelId="{F8E8EE24-7F04-2040-A8ED-71E6EF29B674}" type="pres">
      <dgm:prSet presAssocID="{9EAA8C4E-8523-1A49-ACE7-27D6F4C4202B}" presName="compositeNode" presStyleCnt="0">
        <dgm:presLayoutVars>
          <dgm:bulletEnabled val="1"/>
        </dgm:presLayoutVars>
      </dgm:prSet>
      <dgm:spPr/>
    </dgm:pt>
    <dgm:pt modelId="{2293CCB6-B5F8-9846-AD51-9A81439DB995}" type="pres">
      <dgm:prSet presAssocID="{9EAA8C4E-8523-1A49-ACE7-27D6F4C4202B}" presName="image" presStyleLbl="fgImgPlace1" presStyleIdx="1" presStyleCnt="3" custLinFactNeighborX="3327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18F7947-7B51-6940-9843-7BF3897F5C60}" type="pres">
      <dgm:prSet presAssocID="{9EAA8C4E-8523-1A49-ACE7-27D6F4C4202B}" presName="childNode" presStyleLbl="node1" presStyleIdx="1" presStyleCnt="3" custScaleX="109934" custLinFactNeighborX="133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ACA1B7-5B4D-BE4F-8516-8C72E1843618}" type="pres">
      <dgm:prSet presAssocID="{9EAA8C4E-8523-1A49-ACE7-27D6F4C4202B}" presName="parentNode" presStyleLbl="revTx" presStyleIdx="1" presStyleCnt="3" custLinFactNeighborX="48156" custLinFactNeighborY="-1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665EA5-0D21-6C40-9924-1600A04C7721}" type="pres">
      <dgm:prSet presAssocID="{5146E987-B7DF-BB40-9789-645F241D6DB3}" presName="sibTrans" presStyleCnt="0"/>
      <dgm:spPr/>
    </dgm:pt>
    <dgm:pt modelId="{086C2932-27C7-7A42-87CE-5DE911A5EA11}" type="pres">
      <dgm:prSet presAssocID="{7B3B8633-7676-524D-A277-8A4580788539}" presName="compositeNode" presStyleCnt="0">
        <dgm:presLayoutVars>
          <dgm:bulletEnabled val="1"/>
        </dgm:presLayoutVars>
      </dgm:prSet>
      <dgm:spPr/>
    </dgm:pt>
    <dgm:pt modelId="{C487424B-106B-8242-A8D4-8F135521645D}" type="pres">
      <dgm:prSet presAssocID="{7B3B8633-7676-524D-A277-8A4580788539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86386B7-B09D-FE4F-A054-E9AC2031FFFF}" type="pres">
      <dgm:prSet presAssocID="{7B3B8633-7676-524D-A277-8A4580788539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9C017-F133-3B4C-8F20-F9976005C0F6}" type="pres">
      <dgm:prSet presAssocID="{7B3B8633-7676-524D-A277-8A4580788539}" presName="parentNode" presStyleLbl="revTx" presStyleIdx="2" presStyleCnt="3" custScaleX="245383" custLinFactNeighborY="-1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81A13E-B2AD-3E4E-9FD1-F583D8E18CB4}" type="presOf" srcId="{313F3223-1B84-0B4F-99CD-063CAE47F6DC}" destId="{34571743-E40B-1B46-94AD-2A3DA9C0818B}" srcOrd="0" destOrd="0" presId="urn:microsoft.com/office/officeart/2005/8/layout/hList2"/>
    <dgm:cxn modelId="{C2681740-EF28-D140-9E49-F61FF4FF4B3D}" srcId="{795C6282-53C8-4441-9148-65518A951DE4}" destId="{57C3D5E2-926A-B94F-B9A0-DC73EABD9BA8}" srcOrd="1" destOrd="0" parTransId="{48E8B44C-C77C-2B45-A6E6-FFD7C11DE4EC}" sibTransId="{746834F3-E464-5048-9B97-D3F97E39FF13}"/>
    <dgm:cxn modelId="{36146601-479E-1541-BD88-147098C29758}" srcId="{9EAA8C4E-8523-1A49-ACE7-27D6F4C4202B}" destId="{C87D0BFA-7918-CB4C-B549-01B754EE4787}" srcOrd="3" destOrd="0" parTransId="{0E12E6AE-4D39-F94C-8F0B-01C6AE3FDD6D}" sibTransId="{FE9B791C-CA3B-A64F-A2C0-B6BB4839EC31}"/>
    <dgm:cxn modelId="{10AF725A-CD32-1748-96DE-DA110FF7B7E6}" type="presOf" srcId="{7B3B8633-7676-524D-A277-8A4580788539}" destId="{0009C017-F133-3B4C-8F20-F9976005C0F6}" srcOrd="0" destOrd="0" presId="urn:microsoft.com/office/officeart/2005/8/layout/hList2"/>
    <dgm:cxn modelId="{EBB8C67E-041B-704F-B09D-CF519A1A3073}" type="presOf" srcId="{57C3D5E2-926A-B94F-B9A0-DC73EABD9BA8}" destId="{AA1E6C08-E204-4249-8202-8B79854ECF47}" srcOrd="0" destOrd="1" presId="urn:microsoft.com/office/officeart/2005/8/layout/hList2"/>
    <dgm:cxn modelId="{7C6003BD-F10F-5144-AC0E-B0ACB6E380EE}" srcId="{7B3B8633-7676-524D-A277-8A4580788539}" destId="{22200010-0A7D-384A-B5F2-446AC09FF7BA}" srcOrd="1" destOrd="0" parTransId="{7C98F521-1EB6-7A4B-9BBA-9A058DB7465B}" sibTransId="{FC7C6CDF-0F8B-354B-8503-8259202D51A6}"/>
    <dgm:cxn modelId="{098B4632-64FB-164B-AC5A-BD220E5EBD8D}" type="presOf" srcId="{9EAA8C4E-8523-1A49-ACE7-27D6F4C4202B}" destId="{4BACA1B7-5B4D-BE4F-8516-8C72E1843618}" srcOrd="0" destOrd="0" presId="urn:microsoft.com/office/officeart/2005/8/layout/hList2"/>
    <dgm:cxn modelId="{3DEA3C45-2554-3248-8E21-6C009BECD348}" type="presOf" srcId="{B4906AFA-1896-2842-AECF-798344DDECED}" destId="{218F7947-7B51-6940-9843-7BF3897F5C60}" srcOrd="0" destOrd="2" presId="urn:microsoft.com/office/officeart/2005/8/layout/hList2"/>
    <dgm:cxn modelId="{B6A4A313-5309-2742-964A-7A1084FEFE5D}" srcId="{313F3223-1B84-0B4F-99CD-063CAE47F6DC}" destId="{7B3B8633-7676-524D-A277-8A4580788539}" srcOrd="2" destOrd="0" parTransId="{13301164-1878-2D49-8679-F46B8DE1E2CA}" sibTransId="{C10C1F09-592A-6148-911A-E70BD500D69B}"/>
    <dgm:cxn modelId="{2A64EF29-610C-734B-88A0-536D20EA4C15}" type="presOf" srcId="{C87D0BFA-7918-CB4C-B549-01B754EE4787}" destId="{218F7947-7B51-6940-9843-7BF3897F5C60}" srcOrd="0" destOrd="3" presId="urn:microsoft.com/office/officeart/2005/8/layout/hList2"/>
    <dgm:cxn modelId="{BF973CF2-30A6-A345-AB77-E1DCB4EA472E}" type="presOf" srcId="{0CF9026D-CDD7-5F45-B69C-F179503ACE24}" destId="{C86386B7-B09D-FE4F-A054-E9AC2031FFFF}" srcOrd="0" destOrd="0" presId="urn:microsoft.com/office/officeart/2005/8/layout/hList2"/>
    <dgm:cxn modelId="{7AD4CB22-1637-674F-B4AB-3AFB12582E81}" srcId="{9EAA8C4E-8523-1A49-ACE7-27D6F4C4202B}" destId="{F07FC482-DF65-0148-B2D4-68B49B90FD5C}" srcOrd="0" destOrd="0" parTransId="{F682627C-E3C2-D041-B426-74C7F1ECC7E4}" sibTransId="{57975968-3DDE-D741-B162-60801EE42538}"/>
    <dgm:cxn modelId="{FF8FCF88-4020-6440-8390-B42094B8F034}" type="presOf" srcId="{0DB84A12-0D47-C148-837B-50B73B71A666}" destId="{AA1E6C08-E204-4249-8202-8B79854ECF47}" srcOrd="0" destOrd="2" presId="urn:microsoft.com/office/officeart/2005/8/layout/hList2"/>
    <dgm:cxn modelId="{1912D691-CB71-204E-96BF-D3F4807C713D}" srcId="{7B3B8633-7676-524D-A277-8A4580788539}" destId="{0CF9026D-CDD7-5F45-B69C-F179503ACE24}" srcOrd="0" destOrd="0" parTransId="{611985BA-AC52-3A4B-95C3-AD0727E90EDC}" sibTransId="{05C302E1-C334-2F4B-B6A7-AF99EAB072EC}"/>
    <dgm:cxn modelId="{7B2F28FA-0AB9-BB47-9F5B-2A0A700769AE}" srcId="{313F3223-1B84-0B4F-99CD-063CAE47F6DC}" destId="{795C6282-53C8-4441-9148-65518A951DE4}" srcOrd="0" destOrd="0" parTransId="{3A7211B5-2FC7-8444-B14D-F6EBF0095BE2}" sibTransId="{50FF6D06-CE63-DA41-A3D5-2E97F14169E1}"/>
    <dgm:cxn modelId="{5E6623AF-9589-1044-94B7-0B7C643C0E8D}" type="presOf" srcId="{869B4E6E-C031-C74D-9032-A6A004B43E8F}" destId="{218F7947-7B51-6940-9843-7BF3897F5C60}" srcOrd="0" destOrd="1" presId="urn:microsoft.com/office/officeart/2005/8/layout/hList2"/>
    <dgm:cxn modelId="{EE555E36-BCBE-204C-9C75-9DDAC65DEB19}" srcId="{795C6282-53C8-4441-9148-65518A951DE4}" destId="{0DB84A12-0D47-C148-837B-50B73B71A666}" srcOrd="2" destOrd="0" parTransId="{3301ED5B-1C5A-DE4F-B736-DD2C8B4E867A}" sibTransId="{25612E90-F8C1-D549-A07E-3A61AC80C243}"/>
    <dgm:cxn modelId="{95E46827-9FED-B548-99A7-05F9FA0C3715}" type="presOf" srcId="{22200010-0A7D-384A-B5F2-446AC09FF7BA}" destId="{C86386B7-B09D-FE4F-A054-E9AC2031FFFF}" srcOrd="0" destOrd="1" presId="urn:microsoft.com/office/officeart/2005/8/layout/hList2"/>
    <dgm:cxn modelId="{9A19E340-3DB9-B845-8996-5557D6134966}" type="presOf" srcId="{795C6282-53C8-4441-9148-65518A951DE4}" destId="{51E595F4-706C-FB46-ACEC-C99038BE0D26}" srcOrd="0" destOrd="0" presId="urn:microsoft.com/office/officeart/2005/8/layout/hList2"/>
    <dgm:cxn modelId="{A57C8E3D-3E37-994B-A27A-9919B9A95355}" srcId="{313F3223-1B84-0B4F-99CD-063CAE47F6DC}" destId="{9EAA8C4E-8523-1A49-ACE7-27D6F4C4202B}" srcOrd="1" destOrd="0" parTransId="{9F444114-6774-D048-83B8-639F06C896A6}" sibTransId="{5146E987-B7DF-BB40-9789-645F241D6DB3}"/>
    <dgm:cxn modelId="{22976FE2-BA44-E04E-BC84-5C247027008A}" srcId="{795C6282-53C8-4441-9148-65518A951DE4}" destId="{6237ECBF-FCF7-1E48-AFBF-9CEE983D71A3}" srcOrd="0" destOrd="0" parTransId="{F7CDAD95-7C0A-884F-8385-646C0C7DE5BE}" sibTransId="{36DA12F0-0776-E948-BFB8-6D1B77F252E7}"/>
    <dgm:cxn modelId="{E660814A-8FCB-FF43-806A-F1B1D0080C08}" srcId="{9EAA8C4E-8523-1A49-ACE7-27D6F4C4202B}" destId="{B4906AFA-1896-2842-AECF-798344DDECED}" srcOrd="2" destOrd="0" parTransId="{2C9E8916-7A0B-2C42-985D-102B92FC63F3}" sibTransId="{7E4C9D20-4C8E-7E44-8357-F32EA054BA6D}"/>
    <dgm:cxn modelId="{6F217E39-C55E-0D49-97BB-5E7F3D992913}" srcId="{9EAA8C4E-8523-1A49-ACE7-27D6F4C4202B}" destId="{869B4E6E-C031-C74D-9032-A6A004B43E8F}" srcOrd="1" destOrd="0" parTransId="{CBD33732-3571-D54D-9BC6-E19C45974454}" sibTransId="{FFEA9E57-893C-4947-828B-29D093F2DDC7}"/>
    <dgm:cxn modelId="{AC28C86D-7AE9-0949-A064-BC8482586981}" type="presOf" srcId="{6237ECBF-FCF7-1E48-AFBF-9CEE983D71A3}" destId="{AA1E6C08-E204-4249-8202-8B79854ECF47}" srcOrd="0" destOrd="0" presId="urn:microsoft.com/office/officeart/2005/8/layout/hList2"/>
    <dgm:cxn modelId="{B3685DFF-B288-FE41-9685-398F1F6B8B5A}" type="presOf" srcId="{F07FC482-DF65-0148-B2D4-68B49B90FD5C}" destId="{218F7947-7B51-6940-9843-7BF3897F5C60}" srcOrd="0" destOrd="0" presId="urn:microsoft.com/office/officeart/2005/8/layout/hList2"/>
    <dgm:cxn modelId="{45BAF11E-844D-4D4D-B316-D603861B633D}" type="presParOf" srcId="{34571743-E40B-1B46-94AD-2A3DA9C0818B}" destId="{97D33E22-D608-8F44-8942-59F243000604}" srcOrd="0" destOrd="0" presId="urn:microsoft.com/office/officeart/2005/8/layout/hList2"/>
    <dgm:cxn modelId="{BBDC6AF2-AACB-224C-B6F1-D246F5DDB4A8}" type="presParOf" srcId="{97D33E22-D608-8F44-8942-59F243000604}" destId="{BDDD0A76-2420-F646-BC5A-B1E1CFCB7982}" srcOrd="0" destOrd="0" presId="urn:microsoft.com/office/officeart/2005/8/layout/hList2"/>
    <dgm:cxn modelId="{A2A868F9-94A6-1B4B-9B52-3FD1E8E46D15}" type="presParOf" srcId="{97D33E22-D608-8F44-8942-59F243000604}" destId="{AA1E6C08-E204-4249-8202-8B79854ECF47}" srcOrd="1" destOrd="0" presId="urn:microsoft.com/office/officeart/2005/8/layout/hList2"/>
    <dgm:cxn modelId="{DC1322E2-9FD9-BD44-B4F8-2BD75DEA57AD}" type="presParOf" srcId="{97D33E22-D608-8F44-8942-59F243000604}" destId="{51E595F4-706C-FB46-ACEC-C99038BE0D26}" srcOrd="2" destOrd="0" presId="urn:microsoft.com/office/officeart/2005/8/layout/hList2"/>
    <dgm:cxn modelId="{782DE9CF-6A50-734D-8766-9E194A0B7B3C}" type="presParOf" srcId="{34571743-E40B-1B46-94AD-2A3DA9C0818B}" destId="{B7F87175-BE67-F846-87E0-E8A5C75C46B5}" srcOrd="1" destOrd="0" presId="urn:microsoft.com/office/officeart/2005/8/layout/hList2"/>
    <dgm:cxn modelId="{FE593FCE-BA5A-E34E-8A6B-2E99C4EB6E46}" type="presParOf" srcId="{34571743-E40B-1B46-94AD-2A3DA9C0818B}" destId="{F8E8EE24-7F04-2040-A8ED-71E6EF29B674}" srcOrd="2" destOrd="0" presId="urn:microsoft.com/office/officeart/2005/8/layout/hList2"/>
    <dgm:cxn modelId="{C452BF95-3C26-8640-B6C3-3D2CC51F642D}" type="presParOf" srcId="{F8E8EE24-7F04-2040-A8ED-71E6EF29B674}" destId="{2293CCB6-B5F8-9846-AD51-9A81439DB995}" srcOrd="0" destOrd="0" presId="urn:microsoft.com/office/officeart/2005/8/layout/hList2"/>
    <dgm:cxn modelId="{AFEF7A19-3E8F-C840-A552-3A9C12504E74}" type="presParOf" srcId="{F8E8EE24-7F04-2040-A8ED-71E6EF29B674}" destId="{218F7947-7B51-6940-9843-7BF3897F5C60}" srcOrd="1" destOrd="0" presId="urn:microsoft.com/office/officeart/2005/8/layout/hList2"/>
    <dgm:cxn modelId="{559300B8-9418-9E4B-924C-BC26D8AB2FFB}" type="presParOf" srcId="{F8E8EE24-7F04-2040-A8ED-71E6EF29B674}" destId="{4BACA1B7-5B4D-BE4F-8516-8C72E1843618}" srcOrd="2" destOrd="0" presId="urn:microsoft.com/office/officeart/2005/8/layout/hList2"/>
    <dgm:cxn modelId="{6E498F65-A107-714B-9F73-DF4D0A1FFD7D}" type="presParOf" srcId="{34571743-E40B-1B46-94AD-2A3DA9C0818B}" destId="{22665EA5-0D21-6C40-9924-1600A04C7721}" srcOrd="3" destOrd="0" presId="urn:microsoft.com/office/officeart/2005/8/layout/hList2"/>
    <dgm:cxn modelId="{03B414C0-178D-9346-BE63-AEA74D8FF702}" type="presParOf" srcId="{34571743-E40B-1B46-94AD-2A3DA9C0818B}" destId="{086C2932-27C7-7A42-87CE-5DE911A5EA11}" srcOrd="4" destOrd="0" presId="urn:microsoft.com/office/officeart/2005/8/layout/hList2"/>
    <dgm:cxn modelId="{879748F0-E396-5848-99BA-DBB3B17D3F71}" type="presParOf" srcId="{086C2932-27C7-7A42-87CE-5DE911A5EA11}" destId="{C487424B-106B-8242-A8D4-8F135521645D}" srcOrd="0" destOrd="0" presId="urn:microsoft.com/office/officeart/2005/8/layout/hList2"/>
    <dgm:cxn modelId="{D4D1FDB1-72AA-1345-BE4C-AF63DC9AF67C}" type="presParOf" srcId="{086C2932-27C7-7A42-87CE-5DE911A5EA11}" destId="{C86386B7-B09D-FE4F-A054-E9AC2031FFFF}" srcOrd="1" destOrd="0" presId="urn:microsoft.com/office/officeart/2005/8/layout/hList2"/>
    <dgm:cxn modelId="{DA95F84D-2045-FD42-B4B6-F40D44413B29}" type="presParOf" srcId="{086C2932-27C7-7A42-87CE-5DE911A5EA11}" destId="{0009C017-F133-3B4C-8F20-F9976005C0F6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AD0DD-0BD9-F641-BBD9-A473D333201F}">
      <dsp:nvSpPr>
        <dsp:cNvPr id="0" name=""/>
        <dsp:cNvSpPr/>
      </dsp:nvSpPr>
      <dsp:spPr>
        <a:xfrm>
          <a:off x="1467019" y="0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E79FB-1C13-0040-A1C1-CF24BED982EB}">
      <dsp:nvSpPr>
        <dsp:cNvPr id="0" name=""/>
        <dsp:cNvSpPr/>
      </dsp:nvSpPr>
      <dsp:spPr>
        <a:xfrm>
          <a:off x="1805343" y="554735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tx1"/>
              </a:solidFill>
            </a:rPr>
            <a:t>4.4 Billion CPU core wall time (2018)</a:t>
          </a:r>
        </a:p>
      </dsp:txBody>
      <dsp:txXfrm>
        <a:off x="1805343" y="554735"/>
        <a:ext cx="855153" cy="427532"/>
      </dsp:txXfrm>
    </dsp:sp>
    <dsp:sp modelId="{2D95936B-86AE-9740-9A5D-01F01879062B}">
      <dsp:nvSpPr>
        <dsp:cNvPr id="0" name=""/>
        <dsp:cNvSpPr/>
      </dsp:nvSpPr>
      <dsp:spPr>
        <a:xfrm>
          <a:off x="1041310" y="880668"/>
          <a:ext cx="1532378" cy="15325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57A44-23C7-8745-85BF-00F075A744B5}">
      <dsp:nvSpPr>
        <dsp:cNvPr id="0" name=""/>
        <dsp:cNvSpPr/>
      </dsp:nvSpPr>
      <dsp:spPr>
        <a:xfrm>
          <a:off x="1377910" y="1437030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tx1"/>
              </a:solidFill>
            </a:rPr>
            <a:t>&gt; 1 Million computing cores in 2019</a:t>
          </a:r>
        </a:p>
      </dsp:txBody>
      <dsp:txXfrm>
        <a:off x="1377910" y="1437030"/>
        <a:ext cx="855153" cy="427532"/>
      </dsp:txXfrm>
    </dsp:sp>
    <dsp:sp modelId="{59737F09-BAA6-7644-A9EE-45786C013687}">
      <dsp:nvSpPr>
        <dsp:cNvPr id="0" name=""/>
        <dsp:cNvSpPr/>
      </dsp:nvSpPr>
      <dsp:spPr>
        <a:xfrm>
          <a:off x="1467019" y="1764588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ABAEF-4426-8E4D-B9B8-2BD9F77033E8}">
      <dsp:nvSpPr>
        <dsp:cNvPr id="0" name=""/>
        <dsp:cNvSpPr/>
      </dsp:nvSpPr>
      <dsp:spPr>
        <a:xfrm>
          <a:off x="1805343" y="2319324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tx1"/>
              </a:solidFill>
            </a:rPr>
            <a:t>&gt; 740 PB disk &amp; tape </a:t>
          </a:r>
        </a:p>
      </dsp:txBody>
      <dsp:txXfrm>
        <a:off x="1805343" y="2319324"/>
        <a:ext cx="855153" cy="427532"/>
      </dsp:txXfrm>
    </dsp:sp>
    <dsp:sp modelId="{912A998C-1194-F84C-A852-430AF3FE84AD}">
      <dsp:nvSpPr>
        <dsp:cNvPr id="0" name=""/>
        <dsp:cNvSpPr/>
      </dsp:nvSpPr>
      <dsp:spPr>
        <a:xfrm>
          <a:off x="1150540" y="2746857"/>
          <a:ext cx="1316505" cy="131714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FF9DA-F746-A24A-A4BF-18A33F2FFBDA}">
      <dsp:nvSpPr>
        <dsp:cNvPr id="0" name=""/>
        <dsp:cNvSpPr/>
      </dsp:nvSpPr>
      <dsp:spPr>
        <a:xfrm>
          <a:off x="1377910" y="3201619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tx1"/>
              </a:solidFill>
            </a:rPr>
            <a:t>2,915 service end-points</a:t>
          </a:r>
        </a:p>
      </dsp:txBody>
      <dsp:txXfrm>
        <a:off x="1377910" y="3201619"/>
        <a:ext cx="855153" cy="427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085C0-09A7-1F4B-841E-01FA0954FC3D}">
      <dsp:nvSpPr>
        <dsp:cNvPr id="0" name=""/>
        <dsp:cNvSpPr/>
      </dsp:nvSpPr>
      <dsp:spPr>
        <a:xfrm>
          <a:off x="3187961" y="2382733"/>
          <a:ext cx="1904927" cy="1904927"/>
        </a:xfrm>
        <a:prstGeom prst="ellipse">
          <a:avLst/>
        </a:prstGeom>
        <a:solidFill>
          <a:schemeClr val="bg1"/>
        </a:solidFill>
        <a:ln w="7620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466931" y="2661703"/>
        <a:ext cx="1346987" cy="1346987"/>
      </dsp:txXfrm>
    </dsp:sp>
    <dsp:sp modelId="{5069D9E9-F30F-D647-8864-3CDD7A13796C}">
      <dsp:nvSpPr>
        <dsp:cNvPr id="0" name=""/>
        <dsp:cNvSpPr/>
      </dsp:nvSpPr>
      <dsp:spPr>
        <a:xfrm rot="10583730">
          <a:off x="1269514" y="3185401"/>
          <a:ext cx="1879312" cy="54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0DA5E-B02D-A94D-8CCF-7A5519067052}">
      <dsp:nvSpPr>
        <dsp:cNvPr id="0" name=""/>
        <dsp:cNvSpPr/>
      </dsp:nvSpPr>
      <dsp:spPr>
        <a:xfrm>
          <a:off x="422019" y="3094520"/>
          <a:ext cx="1817451" cy="835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/>
        </a:p>
      </dsp:txBody>
      <dsp:txXfrm>
        <a:off x="446485" y="3118986"/>
        <a:ext cx="1768519" cy="786404"/>
      </dsp:txXfrm>
    </dsp:sp>
    <dsp:sp modelId="{7FD07AF4-24D7-2E43-A0E9-CDEFB11EDE08}">
      <dsp:nvSpPr>
        <dsp:cNvPr id="0" name=""/>
        <dsp:cNvSpPr/>
      </dsp:nvSpPr>
      <dsp:spPr>
        <a:xfrm rot="12353814">
          <a:off x="1681283" y="2135773"/>
          <a:ext cx="1745892" cy="54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69845"/>
                <a:satOff val="-1196"/>
                <a:lumOff val="47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69845"/>
                <a:satOff val="-1196"/>
                <a:lumOff val="47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69845"/>
                <a:satOff val="-1196"/>
                <a:lumOff val="47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0A69E-0830-B848-AB84-E18904316032}">
      <dsp:nvSpPr>
        <dsp:cNvPr id="0" name=""/>
        <dsp:cNvSpPr/>
      </dsp:nvSpPr>
      <dsp:spPr>
        <a:xfrm>
          <a:off x="935812" y="1495763"/>
          <a:ext cx="1371626" cy="1233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69856"/>
                <a:satOff val="-1251"/>
                <a:lumOff val="5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69856"/>
                <a:satOff val="-1251"/>
                <a:lumOff val="5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69856"/>
                <a:satOff val="-1251"/>
                <a:lumOff val="5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400" kern="1200" baseline="30000" dirty="0"/>
        </a:p>
      </dsp:txBody>
      <dsp:txXfrm>
        <a:off x="971928" y="1531879"/>
        <a:ext cx="1299394" cy="1160845"/>
      </dsp:txXfrm>
    </dsp:sp>
    <dsp:sp modelId="{7E289500-8244-AD47-A70E-4A01EABE2418}">
      <dsp:nvSpPr>
        <dsp:cNvPr id="0" name=""/>
        <dsp:cNvSpPr/>
      </dsp:nvSpPr>
      <dsp:spPr>
        <a:xfrm rot="14750946">
          <a:off x="2502311" y="1321655"/>
          <a:ext cx="1713962" cy="54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39689"/>
                <a:satOff val="-2392"/>
                <a:lumOff val="9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39689"/>
                <a:satOff val="-2392"/>
                <a:lumOff val="9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39689"/>
                <a:satOff val="-2392"/>
                <a:lumOff val="9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452AB7-7AAC-ED4D-91B4-3610C2DE70B4}">
      <dsp:nvSpPr>
        <dsp:cNvPr id="0" name=""/>
        <dsp:cNvSpPr/>
      </dsp:nvSpPr>
      <dsp:spPr>
        <a:xfrm>
          <a:off x="2415688" y="177813"/>
          <a:ext cx="1185956" cy="1266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39712"/>
                <a:satOff val="-2502"/>
                <a:lumOff val="10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9712"/>
                <a:satOff val="-2502"/>
                <a:lumOff val="10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9712"/>
                <a:satOff val="-2502"/>
                <a:lumOff val="10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2450423" y="212548"/>
        <a:ext cx="1116486" cy="1197178"/>
      </dsp:txXfrm>
    </dsp:sp>
    <dsp:sp modelId="{C2D9B31B-BDB8-8B4A-B3AF-DBBE12BFECDF}">
      <dsp:nvSpPr>
        <dsp:cNvPr id="0" name=""/>
        <dsp:cNvSpPr/>
      </dsp:nvSpPr>
      <dsp:spPr>
        <a:xfrm rot="17246880">
          <a:off x="3895971" y="1306543"/>
          <a:ext cx="1593488" cy="54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09534"/>
                <a:satOff val="-3589"/>
                <a:lumOff val="143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09534"/>
                <a:satOff val="-3589"/>
                <a:lumOff val="143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09534"/>
                <a:satOff val="-3589"/>
                <a:lumOff val="143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FB0E4C-E4BA-C84B-B546-E8C748E29249}">
      <dsp:nvSpPr>
        <dsp:cNvPr id="0" name=""/>
        <dsp:cNvSpPr/>
      </dsp:nvSpPr>
      <dsp:spPr>
        <a:xfrm>
          <a:off x="4258499" y="167506"/>
          <a:ext cx="1346223" cy="1300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09569"/>
                <a:satOff val="-3754"/>
                <a:lumOff val="159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09569"/>
                <a:satOff val="-3754"/>
                <a:lumOff val="159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09569"/>
                <a:satOff val="-3754"/>
                <a:lumOff val="159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4296598" y="205605"/>
        <a:ext cx="1270025" cy="1224608"/>
      </dsp:txXfrm>
    </dsp:sp>
    <dsp:sp modelId="{DA53ED99-8A29-7B47-AE5A-17AF742EC1FB}">
      <dsp:nvSpPr>
        <dsp:cNvPr id="0" name=""/>
        <dsp:cNvSpPr/>
      </dsp:nvSpPr>
      <dsp:spPr>
        <a:xfrm rot="19804086">
          <a:off x="4915191" y="2156784"/>
          <a:ext cx="1600912" cy="54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79379"/>
                <a:satOff val="-4785"/>
                <a:lumOff val="191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79379"/>
                <a:satOff val="-4785"/>
                <a:lumOff val="191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79379"/>
                <a:satOff val="-4785"/>
                <a:lumOff val="191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F1630A-6A31-7943-B968-FFDDBBD67915}">
      <dsp:nvSpPr>
        <dsp:cNvPr id="0" name=""/>
        <dsp:cNvSpPr/>
      </dsp:nvSpPr>
      <dsp:spPr>
        <a:xfrm>
          <a:off x="5492804" y="1676574"/>
          <a:ext cx="1788929" cy="7299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79425"/>
                <a:satOff val="-5005"/>
                <a:lumOff val="21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9425"/>
                <a:satOff val="-5005"/>
                <a:lumOff val="21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9425"/>
                <a:satOff val="-5005"/>
                <a:lumOff val="21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 dirty="0"/>
        </a:p>
      </dsp:txBody>
      <dsp:txXfrm>
        <a:off x="5514183" y="1697953"/>
        <a:ext cx="1746171" cy="687172"/>
      </dsp:txXfrm>
    </dsp:sp>
    <dsp:sp modelId="{CBC9DC28-7C51-DA40-8982-00F2149CF681}">
      <dsp:nvSpPr>
        <dsp:cNvPr id="0" name=""/>
        <dsp:cNvSpPr/>
      </dsp:nvSpPr>
      <dsp:spPr>
        <a:xfrm>
          <a:off x="5188098" y="3063744"/>
          <a:ext cx="1635880" cy="54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49223"/>
                <a:satOff val="-5981"/>
                <a:lumOff val="239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49223"/>
                <a:satOff val="-5981"/>
                <a:lumOff val="239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49223"/>
                <a:satOff val="-5981"/>
                <a:lumOff val="239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A3E45A-AC36-BF40-8B88-44593DE13111}">
      <dsp:nvSpPr>
        <dsp:cNvPr id="0" name=""/>
        <dsp:cNvSpPr/>
      </dsp:nvSpPr>
      <dsp:spPr>
        <a:xfrm>
          <a:off x="6141906" y="2892614"/>
          <a:ext cx="1364145" cy="8851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49281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1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1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kern="1200" dirty="0"/>
        </a:p>
      </dsp:txBody>
      <dsp:txXfrm>
        <a:off x="6167832" y="2918540"/>
        <a:ext cx="1312293" cy="833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595F4-706C-FB46-ACEC-C99038BE0D26}">
      <dsp:nvSpPr>
        <dsp:cNvPr id="0" name=""/>
        <dsp:cNvSpPr/>
      </dsp:nvSpPr>
      <dsp:spPr>
        <a:xfrm rot="16200000">
          <a:off x="-1271477" y="1859737"/>
          <a:ext cx="2831582" cy="278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5953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Local infrastructure capacity building and operations</a:t>
          </a:r>
        </a:p>
      </dsp:txBody>
      <dsp:txXfrm>
        <a:off x="-1271477" y="1859737"/>
        <a:ext cx="2831582" cy="278875"/>
      </dsp:txXfrm>
    </dsp:sp>
    <dsp:sp modelId="{AA1E6C08-E204-4249-8202-8B79854ECF47}">
      <dsp:nvSpPr>
        <dsp:cNvPr id="0" name=""/>
        <dsp:cNvSpPr/>
      </dsp:nvSpPr>
      <dsp:spPr>
        <a:xfrm>
          <a:off x="486233" y="583383"/>
          <a:ext cx="1490930" cy="2831582"/>
        </a:xfrm>
        <a:prstGeom prst="rect">
          <a:avLst/>
        </a:prstGeom>
        <a:solidFill>
          <a:srgbClr val="FEEC9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245953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National funding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ESIF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Research funds</a:t>
          </a:r>
        </a:p>
      </dsp:txBody>
      <dsp:txXfrm>
        <a:off x="486233" y="583383"/>
        <a:ext cx="1490930" cy="2831582"/>
      </dsp:txXfrm>
    </dsp:sp>
    <dsp:sp modelId="{BDDD0A76-2420-F646-BC5A-B1E1CFCB7982}">
      <dsp:nvSpPr>
        <dsp:cNvPr id="0" name=""/>
        <dsp:cNvSpPr/>
      </dsp:nvSpPr>
      <dsp:spPr>
        <a:xfrm>
          <a:off x="4876" y="215267"/>
          <a:ext cx="557751" cy="557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ACA1B7-5B4D-BE4F-8516-8C72E1843618}">
      <dsp:nvSpPr>
        <dsp:cNvPr id="0" name=""/>
        <dsp:cNvSpPr/>
      </dsp:nvSpPr>
      <dsp:spPr>
        <a:xfrm rot="16200000">
          <a:off x="937893" y="1828249"/>
          <a:ext cx="2831582" cy="278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5953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Federation services and processes</a:t>
          </a:r>
        </a:p>
      </dsp:txBody>
      <dsp:txXfrm>
        <a:off x="937893" y="1828249"/>
        <a:ext cx="2831582" cy="278875"/>
      </dsp:txXfrm>
    </dsp:sp>
    <dsp:sp modelId="{218F7947-7B51-6940-9843-7BF3897F5C60}">
      <dsp:nvSpPr>
        <dsp:cNvPr id="0" name=""/>
        <dsp:cNvSpPr/>
      </dsp:nvSpPr>
      <dsp:spPr>
        <a:xfrm>
          <a:off x="2475427" y="583383"/>
          <a:ext cx="1527088" cy="2831582"/>
        </a:xfrm>
        <a:prstGeom prst="rect">
          <a:avLst/>
        </a:prstGeom>
        <a:solidFill>
          <a:srgbClr val="CFF2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245953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EGI council fees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EGI participants’ in kind contributions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H2020</a:t>
          </a:r>
          <a:endParaRPr lang="en-US" sz="2000" kern="1200" dirty="0">
            <a:solidFill>
              <a:srgbClr val="00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Paid services &amp; consultancies</a:t>
          </a:r>
        </a:p>
      </dsp:txBody>
      <dsp:txXfrm>
        <a:off x="2475427" y="583383"/>
        <a:ext cx="1527088" cy="2831582"/>
      </dsp:txXfrm>
    </dsp:sp>
    <dsp:sp modelId="{2293CCB6-B5F8-9846-AD51-9A81439DB995}">
      <dsp:nvSpPr>
        <dsp:cNvPr id="0" name=""/>
        <dsp:cNvSpPr/>
      </dsp:nvSpPr>
      <dsp:spPr>
        <a:xfrm>
          <a:off x="2265565" y="215267"/>
          <a:ext cx="557751" cy="55775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09C017-F133-3B4C-8F20-F9976005C0F6}">
      <dsp:nvSpPr>
        <dsp:cNvPr id="0" name=""/>
        <dsp:cNvSpPr/>
      </dsp:nvSpPr>
      <dsp:spPr>
        <a:xfrm rot="16200000">
          <a:off x="3099470" y="1653818"/>
          <a:ext cx="2831582" cy="684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5953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Research and Innovation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Human networks</a:t>
          </a:r>
        </a:p>
      </dsp:txBody>
      <dsp:txXfrm>
        <a:off x="3099470" y="1653818"/>
        <a:ext cx="2831582" cy="684313"/>
      </dsp:txXfrm>
    </dsp:sp>
    <dsp:sp modelId="{C86386B7-B09D-FE4F-A054-E9AC2031FFFF}">
      <dsp:nvSpPr>
        <dsp:cNvPr id="0" name=""/>
        <dsp:cNvSpPr/>
      </dsp:nvSpPr>
      <dsp:spPr>
        <a:xfrm>
          <a:off x="4654699" y="583383"/>
          <a:ext cx="1389095" cy="2831582"/>
        </a:xfrm>
        <a:prstGeom prst="rect">
          <a:avLst/>
        </a:prstGeom>
        <a:solidFill>
          <a:srgbClr val="E29BD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245953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National funding</a:t>
          </a:r>
          <a:endParaRPr lang="en-US" sz="1600" kern="1200" dirty="0">
            <a:solidFill>
              <a:srgbClr val="00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solidFill>
                <a:srgbClr val="000000"/>
              </a:solidFill>
            </a:rPr>
            <a:t>H2020</a:t>
          </a:r>
        </a:p>
      </dsp:txBody>
      <dsp:txXfrm>
        <a:off x="4654699" y="583383"/>
        <a:ext cx="1389095" cy="2831582"/>
      </dsp:txXfrm>
    </dsp:sp>
    <dsp:sp modelId="{C487424B-106B-8242-A8D4-8F135521645D}">
      <dsp:nvSpPr>
        <dsp:cNvPr id="0" name=""/>
        <dsp:cNvSpPr/>
      </dsp:nvSpPr>
      <dsp:spPr>
        <a:xfrm>
          <a:off x="4375824" y="215267"/>
          <a:ext cx="557751" cy="557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7F3A9-D079-3F40-8212-0C805A027999}" type="datetimeFigureOut">
              <a:rPr lang="fr-FR" smtClean="0"/>
              <a:t>19. 11. 11.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970DC-2EC8-A749-8068-8BEBD6B14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04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appdb.egi.eu/vmops" TargetMode="External"/><Relationship Id="rId4" Type="http://schemas.openxmlformats.org/officeDocument/2006/relationships/hyperlink" Target="https://wiki.egi.eu/wiki/Federated_Cloud_Discovery%23AppDB" TargetMode="External"/><Relationship Id="rId5" Type="http://schemas.openxmlformats.org/officeDocument/2006/relationships/hyperlink" Target="https://wiki.egi.eu/wiki/Federated_Cloud_IaaS_Orchestration" TargetMode="External"/><Relationship Id="rId6" Type="http://schemas.openxmlformats.org/officeDocument/2006/relationships/hyperlink" Target="https://wiki.egi.eu/wiki/Federated_Cloud_APIs_and_SDK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dirty="0"/>
              <a:t>Marketplace: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Expose your services to a broader audience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 DB: Validated software and repository for the EGI infrastructure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DataHub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Access,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publish distributed data in the cloud.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Check-in: Login with your own credentials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Helpdesk: Your point of contact to ask for support at EGI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Configuration DB: Manage the configuration information of federated e-infrastructure assets and their functional relations</a:t>
            </a:r>
          </a:p>
          <a:p>
            <a:pPr fontAlgn="base"/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Accounting: Track and report the usage of your services</a:t>
            </a:r>
          </a:p>
          <a:p>
            <a:pPr fontAlgn="base"/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Monitoring: Monitor the performance of IT services</a:t>
            </a:r>
          </a:p>
          <a:p>
            <a:pPr fontAlgn="base"/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GB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970DC-2EC8-A749-8068-8BEBD6B1458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80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User communities build either on top of orchestration tools that allow to deal with multiple providers in a homogeneous way or directly interact with the native APIs of the provides. Both cases they can use single sign-on thanks to Check-in.</a:t>
            </a:r>
          </a:p>
          <a:p>
            <a:endParaRPr lang="en-GB" dirty="0"/>
          </a:p>
          <a:p>
            <a:r>
              <a:rPr lang="en-GB" dirty="0"/>
              <a:t>A common GUI provided by </a:t>
            </a:r>
            <a:r>
              <a:rPr lang="en-GB" dirty="0" err="1"/>
              <a:t>AppDB</a:t>
            </a:r>
            <a:r>
              <a:rPr lang="en-GB" dirty="0"/>
              <a:t> </a:t>
            </a:r>
            <a:r>
              <a:rPr lang="en-GB" dirty="0" err="1"/>
              <a:t>VMOps</a:t>
            </a:r>
            <a:r>
              <a:rPr lang="en-GB" dirty="0"/>
              <a:t> brings a user-friendly dashboard to manage the resources at the distributed providers</a:t>
            </a:r>
          </a:p>
          <a:p>
            <a:endParaRPr lang="en-GB" dirty="0"/>
          </a:p>
          <a:p>
            <a:r>
              <a:rPr lang="en-GB" dirty="0"/>
              <a:t>The EGI federation services are integrated with the providers using their native APIs to deliver the extra features of EGI Cloud mentioned in previous slide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GUI access: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AppDB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VMOps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https://dashboard.appdb.egi.eu/vmops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API/CLI access: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Discovery: </a:t>
            </a:r>
            <a:r>
              <a:rPr lang="en-US" dirty="0" err="1">
                <a:solidFill>
                  <a:schemeClr val="tx1"/>
                </a:solidFill>
              </a:rPr>
              <a:t>AppDB</a:t>
            </a:r>
            <a:r>
              <a:rPr lang="en-US" dirty="0">
                <a:solidFill>
                  <a:schemeClr val="tx1"/>
                </a:solidFill>
              </a:rPr>
              <a:t> IS API (REST and </a:t>
            </a:r>
            <a:r>
              <a:rPr lang="en-US" dirty="0" err="1">
                <a:solidFill>
                  <a:schemeClr val="tx1"/>
                </a:solidFill>
              </a:rPr>
              <a:t>GraphQL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https://wiki.egi.eu/wiki/Federated_Cloud_Discovery#AppDB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IaaS Federated Access Tools: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https://wiki.egi.eu/wiki/Federated_Cloud_IaaS_Orchestration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Direct IaaS access, several APIs depending on the provider: </a:t>
            </a:r>
            <a:r>
              <a:rPr lang="en-US" dirty="0">
                <a:solidFill>
                  <a:schemeClr val="tx1"/>
                </a:solidFill>
                <a:hlinkClick r:id="rId6"/>
              </a:rPr>
              <a:t>https://wiki.egi.eu/wiki/Federated_Cloud_APIs_and_SDKs</a:t>
            </a:r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286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local infrastructure capacity building and operations is paid through national </a:t>
            </a:r>
            <a:r>
              <a:rPr lang="en-US" baseline="0" dirty="0" err="1"/>
              <a:t>fundings</a:t>
            </a:r>
            <a:r>
              <a:rPr lang="en-US" baseline="0" dirty="0"/>
              <a:t> and structural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9919" y="2490810"/>
            <a:ext cx="4543746" cy="4801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marL="0" indent="0" algn="l">
              <a:buNone/>
              <a:defRPr sz="2700" b="0" i="1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xmlns="" id="{6886817B-5870-754B-B75F-48D613368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920" y="1948715"/>
            <a:ext cx="4815417" cy="521681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>
            <a:lvl1pPr>
              <a:defRPr sz="3000" b="1" i="0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CLICK HERE TO ADD TITLE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xmlns="" id="{B5C41B2D-AB28-B54E-AEC8-B8A3796E5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635" y="3636205"/>
            <a:ext cx="1936583" cy="25099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200" i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Affiliation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xmlns="" id="{6AA082AB-5D0B-F54F-9A8F-0BD3E09BC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635" y="3353556"/>
            <a:ext cx="1936583" cy="25099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7360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50E9BC-8A78-134B-BE94-E4665F279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D95D5D25-287F-A24A-A85E-327ADB6C1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9CD7B79-A5B7-C24E-8449-B4341852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7E38230-7D76-9F48-81C4-10BB99EB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797D23C-D416-2943-AFC1-BFCC561A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33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937D547-A7DA-A942-A4BA-94AABA50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0423572-02B0-4F47-8D0F-798768C4D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973326A-C167-2246-8643-3CE85333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D0B349A-2E07-3B47-924C-FCA3AD803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AFDD019-91EB-2646-A4E3-25F73644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538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741977C-F453-D848-9A4D-A87B55F8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8A4BFB1-5BD3-8D45-848A-4AB17CBFA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D6D1C6F-7C9B-8C4E-A9C2-3D9290477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E514C85-2E40-4A4A-AA47-698BC0F8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4705D-86CD-C745-8C69-02CEC0B0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607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084ED3C-8A18-D241-B0CB-59BBD385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9779208-7F41-F941-85C7-BCCDBF6D7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08B558B-FBFB-9C4A-9ACD-3A823D229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20B56EC-23D7-024C-A01B-C3A38147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5D265A3-29A0-CA4C-939A-0D3C446EA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38A10E9-686D-D148-A674-0A9345EB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90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A7A2244-9EBF-1143-AAE7-4C3F40AF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D1ED058-AB61-2D41-B000-4E91AA472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1FB0C51-971F-844D-AEB8-9ECEEACE5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4AED2518-8E57-AB4A-8384-4F6782FC0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2F0C0765-9C32-AE41-87EE-F42290416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FB613B9A-BCC1-3940-A433-7FE3C638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EE8186EF-FECB-5C4B-B8D3-EC15D72F1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01415A1-7216-4145-9D1D-83B20C9A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385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049EA4A-80B6-6043-9104-B396F7C9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82141AA3-FDA7-1749-B4A2-E70D3F9F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D6F370B4-F09D-0445-AD6E-ED65F92F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416AF11E-0391-2F4D-AFD3-CDE7206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80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1C2AF0EA-4CD1-8D44-8F0A-157E1FA1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9C3726D2-5B61-1741-856B-22A7B90D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BC4F3C01-7960-1945-9936-989EDF8C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261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4559386-D140-5347-AB21-7F1F04A9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53ED96D-B2E0-F749-9060-A11BBCBF3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423C8276-8293-0F44-9E5B-5F1D6BE4B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A147FF9-27FB-5C46-9226-1B343D71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0A44C36-D31E-304E-AAFD-FA53300B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AC442307-3C6A-9F4A-A858-0D4BB826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314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41CF34-75E7-FF49-8109-97C4C4F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BF49D44E-7C0F-DA4E-899F-C1286CAC1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40DEDF7-E612-D24D-ACC0-73474FCB9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0575707-AC52-6C43-BD56-5AD3F851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4B4E734-8D13-334D-98B5-B1ECF8A1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A6E51DD-DE58-E545-872F-B0BF4B91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379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77E3DF1-B1EC-C74B-A35B-EA7CD06A2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24385B9D-5299-6540-A7D5-3B0582B9D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F1396DD-95E8-4544-8381-3A719184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A1B83E1-CA2C-6C49-9B85-B67A8D29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52762F5-E34E-484C-9252-681E82AE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50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06E6AB01-364C-A348-B0D9-595BB5BE7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8" y="169146"/>
            <a:ext cx="4728796" cy="34163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" dirty="0"/>
              <a:t>Click here to add title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94F12D91-78F4-A74E-9C0F-3B4CEA1976E7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7" y="628358"/>
            <a:ext cx="4728795" cy="3779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65418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612FA677-151F-584C-A5A2-0463E2345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08D2F4E-1763-9E4A-B026-7426A7240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AF4C9E4-D3B0-EF41-BC10-13207AF1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92CD7C9-2AAE-CD43-993F-0FE11178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714D836-2486-AD45-A6DE-80F9D62B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34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6B20CF5-E585-CD41-BAD6-1969BBA40D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9"/>
            <a:ext cx="8754341" cy="319737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37" indent="-171446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28" indent="-171446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20" indent="-171446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fr-FR" dirty="0"/>
              <a:t>Click here to add text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3AB6673-AF44-DE40-B68F-16EEAD288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8" y="169146"/>
            <a:ext cx="4728796" cy="34163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" dirty="0"/>
              <a:t>Click here to add title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B33673A8-8F9C-C041-B054-ED5A8A2255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7" y="628358"/>
            <a:ext cx="4728795" cy="3779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7211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FF08398-7D6E-1745-A009-A04C2507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8" y="169146"/>
            <a:ext cx="4728796" cy="34163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" dirty="0"/>
              <a:t>Click here to add title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FCA42994-4D10-FB4B-AF6F-1389DBDC12C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7" y="628358"/>
            <a:ext cx="4728795" cy="3779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xmlns="" id="{BA7832F3-1090-2E45-9B95-4D3B563702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7" y="1369219"/>
            <a:ext cx="4317423" cy="319737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37" indent="-171446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28" indent="-171446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20" indent="-171446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fr-FR" dirty="0"/>
              <a:t>Click here to add text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/>
              <a:t>Fifth level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xmlns="" id="{123DC00C-1673-BE4D-AE5A-3845A7DD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9932" y="1369219"/>
            <a:ext cx="4317422" cy="319737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37" indent="-171446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28" indent="-171446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20" indent="-171446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fr-FR" dirty="0"/>
              <a:t>Click here to add text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51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EDD765F8-18BA-604D-87EB-B3D976081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7"/>
            <a:ext cx="2811410" cy="3197371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37" indent="-171446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28" indent="-171446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20" indent="-171446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fr-FR" dirty="0"/>
              <a:t>Click here to add text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xmlns="" id="{2E696ECA-C7AD-E046-8192-A4064C213E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001" y="1369217"/>
            <a:ext cx="2783999" cy="319737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37" indent="-171446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28" indent="-171446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20" indent="-171446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fr-FR" dirty="0"/>
              <a:t>Click here to add text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xmlns="" id="{88AEF36E-6085-904D-B43A-C8B09DEB59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5945" y="1369217"/>
            <a:ext cx="2783999" cy="3197369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37" indent="-171446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28" indent="-171446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20" indent="-171446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fr-FR" dirty="0"/>
              <a:t>Click here to add text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F62DA08-BE0A-2046-8251-B39621E4E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8" y="169146"/>
            <a:ext cx="4728796" cy="34163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" dirty="0"/>
              <a:t>Click here to add 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C0924F88-117B-D846-847D-5FDFD16C4BF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7" y="628358"/>
            <a:ext cx="4728795" cy="3779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083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75654FC1-4DBD-4648-80C9-79E7F28D7D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49933" y="1370014"/>
            <a:ext cx="4275858" cy="31972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B29CE2F-9C11-D341-A1F9-C96EE6E74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8" y="169146"/>
            <a:ext cx="4728796" cy="34163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" dirty="0"/>
              <a:t>Click here to add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4C4797D-C6F7-B144-9F21-53F55268459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7" y="628358"/>
            <a:ext cx="4728795" cy="3779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xmlns="" id="{6E553D1D-90EB-B442-9B3E-7227D57ABE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7" y="1369219"/>
            <a:ext cx="4317423" cy="319737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37" indent="-171446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28" indent="-171446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20" indent="-171446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fr-FR" dirty="0"/>
              <a:t>Click here to add text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63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47664" y="141482"/>
            <a:ext cx="7344816" cy="637579"/>
          </a:xfrm>
          <a:prstGeom prst="rect">
            <a:avLst/>
          </a:prstGeom>
        </p:spPr>
        <p:txBody>
          <a:bodyPr lIns="104189" tIns="52096" rIns="104189" bIns="52096"/>
          <a:lstStyle>
            <a:lvl1pPr>
              <a:defRPr baseline="0"/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006078"/>
            <a:ext cx="8424936" cy="3588300"/>
          </a:xfrm>
          <a:prstGeom prst="rect">
            <a:avLst/>
          </a:prstGeom>
        </p:spPr>
        <p:txBody>
          <a:bodyPr lIns="104189" tIns="52096" rIns="104189" bIns="52096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noProof="0" dirty="0"/>
              <a:t>Click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187626" y="4836189"/>
            <a:ext cx="6768752" cy="273844"/>
          </a:xfrm>
          <a:prstGeom prst="rect">
            <a:avLst/>
          </a:prstGeom>
        </p:spPr>
        <p:txBody>
          <a:bodyPr lIns="104189" tIns="52096" rIns="104189" bIns="52096"/>
          <a:lstStyle/>
          <a:p>
            <a:r>
              <a:rPr lang="en-US"/>
              <a:t>SIB - Introduction to EGI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2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D9CA633-2F9C-664C-91A2-CBC058249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8" y="2169396"/>
            <a:ext cx="4728796" cy="34163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" dirty="0"/>
              <a:t>Click here to add title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C0750E88-DE78-B344-A38C-37E46FB010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7" y="2628608"/>
            <a:ext cx="4728795" cy="3779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7349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C57C4CBE-7185-2242-8FA9-260F7D09F53D}"/>
              </a:ext>
            </a:extLst>
          </p:cNvPr>
          <p:cNvSpPr txBox="1">
            <a:spLocks/>
          </p:cNvSpPr>
          <p:nvPr userDrawn="1"/>
        </p:nvSpPr>
        <p:spPr>
          <a:xfrm>
            <a:off x="723101" y="4558809"/>
            <a:ext cx="2173781" cy="309008"/>
          </a:xfrm>
          <a:prstGeom prst="rect">
            <a:avLst/>
          </a:prstGeom>
        </p:spPr>
        <p:txBody>
          <a:bodyPr vert="horz" lIns="89998" tIns="45719" rIns="91438" bIns="45719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work of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0" i="1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partly funded by the European Commission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0" i="1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under H2020 Framework Programme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088D24F-60F4-1C44-85FB-0B192A915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762" y="4558809"/>
            <a:ext cx="471315" cy="3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3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8E404E7-63E9-2242-BBFB-D06D4DB627CF}"/>
              </a:ext>
            </a:extLst>
          </p:cNvPr>
          <p:cNvSpPr txBox="1">
            <a:spLocks/>
          </p:cNvSpPr>
          <p:nvPr userDrawn="1"/>
        </p:nvSpPr>
        <p:spPr>
          <a:xfrm>
            <a:off x="546242" y="816346"/>
            <a:ext cx="1656681" cy="358195"/>
          </a:xfrm>
          <a:prstGeom prst="rect">
            <a:avLst/>
          </a:prstGeom>
        </p:spPr>
        <p:txBody>
          <a:bodyPr vert="horz" lIns="89998" tIns="45719" rIns="91438" bIns="45719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9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fr-FR" sz="9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32A06AE-5534-2247-95EB-15164C92F1EE}"/>
              </a:ext>
            </a:extLst>
          </p:cNvPr>
          <p:cNvSpPr txBox="1">
            <a:spLocks/>
          </p:cNvSpPr>
          <p:nvPr userDrawn="1"/>
        </p:nvSpPr>
        <p:spPr>
          <a:xfrm>
            <a:off x="723101" y="4558809"/>
            <a:ext cx="2173781" cy="309008"/>
          </a:xfrm>
          <a:prstGeom prst="rect">
            <a:avLst/>
          </a:prstGeom>
        </p:spPr>
        <p:txBody>
          <a:bodyPr vert="horz" lIns="89998" tIns="45719" rIns="91438" bIns="45719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work of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0" i="1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partly funded by the European Commission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0" i="1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under H2020 Framework Programme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E14889E-1665-1547-8E8A-6D5323DA4D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762" y="4558809"/>
            <a:ext cx="471315" cy="309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2C523F4-A1E9-9843-8E6C-4332A3FE72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418" y="1050148"/>
            <a:ext cx="133824" cy="1189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91F133D-02FF-3640-814A-5EEEEF2B27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60238" y="2080637"/>
            <a:ext cx="2136858" cy="16414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C57BD74-4B25-9B43-A1D3-16EFBA6524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986" y="892074"/>
            <a:ext cx="113256" cy="11895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974DD3A4-4A2A-E84A-877B-26F2A6E8109A}"/>
              </a:ext>
            </a:extLst>
          </p:cNvPr>
          <p:cNvSpPr txBox="1">
            <a:spLocks/>
          </p:cNvSpPr>
          <p:nvPr userDrawn="1"/>
        </p:nvSpPr>
        <p:spPr>
          <a:xfrm>
            <a:off x="2624576" y="53847"/>
            <a:ext cx="4091495" cy="443675"/>
          </a:xfrm>
          <a:prstGeom prst="rect">
            <a:avLst/>
          </a:prstGeom>
        </p:spPr>
        <p:txBody>
          <a:bodyPr vert="horz" lIns="89998" tIns="45719" rIns="91438" bIns="45719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EGI: Advanced </a:t>
            </a:r>
            <a:r>
              <a:rPr lang="fr-FR" sz="1800" b="1" i="0" dirty="0" err="1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Computing</a:t>
            </a:r>
            <a:r>
              <a:rPr lang="fr-FR" sz="1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for </a:t>
            </a:r>
            <a:r>
              <a:rPr lang="fr-FR" sz="1800" b="1" i="0" dirty="0" err="1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Research</a:t>
            </a:r>
            <a:endParaRPr lang="en" sz="1800" b="1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5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F56D0993-87BD-914A-898D-CE55F5B8BC53}"/>
              </a:ext>
            </a:extLst>
          </p:cNvPr>
          <p:cNvSpPr txBox="1">
            <a:spLocks/>
          </p:cNvSpPr>
          <p:nvPr userDrawn="1"/>
        </p:nvSpPr>
        <p:spPr>
          <a:xfrm>
            <a:off x="6359778" y="4909725"/>
            <a:ext cx="980136" cy="156744"/>
          </a:xfrm>
          <a:prstGeom prst="rect">
            <a:avLst/>
          </a:prstGeom>
        </p:spPr>
        <p:txBody>
          <a:bodyPr vert="horz" lIns="89998" tIns="45719" rIns="91438" bIns="45719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17BEC144-BA49-F442-A3B7-E811A2F546EF}"/>
              </a:ext>
            </a:extLst>
          </p:cNvPr>
          <p:cNvSpPr txBox="1">
            <a:spLocks/>
          </p:cNvSpPr>
          <p:nvPr userDrawn="1"/>
        </p:nvSpPr>
        <p:spPr>
          <a:xfrm>
            <a:off x="5481273" y="4909683"/>
            <a:ext cx="716899" cy="161981"/>
          </a:xfrm>
          <a:prstGeom prst="rect">
            <a:avLst/>
          </a:prstGeom>
        </p:spPr>
        <p:txBody>
          <a:bodyPr vert="horz" lIns="89998" tIns="45719" rIns="91438" bIns="45719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123B8488-E0AB-FC4D-9454-1BBB1AE64C3C}"/>
              </a:ext>
            </a:extLst>
          </p:cNvPr>
          <p:cNvCxnSpPr/>
          <p:nvPr userDrawn="1"/>
        </p:nvCxnSpPr>
        <p:spPr>
          <a:xfrm>
            <a:off x="6150117" y="4965273"/>
            <a:ext cx="0" cy="17822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4279270-E6A4-4441-95D3-64FC5CAB321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52256" y="61363"/>
            <a:ext cx="523131" cy="402662"/>
          </a:xfrm>
          <a:prstGeom prst="rect">
            <a:avLst/>
          </a:prstGeom>
        </p:spPr>
      </p:pic>
      <p:sp>
        <p:nvSpPr>
          <p:cNvPr id="12" name="Tekstvak 21">
            <a:extLst>
              <a:ext uri="{FF2B5EF4-FFF2-40B4-BE49-F238E27FC236}">
                <a16:creationId xmlns:a16="http://schemas.microsoft.com/office/drawing/2014/main" xmlns="" id="{F5352241-5F2F-0A48-9EB0-0DA421D76094}"/>
              </a:ext>
            </a:extLst>
          </p:cNvPr>
          <p:cNvSpPr txBox="1"/>
          <p:nvPr userDrawn="1"/>
        </p:nvSpPr>
        <p:spPr>
          <a:xfrm>
            <a:off x="7425810" y="4923184"/>
            <a:ext cx="1093564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fld id="{2F8D2C68-417D-1E4B-8B2C-A4068A7CCF10}" type="datetime3">
              <a:rPr lang="en-US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11 November 2019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kstvak 21">
            <a:extLst>
              <a:ext uri="{FF2B5EF4-FFF2-40B4-BE49-F238E27FC236}">
                <a16:creationId xmlns:a16="http://schemas.microsoft.com/office/drawing/2014/main" xmlns="" id="{B6E74D17-90D6-C24F-9E1B-8E7F5BF73C6A}"/>
              </a:ext>
            </a:extLst>
          </p:cNvPr>
          <p:cNvSpPr txBox="1"/>
          <p:nvPr userDrawn="1"/>
        </p:nvSpPr>
        <p:spPr>
          <a:xfrm>
            <a:off x="8783491" y="4915227"/>
            <a:ext cx="325726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fld id="{372553E7-13AD-41CB-B8D3-4C5279D6D1DB}" type="slidenum">
              <a:rPr lang="nl-NL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‹#›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0727BBB-22D1-5246-B6F9-701F11FF5F2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76639" y="4965273"/>
            <a:ext cx="119690" cy="1063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AFB4FE2-03A4-1147-861C-30301D80641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429503" y="4965701"/>
            <a:ext cx="93380" cy="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7" r:id="rId3"/>
    <p:sldLayoutId id="2147483665" r:id="rId4"/>
    <p:sldLayoutId id="2147483668" r:id="rId5"/>
    <p:sldLayoutId id="2147483678" r:id="rId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4C065DA-4EE3-7F46-BA61-9340C5EC91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2256" y="61363"/>
            <a:ext cx="523131" cy="40266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7641659-EE62-4C4B-800E-E5E173852CBC}"/>
              </a:ext>
            </a:extLst>
          </p:cNvPr>
          <p:cNvSpPr txBox="1">
            <a:spLocks/>
          </p:cNvSpPr>
          <p:nvPr userDrawn="1"/>
        </p:nvSpPr>
        <p:spPr>
          <a:xfrm>
            <a:off x="6359778" y="4909725"/>
            <a:ext cx="980136" cy="156744"/>
          </a:xfrm>
          <a:prstGeom prst="rect">
            <a:avLst/>
          </a:prstGeom>
        </p:spPr>
        <p:txBody>
          <a:bodyPr vert="horz" lIns="89998" tIns="45719" rIns="91438" bIns="45719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1983F160-3051-5343-A279-ABC4F18B0298}"/>
              </a:ext>
            </a:extLst>
          </p:cNvPr>
          <p:cNvSpPr txBox="1">
            <a:spLocks/>
          </p:cNvSpPr>
          <p:nvPr userDrawn="1"/>
        </p:nvSpPr>
        <p:spPr>
          <a:xfrm>
            <a:off x="5481273" y="4909683"/>
            <a:ext cx="716899" cy="161981"/>
          </a:xfrm>
          <a:prstGeom prst="rect">
            <a:avLst/>
          </a:prstGeom>
        </p:spPr>
        <p:txBody>
          <a:bodyPr vert="horz" lIns="89998" tIns="45719" rIns="91438" bIns="45719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271D831B-67D2-6044-BF76-06D259999B31}"/>
              </a:ext>
            </a:extLst>
          </p:cNvPr>
          <p:cNvCxnSpPr/>
          <p:nvPr userDrawn="1"/>
        </p:nvCxnSpPr>
        <p:spPr>
          <a:xfrm>
            <a:off x="6150117" y="4965273"/>
            <a:ext cx="0" cy="17822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21">
            <a:extLst>
              <a:ext uri="{FF2B5EF4-FFF2-40B4-BE49-F238E27FC236}">
                <a16:creationId xmlns:a16="http://schemas.microsoft.com/office/drawing/2014/main" xmlns="" id="{6117C417-ED11-F64A-AD0F-5BA397A38596}"/>
              </a:ext>
            </a:extLst>
          </p:cNvPr>
          <p:cNvSpPr txBox="1"/>
          <p:nvPr userDrawn="1"/>
        </p:nvSpPr>
        <p:spPr>
          <a:xfrm>
            <a:off x="7425810" y="4923184"/>
            <a:ext cx="1093564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fld id="{E70286A3-BC18-C94C-9EC2-EDD8997F4D2B}" type="datetime3">
              <a:rPr lang="en-US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11 November 2019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kstvak 21">
            <a:extLst>
              <a:ext uri="{FF2B5EF4-FFF2-40B4-BE49-F238E27FC236}">
                <a16:creationId xmlns:a16="http://schemas.microsoft.com/office/drawing/2014/main" xmlns="" id="{B7475368-A2F5-2046-8239-8FAF1B0AFDB8}"/>
              </a:ext>
            </a:extLst>
          </p:cNvPr>
          <p:cNvSpPr txBox="1"/>
          <p:nvPr userDrawn="1"/>
        </p:nvSpPr>
        <p:spPr>
          <a:xfrm>
            <a:off x="8783491" y="4915227"/>
            <a:ext cx="325726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fld id="{372553E7-13AD-41CB-B8D3-4C5279D6D1DB}" type="slidenum">
              <a:rPr lang="nl-NL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‹#›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7154051-348C-1843-AA1C-AB809BB839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76639" y="4965273"/>
            <a:ext cx="119690" cy="1063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F0BAA26-6D8B-7747-A346-37C94F6F4B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29503" y="4965701"/>
            <a:ext cx="93380" cy="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DA78F590-4BBF-9C4B-A00E-C89294A682AA}"/>
              </a:ext>
            </a:extLst>
          </p:cNvPr>
          <p:cNvSpPr txBox="1">
            <a:spLocks/>
          </p:cNvSpPr>
          <p:nvPr userDrawn="1"/>
        </p:nvSpPr>
        <p:spPr>
          <a:xfrm>
            <a:off x="6481461" y="3988285"/>
            <a:ext cx="1691495" cy="357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This work by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0" i="1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licensed under a Creative Commons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700" b="0" i="1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Attribution 4.0 International License.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FEBF892-042C-8C47-80FB-62A8781048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3609" y="2067921"/>
            <a:ext cx="2268644" cy="1742674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04EF890C-0E49-E449-8651-D45A73400420}"/>
              </a:ext>
            </a:extLst>
          </p:cNvPr>
          <p:cNvSpPr txBox="1">
            <a:spLocks/>
          </p:cNvSpPr>
          <p:nvPr userDrawn="1"/>
        </p:nvSpPr>
        <p:spPr>
          <a:xfrm>
            <a:off x="1962684" y="3078739"/>
            <a:ext cx="2609316" cy="42992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b="1" i="1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000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Questions?</a:t>
            </a:r>
            <a:endParaRPr lang="en" sz="2000" dirty="0">
              <a:latin typeface="Calibri" panose="020F0502020204030204" pitchFamily="34" charset="0"/>
              <a:ea typeface="Open Sans Semibold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re 6">
            <a:extLst>
              <a:ext uri="{FF2B5EF4-FFF2-40B4-BE49-F238E27FC236}">
                <a16:creationId xmlns:a16="http://schemas.microsoft.com/office/drawing/2014/main" xmlns="" id="{D4D314C7-0F84-AB4E-BE7F-35172DF12265}"/>
              </a:ext>
            </a:extLst>
          </p:cNvPr>
          <p:cNvSpPr txBox="1">
            <a:spLocks/>
          </p:cNvSpPr>
          <p:nvPr userDrawn="1"/>
        </p:nvSpPr>
        <p:spPr>
          <a:xfrm>
            <a:off x="1962684" y="2233154"/>
            <a:ext cx="2811618" cy="77270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1" i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b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for your attention.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B3C4C258-560F-7E41-A4DF-4F971543C08A}"/>
              </a:ext>
            </a:extLst>
          </p:cNvPr>
          <p:cNvSpPr txBox="1">
            <a:spLocks/>
          </p:cNvSpPr>
          <p:nvPr userDrawn="1"/>
        </p:nvSpPr>
        <p:spPr>
          <a:xfrm>
            <a:off x="546242" y="828046"/>
            <a:ext cx="1656681" cy="358195"/>
          </a:xfrm>
          <a:prstGeom prst="rect">
            <a:avLst/>
          </a:prstGeom>
        </p:spPr>
        <p:txBody>
          <a:bodyPr vert="horz" lIns="89998" tIns="45719" rIns="91438" bIns="45719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9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fr-FR" sz="9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9534ACA-D415-764D-8B5D-37ACE43416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418" y="1074374"/>
            <a:ext cx="133824" cy="1189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997F26F-FA34-1E4E-B306-AC13B5F01D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2986" y="903774"/>
            <a:ext cx="113256" cy="118955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46439F1B-1DA1-CD4A-8099-15205076493A}"/>
              </a:ext>
            </a:extLst>
          </p:cNvPr>
          <p:cNvSpPr txBox="1">
            <a:spLocks/>
          </p:cNvSpPr>
          <p:nvPr userDrawn="1"/>
        </p:nvSpPr>
        <p:spPr>
          <a:xfrm>
            <a:off x="2624576" y="53847"/>
            <a:ext cx="4091495" cy="443675"/>
          </a:xfrm>
          <a:prstGeom prst="rect">
            <a:avLst/>
          </a:prstGeom>
        </p:spPr>
        <p:txBody>
          <a:bodyPr vert="horz" lIns="89998" tIns="45719" rIns="91438" bIns="45719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EGI: Advanced </a:t>
            </a:r>
            <a:r>
              <a:rPr lang="fr-FR" sz="1800" b="1" i="0" dirty="0" err="1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Computing</a:t>
            </a:r>
            <a:r>
              <a:rPr lang="fr-FR" sz="1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for </a:t>
            </a:r>
            <a:r>
              <a:rPr lang="fr-FR" sz="1800" b="1" i="0" dirty="0" err="1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Research</a:t>
            </a:r>
            <a:endParaRPr lang="en" sz="1800" b="1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9691C32F-E8B9-AB48-BC5F-94EC7020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E356420-A311-524A-9305-B081E670A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375E42C-DC42-EA46-8F0B-CF5D93B11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5429F-BDC5-9D46-83DB-9A5638B83E67}" type="datetimeFigureOut">
              <a:rPr lang="it-IT" smtClean="0"/>
              <a:t>19. 11. 11.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74DB254-B258-B743-AA11-5274A136E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43A1F58-10D1-3E4B-8EF2-FD90A351F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A3EF-9440-0B44-A14E-EE9856969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54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Gergely.sipos@egi.e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7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osc-hub.e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4" Type="http://schemas.openxmlformats.org/officeDocument/2006/relationships/image" Target="../media/image76.tif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99.svg"/><Relationship Id="rId6" Type="http://schemas.openxmlformats.org/officeDocument/2006/relationships/image" Target="../media/image79.png"/><Relationship Id="rId7" Type="http://schemas.openxmlformats.org/officeDocument/2006/relationships/image" Target="../media/image101.svg"/><Relationship Id="rId8" Type="http://schemas.openxmlformats.org/officeDocument/2006/relationships/image" Target="../media/image80.tiff"/><Relationship Id="rId9" Type="http://schemas.openxmlformats.org/officeDocument/2006/relationships/image" Target="../media/image81.tiff"/><Relationship Id="rId10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tiff"/><Relationship Id="rId3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6" Type="http://schemas.openxmlformats.org/officeDocument/2006/relationships/image" Target="../media/image54.jpg"/><Relationship Id="rId47" Type="http://schemas.openxmlformats.org/officeDocument/2006/relationships/image" Target="../media/image55.png"/><Relationship Id="rId20" Type="http://schemas.openxmlformats.org/officeDocument/2006/relationships/image" Target="../media/image28.jpg"/><Relationship Id="rId21" Type="http://schemas.openxmlformats.org/officeDocument/2006/relationships/image" Target="../media/image29.png"/><Relationship Id="rId22" Type="http://schemas.openxmlformats.org/officeDocument/2006/relationships/image" Target="../media/image30.jpg"/><Relationship Id="rId23" Type="http://schemas.openxmlformats.org/officeDocument/2006/relationships/image" Target="../media/image31.png"/><Relationship Id="rId24" Type="http://schemas.openxmlformats.org/officeDocument/2006/relationships/image" Target="../media/image32.jpg"/><Relationship Id="rId25" Type="http://schemas.openxmlformats.org/officeDocument/2006/relationships/image" Target="../media/image33.png"/><Relationship Id="rId26" Type="http://schemas.openxmlformats.org/officeDocument/2006/relationships/image" Target="../media/image34.jpg"/><Relationship Id="rId27" Type="http://schemas.openxmlformats.org/officeDocument/2006/relationships/image" Target="../media/image35.png"/><Relationship Id="rId28" Type="http://schemas.openxmlformats.org/officeDocument/2006/relationships/image" Target="../media/image36.jp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30" Type="http://schemas.openxmlformats.org/officeDocument/2006/relationships/image" Target="../media/image38.jpg"/><Relationship Id="rId31" Type="http://schemas.openxmlformats.org/officeDocument/2006/relationships/image" Target="../media/image39.png"/><Relationship Id="rId32" Type="http://schemas.openxmlformats.org/officeDocument/2006/relationships/image" Target="../media/image40.png"/><Relationship Id="rId9" Type="http://schemas.openxmlformats.org/officeDocument/2006/relationships/image" Target="../media/image17.pn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8" Type="http://schemas.openxmlformats.org/officeDocument/2006/relationships/image" Target="../media/image16.jpg"/><Relationship Id="rId33" Type="http://schemas.openxmlformats.org/officeDocument/2006/relationships/image" Target="../media/image41.png"/><Relationship Id="rId34" Type="http://schemas.openxmlformats.org/officeDocument/2006/relationships/image" Target="../media/image42.jpg"/><Relationship Id="rId35" Type="http://schemas.openxmlformats.org/officeDocument/2006/relationships/image" Target="../media/image43.png"/><Relationship Id="rId36" Type="http://schemas.openxmlformats.org/officeDocument/2006/relationships/image" Target="../media/image44.jpg"/><Relationship Id="rId10" Type="http://schemas.openxmlformats.org/officeDocument/2006/relationships/image" Target="../media/image18.jpg"/><Relationship Id="rId11" Type="http://schemas.openxmlformats.org/officeDocument/2006/relationships/image" Target="../media/image19.png"/><Relationship Id="rId12" Type="http://schemas.openxmlformats.org/officeDocument/2006/relationships/image" Target="../media/image20.jpg"/><Relationship Id="rId13" Type="http://schemas.openxmlformats.org/officeDocument/2006/relationships/image" Target="../media/image21.png"/><Relationship Id="rId14" Type="http://schemas.openxmlformats.org/officeDocument/2006/relationships/image" Target="../media/image22.jpg"/><Relationship Id="rId15" Type="http://schemas.openxmlformats.org/officeDocument/2006/relationships/image" Target="../media/image23.png"/><Relationship Id="rId16" Type="http://schemas.openxmlformats.org/officeDocument/2006/relationships/image" Target="../media/image24.jpg"/><Relationship Id="rId17" Type="http://schemas.openxmlformats.org/officeDocument/2006/relationships/image" Target="../media/image25.png"/><Relationship Id="rId18" Type="http://schemas.openxmlformats.org/officeDocument/2006/relationships/image" Target="../media/image26.jpg"/><Relationship Id="rId19" Type="http://schemas.openxmlformats.org/officeDocument/2006/relationships/image" Target="../media/image27.png"/><Relationship Id="rId37" Type="http://schemas.openxmlformats.org/officeDocument/2006/relationships/image" Target="../media/image45.png"/><Relationship Id="rId38" Type="http://schemas.openxmlformats.org/officeDocument/2006/relationships/image" Target="../media/image46.png"/><Relationship Id="rId39" Type="http://schemas.openxmlformats.org/officeDocument/2006/relationships/image" Target="../media/image47.png"/><Relationship Id="rId40" Type="http://schemas.openxmlformats.org/officeDocument/2006/relationships/image" Target="../media/image48.jpg"/><Relationship Id="rId41" Type="http://schemas.openxmlformats.org/officeDocument/2006/relationships/image" Target="../media/image49.png"/><Relationship Id="rId42" Type="http://schemas.openxmlformats.org/officeDocument/2006/relationships/image" Target="../media/image50.jpg"/><Relationship Id="rId43" Type="http://schemas.openxmlformats.org/officeDocument/2006/relationships/image" Target="../media/image51.png"/><Relationship Id="rId44" Type="http://schemas.openxmlformats.org/officeDocument/2006/relationships/image" Target="../media/image52.jpg"/><Relationship Id="rId45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hyperlink" Target="http://www.egi.eu/servic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62.jp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tiff"/><Relationship Id="rId12" Type="http://schemas.openxmlformats.org/officeDocument/2006/relationships/image" Target="../media/image68.tiff"/><Relationship Id="rId13" Type="http://schemas.openxmlformats.org/officeDocument/2006/relationships/image" Target="../media/image69.tiff"/><Relationship Id="rId14" Type="http://schemas.openxmlformats.org/officeDocument/2006/relationships/image" Target="../media/image7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64.tiff"/><Relationship Id="rId9" Type="http://schemas.openxmlformats.org/officeDocument/2006/relationships/image" Target="../media/image65.tiff"/><Relationship Id="rId10" Type="http://schemas.openxmlformats.org/officeDocument/2006/relationships/image" Target="../media/image6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F8DC7F99-C6A7-E74F-AB98-FE876C94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9" y="1983256"/>
            <a:ext cx="4543746" cy="875111"/>
          </a:xfrm>
        </p:spPr>
        <p:txBody>
          <a:bodyPr/>
          <a:lstStyle/>
          <a:p>
            <a:r>
              <a:rPr lang="fr-FR" sz="2800" dirty="0"/>
              <a:t>EGI HTC (Cluster) and Cloud </a:t>
            </a:r>
            <a:r>
              <a:rPr lang="fr-FR" sz="2800" dirty="0" err="1"/>
              <a:t>Federation</a:t>
            </a:r>
            <a:r>
              <a:rPr lang="fr-FR" sz="2800" dirty="0"/>
              <a:t> </a:t>
            </a:r>
            <a:r>
              <a:rPr lang="fr-FR" sz="2800" dirty="0" err="1"/>
              <a:t>Implementation</a:t>
            </a:r>
            <a:endParaRPr lang="fr-FR" sz="2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BCA4EF5-D28C-0C4E-B27F-18EE26188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98" y="3838982"/>
            <a:ext cx="2551298" cy="250993"/>
          </a:xfrm>
        </p:spPr>
        <p:txBody>
          <a:bodyPr/>
          <a:lstStyle/>
          <a:p>
            <a:r>
              <a:rPr lang="en-GB" dirty="0" smtClean="0">
                <a:hlinkClick r:id="rId2"/>
              </a:rPr>
              <a:t>Gergely.sipos@egi.eu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9146381-8AC7-E249-864F-89F49B5DD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98" y="3281701"/>
            <a:ext cx="4268385" cy="369332"/>
          </a:xfrm>
        </p:spPr>
        <p:txBody>
          <a:bodyPr/>
          <a:lstStyle/>
          <a:p>
            <a:r>
              <a:rPr lang="en-US" dirty="0" smtClean="0"/>
              <a:t>Gergely Sipos </a:t>
            </a:r>
            <a:br>
              <a:rPr lang="en-US" dirty="0" smtClean="0"/>
            </a:br>
            <a:r>
              <a:rPr lang="en-US" sz="1600" dirty="0"/>
              <a:t>Customer and Technical Outreach Manager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7809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1C7C28C-3619-1D40-AD2D-B20B8A1F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EGI Internal Service Portfolio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1D823BCF-A37A-3248-B726-03F8155EC99C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US" dirty="0"/>
              <a:t>For the members of the federation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25B323-0DBA-DB4F-9DA0-7D7960F3C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5" y="1032892"/>
            <a:ext cx="7038936" cy="37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4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76646" y="650116"/>
            <a:ext cx="8754341" cy="3197370"/>
          </a:xfrm>
        </p:spPr>
        <p:txBody>
          <a:bodyPr/>
          <a:lstStyle/>
          <a:p>
            <a:r>
              <a:rPr lang="en-US" dirty="0" smtClean="0"/>
              <a:t>Site level: Service operators</a:t>
            </a:r>
          </a:p>
          <a:p>
            <a:pPr lvl="1"/>
            <a:r>
              <a:rPr lang="en-US" sz="1600" dirty="0"/>
              <a:t>Operation of site-specific services and operations tools</a:t>
            </a:r>
          </a:p>
          <a:p>
            <a:r>
              <a:rPr lang="en-US" dirty="0"/>
              <a:t>NGI </a:t>
            </a:r>
            <a:r>
              <a:rPr lang="en-US" dirty="0" smtClean="0"/>
              <a:t>level (Country level)</a:t>
            </a:r>
            <a:endParaRPr lang="en-US" dirty="0"/>
          </a:p>
          <a:p>
            <a:pPr lvl="1"/>
            <a:r>
              <a:rPr lang="en-US" sz="1600" dirty="0"/>
              <a:t>Oversight of national landscape</a:t>
            </a:r>
          </a:p>
          <a:p>
            <a:pPr lvl="1"/>
            <a:r>
              <a:rPr lang="en-US" sz="1600" dirty="0"/>
              <a:t>Validation of new services</a:t>
            </a:r>
          </a:p>
          <a:p>
            <a:pPr lvl="1"/>
            <a:r>
              <a:rPr lang="en-US" sz="1600" dirty="0"/>
              <a:t>Participation at </a:t>
            </a:r>
            <a:r>
              <a:rPr lang="en-US" sz="1600" dirty="0" smtClean="0"/>
              <a:t>regular ‘Operations Management Board’ teleconferences</a:t>
            </a:r>
            <a:endParaRPr lang="en-US" dirty="0"/>
          </a:p>
          <a:p>
            <a:r>
              <a:rPr lang="en-US" dirty="0" smtClean="0"/>
              <a:t>EGI Foundation level: Federation coordinator team</a:t>
            </a:r>
          </a:p>
          <a:p>
            <a:pPr lvl="1"/>
            <a:r>
              <a:rPr lang="en-US" sz="1600" dirty="0"/>
              <a:t>Oversight of the whole federation</a:t>
            </a:r>
          </a:p>
          <a:p>
            <a:pPr lvl="1"/>
            <a:r>
              <a:rPr lang="en-US" sz="1600" dirty="0"/>
              <a:t>IT Service Management processes</a:t>
            </a:r>
          </a:p>
          <a:p>
            <a:pPr lvl="1"/>
            <a:r>
              <a:rPr lang="en-US" sz="1600" dirty="0" err="1"/>
              <a:t>Organisation</a:t>
            </a:r>
            <a:r>
              <a:rPr lang="en-US" sz="1600" dirty="0"/>
              <a:t> of operations meetings</a:t>
            </a:r>
          </a:p>
          <a:p>
            <a:r>
              <a:rPr lang="en-US" dirty="0" err="1" smtClean="0"/>
              <a:t>Specialised</a:t>
            </a:r>
            <a:r>
              <a:rPr lang="en-US" dirty="0" smtClean="0"/>
              <a:t> teams:</a:t>
            </a:r>
          </a:p>
          <a:p>
            <a:pPr lvl="1"/>
            <a:r>
              <a:rPr lang="en-US" sz="1600" dirty="0"/>
              <a:t>Computer Security Incident Response Team (CSIRT)</a:t>
            </a:r>
          </a:p>
          <a:p>
            <a:pPr lvl="1"/>
            <a:r>
              <a:rPr lang="en-US" sz="1600" dirty="0"/>
              <a:t>Security monitoring (checking for vulnerabilities)</a:t>
            </a:r>
          </a:p>
          <a:p>
            <a:pPr lvl="1"/>
            <a:r>
              <a:rPr lang="en-US" sz="1600" dirty="0"/>
              <a:t>Training (tools, good practices)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9077" y="169146"/>
            <a:ext cx="5750204" cy="341632"/>
          </a:xfrm>
        </p:spPr>
        <p:txBody>
          <a:bodyPr/>
          <a:lstStyle/>
          <a:p>
            <a:r>
              <a:rPr lang="en-US" dirty="0" smtClean="0"/>
              <a:t>Pillar 2: Distributed operations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3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Pillar 3: Processes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129220-8E9B-8044-9700-05AAA130E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45" y="2712911"/>
            <a:ext cx="1008961" cy="1008961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idx="4294967295"/>
          </p:nvPr>
        </p:nvSpPr>
        <p:spPr>
          <a:xfrm>
            <a:off x="335361" y="999774"/>
            <a:ext cx="11521280" cy="4855007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 sz="2000" dirty="0"/>
              <a:t>IT service management</a:t>
            </a:r>
          </a:p>
          <a:p>
            <a:pPr lvl="1"/>
            <a:r>
              <a:rPr lang="en-US" sz="2000" dirty="0"/>
              <a:t>Focuses on the provision of </a:t>
            </a:r>
            <a:r>
              <a:rPr lang="en-US" sz="2000" b="1" u="sng" dirty="0"/>
              <a:t>high quality IT </a:t>
            </a:r>
            <a:r>
              <a:rPr lang="en-US" sz="2000" b="1" u="sng" dirty="0"/>
              <a:t>services</a:t>
            </a:r>
            <a:endParaRPr lang="en-US" sz="2000" dirty="0"/>
          </a:p>
          <a:p>
            <a:pPr lvl="1"/>
            <a:r>
              <a:rPr lang="en-US" sz="2000" dirty="0"/>
              <a:t>Defines, documents and maintains service management </a:t>
            </a:r>
            <a:r>
              <a:rPr lang="en-US" sz="2000" b="1" u="sng" dirty="0"/>
              <a:t>processes</a:t>
            </a:r>
            <a:endParaRPr lang="en-US" sz="2000" dirty="0"/>
          </a:p>
          <a:p>
            <a:r>
              <a:rPr lang="en-US" sz="2000" dirty="0" smtClean="0"/>
              <a:t>EGI </a:t>
            </a:r>
            <a:r>
              <a:rPr lang="en-US" sz="2000" dirty="0"/>
              <a:t>Service Management: Based on </a:t>
            </a:r>
            <a:r>
              <a:rPr lang="en-US" sz="2000" dirty="0" err="1"/>
              <a:t>FitSM</a:t>
            </a:r>
            <a:r>
              <a:rPr lang="en-US" sz="2000" dirty="0"/>
              <a:t> standard</a:t>
            </a:r>
          </a:p>
          <a:p>
            <a:pPr lvl="1"/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85 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requirements that should be fulfilled by an organisation (or federation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lvl="1"/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16 general 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requirements; 69 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process-specific 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requirements</a:t>
            </a:r>
          </a:p>
          <a:p>
            <a:pPr lvl="1"/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14 processes</a:t>
            </a:r>
            <a:endParaRPr lang="en-GB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146188" y="837293"/>
            <a:ext cx="3648405" cy="1673914"/>
          </a:xfrm>
          <a:prstGeom prst="wedgeRectCallout">
            <a:avLst>
              <a:gd name="adj1" fmla="val -3516"/>
              <a:gd name="adj2" fmla="val 8302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r>
              <a:rPr lang="en-GB" sz="1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 management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level management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Incident management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management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management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security management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14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-16773" y="3390184"/>
            <a:ext cx="11978461" cy="133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</a:rPr>
              <a:t>EGI implementation</a:t>
            </a:r>
          </a:p>
          <a:p>
            <a:pPr lvl="1"/>
            <a:r>
              <a:rPr lang="en-US" sz="1600" b="1" dirty="0" err="1">
                <a:solidFill>
                  <a:srgbClr val="000000"/>
                </a:solidFill>
              </a:rPr>
              <a:t>FitSM</a:t>
            </a:r>
            <a:r>
              <a:rPr lang="en-US" sz="1600" b="1" dirty="0">
                <a:solidFill>
                  <a:srgbClr val="000000"/>
                </a:solidFill>
              </a:rPr>
              <a:t>-compliant ITSM covering the EGI Service Portfolio: </a:t>
            </a:r>
            <a:r>
              <a:rPr lang="en-US" sz="1600" b="1" u="sng" dirty="0">
                <a:solidFill>
                  <a:srgbClr val="000000"/>
                </a:solidFill>
              </a:rPr>
              <a:t>Guides for all EGI team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</a:rPr>
              <a:t>Providing training on </a:t>
            </a:r>
            <a:r>
              <a:rPr lang="en-US" sz="1600" b="1" dirty="0" err="1">
                <a:solidFill>
                  <a:srgbClr val="000000"/>
                </a:solidFill>
              </a:rPr>
              <a:t>FitSM</a:t>
            </a:r>
            <a:r>
              <a:rPr lang="en-US" sz="1600" b="1" dirty="0">
                <a:solidFill>
                  <a:srgbClr val="000000"/>
                </a:solidFill>
              </a:rPr>
              <a:t> for both members and external parties</a:t>
            </a:r>
          </a:p>
          <a:p>
            <a:pPr lvl="1"/>
            <a:r>
              <a:rPr lang="en-US" sz="1600" b="1" dirty="0" err="1">
                <a:solidFill>
                  <a:srgbClr val="000000"/>
                </a:solidFill>
              </a:rPr>
              <a:t>Organising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FitSM</a:t>
            </a:r>
            <a:r>
              <a:rPr lang="en-US" sz="1600" b="1" dirty="0">
                <a:solidFill>
                  <a:srgbClr val="000000"/>
                </a:solidFill>
              </a:rPr>
              <a:t> implementation workshops; Audits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3973665" y="169146"/>
            <a:ext cx="5051270" cy="2201351"/>
          </a:xfrm>
          <a:prstGeom prst="wedgeRectCallout">
            <a:avLst>
              <a:gd name="adj1" fmla="val -37181"/>
              <a:gd name="adj2" fmla="val 6598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1400" b="1" u="sng" dirty="0">
                <a:solidFill>
                  <a:srgbClr val="301900"/>
                </a:solidFill>
              </a:rPr>
              <a:t>Example </a:t>
            </a:r>
            <a:r>
              <a:rPr lang="mr-IN" sz="1400" b="1" u="sng" dirty="0">
                <a:solidFill>
                  <a:srgbClr val="301900"/>
                </a:solidFill>
              </a:rPr>
              <a:t>–</a:t>
            </a:r>
            <a:r>
              <a:rPr lang="en-US" sz="1400" b="1" u="sng" dirty="0">
                <a:solidFill>
                  <a:srgbClr val="301900"/>
                </a:solidFill>
              </a:rPr>
              <a:t> Capacity Management requirements:</a:t>
            </a:r>
          </a:p>
          <a:p>
            <a:pPr marL="182558" indent="-182558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PR5.1</a:t>
            </a:r>
            <a:r>
              <a:rPr lang="en-US" sz="1400" dirty="0">
                <a:solidFill>
                  <a:srgbClr val="000000"/>
                </a:solidFill>
              </a:rPr>
              <a:t> Service capacity and performance requirements shall be identified taking into consideration SLAs. </a:t>
            </a:r>
            <a:endParaRPr lang="en-US" sz="1400" dirty="0">
              <a:solidFill>
                <a:srgbClr val="000000"/>
              </a:solidFill>
            </a:endParaRPr>
          </a:p>
          <a:p>
            <a:pPr marL="182558" indent="-182558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PR5.2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Capacity plans shall be created and maintained. </a:t>
            </a:r>
            <a:endParaRPr lang="en-US" sz="1400" dirty="0">
              <a:solidFill>
                <a:srgbClr val="000000"/>
              </a:solidFill>
            </a:endParaRPr>
          </a:p>
          <a:p>
            <a:pPr marL="182558" indent="-182558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PR5.3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Capacity planning shall consider human, technical and financial resources. </a:t>
            </a:r>
            <a:endParaRPr lang="en-US" sz="1400" dirty="0">
              <a:solidFill>
                <a:srgbClr val="000000"/>
              </a:solidFill>
            </a:endParaRPr>
          </a:p>
          <a:p>
            <a:pPr marL="182558" indent="-182558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PR5.4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Performance of services and service components shall be monitored based on </a:t>
            </a:r>
            <a:r>
              <a:rPr lang="en-US" sz="1400" dirty="0">
                <a:solidFill>
                  <a:srgbClr val="000000"/>
                </a:solidFill>
              </a:rPr>
              <a:t>monitoring </a:t>
            </a:r>
            <a:r>
              <a:rPr lang="en-US" sz="1400" dirty="0">
                <a:solidFill>
                  <a:srgbClr val="000000"/>
                </a:solidFill>
              </a:rPr>
              <a:t>the degree of capacity </a:t>
            </a:r>
            <a:r>
              <a:rPr lang="en-US" sz="1400" dirty="0" err="1">
                <a:solidFill>
                  <a:srgbClr val="000000"/>
                </a:solidFill>
              </a:rPr>
              <a:t>utilisation</a:t>
            </a:r>
            <a:r>
              <a:rPr lang="en-US" sz="1400" dirty="0">
                <a:solidFill>
                  <a:srgbClr val="000000"/>
                </a:solidFill>
              </a:rPr>
              <a:t> and identifying operational warnings and exceptions.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B447F86C-EF73-6D4C-8180-0F55D45B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72" y="3791398"/>
            <a:ext cx="1824316" cy="9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0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Cloud and HTC federations</a:t>
            </a:r>
          </a:p>
          <a:p>
            <a:pPr lvl="1"/>
            <a:r>
              <a:rPr lang="en-US" dirty="0" smtClean="0"/>
              <a:t>1223 service endpoints monitored; +20% annual increase in </a:t>
            </a:r>
            <a:r>
              <a:rPr lang="en-US" dirty="0" err="1" smtClean="0"/>
              <a:t>CPUh</a:t>
            </a:r>
            <a:r>
              <a:rPr lang="en-US" dirty="0" smtClean="0"/>
              <a:t> use</a:t>
            </a:r>
          </a:p>
          <a:p>
            <a:pPr lvl="1"/>
            <a:r>
              <a:rPr lang="en-US" dirty="0" smtClean="0"/>
              <a:t>25 cloud providers; 48 integrated services (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r>
              <a:rPr lang="en-US" dirty="0" smtClean="0"/>
              <a:t>); 600k VMs created in 2018</a:t>
            </a:r>
          </a:p>
          <a:p>
            <a:pPr lvl="1"/>
            <a:r>
              <a:rPr lang="en-US" dirty="0" smtClean="0"/>
              <a:t>Support for 12 ESFRI Research Infrastructures</a:t>
            </a:r>
          </a:p>
          <a:p>
            <a:pPr lvl="1"/>
            <a:r>
              <a:rPr lang="en-US" dirty="0" smtClean="0"/>
              <a:t>47 vulnerabilities reported and handled in 2018</a:t>
            </a:r>
          </a:p>
          <a:p>
            <a:pPr lvl="1"/>
            <a:r>
              <a:rPr lang="en-US" dirty="0" smtClean="0"/>
              <a:t>41 new community resource allocations were setup in 2018</a:t>
            </a:r>
          </a:p>
          <a:p>
            <a:r>
              <a:rPr lang="en-US" dirty="0" smtClean="0"/>
              <a:t>Reuse and expansion the EGI operations pillars in the ‘European Open Science Cloud’ (EOSC)</a:t>
            </a:r>
          </a:p>
          <a:p>
            <a:pPr lvl="1"/>
            <a:r>
              <a:rPr lang="en-US" dirty="0" smtClean="0"/>
              <a:t>EOSC-</a:t>
            </a:r>
            <a:r>
              <a:rPr lang="en-US" dirty="0"/>
              <a:t>hub </a:t>
            </a:r>
            <a:r>
              <a:rPr lang="en-US" dirty="0" smtClean="0"/>
              <a:t>- “The service integration and management system of </a:t>
            </a:r>
            <a:r>
              <a:rPr lang="en-US" dirty="0" err="1" smtClean="0"/>
              <a:t>EOSC"</a:t>
            </a:r>
            <a:r>
              <a:rPr lang="en-US" dirty="0" err="1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://eosc-hub.eu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impact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6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20BD3DA-6365-D944-9948-142C0EFCA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2"/>
            <a:ext cx="954155" cy="6869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3DC407D-C533-A747-AB00-DA2C7D94D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0" t="5312" r="18200" b="10983"/>
          <a:stretch/>
        </p:blipFill>
        <p:spPr>
          <a:xfrm>
            <a:off x="5109210" y="925830"/>
            <a:ext cx="4034790" cy="421767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xmlns="" id="{A998F41F-64F9-124A-8781-D15BD204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60" y="-50891"/>
            <a:ext cx="8343900" cy="74931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700" b="1" dirty="0" smtClean="0"/>
              <a:t>The European HPC partnership: PRACE</a:t>
            </a:r>
            <a:br>
              <a:rPr lang="en-GB" sz="2700" b="1" dirty="0" smtClean="0"/>
            </a:br>
            <a:r>
              <a:rPr lang="en-GB" sz="2000" b="1" dirty="0" smtClean="0"/>
              <a:t>(The </a:t>
            </a:r>
            <a:r>
              <a:rPr lang="en-GB" sz="2000" b="1" dirty="0"/>
              <a:t>Partnership for Advanced Computing in </a:t>
            </a:r>
            <a:r>
              <a:rPr lang="en-GB" sz="2000" b="1" dirty="0" smtClean="0"/>
              <a:t>Europe)</a:t>
            </a:r>
            <a:r>
              <a:rPr lang="en-GB" sz="2700" b="1" dirty="0"/>
              <a:t> </a:t>
            </a:r>
            <a:endParaRPr lang="en-GB" sz="2700"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xmlns="" id="{467FC824-CACB-AF47-887F-022C5D60B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64"/>
          <a:stretch/>
        </p:blipFill>
        <p:spPr>
          <a:xfrm>
            <a:off x="107709" y="2793309"/>
            <a:ext cx="4391275" cy="233654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FECFB886-385C-D945-95C7-130557E2FC4E}"/>
              </a:ext>
            </a:extLst>
          </p:cNvPr>
          <p:cNvSpPr/>
          <p:nvPr/>
        </p:nvSpPr>
        <p:spPr>
          <a:xfrm>
            <a:off x="4162825" y="3641409"/>
            <a:ext cx="1449168" cy="1254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1100" b="1" dirty="0">
                <a:effectLst/>
                <a:latin typeface="Helvetica" pitchFamily="2" charset="0"/>
              </a:rPr>
              <a:t>Tier-0 resources </a:t>
            </a:r>
          </a:p>
          <a:p>
            <a:pPr algn="ctr"/>
            <a:r>
              <a:rPr lang="en-GB" sz="1100" b="1" dirty="0">
                <a:latin typeface="Helvetica" pitchFamily="2" charset="0"/>
              </a:rPr>
              <a:t>(hosting members)</a:t>
            </a:r>
            <a:endParaRPr lang="en-GB" sz="1100" b="1" dirty="0">
              <a:effectLst/>
              <a:latin typeface="Helvetica" pitchFamily="2" charset="0"/>
            </a:endParaRPr>
          </a:p>
          <a:p>
            <a:pPr algn="ctr"/>
            <a:r>
              <a:rPr lang="en-GB" sz="1100" dirty="0">
                <a:effectLst/>
                <a:latin typeface="Helvetica" pitchFamily="2" charset="0"/>
              </a:rPr>
              <a:t>France</a:t>
            </a:r>
          </a:p>
          <a:p>
            <a:pPr algn="ctr"/>
            <a:r>
              <a:rPr lang="en-GB" sz="1100" dirty="0">
                <a:effectLst/>
                <a:latin typeface="Helvetica" pitchFamily="2" charset="0"/>
              </a:rPr>
              <a:t>Germany</a:t>
            </a:r>
          </a:p>
          <a:p>
            <a:pPr algn="ctr"/>
            <a:r>
              <a:rPr lang="en-GB" sz="1100" dirty="0">
                <a:effectLst/>
                <a:latin typeface="Helvetica" pitchFamily="2" charset="0"/>
              </a:rPr>
              <a:t>Italy</a:t>
            </a:r>
          </a:p>
          <a:p>
            <a:pPr algn="ctr"/>
            <a:r>
              <a:rPr lang="en-GB" sz="1100" dirty="0">
                <a:effectLst/>
                <a:latin typeface="Helvetica" pitchFamily="2" charset="0"/>
              </a:rPr>
              <a:t>Spain</a:t>
            </a:r>
          </a:p>
          <a:p>
            <a:pPr algn="ctr"/>
            <a:r>
              <a:rPr lang="en-GB" sz="1100" dirty="0">
                <a:effectLst/>
                <a:latin typeface="Helvetica" pitchFamily="2" charset="0"/>
              </a:rPr>
              <a:t>Switzerland</a:t>
            </a:r>
          </a:p>
        </p:txBody>
      </p:sp>
      <p:sp>
        <p:nvSpPr>
          <p:cNvPr id="11" name="Rettangolo 4">
            <a:extLst>
              <a:ext uri="{FF2B5EF4-FFF2-40B4-BE49-F238E27FC236}">
                <a16:creationId xmlns:a16="http://schemas.microsoft.com/office/drawing/2014/main" xmlns="" id="{85170614-0B72-B142-BCC3-B3F12EA9B8EE}"/>
              </a:ext>
            </a:extLst>
          </p:cNvPr>
          <p:cNvSpPr/>
          <p:nvPr/>
        </p:nvSpPr>
        <p:spPr>
          <a:xfrm>
            <a:off x="105266" y="546540"/>
            <a:ext cx="7802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  <a:effectLst/>
                <a:latin typeface="Helvetica" pitchFamily="2" charset="0"/>
              </a:rPr>
              <a:t>What PRACE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effectLst/>
                <a:latin typeface="Helvetica" pitchFamily="2" charset="0"/>
              </a:rPr>
              <a:t>Open access</a:t>
            </a:r>
            <a:r>
              <a:rPr lang="en-GB" sz="1400" dirty="0">
                <a:effectLst/>
                <a:latin typeface="Helvetica" pitchFamily="2" charset="0"/>
              </a:rPr>
              <a:t> to world-class HPC systems to EU scientists and researchers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effectLst/>
                <a:latin typeface="Helvetica" pitchFamily="2" charset="0"/>
              </a:rPr>
              <a:t>Variety of architectures </a:t>
            </a:r>
            <a:r>
              <a:rPr lang="en-GB" sz="1400" dirty="0">
                <a:effectLst/>
                <a:latin typeface="Helvetica" pitchFamily="2" charset="0"/>
              </a:rPr>
              <a:t>to support the different scientific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Helvetica" pitchFamily="2" charset="0"/>
              </a:rPr>
              <a:t>High standards in </a:t>
            </a:r>
            <a:r>
              <a:rPr lang="en-GB" sz="1400" b="1" dirty="0">
                <a:effectLst/>
                <a:latin typeface="Helvetica" pitchFamily="2" charset="0"/>
              </a:rPr>
              <a:t>computational science </a:t>
            </a:r>
            <a:r>
              <a:rPr lang="en-GB" sz="1400" dirty="0">
                <a:effectLst/>
                <a:latin typeface="Helvetica" pitchFamily="2" charset="0"/>
              </a:rPr>
              <a:t>and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effectLst/>
                <a:latin typeface="Helvetica" pitchFamily="2" charset="0"/>
              </a:rPr>
              <a:t>Peer Review </a:t>
            </a:r>
            <a:r>
              <a:rPr lang="en-GB" sz="1400" dirty="0">
                <a:effectLst/>
                <a:latin typeface="Helvetica" pitchFamily="2" charset="0"/>
              </a:rPr>
              <a:t>at European level to foster scientific excellence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Helvetica" pitchFamily="2" charset="0"/>
              </a:rPr>
              <a:t>Robust and persistent </a:t>
            </a:r>
            <a:r>
              <a:rPr lang="en-GB" sz="1400" b="1" dirty="0">
                <a:effectLst/>
                <a:latin typeface="Helvetica" pitchFamily="2" charset="0"/>
              </a:rPr>
              <a:t>funding scheme </a:t>
            </a:r>
            <a:r>
              <a:rPr lang="en-GB" sz="1400" dirty="0">
                <a:effectLst/>
                <a:latin typeface="Helvetica" pitchFamily="2" charset="0"/>
              </a:rPr>
              <a:t>for HPC supported by national </a:t>
            </a:r>
            <a:r>
              <a:rPr lang="en-GB" sz="1400" dirty="0" smtClean="0">
                <a:effectLst/>
                <a:latin typeface="Helvetica" pitchFamily="2" charset="0"/>
              </a:rPr>
              <a:t/>
            </a:r>
            <a:br>
              <a:rPr lang="en-GB" sz="1400" dirty="0" smtClean="0">
                <a:effectLst/>
                <a:latin typeface="Helvetica" pitchFamily="2" charset="0"/>
              </a:rPr>
            </a:br>
            <a:r>
              <a:rPr lang="en-GB" sz="1400" dirty="0" smtClean="0">
                <a:effectLst/>
                <a:latin typeface="Helvetica" pitchFamily="2" charset="0"/>
              </a:rPr>
              <a:t>governments </a:t>
            </a:r>
            <a:r>
              <a:rPr lang="en-GB" sz="1400" dirty="0">
                <a:effectLst/>
                <a:latin typeface="Helvetica" pitchFamily="2" charset="0"/>
              </a:rPr>
              <a:t>and European Commission (EC)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Helvetica" pitchFamily="2" charset="0"/>
              </a:rPr>
              <a:t>Support the development of intellectual property rights (</a:t>
            </a:r>
            <a:r>
              <a:rPr lang="en-GB" sz="1400" b="1" dirty="0">
                <a:effectLst/>
                <a:latin typeface="Helvetica" pitchFamily="2" charset="0"/>
              </a:rPr>
              <a:t>IPR</a:t>
            </a:r>
            <a:r>
              <a:rPr lang="en-GB" sz="1400" dirty="0">
                <a:effectLst/>
                <a:latin typeface="Helvetica" pitchFamily="2" charset="0"/>
              </a:rPr>
              <a:t>) in </a:t>
            </a:r>
            <a:r>
              <a:rPr lang="en-GB" sz="1400" dirty="0" smtClean="0">
                <a:effectLst/>
                <a:latin typeface="Helvetica" pitchFamily="2" charset="0"/>
              </a:rPr>
              <a:t/>
            </a:r>
            <a:br>
              <a:rPr lang="en-GB" sz="1400" dirty="0" smtClean="0">
                <a:effectLst/>
                <a:latin typeface="Helvetica" pitchFamily="2" charset="0"/>
              </a:rPr>
            </a:br>
            <a:r>
              <a:rPr lang="en-GB" sz="1400" dirty="0" smtClean="0">
                <a:effectLst/>
                <a:latin typeface="Helvetica" pitchFamily="2" charset="0"/>
              </a:rPr>
              <a:t>Europe </a:t>
            </a:r>
            <a:r>
              <a:rPr lang="en-GB" sz="1400" dirty="0">
                <a:effectLst/>
                <a:latin typeface="Helvetica" pitchFamily="2" charset="0"/>
              </a:rPr>
              <a:t>by working with industry and public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Helvetica" pitchFamily="2" charset="0"/>
              </a:rPr>
              <a:t>Collaborate with European HPC </a:t>
            </a:r>
            <a:r>
              <a:rPr lang="en-GB" sz="1400" b="1" dirty="0">
                <a:effectLst/>
                <a:latin typeface="Helvetica" pitchFamily="2" charset="0"/>
              </a:rPr>
              <a:t>industrial</a:t>
            </a:r>
            <a:r>
              <a:rPr lang="en-GB" sz="1400" dirty="0">
                <a:effectLst/>
                <a:latin typeface="Helvetica" pitchFamily="2" charset="0"/>
              </a:rPr>
              <a:t> users and suppliers</a:t>
            </a:r>
          </a:p>
        </p:txBody>
      </p:sp>
    </p:spTree>
    <p:extLst>
      <p:ext uri="{BB962C8B-B14F-4D97-AF65-F5344CB8AC3E}">
        <p14:creationId xmlns:p14="http://schemas.microsoft.com/office/powerpoint/2010/main" val="70558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2585" y="93390"/>
            <a:ext cx="6309422" cy="1384995"/>
          </a:xfrm>
          <a:prstGeom prst="rect">
            <a:avLst/>
          </a:prstGeom>
          <a:solidFill>
            <a:srgbClr val="FFF2CC"/>
          </a:solidFill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Upcoming events:</a:t>
            </a:r>
          </a:p>
          <a:p>
            <a:pPr marL="355600" indent="-177800">
              <a:buFont typeface="Arial"/>
              <a:buChar char="•"/>
            </a:pPr>
            <a:r>
              <a:rPr lang="en-US" sz="2000" b="1" dirty="0" smtClean="0"/>
              <a:t>EOSC Symposium: 26-28 Nov 2019, Budapest, HU</a:t>
            </a:r>
          </a:p>
          <a:p>
            <a:pPr marL="355600" indent="-177800">
              <a:buFont typeface="Arial"/>
              <a:buChar char="•"/>
            </a:pPr>
            <a:r>
              <a:rPr lang="en-US" sz="2000" b="1" dirty="0" smtClean="0"/>
              <a:t>EOSC-hub week: 18-20 May 2020, Karlsruhe, DE</a:t>
            </a:r>
          </a:p>
          <a:p>
            <a:pPr marL="355600" indent="-177800">
              <a:buFont typeface="Arial"/>
              <a:buChar char="•"/>
            </a:pPr>
            <a:r>
              <a:rPr lang="en-US" sz="2000" b="1" dirty="0" smtClean="0"/>
              <a:t>EGI </a:t>
            </a:r>
            <a:r>
              <a:rPr lang="en-US" sz="2000" b="1" dirty="0"/>
              <a:t>conference: 23-25 </a:t>
            </a:r>
            <a:r>
              <a:rPr lang="en-US" sz="2000" b="1" dirty="0" smtClean="0"/>
              <a:t>Jun 2020, Lyon, FR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1513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Arrow Connector 43">
            <a:extLst>
              <a:ext uri="{FF2B5EF4-FFF2-40B4-BE49-F238E27FC236}">
                <a16:creationId xmlns:a16="http://schemas.microsoft.com/office/drawing/2014/main" xmlns="" id="{C26B434A-DD4E-C04C-BBEF-4A2E5C16EE30}"/>
              </a:ext>
            </a:extLst>
          </p:cNvPr>
          <p:cNvCxnSpPr>
            <a:cxnSpLocks/>
            <a:stCxn id="43" idx="1"/>
            <a:endCxn id="38" idx="3"/>
          </p:cNvCxnSpPr>
          <p:nvPr/>
        </p:nvCxnSpPr>
        <p:spPr>
          <a:xfrm flipH="1">
            <a:off x="5034515" y="2879913"/>
            <a:ext cx="2204871" cy="16183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48374CF3-5036-F745-AB2F-557FABD8213B}"/>
              </a:ext>
            </a:extLst>
          </p:cNvPr>
          <p:cNvSpPr/>
          <p:nvPr/>
        </p:nvSpPr>
        <p:spPr>
          <a:xfrm>
            <a:off x="265756" y="3006247"/>
            <a:ext cx="5012669" cy="10551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endParaRPr lang="en-GB" sz="1400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D7DD6974-4C59-B34D-824D-9E25FEF035EC}"/>
              </a:ext>
            </a:extLst>
          </p:cNvPr>
          <p:cNvGrpSpPr/>
          <p:nvPr/>
        </p:nvGrpSpPr>
        <p:grpSpPr>
          <a:xfrm>
            <a:off x="3760329" y="3232460"/>
            <a:ext cx="1274185" cy="602673"/>
            <a:chOff x="2673927" y="2507672"/>
            <a:chExt cx="2396837" cy="80356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C26E42ED-B3F5-8A43-8A7A-F8373BBB6E42}"/>
                </a:ext>
              </a:extLst>
            </p:cNvPr>
            <p:cNvSpPr/>
            <p:nvPr/>
          </p:nvSpPr>
          <p:spPr>
            <a:xfrm>
              <a:off x="2673927" y="2757055"/>
              <a:ext cx="2396837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Cloud Management Framework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3E5CDFF3-C62A-5548-92AF-8A42226B0642}"/>
                </a:ext>
              </a:extLst>
            </p:cNvPr>
            <p:cNvSpPr/>
            <p:nvPr/>
          </p:nvSpPr>
          <p:spPr>
            <a:xfrm>
              <a:off x="2673927" y="2507672"/>
              <a:ext cx="2396837" cy="2493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IaaS API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DC7DA863-3069-424A-B88B-769E3C44CCB2}"/>
              </a:ext>
            </a:extLst>
          </p:cNvPr>
          <p:cNvGrpSpPr/>
          <p:nvPr/>
        </p:nvGrpSpPr>
        <p:grpSpPr>
          <a:xfrm>
            <a:off x="1795726" y="3213268"/>
            <a:ext cx="1274185" cy="602673"/>
            <a:chOff x="2673927" y="2507672"/>
            <a:chExt cx="2396837" cy="80356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A9AB9858-76CD-9E46-B7AE-5BBA06004B1C}"/>
                </a:ext>
              </a:extLst>
            </p:cNvPr>
            <p:cNvSpPr/>
            <p:nvPr/>
          </p:nvSpPr>
          <p:spPr>
            <a:xfrm>
              <a:off x="2673927" y="2757055"/>
              <a:ext cx="2396837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Cloud Management Framework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A2B95DF9-F548-3D40-A9A9-A9C439B89234}"/>
                </a:ext>
              </a:extLst>
            </p:cNvPr>
            <p:cNvSpPr/>
            <p:nvPr/>
          </p:nvSpPr>
          <p:spPr>
            <a:xfrm>
              <a:off x="2673927" y="2507672"/>
              <a:ext cx="2396837" cy="2493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IaaS API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7F1F0B3-02EC-B942-B32D-0001CF02E30F}"/>
              </a:ext>
            </a:extLst>
          </p:cNvPr>
          <p:cNvSpPr txBox="1"/>
          <p:nvPr/>
        </p:nvSpPr>
        <p:spPr>
          <a:xfrm>
            <a:off x="458430" y="3268339"/>
            <a:ext cx="988893" cy="553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500" b="1" dirty="0"/>
              <a:t>Direct API</a:t>
            </a:r>
          </a:p>
          <a:p>
            <a:r>
              <a:rPr lang="en-GB" sz="1500" b="1" dirty="0"/>
              <a:t>Access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D6CB118F-D904-3240-B53A-49972426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EGI Cloud </a:t>
            </a:r>
            <a:r>
              <a:rPr lang="en-GB" dirty="0" err="1"/>
              <a:t>IaaS</a:t>
            </a:r>
            <a:r>
              <a:rPr lang="en-GB" dirty="0"/>
              <a:t>: access layers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EFC3063-4502-2742-8A31-97DF5341C6A4}"/>
              </a:ext>
            </a:extLst>
          </p:cNvPr>
          <p:cNvSpPr/>
          <p:nvPr/>
        </p:nvSpPr>
        <p:spPr>
          <a:xfrm>
            <a:off x="1804092" y="4230563"/>
            <a:ext cx="3230422" cy="535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100" dirty="0"/>
              <a:t>EGI Federation features: </a:t>
            </a:r>
          </a:p>
          <a:p>
            <a:pPr algn="ctr"/>
            <a:r>
              <a:rPr lang="en-US" sz="1100" dirty="0"/>
              <a:t>Accounting, Monitoring, Conf. DB, Info Discovery, </a:t>
            </a:r>
            <a:r>
              <a:rPr lang="en-US" sz="1100" dirty="0" err="1"/>
              <a:t>AppDB</a:t>
            </a:r>
            <a:endParaRPr lang="en-US" sz="11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C4EB0923-F0CA-6842-BD7B-893023D27315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2432818" y="3815940"/>
            <a:ext cx="1" cy="414622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A4E493B-0BAF-4F4B-B8DD-4E3BCAB2A940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4397422" y="3835134"/>
            <a:ext cx="8366" cy="378475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2969C964-1609-A94F-A2BC-DC20CE543921}"/>
              </a:ext>
            </a:extLst>
          </p:cNvPr>
          <p:cNvSpPr/>
          <p:nvPr/>
        </p:nvSpPr>
        <p:spPr>
          <a:xfrm>
            <a:off x="269458" y="954568"/>
            <a:ext cx="5008971" cy="8157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endParaRPr lang="en-GB" sz="14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8F1F842F-A2A2-3A4C-9742-825036BD220D}"/>
              </a:ext>
            </a:extLst>
          </p:cNvPr>
          <p:cNvSpPr/>
          <p:nvPr/>
        </p:nvSpPr>
        <p:spPr>
          <a:xfrm>
            <a:off x="1795725" y="1142390"/>
            <a:ext cx="3238788" cy="440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93840BE-68B6-C24B-95FA-370D67504CDB}"/>
              </a:ext>
            </a:extLst>
          </p:cNvPr>
          <p:cNvGrpSpPr/>
          <p:nvPr/>
        </p:nvGrpSpPr>
        <p:grpSpPr>
          <a:xfrm>
            <a:off x="2819398" y="1200399"/>
            <a:ext cx="1365186" cy="324000"/>
            <a:chOff x="2339532" y="644470"/>
            <a:chExt cx="1820248" cy="43200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9C9FC129-B55D-024D-BAD5-35AD9D413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532" y="644470"/>
              <a:ext cx="455950" cy="4320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D913003-CE51-7A40-B4D5-022CFB92CD3E}"/>
                </a:ext>
              </a:extLst>
            </p:cNvPr>
            <p:cNvSpPr txBox="1"/>
            <p:nvPr/>
          </p:nvSpPr>
          <p:spPr>
            <a:xfrm>
              <a:off x="2782105" y="706582"/>
              <a:ext cx="137767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AppDB</a:t>
              </a:r>
              <a:r>
                <a:rPr lang="en-US" sz="1100" dirty="0"/>
                <a:t> </a:t>
              </a:r>
              <a:r>
                <a:rPr lang="en-US" sz="1100" dirty="0" err="1"/>
                <a:t>VMOps</a:t>
              </a:r>
              <a:endParaRPr lang="en-US" sz="1100" dirty="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365F25C-EF94-0E40-8718-865720048735}"/>
              </a:ext>
            </a:extLst>
          </p:cNvPr>
          <p:cNvSpPr txBox="1"/>
          <p:nvPr/>
        </p:nvSpPr>
        <p:spPr>
          <a:xfrm>
            <a:off x="462132" y="1212399"/>
            <a:ext cx="1053494" cy="3231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500" b="1" dirty="0"/>
              <a:t>GUI Access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FCD26D79-F935-2543-ABC9-D90DF9017B42}"/>
              </a:ext>
            </a:extLst>
          </p:cNvPr>
          <p:cNvSpPr/>
          <p:nvPr/>
        </p:nvSpPr>
        <p:spPr>
          <a:xfrm>
            <a:off x="265756" y="2005912"/>
            <a:ext cx="5012673" cy="8157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endParaRPr lang="en-GB" sz="14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97984DF-8367-C348-A31B-D94A55234092}"/>
              </a:ext>
            </a:extLst>
          </p:cNvPr>
          <p:cNvSpPr/>
          <p:nvPr/>
        </p:nvSpPr>
        <p:spPr>
          <a:xfrm>
            <a:off x="1797637" y="2193734"/>
            <a:ext cx="3236877" cy="44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100" dirty="0"/>
              <a:t>IaaS Federated Access Tools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C654014-F560-B643-AE9D-7E4C16B3B5A3}"/>
              </a:ext>
            </a:extLst>
          </p:cNvPr>
          <p:cNvSpPr txBox="1"/>
          <p:nvPr/>
        </p:nvSpPr>
        <p:spPr>
          <a:xfrm>
            <a:off x="458430" y="2148326"/>
            <a:ext cx="1009557" cy="553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500" b="1" dirty="0"/>
              <a:t>Federated</a:t>
            </a:r>
          </a:p>
          <a:p>
            <a:r>
              <a:rPr lang="en-GB" sz="1500" b="1" dirty="0"/>
              <a:t>Access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83F296BF-8D13-AD45-8486-69AA39A74337}"/>
              </a:ext>
            </a:extLst>
          </p:cNvPr>
          <p:cNvCxnSpPr>
            <a:cxnSpLocks/>
            <a:stCxn id="70" idx="0"/>
            <a:endCxn id="51" idx="2"/>
          </p:cNvCxnSpPr>
          <p:nvPr/>
        </p:nvCxnSpPr>
        <p:spPr>
          <a:xfrm flipH="1" flipV="1">
            <a:off x="3415120" y="1582490"/>
            <a:ext cx="956" cy="61124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35EABBDF-85E5-9946-9A4A-2E9F5E764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43028" y="1708691"/>
            <a:ext cx="549545" cy="43963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0E791FE6-22DE-C346-B566-F5F87A6ED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39386" y="2657182"/>
            <a:ext cx="556828" cy="44546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A55CB617-504C-354A-86CF-220689572EB9}"/>
              </a:ext>
            </a:extLst>
          </p:cNvPr>
          <p:cNvCxnSpPr>
            <a:cxnSpLocks/>
            <a:stCxn id="40" idx="1"/>
            <a:endCxn id="51" idx="3"/>
          </p:cNvCxnSpPr>
          <p:nvPr/>
        </p:nvCxnSpPr>
        <p:spPr>
          <a:xfrm flipH="1" flipV="1">
            <a:off x="5034513" y="1362441"/>
            <a:ext cx="2208514" cy="566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B29C652C-AE76-3C46-ADEA-DDD10B718EE1}"/>
              </a:ext>
            </a:extLst>
          </p:cNvPr>
          <p:cNvCxnSpPr>
            <a:cxnSpLocks/>
            <a:stCxn id="43" idx="1"/>
            <a:endCxn id="70" idx="3"/>
          </p:cNvCxnSpPr>
          <p:nvPr/>
        </p:nvCxnSpPr>
        <p:spPr>
          <a:xfrm flipH="1" flipV="1">
            <a:off x="5034513" y="2413785"/>
            <a:ext cx="2204872" cy="4661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3">
            <a:extLst>
              <a:ext uri="{FF2B5EF4-FFF2-40B4-BE49-F238E27FC236}">
                <a16:creationId xmlns:a16="http://schemas.microsoft.com/office/drawing/2014/main" xmlns="" id="{0BACA44F-62EF-7F4D-AF45-353A34C8FD21}"/>
              </a:ext>
            </a:extLst>
          </p:cNvPr>
          <p:cNvCxnSpPr>
            <a:cxnSpLocks/>
            <a:stCxn id="43" idx="1"/>
            <a:endCxn id="67" idx="3"/>
          </p:cNvCxnSpPr>
          <p:nvPr/>
        </p:nvCxnSpPr>
        <p:spPr>
          <a:xfrm flipH="1">
            <a:off x="5034513" y="2879913"/>
            <a:ext cx="2204872" cy="7474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2CEE2DA-C641-7543-A9DB-A67989C7FF0A}"/>
              </a:ext>
            </a:extLst>
          </p:cNvPr>
          <p:cNvSpPr txBox="1"/>
          <p:nvPr/>
        </p:nvSpPr>
        <p:spPr>
          <a:xfrm>
            <a:off x="6963805" y="3094028"/>
            <a:ext cx="1107991" cy="43857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100" dirty="0"/>
              <a:t>Developers/</a:t>
            </a:r>
          </a:p>
          <a:p>
            <a:pPr algn="ctr"/>
            <a:r>
              <a:rPr lang="en-GB" sz="1100" dirty="0"/>
              <a:t>Advanced users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C7EE5DCC-0203-F34E-A830-CAC48C80E71B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4397422" y="2642393"/>
            <a:ext cx="8366" cy="59006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9B0526B3-A424-0C4B-9AB1-CA37761C4145}"/>
              </a:ext>
            </a:extLst>
          </p:cNvPr>
          <p:cNvCxnSpPr>
            <a:cxnSpLocks/>
            <a:stCxn id="64" idx="0"/>
          </p:cNvCxnSpPr>
          <p:nvPr/>
        </p:nvCxnSpPr>
        <p:spPr>
          <a:xfrm flipH="1" flipV="1">
            <a:off x="2432818" y="2633835"/>
            <a:ext cx="1" cy="57943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372B1F2-60A7-2F44-AB95-13B5AF8C7B66}"/>
              </a:ext>
            </a:extLst>
          </p:cNvPr>
          <p:cNvSpPr/>
          <p:nvPr/>
        </p:nvSpPr>
        <p:spPr>
          <a:xfrm>
            <a:off x="5694323" y="1362439"/>
            <a:ext cx="1092027" cy="2264876"/>
          </a:xfrm>
          <a:prstGeom prst="rect">
            <a:avLst/>
          </a:prstGeom>
          <a:solidFill>
            <a:srgbClr val="91A5D7">
              <a:alpha val="81961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z="1100" b="1" dirty="0"/>
              <a:t>AAI: Check-in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E2D73422-999A-0342-8FA2-7CB947211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852" y="1941100"/>
            <a:ext cx="449590" cy="42288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3D37F49-58EC-2B44-A684-5D50B52D630F}"/>
              </a:ext>
            </a:extLst>
          </p:cNvPr>
          <p:cNvSpPr txBox="1"/>
          <p:nvPr/>
        </p:nvSpPr>
        <p:spPr>
          <a:xfrm>
            <a:off x="7135452" y="2156688"/>
            <a:ext cx="764701" cy="26545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100" dirty="0"/>
              <a:t>GUI Users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E8A7342-861A-264F-957C-A8ED3D6EE8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616" y="2270486"/>
            <a:ext cx="633530" cy="2865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4F9DCA0-7546-C64C-B4C1-5E0DBC00C7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423" y="2320989"/>
            <a:ext cx="698110" cy="1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A653842-5EAF-F341-A724-10C05C814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EGI </a:t>
            </a:r>
            <a:r>
              <a:rPr lang="en-GB" dirty="0" smtClean="0"/>
              <a:t>Cloud federation in </a:t>
            </a:r>
            <a:r>
              <a:rPr lang="en-GB" dirty="0"/>
              <a:t>action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CBCC1E19-35E6-5945-8484-98B1E22AEFD7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CAA395-A393-3C46-9076-59E06B11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99" y="1223552"/>
            <a:ext cx="4606205" cy="34324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5983AE4-E2B6-BA47-B36C-06F2730657FE}"/>
              </a:ext>
            </a:extLst>
          </p:cNvPr>
          <p:cNvGrpSpPr/>
          <p:nvPr/>
        </p:nvGrpSpPr>
        <p:grpSpPr>
          <a:xfrm>
            <a:off x="5369383" y="776731"/>
            <a:ext cx="3865784" cy="3865838"/>
            <a:chOff x="5369383" y="776730"/>
            <a:chExt cx="3865784" cy="38658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6389B03-80C9-8B44-81E0-2B0431D46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509" r="22162" b="8901"/>
            <a:stretch/>
          </p:blipFill>
          <p:spPr>
            <a:xfrm>
              <a:off x="5369383" y="776730"/>
              <a:ext cx="3321939" cy="35900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46A9864-0633-EC4D-B1F0-8D2BA7792F14}"/>
                </a:ext>
              </a:extLst>
            </p:cNvPr>
            <p:cNvSpPr txBox="1"/>
            <p:nvPr/>
          </p:nvSpPr>
          <p:spPr>
            <a:xfrm>
              <a:off x="7153044" y="4119348"/>
              <a:ext cx="1718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Medical &amp; Health Sciences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1FA8CF8-37BF-904B-B38B-B321C9321F22}"/>
                </a:ext>
              </a:extLst>
            </p:cNvPr>
            <p:cNvSpPr txBox="1"/>
            <p:nvPr/>
          </p:nvSpPr>
          <p:spPr>
            <a:xfrm>
              <a:off x="6726485" y="1672096"/>
              <a:ext cx="85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Support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Activities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97DE1F2-F054-134F-87AD-9C4B8DCA4C0C}"/>
                </a:ext>
              </a:extLst>
            </p:cNvPr>
            <p:cNvSpPr txBox="1"/>
            <p:nvPr/>
          </p:nvSpPr>
          <p:spPr>
            <a:xfrm>
              <a:off x="7539641" y="2799553"/>
              <a:ext cx="1695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Engineering &amp; Technology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C79812D-5662-DF48-B292-C7866A97AA3F}"/>
                </a:ext>
              </a:extLst>
            </p:cNvPr>
            <p:cNvSpPr txBox="1"/>
            <p:nvPr/>
          </p:nvSpPr>
          <p:spPr>
            <a:xfrm>
              <a:off x="5885658" y="2830561"/>
              <a:ext cx="803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Natural</a:t>
              </a:r>
            </a:p>
            <a:p>
              <a:r>
                <a:rPr lang="en-GB" sz="1400" dirty="0"/>
                <a:t>Sciences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DD5880C-D131-FE47-B660-96012DEC5409}"/>
                </a:ext>
              </a:extLst>
            </p:cNvPr>
            <p:cNvSpPr txBox="1"/>
            <p:nvPr/>
          </p:nvSpPr>
          <p:spPr>
            <a:xfrm>
              <a:off x="7711803" y="3835400"/>
              <a:ext cx="14321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Other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49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1547664" y="627534"/>
          <a:ext cx="6048672" cy="3630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j043387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10" y="839112"/>
            <a:ext cx="540060" cy="540060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2519772" y="3123642"/>
            <a:ext cx="486054" cy="378042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  <p:sp>
        <p:nvSpPr>
          <p:cNvPr id="18" name="Down Arrow 17"/>
          <p:cNvSpPr/>
          <p:nvPr/>
        </p:nvSpPr>
        <p:spPr>
          <a:xfrm>
            <a:off x="4247964" y="3123642"/>
            <a:ext cx="486054" cy="378042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  <p:sp>
        <p:nvSpPr>
          <p:cNvPr id="19" name="Down Arrow 18"/>
          <p:cNvSpPr/>
          <p:nvPr/>
        </p:nvSpPr>
        <p:spPr>
          <a:xfrm>
            <a:off x="6637119" y="3119682"/>
            <a:ext cx="486054" cy="378042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2188692" y="3656733"/>
            <a:ext cx="1336219" cy="307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dirty="0"/>
              <a:t>EGI Participants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3959" y="3651870"/>
            <a:ext cx="1307904" cy="307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dirty="0"/>
              <a:t>EGI Foundation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45612" y="3656733"/>
            <a:ext cx="1319914" cy="307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dirty="0"/>
              <a:t>EGI Community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FC081E0-3386-BE45-B3B3-3EC30D138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8" y="169146"/>
            <a:ext cx="4728796" cy="341632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E67AD"/>
                </a:solidFill>
                <a:latin typeface="Open Sans" panose="020B0606030504020204" pitchFamily="34" charset="0"/>
              </a:rPr>
              <a:t>Funding Model</a:t>
            </a:r>
          </a:p>
        </p:txBody>
      </p:sp>
    </p:spTree>
    <p:extLst>
      <p:ext uri="{BB962C8B-B14F-4D97-AF65-F5344CB8AC3E}">
        <p14:creationId xmlns:p14="http://schemas.microsoft.com/office/powerpoint/2010/main" val="334950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Who we are</a:t>
            </a:r>
          </a:p>
          <a:p>
            <a:r>
              <a:rPr lang="en-US" dirty="0" smtClean="0"/>
              <a:t>What we provide for ‘advanced computing’</a:t>
            </a:r>
          </a:p>
          <a:p>
            <a:r>
              <a:rPr lang="en-US" dirty="0" smtClean="0"/>
              <a:t>How we do this (Operations)</a:t>
            </a:r>
          </a:p>
          <a:p>
            <a:pPr lvl="1"/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Processes</a:t>
            </a:r>
          </a:p>
          <a:p>
            <a:r>
              <a:rPr lang="en-US" dirty="0" smtClean="0"/>
              <a:t>Impact of our work</a:t>
            </a:r>
          </a:p>
          <a:p>
            <a:r>
              <a:rPr lang="en-US" dirty="0" smtClean="0"/>
              <a:t>HPC federation in Europe: PRACE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5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9077" y="169145"/>
            <a:ext cx="6370906" cy="460266"/>
          </a:xfrm>
        </p:spPr>
        <p:txBody>
          <a:bodyPr/>
          <a:lstStyle/>
          <a:p>
            <a:r>
              <a:rPr lang="en-GB" dirty="0"/>
              <a:t>EGI: Federation of national e-infrastructures</a:t>
            </a:r>
            <a:endParaRPr lang="en-US" dirty="0"/>
          </a:p>
        </p:txBody>
      </p:sp>
      <p:sp>
        <p:nvSpPr>
          <p:cNvPr id="5" name="Google Shape;659;p7"/>
          <p:cNvSpPr txBox="1">
            <a:spLocks noGrp="1"/>
          </p:cNvSpPr>
          <p:nvPr>
            <p:ph type="body" idx="4294967295"/>
          </p:nvPr>
        </p:nvSpPr>
        <p:spPr>
          <a:xfrm>
            <a:off x="254728" y="743115"/>
            <a:ext cx="11521280" cy="191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/>
          <a:p>
            <a:pPr marL="342892" indent="-342892">
              <a:lnSpc>
                <a:spcPct val="80000"/>
              </a:lnSpc>
              <a:spcBef>
                <a:spcPts val="0"/>
              </a:spcBef>
              <a:buClr>
                <a:srgbClr val="3C3C3C"/>
              </a:buClr>
              <a:buSzPts val="2170"/>
              <a:buFont typeface="Calibri"/>
              <a:buChar char="•"/>
            </a:pPr>
            <a:r>
              <a:rPr lang="en-GB" sz="1800" dirty="0"/>
              <a:t>Established in 2010</a:t>
            </a:r>
            <a:endParaRPr sz="1800" dirty="0"/>
          </a:p>
          <a:p>
            <a:pPr marL="742931" lvl="1" indent="-285743">
              <a:lnSpc>
                <a:spcPct val="80000"/>
              </a:lnSpc>
              <a:spcBef>
                <a:spcPts val="403"/>
              </a:spcBef>
              <a:buClr>
                <a:srgbClr val="3C3C3C"/>
              </a:buClr>
              <a:buSzPts val="1814"/>
              <a:buChar char="-"/>
            </a:pPr>
            <a:r>
              <a:rPr lang="en-GB" dirty="0"/>
              <a:t>EGI Foundation: Coordinator (based in Amsterdam, Science Park)</a:t>
            </a:r>
            <a:endParaRPr sz="1400" dirty="0"/>
          </a:p>
          <a:p>
            <a:pPr marL="742931" lvl="1" indent="-285743">
              <a:lnSpc>
                <a:spcPct val="80000"/>
              </a:lnSpc>
              <a:spcBef>
                <a:spcPts val="403"/>
              </a:spcBef>
              <a:buClr>
                <a:srgbClr val="3C3C3C"/>
              </a:buClr>
              <a:buSzPts val="1814"/>
              <a:buChar char="-"/>
            </a:pPr>
            <a:r>
              <a:rPr lang="en-GB" dirty="0"/>
              <a:t>NGIs: National e-infrastructures (22 country + CERN)</a:t>
            </a:r>
            <a:endParaRPr sz="1400" dirty="0"/>
          </a:p>
          <a:p>
            <a:pPr marL="342892" indent="-342892">
              <a:lnSpc>
                <a:spcPct val="80000"/>
              </a:lnSpc>
              <a:spcBef>
                <a:spcPts val="434"/>
              </a:spcBef>
              <a:buClr>
                <a:srgbClr val="3C3C3C"/>
              </a:buClr>
              <a:buSzPts val="2170"/>
              <a:buFont typeface="Calibri"/>
              <a:buChar char="•"/>
            </a:pPr>
            <a:r>
              <a:rPr lang="en-GB" sz="1800" dirty="0"/>
              <a:t>Shared mission to provide </a:t>
            </a:r>
            <a:r>
              <a:rPr lang="en-GB" sz="1800" b="1" dirty="0"/>
              <a:t>ADVANCED COMPUTING FOR RESEARCH</a:t>
            </a:r>
          </a:p>
          <a:p>
            <a:pPr marL="342892" indent="-342892">
              <a:lnSpc>
                <a:spcPct val="80000"/>
              </a:lnSpc>
              <a:spcBef>
                <a:spcPts val="434"/>
              </a:spcBef>
              <a:buClr>
                <a:srgbClr val="3C3C3C"/>
              </a:buClr>
              <a:buSzPts val="2170"/>
              <a:buFont typeface="Calibri"/>
              <a:buChar char="•"/>
            </a:pPr>
            <a:r>
              <a:rPr lang="en-GB" sz="1800" dirty="0"/>
              <a:t>Membership </a:t>
            </a:r>
            <a:r>
              <a:rPr lang="en-GB" sz="1800" dirty="0"/>
              <a:t>fees sustain the federation; Projects to advance our services (e.g. EOSC-hub</a:t>
            </a:r>
            <a:r>
              <a:rPr lang="en-GB" sz="1800" dirty="0"/>
              <a:t>)</a:t>
            </a:r>
            <a:endParaRPr sz="18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300771" y="2112223"/>
            <a:ext cx="9027535" cy="3026882"/>
            <a:chOff x="390938" y="2662855"/>
            <a:chExt cx="10983981" cy="3682870"/>
          </a:xfrm>
        </p:grpSpPr>
        <p:pic>
          <p:nvPicPr>
            <p:cNvPr id="6" name="Google Shape;661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0938" y="3110803"/>
              <a:ext cx="3096344" cy="3234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62;p7" descr="Screen Shot 2016-04-12 at 06.03.1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99858" y="3326749"/>
              <a:ext cx="504056" cy="438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663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63752" y="3861048"/>
              <a:ext cx="720080" cy="514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664;p7" descr="Screen Shot 2016-04-12 at 06.10.50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27665" y="3830804"/>
              <a:ext cx="676249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665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19736" y="4437110"/>
              <a:ext cx="1008112" cy="399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666;p7" descr="Screen Shot 2016-04-12 at 06.12.33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772546" y="4293094"/>
              <a:ext cx="515779" cy="50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667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47728" y="5024310"/>
              <a:ext cx="1039726" cy="462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68;p7" descr="Screen Shot 2016-04-12 at 06.15.15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610741" y="4941168"/>
              <a:ext cx="667275" cy="454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69;p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830582" y="5373216"/>
              <a:ext cx="825260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70;p7" descr="Screen Shot 2016-04-12 at 06.16.42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615238" y="5373216"/>
              <a:ext cx="662474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71;p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47728" y="5929512"/>
              <a:ext cx="936104" cy="284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72;p7" descr="Screen Shot 2016-04-12 at 06.20.08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646049" y="5805264"/>
              <a:ext cx="619269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73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543362" y="3291297"/>
              <a:ext cx="567500" cy="42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74;p7" descr="Screen Shot 2016-04-12 at 06.21.52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194175" y="3291298"/>
              <a:ext cx="682439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675;p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687376" y="3795352"/>
              <a:ext cx="473814" cy="473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676;p7" descr="Screen Shot 2016-04-12 at 06.23.26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263441" y="3795352"/>
              <a:ext cx="609476" cy="412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677;p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423551" y="4353747"/>
              <a:ext cx="736245" cy="366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678;p7" descr="Screen Shot 2016-04-12 at 06.24.39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15636" y="4287765"/>
              <a:ext cx="715114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679;p7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369600" y="4786483"/>
              <a:ext cx="774031" cy="365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680;p7" descr="Screen Shot 2016-04-12 at 06.25.59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222050" y="4739240"/>
              <a:ext cx="730012" cy="492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681;p7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5351540" y="5223871"/>
              <a:ext cx="792088" cy="460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682;p7" descr="Screen Shot 2016-04-12 at 06.27.31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236332" y="5295879"/>
              <a:ext cx="699387" cy="36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683;p7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5522452" y="5727925"/>
              <a:ext cx="653736" cy="576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684;p7" descr="Screen Shot 2016-04-12 at 06.29.14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6215639" y="5727925"/>
              <a:ext cx="716651" cy="474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685;p7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7308059" y="3321958"/>
              <a:ext cx="551759" cy="396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686;p7" descr="Screen Shot 2016-04-12 at 06.30.56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7896200" y="3321957"/>
              <a:ext cx="720080" cy="36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687;p7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7002448" y="3789041"/>
              <a:ext cx="811673" cy="415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688;p7" descr="Screen Shot 2016-04-12 at 06.32.18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7938553" y="3789040"/>
              <a:ext cx="660779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689;p7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7074456" y="4221089"/>
              <a:ext cx="765808" cy="371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690;p7" descr="Screen Shot 2016-04-12 at 06.33.46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7938551" y="4293098"/>
              <a:ext cx="678449" cy="417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691;p7" descr="Screen Shot 2016-04-12 at 06.35.56.png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7218470" y="4653136"/>
              <a:ext cx="653164" cy="5758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692;p7" descr="Screen Shot 2016-04-12 at 06.36.08.png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7898333" y="4725145"/>
              <a:ext cx="709002" cy="50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693;p7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7206901" y="5309163"/>
              <a:ext cx="658368" cy="542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694;p7" descr="Screen Shot 2016-04-12 at 06.38.48.png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7865272" y="5309166"/>
              <a:ext cx="733993" cy="477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695;p7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7281197" y="5741211"/>
              <a:ext cx="512064" cy="542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696;p7" descr="Screen Shot 2016-04-12 at 06.40.31.pn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7793262" y="5855885"/>
              <a:ext cx="783404" cy="389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697;p7" descr="Screen Shot 2016-04-12 at 06.45.21.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8976319" y="3356992"/>
              <a:ext cx="549052" cy="476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698;p7" descr="Screen Shot 2016-04-12 at 06.46.02.png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9552382" y="3284984"/>
              <a:ext cx="718372" cy="499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699;p7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8688288" y="4005067"/>
              <a:ext cx="792088" cy="106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700;p7" descr="Screen Shot 2016-04-12 at 06.47.04.png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9599892" y="3861048"/>
              <a:ext cx="699507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701;p7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8832304" y="4149080"/>
              <a:ext cx="719329" cy="542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702;p7" descr="Screen Shot 2016-04-12 at 06.48.21.png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9552383" y="4293099"/>
              <a:ext cx="715392" cy="496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703;p7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8904311" y="4773110"/>
              <a:ext cx="569650" cy="3840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704;p7" descr="Screen Shot 2016-04-12 at 06.49.44.png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9552386" y="4797155"/>
              <a:ext cx="724187" cy="377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705;p7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8864419" y="5412976"/>
              <a:ext cx="687965" cy="68032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" name="Google Shape;706;p7"/>
            <p:cNvCxnSpPr/>
            <p:nvPr/>
          </p:nvCxnSpPr>
          <p:spPr>
            <a:xfrm>
              <a:off x="8832305" y="5229200"/>
              <a:ext cx="1440160" cy="0"/>
            </a:xfrm>
            <a:prstGeom prst="straightConnector1">
              <a:avLst/>
            </a:prstGeom>
            <a:noFill/>
            <a:ln w="889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pic>
          <p:nvPicPr>
            <p:cNvPr id="52" name="Google Shape;707;p7" descr="Screen Shot 2016-04-14 at 17.28.08.png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3863755" y="3303453"/>
              <a:ext cx="714287" cy="5987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708;p7"/>
            <p:cNvSpPr/>
            <p:nvPr/>
          </p:nvSpPr>
          <p:spPr>
            <a:xfrm rot="3333213">
              <a:off x="9409105" y="2569529"/>
              <a:ext cx="1706864" cy="2224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124" y="9606"/>
                  </a:moveTo>
                  <a:lnTo>
                    <a:pt x="70124" y="9606"/>
                  </a:lnTo>
                  <a:cubicBezTo>
                    <a:pt x="95445" y="15243"/>
                    <a:pt x="112217" y="40660"/>
                    <a:pt x="108396" y="67605"/>
                  </a:cubicBezTo>
                  <a:lnTo>
                    <a:pt x="117666" y="71295"/>
                  </a:lnTo>
                  <a:lnTo>
                    <a:pt x="98693" y="75400"/>
                  </a:lnTo>
                  <a:lnTo>
                    <a:pt x="84145" y="57953"/>
                  </a:lnTo>
                  <a:lnTo>
                    <a:pt x="93277" y="61588"/>
                  </a:lnTo>
                  <a:lnTo>
                    <a:pt x="93277" y="61588"/>
                  </a:lnTo>
                  <a:cubicBezTo>
                    <a:pt x="93917" y="42712"/>
                    <a:pt x="83209" y="25939"/>
                    <a:pt x="67723" y="21558"/>
                  </a:cubicBezTo>
                  <a:close/>
                </a:path>
              </a:pathLst>
            </a:custGeom>
            <a:gradFill>
              <a:gsLst>
                <a:gs pos="0">
                  <a:srgbClr val="0E167A"/>
                </a:gs>
                <a:gs pos="100000">
                  <a:srgbClr val="ABABD6"/>
                </a:gs>
              </a:gsLst>
              <a:lin ang="16200000" scaled="0"/>
            </a:gradFill>
            <a:ln w="9525" cap="flat" cmpd="sng">
              <a:solidFill>
                <a:srgbClr val="171E6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09;p7"/>
            <p:cNvSpPr txBox="1"/>
            <p:nvPr/>
          </p:nvSpPr>
          <p:spPr>
            <a:xfrm>
              <a:off x="9004381" y="2662855"/>
              <a:ext cx="2220986" cy="636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>
                <a:buClr>
                  <a:srgbClr val="000000"/>
                </a:buClr>
                <a:buSzPts val="1800"/>
              </a:pPr>
              <a:r>
                <a:rPr lang="en-GB" sz="1400" i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</a:t>
              </a:r>
              <a:br>
                <a:rPr lang="en-GB" sz="1400" i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i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representatives</a:t>
              </a:r>
              <a:endParaRPr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20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ACB1205-2508-D640-BE03-466556CD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7" y="169146"/>
            <a:ext cx="5795534" cy="341632"/>
          </a:xfrm>
        </p:spPr>
        <p:txBody>
          <a:bodyPr/>
          <a:lstStyle/>
          <a:p>
            <a:r>
              <a:rPr lang="en-US" dirty="0"/>
              <a:t>EGI Federation &amp; Cloud federation </a:t>
            </a:r>
            <a:r>
              <a:rPr lang="en-US" sz="1600" dirty="0"/>
              <a:t>(Jun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A7B89E-C70D-8749-8FBF-2483A2353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5" y="747446"/>
            <a:ext cx="5231219" cy="23621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F9A2FBC6-92E8-614C-A058-996B01809522}"/>
              </a:ext>
            </a:extLst>
          </p:cNvPr>
          <p:cNvGraphicFramePr/>
          <p:nvPr/>
        </p:nvGraphicFramePr>
        <p:xfrm>
          <a:off x="6090946" y="598594"/>
          <a:ext cx="40407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7111F3-5ED4-9649-AEC5-A94690566E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100" y="2627233"/>
            <a:ext cx="3164588" cy="2237384"/>
          </a:xfrm>
          <a:prstGeom prst="rect">
            <a:avLst/>
          </a:prstGeom>
          <a:ln>
            <a:solidFill>
              <a:srgbClr val="1B216E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2878" y="3055201"/>
            <a:ext cx="2002030" cy="3116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i="1" dirty="0"/>
              <a:t>Resource </a:t>
            </a:r>
            <a:r>
              <a:rPr lang="en-US" sz="1400" i="1" dirty="0" err="1"/>
              <a:t>centres</a:t>
            </a:r>
            <a:r>
              <a:rPr lang="en-US" sz="1400" i="1" dirty="0"/>
              <a:t> (200+)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380451" y="4805035"/>
            <a:ext cx="1715513" cy="3116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i="1" dirty="0"/>
              <a:t>Cloud </a:t>
            </a:r>
            <a:r>
              <a:rPr lang="en-US" sz="1400" i="1" dirty="0"/>
              <a:t>providers (25)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2367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F2A25E-4497-A347-998F-F49759FF1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901044"/>
            <a:ext cx="7343775" cy="42424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C2FF626-3966-AF49-B8DC-1F4BA687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7" y="169145"/>
            <a:ext cx="6351909" cy="369332"/>
          </a:xfrm>
        </p:spPr>
        <p:txBody>
          <a:bodyPr/>
          <a:lstStyle/>
          <a:p>
            <a:r>
              <a:rPr lang="en-US" dirty="0"/>
              <a:t>A global system of e-</a:t>
            </a:r>
            <a:r>
              <a:rPr lang="en-US" dirty="0" smtClean="0"/>
              <a:t>Infrastructures </a:t>
            </a:r>
            <a:br>
              <a:rPr lang="en-US" dirty="0" smtClean="0"/>
            </a:br>
            <a:r>
              <a:rPr lang="en-US" sz="2000" dirty="0"/>
              <a:t>Secured with Memorandum of Understandings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901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27;p11" descr="Screenshot 2019-03-25 at 14.29.39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6550" y="1"/>
            <a:ext cx="54104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28;p11"/>
          <p:cNvSpPr txBox="1">
            <a:spLocks noGrp="1"/>
          </p:cNvSpPr>
          <p:nvPr>
            <p:ph type="title"/>
          </p:nvPr>
        </p:nvSpPr>
        <p:spPr>
          <a:xfrm>
            <a:off x="1" y="677694"/>
            <a:ext cx="4243175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1D2F45"/>
              </a:buClr>
              <a:buSzPts val="2800"/>
            </a:pPr>
            <a:r>
              <a:rPr lang="en-GB" sz="2200" dirty="0">
                <a:latin typeface="+mn-lt"/>
              </a:rPr>
              <a:t>The EGI Service </a:t>
            </a:r>
            <a:r>
              <a:rPr lang="en-GB" sz="2200" dirty="0">
                <a:latin typeface="+mn-lt"/>
              </a:rPr>
              <a:t>Portfolio:</a:t>
            </a:r>
            <a:r>
              <a:rPr lang="en-GB" sz="2200" dirty="0">
                <a:latin typeface="+mn-lt"/>
              </a:rPr>
              <a:t/>
            </a:r>
            <a:br>
              <a:rPr lang="en-GB" sz="2200" dirty="0">
                <a:latin typeface="+mn-lt"/>
              </a:rPr>
            </a:br>
            <a:r>
              <a:rPr lang="en-GB" sz="2200" u="sng" dirty="0">
                <a:solidFill>
                  <a:schemeClr val="hlink"/>
                </a:solidFill>
                <a:latin typeface="+mn-lt"/>
                <a:hlinkClick r:id="rId3"/>
              </a:rPr>
              <a:t>www.egi.eu/services</a:t>
            </a:r>
            <a:r>
              <a:rPr lang="en-GB" sz="2200" dirty="0">
                <a:latin typeface="+mn-lt"/>
              </a:rPr>
              <a:t> </a:t>
            </a:r>
            <a:br>
              <a:rPr lang="en-GB" sz="2200" dirty="0">
                <a:latin typeface="+mn-lt"/>
              </a:rPr>
            </a:br>
            <a:endParaRPr sz="2200" dirty="0">
              <a:latin typeface="+mn-lt"/>
            </a:endParaRPr>
          </a:p>
        </p:txBody>
      </p:sp>
      <p:sp>
        <p:nvSpPr>
          <p:cNvPr id="6" name="Google Shape;1198;p64"/>
          <p:cNvSpPr/>
          <p:nvPr/>
        </p:nvSpPr>
        <p:spPr>
          <a:xfrm>
            <a:off x="578941" y="2200343"/>
            <a:ext cx="2138347" cy="1049658"/>
          </a:xfrm>
          <a:prstGeom prst="wedgeRoundRectCallout">
            <a:avLst>
              <a:gd name="adj1" fmla="val 59184"/>
              <a:gd name="adj2" fmla="val -88545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14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Most technical services have ready-to-use instances for the ‘long tail of science’</a:t>
            </a:r>
            <a:endParaRPr sz="1200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0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9077" y="169146"/>
            <a:ext cx="6161065" cy="341632"/>
          </a:xfrm>
        </p:spPr>
        <p:txBody>
          <a:bodyPr/>
          <a:lstStyle/>
          <a:p>
            <a:r>
              <a:rPr lang="en-US" dirty="0" smtClean="0"/>
              <a:t>Resource allocation to communities</a:t>
            </a:r>
            <a:endParaRPr lang="en-US" dirty="0"/>
          </a:p>
        </p:txBody>
      </p:sp>
      <p:grpSp>
        <p:nvGrpSpPr>
          <p:cNvPr id="7" name="Google Shape;1184;p64"/>
          <p:cNvGrpSpPr/>
          <p:nvPr/>
        </p:nvGrpSpPr>
        <p:grpSpPr>
          <a:xfrm>
            <a:off x="1063746" y="1938072"/>
            <a:ext cx="1820882" cy="1197554"/>
            <a:chOff x="-252537" y="3530274"/>
            <a:chExt cx="2232248" cy="1468101"/>
          </a:xfrm>
        </p:grpSpPr>
        <p:sp>
          <p:nvSpPr>
            <p:cNvPr id="8" name="Google Shape;1185;p64"/>
            <p:cNvSpPr txBox="1"/>
            <p:nvPr/>
          </p:nvSpPr>
          <p:spPr>
            <a:xfrm>
              <a:off x="-252537" y="4470193"/>
              <a:ext cx="2232248" cy="5281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GB" sz="11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Project/Community representative</a:t>
              </a:r>
              <a:endParaRPr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1186;p64" descr="C:\Users\Krakowian\Google Drive\EGI\Images - icons\women-icon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43477" y="3530274"/>
              <a:ext cx="878548" cy="8046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oogle Shape;1187;p64"/>
          <p:cNvGrpSpPr/>
          <p:nvPr/>
        </p:nvGrpSpPr>
        <p:grpSpPr>
          <a:xfrm>
            <a:off x="3950507" y="1710697"/>
            <a:ext cx="989955" cy="1120013"/>
            <a:chOff x="3779912" y="3296603"/>
            <a:chExt cx="1213602" cy="1373042"/>
          </a:xfrm>
        </p:grpSpPr>
        <p:pic>
          <p:nvPicPr>
            <p:cNvPr id="11" name="Google Shape;1188;p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3150" y="3296603"/>
              <a:ext cx="1078892" cy="1197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89;p64"/>
            <p:cNvSpPr txBox="1"/>
            <p:nvPr/>
          </p:nvSpPr>
          <p:spPr>
            <a:xfrm>
              <a:off x="3779912" y="4348982"/>
              <a:ext cx="1213602" cy="320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GB" sz="11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Negotiator</a:t>
              </a:r>
              <a:endParaRPr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190;p64"/>
          <p:cNvGrpSpPr/>
          <p:nvPr/>
        </p:nvGrpSpPr>
        <p:grpSpPr>
          <a:xfrm>
            <a:off x="6914339" y="2239343"/>
            <a:ext cx="746899" cy="716955"/>
            <a:chOff x="7307272" y="3952019"/>
            <a:chExt cx="1177158" cy="1129965"/>
          </a:xfrm>
        </p:grpSpPr>
        <p:pic>
          <p:nvPicPr>
            <p:cNvPr id="14" name="Google Shape;1191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192;p64"/>
            <p:cNvSpPr txBox="1"/>
            <p:nvPr/>
          </p:nvSpPr>
          <p:spPr>
            <a:xfrm>
              <a:off x="7307272" y="4402943"/>
              <a:ext cx="1177158" cy="679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Grid</a:t>
              </a:r>
              <a:b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sz="1100" b="1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193;p64"/>
          <p:cNvGrpSpPr/>
          <p:nvPr/>
        </p:nvGrpSpPr>
        <p:grpSpPr>
          <a:xfrm>
            <a:off x="7564865" y="1770858"/>
            <a:ext cx="746899" cy="783274"/>
            <a:chOff x="7674809" y="2852936"/>
            <a:chExt cx="1014513" cy="1063922"/>
          </a:xfrm>
        </p:grpSpPr>
        <p:pic>
          <p:nvPicPr>
            <p:cNvPr id="17" name="Google Shape;1194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95;p64"/>
            <p:cNvSpPr txBox="1"/>
            <p:nvPr/>
          </p:nvSpPr>
          <p:spPr>
            <a:xfrm>
              <a:off x="7674809" y="3331638"/>
              <a:ext cx="1014513" cy="585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Cloud</a:t>
              </a:r>
              <a:b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sz="1100" b="1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196;p64"/>
          <p:cNvSpPr/>
          <p:nvPr/>
        </p:nvSpPr>
        <p:spPr>
          <a:xfrm>
            <a:off x="4532234" y="2904333"/>
            <a:ext cx="1227627" cy="1306313"/>
          </a:xfrm>
          <a:prstGeom prst="flowChartMultidocument">
            <a:avLst/>
          </a:prstGeom>
          <a:solidFill>
            <a:srgbClr val="D7E4BD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GB" sz="1100">
                <a:solidFill>
                  <a:srgbClr val="4F6228"/>
                </a:solidFill>
                <a:latin typeface="Arial"/>
                <a:ea typeface="Arial"/>
                <a:cs typeface="Arial"/>
                <a:sym typeface="Arial"/>
              </a:rPr>
              <a:t>Operation Level Agreement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197;p64"/>
          <p:cNvSpPr/>
          <p:nvPr/>
        </p:nvSpPr>
        <p:spPr>
          <a:xfrm>
            <a:off x="3344923" y="2909143"/>
            <a:ext cx="1130844" cy="1215559"/>
          </a:xfrm>
          <a:prstGeom prst="flowChartDocument">
            <a:avLst/>
          </a:prstGeom>
          <a:solidFill>
            <a:srgbClr val="D7E4BD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GB" sz="1100">
                <a:solidFill>
                  <a:srgbClr val="4F6228"/>
                </a:solidFill>
                <a:latin typeface="Arial"/>
                <a:ea typeface="Arial"/>
                <a:cs typeface="Arial"/>
                <a:sym typeface="Arial"/>
              </a:rPr>
              <a:t>Service Level Agreement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198;p64"/>
          <p:cNvSpPr/>
          <p:nvPr/>
        </p:nvSpPr>
        <p:spPr>
          <a:xfrm>
            <a:off x="2561982" y="4310977"/>
            <a:ext cx="1732360" cy="631071"/>
          </a:xfrm>
          <a:prstGeom prst="wedgeRoundRectCallout">
            <a:avLst>
              <a:gd name="adj1" fmla="val 21674"/>
              <a:gd name="adj2" fmla="val -128583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Satisfaction review (every 3/6/12 months)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1199;p64"/>
          <p:cNvGrpSpPr/>
          <p:nvPr/>
        </p:nvGrpSpPr>
        <p:grpSpPr>
          <a:xfrm>
            <a:off x="6350179" y="1769435"/>
            <a:ext cx="746899" cy="724539"/>
            <a:chOff x="7357255" y="3952019"/>
            <a:chExt cx="1177157" cy="1141918"/>
          </a:xfrm>
        </p:grpSpPr>
        <p:pic>
          <p:nvPicPr>
            <p:cNvPr id="23" name="Google Shape;1200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201;p64"/>
            <p:cNvSpPr txBox="1"/>
            <p:nvPr/>
          </p:nvSpPr>
          <p:spPr>
            <a:xfrm>
              <a:off x="7357255" y="4414896"/>
              <a:ext cx="1177157" cy="679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Storage</a:t>
              </a:r>
              <a:b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sz="1100" b="1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1202;p64"/>
          <p:cNvSpPr/>
          <p:nvPr/>
        </p:nvSpPr>
        <p:spPr>
          <a:xfrm>
            <a:off x="2414723" y="1945650"/>
            <a:ext cx="1468453" cy="82233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GB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203;p64"/>
          <p:cNvSpPr/>
          <p:nvPr/>
        </p:nvSpPr>
        <p:spPr>
          <a:xfrm>
            <a:off x="4999201" y="2004388"/>
            <a:ext cx="1292239" cy="763596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GB" sz="11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Conditions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1204;p64"/>
          <p:cNvGrpSpPr/>
          <p:nvPr/>
        </p:nvGrpSpPr>
        <p:grpSpPr>
          <a:xfrm>
            <a:off x="6973081" y="1358276"/>
            <a:ext cx="746899" cy="725958"/>
            <a:chOff x="7413237" y="3952019"/>
            <a:chExt cx="1177157" cy="1144149"/>
          </a:xfrm>
        </p:grpSpPr>
        <p:pic>
          <p:nvPicPr>
            <p:cNvPr id="28" name="Google Shape;1205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1206;p64"/>
            <p:cNvSpPr txBox="1"/>
            <p:nvPr/>
          </p:nvSpPr>
          <p:spPr>
            <a:xfrm>
              <a:off x="7413237" y="4417129"/>
              <a:ext cx="1177157" cy="679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Applic.</a:t>
              </a:r>
              <a:b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100" b="1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sz="1100" b="1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1207;p64"/>
          <p:cNvSpPr/>
          <p:nvPr/>
        </p:nvSpPr>
        <p:spPr>
          <a:xfrm>
            <a:off x="4492398" y="4322558"/>
            <a:ext cx="1820882" cy="631071"/>
          </a:xfrm>
          <a:prstGeom prst="wedgeRoundRectCallout">
            <a:avLst>
              <a:gd name="adj1" fmla="val -22502"/>
              <a:gd name="adj2" fmla="val -101185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reports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1208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1155" y="2700242"/>
            <a:ext cx="469905" cy="46990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209;p64"/>
          <p:cNvSpPr/>
          <p:nvPr/>
        </p:nvSpPr>
        <p:spPr>
          <a:xfrm>
            <a:off x="7524940" y="3103830"/>
            <a:ext cx="778487" cy="26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GB" sz="1100" b="1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sz="1100">
              <a:solidFill>
                <a:srgbClr val="1B2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1210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6391" y="2641505"/>
            <a:ext cx="469905" cy="46990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11;p64"/>
          <p:cNvSpPr/>
          <p:nvPr/>
        </p:nvSpPr>
        <p:spPr>
          <a:xfrm>
            <a:off x="6350178" y="3045093"/>
            <a:ext cx="778487" cy="26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GB" sz="1100" b="1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  <a:endParaRPr sz="1100">
              <a:solidFill>
                <a:srgbClr val="1B2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212;p64"/>
          <p:cNvSpPr/>
          <p:nvPr/>
        </p:nvSpPr>
        <p:spPr>
          <a:xfrm>
            <a:off x="1242443" y="1011419"/>
            <a:ext cx="1732360" cy="631071"/>
          </a:xfrm>
          <a:prstGeom prst="wedgeRoundRectCallout">
            <a:avLst>
              <a:gd name="adj1" fmla="val 45169"/>
              <a:gd name="adj2" fmla="val 129634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Type, number, size, cost, availability, etc.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1213;p64"/>
          <p:cNvSpPr/>
          <p:nvPr/>
        </p:nvSpPr>
        <p:spPr>
          <a:xfrm rot="18919042">
            <a:off x="3443414" y="1692033"/>
            <a:ext cx="765235" cy="42562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214;p64"/>
          <p:cNvSpPr txBox="1"/>
          <p:nvPr/>
        </p:nvSpPr>
        <p:spPr>
          <a:xfrm>
            <a:off x="3004548" y="761892"/>
            <a:ext cx="33456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-GB" sz="1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Trigger the process with </a:t>
            </a:r>
            <a:r>
              <a:rPr lang="en-GB" sz="1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service access order through the EGI Website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38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pillars of operation in EGI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95234" y="2386734"/>
            <a:ext cx="1917236" cy="216139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b="1" dirty="0"/>
              <a:t>Technical tools &amp;</a:t>
            </a:r>
            <a:br>
              <a:rPr lang="en-US" sz="2400" b="1" dirty="0"/>
            </a:br>
            <a:r>
              <a:rPr lang="en-US" sz="2400" b="1" dirty="0"/>
              <a:t>services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663397" y="2386734"/>
            <a:ext cx="1917236" cy="216139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b="1" dirty="0"/>
              <a:t>Distributed operations </a:t>
            </a:r>
            <a:r>
              <a:rPr lang="en-US" sz="2400" b="1" dirty="0" smtClean="0"/>
              <a:t>teams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6128320" y="2386734"/>
            <a:ext cx="1917236" cy="216139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b="1" dirty="0"/>
              <a:t>Processes</a:t>
            </a:r>
          </a:p>
        </p:txBody>
      </p:sp>
      <p:sp>
        <p:nvSpPr>
          <p:cNvPr id="10" name="Up Arrow Callout 9"/>
          <p:cNvSpPr/>
          <p:nvPr/>
        </p:nvSpPr>
        <p:spPr>
          <a:xfrm>
            <a:off x="989807" y="1385784"/>
            <a:ext cx="7223833" cy="1164112"/>
          </a:xfrm>
          <a:prstGeom prst="upArrowCallout">
            <a:avLst>
              <a:gd name="adj1" fmla="val 177094"/>
              <a:gd name="adj2" fmla="val 136466"/>
              <a:gd name="adj3" fmla="val 25000"/>
              <a:gd name="adj4" fmla="val 6497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EGI Service Portfolio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1296" y="910621"/>
            <a:ext cx="2498914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i="1" dirty="0"/>
              <a:t>User communities</a:t>
            </a:r>
          </a:p>
        </p:txBody>
      </p:sp>
    </p:spTree>
    <p:extLst>
      <p:ext uri="{BB962C8B-B14F-4D97-AF65-F5344CB8AC3E}">
        <p14:creationId xmlns:p14="http://schemas.microsoft.com/office/powerpoint/2010/main" val="242329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4AD0ED6-B700-F649-8DDD-54ECDA1B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7" y="89400"/>
            <a:ext cx="6396757" cy="341632"/>
          </a:xfrm>
        </p:spPr>
        <p:txBody>
          <a:bodyPr/>
          <a:lstStyle/>
          <a:p>
            <a:r>
              <a:rPr lang="en-GB" dirty="0" smtClean="0"/>
              <a:t>Pillar 1: Technical tools &amp; services </a:t>
            </a:r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88686658-9335-6D4C-A0AD-46531B4D83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9067491"/>
              </p:ext>
            </p:extLst>
          </p:nvPr>
        </p:nvGraphicFramePr>
        <p:xfrm>
          <a:off x="737377" y="652777"/>
          <a:ext cx="8054197" cy="4230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77FE05-A6C9-8D43-93D8-663579D57CA6}"/>
              </a:ext>
            </a:extLst>
          </p:cNvPr>
          <p:cNvSpPr txBox="1"/>
          <p:nvPr/>
        </p:nvSpPr>
        <p:spPr>
          <a:xfrm>
            <a:off x="42326" y="3551694"/>
            <a:ext cx="1187151" cy="11887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400" dirty="0"/>
              <a:t>Making services </a:t>
            </a:r>
            <a:r>
              <a:rPr lang="en-US" sz="1400" b="1" dirty="0"/>
              <a:t>discoverable</a:t>
            </a:r>
          </a:p>
          <a:p>
            <a:pPr algn="ctr"/>
            <a:r>
              <a:rPr lang="en-US" sz="1400" dirty="0"/>
              <a:t>and </a:t>
            </a:r>
            <a:r>
              <a:rPr lang="en-US" sz="1400" b="1" dirty="0"/>
              <a:t>orderable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5B72F7-4F69-4242-B57C-610BABC605A4}"/>
              </a:ext>
            </a:extLst>
          </p:cNvPr>
          <p:cNvSpPr txBox="1"/>
          <p:nvPr/>
        </p:nvSpPr>
        <p:spPr>
          <a:xfrm>
            <a:off x="332593" y="2458818"/>
            <a:ext cx="1356140" cy="53091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400" dirty="0"/>
              <a:t>Making services </a:t>
            </a:r>
            <a:r>
              <a:rPr lang="en-US" sz="1400" b="1" dirty="0"/>
              <a:t>accessible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AE2354-495E-4F49-8DBD-521C31EC1354}"/>
              </a:ext>
            </a:extLst>
          </p:cNvPr>
          <p:cNvSpPr txBox="1"/>
          <p:nvPr/>
        </p:nvSpPr>
        <p:spPr>
          <a:xfrm>
            <a:off x="6252351" y="777951"/>
            <a:ext cx="1413572" cy="53091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400" dirty="0"/>
              <a:t>Making services</a:t>
            </a:r>
            <a:br>
              <a:rPr lang="en-US" sz="1400" dirty="0"/>
            </a:br>
            <a:r>
              <a:rPr lang="en-US" sz="1400" b="1" dirty="0"/>
              <a:t>robust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A6CEDDF-8268-FA49-9FE4-A0E260819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4084" y="3110083"/>
            <a:ext cx="883819" cy="88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1A956E-88AD-DA41-828D-29EF39AF7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393" y="2366889"/>
            <a:ext cx="715902" cy="673373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4B1591-709F-6D41-97A5-CF1982342C89}"/>
              </a:ext>
            </a:extLst>
          </p:cNvPr>
          <p:cNvSpPr txBox="1"/>
          <p:nvPr/>
        </p:nvSpPr>
        <p:spPr>
          <a:xfrm>
            <a:off x="2001393" y="3040262"/>
            <a:ext cx="715902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Check-in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8CC4A7-D64C-B441-A76A-605DD4F8A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8287" y="3924694"/>
            <a:ext cx="463892" cy="476601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C990ED-CF5D-1949-992B-0706D2695439}"/>
              </a:ext>
            </a:extLst>
          </p:cNvPr>
          <p:cNvSpPr txBox="1"/>
          <p:nvPr/>
        </p:nvSpPr>
        <p:spPr>
          <a:xfrm>
            <a:off x="1737541" y="3931106"/>
            <a:ext cx="979755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Website and 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Marketplace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84CC7B-DFA3-6F4E-8DF6-96B9000387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1062" y="2458819"/>
            <a:ext cx="478075" cy="4557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2699C5A-F3FB-854D-85A0-FBC84CE47E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6083" y="957963"/>
            <a:ext cx="765732" cy="765732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BA4070-B85F-8043-93CD-A232E59C5585}"/>
              </a:ext>
            </a:extLst>
          </p:cNvPr>
          <p:cNvSpPr txBox="1"/>
          <p:nvPr/>
        </p:nvSpPr>
        <p:spPr>
          <a:xfrm>
            <a:off x="6924766" y="2548202"/>
            <a:ext cx="884088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Accounting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991FBC8-E852-5640-85BA-5A3624A1A434}"/>
              </a:ext>
            </a:extLst>
          </p:cNvPr>
          <p:cNvSpPr txBox="1"/>
          <p:nvPr/>
        </p:nvSpPr>
        <p:spPr>
          <a:xfrm>
            <a:off x="5243861" y="1714379"/>
            <a:ext cx="885307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Monitoring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B1AA597-68FF-C842-8B20-09C82E2C8E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1854" y="1002205"/>
            <a:ext cx="619728" cy="6817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39CE518-8A1A-474D-B344-00C97B62EA93}"/>
              </a:ext>
            </a:extLst>
          </p:cNvPr>
          <p:cNvSpPr txBox="1"/>
          <p:nvPr/>
        </p:nvSpPr>
        <p:spPr>
          <a:xfrm>
            <a:off x="3075989" y="1683908"/>
            <a:ext cx="1245213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Configuration DB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616B246-BA2E-C94B-8608-2A75938C72D4}"/>
              </a:ext>
            </a:extLst>
          </p:cNvPr>
          <p:cNvSpPr txBox="1"/>
          <p:nvPr/>
        </p:nvSpPr>
        <p:spPr>
          <a:xfrm>
            <a:off x="1776641" y="777951"/>
            <a:ext cx="1452622" cy="53091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400" b="1" dirty="0"/>
              <a:t>Keep track of </a:t>
            </a:r>
            <a:r>
              <a:rPr lang="en-US" sz="1400" dirty="0"/>
              <a:t>federated </a:t>
            </a:r>
            <a:r>
              <a:rPr lang="en-US" sz="1400" dirty="0"/>
              <a:t>assets</a:t>
            </a:r>
            <a:endParaRPr lang="en-US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C41FDEA-3BED-3348-BA21-D6D072334663}"/>
              </a:ext>
            </a:extLst>
          </p:cNvPr>
          <p:cNvSpPr txBox="1"/>
          <p:nvPr/>
        </p:nvSpPr>
        <p:spPr>
          <a:xfrm>
            <a:off x="7994873" y="3484003"/>
            <a:ext cx="1328955" cy="75020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400" dirty="0"/>
              <a:t>Making </a:t>
            </a:r>
            <a:r>
              <a:rPr lang="en-US" sz="1400" b="1" dirty="0"/>
              <a:t>problems resolvable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49D01EC-8C9E-4542-B9F7-5BC4A0E0FE7B}"/>
              </a:ext>
            </a:extLst>
          </p:cNvPr>
          <p:cNvSpPr txBox="1"/>
          <p:nvPr/>
        </p:nvSpPr>
        <p:spPr>
          <a:xfrm>
            <a:off x="6806721" y="3843719"/>
            <a:ext cx="761747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Helpdesk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413F757-8519-7E4D-8123-60425A9086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1778" y="3648883"/>
            <a:ext cx="609530" cy="689033"/>
          </a:xfrm>
          <a:prstGeom prst="round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C41FDEA-3BED-3348-BA21-D6D072334663}"/>
              </a:ext>
            </a:extLst>
          </p:cNvPr>
          <p:cNvSpPr txBox="1"/>
          <p:nvPr/>
        </p:nvSpPr>
        <p:spPr>
          <a:xfrm>
            <a:off x="7943590" y="2320193"/>
            <a:ext cx="1309910" cy="75020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400" dirty="0"/>
              <a:t>Keeping track of </a:t>
            </a:r>
            <a:r>
              <a:rPr lang="en-US" sz="1400" b="1" dirty="0"/>
              <a:t>resource usage</a:t>
            </a:r>
            <a:endParaRPr lang="en-US" sz="1400" b="1" dirty="0"/>
          </a:p>
        </p:txBody>
      </p:sp>
      <p:sp>
        <p:nvSpPr>
          <p:cNvPr id="38" name="Rounded Rectangular Callout 37"/>
          <p:cNvSpPr/>
          <p:nvPr/>
        </p:nvSpPr>
        <p:spPr>
          <a:xfrm>
            <a:off x="226009" y="1291833"/>
            <a:ext cx="1492855" cy="805313"/>
          </a:xfrm>
          <a:prstGeom prst="wedgeRoundRectCallout">
            <a:avLst>
              <a:gd name="adj1" fmla="val 62669"/>
              <a:gd name="adj2" fmla="val 7177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Enables federated authentication </a:t>
            </a:r>
            <a:r>
              <a:rPr lang="en-US" sz="1200" dirty="0" smtClean="0">
                <a:solidFill>
                  <a:srgbClr val="000000"/>
                </a:solidFill>
              </a:rPr>
              <a:t>across EGI </a:t>
            </a:r>
            <a:r>
              <a:rPr lang="en-US" sz="1200" dirty="0">
                <a:solidFill>
                  <a:srgbClr val="000000"/>
                </a:solidFill>
              </a:rPr>
              <a:t>and community services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1583135" y="102630"/>
            <a:ext cx="1492855" cy="805313"/>
          </a:xfrm>
          <a:prstGeom prst="wedgeRoundRectCallout">
            <a:avLst>
              <a:gd name="adj1" fmla="val 62669"/>
              <a:gd name="adj2" fmla="val 7177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GOCDB is a database of service endpoints. Used </a:t>
            </a:r>
            <a:r>
              <a:rPr lang="en-US" sz="1200" dirty="0" smtClean="0">
                <a:solidFill>
                  <a:srgbClr val="000000"/>
                </a:solidFill>
              </a:rPr>
              <a:t>e.g. by Monitoring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6488518" y="89400"/>
            <a:ext cx="1838882" cy="939438"/>
          </a:xfrm>
          <a:prstGeom prst="wedgeRoundRectCallout">
            <a:avLst>
              <a:gd name="adj1" fmla="val -65316"/>
              <a:gd name="adj2" fmla="val 7525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ARGO determines health of services using ‘test probes’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Opens incident tickets in the Helpdesk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" name="Rounded Rectangular Callout 40"/>
          <p:cNvSpPr/>
          <p:nvPr/>
        </p:nvSpPr>
        <p:spPr>
          <a:xfrm>
            <a:off x="7396127" y="1304210"/>
            <a:ext cx="1579707" cy="939438"/>
          </a:xfrm>
          <a:prstGeom prst="wedgeRoundRectCallout">
            <a:avLst>
              <a:gd name="adj1" fmla="val -42973"/>
              <a:gd name="adj2" fmla="val 8221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APEL supports CPU, GPU, Cloud and storage accounting and trend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0669" y="3937867"/>
            <a:ext cx="1372649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1200" b="1" dirty="0"/>
              <a:t>Run by designated partners for the whole federation.</a:t>
            </a:r>
          </a:p>
        </p:txBody>
      </p:sp>
      <p:sp>
        <p:nvSpPr>
          <p:cNvPr id="37" name="Rounded Rectangular Callout 36"/>
          <p:cNvSpPr/>
          <p:nvPr/>
        </p:nvSpPr>
        <p:spPr>
          <a:xfrm>
            <a:off x="3113342" y="4310171"/>
            <a:ext cx="1444048" cy="805313"/>
          </a:xfrm>
          <a:prstGeom prst="wedgeRoundRectCallout">
            <a:avLst>
              <a:gd name="adj1" fmla="val -68685"/>
              <a:gd name="adj2" fmla="val -4187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A ‘</a:t>
            </a:r>
            <a:r>
              <a:rPr lang="en-US" sz="1200" dirty="0" err="1">
                <a:solidFill>
                  <a:srgbClr val="000000"/>
                </a:solidFill>
              </a:rPr>
              <a:t>webshop</a:t>
            </a:r>
            <a:r>
              <a:rPr lang="en-US" sz="1200" dirty="0">
                <a:solidFill>
                  <a:srgbClr val="000000"/>
                </a:solidFill>
              </a:rPr>
              <a:t>’ to find </a:t>
            </a:r>
            <a:r>
              <a:rPr lang="en-US" sz="1200" dirty="0" smtClean="0">
                <a:solidFill>
                  <a:srgbClr val="000000"/>
                </a:solidFill>
              </a:rPr>
              <a:t>services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&amp; instances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smtClean="0">
                <a:solidFill>
                  <a:srgbClr val="000000"/>
                </a:solidFill>
              </a:rPr>
              <a:t>to request </a:t>
            </a:r>
            <a:r>
              <a:rPr lang="en-US" sz="1200" dirty="0">
                <a:solidFill>
                  <a:srgbClr val="000000"/>
                </a:solidFill>
              </a:rPr>
              <a:t>access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074021" y="4166419"/>
            <a:ext cx="1579707" cy="939438"/>
          </a:xfrm>
          <a:prstGeom prst="wedgeRoundRectCallout">
            <a:avLst>
              <a:gd name="adj1" fmla="val 74066"/>
              <a:gd name="adj2" fmla="val -4403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Distributed helpdesk connects users, providers and monitor system</a:t>
            </a:r>
          </a:p>
        </p:txBody>
      </p:sp>
    </p:spTree>
    <p:extLst>
      <p:ext uri="{BB962C8B-B14F-4D97-AF65-F5344CB8AC3E}">
        <p14:creationId xmlns:p14="http://schemas.microsoft.com/office/powerpoint/2010/main" val="216002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37" grpId="0" animBg="1"/>
      <p:bldP spid="42" grpId="0" animBg="1"/>
    </p:bldLst>
  </p:timing>
</p:sld>
</file>

<file path=ppt/theme/theme1.xml><?xml version="1.0" encoding="utf-8"?>
<a:theme xmlns:a="http://schemas.openxmlformats.org/drawingml/2006/main" name="HO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4" id="{7C5029F1-00BE-2B44-B454-06AA800CF9F9}" vid="{9254BDBA-A442-6641-BDD7-13CD9AD537E3}"/>
    </a:ext>
  </a:extLst>
</a:theme>
</file>

<file path=ppt/theme/theme2.xml><?xml version="1.0" encoding="utf-8"?>
<a:theme xmlns:a="http://schemas.openxmlformats.org/drawingml/2006/main" name="CONTENT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4" id="{7C5029F1-00BE-2B44-B454-06AA800CF9F9}" vid="{78CEAF70-B4CA-EE4E-B0A6-1F76BBE7DF7A}"/>
    </a:ext>
  </a:extLst>
</a:theme>
</file>

<file path=ppt/theme/theme3.xml><?xml version="1.0" encoding="utf-8"?>
<a:theme xmlns:a="http://schemas.openxmlformats.org/drawingml/2006/main" name="SECTION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4" id="{7C5029F1-00BE-2B44-B454-06AA800CF9F9}" vid="{55F7FF5E-F6E5-0840-A8C8-8B0B5F02AB4E}"/>
    </a:ext>
  </a:extLst>
</a:theme>
</file>

<file path=ppt/theme/theme4.xml><?xml version="1.0" encoding="utf-8"?>
<a:theme xmlns:a="http://schemas.openxmlformats.org/drawingml/2006/main" name="END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4" id="{7C5029F1-00BE-2B44-B454-06AA800CF9F9}" vid="{A9EC9DA2-D618-F946-8998-C7282AD0445E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HOME</Template>
  <TotalTime>4469</TotalTime>
  <Words>1177</Words>
  <Application>Microsoft Macintosh PowerPoint</Application>
  <PresentationFormat>On-screen Show (16:9)</PresentationFormat>
  <Paragraphs>214</Paragraphs>
  <Slides>18</Slides>
  <Notes>3</Notes>
  <HiddenSlides>4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HOME</vt:lpstr>
      <vt:lpstr>CONTENT</vt:lpstr>
      <vt:lpstr>SECTION</vt:lpstr>
      <vt:lpstr>END</vt:lpstr>
      <vt:lpstr>Tema di Office</vt:lpstr>
      <vt:lpstr>EGI HTC (Cluster) and Cloud Federation Implementation</vt:lpstr>
      <vt:lpstr>Outline</vt:lpstr>
      <vt:lpstr>EGI: Federation of national e-infrastructures</vt:lpstr>
      <vt:lpstr>EGI Federation &amp; Cloud federation (Jun 2019)</vt:lpstr>
      <vt:lpstr>A global system of e-Infrastructures  Secured with Memorandum of Understandings</vt:lpstr>
      <vt:lpstr>The EGI Service Portfolio: www.egi.eu/services  </vt:lpstr>
      <vt:lpstr>Resource allocation to communities</vt:lpstr>
      <vt:lpstr>The pillars of operation in EGI</vt:lpstr>
      <vt:lpstr>Pillar 1: Technical tools &amp; services </vt:lpstr>
      <vt:lpstr>EGI Internal Service Portfolio</vt:lpstr>
      <vt:lpstr>Pillar 2: Distributed operations team</vt:lpstr>
      <vt:lpstr>Pillar 3: Processes </vt:lpstr>
      <vt:lpstr>Operations impact</vt:lpstr>
      <vt:lpstr>The European HPC partnership: PRACE (The Partnership for Advanced Computing in Europe) </vt:lpstr>
      <vt:lpstr>PowerPoint Presentation</vt:lpstr>
      <vt:lpstr>EGI Cloud IaaS: access layers</vt:lpstr>
      <vt:lpstr>The EGI Cloud federation in action</vt:lpstr>
      <vt:lpstr>Funding Model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Bjorn Backeberg</dc:creator>
  <cp:lastModifiedBy>Gergely Sipos</cp:lastModifiedBy>
  <cp:revision>118</cp:revision>
  <cp:lastPrinted>2019-06-26T13:08:40Z</cp:lastPrinted>
  <dcterms:created xsi:type="dcterms:W3CDTF">2019-03-26T10:15:10Z</dcterms:created>
  <dcterms:modified xsi:type="dcterms:W3CDTF">2019-11-11T15:36:01Z</dcterms:modified>
</cp:coreProperties>
</file>