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2" r:id="rId2"/>
    <p:sldMasterId id="2147483707" r:id="rId3"/>
    <p:sldMasterId id="2147483727" r:id="rId4"/>
    <p:sldMasterId id="2147483749" r:id="rId5"/>
  </p:sldMasterIdLst>
  <p:notesMasterIdLst>
    <p:notesMasterId r:id="rId14"/>
  </p:notesMasterIdLst>
  <p:handoutMasterIdLst>
    <p:handoutMasterId r:id="rId15"/>
  </p:handoutMasterIdLst>
  <p:sldIdLst>
    <p:sldId id="387" r:id="rId6"/>
    <p:sldId id="407" r:id="rId7"/>
    <p:sldId id="430" r:id="rId8"/>
    <p:sldId id="512" r:id="rId9"/>
    <p:sldId id="548" r:id="rId10"/>
    <p:sldId id="559" r:id="rId11"/>
    <p:sldId id="563" r:id="rId12"/>
    <p:sldId id="596" r:id="rId1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Andreozzi" initials="" lastIdx="6" clrIdx="0"/>
  <p:cmAuthor id="1" name="Michel Dresch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24538C"/>
    <a:srgbClr val="FFCE33"/>
    <a:srgbClr val="37CBFF"/>
    <a:srgbClr val="0A82B8"/>
    <a:srgbClr val="0000FF"/>
    <a:srgbClr val="2E81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5632" autoAdjust="0"/>
  </p:normalViewPr>
  <p:slideViewPr>
    <p:cSldViewPr>
      <p:cViewPr varScale="1">
        <p:scale>
          <a:sx n="59" d="100"/>
          <a:sy n="59" d="100"/>
        </p:scale>
        <p:origin x="-21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E00A56B-E23C-4C44-8D6B-91902FAE9F19}" type="datetimeFigureOut">
              <a:rPr lang="en-GB" smtClean="0"/>
              <a:pPr/>
              <a:t>19/08/2013</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3A00092-059F-4A9C-84BE-7C6F2DD8083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F99C0BA9-8270-461C-BA30-E325EBD4642F}" type="datetimeFigureOut">
              <a:rPr lang="en-US"/>
              <a:pPr>
                <a:defRPr/>
              </a:pPr>
              <a:t>8/19/2013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B86FC97E-D4CA-4D5D-8F3D-BA3B2C598123}" type="slidenum">
              <a:rPr lang="en-US"/>
              <a:pPr>
                <a:defRPr/>
              </a:pPr>
              <a:t>‹#›</a:t>
            </a:fld>
            <a:endParaRPr lang="en-US"/>
          </a:p>
        </p:txBody>
      </p:sp>
    </p:spTree>
    <p:extLst>
      <p:ext uri="{BB962C8B-B14F-4D97-AF65-F5344CB8AC3E}">
        <p14:creationId xmlns:p14="http://schemas.microsoft.com/office/powerpoint/2010/main" xmlns="" val="3319969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uments.egi.eu/document/10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E-Infrastructures are geographically distributed computing resources and data storage facilities linked by high-performance networks. They allow scientists to share information securely, analyse data efficiently and collaborate with colleagues worldwide. </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They are an essential part of modern scientific research and a driver for economic growth. </a:t>
            </a:r>
            <a:endParaRPr lang="en-GB" sz="120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The European Grid Infrastructure (EGI) was established in 2010 building on over a decade of investment by national governments and the European Commission. EGI</a:t>
            </a:r>
            <a:r>
              <a:rPr lang="en-US" sz="1200" kern="1200" baseline="0" smtClean="0">
                <a:solidFill>
                  <a:schemeClr val="tx1"/>
                </a:solidFill>
                <a:latin typeface="+mn-lt"/>
                <a:ea typeface="+mn-ea"/>
                <a:cs typeface="+mn-cs"/>
              </a:rPr>
              <a:t> is </a:t>
            </a:r>
            <a:r>
              <a:rPr lang="en-US" sz="1200" kern="1200" smtClean="0">
                <a:solidFill>
                  <a:schemeClr val="tx1"/>
                </a:solidFill>
                <a:latin typeface="+mn-lt"/>
                <a:ea typeface="+mn-ea"/>
                <a:cs typeface="+mn-cs"/>
              </a:rPr>
              <a:t>a European-wide federation of national computing and data storage resources. Its aim is to support cutting-edge research, innovation and knowledge transfer in Europe. EGI federates resources</a:t>
            </a:r>
            <a:r>
              <a:rPr lang="en-US" sz="1200" kern="1200" baseline="0" smtClean="0">
                <a:solidFill>
                  <a:schemeClr val="tx1"/>
                </a:solidFill>
                <a:latin typeface="+mn-lt"/>
                <a:ea typeface="+mn-ea"/>
                <a:cs typeface="+mn-cs"/>
              </a:rPr>
              <a:t> from various resource centres, mainly from research insitututes and universities. These centres provide computer clusters, storage servers, applications and human support services for secure access and sharing. EGI</a:t>
            </a:r>
            <a:r>
              <a:rPr lang="en-US" sz="1200" kern="1200" smtClean="0">
                <a:solidFill>
                  <a:schemeClr val="tx1"/>
                </a:solidFill>
                <a:latin typeface="+mn-lt"/>
                <a:ea typeface="+mn-ea"/>
                <a:cs typeface="+mn-cs"/>
              </a:rPr>
              <a:t> provides these services to European researchers and their international collaborators.</a:t>
            </a:r>
            <a:endParaRPr lang="en-GB" sz="120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EGI is coordinated by EGI.eu, a not-for-profit foundation based in Amsterdam</a:t>
            </a:r>
            <a:r>
              <a:rPr lang="en-US" sz="1200" kern="1200" baseline="0" smtClean="0">
                <a:solidFill>
                  <a:schemeClr val="tx1"/>
                </a:solidFill>
                <a:latin typeface="+mn-lt"/>
                <a:ea typeface="+mn-ea"/>
                <a:cs typeface="+mn-cs"/>
              </a:rPr>
              <a:t> and owned by </a:t>
            </a:r>
            <a:r>
              <a:rPr lang="en-US" sz="1200" kern="1200" smtClean="0">
                <a:solidFill>
                  <a:schemeClr val="tx1"/>
                </a:solidFill>
                <a:latin typeface="+mn-lt"/>
                <a:ea typeface="+mn-ea"/>
                <a:cs typeface="+mn-cs"/>
              </a:rPr>
              <a:t>EGI’s participants, the National Grid Infrastructures (NGIs).</a:t>
            </a:r>
            <a:endParaRPr lang="en-GB" smtClean="0"/>
          </a:p>
          <a:p>
            <a:endParaRPr lang="en-GB"/>
          </a:p>
        </p:txBody>
      </p:sp>
      <p:sp>
        <p:nvSpPr>
          <p:cNvPr id="4" name="Slide Number Placeholder 3"/>
          <p:cNvSpPr>
            <a:spLocks noGrp="1"/>
          </p:cNvSpPr>
          <p:nvPr>
            <p:ph type="sldNum" sz="quarter" idx="10"/>
          </p:nvPr>
        </p:nvSpPr>
        <p:spPr/>
        <p:txBody>
          <a:bodyPr/>
          <a:lstStyle/>
          <a:p>
            <a:fld id="{FBA1245F-3694-43FD-8D36-CA6D0F24C357}" type="slidenum">
              <a:rPr lang="en-GB" smtClean="0"/>
              <a:pPr/>
              <a:t>2</a:t>
            </a:fld>
            <a:endParaRPr lang="en-GB"/>
          </a:p>
        </p:txBody>
      </p:sp>
    </p:spTree>
    <p:extLst>
      <p:ext uri="{BB962C8B-B14F-4D97-AF65-F5344CB8AC3E}">
        <p14:creationId xmlns:p14="http://schemas.microsoft.com/office/powerpoint/2010/main" xmlns="" val="314509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EGI federates resources from Europe and collaborates with peer-infrastructrues from the US, South</a:t>
            </a:r>
            <a:r>
              <a:rPr lang="en-US" sz="1200" kern="1200" baseline="0" smtClean="0">
                <a:solidFill>
                  <a:schemeClr val="tx1"/>
                </a:solidFill>
                <a:latin typeface="+mn-lt"/>
                <a:ea typeface="+mn-ea"/>
                <a:cs typeface="+mn-cs"/>
              </a:rPr>
              <a:t> America and Asia Pacific. These infrastructures together operate a computer network that federates resources from 340 centres, </a:t>
            </a:r>
            <a:r>
              <a:rPr lang="en-US" sz="1200" kern="1200" smtClean="0">
                <a:solidFill>
                  <a:schemeClr val="tx1"/>
                </a:solidFill>
                <a:latin typeface="+mn-lt"/>
                <a:ea typeface="+mn-ea"/>
                <a:cs typeface="+mn-cs"/>
              </a:rPr>
              <a:t>supporting in excess of 1.6 million computing jobs per day. As of today, the storage</a:t>
            </a:r>
            <a:r>
              <a:rPr lang="en-US" sz="1200" kern="1200" baseline="0" smtClean="0">
                <a:solidFill>
                  <a:schemeClr val="tx1"/>
                </a:solidFill>
                <a:latin typeface="+mn-lt"/>
                <a:ea typeface="+mn-ea"/>
                <a:cs typeface="+mn-cs"/>
              </a:rPr>
              <a:t> resources that are part of this network provide 235 PB disk and 170 PB tape based capacity.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smtClean="0">
              <a:solidFill>
                <a:schemeClr val="tx1"/>
              </a:solidFill>
              <a:latin typeface="+mn-lt"/>
              <a:ea typeface="+mn-ea"/>
              <a:cs typeface="+mn-cs"/>
            </a:endParaRPr>
          </a:p>
          <a:p>
            <a:r>
              <a:rPr lang="en-GB" smtClean="0"/>
              <a:t>Statistics were taken from</a:t>
            </a:r>
            <a:r>
              <a:rPr lang="en-GB" baseline="0" smtClean="0"/>
              <a:t> the EGI Metrics Portal:</a:t>
            </a:r>
          </a:p>
          <a:p>
            <a:r>
              <a:rPr lang="en-GB" b="1" smtClean="0"/>
              <a:t>http://metrics.egi.eu/</a:t>
            </a:r>
          </a:p>
          <a:p>
            <a:endParaRPr lang="en-GB" smtClean="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83F44DB-86A4-40C3-95A9-79035FE118CE}" type="slidenum">
              <a:rPr lang="en-US"/>
              <a:pPr>
                <a:defRPr/>
              </a:pPr>
              <a:t>4</a:t>
            </a:fld>
            <a:endParaRPr lang="en-US"/>
          </a:p>
        </p:txBody>
      </p:sp>
      <p:sp>
        <p:nvSpPr>
          <p:cNvPr id="77827" name="Slide Image Placeholder 1"/>
          <p:cNvSpPr>
            <a:spLocks noGrp="1" noRot="1" noChangeAspect="1" noTextEdit="1"/>
          </p:cNvSpPr>
          <p:nvPr>
            <p:ph type="sldImg"/>
          </p:nvPr>
        </p:nvSpPr>
        <p:spPr bwMode="auto">
          <a:xfrm>
            <a:off x="993775" y="769938"/>
            <a:ext cx="5113338" cy="3836987"/>
          </a:xfrm>
          <a:noFill/>
          <a:ln>
            <a:solidFill>
              <a:srgbClr val="000000"/>
            </a:solidFill>
            <a:miter lim="800000"/>
            <a:headEnd/>
            <a:tailEnd/>
          </a:ln>
        </p:spPr>
      </p:sp>
      <p:sp>
        <p:nvSpPr>
          <p:cNvPr id="77828" name="Notes Placeholder 2"/>
          <p:cNvSpPr>
            <a:spLocks noGrp="1"/>
          </p:cNvSpPr>
          <p:nvPr>
            <p:ph type="body" idx="1"/>
          </p:nvPr>
        </p:nvSpPr>
        <p:spPr bwMode="auto">
          <a:xfrm>
            <a:off x="709930" y="4863219"/>
            <a:ext cx="5679440" cy="4602022"/>
          </a:xfrm>
          <a:noFill/>
        </p:spPr>
        <p:txBody>
          <a:bodyPr wrap="square" lIns="99691" tIns="49846" rIns="99691" bIns="49846"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EGI serves more than 22,000 researchers with the distributed storage and computing resources they need for their work. From large, international collaborations, such as the high-energy particle pysics experiments</a:t>
            </a:r>
            <a:r>
              <a:rPr lang="en-US" sz="1200" kern="1200" baseline="0" smtClean="0">
                <a:solidFill>
                  <a:schemeClr val="tx1"/>
                </a:solidFill>
                <a:latin typeface="+mn-lt"/>
                <a:ea typeface="+mn-ea"/>
                <a:cs typeface="+mn-cs"/>
              </a:rPr>
              <a:t> at CERN,</a:t>
            </a:r>
            <a:r>
              <a:rPr lang="en-US" sz="1200" kern="1200" smtClean="0">
                <a:solidFill>
                  <a:schemeClr val="tx1"/>
                </a:solidFill>
                <a:latin typeface="+mn-lt"/>
                <a:ea typeface="+mn-ea"/>
                <a:cs typeface="+mn-cs"/>
              </a:rPr>
              <a:t> to small independent labs and individual scientists EGI provides resources,</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software, tools and services through a network of resource centres across the globe.</a:t>
            </a:r>
            <a:endParaRPr lang="en-GB"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The added value of EGI covers all disciplines from the humanities to high energy and nuclear physics. The large, structured communities sign Memorandum</a:t>
            </a:r>
            <a:r>
              <a:rPr lang="en-US" sz="1200" kern="1200" baseline="0" smtClean="0">
                <a:solidFill>
                  <a:schemeClr val="tx1"/>
                </a:solidFill>
                <a:latin typeface="+mn-lt"/>
                <a:ea typeface="+mn-ea"/>
                <a:cs typeface="+mn-cs"/>
              </a:rPr>
              <a:t> of Understanding with EGI to secure the resources and services they need for their work from the infrastructure. Smaller communities and research labs can establish Virtual Organisations to get access to certain resources and applications from EGI. Individual researchers can join virtual organisations and can access resources and applications that are allocated for these from EGI.</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smtClean="0">
                <a:solidFill>
                  <a:schemeClr val="tx1"/>
                </a:solidFill>
                <a:latin typeface="+mn-lt"/>
                <a:ea typeface="+mn-ea"/>
                <a:cs typeface="+mn-cs"/>
              </a:rPr>
              <a:t>EGI signed or in the process of signing MoUs with several communities, and operates services for around 230 Virtual Organisations. </a:t>
            </a:r>
          </a:p>
        </p:txBody>
      </p:sp>
      <p:sp>
        <p:nvSpPr>
          <p:cNvPr id="77829" name="Slide Number Placeholder 3"/>
          <p:cNvSpPr txBox="1">
            <a:spLocks noGrp="1"/>
          </p:cNvSpPr>
          <p:nvPr/>
        </p:nvSpPr>
        <p:spPr bwMode="auto">
          <a:xfrm>
            <a:off x="4022937" y="9722883"/>
            <a:ext cx="3074720" cy="509954"/>
          </a:xfrm>
          <a:prstGeom prst="rect">
            <a:avLst/>
          </a:prstGeom>
          <a:noFill/>
          <a:ln w="9525">
            <a:noFill/>
            <a:miter lim="800000"/>
            <a:headEnd/>
            <a:tailEnd/>
          </a:ln>
        </p:spPr>
        <p:txBody>
          <a:bodyPr lIns="99691" tIns="49846" rIns="99691" bIns="49846" anchor="b"/>
          <a:lstStyle/>
          <a:p>
            <a:pPr algn="r" defTabSz="997356"/>
            <a:fld id="{7281E7F1-741A-49CF-B8E1-E0D812CAC574}" type="slidenum">
              <a:rPr lang="en-GB" sz="1300"/>
              <a:pPr algn="r" defTabSz="997356"/>
              <a:t>4</a:t>
            </a:fld>
            <a:endParaRPr lang="en-GB"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Operational Infrastructure:</a:t>
            </a:r>
            <a:endParaRPr lang="en-GB" sz="1200" kern="1200" baseline="0" smtClean="0">
              <a:solidFill>
                <a:schemeClr val="tx1"/>
              </a:solidFill>
              <a:latin typeface="+mn-lt"/>
              <a:ea typeface="+mn-ea"/>
              <a:cs typeface="+mn-cs"/>
            </a:endParaRPr>
          </a:p>
          <a:p>
            <a:r>
              <a:rPr lang="en-GB" sz="1200" kern="1200" baseline="0" smtClean="0">
                <a:solidFill>
                  <a:schemeClr val="tx1"/>
                </a:solidFill>
                <a:latin typeface="+mn-lt"/>
                <a:ea typeface="+mn-ea"/>
                <a:cs typeface="+mn-cs"/>
              </a:rPr>
              <a:t>- Support the currently deployed commonly used grid services and their evolution in demand to the use from current and new research communities. Help pan-European research infrastructures scale out the uniform operation of their functional services across Europe.</a:t>
            </a:r>
          </a:p>
          <a:p>
            <a:r>
              <a:rPr lang="en-GB" sz="1200" kern="1200" baseline="0" smtClean="0">
                <a:solidFill>
                  <a:schemeClr val="tx1"/>
                </a:solidFill>
                <a:latin typeface="+mn-lt"/>
                <a:ea typeface="+mn-ea"/>
                <a:cs typeface="+mn-cs"/>
              </a:rPr>
              <a:t>- Integrate the institutional private clouds emerging in the public sector with public clouds coming from the commercial sector to provide a uniform capability to new research</a:t>
            </a:r>
          </a:p>
          <a:p>
            <a:r>
              <a:rPr lang="en-GB" sz="1200" kern="1200" baseline="0" smtClean="0">
                <a:solidFill>
                  <a:schemeClr val="tx1"/>
                </a:solidFill>
                <a:latin typeface="+mn-lt"/>
                <a:ea typeface="+mn-ea"/>
                <a:cs typeface="+mn-cs"/>
              </a:rPr>
              <a:t>communities to deploy and operate the virtual research environments they need across Europe.</a:t>
            </a:r>
          </a:p>
          <a:p>
            <a:endParaRPr lang="en-GB" sz="1200" kern="1200" baseline="0" smtClean="0">
              <a:solidFill>
                <a:schemeClr val="tx1"/>
              </a:solidFill>
              <a:latin typeface="+mn-lt"/>
              <a:ea typeface="+mn-ea"/>
              <a:cs typeface="+mn-cs"/>
            </a:endParaRPr>
          </a:p>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Virtual Research Environments:</a:t>
            </a:r>
            <a:r>
              <a:rPr lang="en-GB" sz="1200" b="0" kern="1200" baseline="0" smtClean="0">
                <a:solidFill>
                  <a:schemeClr val="tx1"/>
                </a:solidFill>
                <a:latin typeface="+mn-lt"/>
                <a:ea typeface="+mn-ea"/>
                <a:cs typeface="+mn-cs"/>
              </a:rPr>
              <a:t> A key requirement to the wider scale adoption of e-</a:t>
            </a:r>
            <a:r>
              <a:rPr lang="en-GB" sz="1200" kern="1200" baseline="0" smtClean="0">
                <a:solidFill>
                  <a:schemeClr val="tx1"/>
                </a:solidFill>
                <a:latin typeface="+mn-lt"/>
                <a:ea typeface="+mn-ea"/>
                <a:cs typeface="+mn-cs"/>
              </a:rPr>
              <a:t>Infrastructures is the ability for individual researcher and research collaborations to personalise the virtual research environments (spanning the low-level platform services to the user interface used by the researcher) needed by a particular research community to undertake their research.</a:t>
            </a:r>
            <a:endParaRPr lang="en-GB" smtClean="0"/>
          </a:p>
          <a:p>
            <a:endParaRPr lang="en-GB" smtClean="0"/>
          </a:p>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Community &amp; Coordination: </a:t>
            </a:r>
            <a:r>
              <a:rPr lang="en-GB" sz="1200" b="0" kern="1200" baseline="0" smtClean="0">
                <a:solidFill>
                  <a:schemeClr val="tx1"/>
                </a:solidFill>
                <a:latin typeface="+mn-lt"/>
                <a:ea typeface="+mn-ea"/>
                <a:cs typeface="+mn-cs"/>
              </a:rPr>
              <a:t>The network of national interfaces linked to a European </a:t>
            </a:r>
            <a:r>
              <a:rPr lang="en-GB" sz="1200" kern="1200" baseline="0" smtClean="0">
                <a:solidFill>
                  <a:schemeClr val="tx1"/>
                </a:solidFill>
                <a:latin typeface="+mn-lt"/>
                <a:ea typeface="+mn-ea"/>
                <a:cs typeface="+mn-cs"/>
              </a:rPr>
              <a:t>coordination body that provides governance to the community and the continued development of that community and the ecosystem it supports through communication, outreach, support and marketing events.</a:t>
            </a:r>
          </a:p>
          <a:p>
            <a:endParaRPr lang="en-GB" sz="1200" kern="1200" baseline="0" smtClean="0">
              <a:solidFill>
                <a:schemeClr val="tx1"/>
              </a:solidFill>
              <a:latin typeface="+mn-lt"/>
              <a:ea typeface="+mn-ea"/>
              <a:cs typeface="+mn-cs"/>
            </a:endParaRPr>
          </a:p>
          <a:p>
            <a:endParaRPr lang="en-GB" smtClean="0"/>
          </a:p>
          <a:p>
            <a:r>
              <a:rPr lang="en-GB" smtClean="0"/>
              <a:t>For further information</a:t>
            </a:r>
            <a:r>
              <a:rPr lang="en-GB" baseline="0" smtClean="0"/>
              <a:t> </a:t>
            </a:r>
            <a:r>
              <a:rPr lang="en-GB" smtClean="0"/>
              <a:t>refer to: </a:t>
            </a:r>
          </a:p>
          <a:p>
            <a:r>
              <a:rPr lang="en-GB" b="0" smtClean="0"/>
              <a:t>EGI Strategic Plan</a:t>
            </a:r>
            <a:r>
              <a:rPr lang="en-GB" b="0" baseline="0" smtClean="0"/>
              <a:t> – </a:t>
            </a:r>
            <a:r>
              <a:rPr lang="en-GB" b="0" smtClean="0"/>
              <a:t>Seeking New Horizons:</a:t>
            </a:r>
            <a:r>
              <a:rPr lang="en-GB" b="0" baseline="0" smtClean="0"/>
              <a:t> EGI’s Role in 2020. Availabile online at </a:t>
            </a:r>
            <a:r>
              <a:rPr lang="en-GB" b="0" smtClean="0">
                <a:hlinkClick r:id="rId3"/>
              </a:rPr>
              <a:t>https://documents.egi.eu/document/1098</a:t>
            </a:r>
            <a:r>
              <a:rPr lang="en-GB" b="0" smtClean="0"/>
              <a:t>.</a:t>
            </a:r>
            <a:r>
              <a:rPr lang="en-GB" b="0" baseline="0" smtClean="0"/>
              <a:t> </a:t>
            </a:r>
            <a:endParaRPr lang="en-GB" b="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smtClean="0">
                <a:solidFill>
                  <a:schemeClr val="tx1"/>
                </a:solidFill>
                <a:latin typeface="+mn-lt"/>
                <a:ea typeface="+mn-ea"/>
                <a:cs typeface="+mn-cs"/>
              </a:rPr>
              <a:t>The EGI Applications Database (AppDB) is a repository</a:t>
            </a:r>
            <a:r>
              <a:rPr lang="en-GB" sz="1200" kern="1200" baseline="0" smtClean="0">
                <a:solidFill>
                  <a:schemeClr val="tx1"/>
                </a:solidFill>
                <a:latin typeface="+mn-lt"/>
                <a:ea typeface="+mn-ea"/>
                <a:cs typeface="+mn-cs"/>
              </a:rPr>
              <a:t> </a:t>
            </a:r>
            <a:r>
              <a:rPr lang="en-GB" sz="1200" kern="1200" smtClean="0">
                <a:solidFill>
                  <a:schemeClr val="tx1"/>
                </a:solidFill>
                <a:latin typeface="+mn-lt"/>
                <a:ea typeface="+mn-ea"/>
                <a:cs typeface="+mn-cs"/>
              </a:rPr>
              <a:t>that stores and provides software and information about software to EGI members, and to the general public about:</a:t>
            </a:r>
          </a:p>
          <a:p>
            <a:pPr lvl="0">
              <a:buFont typeface="Arial" pitchFamily="34" charset="0"/>
              <a:buChar char="•"/>
            </a:pPr>
            <a:r>
              <a:rPr lang="en-GB" sz="1200" kern="1200" smtClean="0">
                <a:solidFill>
                  <a:schemeClr val="tx1"/>
                </a:solidFill>
                <a:latin typeface="+mn-lt"/>
                <a:ea typeface="+mn-ea"/>
                <a:cs typeface="+mn-cs"/>
              </a:rPr>
              <a:t>tailor-made scientific applications that are integrated with the EGI production infrastructure, or with some EGI partner infrastructure (for example with a desktop grid). </a:t>
            </a:r>
          </a:p>
          <a:p>
            <a:pPr lvl="0">
              <a:buFont typeface="Arial" pitchFamily="34" charset="0"/>
              <a:buChar char="•"/>
            </a:pPr>
            <a:r>
              <a:rPr lang="en-GB" sz="1200" kern="1200" smtClean="0">
                <a:solidFill>
                  <a:schemeClr val="tx1"/>
                </a:solidFill>
                <a:latin typeface="+mn-lt"/>
                <a:ea typeface="+mn-ea"/>
                <a:cs typeface="+mn-cs"/>
              </a:rPr>
              <a:t>Environments</a:t>
            </a:r>
            <a:r>
              <a:rPr lang="en-GB" sz="1200" kern="1200" baseline="0" smtClean="0">
                <a:solidFill>
                  <a:schemeClr val="tx1"/>
                </a:solidFill>
                <a:latin typeface="+mn-lt"/>
                <a:ea typeface="+mn-ea"/>
                <a:cs typeface="+mn-cs"/>
              </a:rPr>
              <a:t> (science gateway portals) that integrate and make scientific software easily accessible for researchers</a:t>
            </a:r>
            <a:endParaRPr lang="en-GB" sz="1200" kern="1200" smtClean="0">
              <a:solidFill>
                <a:schemeClr val="tx1"/>
              </a:solidFill>
              <a:latin typeface="+mn-lt"/>
              <a:ea typeface="+mn-ea"/>
              <a:cs typeface="+mn-cs"/>
            </a:endParaRPr>
          </a:p>
          <a:p>
            <a:pPr lvl="0">
              <a:buFont typeface="Arial" pitchFamily="34" charset="0"/>
              <a:buChar char="•"/>
            </a:pPr>
            <a:r>
              <a:rPr lang="en-GB" sz="1200" kern="1200" smtClean="0">
                <a:solidFill>
                  <a:schemeClr val="tx1"/>
                </a:solidFill>
                <a:latin typeface="+mn-lt"/>
                <a:ea typeface="+mn-ea"/>
                <a:cs typeface="+mn-cs"/>
              </a:rPr>
              <a:t>software tools, components and frameworks that application developers can use to integrate new scientific models and applications with the EGI production infrastructure, or with some EGI partner infrastructure. </a:t>
            </a:r>
          </a:p>
          <a:p>
            <a:pPr lvl="0">
              <a:buFont typeface="Arial" pitchFamily="34" charset="0"/>
              <a:buChar char="•"/>
            </a:pPr>
            <a:r>
              <a:rPr lang="en-GB" sz="1200" kern="1200" smtClean="0">
                <a:solidFill>
                  <a:schemeClr val="tx1"/>
                </a:solidFill>
                <a:latin typeface="+mn-lt"/>
                <a:ea typeface="+mn-ea"/>
                <a:cs typeface="+mn-cs"/>
              </a:rPr>
              <a:t>publications about the aforementioned scientific application and software items. programmers and scientists who develop, drive the development and/or provide user support about the above software </a:t>
            </a:r>
          </a:p>
          <a:p>
            <a:pPr lvl="0">
              <a:buFontTx/>
              <a:buNone/>
            </a:pPr>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AppDB facilitates the reuse of scientific software and software developer tools. By choosing a proven, off-the-shelf solution from AppDB scientists and scientific programmers can save time when using scientific applications at a large scale, or when porting software to EGI. AppDB helps the community find synergies across multiple groups, and help us avoid duplicated software developments. </a:t>
            </a:r>
          </a:p>
          <a:p>
            <a:endParaRPr lang="en-GB" sz="120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 human support network of EGI also follows</a:t>
            </a:r>
            <a:r>
              <a:rPr lang="en-GB" baseline="0" smtClean="0"/>
              <a:t> a federated structure: The providers of core support services – for users and for resource operators – are the NGIs. Each NGI provides a single point of contact for those who </a:t>
            </a:r>
            <a:r>
              <a:rPr lang="en-GB" baseline="0" smtClean="0"/>
              <a:t>want to </a:t>
            </a:r>
            <a:r>
              <a:rPr lang="en-GB" baseline="0" smtClean="0"/>
              <a:t>use the existing services (user support), or </a:t>
            </a:r>
            <a:r>
              <a:rPr lang="en-GB" baseline="0" smtClean="0"/>
              <a:t>want to </a:t>
            </a:r>
            <a:r>
              <a:rPr lang="en-GB" baseline="0" smtClean="0"/>
              <a:t>federate new resources into the infrastructure (Operation support). The </a:t>
            </a:r>
            <a:r>
              <a:rPr lang="en-GB" baseline="0" smtClean="0"/>
              <a:t>NGIs </a:t>
            </a:r>
            <a:r>
              <a:rPr lang="en-GB" baseline="0" smtClean="0"/>
              <a:t>also </a:t>
            </a:r>
            <a:r>
              <a:rPr lang="en-GB" baseline="0" smtClean="0"/>
              <a:t>provide a liaison </a:t>
            </a:r>
            <a:r>
              <a:rPr lang="en-GB" baseline="0" smtClean="0"/>
              <a:t>contact </a:t>
            </a:r>
            <a:r>
              <a:rPr lang="en-GB" baseline="0" smtClean="0"/>
              <a:t>to EGI, and these liaisons help EGI.eu define and coordinate European level e-infrastructure policy</a:t>
            </a:r>
            <a:r>
              <a:rPr lang="en-GB" baseline="0" smtClean="0"/>
              <a:t>, strategy and outreach </a:t>
            </a:r>
            <a:r>
              <a:rPr lang="en-GB" baseline="0" smtClean="0"/>
              <a:t>activities.</a:t>
            </a:r>
          </a:p>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6179"/>
          <a:stretch/>
        </p:blipFill>
        <p:spPr bwMode="auto">
          <a:xfrm>
            <a:off x="0" y="1043869"/>
            <a:ext cx="1447800" cy="543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r" eaLnBrk="1" hangingPunct="1"/>
            <a:r>
              <a:rPr lang="en-GB" sz="2400" b="1" u="none">
                <a:solidFill>
                  <a:srgbClr val="FFFFFF"/>
                </a:solidFill>
                <a:ea typeface="SimSun" pitchFamily="2" charset="-122"/>
              </a:rPr>
              <a:t>EGI-InSPIRE</a:t>
            </a:r>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5"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
        <p:nvSpPr>
          <p:cNvPr id="2" name="Title 1"/>
          <p:cNvSpPr>
            <a:spLocks noGrp="1"/>
          </p:cNvSpPr>
          <p:nvPr userDrawn="1">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Slide Number Placeholder 5"/>
          <p:cNvSpPr>
            <a:spLocks noGrp="1"/>
          </p:cNvSpPr>
          <p:nvPr userDrawn="1">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a:t>
            </a:fld>
            <a:endParaRPr lang="en-US" dirty="0"/>
          </a:p>
        </p:txBody>
      </p:sp>
    </p:spTree>
    <p:extLst>
      <p:ext uri="{BB962C8B-B14F-4D97-AF65-F5344CB8AC3E}">
        <p14:creationId xmlns:p14="http://schemas.microsoft.com/office/powerpoint/2010/main" xmlns="" val="2895171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9"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D28AFD2F-780B-4068-A6C2-F4906EB46C92}"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5"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F71A5324-CBDA-4AB1-B6C0-866E945D4178}"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4"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272C12F9-E241-447A-AF2A-B28DFA5B0331}"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AD8CF050-211E-4331-96A1-80807F742F62}"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25AC5F49-E71E-41AF-9AAE-C18FCA47AE66}" type="slidenum">
              <a:rPr lang="hu-HU"/>
              <a:pPr>
                <a:defRPr/>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BC0B9F3B-DE42-40F2-93DF-52459827603A}" type="slidenum">
              <a:rPr lang="hu-HU"/>
              <a:pPr>
                <a:defRPr/>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BB3853D5-1AC7-4B0E-8439-91FD34B0946B}" type="slidenum">
              <a:rPr lang="hu-HU"/>
              <a:pPr>
                <a:defRPr/>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77FE9899-C90E-4532-BACF-E4AE2FB6C677}" type="slidenum">
              <a:rPr lang="hu-HU"/>
              <a:pPr>
                <a:defRPr/>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6A46344E-92F4-4314-8261-6D244FD1462C}" type="slidenum">
              <a:rPr lang="hu-HU"/>
              <a:pPr>
                <a:defRPr/>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228600"/>
            <a:ext cx="6019800" cy="5334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505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505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5EAE03-69BD-4C08-B18E-8C9F5694E65D}" type="slidenum">
              <a:rPr lang="en-US"/>
              <a:pPr>
                <a:defRPr/>
              </a:pPr>
              <a:t>‹#›</a:t>
            </a:fld>
            <a:endParaRPr lang="en-US" dirty="0"/>
          </a:p>
        </p:txBody>
      </p:sp>
    </p:spTree>
    <p:extLst>
      <p:ext uri="{BB962C8B-B14F-4D97-AF65-F5344CB8AC3E}">
        <p14:creationId xmlns:p14="http://schemas.microsoft.com/office/powerpoint/2010/main" xmlns="" val="17724134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963494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497319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F638888E-0E3D-134B-BAF9-7E892C5098D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1834774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F638888E-0E3D-134B-BAF9-7E892C5098D9}"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479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F638888E-0E3D-134B-BAF9-7E892C5098D9}"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99710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F638888E-0E3D-134B-BAF9-7E892C5098D9}" type="datetimeFigureOut">
              <a:rPr lang="en-US" smtClean="0"/>
              <a:pPr/>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0291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8888E-0E3D-134B-BAF9-7E892C5098D9}"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3195354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638888E-0E3D-134B-BAF9-7E892C5098D9}"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376992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638888E-0E3D-134B-BAF9-7E892C5098D9}"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1099140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01209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p:txBody>
          <a:bodyPr/>
          <a:lstStyle>
            <a:lvl1pPr>
              <a:defRPr/>
            </a:lvl1pPr>
          </a:lstStyle>
          <a:p>
            <a:pPr>
              <a:defRPr/>
            </a:pPr>
            <a:fld id="{1D53C9E4-42E2-402A-B0B1-17451789FE1F}" type="slidenum">
              <a:rPr lang="en-US"/>
              <a:pPr>
                <a:defRPr/>
              </a:pPr>
              <a:t>‹#›</a:t>
            </a:fld>
            <a:endParaRPr lang="en-US" dirty="0"/>
          </a:p>
        </p:txBody>
      </p:sp>
    </p:spTree>
    <p:extLst>
      <p:ext uri="{BB962C8B-B14F-4D97-AF65-F5344CB8AC3E}">
        <p14:creationId xmlns:p14="http://schemas.microsoft.com/office/powerpoint/2010/main" xmlns="" val="40706067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7411610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Abgerundetes Rechteck 1"/>
          <p:cNvSpPr/>
          <p:nvPr userDrawn="1"/>
        </p:nvSpPr>
        <p:spPr bwMode="auto">
          <a:xfrm>
            <a:off x="611560" y="1844824"/>
            <a:ext cx="7920880" cy="1656184"/>
          </a:xfrm>
          <a:prstGeom prst="roundRect">
            <a:avLst>
              <a:gd name="adj" fmla="val 7560"/>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pic>
        <p:nvPicPr>
          <p:cNvPr id="9" name="Picture 8" descr="Macintosh HD:Users:birke:birke:MoSGrid:MoSGrid_logo2_600dpi.png"/>
          <p:cNvPicPr>
            <a:picLocks noChangeAspect="1"/>
          </p:cNvPicPr>
          <p:nvPr userDrawn="1"/>
        </p:nvPicPr>
        <p:blipFill>
          <a:blip r:embed="rId2" cstate="print"/>
          <a:srcRect/>
          <a:stretch>
            <a:fillRect/>
          </a:stretch>
        </p:blipFill>
        <p:spPr bwMode="auto">
          <a:xfrm>
            <a:off x="6565220" y="0"/>
            <a:ext cx="2548761" cy="1765724"/>
          </a:xfrm>
          <a:prstGeom prst="rect">
            <a:avLst/>
          </a:prstGeom>
          <a:noFill/>
          <a:ln w="9525">
            <a:noFill/>
            <a:miter lim="800000"/>
            <a:headEnd/>
            <a:tailEnd/>
          </a:ln>
        </p:spPr>
      </p:pic>
      <p:sp>
        <p:nvSpPr>
          <p:cNvPr id="566275" name="Rectangle 3"/>
          <p:cNvSpPr>
            <a:spLocks noGrp="1" noChangeArrowheads="1"/>
          </p:cNvSpPr>
          <p:nvPr>
            <p:ph type="ctrTitle"/>
          </p:nvPr>
        </p:nvSpPr>
        <p:spPr>
          <a:xfrm>
            <a:off x="685800" y="1905000"/>
            <a:ext cx="7772400" cy="1524000"/>
          </a:xfrm>
          <a:prstGeom prst="rect">
            <a:avLst/>
          </a:prstGeom>
        </p:spPr>
        <p:txBody>
          <a:bodyPr>
            <a:normAutofit/>
          </a:bodyPr>
          <a:lstStyle>
            <a:lvl1pPr algn="ctr">
              <a:defRPr sz="4400">
                <a:solidFill>
                  <a:schemeClr val="tx2"/>
                </a:solidFill>
              </a:defRPr>
            </a:lvl1pPr>
          </a:lstStyle>
          <a:p>
            <a:r>
              <a:rPr lang="de-DE" smtClean="0"/>
              <a:t>Mastertitelformat bearbeiten</a:t>
            </a:r>
            <a:endParaRPr lang="de-DE" dirty="0"/>
          </a:p>
        </p:txBody>
      </p:sp>
      <p:sp>
        <p:nvSpPr>
          <p:cNvPr id="566276" name="Rectangle 4"/>
          <p:cNvSpPr>
            <a:spLocks noGrp="1" noChangeArrowheads="1"/>
          </p:cNvSpPr>
          <p:nvPr>
            <p:ph type="subTitle" idx="1"/>
          </p:nvPr>
        </p:nvSpPr>
        <p:spPr>
          <a:xfrm>
            <a:off x="1447800" y="3701008"/>
            <a:ext cx="6400800" cy="1600200"/>
          </a:xfrm>
          <a:prstGeom prst="rect">
            <a:avLst/>
          </a:prstGeom>
        </p:spPr>
        <p:txBody>
          <a:bodyPr>
            <a:normAutofit/>
          </a:bodyPr>
          <a:lstStyle>
            <a:lvl1pPr marL="0" indent="0" algn="ctr">
              <a:buFontTx/>
              <a:buNone/>
              <a:defRPr sz="3200" b="0">
                <a:solidFill>
                  <a:schemeClr val="tx2">
                    <a:lumMod val="50000"/>
                  </a:schemeClr>
                </a:solidFill>
              </a:defRPr>
            </a:lvl1pPr>
          </a:lstStyle>
          <a:p>
            <a:r>
              <a:rPr lang="de-DE" smtClean="0"/>
              <a:t>Master-Untertitelformat bearbeiten</a:t>
            </a:r>
            <a:endParaRPr lang="de-DE" dirty="0"/>
          </a:p>
        </p:txBody>
      </p:sp>
      <p:pic>
        <p:nvPicPr>
          <p:cNvPr id="15" name="Bild 7" descr="BMBF_RGB_Gef_L_e-1.jpg"/>
          <p:cNvPicPr>
            <a:picLocks noChangeAspect="1"/>
          </p:cNvPicPr>
          <p:nvPr userDrawn="1"/>
        </p:nvPicPr>
        <p:blipFill rotWithShape="1">
          <a:blip r:embed="rId3" cstate="print"/>
          <a:srcRect l="9237" t="6772" r="15021" b="14052"/>
          <a:stretch/>
        </p:blipFill>
        <p:spPr>
          <a:xfrm>
            <a:off x="75414" y="5363852"/>
            <a:ext cx="1508289" cy="1206630"/>
          </a:xfrm>
          <a:prstGeom prst="rect">
            <a:avLst/>
          </a:prstGeom>
        </p:spPr>
      </p:pic>
      <p:sp>
        <p:nvSpPr>
          <p:cNvPr id="16" name="Untertitel 2"/>
          <p:cNvSpPr txBox="1">
            <a:spLocks/>
          </p:cNvSpPr>
          <p:nvPr userDrawn="1"/>
        </p:nvSpPr>
        <p:spPr>
          <a:xfrm>
            <a:off x="514689" y="6484779"/>
            <a:ext cx="1224136" cy="381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dirty="0" smtClean="0">
                <a:ln>
                  <a:noFill/>
                </a:ln>
                <a:solidFill>
                  <a:schemeClr val="tx2">
                    <a:lumMod val="75000"/>
                  </a:schemeClr>
                </a:solidFill>
                <a:effectLst/>
                <a:uLnTx/>
                <a:uFillTx/>
                <a:latin typeface="Arial Narrow" pitchFamily="34" charset="0"/>
                <a:ea typeface="+mn-ea"/>
                <a:cs typeface="Arial" pitchFamily="34" charset="0"/>
              </a:rPr>
              <a:t>grant: 01IG09006</a:t>
            </a:r>
            <a:endParaRPr kumimoji="0" lang="en-US" sz="1200" b="1" i="0" u="none" strike="noStrike" kern="1200" cap="none" spc="0" normalizeH="0" baseline="0" dirty="0">
              <a:ln>
                <a:noFill/>
              </a:ln>
              <a:solidFill>
                <a:schemeClr val="tx2">
                  <a:lumMod val="75000"/>
                </a:schemeClr>
              </a:solidFill>
              <a:effectLst/>
              <a:uLnTx/>
              <a:uFillTx/>
              <a:latin typeface="Arial Narrow" pitchFamily="34" charset="0"/>
              <a:ea typeface="+mn-ea"/>
              <a:cs typeface="Arial" pitchFamily="34" charset="0"/>
            </a:endParaRPr>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155448" y="990600"/>
            <a:ext cx="8836152" cy="5410200"/>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oliennummernplatzhalter 3"/>
          <p:cNvSpPr>
            <a:spLocks noGrp="1"/>
          </p:cNvSpPr>
          <p:nvPr>
            <p:ph type="sldNum" sz="quarter" idx="10"/>
          </p:nvPr>
        </p:nvSpPr>
        <p:spPr>
          <a:xfrm>
            <a:off x="6858000" y="6647688"/>
            <a:ext cx="2286000" cy="210312"/>
          </a:xfrm>
          <a:prstGeom prst="rect">
            <a:avLst/>
          </a:prstGeom>
        </p:spPr>
        <p:txBody>
          <a:bodyPr/>
          <a:lstStyle>
            <a:lvl1pPr>
              <a:defRPr smtClean="0"/>
            </a:lvl1pPr>
          </a:lstStyle>
          <a:p>
            <a:fld id="{8F948068-EFF6-EC4E-8BB1-7B2A4497B83E}" type="slidenum">
              <a:rPr lang="de-DE"/>
              <a:pPr/>
              <a:t>‹#›</a:t>
            </a:fld>
            <a:endParaRPr lang="de-DE"/>
          </a:p>
        </p:txBody>
      </p:sp>
      <p:sp>
        <p:nvSpPr>
          <p:cNvPr id="19" name="Pfeil nach rechts 18"/>
          <p:cNvSpPr/>
          <p:nvPr userDrawn="1"/>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5" name="Titel 4"/>
          <p:cNvSpPr>
            <a:spLocks noGrp="1"/>
          </p:cNvSpPr>
          <p:nvPr>
            <p:ph type="title"/>
          </p:nvPr>
        </p:nvSpPr>
        <p:spPr/>
        <p:txBody>
          <a:bodyPr/>
          <a:lstStyle/>
          <a:p>
            <a:r>
              <a:rPr lang="de-DE" smtClean="0"/>
              <a:t>Mastertitelformat bearbeiten</a:t>
            </a:r>
            <a:endParaRPr lang="de-DE"/>
          </a:p>
        </p:txBody>
      </p:sp>
      <p:sp>
        <p:nvSpPr>
          <p:cNvPr id="6" name="Fußzeilenplatzhalter 5"/>
          <p:cNvSpPr>
            <a:spLocks noGrp="1"/>
          </p:cNvSpPr>
          <p:nvPr>
            <p:ph type="ftr" sz="quarter" idx="11"/>
          </p:nvPr>
        </p:nvSpPr>
        <p:spPr/>
        <p:txBody>
          <a:bodyPr/>
          <a:lstStyle/>
          <a:p>
            <a:r>
              <a:rPr lang="de-DE" smtClean="0"/>
              <a:t>AP-5 - Dienste für Molekulare Simulationen im Grid</a:t>
            </a:r>
            <a:endParaRPr lang="de-DE"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Foliennummernplatzhalter 3"/>
          <p:cNvSpPr>
            <a:spLocks noGrp="1"/>
          </p:cNvSpPr>
          <p:nvPr>
            <p:ph type="sldNum" sz="quarter" idx="10"/>
          </p:nvPr>
        </p:nvSpPr>
        <p:spPr>
          <a:xfrm>
            <a:off x="6858000" y="6647688"/>
            <a:ext cx="2286000" cy="210312"/>
          </a:xfrm>
          <a:prstGeom prst="rect">
            <a:avLst/>
          </a:prstGeom>
        </p:spPr>
        <p:txBody>
          <a:bodyPr/>
          <a:lstStyle>
            <a:lvl1pPr>
              <a:defRPr smtClean="0"/>
            </a:lvl1pPr>
          </a:lstStyle>
          <a:p>
            <a:fld id="{E333C69A-449E-BD4D-B5F1-91011BCBE25D}" type="slidenum">
              <a:rPr lang="de-DE"/>
              <a:pPr/>
              <a:t>‹#›</a:t>
            </a:fld>
            <a:endParaRPr lang="de-DE"/>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chemeClr val="tx2"/>
                </a:solidFill>
              </a:defRPr>
            </a:lvl1pPr>
          </a:lstStyle>
          <a:p>
            <a:r>
              <a:rPr lang="de-DE" smtClean="0"/>
              <a:t>Mastertitelformat bearbeiten</a:t>
            </a:r>
            <a:endParaRPr lang="de-DE" dirty="0"/>
          </a:p>
        </p:txBody>
      </p:sp>
      <p:sp>
        <p:nvSpPr>
          <p:cNvPr id="8" name="Fußzeilenplatzhalter 7"/>
          <p:cNvSpPr>
            <a:spLocks noGrp="1"/>
          </p:cNvSpPr>
          <p:nvPr>
            <p:ph type="ftr" sz="quarter" idx="11"/>
          </p:nvPr>
        </p:nvSpPr>
        <p:spPr/>
        <p:txBody>
          <a:bodyPr/>
          <a:lstStyle/>
          <a:p>
            <a:r>
              <a:rPr lang="de-DE" smtClean="0"/>
              <a:t>AP-5 - Dienste für Molekulare Simulationen im Grid</a:t>
            </a:r>
            <a:endParaRPr lang="de-DE"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chemeClr val="tx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chemeClr val="tx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lvl1pPr>
          </a:lstStyle>
          <a:p>
            <a:fld id="{DBD16472-A361-1141-A2E3-F51C97834AE6}" type="slidenum">
              <a:rPr lang="de-DE"/>
              <a:pPr/>
              <a:t>‹#›</a:t>
            </a:fld>
            <a:endParaRPr lang="de-DE"/>
          </a:p>
        </p:txBody>
      </p:sp>
      <p:sp>
        <p:nvSpPr>
          <p:cNvPr id="6" name="Fußzeilenplatzhalter 5"/>
          <p:cNvSpPr>
            <a:spLocks noGrp="1"/>
          </p:cNvSpPr>
          <p:nvPr>
            <p:ph type="ftr" sz="quarter" idx="11"/>
          </p:nvPr>
        </p:nvSpPr>
        <p:spPr/>
        <p:txBody>
          <a:bodyPr/>
          <a:lstStyle/>
          <a:p>
            <a:r>
              <a:rPr lang="de-DE" smtClean="0"/>
              <a:t>AP-5 - Dienste für Molekulare Simulationen im Grid</a:t>
            </a:r>
            <a:endParaRPr lang="de-DE"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a:xfrm>
            <a:off x="6858000" y="6647688"/>
            <a:ext cx="2286000" cy="210312"/>
          </a:xfrm>
          <a:prstGeom prst="rect">
            <a:avLst/>
          </a:prstGeom>
        </p:spPr>
        <p:txBody>
          <a:bodyPr/>
          <a:lstStyle>
            <a:lvl1pPr>
              <a:defRPr smtClean="0"/>
            </a:lvl1pPr>
          </a:lstStyle>
          <a:p>
            <a:fld id="{4CD0AE72-BFFE-A543-9AF2-24BE73DD9BB6}" type="slidenum">
              <a:rPr lang="de-DE"/>
              <a:pPr/>
              <a:t>‹#›</a:t>
            </a:fld>
            <a:endParaRPr lang="de-DE"/>
          </a:p>
        </p:txBody>
      </p:sp>
      <p:sp>
        <p:nvSpPr>
          <p:cNvPr id="9"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Foliennummernplatzhalter 2"/>
          <p:cNvSpPr>
            <a:spLocks noGrp="1"/>
          </p:cNvSpPr>
          <p:nvPr>
            <p:ph type="sldNum" sz="quarter" idx="10"/>
          </p:nvPr>
        </p:nvSpPr>
        <p:spPr>
          <a:xfrm>
            <a:off x="6858000" y="6647688"/>
            <a:ext cx="2286000" cy="210312"/>
          </a:xfrm>
          <a:prstGeom prst="rect">
            <a:avLst/>
          </a:prstGeom>
        </p:spPr>
        <p:txBody>
          <a:bodyPr/>
          <a:lstStyle>
            <a:lvl1pPr>
              <a:defRPr smtClean="0"/>
            </a:lvl1pPr>
          </a:lstStyle>
          <a:p>
            <a:fld id="{D0167080-5839-4D47-94E9-94E9D418D919}" type="slidenum">
              <a:rPr lang="de-DE"/>
              <a:pPr/>
              <a:t>‹#›</a:t>
            </a:fld>
            <a:endParaRPr lang="de-DE"/>
          </a:p>
        </p:txBody>
      </p:sp>
      <p:sp>
        <p:nvSpPr>
          <p:cNvPr id="5"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6858000" y="6647688"/>
            <a:ext cx="2286000" cy="210312"/>
          </a:xfrm>
          <a:prstGeom prst="rect">
            <a:avLst/>
          </a:prstGeom>
        </p:spPr>
        <p:txBody>
          <a:bodyPr/>
          <a:lstStyle>
            <a:lvl1pPr>
              <a:defRPr smtClean="0"/>
            </a:lvl1pPr>
          </a:lstStyle>
          <a:p>
            <a:fld id="{A5904FC5-7F66-154D-A1BD-D0F002AA5D36}" type="slidenum">
              <a:rPr lang="de-DE"/>
              <a:pPr/>
              <a:t>‹#›</a:t>
            </a:fld>
            <a:endParaRPr lang="de-DE"/>
          </a:p>
        </p:txBody>
      </p:sp>
      <p:sp>
        <p:nvSpPr>
          <p:cNvPr id="4"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F03BA7E-98DB-430E-AE39-8AE2A08777D6}" type="slidenum">
              <a:rPr lang="en-GB" smtClean="0"/>
              <a:pPr/>
              <a:t>‹#›</a:t>
            </a:fld>
            <a:endParaRPr lang="en-GB"/>
          </a:p>
        </p:txBody>
      </p:sp>
    </p:spTree>
    <p:extLst>
      <p:ext uri="{BB962C8B-B14F-4D97-AF65-F5344CB8AC3E}">
        <p14:creationId xmlns:p14="http://schemas.microsoft.com/office/powerpoint/2010/main" xmlns="" val="16627299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D76F037-CBAD-4AF4-A6AD-96BF74FBB3B5}"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el und Inhalt">
    <p:bg>
      <p:bgRef idx="1001">
        <a:schemeClr val="bg1"/>
      </p:bgRef>
    </p:bg>
    <p:spTree>
      <p:nvGrpSpPr>
        <p:cNvPr id="1" name=""/>
        <p:cNvGrpSpPr/>
        <p:nvPr/>
      </p:nvGrpSpPr>
      <p:grpSpPr>
        <a:xfrm>
          <a:off x="0" y="0"/>
          <a:ext cx="0" cy="0"/>
          <a:chOff x="0" y="0"/>
          <a:chExt cx="0" cy="0"/>
        </a:xfrm>
      </p:grpSpPr>
      <p:sp>
        <p:nvSpPr>
          <p:cNvPr id="5" name="Pfeil nach rechts 10"/>
          <p:cNvSpPr>
            <a:spLocks noChangeArrowheads="1"/>
          </p:cNvSpPr>
          <p:nvPr userDrawn="1"/>
        </p:nvSpPr>
        <p:spPr bwMode="auto">
          <a:xfrm>
            <a:off x="3810000" y="3200400"/>
            <a:ext cx="1447800" cy="1371600"/>
          </a:xfrm>
          <a:prstGeom prst="rightArrow">
            <a:avLst>
              <a:gd name="adj1" fmla="val 50000"/>
              <a:gd name="adj2" fmla="val 5000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nchor="ctr"/>
          <a:lstStyle/>
          <a:p>
            <a:pPr algn="r" eaLnBrk="0" hangingPunct="0"/>
            <a:endParaRPr lang="de-DE"/>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Textmasterformate durch Klicken bearbeiten</a:t>
            </a:r>
          </a:p>
        </p:txBody>
      </p:sp>
      <p:sp>
        <p:nvSpPr>
          <p:cNvPr id="6" name="Foliennummernplatzhalter 3"/>
          <p:cNvSpPr>
            <a:spLocks noGrp="1"/>
          </p:cNvSpPr>
          <p:nvPr>
            <p:ph type="sldNum" sz="quarter" idx="14"/>
          </p:nvPr>
        </p:nvSpPr>
        <p:spPr/>
        <p:txBody>
          <a:bodyPr/>
          <a:lstStyle>
            <a:lvl1pPr>
              <a:defRPr/>
            </a:lvl1pPr>
          </a:lstStyle>
          <a:p>
            <a:pPr>
              <a:defRPr/>
            </a:pPr>
            <a:fld id="{0BC212FF-4E4D-4FA8-9B94-523B1F592CE4}" type="slidenum">
              <a:rPr lang="de-DE"/>
              <a:pPr>
                <a:defRPr/>
              </a:pPr>
              <a:t>‹#›</a:t>
            </a:fld>
            <a:endParaRPr lang="de-DE"/>
          </a:p>
        </p:txBody>
      </p:sp>
    </p:spTree>
    <p:extLst>
      <p:ext uri="{BB962C8B-B14F-4D97-AF65-F5344CB8AC3E}">
        <p14:creationId xmlns:p14="http://schemas.microsoft.com/office/powerpoint/2010/main" xmlns="" val="2213076717"/>
      </p:ext>
    </p:extLst>
  </p:cSld>
  <p:clrMapOvr>
    <a:overrideClrMapping bg1="lt1" tx1="dk1" bg2="lt2" tx2="dk2" accent1="accent1" accent2="accent2" accent3="accent3" accent4="accent4" accent5="accent5" accent6="accent6" hlink="hlink" folHlink="folHlink"/>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75400"/>
            <a:ext cx="990600" cy="346075"/>
          </a:xfrm>
          <a:prstGeom prst="rect">
            <a:avLst/>
          </a:prstGeom>
        </p:spPr>
        <p:txBody>
          <a:bodyPr vert="horz" wrap="square" lIns="91440" tIns="45720" rIns="91440" bIns="45720" numCol="1" anchor="t" anchorCtr="0" compatLnSpc="1">
            <a:prstTxWarp prst="textNoShape">
              <a:avLst/>
            </a:prstTxWarp>
          </a:bodyPr>
          <a:lstStyle>
            <a:lvl1pPr>
              <a:defRPr/>
            </a:lvl1pPr>
          </a:lstStyle>
          <a:p>
            <a:fld id="{B1715A2C-2D3A-4E03-ABE1-94677FD4FA37}" type="datetime1">
              <a:rPr lang="de-DE"/>
              <a:pPr/>
              <a:t>19.08.2013</a:t>
            </a:fld>
            <a:endParaRPr lang="de-DE"/>
          </a:p>
        </p:txBody>
      </p:sp>
      <p:sp>
        <p:nvSpPr>
          <p:cNvPr id="6" name="Fußzeilenplatzhalter 5"/>
          <p:cNvSpPr>
            <a:spLocks noGrp="1"/>
          </p:cNvSpPr>
          <p:nvPr>
            <p:ph type="ftr" sz="quarter" idx="11"/>
          </p:nvPr>
        </p:nvSpPr>
        <p:spPr>
          <a:xfrm>
            <a:off x="1600200" y="6375400"/>
            <a:ext cx="4211638" cy="357188"/>
          </a:xfrm>
        </p:spPr>
        <p:txBody>
          <a:bodyPr/>
          <a:lstStyle>
            <a:lvl1pPr>
              <a:defRPr>
                <a:latin typeface="Trebuchet MS" charset="0"/>
                <a:ea typeface="+mn-ea"/>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sym typeface="Wingdings 3" charset="2"/>
              </a:defRPr>
            </a:lvl1pPr>
          </a:lstStyle>
          <a:p>
            <a:r>
              <a:rPr lang="de-DE"/>
              <a:t> </a:t>
            </a:r>
            <a:fld id="{19FFBBBC-DAFD-4CF2-B1F4-D931A3CE7AA8}" type="slidenum">
              <a:rPr lang="de-DE"/>
              <a:pPr/>
              <a:t>‹#›</a:t>
            </a:fld>
            <a:endParaRPr lang="de-DE"/>
          </a:p>
        </p:txBody>
      </p:sp>
    </p:spTree>
    <p:extLst>
      <p:ext uri="{BB962C8B-B14F-4D97-AF65-F5344CB8AC3E}">
        <p14:creationId xmlns:p14="http://schemas.microsoft.com/office/powerpoint/2010/main" xmlns="" val="4056102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3863975"/>
            <a:ext cx="7772400" cy="1470025"/>
          </a:xfrm>
        </p:spPr>
        <p:txBody>
          <a:bodyPr/>
          <a:lstStyle>
            <a:lvl1pPr>
              <a:defRPr/>
            </a:lvl1pPr>
          </a:lstStyle>
          <a:p>
            <a:pPr lvl="0"/>
            <a:r>
              <a:rPr lang="hu-HU" noProof="0" smtClean="0"/>
              <a:t>Mintacím szerkesztése</a:t>
            </a:r>
          </a:p>
        </p:txBody>
      </p:sp>
      <p:sp>
        <p:nvSpPr>
          <p:cNvPr id="4099" name="Rectangle 3"/>
          <p:cNvSpPr>
            <a:spLocks noGrp="1" noChangeArrowheads="1"/>
          </p:cNvSpPr>
          <p:nvPr>
            <p:ph type="subTitle" idx="1"/>
          </p:nvPr>
        </p:nvSpPr>
        <p:spPr>
          <a:xfrm>
            <a:off x="1476375" y="5392738"/>
            <a:ext cx="5976938" cy="1008062"/>
          </a:xfrm>
        </p:spPr>
        <p:txBody>
          <a:bodyPr/>
          <a:lstStyle>
            <a:lvl1pPr marL="0" indent="0" algn="ctr">
              <a:buFontTx/>
              <a:buNone/>
              <a:defRPr/>
            </a:lvl1pPr>
          </a:lstStyle>
          <a:p>
            <a:pPr lvl="0"/>
            <a:r>
              <a:rPr lang="hu-HU" noProof="0" smtClean="0"/>
              <a:t>Alcím mintájának szerkesztése</a:t>
            </a:r>
          </a:p>
        </p:txBody>
      </p:sp>
      <p:pic>
        <p:nvPicPr>
          <p:cNvPr id="2050" name="Picture 2" descr="C:\SZTAKI\Grafika\ER-flow_Logo_v2_tr_m.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314700" y="566920"/>
            <a:ext cx="2628900" cy="26334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0588" y="381000"/>
            <a:ext cx="7567612" cy="1143000"/>
          </a:xfrm>
        </p:spPr>
        <p:txBody>
          <a:bodyPr/>
          <a:lstStyle>
            <a:lvl1pPr>
              <a:defRPr sz="4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2"/>
          </p:nvPr>
        </p:nvSpPr>
        <p:spPr>
          <a:xfrm>
            <a:off x="7543800" y="6172200"/>
            <a:ext cx="1377950" cy="476250"/>
          </a:xfrm>
          <a:prstGeom prst="rect">
            <a:avLst/>
          </a:prstGeom>
          <a:ln/>
        </p:spPr>
        <p:txBody>
          <a:bodyPr/>
          <a:lstStyle>
            <a:lvl1pPr>
              <a:defRPr/>
            </a:lvl1pPr>
          </a:lstStyle>
          <a:p>
            <a:pPr>
              <a:defRPr/>
            </a:pPr>
            <a:fld id="{C931CCA9-7B6F-446C-9B8A-B7083D0EF43C}" type="slidenum">
              <a:rPr lang="hu-HU" smtClean="0"/>
              <a:pPr>
                <a:defRPr/>
              </a:pPr>
              <a:t>‹#›</a:t>
            </a:fld>
            <a:endParaRPr lang="hu-H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E52EF871-D64E-4862-8040-2479B849A3E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FA3F0D82-9E88-4076-A5CF-414ABA406F89}"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8.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0.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_TopBar_1247width.gif"/>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0" y="0"/>
            <a:ext cx="9144000" cy="1041257"/>
          </a:xfrm>
          <a:prstGeom prst="rect">
            <a:avLst/>
          </a:prstGeom>
        </p:spPr>
      </p:pic>
      <p:sp>
        <p:nvSpPr>
          <p:cNvPr id="1026"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52F56AE5-EB24-4633-A586-FC60E5A6913F}" type="slidenum">
              <a:rPr lang="en-US"/>
              <a:pPr>
                <a:defRPr/>
              </a:pPr>
              <a:t>‹#›</a:t>
            </a:fld>
            <a:endParaRPr lang="en-US" dirty="0"/>
          </a:p>
        </p:txBody>
      </p:sp>
      <p:sp>
        <p:nvSpPr>
          <p:cNvPr id="1033"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034"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Tree>
    <p:extLst>
      <p:ext uri="{BB962C8B-B14F-4D97-AF65-F5344CB8AC3E}">
        <p14:creationId xmlns:p14="http://schemas.microsoft.com/office/powerpoint/2010/main" xmlns="" val="990355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0588" y="304800"/>
            <a:ext cx="71431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9" name="Rectangle 5"/>
          <p:cNvSpPr>
            <a:spLocks noGrp="1" noChangeArrowheads="1"/>
          </p:cNvSpPr>
          <p:nvPr>
            <p:ph type="ftr" sz="quarter" idx="3"/>
          </p:nvPr>
        </p:nvSpPr>
        <p:spPr bwMode="auto">
          <a:xfrm>
            <a:off x="1676400" y="6400800"/>
            <a:ext cx="6096000" cy="19853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hu-HU" dirty="0" err="1" smtClean="0"/>
              <a:t>Title</a:t>
            </a:r>
            <a:endParaRPr lang="hu-HU" dirty="0"/>
          </a:p>
        </p:txBody>
      </p:sp>
      <p:sp>
        <p:nvSpPr>
          <p:cNvPr id="6" name="Rectangle 6"/>
          <p:cNvSpPr>
            <a:spLocks noGrp="1" noChangeArrowheads="1"/>
          </p:cNvSpPr>
          <p:nvPr>
            <p:ph type="sldNum" sz="quarter" idx="4"/>
          </p:nvPr>
        </p:nvSpPr>
        <p:spPr>
          <a:xfrm>
            <a:off x="7543800" y="6172200"/>
            <a:ext cx="1377950" cy="476250"/>
          </a:xfrm>
          <a:prstGeom prst="rect">
            <a:avLst/>
          </a:prstGeom>
          <a:ln/>
        </p:spPr>
        <p:txBody>
          <a:bodyPr/>
          <a:lstStyle>
            <a:lvl1pPr algn="r">
              <a:defRPr/>
            </a:lvl1pPr>
          </a:lstStyle>
          <a:p>
            <a:pPr>
              <a:defRPr/>
            </a:pPr>
            <a:fld id="{C931CCA9-7B6F-446C-9B8A-B7083D0EF43C}" type="slidenum">
              <a:rPr lang="hu-HU" smtClean="0"/>
              <a:pPr>
                <a:defRPr/>
              </a:pPr>
              <a:t>‹#›</a:t>
            </a:fld>
            <a:endParaRPr lang="hu-HU"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dt="0"/>
  <p:txStyles>
    <p:titleStyle>
      <a:lvl1pPr algn="ctr" rtl="0" eaLnBrk="0" fontAlgn="base" hangingPunct="0">
        <a:spcBef>
          <a:spcPct val="0"/>
        </a:spcBef>
        <a:spcAft>
          <a:spcPct val="0"/>
        </a:spcAft>
        <a:defRPr sz="4400">
          <a:solidFill>
            <a:srgbClr val="660066"/>
          </a:solidFill>
          <a:latin typeface="+mj-lt"/>
          <a:ea typeface="+mj-ea"/>
          <a:cs typeface="+mj-cs"/>
        </a:defRPr>
      </a:lvl1pPr>
      <a:lvl2pPr algn="ctr" rtl="0" eaLnBrk="0" fontAlgn="base" hangingPunct="0">
        <a:spcBef>
          <a:spcPct val="0"/>
        </a:spcBef>
        <a:spcAft>
          <a:spcPct val="0"/>
        </a:spcAft>
        <a:defRPr sz="4400">
          <a:solidFill>
            <a:srgbClr val="660066"/>
          </a:solidFill>
          <a:latin typeface="Arial" charset="0"/>
        </a:defRPr>
      </a:lvl2pPr>
      <a:lvl3pPr algn="ctr" rtl="0" eaLnBrk="0" fontAlgn="base" hangingPunct="0">
        <a:spcBef>
          <a:spcPct val="0"/>
        </a:spcBef>
        <a:spcAft>
          <a:spcPct val="0"/>
        </a:spcAft>
        <a:defRPr sz="4400">
          <a:solidFill>
            <a:srgbClr val="660066"/>
          </a:solidFill>
          <a:latin typeface="Arial" charset="0"/>
        </a:defRPr>
      </a:lvl3pPr>
      <a:lvl4pPr algn="ctr" rtl="0" eaLnBrk="0" fontAlgn="base" hangingPunct="0">
        <a:spcBef>
          <a:spcPct val="0"/>
        </a:spcBef>
        <a:spcAft>
          <a:spcPct val="0"/>
        </a:spcAft>
        <a:defRPr sz="4400">
          <a:solidFill>
            <a:srgbClr val="660066"/>
          </a:solidFill>
          <a:latin typeface="Arial" charset="0"/>
        </a:defRPr>
      </a:lvl4pPr>
      <a:lvl5pPr algn="ctr" rtl="0" eaLnBrk="0" fontAlgn="base" hangingPunct="0">
        <a:spcBef>
          <a:spcPct val="0"/>
        </a:spcBef>
        <a:spcAft>
          <a:spcPct val="0"/>
        </a:spcAft>
        <a:defRPr sz="4400">
          <a:solidFill>
            <a:srgbClr val="660066"/>
          </a:solidFill>
          <a:latin typeface="Arial" charset="0"/>
        </a:defRPr>
      </a:lvl5pPr>
      <a:lvl6pPr marL="457200" algn="ctr" rtl="0" fontAlgn="base">
        <a:spcBef>
          <a:spcPct val="0"/>
        </a:spcBef>
        <a:spcAft>
          <a:spcPct val="0"/>
        </a:spcAft>
        <a:defRPr sz="4400">
          <a:solidFill>
            <a:srgbClr val="660066"/>
          </a:solidFill>
          <a:latin typeface="Arial" charset="0"/>
        </a:defRPr>
      </a:lvl6pPr>
      <a:lvl7pPr marL="914400" algn="ctr" rtl="0" fontAlgn="base">
        <a:spcBef>
          <a:spcPct val="0"/>
        </a:spcBef>
        <a:spcAft>
          <a:spcPct val="0"/>
        </a:spcAft>
        <a:defRPr sz="4400">
          <a:solidFill>
            <a:srgbClr val="660066"/>
          </a:solidFill>
          <a:latin typeface="Arial" charset="0"/>
        </a:defRPr>
      </a:lvl7pPr>
      <a:lvl8pPr marL="1371600" algn="ctr" rtl="0" fontAlgn="base">
        <a:spcBef>
          <a:spcPct val="0"/>
        </a:spcBef>
        <a:spcAft>
          <a:spcPct val="0"/>
        </a:spcAft>
        <a:defRPr sz="4400">
          <a:solidFill>
            <a:srgbClr val="660066"/>
          </a:solidFill>
          <a:latin typeface="Arial" charset="0"/>
        </a:defRPr>
      </a:lvl8pPr>
      <a:lvl9pPr marL="1828800" algn="ctr" rtl="0" fontAlgn="base">
        <a:spcBef>
          <a:spcPct val="0"/>
        </a:spcBef>
        <a:spcAft>
          <a:spcPct val="0"/>
        </a:spcAft>
        <a:defRPr sz="4400">
          <a:solidFill>
            <a:srgbClr val="6600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66"/>
          </a:solidFill>
          <a:latin typeface="+mn-lt"/>
        </a:defRPr>
      </a:lvl2pPr>
      <a:lvl3pPr marL="1143000" indent="-228600" algn="l" rtl="0" eaLnBrk="0" fontAlgn="base" hangingPunct="0">
        <a:spcBef>
          <a:spcPct val="20000"/>
        </a:spcBef>
        <a:spcAft>
          <a:spcPct val="0"/>
        </a:spcAft>
        <a:buChar char="•"/>
        <a:defRPr sz="2400">
          <a:solidFill>
            <a:srgbClr val="80808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888E-0E3D-134B-BAF9-7E892C5098D9}" type="datetimeFigureOut">
              <a:rPr lang="en-US" smtClean="0"/>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3ABA-8790-BD4C-A71E-7E6269E38208}" type="slidenum">
              <a:rPr lang="en-US" smtClean="0"/>
              <a:pPr/>
              <a:t>‹#›</a:t>
            </a:fld>
            <a:endParaRPr lang="en-US"/>
          </a:p>
        </p:txBody>
      </p:sp>
      <p:pic>
        <p:nvPicPr>
          <p:cNvPr id="1026" name="Picture 2"/>
          <p:cNvPicPr>
            <a:picLocks noChangeAspect="1" noChangeArrowheads="1"/>
          </p:cNvPicPr>
          <p:nvPr userDrawn="1"/>
        </p:nvPicPr>
        <p:blipFill>
          <a:blip r:embed="rId13" cstate="print"/>
          <a:srcRect/>
          <a:stretch>
            <a:fillRect/>
          </a:stretch>
        </p:blipFill>
        <p:spPr bwMode="auto">
          <a:xfrm>
            <a:off x="38101" y="6184492"/>
            <a:ext cx="3295650" cy="635408"/>
          </a:xfrm>
          <a:prstGeom prst="rect">
            <a:avLst/>
          </a:prstGeom>
          <a:noFill/>
          <a:ln w="9525">
            <a:noFill/>
            <a:miter lim="800000"/>
            <a:headEnd/>
            <a:tailEnd/>
          </a:ln>
        </p:spPr>
      </p:pic>
    </p:spTree>
    <p:extLst>
      <p:ext uri="{BB962C8B-B14F-4D97-AF65-F5344CB8AC3E}">
        <p14:creationId xmlns:p14="http://schemas.microsoft.com/office/powerpoint/2010/main" xmlns="" val="22149049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Foliennummernplatzhalter 5"/>
          <p:cNvSpPr txBox="1">
            <a:spLocks/>
          </p:cNvSpPr>
          <p:nvPr/>
        </p:nvSpPr>
        <p:spPr>
          <a:xfrm>
            <a:off x="6858016" y="6643686"/>
            <a:ext cx="2285984" cy="214314"/>
          </a:xfrm>
          <a:prstGeom prst="rect">
            <a:avLst/>
          </a:prstGeom>
          <a:solidFill>
            <a:schemeClr val="tx2">
              <a:lumMod val="50000"/>
            </a:schemeClr>
          </a:solid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Rechteck 18"/>
          <p:cNvSpPr/>
          <p:nvPr/>
        </p:nvSpPr>
        <p:spPr>
          <a:xfrm>
            <a:off x="0" y="0"/>
            <a:ext cx="9144000" cy="7857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noProof="0" dirty="0"/>
          </a:p>
        </p:txBody>
      </p:sp>
      <p:sp>
        <p:nvSpPr>
          <p:cNvPr id="22" name="Foliennummernplatzhalter 5"/>
          <p:cNvSpPr txBox="1">
            <a:spLocks/>
          </p:cNvSpPr>
          <p:nvPr/>
        </p:nvSpPr>
        <p:spPr>
          <a:xfrm>
            <a:off x="0" y="6643686"/>
            <a:ext cx="2285984" cy="214314"/>
          </a:xfrm>
          <a:prstGeom prst="rect">
            <a:avLst/>
          </a:prstGeom>
          <a:solidFill>
            <a:schemeClr val="tx2"/>
          </a:solid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chemeClr val="bg1"/>
                </a:solidFill>
                <a:effectLst/>
                <a:uLnTx/>
                <a:uFillTx/>
                <a:latin typeface="+mn-lt"/>
                <a:ea typeface="+mn-ea"/>
                <a:cs typeface="+mn-cs"/>
              </a:rPr>
              <a:t>www.mosgrid.de</a:t>
            </a:r>
          </a:p>
        </p:txBody>
      </p:sp>
      <p:sp>
        <p:nvSpPr>
          <p:cNvPr id="23" name="Foliennummernplatzhalter 5"/>
          <p:cNvSpPr txBox="1">
            <a:spLocks/>
          </p:cNvSpPr>
          <p:nvPr/>
        </p:nvSpPr>
        <p:spPr>
          <a:xfrm>
            <a:off x="2285984" y="6643710"/>
            <a:ext cx="4572032" cy="214290"/>
          </a:xfrm>
          <a:prstGeom prst="rect">
            <a:avLst/>
          </a:prstGeom>
          <a:solidFill>
            <a:schemeClr val="tx2">
              <a:lumMod val="75000"/>
            </a:schemeClr>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smtClean="0">
              <a:ln>
                <a:noFill/>
              </a:ln>
              <a:solidFill>
                <a:srgbClr val="A51B38"/>
              </a:solidFill>
              <a:effectLst/>
              <a:uLnTx/>
              <a:uFillTx/>
              <a:latin typeface="cmss12" pitchFamily="34" charset="0"/>
              <a:ea typeface="+mn-ea"/>
              <a:cs typeface="+mn-cs"/>
            </a:endParaRPr>
          </a:p>
        </p:txBody>
      </p:sp>
      <p:sp>
        <p:nvSpPr>
          <p:cNvPr id="27" name="Textplatzhalter 12"/>
          <p:cNvSpPr txBox="1">
            <a:spLocks/>
          </p:cNvSpPr>
          <p:nvPr/>
        </p:nvSpPr>
        <p:spPr>
          <a:xfrm>
            <a:off x="0" y="6611112"/>
            <a:ext cx="2268538" cy="648072"/>
          </a:xfrm>
          <a:prstGeom prst="rect">
            <a:avLst/>
          </a:prstGeom>
        </p:spPr>
        <p:txBody>
          <a:bodyPr>
            <a:noAutofit/>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marR="0" lvl="0" indent="-2286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n-lt"/>
              <a:ea typeface="ＭＳ Ｐゴシック" pitchFamily="-65" charset="-128"/>
            </a:endParaRPr>
          </a:p>
        </p:txBody>
      </p:sp>
      <p:sp>
        <p:nvSpPr>
          <p:cNvPr id="29" name="Textplatzhalter 28"/>
          <p:cNvSpPr>
            <a:spLocks noGrp="1"/>
          </p:cNvSpPr>
          <p:nvPr>
            <p:ph type="body" idx="1"/>
          </p:nvPr>
        </p:nvSpPr>
        <p:spPr>
          <a:xfrm>
            <a:off x="152400" y="990600"/>
            <a:ext cx="8839200" cy="54102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1"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chemeClr val="tx2">
                    <a:lumMod val="20000"/>
                    <a:lumOff val="80000"/>
                  </a:schemeClr>
                </a:solidFill>
                <a:latin typeface="Calibri" pitchFamily="34" charset="0"/>
              </a:defRPr>
            </a:lvl1pPr>
          </a:lstStyle>
          <a:p>
            <a:fld id="{DAA02035-BBD3-48A0-9FDD-4E9C6C8B6CC6}" type="slidenum">
              <a:rPr lang="en-US" smtClean="0"/>
              <a:pPr/>
              <a:t>‹#›</a:t>
            </a:fld>
            <a:endParaRPr lang="en-US" dirty="0"/>
          </a:p>
        </p:txBody>
      </p:sp>
      <p:sp>
        <p:nvSpPr>
          <p:cNvPr id="2" name="Titelplatzhalter 1"/>
          <p:cNvSpPr>
            <a:spLocks noGrp="1"/>
          </p:cNvSpPr>
          <p:nvPr>
            <p:ph type="title"/>
          </p:nvPr>
        </p:nvSpPr>
        <p:spPr>
          <a:xfrm>
            <a:off x="35496" y="44624"/>
            <a:ext cx="7776864" cy="74117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Fußzeilenplatzhalter 2"/>
          <p:cNvSpPr>
            <a:spLocks noGrp="1"/>
          </p:cNvSpPr>
          <p:nvPr>
            <p:ph type="ftr" sz="quarter" idx="3"/>
          </p:nvPr>
        </p:nvSpPr>
        <p:spPr>
          <a:xfrm>
            <a:off x="2339752" y="6643710"/>
            <a:ext cx="4518264" cy="200425"/>
          </a:xfrm>
          <a:prstGeom prst="rect">
            <a:avLst/>
          </a:prstGeom>
        </p:spPr>
        <p:txBody>
          <a:bodyPr vert="horz" lIns="91440" tIns="45720" rIns="91440" bIns="45720" rtlCol="0" anchor="ctr"/>
          <a:lstStyle>
            <a:lvl1pPr algn="ctr">
              <a:defRPr sz="1200">
                <a:solidFill>
                  <a:schemeClr val="tx2">
                    <a:lumMod val="40000"/>
                    <a:lumOff val="60000"/>
                  </a:schemeClr>
                </a:solidFill>
              </a:defRPr>
            </a:lvl1pPr>
          </a:lstStyle>
          <a:p>
            <a:r>
              <a:rPr lang="de-DE" smtClean="0"/>
              <a:t>AP-5 - Dienste für Molekulare Simulationen im Grid</a:t>
            </a:r>
            <a:endParaRPr lang="de-DE" dirty="0"/>
          </a:p>
        </p:txBody>
      </p:sp>
      <p:pic>
        <p:nvPicPr>
          <p:cNvPr id="14" name="Picture 8" descr="Macintosh HD:Users:birke:birke:MoSGrid:MoSGrid_logo2_600dpi.png"/>
          <p:cNvPicPr>
            <a:picLocks noChangeAspect="1"/>
          </p:cNvPicPr>
          <p:nvPr/>
        </p:nvPicPr>
        <p:blipFill>
          <a:blip r:embed="rId23" cstate="print">
            <a:clrChange>
              <a:clrFrom>
                <a:srgbClr val="FFFFFF"/>
              </a:clrFrom>
              <a:clrTo>
                <a:srgbClr val="FFFFFF">
                  <a:alpha val="0"/>
                </a:srgbClr>
              </a:clrTo>
            </a:clrChange>
          </a:blip>
          <a:srcRect/>
          <a:stretch>
            <a:fillRect/>
          </a:stretch>
        </p:blipFill>
        <p:spPr bwMode="auto">
          <a:xfrm>
            <a:off x="7956376" y="0"/>
            <a:ext cx="1157605" cy="80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ransition/>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l" rtl="0" eaLnBrk="1" fontAlgn="base" hangingPunct="1">
        <a:spcBef>
          <a:spcPct val="0"/>
        </a:spcBef>
        <a:spcAft>
          <a:spcPct val="0"/>
        </a:spcAft>
        <a:defRPr sz="3600" b="1">
          <a:solidFill>
            <a:schemeClr val="accent2"/>
          </a:solidFill>
          <a:latin typeface="Trebuchet MS" pitchFamily="-65" charset="0"/>
        </a:defRPr>
      </a:lvl2pPr>
      <a:lvl3pPr algn="l" rtl="0" eaLnBrk="1" fontAlgn="base" hangingPunct="1">
        <a:spcBef>
          <a:spcPct val="0"/>
        </a:spcBef>
        <a:spcAft>
          <a:spcPct val="0"/>
        </a:spcAft>
        <a:defRPr sz="3600" b="1">
          <a:solidFill>
            <a:schemeClr val="accent2"/>
          </a:solidFill>
          <a:latin typeface="Trebuchet MS" pitchFamily="-65" charset="0"/>
        </a:defRPr>
      </a:lvl3pPr>
      <a:lvl4pPr algn="l" rtl="0" eaLnBrk="1" fontAlgn="base" hangingPunct="1">
        <a:spcBef>
          <a:spcPct val="0"/>
        </a:spcBef>
        <a:spcAft>
          <a:spcPct val="0"/>
        </a:spcAft>
        <a:defRPr sz="3600" b="1">
          <a:solidFill>
            <a:schemeClr val="accent2"/>
          </a:solidFill>
          <a:latin typeface="Trebuchet MS" pitchFamily="-65" charset="0"/>
        </a:defRPr>
      </a:lvl4pPr>
      <a:lvl5pPr algn="l" rtl="0" eaLnBrk="1" fontAlgn="base" hangingPunct="1">
        <a:spcBef>
          <a:spcPct val="0"/>
        </a:spcBef>
        <a:spcAft>
          <a:spcPct val="0"/>
        </a:spcAft>
        <a:defRPr sz="3600" b="1">
          <a:solidFill>
            <a:schemeClr val="accent2"/>
          </a:solidFill>
          <a:latin typeface="Trebuchet MS" pitchFamily="-65"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Calibri" pitchFamily="34" charset="0"/>
          <a:ea typeface="ＭＳ Ｐゴシック" pitchFamily="-65" charset="-128"/>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28DE-791E-4941-B202-C0DA55100D9C}" type="datetimeFigureOut">
              <a:rPr lang="en-GB" smtClean="0"/>
              <a:pPr/>
              <a:t>19/08/2013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CF89-8DA0-49E7-84A0-228B6708E97D}" type="slidenum">
              <a:rPr lang="en-GB" smtClean="0"/>
              <a:pPr/>
              <a:t>‹#›</a:t>
            </a:fld>
            <a:endParaRPr lang="en-GB"/>
          </a:p>
        </p:txBody>
      </p:sp>
      <p:pic>
        <p:nvPicPr>
          <p:cNvPr id="98306" name="Picture 2" descr="http://users.ictp.it/~smr2238/img/chain.jpg"/>
          <p:cNvPicPr>
            <a:picLocks noChangeAspect="1" noChangeArrowheads="1"/>
          </p:cNvPicPr>
          <p:nvPr userDrawn="1"/>
        </p:nvPicPr>
        <p:blipFill>
          <a:blip r:embed="rId13" cstate="print"/>
          <a:srcRect/>
          <a:stretch>
            <a:fillRect/>
          </a:stretch>
        </p:blipFill>
        <p:spPr bwMode="auto">
          <a:xfrm>
            <a:off x="72008" y="6021288"/>
            <a:ext cx="1331640" cy="752666"/>
          </a:xfrm>
          <a:prstGeom prst="rect">
            <a:avLst/>
          </a:prstGeom>
          <a:noFill/>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rgely.sipos@egi.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operations-portal.egi.eu/v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pdb.egi.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19672" y="1844824"/>
            <a:ext cx="7200800" cy="1470025"/>
          </a:xfrm>
        </p:spPr>
        <p:txBody>
          <a:bodyPr/>
          <a:lstStyle/>
          <a:p>
            <a:r>
              <a:rPr lang="en-US" smtClean="0"/>
              <a:t>The European Grid Infrastructure Collaboration</a:t>
            </a:r>
            <a:endParaRPr lang="en-US" dirty="0"/>
          </a:p>
        </p:txBody>
      </p:sp>
      <p:sp>
        <p:nvSpPr>
          <p:cNvPr id="8" name="Subtitle 7"/>
          <p:cNvSpPr>
            <a:spLocks noGrp="1"/>
          </p:cNvSpPr>
          <p:nvPr>
            <p:ph type="subTitle" idx="1"/>
          </p:nvPr>
        </p:nvSpPr>
        <p:spPr>
          <a:xfrm>
            <a:off x="2051720" y="4030216"/>
            <a:ext cx="6192688" cy="1343000"/>
          </a:xfrm>
        </p:spPr>
        <p:txBody>
          <a:bodyPr/>
          <a:lstStyle/>
          <a:p>
            <a:r>
              <a:rPr lang="en-US" sz="2800" smtClean="0"/>
              <a:t>Gergely Sipos</a:t>
            </a:r>
          </a:p>
          <a:p>
            <a:r>
              <a:rPr lang="en-US" sz="2000" smtClean="0"/>
              <a:t>EGI.eu</a:t>
            </a:r>
          </a:p>
          <a:p>
            <a:r>
              <a:rPr lang="en-US" sz="2000" smtClean="0">
                <a:hlinkClick r:id="rId3"/>
              </a:rPr>
              <a:t>gergely.sipos@egi.eu</a:t>
            </a:r>
            <a:endParaRPr lang="en-US" sz="2000" smtClean="0"/>
          </a:p>
        </p:txBody>
      </p:sp>
      <p:sp>
        <p:nvSpPr>
          <p:cNvPr id="5" name="TextBox 4"/>
          <p:cNvSpPr txBox="1"/>
          <p:nvPr/>
        </p:nvSpPr>
        <p:spPr>
          <a:xfrm>
            <a:off x="4773536" y="87015"/>
            <a:ext cx="4406976" cy="461665"/>
          </a:xfrm>
          <a:prstGeom prst="rect">
            <a:avLst/>
          </a:prstGeom>
          <a:noFill/>
        </p:spPr>
        <p:txBody>
          <a:bodyPr wrap="none" rtlCol="0">
            <a:spAutoFit/>
          </a:bodyPr>
          <a:lstStyle/>
          <a:p>
            <a:pPr algn="r"/>
            <a:r>
              <a:rPr lang="en-GB" sz="2400" b="1" smtClean="0">
                <a:solidFill>
                  <a:schemeClr val="bg1"/>
                </a:solidFill>
              </a:rPr>
              <a:t>European Grid Infrastructure</a:t>
            </a:r>
            <a:endParaRPr lang="en-GB" sz="2400" b="1">
              <a:solidFill>
                <a:schemeClr val="bg1"/>
              </a:solidFill>
            </a:endParaRPr>
          </a:p>
        </p:txBody>
      </p:sp>
    </p:spTree>
    <p:extLst>
      <p:ext uri="{BB962C8B-B14F-4D97-AF65-F5344CB8AC3E}">
        <p14:creationId xmlns:p14="http://schemas.microsoft.com/office/powerpoint/2010/main" xmlns="" val="1282883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smtClean="0"/>
              <a:t>European Grid Infrastructure</a:t>
            </a:r>
            <a:endParaRPr lang="en-GB" sz="3600" dirty="0"/>
          </a:p>
        </p:txBody>
      </p:sp>
      <p:sp>
        <p:nvSpPr>
          <p:cNvPr id="3" name="Content Placeholder 2"/>
          <p:cNvSpPr>
            <a:spLocks noGrp="1"/>
          </p:cNvSpPr>
          <p:nvPr>
            <p:ph idx="1"/>
          </p:nvPr>
        </p:nvSpPr>
        <p:spPr>
          <a:xfrm>
            <a:off x="179512" y="1412776"/>
            <a:ext cx="4176464" cy="4525963"/>
          </a:xfrm>
        </p:spPr>
        <p:txBody>
          <a:bodyPr/>
          <a:lstStyle/>
          <a:p>
            <a:pPr marL="271463" indent="-271463"/>
            <a:r>
              <a:rPr lang="en-GB" sz="2400" dirty="0" smtClean="0">
                <a:solidFill>
                  <a:srgbClr val="FF0000"/>
                </a:solidFill>
              </a:rPr>
              <a:t>E</a:t>
            </a:r>
            <a:r>
              <a:rPr lang="en-GB" sz="2400" dirty="0" smtClean="0"/>
              <a:t>uropean</a:t>
            </a:r>
          </a:p>
          <a:p>
            <a:pPr lvl="1"/>
            <a:r>
              <a:rPr lang="en-GB" sz="2000" dirty="0" smtClean="0"/>
              <a:t>Over 35 countries</a:t>
            </a:r>
          </a:p>
          <a:p>
            <a:pPr marL="271463" indent="-271463"/>
            <a:r>
              <a:rPr lang="en-GB" sz="2400" dirty="0" smtClean="0">
                <a:solidFill>
                  <a:srgbClr val="FF0000"/>
                </a:solidFill>
              </a:rPr>
              <a:t>G</a:t>
            </a:r>
            <a:r>
              <a:rPr lang="en-GB" sz="2400" dirty="0" smtClean="0"/>
              <a:t>rid</a:t>
            </a:r>
          </a:p>
          <a:p>
            <a:pPr lvl="1"/>
            <a:r>
              <a:rPr lang="en-GB" sz="2000" smtClean="0"/>
              <a:t>Secure sharing of IT resources</a:t>
            </a:r>
            <a:endParaRPr lang="en-GB" sz="2000" b="1" i="1" dirty="0"/>
          </a:p>
          <a:p>
            <a:pPr marL="271463" indent="-271463"/>
            <a:r>
              <a:rPr lang="en-GB" sz="2400" dirty="0" smtClean="0">
                <a:solidFill>
                  <a:srgbClr val="FF0000"/>
                </a:solidFill>
              </a:rPr>
              <a:t>I</a:t>
            </a:r>
            <a:r>
              <a:rPr lang="en-GB" sz="2400" dirty="0" smtClean="0"/>
              <a:t>nfrastructure</a:t>
            </a:r>
          </a:p>
          <a:p>
            <a:pPr lvl="1"/>
            <a:r>
              <a:rPr lang="en-GB" sz="2000" smtClean="0"/>
              <a:t>Computers (clusters)</a:t>
            </a:r>
            <a:endParaRPr lang="en-GB" sz="2000" dirty="0" smtClean="0"/>
          </a:p>
          <a:p>
            <a:pPr lvl="1"/>
            <a:r>
              <a:rPr lang="en-GB" sz="2000" dirty="0" smtClean="0"/>
              <a:t>Data</a:t>
            </a:r>
          </a:p>
          <a:p>
            <a:pPr lvl="1"/>
            <a:r>
              <a:rPr lang="en-GB" sz="2000" smtClean="0"/>
              <a:t>Applications</a:t>
            </a:r>
            <a:endParaRPr lang="en-GB" sz="2000" dirty="0" smtClean="0"/>
          </a:p>
          <a:p>
            <a:pPr lvl="1"/>
            <a:r>
              <a:rPr lang="en-GB" sz="2000" dirty="0" smtClean="0"/>
              <a:t>…. </a:t>
            </a:r>
            <a:r>
              <a:rPr lang="en-GB" sz="2000" b="1" i="1" dirty="0">
                <a:solidFill>
                  <a:srgbClr val="FF0000"/>
                </a:solidFill>
              </a:rPr>
              <a:t>a</a:t>
            </a:r>
            <a:r>
              <a:rPr lang="en-GB" sz="2000" b="1" i="1" dirty="0" smtClean="0">
                <a:solidFill>
                  <a:srgbClr val="FF0000"/>
                </a:solidFill>
              </a:rPr>
              <a:t>nd</a:t>
            </a:r>
            <a:r>
              <a:rPr lang="en-GB" sz="2000" dirty="0" smtClean="0"/>
              <a:t> </a:t>
            </a:r>
            <a:r>
              <a:rPr lang="en-GB" sz="2000" b="1" i="1" smtClean="0">
                <a:solidFill>
                  <a:srgbClr val="FF0000"/>
                </a:solidFill>
              </a:rPr>
              <a:t>beyond!!</a:t>
            </a:r>
          </a:p>
          <a:p>
            <a:pPr lvl="1">
              <a:buNone/>
            </a:pPr>
            <a:endParaRPr lang="en-GB" sz="2000" b="1" i="1" dirty="0">
              <a:solidFill>
                <a:srgbClr val="FF00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96" t="2114"/>
          <a:stretch/>
        </p:blipFill>
        <p:spPr bwMode="auto">
          <a:xfrm>
            <a:off x="3990702" y="1196752"/>
            <a:ext cx="4253706"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2</a:t>
            </a:fld>
            <a:endParaRPr lang="en-US" dirty="0"/>
          </a:p>
        </p:txBody>
      </p:sp>
      <p:sp>
        <p:nvSpPr>
          <p:cNvPr id="6" name="Rectangular Callout 5"/>
          <p:cNvSpPr/>
          <p:nvPr/>
        </p:nvSpPr>
        <p:spPr>
          <a:xfrm>
            <a:off x="4788024" y="3140968"/>
            <a:ext cx="504056" cy="288032"/>
          </a:xfrm>
          <a:prstGeom prst="wedgeRectCallout">
            <a:avLst>
              <a:gd name="adj1" fmla="val 24070"/>
              <a:gd name="adj2" fmla="val 11027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smtClean="0">
                <a:solidFill>
                  <a:schemeClr val="tx2"/>
                </a:solidFill>
              </a:rPr>
              <a:t>EGI.eu</a:t>
            </a:r>
            <a:endParaRPr lang="en-GB" sz="1200">
              <a:solidFill>
                <a:schemeClr val="tx2"/>
              </a:solidFill>
            </a:endParaRPr>
          </a:p>
        </p:txBody>
      </p:sp>
      <p:sp>
        <p:nvSpPr>
          <p:cNvPr id="7" name="Rectangle 6"/>
          <p:cNvSpPr/>
          <p:nvPr/>
        </p:nvSpPr>
        <p:spPr>
          <a:xfrm>
            <a:off x="0" y="5877272"/>
            <a:ext cx="9144000" cy="446276"/>
          </a:xfrm>
          <a:prstGeom prst="rect">
            <a:avLst/>
          </a:prstGeom>
        </p:spPr>
        <p:txBody>
          <a:bodyPr wrap="square">
            <a:spAutoFit/>
          </a:bodyPr>
          <a:lstStyle/>
          <a:p>
            <a:pPr algn="ctr"/>
            <a:r>
              <a:rPr lang="en-GB" sz="2200" b="1" i="1" smtClean="0">
                <a:solidFill>
                  <a:srgbClr val="FF0000"/>
                </a:solidFill>
              </a:rPr>
              <a:t>For European researchers and their international collaborators</a:t>
            </a:r>
          </a:p>
        </p:txBody>
      </p:sp>
    </p:spTree>
    <p:extLst>
      <p:ext uri="{BB962C8B-B14F-4D97-AF65-F5344CB8AC3E}">
        <p14:creationId xmlns:p14="http://schemas.microsoft.com/office/powerpoint/2010/main" xmlns="" val="21577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5541"/>
            <a:ext cx="7920880" cy="865187"/>
          </a:xfrm>
          <a:noFill/>
        </p:spPr>
        <p:txBody>
          <a:bodyPr/>
          <a:lstStyle/>
          <a:p>
            <a:r>
              <a:rPr lang="en-GB" sz="3200" smtClean="0"/>
              <a:t>Key resource providers in EGI:</a:t>
            </a:r>
            <a:br>
              <a:rPr lang="en-GB" sz="3200" smtClean="0"/>
            </a:br>
            <a:r>
              <a:rPr lang="en-GB" sz="3200" smtClean="0"/>
              <a:t>National Grid Infrastructures</a:t>
            </a:r>
            <a:endParaRPr lang="en-GB" sz="2400" dirty="0"/>
          </a:p>
        </p:txBody>
      </p:sp>
      <p:sp>
        <p:nvSpPr>
          <p:cNvPr id="11"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3</a:t>
            </a:fld>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6325" y="1484784"/>
            <a:ext cx="2446155" cy="201622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4581128"/>
            <a:ext cx="1246372" cy="165618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207" y="4581128"/>
            <a:ext cx="2827609" cy="1224136"/>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1202473"/>
            <a:ext cx="6021870" cy="3234639"/>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6" name="Table 15"/>
          <p:cNvGraphicFramePr>
            <a:graphicFrameLocks noGrp="1"/>
          </p:cNvGraphicFramePr>
          <p:nvPr>
            <p:extLst>
              <p:ext uri="{D42A27DB-BD31-4B8C-83A1-F6EECF244321}">
                <p14:modId xmlns:p14="http://schemas.microsoft.com/office/powerpoint/2010/main" xmlns="" val="4037308615"/>
              </p:ext>
            </p:extLst>
          </p:nvPr>
        </p:nvGraphicFramePr>
        <p:xfrm>
          <a:off x="4716016" y="3984456"/>
          <a:ext cx="4104456" cy="2468880"/>
        </p:xfrm>
        <a:graphic>
          <a:graphicData uri="http://schemas.openxmlformats.org/drawingml/2006/table">
            <a:tbl>
              <a:tblPr firstRow="1" bandRow="1">
                <a:tableStyleId>{5C22544A-7EE6-4342-B048-85BDC9FD1C3A}</a:tableStyleId>
              </a:tblPr>
              <a:tblGrid>
                <a:gridCol w="2448272"/>
                <a:gridCol w="1656184"/>
              </a:tblGrid>
              <a:tr h="625192">
                <a:tc>
                  <a:txBody>
                    <a:bodyPr/>
                    <a:lstStyle/>
                    <a:p>
                      <a:r>
                        <a:rPr lang="en-GB" sz="2000" smtClean="0"/>
                        <a:t>Metric</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smtClean="0"/>
                        <a:t>Value </a:t>
                      </a:r>
                      <a:br>
                        <a:rPr lang="en-GB" sz="2000" smtClean="0"/>
                      </a:br>
                      <a:r>
                        <a:rPr lang="en-GB" sz="1600" smtClean="0"/>
                        <a:t>(August 2013)</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841">
                <a:tc>
                  <a:txBody>
                    <a:bodyPr/>
                    <a:lstStyle/>
                    <a:p>
                      <a:r>
                        <a:rPr lang="en-GB" sz="1800" b="1" smtClean="0"/>
                        <a:t>Nb. of resource</a:t>
                      </a:r>
                      <a:r>
                        <a:rPr lang="en-GB" sz="1800" b="1" baseline="0" smtClean="0"/>
                        <a:t> centres</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340</a:t>
                      </a:r>
                      <a:endParaRPr lang="en-GB" sz="18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3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Nb. of CPU cores</a:t>
                      </a:r>
                      <a:endParaRPr lang="en-GB" sz="18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373,800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dirty="0" smtClean="0"/>
                        <a:t>Disk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kern="1200" smtClean="0">
                          <a:solidFill>
                            <a:schemeClr val="dk1"/>
                          </a:solidFill>
                          <a:effectLst/>
                          <a:latin typeface="+mn-lt"/>
                          <a:ea typeface="+mn-ea"/>
                          <a:cs typeface="+mn-cs"/>
                        </a:rPr>
                        <a:t>235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dirty="0" smtClean="0"/>
                        <a:t>Tape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kern="1200" smtClean="0">
                          <a:solidFill>
                            <a:schemeClr val="dk1"/>
                          </a:solidFill>
                          <a:effectLst/>
                          <a:latin typeface="+mn-lt"/>
                          <a:ea typeface="+mn-ea"/>
                          <a:cs typeface="+mn-cs"/>
                        </a:rPr>
                        <a:t>170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smtClean="0"/>
                        <a:t>Nb. of computing jobs</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smtClean="0"/>
                        <a:t>1.6 million/day</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xmlns="" val="103790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cxnSpLocks noChangeShapeType="1"/>
            <a:stCxn id="58" idx="0"/>
            <a:endCxn id="21" idx="2"/>
          </p:cNvCxnSpPr>
          <p:nvPr/>
        </p:nvCxnSpPr>
        <p:spPr bwMode="auto">
          <a:xfrm flipV="1">
            <a:off x="4499992" y="3611885"/>
            <a:ext cx="86048" cy="1977355"/>
          </a:xfrm>
          <a:prstGeom prst="straightConnector1">
            <a:avLst/>
          </a:prstGeom>
          <a:noFill/>
          <a:ln w="12700" algn="ctr">
            <a:solidFill>
              <a:schemeClr val="tx1"/>
            </a:solidFill>
            <a:round/>
            <a:headEnd type="oval" w="med" len="med"/>
            <a:tailEnd type="oval" w="med" len="med"/>
          </a:ln>
        </p:spPr>
      </p:cxnSp>
      <p:cxnSp>
        <p:nvCxnSpPr>
          <p:cNvPr id="51" name="Straight Arrow Connector 50"/>
          <p:cNvCxnSpPr>
            <a:cxnSpLocks noChangeShapeType="1"/>
            <a:stCxn id="50" idx="0"/>
            <a:endCxn id="19" idx="2"/>
          </p:cNvCxnSpPr>
          <p:nvPr/>
        </p:nvCxnSpPr>
        <p:spPr bwMode="auto">
          <a:xfrm flipH="1" flipV="1">
            <a:off x="1029569" y="3611885"/>
            <a:ext cx="452790" cy="1977355"/>
          </a:xfrm>
          <a:prstGeom prst="straightConnector1">
            <a:avLst/>
          </a:prstGeom>
          <a:noFill/>
          <a:ln w="12700" algn="ctr">
            <a:solidFill>
              <a:schemeClr val="tx1"/>
            </a:solidFill>
            <a:round/>
            <a:headEnd type="oval" w="med" len="med"/>
            <a:tailEnd type="oval" w="med" len="med"/>
          </a:ln>
        </p:spPr>
      </p:cxnSp>
      <p:cxnSp>
        <p:nvCxnSpPr>
          <p:cNvPr id="45" name="Straight Arrow Connector 44"/>
          <p:cNvCxnSpPr>
            <a:cxnSpLocks noChangeShapeType="1"/>
            <a:stCxn id="40" idx="0"/>
            <a:endCxn id="46" idx="2"/>
          </p:cNvCxnSpPr>
          <p:nvPr/>
        </p:nvCxnSpPr>
        <p:spPr bwMode="auto">
          <a:xfrm flipV="1">
            <a:off x="2666893" y="3611885"/>
            <a:ext cx="911035" cy="1977355"/>
          </a:xfrm>
          <a:prstGeom prst="straightConnector1">
            <a:avLst/>
          </a:prstGeom>
          <a:noFill/>
          <a:ln w="12700" algn="ctr">
            <a:solidFill>
              <a:schemeClr val="tx1"/>
            </a:solidFill>
            <a:round/>
            <a:headEnd type="oval" w="med" len="med"/>
            <a:tailEnd type="oval" w="med" len="med"/>
          </a:ln>
        </p:spPr>
      </p:cxnSp>
      <p:cxnSp>
        <p:nvCxnSpPr>
          <p:cNvPr id="37" name="Straight Arrow Connector 36"/>
          <p:cNvCxnSpPr>
            <a:cxnSpLocks noChangeShapeType="1"/>
            <a:stCxn id="36" idx="0"/>
            <a:endCxn id="19" idx="2"/>
          </p:cNvCxnSpPr>
          <p:nvPr/>
        </p:nvCxnSpPr>
        <p:spPr bwMode="auto">
          <a:xfrm flipV="1">
            <a:off x="618263" y="3611885"/>
            <a:ext cx="411306" cy="1977355"/>
          </a:xfrm>
          <a:prstGeom prst="straightConnector1">
            <a:avLst/>
          </a:prstGeom>
          <a:noFill/>
          <a:ln w="12700" algn="ctr">
            <a:solidFill>
              <a:schemeClr val="tx1"/>
            </a:solidFill>
            <a:round/>
            <a:headEnd type="oval" w="med" len="med"/>
            <a:tailEnd type="oval" w="med" len="med"/>
          </a:ln>
        </p:spPr>
      </p:cxnSp>
      <p:cxnSp>
        <p:nvCxnSpPr>
          <p:cNvPr id="44" name="Straight Arrow Connector 43"/>
          <p:cNvCxnSpPr>
            <a:cxnSpLocks noChangeShapeType="1"/>
            <a:stCxn id="40" idx="0"/>
            <a:endCxn id="20" idx="2"/>
          </p:cNvCxnSpPr>
          <p:nvPr/>
        </p:nvCxnSpPr>
        <p:spPr bwMode="auto">
          <a:xfrm flipH="1" flipV="1">
            <a:off x="2569816" y="3611885"/>
            <a:ext cx="97077" cy="1977355"/>
          </a:xfrm>
          <a:prstGeom prst="straightConnector1">
            <a:avLst/>
          </a:prstGeom>
          <a:noFill/>
          <a:ln w="12700" algn="ctr">
            <a:solidFill>
              <a:schemeClr val="tx1"/>
            </a:solidFill>
            <a:round/>
            <a:headEnd type="oval" w="med" len="med"/>
            <a:tailEnd type="oval" w="med" len="med"/>
          </a:ln>
        </p:spPr>
      </p:cxnSp>
      <p:cxnSp>
        <p:nvCxnSpPr>
          <p:cNvPr id="47" name="Straight Arrow Connector 46"/>
          <p:cNvCxnSpPr>
            <a:cxnSpLocks noChangeShapeType="1"/>
            <a:stCxn id="42" idx="0"/>
            <a:endCxn id="21" idx="2"/>
          </p:cNvCxnSpPr>
          <p:nvPr/>
        </p:nvCxnSpPr>
        <p:spPr bwMode="auto">
          <a:xfrm flipV="1">
            <a:off x="3563888" y="3611885"/>
            <a:ext cx="1022152" cy="1977355"/>
          </a:xfrm>
          <a:prstGeom prst="straightConnector1">
            <a:avLst/>
          </a:prstGeom>
          <a:noFill/>
          <a:ln w="12700" algn="ctr">
            <a:solidFill>
              <a:schemeClr val="tx1"/>
            </a:solidFill>
            <a:round/>
            <a:headEnd type="oval" w="med" len="med"/>
            <a:tailEnd type="oval" w="med" len="med"/>
          </a:ln>
        </p:spPr>
      </p:cxnSp>
      <p:sp>
        <p:nvSpPr>
          <p:cNvPr id="34818" name="Slide Number Placeholder 1"/>
          <p:cNvSpPr>
            <a:spLocks noGrp="1"/>
          </p:cNvSpPr>
          <p:nvPr>
            <p:ph type="sldNum" sz="quarter" idx="10"/>
          </p:nvPr>
        </p:nvSpPr>
        <p:spPr bwMode="auto">
          <a:xfrm>
            <a:off x="6948264"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FE5D6A7-22A5-4B83-B810-9C3BB2D46823}" type="slidenum">
              <a:rPr lang="en-GB" smtClean="0"/>
              <a:pPr fontAlgn="base">
                <a:spcBef>
                  <a:spcPct val="0"/>
                </a:spcBef>
                <a:spcAft>
                  <a:spcPct val="0"/>
                </a:spcAft>
              </a:pPr>
              <a:t>4</a:t>
            </a:fld>
            <a:endParaRPr lang="en-GB" smtClean="0"/>
          </a:p>
        </p:txBody>
      </p:sp>
      <p:sp>
        <p:nvSpPr>
          <p:cNvPr id="34819" name="Title 6"/>
          <p:cNvSpPr>
            <a:spLocks noGrp="1"/>
          </p:cNvSpPr>
          <p:nvPr>
            <p:ph type="title" idx="4294967295"/>
          </p:nvPr>
        </p:nvSpPr>
        <p:spPr>
          <a:xfrm>
            <a:off x="2195513" y="44624"/>
            <a:ext cx="6840537" cy="865187"/>
          </a:xfrm>
        </p:spPr>
        <p:txBody>
          <a:bodyPr/>
          <a:lstStyle/>
          <a:p>
            <a:r>
              <a:rPr lang="en-US" sz="3200" smtClean="0"/>
              <a:t>A multi-disciplinary e-infrastructure</a:t>
            </a:r>
            <a:br>
              <a:rPr lang="en-US" sz="3200" smtClean="0"/>
            </a:br>
            <a:r>
              <a:rPr lang="en-US" sz="3200" smtClean="0"/>
              <a:t> http://www.egi.eu/community/</a:t>
            </a:r>
          </a:p>
        </p:txBody>
      </p:sp>
      <p:sp>
        <p:nvSpPr>
          <p:cNvPr id="9" name="Oval 8"/>
          <p:cNvSpPr/>
          <p:nvPr/>
        </p:nvSpPr>
        <p:spPr bwMode="auto">
          <a:xfrm>
            <a:off x="121717" y="504904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dirty="0">
                <a:solidFill>
                  <a:schemeClr val="accent2"/>
                </a:solidFill>
                <a:latin typeface="Arial" charset="0"/>
                <a:cs typeface="+mn-cs"/>
              </a:rPr>
              <a:t>User</a:t>
            </a:r>
          </a:p>
        </p:txBody>
      </p:sp>
      <p:sp>
        <p:nvSpPr>
          <p:cNvPr id="12" name="Oval 11"/>
          <p:cNvSpPr/>
          <p:nvPr/>
        </p:nvSpPr>
        <p:spPr bwMode="auto">
          <a:xfrm>
            <a:off x="1056234" y="4679156"/>
            <a:ext cx="779462"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3" name="Oval 12"/>
          <p:cNvSpPr/>
          <p:nvPr/>
        </p:nvSpPr>
        <p:spPr bwMode="auto">
          <a:xfrm>
            <a:off x="2497981" y="4653136"/>
            <a:ext cx="777875"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5" name="Oval 14"/>
          <p:cNvSpPr/>
          <p:nvPr/>
        </p:nvSpPr>
        <p:spPr bwMode="auto">
          <a:xfrm>
            <a:off x="3275856" y="4999831"/>
            <a:ext cx="779462"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6" name="Oval 15"/>
          <p:cNvSpPr/>
          <p:nvPr/>
        </p:nvSpPr>
        <p:spPr bwMode="auto">
          <a:xfrm>
            <a:off x="3787948" y="440769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7" name="Oval 16"/>
          <p:cNvSpPr/>
          <p:nvPr/>
        </p:nvSpPr>
        <p:spPr bwMode="auto">
          <a:xfrm>
            <a:off x="4449936" y="502999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9" name="Diamond 18"/>
          <p:cNvSpPr/>
          <p:nvPr/>
        </p:nvSpPr>
        <p:spPr bwMode="auto">
          <a:xfrm>
            <a:off x="583481"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smtClean="0">
                <a:solidFill>
                  <a:schemeClr val="accent2"/>
                </a:solidFill>
                <a:latin typeface="Arial" charset="0"/>
                <a:cs typeface="+mn-cs"/>
              </a:rPr>
              <a:t>VO</a:t>
            </a:r>
            <a:endParaRPr lang="en-US" sz="1400">
              <a:solidFill>
                <a:schemeClr val="accent2"/>
              </a:solidFill>
              <a:latin typeface="Arial" charset="0"/>
              <a:cs typeface="+mn-cs"/>
            </a:endParaRPr>
          </a:p>
        </p:txBody>
      </p:sp>
      <p:sp>
        <p:nvSpPr>
          <p:cNvPr id="20" name="Diamond 19"/>
          <p:cNvSpPr/>
          <p:nvPr/>
        </p:nvSpPr>
        <p:spPr bwMode="auto">
          <a:xfrm>
            <a:off x="2123728"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a:solidFill>
                  <a:schemeClr val="accent2"/>
                </a:solidFill>
                <a:latin typeface="Arial" charset="0"/>
                <a:cs typeface="+mn-cs"/>
              </a:rPr>
              <a:t>VO</a:t>
            </a:r>
          </a:p>
        </p:txBody>
      </p:sp>
      <p:sp>
        <p:nvSpPr>
          <p:cNvPr id="21" name="Diamond 20"/>
          <p:cNvSpPr/>
          <p:nvPr/>
        </p:nvSpPr>
        <p:spPr bwMode="auto">
          <a:xfrm>
            <a:off x="4139952"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a:solidFill>
                  <a:schemeClr val="accent2"/>
                </a:solidFill>
                <a:latin typeface="Arial" charset="0"/>
                <a:cs typeface="+mn-cs"/>
              </a:rPr>
              <a:t>VO</a:t>
            </a:r>
          </a:p>
        </p:txBody>
      </p:sp>
      <p:sp>
        <p:nvSpPr>
          <p:cNvPr id="34830" name="Oval 21"/>
          <p:cNvSpPr>
            <a:spLocks noChangeArrowheads="1"/>
          </p:cNvSpPr>
          <p:nvPr/>
        </p:nvSpPr>
        <p:spPr bwMode="auto">
          <a:xfrm>
            <a:off x="202159" y="1120922"/>
            <a:ext cx="1633537" cy="1344723"/>
          </a:xfrm>
          <a:prstGeom prst="ellipse">
            <a:avLst/>
          </a:prstGeom>
          <a:solidFill>
            <a:srgbClr val="CCFFCC"/>
          </a:solidFill>
          <a:ln w="25400" algn="ctr">
            <a:solidFill>
              <a:schemeClr val="accent1"/>
            </a:solidFill>
            <a:prstDash val="dash"/>
            <a:round/>
            <a:headEnd/>
            <a:tailEnd type="triangle" w="med" len="med"/>
          </a:ln>
        </p:spPr>
        <p:txBody>
          <a:bodyPr wrap="square" lIns="90000" tIns="46800" rIns="90000" bIns="46800" anchor="ctr">
            <a:spAutoFit/>
          </a:bodyPr>
          <a:lstStyle/>
          <a:p>
            <a:pPr algn="ctr">
              <a:spcBef>
                <a:spcPct val="20000"/>
              </a:spcBef>
              <a:buClr>
                <a:srgbClr val="FFCC66"/>
              </a:buClr>
            </a:pPr>
            <a:r>
              <a:rPr lang="en-US" sz="1400">
                <a:solidFill>
                  <a:schemeClr val="accent2"/>
                </a:solidFill>
              </a:rPr>
              <a:t>Virtual Research </a:t>
            </a:r>
            <a:r>
              <a:rPr lang="en-US" sz="1400" smtClean="0">
                <a:solidFill>
                  <a:schemeClr val="accent2"/>
                </a:solidFill>
              </a:rPr>
              <a:t>Community (VRC)</a:t>
            </a:r>
            <a:endParaRPr lang="en-US" sz="1400">
              <a:solidFill>
                <a:schemeClr val="accent2"/>
              </a:solidFill>
            </a:endParaRPr>
          </a:p>
        </p:txBody>
      </p:sp>
      <p:cxnSp>
        <p:nvCxnSpPr>
          <p:cNvPr id="34831" name="Straight Arrow Connector 25"/>
          <p:cNvCxnSpPr>
            <a:cxnSpLocks noChangeShapeType="1"/>
            <a:stCxn id="19" idx="0"/>
            <a:endCxn id="34830" idx="4"/>
          </p:cNvCxnSpPr>
          <p:nvPr/>
        </p:nvCxnSpPr>
        <p:spPr bwMode="auto">
          <a:xfrm flipH="1" flipV="1">
            <a:off x="1018928" y="2465645"/>
            <a:ext cx="10641" cy="603315"/>
          </a:xfrm>
          <a:prstGeom prst="straightConnector1">
            <a:avLst/>
          </a:prstGeom>
          <a:noFill/>
          <a:ln w="38100" algn="ctr">
            <a:solidFill>
              <a:schemeClr val="accent1"/>
            </a:solidFill>
            <a:round/>
            <a:headEnd type="oval" w="med" len="med"/>
            <a:tailEnd type="oval" w="med" len="med"/>
          </a:ln>
        </p:spPr>
      </p:cxnSp>
      <p:cxnSp>
        <p:nvCxnSpPr>
          <p:cNvPr id="34832" name="Straight Arrow Connector 36"/>
          <p:cNvCxnSpPr>
            <a:cxnSpLocks noChangeShapeType="1"/>
            <a:stCxn id="9" idx="0"/>
            <a:endCxn id="19" idx="2"/>
          </p:cNvCxnSpPr>
          <p:nvPr/>
        </p:nvCxnSpPr>
        <p:spPr bwMode="auto">
          <a:xfrm flipV="1">
            <a:off x="510655" y="3611885"/>
            <a:ext cx="518914" cy="1437159"/>
          </a:xfrm>
          <a:prstGeom prst="straightConnector1">
            <a:avLst/>
          </a:prstGeom>
          <a:noFill/>
          <a:ln w="38100" algn="ctr">
            <a:solidFill>
              <a:schemeClr val="accent1"/>
            </a:solidFill>
            <a:round/>
            <a:headEnd type="oval" w="med" len="med"/>
            <a:tailEnd type="oval" w="med" len="med"/>
          </a:ln>
        </p:spPr>
      </p:cxnSp>
      <p:cxnSp>
        <p:nvCxnSpPr>
          <p:cNvPr id="34834" name="Straight Arrow Connector 51"/>
          <p:cNvCxnSpPr>
            <a:cxnSpLocks noChangeShapeType="1"/>
            <a:stCxn id="16" idx="0"/>
            <a:endCxn id="21" idx="2"/>
          </p:cNvCxnSpPr>
          <p:nvPr/>
        </p:nvCxnSpPr>
        <p:spPr bwMode="auto">
          <a:xfrm flipV="1">
            <a:off x="4176886" y="3611885"/>
            <a:ext cx="409154" cy="795809"/>
          </a:xfrm>
          <a:prstGeom prst="straightConnector1">
            <a:avLst/>
          </a:prstGeom>
          <a:noFill/>
          <a:ln w="38100" algn="ctr">
            <a:solidFill>
              <a:schemeClr val="accent1"/>
            </a:solidFill>
            <a:round/>
            <a:headEnd type="oval" w="med" len="med"/>
            <a:tailEnd type="oval" w="med" len="med"/>
          </a:ln>
        </p:spPr>
      </p:cxnSp>
      <p:cxnSp>
        <p:nvCxnSpPr>
          <p:cNvPr id="34835" name="Straight Arrow Connector 52"/>
          <p:cNvCxnSpPr>
            <a:cxnSpLocks noChangeShapeType="1"/>
            <a:stCxn id="15" idx="0"/>
            <a:endCxn id="20" idx="2"/>
          </p:cNvCxnSpPr>
          <p:nvPr/>
        </p:nvCxnSpPr>
        <p:spPr bwMode="auto">
          <a:xfrm flipH="1" flipV="1">
            <a:off x="2569816" y="3611885"/>
            <a:ext cx="1095771" cy="1387946"/>
          </a:xfrm>
          <a:prstGeom prst="straightConnector1">
            <a:avLst/>
          </a:prstGeom>
          <a:noFill/>
          <a:ln w="38100" algn="ctr">
            <a:solidFill>
              <a:schemeClr val="accent1"/>
            </a:solidFill>
            <a:round/>
            <a:headEnd type="oval" w="med" len="med"/>
            <a:tailEnd type="oval" w="med" len="med"/>
          </a:ln>
        </p:spPr>
      </p:cxnSp>
      <p:cxnSp>
        <p:nvCxnSpPr>
          <p:cNvPr id="34836" name="Straight Arrow Connector 53"/>
          <p:cNvCxnSpPr>
            <a:cxnSpLocks noChangeShapeType="1"/>
            <a:stCxn id="13" idx="0"/>
            <a:endCxn id="20" idx="2"/>
          </p:cNvCxnSpPr>
          <p:nvPr/>
        </p:nvCxnSpPr>
        <p:spPr bwMode="auto">
          <a:xfrm flipH="1" flipV="1">
            <a:off x="2569816" y="3611885"/>
            <a:ext cx="317103" cy="1041251"/>
          </a:xfrm>
          <a:prstGeom prst="straightConnector1">
            <a:avLst/>
          </a:prstGeom>
          <a:noFill/>
          <a:ln w="38100" algn="ctr">
            <a:solidFill>
              <a:schemeClr val="accent1"/>
            </a:solidFill>
            <a:round/>
            <a:headEnd type="oval" w="med" len="med"/>
            <a:tailEnd type="oval" w="med" len="med"/>
          </a:ln>
        </p:spPr>
      </p:cxnSp>
      <p:cxnSp>
        <p:nvCxnSpPr>
          <p:cNvPr id="34838" name="Straight Arrow Connector 55"/>
          <p:cNvCxnSpPr>
            <a:cxnSpLocks noChangeShapeType="1"/>
            <a:stCxn id="12" idx="0"/>
            <a:endCxn id="19" idx="2"/>
          </p:cNvCxnSpPr>
          <p:nvPr/>
        </p:nvCxnSpPr>
        <p:spPr bwMode="auto">
          <a:xfrm flipH="1" flipV="1">
            <a:off x="1029569" y="3611885"/>
            <a:ext cx="416396" cy="1067271"/>
          </a:xfrm>
          <a:prstGeom prst="straightConnector1">
            <a:avLst/>
          </a:prstGeom>
          <a:noFill/>
          <a:ln w="38100" algn="ctr">
            <a:solidFill>
              <a:schemeClr val="accent1"/>
            </a:solidFill>
            <a:round/>
            <a:headEnd type="oval" w="med" len="med"/>
            <a:tailEnd type="oval" w="med" len="med"/>
          </a:ln>
        </p:spPr>
      </p:cxnSp>
      <p:cxnSp>
        <p:nvCxnSpPr>
          <p:cNvPr id="34839" name="Straight Arrow Connector 66"/>
          <p:cNvCxnSpPr>
            <a:cxnSpLocks noChangeShapeType="1"/>
            <a:stCxn id="17" idx="0"/>
            <a:endCxn id="21" idx="2"/>
          </p:cNvCxnSpPr>
          <p:nvPr/>
        </p:nvCxnSpPr>
        <p:spPr bwMode="auto">
          <a:xfrm flipH="1" flipV="1">
            <a:off x="4586040" y="3611885"/>
            <a:ext cx="252834" cy="1418109"/>
          </a:xfrm>
          <a:prstGeom prst="straightConnector1">
            <a:avLst/>
          </a:prstGeom>
          <a:noFill/>
          <a:ln w="38100" algn="ctr">
            <a:solidFill>
              <a:schemeClr val="accent1"/>
            </a:solidFill>
            <a:round/>
            <a:headEnd type="oval" w="med" len="med"/>
            <a:tailEnd type="oval" w="med" len="med"/>
          </a:ln>
        </p:spPr>
      </p:cxnSp>
      <p:sp>
        <p:nvSpPr>
          <p:cNvPr id="34840" name="Oval 126"/>
          <p:cNvSpPr>
            <a:spLocks noChangeArrowheads="1"/>
          </p:cNvSpPr>
          <p:nvPr/>
        </p:nvSpPr>
        <p:spPr bwMode="auto">
          <a:xfrm>
            <a:off x="2267744" y="1131961"/>
            <a:ext cx="1612900" cy="1344723"/>
          </a:xfrm>
          <a:prstGeom prst="ellipse">
            <a:avLst/>
          </a:prstGeom>
          <a:solidFill>
            <a:schemeClr val="accent3">
              <a:lumMod val="20000"/>
              <a:lumOff val="80000"/>
            </a:schemeClr>
          </a:solidFill>
          <a:ln w="25400" algn="ctr">
            <a:solidFill>
              <a:schemeClr val="accent1"/>
            </a:solidFill>
            <a:prstDash val="dash"/>
            <a:round/>
            <a:headEnd/>
            <a:tailEnd type="triangle" w="med" len="med"/>
          </a:ln>
        </p:spPr>
        <p:txBody>
          <a:bodyPr wrap="square" lIns="90000" tIns="46800" rIns="90000" bIns="46800" anchor="ctr">
            <a:spAutoFit/>
          </a:bodyPr>
          <a:lstStyle/>
          <a:p>
            <a:pPr algn="ctr">
              <a:spcBef>
                <a:spcPct val="20000"/>
              </a:spcBef>
              <a:buClr>
                <a:srgbClr val="FFCC66"/>
              </a:buClr>
            </a:pPr>
            <a:r>
              <a:rPr lang="en-US" sz="1400">
                <a:solidFill>
                  <a:schemeClr val="accent2"/>
                </a:solidFill>
              </a:rPr>
              <a:t>Virtual Research </a:t>
            </a:r>
            <a:r>
              <a:rPr lang="en-US" sz="1400" smtClean="0">
                <a:solidFill>
                  <a:schemeClr val="accent2"/>
                </a:solidFill>
              </a:rPr>
              <a:t>Community (VRC)</a:t>
            </a:r>
            <a:endParaRPr lang="en-US" sz="1400">
              <a:solidFill>
                <a:schemeClr val="accent2"/>
              </a:solidFill>
            </a:endParaRPr>
          </a:p>
        </p:txBody>
      </p:sp>
      <p:cxnSp>
        <p:nvCxnSpPr>
          <p:cNvPr id="34841" name="Straight Arrow Connector 38"/>
          <p:cNvCxnSpPr>
            <a:cxnSpLocks noChangeShapeType="1"/>
            <a:stCxn id="46" idx="0"/>
            <a:endCxn id="34840" idx="4"/>
          </p:cNvCxnSpPr>
          <p:nvPr/>
        </p:nvCxnSpPr>
        <p:spPr bwMode="auto">
          <a:xfrm flipH="1" flipV="1">
            <a:off x="3074194" y="2476684"/>
            <a:ext cx="503734" cy="592276"/>
          </a:xfrm>
          <a:prstGeom prst="straightConnector1">
            <a:avLst/>
          </a:prstGeom>
          <a:noFill/>
          <a:ln w="38100" algn="ctr">
            <a:solidFill>
              <a:schemeClr val="accent1"/>
            </a:solidFill>
            <a:round/>
            <a:headEnd type="oval" w="med" len="med"/>
            <a:tailEnd type="oval" w="med" len="med"/>
          </a:ln>
        </p:spPr>
      </p:cxnSp>
      <p:cxnSp>
        <p:nvCxnSpPr>
          <p:cNvPr id="34842" name="Straight Arrow Connector 130"/>
          <p:cNvCxnSpPr>
            <a:cxnSpLocks noChangeShapeType="1"/>
            <a:stCxn id="12" idx="0"/>
            <a:endCxn id="20" idx="2"/>
          </p:cNvCxnSpPr>
          <p:nvPr/>
        </p:nvCxnSpPr>
        <p:spPr bwMode="auto">
          <a:xfrm flipV="1">
            <a:off x="1445965" y="3611885"/>
            <a:ext cx="1123851" cy="1067271"/>
          </a:xfrm>
          <a:prstGeom prst="straightConnector1">
            <a:avLst/>
          </a:prstGeom>
          <a:noFill/>
          <a:ln w="38100" algn="ctr">
            <a:solidFill>
              <a:schemeClr val="accent1"/>
            </a:solidFill>
            <a:round/>
            <a:headEnd type="oval" w="med" len="med"/>
            <a:tailEnd type="oval" w="med" len="med"/>
          </a:ln>
        </p:spPr>
      </p:cxnSp>
      <p:cxnSp>
        <p:nvCxnSpPr>
          <p:cNvPr id="34844" name="Straight Connector 43"/>
          <p:cNvCxnSpPr>
            <a:cxnSpLocks noChangeShapeType="1"/>
          </p:cNvCxnSpPr>
          <p:nvPr/>
        </p:nvCxnSpPr>
        <p:spPr bwMode="auto">
          <a:xfrm flipV="1">
            <a:off x="-1414" y="3861048"/>
            <a:ext cx="5778500" cy="26988"/>
          </a:xfrm>
          <a:prstGeom prst="line">
            <a:avLst/>
          </a:prstGeom>
          <a:noFill/>
          <a:ln w="12700" algn="ctr">
            <a:solidFill>
              <a:schemeClr val="tx1"/>
            </a:solidFill>
            <a:prstDash val="dash"/>
            <a:round/>
            <a:headEnd/>
            <a:tailEnd/>
          </a:ln>
        </p:spPr>
      </p:cxnSp>
      <p:cxnSp>
        <p:nvCxnSpPr>
          <p:cNvPr id="34845" name="Straight Connector 44"/>
          <p:cNvCxnSpPr>
            <a:cxnSpLocks noChangeShapeType="1"/>
          </p:cNvCxnSpPr>
          <p:nvPr/>
        </p:nvCxnSpPr>
        <p:spPr bwMode="auto">
          <a:xfrm flipV="1">
            <a:off x="-9352" y="2574131"/>
            <a:ext cx="5786438" cy="26988"/>
          </a:xfrm>
          <a:prstGeom prst="line">
            <a:avLst/>
          </a:prstGeom>
          <a:noFill/>
          <a:ln w="12700" algn="ctr">
            <a:solidFill>
              <a:schemeClr val="tx1"/>
            </a:solidFill>
            <a:prstDash val="dash"/>
            <a:round/>
            <a:headEnd/>
            <a:tailEnd/>
          </a:ln>
        </p:spPr>
      </p:cxnSp>
      <p:sp>
        <p:nvSpPr>
          <p:cNvPr id="34846" name="TextBox 47"/>
          <p:cNvSpPr txBox="1">
            <a:spLocks noChangeArrowheads="1"/>
          </p:cNvSpPr>
          <p:nvPr/>
        </p:nvSpPr>
        <p:spPr bwMode="auto">
          <a:xfrm rot="5400000">
            <a:off x="5015086" y="4855369"/>
            <a:ext cx="928687" cy="306387"/>
          </a:xfrm>
          <a:prstGeom prst="rect">
            <a:avLst/>
          </a:prstGeom>
          <a:noFill/>
          <a:ln w="9525">
            <a:noFill/>
            <a:miter lim="800000"/>
            <a:headEnd/>
            <a:tailEnd/>
          </a:ln>
        </p:spPr>
        <p:txBody>
          <a:bodyPr wrap="none">
            <a:spAutoFit/>
          </a:bodyPr>
          <a:lstStyle/>
          <a:p>
            <a:pPr>
              <a:spcBef>
                <a:spcPct val="20000"/>
              </a:spcBef>
              <a:buClr>
                <a:srgbClr val="FFCC66"/>
              </a:buClr>
            </a:pPr>
            <a:r>
              <a:rPr lang="en-US" sz="1400">
                <a:solidFill>
                  <a:schemeClr val="accent2"/>
                </a:solidFill>
              </a:rPr>
              <a:t>Members</a:t>
            </a:r>
          </a:p>
        </p:txBody>
      </p:sp>
      <p:sp>
        <p:nvSpPr>
          <p:cNvPr id="34847" name="TextBox 48"/>
          <p:cNvSpPr txBox="1">
            <a:spLocks noChangeArrowheads="1"/>
          </p:cNvSpPr>
          <p:nvPr/>
        </p:nvSpPr>
        <p:spPr bwMode="auto">
          <a:xfrm rot="5400000">
            <a:off x="4873759" y="2964190"/>
            <a:ext cx="1289135" cy="523220"/>
          </a:xfrm>
          <a:prstGeom prst="rect">
            <a:avLst/>
          </a:prstGeom>
          <a:noFill/>
          <a:ln w="9525">
            <a:noFill/>
            <a:miter lim="800000"/>
            <a:headEnd/>
            <a:tailEnd/>
          </a:ln>
        </p:spPr>
        <p:txBody>
          <a:bodyPr wrap="none">
            <a:spAutoFit/>
          </a:bodyPr>
          <a:lstStyle/>
          <a:p>
            <a:pPr algn="ctr">
              <a:spcBef>
                <a:spcPct val="20000"/>
              </a:spcBef>
              <a:buClr>
                <a:srgbClr val="FFCC66"/>
              </a:buClr>
            </a:pPr>
            <a:r>
              <a:rPr lang="en-US" sz="1400" smtClean="0">
                <a:solidFill>
                  <a:schemeClr val="accent2"/>
                </a:solidFill>
              </a:rPr>
              <a:t>Virtual</a:t>
            </a:r>
            <a:br>
              <a:rPr lang="en-US" sz="1400" smtClean="0">
                <a:solidFill>
                  <a:schemeClr val="accent2"/>
                </a:solidFill>
              </a:rPr>
            </a:br>
            <a:r>
              <a:rPr lang="en-US" sz="1400" smtClean="0">
                <a:solidFill>
                  <a:schemeClr val="accent2"/>
                </a:solidFill>
              </a:rPr>
              <a:t>Organisations</a:t>
            </a:r>
            <a:endParaRPr lang="en-US" sz="1400">
              <a:solidFill>
                <a:schemeClr val="accent2"/>
              </a:solidFill>
            </a:endParaRPr>
          </a:p>
        </p:txBody>
      </p:sp>
      <p:sp>
        <p:nvSpPr>
          <p:cNvPr id="34848" name="TextBox 49"/>
          <p:cNvSpPr txBox="1">
            <a:spLocks noChangeArrowheads="1"/>
          </p:cNvSpPr>
          <p:nvPr/>
        </p:nvSpPr>
        <p:spPr bwMode="auto">
          <a:xfrm rot="5400000">
            <a:off x="4939679" y="1458913"/>
            <a:ext cx="1190625" cy="522288"/>
          </a:xfrm>
          <a:prstGeom prst="rect">
            <a:avLst/>
          </a:prstGeom>
          <a:noFill/>
          <a:ln w="9525">
            <a:noFill/>
            <a:miter lim="800000"/>
            <a:headEnd/>
            <a:tailEnd/>
          </a:ln>
        </p:spPr>
        <p:txBody>
          <a:bodyPr wrap="none">
            <a:spAutoFit/>
          </a:bodyPr>
          <a:lstStyle/>
          <a:p>
            <a:pPr algn="ctr">
              <a:spcBef>
                <a:spcPct val="20000"/>
              </a:spcBef>
              <a:buClr>
                <a:srgbClr val="FFCC66"/>
              </a:buClr>
            </a:pPr>
            <a:r>
              <a:rPr lang="en-GB" sz="1400">
                <a:solidFill>
                  <a:schemeClr val="accent2"/>
                </a:solidFill>
              </a:rPr>
              <a:t>Research  </a:t>
            </a:r>
            <a:br>
              <a:rPr lang="en-GB" sz="1400">
                <a:solidFill>
                  <a:schemeClr val="accent2"/>
                </a:solidFill>
              </a:rPr>
            </a:br>
            <a:r>
              <a:rPr lang="en-GB" sz="1400">
                <a:solidFill>
                  <a:schemeClr val="accent2"/>
                </a:solidFill>
              </a:rPr>
              <a:t>communities</a:t>
            </a:r>
            <a:endParaRPr lang="en-US" sz="1400">
              <a:solidFill>
                <a:schemeClr val="accent2"/>
              </a:solidFill>
            </a:endParaRPr>
          </a:p>
        </p:txBody>
      </p:sp>
      <p:sp>
        <p:nvSpPr>
          <p:cNvPr id="911397" name="Rectangle 37"/>
          <p:cNvSpPr>
            <a:spLocks noChangeArrowheads="1"/>
          </p:cNvSpPr>
          <p:nvPr/>
        </p:nvSpPr>
        <p:spPr bwMode="auto">
          <a:xfrm>
            <a:off x="5940152" y="2924944"/>
            <a:ext cx="2987675" cy="2031325"/>
          </a:xfrm>
          <a:prstGeom prst="rect">
            <a:avLst/>
          </a:prstGeom>
          <a:noFill/>
          <a:ln w="9525">
            <a:noFill/>
            <a:miter lim="800000"/>
            <a:headEnd/>
            <a:tailEnd/>
          </a:ln>
          <a:effectLst/>
        </p:spPr>
        <p:txBody>
          <a:bodyPr rIns="54000">
            <a:spAutoFit/>
          </a:bodyPr>
          <a:lstStyle/>
          <a:p>
            <a:pPr marL="342900" indent="-342900">
              <a:defRPr/>
            </a:pPr>
            <a:r>
              <a:rPr lang="en-GB" sz="1400" b="1" smtClean="0">
                <a:latin typeface="Arial" charset="0"/>
                <a:cs typeface="+mn-cs"/>
              </a:rPr>
              <a:t>Most active VO groups:</a:t>
            </a:r>
            <a:endParaRPr lang="en-US" sz="14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High </a:t>
            </a:r>
            <a:r>
              <a:rPr lang="en-US" sz="1600">
                <a:solidFill>
                  <a:srgbClr val="00338F"/>
                </a:solidFill>
                <a:latin typeface="Arial" charset="0"/>
                <a:cs typeface="+mn-cs"/>
              </a:rPr>
              <a:t>Energy </a:t>
            </a:r>
            <a:r>
              <a:rPr lang="en-US" sz="1600" smtClean="0">
                <a:solidFill>
                  <a:srgbClr val="00338F"/>
                </a:solidFill>
                <a:latin typeface="Arial" charset="0"/>
                <a:cs typeface="+mn-cs"/>
              </a:rPr>
              <a:t>Physics</a:t>
            </a:r>
            <a:endParaRPr lang="en-US" sz="16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Astronomy &amp; Astrophysics</a:t>
            </a:r>
          </a:p>
          <a:p>
            <a:pPr marL="179388" indent="-179388">
              <a:buFontTx/>
              <a:buChar char="•"/>
              <a:defRPr/>
            </a:pPr>
            <a:r>
              <a:rPr lang="en-US" sz="1600" smtClean="0">
                <a:solidFill>
                  <a:srgbClr val="00338F"/>
                </a:solidFill>
                <a:latin typeface="Arial" charset="0"/>
                <a:cs typeface="+mn-cs"/>
              </a:rPr>
              <a:t>Life Sciences</a:t>
            </a:r>
            <a:endParaRPr lang="en-US" sz="16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Earth Sciences</a:t>
            </a:r>
            <a:endParaRPr lang="en-US" sz="16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Computational Chemistry</a:t>
            </a:r>
          </a:p>
          <a:p>
            <a:pPr marL="179388" indent="-179388">
              <a:buFontTx/>
              <a:buChar char="•"/>
              <a:defRPr/>
            </a:pPr>
            <a:r>
              <a:rPr lang="en-US" sz="1600" smtClean="0">
                <a:solidFill>
                  <a:srgbClr val="00338F"/>
                </a:solidFill>
                <a:latin typeface="Arial" charset="0"/>
                <a:cs typeface="+mn-cs"/>
              </a:rPr>
              <a:t>Fusion</a:t>
            </a:r>
          </a:p>
          <a:p>
            <a:pPr marL="179388" indent="-179388">
              <a:buFontTx/>
              <a:buChar char="•"/>
              <a:defRPr/>
            </a:pPr>
            <a:r>
              <a:rPr lang="en-US" sz="1600" smtClean="0">
                <a:solidFill>
                  <a:srgbClr val="00338F"/>
                </a:solidFill>
                <a:latin typeface="Arial" charset="0"/>
                <a:cs typeface="+mn-cs"/>
              </a:rPr>
              <a:t>…</a:t>
            </a:r>
            <a:endParaRPr lang="en-US" sz="1600" dirty="0">
              <a:solidFill>
                <a:srgbClr val="00338F"/>
              </a:solidFill>
              <a:latin typeface="Arial" charset="0"/>
              <a:cs typeface="+mn-cs"/>
            </a:endParaRPr>
          </a:p>
        </p:txBody>
      </p:sp>
      <p:sp>
        <p:nvSpPr>
          <p:cNvPr id="34850" name="Rectangle 33"/>
          <p:cNvSpPr>
            <a:spLocks noChangeArrowheads="1"/>
          </p:cNvSpPr>
          <p:nvPr/>
        </p:nvSpPr>
        <p:spPr bwMode="auto">
          <a:xfrm>
            <a:off x="5292080" y="5667867"/>
            <a:ext cx="3767442" cy="929485"/>
          </a:xfrm>
          <a:prstGeom prst="rect">
            <a:avLst/>
          </a:prstGeom>
          <a:noFill/>
          <a:ln w="9525">
            <a:noFill/>
            <a:miter lim="800000"/>
            <a:headEnd/>
            <a:tailEnd/>
          </a:ln>
        </p:spPr>
        <p:txBody>
          <a:bodyPr wrap="none">
            <a:spAutoFit/>
          </a:bodyPr>
          <a:lstStyle/>
          <a:p>
            <a:pPr marL="342900" indent="-342900" algn="r">
              <a:spcBef>
                <a:spcPct val="20000"/>
              </a:spcBef>
              <a:buClr>
                <a:srgbClr val="FFCC66"/>
              </a:buClr>
            </a:pPr>
            <a:r>
              <a:rPr lang="en-US" sz="1600" b="1" smtClean="0">
                <a:solidFill>
                  <a:srgbClr val="2B519A"/>
                </a:solidFill>
              </a:rPr>
              <a:t>~22.000 users, ~230 </a:t>
            </a:r>
            <a:r>
              <a:rPr lang="en-US" sz="1600" b="1">
                <a:solidFill>
                  <a:srgbClr val="2B519A"/>
                </a:solidFill>
              </a:rPr>
              <a:t>Registered </a:t>
            </a:r>
            <a:r>
              <a:rPr lang="en-US" sz="1600" b="1" smtClean="0">
                <a:solidFill>
                  <a:srgbClr val="2B519A"/>
                </a:solidFill>
              </a:rPr>
              <a:t>VOs:</a:t>
            </a:r>
          </a:p>
          <a:p>
            <a:pPr marL="342900" indent="-342900" algn="r">
              <a:spcBef>
                <a:spcPct val="20000"/>
              </a:spcBef>
              <a:buClr>
                <a:srgbClr val="FFCC66"/>
              </a:buClr>
            </a:pPr>
            <a:r>
              <a:rPr lang="en-GB" sz="1600" smtClean="0">
                <a:hlinkClick r:id="rId3"/>
              </a:rPr>
              <a:t>http://operations-portal.egi.eu/vo</a:t>
            </a:r>
            <a:r>
              <a:rPr lang="en-GB" sz="1600" smtClean="0"/>
              <a:t> </a:t>
            </a:r>
            <a:endParaRPr lang="en-US" sz="1600" b="1" smtClean="0">
              <a:solidFill>
                <a:srgbClr val="2B519A"/>
              </a:solidFill>
            </a:endParaRPr>
          </a:p>
          <a:p>
            <a:pPr marL="342900" indent="-342900" algn="r">
              <a:spcBef>
                <a:spcPct val="20000"/>
              </a:spcBef>
              <a:buClr>
                <a:srgbClr val="FFCC66"/>
              </a:buClr>
            </a:pPr>
            <a:endParaRPr lang="en-US" sz="1600" b="1">
              <a:solidFill>
                <a:schemeClr val="accent2"/>
              </a:solidFill>
            </a:endParaRPr>
          </a:p>
        </p:txBody>
      </p:sp>
      <p:sp>
        <p:nvSpPr>
          <p:cNvPr id="36" name="Oval 35"/>
          <p:cNvSpPr/>
          <p:nvPr/>
        </p:nvSpPr>
        <p:spPr>
          <a:xfrm>
            <a:off x="251520" y="5589240"/>
            <a:ext cx="73348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0" name="Oval 39"/>
          <p:cNvSpPr/>
          <p:nvPr/>
        </p:nvSpPr>
        <p:spPr>
          <a:xfrm>
            <a:off x="2273954" y="5589240"/>
            <a:ext cx="78587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2" name="Oval 41"/>
          <p:cNvSpPr/>
          <p:nvPr/>
        </p:nvSpPr>
        <p:spPr>
          <a:xfrm>
            <a:off x="3131840" y="5589240"/>
            <a:ext cx="86409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1" name="Rectangle 37"/>
          <p:cNvSpPr>
            <a:spLocks noChangeArrowheads="1"/>
          </p:cNvSpPr>
          <p:nvPr/>
        </p:nvSpPr>
        <p:spPr bwMode="auto">
          <a:xfrm>
            <a:off x="5940152" y="1124744"/>
            <a:ext cx="3131840" cy="1785104"/>
          </a:xfrm>
          <a:prstGeom prst="rect">
            <a:avLst/>
          </a:prstGeom>
          <a:noFill/>
          <a:ln w="9525">
            <a:noFill/>
            <a:miter lim="800000"/>
            <a:headEnd/>
            <a:tailEnd/>
          </a:ln>
          <a:effectLst/>
        </p:spPr>
        <p:txBody>
          <a:bodyPr wrap="square" rIns="54000">
            <a:spAutoFit/>
          </a:bodyPr>
          <a:lstStyle/>
          <a:p>
            <a:pPr marL="342900" indent="-342900">
              <a:defRPr/>
            </a:pPr>
            <a:r>
              <a:rPr lang="en-GB" sz="1400" b="1" smtClean="0">
                <a:latin typeface="Arial" charset="0"/>
                <a:cs typeface="+mn-cs"/>
              </a:rPr>
              <a:t>Current VRCs:</a:t>
            </a:r>
            <a:endParaRPr lang="en-US" sz="1400" b="1" dirty="0">
              <a:latin typeface="Arial" charset="0"/>
              <a:cs typeface="+mn-cs"/>
            </a:endParaRPr>
          </a:p>
          <a:p>
            <a:pPr marL="179388" indent="-179388">
              <a:buFontTx/>
              <a:buChar char="•"/>
              <a:defRPr/>
            </a:pPr>
            <a:r>
              <a:rPr lang="en-US" sz="1600" smtClean="0">
                <a:solidFill>
                  <a:srgbClr val="00338F"/>
                </a:solidFill>
                <a:latin typeface="Arial" charset="0"/>
                <a:cs typeface="+mn-cs"/>
              </a:rPr>
              <a:t> wLCG - High </a:t>
            </a:r>
            <a:r>
              <a:rPr lang="en-US" sz="1600">
                <a:solidFill>
                  <a:srgbClr val="00338F"/>
                </a:solidFill>
                <a:latin typeface="Arial" charset="0"/>
                <a:cs typeface="+mn-cs"/>
              </a:rPr>
              <a:t>Energy </a:t>
            </a:r>
            <a:r>
              <a:rPr lang="en-US" sz="1600" smtClean="0">
                <a:solidFill>
                  <a:srgbClr val="00338F"/>
                </a:solidFill>
                <a:latin typeface="Arial" charset="0"/>
                <a:cs typeface="+mn-cs"/>
              </a:rPr>
              <a:t>Physics</a:t>
            </a:r>
          </a:p>
          <a:p>
            <a:pPr marL="179388" indent="-179388">
              <a:buFontTx/>
              <a:buChar char="•"/>
              <a:defRPr/>
            </a:pPr>
            <a:r>
              <a:rPr lang="en-US" sz="1600" smtClean="0">
                <a:solidFill>
                  <a:srgbClr val="00338F"/>
                </a:solidFill>
                <a:latin typeface="Arial" charset="0"/>
                <a:cs typeface="+mn-cs"/>
              </a:rPr>
              <a:t>WeNMR – Structural biology</a:t>
            </a:r>
          </a:p>
          <a:p>
            <a:pPr marL="179388" indent="-179388">
              <a:buFontTx/>
              <a:buChar char="•"/>
              <a:defRPr/>
            </a:pPr>
            <a:r>
              <a:rPr lang="en-US" sz="1600" smtClean="0">
                <a:solidFill>
                  <a:srgbClr val="00338F"/>
                </a:solidFill>
                <a:latin typeface="Arial" charset="0"/>
                <a:cs typeface="+mn-cs"/>
              </a:rPr>
              <a:t>LSGC – Life sciences</a:t>
            </a:r>
          </a:p>
          <a:p>
            <a:pPr marL="179388" indent="-179388">
              <a:buFontTx/>
              <a:buChar char="•"/>
              <a:defRPr/>
            </a:pPr>
            <a:r>
              <a:rPr lang="en-US" sz="1600" smtClean="0">
                <a:solidFill>
                  <a:srgbClr val="00338F"/>
                </a:solidFill>
                <a:latin typeface="Arial" charset="0"/>
                <a:cs typeface="+mn-cs"/>
              </a:rPr>
              <a:t>(CMMST – Comp. Chemistry)</a:t>
            </a:r>
          </a:p>
          <a:p>
            <a:pPr marL="179388" indent="-179388">
              <a:buFontTx/>
              <a:buChar char="•"/>
              <a:defRPr/>
            </a:pPr>
            <a:r>
              <a:rPr lang="en-US" sz="1600" smtClean="0">
                <a:solidFill>
                  <a:srgbClr val="00338F"/>
                </a:solidFill>
                <a:latin typeface="Arial" charset="0"/>
                <a:cs typeface="+mn-cs"/>
              </a:rPr>
              <a:t>(HMRC – Hydro-Meteorology)</a:t>
            </a:r>
          </a:p>
          <a:p>
            <a:pPr marL="179388" indent="-179388">
              <a:buFontTx/>
              <a:buChar char="•"/>
              <a:defRPr/>
            </a:pPr>
            <a:r>
              <a:rPr lang="en-US" sz="1600" smtClean="0">
                <a:solidFill>
                  <a:srgbClr val="00338F"/>
                </a:solidFill>
                <a:latin typeface="Arial" charset="0"/>
                <a:cs typeface="+mn-cs"/>
              </a:rPr>
              <a:t>(CLARIN – Humanities)</a:t>
            </a:r>
            <a:endParaRPr lang="en-US" sz="1600" dirty="0">
              <a:solidFill>
                <a:srgbClr val="00338F"/>
              </a:solidFill>
              <a:latin typeface="Arial" charset="0"/>
              <a:cs typeface="+mn-cs"/>
            </a:endParaRPr>
          </a:p>
        </p:txBody>
      </p:sp>
      <p:sp>
        <p:nvSpPr>
          <p:cNvPr id="50" name="Oval 49"/>
          <p:cNvSpPr/>
          <p:nvPr/>
        </p:nvSpPr>
        <p:spPr>
          <a:xfrm>
            <a:off x="1115616" y="5589240"/>
            <a:ext cx="73348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9" name="Rounded Rectangle 48"/>
          <p:cNvSpPr/>
          <p:nvPr/>
        </p:nvSpPr>
        <p:spPr>
          <a:xfrm>
            <a:off x="72008" y="2780928"/>
            <a:ext cx="1907704" cy="3456384"/>
          </a:xfrm>
          <a:prstGeom prst="roundRect">
            <a:avLst/>
          </a:prstGeom>
          <a:noFill/>
          <a:ln w="1270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pPr algn="r"/>
            <a:endParaRPr lang="en-GB">
              <a:solidFill>
                <a:schemeClr val="accent6">
                  <a:lumMod val="50000"/>
                </a:schemeClr>
              </a:solidFill>
            </a:endParaRPr>
          </a:p>
        </p:txBody>
      </p:sp>
      <p:sp>
        <p:nvSpPr>
          <p:cNvPr id="58" name="Oval 57"/>
          <p:cNvSpPr/>
          <p:nvPr/>
        </p:nvSpPr>
        <p:spPr>
          <a:xfrm>
            <a:off x="4067944" y="5589240"/>
            <a:ext cx="86409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60" name="Rounded Rectangle 59"/>
          <p:cNvSpPr/>
          <p:nvPr/>
        </p:nvSpPr>
        <p:spPr>
          <a:xfrm>
            <a:off x="2051720" y="2780928"/>
            <a:ext cx="3203848" cy="3456384"/>
          </a:xfrm>
          <a:prstGeom prst="roundRect">
            <a:avLst/>
          </a:prstGeom>
          <a:noFill/>
          <a:ln w="1270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pPr algn="r"/>
            <a:endParaRPr lang="en-GB">
              <a:solidFill>
                <a:schemeClr val="accent6">
                  <a:lumMod val="50000"/>
                </a:schemeClr>
              </a:solidFill>
            </a:endParaRPr>
          </a:p>
        </p:txBody>
      </p:sp>
      <p:sp>
        <p:nvSpPr>
          <p:cNvPr id="46" name="Diamond 45"/>
          <p:cNvSpPr/>
          <p:nvPr/>
        </p:nvSpPr>
        <p:spPr bwMode="auto">
          <a:xfrm>
            <a:off x="3131840"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smtClean="0">
                <a:solidFill>
                  <a:schemeClr val="accent2"/>
                </a:solidFill>
                <a:latin typeface="Arial" charset="0"/>
                <a:cs typeface="+mn-cs"/>
              </a:rPr>
              <a:t>VO</a:t>
            </a:r>
            <a:endParaRPr lang="en-US" sz="1400">
              <a:solidFill>
                <a:schemeClr val="accent2"/>
              </a:solidFill>
              <a:latin typeface="Arial" charset="0"/>
              <a:cs typeface="+mn-cs"/>
            </a:endParaRPr>
          </a:p>
        </p:txBody>
      </p:sp>
      <p:cxnSp>
        <p:nvCxnSpPr>
          <p:cNvPr id="48" name="Straight Arrow Connector 52"/>
          <p:cNvCxnSpPr>
            <a:cxnSpLocks noChangeShapeType="1"/>
            <a:stCxn id="15" idx="0"/>
            <a:endCxn id="46" idx="2"/>
          </p:cNvCxnSpPr>
          <p:nvPr/>
        </p:nvCxnSpPr>
        <p:spPr bwMode="auto">
          <a:xfrm flipH="1" flipV="1">
            <a:off x="3577928" y="3611885"/>
            <a:ext cx="87659" cy="1387946"/>
          </a:xfrm>
          <a:prstGeom prst="straightConnector1">
            <a:avLst/>
          </a:prstGeom>
          <a:noFill/>
          <a:ln w="38100" algn="ctr">
            <a:solidFill>
              <a:schemeClr val="accent1"/>
            </a:solidFill>
            <a:round/>
            <a:headEnd type="oval" w="med" len="med"/>
            <a:tailEnd type="oval" w="med" len="med"/>
          </a:ln>
        </p:spPr>
      </p:cxnSp>
      <p:cxnSp>
        <p:nvCxnSpPr>
          <p:cNvPr id="54" name="Straight Arrow Connector 52"/>
          <p:cNvCxnSpPr>
            <a:cxnSpLocks noChangeShapeType="1"/>
            <a:stCxn id="16" idx="0"/>
            <a:endCxn id="46" idx="2"/>
          </p:cNvCxnSpPr>
          <p:nvPr/>
        </p:nvCxnSpPr>
        <p:spPr bwMode="auto">
          <a:xfrm flipH="1" flipV="1">
            <a:off x="3577928" y="3611885"/>
            <a:ext cx="598958" cy="795809"/>
          </a:xfrm>
          <a:prstGeom prst="straightConnector1">
            <a:avLst/>
          </a:prstGeom>
          <a:noFill/>
          <a:ln w="38100" algn="ctr">
            <a:solidFill>
              <a:schemeClr val="accent1"/>
            </a:solidFill>
            <a:round/>
            <a:headEnd type="oval" w="med" len="med"/>
            <a:tailEnd type="oval" w="med" len="med"/>
          </a:ln>
        </p:spPr>
      </p:cxnSp>
      <p:cxnSp>
        <p:nvCxnSpPr>
          <p:cNvPr id="62" name="Straight Arrow Connector 38"/>
          <p:cNvCxnSpPr>
            <a:cxnSpLocks noChangeShapeType="1"/>
            <a:stCxn id="20" idx="0"/>
            <a:endCxn id="34840" idx="4"/>
          </p:cNvCxnSpPr>
          <p:nvPr/>
        </p:nvCxnSpPr>
        <p:spPr bwMode="auto">
          <a:xfrm flipV="1">
            <a:off x="2569816" y="2476684"/>
            <a:ext cx="504378" cy="592276"/>
          </a:xfrm>
          <a:prstGeom prst="straightConnector1">
            <a:avLst/>
          </a:prstGeom>
          <a:noFill/>
          <a:ln w="38100" algn="ctr">
            <a:solidFill>
              <a:schemeClr val="accent1"/>
            </a:solidFill>
            <a:round/>
            <a:headEnd type="oval" w="med" len="med"/>
            <a:tailEnd type="oval" w="med" len="med"/>
          </a:ln>
        </p:spPr>
      </p:cxnSp>
      <p:sp>
        <p:nvSpPr>
          <p:cNvPr id="73" name="Rectangle 72"/>
          <p:cNvSpPr/>
          <p:nvPr/>
        </p:nvSpPr>
        <p:spPr>
          <a:xfrm>
            <a:off x="4427984" y="2791961"/>
            <a:ext cx="474809" cy="276999"/>
          </a:xfrm>
          <a:prstGeom prst="rect">
            <a:avLst/>
          </a:prstGeom>
        </p:spPr>
        <p:txBody>
          <a:bodyPr wrap="none">
            <a:spAutoFit/>
          </a:bodyPr>
          <a:lstStyle/>
          <a:p>
            <a:pPr algn="r"/>
            <a:r>
              <a:rPr lang="en-GB" sz="1200" smtClean="0">
                <a:solidFill>
                  <a:schemeClr val="accent6">
                    <a:lumMod val="50000"/>
                  </a:schemeClr>
                </a:solidFill>
              </a:rPr>
              <a:t>Grid</a:t>
            </a:r>
            <a:endParaRPr lang="en-GB" sz="1200">
              <a:solidFill>
                <a:schemeClr val="accent6">
                  <a:lumMod val="50000"/>
                </a:schemeClr>
              </a:solidFill>
            </a:endParaRPr>
          </a:p>
        </p:txBody>
      </p:sp>
      <p:sp>
        <p:nvSpPr>
          <p:cNvPr id="75" name="Rectangle 74"/>
          <p:cNvSpPr/>
          <p:nvPr/>
        </p:nvSpPr>
        <p:spPr>
          <a:xfrm>
            <a:off x="1187624" y="2791961"/>
            <a:ext cx="583814" cy="276999"/>
          </a:xfrm>
          <a:prstGeom prst="rect">
            <a:avLst/>
          </a:prstGeom>
        </p:spPr>
        <p:txBody>
          <a:bodyPr wrap="none">
            <a:spAutoFit/>
          </a:bodyPr>
          <a:lstStyle/>
          <a:p>
            <a:pPr algn="r"/>
            <a:r>
              <a:rPr lang="en-GB" sz="1200" smtClean="0">
                <a:solidFill>
                  <a:schemeClr val="accent6">
                    <a:lumMod val="50000"/>
                  </a:schemeClr>
                </a:solidFill>
              </a:rPr>
              <a:t>Cloud</a:t>
            </a:r>
            <a:endParaRPr lang="en-GB" sz="120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smtClean="0"/>
              <a:t>EGI’s strategic focus areas</a:t>
            </a:r>
            <a:endParaRPr lang="en-GB" sz="4000"/>
          </a:p>
        </p:txBody>
      </p:sp>
      <p:sp>
        <p:nvSpPr>
          <p:cNvPr id="5" name="Rectangle 4"/>
          <p:cNvSpPr/>
          <p:nvPr/>
        </p:nvSpPr>
        <p:spPr>
          <a:xfrm>
            <a:off x="467545" y="3068960"/>
            <a:ext cx="5616624" cy="2952328"/>
          </a:xfrm>
          <a:prstGeom prst="rect">
            <a:avLst/>
          </a:prstGeom>
          <a:solidFill>
            <a:schemeClr val="accent4">
              <a:lumMod val="60000"/>
              <a:lumOff val="4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US" sz="3200" b="1" smtClean="0">
              <a:solidFill>
                <a:schemeClr val="tx1"/>
              </a:solidFill>
            </a:endParaRPr>
          </a:p>
          <a:p>
            <a:pPr algn="ctr"/>
            <a:r>
              <a:rPr lang="en-US" sz="3200" b="1" smtClean="0">
                <a:solidFill>
                  <a:schemeClr val="tx1"/>
                </a:solidFill>
              </a:rPr>
              <a:t>Operational Infrastructure</a:t>
            </a:r>
          </a:p>
        </p:txBody>
      </p:sp>
      <p:sp>
        <p:nvSpPr>
          <p:cNvPr id="6" name="Rectangle 5"/>
          <p:cNvSpPr/>
          <p:nvPr/>
        </p:nvSpPr>
        <p:spPr>
          <a:xfrm>
            <a:off x="481191" y="1340767"/>
            <a:ext cx="5602977" cy="151217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sz="3200" b="1" smtClean="0">
                <a:solidFill>
                  <a:schemeClr val="tx1"/>
                </a:solidFill>
              </a:rPr>
              <a:t>Virtual Research Environments</a:t>
            </a:r>
            <a:endParaRPr lang="en-US" sz="3200" b="1" dirty="0">
              <a:solidFill>
                <a:schemeClr val="tx1"/>
              </a:solidFill>
            </a:endParaRPr>
          </a:p>
        </p:txBody>
      </p:sp>
      <p:sp>
        <p:nvSpPr>
          <p:cNvPr id="8" name="Rectangle 7"/>
          <p:cNvSpPr/>
          <p:nvPr/>
        </p:nvSpPr>
        <p:spPr>
          <a:xfrm>
            <a:off x="6300192" y="1340768"/>
            <a:ext cx="2534136" cy="4680520"/>
          </a:xfrm>
          <a:prstGeom prst="rect">
            <a:avLst/>
          </a:prstGeom>
          <a:solidFill>
            <a:schemeClr val="accent6">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endParaRPr lang="en-US" sz="3200" b="1" smtClean="0">
              <a:solidFill>
                <a:schemeClr val="tx1"/>
              </a:solidFill>
            </a:endParaRPr>
          </a:p>
          <a:p>
            <a:pPr algn="ctr"/>
            <a:r>
              <a:rPr lang="en-US" sz="3200" b="1" smtClean="0">
                <a:solidFill>
                  <a:schemeClr val="tx1"/>
                </a:solidFill>
              </a:rPr>
              <a:t>Community </a:t>
            </a:r>
            <a:br>
              <a:rPr lang="en-US" sz="3200" b="1" smtClean="0">
                <a:solidFill>
                  <a:schemeClr val="tx1"/>
                </a:solidFill>
              </a:rPr>
            </a:br>
            <a:r>
              <a:rPr lang="en-US" sz="3200" b="1" smtClean="0">
                <a:solidFill>
                  <a:schemeClr val="tx1"/>
                </a:solidFill>
              </a:rPr>
              <a:t>&amp; Coordination</a:t>
            </a:r>
            <a:endParaRPr lang="en-US" sz="3200" b="1" dirty="0" smtClean="0">
              <a:solidFill>
                <a:schemeClr val="tx1"/>
              </a:solidFill>
            </a:endParaRPr>
          </a:p>
        </p:txBody>
      </p:sp>
      <p:sp>
        <p:nvSpPr>
          <p:cNvPr id="9" name="Rectangle 8"/>
          <p:cNvSpPr/>
          <p:nvPr/>
        </p:nvSpPr>
        <p:spPr>
          <a:xfrm>
            <a:off x="539552" y="4294837"/>
            <a:ext cx="5472608" cy="646331"/>
          </a:xfrm>
          <a:prstGeom prst="rect">
            <a:avLst/>
          </a:prstGeom>
        </p:spPr>
        <p:txBody>
          <a:bodyPr wrap="square">
            <a:spAutoFit/>
          </a:bodyPr>
          <a:lstStyle/>
          <a:p>
            <a:pPr marL="268288" lvl="1" indent="177800">
              <a:spcBef>
                <a:spcPts val="0"/>
              </a:spcBef>
              <a:buFont typeface="Arial" pitchFamily="34" charset="0"/>
              <a:buChar char="•"/>
            </a:pPr>
            <a:r>
              <a:rPr lang="en-US" smtClean="0"/>
              <a:t>Operate a European wide </a:t>
            </a:r>
            <a:r>
              <a:rPr lang="en-US" smtClean="0">
                <a:solidFill>
                  <a:schemeClr val="bg1"/>
                </a:solidFill>
              </a:rPr>
              <a:t>grid infrastructure</a:t>
            </a:r>
          </a:p>
          <a:p>
            <a:pPr marL="268288" lvl="1" indent="177800">
              <a:spcBef>
                <a:spcPts val="0"/>
              </a:spcBef>
              <a:buFont typeface="Arial" pitchFamily="34" charset="0"/>
              <a:buChar char="•"/>
            </a:pPr>
            <a:r>
              <a:rPr lang="en-US" smtClean="0"/>
              <a:t>Build a federated </a:t>
            </a:r>
            <a:r>
              <a:rPr lang="en-US" smtClean="0">
                <a:solidFill>
                  <a:schemeClr val="bg1"/>
                </a:solidFill>
              </a:rPr>
              <a:t>cloud infrastructure</a:t>
            </a:r>
            <a:endParaRPr lang="en-US" dirty="0" smtClean="0">
              <a:solidFill>
                <a:schemeClr val="bg1"/>
              </a:solidFill>
            </a:endParaRPr>
          </a:p>
        </p:txBody>
      </p:sp>
      <p:sp>
        <p:nvSpPr>
          <p:cNvPr id="10" name="Rectangle 9"/>
          <p:cNvSpPr/>
          <p:nvPr/>
        </p:nvSpPr>
        <p:spPr>
          <a:xfrm>
            <a:off x="611560" y="2051556"/>
            <a:ext cx="5400600" cy="369332"/>
          </a:xfrm>
          <a:prstGeom prst="rect">
            <a:avLst/>
          </a:prstGeom>
        </p:spPr>
        <p:txBody>
          <a:bodyPr wrap="square">
            <a:spAutoFit/>
          </a:bodyPr>
          <a:lstStyle/>
          <a:p>
            <a:pPr indent="177800">
              <a:buFont typeface="Arial" pitchFamily="34" charset="0"/>
              <a:buChar char="•"/>
            </a:pPr>
            <a:r>
              <a:rPr lang="en-US" smtClean="0"/>
              <a:t>Integration &amp; support of </a:t>
            </a:r>
            <a:r>
              <a:rPr lang="en-US" smtClean="0">
                <a:solidFill>
                  <a:schemeClr val="bg1"/>
                </a:solidFill>
              </a:rPr>
              <a:t>scientific environments</a:t>
            </a:r>
            <a:endParaRPr lang="en-GB">
              <a:solidFill>
                <a:schemeClr val="bg1"/>
              </a:solidFill>
            </a:endParaRPr>
          </a:p>
        </p:txBody>
      </p:sp>
      <p:sp>
        <p:nvSpPr>
          <p:cNvPr id="11" name="Rectangle 10"/>
          <p:cNvSpPr/>
          <p:nvPr/>
        </p:nvSpPr>
        <p:spPr>
          <a:xfrm>
            <a:off x="6444208" y="3585790"/>
            <a:ext cx="2376264" cy="923330"/>
          </a:xfrm>
          <a:prstGeom prst="rect">
            <a:avLst/>
          </a:prstGeom>
        </p:spPr>
        <p:txBody>
          <a:bodyPr wrap="square">
            <a:spAutoFit/>
          </a:bodyPr>
          <a:lstStyle/>
          <a:p>
            <a:pPr marL="177800" indent="-177800">
              <a:buFont typeface="Arial" pitchFamily="34" charset="0"/>
              <a:buChar char="•"/>
            </a:pPr>
            <a:r>
              <a:rPr lang="en-US" smtClean="0">
                <a:solidFill>
                  <a:schemeClr val="bg1"/>
                </a:solidFill>
              </a:rPr>
              <a:t>Governance</a:t>
            </a:r>
          </a:p>
          <a:p>
            <a:pPr marL="177800" indent="-177800">
              <a:buFont typeface="Arial" pitchFamily="34" charset="0"/>
              <a:buChar char="•"/>
            </a:pPr>
            <a:r>
              <a:rPr lang="en-US" smtClean="0">
                <a:solidFill>
                  <a:schemeClr val="bg1"/>
                </a:solidFill>
              </a:rPr>
              <a:t>Communication</a:t>
            </a:r>
            <a:r>
              <a:rPr lang="en-US" smtClean="0"/>
              <a:t/>
            </a:r>
            <a:br>
              <a:rPr lang="en-US" smtClean="0"/>
            </a:br>
            <a:r>
              <a:rPr lang="en-US" smtClean="0"/>
              <a:t>(inreach, outreach)</a:t>
            </a:r>
            <a:endParaRPr lang="en-GB"/>
          </a:p>
        </p:txBody>
      </p:sp>
      <p:sp>
        <p:nvSpPr>
          <p:cNvPr id="12"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smtClean="0"/>
              <a:t>Virtual Research Environments</a:t>
            </a:r>
            <a:endParaRPr lang="en-GB" sz="3800"/>
          </a:p>
        </p:txBody>
      </p:sp>
      <p:sp>
        <p:nvSpPr>
          <p:cNvPr id="3" name="Content Placeholder 2"/>
          <p:cNvSpPr>
            <a:spLocks noGrp="1"/>
          </p:cNvSpPr>
          <p:nvPr>
            <p:ph idx="1"/>
          </p:nvPr>
        </p:nvSpPr>
        <p:spPr>
          <a:xfrm>
            <a:off x="107504" y="1196752"/>
            <a:ext cx="3312368" cy="4525963"/>
          </a:xfrm>
        </p:spPr>
        <p:txBody>
          <a:bodyPr/>
          <a:lstStyle/>
          <a:p>
            <a:pPr marL="177800" indent="-177800"/>
            <a:r>
              <a:rPr lang="en-GB" sz="1800" smtClean="0">
                <a:solidFill>
                  <a:srgbClr val="FF0000"/>
                </a:solidFill>
              </a:rPr>
              <a:t>Applications Database </a:t>
            </a:r>
            <a:r>
              <a:rPr lang="en-GB" sz="1800" smtClean="0">
                <a:hlinkClick r:id="rId3"/>
              </a:rPr>
              <a:t>http://appdb.egi.eu</a:t>
            </a:r>
            <a:r>
              <a:rPr lang="en-GB" sz="1800" smtClean="0"/>
              <a:t> </a:t>
            </a:r>
          </a:p>
          <a:p>
            <a:pPr marL="441325" lvl="1" indent="-179388"/>
            <a:r>
              <a:rPr lang="en-GB" sz="1400" smtClean="0"/>
              <a:t>Search by scientific discipline</a:t>
            </a:r>
          </a:p>
          <a:p>
            <a:pPr marL="441325" lvl="1" indent="-179388"/>
            <a:r>
              <a:rPr lang="en-GB" sz="1400" smtClean="0"/>
              <a:t>Search by type</a:t>
            </a:r>
          </a:p>
          <a:p>
            <a:pPr marL="441325" lvl="1" indent="-179388"/>
            <a:r>
              <a:rPr lang="en-GB" sz="1400" smtClean="0"/>
              <a:t>Search by country</a:t>
            </a:r>
          </a:p>
          <a:p>
            <a:pPr marL="177800" indent="-177800"/>
            <a:endParaRPr lang="en-GB" sz="1800" smtClean="0"/>
          </a:p>
          <a:p>
            <a:pPr marL="177800" indent="-177800"/>
            <a:r>
              <a:rPr lang="en-GB" sz="1800" smtClean="0">
                <a:solidFill>
                  <a:srgbClr val="FF0000"/>
                </a:solidFill>
              </a:rPr>
              <a:t>Use</a:t>
            </a:r>
          </a:p>
          <a:p>
            <a:pPr marL="447675" lvl="1" indent="-177800"/>
            <a:r>
              <a:rPr lang="en-GB" sz="1400" smtClean="0"/>
              <a:t>Scientific applications</a:t>
            </a:r>
          </a:p>
          <a:p>
            <a:pPr marL="447675" lvl="1" indent="-177800"/>
            <a:r>
              <a:rPr lang="en-GB" sz="1400" smtClean="0"/>
              <a:t>Science gateway portals</a:t>
            </a:r>
          </a:p>
          <a:p>
            <a:pPr marL="447675" lvl="1" indent="-177800"/>
            <a:r>
              <a:rPr lang="en-GB" sz="1400" smtClean="0"/>
              <a:t>Workflow systems</a:t>
            </a:r>
          </a:p>
          <a:p>
            <a:pPr marL="447675" lvl="1" indent="-177800"/>
            <a:r>
              <a:rPr lang="en-GB" sz="1400" smtClean="0"/>
              <a:t>Developer tools</a:t>
            </a:r>
          </a:p>
          <a:p>
            <a:pPr marL="447675" lvl="1" indent="-177800"/>
            <a:r>
              <a:rPr lang="en-GB" sz="1400" smtClean="0"/>
              <a:t>Middleware software</a:t>
            </a:r>
          </a:p>
          <a:p>
            <a:pPr marL="577850" lvl="1" indent="-177800"/>
            <a:endParaRPr lang="en-GB" sz="1400" smtClean="0"/>
          </a:p>
          <a:p>
            <a:pPr marL="177800" indent="-177800"/>
            <a:r>
              <a:rPr lang="en-GB" sz="1800" smtClean="0">
                <a:solidFill>
                  <a:srgbClr val="FF0000"/>
                </a:solidFill>
              </a:rPr>
              <a:t>Interact</a:t>
            </a:r>
            <a:endParaRPr lang="en-GB" sz="1800" smtClean="0"/>
          </a:p>
          <a:p>
            <a:pPr marL="441325" lvl="1" indent="-177800"/>
            <a:r>
              <a:rPr lang="en-GB" sz="1400" smtClean="0"/>
              <a:t>Follow  updates (RSS, Atom)</a:t>
            </a:r>
          </a:p>
          <a:p>
            <a:pPr marL="441325" lvl="1" indent="-177800"/>
            <a:r>
              <a:rPr lang="en-GB" sz="1400" smtClean="0"/>
              <a:t>Provide feedback (Rate &amp; Comment)</a:t>
            </a:r>
          </a:p>
          <a:p>
            <a:pPr marL="441325" lvl="1" indent="-177800"/>
            <a:r>
              <a:rPr lang="en-GB" sz="1400" smtClean="0"/>
              <a:t>Contact the developers</a:t>
            </a:r>
          </a:p>
          <a:p>
            <a:pPr marL="577850" lvl="1" indent="-177800"/>
            <a:endParaRPr lang="en-GB" sz="1400" smtClean="0"/>
          </a:p>
          <a:p>
            <a:pPr marL="577850" lvl="1" indent="-177800"/>
            <a:endParaRPr lang="en-GB" sz="1400"/>
          </a:p>
        </p:txBody>
      </p:sp>
      <p:sp>
        <p:nvSpPr>
          <p:cNvPr id="10"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6</a:t>
            </a:fld>
            <a:endParaRPr lang="en-US" dirty="0"/>
          </a:p>
        </p:txBody>
      </p:sp>
      <p:pic>
        <p:nvPicPr>
          <p:cNvPr id="3076" name="Picture 4"/>
          <p:cNvPicPr>
            <a:picLocks noChangeAspect="1" noChangeArrowheads="1"/>
          </p:cNvPicPr>
          <p:nvPr/>
        </p:nvPicPr>
        <p:blipFill>
          <a:blip r:embed="rId4" cstate="print"/>
          <a:srcRect/>
          <a:stretch>
            <a:fillRect/>
          </a:stretch>
        </p:blipFill>
        <p:spPr bwMode="auto">
          <a:xfrm>
            <a:off x="3375801" y="913085"/>
            <a:ext cx="5516679" cy="5756275"/>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smtClean="0"/>
              <a:t>Community and user support: </a:t>
            </a:r>
            <a:br>
              <a:rPr lang="en-GB" sz="3600" smtClean="0"/>
            </a:br>
            <a:r>
              <a:rPr lang="en-GB" sz="3600" smtClean="0"/>
              <a:t>NGI support teams, EGI.eu</a:t>
            </a:r>
            <a:endParaRPr lang="en-GB" sz="3600"/>
          </a:p>
        </p:txBody>
      </p:sp>
      <p:sp>
        <p:nvSpPr>
          <p:cNvPr id="3" name="Content Placeholder 2"/>
          <p:cNvSpPr>
            <a:spLocks noGrp="1"/>
          </p:cNvSpPr>
          <p:nvPr>
            <p:ph idx="1"/>
          </p:nvPr>
        </p:nvSpPr>
        <p:spPr>
          <a:xfrm>
            <a:off x="107504" y="1268760"/>
            <a:ext cx="3744416" cy="4525963"/>
          </a:xfrm>
        </p:spPr>
        <p:txBody>
          <a:bodyPr/>
          <a:lstStyle/>
          <a:p>
            <a:pPr marL="261938" indent="-261938"/>
            <a:r>
              <a:rPr lang="en-GB" sz="2000" b="1" smtClean="0"/>
              <a:t>NGI:</a:t>
            </a:r>
            <a:r>
              <a:rPr lang="en-GB" sz="2000" smtClean="0"/>
              <a:t> the country's single point of contact for government, research communities and resource centres as regards ICT services for e-science.</a:t>
            </a:r>
          </a:p>
          <a:p>
            <a:pPr marL="261938" indent="-261938"/>
            <a:r>
              <a:rPr lang="en-GB" sz="2000" smtClean="0"/>
              <a:t>Manage the computing resources and support services they provide to the European Grid Infrastructure.</a:t>
            </a:r>
          </a:p>
          <a:p>
            <a:pPr marL="261938" indent="-261938"/>
            <a:endParaRPr lang="en-GB" sz="2000" smtClean="0"/>
          </a:p>
          <a:p>
            <a:pPr marL="261938" indent="-261938"/>
            <a:r>
              <a:rPr lang="en-GB" sz="2000" smtClean="0"/>
              <a:t>Has named contact for:</a:t>
            </a:r>
          </a:p>
          <a:p>
            <a:pPr marL="625475" lvl="1" indent="-168275"/>
            <a:r>
              <a:rPr lang="en-GB" sz="1600" smtClean="0"/>
              <a:t>International liaison (for EGI.eu)</a:t>
            </a:r>
          </a:p>
          <a:p>
            <a:pPr marL="625475" lvl="1" indent="-168275"/>
            <a:r>
              <a:rPr lang="en-GB" sz="1600" smtClean="0"/>
              <a:t>Support (User)</a:t>
            </a:r>
          </a:p>
          <a:p>
            <a:pPr marL="625475" lvl="1" indent="-168275"/>
            <a:r>
              <a:rPr lang="en-GB" sz="1600" smtClean="0"/>
              <a:t>Operation (Infrastructure)</a:t>
            </a:r>
          </a:p>
        </p:txBody>
      </p:sp>
      <p:pic>
        <p:nvPicPr>
          <p:cNvPr id="91139" name="Picture 3"/>
          <p:cNvPicPr>
            <a:picLocks noChangeAspect="1" noChangeArrowheads="1"/>
          </p:cNvPicPr>
          <p:nvPr/>
        </p:nvPicPr>
        <p:blipFill>
          <a:blip r:embed="rId3" cstate="print"/>
          <a:srcRect/>
          <a:stretch>
            <a:fillRect/>
          </a:stretch>
        </p:blipFill>
        <p:spPr bwMode="auto">
          <a:xfrm>
            <a:off x="3851920" y="1268760"/>
            <a:ext cx="5084836" cy="4776019"/>
          </a:xfrm>
          <a:prstGeom prst="rect">
            <a:avLst/>
          </a:prstGeom>
          <a:noFill/>
          <a:ln w="9525">
            <a:solidFill>
              <a:schemeClr val="tx1"/>
            </a:solidFill>
            <a:miter lim="800000"/>
            <a:headEnd/>
            <a:tailEnd/>
          </a:ln>
        </p:spPr>
      </p:pic>
      <p:cxnSp>
        <p:nvCxnSpPr>
          <p:cNvPr id="7" name="Straight Arrow Connector 6"/>
          <p:cNvCxnSpPr>
            <a:endCxn id="8" idx="1"/>
          </p:cNvCxnSpPr>
          <p:nvPr/>
        </p:nvCxnSpPr>
        <p:spPr>
          <a:xfrm flipV="1">
            <a:off x="3203848" y="3392996"/>
            <a:ext cx="1512168" cy="1620180"/>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4716016" y="3068960"/>
            <a:ext cx="216024" cy="64807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7</a:t>
            </a:fld>
            <a:endParaRPr lang="en-US" dirty="0"/>
          </a:p>
        </p:txBody>
      </p:sp>
      <p:cxnSp>
        <p:nvCxnSpPr>
          <p:cNvPr id="11" name="Straight Connector 10"/>
          <p:cNvCxnSpPr/>
          <p:nvPr/>
        </p:nvCxnSpPr>
        <p:spPr>
          <a:xfrm>
            <a:off x="4427984" y="1988840"/>
            <a:ext cx="504056"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27984" y="3356992"/>
            <a:ext cx="504056"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7" name="Picture 1"/>
          <p:cNvPicPr>
            <a:picLocks noChangeAspect="1" noChangeArrowheads="1"/>
          </p:cNvPicPr>
          <p:nvPr/>
        </p:nvPicPr>
        <p:blipFill>
          <a:blip r:embed="rId4" cstate="print"/>
          <a:srcRect/>
          <a:stretch>
            <a:fillRect/>
          </a:stretch>
        </p:blipFill>
        <p:spPr bwMode="auto">
          <a:xfrm>
            <a:off x="179512" y="1988840"/>
            <a:ext cx="4253793" cy="304361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wipe(right)">
                                      <p:cBhvr>
                                        <p:cTn id="12"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Summary</a:t>
            </a:r>
            <a:endParaRPr lang="en-GB"/>
          </a:p>
        </p:txBody>
      </p:sp>
      <p:sp>
        <p:nvSpPr>
          <p:cNvPr id="3" name="Content Placeholder 2"/>
          <p:cNvSpPr>
            <a:spLocks noGrp="1"/>
          </p:cNvSpPr>
          <p:nvPr>
            <p:ph idx="1"/>
          </p:nvPr>
        </p:nvSpPr>
        <p:spPr>
          <a:xfrm>
            <a:off x="467544" y="1628800"/>
            <a:ext cx="8352928" cy="3888432"/>
          </a:xfrm>
        </p:spPr>
        <p:txBody>
          <a:bodyPr/>
          <a:lstStyle/>
          <a:p>
            <a:r>
              <a:rPr lang="en-GB" smtClean="0"/>
              <a:t>EGI is a multi-disciplinary e-infrastructure</a:t>
            </a:r>
          </a:p>
          <a:p>
            <a:pPr lvl="1"/>
            <a:r>
              <a:rPr lang="en-GB" smtClean="0"/>
              <a:t>Federated, with resources and support provided by the National Grid Infrastructures</a:t>
            </a:r>
          </a:p>
          <a:p>
            <a:pPr lvl="1"/>
            <a:r>
              <a:rPr lang="en-GB" smtClean="0"/>
              <a:t>Established grid services, emerging cloud platform</a:t>
            </a:r>
          </a:p>
          <a:p>
            <a:pPr lvl="1"/>
            <a:r>
              <a:rPr lang="en-GB" smtClean="0"/>
              <a:t>Software tools and applications through the EGI Applications Database</a:t>
            </a:r>
          </a:p>
          <a:p>
            <a:pPr lvl="1"/>
            <a:endParaRPr lang="en-GB" smtClean="0"/>
          </a:p>
          <a:p>
            <a:pPr>
              <a:buNone/>
            </a:pP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GI-InSPI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wa-presentation2">
  <a:themeElements>
    <a:clrScheme name="shiwa-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hiwa-presentation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shiwa-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iwa-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iwa-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iwa-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iwa-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iwa-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iwa-presentat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iwa-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iwa-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iwa-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iwa-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iwa-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sgri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noFill/>
        <a:ln w="50800" cap="flat" cmpd="sng" algn="ctr">
          <a:solidFill>
            <a:schemeClr val="tx2"/>
          </a:solidFill>
          <a:prstDash val="solid"/>
          <a:round/>
          <a:headEnd type="arrow"/>
          <a:tailEnd type="arrow"/>
        </a:ln>
        <a:effectLst/>
      </a:spPr>
      <a:body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1287</Words>
  <Application>Microsoft Office PowerPoint</Application>
  <PresentationFormat>On-screen Show (4:3)</PresentationFormat>
  <Paragraphs>158</Paragraphs>
  <Slides>8</Slides>
  <Notes>7</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EGI-InSPIRE 2</vt:lpstr>
      <vt:lpstr>shiwa-presentation2</vt:lpstr>
      <vt:lpstr>Office Theme</vt:lpstr>
      <vt:lpstr>mosgrid</vt:lpstr>
      <vt:lpstr>Custom Design</vt:lpstr>
      <vt:lpstr>The European Grid Infrastructure Collaboration</vt:lpstr>
      <vt:lpstr>European Grid Infrastructure</vt:lpstr>
      <vt:lpstr>Key resource providers in EGI: National Grid Infrastructures</vt:lpstr>
      <vt:lpstr>A multi-disciplinary e-infrastructure  http://www.egi.eu/community/</vt:lpstr>
      <vt:lpstr>EGI’s strategic focus areas</vt:lpstr>
      <vt:lpstr>Virtual Research Environments</vt:lpstr>
      <vt:lpstr>Community and user support:  NGI support teams, EGI.eu</vt:lpstr>
      <vt:lpstr>Summary</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gergely.sipos</cp:lastModifiedBy>
  <cp:revision>888</cp:revision>
  <dcterms:created xsi:type="dcterms:W3CDTF">2010-09-03T12:01:03Z</dcterms:created>
  <dcterms:modified xsi:type="dcterms:W3CDTF">2013-08-19T14:38:23Z</dcterms:modified>
</cp:coreProperties>
</file>