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9" r:id="rId3"/>
    <p:sldId id="261" r:id="rId4"/>
    <p:sldId id="260" r:id="rId5"/>
    <p:sldId id="269" r:id="rId6"/>
    <p:sldId id="274" r:id="rId7"/>
    <p:sldId id="263" r:id="rId8"/>
    <p:sldId id="264" r:id="rId9"/>
    <p:sldId id="272" r:id="rId10"/>
    <p:sldId id="273" r:id="rId11"/>
    <p:sldId id="275" r:id="rId12"/>
    <p:sldId id="267" r:id="rId13"/>
  </p:sldIdLst>
  <p:sldSz cx="9107488" cy="5121275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699FF"/>
    <a:srgbClr val="696969"/>
    <a:srgbClr val="5A5A5A"/>
    <a:srgbClr val="585858"/>
    <a:srgbClr val="FFCC00"/>
    <a:srgbClr val="99CCFF"/>
    <a:srgbClr val="CCFF66"/>
    <a:srgbClr val="0033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>
        <p:scale>
          <a:sx n="115" d="100"/>
          <a:sy n="115" d="100"/>
        </p:scale>
        <p:origin x="-96" y="-72"/>
      </p:cViewPr>
      <p:guideLst>
        <p:guide orient="horz" pos="1613"/>
        <p:guide pos="28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9A089DD-0F3A-4EAE-BD89-D44418DB8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33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32199-AD8C-4ABC-A7A3-3A9D4E17BEA0}" type="datetimeFigureOut">
              <a:rPr lang="en-GB" smtClean="0"/>
              <a:pPr/>
              <a:t>09/09/2012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C7356-1BBB-4593-8EB0-FD983555329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640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C7356-1BBB-4593-8EB0-FD983555329B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68288" lvl="1" indent="87313">
              <a:buFont typeface="Arial" pitchFamily="34" charset="0"/>
              <a:buNone/>
            </a:pPr>
            <a:r>
              <a:rPr lang="en-GB" sz="1400" kern="1200" smtClean="0">
                <a:solidFill>
                  <a:srgbClr val="404040"/>
                </a:solidFill>
                <a:latin typeface="+mn-lt"/>
                <a:ea typeface="+mn-ea"/>
                <a:cs typeface="+mn-cs"/>
              </a:rPr>
              <a:t>Sites are in:</a:t>
            </a:r>
          </a:p>
          <a:p>
            <a:pPr marL="268288" lvl="1" indent="87313">
              <a:buFont typeface="Arial" pitchFamily="34" charset="0"/>
              <a:buChar char="•"/>
            </a:pPr>
            <a:r>
              <a:rPr lang="en-GB" sz="1400" kern="1200" smtClean="0">
                <a:solidFill>
                  <a:srgbClr val="404040"/>
                </a:solidFill>
                <a:latin typeface="+mn-lt"/>
                <a:ea typeface="+mn-ea"/>
                <a:cs typeface="+mn-cs"/>
              </a:rPr>
              <a:t>Europe</a:t>
            </a:r>
          </a:p>
          <a:p>
            <a:pPr marL="268288" lvl="1" indent="87313">
              <a:buFont typeface="Arial" pitchFamily="34" charset="0"/>
              <a:buChar char="•"/>
            </a:pPr>
            <a:r>
              <a:rPr lang="en-GB" sz="1400" kern="1200" smtClean="0">
                <a:solidFill>
                  <a:srgbClr val="404040"/>
                </a:solidFill>
                <a:latin typeface="+mn-lt"/>
                <a:ea typeface="+mn-ea"/>
                <a:cs typeface="+mn-cs"/>
              </a:rPr>
              <a:t>North America</a:t>
            </a:r>
          </a:p>
          <a:p>
            <a:pPr marL="268288" lvl="1" indent="87313">
              <a:buFont typeface="Arial" pitchFamily="34" charset="0"/>
              <a:buChar char="•"/>
            </a:pPr>
            <a:r>
              <a:rPr lang="en-GB" sz="1400" kern="1200" smtClean="0">
                <a:solidFill>
                  <a:srgbClr val="404040"/>
                </a:solidFill>
                <a:latin typeface="+mn-lt"/>
                <a:ea typeface="+mn-ea"/>
                <a:cs typeface="+mn-cs"/>
              </a:rPr>
              <a:t>South America</a:t>
            </a:r>
          </a:p>
          <a:p>
            <a:pPr marL="268288" lvl="1" indent="87313">
              <a:buFont typeface="Arial" pitchFamily="34" charset="0"/>
              <a:buChar char="•"/>
            </a:pPr>
            <a:r>
              <a:rPr lang="en-GB" sz="1400" kern="1200" smtClean="0">
                <a:solidFill>
                  <a:srgbClr val="404040"/>
                </a:solidFill>
                <a:latin typeface="+mn-lt"/>
                <a:ea typeface="+mn-ea"/>
                <a:cs typeface="+mn-cs"/>
              </a:rPr>
              <a:t>Asia-Pacific</a:t>
            </a:r>
          </a:p>
          <a:p>
            <a:pPr marL="268288" lvl="1" indent="87313">
              <a:buFont typeface="Arial" pitchFamily="34" charset="0"/>
              <a:buChar char="•"/>
            </a:pPr>
            <a:r>
              <a:rPr lang="en-GB" sz="1400" kern="1200" smtClean="0">
                <a:solidFill>
                  <a:srgbClr val="404040"/>
                </a:solidFill>
                <a:latin typeface="+mn-lt"/>
                <a:ea typeface="+mn-ea"/>
                <a:cs typeface="+mn-cs"/>
              </a:rPr>
              <a:t>Australia</a:t>
            </a:r>
          </a:p>
          <a:p>
            <a:pPr marL="268288" lvl="1" indent="87313">
              <a:buFont typeface="Arial" pitchFamily="34" charset="0"/>
              <a:buChar char="•"/>
            </a:pPr>
            <a:r>
              <a:rPr lang="en-GB" sz="1400" kern="1200" smtClean="0">
                <a:solidFill>
                  <a:srgbClr val="404040"/>
                </a:solidFill>
                <a:latin typeface="+mn-lt"/>
                <a:ea typeface="+mn-ea"/>
                <a:cs typeface="+mn-cs"/>
              </a:rPr>
              <a:t>Africa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C7356-1BBB-4593-8EB0-FD983555329B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/>
          <p:cNvSpPr>
            <a:spLocks/>
          </p:cNvSpPr>
          <p:nvPr userDrawn="1"/>
        </p:nvSpPr>
        <p:spPr bwMode="auto">
          <a:xfrm>
            <a:off x="7392988" y="304800"/>
            <a:ext cx="1714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299" tIns="40650" rIns="81299" bIns="40650"/>
          <a:lstStyle/>
          <a:p>
            <a:pPr marL="304800" indent="-304800" defTabSz="812800" eaLnBrk="1" hangingPunct="1">
              <a:spcBef>
                <a:spcPct val="20000"/>
              </a:spcBef>
              <a:buFontTx/>
              <a:buChar char="•"/>
              <a:defRPr/>
            </a:pPr>
            <a:endParaRPr lang="en-US" sz="1500">
              <a:solidFill>
                <a:srgbClr val="404040"/>
              </a:solidFill>
              <a:latin typeface="Arial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685800"/>
            <a:ext cx="6019800" cy="990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1905000"/>
            <a:ext cx="60198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4890A-A931-47AA-931B-CAE329DF9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24600" y="446088"/>
            <a:ext cx="1600200" cy="40973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46088"/>
            <a:ext cx="4648200" cy="40973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4EAAB-FD1D-47D5-92E7-0DADE1411B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CB563-466E-498F-8632-573D55DC8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38" y="3290888"/>
            <a:ext cx="7742237" cy="1017587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138" y="2170113"/>
            <a:ext cx="7742237" cy="11207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9B101-33E4-425F-8DAC-020FCB0870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470025"/>
            <a:ext cx="3124200" cy="307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470025"/>
            <a:ext cx="3124200" cy="307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E5C36-470D-4CBB-AC58-E59739FDF3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04788"/>
            <a:ext cx="8196262" cy="8540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613" y="1146175"/>
            <a:ext cx="4024312" cy="477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3" y="1624013"/>
            <a:ext cx="4024312" cy="29511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5975" y="1146175"/>
            <a:ext cx="4025900" cy="477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5975" y="1624013"/>
            <a:ext cx="4025900" cy="29511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35E87-024F-4AB7-979D-1156EE1DD6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38C0F-7596-4842-BC4F-6873522D73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CDEC6-611C-454D-B471-3B908B8445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03200"/>
            <a:ext cx="2995612" cy="8683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0763" y="203200"/>
            <a:ext cx="5091112" cy="43719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3" y="1071563"/>
            <a:ext cx="2995612" cy="35036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AE538-DFA1-411E-97C9-6F6AD10D8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3584575"/>
            <a:ext cx="5465763" cy="4238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84350" y="457200"/>
            <a:ext cx="5465763" cy="3073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4350" y="4008438"/>
            <a:ext cx="5465763" cy="600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2943-5090-444E-988C-DA28B9A93F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446088"/>
            <a:ext cx="6400800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299" tIns="40650" rIns="81299" bIns="406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470025"/>
            <a:ext cx="6400800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299" tIns="40650" rIns="81299" bIns="406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4665663"/>
            <a:ext cx="450850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299" tIns="40650" rIns="81299" bIns="4065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40404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4665663"/>
            <a:ext cx="76200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299" tIns="40650" rIns="81299" bIns="4065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404040"/>
                </a:solidFill>
                <a:latin typeface="Arial" charset="0"/>
              </a:defRPr>
            </a:lvl1pPr>
          </a:lstStyle>
          <a:p>
            <a:pPr>
              <a:defRPr/>
            </a:pPr>
            <a:fld id="{09B63948-F801-48EB-82B3-373B27CEB2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812800" rtl="0" eaLnBrk="0" fontAlgn="base" hangingPunct="0">
        <a:spcBef>
          <a:spcPct val="0"/>
        </a:spcBef>
        <a:spcAft>
          <a:spcPct val="0"/>
        </a:spcAft>
        <a:defRPr sz="2400">
          <a:solidFill>
            <a:srgbClr val="404040"/>
          </a:solidFill>
          <a:latin typeface="+mj-lt"/>
          <a:ea typeface="+mj-ea"/>
          <a:cs typeface="+mj-cs"/>
        </a:defRPr>
      </a:lvl1pPr>
      <a:lvl2pPr algn="l" defTabSz="812800" rtl="0" eaLnBrk="0" fontAlgn="base" hangingPunct="0">
        <a:spcBef>
          <a:spcPct val="0"/>
        </a:spcBef>
        <a:spcAft>
          <a:spcPct val="0"/>
        </a:spcAft>
        <a:defRPr sz="2400">
          <a:solidFill>
            <a:srgbClr val="404040"/>
          </a:solidFill>
          <a:latin typeface="Arial" charset="0"/>
        </a:defRPr>
      </a:lvl2pPr>
      <a:lvl3pPr algn="l" defTabSz="812800" rtl="0" eaLnBrk="0" fontAlgn="base" hangingPunct="0">
        <a:spcBef>
          <a:spcPct val="0"/>
        </a:spcBef>
        <a:spcAft>
          <a:spcPct val="0"/>
        </a:spcAft>
        <a:defRPr sz="2400">
          <a:solidFill>
            <a:srgbClr val="404040"/>
          </a:solidFill>
          <a:latin typeface="Arial" charset="0"/>
        </a:defRPr>
      </a:lvl3pPr>
      <a:lvl4pPr algn="l" defTabSz="812800" rtl="0" eaLnBrk="0" fontAlgn="base" hangingPunct="0">
        <a:spcBef>
          <a:spcPct val="0"/>
        </a:spcBef>
        <a:spcAft>
          <a:spcPct val="0"/>
        </a:spcAft>
        <a:defRPr sz="2400">
          <a:solidFill>
            <a:srgbClr val="404040"/>
          </a:solidFill>
          <a:latin typeface="Arial" charset="0"/>
        </a:defRPr>
      </a:lvl4pPr>
      <a:lvl5pPr algn="l" defTabSz="812800" rtl="0" eaLnBrk="0" fontAlgn="base" hangingPunct="0">
        <a:spcBef>
          <a:spcPct val="0"/>
        </a:spcBef>
        <a:spcAft>
          <a:spcPct val="0"/>
        </a:spcAft>
        <a:defRPr sz="2400">
          <a:solidFill>
            <a:srgbClr val="404040"/>
          </a:solidFill>
          <a:latin typeface="Arial" charset="0"/>
        </a:defRPr>
      </a:lvl5pPr>
      <a:lvl6pPr marL="457200" algn="l" defTabSz="812800" rtl="0" fontAlgn="base">
        <a:spcBef>
          <a:spcPct val="0"/>
        </a:spcBef>
        <a:spcAft>
          <a:spcPct val="0"/>
        </a:spcAft>
        <a:defRPr sz="2400">
          <a:solidFill>
            <a:srgbClr val="404040"/>
          </a:solidFill>
          <a:latin typeface="Arial" charset="0"/>
        </a:defRPr>
      </a:lvl6pPr>
      <a:lvl7pPr marL="914400" algn="l" defTabSz="812800" rtl="0" fontAlgn="base">
        <a:spcBef>
          <a:spcPct val="0"/>
        </a:spcBef>
        <a:spcAft>
          <a:spcPct val="0"/>
        </a:spcAft>
        <a:defRPr sz="2400">
          <a:solidFill>
            <a:srgbClr val="404040"/>
          </a:solidFill>
          <a:latin typeface="Arial" charset="0"/>
        </a:defRPr>
      </a:lvl7pPr>
      <a:lvl8pPr marL="1371600" algn="l" defTabSz="812800" rtl="0" fontAlgn="base">
        <a:spcBef>
          <a:spcPct val="0"/>
        </a:spcBef>
        <a:spcAft>
          <a:spcPct val="0"/>
        </a:spcAft>
        <a:defRPr sz="2400">
          <a:solidFill>
            <a:srgbClr val="404040"/>
          </a:solidFill>
          <a:latin typeface="Arial" charset="0"/>
        </a:defRPr>
      </a:lvl8pPr>
      <a:lvl9pPr marL="1828800" algn="l" defTabSz="812800" rtl="0" fontAlgn="base">
        <a:spcBef>
          <a:spcPct val="0"/>
        </a:spcBef>
        <a:spcAft>
          <a:spcPct val="0"/>
        </a:spcAft>
        <a:defRPr sz="2400">
          <a:solidFill>
            <a:srgbClr val="404040"/>
          </a:solidFill>
          <a:latin typeface="Arial" charset="0"/>
        </a:defRPr>
      </a:lvl9pPr>
    </p:titleStyle>
    <p:bodyStyle>
      <a:lvl1pPr marL="304800" indent="-304800" algn="l" defTabSz="812800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404040"/>
          </a:solidFill>
          <a:latin typeface="+mn-lt"/>
          <a:ea typeface="+mn-ea"/>
          <a:cs typeface="+mn-cs"/>
        </a:defRPr>
      </a:lvl1pPr>
      <a:lvl2pPr marL="660400" indent="-254000" algn="l" defTabSz="812800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404040"/>
          </a:solidFill>
          <a:latin typeface="+mn-lt"/>
        </a:defRPr>
      </a:lvl2pPr>
      <a:lvl3pPr marL="1016000" indent="-203200" algn="l" defTabSz="812800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404040"/>
          </a:solidFill>
          <a:latin typeface="+mn-lt"/>
        </a:defRPr>
      </a:lvl3pPr>
      <a:lvl4pPr marL="1422400" indent="-203200" algn="l" defTabSz="812800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404040"/>
          </a:solidFill>
          <a:latin typeface="+mn-lt"/>
        </a:defRPr>
      </a:lvl4pPr>
      <a:lvl5pPr marL="1828800" indent="-203200" algn="l" defTabSz="812800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404040"/>
          </a:solidFill>
          <a:latin typeface="+mn-lt"/>
        </a:defRPr>
      </a:lvl5pPr>
      <a:lvl6pPr marL="2286000" indent="-203200" algn="l" defTabSz="812800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04040"/>
          </a:solidFill>
          <a:latin typeface="+mn-lt"/>
        </a:defRPr>
      </a:lvl6pPr>
      <a:lvl7pPr marL="2743200" indent="-203200" algn="l" defTabSz="812800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04040"/>
          </a:solidFill>
          <a:latin typeface="+mn-lt"/>
        </a:defRPr>
      </a:lvl7pPr>
      <a:lvl8pPr marL="3200400" indent="-203200" algn="l" defTabSz="812800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04040"/>
          </a:solidFill>
          <a:latin typeface="+mn-lt"/>
        </a:defRPr>
      </a:lvl8pPr>
      <a:lvl9pPr marL="3657600" indent="-203200" algn="l" defTabSz="812800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0404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ergely.sipos@egi.e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nmr.eu/wenmr/" TargetMode="External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tf12.egi.e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tm.hep.ph.ic.ac.uk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T.Kiss@westminster.ac.uk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go.egi.eu/cloud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b="1" smtClean="0"/>
              <a:t>A European Federated Cloud: </a:t>
            </a:r>
            <a:br>
              <a:rPr lang="en-GB" b="1" smtClean="0"/>
            </a:br>
            <a:r>
              <a:rPr lang="en-GB" b="1" smtClean="0"/>
              <a:t>Cloud-based e-infrastructure by EGI</a:t>
            </a:r>
            <a:endParaRPr 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2051868"/>
            <a:ext cx="6019800" cy="1012825"/>
          </a:xfrm>
        </p:spPr>
        <p:txBody>
          <a:bodyPr/>
          <a:lstStyle/>
          <a:p>
            <a:pPr eaLnBrk="1" hangingPunct="1"/>
            <a:r>
              <a:rPr lang="en-US" sz="2000" smtClean="0"/>
              <a:t>Gergely Sipos</a:t>
            </a:r>
            <a:br>
              <a:rPr lang="en-US" sz="2000" smtClean="0"/>
            </a:br>
            <a:r>
              <a:rPr lang="en-US" sz="2000" smtClean="0">
                <a:hlinkClick r:id="rId3"/>
              </a:rPr>
              <a:t>gergely.sipos@egi.eu</a:t>
            </a:r>
            <a:r>
              <a:rPr lang="en-US" sz="2000" smtClean="0"/>
              <a:t> </a:t>
            </a:r>
          </a:p>
          <a:p>
            <a:pPr eaLnBrk="1" hangingPunct="1"/>
            <a:r>
              <a:rPr lang="en-US" sz="1800" smtClean="0"/>
              <a:t>Technical Outreach Manager</a:t>
            </a:r>
          </a:p>
          <a:p>
            <a:pPr eaLnBrk="1" hangingPunct="1"/>
            <a:r>
              <a:rPr lang="en-US" sz="1800" smtClean="0"/>
              <a:t>EGI.eu, Amsterdam</a:t>
            </a: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465" y="1359584"/>
            <a:ext cx="1203007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128" y="3159784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056" y="2367696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7722096" y="3677628"/>
            <a:ext cx="1152128" cy="1791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550" dirty="0">
                <a:solidFill>
                  <a:srgbClr val="000000"/>
                </a:solidFill>
                <a:latin typeface="+mj-lt"/>
                <a:ea typeface="SimSun" charset="0"/>
                <a:cs typeface="Arial" pitchFamily="34" charset="0"/>
              </a:rPr>
              <a:t>EGI-</a:t>
            </a:r>
            <a:r>
              <a:rPr lang="en-US" sz="550" dirty="0" err="1">
                <a:solidFill>
                  <a:srgbClr val="000000"/>
                </a:solidFill>
                <a:latin typeface="+mj-lt"/>
                <a:ea typeface="SimSun" charset="0"/>
                <a:cs typeface="Arial" pitchFamily="34" charset="0"/>
              </a:rPr>
              <a:t>InSPIRE</a:t>
            </a:r>
            <a:r>
              <a:rPr lang="en-US" sz="550" dirty="0">
                <a:solidFill>
                  <a:srgbClr val="000000"/>
                </a:solidFill>
                <a:latin typeface="+mj-lt"/>
                <a:ea typeface="SimSun" charset="0"/>
                <a:cs typeface="Arial" pitchFamily="34" charset="0"/>
              </a:rPr>
              <a:t> RI-261323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392" y="184373"/>
            <a:ext cx="6400800" cy="852487"/>
          </a:xfrm>
        </p:spPr>
        <p:txBody>
          <a:bodyPr/>
          <a:lstStyle/>
          <a:p>
            <a:r>
              <a:rPr lang="en-GB" sz="3600" smtClean="0"/>
              <a:t>Some of the pilot use cases</a:t>
            </a:r>
            <a:endParaRPr lang="en-GB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328" y="1120477"/>
            <a:ext cx="5904656" cy="3073400"/>
          </a:xfrm>
          <a:noFill/>
        </p:spPr>
        <p:txBody>
          <a:bodyPr/>
          <a:lstStyle/>
          <a:p>
            <a:r>
              <a:rPr lang="en-GB" sz="1800" b="1" smtClean="0"/>
              <a:t>Structural biology </a:t>
            </a:r>
            <a:r>
              <a:rPr lang="en-GB" sz="1800" smtClean="0"/>
              <a:t>– We-NMR project: </a:t>
            </a:r>
            <a:br>
              <a:rPr lang="en-GB" sz="1800" smtClean="0"/>
            </a:br>
            <a:r>
              <a:rPr lang="en-GB" sz="1800" smtClean="0"/>
              <a:t>Gromacs training environments</a:t>
            </a:r>
          </a:p>
          <a:p>
            <a:r>
              <a:rPr lang="en-GB" sz="1800" b="1" smtClean="0"/>
              <a:t>Ecology</a:t>
            </a:r>
            <a:r>
              <a:rPr lang="en-GB" sz="1800" smtClean="0"/>
              <a:t> – BioVel project: </a:t>
            </a:r>
            <a:br>
              <a:rPr lang="en-GB" sz="1800" smtClean="0"/>
            </a:br>
            <a:r>
              <a:rPr lang="en-GB" sz="1800" smtClean="0"/>
              <a:t>Remote hosting of OpenModeller service</a:t>
            </a:r>
          </a:p>
          <a:p>
            <a:r>
              <a:rPr lang="en-GB" sz="1800" b="1" smtClean="0"/>
              <a:t>Linguistics</a:t>
            </a:r>
            <a:r>
              <a:rPr lang="en-GB" sz="1800" smtClean="0"/>
              <a:t> – CLARIN project: </a:t>
            </a:r>
            <a:br>
              <a:rPr lang="en-GB" sz="1800" smtClean="0"/>
            </a:br>
            <a:r>
              <a:rPr lang="en-GB" sz="1800" smtClean="0"/>
              <a:t>Scalable ‘British National Corpus’ service (BNCWeb)</a:t>
            </a:r>
          </a:p>
          <a:p>
            <a:r>
              <a:rPr lang="en-GB" sz="1800" b="1" smtClean="0"/>
              <a:t>Software development</a:t>
            </a:r>
            <a:r>
              <a:rPr lang="en-GB" sz="1800" smtClean="0"/>
              <a:t> – SCI-BUS project: </a:t>
            </a:r>
            <a:br>
              <a:rPr lang="en-GB" sz="1800" smtClean="0"/>
            </a:br>
            <a:r>
              <a:rPr lang="en-GB" sz="1800" smtClean="0"/>
              <a:t>Simulated environments for portal testing</a:t>
            </a:r>
          </a:p>
          <a:p>
            <a:r>
              <a:rPr lang="en-GB" sz="1800" b="1" smtClean="0"/>
              <a:t>Space science </a:t>
            </a:r>
            <a:r>
              <a:rPr lang="en-GB" sz="1800" smtClean="0"/>
              <a:t>– ASTRA-GAIA project: </a:t>
            </a:r>
            <a:br>
              <a:rPr lang="en-GB" sz="1800" smtClean="0"/>
            </a:br>
            <a:r>
              <a:rPr lang="en-GB" sz="1800" smtClean="0"/>
              <a:t>Data integration with scalable workflows </a:t>
            </a:r>
          </a:p>
          <a:p>
            <a:pPr>
              <a:lnSpc>
                <a:spcPct val="120000"/>
              </a:lnSpc>
            </a:pPr>
            <a:endParaRPr lang="en-GB" sz="1800" smtClean="0"/>
          </a:p>
          <a:p>
            <a:pPr lvl="1">
              <a:lnSpc>
                <a:spcPct val="120000"/>
              </a:lnSpc>
            </a:pPr>
            <a:endParaRPr lang="en-GB" sz="105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4495" y="1768549"/>
            <a:ext cx="2055713" cy="387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Home">
            <a:hlinkClick r:id="rId3" tooltip="Hom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82218" y="1120477"/>
            <a:ext cx="1487950" cy="558608"/>
          </a:xfrm>
          <a:prstGeom prst="rect">
            <a:avLst/>
          </a:prstGeom>
          <a:noFill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1976" y="2376854"/>
            <a:ext cx="1904727" cy="34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SCI-BUS_logo_2011_300dp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5236" y="2848669"/>
            <a:ext cx="751335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6032" y="3496741"/>
            <a:ext cx="946878" cy="576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84373"/>
            <a:ext cx="6400800" cy="852487"/>
          </a:xfrm>
        </p:spPr>
        <p:txBody>
          <a:bodyPr/>
          <a:lstStyle/>
          <a:p>
            <a:r>
              <a:rPr lang="en-GB" sz="3600" smtClean="0"/>
              <a:t>Conclusions</a:t>
            </a:r>
            <a:endParaRPr lang="en-GB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320" y="1048469"/>
            <a:ext cx="8136904" cy="3073400"/>
          </a:xfrm>
        </p:spPr>
        <p:txBody>
          <a:bodyPr/>
          <a:lstStyle/>
          <a:p>
            <a:r>
              <a:rPr lang="en-GB" sz="2400" smtClean="0"/>
              <a:t>Sustainable e-infrastructure based on national providers</a:t>
            </a:r>
          </a:p>
          <a:p>
            <a:r>
              <a:rPr lang="en-GB" sz="2400" smtClean="0"/>
              <a:t>Established services for job and data processing</a:t>
            </a:r>
          </a:p>
          <a:p>
            <a:r>
              <a:rPr lang="en-GB" sz="2400" smtClean="0"/>
              <a:t>Virtualisation &amp; cloud</a:t>
            </a:r>
          </a:p>
          <a:p>
            <a:pPr marL="979488" lvl="1"/>
            <a:r>
              <a:rPr lang="en-GB" sz="1800" smtClean="0"/>
              <a:t>Reducer of operational cost</a:t>
            </a:r>
          </a:p>
          <a:p>
            <a:pPr marL="979488" lvl="1"/>
            <a:r>
              <a:rPr lang="en-GB" sz="1800" smtClean="0"/>
              <a:t>Platform to support new use cases</a:t>
            </a:r>
          </a:p>
          <a:p>
            <a:pPr marL="979488" lvl="1"/>
            <a:r>
              <a:rPr lang="en-GB" sz="1800" smtClean="0"/>
              <a:t>Accelerator of e-infrastructure adoption</a:t>
            </a:r>
          </a:p>
          <a:p>
            <a:r>
              <a:rPr lang="en-GB" sz="2400" smtClean="0"/>
              <a:t>Routine use of cloud inside individual institutions</a:t>
            </a:r>
          </a:p>
          <a:p>
            <a:r>
              <a:rPr lang="en-GB" sz="2400" smtClean="0"/>
              <a:t>Integrations towards a Federated cloud</a:t>
            </a:r>
          </a:p>
          <a:p>
            <a:pPr marL="982663" lvl="1" indent="-274638"/>
            <a:r>
              <a:rPr lang="en-GB" sz="1800" smtClean="0"/>
              <a:t>Based on open source technologies</a:t>
            </a:r>
          </a:p>
          <a:p>
            <a:endParaRPr lang="en-GB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432" y="3341059"/>
            <a:ext cx="1288936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Poster of the Technical Forum 20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402" y="1408509"/>
            <a:ext cx="2183758" cy="324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72566" y="3397438"/>
            <a:ext cx="32149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000" smtClean="0">
                <a:solidFill>
                  <a:srgbClr val="404040"/>
                </a:solidFill>
                <a:latin typeface="+mj-lt"/>
                <a:cs typeface="Miriam Fixed" pitchFamily="49" charset="-79"/>
              </a:rPr>
              <a:t>EGI </a:t>
            </a:r>
            <a:r>
              <a:rPr lang="en-GB" sz="2000" dirty="0" smtClean="0">
                <a:solidFill>
                  <a:srgbClr val="404040"/>
                </a:solidFill>
                <a:latin typeface="+mj-lt"/>
                <a:cs typeface="Miriam Fixed" pitchFamily="49" charset="-79"/>
              </a:rPr>
              <a:t>Technical </a:t>
            </a:r>
            <a:r>
              <a:rPr lang="en-GB" sz="2000">
                <a:solidFill>
                  <a:srgbClr val="404040"/>
                </a:solidFill>
                <a:latin typeface="+mj-lt"/>
                <a:cs typeface="Miriam Fixed" pitchFamily="49" charset="-79"/>
              </a:rPr>
              <a:t>Forum </a:t>
            </a:r>
            <a:r>
              <a:rPr lang="en-GB" sz="2000" smtClean="0">
                <a:solidFill>
                  <a:srgbClr val="404040"/>
                </a:solidFill>
                <a:latin typeface="+mj-lt"/>
                <a:cs typeface="Miriam Fixed" pitchFamily="49" charset="-79"/>
              </a:rPr>
              <a:t>2012</a:t>
            </a:r>
            <a:endParaRPr lang="en-GB" sz="2000" dirty="0" smtClean="0">
              <a:solidFill>
                <a:srgbClr val="404040"/>
              </a:solidFill>
              <a:latin typeface="+mj-lt"/>
              <a:cs typeface="Miriam Fixed" pitchFamily="49" charset="-79"/>
            </a:endParaRPr>
          </a:p>
          <a:p>
            <a:pPr algn="r"/>
            <a:r>
              <a:rPr lang="en-GB" sz="2000" dirty="0" smtClean="0">
                <a:solidFill>
                  <a:srgbClr val="404040"/>
                </a:solidFill>
                <a:latin typeface="+mj-lt"/>
                <a:cs typeface="Miriam Fixed" pitchFamily="49" charset="-79"/>
              </a:rPr>
              <a:t>Prague</a:t>
            </a:r>
            <a:r>
              <a:rPr lang="en-GB" sz="2000" dirty="0">
                <a:solidFill>
                  <a:srgbClr val="404040"/>
                </a:solidFill>
                <a:latin typeface="+mj-lt"/>
                <a:cs typeface="Miriam Fixed" pitchFamily="49" charset="-79"/>
              </a:rPr>
              <a:t>, </a:t>
            </a:r>
            <a:r>
              <a:rPr lang="en-GB" sz="2000">
                <a:solidFill>
                  <a:srgbClr val="404040"/>
                </a:solidFill>
                <a:latin typeface="+mj-lt"/>
                <a:cs typeface="Miriam Fixed" pitchFamily="49" charset="-79"/>
              </a:rPr>
              <a:t>Czech </a:t>
            </a:r>
            <a:r>
              <a:rPr lang="en-GB" sz="2000" smtClean="0">
                <a:solidFill>
                  <a:srgbClr val="404040"/>
                </a:solidFill>
                <a:latin typeface="+mj-lt"/>
                <a:cs typeface="Miriam Fixed" pitchFamily="49" charset="-79"/>
              </a:rPr>
              <a:t>Republic</a:t>
            </a:r>
            <a:br>
              <a:rPr lang="en-GB" sz="2000" smtClean="0">
                <a:solidFill>
                  <a:srgbClr val="404040"/>
                </a:solidFill>
                <a:latin typeface="+mj-lt"/>
                <a:cs typeface="Miriam Fixed" pitchFamily="49" charset="-79"/>
              </a:rPr>
            </a:br>
            <a:r>
              <a:rPr lang="en-GB" sz="2000" smtClean="0">
                <a:solidFill>
                  <a:srgbClr val="404040"/>
                </a:solidFill>
                <a:latin typeface="+mj-lt"/>
                <a:cs typeface="Miriam Fixed" pitchFamily="49" charset="-79"/>
              </a:rPr>
              <a:t>17–21 September</a:t>
            </a:r>
          </a:p>
          <a:p>
            <a:pPr algn="r"/>
            <a:r>
              <a:rPr lang="en-GB" sz="2000" smtClean="0">
                <a:solidFill>
                  <a:srgbClr val="404040"/>
                </a:solidFill>
                <a:latin typeface="+mj-lt"/>
                <a:cs typeface="Miriam Fixed" pitchFamily="49" charset="-79"/>
                <a:hlinkClick r:id="rId4"/>
              </a:rPr>
              <a:t>http://tf12.egi.eu</a:t>
            </a:r>
            <a:endParaRPr lang="en-GB" sz="2000" smtClean="0">
              <a:solidFill>
                <a:srgbClr val="404040"/>
              </a:solidFill>
              <a:latin typeface="+mj-lt"/>
              <a:cs typeface="Miriam Fixed" pitchFamily="49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3424" y="1277267"/>
            <a:ext cx="33009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smtClean="0">
                <a:solidFill>
                  <a:srgbClr val="000000"/>
                </a:solidFill>
                <a:latin typeface="+mj-lt"/>
              </a:rPr>
              <a:t>Questions</a:t>
            </a:r>
            <a:endParaRPr lang="en-GB" sz="540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smtClean="0"/>
              <a:t>Outline</a:t>
            </a:r>
            <a:endParaRPr lang="en-GB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1952" y="1542033"/>
            <a:ext cx="7350224" cy="2386756"/>
          </a:xfrm>
          <a:noFill/>
        </p:spPr>
        <p:txBody>
          <a:bodyPr/>
          <a:lstStyle/>
          <a:p>
            <a:r>
              <a:rPr lang="en-GB" sz="2400" smtClean="0"/>
              <a:t>The European Grid Infrastructure collaboration</a:t>
            </a:r>
          </a:p>
          <a:p>
            <a:pPr marL="809625" indent="-180975"/>
            <a:r>
              <a:rPr lang="en-GB" sz="2000" smtClean="0"/>
              <a:t>Infrastructure, users, usage</a:t>
            </a:r>
          </a:p>
          <a:p>
            <a:r>
              <a:rPr lang="en-GB" sz="2400" smtClean="0"/>
              <a:t>Virtualisation and cloud for EGI</a:t>
            </a:r>
          </a:p>
          <a:p>
            <a:pPr marL="808038" lvl="1" indent="-179388">
              <a:buFontTx/>
              <a:buChar char="•"/>
            </a:pPr>
            <a:r>
              <a:rPr lang="en-GB" sz="2000" smtClean="0"/>
              <a:t>Benefits and new possibilities</a:t>
            </a:r>
          </a:p>
          <a:p>
            <a:r>
              <a:rPr lang="en-GB" sz="2400" smtClean="0"/>
              <a:t>Roadmap of the EGI Federated Cloud</a:t>
            </a:r>
          </a:p>
          <a:p>
            <a:pPr marL="808038" lvl="1" indent="-179388">
              <a:buFontTx/>
              <a:buChar char="•"/>
            </a:pPr>
            <a:r>
              <a:rPr lang="en-GB" sz="2000" smtClean="0"/>
              <a:t>Some of the use cases</a:t>
            </a:r>
          </a:p>
          <a:p>
            <a:endParaRPr lang="en-GB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an 8"/>
          <p:cNvSpPr>
            <a:spLocks noChangeArrowheads="1"/>
          </p:cNvSpPr>
          <p:nvPr/>
        </p:nvSpPr>
        <p:spPr bwMode="auto">
          <a:xfrm>
            <a:off x="7866113" y="2632645"/>
            <a:ext cx="1008111" cy="2088232"/>
          </a:xfrm>
          <a:prstGeom prst="can">
            <a:avLst>
              <a:gd name="adj" fmla="val 11271"/>
            </a:avLst>
          </a:prstGeom>
          <a:solidFill>
            <a:schemeClr val="accent4">
              <a:lumMod val="75000"/>
            </a:schemeClr>
          </a:solidFill>
          <a:ln w="19050" algn="ctr">
            <a:solidFill>
              <a:srgbClr val="40404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GB" sz="1600" b="1" smtClean="0">
                <a:solidFill>
                  <a:srgbClr val="000000"/>
                </a:solidFill>
                <a:latin typeface="+mn-lt"/>
              </a:rPr>
              <a:t>National Grid Infrastr.</a:t>
            </a:r>
            <a:endParaRPr lang="en-GB" sz="16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5" name="Can 8"/>
          <p:cNvSpPr>
            <a:spLocks noChangeArrowheads="1"/>
          </p:cNvSpPr>
          <p:nvPr/>
        </p:nvSpPr>
        <p:spPr bwMode="auto">
          <a:xfrm>
            <a:off x="6699406" y="2920677"/>
            <a:ext cx="1008111" cy="1800200"/>
          </a:xfrm>
          <a:prstGeom prst="can">
            <a:avLst>
              <a:gd name="adj" fmla="val 11271"/>
            </a:avLst>
          </a:prstGeom>
          <a:solidFill>
            <a:schemeClr val="accent4">
              <a:lumMod val="75000"/>
            </a:schemeClr>
          </a:solidFill>
          <a:ln w="19050" algn="ctr">
            <a:solidFill>
              <a:srgbClr val="00206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GB" sz="1600" b="1" smtClean="0">
                <a:solidFill>
                  <a:srgbClr val="000000"/>
                </a:solidFill>
                <a:latin typeface="+mn-lt"/>
              </a:rPr>
              <a:t>National Grid Infrastr.</a:t>
            </a:r>
            <a:endParaRPr lang="en-GB" sz="16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4" name="Can 8"/>
          <p:cNvSpPr>
            <a:spLocks noChangeArrowheads="1"/>
          </p:cNvSpPr>
          <p:nvPr/>
        </p:nvSpPr>
        <p:spPr bwMode="auto">
          <a:xfrm>
            <a:off x="4553744" y="2632645"/>
            <a:ext cx="1008111" cy="2088232"/>
          </a:xfrm>
          <a:prstGeom prst="can">
            <a:avLst>
              <a:gd name="adj" fmla="val 11271"/>
            </a:avLst>
          </a:prstGeom>
          <a:solidFill>
            <a:schemeClr val="accent4">
              <a:lumMod val="75000"/>
            </a:schemeClr>
          </a:solidFill>
          <a:ln w="19050" algn="ctr">
            <a:solidFill>
              <a:srgbClr val="40404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GB" sz="1600" b="1" smtClean="0">
                <a:solidFill>
                  <a:srgbClr val="000000"/>
                </a:solidFill>
                <a:latin typeface="+mn-lt"/>
              </a:rPr>
              <a:t>National Grid Infrastr.</a:t>
            </a:r>
            <a:endParaRPr lang="en-GB" sz="16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2365"/>
            <a:ext cx="6400800" cy="852487"/>
          </a:xfrm>
        </p:spPr>
        <p:txBody>
          <a:bodyPr/>
          <a:lstStyle/>
          <a:p>
            <a:pPr algn="ctr"/>
            <a:r>
              <a:rPr lang="en-GB" sz="3600" smtClean="0"/>
              <a:t>The EGI Collaboration</a:t>
            </a:r>
            <a:endParaRPr lang="en-GB" sz="3600"/>
          </a:p>
        </p:txBody>
      </p:sp>
      <p:cxnSp>
        <p:nvCxnSpPr>
          <p:cNvPr id="4" name="Straight Connector 21"/>
          <p:cNvCxnSpPr>
            <a:cxnSpLocks noChangeShapeType="1"/>
          </p:cNvCxnSpPr>
          <p:nvPr/>
        </p:nvCxnSpPr>
        <p:spPr bwMode="auto">
          <a:xfrm rot="16200000" flipH="1">
            <a:off x="4716723" y="3206938"/>
            <a:ext cx="2860254" cy="9520"/>
          </a:xfrm>
          <a:prstGeom prst="line">
            <a:avLst/>
          </a:prstGeom>
          <a:noFill/>
          <a:ln w="63500" algn="ctr">
            <a:solidFill>
              <a:srgbClr val="4040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608" y="832445"/>
            <a:ext cx="5688632" cy="1227312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430592" y="1205904"/>
            <a:ext cx="34483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sz="2800" b="1" dirty="0" smtClean="0">
                <a:solidFill>
                  <a:srgbClr val="FFFFFF"/>
                </a:solidFill>
                <a:latin typeface="Arial" charset="0"/>
              </a:rPr>
              <a:t>EGI Collaboration</a:t>
            </a:r>
            <a:endParaRPr lang="en-GB" sz="28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Can 8"/>
          <p:cNvSpPr>
            <a:spLocks noChangeArrowheads="1"/>
          </p:cNvSpPr>
          <p:nvPr/>
        </p:nvSpPr>
        <p:spPr bwMode="auto">
          <a:xfrm>
            <a:off x="3407912" y="3197665"/>
            <a:ext cx="1008111" cy="1523212"/>
          </a:xfrm>
          <a:prstGeom prst="can">
            <a:avLst>
              <a:gd name="adj" fmla="val 11271"/>
            </a:avLst>
          </a:prstGeom>
          <a:solidFill>
            <a:schemeClr val="accent4">
              <a:lumMod val="75000"/>
            </a:schemeClr>
          </a:solidFill>
          <a:ln w="19050" algn="ctr">
            <a:solidFill>
              <a:srgbClr val="40404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GB" sz="1600" b="1" smtClean="0">
                <a:solidFill>
                  <a:srgbClr val="000000"/>
                </a:solidFill>
                <a:latin typeface="+mn-lt"/>
              </a:rPr>
              <a:t>National Grid Infrastr.</a:t>
            </a:r>
            <a:endParaRPr lang="en-GB" sz="16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" name="Can 12"/>
          <p:cNvSpPr>
            <a:spLocks noChangeArrowheads="1"/>
          </p:cNvSpPr>
          <p:nvPr/>
        </p:nvSpPr>
        <p:spPr bwMode="auto">
          <a:xfrm>
            <a:off x="3386927" y="2721662"/>
            <a:ext cx="1094809" cy="631063"/>
          </a:xfrm>
          <a:prstGeom prst="can">
            <a:avLst>
              <a:gd name="adj" fmla="val 11269"/>
            </a:avLst>
          </a:prstGeom>
          <a:solidFill>
            <a:srgbClr val="92D050"/>
          </a:solidFill>
          <a:ln w="19050" algn="ctr">
            <a:solidFill>
              <a:srgbClr val="40404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sz="1200" b="1" dirty="0">
                <a:solidFill>
                  <a:srgbClr val="000000"/>
                </a:solidFill>
                <a:latin typeface="+mn-lt"/>
              </a:rPr>
              <a:t>Research</a:t>
            </a:r>
          </a:p>
          <a:p>
            <a:pPr algn="ctr"/>
            <a:r>
              <a:rPr lang="en-GB" sz="1200" b="1" dirty="0">
                <a:solidFill>
                  <a:srgbClr val="000000"/>
                </a:solidFill>
                <a:latin typeface="+mn-lt"/>
              </a:rPr>
              <a:t>Community</a:t>
            </a:r>
          </a:p>
        </p:txBody>
      </p:sp>
      <p:sp>
        <p:nvSpPr>
          <p:cNvPr id="12" name="Can 14"/>
          <p:cNvSpPr>
            <a:spLocks noChangeArrowheads="1"/>
          </p:cNvSpPr>
          <p:nvPr/>
        </p:nvSpPr>
        <p:spPr bwMode="auto">
          <a:xfrm>
            <a:off x="7827015" y="2587683"/>
            <a:ext cx="1047209" cy="476004"/>
          </a:xfrm>
          <a:prstGeom prst="can">
            <a:avLst>
              <a:gd name="adj" fmla="val 11269"/>
            </a:avLst>
          </a:prstGeom>
          <a:solidFill>
            <a:srgbClr val="92D050"/>
          </a:solidFill>
          <a:ln w="19050" algn="ctr">
            <a:solidFill>
              <a:srgbClr val="40404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sz="1200" b="1" dirty="0">
                <a:solidFill>
                  <a:srgbClr val="000000"/>
                </a:solidFill>
                <a:latin typeface="+mn-lt"/>
              </a:rPr>
              <a:t>Research</a:t>
            </a:r>
          </a:p>
          <a:p>
            <a:pPr algn="ctr"/>
            <a:r>
              <a:rPr lang="en-GB" sz="1200" b="1" dirty="0">
                <a:solidFill>
                  <a:srgbClr val="000000"/>
                </a:solidFill>
                <a:latin typeface="+mn-lt"/>
              </a:rPr>
              <a:t>Community</a:t>
            </a:r>
          </a:p>
        </p:txBody>
      </p:sp>
      <p:sp>
        <p:nvSpPr>
          <p:cNvPr id="13" name="Can 15"/>
          <p:cNvSpPr>
            <a:spLocks noChangeArrowheads="1"/>
          </p:cNvSpPr>
          <p:nvPr/>
        </p:nvSpPr>
        <p:spPr bwMode="auto">
          <a:xfrm>
            <a:off x="7827015" y="2159280"/>
            <a:ext cx="1047209" cy="476004"/>
          </a:xfrm>
          <a:prstGeom prst="can">
            <a:avLst>
              <a:gd name="adj" fmla="val 11269"/>
            </a:avLst>
          </a:prstGeom>
          <a:solidFill>
            <a:srgbClr val="92D050"/>
          </a:solidFill>
          <a:ln w="19050" algn="ctr">
            <a:solidFill>
              <a:srgbClr val="40404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sz="1200" b="1" dirty="0">
                <a:solidFill>
                  <a:srgbClr val="000000"/>
                </a:solidFill>
                <a:latin typeface="+mn-lt"/>
              </a:rPr>
              <a:t>Research</a:t>
            </a:r>
          </a:p>
          <a:p>
            <a:pPr algn="ctr"/>
            <a:r>
              <a:rPr lang="en-GB" sz="1200" b="1" dirty="0">
                <a:solidFill>
                  <a:srgbClr val="000000"/>
                </a:solidFill>
                <a:latin typeface="+mn-lt"/>
              </a:rPr>
              <a:t>Community</a:t>
            </a:r>
          </a:p>
        </p:txBody>
      </p:sp>
      <p:sp>
        <p:nvSpPr>
          <p:cNvPr id="14" name="Can 16"/>
          <p:cNvSpPr>
            <a:spLocks noChangeArrowheads="1"/>
          </p:cNvSpPr>
          <p:nvPr/>
        </p:nvSpPr>
        <p:spPr bwMode="auto">
          <a:xfrm>
            <a:off x="4514647" y="2202649"/>
            <a:ext cx="1047209" cy="574012"/>
          </a:xfrm>
          <a:prstGeom prst="can">
            <a:avLst>
              <a:gd name="adj" fmla="val 11269"/>
            </a:avLst>
          </a:prstGeom>
          <a:solidFill>
            <a:srgbClr val="92D050"/>
          </a:solidFill>
          <a:ln w="19050" algn="ctr">
            <a:solidFill>
              <a:srgbClr val="40404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sz="1200" b="1" dirty="0">
                <a:solidFill>
                  <a:srgbClr val="000000"/>
                </a:solidFill>
                <a:latin typeface="+mn-lt"/>
              </a:rPr>
              <a:t>Research</a:t>
            </a:r>
          </a:p>
          <a:p>
            <a:pPr algn="ctr"/>
            <a:r>
              <a:rPr lang="en-GB" sz="1200" b="1" dirty="0">
                <a:solidFill>
                  <a:srgbClr val="000000"/>
                </a:solidFill>
                <a:latin typeface="+mn-lt"/>
              </a:rPr>
              <a:t>Community</a:t>
            </a:r>
          </a:p>
        </p:txBody>
      </p:sp>
      <p:sp>
        <p:nvSpPr>
          <p:cNvPr id="17" name="Left-Right Arrow 19"/>
          <p:cNvSpPr>
            <a:spLocks noChangeArrowheads="1"/>
          </p:cNvSpPr>
          <p:nvPr/>
        </p:nvSpPr>
        <p:spPr bwMode="auto">
          <a:xfrm rot="19981090">
            <a:off x="4095275" y="2500559"/>
            <a:ext cx="507162" cy="322625"/>
          </a:xfrm>
          <a:prstGeom prst="leftRightArrow">
            <a:avLst>
              <a:gd name="adj1" fmla="val 50000"/>
              <a:gd name="adj2" fmla="val 50046"/>
            </a:avLst>
          </a:prstGeom>
          <a:solidFill>
            <a:schemeClr val="accent4">
              <a:lumMod val="60000"/>
              <a:lumOff val="40000"/>
            </a:schemeClr>
          </a:solidFill>
          <a:ln w="19050" algn="ctr">
            <a:solidFill>
              <a:srgbClr val="404040"/>
            </a:solidFill>
            <a:round/>
            <a:headEnd/>
            <a:tailEnd/>
          </a:ln>
        </p:spPr>
        <p:txBody>
          <a:bodyPr/>
          <a:lstStyle/>
          <a:p>
            <a:endParaRPr lang="en-US" sz="1600">
              <a:solidFill>
                <a:srgbClr val="E7DBB1"/>
              </a:solidFill>
            </a:endParaRPr>
          </a:p>
        </p:txBody>
      </p:sp>
      <p:sp>
        <p:nvSpPr>
          <p:cNvPr id="18" name="Left-Right Arrow 20"/>
          <p:cNvSpPr>
            <a:spLocks noChangeArrowheads="1"/>
          </p:cNvSpPr>
          <p:nvPr/>
        </p:nvSpPr>
        <p:spPr bwMode="auto">
          <a:xfrm>
            <a:off x="5489848" y="2217458"/>
            <a:ext cx="2376264" cy="322625"/>
          </a:xfrm>
          <a:prstGeom prst="leftRightArrow">
            <a:avLst>
              <a:gd name="adj1" fmla="val 50000"/>
              <a:gd name="adj2" fmla="val 50028"/>
            </a:avLst>
          </a:prstGeom>
          <a:solidFill>
            <a:schemeClr val="accent4">
              <a:lumMod val="60000"/>
              <a:lumOff val="40000"/>
            </a:schemeClr>
          </a:solidFill>
          <a:ln w="19050" algn="ctr">
            <a:solidFill>
              <a:srgbClr val="404040"/>
            </a:solidFill>
            <a:round/>
            <a:headEnd/>
            <a:tailEnd/>
          </a:ln>
        </p:spPr>
        <p:txBody>
          <a:bodyPr/>
          <a:lstStyle/>
          <a:p>
            <a:endParaRPr lang="en-US" sz="1600">
              <a:solidFill>
                <a:srgbClr val="E7DBB1"/>
              </a:solidFill>
            </a:endParaRPr>
          </a:p>
        </p:txBody>
      </p:sp>
      <p:sp>
        <p:nvSpPr>
          <p:cNvPr id="21" name="Can 23"/>
          <p:cNvSpPr>
            <a:spLocks noChangeArrowheads="1"/>
          </p:cNvSpPr>
          <p:nvPr/>
        </p:nvSpPr>
        <p:spPr bwMode="auto">
          <a:xfrm>
            <a:off x="6674887" y="2560637"/>
            <a:ext cx="1047209" cy="576064"/>
          </a:xfrm>
          <a:prstGeom prst="can">
            <a:avLst>
              <a:gd name="adj" fmla="val 11269"/>
            </a:avLst>
          </a:prstGeom>
          <a:solidFill>
            <a:srgbClr val="92D050"/>
          </a:solidFill>
          <a:ln w="19050" algn="ctr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sz="1200" b="1" dirty="0">
                <a:solidFill>
                  <a:srgbClr val="000000"/>
                </a:solidFill>
                <a:latin typeface="+mn-lt"/>
              </a:rPr>
              <a:t>Research</a:t>
            </a:r>
          </a:p>
          <a:p>
            <a:pPr algn="ctr"/>
            <a:r>
              <a:rPr lang="en-GB" sz="1200" b="1" dirty="0">
                <a:solidFill>
                  <a:srgbClr val="000000"/>
                </a:solidFill>
                <a:latin typeface="+mn-lt"/>
              </a:rPr>
              <a:t>Community</a:t>
            </a:r>
          </a:p>
        </p:txBody>
      </p:sp>
      <p:sp>
        <p:nvSpPr>
          <p:cNvPr id="19" name="Content Placeholder 5"/>
          <p:cNvSpPr>
            <a:spLocks noGrp="1"/>
          </p:cNvSpPr>
          <p:nvPr>
            <p:ph sz="half" idx="1"/>
          </p:nvPr>
        </p:nvSpPr>
        <p:spPr>
          <a:xfrm>
            <a:off x="161256" y="1143421"/>
            <a:ext cx="4248472" cy="2353320"/>
          </a:xfrm>
        </p:spPr>
        <p:txBody>
          <a:bodyPr/>
          <a:lstStyle/>
          <a:p>
            <a:pPr marL="180975" indent="-180975"/>
            <a:r>
              <a:rPr lang="en-GB" sz="2000" smtClean="0"/>
              <a:t>E-infrastructure services </a:t>
            </a:r>
          </a:p>
          <a:p>
            <a:pPr marL="180975" indent="-180975"/>
            <a:r>
              <a:rPr lang="en-GB" sz="2000" smtClean="0"/>
              <a:t>Scientific applications</a:t>
            </a:r>
          </a:p>
          <a:p>
            <a:pPr marL="180975" indent="-180975"/>
            <a:r>
              <a:rPr lang="en-GB" sz="2000" smtClean="0"/>
              <a:t>Collaborative tools</a:t>
            </a:r>
          </a:p>
          <a:p>
            <a:pPr marL="180975" indent="-180975"/>
            <a:r>
              <a:rPr lang="en-GB" sz="2000" smtClean="0"/>
              <a:t>Consultancy &amp; support</a:t>
            </a:r>
          </a:p>
          <a:p>
            <a:pPr marL="180975" indent="-180975"/>
            <a:r>
              <a:rPr lang="en-GB" sz="2000" smtClean="0"/>
              <a:t>Community events</a:t>
            </a:r>
          </a:p>
          <a:p>
            <a:pPr marL="180975" indent="-180975"/>
            <a:r>
              <a:rPr lang="en-GB" sz="2000" smtClean="0"/>
              <a:t>Middleware &amp; operation technologies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5633864" y="4051739"/>
            <a:ext cx="1008113" cy="648072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EGI.eu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1800" dirty="0" smtClean="0">
                <a:solidFill>
                  <a:srgbClr val="000000"/>
                </a:solidFill>
                <a:latin typeface="+mj-lt"/>
              </a:rPr>
              <a:t>institute</a:t>
            </a: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20042"/>
            <a:ext cx="6400800" cy="852487"/>
          </a:xfrm>
        </p:spPr>
        <p:txBody>
          <a:bodyPr/>
          <a:lstStyle/>
          <a:p>
            <a:pPr algn="ctr"/>
            <a:r>
              <a:rPr lang="en-GB" sz="3600" smtClean="0"/>
              <a:t>EGI now</a:t>
            </a:r>
            <a:r>
              <a:rPr lang="en-GB" sz="2800" smtClean="0"/>
              <a:t/>
            </a:r>
            <a:br>
              <a:rPr lang="en-GB" sz="2800" smtClean="0"/>
            </a:br>
            <a:r>
              <a:rPr lang="en-GB" sz="2000" smtClean="0"/>
              <a:t>Real Time Monitor: </a:t>
            </a:r>
            <a:r>
              <a:rPr lang="en-GB" sz="2000" smtClean="0">
                <a:hlinkClick r:id="rId3"/>
              </a:rPr>
              <a:t>http://rtm.hep.ph.ic.ac.uk</a:t>
            </a:r>
            <a:r>
              <a:rPr lang="en-GB" sz="2000" smtClean="0"/>
              <a:t> </a:t>
            </a:r>
            <a:endParaRPr lang="en-GB" sz="200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9488" y="976461"/>
            <a:ext cx="6768752" cy="367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233264" y="1048469"/>
            <a:ext cx="2681536" cy="2592288"/>
          </a:xfrm>
          <a:prstGeom prst="rect">
            <a:avLst/>
          </a:prstGeom>
          <a:solidFill>
            <a:schemeClr val="bg1"/>
          </a:solidFill>
          <a:ln w="12700">
            <a:solidFill>
              <a:srgbClr val="404040"/>
            </a:solidFill>
          </a:ln>
        </p:spPr>
        <p:txBody>
          <a:bodyPr wrap="square" tIns="0" rIns="0" bIns="0" rtlCol="0">
            <a:noAutofit/>
          </a:bodyPr>
          <a:lstStyle/>
          <a:p>
            <a:pPr indent="180975">
              <a:lnSpc>
                <a:spcPct val="150000"/>
              </a:lnSpc>
              <a:buFont typeface="Arial" pitchFamily="34" charset="0"/>
              <a:buChar char="•"/>
            </a:pPr>
            <a:r>
              <a:rPr lang="hu-HU" sz="1600" b="1" smtClean="0">
                <a:solidFill>
                  <a:srgbClr val="404040"/>
                </a:solidFill>
                <a:latin typeface="Arial Narrow" pitchFamily="34" charset="0"/>
              </a:rPr>
              <a:t>35</a:t>
            </a:r>
            <a:r>
              <a:rPr lang="en-GB" sz="1600" b="1" smtClean="0">
                <a:solidFill>
                  <a:srgbClr val="404040"/>
                </a:solidFill>
                <a:latin typeface="Arial Narrow" pitchFamily="34" charset="0"/>
              </a:rPr>
              <a:t>0 sites in 45 countries</a:t>
            </a:r>
          </a:p>
          <a:p>
            <a:pPr indent="180975">
              <a:lnSpc>
                <a:spcPct val="150000"/>
              </a:lnSpc>
              <a:buFont typeface="Arial" pitchFamily="34" charset="0"/>
              <a:buChar char="•"/>
            </a:pPr>
            <a:r>
              <a:rPr lang="en-GB" sz="1600" b="1" smtClean="0">
                <a:solidFill>
                  <a:srgbClr val="404040"/>
                </a:solidFill>
                <a:latin typeface="Arial Narrow" pitchFamily="34" charset="0"/>
              </a:rPr>
              <a:t>270.000 cluster CPU cores</a:t>
            </a:r>
          </a:p>
          <a:p>
            <a:pPr indent="180975">
              <a:lnSpc>
                <a:spcPct val="150000"/>
              </a:lnSpc>
              <a:buFont typeface="Arial" pitchFamily="34" charset="0"/>
              <a:buChar char="•"/>
            </a:pPr>
            <a:r>
              <a:rPr lang="en-GB" sz="1600" b="1" smtClean="0">
                <a:solidFill>
                  <a:srgbClr val="404040"/>
                </a:solidFill>
                <a:latin typeface="Arial Narrow" pitchFamily="34" charset="0"/>
              </a:rPr>
              <a:t>  20.000 desktop PC cores</a:t>
            </a:r>
          </a:p>
          <a:p>
            <a:pPr indent="180975">
              <a:lnSpc>
                <a:spcPct val="150000"/>
              </a:lnSpc>
              <a:buFont typeface="Arial" pitchFamily="34" charset="0"/>
              <a:buChar char="•"/>
            </a:pPr>
            <a:r>
              <a:rPr lang="en-GB" sz="1600" b="1" smtClean="0">
                <a:solidFill>
                  <a:srgbClr val="404040"/>
                </a:solidFill>
                <a:latin typeface="Arial Narrow" pitchFamily="34" charset="0"/>
              </a:rPr>
              <a:t>150+134 PB disk+tape</a:t>
            </a:r>
          </a:p>
          <a:p>
            <a:pPr indent="180975">
              <a:lnSpc>
                <a:spcPct val="150000"/>
              </a:lnSpc>
              <a:buFont typeface="Arial" pitchFamily="34" charset="0"/>
              <a:buChar char="•"/>
            </a:pPr>
            <a:r>
              <a:rPr lang="en-GB" sz="1600" b="1" smtClean="0">
                <a:solidFill>
                  <a:srgbClr val="404040"/>
                </a:solidFill>
                <a:latin typeface="Arial Narrow" pitchFamily="34" charset="0"/>
              </a:rPr>
              <a:t>1.5 million job/day</a:t>
            </a:r>
          </a:p>
          <a:p>
            <a:pPr indent="180975">
              <a:lnSpc>
                <a:spcPct val="150000"/>
              </a:lnSpc>
              <a:buFont typeface="Arial" pitchFamily="34" charset="0"/>
              <a:buChar char="•"/>
            </a:pPr>
            <a:r>
              <a:rPr lang="en-GB" sz="1600" b="1" smtClean="0">
                <a:solidFill>
                  <a:srgbClr val="404040"/>
                </a:solidFill>
                <a:latin typeface="Arial Narrow" pitchFamily="34" charset="0"/>
              </a:rPr>
              <a:t>21.000 users</a:t>
            </a:r>
          </a:p>
          <a:p>
            <a:pPr indent="180975">
              <a:lnSpc>
                <a:spcPct val="150000"/>
              </a:lnSpc>
              <a:buFont typeface="Arial" pitchFamily="34" charset="0"/>
              <a:buChar char="•"/>
            </a:pPr>
            <a:r>
              <a:rPr lang="en-GB" sz="1600" b="1" smtClean="0">
                <a:solidFill>
                  <a:srgbClr val="404040"/>
                </a:solidFill>
                <a:latin typeface="Arial Narrow" pitchFamily="34" charset="0"/>
              </a:rPr>
              <a:t>220 research collaborations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1376" y="184373"/>
            <a:ext cx="7416824" cy="852487"/>
          </a:xfrm>
        </p:spPr>
        <p:txBody>
          <a:bodyPr/>
          <a:lstStyle/>
          <a:p>
            <a:r>
              <a:rPr lang="en-GB" sz="3600" smtClean="0"/>
              <a:t>Scientific computing applications</a:t>
            </a:r>
            <a:endParaRPr lang="en-GB" sz="3600"/>
          </a:p>
        </p:txBody>
      </p:sp>
      <p:sp>
        <p:nvSpPr>
          <p:cNvPr id="5" name="Isosceles Triangle 4"/>
          <p:cNvSpPr/>
          <p:nvPr/>
        </p:nvSpPr>
        <p:spPr bwMode="auto">
          <a:xfrm>
            <a:off x="2249488" y="976461"/>
            <a:ext cx="4536504" cy="360040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2753544" y="1336501"/>
            <a:ext cx="720080" cy="720080"/>
            <a:chOff x="1169368" y="976461"/>
            <a:chExt cx="1152128" cy="1152128"/>
          </a:xfrm>
        </p:grpSpPr>
        <p:sp>
          <p:nvSpPr>
            <p:cNvPr id="6" name="Oval 5"/>
            <p:cNvSpPr/>
            <p:nvPr/>
          </p:nvSpPr>
          <p:spPr bwMode="auto">
            <a:xfrm>
              <a:off x="1169368" y="976461"/>
              <a:ext cx="288032" cy="28803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1601416" y="976461"/>
              <a:ext cx="288032" cy="28803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9" name="Straight Connector 8"/>
            <p:cNvCxnSpPr>
              <a:stCxn id="7" idx="2"/>
              <a:endCxn id="6" idx="6"/>
            </p:cNvCxnSpPr>
            <p:nvPr/>
          </p:nvCxnSpPr>
          <p:spPr bwMode="auto">
            <a:xfrm flipH="1">
              <a:off x="1457400" y="1120477"/>
              <a:ext cx="14401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Oval 13"/>
            <p:cNvSpPr/>
            <p:nvPr/>
          </p:nvSpPr>
          <p:spPr bwMode="auto">
            <a:xfrm>
              <a:off x="2033464" y="976461"/>
              <a:ext cx="288032" cy="28803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15" name="Straight Connector 14"/>
            <p:cNvCxnSpPr>
              <a:stCxn id="14" idx="2"/>
              <a:endCxn id="7" idx="6"/>
            </p:cNvCxnSpPr>
            <p:nvPr/>
          </p:nvCxnSpPr>
          <p:spPr bwMode="auto">
            <a:xfrm flipH="1">
              <a:off x="1889448" y="1120477"/>
              <a:ext cx="14401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Oval 16"/>
            <p:cNvSpPr/>
            <p:nvPr/>
          </p:nvSpPr>
          <p:spPr bwMode="auto">
            <a:xfrm>
              <a:off x="1169368" y="1408509"/>
              <a:ext cx="288032" cy="28803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1601416" y="1408509"/>
              <a:ext cx="288032" cy="28803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19" name="Straight Connector 18"/>
            <p:cNvCxnSpPr>
              <a:stCxn id="18" idx="2"/>
              <a:endCxn id="17" idx="6"/>
            </p:cNvCxnSpPr>
            <p:nvPr/>
          </p:nvCxnSpPr>
          <p:spPr bwMode="auto">
            <a:xfrm flipH="1">
              <a:off x="1457400" y="1552525"/>
              <a:ext cx="14401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Oval 19"/>
            <p:cNvSpPr/>
            <p:nvPr/>
          </p:nvSpPr>
          <p:spPr bwMode="auto">
            <a:xfrm>
              <a:off x="2033464" y="1408509"/>
              <a:ext cx="288032" cy="28803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21" name="Straight Connector 20"/>
            <p:cNvCxnSpPr>
              <a:stCxn id="20" idx="2"/>
              <a:endCxn id="18" idx="6"/>
            </p:cNvCxnSpPr>
            <p:nvPr/>
          </p:nvCxnSpPr>
          <p:spPr bwMode="auto">
            <a:xfrm flipH="1">
              <a:off x="1889448" y="1552525"/>
              <a:ext cx="14401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>
              <a:stCxn id="17" idx="0"/>
              <a:endCxn id="6" idx="4"/>
            </p:cNvCxnSpPr>
            <p:nvPr/>
          </p:nvCxnSpPr>
          <p:spPr bwMode="auto">
            <a:xfrm flipV="1">
              <a:off x="1313384" y="1264493"/>
              <a:ext cx="0" cy="14401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>
              <a:stCxn id="18" idx="0"/>
              <a:endCxn id="7" idx="4"/>
            </p:cNvCxnSpPr>
            <p:nvPr/>
          </p:nvCxnSpPr>
          <p:spPr bwMode="auto">
            <a:xfrm flipV="1">
              <a:off x="1745432" y="1264493"/>
              <a:ext cx="0" cy="14401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>
              <a:stCxn id="20" idx="0"/>
              <a:endCxn id="14" idx="4"/>
            </p:cNvCxnSpPr>
            <p:nvPr/>
          </p:nvCxnSpPr>
          <p:spPr bwMode="auto">
            <a:xfrm flipV="1">
              <a:off x="2177480" y="1264493"/>
              <a:ext cx="0" cy="14401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Oval 35"/>
            <p:cNvSpPr/>
            <p:nvPr/>
          </p:nvSpPr>
          <p:spPr bwMode="auto">
            <a:xfrm>
              <a:off x="1169368" y="1840557"/>
              <a:ext cx="288032" cy="28803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1601416" y="1840557"/>
              <a:ext cx="288032" cy="28803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38" name="Straight Connector 37"/>
            <p:cNvCxnSpPr>
              <a:stCxn id="37" idx="2"/>
              <a:endCxn id="36" idx="6"/>
            </p:cNvCxnSpPr>
            <p:nvPr/>
          </p:nvCxnSpPr>
          <p:spPr bwMode="auto">
            <a:xfrm flipH="1">
              <a:off x="1457400" y="1984573"/>
              <a:ext cx="14401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" name="Oval 38"/>
            <p:cNvSpPr/>
            <p:nvPr/>
          </p:nvSpPr>
          <p:spPr bwMode="auto">
            <a:xfrm>
              <a:off x="2033464" y="1840557"/>
              <a:ext cx="288032" cy="28803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40" name="Straight Connector 39"/>
            <p:cNvCxnSpPr>
              <a:stCxn id="39" idx="2"/>
              <a:endCxn id="37" idx="6"/>
            </p:cNvCxnSpPr>
            <p:nvPr/>
          </p:nvCxnSpPr>
          <p:spPr bwMode="auto">
            <a:xfrm flipH="1">
              <a:off x="1889448" y="1984573"/>
              <a:ext cx="14401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>
              <a:stCxn id="36" idx="0"/>
            </p:cNvCxnSpPr>
            <p:nvPr/>
          </p:nvCxnSpPr>
          <p:spPr bwMode="auto">
            <a:xfrm flipV="1">
              <a:off x="1313384" y="1696541"/>
              <a:ext cx="0" cy="14401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>
              <a:stCxn id="37" idx="0"/>
            </p:cNvCxnSpPr>
            <p:nvPr/>
          </p:nvCxnSpPr>
          <p:spPr bwMode="auto">
            <a:xfrm flipV="1">
              <a:off x="1745432" y="1696541"/>
              <a:ext cx="0" cy="14401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>
              <a:stCxn id="39" idx="0"/>
            </p:cNvCxnSpPr>
            <p:nvPr/>
          </p:nvCxnSpPr>
          <p:spPr bwMode="auto">
            <a:xfrm flipV="1">
              <a:off x="2177480" y="1696541"/>
              <a:ext cx="0" cy="14401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4" name="Oval 43"/>
          <p:cNvSpPr/>
          <p:nvPr/>
        </p:nvSpPr>
        <p:spPr bwMode="auto">
          <a:xfrm>
            <a:off x="809328" y="3496741"/>
            <a:ext cx="226311" cy="21602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1148794" y="3496741"/>
            <a:ext cx="226311" cy="21602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1488261" y="3496741"/>
            <a:ext cx="226311" cy="21602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1827727" y="3496741"/>
            <a:ext cx="226311" cy="21602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2167193" y="3496741"/>
            <a:ext cx="226311" cy="21602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56" name="Straight Connector 55"/>
          <p:cNvCxnSpPr/>
          <p:nvPr/>
        </p:nvCxnSpPr>
        <p:spPr bwMode="auto">
          <a:xfrm>
            <a:off x="3617640" y="2416621"/>
            <a:ext cx="18002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7" name="Rectangle 56"/>
          <p:cNvSpPr/>
          <p:nvPr/>
        </p:nvSpPr>
        <p:spPr>
          <a:xfrm>
            <a:off x="3905672" y="1708735"/>
            <a:ext cx="12250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smtClean="0">
                <a:solidFill>
                  <a:srgbClr val="000000"/>
                </a:solidFill>
                <a:latin typeface="+mj-lt"/>
              </a:rPr>
              <a:t>Message</a:t>
            </a:r>
            <a:br>
              <a:rPr lang="en-GB" sz="2000" smtClean="0">
                <a:solidFill>
                  <a:srgbClr val="000000"/>
                </a:solidFill>
                <a:latin typeface="+mj-lt"/>
              </a:rPr>
            </a:br>
            <a:r>
              <a:rPr lang="en-GB" sz="2000" smtClean="0">
                <a:solidFill>
                  <a:srgbClr val="000000"/>
                </a:solidFill>
                <a:latin typeface="+mj-lt"/>
              </a:rPr>
              <a:t>passing</a:t>
            </a:r>
          </a:p>
        </p:txBody>
      </p:sp>
      <p:sp>
        <p:nvSpPr>
          <p:cNvPr id="59" name="Rectangle 58"/>
          <p:cNvSpPr/>
          <p:nvPr/>
        </p:nvSpPr>
        <p:spPr>
          <a:xfrm>
            <a:off x="3257384" y="3118698"/>
            <a:ext cx="266451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smtClean="0">
                <a:solidFill>
                  <a:srgbClr val="000000"/>
                </a:solidFill>
                <a:latin typeface="+mj-lt"/>
              </a:rPr>
              <a:t>Embarrassingly</a:t>
            </a:r>
            <a:br>
              <a:rPr lang="en-GB" sz="2800" smtClean="0">
                <a:solidFill>
                  <a:srgbClr val="000000"/>
                </a:solidFill>
                <a:latin typeface="+mj-lt"/>
              </a:rPr>
            </a:br>
            <a:r>
              <a:rPr lang="en-GB" sz="2800" smtClean="0">
                <a:solidFill>
                  <a:srgbClr val="000000"/>
                </a:solidFill>
                <a:latin typeface="+mj-lt"/>
              </a:rPr>
              <a:t>parallel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05272" y="2632645"/>
            <a:ext cx="244522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smtClean="0">
                <a:solidFill>
                  <a:srgbClr val="404040"/>
                </a:solidFill>
                <a:latin typeface="+mj-lt"/>
              </a:rPr>
              <a:t>Example:</a:t>
            </a:r>
          </a:p>
          <a:p>
            <a:pPr indent="93663">
              <a:buFont typeface="Arial" pitchFamily="34" charset="0"/>
              <a:buChar char="•"/>
            </a:pPr>
            <a:r>
              <a:rPr lang="en-GB" sz="1600" smtClean="0">
                <a:solidFill>
                  <a:srgbClr val="404040"/>
                </a:solidFill>
                <a:latin typeface="+mj-lt"/>
              </a:rPr>
              <a:t>Monte Carlo simulation</a:t>
            </a:r>
          </a:p>
          <a:p>
            <a:pPr indent="93663">
              <a:buFont typeface="Arial" pitchFamily="34" charset="0"/>
              <a:buChar char="•"/>
            </a:pPr>
            <a:r>
              <a:rPr lang="en-GB" sz="1600" smtClean="0">
                <a:solidFill>
                  <a:srgbClr val="404040"/>
                </a:solidFill>
                <a:latin typeface="+mj-lt"/>
              </a:rPr>
              <a:t>Image/video processing</a:t>
            </a:r>
            <a:br>
              <a:rPr lang="en-GB" sz="1600" smtClean="0">
                <a:solidFill>
                  <a:srgbClr val="404040"/>
                </a:solidFill>
                <a:latin typeface="+mj-lt"/>
              </a:rPr>
            </a:br>
            <a:endParaRPr lang="en-GB" sz="160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07334" y="1297592"/>
            <a:ext cx="25462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smtClean="0">
                <a:solidFill>
                  <a:srgbClr val="404040"/>
                </a:solidFill>
                <a:latin typeface="+mj-lt"/>
              </a:rPr>
              <a:t>Example:</a:t>
            </a:r>
          </a:p>
          <a:p>
            <a:pPr indent="93663">
              <a:buFont typeface="Arial" pitchFamily="34" charset="0"/>
              <a:buChar char="•"/>
            </a:pPr>
            <a:r>
              <a:rPr lang="en-GB" sz="1600" smtClean="0">
                <a:solidFill>
                  <a:srgbClr val="404040"/>
                </a:solidFill>
                <a:latin typeface="+mj-lt"/>
              </a:rPr>
              <a:t>Environment modelling</a:t>
            </a:r>
          </a:p>
          <a:p>
            <a:pPr indent="93663">
              <a:buFont typeface="Arial" pitchFamily="34" charset="0"/>
              <a:buChar char="•"/>
            </a:pPr>
            <a:r>
              <a:rPr lang="en-GB" sz="1600" smtClean="0">
                <a:solidFill>
                  <a:srgbClr val="404040"/>
                </a:solidFill>
                <a:latin typeface="+mj-lt"/>
              </a:rPr>
              <a:t>Life sciences simulations</a:t>
            </a:r>
            <a:endParaRPr lang="en-GB" sz="160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199372" y="1420703"/>
            <a:ext cx="37468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182563">
              <a:buFont typeface="Arial" pitchFamily="34" charset="0"/>
              <a:buChar char="•"/>
            </a:pPr>
            <a:r>
              <a:rPr lang="en-GB" sz="2000" smtClean="0">
                <a:solidFill>
                  <a:srgbClr val="404040"/>
                </a:solidFill>
                <a:latin typeface="+mj-lt"/>
              </a:rPr>
              <a:t>Cluster grids (EGI)</a:t>
            </a:r>
          </a:p>
          <a:p>
            <a:pPr indent="182563">
              <a:buFont typeface="Arial" pitchFamily="34" charset="0"/>
              <a:buChar char="•"/>
            </a:pPr>
            <a:r>
              <a:rPr lang="en-GB" sz="2000" smtClean="0">
                <a:solidFill>
                  <a:srgbClr val="404040"/>
                </a:solidFill>
                <a:latin typeface="+mj-lt"/>
              </a:rPr>
              <a:t>High Performance Computing</a:t>
            </a:r>
            <a:endParaRPr lang="en-GB" sz="200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268576" y="2848669"/>
            <a:ext cx="26776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182563">
              <a:buFont typeface="Arial" pitchFamily="34" charset="0"/>
              <a:buChar char="•"/>
            </a:pPr>
            <a:r>
              <a:rPr lang="en-GB" sz="2000" smtClean="0">
                <a:solidFill>
                  <a:srgbClr val="404040"/>
                </a:solidFill>
                <a:latin typeface="+mj-lt"/>
              </a:rPr>
              <a:t>Cluster grids (EGI)</a:t>
            </a:r>
          </a:p>
          <a:p>
            <a:pPr indent="182563">
              <a:buFont typeface="Arial" pitchFamily="34" charset="0"/>
              <a:buChar char="•"/>
            </a:pPr>
            <a:r>
              <a:rPr lang="en-GB" sz="2000" smtClean="0">
                <a:solidFill>
                  <a:srgbClr val="404040"/>
                </a:solidFill>
                <a:latin typeface="+mj-lt"/>
              </a:rPr>
              <a:t>Desktop Grids (EGI)</a:t>
            </a:r>
          </a:p>
          <a:p>
            <a:pPr indent="182563">
              <a:buFont typeface="Arial" pitchFamily="34" charset="0"/>
              <a:buChar char="•"/>
            </a:pPr>
            <a:r>
              <a:rPr lang="en-GB" sz="2000" smtClean="0">
                <a:solidFill>
                  <a:srgbClr val="404040"/>
                </a:solidFill>
                <a:latin typeface="+mj-lt"/>
              </a:rPr>
              <a:t>Cloud (e.g. Hadoop)</a:t>
            </a:r>
            <a:endParaRPr lang="en-GB" sz="2000">
              <a:solidFill>
                <a:srgbClr val="40404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384" y="40357"/>
            <a:ext cx="7344816" cy="852487"/>
          </a:xfrm>
        </p:spPr>
        <p:txBody>
          <a:bodyPr/>
          <a:lstStyle/>
          <a:p>
            <a:r>
              <a:rPr lang="en-GB" sz="3600" smtClean="0"/>
              <a:t>Example: Rendering with Maya </a:t>
            </a:r>
            <a:r>
              <a:rPr lang="en-GB" sz="2800" smtClean="0"/>
              <a:t>(</a:t>
            </a:r>
            <a:r>
              <a:rPr lang="en-GB" smtClean="0"/>
              <a:t>Westminster University, London)</a:t>
            </a:r>
            <a:endParaRPr lang="en-GB" sz="280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320" y="1120477"/>
            <a:ext cx="482453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100637" y="4792885"/>
            <a:ext cx="45494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smtClean="0">
                <a:solidFill>
                  <a:srgbClr val="000000"/>
                </a:solidFill>
                <a:latin typeface="+mj-lt"/>
              </a:rPr>
              <a:t>Contact: Tamas Kiss </a:t>
            </a:r>
            <a:r>
              <a:rPr lang="en-GB" sz="1600" smtClean="0">
                <a:solidFill>
                  <a:srgbClr val="000000"/>
                </a:solidFill>
                <a:latin typeface="+mj-lt"/>
                <a:hlinkClick r:id="rId3"/>
              </a:rPr>
              <a:t>T.Kiss@westminster.ac.uk</a:t>
            </a:r>
            <a:r>
              <a:rPr lang="en-GB" sz="1600" smtClean="0">
                <a:solidFill>
                  <a:srgbClr val="000000"/>
                </a:solidFill>
                <a:latin typeface="+mj-lt"/>
              </a:rPr>
              <a:t> </a:t>
            </a:r>
            <a:endParaRPr lang="en-GB" sz="16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281936" y="2344613"/>
            <a:ext cx="1008112" cy="576064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Broker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7650088" y="1192485"/>
            <a:ext cx="1152128" cy="648072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Desktop PCs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650088" y="3352725"/>
            <a:ext cx="1152128" cy="648072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Clusters</a:t>
            </a:r>
          </a:p>
        </p:txBody>
      </p:sp>
      <p:cxnSp>
        <p:nvCxnSpPr>
          <p:cNvPr id="11" name="Straight Arrow Connector 10"/>
          <p:cNvCxnSpPr>
            <a:stCxn id="5" idx="2"/>
            <a:endCxn id="9" idx="1"/>
          </p:cNvCxnSpPr>
          <p:nvPr/>
        </p:nvCxnSpPr>
        <p:spPr bwMode="auto">
          <a:xfrm>
            <a:off x="6785992" y="2920677"/>
            <a:ext cx="864096" cy="75608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stCxn id="5" idx="0"/>
            <a:endCxn id="7" idx="1"/>
          </p:cNvCxnSpPr>
          <p:nvPr/>
        </p:nvCxnSpPr>
        <p:spPr bwMode="auto">
          <a:xfrm flipV="1">
            <a:off x="6785992" y="1516521"/>
            <a:ext cx="864096" cy="82809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6" idx="3"/>
            <a:endCxn id="5" idx="1"/>
          </p:cNvCxnSpPr>
          <p:nvPr/>
        </p:nvCxnSpPr>
        <p:spPr bwMode="auto">
          <a:xfrm>
            <a:off x="5561856" y="2632645"/>
            <a:ext cx="72008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384" y="184373"/>
            <a:ext cx="7488832" cy="852487"/>
          </a:xfrm>
        </p:spPr>
        <p:txBody>
          <a:bodyPr/>
          <a:lstStyle/>
          <a:p>
            <a:r>
              <a:rPr lang="en-GB" sz="3600" smtClean="0"/>
              <a:t>New challenges</a:t>
            </a:r>
            <a:endParaRPr lang="en-GB" sz="360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1296" y="1287437"/>
            <a:ext cx="8514184" cy="2641352"/>
          </a:xfrm>
        </p:spPr>
        <p:txBody>
          <a:bodyPr/>
          <a:lstStyle/>
          <a:p>
            <a:r>
              <a:rPr lang="en-GB" sz="2800" smtClean="0"/>
              <a:t>Sustainable operation</a:t>
            </a:r>
          </a:p>
          <a:p>
            <a:r>
              <a:rPr lang="en-GB" sz="2800" smtClean="0"/>
              <a:t>Integrating community-specific resources</a:t>
            </a:r>
            <a:br>
              <a:rPr lang="en-GB" sz="2800" smtClean="0"/>
            </a:br>
            <a:r>
              <a:rPr lang="en-GB" sz="2800" smtClean="0"/>
              <a:t>(sensors, antennas, repositories,...)</a:t>
            </a:r>
          </a:p>
          <a:p>
            <a:r>
              <a:rPr lang="en-GB" sz="2800" smtClean="0"/>
              <a:t>Workflows that integrate local and remote systems</a:t>
            </a:r>
          </a:p>
          <a:p>
            <a:r>
              <a:rPr lang="en-GB" sz="2800" smtClean="0"/>
              <a:t>Need for long running services (not jobs!)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384" y="256381"/>
            <a:ext cx="6400800" cy="852487"/>
          </a:xfrm>
        </p:spPr>
        <p:txBody>
          <a:bodyPr/>
          <a:lstStyle/>
          <a:p>
            <a:r>
              <a:rPr lang="en-GB" sz="3600" smtClean="0"/>
              <a:t>Virtualisation &amp; cloud in EGI</a:t>
            </a:r>
            <a:endParaRPr lang="en-GB" sz="3600"/>
          </a:p>
        </p:txBody>
      </p:sp>
      <p:sp>
        <p:nvSpPr>
          <p:cNvPr id="5" name="Rectangle 4"/>
          <p:cNvSpPr/>
          <p:nvPr/>
        </p:nvSpPr>
        <p:spPr bwMode="auto">
          <a:xfrm>
            <a:off x="1529408" y="4177544"/>
            <a:ext cx="3168352" cy="399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Hardware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529408" y="3712765"/>
            <a:ext cx="1008112" cy="39931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OS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529408" y="2874854"/>
            <a:ext cx="3168352" cy="759357"/>
          </a:xfrm>
          <a:prstGeom prst="rect">
            <a:avLst/>
          </a:prstGeom>
          <a:solidFill>
            <a:srgbClr val="00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Grid</a:t>
            </a:r>
            <a:br>
              <a:rPr kumimoji="0" lang="en-GB" sz="1600" b="0" i="0" u="non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</a:br>
            <a:r>
              <a:rPr kumimoji="0" lang="en-GB" sz="1600" b="0" i="0" u="non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middleware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529408" y="1552525"/>
            <a:ext cx="1008112" cy="6480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Scientific</a:t>
            </a:r>
            <a:r>
              <a:rPr kumimoji="0" lang="en-GB" sz="1600" b="0" i="0" u="none" cap="none" normalizeH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portal</a:t>
            </a:r>
            <a:endParaRPr kumimoji="0" lang="en-GB" sz="1600" b="0" i="0" u="non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633864" y="3136702"/>
            <a:ext cx="3168352" cy="504056"/>
          </a:xfrm>
          <a:prstGeom prst="rect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Hypervisor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529408" y="2272606"/>
            <a:ext cx="3168352" cy="536786"/>
          </a:xfrm>
          <a:prstGeom prst="rect">
            <a:avLst/>
          </a:prstGeom>
          <a:solidFill>
            <a:srgbClr val="66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Developer</a:t>
            </a:r>
            <a:br>
              <a:rPr kumimoji="0" lang="en-GB" sz="1600" b="0" i="0" u="non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</a:br>
            <a:r>
              <a:rPr kumimoji="0" lang="en-GB" sz="1600" b="0" i="0" u="non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environments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2609528" y="3706219"/>
            <a:ext cx="1008112" cy="399317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OS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3689648" y="3706219"/>
            <a:ext cx="1008112" cy="399317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OS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2609528" y="1552525"/>
            <a:ext cx="1008112" cy="6480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Scientific</a:t>
            </a:r>
            <a:r>
              <a:rPr kumimoji="0" lang="en-GB" sz="1600" b="0" i="0" u="none" cap="none" normalizeH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portal</a:t>
            </a:r>
            <a:endParaRPr kumimoji="0" lang="en-GB" sz="1600" b="0" i="0" u="non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689648" y="1552525"/>
            <a:ext cx="1008112" cy="6480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Scientific</a:t>
            </a:r>
            <a:r>
              <a:rPr kumimoji="0" lang="en-GB" sz="1600" b="0" i="0" u="none" cap="none" normalizeH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portal</a:t>
            </a:r>
            <a:endParaRPr kumimoji="0" lang="en-GB" sz="1600" b="0" i="0" u="non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633864" y="4177544"/>
            <a:ext cx="3168352" cy="399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Hardware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5633864" y="3712765"/>
            <a:ext cx="576064" cy="39931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OS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5633864" y="2298790"/>
            <a:ext cx="1512168" cy="759357"/>
          </a:xfrm>
          <a:prstGeom prst="rect">
            <a:avLst/>
          </a:prstGeom>
          <a:solidFill>
            <a:srgbClr val="00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Grid middleware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5633864" y="976461"/>
            <a:ext cx="3168352" cy="64807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0">
                <a:schemeClr val="accent3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Scientific</a:t>
            </a:r>
            <a:r>
              <a:rPr kumimoji="0" lang="en-GB" sz="1800" b="1" i="0" u="none" cap="none" normalizeH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portals</a:t>
            </a:r>
            <a:br>
              <a:rPr kumimoji="0" lang="en-GB" sz="1800" b="1" i="0" u="none" cap="none" normalizeH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</a:br>
            <a:r>
              <a:rPr kumimoji="0" lang="en-GB" sz="1800" b="1" i="0" u="none" cap="none" normalizeH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(SaaS environments)</a:t>
            </a:r>
            <a:endParaRPr kumimoji="0" lang="en-GB" sz="1800" b="1" i="0" u="non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5633864" y="1696542"/>
            <a:ext cx="1512168" cy="536786"/>
          </a:xfrm>
          <a:prstGeom prst="rect">
            <a:avLst/>
          </a:prstGeom>
          <a:solidFill>
            <a:srgbClr val="66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Developer environments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6281936" y="3706219"/>
            <a:ext cx="576064" cy="399317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OS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6930008" y="3706219"/>
            <a:ext cx="576064" cy="399317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OS</a:t>
            </a:r>
          </a:p>
        </p:txBody>
      </p:sp>
      <p:sp>
        <p:nvSpPr>
          <p:cNvPr id="34" name="Right Arrow 33"/>
          <p:cNvSpPr/>
          <p:nvPr/>
        </p:nvSpPr>
        <p:spPr bwMode="auto">
          <a:xfrm>
            <a:off x="4841776" y="2560637"/>
            <a:ext cx="720080" cy="86409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7290048" y="1696542"/>
            <a:ext cx="1512168" cy="136815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Custom services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7578080" y="3712765"/>
            <a:ext cx="576064" cy="399317"/>
          </a:xfrm>
          <a:prstGeom prst="rect">
            <a:avLst/>
          </a:prstGeom>
          <a:solidFill>
            <a:srgbClr val="69696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OS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8226152" y="3712765"/>
            <a:ext cx="576064" cy="399317"/>
          </a:xfrm>
          <a:prstGeom prst="rect">
            <a:avLst/>
          </a:prstGeom>
          <a:solidFill>
            <a:srgbClr val="5A5A5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1376" y="123974"/>
            <a:ext cx="7632848" cy="852487"/>
          </a:xfrm>
        </p:spPr>
        <p:txBody>
          <a:bodyPr/>
          <a:lstStyle/>
          <a:p>
            <a:r>
              <a:rPr lang="en-GB" sz="3600" smtClean="0"/>
              <a:t>EGI cloud roadmap</a:t>
            </a:r>
            <a:br>
              <a:rPr lang="en-GB" sz="3600" smtClean="0"/>
            </a:br>
            <a:r>
              <a:rPr lang="en-GB" sz="2000" smtClean="0">
                <a:hlinkClick r:id="rId2"/>
              </a:rPr>
              <a:t>http://go.egi.eu/cloud</a:t>
            </a:r>
            <a:r>
              <a:rPr lang="en-GB" sz="2000" smtClean="0"/>
              <a:t> </a:t>
            </a:r>
            <a:br>
              <a:rPr lang="en-GB" sz="2000" smtClean="0"/>
            </a:br>
            <a:endParaRPr lang="en-GB" sz="360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7320" y="1120477"/>
            <a:ext cx="8136904" cy="3379805"/>
          </a:xfrm>
        </p:spPr>
        <p:txBody>
          <a:bodyPr/>
          <a:lstStyle/>
          <a:p>
            <a:pPr marL="269875" indent="-269875"/>
            <a:r>
              <a:rPr lang="en-GB" sz="2000" smtClean="0"/>
              <a:t>Since ~2010: Grid middleware in virtualised environments</a:t>
            </a:r>
          </a:p>
          <a:p>
            <a:pPr marL="269875" indent="-269875"/>
            <a:r>
              <a:rPr lang="en-GB" sz="2000" smtClean="0"/>
              <a:t>Sept 2011 – March 2013: Federated Cloud Task Force</a:t>
            </a:r>
            <a:endParaRPr lang="en-GB" sz="1600" smtClean="0"/>
          </a:p>
          <a:p>
            <a:pPr marL="808038" lvl="1" indent="-214313"/>
            <a:r>
              <a:rPr lang="en-GB" smtClean="0"/>
              <a:t>Identify open source technologies (OpenStack, OpenNebula,...) and open standard (OCCI, CDMI, GLUE2,...)</a:t>
            </a:r>
          </a:p>
          <a:p>
            <a:pPr marL="808038" lvl="1" indent="-214313"/>
            <a:r>
              <a:rPr lang="en-GB" smtClean="0"/>
              <a:t>Deploy a testbed</a:t>
            </a:r>
          </a:p>
          <a:p>
            <a:pPr marL="808038" lvl="1" indent="-214313"/>
            <a:r>
              <a:rPr lang="en-GB" smtClean="0"/>
              <a:t>Write blueprint for resource centres</a:t>
            </a:r>
          </a:p>
          <a:p>
            <a:pPr marL="808038" lvl="1" indent="-214313"/>
            <a:r>
              <a:rPr lang="en-GB" smtClean="0"/>
              <a:t>Identify issues from non-technical areas (policy, dissemination)</a:t>
            </a:r>
          </a:p>
          <a:p>
            <a:pPr marL="269875" indent="-269875"/>
            <a:r>
              <a:rPr lang="en-GB" sz="2000" smtClean="0"/>
              <a:t>August 2012 – March 2013: Pilot use cases </a:t>
            </a:r>
          </a:p>
          <a:p>
            <a:pPr marL="808038" lvl="1" indent="-214313"/>
            <a:r>
              <a:rPr lang="en-GB" smtClean="0"/>
              <a:t>Support early adopters</a:t>
            </a:r>
          </a:p>
          <a:p>
            <a:pPr marL="808038" lvl="1" indent="-214313"/>
            <a:r>
              <a:rPr lang="en-GB" smtClean="0"/>
              <a:t>Collect and feedback requirements</a:t>
            </a:r>
          </a:p>
          <a:p>
            <a:pPr marL="808038" lvl="1" indent="-214313"/>
            <a:r>
              <a:rPr lang="en-GB" smtClean="0"/>
              <a:t>Establish user-facing services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Blank Presentation">
  <a:themeElements>
    <a:clrScheme name="IBC Conference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ED1B2E"/>
      </a:accent1>
      <a:accent2>
        <a:srgbClr val="9C9E9F"/>
      </a:accent2>
      <a:accent3>
        <a:srgbClr val="00A1EB"/>
      </a:accent3>
      <a:accent4>
        <a:srgbClr val="FFD90C"/>
      </a:accent4>
      <a:accent5>
        <a:srgbClr val="E00A7F"/>
      </a:accent5>
      <a:accent6>
        <a:srgbClr val="F7981F"/>
      </a:accent6>
      <a:hlink>
        <a:srgbClr val="FF0000"/>
      </a:hlink>
      <a:folHlink>
        <a:srgbClr val="FF00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379</Words>
  <Application>Microsoft Office PowerPoint</Application>
  <PresentationFormat>Custom</PresentationFormat>
  <Paragraphs>129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Blank Presentation</vt:lpstr>
      <vt:lpstr>A European Federated Cloud:  Cloud-based e-infrastructure by EGI</vt:lpstr>
      <vt:lpstr>Outline</vt:lpstr>
      <vt:lpstr>The EGI Collaboration</vt:lpstr>
      <vt:lpstr>EGI now Real Time Monitor: http://rtm.hep.ph.ic.ac.uk </vt:lpstr>
      <vt:lpstr>Scientific computing applications</vt:lpstr>
      <vt:lpstr>Example: Rendering with Maya (Westminster University, London)</vt:lpstr>
      <vt:lpstr>New challenges</vt:lpstr>
      <vt:lpstr>Virtualisation &amp; cloud in EGI</vt:lpstr>
      <vt:lpstr>EGI cloud roadmap http://go.egi.eu/cloud  </vt:lpstr>
      <vt:lpstr>Some of the pilot use cases</vt:lpstr>
      <vt:lpstr>Conclusions</vt:lpstr>
      <vt:lpstr>PowerPoint Presentation</vt:lpstr>
    </vt:vector>
  </TitlesOfParts>
  <Company>Hugo Lamb interactive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Hugo Lamb</dc:creator>
  <cp:lastModifiedBy>ibc</cp:lastModifiedBy>
  <cp:revision>309</cp:revision>
  <dcterms:created xsi:type="dcterms:W3CDTF">2010-04-26T14:18:20Z</dcterms:created>
  <dcterms:modified xsi:type="dcterms:W3CDTF">2012-09-09T06:42:18Z</dcterms:modified>
</cp:coreProperties>
</file>