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4"/>
  </p:notesMasterIdLst>
  <p:handoutMasterIdLst>
    <p:handoutMasterId r:id="rId15"/>
  </p:handoutMasterIdLst>
  <p:sldIdLst>
    <p:sldId id="265" r:id="rId2"/>
    <p:sldId id="272" r:id="rId3"/>
    <p:sldId id="273" r:id="rId4"/>
    <p:sldId id="271" r:id="rId5"/>
    <p:sldId id="276" r:id="rId6"/>
    <p:sldId id="268" r:id="rId7"/>
    <p:sldId id="281" r:id="rId8"/>
    <p:sldId id="270" r:id="rId9"/>
    <p:sldId id="282" r:id="rId10"/>
    <p:sldId id="280" r:id="rId11"/>
    <p:sldId id="279" r:id="rId12"/>
    <p:sldId id="264" r:id="rId1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4139" autoAdjust="0"/>
  </p:normalViewPr>
  <p:slideViewPr>
    <p:cSldViewPr>
      <p:cViewPr>
        <p:scale>
          <a:sx n="80" d="100"/>
          <a:sy n="80" d="100"/>
        </p:scale>
        <p:origin x="-1218"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449693-1724-0541-955E-1A8DD56F43BA}" type="datetimeFigureOut">
              <a:rPr lang="en-US" smtClean="0"/>
              <a:t>3/28/2013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81EC396-3CA7-5B45-BE26-907C64FD6616}" type="slidenum">
              <a:rPr lang="en-GB" smtClean="0"/>
              <a:t>‹#›</a:t>
            </a:fld>
            <a:endParaRPr lang="en-GB"/>
          </a:p>
        </p:txBody>
      </p:sp>
    </p:spTree>
    <p:extLst>
      <p:ext uri="{BB962C8B-B14F-4D97-AF65-F5344CB8AC3E}">
        <p14:creationId xmlns:p14="http://schemas.microsoft.com/office/powerpoint/2010/main" val="4689086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72A105D-3D27-4A51-A2A2-65FB6A3B9EE6}" type="datetimeFigureOut">
              <a:rPr lang="en-US"/>
              <a:pPr>
                <a:defRPr/>
              </a:pPr>
              <a:t>3/28/2013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7501649-B9E3-4875-A626-A9100929597C}" type="slidenum">
              <a:rPr lang="en-US"/>
              <a:pPr>
                <a:defRPr/>
              </a:pPr>
              <a:t>‹#›</a:t>
            </a:fld>
            <a:endParaRPr lang="en-US"/>
          </a:p>
        </p:txBody>
      </p:sp>
    </p:spTree>
    <p:extLst>
      <p:ext uri="{BB962C8B-B14F-4D97-AF65-F5344CB8AC3E}">
        <p14:creationId xmlns:p14="http://schemas.microsoft.com/office/powerpoint/2010/main" val="233871376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helpdesk.egi.eu/" TargetMode="External"/><Relationship Id="rId3" Type="http://schemas.openxmlformats.org/officeDocument/2006/relationships/hyperlink" Target="https://grid-monitoring.egi.eu/myegi" TargetMode="External"/><Relationship Id="rId7" Type="http://schemas.openxmlformats.org/officeDocument/2006/relationships/hyperlink" Target="https://www.egi.eu/about/ngis/NGI_DE.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kit.edu/index.php" TargetMode="External"/><Relationship Id="rId5" Type="http://schemas.openxmlformats.org/officeDocument/2006/relationships/hyperlink" Target="http://accounting.egi.eu/" TargetMode="External"/><Relationship Id="rId4" Type="http://schemas.openxmlformats.org/officeDocument/2006/relationships/hyperlink" Target="https://www.egi.eu/about/ngis/NGI_E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7501649-B9E3-4875-A626-A9100929597C}" type="slidenum">
              <a:rPr lang="en-US" smtClean="0"/>
              <a:pPr>
                <a:defRPr/>
              </a:pPr>
              <a:t>1</a:t>
            </a:fld>
            <a:endParaRPr lang="en-US"/>
          </a:p>
        </p:txBody>
      </p:sp>
    </p:spTree>
    <p:extLst>
      <p:ext uri="{BB962C8B-B14F-4D97-AF65-F5344CB8AC3E}">
        <p14:creationId xmlns:p14="http://schemas.microsoft.com/office/powerpoint/2010/main" val="284572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Relevant Infrastructure services:</a:t>
            </a:r>
          </a:p>
          <a:p>
            <a:endParaRPr lang="en-US" dirty="0" smtClean="0"/>
          </a:p>
          <a:p>
            <a:r>
              <a:rPr lang="en-US" b="1" dirty="0" smtClean="0"/>
              <a:t>Monitoring Portal</a:t>
            </a:r>
          </a:p>
          <a:p>
            <a:r>
              <a:rPr lang="en-US" dirty="0" smtClean="0"/>
              <a:t>The Service Availability Monitoring is the backbone of the monitoring infrastructure and tests the performance of grid services continuously. The monthly availability and reliability figures are calculated from the test results, accessible from this portal. Developed by CERN.</a:t>
            </a:r>
          </a:p>
          <a:p>
            <a:r>
              <a:rPr lang="en-US" dirty="0" smtClean="0">
                <a:hlinkClick r:id="rId3"/>
              </a:rPr>
              <a:t>https://grid-monitoring.egi.eu/myegi</a:t>
            </a:r>
            <a:r>
              <a:rPr lang="en-US" dirty="0" smtClean="0"/>
              <a:t> (certification required)</a:t>
            </a:r>
          </a:p>
          <a:p>
            <a:endParaRPr lang="en-US" dirty="0" smtClean="0"/>
          </a:p>
          <a:p>
            <a:r>
              <a:rPr lang="en-US" b="1" dirty="0" smtClean="0"/>
              <a:t>Accounting Portal</a:t>
            </a:r>
          </a:p>
          <a:p>
            <a:r>
              <a:rPr lang="en-US" dirty="0" smtClean="0"/>
              <a:t>The EGI central accounting portal presents a homogeneous, user friendly view of the data and provides a good understanding of resource </a:t>
            </a:r>
            <a:r>
              <a:rPr lang="en-US" dirty="0" err="1" smtClean="0"/>
              <a:t>utilisation</a:t>
            </a:r>
            <a:r>
              <a:rPr lang="en-US" dirty="0" smtClean="0"/>
              <a:t>. Local operations are responsible for the validation of the gathered data and supervise the publication process. Usage information is persistently stored in central repositories. Developed by CESGA, part of the </a:t>
            </a:r>
            <a:r>
              <a:rPr lang="en-US" dirty="0" smtClean="0">
                <a:hlinkClick r:id="rId4"/>
              </a:rPr>
              <a:t>Spanish NGI</a:t>
            </a:r>
            <a:r>
              <a:rPr lang="en-US" dirty="0" smtClean="0"/>
              <a:t>.</a:t>
            </a:r>
          </a:p>
          <a:p>
            <a:r>
              <a:rPr lang="en-US" dirty="0" smtClean="0">
                <a:hlinkClick r:id="rId5"/>
              </a:rPr>
              <a:t>http://accounting.egi.eu/</a:t>
            </a:r>
            <a:endParaRPr lang="en-US" dirty="0" smtClean="0"/>
          </a:p>
          <a:p>
            <a:endParaRPr lang="en-US" dirty="0" smtClean="0"/>
          </a:p>
          <a:p>
            <a:r>
              <a:rPr lang="en-US" b="1" dirty="0" smtClean="0"/>
              <a:t>Helpdesk</a:t>
            </a:r>
          </a:p>
          <a:p>
            <a:r>
              <a:rPr lang="en-US" dirty="0" smtClean="0"/>
              <a:t>EGI provides support to users and operations staff through the Global Grid User Support – GGUS – a distributed helpdesk with central coordination. GGUS is a central tool, fully interfaced with several local helpdesks. Developed by </a:t>
            </a:r>
            <a:r>
              <a:rPr lang="en-US" dirty="0" smtClean="0">
                <a:hlinkClick r:id="rId6"/>
              </a:rPr>
              <a:t>KIT</a:t>
            </a:r>
            <a:r>
              <a:rPr lang="en-US" dirty="0" smtClean="0"/>
              <a:t> part of the </a:t>
            </a:r>
            <a:r>
              <a:rPr lang="en-US" dirty="0" smtClean="0">
                <a:hlinkClick r:id="rId7"/>
              </a:rPr>
              <a:t>German NGI</a:t>
            </a:r>
            <a:r>
              <a:rPr lang="en-US" dirty="0" smtClean="0"/>
              <a:t>.</a:t>
            </a:r>
          </a:p>
          <a:p>
            <a:r>
              <a:rPr lang="en-US" dirty="0" smtClean="0">
                <a:hlinkClick r:id="rId8"/>
              </a:rPr>
              <a:t>http://helpdesk.egi.eu/</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7501649-B9E3-4875-A626-A9100929597C}" type="slidenum">
              <a:rPr lang="en-US" smtClean="0"/>
              <a:pPr>
                <a:defRPr/>
              </a:pPr>
              <a:t>5</a:t>
            </a:fld>
            <a:endParaRPr lang="en-US"/>
          </a:p>
        </p:txBody>
      </p:sp>
    </p:spTree>
    <p:extLst>
      <p:ext uri="{BB962C8B-B14F-4D97-AF65-F5344CB8AC3E}">
        <p14:creationId xmlns:p14="http://schemas.microsoft.com/office/powerpoint/2010/main" val="135535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Helix Nebula - the Science Cloud, will support the massive IT requirements of European scientists.</a:t>
            </a:r>
          </a:p>
          <a:p>
            <a:r>
              <a:rPr lang="en-US" dirty="0" smtClean="0">
                <a:effectLst/>
              </a:rPr>
              <a:t>The project aims to pave the way for the </a:t>
            </a:r>
            <a:r>
              <a:rPr lang="en-US" b="1" dirty="0" smtClean="0">
                <a:effectLst/>
              </a:rPr>
              <a:t>development and exploitation of a Cloud Computing Infrastructure</a:t>
            </a:r>
            <a:r>
              <a:rPr lang="en-US" dirty="0" smtClean="0">
                <a:effectLst/>
              </a:rPr>
              <a:t>, initially based on the needs of European IT-intense scientific research </a:t>
            </a:r>
            <a:r>
              <a:rPr lang="en-US" dirty="0" err="1" smtClean="0">
                <a:effectLst/>
              </a:rPr>
              <a:t>organisations</a:t>
            </a:r>
            <a:r>
              <a:rPr lang="en-US" dirty="0" smtClean="0">
                <a:effectLst/>
              </a:rPr>
              <a:t>, while also allowing the inclusion of other stakeholders’ needs (governments, businesses and citizens).</a:t>
            </a:r>
          </a:p>
          <a:p>
            <a:r>
              <a:rPr lang="en-US" dirty="0" smtClean="0">
                <a:effectLst/>
              </a:rPr>
              <a:t>The Cloud Computing Infrastructure will ultimately provide physical and </a:t>
            </a:r>
            <a:r>
              <a:rPr lang="en-US" dirty="0" err="1" smtClean="0">
                <a:effectLst/>
              </a:rPr>
              <a:t>organisational</a:t>
            </a:r>
            <a:r>
              <a:rPr lang="en-US" dirty="0" smtClean="0">
                <a:effectLst/>
              </a:rPr>
              <a:t> structures and assets needed for the IT-related operation of research institutions, enterprises, governments and society. This pan-European partnership across academia and industry is working to establish a sustainable European cloud computing infrastructure, supported by industrial partners, which will provide stable computing capacities and services that elastically meet demand.</a:t>
            </a:r>
          </a:p>
          <a:p>
            <a:endParaRPr lang="en-US" dirty="0" smtClean="0"/>
          </a:p>
          <a:p>
            <a:endParaRPr lang="en-US" dirty="0" smtClean="0"/>
          </a:p>
          <a:p>
            <a:r>
              <a:rPr lang="en-US" dirty="0" smtClean="0"/>
              <a:t>EGI.eu will develop the integration and interoperation roadmap between public e-infrastructures and commercial cloud computing</a:t>
            </a:r>
            <a:r>
              <a:rPr lang="en-US" baseline="0" dirty="0" smtClean="0"/>
              <a:t> inside HELIX-Nebula</a:t>
            </a:r>
            <a:endParaRPr lang="en-US" dirty="0"/>
          </a:p>
        </p:txBody>
      </p:sp>
      <p:sp>
        <p:nvSpPr>
          <p:cNvPr id="4" name="Slide Number Placeholder 3"/>
          <p:cNvSpPr>
            <a:spLocks noGrp="1"/>
          </p:cNvSpPr>
          <p:nvPr>
            <p:ph type="sldNum" sz="quarter" idx="10"/>
          </p:nvPr>
        </p:nvSpPr>
        <p:spPr/>
        <p:txBody>
          <a:bodyPr/>
          <a:lstStyle/>
          <a:p>
            <a:pPr>
              <a:defRPr/>
            </a:pPr>
            <a:fld id="{37501649-B9E3-4875-A626-A9100929597C}" type="slidenum">
              <a:rPr lang="en-US" smtClean="0"/>
              <a:pPr>
                <a:defRPr/>
              </a:pPr>
              <a:t>7</a:t>
            </a:fld>
            <a:endParaRPr lang="en-US"/>
          </a:p>
        </p:txBody>
      </p:sp>
    </p:spTree>
    <p:extLst>
      <p:ext uri="{BB962C8B-B14F-4D97-AF65-F5344CB8AC3E}">
        <p14:creationId xmlns:p14="http://schemas.microsoft.com/office/powerpoint/2010/main" val="3406506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2"/>
          <p:cNvSpPr txBox="1">
            <a:spLocks noChangeArrowheads="1"/>
          </p:cNvSpPr>
          <p:nvPr userDrawn="1"/>
        </p:nvSpPr>
        <p:spPr bwMode="auto">
          <a:xfrm>
            <a:off x="0" y="6308725"/>
            <a:ext cx="9144000" cy="549275"/>
          </a:xfrm>
          <a:prstGeom prst="rect">
            <a:avLst/>
          </a:prstGeom>
          <a:solidFill>
            <a:srgbClr val="0067B1"/>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grpSp>
        <p:nvGrpSpPr>
          <p:cNvPr id="6" name="Group 21"/>
          <p:cNvGrpSpPr>
            <a:grpSpLocks/>
          </p:cNvGrpSpPr>
          <p:nvPr userDrawn="1"/>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ea typeface="SimSun" charset="0"/>
                  <a:cs typeface="Arial" pitchFamily="34" charset="0"/>
                </a:rPr>
                <a:t>EGI-</a:t>
              </a:r>
              <a:r>
                <a:rPr lang="en-GB" sz="3200" b="1" dirty="0" err="1">
                  <a:solidFill>
                    <a:srgbClr val="FFFFFF"/>
                  </a:solidFill>
                  <a:ea typeface="SimSun" charset="0"/>
                  <a:cs typeface="Arial" pitchFamily="34" charset="0"/>
                </a:rPr>
                <a:t>InSPIRE</a:t>
              </a:r>
              <a:endParaRPr lang="en-GB" sz="3200" b="1" dirty="0">
                <a:solidFill>
                  <a:srgbClr val="FFFFFF"/>
                </a:solidFill>
                <a:ea typeface="SimSun" charset="0"/>
                <a:cs typeface="Arial" pitchFamily="34" charset="0"/>
              </a:endParaRPr>
            </a:p>
          </p:txBody>
        </p:sp>
      </p:grpSp>
      <p:pic>
        <p:nvPicPr>
          <p:cNvPr id="12"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17"/>
          <p:cNvSpPr>
            <a:spLocks noChangeArrowheads="1"/>
          </p:cNvSpPr>
          <p:nvPr userDrawn="1"/>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5" name="Rectangle 18"/>
          <p:cNvSpPr>
            <a:spLocks noChangeArrowheads="1"/>
          </p:cNvSpPr>
          <p:nvPr userDrawn="1"/>
        </p:nvSpPr>
        <p:spPr bwMode="auto">
          <a:xfrm>
            <a:off x="53752" y="6605588"/>
            <a:ext cx="2286000" cy="279400"/>
          </a:xfrm>
          <a:prstGeom prst="rect">
            <a:avLst/>
          </a:prstGeom>
          <a:noFill/>
          <a:ln w="9525">
            <a:noFill/>
            <a:round/>
            <a:headEnd/>
            <a:tailEnd/>
          </a:ln>
          <a:effectLst/>
        </p:spPr>
        <p:txBody>
          <a:bodyPr lIns="90000" tIns="46800" rIns="90000" bIns="46800">
            <a:spAutoFit/>
          </a:bodyPr>
          <a:lstStyle/>
          <a:p>
            <a:pP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a:xfrm>
            <a:off x="62136" y="6376670"/>
            <a:ext cx="2133600" cy="365125"/>
          </a:xfrm>
        </p:spPr>
        <p:txBody>
          <a:bodyPr/>
          <a:lstStyle>
            <a:lvl1pPr>
              <a:defRPr smtClean="0">
                <a:solidFill>
                  <a:schemeClr val="bg1"/>
                </a:solidFill>
                <a:latin typeface="Arial" pitchFamily="34" charset="0"/>
                <a:cs typeface="Arial" pitchFamily="34" charset="0"/>
              </a:defRPr>
            </a:lvl1pPr>
          </a:lstStyle>
          <a:p>
            <a:pPr>
              <a:defRPr/>
            </a:pPr>
            <a:fld id="{FDC6C49E-047C-E94C-BE73-8418DAED07C5}" type="datetime1">
              <a:rPr lang="en-US" smtClean="0"/>
              <a:t>3/28/2013</a:t>
            </a:fld>
            <a:endParaRPr lang="en-US" dirty="0"/>
          </a:p>
        </p:txBody>
      </p:sp>
      <p:sp>
        <p:nvSpPr>
          <p:cNvPr id="18" name="Slide Number Placeholder 5"/>
          <p:cNvSpPr>
            <a:spLocks noGrp="1"/>
          </p:cNvSpPr>
          <p:nvPr>
            <p:ph type="sldNum" sz="quarter" idx="12"/>
          </p:nvPr>
        </p:nvSpPr>
        <p:spPr>
          <a:xfrm>
            <a:off x="6975475" y="6356350"/>
            <a:ext cx="2133600" cy="365125"/>
          </a:xfrm>
        </p:spPr>
        <p:txBody>
          <a:bodyPr/>
          <a:lstStyle>
            <a:lvl1pPr>
              <a:defRPr smtClean="0">
                <a:solidFill>
                  <a:schemeClr val="bg1"/>
                </a:solidFill>
                <a:latin typeface="Arial" pitchFamily="34" charset="0"/>
                <a:cs typeface="Arial" pitchFamily="34" charset="0"/>
              </a:defRPr>
            </a:lvl1pPr>
          </a:lstStyle>
          <a:p>
            <a:pPr>
              <a:defRPr/>
            </a:pPr>
            <a:fld id="{A53E93C7-7FA6-4B67-89AC-03CBAB78CC39}" type="slidenum">
              <a:rPr lang="en-US"/>
              <a:pPr>
                <a:defRPr/>
              </a:pPr>
              <a:t>‹#›</a:t>
            </a:fld>
            <a:endParaRPr lang="en-US" dirty="0"/>
          </a:p>
        </p:txBody>
      </p:sp>
      <p:sp>
        <p:nvSpPr>
          <p:cNvPr id="19" name="Footer Placeholder 4"/>
          <p:cNvSpPr>
            <a:spLocks noGrp="1"/>
          </p:cNvSpPr>
          <p:nvPr>
            <p:ph type="ftr" sz="quarter" idx="11"/>
          </p:nvPr>
        </p:nvSpPr>
        <p:spPr>
          <a:xfrm>
            <a:off x="2915816" y="6356350"/>
            <a:ext cx="3240360" cy="365125"/>
          </a:xfrm>
        </p:spPr>
        <p:txBody>
          <a:bodyPr/>
          <a:lstStyle>
            <a:lvl1pPr>
              <a:defRPr/>
            </a:lvl1pPr>
          </a:lstStyle>
          <a:p>
            <a:pPr>
              <a:defRPr/>
            </a:pPr>
            <a:r>
              <a:rPr lang="en-US" dirty="0" err="1" smtClean="0"/>
              <a:t>BioVeL</a:t>
            </a:r>
            <a:r>
              <a:rPr lang="en-US" dirty="0" smtClean="0"/>
              <a:t> WP5 kick off meeting,  20130328 </a:t>
            </a:r>
            <a:endParaRPr lang="en-US" dirty="0"/>
          </a:p>
        </p:txBody>
      </p:sp>
    </p:spTree>
    <p:extLst>
      <p:ext uri="{BB962C8B-B14F-4D97-AF65-F5344CB8AC3E}">
        <p14:creationId xmlns:p14="http://schemas.microsoft.com/office/powerpoint/2010/main" val="229641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6DFFFA7-0224-6F4E-9214-2BCCFAE0D273}" type="datetime1">
              <a:rPr lang="en-US" smtClean="0"/>
              <a:t>3/28/2013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err="1" smtClean="0"/>
              <a:t>BioVeL</a:t>
            </a:r>
            <a:r>
              <a:rPr lang="en-US" dirty="0" smtClean="0"/>
              <a:t> WP5 kick off meeting,  20130328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ADEF26-A65D-420E-806B-5DECF286FE21}" type="slidenum">
              <a:rPr lang="en-US"/>
              <a:pPr>
                <a:defRPr/>
              </a:pPr>
              <a:t>‹#›</a:t>
            </a:fld>
            <a:endParaRPr lang="en-US" dirty="0"/>
          </a:p>
        </p:txBody>
      </p:sp>
    </p:spTree>
    <p:extLst>
      <p:ext uri="{BB962C8B-B14F-4D97-AF65-F5344CB8AC3E}">
        <p14:creationId xmlns:p14="http://schemas.microsoft.com/office/powerpoint/2010/main" val="22384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7D30CEE2-A5D4-F943-BBFF-C866540DA98B}" type="datetime1">
              <a:rPr lang="en-US" smtClean="0"/>
              <a:t>3/28/2013</a:t>
            </a:fld>
            <a:endParaRPr lang="en-US" dirty="0"/>
          </a:p>
        </p:txBody>
      </p:sp>
      <p:sp>
        <p:nvSpPr>
          <p:cNvPr id="4" name="Footer Placeholder 3"/>
          <p:cNvSpPr>
            <a:spLocks noGrp="1"/>
          </p:cNvSpPr>
          <p:nvPr>
            <p:ph type="ftr" sz="quarter" idx="11"/>
          </p:nvPr>
        </p:nvSpPr>
        <p:spPr/>
        <p:txBody>
          <a:bodyPr/>
          <a:lstStyle/>
          <a:p>
            <a:pPr>
              <a:defRPr/>
            </a:pPr>
            <a:r>
              <a:rPr lang="en-US" dirty="0" err="1" smtClean="0"/>
              <a:t>BioVeL</a:t>
            </a:r>
            <a:r>
              <a:rPr lang="en-US" dirty="0" smtClean="0"/>
              <a:t> WP5 kick off meeting,  20130328 </a:t>
            </a:r>
            <a:endParaRPr lang="en-US" dirty="0"/>
          </a:p>
        </p:txBody>
      </p:sp>
      <p:sp>
        <p:nvSpPr>
          <p:cNvPr id="5" name="Slide Number Placeholder 4"/>
          <p:cNvSpPr>
            <a:spLocks noGrp="1"/>
          </p:cNvSpPr>
          <p:nvPr>
            <p:ph type="sldNum" sz="quarter" idx="12"/>
          </p:nvPr>
        </p:nvSpPr>
        <p:spPr/>
        <p:txBody>
          <a:bodyPr/>
          <a:lstStyle/>
          <a:p>
            <a:pPr>
              <a:defRPr/>
            </a:pPr>
            <a:fld id="{B4511AA2-99FE-4BFE-B934-C050D2B58355}" type="slidenum">
              <a:rPr lang="en-US" smtClean="0"/>
              <a:pPr>
                <a:defRPr/>
              </a:pPr>
              <a:t>‹#›</a:t>
            </a:fld>
            <a:endParaRPr lang="en-US" dirty="0"/>
          </a:p>
        </p:txBody>
      </p:sp>
    </p:spTree>
    <p:extLst>
      <p:ext uri="{BB962C8B-B14F-4D97-AF65-F5344CB8AC3E}">
        <p14:creationId xmlns:p14="http://schemas.microsoft.com/office/powerpoint/2010/main" val="227763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grpSp>
        <p:nvGrpSpPr>
          <p:cNvPr id="1027"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pic>
          <p:nvPicPr>
            <p:cNvPr id="1036"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a:defRPr/>
            </a:pPr>
            <a:fld id="{2BD70127-8870-5B44-93F5-C9A2898CC51D}" type="datetime1">
              <a:rPr lang="en-US" smtClean="0"/>
              <a:t>3/28/2013</a:t>
            </a:fld>
            <a:endParaRPr lang="en-US" dirty="0"/>
          </a:p>
        </p:txBody>
      </p:sp>
      <p:sp>
        <p:nvSpPr>
          <p:cNvPr id="5" name="Footer Placeholder 4"/>
          <p:cNvSpPr>
            <a:spLocks noGrp="1"/>
          </p:cNvSpPr>
          <p:nvPr>
            <p:ph type="ftr" sz="quarter" idx="3"/>
          </p:nvPr>
        </p:nvSpPr>
        <p:spPr>
          <a:xfrm>
            <a:off x="2915816" y="6356350"/>
            <a:ext cx="324036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bg1"/>
                </a:solidFill>
                <a:latin typeface="Arial" pitchFamily="34" charset="0"/>
                <a:cs typeface="Arial" pitchFamily="34" charset="0"/>
              </a:defRPr>
            </a:lvl1pPr>
          </a:lstStyle>
          <a:p>
            <a:pPr>
              <a:defRPr/>
            </a:pPr>
            <a:r>
              <a:rPr lang="en-US" dirty="0" err="1" smtClean="0"/>
              <a:t>BioVeL</a:t>
            </a:r>
            <a:r>
              <a:rPr lang="en-US" dirty="0" smtClean="0"/>
              <a:t> WP5 kick off meeting,  20130328 </a:t>
            </a:r>
            <a:endParaRPr lang="en-US" dirty="0"/>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pPr>
              <a:defRPr/>
            </a:pPr>
            <a:fld id="{B4511AA2-99FE-4BFE-B934-C050D2B58355}" type="slidenum">
              <a:rPr lang="en-US"/>
              <a:pPr>
                <a:defRPr/>
              </a:pPr>
              <a:t>‹#›</a:t>
            </a:fld>
            <a:endParaRPr lang="en-US" dirty="0"/>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6"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Tree>
  </p:cSld>
  <p:clrMap bg1="lt1" tx1="dk1" bg2="lt2" tx2="dk2" accent1="accent1" accent2="accent2" accent3="accent3" accent4="accent4" accent5="accent5" accent6="accent6" hlink="hlink" folHlink="folHlink"/>
  <p:sldLayoutIdLst>
    <p:sldLayoutId id="2147483657" r:id="rId1"/>
    <p:sldLayoutId id="2147483656" r:id="rId2"/>
    <p:sldLayoutId id="2147483658" r:id="rId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p:txStyles>
    <p:title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o.egi.eu/cloud"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2.w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6.gi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omws.i3m.upv.es/enmws/omwsext/en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47664" y="2420888"/>
            <a:ext cx="5741133" cy="1584176"/>
          </a:xfrm>
        </p:spPr>
        <p:txBody>
          <a:bodyPr/>
          <a:lstStyle/>
          <a:p>
            <a:r>
              <a:rPr lang="en-GB" sz="4000" dirty="0" smtClean="0"/>
              <a:t>EGI.eu supporting</a:t>
            </a:r>
            <a:endParaRPr lang="en-GB" sz="4000" dirty="0"/>
          </a:p>
        </p:txBody>
      </p:sp>
      <p:sp>
        <p:nvSpPr>
          <p:cNvPr id="307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57C82CD-54ED-9E41-8CEF-68DD24B97574}" type="datetime1">
              <a:rPr lang="en-US" smtClean="0">
                <a:solidFill>
                  <a:schemeClr val="bg1"/>
                </a:solidFill>
                <a:latin typeface="Arial" pitchFamily="34" charset="0"/>
              </a:rPr>
              <a:t>3/28/2013</a:t>
            </a:fld>
            <a:endParaRPr lang="en-US" dirty="0">
              <a:solidFill>
                <a:schemeClr val="bg1"/>
              </a:solidFill>
              <a:latin typeface="Arial" pitchFamily="34" charset="0"/>
            </a:endParaRPr>
          </a:p>
        </p:txBody>
      </p:sp>
      <p:sp>
        <p:nvSpPr>
          <p:cNvPr id="3077" name="Footer Placeholder 5"/>
          <p:cNvSpPr>
            <a:spLocks noGrp="1"/>
          </p:cNvSpPr>
          <p:nvPr>
            <p:ph type="ftr" sz="quarter" idx="11"/>
          </p:nvPr>
        </p:nvSpPr>
        <p:spPr bwMode="auto">
          <a:xfrm>
            <a:off x="3124199" y="6356350"/>
            <a:ext cx="332313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err="1" smtClean="0">
                <a:solidFill>
                  <a:schemeClr val="bg1"/>
                </a:solidFill>
                <a:latin typeface="Arial" pitchFamily="34" charset="0"/>
              </a:rPr>
              <a:t>BioVeL</a:t>
            </a:r>
            <a:r>
              <a:rPr lang="en-US" dirty="0" smtClean="0">
                <a:solidFill>
                  <a:schemeClr val="bg1"/>
                </a:solidFill>
                <a:latin typeface="Arial" pitchFamily="34" charset="0"/>
              </a:rPr>
              <a:t> WP5 Kick off meeting</a:t>
            </a:r>
            <a:r>
              <a:rPr lang="en-US" dirty="0">
                <a:solidFill>
                  <a:schemeClr val="bg1"/>
                </a:solidFill>
                <a:latin typeface="Arial" pitchFamily="34" charset="0"/>
              </a:rPr>
              <a:t> </a:t>
            </a:r>
            <a:r>
              <a:rPr lang="en-US" dirty="0" smtClean="0">
                <a:solidFill>
                  <a:schemeClr val="bg1"/>
                </a:solidFill>
                <a:latin typeface="Arial" pitchFamily="34" charset="0"/>
              </a:rPr>
              <a:t>28 March 2013 </a:t>
            </a:r>
            <a:endParaRPr lang="en-US" dirty="0">
              <a:solidFill>
                <a:schemeClr val="bg1"/>
              </a:solidFill>
              <a:latin typeface="Arial" pitchFamily="34" charset="0"/>
            </a:endParaRPr>
          </a:p>
        </p:txBody>
      </p:sp>
      <p:sp>
        <p:nvSpPr>
          <p:cNvPr id="307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CF096EC-15E1-45F9-B167-FBE36F0982FF}" type="slidenum">
              <a:rPr lang="en-US">
                <a:solidFill>
                  <a:schemeClr val="bg1"/>
                </a:solidFill>
                <a:latin typeface="Arial" pitchFamily="34" charset="0"/>
              </a:rPr>
              <a:pPr fontAlgn="base">
                <a:spcBef>
                  <a:spcPct val="0"/>
                </a:spcBef>
                <a:spcAft>
                  <a:spcPct val="0"/>
                </a:spcAft>
              </a:pPr>
              <a:t>1</a:t>
            </a:fld>
            <a:endParaRPr lang="en-US">
              <a:solidFill>
                <a:schemeClr val="bg1"/>
              </a:solidFill>
              <a:latin typeface="Arial" pitchFamily="34" charset="0"/>
            </a:endParaRPr>
          </a:p>
        </p:txBody>
      </p:sp>
      <p:sp>
        <p:nvSpPr>
          <p:cNvPr id="2" name="TextBox 1"/>
          <p:cNvSpPr txBox="1"/>
          <p:nvPr/>
        </p:nvSpPr>
        <p:spPr>
          <a:xfrm>
            <a:off x="3669266" y="5086925"/>
            <a:ext cx="3101618" cy="830997"/>
          </a:xfrm>
          <a:prstGeom prst="rect">
            <a:avLst/>
          </a:prstGeom>
          <a:noFill/>
        </p:spPr>
        <p:txBody>
          <a:bodyPr wrap="none" rtlCol="0">
            <a:spAutoFit/>
          </a:bodyPr>
          <a:lstStyle/>
          <a:p>
            <a:pPr algn="ctr"/>
            <a:r>
              <a:rPr lang="en-GB" sz="1600" dirty="0" err="1" smtClean="0"/>
              <a:t>Nuno</a:t>
            </a:r>
            <a:r>
              <a:rPr lang="en-GB" sz="1600" dirty="0" smtClean="0"/>
              <a:t> Ferreira, </a:t>
            </a:r>
          </a:p>
          <a:p>
            <a:pPr algn="ctr"/>
            <a:r>
              <a:rPr lang="en-GB" sz="1600" dirty="0" smtClean="0"/>
              <a:t>User Community Support officer</a:t>
            </a:r>
          </a:p>
          <a:p>
            <a:pPr algn="ctr"/>
            <a:r>
              <a:rPr lang="en-GB" sz="1600" dirty="0" smtClean="0"/>
              <a:t>EGI.eu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227" y="2052000"/>
            <a:ext cx="1191141" cy="1512492"/>
          </a:xfrm>
          <a:prstGeom prst="rect">
            <a:avLst/>
          </a:prstGeom>
        </p:spPr>
      </p:pic>
    </p:spTree>
    <p:extLst>
      <p:ext uri="{BB962C8B-B14F-4D97-AF65-F5344CB8AC3E}">
        <p14:creationId xmlns:p14="http://schemas.microsoft.com/office/powerpoint/2010/main" val="111249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Final notes (2/2)</a:t>
            </a:r>
            <a:endParaRPr lang="en-US" sz="4000" dirty="0"/>
          </a:p>
        </p:txBody>
      </p:sp>
      <p:sp>
        <p:nvSpPr>
          <p:cNvPr id="3" name="Content Placeholder 2"/>
          <p:cNvSpPr>
            <a:spLocks noGrp="1"/>
          </p:cNvSpPr>
          <p:nvPr>
            <p:ph idx="1"/>
          </p:nvPr>
        </p:nvSpPr>
        <p:spPr>
          <a:xfrm>
            <a:off x="323528" y="1196752"/>
            <a:ext cx="8568952" cy="4896543"/>
          </a:xfrm>
        </p:spPr>
        <p:txBody>
          <a:bodyPr/>
          <a:lstStyle/>
          <a:p>
            <a:r>
              <a:rPr lang="en-US" sz="2000" b="1" dirty="0" smtClean="0"/>
              <a:t>Web Services are hard coded in the WF’s</a:t>
            </a:r>
          </a:p>
          <a:p>
            <a:pPr lvl="1"/>
            <a:r>
              <a:rPr lang="en-US" sz="1600" dirty="0" smtClean="0"/>
              <a:t>Brokering</a:t>
            </a:r>
          </a:p>
          <a:p>
            <a:pPr lvl="1"/>
            <a:r>
              <a:rPr lang="en-US" sz="1600" dirty="0" smtClean="0"/>
              <a:t>WS discovery service</a:t>
            </a:r>
          </a:p>
          <a:p>
            <a:pPr lvl="1"/>
            <a:r>
              <a:rPr lang="en-US" sz="1600" dirty="0" smtClean="0"/>
              <a:t>Dynamic WS provisioning</a:t>
            </a:r>
          </a:p>
          <a:p>
            <a:pPr lvl="1"/>
            <a:r>
              <a:rPr lang="en-US" sz="1600" dirty="0" smtClean="0"/>
              <a:t>Does </a:t>
            </a:r>
            <a:r>
              <a:rPr lang="en-US" sz="1600" dirty="0" err="1" smtClean="0"/>
              <a:t>Taverna</a:t>
            </a:r>
            <a:r>
              <a:rPr lang="en-US" sz="1600" dirty="0" smtClean="0"/>
              <a:t> WF engine check WS availability before dispatching the job?</a:t>
            </a:r>
          </a:p>
          <a:p>
            <a:r>
              <a:rPr lang="en-US" sz="2000" b="1" dirty="0" smtClean="0"/>
              <a:t>WS redundancy</a:t>
            </a:r>
          </a:p>
          <a:p>
            <a:pPr lvl="1"/>
            <a:r>
              <a:rPr lang="en-US" sz="1600" dirty="0" smtClean="0"/>
              <a:t>Resilience/failover mechanisms (Round robin DNS, DRBD/Heartbeat, …)</a:t>
            </a:r>
            <a:endParaRPr lang="en-US" sz="1600" dirty="0" smtClean="0"/>
          </a:p>
          <a:p>
            <a:pPr lvl="1"/>
            <a:r>
              <a:rPr lang="en-US" sz="1600" dirty="0" smtClean="0"/>
              <a:t>How to maintain redundant services?</a:t>
            </a:r>
          </a:p>
          <a:p>
            <a:r>
              <a:rPr lang="en-US" sz="2000" b="1" dirty="0" err="1" smtClean="0"/>
              <a:t>BioCatalogue</a:t>
            </a:r>
            <a:endParaRPr lang="en-US" sz="2000" b="1" dirty="0" smtClean="0"/>
          </a:p>
          <a:p>
            <a:pPr lvl="1"/>
            <a:r>
              <a:rPr lang="en-US" sz="1600" dirty="0" smtClean="0"/>
              <a:t>Monitoring customizable</a:t>
            </a:r>
            <a:endParaRPr lang="en-US" sz="1600" dirty="0"/>
          </a:p>
          <a:p>
            <a:pPr lvl="1"/>
            <a:r>
              <a:rPr lang="en-US" sz="1600" dirty="0" smtClean="0"/>
              <a:t>Where does it come into play?</a:t>
            </a:r>
          </a:p>
          <a:p>
            <a:pPr lvl="1"/>
            <a:r>
              <a:rPr lang="en-US" sz="1600" dirty="0" err="1" smtClean="0"/>
              <a:t>Taverna</a:t>
            </a:r>
            <a:r>
              <a:rPr lang="en-US" sz="1600" dirty="0"/>
              <a:t> </a:t>
            </a:r>
            <a:r>
              <a:rPr lang="en-US" sz="1600" dirty="0" smtClean="0"/>
              <a:t>clients interact with this service?</a:t>
            </a:r>
          </a:p>
          <a:p>
            <a:endParaRPr lang="en-US" sz="2000" dirty="0" smtClean="0"/>
          </a:p>
          <a:p>
            <a:endParaRPr lang="en-US" sz="2000" dirty="0" smtClean="0"/>
          </a:p>
          <a:p>
            <a:endParaRPr lang="en-US" sz="2000" dirty="0" smtClean="0"/>
          </a:p>
          <a:p>
            <a:pPr lvl="1"/>
            <a:endParaRPr lang="en-US" sz="1600" dirty="0"/>
          </a:p>
          <a:p>
            <a:pPr lvl="1"/>
            <a:endParaRPr lang="en-US" sz="2000" dirty="0"/>
          </a:p>
        </p:txBody>
      </p:sp>
      <p:sp>
        <p:nvSpPr>
          <p:cNvPr id="4" name="Date Placeholder 3"/>
          <p:cNvSpPr>
            <a:spLocks noGrp="1"/>
          </p:cNvSpPr>
          <p:nvPr>
            <p:ph type="dt" sz="half" idx="10"/>
          </p:nvPr>
        </p:nvSpPr>
        <p:spPr/>
        <p:txBody>
          <a:bodyPr/>
          <a:lstStyle/>
          <a:p>
            <a:pPr>
              <a:defRPr/>
            </a:pPr>
            <a:fld id="{76DFFFA7-0224-6F4E-9214-2BCCFAE0D273}" type="datetime1">
              <a:rPr lang="en-US" smtClean="0"/>
              <a:t>3/28/2013</a:t>
            </a:fld>
            <a:endParaRPr lang="en-US" dirty="0"/>
          </a:p>
        </p:txBody>
      </p:sp>
      <p:sp>
        <p:nvSpPr>
          <p:cNvPr id="5" name="Footer Placeholder 4"/>
          <p:cNvSpPr>
            <a:spLocks noGrp="1"/>
          </p:cNvSpPr>
          <p:nvPr>
            <p:ph type="ftr" sz="quarter" idx="11"/>
          </p:nvPr>
        </p:nvSpPr>
        <p:spPr/>
        <p:txBody>
          <a:bodyPr/>
          <a:lstStyle/>
          <a:p>
            <a:pPr>
              <a:defRPr/>
            </a:pPr>
            <a:r>
              <a:rPr lang="en-US" dirty="0" err="1" smtClean="0"/>
              <a:t>BioVeL</a:t>
            </a:r>
            <a:r>
              <a:rPr lang="en-US" dirty="0" smtClean="0"/>
              <a:t> WP5 kick off meeting,  20130328 </a:t>
            </a:r>
            <a:endParaRPr lang="en-US" dirty="0"/>
          </a:p>
        </p:txBody>
      </p:sp>
      <p:sp>
        <p:nvSpPr>
          <p:cNvPr id="6" name="Slide Number Placeholder 5"/>
          <p:cNvSpPr>
            <a:spLocks noGrp="1"/>
          </p:cNvSpPr>
          <p:nvPr>
            <p:ph type="sldNum" sz="quarter" idx="12"/>
          </p:nvPr>
        </p:nvSpPr>
        <p:spPr/>
        <p:txBody>
          <a:bodyPr/>
          <a:lstStyle/>
          <a:p>
            <a:pPr>
              <a:defRPr/>
            </a:pPr>
            <a:fld id="{B0ADEF26-A65D-420E-806B-5DECF286FE21}" type="slidenum">
              <a:rPr lang="en-US" smtClean="0"/>
              <a:pPr>
                <a:defRPr/>
              </a:pPr>
              <a:t>10</a:t>
            </a:fld>
            <a:endParaRPr lang="en-US" dirty="0"/>
          </a:p>
        </p:txBody>
      </p:sp>
    </p:spTree>
    <p:extLst>
      <p:ext uri="{BB962C8B-B14F-4D97-AF65-F5344CB8AC3E}">
        <p14:creationId xmlns:p14="http://schemas.microsoft.com/office/powerpoint/2010/main" val="78112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Xtra</a:t>
            </a:r>
            <a:endParaRPr lang="en-US" dirty="0"/>
          </a:p>
        </p:txBody>
      </p:sp>
      <p:sp>
        <p:nvSpPr>
          <p:cNvPr id="4" name="Date Placeholder 3"/>
          <p:cNvSpPr>
            <a:spLocks noGrp="1"/>
          </p:cNvSpPr>
          <p:nvPr>
            <p:ph type="dt" sz="half" idx="10"/>
          </p:nvPr>
        </p:nvSpPr>
        <p:spPr/>
        <p:txBody>
          <a:bodyPr/>
          <a:lstStyle/>
          <a:p>
            <a:pPr>
              <a:defRPr/>
            </a:pPr>
            <a:fld id="{76DFFFA7-0224-6F4E-9214-2BCCFAE0D273}" type="datetime1">
              <a:rPr lang="en-US" smtClean="0"/>
              <a:t>3/28/2013</a:t>
            </a:fld>
            <a:endParaRPr lang="en-US" dirty="0"/>
          </a:p>
        </p:txBody>
      </p:sp>
      <p:sp>
        <p:nvSpPr>
          <p:cNvPr id="5" name="Footer Placeholder 4"/>
          <p:cNvSpPr>
            <a:spLocks noGrp="1"/>
          </p:cNvSpPr>
          <p:nvPr>
            <p:ph type="ftr" sz="quarter" idx="11"/>
          </p:nvPr>
        </p:nvSpPr>
        <p:spPr/>
        <p:txBody>
          <a:bodyPr/>
          <a:lstStyle/>
          <a:p>
            <a:pPr>
              <a:defRPr/>
            </a:pPr>
            <a:r>
              <a:rPr lang="en-US" smtClean="0"/>
              <a:t>BioVeL WP5 kick off meeting,  20130328 </a:t>
            </a:r>
            <a:endParaRPr lang="en-US" dirty="0"/>
          </a:p>
        </p:txBody>
      </p:sp>
    </p:spTree>
    <p:extLst>
      <p:ext uri="{BB962C8B-B14F-4D97-AF65-F5344CB8AC3E}">
        <p14:creationId xmlns:p14="http://schemas.microsoft.com/office/powerpoint/2010/main" val="178490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Public &amp; industry standards</a:t>
            </a:r>
            <a:endParaRPr lang="en-GB" sz="4000" dirty="0"/>
          </a:p>
        </p:txBody>
      </p:sp>
      <p:sp>
        <p:nvSpPr>
          <p:cNvPr id="4" name="Date Placeholder 3"/>
          <p:cNvSpPr>
            <a:spLocks noGrp="1"/>
          </p:cNvSpPr>
          <p:nvPr>
            <p:ph type="dt" sz="half" idx="10"/>
          </p:nvPr>
        </p:nvSpPr>
        <p:spPr/>
        <p:txBody>
          <a:bodyPr/>
          <a:lstStyle/>
          <a:p>
            <a:pPr>
              <a:defRPr/>
            </a:pPr>
            <a:fld id="{76DFFFA7-0224-6F4E-9214-2BCCFAE0D273}" type="datetime1">
              <a:rPr lang="en-US" smtClean="0"/>
              <a:t>3/28/2013</a:t>
            </a:fld>
            <a:endParaRPr lang="en-US" dirty="0"/>
          </a:p>
        </p:txBody>
      </p:sp>
      <p:sp>
        <p:nvSpPr>
          <p:cNvPr id="5" name="Footer Placeholder 4"/>
          <p:cNvSpPr>
            <a:spLocks noGrp="1"/>
          </p:cNvSpPr>
          <p:nvPr>
            <p:ph type="ftr" sz="quarter" idx="11"/>
          </p:nvPr>
        </p:nvSpPr>
        <p:spPr/>
        <p:txBody>
          <a:bodyPr/>
          <a:lstStyle/>
          <a:p>
            <a:pPr>
              <a:defRPr/>
            </a:pPr>
            <a:r>
              <a:rPr lang="en-US" smtClean="0"/>
              <a:t>Cloudscape V,  14/15 February 2013 </a:t>
            </a:r>
            <a:endParaRPr lang="en-US"/>
          </a:p>
        </p:txBody>
      </p:sp>
      <p:sp>
        <p:nvSpPr>
          <p:cNvPr id="6" name="Slide Number Placeholder 5"/>
          <p:cNvSpPr>
            <a:spLocks noGrp="1"/>
          </p:cNvSpPr>
          <p:nvPr>
            <p:ph type="sldNum" sz="quarter" idx="12"/>
          </p:nvPr>
        </p:nvSpPr>
        <p:spPr/>
        <p:txBody>
          <a:bodyPr/>
          <a:lstStyle/>
          <a:p>
            <a:pPr>
              <a:defRPr/>
            </a:pPr>
            <a:fld id="{B0ADEF26-A65D-420E-806B-5DECF286FE21}" type="slidenum">
              <a:rPr lang="en-US" smtClean="0"/>
              <a:pPr>
                <a:defRPr/>
              </a:pPr>
              <a:t>12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94408167"/>
              </p:ext>
            </p:extLst>
          </p:nvPr>
        </p:nvGraphicFramePr>
        <p:xfrm>
          <a:off x="755576" y="1628800"/>
          <a:ext cx="7560840" cy="3979189"/>
        </p:xfrm>
        <a:graphic>
          <a:graphicData uri="http://schemas.openxmlformats.org/drawingml/2006/table">
            <a:tbl>
              <a:tblPr firstRow="1" bandRow="1">
                <a:tableStyleId>{3C2FFA5D-87B4-456A-9821-1D502468CF0F}</a:tableStyleId>
              </a:tblPr>
              <a:tblGrid>
                <a:gridCol w="3780420"/>
                <a:gridCol w="3780420"/>
              </a:tblGrid>
              <a:tr h="419408">
                <a:tc>
                  <a:txBody>
                    <a:bodyPr/>
                    <a:lstStyle/>
                    <a:p>
                      <a:pPr algn="ctr"/>
                      <a:r>
                        <a:rPr lang="en-GB" dirty="0" smtClean="0"/>
                        <a:t>Capability</a:t>
                      </a:r>
                      <a:endParaRPr lang="en-GB" dirty="0"/>
                    </a:p>
                  </a:txBody>
                  <a:tcPr/>
                </a:tc>
                <a:tc>
                  <a:txBody>
                    <a:bodyPr/>
                    <a:lstStyle/>
                    <a:p>
                      <a:pPr algn="ctr"/>
                      <a:r>
                        <a:rPr lang="en-GB" dirty="0" smtClean="0"/>
                        <a:t>Standard</a:t>
                      </a:r>
                      <a:endParaRPr lang="en-GB" dirty="0"/>
                    </a:p>
                  </a:txBody>
                  <a:tcPr/>
                </a:tc>
              </a:tr>
              <a:tr h="419408">
                <a:tc>
                  <a:txBody>
                    <a:bodyPr/>
                    <a:lstStyle/>
                    <a:p>
                      <a:r>
                        <a:rPr lang="en-GB" dirty="0" smtClean="0"/>
                        <a:t>Federated Authentication</a:t>
                      </a:r>
                      <a:endParaRPr lang="en-GB" dirty="0"/>
                    </a:p>
                  </a:txBody>
                  <a:tcPr/>
                </a:tc>
                <a:tc>
                  <a:txBody>
                    <a:bodyPr/>
                    <a:lstStyle/>
                    <a:p>
                      <a:r>
                        <a:rPr lang="en-GB" dirty="0" smtClean="0"/>
                        <a:t>X.509v3 &amp; </a:t>
                      </a:r>
                      <a:r>
                        <a:rPr lang="en-GB" dirty="0" err="1" smtClean="0"/>
                        <a:t>EUGridPMA</a:t>
                      </a:r>
                      <a:r>
                        <a:rPr lang="en-GB" dirty="0" smtClean="0"/>
                        <a:t>/IGTF</a:t>
                      </a:r>
                      <a:endParaRPr lang="en-GB" dirty="0"/>
                    </a:p>
                  </a:txBody>
                  <a:tcPr/>
                </a:tc>
              </a:tr>
              <a:tr h="419408">
                <a:tc>
                  <a:txBody>
                    <a:bodyPr/>
                    <a:lstStyle/>
                    <a:p>
                      <a:r>
                        <a:rPr lang="en-GB" dirty="0" smtClean="0"/>
                        <a:t>Federated Authorisation</a:t>
                      </a:r>
                      <a:endParaRPr lang="en-GB" dirty="0"/>
                    </a:p>
                  </a:txBody>
                  <a:tcPr/>
                </a:tc>
                <a:tc>
                  <a:txBody>
                    <a:bodyPr/>
                    <a:lstStyle/>
                    <a:p>
                      <a:r>
                        <a:rPr lang="en-GB" sz="1800" dirty="0" smtClean="0"/>
                        <a:t>VOMS with RFC3280 </a:t>
                      </a:r>
                      <a:r>
                        <a:rPr lang="en-GB" sz="1400" dirty="0" smtClean="0"/>
                        <a:t>(proxy certificates)</a:t>
                      </a:r>
                      <a:endParaRPr lang="en-GB" sz="1800" dirty="0"/>
                    </a:p>
                  </a:txBody>
                  <a:tcPr/>
                </a:tc>
              </a:tr>
              <a:tr h="419408">
                <a:tc>
                  <a:txBody>
                    <a:bodyPr/>
                    <a:lstStyle/>
                    <a:p>
                      <a:r>
                        <a:rPr lang="en-GB" dirty="0" smtClean="0"/>
                        <a:t>Information systems</a:t>
                      </a:r>
                      <a:endParaRPr lang="en-GB" dirty="0"/>
                    </a:p>
                  </a:txBody>
                  <a:tcPr anchor="ctr"/>
                </a:tc>
                <a:tc>
                  <a:txBody>
                    <a:bodyPr/>
                    <a:lstStyle/>
                    <a:p>
                      <a:r>
                        <a:rPr lang="en-GB" dirty="0" smtClean="0"/>
                        <a:t>OFG GLUE 2</a:t>
                      </a:r>
                    </a:p>
                    <a:p>
                      <a:r>
                        <a:rPr lang="en-GB" sz="1400" dirty="0" smtClean="0"/>
                        <a:t>(incl. own extensions)</a:t>
                      </a:r>
                      <a:endParaRPr lang="en-GB" sz="1400" dirty="0"/>
                    </a:p>
                  </a:txBody>
                  <a:tcPr/>
                </a:tc>
              </a:tr>
              <a:tr h="419408">
                <a:tc>
                  <a:txBody>
                    <a:bodyPr/>
                    <a:lstStyle/>
                    <a:p>
                      <a:r>
                        <a:rPr lang="en-GB" dirty="0" smtClean="0"/>
                        <a:t>Monitoring</a:t>
                      </a:r>
                      <a:endParaRPr lang="en-GB" dirty="0"/>
                    </a:p>
                  </a:txBody>
                  <a:tcPr anchor="ctr"/>
                </a:tc>
                <a:tc>
                  <a:txBody>
                    <a:bodyPr/>
                    <a:lstStyle/>
                    <a:p>
                      <a:r>
                        <a:rPr lang="en-GB" dirty="0" smtClean="0"/>
                        <a:t>Nagios3</a:t>
                      </a:r>
                    </a:p>
                    <a:p>
                      <a:r>
                        <a:rPr lang="en-GB" sz="1400" dirty="0" smtClean="0"/>
                        <a:t>(incl. own plugins)</a:t>
                      </a:r>
                      <a:endParaRPr lang="en-GB" sz="1400" dirty="0"/>
                    </a:p>
                  </a:txBody>
                  <a:tcPr/>
                </a:tc>
              </a:tr>
              <a:tr h="419408">
                <a:tc>
                  <a:txBody>
                    <a:bodyPr/>
                    <a:lstStyle/>
                    <a:p>
                      <a:r>
                        <a:rPr lang="en-GB" dirty="0" smtClean="0"/>
                        <a:t>Cloud compute access</a:t>
                      </a:r>
                      <a:endParaRPr lang="en-GB" dirty="0"/>
                    </a:p>
                  </a:txBody>
                  <a:tcPr/>
                </a:tc>
                <a:tc>
                  <a:txBody>
                    <a:bodyPr/>
                    <a:lstStyle/>
                    <a:p>
                      <a:r>
                        <a:rPr lang="en-GB" dirty="0" smtClean="0"/>
                        <a:t>OCCI</a:t>
                      </a:r>
                      <a:endParaRPr lang="en-GB" dirty="0"/>
                    </a:p>
                  </a:txBody>
                  <a:tcPr/>
                </a:tc>
              </a:tr>
              <a:tr h="419408">
                <a:tc>
                  <a:txBody>
                    <a:bodyPr/>
                    <a:lstStyle/>
                    <a:p>
                      <a:r>
                        <a:rPr lang="en-GB" dirty="0" smtClean="0"/>
                        <a:t>Cloud storage access</a:t>
                      </a:r>
                      <a:endParaRPr lang="en-GB" dirty="0"/>
                    </a:p>
                  </a:txBody>
                  <a:tcPr/>
                </a:tc>
                <a:tc>
                  <a:txBody>
                    <a:bodyPr/>
                    <a:lstStyle/>
                    <a:p>
                      <a:r>
                        <a:rPr lang="en-GB" dirty="0" smtClean="0"/>
                        <a:t>CMDI</a:t>
                      </a:r>
                      <a:endParaRPr lang="en-GB" dirty="0"/>
                    </a:p>
                  </a:txBody>
                  <a:tcPr/>
                </a:tc>
              </a:tr>
              <a:tr h="723909">
                <a:tc>
                  <a:txBody>
                    <a:bodyPr/>
                    <a:lstStyle/>
                    <a:p>
                      <a:r>
                        <a:rPr lang="en-GB" dirty="0" smtClean="0"/>
                        <a:t>Accounting</a:t>
                      </a:r>
                      <a:endParaRPr lang="en-GB" dirty="0"/>
                    </a:p>
                  </a:txBody>
                  <a:tcPr anchor="ctr"/>
                </a:tc>
                <a:tc>
                  <a:txBody>
                    <a:bodyPr/>
                    <a:lstStyle/>
                    <a:p>
                      <a:r>
                        <a:rPr lang="en-GB" dirty="0" smtClean="0"/>
                        <a:t>OGF Usage</a:t>
                      </a:r>
                      <a:r>
                        <a:rPr lang="en-GB" baseline="0" dirty="0" smtClean="0"/>
                        <a:t> Records</a:t>
                      </a:r>
                    </a:p>
                    <a:p>
                      <a:r>
                        <a:rPr lang="en-GB" sz="1400" baseline="0" dirty="0" smtClean="0"/>
                        <a:t>(incl. own extensions)</a:t>
                      </a:r>
                      <a:endParaRPr lang="en-GB" sz="1400" dirty="0"/>
                    </a:p>
                  </a:txBody>
                  <a:tcPr/>
                </a:tc>
              </a:tr>
            </a:tbl>
          </a:graphicData>
        </a:graphic>
      </p:graphicFrame>
    </p:spTree>
    <p:extLst>
      <p:ext uri="{BB962C8B-B14F-4D97-AF65-F5344CB8AC3E}">
        <p14:creationId xmlns:p14="http://schemas.microsoft.com/office/powerpoint/2010/main" val="277671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BioVeL</a:t>
            </a:r>
            <a:r>
              <a:rPr lang="en-US" dirty="0" smtClean="0"/>
              <a:t> WP5</a:t>
            </a:r>
            <a:endParaRPr lang="en-US" dirty="0"/>
          </a:p>
        </p:txBody>
      </p:sp>
      <p:sp>
        <p:nvSpPr>
          <p:cNvPr id="3" name="Content Placeholder 2"/>
          <p:cNvSpPr>
            <a:spLocks noGrp="1"/>
          </p:cNvSpPr>
          <p:nvPr>
            <p:ph idx="1"/>
          </p:nvPr>
        </p:nvSpPr>
        <p:spPr>
          <a:xfrm>
            <a:off x="539552" y="1567333"/>
            <a:ext cx="8280920" cy="4525963"/>
          </a:xfrm>
        </p:spPr>
        <p:txBody>
          <a:bodyPr/>
          <a:lstStyle/>
          <a:p>
            <a:r>
              <a:rPr lang="en-US" sz="2200" b="1" dirty="0" smtClean="0"/>
              <a:t>WP5 scope</a:t>
            </a:r>
            <a:r>
              <a:rPr lang="en-US" sz="2200" dirty="0" smtClean="0"/>
              <a:t> </a:t>
            </a:r>
          </a:p>
          <a:p>
            <a:pPr lvl="1"/>
            <a:r>
              <a:rPr lang="en-US" sz="1800" dirty="0"/>
              <a:t>t</a:t>
            </a:r>
            <a:r>
              <a:rPr lang="en-US" sz="1800" dirty="0" smtClean="0"/>
              <a:t>o </a:t>
            </a:r>
            <a:r>
              <a:rPr lang="en-US" sz="1800" dirty="0"/>
              <a:t>plan and oversee implementation of sustainability of service beyond </a:t>
            </a:r>
            <a:r>
              <a:rPr lang="en-US" sz="1800" dirty="0" smtClean="0"/>
              <a:t>the end </a:t>
            </a:r>
            <a:r>
              <a:rPr lang="en-US" sz="1800" dirty="0"/>
              <a:t>of the project. Where relevant this will include aspects related to licensing of services for future </a:t>
            </a:r>
            <a:r>
              <a:rPr lang="en-US" sz="1800" dirty="0" smtClean="0"/>
              <a:t>continued use.</a:t>
            </a:r>
          </a:p>
          <a:p>
            <a:endParaRPr lang="en-US" sz="2000" dirty="0" smtClean="0"/>
          </a:p>
          <a:p>
            <a:endParaRPr lang="en-US" sz="2000" dirty="0"/>
          </a:p>
          <a:p>
            <a:r>
              <a:rPr lang="en-US" sz="2200" b="1" dirty="0" smtClean="0"/>
              <a:t>WP5 objectives</a:t>
            </a:r>
          </a:p>
          <a:p>
            <a:pPr lvl="1"/>
            <a:r>
              <a:rPr lang="en-US" sz="1800" dirty="0" smtClean="0"/>
              <a:t>T5.1: Sustain </a:t>
            </a:r>
            <a:r>
              <a:rPr lang="en-US" sz="1800" dirty="0"/>
              <a:t>the core </a:t>
            </a:r>
            <a:r>
              <a:rPr lang="en-US" sz="1800" dirty="0" smtClean="0"/>
              <a:t>software;</a:t>
            </a:r>
          </a:p>
          <a:p>
            <a:pPr lvl="1"/>
            <a:r>
              <a:rPr lang="en-US" sz="1800" i="1" dirty="0" smtClean="0"/>
              <a:t>T5.2: Sustain </a:t>
            </a:r>
            <a:r>
              <a:rPr lang="en-US" sz="1800" i="1" dirty="0"/>
              <a:t>delivery of </a:t>
            </a:r>
            <a:r>
              <a:rPr lang="en-US" sz="1800" i="1" dirty="0" smtClean="0"/>
              <a:t>services;</a:t>
            </a:r>
          </a:p>
          <a:p>
            <a:pPr lvl="1"/>
            <a:r>
              <a:rPr lang="en-US" sz="1800" dirty="0" smtClean="0"/>
              <a:t>T5.3: Sustain </a:t>
            </a:r>
            <a:r>
              <a:rPr lang="en-US" sz="1800" dirty="0"/>
              <a:t>useful workflows</a:t>
            </a:r>
            <a:r>
              <a:rPr lang="en-US" sz="1800" dirty="0" smtClean="0"/>
              <a:t>;</a:t>
            </a:r>
          </a:p>
          <a:p>
            <a:pPr lvl="1"/>
            <a:r>
              <a:rPr lang="en-US" sz="1800" dirty="0" smtClean="0"/>
              <a:t>T5.4: Sustain </a:t>
            </a:r>
            <a:r>
              <a:rPr lang="en-US" sz="1800" dirty="0"/>
              <a:t>the support mechanism (</a:t>
            </a:r>
            <a:r>
              <a:rPr lang="en-US" sz="1800" dirty="0" err="1"/>
              <a:t>BioVeL</a:t>
            </a:r>
            <a:r>
              <a:rPr lang="en-US" sz="1800" dirty="0"/>
              <a:t> Specific Support Centre).</a:t>
            </a:r>
          </a:p>
        </p:txBody>
      </p:sp>
      <p:sp>
        <p:nvSpPr>
          <p:cNvPr id="4" name="Date Placeholder 3"/>
          <p:cNvSpPr>
            <a:spLocks noGrp="1"/>
          </p:cNvSpPr>
          <p:nvPr>
            <p:ph type="dt" sz="half" idx="10"/>
          </p:nvPr>
        </p:nvSpPr>
        <p:spPr/>
        <p:txBody>
          <a:bodyPr/>
          <a:lstStyle/>
          <a:p>
            <a:pPr>
              <a:defRPr/>
            </a:pPr>
            <a:fld id="{76DFFFA7-0224-6F4E-9214-2BCCFAE0D273}" type="datetime1">
              <a:rPr lang="en-US" smtClean="0"/>
              <a:t>3/28/2013</a:t>
            </a:fld>
            <a:endParaRPr lang="en-US" dirty="0"/>
          </a:p>
        </p:txBody>
      </p:sp>
      <p:sp>
        <p:nvSpPr>
          <p:cNvPr id="5" name="Footer Placeholder 4"/>
          <p:cNvSpPr>
            <a:spLocks noGrp="1"/>
          </p:cNvSpPr>
          <p:nvPr>
            <p:ph type="ftr" sz="quarter" idx="11"/>
          </p:nvPr>
        </p:nvSpPr>
        <p:spPr/>
        <p:txBody>
          <a:bodyPr/>
          <a:lstStyle/>
          <a:p>
            <a:pPr>
              <a:defRPr/>
            </a:pPr>
            <a:r>
              <a:rPr lang="en-US" smtClean="0"/>
              <a:t>BioVeL WP5 kick off meeting,  20130328 </a:t>
            </a:r>
            <a:endParaRPr lang="en-US" dirty="0"/>
          </a:p>
        </p:txBody>
      </p:sp>
      <p:sp>
        <p:nvSpPr>
          <p:cNvPr id="6" name="Slide Number Placeholder 5"/>
          <p:cNvSpPr>
            <a:spLocks noGrp="1"/>
          </p:cNvSpPr>
          <p:nvPr>
            <p:ph type="sldNum" sz="quarter" idx="12"/>
          </p:nvPr>
        </p:nvSpPr>
        <p:spPr/>
        <p:txBody>
          <a:bodyPr/>
          <a:lstStyle/>
          <a:p>
            <a:pPr>
              <a:defRPr/>
            </a:pPr>
            <a:fld id="{B0ADEF26-A65D-420E-806B-5DECF286FE21}" type="slidenum">
              <a:rPr lang="en-US" smtClean="0"/>
              <a:pPr>
                <a:defRPr/>
              </a:pPr>
              <a:t>2</a:t>
            </a:fld>
            <a:endParaRPr lang="en-US" dirty="0"/>
          </a:p>
        </p:txBody>
      </p:sp>
    </p:spTree>
    <p:extLst>
      <p:ext uri="{BB962C8B-B14F-4D97-AF65-F5344CB8AC3E}">
        <p14:creationId xmlns:p14="http://schemas.microsoft.com/office/powerpoint/2010/main" val="64226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T5.2 Sustain </a:t>
            </a:r>
            <a:r>
              <a:rPr lang="en-US" sz="3600" dirty="0" smtClean="0"/>
              <a:t>delivery of services</a:t>
            </a:r>
            <a:endParaRPr lang="en-US" sz="3600" dirty="0"/>
          </a:p>
        </p:txBody>
      </p:sp>
      <p:sp>
        <p:nvSpPr>
          <p:cNvPr id="3" name="Content Placeholder 2"/>
          <p:cNvSpPr>
            <a:spLocks noGrp="1"/>
          </p:cNvSpPr>
          <p:nvPr>
            <p:ph idx="1"/>
          </p:nvPr>
        </p:nvSpPr>
        <p:spPr>
          <a:xfrm>
            <a:off x="611188" y="1196752"/>
            <a:ext cx="8075612" cy="4525963"/>
          </a:xfrm>
        </p:spPr>
        <p:txBody>
          <a:bodyPr/>
          <a:lstStyle/>
          <a:p>
            <a:r>
              <a:rPr lang="en-US" sz="2200" b="1" dirty="0" smtClean="0"/>
              <a:t>Task objective</a:t>
            </a:r>
          </a:p>
          <a:p>
            <a:pPr lvl="1"/>
            <a:r>
              <a:rPr lang="en-US" sz="1800" dirty="0"/>
              <a:t>E</a:t>
            </a:r>
            <a:r>
              <a:rPr lang="en-US" sz="1800" dirty="0" smtClean="0"/>
              <a:t>xplore </a:t>
            </a:r>
            <a:r>
              <a:rPr lang="en-US" sz="1800" dirty="0"/>
              <a:t>questions associated with </a:t>
            </a:r>
            <a:r>
              <a:rPr lang="en-US" sz="1800" u="sng" dirty="0"/>
              <a:t>how the software services </a:t>
            </a:r>
            <a:r>
              <a:rPr lang="en-US" sz="1800" u="sng" dirty="0" smtClean="0"/>
              <a:t> (SS) </a:t>
            </a:r>
            <a:r>
              <a:rPr lang="en-US" sz="1800" dirty="0" smtClean="0"/>
              <a:t>being </a:t>
            </a:r>
            <a:r>
              <a:rPr lang="en-US" sz="1800" u="sng" dirty="0"/>
              <a:t>provided within the </a:t>
            </a:r>
            <a:r>
              <a:rPr lang="en-US" sz="1800" u="sng" dirty="0" smtClean="0"/>
              <a:t>community can </a:t>
            </a:r>
            <a:r>
              <a:rPr lang="en-US" sz="1800" u="sng" dirty="0"/>
              <a:t>be sustained </a:t>
            </a:r>
            <a:r>
              <a:rPr lang="en-US" sz="1800" dirty="0"/>
              <a:t>beyond the end of the project</a:t>
            </a:r>
            <a:r>
              <a:rPr lang="en-US" sz="1800" dirty="0" smtClean="0"/>
              <a:t>.</a:t>
            </a:r>
          </a:p>
          <a:p>
            <a:pPr lvl="1"/>
            <a:endParaRPr lang="en-US" sz="1800" dirty="0" smtClean="0"/>
          </a:p>
          <a:p>
            <a:r>
              <a:rPr lang="en-US" sz="2200" b="1" dirty="0" smtClean="0"/>
              <a:t>Topics to cover</a:t>
            </a:r>
            <a:endParaRPr lang="en-US" sz="2200" b="1" dirty="0"/>
          </a:p>
          <a:p>
            <a:pPr lvl="1"/>
            <a:r>
              <a:rPr lang="en-US" sz="1800" dirty="0" smtClean="0"/>
              <a:t>Encapsulation of SS into VMs</a:t>
            </a:r>
          </a:p>
          <a:p>
            <a:pPr lvl="1"/>
            <a:r>
              <a:rPr lang="en-US" sz="1800" dirty="0" smtClean="0"/>
              <a:t>Image provisioning: </a:t>
            </a:r>
            <a:r>
              <a:rPr lang="en-US" sz="1600" dirty="0" smtClean="0"/>
              <a:t>creation, monitoring, security, deployment, accounting</a:t>
            </a:r>
          </a:p>
          <a:p>
            <a:pPr lvl="1"/>
            <a:endParaRPr lang="en-US" sz="1600" dirty="0" smtClean="0"/>
          </a:p>
          <a:p>
            <a:r>
              <a:rPr lang="en-US" sz="2200" b="1" dirty="0" smtClean="0"/>
              <a:t>Outcome</a:t>
            </a:r>
            <a:endParaRPr lang="en-US" sz="2200" dirty="0" smtClean="0"/>
          </a:p>
          <a:p>
            <a:pPr lvl="1"/>
            <a:r>
              <a:rPr lang="en-US" sz="1800" dirty="0" smtClean="0"/>
              <a:t>EGI.eu as a resource provider</a:t>
            </a:r>
          </a:p>
          <a:p>
            <a:pPr lvl="1"/>
            <a:r>
              <a:rPr lang="en-US" sz="1800" dirty="0"/>
              <a:t>Deploy standardized VM hosting on partner </a:t>
            </a:r>
            <a:r>
              <a:rPr lang="en-US" sz="1800" dirty="0" smtClean="0"/>
              <a:t>sites</a:t>
            </a:r>
          </a:p>
          <a:p>
            <a:pPr lvl="1"/>
            <a:r>
              <a:rPr lang="en-US" sz="1800" dirty="0" smtClean="0"/>
              <a:t>Integrative approach with EGI.eu operational tools</a:t>
            </a:r>
          </a:p>
          <a:p>
            <a:pPr lvl="1"/>
            <a:r>
              <a:rPr lang="en-US" sz="1800" dirty="0" err="1" smtClean="0"/>
              <a:t>BioVeL</a:t>
            </a:r>
            <a:r>
              <a:rPr lang="en-US" sz="1800" dirty="0" smtClean="0"/>
              <a:t> appliance(s)</a:t>
            </a:r>
            <a:endParaRPr lang="en-US" sz="1800" dirty="0"/>
          </a:p>
        </p:txBody>
      </p:sp>
      <p:sp>
        <p:nvSpPr>
          <p:cNvPr id="4" name="Date Placeholder 3"/>
          <p:cNvSpPr>
            <a:spLocks noGrp="1"/>
          </p:cNvSpPr>
          <p:nvPr>
            <p:ph type="dt" sz="half" idx="10"/>
          </p:nvPr>
        </p:nvSpPr>
        <p:spPr/>
        <p:txBody>
          <a:bodyPr/>
          <a:lstStyle/>
          <a:p>
            <a:pPr>
              <a:defRPr/>
            </a:pPr>
            <a:fld id="{76DFFFA7-0224-6F4E-9214-2BCCFAE0D273}" type="datetime1">
              <a:rPr lang="en-US" smtClean="0"/>
              <a:t>3/28/2013</a:t>
            </a:fld>
            <a:endParaRPr lang="en-US" dirty="0"/>
          </a:p>
        </p:txBody>
      </p:sp>
      <p:sp>
        <p:nvSpPr>
          <p:cNvPr id="5" name="Footer Placeholder 4"/>
          <p:cNvSpPr>
            <a:spLocks noGrp="1"/>
          </p:cNvSpPr>
          <p:nvPr>
            <p:ph type="ftr" sz="quarter" idx="11"/>
          </p:nvPr>
        </p:nvSpPr>
        <p:spPr/>
        <p:txBody>
          <a:bodyPr/>
          <a:lstStyle/>
          <a:p>
            <a:pPr>
              <a:defRPr/>
            </a:pPr>
            <a:r>
              <a:rPr lang="en-US" smtClean="0"/>
              <a:t>BioVeL WP5 kick off meeting,  20130328 </a:t>
            </a:r>
            <a:endParaRPr lang="en-US" dirty="0"/>
          </a:p>
        </p:txBody>
      </p:sp>
      <p:sp>
        <p:nvSpPr>
          <p:cNvPr id="6" name="Slide Number Placeholder 5"/>
          <p:cNvSpPr>
            <a:spLocks noGrp="1"/>
          </p:cNvSpPr>
          <p:nvPr>
            <p:ph type="sldNum" sz="quarter" idx="12"/>
          </p:nvPr>
        </p:nvSpPr>
        <p:spPr/>
        <p:txBody>
          <a:bodyPr/>
          <a:lstStyle/>
          <a:p>
            <a:pPr>
              <a:defRPr/>
            </a:pPr>
            <a:fld id="{B0ADEF26-A65D-420E-806B-5DECF286FE21}" type="slidenum">
              <a:rPr lang="en-US" smtClean="0"/>
              <a:pPr>
                <a:defRPr/>
              </a:pPr>
              <a:t>3</a:t>
            </a:fld>
            <a:endParaRPr lang="en-US" dirty="0"/>
          </a:p>
        </p:txBody>
      </p:sp>
    </p:spTree>
    <p:extLst>
      <p:ext uri="{BB962C8B-B14F-4D97-AF65-F5344CB8AC3E}">
        <p14:creationId xmlns:p14="http://schemas.microsoft.com/office/powerpoint/2010/main" val="405617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BioVeL</a:t>
            </a:r>
            <a:r>
              <a:rPr lang="en-US" dirty="0" smtClean="0"/>
              <a:t> services usage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2464" y="1748096"/>
            <a:ext cx="5270016" cy="3841144"/>
          </a:xfrm>
        </p:spPr>
      </p:pic>
      <p:sp>
        <p:nvSpPr>
          <p:cNvPr id="4" name="Date Placeholder 3"/>
          <p:cNvSpPr>
            <a:spLocks noGrp="1"/>
          </p:cNvSpPr>
          <p:nvPr>
            <p:ph type="dt" sz="half" idx="10"/>
          </p:nvPr>
        </p:nvSpPr>
        <p:spPr/>
        <p:txBody>
          <a:bodyPr/>
          <a:lstStyle/>
          <a:p>
            <a:pPr>
              <a:defRPr/>
            </a:pPr>
            <a:fld id="{76DFFFA7-0224-6F4E-9214-2BCCFAE0D273}" type="datetime1">
              <a:rPr lang="en-US" smtClean="0"/>
              <a:t>3/28/2013</a:t>
            </a:fld>
            <a:endParaRPr lang="en-US" dirty="0"/>
          </a:p>
        </p:txBody>
      </p:sp>
      <p:sp>
        <p:nvSpPr>
          <p:cNvPr id="5" name="Footer Placeholder 4"/>
          <p:cNvSpPr>
            <a:spLocks noGrp="1"/>
          </p:cNvSpPr>
          <p:nvPr>
            <p:ph type="ftr" sz="quarter" idx="11"/>
          </p:nvPr>
        </p:nvSpPr>
        <p:spPr/>
        <p:txBody>
          <a:bodyPr/>
          <a:lstStyle/>
          <a:p>
            <a:pPr>
              <a:defRPr/>
            </a:pPr>
            <a:r>
              <a:rPr lang="en-US" smtClean="0"/>
              <a:t>BioVeL WP5 kick off meeting,  20130328 </a:t>
            </a:r>
            <a:endParaRPr lang="en-US" dirty="0"/>
          </a:p>
        </p:txBody>
      </p:sp>
      <p:sp>
        <p:nvSpPr>
          <p:cNvPr id="6" name="Slide Number Placeholder 5"/>
          <p:cNvSpPr>
            <a:spLocks noGrp="1"/>
          </p:cNvSpPr>
          <p:nvPr>
            <p:ph type="sldNum" sz="quarter" idx="12"/>
          </p:nvPr>
        </p:nvSpPr>
        <p:spPr/>
        <p:txBody>
          <a:bodyPr/>
          <a:lstStyle/>
          <a:p>
            <a:pPr>
              <a:defRPr/>
            </a:pPr>
            <a:fld id="{B0ADEF26-A65D-420E-806B-5DECF286FE21}" type="slidenum">
              <a:rPr lang="en-US" smtClean="0"/>
              <a:pPr>
                <a:defRPr/>
              </a:pPr>
              <a:t>4</a:t>
            </a:fld>
            <a:endParaRPr lang="en-US" dirty="0"/>
          </a:p>
        </p:txBody>
      </p:sp>
      <p:sp>
        <p:nvSpPr>
          <p:cNvPr id="12" name="Rounded Rectangle 11"/>
          <p:cNvSpPr/>
          <p:nvPr/>
        </p:nvSpPr>
        <p:spPr>
          <a:xfrm>
            <a:off x="755576" y="1988840"/>
            <a:ext cx="1584176" cy="720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Clients</a:t>
            </a:r>
            <a:endParaRPr lang="en-US" dirty="0"/>
          </a:p>
        </p:txBody>
      </p:sp>
      <p:sp>
        <p:nvSpPr>
          <p:cNvPr id="13" name="Rounded Rectangle 12"/>
          <p:cNvSpPr/>
          <p:nvPr/>
        </p:nvSpPr>
        <p:spPr>
          <a:xfrm>
            <a:off x="755576" y="4509120"/>
            <a:ext cx="1584176" cy="720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Resources</a:t>
            </a:r>
            <a:endParaRPr lang="en-US" dirty="0"/>
          </a:p>
        </p:txBody>
      </p:sp>
      <p:cxnSp>
        <p:nvCxnSpPr>
          <p:cNvPr id="22" name="Straight Connector 21"/>
          <p:cNvCxnSpPr>
            <a:stCxn id="12" idx="2"/>
            <a:endCxn id="13" idx="0"/>
          </p:cNvCxnSpPr>
          <p:nvPr/>
        </p:nvCxnSpPr>
        <p:spPr>
          <a:xfrm>
            <a:off x="1547664" y="2708920"/>
            <a:ext cx="0" cy="18002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581128"/>
            <a:ext cx="720080" cy="64807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WS</a:t>
            </a:r>
            <a:r>
              <a:rPr lang="en-US" sz="1200" baseline="-25000" dirty="0" smtClean="0"/>
              <a:t>1</a:t>
            </a:r>
            <a:endParaRPr lang="en-US" sz="1200" dirty="0"/>
          </a:p>
        </p:txBody>
      </p:sp>
      <p:sp>
        <p:nvSpPr>
          <p:cNvPr id="37" name="Oval 36"/>
          <p:cNvSpPr/>
          <p:nvPr/>
        </p:nvSpPr>
        <p:spPr>
          <a:xfrm>
            <a:off x="1187624" y="5085661"/>
            <a:ext cx="720080" cy="64807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t>
            </a:r>
            <a:endParaRPr lang="en-US" sz="1200" dirty="0"/>
          </a:p>
        </p:txBody>
      </p:sp>
      <p:sp>
        <p:nvSpPr>
          <p:cNvPr id="38" name="Oval 37"/>
          <p:cNvSpPr/>
          <p:nvPr/>
        </p:nvSpPr>
        <p:spPr>
          <a:xfrm>
            <a:off x="2195736" y="4545124"/>
            <a:ext cx="720080" cy="64807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WS</a:t>
            </a:r>
            <a:r>
              <a:rPr lang="en-US" sz="1200" baseline="-25000" dirty="0" err="1"/>
              <a:t>n</a:t>
            </a:r>
            <a:endParaRPr lang="en-US" sz="1200" dirty="0"/>
          </a:p>
        </p:txBody>
      </p:sp>
      <p:pic>
        <p:nvPicPr>
          <p:cNvPr id="40" name="Picture 39" descr="Untitl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109" y="1268760"/>
            <a:ext cx="1023611" cy="648072"/>
          </a:xfrm>
          <a:prstGeom prst="rect">
            <a:avLst/>
          </a:prstGeom>
        </p:spPr>
      </p:pic>
    </p:spTree>
    <p:extLst>
      <p:ext uri="{BB962C8B-B14F-4D97-AF65-F5344CB8AC3E}">
        <p14:creationId xmlns:p14="http://schemas.microsoft.com/office/powerpoint/2010/main" val="267403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EGI.eu as a resource provider</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fld id="{76DFFFA7-0224-6F4E-9214-2BCCFAE0D273}" type="datetime1">
              <a:rPr lang="en-US" smtClean="0"/>
              <a:t>3/28/2013</a:t>
            </a:fld>
            <a:endParaRPr lang="en-US" dirty="0"/>
          </a:p>
        </p:txBody>
      </p:sp>
      <p:sp>
        <p:nvSpPr>
          <p:cNvPr id="5" name="Footer Placeholder 4"/>
          <p:cNvSpPr>
            <a:spLocks noGrp="1"/>
          </p:cNvSpPr>
          <p:nvPr>
            <p:ph type="ftr" sz="quarter" idx="11"/>
          </p:nvPr>
        </p:nvSpPr>
        <p:spPr/>
        <p:txBody>
          <a:bodyPr/>
          <a:lstStyle/>
          <a:p>
            <a:pPr>
              <a:defRPr/>
            </a:pPr>
            <a:r>
              <a:rPr lang="en-US" smtClean="0"/>
              <a:t>BioVeL WP5 kick off meeting,  20130328 </a:t>
            </a:r>
            <a:endParaRPr lang="en-US" dirty="0"/>
          </a:p>
        </p:txBody>
      </p:sp>
      <p:sp>
        <p:nvSpPr>
          <p:cNvPr id="6" name="Slide Number Placeholder 5"/>
          <p:cNvSpPr>
            <a:spLocks noGrp="1"/>
          </p:cNvSpPr>
          <p:nvPr>
            <p:ph type="sldNum" sz="quarter" idx="12"/>
          </p:nvPr>
        </p:nvSpPr>
        <p:spPr/>
        <p:txBody>
          <a:bodyPr/>
          <a:lstStyle/>
          <a:p>
            <a:pPr>
              <a:defRPr/>
            </a:pPr>
            <a:fld id="{B0ADEF26-A65D-420E-806B-5DECF286FE21}" type="slidenum">
              <a:rPr lang="en-US" smtClean="0"/>
              <a:pPr>
                <a:defRPr/>
              </a:pPr>
              <a:t>5</a:t>
            </a:fld>
            <a:endParaRPr lang="en-US" dirty="0"/>
          </a:p>
        </p:txBody>
      </p:sp>
      <p:sp>
        <p:nvSpPr>
          <p:cNvPr id="7" name="Rounded Rectangle 6"/>
          <p:cNvSpPr/>
          <p:nvPr/>
        </p:nvSpPr>
        <p:spPr>
          <a:xfrm>
            <a:off x="977740" y="4869160"/>
            <a:ext cx="7200800" cy="720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EGI Resources (cores &amp; storage)</a:t>
            </a:r>
            <a:endParaRPr lang="en-US" dirty="0"/>
          </a:p>
        </p:txBody>
      </p:sp>
      <p:sp>
        <p:nvSpPr>
          <p:cNvPr id="8" name="Rounded Rectangle 7"/>
          <p:cNvSpPr/>
          <p:nvPr/>
        </p:nvSpPr>
        <p:spPr>
          <a:xfrm>
            <a:off x="971600" y="3933056"/>
            <a:ext cx="7200800" cy="720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EGI core infrastructure platform (operations tools)</a:t>
            </a:r>
            <a:endParaRPr lang="en-US" dirty="0"/>
          </a:p>
        </p:txBody>
      </p:sp>
      <p:sp>
        <p:nvSpPr>
          <p:cNvPr id="9" name="Rounded Rectangle 8"/>
          <p:cNvSpPr/>
          <p:nvPr/>
        </p:nvSpPr>
        <p:spPr>
          <a:xfrm>
            <a:off x="971600" y="3068960"/>
            <a:ext cx="3384376" cy="720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a:t>
            </a:r>
            <a:r>
              <a:rPr lang="en-US" sz="2000" dirty="0" smtClean="0"/>
              <a:t>loud infrastructure platform</a:t>
            </a:r>
            <a:endParaRPr lang="en-US" dirty="0"/>
          </a:p>
        </p:txBody>
      </p:sp>
      <p:sp>
        <p:nvSpPr>
          <p:cNvPr id="10" name="Rounded Rectangle 9"/>
          <p:cNvSpPr/>
          <p:nvPr/>
        </p:nvSpPr>
        <p:spPr>
          <a:xfrm>
            <a:off x="4499992" y="3079668"/>
            <a:ext cx="3672408" cy="720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Unified Middleware Distribution</a:t>
            </a:r>
            <a:endParaRPr lang="en-US" dirty="0"/>
          </a:p>
        </p:txBody>
      </p:sp>
      <p:pic>
        <p:nvPicPr>
          <p:cNvPr id="12" name="Picture 2" descr="http://t3.gstatic.com/images?q=tbn:ANd9GcRxZirNJaDSMBgCW8ttLiaq-lmmv6bSeXrnnzndTBhfMqJ4ELS7B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7924" y="1844824"/>
            <a:ext cx="936104" cy="93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116632"/>
            <a:ext cx="6840538" cy="865187"/>
          </a:xfrm>
        </p:spPr>
        <p:txBody>
          <a:bodyPr/>
          <a:lstStyle/>
          <a:p>
            <a:r>
              <a:rPr lang="en-US" sz="3200" dirty="0" smtClean="0"/>
              <a:t>EGI Cloud </a:t>
            </a:r>
            <a:r>
              <a:rPr lang="en-US" sz="3200" dirty="0" smtClean="0"/>
              <a:t>Infrastructure Platform</a:t>
            </a:r>
            <a:endParaRPr lang="en-US" sz="3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2120" y="1052736"/>
            <a:ext cx="3456384" cy="5152735"/>
          </a:xfrm>
        </p:spPr>
      </p:pic>
      <p:sp>
        <p:nvSpPr>
          <p:cNvPr id="4" name="Date Placeholder 3"/>
          <p:cNvSpPr>
            <a:spLocks noGrp="1"/>
          </p:cNvSpPr>
          <p:nvPr>
            <p:ph type="dt" sz="half" idx="10"/>
          </p:nvPr>
        </p:nvSpPr>
        <p:spPr/>
        <p:txBody>
          <a:bodyPr/>
          <a:lstStyle/>
          <a:p>
            <a:pPr>
              <a:defRPr/>
            </a:pPr>
            <a:fld id="{76DFFFA7-0224-6F4E-9214-2BCCFAE0D273}" type="datetime1">
              <a:rPr lang="en-US" smtClean="0"/>
              <a:t>3/28/2013</a:t>
            </a:fld>
            <a:endParaRPr lang="en-US" dirty="0"/>
          </a:p>
        </p:txBody>
      </p:sp>
      <p:sp>
        <p:nvSpPr>
          <p:cNvPr id="5" name="Footer Placeholder 4"/>
          <p:cNvSpPr>
            <a:spLocks noGrp="1"/>
          </p:cNvSpPr>
          <p:nvPr>
            <p:ph type="ftr" sz="quarter" idx="11"/>
          </p:nvPr>
        </p:nvSpPr>
        <p:spPr/>
        <p:txBody>
          <a:bodyPr/>
          <a:lstStyle/>
          <a:p>
            <a:pPr>
              <a:defRPr/>
            </a:pPr>
            <a:r>
              <a:rPr lang="en-US" smtClean="0"/>
              <a:t>BioVeL WP5 kick off meeting,  20130328 </a:t>
            </a:r>
            <a:endParaRPr lang="en-US" dirty="0"/>
          </a:p>
        </p:txBody>
      </p:sp>
      <p:sp>
        <p:nvSpPr>
          <p:cNvPr id="6" name="Slide Number Placeholder 5"/>
          <p:cNvSpPr>
            <a:spLocks noGrp="1"/>
          </p:cNvSpPr>
          <p:nvPr>
            <p:ph type="sldNum" sz="quarter" idx="12"/>
          </p:nvPr>
        </p:nvSpPr>
        <p:spPr/>
        <p:txBody>
          <a:bodyPr/>
          <a:lstStyle/>
          <a:p>
            <a:pPr>
              <a:defRPr/>
            </a:pPr>
            <a:fld id="{B0ADEF26-A65D-420E-806B-5DECF286FE21}" type="slidenum">
              <a:rPr lang="en-US" smtClean="0"/>
              <a:pPr>
                <a:defRPr/>
              </a:pPr>
              <a:t>6</a:t>
            </a:fld>
            <a:endParaRPr lang="en-US" dirty="0"/>
          </a:p>
        </p:txBody>
      </p:sp>
      <p:sp>
        <p:nvSpPr>
          <p:cNvPr id="8" name="Content Placeholder 2"/>
          <p:cNvSpPr txBox="1">
            <a:spLocks/>
          </p:cNvSpPr>
          <p:nvPr/>
        </p:nvSpPr>
        <p:spPr bwMode="auto">
          <a:xfrm>
            <a:off x="323528" y="1124744"/>
            <a:ext cx="5328592"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smtClean="0"/>
              <a:t>Federation</a:t>
            </a:r>
            <a:r>
              <a:rPr lang="en-US" sz="1600" dirty="0" smtClean="0"/>
              <a:t> of national/domain specific RPs</a:t>
            </a:r>
          </a:p>
          <a:p>
            <a:r>
              <a:rPr lang="en-US" sz="1600" b="1" dirty="0" smtClean="0"/>
              <a:t>Service-oriented </a:t>
            </a:r>
            <a:r>
              <a:rPr lang="en-US" sz="1600" b="1" dirty="0"/>
              <a:t>and on-demand</a:t>
            </a:r>
            <a:r>
              <a:rPr lang="en-US" sz="1600" dirty="0"/>
              <a:t> computing and data </a:t>
            </a:r>
            <a:r>
              <a:rPr lang="en-US" sz="1600" dirty="0" smtClean="0"/>
              <a:t>access </a:t>
            </a:r>
          </a:p>
          <a:p>
            <a:r>
              <a:rPr lang="en-US" sz="1600" b="1" dirty="0" smtClean="0"/>
              <a:t>Heterogeneous</a:t>
            </a:r>
            <a:r>
              <a:rPr lang="en-US" sz="1600" dirty="0" smtClean="0"/>
              <a:t> cloud infrastructures</a:t>
            </a:r>
          </a:p>
          <a:p>
            <a:r>
              <a:rPr lang="en-US" sz="1600" dirty="0" smtClean="0"/>
              <a:t>Access via </a:t>
            </a:r>
            <a:r>
              <a:rPr lang="en-US" sz="1600" b="1" dirty="0" smtClean="0"/>
              <a:t>standardized interfaces</a:t>
            </a:r>
          </a:p>
          <a:p>
            <a:r>
              <a:rPr lang="en-US" sz="1600" b="1" dirty="0" smtClean="0"/>
              <a:t>T</a:t>
            </a:r>
            <a:r>
              <a:rPr lang="en-US" sz="1600" b="1" dirty="0" smtClean="0"/>
              <a:t>est bed mode</a:t>
            </a:r>
            <a:r>
              <a:rPr lang="en-US" sz="1600" dirty="0" smtClean="0"/>
              <a:t> under integration </a:t>
            </a:r>
            <a:r>
              <a:rPr lang="en-US" sz="1600" dirty="0" smtClean="0"/>
              <a:t>with EGI production </a:t>
            </a:r>
            <a:r>
              <a:rPr lang="en-US" sz="1600" dirty="0" smtClean="0"/>
              <a:t>infrastructure</a:t>
            </a:r>
            <a:endParaRPr lang="en-US" sz="1600" dirty="0" smtClean="0"/>
          </a:p>
          <a:p>
            <a:r>
              <a:rPr lang="en-US" sz="1600" b="1" dirty="0" smtClean="0"/>
              <a:t>Key capabilities</a:t>
            </a:r>
          </a:p>
          <a:p>
            <a:pPr lvl="1"/>
            <a:r>
              <a:rPr lang="en-US" sz="1200" dirty="0" smtClean="0"/>
              <a:t>VM/Data management</a:t>
            </a:r>
          </a:p>
          <a:p>
            <a:pPr lvl="1"/>
            <a:r>
              <a:rPr lang="en-US" sz="1200" dirty="0" smtClean="0"/>
              <a:t>Accounting</a:t>
            </a:r>
          </a:p>
          <a:p>
            <a:pPr lvl="1"/>
            <a:r>
              <a:rPr lang="en-US" sz="1200" dirty="0" smtClean="0"/>
              <a:t>Service availability</a:t>
            </a:r>
          </a:p>
          <a:p>
            <a:pPr lvl="1"/>
            <a:r>
              <a:rPr lang="en-US" sz="1200" dirty="0" smtClean="0"/>
              <a:t>Monitoring</a:t>
            </a:r>
          </a:p>
          <a:p>
            <a:pPr lvl="1"/>
            <a:r>
              <a:rPr lang="en-US" sz="1200" dirty="0" smtClean="0"/>
              <a:t>Information discovery</a:t>
            </a:r>
          </a:p>
          <a:p>
            <a:pPr lvl="1"/>
            <a:r>
              <a:rPr lang="en-US" sz="1200" dirty="0" smtClean="0"/>
              <a:t>Authentication &amp; authorization</a:t>
            </a:r>
          </a:p>
          <a:p>
            <a:pPr lvl="1"/>
            <a:r>
              <a:rPr lang="en-US" sz="1200" dirty="0" smtClean="0"/>
              <a:t>VM sharing</a:t>
            </a:r>
          </a:p>
          <a:p>
            <a:pPr lvl="1"/>
            <a:r>
              <a:rPr lang="en-US" sz="1200" dirty="0" smtClean="0"/>
              <a:t>Networking</a:t>
            </a:r>
          </a:p>
          <a:p>
            <a:r>
              <a:rPr lang="en-US" sz="1600" dirty="0" smtClean="0"/>
              <a:t>Dedicated Cloud </a:t>
            </a:r>
            <a:r>
              <a:rPr lang="en-US" sz="1600" b="1" dirty="0" smtClean="0"/>
              <a:t>User Community Support Team</a:t>
            </a:r>
          </a:p>
          <a:p>
            <a:r>
              <a:rPr lang="en-US" sz="1600" b="1" dirty="0" smtClean="0"/>
              <a:t>Production mode </a:t>
            </a:r>
            <a:r>
              <a:rPr lang="en-US" sz="1600" dirty="0" smtClean="0"/>
              <a:t>after </a:t>
            </a:r>
            <a:r>
              <a:rPr lang="en-US" sz="1600" dirty="0" smtClean="0"/>
              <a:t>EGI.CF.2013, April </a:t>
            </a:r>
            <a:r>
              <a:rPr lang="en-US" sz="1600" dirty="0" smtClean="0"/>
              <a:t>2013</a:t>
            </a:r>
            <a:endParaRPr lang="en-US" sz="1600" dirty="0" smtClean="0"/>
          </a:p>
          <a:p>
            <a:pPr lvl="1"/>
            <a:endParaRPr lang="en-US" sz="1600" dirty="0" smtClean="0"/>
          </a:p>
          <a:p>
            <a:endParaRPr lang="en-US" sz="1600" dirty="0" smtClean="0"/>
          </a:p>
        </p:txBody>
      </p:sp>
      <p:sp>
        <p:nvSpPr>
          <p:cNvPr id="3" name="Rounded Rectangle 2"/>
          <p:cNvSpPr/>
          <p:nvPr/>
        </p:nvSpPr>
        <p:spPr>
          <a:xfrm>
            <a:off x="1835696" y="5805264"/>
            <a:ext cx="2664296" cy="432048"/>
          </a:xfrm>
          <a:prstGeom prst="round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3"/>
              </a:rPr>
              <a:t>http://go.egi.eu/cloud</a:t>
            </a:r>
            <a:endParaRPr lang="en-US" dirty="0"/>
          </a:p>
        </p:txBody>
      </p:sp>
    </p:spTree>
    <p:extLst>
      <p:ext uri="{BB962C8B-B14F-4D97-AF65-F5344CB8AC3E}">
        <p14:creationId xmlns:p14="http://schemas.microsoft.com/office/powerpoint/2010/main" val="41296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29" name="Rounded Rectangle 28"/>
          <p:cNvSpPr/>
          <p:nvPr/>
        </p:nvSpPr>
        <p:spPr>
          <a:xfrm>
            <a:off x="827584" y="1268760"/>
            <a:ext cx="1836674" cy="7200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myExperiment</a:t>
            </a:r>
            <a:endParaRPr lang="en-US" dirty="0"/>
          </a:p>
        </p:txBody>
      </p:sp>
      <p:sp>
        <p:nvSpPr>
          <p:cNvPr id="36" name="Rounded Rectangle 35"/>
          <p:cNvSpPr/>
          <p:nvPr/>
        </p:nvSpPr>
        <p:spPr>
          <a:xfrm>
            <a:off x="827584" y="2276872"/>
            <a:ext cx="1872208" cy="720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Desktop clients</a:t>
            </a:r>
            <a:endParaRPr lang="en-US" dirty="0"/>
          </a:p>
        </p:txBody>
      </p:sp>
      <p:grpSp>
        <p:nvGrpSpPr>
          <p:cNvPr id="17" name="Group 16"/>
          <p:cNvGrpSpPr/>
          <p:nvPr/>
        </p:nvGrpSpPr>
        <p:grpSpPr>
          <a:xfrm>
            <a:off x="6012160" y="1268760"/>
            <a:ext cx="2556869" cy="1955412"/>
            <a:chOff x="5516883" y="1268760"/>
            <a:chExt cx="2556869" cy="1955412"/>
          </a:xfrm>
        </p:grpSpPr>
        <p:sp>
          <p:nvSpPr>
            <p:cNvPr id="4" name="Cloud 3"/>
            <p:cNvSpPr/>
            <p:nvPr/>
          </p:nvSpPr>
          <p:spPr>
            <a:xfrm>
              <a:off x="5940152" y="1592796"/>
              <a:ext cx="2133600" cy="1405054"/>
            </a:xfrm>
            <a:prstGeom prst="cloud">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EC2 </a:t>
              </a:r>
              <a:endParaRPr lang="en-US" dirty="0"/>
            </a:p>
          </p:txBody>
        </p:sp>
        <p:sp>
          <p:nvSpPr>
            <p:cNvPr id="34" name="Rounded Rectangle 33"/>
            <p:cNvSpPr/>
            <p:nvPr/>
          </p:nvSpPr>
          <p:spPr>
            <a:xfrm>
              <a:off x="5876923" y="2770792"/>
              <a:ext cx="1152128" cy="453380"/>
            </a:xfrm>
            <a:prstGeom prst="round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Taverna</a:t>
              </a:r>
              <a:r>
                <a:rPr lang="en-US" sz="1200" dirty="0" smtClean="0"/>
                <a:t> Lite</a:t>
              </a:r>
              <a:endParaRPr lang="en-US" sz="1200" dirty="0"/>
            </a:p>
          </p:txBody>
        </p:sp>
        <p:sp>
          <p:nvSpPr>
            <p:cNvPr id="51" name="Oval 50"/>
            <p:cNvSpPr/>
            <p:nvPr/>
          </p:nvSpPr>
          <p:spPr>
            <a:xfrm>
              <a:off x="5516883" y="1956596"/>
              <a:ext cx="720080" cy="64807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WS</a:t>
              </a:r>
              <a:r>
                <a:rPr lang="en-US" sz="1200" baseline="-25000" dirty="0" smtClean="0"/>
                <a:t>1</a:t>
              </a:r>
              <a:endParaRPr lang="en-US" sz="1200" dirty="0"/>
            </a:p>
          </p:txBody>
        </p:sp>
        <p:sp>
          <p:nvSpPr>
            <p:cNvPr id="54" name="Oval 53"/>
            <p:cNvSpPr/>
            <p:nvPr/>
          </p:nvSpPr>
          <p:spPr>
            <a:xfrm>
              <a:off x="5970950" y="1268760"/>
              <a:ext cx="720080" cy="64807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WS</a:t>
              </a:r>
              <a:r>
                <a:rPr lang="en-US" sz="1200" baseline="-25000" dirty="0" err="1"/>
                <a:t>n</a:t>
              </a:r>
              <a:endParaRPr lang="en-US" sz="1200" dirty="0"/>
            </a:p>
          </p:txBody>
        </p:sp>
      </p:grpSp>
      <p:cxnSp>
        <p:nvCxnSpPr>
          <p:cNvPr id="27" name="Straight Arrow Connector 26"/>
          <p:cNvCxnSpPr>
            <a:stCxn id="29" idx="2"/>
            <a:endCxn id="36" idx="0"/>
          </p:cNvCxnSpPr>
          <p:nvPr/>
        </p:nvCxnSpPr>
        <p:spPr>
          <a:xfrm>
            <a:off x="1745921" y="1988840"/>
            <a:ext cx="17767" cy="2880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6" idx="3"/>
            <a:endCxn id="54" idx="2"/>
          </p:cNvCxnSpPr>
          <p:nvPr/>
        </p:nvCxnSpPr>
        <p:spPr>
          <a:xfrm flipV="1">
            <a:off x="2699792" y="1592796"/>
            <a:ext cx="3766435" cy="1044116"/>
          </a:xfrm>
          <a:prstGeom prst="straightConnector1">
            <a:avLst/>
          </a:prstGeom>
          <a:ln w="1905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6" idx="3"/>
            <a:endCxn id="51" idx="2"/>
          </p:cNvCxnSpPr>
          <p:nvPr/>
        </p:nvCxnSpPr>
        <p:spPr>
          <a:xfrm flipV="1">
            <a:off x="2699792" y="2280632"/>
            <a:ext cx="3312368" cy="356280"/>
          </a:xfrm>
          <a:prstGeom prst="straightConnector1">
            <a:avLst/>
          </a:prstGeom>
          <a:ln w="1905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6" idx="3"/>
            <a:endCxn id="68" idx="1"/>
          </p:cNvCxnSpPr>
          <p:nvPr/>
        </p:nvCxnSpPr>
        <p:spPr>
          <a:xfrm>
            <a:off x="2699792" y="2636912"/>
            <a:ext cx="3952675" cy="1103020"/>
          </a:xfrm>
          <a:prstGeom prst="straightConnector1">
            <a:avLst/>
          </a:prstGeom>
          <a:ln w="1905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36" idx="3"/>
            <a:endCxn id="66" idx="1"/>
          </p:cNvCxnSpPr>
          <p:nvPr/>
        </p:nvCxnSpPr>
        <p:spPr>
          <a:xfrm>
            <a:off x="2699792" y="2636912"/>
            <a:ext cx="3498608" cy="1790856"/>
          </a:xfrm>
          <a:prstGeom prst="straightConnector1">
            <a:avLst/>
          </a:prstGeom>
          <a:ln w="1905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7740352" y="3068960"/>
            <a:ext cx="0" cy="785497"/>
          </a:xfrm>
          <a:prstGeom prst="straightConnector1">
            <a:avLst/>
          </a:prstGeom>
          <a:ln w="19050">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7624" y="3172662"/>
            <a:ext cx="1128872" cy="616378"/>
          </a:xfrm>
          <a:prstGeom prst="rect">
            <a:avLst/>
          </a:prstGeom>
        </p:spPr>
      </p:pic>
      <p:grpSp>
        <p:nvGrpSpPr>
          <p:cNvPr id="16" name="Group 15"/>
          <p:cNvGrpSpPr/>
          <p:nvPr/>
        </p:nvGrpSpPr>
        <p:grpSpPr>
          <a:xfrm>
            <a:off x="6092947" y="3645024"/>
            <a:ext cx="2511501" cy="1955412"/>
            <a:chOff x="6192650" y="4113785"/>
            <a:chExt cx="2511501" cy="1955412"/>
          </a:xfrm>
        </p:grpSpPr>
        <p:sp>
          <p:nvSpPr>
            <p:cNvPr id="64" name="Cloud 63"/>
            <p:cNvSpPr/>
            <p:nvPr/>
          </p:nvSpPr>
          <p:spPr>
            <a:xfrm>
              <a:off x="6570551" y="4437821"/>
              <a:ext cx="2133600" cy="1405054"/>
            </a:xfrm>
            <a:prstGeom prst="cloud">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EGI </a:t>
              </a:r>
              <a:r>
                <a:rPr lang="en-US" dirty="0" err="1" smtClean="0"/>
                <a:t>FedCloud</a:t>
              </a:r>
              <a:r>
                <a:rPr lang="en-US" dirty="0" smtClean="0"/>
                <a:t> </a:t>
              </a:r>
              <a:endParaRPr lang="en-US" dirty="0"/>
            </a:p>
          </p:txBody>
        </p:sp>
        <p:sp>
          <p:nvSpPr>
            <p:cNvPr id="65" name="Rounded Rectangle 64"/>
            <p:cNvSpPr/>
            <p:nvPr/>
          </p:nvSpPr>
          <p:spPr>
            <a:xfrm>
              <a:off x="6552690" y="5615817"/>
              <a:ext cx="1152128" cy="453380"/>
            </a:xfrm>
            <a:prstGeom prst="round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Taverna</a:t>
              </a:r>
              <a:r>
                <a:rPr lang="en-US" sz="1200" dirty="0" smtClean="0"/>
                <a:t> Lite</a:t>
              </a:r>
              <a:endParaRPr lang="en-US" sz="1200" dirty="0"/>
            </a:p>
          </p:txBody>
        </p:sp>
        <p:sp>
          <p:nvSpPr>
            <p:cNvPr id="66" name="Oval 65"/>
            <p:cNvSpPr/>
            <p:nvPr/>
          </p:nvSpPr>
          <p:spPr>
            <a:xfrm>
              <a:off x="6192650" y="4801621"/>
              <a:ext cx="720080" cy="64807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WS</a:t>
              </a:r>
              <a:r>
                <a:rPr lang="en-US" sz="1200" baseline="-25000" dirty="0" smtClean="0"/>
                <a:t>1</a:t>
              </a:r>
              <a:endParaRPr lang="en-US" sz="1200" dirty="0"/>
            </a:p>
          </p:txBody>
        </p:sp>
        <p:sp>
          <p:nvSpPr>
            <p:cNvPr id="68" name="Oval 67"/>
            <p:cNvSpPr/>
            <p:nvPr/>
          </p:nvSpPr>
          <p:spPr>
            <a:xfrm>
              <a:off x="6646717" y="4113785"/>
              <a:ext cx="720080" cy="64807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WS</a:t>
              </a:r>
              <a:r>
                <a:rPr lang="en-US" sz="1200" baseline="-25000" dirty="0" err="1"/>
                <a:t>n</a:t>
              </a:r>
              <a:endParaRPr lang="en-US" sz="1200" dirty="0"/>
            </a:p>
          </p:txBody>
        </p:sp>
      </p:grpSp>
      <p:grpSp>
        <p:nvGrpSpPr>
          <p:cNvPr id="22" name="Group 21"/>
          <p:cNvGrpSpPr/>
          <p:nvPr/>
        </p:nvGrpSpPr>
        <p:grpSpPr>
          <a:xfrm>
            <a:off x="324554" y="3356992"/>
            <a:ext cx="3167326" cy="2382853"/>
            <a:chOff x="324554" y="3356992"/>
            <a:chExt cx="3167326" cy="2382853"/>
          </a:xfrm>
        </p:grpSpPr>
        <p:sp>
          <p:nvSpPr>
            <p:cNvPr id="93" name="Rounded Rectangle 92"/>
            <p:cNvSpPr/>
            <p:nvPr/>
          </p:nvSpPr>
          <p:spPr>
            <a:xfrm>
              <a:off x="324554" y="3356992"/>
              <a:ext cx="3167326" cy="2382853"/>
            </a:xfrm>
            <a:prstGeom prst="roundRect">
              <a:avLst/>
            </a:prstGeom>
            <a:noFill/>
            <a:ln>
              <a:solidFill>
                <a:schemeClr val="accent2">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77"/>
            <p:cNvGrpSpPr>
              <a:grpSpLocks/>
            </p:cNvGrpSpPr>
            <p:nvPr/>
          </p:nvGrpSpPr>
          <p:grpSpPr bwMode="auto">
            <a:xfrm>
              <a:off x="394847" y="4188278"/>
              <a:ext cx="2953705" cy="1274861"/>
              <a:chOff x="2980" y="2946"/>
              <a:chExt cx="1999" cy="1026"/>
            </a:xfrm>
          </p:grpSpPr>
          <p:grpSp>
            <p:nvGrpSpPr>
              <p:cNvPr id="67" name="Group 8"/>
              <p:cNvGrpSpPr>
                <a:grpSpLocks/>
              </p:cNvGrpSpPr>
              <p:nvPr/>
            </p:nvGrpSpPr>
            <p:grpSpPr bwMode="auto">
              <a:xfrm>
                <a:off x="3078" y="3245"/>
                <a:ext cx="510" cy="727"/>
                <a:chOff x="4128" y="2849"/>
                <a:chExt cx="510" cy="727"/>
              </a:xfrm>
            </p:grpSpPr>
            <p:pic>
              <p:nvPicPr>
                <p:cNvPr id="71" name="Picture 9" descr="j0223382"/>
                <p:cNvPicPr>
                  <a:picLocks noChangeAspect="1" noChangeArrowheads="1"/>
                </p:cNvPicPr>
                <p:nvPr/>
              </p:nvPicPr>
              <p:blipFill>
                <a:blip r:embed="rId5" cstate="print"/>
                <a:srcRect/>
                <a:stretch>
                  <a:fillRect/>
                </a:stretch>
              </p:blipFill>
              <p:spPr bwMode="auto">
                <a:xfrm>
                  <a:off x="4128" y="2849"/>
                  <a:ext cx="222" cy="439"/>
                </a:xfrm>
                <a:prstGeom prst="rect">
                  <a:avLst/>
                </a:prstGeom>
                <a:noFill/>
                <a:ln w="9525">
                  <a:noFill/>
                  <a:miter lim="800000"/>
                  <a:headEnd/>
                  <a:tailEnd/>
                </a:ln>
              </p:spPr>
            </p:pic>
            <p:pic>
              <p:nvPicPr>
                <p:cNvPr id="73" name="Picture 10" descr="j0223382"/>
                <p:cNvPicPr>
                  <a:picLocks noChangeAspect="1" noChangeArrowheads="1"/>
                </p:cNvPicPr>
                <p:nvPr/>
              </p:nvPicPr>
              <p:blipFill>
                <a:blip r:embed="rId5" cstate="print"/>
                <a:srcRect/>
                <a:stretch>
                  <a:fillRect/>
                </a:stretch>
              </p:blipFill>
              <p:spPr bwMode="auto">
                <a:xfrm>
                  <a:off x="4224" y="2945"/>
                  <a:ext cx="222" cy="439"/>
                </a:xfrm>
                <a:prstGeom prst="rect">
                  <a:avLst/>
                </a:prstGeom>
                <a:noFill/>
                <a:ln w="9525">
                  <a:noFill/>
                  <a:miter lim="800000"/>
                  <a:headEnd/>
                  <a:tailEnd/>
                </a:ln>
              </p:spPr>
            </p:pic>
            <p:pic>
              <p:nvPicPr>
                <p:cNvPr id="74" name="Picture 11" descr="j0223382"/>
                <p:cNvPicPr>
                  <a:picLocks noChangeAspect="1" noChangeArrowheads="1"/>
                </p:cNvPicPr>
                <p:nvPr/>
              </p:nvPicPr>
              <p:blipFill>
                <a:blip r:embed="rId5" cstate="print"/>
                <a:srcRect/>
                <a:stretch>
                  <a:fillRect/>
                </a:stretch>
              </p:blipFill>
              <p:spPr bwMode="auto">
                <a:xfrm>
                  <a:off x="4320" y="3041"/>
                  <a:ext cx="222" cy="439"/>
                </a:xfrm>
                <a:prstGeom prst="rect">
                  <a:avLst/>
                </a:prstGeom>
                <a:noFill/>
                <a:ln w="9525">
                  <a:noFill/>
                  <a:miter lim="800000"/>
                  <a:headEnd/>
                  <a:tailEnd/>
                </a:ln>
              </p:spPr>
            </p:pic>
            <p:pic>
              <p:nvPicPr>
                <p:cNvPr id="77" name="Picture 12" descr="j0223382"/>
                <p:cNvPicPr>
                  <a:picLocks noChangeAspect="1" noChangeArrowheads="1"/>
                </p:cNvPicPr>
                <p:nvPr/>
              </p:nvPicPr>
              <p:blipFill>
                <a:blip r:embed="rId5" cstate="print"/>
                <a:srcRect/>
                <a:stretch>
                  <a:fillRect/>
                </a:stretch>
              </p:blipFill>
              <p:spPr bwMode="auto">
                <a:xfrm>
                  <a:off x="4416" y="3137"/>
                  <a:ext cx="222" cy="439"/>
                </a:xfrm>
                <a:prstGeom prst="rect">
                  <a:avLst/>
                </a:prstGeom>
                <a:noFill/>
                <a:ln w="9525">
                  <a:noFill/>
                  <a:miter lim="800000"/>
                  <a:headEnd/>
                  <a:tailEnd/>
                </a:ln>
              </p:spPr>
            </p:pic>
          </p:grpSp>
          <p:sp>
            <p:nvSpPr>
              <p:cNvPr id="70" name="Text Box 16"/>
              <p:cNvSpPr txBox="1">
                <a:spLocks noChangeArrowheads="1"/>
              </p:cNvSpPr>
              <p:nvPr/>
            </p:nvSpPr>
            <p:spPr bwMode="auto">
              <a:xfrm>
                <a:off x="2980" y="2946"/>
                <a:ext cx="1999" cy="223"/>
              </a:xfrm>
              <a:prstGeom prst="rect">
                <a:avLst/>
              </a:prstGeom>
              <a:noFill/>
              <a:ln w="25400">
                <a:noFill/>
                <a:miter lim="800000"/>
                <a:headEnd type="none" w="sm" len="sm"/>
                <a:tailEnd type="none" w="sm" len="sm"/>
              </a:ln>
            </p:spPr>
            <p:txBody>
              <a:bodyPr wrap="square">
                <a:spAutoFit/>
              </a:bodyPr>
              <a:lstStyle/>
              <a:p>
                <a:pPr eaLnBrk="0" hangingPunct="0">
                  <a:spcBef>
                    <a:spcPct val="50000"/>
                  </a:spcBef>
                </a:pPr>
                <a:r>
                  <a:rPr lang="en-US" sz="1200" dirty="0">
                    <a:latin typeface="Comic Sans MS" pitchFamily="66" charset="0"/>
                  </a:rPr>
                  <a:t>Computing </a:t>
                </a:r>
                <a:r>
                  <a:rPr lang="en-US" sz="1200" dirty="0" smtClean="0">
                    <a:latin typeface="Comic Sans MS" pitchFamily="66" charset="0"/>
                  </a:rPr>
                  <a:t>service   Storage service</a:t>
                </a:r>
                <a:endParaRPr lang="fr-FR" sz="1200" dirty="0">
                  <a:latin typeface="Comic Sans MS" pitchFamily="66" charset="0"/>
                </a:endParaRPr>
              </a:p>
            </p:txBody>
          </p:sp>
        </p:grpSp>
        <p:grpSp>
          <p:nvGrpSpPr>
            <p:cNvPr id="78" name="Group 20"/>
            <p:cNvGrpSpPr>
              <a:grpSpLocks/>
            </p:cNvGrpSpPr>
            <p:nvPr/>
          </p:nvGrpSpPr>
          <p:grpSpPr bwMode="auto">
            <a:xfrm>
              <a:off x="1979712" y="4620344"/>
              <a:ext cx="1254125" cy="866775"/>
              <a:chOff x="4922" y="2664"/>
              <a:chExt cx="790" cy="546"/>
            </a:xfrm>
          </p:grpSpPr>
          <p:graphicFrame>
            <p:nvGraphicFramePr>
              <p:cNvPr id="79" name="Object 3"/>
              <p:cNvGraphicFramePr>
                <a:graphicFrameLocks noChangeAspect="1"/>
              </p:cNvGraphicFramePr>
              <p:nvPr/>
            </p:nvGraphicFramePr>
            <p:xfrm>
              <a:off x="5232" y="2700"/>
              <a:ext cx="384" cy="414"/>
            </p:xfrm>
            <a:graphic>
              <a:graphicData uri="http://schemas.openxmlformats.org/presentationml/2006/ole">
                <mc:AlternateContent xmlns:mc="http://schemas.openxmlformats.org/markup-compatibility/2006">
                  <mc:Choice xmlns:v="urn:schemas-microsoft-com:vml" Requires="v">
                    <p:oleObj spid="_x0000_s2076" name="Image Wang" r:id="rId6" imgW="609480" imgH="657360" progId="">
                      <p:embed/>
                    </p:oleObj>
                  </mc:Choice>
                  <mc:Fallback>
                    <p:oleObj name="Image Wang" r:id="rId6" imgW="609480" imgH="657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2" y="2700"/>
                            <a:ext cx="384" cy="41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rgbClr val="00279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 name="Object 4"/>
              <p:cNvGraphicFramePr>
                <a:graphicFrameLocks noChangeAspect="1"/>
              </p:cNvGraphicFramePr>
              <p:nvPr/>
            </p:nvGraphicFramePr>
            <p:xfrm>
              <a:off x="5328" y="2796"/>
              <a:ext cx="384" cy="414"/>
            </p:xfrm>
            <a:graphic>
              <a:graphicData uri="http://schemas.openxmlformats.org/presentationml/2006/ole">
                <mc:AlternateContent xmlns:mc="http://schemas.openxmlformats.org/markup-compatibility/2006">
                  <mc:Choice xmlns:v="urn:schemas-microsoft-com:vml" Requires="v">
                    <p:oleObj spid="_x0000_s2077" name="Image Wang" r:id="rId8" imgW="609480" imgH="657360" progId="">
                      <p:embed/>
                    </p:oleObj>
                  </mc:Choice>
                  <mc:Fallback>
                    <p:oleObj name="Image Wang" r:id="rId8" imgW="609480" imgH="657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8" y="2796"/>
                            <a:ext cx="384" cy="41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rgbClr val="00279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2" name="Picture 27" descr="j0223382"/>
              <p:cNvPicPr>
                <a:picLocks noChangeAspect="1" noChangeArrowheads="1"/>
              </p:cNvPicPr>
              <p:nvPr/>
            </p:nvPicPr>
            <p:blipFill>
              <a:blip r:embed="rId5" cstate="print"/>
              <a:srcRect/>
              <a:stretch>
                <a:fillRect/>
              </a:stretch>
            </p:blipFill>
            <p:spPr bwMode="auto">
              <a:xfrm>
                <a:off x="4922" y="2664"/>
                <a:ext cx="222" cy="439"/>
              </a:xfrm>
              <a:prstGeom prst="rect">
                <a:avLst/>
              </a:prstGeom>
              <a:noFill/>
              <a:ln w="9525">
                <a:noFill/>
                <a:miter lim="800000"/>
                <a:headEnd/>
                <a:tailEnd/>
              </a:ln>
            </p:spPr>
          </p:pic>
        </p:grpSp>
        <p:sp>
          <p:nvSpPr>
            <p:cNvPr id="85" name="Text Box 30"/>
            <p:cNvSpPr txBox="1">
              <a:spLocks noChangeArrowheads="1"/>
            </p:cNvSpPr>
            <p:nvPr/>
          </p:nvSpPr>
          <p:spPr bwMode="auto">
            <a:xfrm>
              <a:off x="395536" y="3573016"/>
              <a:ext cx="2807593" cy="336550"/>
            </a:xfrm>
            <a:prstGeom prst="rect">
              <a:avLst/>
            </a:prstGeom>
            <a:noFill/>
            <a:ln w="25400">
              <a:noFill/>
              <a:miter lim="800000"/>
              <a:headEnd type="none" w="sm" len="sm"/>
              <a:tailEnd type="none" w="sm" len="sm"/>
            </a:ln>
          </p:spPr>
          <p:txBody>
            <a:bodyPr wrap="square">
              <a:spAutoFit/>
            </a:bodyPr>
            <a:lstStyle/>
            <a:p>
              <a:pPr eaLnBrk="0" hangingPunct="0">
                <a:spcBef>
                  <a:spcPct val="50000"/>
                </a:spcBef>
              </a:pPr>
              <a:r>
                <a:rPr lang="en-US" sz="1600" dirty="0" err="1" smtClean="0">
                  <a:latin typeface="Comic Sans MS" pitchFamily="66" charset="0"/>
                </a:rPr>
                <a:t>BioVeL</a:t>
              </a:r>
              <a:r>
                <a:rPr lang="en-US" sz="1600" dirty="0" smtClean="0">
                  <a:latin typeface="Comic Sans MS" pitchFamily="66" charset="0"/>
                </a:rPr>
                <a:t> partners local farm</a:t>
              </a:r>
              <a:endParaRPr lang="fr-FR" sz="1600" dirty="0">
                <a:latin typeface="Comic Sans MS" pitchFamily="66" charset="0"/>
              </a:endParaRPr>
            </a:p>
          </p:txBody>
        </p:sp>
        <p:cxnSp>
          <p:nvCxnSpPr>
            <p:cNvPr id="86" name="Straight Connector 85"/>
            <p:cNvCxnSpPr/>
            <p:nvPr/>
          </p:nvCxnSpPr>
          <p:spPr>
            <a:xfrm>
              <a:off x="395536" y="3944491"/>
              <a:ext cx="295232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763688" y="4487391"/>
              <a:ext cx="0" cy="103488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cxnSp>
        <p:nvCxnSpPr>
          <p:cNvPr id="91" name="Straight Arrow Connector 90"/>
          <p:cNvCxnSpPr>
            <a:stCxn id="36" idx="2"/>
          </p:cNvCxnSpPr>
          <p:nvPr/>
        </p:nvCxnSpPr>
        <p:spPr>
          <a:xfrm>
            <a:off x="1763688" y="2996952"/>
            <a:ext cx="0" cy="360040"/>
          </a:xfrm>
          <a:prstGeom prst="straightConnector1">
            <a:avLst/>
          </a:prstGeom>
          <a:ln w="1905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3" idx="3"/>
            <a:endCxn id="47" idx="1"/>
          </p:cNvCxnSpPr>
          <p:nvPr/>
        </p:nvCxnSpPr>
        <p:spPr>
          <a:xfrm>
            <a:off x="3491880" y="4548419"/>
            <a:ext cx="843491" cy="2903"/>
          </a:xfrm>
          <a:prstGeom prst="straightConnector1">
            <a:avLst/>
          </a:prstGeom>
          <a:ln w="19050">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335371" y="3356992"/>
            <a:ext cx="1100725" cy="2388659"/>
            <a:chOff x="4335371" y="3848653"/>
            <a:chExt cx="1100725" cy="2388659"/>
          </a:xfrm>
        </p:grpSpPr>
        <p:sp>
          <p:nvSpPr>
            <p:cNvPr id="76" name="Rounded Rectangle 75"/>
            <p:cNvSpPr/>
            <p:nvPr/>
          </p:nvSpPr>
          <p:spPr>
            <a:xfrm>
              <a:off x="4392450" y="4077072"/>
              <a:ext cx="936104" cy="3607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SAM</a:t>
              </a:r>
              <a:endParaRPr lang="en-US" dirty="0"/>
            </a:p>
          </p:txBody>
        </p:sp>
        <p:sp>
          <p:nvSpPr>
            <p:cNvPr id="87" name="Rounded Rectangle 86"/>
            <p:cNvSpPr/>
            <p:nvPr/>
          </p:nvSpPr>
          <p:spPr>
            <a:xfrm>
              <a:off x="4392450" y="4589987"/>
              <a:ext cx="936104" cy="3607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APEL</a:t>
              </a:r>
              <a:endParaRPr lang="en-US" dirty="0"/>
            </a:p>
          </p:txBody>
        </p:sp>
        <p:sp>
          <p:nvSpPr>
            <p:cNvPr id="88" name="Rounded Rectangle 87"/>
            <p:cNvSpPr/>
            <p:nvPr/>
          </p:nvSpPr>
          <p:spPr>
            <a:xfrm>
              <a:off x="4392450" y="5102902"/>
              <a:ext cx="936104" cy="360749"/>
            </a:xfrm>
            <a:prstGeom prst="round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Repo</a:t>
              </a:r>
              <a:endParaRPr lang="en-US" dirty="0"/>
            </a:p>
          </p:txBody>
        </p:sp>
        <p:sp>
          <p:nvSpPr>
            <p:cNvPr id="89" name="Rounded Rectangle 88"/>
            <p:cNvSpPr/>
            <p:nvPr/>
          </p:nvSpPr>
          <p:spPr>
            <a:xfrm>
              <a:off x="4392450" y="5615817"/>
              <a:ext cx="936104" cy="360749"/>
            </a:xfrm>
            <a:prstGeom prst="round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a:r>
              <a:endParaRPr lang="en-US" dirty="0"/>
            </a:p>
          </p:txBody>
        </p:sp>
        <p:sp>
          <p:nvSpPr>
            <p:cNvPr id="47" name="Rounded Rectangle 46"/>
            <p:cNvSpPr/>
            <p:nvPr/>
          </p:nvSpPr>
          <p:spPr>
            <a:xfrm>
              <a:off x="4335371" y="3848653"/>
              <a:ext cx="1100725" cy="2388659"/>
            </a:xfrm>
            <a:prstGeom prst="roundRect">
              <a:avLst/>
            </a:prstGeom>
            <a:noFill/>
            <a:ln>
              <a:solidFill>
                <a:schemeClr val="accent2">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9" name="Straight Arrow Connector 48"/>
          <p:cNvCxnSpPr>
            <a:stCxn id="47" idx="3"/>
          </p:cNvCxnSpPr>
          <p:nvPr/>
        </p:nvCxnSpPr>
        <p:spPr>
          <a:xfrm flipV="1">
            <a:off x="5436096" y="4545517"/>
            <a:ext cx="534854" cy="5805"/>
          </a:xfrm>
          <a:prstGeom prst="straightConnector1">
            <a:avLst/>
          </a:prstGeom>
          <a:ln w="19050">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4" name="Title 1"/>
          <p:cNvSpPr txBox="1">
            <a:spLocks/>
          </p:cNvSpPr>
          <p:nvPr/>
        </p:nvSpPr>
        <p:spPr bwMode="auto">
          <a:xfrm>
            <a:off x="2276475" y="115541"/>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a:lstStyle>
          <a:p>
            <a:r>
              <a:rPr lang="en-US" dirty="0" smtClean="0"/>
              <a:t>Hosting </a:t>
            </a:r>
            <a:r>
              <a:rPr lang="en-US" dirty="0" err="1" smtClean="0"/>
              <a:t>BioVeL</a:t>
            </a:r>
            <a:r>
              <a:rPr lang="en-US" dirty="0" smtClean="0"/>
              <a:t> WS</a:t>
            </a:r>
            <a:endParaRPr lang="en-US" dirty="0"/>
          </a:p>
        </p:txBody>
      </p:sp>
    </p:spTree>
    <p:extLst>
      <p:ext uri="{BB962C8B-B14F-4D97-AF65-F5344CB8AC3E}">
        <p14:creationId xmlns:p14="http://schemas.microsoft.com/office/powerpoint/2010/main" val="386455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Web service integration: OMWS+</a:t>
            </a:r>
            <a:endParaRPr lang="en-US" sz="3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7923" y="1567333"/>
            <a:ext cx="4802549" cy="4525963"/>
          </a:xfrm>
        </p:spPr>
      </p:pic>
      <p:sp>
        <p:nvSpPr>
          <p:cNvPr id="4" name="Date Placeholder 3"/>
          <p:cNvSpPr>
            <a:spLocks noGrp="1"/>
          </p:cNvSpPr>
          <p:nvPr>
            <p:ph type="dt" sz="half" idx="10"/>
          </p:nvPr>
        </p:nvSpPr>
        <p:spPr/>
        <p:txBody>
          <a:bodyPr/>
          <a:lstStyle/>
          <a:p>
            <a:pPr>
              <a:defRPr/>
            </a:pPr>
            <a:fld id="{76DFFFA7-0224-6F4E-9214-2BCCFAE0D273}" type="datetime1">
              <a:rPr lang="en-US" smtClean="0"/>
              <a:t>3/28/2013</a:t>
            </a:fld>
            <a:endParaRPr lang="en-US" dirty="0"/>
          </a:p>
        </p:txBody>
      </p:sp>
      <p:sp>
        <p:nvSpPr>
          <p:cNvPr id="5" name="Footer Placeholder 4"/>
          <p:cNvSpPr>
            <a:spLocks noGrp="1"/>
          </p:cNvSpPr>
          <p:nvPr>
            <p:ph type="ftr" sz="quarter" idx="11"/>
          </p:nvPr>
        </p:nvSpPr>
        <p:spPr/>
        <p:txBody>
          <a:bodyPr/>
          <a:lstStyle/>
          <a:p>
            <a:pPr>
              <a:defRPr/>
            </a:pPr>
            <a:r>
              <a:rPr lang="en-US" smtClean="0"/>
              <a:t>BioVeL WP5 kick off meeting,  20130328 </a:t>
            </a:r>
            <a:endParaRPr lang="en-US" dirty="0"/>
          </a:p>
        </p:txBody>
      </p:sp>
      <p:sp>
        <p:nvSpPr>
          <p:cNvPr id="6" name="Slide Number Placeholder 5"/>
          <p:cNvSpPr>
            <a:spLocks noGrp="1"/>
          </p:cNvSpPr>
          <p:nvPr>
            <p:ph type="sldNum" sz="quarter" idx="12"/>
          </p:nvPr>
        </p:nvSpPr>
        <p:spPr/>
        <p:txBody>
          <a:bodyPr/>
          <a:lstStyle/>
          <a:p>
            <a:pPr>
              <a:defRPr/>
            </a:pPr>
            <a:fld id="{B0ADEF26-A65D-420E-806B-5DECF286FE21}" type="slidenum">
              <a:rPr lang="en-US" smtClean="0"/>
              <a:pPr>
                <a:defRPr/>
              </a:pPr>
              <a:t>8</a:t>
            </a:fld>
            <a:endParaRPr lang="en-US" dirty="0"/>
          </a:p>
        </p:txBody>
      </p:sp>
      <p:pic>
        <p:nvPicPr>
          <p:cNvPr id="8" name="Picture 2" descr="http://t3.gstatic.com/images?q=tbn:ANd9GcRxZirNJaDSMBgCW8ttLiaq-lmmv6bSeXrnnzndTBhfMqJ4ELS7B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248024"/>
            <a:ext cx="936104" cy="93610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2339752" y="1716076"/>
            <a:ext cx="1512168" cy="0"/>
          </a:xfrm>
          <a:prstGeom prst="straightConnector1">
            <a:avLst/>
          </a:prstGeom>
          <a:ln w="1905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bwMode="auto">
          <a:xfrm>
            <a:off x="251520" y="2636912"/>
            <a:ext cx="345638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E</a:t>
            </a:r>
            <a:r>
              <a:rPr lang="en-US" sz="1600" dirty="0" smtClean="0"/>
              <a:t>nabled end-point</a:t>
            </a:r>
          </a:p>
          <a:p>
            <a:r>
              <a:rPr lang="en-US" sz="1600" dirty="0" smtClean="0"/>
              <a:t>VRE/legacy clients support</a:t>
            </a:r>
          </a:p>
          <a:p>
            <a:r>
              <a:rPr lang="en-US" sz="1600" dirty="0" smtClean="0"/>
              <a:t>Dispatcher to ≠ infrastructures</a:t>
            </a:r>
          </a:p>
          <a:p>
            <a:r>
              <a:rPr lang="en-US" sz="1600" dirty="0" smtClean="0"/>
              <a:t>Standard cloud connectors</a:t>
            </a:r>
          </a:p>
          <a:p>
            <a:r>
              <a:rPr lang="en-US" sz="1600" dirty="0" smtClean="0"/>
              <a:t>Dynamically deployed VMs</a:t>
            </a:r>
            <a:endParaRPr lang="en-US" sz="1600" dirty="0"/>
          </a:p>
        </p:txBody>
      </p:sp>
      <p:sp>
        <p:nvSpPr>
          <p:cNvPr id="3" name="TextBox 2"/>
          <p:cNvSpPr txBox="1"/>
          <p:nvPr/>
        </p:nvSpPr>
        <p:spPr>
          <a:xfrm>
            <a:off x="4082637" y="1124744"/>
            <a:ext cx="4809843" cy="369332"/>
          </a:xfrm>
          <a:prstGeom prst="rect">
            <a:avLst/>
          </a:prstGeom>
          <a:noFill/>
        </p:spPr>
        <p:txBody>
          <a:bodyPr wrap="none" rtlCol="0">
            <a:spAutoFit/>
          </a:bodyPr>
          <a:lstStyle/>
          <a:p>
            <a:r>
              <a:rPr lang="en-US" dirty="0">
                <a:hlinkClick r:id="rId4"/>
              </a:rPr>
              <a:t>http://omws.i3m.upv.es/enmws/omwsext/enm</a:t>
            </a:r>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65" y="5661248"/>
            <a:ext cx="1176907" cy="50405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9245" y="5517070"/>
            <a:ext cx="510507" cy="648234"/>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5848" y="5625245"/>
            <a:ext cx="680475" cy="540059"/>
          </a:xfrm>
          <a:prstGeom prst="rect">
            <a:avLst/>
          </a:prstGeom>
        </p:spPr>
      </p:pic>
    </p:spTree>
    <p:extLst>
      <p:ext uri="{BB962C8B-B14F-4D97-AF65-F5344CB8AC3E}">
        <p14:creationId xmlns:p14="http://schemas.microsoft.com/office/powerpoint/2010/main" val="404682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Final notes (1/2)</a:t>
            </a:r>
            <a:endParaRPr lang="en-US" sz="4000" dirty="0"/>
          </a:p>
        </p:txBody>
      </p:sp>
      <p:sp>
        <p:nvSpPr>
          <p:cNvPr id="3" name="Content Placeholder 2"/>
          <p:cNvSpPr>
            <a:spLocks noGrp="1"/>
          </p:cNvSpPr>
          <p:nvPr>
            <p:ph idx="1"/>
          </p:nvPr>
        </p:nvSpPr>
        <p:spPr>
          <a:xfrm>
            <a:off x="323528" y="1196752"/>
            <a:ext cx="8568952" cy="4896543"/>
          </a:xfrm>
        </p:spPr>
        <p:txBody>
          <a:bodyPr/>
          <a:lstStyle/>
          <a:p>
            <a:r>
              <a:rPr lang="en-US" sz="2000" b="1" dirty="0" smtClean="0"/>
              <a:t>Encapsulation </a:t>
            </a:r>
            <a:r>
              <a:rPr lang="en-US" sz="2000" b="1" dirty="0"/>
              <a:t>of SS into </a:t>
            </a:r>
            <a:r>
              <a:rPr lang="en-US" sz="2000" b="1" dirty="0" smtClean="0"/>
              <a:t>VMs</a:t>
            </a:r>
          </a:p>
          <a:p>
            <a:pPr lvl="1"/>
            <a:r>
              <a:rPr lang="en-US" sz="1600" dirty="0" smtClean="0"/>
              <a:t>OMWS as an example: WS and Cloud RP’s involved</a:t>
            </a:r>
            <a:endParaRPr lang="en-US" sz="1600" dirty="0"/>
          </a:p>
          <a:p>
            <a:r>
              <a:rPr lang="en-US" sz="2000" b="1" dirty="0"/>
              <a:t>Image provisioning: </a:t>
            </a:r>
            <a:r>
              <a:rPr lang="en-US" sz="1800" dirty="0"/>
              <a:t>creation, monitoring, security, deployment, </a:t>
            </a:r>
            <a:r>
              <a:rPr lang="en-US" sz="1800" dirty="0" smtClean="0"/>
              <a:t>accounting</a:t>
            </a:r>
          </a:p>
          <a:p>
            <a:pPr lvl="1"/>
            <a:r>
              <a:rPr lang="en-US" sz="1600" dirty="0" smtClean="0"/>
              <a:t>OMWS as an example</a:t>
            </a:r>
          </a:p>
          <a:p>
            <a:pPr lvl="1"/>
            <a:endParaRPr lang="en-US" sz="1600" dirty="0" smtClean="0"/>
          </a:p>
          <a:p>
            <a:r>
              <a:rPr lang="en-US" sz="2000" b="1" dirty="0"/>
              <a:t>EGI.eu as a resource provider</a:t>
            </a:r>
          </a:p>
          <a:p>
            <a:pPr lvl="1"/>
            <a:r>
              <a:rPr lang="en-US" sz="1600" dirty="0" err="1"/>
              <a:t>FedCloud</a:t>
            </a:r>
            <a:r>
              <a:rPr lang="en-US" sz="1600" dirty="0"/>
              <a:t> going into production</a:t>
            </a:r>
          </a:p>
          <a:p>
            <a:pPr lvl="1"/>
            <a:r>
              <a:rPr lang="en-US" sz="1600" dirty="0"/>
              <a:t>Federated concept model </a:t>
            </a:r>
            <a:r>
              <a:rPr lang="en-US" sz="1600" dirty="0" smtClean="0"/>
              <a:t>is proving to </a:t>
            </a:r>
            <a:r>
              <a:rPr lang="en-US" sz="1600" dirty="0"/>
              <a:t>work</a:t>
            </a:r>
          </a:p>
          <a:p>
            <a:r>
              <a:rPr lang="en-US" sz="2000" b="1" dirty="0"/>
              <a:t>Deploy standardized VM hosting on partner sites</a:t>
            </a:r>
          </a:p>
          <a:p>
            <a:pPr lvl="1"/>
            <a:r>
              <a:rPr lang="en-US" sz="1600" dirty="0"/>
              <a:t>Why not joining the EGI </a:t>
            </a:r>
            <a:r>
              <a:rPr lang="en-US" sz="1600" dirty="0" err="1" smtClean="0"/>
              <a:t>FedCloud</a:t>
            </a:r>
            <a:r>
              <a:rPr lang="en-US" sz="1600" dirty="0" smtClean="0"/>
              <a:t> as RPs?</a:t>
            </a:r>
            <a:endParaRPr lang="en-US" sz="1600" dirty="0"/>
          </a:p>
          <a:p>
            <a:r>
              <a:rPr lang="en-US" sz="2000" b="1" dirty="0"/>
              <a:t>Integrative approach with EGI.eu operational tools</a:t>
            </a:r>
          </a:p>
          <a:p>
            <a:pPr lvl="1"/>
            <a:r>
              <a:rPr lang="en-US" sz="1600" dirty="0"/>
              <a:t>Key operational capabilities are available across the </a:t>
            </a:r>
            <a:r>
              <a:rPr lang="en-US" sz="1600" dirty="0" smtClean="0"/>
              <a:t>federation out the box</a:t>
            </a:r>
          </a:p>
          <a:p>
            <a:pPr lvl="1"/>
            <a:r>
              <a:rPr lang="en-US" sz="1600" dirty="0" smtClean="0"/>
              <a:t>Adding custom services under evaluation/assessment</a:t>
            </a:r>
            <a:endParaRPr lang="en-US" sz="1600" dirty="0"/>
          </a:p>
          <a:p>
            <a:r>
              <a:rPr lang="en-US" sz="2000" b="1" dirty="0" err="1"/>
              <a:t>BioVeL</a:t>
            </a:r>
            <a:r>
              <a:rPr lang="en-US" sz="2000" b="1" dirty="0"/>
              <a:t> appliance(s)</a:t>
            </a:r>
          </a:p>
          <a:p>
            <a:pPr lvl="1"/>
            <a:r>
              <a:rPr lang="en-US" sz="1600" dirty="0"/>
              <a:t>The </a:t>
            </a:r>
            <a:r>
              <a:rPr lang="en-US" sz="1600" dirty="0" err="1"/>
              <a:t>FedCloud</a:t>
            </a:r>
            <a:r>
              <a:rPr lang="en-US" sz="1600" dirty="0"/>
              <a:t> is working on a </a:t>
            </a:r>
            <a:r>
              <a:rPr lang="en-US" sz="1600" dirty="0" smtClean="0"/>
              <a:t>repository/meta-data catalogue</a:t>
            </a:r>
            <a:endParaRPr lang="en-US" sz="2000" dirty="0"/>
          </a:p>
          <a:p>
            <a:endParaRPr lang="en-US" sz="2000" dirty="0"/>
          </a:p>
          <a:p>
            <a:pPr lvl="1"/>
            <a:endParaRPr lang="en-US" sz="2000" dirty="0"/>
          </a:p>
        </p:txBody>
      </p:sp>
      <p:sp>
        <p:nvSpPr>
          <p:cNvPr id="4" name="Date Placeholder 3"/>
          <p:cNvSpPr>
            <a:spLocks noGrp="1"/>
          </p:cNvSpPr>
          <p:nvPr>
            <p:ph type="dt" sz="half" idx="10"/>
          </p:nvPr>
        </p:nvSpPr>
        <p:spPr/>
        <p:txBody>
          <a:bodyPr/>
          <a:lstStyle/>
          <a:p>
            <a:pPr>
              <a:defRPr/>
            </a:pPr>
            <a:fld id="{76DFFFA7-0224-6F4E-9214-2BCCFAE0D273}" type="datetime1">
              <a:rPr lang="en-US" smtClean="0"/>
              <a:t>3/28/2013</a:t>
            </a:fld>
            <a:endParaRPr lang="en-US" dirty="0"/>
          </a:p>
        </p:txBody>
      </p:sp>
      <p:sp>
        <p:nvSpPr>
          <p:cNvPr id="5" name="Footer Placeholder 4"/>
          <p:cNvSpPr>
            <a:spLocks noGrp="1"/>
          </p:cNvSpPr>
          <p:nvPr>
            <p:ph type="ftr" sz="quarter" idx="11"/>
          </p:nvPr>
        </p:nvSpPr>
        <p:spPr/>
        <p:txBody>
          <a:bodyPr/>
          <a:lstStyle/>
          <a:p>
            <a:pPr>
              <a:defRPr/>
            </a:pPr>
            <a:r>
              <a:rPr lang="en-US" dirty="0" err="1" smtClean="0"/>
              <a:t>BioVeL</a:t>
            </a:r>
            <a:r>
              <a:rPr lang="en-US" dirty="0" smtClean="0"/>
              <a:t> WP5 kick off meeting,  20130328 </a:t>
            </a:r>
            <a:endParaRPr lang="en-US" dirty="0"/>
          </a:p>
        </p:txBody>
      </p:sp>
      <p:sp>
        <p:nvSpPr>
          <p:cNvPr id="6" name="Slide Number Placeholder 5"/>
          <p:cNvSpPr>
            <a:spLocks noGrp="1"/>
          </p:cNvSpPr>
          <p:nvPr>
            <p:ph type="sldNum" sz="quarter" idx="12"/>
          </p:nvPr>
        </p:nvSpPr>
        <p:spPr/>
        <p:txBody>
          <a:bodyPr/>
          <a:lstStyle/>
          <a:p>
            <a:pPr>
              <a:defRPr/>
            </a:pPr>
            <a:fld id="{B0ADEF26-A65D-420E-806B-5DECF286FE21}" type="slidenum">
              <a:rPr lang="en-US" smtClean="0"/>
              <a:pPr>
                <a:defRPr/>
              </a:pPr>
              <a:t>9</a:t>
            </a:fld>
            <a:endParaRPr lang="en-US" dirty="0"/>
          </a:p>
        </p:txBody>
      </p:sp>
    </p:spTree>
    <p:extLst>
      <p:ext uri="{BB962C8B-B14F-4D97-AF65-F5344CB8AC3E}">
        <p14:creationId xmlns:p14="http://schemas.microsoft.com/office/powerpoint/2010/main" val="234140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EGI-InSPIRE-Slide-Template_v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EGI-InSPIRE-Slide-Template_v4.potx</Template>
  <TotalTime>3153</TotalTime>
  <Words>951</Words>
  <Application>Microsoft Office PowerPoint</Application>
  <PresentationFormat>On-screen Show (4:3)</PresentationFormat>
  <Paragraphs>188</Paragraphs>
  <Slides>12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EGI-InSPIRE-Slide-Template_v4</vt:lpstr>
      <vt:lpstr>Image Wang</vt:lpstr>
      <vt:lpstr>EGI.eu supporting</vt:lpstr>
      <vt:lpstr>BioVeL WP5</vt:lpstr>
      <vt:lpstr>T5.2 Sustain delivery of services</vt:lpstr>
      <vt:lpstr>BioVeL services usage</vt:lpstr>
      <vt:lpstr>EGI.eu as a resource provider</vt:lpstr>
      <vt:lpstr>EGI Cloud Infrastructure Platform</vt:lpstr>
      <vt:lpstr> </vt:lpstr>
      <vt:lpstr>Web service integration: OMWS+</vt:lpstr>
      <vt:lpstr>Final notes (1/2)</vt:lpstr>
      <vt:lpstr>Final notes (2/2)</vt:lpstr>
      <vt:lpstr>Xtra</vt:lpstr>
      <vt:lpstr>Public &amp; industry standards</vt:lpstr>
    </vt:vector>
  </TitlesOfParts>
  <Company>Nikhef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EGI-InSPIRE Project Office</dc:creator>
  <cp:lastModifiedBy>nuno.ferreira@egi.eu</cp:lastModifiedBy>
  <cp:revision>121</cp:revision>
  <cp:lastPrinted>2013-03-28T13:45:54Z</cp:lastPrinted>
  <dcterms:created xsi:type="dcterms:W3CDTF">2010-09-03T12:01:03Z</dcterms:created>
  <dcterms:modified xsi:type="dcterms:W3CDTF">2013-03-28T13:46:00Z</dcterms:modified>
</cp:coreProperties>
</file>