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  <p:sldMasterId id="2147483697" r:id="rId4"/>
  </p:sldMasterIdLst>
  <p:notesMasterIdLst>
    <p:notesMasterId r:id="rId23"/>
  </p:notesMasterIdLst>
  <p:handoutMasterIdLst>
    <p:handoutMasterId r:id="rId24"/>
  </p:handoutMasterIdLst>
  <p:sldIdLst>
    <p:sldId id="338" r:id="rId5"/>
    <p:sldId id="496" r:id="rId6"/>
    <p:sldId id="377" r:id="rId7"/>
    <p:sldId id="512" r:id="rId8"/>
    <p:sldId id="379" r:id="rId9"/>
    <p:sldId id="380" r:id="rId10"/>
    <p:sldId id="515" r:id="rId11"/>
    <p:sldId id="510" r:id="rId12"/>
    <p:sldId id="516" r:id="rId13"/>
    <p:sldId id="514" r:id="rId14"/>
    <p:sldId id="487" r:id="rId15"/>
    <p:sldId id="517" r:id="rId16"/>
    <p:sldId id="491" r:id="rId17"/>
    <p:sldId id="505" r:id="rId18"/>
    <p:sldId id="499" r:id="rId19"/>
    <p:sldId id="520" r:id="rId20"/>
    <p:sldId id="504" r:id="rId21"/>
    <p:sldId id="484" r:id="rId22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80225E"/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 autoAdjust="0"/>
    <p:restoredTop sz="85422" autoAdjust="0"/>
  </p:normalViewPr>
  <p:slideViewPr>
    <p:cSldViewPr showGuides="1">
      <p:cViewPr>
        <p:scale>
          <a:sx n="40" d="100"/>
          <a:sy n="40" d="100"/>
        </p:scale>
        <p:origin x="-192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4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E0F8E-1B27-4B4E-AF19-1356F2F1A2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33DF70-F0CA-4495-B5DF-9A949E661BEE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Open </a:t>
          </a:r>
          <a:r>
            <a:rPr lang="fr-BE" b="1" dirty="0" err="1" smtClean="0">
              <a:solidFill>
                <a:srgbClr val="002060"/>
              </a:solidFill>
            </a:rPr>
            <a:t>research</a:t>
          </a:r>
          <a:r>
            <a:rPr lang="fr-BE" b="1" dirty="0" smtClean="0">
              <a:solidFill>
                <a:srgbClr val="002060"/>
              </a:solidFill>
            </a:rPr>
            <a:t> data</a:t>
          </a:r>
          <a:endParaRPr lang="en-GB" b="1" dirty="0">
            <a:solidFill>
              <a:srgbClr val="002060"/>
            </a:solidFill>
          </a:endParaRPr>
        </a:p>
      </dgm:t>
    </dgm:pt>
    <dgm:pt modelId="{ECCC7CF7-C4BB-4C06-9D11-BFA6B3925CBC}" type="parTrans" cxnId="{1558F0D2-0366-4368-83CC-835E9E86749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420A725E-CB6E-41CB-8FC9-CDED71E3D6E9}" type="sibTrans" cxnId="{1558F0D2-0366-4368-83CC-835E9E86749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3092F736-C778-436B-9E95-1CE99A09B221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Data and </a:t>
          </a:r>
          <a:r>
            <a:rPr lang="fr-BE" b="1" dirty="0" err="1" smtClean="0">
              <a:solidFill>
                <a:srgbClr val="002060"/>
              </a:solidFill>
            </a:rPr>
            <a:t>computing</a:t>
          </a:r>
          <a:r>
            <a:rPr lang="fr-BE" b="1" dirty="0" smtClean="0">
              <a:solidFill>
                <a:srgbClr val="002060"/>
              </a:solidFill>
            </a:rPr>
            <a:t> intensive science</a:t>
          </a:r>
          <a:endParaRPr lang="en-GB" b="1" dirty="0">
            <a:solidFill>
              <a:srgbClr val="002060"/>
            </a:solidFill>
          </a:endParaRPr>
        </a:p>
      </dgm:t>
    </dgm:pt>
    <dgm:pt modelId="{971E4A7F-600B-476C-94A0-DEA8913F2DB7}" type="parTrans" cxnId="{5CF6C704-7A91-4F6C-ACC3-CE9DAA59ED9A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A1270F0E-1D6B-47B6-A9E9-C490F30E340A}" type="sibTrans" cxnId="{5CF6C704-7A91-4F6C-ACC3-CE9DAA59ED9A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3CCB6ABC-AFA8-4C64-896C-076485AAF099}">
      <dgm:prSet phldrT="[Text]"/>
      <dgm:spPr/>
      <dgm:t>
        <a:bodyPr/>
        <a:lstStyle/>
        <a:p>
          <a:r>
            <a:rPr lang="fr-BE" b="1" dirty="0" err="1" smtClean="0">
              <a:solidFill>
                <a:srgbClr val="002060"/>
              </a:solidFill>
            </a:rPr>
            <a:t>Research</a:t>
          </a:r>
          <a:r>
            <a:rPr lang="fr-BE" b="1" dirty="0" smtClean="0">
              <a:solidFill>
                <a:srgbClr val="002060"/>
              </a:solidFill>
            </a:rPr>
            <a:t> and </a:t>
          </a:r>
          <a:r>
            <a:rPr lang="fr-BE" b="1" dirty="0" err="1" smtClean="0">
              <a:solidFill>
                <a:srgbClr val="002060"/>
              </a:solidFill>
            </a:rPr>
            <a:t>education</a:t>
          </a:r>
          <a:r>
            <a:rPr lang="fr-BE" b="1" dirty="0" smtClean="0">
              <a:solidFill>
                <a:srgbClr val="002060"/>
              </a:solidFill>
            </a:rPr>
            <a:t> networking</a:t>
          </a:r>
          <a:endParaRPr lang="en-GB" b="1" dirty="0">
            <a:solidFill>
              <a:srgbClr val="002060"/>
            </a:solidFill>
          </a:endParaRPr>
        </a:p>
      </dgm:t>
    </dgm:pt>
    <dgm:pt modelId="{AECE8A88-A8D8-45EF-B17B-53ECC014660A}" type="parTrans" cxnId="{98002D00-2919-42BA-B453-65253A6496D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D0D341C1-C74C-44CC-9272-5DE7AFF0C2A7}" type="sibTrans" cxnId="{98002D00-2919-42BA-B453-65253A6496D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1418A7F9-9942-411C-8240-E8AF43EF8CBE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High performance </a:t>
          </a:r>
          <a:r>
            <a:rPr lang="fr-BE" b="1" dirty="0" err="1" smtClean="0">
              <a:solidFill>
                <a:srgbClr val="002060"/>
              </a:solidFill>
            </a:rPr>
            <a:t>computing</a:t>
          </a:r>
          <a:endParaRPr lang="en-GB" b="1" dirty="0">
            <a:solidFill>
              <a:srgbClr val="002060"/>
            </a:solidFill>
          </a:endParaRPr>
        </a:p>
      </dgm:t>
    </dgm:pt>
    <dgm:pt modelId="{07C35473-8741-4D32-9230-F31CA51897C8}" type="parTrans" cxnId="{84A8EBE0-DDFD-4FBB-8DCB-96A8A8BF289F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926A0F4D-1AA9-40C3-B69B-7689D06213C6}" type="sibTrans" cxnId="{84A8EBE0-DDFD-4FBB-8DCB-96A8A8BF289F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B453A9D3-B4C7-401C-893E-90A5D8C908B4}">
      <dgm:prSet phldrT="[Text]"/>
      <dgm:spPr/>
      <dgm:t>
        <a:bodyPr/>
        <a:lstStyle/>
        <a:p>
          <a:r>
            <a:rPr lang="fr-BE" b="1" dirty="0" err="1" smtClean="0">
              <a:solidFill>
                <a:srgbClr val="002060"/>
              </a:solidFill>
            </a:rPr>
            <a:t>Big</a:t>
          </a:r>
          <a:r>
            <a:rPr lang="fr-BE" b="1" dirty="0" smtClean="0">
              <a:solidFill>
                <a:srgbClr val="002060"/>
              </a:solidFill>
            </a:rPr>
            <a:t> data innovation</a:t>
          </a:r>
          <a:endParaRPr lang="en-GB" b="1" dirty="0">
            <a:solidFill>
              <a:srgbClr val="002060"/>
            </a:solidFill>
          </a:endParaRPr>
        </a:p>
      </dgm:t>
    </dgm:pt>
    <dgm:pt modelId="{CF6B01AB-CE6B-4938-ABF3-37ECF987A379}" type="parTrans" cxnId="{FA49DFD4-83DB-442B-BAE9-D06FB538AD7D}">
      <dgm:prSet/>
      <dgm:spPr/>
      <dgm:t>
        <a:bodyPr/>
        <a:lstStyle/>
        <a:p>
          <a:endParaRPr lang="en-GB"/>
        </a:p>
      </dgm:t>
    </dgm:pt>
    <dgm:pt modelId="{12D2D065-E55A-4C14-832B-A904012D04D6}" type="sibTrans" cxnId="{FA49DFD4-83DB-442B-BAE9-D06FB538AD7D}">
      <dgm:prSet/>
      <dgm:spPr/>
      <dgm:t>
        <a:bodyPr/>
        <a:lstStyle/>
        <a:p>
          <a:endParaRPr lang="en-GB"/>
        </a:p>
      </dgm:t>
    </dgm:pt>
    <dgm:pt modelId="{7C452A4E-6DAA-461D-8F96-68BAC701A837}" type="pres">
      <dgm:prSet presAssocID="{6B8E0F8E-1B27-4B4E-AF19-1356F2F1A2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A43F1D-2B2D-40E4-AEC5-D13FCB087426}" type="pres">
      <dgm:prSet presAssocID="{1733DF70-F0CA-4495-B5DF-9A949E661B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7F86FF-6FCC-4A7A-A0F6-1B341F6E5A09}" type="pres">
      <dgm:prSet presAssocID="{420A725E-CB6E-41CB-8FC9-CDED71E3D6E9}" presName="sibTrans" presStyleCnt="0"/>
      <dgm:spPr/>
    </dgm:pt>
    <dgm:pt modelId="{134C32CF-0569-4F54-9EF3-4CA895B585E0}" type="pres">
      <dgm:prSet presAssocID="{3092F736-C778-436B-9E95-1CE99A09B2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8D477-8B7E-42BE-BBC8-8EA7F1AFD6A2}" type="pres">
      <dgm:prSet presAssocID="{A1270F0E-1D6B-47B6-A9E9-C490F30E340A}" presName="sibTrans" presStyleCnt="0"/>
      <dgm:spPr/>
    </dgm:pt>
    <dgm:pt modelId="{36127F24-5FD4-4E7D-8A11-60FE445D08AA}" type="pres">
      <dgm:prSet presAssocID="{3CCB6ABC-AFA8-4C64-896C-076485AAF0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20D12C-7F41-4574-8896-1F237A584624}" type="pres">
      <dgm:prSet presAssocID="{D0D341C1-C74C-44CC-9272-5DE7AFF0C2A7}" presName="sibTrans" presStyleCnt="0"/>
      <dgm:spPr/>
    </dgm:pt>
    <dgm:pt modelId="{2BECF824-82E7-4805-B356-737AACB18054}" type="pres">
      <dgm:prSet presAssocID="{1418A7F9-9942-411C-8240-E8AF43EF8C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822BF-B419-46E9-97A8-66A5D374DB7A}" type="pres">
      <dgm:prSet presAssocID="{926A0F4D-1AA9-40C3-B69B-7689D06213C6}" presName="sibTrans" presStyleCnt="0"/>
      <dgm:spPr/>
    </dgm:pt>
    <dgm:pt modelId="{B8C4DA8C-C9B9-4F09-9F1B-63EB29854DCE}" type="pres">
      <dgm:prSet presAssocID="{B453A9D3-B4C7-401C-893E-90A5D8C908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B0B449-9632-408B-BD17-2DDABAB2341B}" type="presOf" srcId="{1418A7F9-9942-411C-8240-E8AF43EF8CBE}" destId="{2BECF824-82E7-4805-B356-737AACB18054}" srcOrd="0" destOrd="0" presId="urn:microsoft.com/office/officeart/2005/8/layout/default"/>
    <dgm:cxn modelId="{11DAE5E4-E856-44A2-AE8C-3C9B61EB69CE}" type="presOf" srcId="{B453A9D3-B4C7-401C-893E-90A5D8C908B4}" destId="{B8C4DA8C-C9B9-4F09-9F1B-63EB29854DCE}" srcOrd="0" destOrd="0" presId="urn:microsoft.com/office/officeart/2005/8/layout/default"/>
    <dgm:cxn modelId="{84A8EBE0-DDFD-4FBB-8DCB-96A8A8BF289F}" srcId="{6B8E0F8E-1B27-4B4E-AF19-1356F2F1A291}" destId="{1418A7F9-9942-411C-8240-E8AF43EF8CBE}" srcOrd="3" destOrd="0" parTransId="{07C35473-8741-4D32-9230-F31CA51897C8}" sibTransId="{926A0F4D-1AA9-40C3-B69B-7689D06213C6}"/>
    <dgm:cxn modelId="{98002D00-2919-42BA-B453-65253A6496D1}" srcId="{6B8E0F8E-1B27-4B4E-AF19-1356F2F1A291}" destId="{3CCB6ABC-AFA8-4C64-896C-076485AAF099}" srcOrd="2" destOrd="0" parTransId="{AECE8A88-A8D8-45EF-B17B-53ECC014660A}" sibTransId="{D0D341C1-C74C-44CC-9272-5DE7AFF0C2A7}"/>
    <dgm:cxn modelId="{FA49DFD4-83DB-442B-BAE9-D06FB538AD7D}" srcId="{6B8E0F8E-1B27-4B4E-AF19-1356F2F1A291}" destId="{B453A9D3-B4C7-401C-893E-90A5D8C908B4}" srcOrd="4" destOrd="0" parTransId="{CF6B01AB-CE6B-4938-ABF3-37ECF987A379}" sibTransId="{12D2D065-E55A-4C14-832B-A904012D04D6}"/>
    <dgm:cxn modelId="{E325D800-CC77-4C44-A489-5C823710A38F}" type="presOf" srcId="{1733DF70-F0CA-4495-B5DF-9A949E661BEE}" destId="{A6A43F1D-2B2D-40E4-AEC5-D13FCB087426}" srcOrd="0" destOrd="0" presId="urn:microsoft.com/office/officeart/2005/8/layout/default"/>
    <dgm:cxn modelId="{1558F0D2-0366-4368-83CC-835E9E867491}" srcId="{6B8E0F8E-1B27-4B4E-AF19-1356F2F1A291}" destId="{1733DF70-F0CA-4495-B5DF-9A949E661BEE}" srcOrd="0" destOrd="0" parTransId="{ECCC7CF7-C4BB-4C06-9D11-BFA6B3925CBC}" sibTransId="{420A725E-CB6E-41CB-8FC9-CDED71E3D6E9}"/>
    <dgm:cxn modelId="{5CF6C704-7A91-4F6C-ACC3-CE9DAA59ED9A}" srcId="{6B8E0F8E-1B27-4B4E-AF19-1356F2F1A291}" destId="{3092F736-C778-436B-9E95-1CE99A09B221}" srcOrd="1" destOrd="0" parTransId="{971E4A7F-600B-476C-94A0-DEA8913F2DB7}" sibTransId="{A1270F0E-1D6B-47B6-A9E9-C490F30E340A}"/>
    <dgm:cxn modelId="{D2F66A3A-C4CF-4816-A77D-A577A7CC73FF}" type="presOf" srcId="{6B8E0F8E-1B27-4B4E-AF19-1356F2F1A291}" destId="{7C452A4E-6DAA-461D-8F96-68BAC701A837}" srcOrd="0" destOrd="0" presId="urn:microsoft.com/office/officeart/2005/8/layout/default"/>
    <dgm:cxn modelId="{476AFCE4-362F-444C-9DF9-DBAD66A10C93}" type="presOf" srcId="{3CCB6ABC-AFA8-4C64-896C-076485AAF099}" destId="{36127F24-5FD4-4E7D-8A11-60FE445D08AA}" srcOrd="0" destOrd="0" presId="urn:microsoft.com/office/officeart/2005/8/layout/default"/>
    <dgm:cxn modelId="{1743B2E9-4DD3-473B-BB71-1FB4807DD9CD}" type="presOf" srcId="{3092F736-C778-436B-9E95-1CE99A09B221}" destId="{134C32CF-0569-4F54-9EF3-4CA895B585E0}" srcOrd="0" destOrd="0" presId="urn:microsoft.com/office/officeart/2005/8/layout/default"/>
    <dgm:cxn modelId="{A31C0E34-7278-4F33-BF86-A07301E1E988}" type="presParOf" srcId="{7C452A4E-6DAA-461D-8F96-68BAC701A837}" destId="{A6A43F1D-2B2D-40E4-AEC5-D13FCB087426}" srcOrd="0" destOrd="0" presId="urn:microsoft.com/office/officeart/2005/8/layout/default"/>
    <dgm:cxn modelId="{BB4DB13A-2254-43BF-AF4E-C671369DC120}" type="presParOf" srcId="{7C452A4E-6DAA-461D-8F96-68BAC701A837}" destId="{0C7F86FF-6FCC-4A7A-A0F6-1B341F6E5A09}" srcOrd="1" destOrd="0" presId="urn:microsoft.com/office/officeart/2005/8/layout/default"/>
    <dgm:cxn modelId="{6FEDE4E8-AA4D-4D92-BD80-D8959E7956F6}" type="presParOf" srcId="{7C452A4E-6DAA-461D-8F96-68BAC701A837}" destId="{134C32CF-0569-4F54-9EF3-4CA895B585E0}" srcOrd="2" destOrd="0" presId="urn:microsoft.com/office/officeart/2005/8/layout/default"/>
    <dgm:cxn modelId="{5C417D20-0CA8-42AF-A1C0-ABB31FE4271A}" type="presParOf" srcId="{7C452A4E-6DAA-461D-8F96-68BAC701A837}" destId="{E3C8D477-8B7E-42BE-BBC8-8EA7F1AFD6A2}" srcOrd="3" destOrd="0" presId="urn:microsoft.com/office/officeart/2005/8/layout/default"/>
    <dgm:cxn modelId="{C9990562-EFF5-4E26-9624-7676545E3F3C}" type="presParOf" srcId="{7C452A4E-6DAA-461D-8F96-68BAC701A837}" destId="{36127F24-5FD4-4E7D-8A11-60FE445D08AA}" srcOrd="4" destOrd="0" presId="urn:microsoft.com/office/officeart/2005/8/layout/default"/>
    <dgm:cxn modelId="{B8914BCF-D356-4439-B1CA-CE7840509DF4}" type="presParOf" srcId="{7C452A4E-6DAA-461D-8F96-68BAC701A837}" destId="{3520D12C-7F41-4574-8896-1F237A584624}" srcOrd="5" destOrd="0" presId="urn:microsoft.com/office/officeart/2005/8/layout/default"/>
    <dgm:cxn modelId="{51B6CA8A-20F3-4BB1-A2A0-640E65C65CBE}" type="presParOf" srcId="{7C452A4E-6DAA-461D-8F96-68BAC701A837}" destId="{2BECF824-82E7-4805-B356-737AACB18054}" srcOrd="6" destOrd="0" presId="urn:microsoft.com/office/officeart/2005/8/layout/default"/>
    <dgm:cxn modelId="{70240596-1F43-40D9-ACF1-06763ECB42A6}" type="presParOf" srcId="{7C452A4E-6DAA-461D-8F96-68BAC701A837}" destId="{2C1822BF-B419-46E9-97A8-66A5D374DB7A}" srcOrd="7" destOrd="0" presId="urn:microsoft.com/office/officeart/2005/8/layout/default"/>
    <dgm:cxn modelId="{95C33388-9152-47E3-80D3-8DC2CB2E2462}" type="presParOf" srcId="{7C452A4E-6DAA-461D-8F96-68BAC701A837}" destId="{B8C4DA8C-C9B9-4F09-9F1B-63EB29854D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0693A-69DE-D842-8B8F-76119FB169D9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74C439-84D6-3C4E-BFDD-64904B2B2A84}">
      <dgm:prSet custT="1"/>
      <dgm:spPr/>
      <dgm:t>
        <a:bodyPr/>
        <a:lstStyle/>
        <a:p>
          <a:pPr rtl="0"/>
          <a:r>
            <a:rPr lang="en-GB" sz="1800" b="1" dirty="0" smtClean="0"/>
            <a:t>EGI.EU MEMBERS: </a:t>
          </a:r>
          <a:br>
            <a:rPr lang="en-GB" sz="1800" b="1" dirty="0" smtClean="0"/>
          </a:br>
          <a:r>
            <a:rPr lang="en-GB" sz="1800" b="1" dirty="0" smtClean="0"/>
            <a:t/>
          </a:r>
          <a:br>
            <a:rPr lang="en-GB" sz="1800" b="1" dirty="0" smtClean="0"/>
          </a:br>
          <a:r>
            <a:rPr lang="en-GB" sz="1800" dirty="0" smtClean="0"/>
            <a:t>services and</a:t>
          </a:r>
          <a:br>
            <a:rPr lang="en-GB" sz="1800" dirty="0" smtClean="0"/>
          </a:br>
          <a:r>
            <a:rPr lang="en-GB" sz="1800" dirty="0" smtClean="0"/>
            <a:t>consultancy</a:t>
          </a:r>
          <a:endParaRPr lang="en-GB" sz="1800" dirty="0"/>
        </a:p>
      </dgm:t>
    </dgm:pt>
    <dgm:pt modelId="{7CEE8B47-91CF-B54F-953A-199348479878}" type="parTrans" cxnId="{A4752D0F-127C-584B-9ED2-86B308ABD313}">
      <dgm:prSet/>
      <dgm:spPr/>
      <dgm:t>
        <a:bodyPr/>
        <a:lstStyle/>
        <a:p>
          <a:endParaRPr lang="en-US"/>
        </a:p>
      </dgm:t>
    </dgm:pt>
    <dgm:pt modelId="{2C482236-8297-774B-9AB8-2FE83D77D23C}" type="sibTrans" cxnId="{A4752D0F-127C-584B-9ED2-86B308ABD313}">
      <dgm:prSet/>
      <dgm:spPr/>
      <dgm:t>
        <a:bodyPr/>
        <a:lstStyle/>
        <a:p>
          <a:endParaRPr lang="en-US"/>
        </a:p>
      </dgm:t>
    </dgm:pt>
    <dgm:pt modelId="{D3178E44-9363-164F-A0A1-24BB8CB79372}">
      <dgm:prSet custT="1"/>
      <dgm:spPr/>
      <dgm:t>
        <a:bodyPr/>
        <a:lstStyle/>
        <a:p>
          <a:pPr rtl="0"/>
          <a:r>
            <a:rPr lang="en-GB" sz="1800" b="1" dirty="0" smtClean="0"/>
            <a:t>TECHNOLOGY PROVIDERS:</a:t>
          </a:r>
        </a:p>
        <a:p>
          <a:pPr rtl="0"/>
          <a:r>
            <a:rPr lang="en-GB" sz="1800" dirty="0" smtClean="0">
              <a:sym typeface="Wingdings"/>
            </a:rPr>
            <a:t>software</a:t>
          </a:r>
          <a:endParaRPr lang="en-GB" sz="1800" dirty="0"/>
        </a:p>
      </dgm:t>
    </dgm:pt>
    <dgm:pt modelId="{8F61B9E4-5D30-F94C-ACBB-5CB9E887C2A6}" type="parTrans" cxnId="{185810A9-D63A-7348-A9BF-C6476B7BD65B}">
      <dgm:prSet/>
      <dgm:spPr/>
      <dgm:t>
        <a:bodyPr/>
        <a:lstStyle/>
        <a:p>
          <a:endParaRPr lang="en-US"/>
        </a:p>
      </dgm:t>
    </dgm:pt>
    <dgm:pt modelId="{3619A8FC-1353-E74F-8A7C-4A5A6E0F7D20}" type="sibTrans" cxnId="{185810A9-D63A-7348-A9BF-C6476B7BD65B}">
      <dgm:prSet/>
      <dgm:spPr/>
      <dgm:t>
        <a:bodyPr/>
        <a:lstStyle/>
        <a:p>
          <a:endParaRPr lang="en-US"/>
        </a:p>
      </dgm:t>
    </dgm:pt>
    <dgm:pt modelId="{A9295522-04C3-D647-ACF1-04FE85370871}">
      <dgm:prSet custT="1"/>
      <dgm:spPr/>
      <dgm:t>
        <a:bodyPr/>
        <a:lstStyle/>
        <a:p>
          <a:pPr rtl="0"/>
          <a:r>
            <a:rPr lang="en-GB" sz="1800" b="1" dirty="0" smtClean="0"/>
            <a:t>SCIENTIFIC COMMUNITIES:</a:t>
          </a:r>
          <a:br>
            <a:rPr lang="en-GB" sz="1800" b="1" dirty="0" smtClean="0"/>
          </a:br>
          <a:r>
            <a:rPr lang="en-GB" sz="1800" dirty="0" smtClean="0"/>
            <a:t/>
          </a:r>
          <a:br>
            <a:rPr lang="en-GB" sz="1800" dirty="0" smtClean="0"/>
          </a:br>
          <a:r>
            <a:rPr lang="en-GB" sz="1800" dirty="0" smtClean="0"/>
            <a:t>domain expertise, data, applications</a:t>
          </a:r>
          <a:br>
            <a:rPr lang="en-GB" sz="1800" dirty="0" smtClean="0"/>
          </a:br>
          <a:endParaRPr lang="en-GB" sz="1800" dirty="0"/>
        </a:p>
      </dgm:t>
    </dgm:pt>
    <dgm:pt modelId="{449451C6-059F-044B-9041-C34182935D5F}" type="parTrans" cxnId="{CEA5B796-45A9-5243-A7D5-20095CC2E29E}">
      <dgm:prSet/>
      <dgm:spPr/>
      <dgm:t>
        <a:bodyPr/>
        <a:lstStyle/>
        <a:p>
          <a:endParaRPr lang="en-US"/>
        </a:p>
      </dgm:t>
    </dgm:pt>
    <dgm:pt modelId="{EA97D82D-F274-804F-8E2E-563C2BE7ECF3}" type="sibTrans" cxnId="{CEA5B796-45A9-5243-A7D5-20095CC2E29E}">
      <dgm:prSet/>
      <dgm:spPr/>
      <dgm:t>
        <a:bodyPr/>
        <a:lstStyle/>
        <a:p>
          <a:endParaRPr lang="en-US"/>
        </a:p>
      </dgm:t>
    </dgm:pt>
    <dgm:pt modelId="{90A5C7A5-1CE2-F443-ADE8-7ED052FDFBA5}" type="pres">
      <dgm:prSet presAssocID="{28C0693A-69DE-D842-8B8F-76119FB169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BBB46-B1B7-6846-9BB6-E655886CE866}" type="pres">
      <dgm:prSet presAssocID="{6E74C439-84D6-3C4E-BFDD-64904B2B2A84}" presName="node" presStyleLbl="node1" presStyleIdx="0" presStyleCnt="3" custScaleX="112473" custScaleY="107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4025D-2999-8448-AD9C-95B0803595B6}" type="pres">
      <dgm:prSet presAssocID="{2C482236-8297-774B-9AB8-2FE83D77D23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5FCAA40-F969-AF42-B86E-661E8EDBC831}" type="pres">
      <dgm:prSet presAssocID="{2C482236-8297-774B-9AB8-2FE83D77D23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DFD6100-8B51-3340-A3EB-15FADFCCE2F8}" type="pres">
      <dgm:prSet presAssocID="{D3178E44-9363-164F-A0A1-24BB8CB79372}" presName="node" presStyleLbl="node1" presStyleIdx="1" presStyleCnt="3" custScaleX="115600" custScaleY="110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B43D4-8D26-2B49-A1E1-D9E8EE610FEC}" type="pres">
      <dgm:prSet presAssocID="{3619A8FC-1353-E74F-8A7C-4A5A6E0F7D2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9DEE37A-D746-9047-80C0-FF7296CD701D}" type="pres">
      <dgm:prSet presAssocID="{3619A8FC-1353-E74F-8A7C-4A5A6E0F7D2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BE932D9-B931-9449-9C53-02227631CEAF}" type="pres">
      <dgm:prSet presAssocID="{A9295522-04C3-D647-ACF1-04FE85370871}" presName="node" presStyleLbl="node1" presStyleIdx="2" presStyleCnt="3" custScaleX="115097" custScaleY="115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BCD3D-8FA4-E94D-B2E1-DDB24BE5C56A}" type="pres">
      <dgm:prSet presAssocID="{EA97D82D-F274-804F-8E2E-563C2BE7ECF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505D0F-5FA0-DB4E-BDC7-6671BE494DD2}" type="pres">
      <dgm:prSet presAssocID="{EA97D82D-F274-804F-8E2E-563C2BE7ECF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704CC39-DBC2-4CF3-9D96-99726396EAAE}" type="presOf" srcId="{6E74C439-84D6-3C4E-BFDD-64904B2B2A84}" destId="{B41BBB46-B1B7-6846-9BB6-E655886CE866}" srcOrd="0" destOrd="0" presId="urn:microsoft.com/office/officeart/2005/8/layout/cycle2"/>
    <dgm:cxn modelId="{CEA5B796-45A9-5243-A7D5-20095CC2E29E}" srcId="{28C0693A-69DE-D842-8B8F-76119FB169D9}" destId="{A9295522-04C3-D647-ACF1-04FE85370871}" srcOrd="2" destOrd="0" parTransId="{449451C6-059F-044B-9041-C34182935D5F}" sibTransId="{EA97D82D-F274-804F-8E2E-563C2BE7ECF3}"/>
    <dgm:cxn modelId="{1A6E1FAF-ECEE-4FC5-B417-D9F6304E188E}" type="presOf" srcId="{A9295522-04C3-D647-ACF1-04FE85370871}" destId="{BBE932D9-B931-9449-9C53-02227631CEAF}" srcOrd="0" destOrd="0" presId="urn:microsoft.com/office/officeart/2005/8/layout/cycle2"/>
    <dgm:cxn modelId="{CC56209B-55A2-4F1F-921F-8CC026ED5B67}" type="presOf" srcId="{2C482236-8297-774B-9AB8-2FE83D77D23C}" destId="{1AC4025D-2999-8448-AD9C-95B0803595B6}" srcOrd="0" destOrd="0" presId="urn:microsoft.com/office/officeart/2005/8/layout/cycle2"/>
    <dgm:cxn modelId="{AAF4C565-6BD7-43CA-85F9-2C4A81353397}" type="presOf" srcId="{EA97D82D-F274-804F-8E2E-563C2BE7ECF3}" destId="{6B505D0F-5FA0-DB4E-BDC7-6671BE494DD2}" srcOrd="1" destOrd="0" presId="urn:microsoft.com/office/officeart/2005/8/layout/cycle2"/>
    <dgm:cxn modelId="{DB650C5D-8DB3-4F6E-823C-B1454007759D}" type="presOf" srcId="{2C482236-8297-774B-9AB8-2FE83D77D23C}" destId="{C5FCAA40-F969-AF42-B86E-661E8EDBC831}" srcOrd="1" destOrd="0" presId="urn:microsoft.com/office/officeart/2005/8/layout/cycle2"/>
    <dgm:cxn modelId="{42E9A21B-9683-405C-81BA-0C2AB67E2CA8}" type="presOf" srcId="{3619A8FC-1353-E74F-8A7C-4A5A6E0F7D20}" destId="{C9DEE37A-D746-9047-80C0-FF7296CD701D}" srcOrd="1" destOrd="0" presId="urn:microsoft.com/office/officeart/2005/8/layout/cycle2"/>
    <dgm:cxn modelId="{ACE4D96C-AF77-47EF-BA58-04FBB730F8C3}" type="presOf" srcId="{EA97D82D-F274-804F-8E2E-563C2BE7ECF3}" destId="{7E9BCD3D-8FA4-E94D-B2E1-DDB24BE5C56A}" srcOrd="0" destOrd="0" presId="urn:microsoft.com/office/officeart/2005/8/layout/cycle2"/>
    <dgm:cxn modelId="{A4752D0F-127C-584B-9ED2-86B308ABD313}" srcId="{28C0693A-69DE-D842-8B8F-76119FB169D9}" destId="{6E74C439-84D6-3C4E-BFDD-64904B2B2A84}" srcOrd="0" destOrd="0" parTransId="{7CEE8B47-91CF-B54F-953A-199348479878}" sibTransId="{2C482236-8297-774B-9AB8-2FE83D77D23C}"/>
    <dgm:cxn modelId="{F374D70B-3E77-490E-ABE9-5443903A2267}" type="presOf" srcId="{3619A8FC-1353-E74F-8A7C-4A5A6E0F7D20}" destId="{78CB43D4-8D26-2B49-A1E1-D9E8EE610FEC}" srcOrd="0" destOrd="0" presId="urn:microsoft.com/office/officeart/2005/8/layout/cycle2"/>
    <dgm:cxn modelId="{185810A9-D63A-7348-A9BF-C6476B7BD65B}" srcId="{28C0693A-69DE-D842-8B8F-76119FB169D9}" destId="{D3178E44-9363-164F-A0A1-24BB8CB79372}" srcOrd="1" destOrd="0" parTransId="{8F61B9E4-5D30-F94C-ACBB-5CB9E887C2A6}" sibTransId="{3619A8FC-1353-E74F-8A7C-4A5A6E0F7D20}"/>
    <dgm:cxn modelId="{2606BF10-B9CE-4C6A-B279-F5E1355B92E1}" type="presOf" srcId="{28C0693A-69DE-D842-8B8F-76119FB169D9}" destId="{90A5C7A5-1CE2-F443-ADE8-7ED052FDFBA5}" srcOrd="0" destOrd="0" presId="urn:microsoft.com/office/officeart/2005/8/layout/cycle2"/>
    <dgm:cxn modelId="{79060F46-D2ED-41F5-A9E5-8FB619CD9976}" type="presOf" srcId="{D3178E44-9363-164F-A0A1-24BB8CB79372}" destId="{7DFD6100-8B51-3340-A3EB-15FADFCCE2F8}" srcOrd="0" destOrd="0" presId="urn:microsoft.com/office/officeart/2005/8/layout/cycle2"/>
    <dgm:cxn modelId="{874A7202-9F45-4A1C-A3F9-D84127249BF5}" type="presParOf" srcId="{90A5C7A5-1CE2-F443-ADE8-7ED052FDFBA5}" destId="{B41BBB46-B1B7-6846-9BB6-E655886CE866}" srcOrd="0" destOrd="0" presId="urn:microsoft.com/office/officeart/2005/8/layout/cycle2"/>
    <dgm:cxn modelId="{C9A89921-5ADF-4069-A5D4-045851D2E214}" type="presParOf" srcId="{90A5C7A5-1CE2-F443-ADE8-7ED052FDFBA5}" destId="{1AC4025D-2999-8448-AD9C-95B0803595B6}" srcOrd="1" destOrd="0" presId="urn:microsoft.com/office/officeart/2005/8/layout/cycle2"/>
    <dgm:cxn modelId="{1B335FC4-C67A-4C50-AB67-C3CAFAEE9968}" type="presParOf" srcId="{1AC4025D-2999-8448-AD9C-95B0803595B6}" destId="{C5FCAA40-F969-AF42-B86E-661E8EDBC831}" srcOrd="0" destOrd="0" presId="urn:microsoft.com/office/officeart/2005/8/layout/cycle2"/>
    <dgm:cxn modelId="{795065DE-AA30-49AE-8624-0BA907DD91C9}" type="presParOf" srcId="{90A5C7A5-1CE2-F443-ADE8-7ED052FDFBA5}" destId="{7DFD6100-8B51-3340-A3EB-15FADFCCE2F8}" srcOrd="2" destOrd="0" presId="urn:microsoft.com/office/officeart/2005/8/layout/cycle2"/>
    <dgm:cxn modelId="{C9E6E155-D057-4D0C-A4AA-41C7B8D6DEE4}" type="presParOf" srcId="{90A5C7A5-1CE2-F443-ADE8-7ED052FDFBA5}" destId="{78CB43D4-8D26-2B49-A1E1-D9E8EE610FEC}" srcOrd="3" destOrd="0" presId="urn:microsoft.com/office/officeart/2005/8/layout/cycle2"/>
    <dgm:cxn modelId="{870CEF85-36D7-4604-A124-98760FDC4CC7}" type="presParOf" srcId="{78CB43D4-8D26-2B49-A1E1-D9E8EE610FEC}" destId="{C9DEE37A-D746-9047-80C0-FF7296CD701D}" srcOrd="0" destOrd="0" presId="urn:microsoft.com/office/officeart/2005/8/layout/cycle2"/>
    <dgm:cxn modelId="{F56580E4-8A51-42B0-B7DF-20EFE7030407}" type="presParOf" srcId="{90A5C7A5-1CE2-F443-ADE8-7ED052FDFBA5}" destId="{BBE932D9-B931-9449-9C53-02227631CEAF}" srcOrd="4" destOrd="0" presId="urn:microsoft.com/office/officeart/2005/8/layout/cycle2"/>
    <dgm:cxn modelId="{05CF05A9-52B9-451D-B802-A87B4F4371B8}" type="presParOf" srcId="{90A5C7A5-1CE2-F443-ADE8-7ED052FDFBA5}" destId="{7E9BCD3D-8FA4-E94D-B2E1-DDB24BE5C56A}" srcOrd="5" destOrd="0" presId="urn:microsoft.com/office/officeart/2005/8/layout/cycle2"/>
    <dgm:cxn modelId="{604E740B-B88B-4F03-BDA0-F16D3925AC32}" type="presParOf" srcId="{7E9BCD3D-8FA4-E94D-B2E1-DDB24BE5C56A}" destId="{6B505D0F-5FA0-DB4E-BDC7-6671BE494D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26BB6E-261B-A840-817F-36392DDDE9BD}" type="doc">
      <dgm:prSet loTypeId="urn:microsoft.com/office/officeart/2005/8/layout/radial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955A47-542A-6442-91CD-05AC2EF64830}">
      <dgm:prSet phldrT="[Text]" custT="1"/>
      <dgm:spPr/>
      <dgm:t>
        <a:bodyPr/>
        <a:lstStyle/>
        <a:p>
          <a:r>
            <a:rPr lang="en-US" sz="1600" dirty="0" smtClean="0"/>
            <a:t>BBMRI</a:t>
          </a:r>
          <a:endParaRPr lang="en-US" sz="1600" dirty="0"/>
        </a:p>
      </dgm:t>
    </dgm:pt>
    <dgm:pt modelId="{9638564B-AD83-FC40-A579-E6AE0790E8A1}" type="parTrans" cxnId="{502B4ADB-37F8-5A41-88A6-ED36EA2D14F3}">
      <dgm:prSet/>
      <dgm:spPr/>
      <dgm:t>
        <a:bodyPr/>
        <a:lstStyle/>
        <a:p>
          <a:endParaRPr lang="en-US"/>
        </a:p>
      </dgm:t>
    </dgm:pt>
    <dgm:pt modelId="{6766D9E1-C4A6-C944-85DD-EDA6CF3A288E}" type="sibTrans" cxnId="{502B4ADB-37F8-5A41-88A6-ED36EA2D14F3}">
      <dgm:prSet/>
      <dgm:spPr/>
      <dgm:t>
        <a:bodyPr/>
        <a:lstStyle/>
        <a:p>
          <a:endParaRPr lang="en-US"/>
        </a:p>
      </dgm:t>
    </dgm:pt>
    <dgm:pt modelId="{AC2A2700-F894-D64A-862A-B1B0971C7FC6}">
      <dgm:prSet phldrT="[Text]" custT="1"/>
      <dgm:spPr/>
      <dgm:t>
        <a:bodyPr/>
        <a:lstStyle/>
        <a:p>
          <a:r>
            <a:rPr lang="en-US" sz="1600" dirty="0" smtClean="0"/>
            <a:t>ELIXIR</a:t>
          </a:r>
          <a:endParaRPr lang="en-US" sz="1600" dirty="0"/>
        </a:p>
      </dgm:t>
    </dgm:pt>
    <dgm:pt modelId="{75036E66-6008-2C42-963A-78CB06B3A72F}" type="parTrans" cxnId="{12BD9E0A-8F72-EC42-912A-501C2167A642}">
      <dgm:prSet/>
      <dgm:spPr/>
      <dgm:t>
        <a:bodyPr/>
        <a:lstStyle/>
        <a:p>
          <a:endParaRPr lang="en-US"/>
        </a:p>
      </dgm:t>
    </dgm:pt>
    <dgm:pt modelId="{0D3B28D2-50C8-844B-9568-EFDFFD28B8DF}" type="sibTrans" cxnId="{12BD9E0A-8F72-EC42-912A-501C2167A642}">
      <dgm:prSet/>
      <dgm:spPr/>
      <dgm:t>
        <a:bodyPr/>
        <a:lstStyle/>
        <a:p>
          <a:endParaRPr lang="en-US"/>
        </a:p>
      </dgm:t>
    </dgm:pt>
    <dgm:pt modelId="{64635D36-0C62-034D-B8FE-EEDFFFDD589D}">
      <dgm:prSet phldrT="[Text]" custT="1"/>
      <dgm:spPr/>
      <dgm:t>
        <a:bodyPr/>
        <a:lstStyle/>
        <a:p>
          <a:r>
            <a:rPr lang="en-US" sz="1600" dirty="0" smtClean="0"/>
            <a:t>EPOS</a:t>
          </a:r>
          <a:endParaRPr lang="en-US" sz="1600" dirty="0"/>
        </a:p>
      </dgm:t>
    </dgm:pt>
    <dgm:pt modelId="{9F66DA86-0FE5-A841-9A30-BBD9DA5B7EEE}" type="parTrans" cxnId="{57449A02-D2B1-814B-A776-4AF1BEB6AFC2}">
      <dgm:prSet/>
      <dgm:spPr/>
      <dgm:t>
        <a:bodyPr/>
        <a:lstStyle/>
        <a:p>
          <a:endParaRPr lang="en-US"/>
        </a:p>
      </dgm:t>
    </dgm:pt>
    <dgm:pt modelId="{EC349430-3A69-DB4C-B86F-B4D21C8D7404}" type="sibTrans" cxnId="{57449A02-D2B1-814B-A776-4AF1BEB6AFC2}">
      <dgm:prSet/>
      <dgm:spPr/>
      <dgm:t>
        <a:bodyPr/>
        <a:lstStyle/>
        <a:p>
          <a:endParaRPr lang="en-US"/>
        </a:p>
      </dgm:t>
    </dgm:pt>
    <dgm:pt modelId="{7FA7E950-E8C4-4A46-87C9-647537532DEB}">
      <dgm:prSet phldrT="[Text]" custT="1"/>
      <dgm:spPr/>
      <dgm:t>
        <a:bodyPr/>
        <a:lstStyle/>
        <a:p>
          <a:r>
            <a:rPr lang="en-US" sz="1600" dirty="0" err="1" smtClean="0"/>
            <a:t>MoBRAIN</a:t>
          </a:r>
          <a:r>
            <a:rPr lang="en-US" sz="1600" dirty="0" smtClean="0"/>
            <a:t>/</a:t>
          </a:r>
          <a:br>
            <a:rPr lang="en-US" sz="1600" dirty="0" smtClean="0"/>
          </a:br>
          <a:r>
            <a:rPr lang="en-US" sz="1600" dirty="0" smtClean="0"/>
            <a:t>INSTRUCT</a:t>
          </a:r>
          <a:endParaRPr lang="en-US" sz="1600" dirty="0"/>
        </a:p>
      </dgm:t>
    </dgm:pt>
    <dgm:pt modelId="{B39C9170-38D7-B042-9656-8BEC243B3652}" type="parTrans" cxnId="{0ED05AC4-1134-C646-B6FA-66A1EAFD700C}">
      <dgm:prSet/>
      <dgm:spPr/>
      <dgm:t>
        <a:bodyPr/>
        <a:lstStyle/>
        <a:p>
          <a:endParaRPr lang="en-US"/>
        </a:p>
      </dgm:t>
    </dgm:pt>
    <dgm:pt modelId="{B6584B5C-D3D1-2040-9C2D-79274ECEFAB6}" type="sibTrans" cxnId="{0ED05AC4-1134-C646-B6FA-66A1EAFD700C}">
      <dgm:prSet/>
      <dgm:spPr/>
      <dgm:t>
        <a:bodyPr/>
        <a:lstStyle/>
        <a:p>
          <a:endParaRPr lang="en-US"/>
        </a:p>
      </dgm:t>
    </dgm:pt>
    <dgm:pt modelId="{CB6DCFAC-89D0-0548-9767-0BA2A762F7F7}">
      <dgm:prSet phldrT="[Text]" custT="1"/>
      <dgm:spPr/>
      <dgm:t>
        <a:bodyPr/>
        <a:lstStyle/>
        <a:p>
          <a:r>
            <a:rPr lang="en-US" sz="1600" dirty="0" smtClean="0"/>
            <a:t>EISCAT-3D</a:t>
          </a:r>
          <a:endParaRPr lang="en-US" sz="1600" dirty="0"/>
        </a:p>
      </dgm:t>
    </dgm:pt>
    <dgm:pt modelId="{1857A475-4B00-F34D-BF20-69994FC56964}" type="parTrans" cxnId="{5C6D6A6E-3E15-364D-9D90-B81AD36B07A4}">
      <dgm:prSet/>
      <dgm:spPr/>
      <dgm:t>
        <a:bodyPr/>
        <a:lstStyle/>
        <a:p>
          <a:endParaRPr lang="en-US"/>
        </a:p>
      </dgm:t>
    </dgm:pt>
    <dgm:pt modelId="{8283DE8B-B51B-884D-B829-41B7D2056111}" type="sibTrans" cxnId="{5C6D6A6E-3E15-364D-9D90-B81AD36B07A4}">
      <dgm:prSet/>
      <dgm:spPr/>
      <dgm:t>
        <a:bodyPr/>
        <a:lstStyle/>
        <a:p>
          <a:endParaRPr lang="en-US"/>
        </a:p>
      </dgm:t>
    </dgm:pt>
    <dgm:pt modelId="{50A75E5F-E3D1-154B-BAC9-FDC818B516EE}">
      <dgm:prSet phldrT="[Text]" custT="1"/>
      <dgm:spPr/>
      <dgm:t>
        <a:bodyPr/>
        <a:lstStyle/>
        <a:p>
          <a:r>
            <a:rPr lang="en-US" sz="1600" dirty="0" smtClean="0"/>
            <a:t>DARIAH</a:t>
          </a:r>
          <a:endParaRPr lang="en-US" sz="1600" dirty="0"/>
        </a:p>
      </dgm:t>
    </dgm:pt>
    <dgm:pt modelId="{82AD193A-7173-E041-A7F7-3619E214ACD0}" type="parTrans" cxnId="{9E03127E-F9BA-5649-AC59-05CD641E9152}">
      <dgm:prSet/>
      <dgm:spPr/>
      <dgm:t>
        <a:bodyPr/>
        <a:lstStyle/>
        <a:p>
          <a:endParaRPr lang="en-US"/>
        </a:p>
      </dgm:t>
    </dgm:pt>
    <dgm:pt modelId="{22D2A4E2-21ED-864E-B3C5-645E6FA5E02A}" type="sibTrans" cxnId="{9E03127E-F9BA-5649-AC59-05CD641E9152}">
      <dgm:prSet/>
      <dgm:spPr/>
      <dgm:t>
        <a:bodyPr/>
        <a:lstStyle/>
        <a:p>
          <a:endParaRPr lang="en-US"/>
        </a:p>
      </dgm:t>
    </dgm:pt>
    <dgm:pt modelId="{DDE6ACB9-A0EE-574B-9850-5DEA688A6E33}">
      <dgm:prSet phldrT="[Text]" custT="1"/>
      <dgm:spPr/>
      <dgm:t>
        <a:bodyPr/>
        <a:lstStyle/>
        <a:p>
          <a:r>
            <a:rPr lang="en-US" sz="1600" dirty="0" err="1" smtClean="0"/>
            <a:t>LifeWatch</a:t>
          </a:r>
          <a:endParaRPr lang="en-US" sz="1600" dirty="0"/>
        </a:p>
      </dgm:t>
    </dgm:pt>
    <dgm:pt modelId="{02B11557-1C31-B544-B5F6-9E68F91DDE71}" type="parTrans" cxnId="{A8766D56-C68E-7C4C-BF0E-FBEC1C3FE50F}">
      <dgm:prSet/>
      <dgm:spPr/>
      <dgm:t>
        <a:bodyPr/>
        <a:lstStyle/>
        <a:p>
          <a:endParaRPr lang="en-US"/>
        </a:p>
      </dgm:t>
    </dgm:pt>
    <dgm:pt modelId="{CD0FC0E8-1D98-2447-9C91-8B48305080B3}" type="sibTrans" cxnId="{A8766D56-C68E-7C4C-BF0E-FBEC1C3FE50F}">
      <dgm:prSet/>
      <dgm:spPr/>
      <dgm:t>
        <a:bodyPr/>
        <a:lstStyle/>
        <a:p>
          <a:endParaRPr lang="en-US"/>
        </a:p>
      </dgm:t>
    </dgm:pt>
    <dgm:pt modelId="{0AE1BA4E-8EA0-454B-9B6A-7A6193662E3F}">
      <dgm:prSet phldrT="[Text]" custT="1"/>
      <dgm:spPr/>
      <dgm:t>
        <a:bodyPr/>
        <a:lstStyle/>
        <a:p>
          <a:r>
            <a:rPr lang="en-US" sz="1400" dirty="0" smtClean="0"/>
            <a:t>Environment</a:t>
          </a:r>
          <a:br>
            <a:rPr lang="en-US" sz="1400" dirty="0" smtClean="0"/>
          </a:br>
          <a:r>
            <a:rPr lang="en-US" sz="1400" dirty="0" smtClean="0"/>
            <a:t>(disaster mitigation)</a:t>
          </a:r>
          <a:endParaRPr lang="en-US" sz="1400" dirty="0"/>
        </a:p>
      </dgm:t>
    </dgm:pt>
    <dgm:pt modelId="{D1F46F94-1B56-D643-B435-4F0C5B9FDF9B}" type="parTrans" cxnId="{4C469E85-095B-BB4B-B02C-3D158E3BCF4C}">
      <dgm:prSet/>
      <dgm:spPr/>
      <dgm:t>
        <a:bodyPr/>
        <a:lstStyle/>
        <a:p>
          <a:endParaRPr lang="en-US"/>
        </a:p>
      </dgm:t>
    </dgm:pt>
    <dgm:pt modelId="{1A622D5F-D122-8344-A4D8-60F4D3E2667B}" type="sibTrans" cxnId="{4C469E85-095B-BB4B-B02C-3D158E3BCF4C}">
      <dgm:prSet/>
      <dgm:spPr/>
      <dgm:t>
        <a:bodyPr/>
        <a:lstStyle/>
        <a:p>
          <a:endParaRPr lang="en-US"/>
        </a:p>
      </dgm:t>
    </dgm:pt>
    <dgm:pt modelId="{83550405-C15C-E341-A5C8-BF39E9029F76}">
      <dgm:prSet phldrT="[Text]"/>
      <dgm:spPr>
        <a:noFill/>
      </dgm:spPr>
      <dgm:t>
        <a:bodyPr/>
        <a:lstStyle/>
        <a:p>
          <a:endParaRPr lang="en-US" dirty="0" smtClean="0"/>
        </a:p>
      </dgm:t>
    </dgm:pt>
    <dgm:pt modelId="{EDED1E6F-E75C-B743-B420-B477B46D031E}" type="sibTrans" cxnId="{2F8572F0-0F5F-EB44-9A09-AB361484C0BD}">
      <dgm:prSet/>
      <dgm:spPr/>
      <dgm:t>
        <a:bodyPr/>
        <a:lstStyle/>
        <a:p>
          <a:endParaRPr lang="en-US"/>
        </a:p>
      </dgm:t>
    </dgm:pt>
    <dgm:pt modelId="{D9B8A806-AC92-D247-AA95-CC5E6323DDA4}" type="parTrans" cxnId="{2F8572F0-0F5F-EB44-9A09-AB361484C0BD}">
      <dgm:prSet/>
      <dgm:spPr/>
      <dgm:t>
        <a:bodyPr/>
        <a:lstStyle/>
        <a:p>
          <a:endParaRPr lang="en-US"/>
        </a:p>
      </dgm:t>
    </dgm:pt>
    <dgm:pt modelId="{83CC937D-ACB3-F746-B8B7-1EEDBDBC309A}" type="pres">
      <dgm:prSet presAssocID="{E626BB6E-261B-A840-817F-36392DDDE9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627DF1-EA31-144D-A0F1-524836370545}" type="pres">
      <dgm:prSet presAssocID="{E626BB6E-261B-A840-817F-36392DDDE9BD}" presName="radial" presStyleCnt="0">
        <dgm:presLayoutVars>
          <dgm:animLvl val="ctr"/>
        </dgm:presLayoutVars>
      </dgm:prSet>
      <dgm:spPr/>
    </dgm:pt>
    <dgm:pt modelId="{0F8A0670-AAAA-1642-8E15-B23B621955CC}" type="pres">
      <dgm:prSet presAssocID="{83550405-C15C-E341-A5C8-BF39E9029F76}" presName="centerShape" presStyleLbl="vennNode1" presStyleIdx="0" presStyleCnt="9"/>
      <dgm:spPr/>
      <dgm:t>
        <a:bodyPr/>
        <a:lstStyle/>
        <a:p>
          <a:endParaRPr lang="en-GB"/>
        </a:p>
      </dgm:t>
    </dgm:pt>
    <dgm:pt modelId="{773A8755-051D-0648-9E7B-219EAE80133E}" type="pres">
      <dgm:prSet presAssocID="{30955A47-542A-6442-91CD-05AC2EF64830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C17BE-3E64-F84B-86C2-6B851D53EBD5}" type="pres">
      <dgm:prSet presAssocID="{50A75E5F-E3D1-154B-BAC9-FDC818B516EE}" presName="node" presStyleLbl="vennNode1" presStyleIdx="2" presStyleCnt="9" custRadScaleRad="94848" custRadScaleInc="18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38541-1C66-F84E-8389-86D54861102C}" type="pres">
      <dgm:prSet presAssocID="{CB6DCFAC-89D0-0548-9767-0BA2A762F7F7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EFCEF8-4ECA-4B41-8BE7-9C31CC81F6F1}" type="pres">
      <dgm:prSet presAssocID="{AC2A2700-F894-D64A-862A-B1B0971C7FC6}" presName="node" presStyleLbl="vennNode1" presStyleIdx="4" presStyleCnt="9" custRadScaleRad="98125" custRadScaleInc="3981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A4887-F6AE-AA42-809F-29AF04C6C0A7}" type="pres">
      <dgm:prSet presAssocID="{64635D36-0C62-034D-B8FE-EEDFFFDD589D}" presName="node" presStyleLbl="vennNode1" presStyleIdx="5" presStyleCnt="9" custRadScaleRad="89165" custRadScaleInc="-98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D5DC7-1FCB-704E-AED1-F9ECB489F6AC}" type="pres">
      <dgm:prSet presAssocID="{DDE6ACB9-A0EE-574B-9850-5DEA688A6E33}" presName="node" presStyleLbl="vennNode1" presStyleIdx="6" presStyleCnt="9" custRadScaleRad="102139" custRadScaleInc="-989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44AD5-72E0-8242-A7D7-8B457AF0E4E3}" type="pres">
      <dgm:prSet presAssocID="{7FA7E950-E8C4-4A46-87C9-647537532DEB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CFB46-5FA7-4D4B-966A-1BD37A1F94B5}" type="pres">
      <dgm:prSet presAssocID="{0AE1BA4E-8EA0-454B-9B6A-7A6193662E3F}" presName="node" presStyleLbl="vennNode1" presStyleIdx="8" presStyleCnt="9" custRadScaleRad="96734" custRadScaleInc="-196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CDB59-1455-4A33-8376-298C8B8CE254}" type="presOf" srcId="{DDE6ACB9-A0EE-574B-9850-5DEA688A6E33}" destId="{0D6D5DC7-1FCB-704E-AED1-F9ECB489F6AC}" srcOrd="0" destOrd="0" presId="urn:microsoft.com/office/officeart/2005/8/layout/radial3"/>
    <dgm:cxn modelId="{57449A02-D2B1-814B-A776-4AF1BEB6AFC2}" srcId="{83550405-C15C-E341-A5C8-BF39E9029F76}" destId="{64635D36-0C62-034D-B8FE-EEDFFFDD589D}" srcOrd="4" destOrd="0" parTransId="{9F66DA86-0FE5-A841-9A30-BBD9DA5B7EEE}" sibTransId="{EC349430-3A69-DB4C-B86F-B4D21C8D7404}"/>
    <dgm:cxn modelId="{C57ED24B-FD75-4F07-99C3-7F5A20F63083}" type="presOf" srcId="{64635D36-0C62-034D-B8FE-EEDFFFDD589D}" destId="{15BA4887-F6AE-AA42-809F-29AF04C6C0A7}" srcOrd="0" destOrd="0" presId="urn:microsoft.com/office/officeart/2005/8/layout/radial3"/>
    <dgm:cxn modelId="{4C469E85-095B-BB4B-B02C-3D158E3BCF4C}" srcId="{83550405-C15C-E341-A5C8-BF39E9029F76}" destId="{0AE1BA4E-8EA0-454B-9B6A-7A6193662E3F}" srcOrd="7" destOrd="0" parTransId="{D1F46F94-1B56-D643-B435-4F0C5B9FDF9B}" sibTransId="{1A622D5F-D122-8344-A4D8-60F4D3E2667B}"/>
    <dgm:cxn modelId="{12BD9E0A-8F72-EC42-912A-501C2167A642}" srcId="{83550405-C15C-E341-A5C8-BF39E9029F76}" destId="{AC2A2700-F894-D64A-862A-B1B0971C7FC6}" srcOrd="3" destOrd="0" parTransId="{75036E66-6008-2C42-963A-78CB06B3A72F}" sibTransId="{0D3B28D2-50C8-844B-9568-EFDFFD28B8DF}"/>
    <dgm:cxn modelId="{0ED05AC4-1134-C646-B6FA-66A1EAFD700C}" srcId="{83550405-C15C-E341-A5C8-BF39E9029F76}" destId="{7FA7E950-E8C4-4A46-87C9-647537532DEB}" srcOrd="6" destOrd="0" parTransId="{B39C9170-38D7-B042-9656-8BEC243B3652}" sibTransId="{B6584B5C-D3D1-2040-9C2D-79274ECEFAB6}"/>
    <dgm:cxn modelId="{B863128D-B59E-40B8-8CD0-B1608922290B}" type="presOf" srcId="{E626BB6E-261B-A840-817F-36392DDDE9BD}" destId="{83CC937D-ACB3-F746-B8B7-1EEDBDBC309A}" srcOrd="0" destOrd="0" presId="urn:microsoft.com/office/officeart/2005/8/layout/radial3"/>
    <dgm:cxn modelId="{05578871-7CE9-4636-86B6-BE0954DF2AA1}" type="presOf" srcId="{50A75E5F-E3D1-154B-BAC9-FDC818B516EE}" destId="{E12C17BE-3E64-F84B-86C2-6B851D53EBD5}" srcOrd="0" destOrd="0" presId="urn:microsoft.com/office/officeart/2005/8/layout/radial3"/>
    <dgm:cxn modelId="{92381E2B-63A3-4B79-986D-0351BB50CA92}" type="presOf" srcId="{CB6DCFAC-89D0-0548-9767-0BA2A762F7F7}" destId="{E3B38541-1C66-F84E-8389-86D54861102C}" srcOrd="0" destOrd="0" presId="urn:microsoft.com/office/officeart/2005/8/layout/radial3"/>
    <dgm:cxn modelId="{5C6D6A6E-3E15-364D-9D90-B81AD36B07A4}" srcId="{83550405-C15C-E341-A5C8-BF39E9029F76}" destId="{CB6DCFAC-89D0-0548-9767-0BA2A762F7F7}" srcOrd="2" destOrd="0" parTransId="{1857A475-4B00-F34D-BF20-69994FC56964}" sibTransId="{8283DE8B-B51B-884D-B829-41B7D2056111}"/>
    <dgm:cxn modelId="{A8766D56-C68E-7C4C-BF0E-FBEC1C3FE50F}" srcId="{83550405-C15C-E341-A5C8-BF39E9029F76}" destId="{DDE6ACB9-A0EE-574B-9850-5DEA688A6E33}" srcOrd="5" destOrd="0" parTransId="{02B11557-1C31-B544-B5F6-9E68F91DDE71}" sibTransId="{CD0FC0E8-1D98-2447-9C91-8B48305080B3}"/>
    <dgm:cxn modelId="{800B7F93-BD22-4C83-B770-3A66015C332E}" type="presOf" srcId="{30955A47-542A-6442-91CD-05AC2EF64830}" destId="{773A8755-051D-0648-9E7B-219EAE80133E}" srcOrd="0" destOrd="0" presId="urn:microsoft.com/office/officeart/2005/8/layout/radial3"/>
    <dgm:cxn modelId="{502B4ADB-37F8-5A41-88A6-ED36EA2D14F3}" srcId="{83550405-C15C-E341-A5C8-BF39E9029F76}" destId="{30955A47-542A-6442-91CD-05AC2EF64830}" srcOrd="0" destOrd="0" parTransId="{9638564B-AD83-FC40-A579-E6AE0790E8A1}" sibTransId="{6766D9E1-C4A6-C944-85DD-EDA6CF3A288E}"/>
    <dgm:cxn modelId="{2C42D349-3906-438B-9569-9C3143C726B6}" type="presOf" srcId="{7FA7E950-E8C4-4A46-87C9-647537532DEB}" destId="{39F44AD5-72E0-8242-A7D7-8B457AF0E4E3}" srcOrd="0" destOrd="0" presId="urn:microsoft.com/office/officeart/2005/8/layout/radial3"/>
    <dgm:cxn modelId="{093D1422-7C6A-459A-B104-E0EB1653DC83}" type="presOf" srcId="{0AE1BA4E-8EA0-454B-9B6A-7A6193662E3F}" destId="{1A6CFB46-5FA7-4D4B-966A-1BD37A1F94B5}" srcOrd="0" destOrd="0" presId="urn:microsoft.com/office/officeart/2005/8/layout/radial3"/>
    <dgm:cxn modelId="{73B763A6-1D80-4301-B711-C0B54D564667}" type="presOf" srcId="{AC2A2700-F894-D64A-862A-B1B0971C7FC6}" destId="{43EFCEF8-4ECA-4B41-8BE7-9C31CC81F6F1}" srcOrd="0" destOrd="0" presId="urn:microsoft.com/office/officeart/2005/8/layout/radial3"/>
    <dgm:cxn modelId="{2F8572F0-0F5F-EB44-9A09-AB361484C0BD}" srcId="{E626BB6E-261B-A840-817F-36392DDDE9BD}" destId="{83550405-C15C-E341-A5C8-BF39E9029F76}" srcOrd="0" destOrd="0" parTransId="{D9B8A806-AC92-D247-AA95-CC5E6323DDA4}" sibTransId="{EDED1E6F-E75C-B743-B420-B477B46D031E}"/>
    <dgm:cxn modelId="{E8B93DF6-F161-4E1C-A413-D08A974442F7}" type="presOf" srcId="{83550405-C15C-E341-A5C8-BF39E9029F76}" destId="{0F8A0670-AAAA-1642-8E15-B23B621955CC}" srcOrd="0" destOrd="0" presId="urn:microsoft.com/office/officeart/2005/8/layout/radial3"/>
    <dgm:cxn modelId="{9E03127E-F9BA-5649-AC59-05CD641E9152}" srcId="{83550405-C15C-E341-A5C8-BF39E9029F76}" destId="{50A75E5F-E3D1-154B-BAC9-FDC818B516EE}" srcOrd="1" destOrd="0" parTransId="{82AD193A-7173-E041-A7F7-3619E214ACD0}" sibTransId="{22D2A4E2-21ED-864E-B3C5-645E6FA5E02A}"/>
    <dgm:cxn modelId="{A818B7FE-74A3-4780-B5B5-E455D22E4EAC}" type="presParOf" srcId="{83CC937D-ACB3-F746-B8B7-1EEDBDBC309A}" destId="{3E627DF1-EA31-144D-A0F1-524836370545}" srcOrd="0" destOrd="0" presId="urn:microsoft.com/office/officeart/2005/8/layout/radial3"/>
    <dgm:cxn modelId="{CC6571FA-D2D3-4BD1-B868-61D154DFC648}" type="presParOf" srcId="{3E627DF1-EA31-144D-A0F1-524836370545}" destId="{0F8A0670-AAAA-1642-8E15-B23B621955CC}" srcOrd="0" destOrd="0" presId="urn:microsoft.com/office/officeart/2005/8/layout/radial3"/>
    <dgm:cxn modelId="{D7C6CF18-CA33-4B27-99DB-B202A3CDE008}" type="presParOf" srcId="{3E627DF1-EA31-144D-A0F1-524836370545}" destId="{773A8755-051D-0648-9E7B-219EAE80133E}" srcOrd="1" destOrd="0" presId="urn:microsoft.com/office/officeart/2005/8/layout/radial3"/>
    <dgm:cxn modelId="{7E67B1DE-4787-4D88-BA09-B09E1AE5B388}" type="presParOf" srcId="{3E627DF1-EA31-144D-A0F1-524836370545}" destId="{E12C17BE-3E64-F84B-86C2-6B851D53EBD5}" srcOrd="2" destOrd="0" presId="urn:microsoft.com/office/officeart/2005/8/layout/radial3"/>
    <dgm:cxn modelId="{822BD6F7-A4E4-4C51-BFC4-C978ACED6C4B}" type="presParOf" srcId="{3E627DF1-EA31-144D-A0F1-524836370545}" destId="{E3B38541-1C66-F84E-8389-86D54861102C}" srcOrd="3" destOrd="0" presId="urn:microsoft.com/office/officeart/2005/8/layout/radial3"/>
    <dgm:cxn modelId="{3D2621B6-4AF4-477B-8375-046E4823820C}" type="presParOf" srcId="{3E627DF1-EA31-144D-A0F1-524836370545}" destId="{43EFCEF8-4ECA-4B41-8BE7-9C31CC81F6F1}" srcOrd="4" destOrd="0" presId="urn:microsoft.com/office/officeart/2005/8/layout/radial3"/>
    <dgm:cxn modelId="{87E365DA-80ED-4A5B-9F9F-B6E162229D7A}" type="presParOf" srcId="{3E627DF1-EA31-144D-A0F1-524836370545}" destId="{15BA4887-F6AE-AA42-809F-29AF04C6C0A7}" srcOrd="5" destOrd="0" presId="urn:microsoft.com/office/officeart/2005/8/layout/radial3"/>
    <dgm:cxn modelId="{170FBAED-426C-40EC-BB5B-412DA6B9CBD6}" type="presParOf" srcId="{3E627DF1-EA31-144D-A0F1-524836370545}" destId="{0D6D5DC7-1FCB-704E-AED1-F9ECB489F6AC}" srcOrd="6" destOrd="0" presId="urn:microsoft.com/office/officeart/2005/8/layout/radial3"/>
    <dgm:cxn modelId="{2D396A12-9013-47A0-95D2-DE9001782714}" type="presParOf" srcId="{3E627DF1-EA31-144D-A0F1-524836370545}" destId="{39F44AD5-72E0-8242-A7D7-8B457AF0E4E3}" srcOrd="7" destOrd="0" presId="urn:microsoft.com/office/officeart/2005/8/layout/radial3"/>
    <dgm:cxn modelId="{F2981184-0B62-4680-9670-D894A4497052}" type="presParOf" srcId="{3E627DF1-EA31-144D-A0F1-524836370545}" destId="{1A6CFB46-5FA7-4D4B-966A-1BD37A1F94B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43F1D-2B2D-40E4-AEC5-D13FCB087426}">
      <dsp:nvSpPr>
        <dsp:cNvPr id="0" name=""/>
        <dsp:cNvSpPr/>
      </dsp:nvSpPr>
      <dsp:spPr>
        <a:xfrm>
          <a:off x="0" y="437697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smtClean="0">
              <a:solidFill>
                <a:srgbClr val="002060"/>
              </a:solidFill>
            </a:rPr>
            <a:t>Open </a:t>
          </a:r>
          <a:r>
            <a:rPr lang="fr-BE" sz="2300" b="1" kern="1200" dirty="0" err="1" smtClean="0">
              <a:solidFill>
                <a:srgbClr val="002060"/>
              </a:solidFill>
            </a:rPr>
            <a:t>research</a:t>
          </a:r>
          <a:r>
            <a:rPr lang="fr-BE" sz="2300" b="1" kern="1200" dirty="0" smtClean="0">
              <a:solidFill>
                <a:srgbClr val="002060"/>
              </a:solidFill>
            </a:rPr>
            <a:t> data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0" y="437697"/>
        <a:ext cx="2452772" cy="1471663"/>
      </dsp:txXfrm>
    </dsp:sp>
    <dsp:sp modelId="{134C32CF-0569-4F54-9EF3-4CA895B585E0}">
      <dsp:nvSpPr>
        <dsp:cNvPr id="0" name=""/>
        <dsp:cNvSpPr/>
      </dsp:nvSpPr>
      <dsp:spPr>
        <a:xfrm>
          <a:off x="2698049" y="437697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smtClean="0">
              <a:solidFill>
                <a:srgbClr val="002060"/>
              </a:solidFill>
            </a:rPr>
            <a:t>Data and </a:t>
          </a:r>
          <a:r>
            <a:rPr lang="fr-BE" sz="2300" b="1" kern="1200" dirty="0" err="1" smtClean="0">
              <a:solidFill>
                <a:srgbClr val="002060"/>
              </a:solidFill>
            </a:rPr>
            <a:t>computing</a:t>
          </a:r>
          <a:r>
            <a:rPr lang="fr-BE" sz="2300" b="1" kern="1200" dirty="0" smtClean="0">
              <a:solidFill>
                <a:srgbClr val="002060"/>
              </a:solidFill>
            </a:rPr>
            <a:t> intensive science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2698049" y="437697"/>
        <a:ext cx="2452772" cy="1471663"/>
      </dsp:txXfrm>
    </dsp:sp>
    <dsp:sp modelId="{36127F24-5FD4-4E7D-8A11-60FE445D08AA}">
      <dsp:nvSpPr>
        <dsp:cNvPr id="0" name=""/>
        <dsp:cNvSpPr/>
      </dsp:nvSpPr>
      <dsp:spPr>
        <a:xfrm>
          <a:off x="5396099" y="437697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err="1" smtClean="0">
              <a:solidFill>
                <a:srgbClr val="002060"/>
              </a:solidFill>
            </a:rPr>
            <a:t>Research</a:t>
          </a:r>
          <a:r>
            <a:rPr lang="fr-BE" sz="2300" b="1" kern="1200" dirty="0" smtClean="0">
              <a:solidFill>
                <a:srgbClr val="002060"/>
              </a:solidFill>
            </a:rPr>
            <a:t> and </a:t>
          </a:r>
          <a:r>
            <a:rPr lang="fr-BE" sz="2300" b="1" kern="1200" dirty="0" err="1" smtClean="0">
              <a:solidFill>
                <a:srgbClr val="002060"/>
              </a:solidFill>
            </a:rPr>
            <a:t>education</a:t>
          </a:r>
          <a:r>
            <a:rPr lang="fr-BE" sz="2300" b="1" kern="1200" dirty="0" smtClean="0">
              <a:solidFill>
                <a:srgbClr val="002060"/>
              </a:solidFill>
            </a:rPr>
            <a:t> networking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5396099" y="437697"/>
        <a:ext cx="2452772" cy="1471663"/>
      </dsp:txXfrm>
    </dsp:sp>
    <dsp:sp modelId="{2BECF824-82E7-4805-B356-737AACB18054}">
      <dsp:nvSpPr>
        <dsp:cNvPr id="0" name=""/>
        <dsp:cNvSpPr/>
      </dsp:nvSpPr>
      <dsp:spPr>
        <a:xfrm>
          <a:off x="1349024" y="2154638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smtClean="0">
              <a:solidFill>
                <a:srgbClr val="002060"/>
              </a:solidFill>
            </a:rPr>
            <a:t>High performance </a:t>
          </a:r>
          <a:r>
            <a:rPr lang="fr-BE" sz="2300" b="1" kern="1200" dirty="0" err="1" smtClean="0">
              <a:solidFill>
                <a:srgbClr val="002060"/>
              </a:solidFill>
            </a:rPr>
            <a:t>computing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1349024" y="2154638"/>
        <a:ext cx="2452772" cy="1471663"/>
      </dsp:txXfrm>
    </dsp:sp>
    <dsp:sp modelId="{B8C4DA8C-C9B9-4F09-9F1B-63EB29854DCE}">
      <dsp:nvSpPr>
        <dsp:cNvPr id="0" name=""/>
        <dsp:cNvSpPr/>
      </dsp:nvSpPr>
      <dsp:spPr>
        <a:xfrm>
          <a:off x="4047074" y="2154638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err="1" smtClean="0">
              <a:solidFill>
                <a:srgbClr val="002060"/>
              </a:solidFill>
            </a:rPr>
            <a:t>Big</a:t>
          </a:r>
          <a:r>
            <a:rPr lang="fr-BE" sz="2300" b="1" kern="1200" dirty="0" smtClean="0">
              <a:solidFill>
                <a:srgbClr val="002060"/>
              </a:solidFill>
            </a:rPr>
            <a:t> data innovation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4047074" y="2154638"/>
        <a:ext cx="2452772" cy="1471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BBB46-B1B7-6846-9BB6-E655886CE866}">
      <dsp:nvSpPr>
        <dsp:cNvPr id="0" name=""/>
        <dsp:cNvSpPr/>
      </dsp:nvSpPr>
      <dsp:spPr>
        <a:xfrm>
          <a:off x="1835788" y="-117487"/>
          <a:ext cx="2371791" cy="22632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EGI.EU MEMBERS: </a:t>
          </a:r>
          <a:br>
            <a:rPr lang="en-GB" sz="1800" b="1" kern="1200" dirty="0" smtClean="0"/>
          </a:br>
          <a:r>
            <a:rPr lang="en-GB" sz="1800" b="1" kern="1200" dirty="0" smtClean="0"/>
            <a:t/>
          </a:r>
          <a:br>
            <a:rPr lang="en-GB" sz="1800" b="1" kern="1200" dirty="0" smtClean="0"/>
          </a:br>
          <a:r>
            <a:rPr lang="en-GB" sz="1800" kern="1200" dirty="0" smtClean="0"/>
            <a:t>services and</a:t>
          </a:r>
          <a:br>
            <a:rPr lang="en-GB" sz="1800" kern="1200" dirty="0" smtClean="0"/>
          </a:br>
          <a:r>
            <a:rPr lang="en-GB" sz="1800" kern="1200" dirty="0" smtClean="0"/>
            <a:t>consultancy</a:t>
          </a:r>
          <a:endParaRPr lang="en-GB" sz="1800" kern="1200" dirty="0"/>
        </a:p>
      </dsp:txBody>
      <dsp:txXfrm>
        <a:off x="2183129" y="213953"/>
        <a:ext cx="1677109" cy="1600331"/>
      </dsp:txXfrm>
    </dsp:sp>
    <dsp:sp modelId="{1AC4025D-2999-8448-AD9C-95B0803595B6}">
      <dsp:nvSpPr>
        <dsp:cNvPr id="0" name=""/>
        <dsp:cNvSpPr/>
      </dsp:nvSpPr>
      <dsp:spPr>
        <a:xfrm rot="3600000">
          <a:off x="3575016" y="2002342"/>
          <a:ext cx="445343" cy="71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608417" y="2086832"/>
        <a:ext cx="311740" cy="427024"/>
      </dsp:txXfrm>
    </dsp:sp>
    <dsp:sp modelId="{7DFD6100-8B51-3340-A3EB-15FADFCCE2F8}">
      <dsp:nvSpPr>
        <dsp:cNvPr id="0" name=""/>
        <dsp:cNvSpPr/>
      </dsp:nvSpPr>
      <dsp:spPr>
        <a:xfrm>
          <a:off x="3385235" y="2586985"/>
          <a:ext cx="2437732" cy="23359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TECHNOLOGY PROVIDERS: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ym typeface="Wingdings"/>
            </a:rPr>
            <a:t>software</a:t>
          </a:r>
          <a:endParaRPr lang="en-GB" sz="1800" kern="1200" dirty="0"/>
        </a:p>
      </dsp:txBody>
      <dsp:txXfrm>
        <a:off x="3742233" y="2929073"/>
        <a:ext cx="1723736" cy="1651745"/>
      </dsp:txXfrm>
    </dsp:sp>
    <dsp:sp modelId="{78CB43D4-8D26-2B49-A1E1-D9E8EE610FEC}">
      <dsp:nvSpPr>
        <dsp:cNvPr id="0" name=""/>
        <dsp:cNvSpPr/>
      </dsp:nvSpPr>
      <dsp:spPr>
        <a:xfrm rot="10800000">
          <a:off x="2835931" y="3399092"/>
          <a:ext cx="388174" cy="71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2952383" y="3541434"/>
        <a:ext cx="271722" cy="427024"/>
      </dsp:txXfrm>
    </dsp:sp>
    <dsp:sp modelId="{BBE932D9-B931-9449-9C53-02227631CEAF}">
      <dsp:nvSpPr>
        <dsp:cNvPr id="0" name=""/>
        <dsp:cNvSpPr/>
      </dsp:nvSpPr>
      <dsp:spPr>
        <a:xfrm>
          <a:off x="225703" y="2541383"/>
          <a:ext cx="2427125" cy="24271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SCIENTIFIC COMMUNITIES:</a:t>
          </a:r>
          <a:br>
            <a:rPr lang="en-GB" sz="1800" b="1" kern="1200" dirty="0" smtClean="0"/>
          </a:br>
          <a:r>
            <a:rPr lang="en-GB" sz="1800" kern="1200" dirty="0" smtClean="0"/>
            <a:t/>
          </a:r>
          <a:br>
            <a:rPr lang="en-GB" sz="1800" kern="1200" dirty="0" smtClean="0"/>
          </a:br>
          <a:r>
            <a:rPr lang="en-GB" sz="1800" kern="1200" dirty="0" smtClean="0"/>
            <a:t>domain expertise, data, applications</a:t>
          </a:r>
          <a:br>
            <a:rPr lang="en-GB" sz="1800" kern="1200" dirty="0" smtClean="0"/>
          </a:br>
          <a:endParaRPr lang="en-GB" sz="1800" kern="1200" dirty="0"/>
        </a:p>
      </dsp:txBody>
      <dsp:txXfrm>
        <a:off x="581147" y="2896827"/>
        <a:ext cx="1716237" cy="1716237"/>
      </dsp:txXfrm>
    </dsp:sp>
    <dsp:sp modelId="{7E9BCD3D-8FA4-E94D-B2E1-DDB24BE5C56A}">
      <dsp:nvSpPr>
        <dsp:cNvPr id="0" name=""/>
        <dsp:cNvSpPr/>
      </dsp:nvSpPr>
      <dsp:spPr>
        <a:xfrm rot="18000000">
          <a:off x="2027895" y="2009243"/>
          <a:ext cx="427601" cy="71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059965" y="2207132"/>
        <a:ext cx="299321" cy="427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0670-AAAA-1642-8E15-B23B621955CC}">
      <dsp:nvSpPr>
        <dsp:cNvPr id="0" name=""/>
        <dsp:cNvSpPr/>
      </dsp:nvSpPr>
      <dsp:spPr>
        <a:xfrm>
          <a:off x="2742492" y="1122312"/>
          <a:ext cx="2795935" cy="2795935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 smtClean="0"/>
        </a:p>
      </dsp:txBody>
      <dsp:txXfrm>
        <a:off x="3151947" y="1531767"/>
        <a:ext cx="1977025" cy="1977025"/>
      </dsp:txXfrm>
    </dsp:sp>
    <dsp:sp modelId="{773A8755-051D-0648-9E7B-219EAE80133E}">
      <dsp:nvSpPr>
        <dsp:cNvPr id="0" name=""/>
        <dsp:cNvSpPr/>
      </dsp:nvSpPr>
      <dsp:spPr>
        <a:xfrm>
          <a:off x="3441476" y="499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BBMRI</a:t>
          </a:r>
          <a:endParaRPr lang="en-US" sz="1600" kern="1200" dirty="0"/>
        </a:p>
      </dsp:txBody>
      <dsp:txXfrm>
        <a:off x="3646204" y="205227"/>
        <a:ext cx="988511" cy="988511"/>
      </dsp:txXfrm>
    </dsp:sp>
    <dsp:sp modelId="{E12C17BE-3E64-F84B-86C2-6B851D53EBD5}">
      <dsp:nvSpPr>
        <dsp:cNvPr id="0" name=""/>
        <dsp:cNvSpPr/>
      </dsp:nvSpPr>
      <dsp:spPr>
        <a:xfrm>
          <a:off x="4680511" y="618264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DARIAH</a:t>
          </a:r>
          <a:endParaRPr lang="en-US" sz="1600" kern="1200" dirty="0"/>
        </a:p>
      </dsp:txBody>
      <dsp:txXfrm>
        <a:off x="4885239" y="822992"/>
        <a:ext cx="988511" cy="988511"/>
      </dsp:txXfrm>
    </dsp:sp>
    <dsp:sp modelId="{E3B38541-1C66-F84E-8389-86D54861102C}">
      <dsp:nvSpPr>
        <dsp:cNvPr id="0" name=""/>
        <dsp:cNvSpPr/>
      </dsp:nvSpPr>
      <dsp:spPr>
        <a:xfrm>
          <a:off x="5262273" y="1821296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EISCAT-3D</a:t>
          </a:r>
          <a:endParaRPr lang="en-US" sz="1600" kern="1200" dirty="0"/>
        </a:p>
      </dsp:txBody>
      <dsp:txXfrm>
        <a:off x="5467001" y="2026024"/>
        <a:ext cx="988511" cy="988511"/>
      </dsp:txXfrm>
    </dsp:sp>
    <dsp:sp modelId="{43EFCEF8-4ECA-4B41-8BE7-9C31CC81F6F1}">
      <dsp:nvSpPr>
        <dsp:cNvPr id="0" name=""/>
        <dsp:cNvSpPr/>
      </dsp:nvSpPr>
      <dsp:spPr>
        <a:xfrm>
          <a:off x="2160248" y="576065"/>
          <a:ext cx="1397967" cy="139796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ELIXIR</a:t>
          </a:r>
          <a:endParaRPr lang="en-US" sz="1600" kern="1200" dirty="0"/>
        </a:p>
      </dsp:txBody>
      <dsp:txXfrm>
        <a:off x="2364976" y="780793"/>
        <a:ext cx="988511" cy="988511"/>
      </dsp:txXfrm>
    </dsp:sp>
    <dsp:sp modelId="{15BA4887-F6AE-AA42-809F-29AF04C6C0A7}">
      <dsp:nvSpPr>
        <dsp:cNvPr id="0" name=""/>
        <dsp:cNvSpPr/>
      </dsp:nvSpPr>
      <dsp:spPr>
        <a:xfrm>
          <a:off x="4576635" y="2981989"/>
          <a:ext cx="1397967" cy="13979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EPOS</a:t>
          </a:r>
          <a:endParaRPr lang="en-US" sz="1600" kern="1200" dirty="0"/>
        </a:p>
      </dsp:txBody>
      <dsp:txXfrm>
        <a:off x="4781363" y="3186717"/>
        <a:ext cx="988511" cy="988511"/>
      </dsp:txXfrm>
    </dsp:sp>
    <dsp:sp modelId="{0D6D5DC7-1FCB-704E-AED1-F9ECB489F6AC}">
      <dsp:nvSpPr>
        <dsp:cNvPr id="0" name=""/>
        <dsp:cNvSpPr/>
      </dsp:nvSpPr>
      <dsp:spPr>
        <a:xfrm>
          <a:off x="3426563" y="3642592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LifeWatch</a:t>
          </a:r>
          <a:endParaRPr lang="en-US" sz="1600" kern="1200" dirty="0"/>
        </a:p>
      </dsp:txBody>
      <dsp:txXfrm>
        <a:off x="3631291" y="3847320"/>
        <a:ext cx="988511" cy="988511"/>
      </dsp:txXfrm>
    </dsp:sp>
    <dsp:sp modelId="{39F44AD5-72E0-8242-A7D7-8B457AF0E4E3}">
      <dsp:nvSpPr>
        <dsp:cNvPr id="0" name=""/>
        <dsp:cNvSpPr/>
      </dsp:nvSpPr>
      <dsp:spPr>
        <a:xfrm>
          <a:off x="1620679" y="1821296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MoBRAIN</a:t>
          </a:r>
          <a:r>
            <a:rPr lang="en-US" sz="1600" kern="1200" dirty="0" smtClean="0"/>
            <a:t>/</a:t>
          </a:r>
          <a:br>
            <a:rPr lang="en-US" sz="1600" kern="1200" dirty="0" smtClean="0"/>
          </a:br>
          <a:r>
            <a:rPr lang="en-US" sz="1600" kern="1200" dirty="0" smtClean="0"/>
            <a:t>INSTRUCT</a:t>
          </a:r>
          <a:endParaRPr lang="en-US" sz="1600" kern="1200" dirty="0"/>
        </a:p>
      </dsp:txBody>
      <dsp:txXfrm>
        <a:off x="1825407" y="2026024"/>
        <a:ext cx="988511" cy="988511"/>
      </dsp:txXfrm>
    </dsp:sp>
    <dsp:sp modelId="{1A6CFB46-5FA7-4D4B-966A-1BD37A1F94B5}">
      <dsp:nvSpPr>
        <dsp:cNvPr id="0" name=""/>
        <dsp:cNvSpPr/>
      </dsp:nvSpPr>
      <dsp:spPr>
        <a:xfrm>
          <a:off x="2160242" y="3029900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</a:t>
          </a:r>
          <a:br>
            <a:rPr lang="en-US" sz="1400" kern="1200" dirty="0" smtClean="0"/>
          </a:br>
          <a:r>
            <a:rPr lang="en-US" sz="1400" kern="1200" dirty="0" smtClean="0"/>
            <a:t>(disaster mitigation)</a:t>
          </a:r>
          <a:endParaRPr lang="en-US" sz="1400" kern="1200" dirty="0"/>
        </a:p>
      </dsp:txBody>
      <dsp:txXfrm>
        <a:off x="2364970" y="3234628"/>
        <a:ext cx="988511" cy="988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17-11-2015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EISCAT_3D, ELIXIR, EPOS – Competence </a:t>
            </a:r>
            <a:r>
              <a:rPr lang="en-US" dirty="0" err="1" smtClean="0"/>
              <a:t>centre</a:t>
            </a:r>
            <a:r>
              <a:rPr lang="en-US" dirty="0" smtClean="0"/>
              <a:t> activities: https://wiki.egi.eu/wiki/EGI-Engage:WP6_(SA2)_Knowledge_Commons</a:t>
            </a:r>
          </a:p>
          <a:p>
            <a:endParaRPr lang="en-US" dirty="0" smtClean="0"/>
          </a:p>
          <a:p>
            <a:r>
              <a:rPr lang="en-US" dirty="0" smtClean="0"/>
              <a:t>EMOS: Meetings</a:t>
            </a:r>
            <a:r>
              <a:rPr lang="en-US" baseline="0" dirty="0" smtClean="0"/>
              <a:t> with INGV (IT), Engineering (from EMSODEV) </a:t>
            </a:r>
            <a:r>
              <a:rPr lang="en-US" baseline="0" dirty="0" smtClean="0">
                <a:sym typeface="Wingdings" panose="05000000000000000000" pitchFamily="2" charset="2"/>
              </a:rPr>
              <a:t> Discussing topics for </a:t>
            </a:r>
            <a:r>
              <a:rPr lang="en-US" baseline="0" dirty="0" err="1" smtClean="0">
                <a:sym typeface="Wingdings" panose="05000000000000000000" pitchFamily="2" charset="2"/>
              </a:rPr>
              <a:t>FedCloud</a:t>
            </a:r>
            <a:r>
              <a:rPr lang="en-US" baseline="0" dirty="0" smtClean="0">
                <a:sym typeface="Wingdings" panose="05000000000000000000" pitchFamily="2" charset="2"/>
              </a:rPr>
              <a:t> evaluation and an MoU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ICOS: Involved in the EGI-EUDAT pilot, but until now discussed only with EUDAT. We should move onto a pilot jointly with EUDAT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Euro-Argo, </a:t>
            </a:r>
            <a:r>
              <a:rPr lang="en-US" baseline="0" dirty="0" err="1" smtClean="0">
                <a:sym typeface="Wingdings" panose="05000000000000000000" pitchFamily="2" charset="2"/>
              </a:rPr>
              <a:t>EuroGOOS</a:t>
            </a:r>
            <a:r>
              <a:rPr lang="en-US" baseline="0" dirty="0" smtClean="0">
                <a:sym typeface="Wingdings" panose="05000000000000000000" pitchFamily="2" charset="2"/>
              </a:rPr>
              <a:t>, FixO3 – dialog started in </a:t>
            </a:r>
            <a:r>
              <a:rPr lang="en-US" baseline="0" dirty="0" err="1" smtClean="0">
                <a:sym typeface="Wingdings" panose="05000000000000000000" pitchFamily="2" charset="2"/>
              </a:rPr>
              <a:t>ENVRIplus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48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work with RIs across</a:t>
            </a:r>
            <a:r>
              <a:rPr lang="en-US" baseline="0" dirty="0" smtClean="0"/>
              <a:t> the across the whole science spectrum – from life sciences to environmental sciences to physical sciences to humanities.</a:t>
            </a:r>
          </a:p>
          <a:p>
            <a:r>
              <a:rPr lang="en-US" baseline="0" dirty="0" smtClean="0"/>
              <a:t>EGI-Engage is the main project in this respect: It includes 8 competence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in its WP6. These competence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implement c</a:t>
            </a:r>
            <a:r>
              <a:rPr lang="en-US" dirty="0" smtClean="0"/>
              <a:t>ommunity-specific exploitation of EGI</a:t>
            </a:r>
            <a:r>
              <a:rPr lang="en-US" baseline="0" dirty="0" smtClean="0"/>
              <a:t> solutions and will lead to e</a:t>
            </a:r>
            <a:r>
              <a:rPr lang="en-US" baseline="0" dirty="0" smtClean="0">
                <a:sym typeface="Wingdings" panose="05000000000000000000" pitchFamily="2" charset="2"/>
              </a:rPr>
              <a:t>-infrastructures </a:t>
            </a:r>
            <a:r>
              <a:rPr lang="en-US" baseline="0" dirty="0" err="1" smtClean="0">
                <a:sym typeface="Wingdings" panose="05000000000000000000" pitchFamily="2" charset="2"/>
              </a:rPr>
              <a:t>customised</a:t>
            </a:r>
            <a:r>
              <a:rPr lang="en-US" baseline="0" dirty="0" smtClean="0">
                <a:sym typeface="Wingdings" panose="05000000000000000000" pitchFamily="2" charset="2"/>
              </a:rPr>
              <a:t> and operated for certain RIs.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64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Nota bene:</a:t>
            </a:r>
          </a:p>
          <a:p>
            <a:r>
              <a:rPr lang="en-GB" sz="1200" dirty="0" smtClean="0"/>
              <a:t>Processing and short-term storage in EGI,</a:t>
            </a:r>
            <a:r>
              <a:rPr lang="en-GB" sz="1200" baseline="0" dirty="0" smtClean="0"/>
              <a:t> l</a:t>
            </a:r>
            <a:r>
              <a:rPr lang="en-GB" sz="1200" dirty="0" smtClean="0"/>
              <a:t>ong-term storage in EUDAT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78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Highlight sustainability;</a:t>
            </a:r>
            <a:r>
              <a:rPr lang="en-US" altLang="en-US" sz="1100" baseline="0" dirty="0" smtClean="0">
                <a:latin typeface="Calibri" pitchFamily="34" charset="0"/>
                <a:ea typeface="ＭＳ Ｐゴシック" pitchFamily="34" charset="-128"/>
              </a:rPr>
              <a:t> </a:t>
            </a:r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/>
              <a:buNone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Focus on SLAs and OLAs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 They don’t have to talk to dozens of providers</a:t>
            </a:r>
            <a:endParaRPr lang="en-US" altLang="en-US" dirty="0" smtClean="0">
              <a:latin typeface="Arial" charset="0"/>
              <a:ea typeface="ＭＳ Ｐゴシック" pitchFamily="34" charset="-128"/>
              <a:sym typeface="Wingdings" panose="05000000000000000000" pitchFamily="2" charset="2"/>
            </a:endParaRPr>
          </a:p>
          <a:p>
            <a:pPr marL="0" indent="0">
              <a:buFont typeface="Wingdings"/>
              <a:buNone/>
            </a:pPr>
            <a:endParaRPr lang="en-US" altLang="en-US" dirty="0" smtClean="0">
              <a:latin typeface="Arial" charset="0"/>
              <a:ea typeface="ＭＳ Ｐゴシック" pitchFamily="34" charset="-128"/>
              <a:sym typeface="Wingdings" panose="05000000000000000000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Add and highlight the same communities on the right which will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be showcased later:</a:t>
            </a:r>
          </a:p>
          <a:p>
            <a:pPr marL="628650" lvl="1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CTA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 Data cataloging, Community innovation?</a:t>
            </a:r>
          </a:p>
          <a:p>
            <a:pPr marL="628650" lvl="1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DRIHM  HTC and cloud capacity,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community innovation (WS-PGRADE)</a:t>
            </a:r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US" altLang="en-US" baseline="0" dirty="0" err="1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BioVeL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 Cloud capacity, VA marketplace, User support to troubleshoot problem</a:t>
            </a:r>
          </a:p>
          <a:p>
            <a:pPr marL="628650" lvl="1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Ongoing work in EGI-Engage: Competence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Centre RIs 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baseline="0" dirty="0" err="1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Gergely</a:t>
            </a:r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SLA – Service Level Agreement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OLA – Operation Level Agreement</a:t>
            </a: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77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A22EF-E40A-4C8E-8B20-BD01E9B983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Policy-driven workload management does for example: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Decides about job priorities (between community/user jobs and among users)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Chooses suitable type of compute resource for jobs (HPC cluster/cloud/desktop)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Submits job close to input data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Resubmits jobs in case of compute failure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Typical software to implement such a setup: DIRAC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95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VM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= Virtual Machine</a:t>
            </a:r>
          </a:p>
          <a:p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Virtualisation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 Platform independence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 and r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epeatability</a:t>
            </a:r>
            <a:endParaRPr lang="en-US" altLang="en-US" dirty="0" smtClean="0">
              <a:latin typeface="Arial" pitchFamily="34" charset="0"/>
              <a:ea typeface="ＭＳ Ｐゴシック" pitchFamily="34" charset="-128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Easy to wrap applications and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 services into VMs (and recently containers)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VMs can be shared in Marketplace. Users can provide ratings and feedback about VMs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VMs/containers can be shipped to the clouds of the community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Users can instantiate applications and services from VMs within the clouds</a:t>
            </a:r>
          </a:p>
          <a:p>
            <a:pPr marL="171450" indent="-171450">
              <a:buFont typeface="Wingdings"/>
              <a:buChar char="à"/>
            </a:pP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These clouds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 can be called ‘a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ctive repositories’</a:t>
            </a:r>
          </a:p>
          <a:p>
            <a:pPr marL="0" indent="0">
              <a:buFont typeface="Wingdings"/>
              <a:buNone/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Service hosting</a:t>
            </a:r>
          </a:p>
          <a:p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Talking points: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 technology that enables the federation of IaaS clouds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Based on open standards (OCCI, OVF, BDII, APEL, X509). </a:t>
            </a:r>
            <a:endParaRPr lang="en-GB" altLang="en-US" sz="11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GB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Any service in the form of Virtual Machines (not only “batch processing” and “file based data management”)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VM Management services are already in place (based on OCCI), for OpenStack, </a:t>
            </a:r>
            <a:r>
              <a:rPr lang="en-US" altLang="en-US" sz="110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OpenNebula</a:t>
            </a: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and a few less known cloud hypervisors. Plugins for additional cloud hypervisors can be developed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VM Management services are in place. Object storage service to be available soon. 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High-level services, such as Virtual Machine Marketplace</a:t>
            </a:r>
          </a:p>
          <a:p>
            <a:pPr>
              <a:buFontTx/>
              <a:buChar char="•"/>
            </a:pPr>
            <a:endParaRPr lang="en-US" altLang="en-US" sz="11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Size of the infrastructure (May 2014):</a:t>
            </a: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12 countries provide certified resources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Czech Republic, Germany, Greece, Hungary, Italy, Macedonia, Poland, Slovakia, Spain, Sweden, Turkey, United Kingdom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2 countries currently integrating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Croatia, Finland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5 countries interested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Bulgaria, France, Israel*, The Netherlands, Switzerland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Worldwide interest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South Africa* (</a:t>
            </a:r>
            <a:r>
              <a:rPr lang="en-GB" altLang="en-US" dirty="0" err="1" smtClean="0">
                <a:latin typeface="Arial" pitchFamily="34" charset="0"/>
                <a:ea typeface="ＭＳ Ｐゴシック" pitchFamily="34" charset="-128"/>
              </a:rPr>
              <a:t>SAGrid</a:t>
            </a:r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South Korea* (KISTI)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United States* (NIST, NSF Centres)</a:t>
            </a:r>
          </a:p>
          <a:p>
            <a:pPr>
              <a:buFontTx/>
              <a:buChar char="-"/>
            </a:pPr>
            <a:endParaRPr lang="en-GB" altLang="en-US" sz="11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A27EC47-A959-4275-8CB3-A656F21D5A0B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We are community-driven. We have local teams within the NGIs.</a:t>
            </a:r>
          </a:p>
          <a:p>
            <a:r>
              <a:rPr lang="en-GB" baseline="0" dirty="0" smtClean="0"/>
              <a:t>Redraw to emphasise this.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93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8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4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6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11/17/2015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gi.eu/community/ngis" TargetMode="External"/><Relationship Id="rId5" Type="http://schemas.openxmlformats.org/officeDocument/2006/relationships/hyperlink" Target="http://appdb.egi.eu/" TargetMode="External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8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8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8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jp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34" Type="http://schemas.openxmlformats.org/officeDocument/2006/relationships/image" Target="../media/image55.jpg"/><Relationship Id="rId42" Type="http://schemas.openxmlformats.org/officeDocument/2006/relationships/image" Target="../media/image63.jpg"/><Relationship Id="rId47" Type="http://schemas.openxmlformats.org/officeDocument/2006/relationships/image" Target="../media/image68.jp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jpg"/><Relationship Id="rId38" Type="http://schemas.openxmlformats.org/officeDocument/2006/relationships/image" Target="../media/image59.jpg"/><Relationship Id="rId46" Type="http://schemas.openxmlformats.org/officeDocument/2006/relationships/image" Target="../media/image6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gif"/><Relationship Id="rId41" Type="http://schemas.openxmlformats.org/officeDocument/2006/relationships/image" Target="../media/image6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jpeg"/><Relationship Id="rId37" Type="http://schemas.openxmlformats.org/officeDocument/2006/relationships/image" Target="../media/image58.jpg"/><Relationship Id="rId40" Type="http://schemas.openxmlformats.org/officeDocument/2006/relationships/image" Target="../media/image61.png"/><Relationship Id="rId45" Type="http://schemas.openxmlformats.org/officeDocument/2006/relationships/image" Target="../media/image66.jp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jpg"/><Relationship Id="rId49" Type="http://schemas.openxmlformats.org/officeDocument/2006/relationships/image" Target="../media/image70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jpg"/><Relationship Id="rId44" Type="http://schemas.openxmlformats.org/officeDocument/2006/relationships/image" Target="../media/image65.jpg"/><Relationship Id="rId4" Type="http://schemas.openxmlformats.org/officeDocument/2006/relationships/image" Target="../media/image25.jpeg"/><Relationship Id="rId9" Type="http://schemas.openxmlformats.org/officeDocument/2006/relationships/image" Target="../media/image30.gif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jpg"/><Relationship Id="rId35" Type="http://schemas.openxmlformats.org/officeDocument/2006/relationships/image" Target="../media/image56.jpg"/><Relationship Id="rId43" Type="http://schemas.openxmlformats.org/officeDocument/2006/relationships/image" Target="../media/image64.jpg"/><Relationship Id="rId48" Type="http://schemas.openxmlformats.org/officeDocument/2006/relationships/image" Target="../media/image69.png"/><Relationship Id="rId8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763688" y="2710664"/>
            <a:ext cx="5689178" cy="432048"/>
          </a:xfrm>
        </p:spPr>
        <p:txBody>
          <a:bodyPr/>
          <a:lstStyle/>
          <a:p>
            <a:r>
              <a:rPr lang="en-US" dirty="0" smtClean="0"/>
              <a:t>EGI User Community Support Team</a:t>
            </a:r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8206680" cy="144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E-infrastructure solutions from EGI – with a community example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411560" y="2204864"/>
            <a:ext cx="6400800" cy="504056"/>
          </a:xfrm>
        </p:spPr>
        <p:txBody>
          <a:bodyPr/>
          <a:lstStyle/>
          <a:p>
            <a:r>
              <a:rPr lang="en-US" u="sng" dirty="0" err="1" smtClean="0"/>
              <a:t>Gergely</a:t>
            </a:r>
            <a:r>
              <a:rPr lang="en-US" u="sng" dirty="0" smtClean="0"/>
              <a:t> Sipos</a:t>
            </a:r>
            <a:r>
              <a:rPr lang="en-US" dirty="0" smtClean="0"/>
              <a:t>, Yin Chen</a:t>
            </a:r>
            <a:endParaRPr lang="en-GB" dirty="0"/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803102" y="3646768"/>
            <a:ext cx="568917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smtClean="0"/>
              <a:t>Gothenburg, </a:t>
            </a:r>
            <a:r>
              <a:rPr lang="en-US" dirty="0" smtClean="0"/>
              <a:t>Cardiff University</a:t>
            </a:r>
          </a:p>
          <a:p>
            <a:endParaRPr lang="en-US" dirty="0"/>
          </a:p>
        </p:txBody>
      </p:sp>
      <p:sp>
        <p:nvSpPr>
          <p:cNvPr id="6" name="Subtítulo 3"/>
          <p:cNvSpPr txBox="1">
            <a:spLocks/>
          </p:cNvSpPr>
          <p:nvPr/>
        </p:nvSpPr>
        <p:spPr>
          <a:xfrm>
            <a:off x="1411560" y="314096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Matthias </a:t>
            </a:r>
            <a:r>
              <a:rPr lang="en-US" u="sng" dirty="0" err="1" smtClean="0"/>
              <a:t>Obst</a:t>
            </a:r>
            <a:r>
              <a:rPr lang="en-US" dirty="0" smtClean="0"/>
              <a:t>, Alex </a:t>
            </a:r>
            <a:r>
              <a:rPr lang="en-US" dirty="0" err="1" smtClean="0"/>
              <a:t>Hardisty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1867198" y="4581128"/>
            <a:ext cx="568917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CESNET, NGI-CZ</a:t>
            </a:r>
          </a:p>
          <a:p>
            <a:endParaRPr lang="en-US" dirty="0"/>
          </a:p>
        </p:txBody>
      </p:sp>
      <p:sp>
        <p:nvSpPr>
          <p:cNvPr id="8" name="Subtítulo 3"/>
          <p:cNvSpPr txBox="1">
            <a:spLocks/>
          </p:cNvSpPr>
          <p:nvPr/>
        </p:nvSpPr>
        <p:spPr>
          <a:xfrm>
            <a:off x="1475656" y="407532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Boris </a:t>
            </a:r>
            <a:r>
              <a:rPr lang="en-US" dirty="0" err="1" smtClean="0"/>
              <a:t>Parak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5535" y="1268760"/>
            <a:ext cx="2294661" cy="489654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Virtual research environments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372200" y="1052736"/>
            <a:ext cx="2304256" cy="51125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5</a:t>
            </a:r>
            <a:r>
              <a:rPr lang="en-GB" b="1" i="1" dirty="0" smtClean="0">
                <a:solidFill>
                  <a:schemeClr val="tx1"/>
                </a:solidFill>
              </a:rPr>
              <a:t> cores</a:t>
            </a:r>
          </a:p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2</a:t>
            </a:r>
            <a:r>
              <a:rPr lang="en-GB" b="1" i="1" dirty="0" smtClean="0">
                <a:solidFill>
                  <a:schemeClr val="tx1"/>
                </a:solidFill>
              </a:rPr>
              <a:t> providers</a:t>
            </a:r>
          </a:p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6</a:t>
            </a:r>
            <a:r>
              <a:rPr lang="en-GB" b="1" i="1" dirty="0" smtClean="0">
                <a:solidFill>
                  <a:schemeClr val="tx1"/>
                </a:solidFill>
              </a:rPr>
              <a:t> jobs/day</a:t>
            </a:r>
          </a:p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15</a:t>
            </a:r>
            <a:r>
              <a:rPr lang="en-GB" b="1" i="1" dirty="0" smtClean="0">
                <a:solidFill>
                  <a:schemeClr val="tx1"/>
                </a:solidFill>
              </a:rPr>
              <a:t> byte data</a:t>
            </a:r>
          </a:p>
          <a:p>
            <a:pPr algn="ctr"/>
            <a:endParaRPr lang="en-GB" b="1" i="1" baseline="30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High-throughput data analysis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3573016"/>
            <a:ext cx="180020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Clouds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88224" y="2276872"/>
            <a:ext cx="180020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Clusters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(CPU and GPU)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88224" y="4869160"/>
            <a:ext cx="180020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Desktop grids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556792"/>
            <a:ext cx="2573099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Community jobs</a:t>
            </a:r>
          </a:p>
          <a:p>
            <a:pPr marL="1588" algn="ctr"/>
            <a:r>
              <a:rPr lang="en-GB" dirty="0" smtClean="0">
                <a:solidFill>
                  <a:schemeClr val="tx1"/>
                </a:solidFill>
              </a:rPr>
              <a:t>Data staging, transformation, validation, etc.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9" y="4437112"/>
            <a:ext cx="2448272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User jobs</a:t>
            </a:r>
          </a:p>
          <a:p>
            <a:pPr marL="1588" algn="ctr"/>
            <a:r>
              <a:rPr lang="en-GB" sz="2000" dirty="0" smtClean="0">
                <a:solidFill>
                  <a:schemeClr val="tx1"/>
                </a:solidFill>
              </a:rPr>
              <a:t>Pipelines,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custom algorithms, statistics, etc.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20869" y="2756627"/>
            <a:ext cx="2099303" cy="17524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Policy-driven workload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management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40152" y="3284984"/>
            <a:ext cx="50405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1702941">
            <a:off x="3768841" y="2565092"/>
            <a:ext cx="50405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19028941">
            <a:off x="3724720" y="3939355"/>
            <a:ext cx="50405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83968" y="1268760"/>
            <a:ext cx="1564987" cy="11521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Data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&amp; metadata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c</a:t>
            </a:r>
            <a:r>
              <a:rPr lang="en-GB" sz="2400" dirty="0" smtClean="0">
                <a:solidFill>
                  <a:schemeClr val="tx1"/>
                </a:solidFill>
              </a:rPr>
              <a:t>atalogue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4" idx="2"/>
            <a:endCxn id="10" idx="0"/>
          </p:cNvCxnSpPr>
          <p:nvPr/>
        </p:nvCxnSpPr>
        <p:spPr>
          <a:xfrm>
            <a:off x="5066462" y="2420888"/>
            <a:ext cx="4059" cy="335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5" grpId="0" animBg="1"/>
      <p:bldP spid="2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https://www.hub4tech.com/sites/default/files/InterviewQA/cloud.png?1444986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29" y="3789040"/>
            <a:ext cx="43581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 smtClean="0">
                <a:solidFill>
                  <a:srgbClr val="C00000"/>
                </a:solidFill>
                <a:ea typeface="ＭＳ Ｐゴシック" pitchFamily="34" charset="-128"/>
              </a:rPr>
              <a:t>Federated Cloud</a:t>
            </a:r>
            <a:endParaRPr lang="en-GB" altLang="en-US" sz="28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5122" name="Picture 2" descr="https://www.hub4tech.com/sites/default/files/InterviewQA/cloud.png?1444986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29" y="1052736"/>
            <a:ext cx="43581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n 2"/>
          <p:cNvSpPr/>
          <p:nvPr/>
        </p:nvSpPr>
        <p:spPr>
          <a:xfrm>
            <a:off x="4750329" y="1994456"/>
            <a:ext cx="1106313" cy="1074504"/>
          </a:xfrm>
          <a:prstGeom prst="can">
            <a:avLst>
              <a:gd name="adj" fmla="val 1709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51520" y="3789040"/>
            <a:ext cx="2944208" cy="2448271"/>
          </a:xfrm>
          <a:prstGeom prst="cube">
            <a:avLst>
              <a:gd name="adj" fmla="val 1096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Marketplace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1" name="Cube 170"/>
          <p:cNvSpPr/>
          <p:nvPr/>
        </p:nvSpPr>
        <p:spPr>
          <a:xfrm>
            <a:off x="4030249" y="2780928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2" name="Cube 171"/>
          <p:cNvSpPr/>
          <p:nvPr/>
        </p:nvSpPr>
        <p:spPr>
          <a:xfrm>
            <a:off x="5974465" y="2459700"/>
            <a:ext cx="648072" cy="609260"/>
          </a:xfrm>
          <a:prstGeom prst="cube">
            <a:avLst>
              <a:gd name="adj" fmla="val 1561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3" name="Cube 172"/>
          <p:cNvSpPr/>
          <p:nvPr/>
        </p:nvSpPr>
        <p:spPr>
          <a:xfrm>
            <a:off x="5182377" y="1196752"/>
            <a:ext cx="648072" cy="609260"/>
          </a:xfrm>
          <a:prstGeom prst="cube">
            <a:avLst>
              <a:gd name="adj" fmla="val 156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4" name="Can 173"/>
          <p:cNvSpPr/>
          <p:nvPr/>
        </p:nvSpPr>
        <p:spPr>
          <a:xfrm>
            <a:off x="7015723" y="4731707"/>
            <a:ext cx="1106313" cy="1074504"/>
          </a:xfrm>
          <a:prstGeom prst="can">
            <a:avLst>
              <a:gd name="adj" fmla="val 1709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6" name="Cube 175"/>
          <p:cNvSpPr/>
          <p:nvPr/>
        </p:nvSpPr>
        <p:spPr>
          <a:xfrm>
            <a:off x="5220072" y="5325682"/>
            <a:ext cx="648072" cy="609260"/>
          </a:xfrm>
          <a:prstGeom prst="cube">
            <a:avLst>
              <a:gd name="adj" fmla="val 156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7" name="Cube 176"/>
          <p:cNvSpPr/>
          <p:nvPr/>
        </p:nvSpPr>
        <p:spPr>
          <a:xfrm>
            <a:off x="6192180" y="5501581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9" name="Cube 178"/>
          <p:cNvSpPr/>
          <p:nvPr/>
        </p:nvSpPr>
        <p:spPr>
          <a:xfrm>
            <a:off x="6264188" y="4691948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0" name="Cube 179"/>
          <p:cNvSpPr/>
          <p:nvPr/>
        </p:nvSpPr>
        <p:spPr>
          <a:xfrm>
            <a:off x="467544" y="4653136"/>
            <a:ext cx="648072" cy="609260"/>
          </a:xfrm>
          <a:prstGeom prst="cub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1" name="Cube 180"/>
          <p:cNvSpPr/>
          <p:nvPr/>
        </p:nvSpPr>
        <p:spPr>
          <a:xfrm>
            <a:off x="1331640" y="4653136"/>
            <a:ext cx="648072" cy="609260"/>
          </a:xfrm>
          <a:prstGeom prst="cub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467544" y="5444639"/>
            <a:ext cx="648072" cy="609260"/>
          </a:xfrm>
          <a:prstGeom prst="cub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5856" y="3645024"/>
            <a:ext cx="610377" cy="43204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3275856" y="5140594"/>
            <a:ext cx="170934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4077072"/>
            <a:ext cx="198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 smtClean="0"/>
              <a:t>Federated AAI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 smtClean="0"/>
              <a:t>Standard formats</a:t>
            </a:r>
          </a:p>
        </p:txBody>
      </p:sp>
      <p:sp>
        <p:nvSpPr>
          <p:cNvPr id="192" name="Cube 191"/>
          <p:cNvSpPr/>
          <p:nvPr/>
        </p:nvSpPr>
        <p:spPr>
          <a:xfrm>
            <a:off x="1341764" y="5444639"/>
            <a:ext cx="648072" cy="609260"/>
          </a:xfrm>
          <a:prstGeom prst="cub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827420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VM=Virtual Machine</a:t>
            </a:r>
            <a:endParaRPr lang="en-GB" dirty="0"/>
          </a:p>
        </p:txBody>
      </p:sp>
      <p:sp>
        <p:nvSpPr>
          <p:cNvPr id="30" name="Cube 29"/>
          <p:cNvSpPr/>
          <p:nvPr/>
        </p:nvSpPr>
        <p:spPr>
          <a:xfrm>
            <a:off x="2133852" y="4653136"/>
            <a:ext cx="648072" cy="609260"/>
          </a:xfrm>
          <a:prstGeom prst="cub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Cube 24"/>
          <p:cNvSpPr/>
          <p:nvPr/>
        </p:nvSpPr>
        <p:spPr>
          <a:xfrm>
            <a:off x="3923928" y="1955644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Cube 25"/>
          <p:cNvSpPr/>
          <p:nvPr/>
        </p:nvSpPr>
        <p:spPr>
          <a:xfrm>
            <a:off x="6948264" y="3933056"/>
            <a:ext cx="648072" cy="609260"/>
          </a:xfrm>
          <a:prstGeom prst="cube">
            <a:avLst>
              <a:gd name="adj" fmla="val 1561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Cube 26"/>
          <p:cNvSpPr/>
          <p:nvPr/>
        </p:nvSpPr>
        <p:spPr>
          <a:xfrm>
            <a:off x="2123728" y="5412028"/>
            <a:ext cx="648072" cy="609260"/>
          </a:xfrm>
          <a:prstGeom prst="cub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24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C000"/>
                </a:solidFill>
              </a:rPr>
              <a:t>Federated operations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47844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</a:t>
            </a:r>
            <a:r>
              <a:rPr lang="en-GB" dirty="0" smtClean="0"/>
              <a:t>ools and processes that enable 24/7 services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Some key elements:</a:t>
            </a:r>
          </a:p>
          <a:p>
            <a:r>
              <a:rPr lang="en-GB" dirty="0" smtClean="0"/>
              <a:t>Availability and reliability monitoring (</a:t>
            </a:r>
            <a:r>
              <a:rPr lang="en-GB" dirty="0" smtClean="0">
                <a:sym typeface="Wingdings" panose="05000000000000000000" pitchFamily="2" charset="2"/>
              </a:rPr>
              <a:t> KPIs)</a:t>
            </a:r>
            <a:endParaRPr lang="en-GB" dirty="0" smtClean="0"/>
          </a:p>
          <a:p>
            <a:pPr lvl="1"/>
            <a:r>
              <a:rPr lang="en-GB" dirty="0" smtClean="0"/>
              <a:t>Based on a service registry and test probes</a:t>
            </a:r>
          </a:p>
          <a:p>
            <a:r>
              <a:rPr lang="en-GB" dirty="0" smtClean="0"/>
              <a:t>Automated failure notifications</a:t>
            </a:r>
          </a:p>
          <a:p>
            <a:pPr lvl="1"/>
            <a:r>
              <a:rPr lang="en-GB" dirty="0" smtClean="0"/>
              <a:t>Through service operator helpdesk</a:t>
            </a:r>
          </a:p>
          <a:p>
            <a:r>
              <a:rPr lang="en-GB" dirty="0" smtClean="0"/>
              <a:t>Downtime notifications</a:t>
            </a:r>
          </a:p>
          <a:p>
            <a:pPr lvl="1"/>
            <a:r>
              <a:rPr lang="en-GB" dirty="0" smtClean="0"/>
              <a:t>Operations Portal broadcasts</a:t>
            </a:r>
          </a:p>
          <a:p>
            <a:r>
              <a:rPr lang="en-GB" dirty="0" smtClean="0"/>
              <a:t>Accounting (CPU, storage, reliability)</a:t>
            </a:r>
          </a:p>
        </p:txBody>
      </p:sp>
    </p:spTree>
    <p:extLst>
      <p:ext uri="{BB962C8B-B14F-4D97-AF65-F5344CB8AC3E}">
        <p14:creationId xmlns:p14="http://schemas.microsoft.com/office/powerpoint/2010/main" val="27638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Community driven innovation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547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36EEE26-4A02-44CC-A012-9AC5603FBC5E}" type="slidenum">
              <a:rPr lang="en-US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236102" cy="3629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57" y="2880572"/>
            <a:ext cx="5113139" cy="386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4797152"/>
            <a:ext cx="2722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Software solutions</a:t>
            </a:r>
          </a:p>
          <a:p>
            <a:r>
              <a:rPr lang="en-GB" sz="2400" dirty="0" smtClean="0">
                <a:hlinkClick r:id="rId5"/>
              </a:rPr>
              <a:t>http://appdb.egi.eu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2132856"/>
            <a:ext cx="3597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/>
              <a:t>National </a:t>
            </a:r>
            <a:r>
              <a:rPr lang="en-GB" sz="2400" dirty="0" smtClean="0"/>
              <a:t>support teams</a:t>
            </a:r>
            <a:br>
              <a:rPr lang="en-GB" sz="2400" dirty="0" smtClean="0"/>
            </a:br>
            <a:r>
              <a:rPr lang="en-GB" dirty="0" smtClean="0">
                <a:hlinkClick r:id="rId6"/>
              </a:rPr>
              <a:t>http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www.egi.eu/community/ngis</a:t>
            </a:r>
            <a:r>
              <a:rPr lang="en-GB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25662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344816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Active EGI-</a:t>
            </a:r>
            <a:r>
              <a:rPr lang="en-US" sz="3200" dirty="0" err="1" smtClean="0"/>
              <a:t>ENVRIplus</a:t>
            </a:r>
            <a:r>
              <a:rPr lang="en-US" sz="3200" dirty="0" smtClean="0"/>
              <a:t> collaborations</a:t>
            </a:r>
            <a:endParaRPr lang="en-GB" sz="3200" dirty="0"/>
          </a:p>
        </p:txBody>
      </p:sp>
      <p:pic>
        <p:nvPicPr>
          <p:cNvPr id="1026" name="Picture 2" descr="http://www.envriplus.eu/wp-content/uploads/2015/08/ENVRIplus_participating-RIs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547664" y="3910236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851920" y="4558308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907704" y="2420888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95936" y="3262164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067944" y="2614092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627784" y="4077072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084168" y="1604206"/>
            <a:ext cx="549696" cy="335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633864" y="1412776"/>
            <a:ext cx="2133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Competence Centre</a:t>
            </a:r>
            <a:br>
              <a:rPr lang="en-US" dirty="0" smtClean="0"/>
            </a:br>
            <a:r>
              <a:rPr lang="en-US" dirty="0" smtClean="0"/>
              <a:t>in EGI-Engage H2020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6084168" y="2322545"/>
            <a:ext cx="549696" cy="33544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633864" y="2204864"/>
            <a:ext cx="2493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Early-stage collaboration</a:t>
            </a:r>
            <a:br>
              <a:rPr lang="en-US" dirty="0" smtClean="0"/>
            </a:br>
            <a:r>
              <a:rPr lang="en-US" dirty="0" smtClean="0"/>
              <a:t>at EU level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5004048" y="2874015"/>
            <a:ext cx="936104" cy="41096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635896" y="1628800"/>
            <a:ext cx="936104" cy="41096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2821121"/>
              </p:ext>
            </p:extLst>
          </p:nvPr>
        </p:nvGraphicFramePr>
        <p:xfrm>
          <a:off x="539552" y="119675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puzzle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924944"/>
            <a:ext cx="1783241" cy="15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Cross-fertilization across disciplines: </a:t>
            </a:r>
            <a:br>
              <a:rPr lang="en-GB" dirty="0" smtClean="0"/>
            </a:br>
            <a:r>
              <a:rPr lang="en-GB" dirty="0" smtClean="0"/>
              <a:t>EGI-Engage </a:t>
            </a:r>
            <a:r>
              <a:rPr lang="en-GB" dirty="0"/>
              <a:t>H2020 project</a:t>
            </a:r>
            <a:endParaRPr lang="en-US" dirty="0"/>
          </a:p>
        </p:txBody>
      </p:sp>
      <p:pic>
        <p:nvPicPr>
          <p:cNvPr id="6" name="Picture 5" descr="Screen Shot 2015-02-26 at 09.30.1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92" y="5118453"/>
            <a:ext cx="1080120" cy="480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creen Shot 2015-02-26 at 09.30.5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44204"/>
            <a:ext cx="1080120" cy="564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Shot 2015-02-26 at 09.31.1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67" y="6107155"/>
            <a:ext cx="1525297" cy="648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 Shot 2015-02-26 at 09.30.3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36250"/>
            <a:ext cx="1872208" cy="627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Screen Shot 2015-04-20 at 19.45.2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52738"/>
            <a:ext cx="1656184" cy="629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Screen Shot 2015-02-26 at 09.30.44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38527"/>
            <a:ext cx="1008112" cy="74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Screen Shot 2015-04-20 at 19.36.5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8" y="2948417"/>
            <a:ext cx="1410769" cy="576064"/>
          </a:xfrm>
          <a:prstGeom prst="rect">
            <a:avLst/>
          </a:prstGeom>
        </p:spPr>
      </p:pic>
      <p:pic>
        <p:nvPicPr>
          <p:cNvPr id="13" name="Imagen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570" y="3440541"/>
            <a:ext cx="1470873" cy="552196"/>
          </a:xfrm>
          <a:prstGeom prst="rect">
            <a:avLst/>
          </a:prstGeom>
        </p:spPr>
      </p:pic>
      <p:pic>
        <p:nvPicPr>
          <p:cNvPr id="14" name="Picture 13" descr="Screen Shot 2015-10-26 at 01.28.5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2" y="3003541"/>
            <a:ext cx="1528192" cy="4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s://www.hub4tech.com/sites/default/files/InterviewQA/cloud.png?1444986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36912"/>
            <a:ext cx="43581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344816" cy="850106"/>
          </a:xfrm>
        </p:spPr>
        <p:txBody>
          <a:bodyPr>
            <a:normAutofit fontScale="90000"/>
          </a:bodyPr>
          <a:lstStyle/>
          <a:p>
            <a:pPr fontAlgn="base"/>
            <a:r>
              <a:rPr lang="it-IT" dirty="0" smtClean="0"/>
              <a:t>Cross-fertilization across e-infrastructures: EGI-Engage – EUDAT2020 Integration Pilot </a:t>
            </a:r>
            <a:r>
              <a:rPr lang="en-GB" sz="2700" dirty="0"/>
              <a:t/>
            </a:r>
            <a:br>
              <a:rPr lang="en-GB" sz="2700" dirty="0"/>
            </a:br>
            <a:endParaRPr lang="en-GB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udat.eu/sites/default/files/logo-b2st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96" y="3600461"/>
            <a:ext cx="1203831" cy="1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GI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5" y="5426920"/>
            <a:ext cx="797256" cy="8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udat.eu/sites/default/files/logo-b2saf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14" y="2461949"/>
            <a:ext cx="1243298" cy="1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bo 8"/>
          <p:cNvSpPr/>
          <p:nvPr/>
        </p:nvSpPr>
        <p:spPr bwMode="auto">
          <a:xfrm>
            <a:off x="1187024" y="3732249"/>
            <a:ext cx="1152728" cy="1057889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VM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148064" y="2269860"/>
            <a:ext cx="3744416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arrotondato 3"/>
          <p:cNvSpPr/>
          <p:nvPr/>
        </p:nvSpPr>
        <p:spPr>
          <a:xfrm>
            <a:off x="971600" y="3069222"/>
            <a:ext cx="1727892" cy="4760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 smtClean="0"/>
              <a:t>1. </a:t>
            </a:r>
            <a:r>
              <a:rPr lang="it-IT" b="1" dirty="0" err="1" smtClean="0"/>
              <a:t>Run</a:t>
            </a:r>
            <a:r>
              <a:rPr lang="it-IT" b="1" dirty="0" smtClean="0"/>
              <a:t> </a:t>
            </a:r>
            <a:r>
              <a:rPr lang="it-IT" b="1" dirty="0" err="1" smtClean="0"/>
              <a:t>analysys</a:t>
            </a:r>
            <a:endParaRPr lang="en-GB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5733256"/>
            <a:ext cx="312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EGI Federated </a:t>
            </a:r>
            <a:r>
              <a:rPr lang="it-IT" sz="24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Cloud</a:t>
            </a:r>
            <a:endParaRPr lang="en-GB" sz="24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64088" y="5733256"/>
            <a:ext cx="23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EUDAT services</a:t>
            </a:r>
            <a:endParaRPr lang="en-GB" sz="24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39752" y="3212976"/>
            <a:ext cx="3189918" cy="1300639"/>
            <a:chOff x="2326500" y="2828318"/>
            <a:chExt cx="3189918" cy="1300639"/>
          </a:xfrm>
        </p:grpSpPr>
        <p:sp>
          <p:nvSpPr>
            <p:cNvPr id="15" name="Rettangolo arrotondato 14"/>
            <p:cNvSpPr/>
            <p:nvPr/>
          </p:nvSpPr>
          <p:spPr>
            <a:xfrm>
              <a:off x="3651166" y="2828318"/>
              <a:ext cx="1865252" cy="7032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/>
                <a:t>2</a:t>
              </a:r>
              <a:r>
                <a:rPr lang="it-IT" b="1" dirty="0" smtClean="0"/>
                <a:t>. Stage output data in B2STAGE</a:t>
              </a:r>
              <a:endParaRPr lang="en-GB" b="1" dirty="0"/>
            </a:p>
          </p:txBody>
        </p:sp>
        <p:cxnSp>
          <p:nvCxnSpPr>
            <p:cNvPr id="8" name="Connettore 2 7"/>
            <p:cNvCxnSpPr/>
            <p:nvPr/>
          </p:nvCxnSpPr>
          <p:spPr>
            <a:xfrm>
              <a:off x="2326500" y="4128957"/>
              <a:ext cx="3189918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/>
          <p:cNvGrpSpPr/>
          <p:nvPr/>
        </p:nvGrpSpPr>
        <p:grpSpPr>
          <a:xfrm>
            <a:off x="6806927" y="3232055"/>
            <a:ext cx="2158979" cy="1990132"/>
            <a:chOff x="6806927" y="2916578"/>
            <a:chExt cx="2158979" cy="1990132"/>
          </a:xfrm>
        </p:grpSpPr>
        <p:cxnSp>
          <p:nvCxnSpPr>
            <p:cNvPr id="18" name="Connettore 2 17"/>
            <p:cNvCxnSpPr>
              <a:stCxn id="1028" idx="3"/>
              <a:endCxn id="1034" idx="1"/>
            </p:cNvCxnSpPr>
            <p:nvPr/>
          </p:nvCxnSpPr>
          <p:spPr>
            <a:xfrm flipV="1">
              <a:off x="6806927" y="2916578"/>
              <a:ext cx="602487" cy="1138512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tangolo arrotondato 24"/>
            <p:cNvSpPr/>
            <p:nvPr/>
          </p:nvSpPr>
          <p:spPr>
            <a:xfrm>
              <a:off x="7100654" y="3614832"/>
              <a:ext cx="1865252" cy="129187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 smtClean="0"/>
                <a:t>3. Data </a:t>
              </a:r>
              <a:r>
                <a:rPr lang="it-IT" b="1" dirty="0" err="1" smtClean="0"/>
                <a:t>stored</a:t>
              </a:r>
              <a:r>
                <a:rPr lang="it-IT" b="1" dirty="0" smtClean="0"/>
                <a:t> in B2SAFE for Long </a:t>
              </a:r>
              <a:r>
                <a:rPr lang="it-IT" b="1" dirty="0" err="1" smtClean="0"/>
                <a:t>Term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preservation</a:t>
              </a:r>
              <a:endParaRPr lang="en-GB" b="1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439220" y="3212976"/>
            <a:ext cx="3163275" cy="1002608"/>
            <a:chOff x="2439821" y="2828318"/>
            <a:chExt cx="3163275" cy="1002608"/>
          </a:xfrm>
        </p:grpSpPr>
        <p:sp>
          <p:nvSpPr>
            <p:cNvPr id="31" name="Rettangolo arrotondato 30"/>
            <p:cNvSpPr/>
            <p:nvPr/>
          </p:nvSpPr>
          <p:spPr>
            <a:xfrm>
              <a:off x="3651166" y="2828318"/>
              <a:ext cx="1865252" cy="7032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 smtClean="0"/>
                <a:t>4. Retrieve Data</a:t>
              </a:r>
              <a:endParaRPr lang="en-GB" b="1" dirty="0"/>
            </a:p>
          </p:txBody>
        </p:sp>
        <p:cxnSp>
          <p:nvCxnSpPr>
            <p:cNvPr id="32" name="Connettore 2 31"/>
            <p:cNvCxnSpPr/>
            <p:nvPr/>
          </p:nvCxnSpPr>
          <p:spPr>
            <a:xfrm>
              <a:off x="2439821" y="3813480"/>
              <a:ext cx="3163275" cy="17446"/>
            </a:xfrm>
            <a:prstGeom prst="straightConnector1">
              <a:avLst/>
            </a:prstGeom>
            <a:ln w="1270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tangolo arrotondato 32"/>
          <p:cNvSpPr/>
          <p:nvPr/>
        </p:nvSpPr>
        <p:spPr>
          <a:xfrm>
            <a:off x="971600" y="3097003"/>
            <a:ext cx="1727892" cy="4760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 smtClean="0"/>
              <a:t>5. Run analysis</a:t>
            </a:r>
            <a:endParaRPr lang="en-GB" b="1" dirty="0"/>
          </a:p>
        </p:txBody>
      </p:sp>
      <p:sp>
        <p:nvSpPr>
          <p:cNvPr id="34" name="Segnaposto contenuto 2"/>
          <p:cNvSpPr txBox="1">
            <a:spLocks/>
          </p:cNvSpPr>
          <p:nvPr/>
        </p:nvSpPr>
        <p:spPr>
          <a:xfrm>
            <a:off x="4932040" y="1340768"/>
            <a:ext cx="4349317" cy="1001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GB" sz="2000" dirty="0">
                <a:solidFill>
                  <a:schemeClr val="accent1"/>
                </a:solidFill>
                <a:ea typeface="+mj-ea"/>
              </a:rPr>
              <a:t>Data </a:t>
            </a:r>
            <a:r>
              <a:rPr lang="en-GB" sz="2000" dirty="0" smtClean="0">
                <a:solidFill>
                  <a:schemeClr val="accent1"/>
                </a:solidFill>
                <a:ea typeface="+mj-ea"/>
              </a:rPr>
              <a:t>staging </a:t>
            </a:r>
            <a:r>
              <a:rPr lang="en-GB" sz="2000" dirty="0" smtClean="0">
                <a:ea typeface="+mj-ea"/>
              </a:rPr>
              <a:t>between </a:t>
            </a:r>
            <a:br>
              <a:rPr lang="en-GB" sz="2000" dirty="0" smtClean="0">
                <a:ea typeface="+mj-ea"/>
              </a:rPr>
            </a:br>
            <a:r>
              <a:rPr lang="en-GB" sz="2000" dirty="0" smtClean="0">
                <a:ea typeface="+mj-ea"/>
              </a:rPr>
              <a:t>EGI Federated Cloud and EUDAT</a:t>
            </a:r>
          </a:p>
        </p:txBody>
      </p:sp>
      <p:sp>
        <p:nvSpPr>
          <p:cNvPr id="35" name="Segnaposto contenuto 2"/>
          <p:cNvSpPr txBox="1">
            <a:spLocks/>
          </p:cNvSpPr>
          <p:nvPr/>
        </p:nvSpPr>
        <p:spPr>
          <a:xfrm>
            <a:off x="107504" y="1347224"/>
            <a:ext cx="4663432" cy="1001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GB" sz="2000" dirty="0">
                <a:ea typeface="+mj-ea"/>
              </a:rPr>
              <a:t>Access to EGI and EUDAT services with a </a:t>
            </a:r>
            <a:r>
              <a:rPr lang="en-GB" sz="2000" dirty="0" smtClean="0">
                <a:solidFill>
                  <a:schemeClr val="accent1"/>
                </a:solidFill>
                <a:ea typeface="+mj-ea"/>
              </a:rPr>
              <a:t>single user identity</a:t>
            </a:r>
            <a:endParaRPr lang="en-GB" sz="2000" dirty="0">
              <a:solidFill>
                <a:schemeClr val="accent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214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452912"/>
            <a:ext cx="5184576" cy="4784400"/>
          </a:xfrm>
        </p:spPr>
        <p:txBody>
          <a:bodyPr/>
          <a:lstStyle/>
          <a:p>
            <a:r>
              <a:rPr lang="en-US" dirty="0" smtClean="0"/>
              <a:t>EGI Conference</a:t>
            </a:r>
          </a:p>
          <a:p>
            <a:pPr lvl="1"/>
            <a:r>
              <a:rPr lang="en-US" dirty="0" smtClean="0"/>
              <a:t>Amsterdam, 2016. April 6-8.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 smtClean="0"/>
              <a:t>Joint E-infrastructure Forum</a:t>
            </a:r>
          </a:p>
          <a:p>
            <a:pPr lvl="1"/>
            <a:r>
              <a:rPr lang="en-US" dirty="0" smtClean="0"/>
              <a:t>EGI-GEANT-EUDAT</a:t>
            </a:r>
          </a:p>
          <a:p>
            <a:pPr lvl="1"/>
            <a:r>
              <a:rPr lang="en-US" dirty="0" smtClean="0"/>
              <a:t>Krakow, 2016. Sept. 26-30.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74" y="1553716"/>
            <a:ext cx="30765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91" y="3933056"/>
            <a:ext cx="3038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9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use 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7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two EGI 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524920"/>
            <a:ext cx="8424936" cy="478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Present EGI service offerings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Demonstrate how communities already benefit from EGI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Identifying ‘open e-infrastructure problems’ from RIs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Map open e-infrastructure problems to existing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topics for joint EGI–RI activities</a:t>
            </a:r>
          </a:p>
        </p:txBody>
      </p:sp>
    </p:spTree>
    <p:extLst>
      <p:ext uri="{BB962C8B-B14F-4D97-AF65-F5344CB8AC3E}">
        <p14:creationId xmlns:p14="http://schemas.microsoft.com/office/powerpoint/2010/main" val="42537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856984" cy="4784400"/>
          </a:xfrm>
        </p:spPr>
        <p:txBody>
          <a:bodyPr/>
          <a:lstStyle/>
          <a:p>
            <a:r>
              <a:rPr lang="en-US" sz="2000" dirty="0" smtClean="0"/>
              <a:t>Tuesday (~45’)</a:t>
            </a:r>
          </a:p>
          <a:p>
            <a:pPr lvl="1"/>
            <a:r>
              <a:rPr lang="en-US" sz="1800" dirty="0" smtClean="0"/>
              <a:t>Distribute survey</a:t>
            </a:r>
          </a:p>
          <a:p>
            <a:pPr lvl="1"/>
            <a:r>
              <a:rPr lang="en-US" sz="1800" dirty="0" smtClean="0"/>
              <a:t>EGI solutions and ongoing integration </a:t>
            </a:r>
            <a:r>
              <a:rPr lang="en-US" sz="1800" dirty="0"/>
              <a:t>activities </a:t>
            </a:r>
            <a:r>
              <a:rPr lang="en-US" sz="1800" dirty="0" smtClean="0"/>
              <a:t>(</a:t>
            </a:r>
            <a:r>
              <a:rPr lang="en-US" sz="1800" dirty="0" err="1" smtClean="0"/>
              <a:t>Gergely</a:t>
            </a:r>
            <a:r>
              <a:rPr lang="en-US" sz="1800" dirty="0" smtClean="0"/>
              <a:t>) (15’)</a:t>
            </a:r>
          </a:p>
          <a:p>
            <a:pPr lvl="1"/>
            <a:r>
              <a:rPr lang="en-US" sz="1800" dirty="0" smtClean="0"/>
              <a:t>Community example: </a:t>
            </a:r>
            <a:r>
              <a:rPr lang="en-US" sz="1800" dirty="0" err="1" smtClean="0"/>
              <a:t>BioVel-LifeWatch</a:t>
            </a:r>
            <a:r>
              <a:rPr lang="en-US" sz="1800" dirty="0" smtClean="0"/>
              <a:t> Sweden (Matthias and Alex) (15’)</a:t>
            </a:r>
          </a:p>
          <a:p>
            <a:pPr lvl="1"/>
            <a:r>
              <a:rPr lang="en-US" sz="1800" dirty="0" smtClean="0"/>
              <a:t>Discussion</a:t>
            </a:r>
          </a:p>
          <a:p>
            <a:pPr lvl="1"/>
            <a:r>
              <a:rPr lang="en-US" sz="1800" dirty="0" smtClean="0"/>
              <a:t>Collect surveys</a:t>
            </a:r>
          </a:p>
          <a:p>
            <a:r>
              <a:rPr lang="en-US" sz="2000" dirty="0" smtClean="0"/>
              <a:t>Wednesday (1h 45’)</a:t>
            </a:r>
          </a:p>
          <a:p>
            <a:pPr marL="457200" lvl="1" indent="0">
              <a:buNone/>
            </a:pPr>
            <a:r>
              <a:rPr lang="en-US" sz="1800" dirty="0" smtClean="0"/>
              <a:t>Reminder of EGI solutions (5’)</a:t>
            </a:r>
          </a:p>
          <a:p>
            <a:pPr marL="457200" lvl="1" indent="0">
              <a:buNone/>
            </a:pPr>
            <a:r>
              <a:rPr lang="en-GB" sz="1800" dirty="0" smtClean="0"/>
              <a:t>High-throughput data analysis case studies (15’)</a:t>
            </a:r>
          </a:p>
          <a:p>
            <a:pPr marL="457200" lvl="1" indent="0">
              <a:buNone/>
            </a:pPr>
            <a:r>
              <a:rPr lang="en-US" sz="1800" dirty="0" smtClean="0"/>
              <a:t>Federated Cloud details (40’)</a:t>
            </a:r>
            <a:endParaRPr lang="en-GB" sz="1800" dirty="0" smtClean="0"/>
          </a:p>
          <a:p>
            <a:pPr lvl="2"/>
            <a:r>
              <a:rPr lang="en-GB" sz="1600" dirty="0" smtClean="0"/>
              <a:t>Compute management, Storage management, Marketplace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GB" sz="1800" dirty="0" smtClean="0"/>
              <a:t>Trans-national access to EGI (</a:t>
            </a:r>
            <a:r>
              <a:rPr lang="en-GB" sz="1800" dirty="0" err="1" smtClean="0"/>
              <a:t>Gergely</a:t>
            </a:r>
            <a:r>
              <a:rPr lang="en-GB" sz="1800" dirty="0" smtClean="0"/>
              <a:t>) (15’)</a:t>
            </a:r>
            <a:endParaRPr lang="en-GB" sz="1100" dirty="0"/>
          </a:p>
          <a:p>
            <a:pPr marL="457200" lvl="1" indent="0">
              <a:buNone/>
            </a:pPr>
            <a:r>
              <a:rPr lang="en-US" sz="1800" dirty="0" smtClean="0"/>
              <a:t>Discussion  - Analysis of survey responses (30’)</a:t>
            </a:r>
          </a:p>
          <a:p>
            <a:pPr marL="457200" lvl="1" indent="0">
              <a:buNone/>
            </a:pPr>
            <a:r>
              <a:rPr lang="en-US" sz="1800" dirty="0" smtClean="0"/>
              <a:t>Circulate survey on future training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043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0" y="1484313"/>
            <a:ext cx="9144000" cy="8683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GB" sz="2800" dirty="0" smtClean="0"/>
              <a:t>E-Infrastructure services enable the Open Science Vision</a:t>
            </a:r>
            <a:endParaRPr lang="en-GB" sz="2800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67078577"/>
              </p:ext>
            </p:extLst>
          </p:nvPr>
        </p:nvGraphicFramePr>
        <p:xfrm>
          <a:off x="683568" y="2564904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Image result for eg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eg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1" y="3789040"/>
            <a:ext cx="633994" cy="7017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9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9933"/>
            <a:ext cx="1152128" cy="127517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90" y="5157997"/>
            <a:ext cx="454692" cy="50325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26" y="5031554"/>
            <a:ext cx="633994" cy="7017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2" name="Picture 2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6331"/>
            <a:ext cx="1060958" cy="64692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3" name="Picture 2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1060958" cy="64692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26" name="Picture 2" descr="Ge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10774"/>
            <a:ext cx="1431250" cy="6222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http://www.bsc.es/sites/default/files/public/mare_nostrum/prace-logo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19" y="4982565"/>
            <a:ext cx="1099353" cy="75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AIRE logo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8" y="3235439"/>
            <a:ext cx="1299896" cy="9136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6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23" y="1196116"/>
            <a:ext cx="3907973" cy="3859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EGI: A sustainable e-infrastructure provider for Open Science</a:t>
            </a:r>
            <a:endParaRPr lang="en-GB" altLang="en-US" sz="3600" strike="sngStrike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317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dirty="0" smtClean="0"/>
              <a:t>EGI Council</a:t>
            </a:r>
          </a:p>
          <a:p>
            <a:pPr marL="633413" lvl="1" indent="-233363">
              <a:defRPr/>
            </a:pPr>
            <a:r>
              <a:rPr lang="en-GB" sz="2000" dirty="0" smtClean="0"/>
              <a:t>26 </a:t>
            </a:r>
            <a:r>
              <a:rPr lang="en-GB" sz="2000" dirty="0"/>
              <a:t>participants: </a:t>
            </a:r>
            <a:r>
              <a:rPr lang="en-GB" sz="2000" dirty="0" smtClean="0"/>
              <a:t>24 NGIs </a:t>
            </a:r>
            <a:r>
              <a:rPr lang="en-GB" sz="2000" dirty="0"/>
              <a:t>and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2 EIROs (CERN, EBI)</a:t>
            </a:r>
          </a:p>
          <a:p>
            <a:pPr indent="-258763">
              <a:defRPr/>
            </a:pPr>
            <a:r>
              <a:rPr lang="en-GB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2000" dirty="0" smtClean="0"/>
              <a:t>Developing and providing e-infrastructure services that enable open science</a:t>
            </a:r>
          </a:p>
          <a:p>
            <a:pPr indent="-258763">
              <a:defRPr/>
            </a:pPr>
            <a:r>
              <a:rPr lang="en-GB" dirty="0" smtClean="0">
                <a:sym typeface="Wingdings" pitchFamily="2" charset="2"/>
              </a:rPr>
              <a:t>Sustainability</a:t>
            </a:r>
          </a:p>
          <a:p>
            <a:pPr lvl="1">
              <a:defRPr/>
            </a:pPr>
            <a:r>
              <a:rPr lang="en-GB" sz="2000" dirty="0" smtClean="0">
                <a:sym typeface="Wingdings" pitchFamily="2" charset="2"/>
              </a:rPr>
              <a:t>Sustainable core services</a:t>
            </a:r>
          </a:p>
          <a:p>
            <a:pPr lvl="1">
              <a:defRPr/>
            </a:pPr>
            <a:r>
              <a:rPr lang="en-GB" sz="2000" dirty="0" smtClean="0">
                <a:sym typeface="Wingdings" pitchFamily="2" charset="2"/>
              </a:rPr>
              <a:t>Project-driven developments</a:t>
            </a:r>
            <a:endParaRPr lang="en-GB" sz="2000" dirty="0">
              <a:sym typeface="Wingdings" pitchFamily="2" charset="2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940152" y="273085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128522" y="5355213"/>
            <a:ext cx="390797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Belarus, 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Moldova, 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Russia, 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6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  <a:noFill/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Enabling Global Infrastructures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-15329" y="4687976"/>
            <a:ext cx="41552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Federated </a:t>
            </a:r>
            <a:r>
              <a:rPr lang="en-GB" altLang="en-US" sz="1800" dirty="0"/>
              <a:t>storage and compute </a:t>
            </a:r>
            <a:r>
              <a:rPr lang="en-GB" altLang="en-US" sz="1800" dirty="0" smtClean="0"/>
              <a:t>resources</a:t>
            </a:r>
            <a:endParaRPr lang="en-GB" altLang="en-US" sz="18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Access platforms </a:t>
            </a:r>
            <a:r>
              <a:rPr lang="en-GB" altLang="en-US" sz="1800" dirty="0" smtClean="0"/>
              <a:t>(HTC, Cloud)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/>
              <a:t>Virtual </a:t>
            </a:r>
            <a:r>
              <a:rPr lang="en-GB" altLang="en-US" sz="1800" dirty="0"/>
              <a:t>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</a:t>
            </a:r>
            <a:r>
              <a:rPr lang="en-GB" altLang="en-US" sz="1800" dirty="0" smtClean="0"/>
              <a:t>projects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 smtClean="0">
                <a:solidFill>
                  <a:schemeClr val="accent1"/>
                </a:solidFill>
              </a:rPr>
              <a:t>38.000</a:t>
            </a:r>
            <a:r>
              <a:rPr lang="en-US" altLang="en-US" sz="1800" dirty="0" smtClean="0"/>
              <a:t> research user</a:t>
            </a:r>
            <a:endParaRPr lang="en-GB" altLang="en-US" sz="1800" dirty="0"/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139952" y="4687888"/>
            <a:ext cx="41878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1800" dirty="0" smtClean="0"/>
              <a:t>Total capacity (grid + cloud):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340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resource </a:t>
            </a:r>
            <a:r>
              <a:rPr lang="en-GB" altLang="en-US" sz="1800" dirty="0" smtClean="0"/>
              <a:t>centres 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54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550,000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290 </a:t>
            </a:r>
            <a:r>
              <a:rPr lang="en-GB" altLang="en-US" sz="1800" dirty="0">
                <a:solidFill>
                  <a:schemeClr val="accent1"/>
                </a:solidFill>
              </a:rPr>
              <a:t>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 smtClean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 smtClean="0">
                <a:solidFill>
                  <a:schemeClr val="accent1"/>
                </a:solidFill>
              </a:rPr>
              <a:t>&gt; 99.6%</a:t>
            </a:r>
            <a:r>
              <a:rPr lang="en-US" altLang="en-US" sz="1800" dirty="0" smtClean="0"/>
              <a:t> reliability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 smtClean="0">
                <a:solidFill>
                  <a:schemeClr val="accent1"/>
                </a:solidFill>
              </a:rPr>
              <a:t>1.5 million jobs</a:t>
            </a:r>
            <a:r>
              <a:rPr lang="en-US" altLang="en-US" sz="1800" dirty="0" smtClean="0"/>
              <a:t> and </a:t>
            </a:r>
            <a:r>
              <a:rPr lang="en-US" altLang="en-US" sz="1800" dirty="0" smtClean="0">
                <a:solidFill>
                  <a:schemeClr val="accent1"/>
                </a:solidFill>
              </a:rPr>
              <a:t>100 VMs per day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315479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Bringing together communities</a:t>
            </a:r>
            <a:endParaRPr lang="en-GB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1371873"/>
              </p:ext>
            </p:extLst>
          </p:nvPr>
        </p:nvGraphicFramePr>
        <p:xfrm>
          <a:off x="1619672" y="1196752"/>
          <a:ext cx="6048672" cy="485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12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8614"/>
            <a:ext cx="7344816" cy="850106"/>
          </a:xfrm>
          <a:noFill/>
        </p:spPr>
        <p:txBody>
          <a:bodyPr>
            <a:noAutofit/>
          </a:bodyPr>
          <a:lstStyle/>
          <a:p>
            <a:r>
              <a:rPr lang="en-GB" sz="3200" dirty="0" smtClean="0"/>
              <a:t>Our community is large! </a:t>
            </a:r>
            <a:br>
              <a:rPr lang="en-GB" sz="3200" dirty="0" smtClean="0"/>
            </a:br>
            <a:r>
              <a:rPr lang="en-GB" sz="3200" dirty="0"/>
              <a:t>(</a:t>
            </a:r>
            <a:r>
              <a:rPr lang="en-GB" sz="3200" dirty="0" smtClean="0"/>
              <a:t>Some of) our members</a:t>
            </a:r>
            <a:endParaRPr lang="en-GB" sz="3200" dirty="0"/>
          </a:p>
        </p:txBody>
      </p:sp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66" y="4815991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26920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420888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19044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81" y="3573016"/>
            <a:ext cx="1836075" cy="7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37" y="1168398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33674"/>
            <a:ext cx="984068" cy="7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208310" y="4175745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6804248" y="41490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08528"/>
            <a:ext cx="1305049" cy="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66" y="3286512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dCache-logo-fromSvg.pdf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67544" y="1378002"/>
            <a:ext cx="564788" cy="65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Obraz 6" descr="dynafedlogo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1192828" cy="868792"/>
          </a:xfrm>
          <a:prstGeom prst="rect">
            <a:avLst/>
          </a:prstGeom>
        </p:spPr>
      </p:pic>
      <p:pic>
        <p:nvPicPr>
          <p:cNvPr id="30" name="Obraz 11" descr="Screen Shot 2015-09-16 at 13.00.59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7" y="3479673"/>
            <a:ext cx="1209734" cy="432048"/>
          </a:xfrm>
          <a:prstGeom prst="rect">
            <a:avLst/>
          </a:prstGeom>
        </p:spPr>
      </p:pic>
      <p:pic>
        <p:nvPicPr>
          <p:cNvPr id="31" name="Obraz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9512" y="4509120"/>
            <a:ext cx="1710432" cy="473423"/>
          </a:xfrm>
          <a:prstGeom prst="rect">
            <a:avLst/>
          </a:prstGeom>
        </p:spPr>
      </p:pic>
      <p:pic>
        <p:nvPicPr>
          <p:cNvPr id="32" name="pasted-image.png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641737" y="5734383"/>
            <a:ext cx="1253749" cy="531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Obraz 9" descr="Screen Shot 2015-09-16 at 13.00.19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0" y="5705897"/>
            <a:ext cx="1282670" cy="440741"/>
          </a:xfrm>
          <a:prstGeom prst="rect">
            <a:avLst/>
          </a:prstGeom>
        </p:spPr>
      </p:pic>
      <p:pic>
        <p:nvPicPr>
          <p:cNvPr id="6" name="Picture 5" descr="Screen Shot 2015-11-11 at 10.08.57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2" y="3717032"/>
            <a:ext cx="1577508" cy="50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740352" y="2420888"/>
            <a:ext cx="1159379" cy="792088"/>
          </a:xfrm>
          <a:prstGeom prst="rect">
            <a:avLst/>
          </a:prstGeom>
        </p:spPr>
      </p:pic>
      <p:pic>
        <p:nvPicPr>
          <p:cNvPr id="34" name="Picture 33" descr="http://www.egi.eu/export/sites/egi/images_logos/ER-flow.png_1082931874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947537" y="4341061"/>
            <a:ext cx="967959" cy="967960"/>
          </a:xfrm>
          <a:prstGeom prst="rect">
            <a:avLst/>
          </a:prstGeom>
          <a:noFill/>
        </p:spPr>
      </p:pic>
      <p:pic>
        <p:nvPicPr>
          <p:cNvPr id="35" name="Picture 34" descr="http://www.egi.eu/export/sites/egi/images_logos/SCI-BUS_logo_200px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02" y="1372239"/>
            <a:ext cx="900142" cy="6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76" y="5682622"/>
            <a:ext cx="542544" cy="5425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32" y="2996952"/>
            <a:ext cx="810768" cy="5791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72" y="1296011"/>
            <a:ext cx="1224136" cy="1639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625430"/>
            <a:ext cx="896112" cy="5212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79" y="1597329"/>
            <a:ext cx="502703" cy="6677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4398624"/>
            <a:ext cx="1091184" cy="5425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19" y="5472300"/>
            <a:ext cx="686560" cy="68656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20" y="3022716"/>
            <a:ext cx="789120" cy="5918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77" y="3492781"/>
            <a:ext cx="687965" cy="6803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21" y="4394688"/>
            <a:ext cx="719079" cy="71907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12" y="1179488"/>
            <a:ext cx="810768" cy="5791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56" y="5061929"/>
            <a:ext cx="1269608" cy="599319"/>
          </a:xfrm>
          <a:prstGeom prst="rect">
            <a:avLst/>
          </a:prstGeom>
        </p:spPr>
      </p:pic>
      <p:pic>
        <p:nvPicPr>
          <p:cNvPr id="1026" name="Picture 2" descr="Catania Science Gateway Framework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27" y="3257302"/>
            <a:ext cx="749003" cy="7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550752"/>
            <a:ext cx="1255776" cy="5425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83" y="2348880"/>
            <a:ext cx="819645" cy="7222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61584"/>
            <a:ext cx="804672" cy="5425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0888"/>
            <a:ext cx="1027697" cy="5256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20" y="5589240"/>
            <a:ext cx="1091184" cy="43281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14" y="2859912"/>
            <a:ext cx="675926" cy="7161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07" y="1736795"/>
            <a:ext cx="728324" cy="524038"/>
          </a:xfrm>
          <a:prstGeom prst="rect">
            <a:avLst/>
          </a:prstGeom>
        </p:spPr>
      </p:pic>
      <p:pic>
        <p:nvPicPr>
          <p:cNvPr id="55" name="Picture 54" descr="Screen Shot 2015-11-10 at 03.13.26.png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31" y="3286512"/>
            <a:ext cx="550230" cy="463731"/>
          </a:xfrm>
          <a:prstGeom prst="rect">
            <a:avLst/>
          </a:prstGeom>
        </p:spPr>
      </p:pic>
      <p:pic>
        <p:nvPicPr>
          <p:cNvPr id="4" name="Picture 4" descr="Biovel_logo_white_background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1" y="5084855"/>
            <a:ext cx="462225" cy="6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Solutions</a:t>
            </a:r>
            <a:endParaRPr lang="en-GB" sz="3600" dirty="0"/>
          </a:p>
        </p:txBody>
      </p:sp>
      <p:sp>
        <p:nvSpPr>
          <p:cNvPr id="14" name="Rectangle 13"/>
          <p:cNvSpPr/>
          <p:nvPr/>
        </p:nvSpPr>
        <p:spPr>
          <a:xfrm>
            <a:off x="357257" y="1124744"/>
            <a:ext cx="8751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2000" i="1" dirty="0"/>
              <a:t>A </a:t>
            </a:r>
            <a:r>
              <a:rPr lang="en-GB" sz="2000" i="1" dirty="0">
                <a:solidFill>
                  <a:srgbClr val="4F81BD"/>
                </a:solidFill>
              </a:rPr>
              <a:t>combination</a:t>
            </a:r>
            <a:r>
              <a:rPr lang="en-GB" sz="2000" i="1" dirty="0"/>
              <a:t> of products, services, and intellectual property focused on </a:t>
            </a:r>
            <a:r>
              <a:rPr lang="en-GB" sz="2000" i="1" dirty="0">
                <a:solidFill>
                  <a:srgbClr val="4F81BD"/>
                </a:solidFill>
              </a:rPr>
              <a:t>solving a problem </a:t>
            </a:r>
            <a:r>
              <a:rPr lang="en-GB" sz="2000" i="1" dirty="0" smtClean="0"/>
              <a:t>that </a:t>
            </a:r>
            <a:r>
              <a:rPr lang="en-GB" sz="2000" i="1" dirty="0">
                <a:solidFill>
                  <a:srgbClr val="4F81BD"/>
                </a:solidFill>
              </a:rPr>
              <a:t>creates</a:t>
            </a:r>
            <a:r>
              <a:rPr lang="en-GB" sz="2000" i="1" dirty="0"/>
              <a:t> and/or drives </a:t>
            </a:r>
            <a:r>
              <a:rPr lang="en-GB" sz="2000" i="1" dirty="0">
                <a:solidFill>
                  <a:srgbClr val="4F81BD"/>
                </a:solidFill>
              </a:rPr>
              <a:t>value</a:t>
            </a:r>
            <a:r>
              <a:rPr lang="en-GB" sz="2000" i="1" dirty="0"/>
              <a:t> </a:t>
            </a:r>
            <a:r>
              <a:rPr lang="en-GB" sz="2000" i="1" dirty="0" smtClean="0"/>
              <a:t>and </a:t>
            </a:r>
            <a:r>
              <a:rPr lang="en-GB" sz="2000" i="1" dirty="0">
                <a:solidFill>
                  <a:srgbClr val="4F81BD"/>
                </a:solidFill>
              </a:rPr>
              <a:t>can be </a:t>
            </a:r>
            <a:r>
              <a:rPr lang="en-GB" sz="2000" i="1" dirty="0"/>
              <a:t>significantly </a:t>
            </a:r>
            <a:r>
              <a:rPr lang="en-GB" sz="2000" i="1" dirty="0">
                <a:solidFill>
                  <a:srgbClr val="4F81BD"/>
                </a:solidFill>
              </a:rPr>
              <a:t>standardised</a:t>
            </a:r>
          </a:p>
        </p:txBody>
      </p:sp>
      <p:pic>
        <p:nvPicPr>
          <p:cNvPr id="4098" name="Picture 2" descr="puzz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2498" y="2276872"/>
            <a:ext cx="4327774" cy="36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42088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High-Throughput Data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270892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80225E"/>
                </a:solidFill>
              </a:rPr>
              <a:t>Federated Cloud</a:t>
            </a:r>
            <a:endParaRPr lang="en-US" sz="2800" b="1" dirty="0">
              <a:solidFill>
                <a:srgbClr val="80225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293096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Community-driven innovation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4542219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EEB500"/>
                </a:solidFill>
              </a:rPr>
              <a:t>Federated Operations</a:t>
            </a:r>
            <a:endParaRPr lang="en-US" sz="2800" b="1" dirty="0">
              <a:solidFill>
                <a:srgbClr val="EEB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15079</TotalTime>
  <Words>1319</Words>
  <Application>Microsoft Office PowerPoint</Application>
  <PresentationFormat>On-screen Show (4:3)</PresentationFormat>
  <Paragraphs>238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Engage</vt:lpstr>
      <vt:lpstr>EGI Powerpoint Presentation (body)</vt:lpstr>
      <vt:lpstr>EGI Powerpoint Presentation (closing)</vt:lpstr>
      <vt:lpstr>Blank</vt:lpstr>
      <vt:lpstr>E-infrastructure solutions from EGI – with a community example</vt:lpstr>
      <vt:lpstr>Goals of the two EGI sessions</vt:lpstr>
      <vt:lpstr>Outline</vt:lpstr>
      <vt:lpstr>E-Infrastructure services enable the Open Science Vision</vt:lpstr>
      <vt:lpstr>EGI: A sustainable e-infrastructure provider for Open Science</vt:lpstr>
      <vt:lpstr>Enabling Global Infrastructures</vt:lpstr>
      <vt:lpstr>Bringing together communities</vt:lpstr>
      <vt:lpstr>Our community is large!  (Some of) our members</vt:lpstr>
      <vt:lpstr>EGI Solutions</vt:lpstr>
      <vt:lpstr>High-throughput data analysis</vt:lpstr>
      <vt:lpstr>Federated Cloud</vt:lpstr>
      <vt:lpstr>Federated operations</vt:lpstr>
      <vt:lpstr>Community driven innovation</vt:lpstr>
      <vt:lpstr>Active EGI-ENVRIplus collaborations</vt:lpstr>
      <vt:lpstr>Cross-fertilization across disciplines:  EGI-Engage H2020 project</vt:lpstr>
      <vt:lpstr>Cross-fertilization across e-infrastructures: EGI-Engage – EUDAT2020 Integration Pilot  </vt:lpstr>
      <vt:lpstr>Announcements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477</cp:revision>
  <cp:lastPrinted>2015-10-13T14:53:18Z</cp:lastPrinted>
  <dcterms:created xsi:type="dcterms:W3CDTF">2015-05-07T09:24:15Z</dcterms:created>
  <dcterms:modified xsi:type="dcterms:W3CDTF">2015-11-17T10:38:10Z</dcterms:modified>
</cp:coreProperties>
</file>