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78" r:id="rId2"/>
    <p:sldId id="279" r:id="rId3"/>
    <p:sldId id="308" r:id="rId4"/>
    <p:sldId id="302" r:id="rId5"/>
    <p:sldId id="305" r:id="rId6"/>
    <p:sldId id="304" r:id="rId7"/>
    <p:sldId id="261" r:id="rId8"/>
    <p:sldId id="314" r:id="rId9"/>
    <p:sldId id="320" r:id="rId10"/>
    <p:sldId id="292" r:id="rId11"/>
    <p:sldId id="291" r:id="rId12"/>
    <p:sldId id="300" r:id="rId13"/>
    <p:sldId id="280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8CEC"/>
    <a:srgbClr val="A88CEB"/>
    <a:srgbClr val="42648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814" autoAdjust="0"/>
  </p:normalViewPr>
  <p:slideViewPr>
    <p:cSldViewPr>
      <p:cViewPr varScale="1">
        <p:scale>
          <a:sx n="113" d="100"/>
          <a:sy n="113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2" qsCatId="simple" csTypeId="urn:microsoft.com/office/officeart/2005/8/colors/accent1_5" csCatId="accent1" phldr="1"/>
      <dgm:spPr/>
    </dgm:pt>
    <dgm:pt modelId="{D29BB719-FD56-2844-B248-A2C788E4DD2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Federated Operations</a:t>
          </a:r>
          <a:endParaRPr lang="en-US" dirty="0"/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/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/>
        </a:p>
      </dgm:t>
    </dgm:pt>
    <dgm:pt modelId="{BAF4BAD2-6E0E-4446-B6A6-A6D77538DFCB}">
      <dgm:prSet/>
      <dgm:spPr/>
      <dgm:t>
        <a:bodyPr/>
        <a:lstStyle/>
        <a:p>
          <a:r>
            <a:rPr lang="en-GB" dirty="0" smtClean="0"/>
            <a:t>Community Driven Innovations and Support</a:t>
          </a:r>
          <a:endParaRPr lang="en-US" dirty="0"/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/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/>
        </a:p>
      </dgm:t>
    </dgm:pt>
    <dgm:pt modelId="{30DC3652-13DC-4ADB-9F08-1B30D4C68CD1}">
      <dgm:prSet/>
      <dgm:spPr/>
      <dgm:t>
        <a:bodyPr/>
        <a:lstStyle/>
        <a:p>
          <a:r>
            <a:rPr lang="en-GB" smtClean="0"/>
            <a:t>High-Throughput Data Analysis</a:t>
          </a:r>
          <a:endParaRPr lang="en-US" dirty="0"/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/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/>
        </a:p>
      </dgm:t>
    </dgm:pt>
    <dgm:pt modelId="{EEF953A5-D527-4EE9-A59B-961F6170A889}">
      <dgm:prSet/>
      <dgm:spPr/>
      <dgm:t>
        <a:bodyPr/>
        <a:lstStyle/>
        <a:p>
          <a:r>
            <a:rPr lang="en-US" dirty="0" smtClean="0"/>
            <a:t>Federated Cloud</a:t>
          </a:r>
          <a:endParaRPr lang="en-US" dirty="0"/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/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/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628E323F-3660-44D5-ADE7-C7E847194D74}" type="presOf" srcId="{D29BB719-FD56-2844-B248-A2C788E4DD2F}" destId="{B51FE79A-82F8-BB4D-A548-9E0C95931871}" srcOrd="0" destOrd="0" presId="urn:microsoft.com/office/officeart/2005/8/layout/cycle8"/>
    <dgm:cxn modelId="{C5BEE099-23AE-433D-831B-0C99F07CF054}" type="presOf" srcId="{EEF953A5-D527-4EE9-A59B-961F6170A889}" destId="{591A4803-9161-404F-80F0-6635C9FB251F}" srcOrd="0" destOrd="0" presId="urn:microsoft.com/office/officeart/2005/8/layout/cycle8"/>
    <dgm:cxn modelId="{30D89FE8-D3EA-404E-B972-14617EA0AEF4}" type="presOf" srcId="{BAF4BAD2-6E0E-4446-B6A6-A6D77538DFCB}" destId="{68A78B6C-BAED-9543-ABF9-EF748C194928}" srcOrd="0" destOrd="0" presId="urn:microsoft.com/office/officeart/2005/8/layout/cycle8"/>
    <dgm:cxn modelId="{55EED476-4A05-4D05-881E-FFDDC884B731}" type="presOf" srcId="{D29BB719-FD56-2844-B248-A2C788E4DD2F}" destId="{5D3EBB9C-D0DB-A04F-8C69-3980DBA0A347}" srcOrd="1" destOrd="0" presId="urn:microsoft.com/office/officeart/2005/8/layout/cycle8"/>
    <dgm:cxn modelId="{2A383B22-7A7A-4A0D-B6BE-885234EBF0D8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BF31B4-960B-499C-82F0-21F5128B2FE0}" type="presOf" srcId="{30DC3652-13DC-4ADB-9F08-1B30D4C68CD1}" destId="{0191A99D-29BC-4F01-A4D7-44E75443DF7B}" srcOrd="0" destOrd="0" presId="urn:microsoft.com/office/officeart/2005/8/layout/cycle8"/>
    <dgm:cxn modelId="{54BF520B-C657-4F67-9E4C-3928A89D28D6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C600DD2B-D315-468E-BC98-605D8A9E0A39}" type="presOf" srcId="{CB58CE4A-1514-944C-81FE-B229AB3C48F8}" destId="{C1AB6106-2BE5-804E-B6C3-C7F2D76A8D32}" srcOrd="0" destOrd="0" presId="urn:microsoft.com/office/officeart/2005/8/layout/cycle8"/>
    <dgm:cxn modelId="{ABBAC192-8A40-41C1-821E-A8A8C968D3EC}" type="presOf" srcId="{EEF953A5-D527-4EE9-A59B-961F6170A889}" destId="{A01F02A2-235C-CE48-BF8C-CAB822D58D2A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CB4BDB67-6602-497D-B2A9-ADDD435565DC}" type="presParOf" srcId="{C1AB6106-2BE5-804E-B6C3-C7F2D76A8D32}" destId="{B51FE79A-82F8-BB4D-A548-9E0C95931871}" srcOrd="0" destOrd="0" presId="urn:microsoft.com/office/officeart/2005/8/layout/cycle8"/>
    <dgm:cxn modelId="{FDC5FB89-D14F-418C-8395-04D120C0F3A4}" type="presParOf" srcId="{C1AB6106-2BE5-804E-B6C3-C7F2D76A8D32}" destId="{705C8AB6-07F4-9F4B-87F0-46B8C840C22B}" srcOrd="1" destOrd="0" presId="urn:microsoft.com/office/officeart/2005/8/layout/cycle8"/>
    <dgm:cxn modelId="{BE696476-5EDE-48CD-8864-5DB24D4AC271}" type="presParOf" srcId="{C1AB6106-2BE5-804E-B6C3-C7F2D76A8D32}" destId="{D298770A-DAE4-8F40-A1E8-7F5394387065}" srcOrd="2" destOrd="0" presId="urn:microsoft.com/office/officeart/2005/8/layout/cycle8"/>
    <dgm:cxn modelId="{8F97601E-1B07-443B-9DA5-95332D6687D1}" type="presParOf" srcId="{C1AB6106-2BE5-804E-B6C3-C7F2D76A8D32}" destId="{5D3EBB9C-D0DB-A04F-8C69-3980DBA0A347}" srcOrd="3" destOrd="0" presId="urn:microsoft.com/office/officeart/2005/8/layout/cycle8"/>
    <dgm:cxn modelId="{5D6CF28E-E51D-4741-ACCF-DFE45806FD36}" type="presParOf" srcId="{C1AB6106-2BE5-804E-B6C3-C7F2D76A8D32}" destId="{591A4803-9161-404F-80F0-6635C9FB251F}" srcOrd="4" destOrd="0" presId="urn:microsoft.com/office/officeart/2005/8/layout/cycle8"/>
    <dgm:cxn modelId="{32C6B69C-EF53-47BE-B005-7951D1C1FFE6}" type="presParOf" srcId="{C1AB6106-2BE5-804E-B6C3-C7F2D76A8D32}" destId="{47251BC0-C938-8C43-8106-383575FA7DBC}" srcOrd="5" destOrd="0" presId="urn:microsoft.com/office/officeart/2005/8/layout/cycle8"/>
    <dgm:cxn modelId="{5E823089-C2B1-404B-824D-10168462C57A}" type="presParOf" srcId="{C1AB6106-2BE5-804E-B6C3-C7F2D76A8D32}" destId="{1C94465A-CDF7-8E43-B681-139D791B1387}" srcOrd="6" destOrd="0" presId="urn:microsoft.com/office/officeart/2005/8/layout/cycle8"/>
    <dgm:cxn modelId="{85B8250A-37C8-4FD7-BF88-2BCD1E3D1B82}" type="presParOf" srcId="{C1AB6106-2BE5-804E-B6C3-C7F2D76A8D32}" destId="{A01F02A2-235C-CE48-BF8C-CAB822D58D2A}" srcOrd="7" destOrd="0" presId="urn:microsoft.com/office/officeart/2005/8/layout/cycle8"/>
    <dgm:cxn modelId="{1165051E-20BD-473F-9F92-11CC75C3E53C}" type="presParOf" srcId="{C1AB6106-2BE5-804E-B6C3-C7F2D76A8D32}" destId="{68A78B6C-BAED-9543-ABF9-EF748C194928}" srcOrd="8" destOrd="0" presId="urn:microsoft.com/office/officeart/2005/8/layout/cycle8"/>
    <dgm:cxn modelId="{CA1BF774-504B-4276-9E12-A84D43D01318}" type="presParOf" srcId="{C1AB6106-2BE5-804E-B6C3-C7F2D76A8D32}" destId="{59D713E5-0C59-AA4B-A67A-15ACE317B5D4}" srcOrd="9" destOrd="0" presId="urn:microsoft.com/office/officeart/2005/8/layout/cycle8"/>
    <dgm:cxn modelId="{0C2A7A84-C70F-44CD-8D9E-48F16B9C009F}" type="presParOf" srcId="{C1AB6106-2BE5-804E-B6C3-C7F2D76A8D32}" destId="{0ED165D0-838E-284B-9E0B-2B63DCCE918C}" srcOrd="10" destOrd="0" presId="urn:microsoft.com/office/officeart/2005/8/layout/cycle8"/>
    <dgm:cxn modelId="{63B7BDDE-A360-4155-BB33-C76447695AC7}" type="presParOf" srcId="{C1AB6106-2BE5-804E-B6C3-C7F2D76A8D32}" destId="{2048B1A1-B7B1-3E4C-B8D8-ED6AFA03B15C}" srcOrd="11" destOrd="0" presId="urn:microsoft.com/office/officeart/2005/8/layout/cycle8"/>
    <dgm:cxn modelId="{EB9D634A-CABE-40CE-8161-6034391C880F}" type="presParOf" srcId="{C1AB6106-2BE5-804E-B6C3-C7F2D76A8D32}" destId="{0191A99D-29BC-4F01-A4D7-44E75443DF7B}" srcOrd="12" destOrd="0" presId="urn:microsoft.com/office/officeart/2005/8/layout/cycle8"/>
    <dgm:cxn modelId="{C810EA8A-2AC6-4E0B-9D50-A168243AEE07}" type="presParOf" srcId="{C1AB6106-2BE5-804E-B6C3-C7F2D76A8D32}" destId="{FC3952C9-5E4B-4DEB-B6E4-2E31DBB50419}" srcOrd="13" destOrd="0" presId="urn:microsoft.com/office/officeart/2005/8/layout/cycle8"/>
    <dgm:cxn modelId="{D1D1B487-8AF4-4FA8-BA94-472C432F18AA}" type="presParOf" srcId="{C1AB6106-2BE5-804E-B6C3-C7F2D76A8D32}" destId="{4A4E9FE7-1A84-4FD1-A9C8-586BC4A30C58}" srcOrd="14" destOrd="0" presId="urn:microsoft.com/office/officeart/2005/8/layout/cycle8"/>
    <dgm:cxn modelId="{6A91AD01-8B40-447F-9D4A-F1C126A3EBF5}" type="presParOf" srcId="{C1AB6106-2BE5-804E-B6C3-C7F2D76A8D32}" destId="{E1D0987D-1000-4B33-9DC1-675C64078855}" srcOrd="15" destOrd="0" presId="urn:microsoft.com/office/officeart/2005/8/layout/cycle8"/>
    <dgm:cxn modelId="{8BBB25B9-A9B5-40B0-9CEE-83FBB4AB4770}" type="presParOf" srcId="{C1AB6106-2BE5-804E-B6C3-C7F2D76A8D32}" destId="{4CABE584-43E2-44D2-9FA7-3722ECCD4C24}" srcOrd="16" destOrd="0" presId="urn:microsoft.com/office/officeart/2005/8/layout/cycle8"/>
    <dgm:cxn modelId="{3292E098-8502-44F1-B1B9-B738DE0F4DA3}" type="presParOf" srcId="{C1AB6106-2BE5-804E-B6C3-C7F2D76A8D32}" destId="{77C1C29F-22DE-4D81-8092-B4CD2E1251B6}" srcOrd="17" destOrd="0" presId="urn:microsoft.com/office/officeart/2005/8/layout/cycle8"/>
    <dgm:cxn modelId="{300CCAF8-ED84-41C8-A404-00D3D5400371}" type="presParOf" srcId="{C1AB6106-2BE5-804E-B6C3-C7F2D76A8D32}" destId="{19723D9C-362F-408B-9A45-34345CC8C339}" srcOrd="18" destOrd="0" presId="urn:microsoft.com/office/officeart/2005/8/layout/cycle8"/>
    <dgm:cxn modelId="{1AA787AB-6037-421A-B714-809E97522BE3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45F9B60E-6C31-46E1-9398-62B1CD466E3F}" type="presOf" srcId="{EEF953A5-D527-4EE9-A59B-961F6170A889}" destId="{A01F02A2-235C-CE48-BF8C-CAB822D58D2A}" srcOrd="1" destOrd="0" presId="urn:microsoft.com/office/officeart/2005/8/layout/cycle8"/>
    <dgm:cxn modelId="{79A5CCFC-89A5-4DFD-B212-BEA3525DE4E8}" type="presOf" srcId="{D29BB719-FD56-2844-B248-A2C788E4DD2F}" destId="{5D3EBB9C-D0DB-A04F-8C69-3980DBA0A347}" srcOrd="1" destOrd="0" presId="urn:microsoft.com/office/officeart/2005/8/layout/cycle8"/>
    <dgm:cxn modelId="{F0BF11D3-0ED4-4EAC-8B11-8F1AFA0C453B}" type="presOf" srcId="{EEF953A5-D527-4EE9-A59B-961F6170A889}" destId="{591A4803-9161-404F-80F0-6635C9FB251F}" srcOrd="0" destOrd="0" presId="urn:microsoft.com/office/officeart/2005/8/layout/cycle8"/>
    <dgm:cxn modelId="{D1EF18AC-3644-4F28-BFF5-06994E4B2CE4}" type="presOf" srcId="{CB58CE4A-1514-944C-81FE-B229AB3C48F8}" destId="{C1AB6106-2BE5-804E-B6C3-C7F2D76A8D32}" srcOrd="0" destOrd="0" presId="urn:microsoft.com/office/officeart/2005/8/layout/cycle8"/>
    <dgm:cxn modelId="{8B7C2309-44D0-4BE4-9F38-3063C888FA05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32B4858F-5FAD-49D0-895A-C28452D4C447}" type="presOf" srcId="{D29BB719-FD56-2844-B248-A2C788E4DD2F}" destId="{B51FE79A-82F8-BB4D-A548-9E0C95931871}" srcOrd="0" destOrd="0" presId="urn:microsoft.com/office/officeart/2005/8/layout/cycle8"/>
    <dgm:cxn modelId="{DFE490C5-1135-40C6-A07C-FF734A918376}" type="presOf" srcId="{BAF4BAD2-6E0E-4446-B6A6-A6D77538DFCB}" destId="{68A78B6C-BAED-9543-ABF9-EF748C194928}" srcOrd="0" destOrd="0" presId="urn:microsoft.com/office/officeart/2005/8/layout/cycle8"/>
    <dgm:cxn modelId="{18894747-7017-4606-8590-0C9A3FE337CD}" type="presOf" srcId="{30DC3652-13DC-4ADB-9F08-1B30D4C68CD1}" destId="{0191A99D-29BC-4F01-A4D7-44E75443DF7B}" srcOrd="0" destOrd="0" presId="urn:microsoft.com/office/officeart/2005/8/layout/cycle8"/>
    <dgm:cxn modelId="{9433CC56-0BC4-4550-95BD-EDF1C2D9C75C}" type="presOf" srcId="{BAF4BAD2-6E0E-4446-B6A6-A6D77538DFCB}" destId="{2048B1A1-B7B1-3E4C-B8D8-ED6AFA03B15C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214040AE-EAE6-4C2C-A702-60E9DF1C9607}" type="presParOf" srcId="{C1AB6106-2BE5-804E-B6C3-C7F2D76A8D32}" destId="{B51FE79A-82F8-BB4D-A548-9E0C95931871}" srcOrd="0" destOrd="0" presId="urn:microsoft.com/office/officeart/2005/8/layout/cycle8"/>
    <dgm:cxn modelId="{DFDD0A90-D76D-406B-8499-826DA2707DA0}" type="presParOf" srcId="{C1AB6106-2BE5-804E-B6C3-C7F2D76A8D32}" destId="{705C8AB6-07F4-9F4B-87F0-46B8C840C22B}" srcOrd="1" destOrd="0" presId="urn:microsoft.com/office/officeart/2005/8/layout/cycle8"/>
    <dgm:cxn modelId="{9DB79350-4824-4C76-B717-787C62989EA9}" type="presParOf" srcId="{C1AB6106-2BE5-804E-B6C3-C7F2D76A8D32}" destId="{D298770A-DAE4-8F40-A1E8-7F5394387065}" srcOrd="2" destOrd="0" presId="urn:microsoft.com/office/officeart/2005/8/layout/cycle8"/>
    <dgm:cxn modelId="{73E30036-C7DE-4C1C-8FB1-085C8643586F}" type="presParOf" srcId="{C1AB6106-2BE5-804E-B6C3-C7F2D76A8D32}" destId="{5D3EBB9C-D0DB-A04F-8C69-3980DBA0A347}" srcOrd="3" destOrd="0" presId="urn:microsoft.com/office/officeart/2005/8/layout/cycle8"/>
    <dgm:cxn modelId="{25F18A1D-7F99-4975-9AAC-B0F588479A49}" type="presParOf" srcId="{C1AB6106-2BE5-804E-B6C3-C7F2D76A8D32}" destId="{591A4803-9161-404F-80F0-6635C9FB251F}" srcOrd="4" destOrd="0" presId="urn:microsoft.com/office/officeart/2005/8/layout/cycle8"/>
    <dgm:cxn modelId="{5209800F-E54B-4496-A487-31FCE7519A2C}" type="presParOf" srcId="{C1AB6106-2BE5-804E-B6C3-C7F2D76A8D32}" destId="{47251BC0-C938-8C43-8106-383575FA7DBC}" srcOrd="5" destOrd="0" presId="urn:microsoft.com/office/officeart/2005/8/layout/cycle8"/>
    <dgm:cxn modelId="{4D8A8432-09A2-4F8A-A42B-C0D2C587410E}" type="presParOf" srcId="{C1AB6106-2BE5-804E-B6C3-C7F2D76A8D32}" destId="{1C94465A-CDF7-8E43-B681-139D791B1387}" srcOrd="6" destOrd="0" presId="urn:microsoft.com/office/officeart/2005/8/layout/cycle8"/>
    <dgm:cxn modelId="{4B8C4A7C-454E-42A8-858C-8672B6966581}" type="presParOf" srcId="{C1AB6106-2BE5-804E-B6C3-C7F2D76A8D32}" destId="{A01F02A2-235C-CE48-BF8C-CAB822D58D2A}" srcOrd="7" destOrd="0" presId="urn:microsoft.com/office/officeart/2005/8/layout/cycle8"/>
    <dgm:cxn modelId="{770638DF-95D6-430F-87D4-BBD72E2572C4}" type="presParOf" srcId="{C1AB6106-2BE5-804E-B6C3-C7F2D76A8D32}" destId="{68A78B6C-BAED-9543-ABF9-EF748C194928}" srcOrd="8" destOrd="0" presId="urn:microsoft.com/office/officeart/2005/8/layout/cycle8"/>
    <dgm:cxn modelId="{A1F2003F-F2D8-482D-AC30-CC8D4E3F3B34}" type="presParOf" srcId="{C1AB6106-2BE5-804E-B6C3-C7F2D76A8D32}" destId="{59D713E5-0C59-AA4B-A67A-15ACE317B5D4}" srcOrd="9" destOrd="0" presId="urn:microsoft.com/office/officeart/2005/8/layout/cycle8"/>
    <dgm:cxn modelId="{E39F9735-95B1-4158-9109-FC8B6E8D7748}" type="presParOf" srcId="{C1AB6106-2BE5-804E-B6C3-C7F2D76A8D32}" destId="{0ED165D0-838E-284B-9E0B-2B63DCCE918C}" srcOrd="10" destOrd="0" presId="urn:microsoft.com/office/officeart/2005/8/layout/cycle8"/>
    <dgm:cxn modelId="{7586E001-B136-4C0B-8C5B-AAD3515A836E}" type="presParOf" srcId="{C1AB6106-2BE5-804E-B6C3-C7F2D76A8D32}" destId="{2048B1A1-B7B1-3E4C-B8D8-ED6AFA03B15C}" srcOrd="11" destOrd="0" presId="urn:microsoft.com/office/officeart/2005/8/layout/cycle8"/>
    <dgm:cxn modelId="{B6ECCA30-B2C2-441E-A9C9-9D9BC02A734E}" type="presParOf" srcId="{C1AB6106-2BE5-804E-B6C3-C7F2D76A8D32}" destId="{0191A99D-29BC-4F01-A4D7-44E75443DF7B}" srcOrd="12" destOrd="0" presId="urn:microsoft.com/office/officeart/2005/8/layout/cycle8"/>
    <dgm:cxn modelId="{A6DEAE8A-5589-4C6D-BE30-7D77086ECFA2}" type="presParOf" srcId="{C1AB6106-2BE5-804E-B6C3-C7F2D76A8D32}" destId="{FC3952C9-5E4B-4DEB-B6E4-2E31DBB50419}" srcOrd="13" destOrd="0" presId="urn:microsoft.com/office/officeart/2005/8/layout/cycle8"/>
    <dgm:cxn modelId="{08C3C64C-C44E-4878-AF44-E233EAEE7145}" type="presParOf" srcId="{C1AB6106-2BE5-804E-B6C3-C7F2D76A8D32}" destId="{4A4E9FE7-1A84-4FD1-A9C8-586BC4A30C58}" srcOrd="14" destOrd="0" presId="urn:microsoft.com/office/officeart/2005/8/layout/cycle8"/>
    <dgm:cxn modelId="{25CF1148-4726-41A1-948F-D22E65D56C3F}" type="presParOf" srcId="{C1AB6106-2BE5-804E-B6C3-C7F2D76A8D32}" destId="{E1D0987D-1000-4B33-9DC1-675C64078855}" srcOrd="15" destOrd="0" presId="urn:microsoft.com/office/officeart/2005/8/layout/cycle8"/>
    <dgm:cxn modelId="{2AA97E02-2EEF-45C1-9046-E7A9F12E660A}" type="presParOf" srcId="{C1AB6106-2BE5-804E-B6C3-C7F2D76A8D32}" destId="{4CABE584-43E2-44D2-9FA7-3722ECCD4C24}" srcOrd="16" destOrd="0" presId="urn:microsoft.com/office/officeart/2005/8/layout/cycle8"/>
    <dgm:cxn modelId="{6A544F77-285A-47C8-AA5A-DA2502DB851D}" type="presParOf" srcId="{C1AB6106-2BE5-804E-B6C3-C7F2D76A8D32}" destId="{77C1C29F-22DE-4D81-8092-B4CD2E1251B6}" srcOrd="17" destOrd="0" presId="urn:microsoft.com/office/officeart/2005/8/layout/cycle8"/>
    <dgm:cxn modelId="{759219D9-213D-4940-8532-5912C4F69839}" type="presParOf" srcId="{C1AB6106-2BE5-804E-B6C3-C7F2D76A8D32}" destId="{19723D9C-362F-408B-9A45-34345CC8C339}" srcOrd="18" destOrd="0" presId="urn:microsoft.com/office/officeart/2005/8/layout/cycle8"/>
    <dgm:cxn modelId="{B1FB0E10-BDBA-4F5D-85C6-FEDE165989E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A17DA85-9FC5-4D7F-B5E6-AD5AF1B6F05C}" type="presOf" srcId="{EEF953A5-D527-4EE9-A59B-961F6170A889}" destId="{591A4803-9161-404F-80F0-6635C9FB251F}" srcOrd="0" destOrd="0" presId="urn:microsoft.com/office/officeart/2005/8/layout/cycle8"/>
    <dgm:cxn modelId="{5BDB5660-B20F-4412-BF21-35DB2BA5C9E8}" type="presOf" srcId="{30DC3652-13DC-4ADB-9F08-1B30D4C68CD1}" destId="{E1D0987D-1000-4B33-9DC1-675C64078855}" srcOrd="1" destOrd="0" presId="urn:microsoft.com/office/officeart/2005/8/layout/cycle8"/>
    <dgm:cxn modelId="{1CA23F86-CDD6-4543-A07B-35E4555543E0}" type="presOf" srcId="{EEF953A5-D527-4EE9-A59B-961F6170A889}" destId="{A01F02A2-235C-CE48-BF8C-CAB822D58D2A}" srcOrd="1" destOrd="0" presId="urn:microsoft.com/office/officeart/2005/8/layout/cycle8"/>
    <dgm:cxn modelId="{F6DA25DD-4240-4FC3-85AF-D5F6306B1CE7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2987B48E-1731-44B4-BBD8-4A8680B48437}" type="presOf" srcId="{D29BB719-FD56-2844-B248-A2C788E4DD2F}" destId="{5D3EBB9C-D0DB-A04F-8C69-3980DBA0A347}" srcOrd="1" destOrd="0" presId="urn:microsoft.com/office/officeart/2005/8/layout/cycle8"/>
    <dgm:cxn modelId="{14CA28C2-381A-4B01-BDA0-7D399DD12C11}" type="presOf" srcId="{D29BB719-FD56-2844-B248-A2C788E4DD2F}" destId="{B51FE79A-82F8-BB4D-A548-9E0C95931871}" srcOrd="0" destOrd="0" presId="urn:microsoft.com/office/officeart/2005/8/layout/cycle8"/>
    <dgm:cxn modelId="{26FDC17A-D93C-4E66-A855-35D2BC378D40}" type="presOf" srcId="{BAF4BAD2-6E0E-4446-B6A6-A6D77538DFCB}" destId="{68A78B6C-BAED-9543-ABF9-EF748C194928}" srcOrd="0" destOrd="0" presId="urn:microsoft.com/office/officeart/2005/8/layout/cycle8"/>
    <dgm:cxn modelId="{C11CF5D3-221B-444C-9795-1C54277E952D}" type="presOf" srcId="{CB58CE4A-1514-944C-81FE-B229AB3C48F8}" destId="{C1AB6106-2BE5-804E-B6C3-C7F2D76A8D32}" srcOrd="0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168E5496-6866-4711-A766-77FD39DFB9EA}" type="presOf" srcId="{30DC3652-13DC-4ADB-9F08-1B30D4C68CD1}" destId="{0191A99D-29BC-4F01-A4D7-44E75443DF7B}" srcOrd="0" destOrd="0" presId="urn:microsoft.com/office/officeart/2005/8/layout/cycle8"/>
    <dgm:cxn modelId="{634D231C-1AE8-4B64-860F-0EB3FBF2D79C}" type="presParOf" srcId="{C1AB6106-2BE5-804E-B6C3-C7F2D76A8D32}" destId="{B51FE79A-82F8-BB4D-A548-9E0C95931871}" srcOrd="0" destOrd="0" presId="urn:microsoft.com/office/officeart/2005/8/layout/cycle8"/>
    <dgm:cxn modelId="{7B0D562C-62BD-4767-9065-28210744CD4D}" type="presParOf" srcId="{C1AB6106-2BE5-804E-B6C3-C7F2D76A8D32}" destId="{705C8AB6-07F4-9F4B-87F0-46B8C840C22B}" srcOrd="1" destOrd="0" presId="urn:microsoft.com/office/officeart/2005/8/layout/cycle8"/>
    <dgm:cxn modelId="{3792D930-FCAC-4470-B2A2-A809FA73CC43}" type="presParOf" srcId="{C1AB6106-2BE5-804E-B6C3-C7F2D76A8D32}" destId="{D298770A-DAE4-8F40-A1E8-7F5394387065}" srcOrd="2" destOrd="0" presId="urn:microsoft.com/office/officeart/2005/8/layout/cycle8"/>
    <dgm:cxn modelId="{2CA1A245-4840-4746-9D4C-2EE5FCC67A8A}" type="presParOf" srcId="{C1AB6106-2BE5-804E-B6C3-C7F2D76A8D32}" destId="{5D3EBB9C-D0DB-A04F-8C69-3980DBA0A347}" srcOrd="3" destOrd="0" presId="urn:microsoft.com/office/officeart/2005/8/layout/cycle8"/>
    <dgm:cxn modelId="{D645FC76-8655-4C96-A3A6-8EEBB6D76792}" type="presParOf" srcId="{C1AB6106-2BE5-804E-B6C3-C7F2D76A8D32}" destId="{591A4803-9161-404F-80F0-6635C9FB251F}" srcOrd="4" destOrd="0" presId="urn:microsoft.com/office/officeart/2005/8/layout/cycle8"/>
    <dgm:cxn modelId="{DC715ECB-2215-4A82-BAD8-078E04772737}" type="presParOf" srcId="{C1AB6106-2BE5-804E-B6C3-C7F2D76A8D32}" destId="{47251BC0-C938-8C43-8106-383575FA7DBC}" srcOrd="5" destOrd="0" presId="urn:microsoft.com/office/officeart/2005/8/layout/cycle8"/>
    <dgm:cxn modelId="{113C4D57-4B82-467C-80F2-C15431A006FE}" type="presParOf" srcId="{C1AB6106-2BE5-804E-B6C3-C7F2D76A8D32}" destId="{1C94465A-CDF7-8E43-B681-139D791B1387}" srcOrd="6" destOrd="0" presId="urn:microsoft.com/office/officeart/2005/8/layout/cycle8"/>
    <dgm:cxn modelId="{81F46FF3-42A3-41FD-8FA0-738232A2F694}" type="presParOf" srcId="{C1AB6106-2BE5-804E-B6C3-C7F2D76A8D32}" destId="{A01F02A2-235C-CE48-BF8C-CAB822D58D2A}" srcOrd="7" destOrd="0" presId="urn:microsoft.com/office/officeart/2005/8/layout/cycle8"/>
    <dgm:cxn modelId="{33877429-4660-449C-8744-C87960D1FBE3}" type="presParOf" srcId="{C1AB6106-2BE5-804E-B6C3-C7F2D76A8D32}" destId="{68A78B6C-BAED-9543-ABF9-EF748C194928}" srcOrd="8" destOrd="0" presId="urn:microsoft.com/office/officeart/2005/8/layout/cycle8"/>
    <dgm:cxn modelId="{09D2789F-7AC8-461F-8AF9-1958FC9272C5}" type="presParOf" srcId="{C1AB6106-2BE5-804E-B6C3-C7F2D76A8D32}" destId="{59D713E5-0C59-AA4B-A67A-15ACE317B5D4}" srcOrd="9" destOrd="0" presId="urn:microsoft.com/office/officeart/2005/8/layout/cycle8"/>
    <dgm:cxn modelId="{41E70212-3107-4C3D-A90C-EFCE74D033EA}" type="presParOf" srcId="{C1AB6106-2BE5-804E-B6C3-C7F2D76A8D32}" destId="{0ED165D0-838E-284B-9E0B-2B63DCCE918C}" srcOrd="10" destOrd="0" presId="urn:microsoft.com/office/officeart/2005/8/layout/cycle8"/>
    <dgm:cxn modelId="{BD7CB4EA-BFFD-4CBE-8548-9A8B6BEBA4F8}" type="presParOf" srcId="{C1AB6106-2BE5-804E-B6C3-C7F2D76A8D32}" destId="{2048B1A1-B7B1-3E4C-B8D8-ED6AFA03B15C}" srcOrd="11" destOrd="0" presId="urn:microsoft.com/office/officeart/2005/8/layout/cycle8"/>
    <dgm:cxn modelId="{C6231DAB-06AF-49D5-935E-13AA2C45FFC8}" type="presParOf" srcId="{C1AB6106-2BE5-804E-B6C3-C7F2D76A8D32}" destId="{0191A99D-29BC-4F01-A4D7-44E75443DF7B}" srcOrd="12" destOrd="0" presId="urn:microsoft.com/office/officeart/2005/8/layout/cycle8"/>
    <dgm:cxn modelId="{190A6247-BF4D-4A28-B229-A5F53E6EC85C}" type="presParOf" srcId="{C1AB6106-2BE5-804E-B6C3-C7F2D76A8D32}" destId="{FC3952C9-5E4B-4DEB-B6E4-2E31DBB50419}" srcOrd="13" destOrd="0" presId="urn:microsoft.com/office/officeart/2005/8/layout/cycle8"/>
    <dgm:cxn modelId="{ABA6C90F-6E56-4B27-B8B6-B94DCDD16F6B}" type="presParOf" srcId="{C1AB6106-2BE5-804E-B6C3-C7F2D76A8D32}" destId="{4A4E9FE7-1A84-4FD1-A9C8-586BC4A30C58}" srcOrd="14" destOrd="0" presId="urn:microsoft.com/office/officeart/2005/8/layout/cycle8"/>
    <dgm:cxn modelId="{E1C4874D-A309-40DB-8618-52ADADD65214}" type="presParOf" srcId="{C1AB6106-2BE5-804E-B6C3-C7F2D76A8D32}" destId="{E1D0987D-1000-4B33-9DC1-675C64078855}" srcOrd="15" destOrd="0" presId="urn:microsoft.com/office/officeart/2005/8/layout/cycle8"/>
    <dgm:cxn modelId="{2DC11261-3718-4680-AEC4-8530D53ED52A}" type="presParOf" srcId="{C1AB6106-2BE5-804E-B6C3-C7F2D76A8D32}" destId="{4CABE584-43E2-44D2-9FA7-3722ECCD4C24}" srcOrd="16" destOrd="0" presId="urn:microsoft.com/office/officeart/2005/8/layout/cycle8"/>
    <dgm:cxn modelId="{A20406AF-847F-44F7-AD3E-301FCE0057F3}" type="presParOf" srcId="{C1AB6106-2BE5-804E-B6C3-C7F2D76A8D32}" destId="{77C1C29F-22DE-4D81-8092-B4CD2E1251B6}" srcOrd="17" destOrd="0" presId="urn:microsoft.com/office/officeart/2005/8/layout/cycle8"/>
    <dgm:cxn modelId="{2D4C70EF-1304-49DE-AF8F-5753883D6F3F}" type="presParOf" srcId="{C1AB6106-2BE5-804E-B6C3-C7F2D76A8D32}" destId="{19723D9C-362F-408B-9A45-34345CC8C339}" srcOrd="18" destOrd="0" presId="urn:microsoft.com/office/officeart/2005/8/layout/cycle8"/>
    <dgm:cxn modelId="{D866C1B8-9DCD-4B50-9EA8-DFFAE9AEAFE0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/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E518FB31-8124-46D6-B8B0-FE4C6A276ADA}" type="presOf" srcId="{BAF4BAD2-6E0E-4446-B6A6-A6D77538DFCB}" destId="{2048B1A1-B7B1-3E4C-B8D8-ED6AFA03B15C}" srcOrd="1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F17B29C4-95A5-418B-85D0-F8D20E3601AA}" type="presOf" srcId="{CB58CE4A-1514-944C-81FE-B229AB3C48F8}" destId="{C1AB6106-2BE5-804E-B6C3-C7F2D76A8D32}" srcOrd="0" destOrd="0" presId="urn:microsoft.com/office/officeart/2005/8/layout/cycle8"/>
    <dgm:cxn modelId="{4A644908-72DC-459E-A5B1-707DF7E1D2C7}" type="presOf" srcId="{BAF4BAD2-6E0E-4446-B6A6-A6D77538DFCB}" destId="{68A78B6C-BAED-9543-ABF9-EF748C194928}" srcOrd="0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4C4B4149-6F7F-4725-92AB-496EA5EC721E}" type="presOf" srcId="{D29BB719-FD56-2844-B248-A2C788E4DD2F}" destId="{B51FE79A-82F8-BB4D-A548-9E0C95931871}" srcOrd="0" destOrd="0" presId="urn:microsoft.com/office/officeart/2005/8/layout/cycle8"/>
    <dgm:cxn modelId="{39B2B939-5F24-4175-86A7-2AA1F2ABA934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719E78CC-4CB7-4B3F-9B9A-80E3DF54935F}" type="presOf" srcId="{EEF953A5-D527-4EE9-A59B-961F6170A889}" destId="{591A4803-9161-404F-80F0-6635C9FB251F}" srcOrd="0" destOrd="0" presId="urn:microsoft.com/office/officeart/2005/8/layout/cycle8"/>
    <dgm:cxn modelId="{741FF279-FB7C-4F95-BD6C-FE7EF40D068E}" type="presOf" srcId="{30DC3652-13DC-4ADB-9F08-1B30D4C68CD1}" destId="{0191A99D-29BC-4F01-A4D7-44E75443DF7B}" srcOrd="0" destOrd="0" presId="urn:microsoft.com/office/officeart/2005/8/layout/cycle8"/>
    <dgm:cxn modelId="{E38BD228-516A-4509-BE82-5A3C4BCC424A}" type="presOf" srcId="{30DC3652-13DC-4ADB-9F08-1B30D4C68CD1}" destId="{E1D0987D-1000-4B33-9DC1-675C64078855}" srcOrd="1" destOrd="0" presId="urn:microsoft.com/office/officeart/2005/8/layout/cycle8"/>
    <dgm:cxn modelId="{4BDAD190-F907-4F9B-ADD1-771B4130174A}" type="presOf" srcId="{D29BB719-FD56-2844-B248-A2C788E4DD2F}" destId="{5D3EBB9C-D0DB-A04F-8C69-3980DBA0A347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736E8D25-0629-40D1-A6B4-11A0FDF7CEE4}" type="presParOf" srcId="{C1AB6106-2BE5-804E-B6C3-C7F2D76A8D32}" destId="{B51FE79A-82F8-BB4D-A548-9E0C95931871}" srcOrd="0" destOrd="0" presId="urn:microsoft.com/office/officeart/2005/8/layout/cycle8"/>
    <dgm:cxn modelId="{9D31B412-CC1E-4281-989B-DC9C5ABF48E7}" type="presParOf" srcId="{C1AB6106-2BE5-804E-B6C3-C7F2D76A8D32}" destId="{705C8AB6-07F4-9F4B-87F0-46B8C840C22B}" srcOrd="1" destOrd="0" presId="urn:microsoft.com/office/officeart/2005/8/layout/cycle8"/>
    <dgm:cxn modelId="{98024CCB-F605-4DA2-8EF8-BF19560C19A8}" type="presParOf" srcId="{C1AB6106-2BE5-804E-B6C3-C7F2D76A8D32}" destId="{D298770A-DAE4-8F40-A1E8-7F5394387065}" srcOrd="2" destOrd="0" presId="urn:microsoft.com/office/officeart/2005/8/layout/cycle8"/>
    <dgm:cxn modelId="{ACB11D1E-3734-45F6-B65F-8CA988D0DB17}" type="presParOf" srcId="{C1AB6106-2BE5-804E-B6C3-C7F2D76A8D32}" destId="{5D3EBB9C-D0DB-A04F-8C69-3980DBA0A347}" srcOrd="3" destOrd="0" presId="urn:microsoft.com/office/officeart/2005/8/layout/cycle8"/>
    <dgm:cxn modelId="{0C9F4390-0F27-4A11-A5E0-F9A0CBD75B0A}" type="presParOf" srcId="{C1AB6106-2BE5-804E-B6C3-C7F2D76A8D32}" destId="{591A4803-9161-404F-80F0-6635C9FB251F}" srcOrd="4" destOrd="0" presId="urn:microsoft.com/office/officeart/2005/8/layout/cycle8"/>
    <dgm:cxn modelId="{E5A757C5-050C-4969-814B-547776A92FB3}" type="presParOf" srcId="{C1AB6106-2BE5-804E-B6C3-C7F2D76A8D32}" destId="{47251BC0-C938-8C43-8106-383575FA7DBC}" srcOrd="5" destOrd="0" presId="urn:microsoft.com/office/officeart/2005/8/layout/cycle8"/>
    <dgm:cxn modelId="{D93630AA-80AD-4CDA-9D9C-F01F2A311C12}" type="presParOf" srcId="{C1AB6106-2BE5-804E-B6C3-C7F2D76A8D32}" destId="{1C94465A-CDF7-8E43-B681-139D791B1387}" srcOrd="6" destOrd="0" presId="urn:microsoft.com/office/officeart/2005/8/layout/cycle8"/>
    <dgm:cxn modelId="{4B1A96E7-84FD-4353-83B6-598583C6B61C}" type="presParOf" srcId="{C1AB6106-2BE5-804E-B6C3-C7F2D76A8D32}" destId="{A01F02A2-235C-CE48-BF8C-CAB822D58D2A}" srcOrd="7" destOrd="0" presId="urn:microsoft.com/office/officeart/2005/8/layout/cycle8"/>
    <dgm:cxn modelId="{7DB65104-69BD-4060-B523-1E0CAD2F220A}" type="presParOf" srcId="{C1AB6106-2BE5-804E-B6C3-C7F2D76A8D32}" destId="{68A78B6C-BAED-9543-ABF9-EF748C194928}" srcOrd="8" destOrd="0" presId="urn:microsoft.com/office/officeart/2005/8/layout/cycle8"/>
    <dgm:cxn modelId="{0C509612-5470-409C-A1D3-A4936E7908B6}" type="presParOf" srcId="{C1AB6106-2BE5-804E-B6C3-C7F2D76A8D32}" destId="{59D713E5-0C59-AA4B-A67A-15ACE317B5D4}" srcOrd="9" destOrd="0" presId="urn:microsoft.com/office/officeart/2005/8/layout/cycle8"/>
    <dgm:cxn modelId="{CE5ED780-B997-4AA8-9F51-4A868DDB44C1}" type="presParOf" srcId="{C1AB6106-2BE5-804E-B6C3-C7F2D76A8D32}" destId="{0ED165D0-838E-284B-9E0B-2B63DCCE918C}" srcOrd="10" destOrd="0" presId="urn:microsoft.com/office/officeart/2005/8/layout/cycle8"/>
    <dgm:cxn modelId="{9BDA4FEF-F4C6-4BA0-9EFE-53DB70F32D89}" type="presParOf" srcId="{C1AB6106-2BE5-804E-B6C3-C7F2D76A8D32}" destId="{2048B1A1-B7B1-3E4C-B8D8-ED6AFA03B15C}" srcOrd="11" destOrd="0" presId="urn:microsoft.com/office/officeart/2005/8/layout/cycle8"/>
    <dgm:cxn modelId="{68F48A44-86DF-48CD-9DFC-CF4E4EB2A532}" type="presParOf" srcId="{C1AB6106-2BE5-804E-B6C3-C7F2D76A8D32}" destId="{0191A99D-29BC-4F01-A4D7-44E75443DF7B}" srcOrd="12" destOrd="0" presId="urn:microsoft.com/office/officeart/2005/8/layout/cycle8"/>
    <dgm:cxn modelId="{209C33C0-5B1F-4BEB-9250-DBCB337EF9EB}" type="presParOf" srcId="{C1AB6106-2BE5-804E-B6C3-C7F2D76A8D32}" destId="{FC3952C9-5E4B-4DEB-B6E4-2E31DBB50419}" srcOrd="13" destOrd="0" presId="urn:microsoft.com/office/officeart/2005/8/layout/cycle8"/>
    <dgm:cxn modelId="{6AC3460C-862A-4959-BB20-3D43BC1978DE}" type="presParOf" srcId="{C1AB6106-2BE5-804E-B6C3-C7F2D76A8D32}" destId="{4A4E9FE7-1A84-4FD1-A9C8-586BC4A30C58}" srcOrd="14" destOrd="0" presId="urn:microsoft.com/office/officeart/2005/8/layout/cycle8"/>
    <dgm:cxn modelId="{A2D853A2-C45C-4EAB-A98E-BBAE55C180F1}" type="presParOf" srcId="{C1AB6106-2BE5-804E-B6C3-C7F2D76A8D32}" destId="{E1D0987D-1000-4B33-9DC1-675C64078855}" srcOrd="15" destOrd="0" presId="urn:microsoft.com/office/officeart/2005/8/layout/cycle8"/>
    <dgm:cxn modelId="{91941C66-1AB1-454A-B9FC-93B3D6B7885F}" type="presParOf" srcId="{C1AB6106-2BE5-804E-B6C3-C7F2D76A8D32}" destId="{4CABE584-43E2-44D2-9FA7-3722ECCD4C24}" srcOrd="16" destOrd="0" presId="urn:microsoft.com/office/officeart/2005/8/layout/cycle8"/>
    <dgm:cxn modelId="{1DC01145-3361-421D-AB71-4A0F129635F0}" type="presParOf" srcId="{C1AB6106-2BE5-804E-B6C3-C7F2D76A8D32}" destId="{77C1C29F-22DE-4D81-8092-B4CD2E1251B6}" srcOrd="17" destOrd="0" presId="urn:microsoft.com/office/officeart/2005/8/layout/cycle8"/>
    <dgm:cxn modelId="{1BF7B508-C2CA-43E1-BEC8-962524C6D34E}" type="presParOf" srcId="{C1AB6106-2BE5-804E-B6C3-C7F2D76A8D32}" destId="{19723D9C-362F-408B-9A45-34345CC8C339}" srcOrd="18" destOrd="0" presId="urn:microsoft.com/office/officeart/2005/8/layout/cycle8"/>
    <dgm:cxn modelId="{9467568F-DE8C-48B1-A582-3B42F0D2A20D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58CE4A-1514-944C-81FE-B229AB3C48F8}" type="doc">
      <dgm:prSet loTypeId="urn:microsoft.com/office/officeart/2005/8/layout/cycle8" loCatId="" qsTypeId="urn:microsoft.com/office/officeart/2005/8/quickstyle/simple3" qsCatId="simple" csTypeId="urn:microsoft.com/office/officeart/2005/8/colors/accent6_2" csCatId="accent6" phldr="1"/>
      <dgm:spPr/>
    </dgm:pt>
    <dgm:pt modelId="{D29BB719-FD56-2844-B248-A2C788E4DD2F}">
      <dgm:prSet/>
      <dgm:spPr/>
      <dgm:t>
        <a:bodyPr/>
        <a:lstStyle/>
        <a:p>
          <a:r>
            <a:rPr lang="en-US" smtClean="0">
              <a:ln/>
            </a:rPr>
            <a:t>Federated Operations</a:t>
          </a:r>
          <a:endParaRPr lang="en-US" dirty="0">
            <a:ln/>
          </a:endParaRPr>
        </a:p>
      </dgm:t>
    </dgm:pt>
    <dgm:pt modelId="{6ECAC086-F768-2C4E-869A-545BEFA17F72}" type="par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F80B3F3B-F077-034C-81BC-CB70A5565923}" type="sibTrans" cxnId="{42D468E7-218E-7A41-9CC1-460A4E62D847}">
      <dgm:prSet/>
      <dgm:spPr/>
      <dgm:t>
        <a:bodyPr/>
        <a:lstStyle/>
        <a:p>
          <a:endParaRPr lang="en-US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AF4BAD2-6E0E-4446-B6A6-A6D77538DFCB}">
      <dgm:prSet/>
      <dgm:spPr/>
      <dgm:t>
        <a:bodyPr/>
        <a:lstStyle/>
        <a:p>
          <a:r>
            <a:rPr lang="en-GB" smtClean="0">
              <a:ln/>
            </a:rPr>
            <a:t>Community Driven Innovations and Support</a:t>
          </a:r>
          <a:endParaRPr lang="en-US" dirty="0">
            <a:ln/>
          </a:endParaRPr>
        </a:p>
      </dgm:t>
    </dgm:pt>
    <dgm:pt modelId="{3C3718B5-9E2E-4F6A-B65E-CA5ADF3ECEA7}" type="par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51089604-B16B-4B73-A5C5-5D8E2D56542F}" type="sibTrans" cxnId="{A16D14FB-B780-4874-94B3-B247A6946C5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30DC3652-13DC-4ADB-9F08-1B30D4C68CD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mtClean="0">
              <a:ln/>
            </a:rPr>
            <a:t>High-Throughput Data Analysis</a:t>
          </a:r>
          <a:endParaRPr lang="en-US" dirty="0">
            <a:ln/>
          </a:endParaRPr>
        </a:p>
      </dgm:t>
    </dgm:pt>
    <dgm:pt modelId="{77DAF317-630D-4482-B9F6-2E2A9163EA02}" type="par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BB0907BC-D064-427C-BB84-F19D16E62D94}" type="sibTrans" cxnId="{A8B2F773-6009-4121-A0F6-3BC1D4D8DC7E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EEF953A5-D527-4EE9-A59B-961F6170A889}">
      <dgm:prSet/>
      <dgm:spPr/>
      <dgm:t>
        <a:bodyPr/>
        <a:lstStyle/>
        <a:p>
          <a:r>
            <a:rPr lang="en-US" smtClean="0">
              <a:ln/>
            </a:rPr>
            <a:t>Federated Cloud</a:t>
          </a:r>
          <a:endParaRPr lang="en-US" dirty="0">
            <a:ln/>
          </a:endParaRPr>
        </a:p>
      </dgm:t>
    </dgm:pt>
    <dgm:pt modelId="{2B4570EF-0001-42EA-8598-9DEDEC349BFB}" type="par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2956024D-4D61-4253-87A0-AC1D6B9B266D}" type="sibTrans" cxnId="{6D150234-C83A-48E7-BF69-69BE34AF0329}">
      <dgm:prSet/>
      <dgm:spPr/>
      <dgm:t>
        <a:bodyPr/>
        <a:lstStyle/>
        <a:p>
          <a:endParaRPr lang="en-GB">
            <a:ln>
              <a:solidFill>
                <a:schemeClr val="accent1"/>
              </a:solidFill>
            </a:ln>
            <a:solidFill>
              <a:schemeClr val="bg1"/>
            </a:solidFill>
          </a:endParaRPr>
        </a:p>
      </dgm:t>
    </dgm:pt>
    <dgm:pt modelId="{C1AB6106-2BE5-804E-B6C3-C7F2D76A8D32}" type="pres">
      <dgm:prSet presAssocID="{CB58CE4A-1514-944C-81FE-B229AB3C48F8}" presName="compositeShape" presStyleCnt="0">
        <dgm:presLayoutVars>
          <dgm:chMax val="7"/>
          <dgm:dir/>
          <dgm:resizeHandles val="exact"/>
        </dgm:presLayoutVars>
      </dgm:prSet>
      <dgm:spPr/>
    </dgm:pt>
    <dgm:pt modelId="{B51FE79A-82F8-BB4D-A548-9E0C95931871}" type="pres">
      <dgm:prSet presAssocID="{CB58CE4A-1514-944C-81FE-B229AB3C48F8}" presName="wedge1" presStyleLbl="node1" presStyleIdx="0" presStyleCnt="4"/>
      <dgm:spPr/>
      <dgm:t>
        <a:bodyPr/>
        <a:lstStyle/>
        <a:p>
          <a:endParaRPr lang="en-US"/>
        </a:p>
      </dgm:t>
    </dgm:pt>
    <dgm:pt modelId="{705C8AB6-07F4-9F4B-87F0-46B8C840C22B}" type="pres">
      <dgm:prSet presAssocID="{CB58CE4A-1514-944C-81FE-B229AB3C48F8}" presName="dummy1a" presStyleCnt="0"/>
      <dgm:spPr/>
    </dgm:pt>
    <dgm:pt modelId="{D298770A-DAE4-8F40-A1E8-7F5394387065}" type="pres">
      <dgm:prSet presAssocID="{CB58CE4A-1514-944C-81FE-B229AB3C48F8}" presName="dummy1b" presStyleCnt="0"/>
      <dgm:spPr/>
    </dgm:pt>
    <dgm:pt modelId="{5D3EBB9C-D0DB-A04F-8C69-3980DBA0A347}" type="pres">
      <dgm:prSet presAssocID="{CB58CE4A-1514-944C-81FE-B229AB3C48F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A4803-9161-404F-80F0-6635C9FB251F}" type="pres">
      <dgm:prSet presAssocID="{CB58CE4A-1514-944C-81FE-B229AB3C48F8}" presName="wedge2" presStyleLbl="node1" presStyleIdx="1" presStyleCnt="4"/>
      <dgm:spPr/>
      <dgm:t>
        <a:bodyPr/>
        <a:lstStyle/>
        <a:p>
          <a:endParaRPr lang="en-US"/>
        </a:p>
      </dgm:t>
    </dgm:pt>
    <dgm:pt modelId="{47251BC0-C938-8C43-8106-383575FA7DBC}" type="pres">
      <dgm:prSet presAssocID="{CB58CE4A-1514-944C-81FE-B229AB3C48F8}" presName="dummy2a" presStyleCnt="0"/>
      <dgm:spPr/>
    </dgm:pt>
    <dgm:pt modelId="{1C94465A-CDF7-8E43-B681-139D791B1387}" type="pres">
      <dgm:prSet presAssocID="{CB58CE4A-1514-944C-81FE-B229AB3C48F8}" presName="dummy2b" presStyleCnt="0"/>
      <dgm:spPr/>
    </dgm:pt>
    <dgm:pt modelId="{A01F02A2-235C-CE48-BF8C-CAB822D58D2A}" type="pres">
      <dgm:prSet presAssocID="{CB58CE4A-1514-944C-81FE-B229AB3C48F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78B6C-BAED-9543-ABF9-EF748C194928}" type="pres">
      <dgm:prSet presAssocID="{CB58CE4A-1514-944C-81FE-B229AB3C48F8}" presName="wedge3" presStyleLbl="node1" presStyleIdx="2" presStyleCnt="4"/>
      <dgm:spPr/>
      <dgm:t>
        <a:bodyPr/>
        <a:lstStyle/>
        <a:p>
          <a:endParaRPr lang="en-US"/>
        </a:p>
      </dgm:t>
    </dgm:pt>
    <dgm:pt modelId="{59D713E5-0C59-AA4B-A67A-15ACE317B5D4}" type="pres">
      <dgm:prSet presAssocID="{CB58CE4A-1514-944C-81FE-B229AB3C48F8}" presName="dummy3a" presStyleCnt="0"/>
      <dgm:spPr/>
    </dgm:pt>
    <dgm:pt modelId="{0ED165D0-838E-284B-9E0B-2B63DCCE918C}" type="pres">
      <dgm:prSet presAssocID="{CB58CE4A-1514-944C-81FE-B229AB3C48F8}" presName="dummy3b" presStyleCnt="0"/>
      <dgm:spPr/>
    </dgm:pt>
    <dgm:pt modelId="{2048B1A1-B7B1-3E4C-B8D8-ED6AFA03B15C}" type="pres">
      <dgm:prSet presAssocID="{CB58CE4A-1514-944C-81FE-B229AB3C48F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1A99D-29BC-4F01-A4D7-44E75443DF7B}" type="pres">
      <dgm:prSet presAssocID="{CB58CE4A-1514-944C-81FE-B229AB3C48F8}" presName="wedge4" presStyleLbl="node1" presStyleIdx="3" presStyleCnt="4"/>
      <dgm:spPr/>
      <dgm:t>
        <a:bodyPr/>
        <a:lstStyle/>
        <a:p>
          <a:endParaRPr lang="en-GB"/>
        </a:p>
      </dgm:t>
    </dgm:pt>
    <dgm:pt modelId="{FC3952C9-5E4B-4DEB-B6E4-2E31DBB50419}" type="pres">
      <dgm:prSet presAssocID="{CB58CE4A-1514-944C-81FE-B229AB3C48F8}" presName="dummy4a" presStyleCnt="0"/>
      <dgm:spPr/>
    </dgm:pt>
    <dgm:pt modelId="{4A4E9FE7-1A84-4FD1-A9C8-586BC4A30C58}" type="pres">
      <dgm:prSet presAssocID="{CB58CE4A-1514-944C-81FE-B229AB3C48F8}" presName="dummy4b" presStyleCnt="0"/>
      <dgm:spPr/>
    </dgm:pt>
    <dgm:pt modelId="{E1D0987D-1000-4B33-9DC1-675C64078855}" type="pres">
      <dgm:prSet presAssocID="{CB58CE4A-1514-944C-81FE-B229AB3C48F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ABE584-43E2-44D2-9FA7-3722ECCD4C24}" type="pres">
      <dgm:prSet presAssocID="{F80B3F3B-F077-034C-81BC-CB70A5565923}" presName="arrowWedge1" presStyleLbl="fgSibTrans2D1" presStyleIdx="0" presStyleCnt="4"/>
      <dgm:spPr/>
    </dgm:pt>
    <dgm:pt modelId="{77C1C29F-22DE-4D81-8092-B4CD2E1251B6}" type="pres">
      <dgm:prSet presAssocID="{2956024D-4D61-4253-87A0-AC1D6B9B266D}" presName="arrowWedge2" presStyleLbl="fgSibTrans2D1" presStyleIdx="1" presStyleCnt="4"/>
      <dgm:spPr/>
    </dgm:pt>
    <dgm:pt modelId="{19723D9C-362F-408B-9A45-34345CC8C339}" type="pres">
      <dgm:prSet presAssocID="{51089604-B16B-4B73-A5C5-5D8E2D56542F}" presName="arrowWedge3" presStyleLbl="fgSibTrans2D1" presStyleIdx="2" presStyleCnt="4"/>
      <dgm:spPr/>
    </dgm:pt>
    <dgm:pt modelId="{0663B528-3E80-4EC5-A3D3-F311065D2E11}" type="pres">
      <dgm:prSet presAssocID="{BB0907BC-D064-427C-BB84-F19D16E62D94}" presName="arrowWedge4" presStyleLbl="fgSibTrans2D1" presStyleIdx="3" presStyleCnt="4"/>
      <dgm:spPr/>
    </dgm:pt>
  </dgm:ptLst>
  <dgm:cxnLst>
    <dgm:cxn modelId="{BF751AA6-1EE1-4883-88E4-577F44160386}" type="presOf" srcId="{D29BB719-FD56-2844-B248-A2C788E4DD2F}" destId="{B51FE79A-82F8-BB4D-A548-9E0C95931871}" srcOrd="0" destOrd="0" presId="urn:microsoft.com/office/officeart/2005/8/layout/cycle8"/>
    <dgm:cxn modelId="{16D129F2-4885-4F88-993B-6A2FD3736A87}" type="presOf" srcId="{BAF4BAD2-6E0E-4446-B6A6-A6D77538DFCB}" destId="{68A78B6C-BAED-9543-ABF9-EF748C194928}" srcOrd="0" destOrd="0" presId="urn:microsoft.com/office/officeart/2005/8/layout/cycle8"/>
    <dgm:cxn modelId="{A16D14FB-B780-4874-94B3-B247A6946C5E}" srcId="{CB58CE4A-1514-944C-81FE-B229AB3C48F8}" destId="{BAF4BAD2-6E0E-4446-B6A6-A6D77538DFCB}" srcOrd="2" destOrd="0" parTransId="{3C3718B5-9E2E-4F6A-B65E-CA5ADF3ECEA7}" sibTransId="{51089604-B16B-4B73-A5C5-5D8E2D56542F}"/>
    <dgm:cxn modelId="{7F281460-C562-426B-B131-3CF34C669D7E}" type="presOf" srcId="{EEF953A5-D527-4EE9-A59B-961F6170A889}" destId="{591A4803-9161-404F-80F0-6635C9FB251F}" srcOrd="0" destOrd="0" presId="urn:microsoft.com/office/officeart/2005/8/layout/cycle8"/>
    <dgm:cxn modelId="{86AB5567-7002-435C-AB5C-12325EF25021}" type="presOf" srcId="{D29BB719-FD56-2844-B248-A2C788E4DD2F}" destId="{5D3EBB9C-D0DB-A04F-8C69-3980DBA0A347}" srcOrd="1" destOrd="0" presId="urn:microsoft.com/office/officeart/2005/8/layout/cycle8"/>
    <dgm:cxn modelId="{F2E9A5C0-A78A-4A25-B405-C7A691893BC2}" type="presOf" srcId="{30DC3652-13DC-4ADB-9F08-1B30D4C68CD1}" destId="{E1D0987D-1000-4B33-9DC1-675C64078855}" srcOrd="1" destOrd="0" presId="urn:microsoft.com/office/officeart/2005/8/layout/cycle8"/>
    <dgm:cxn modelId="{A8B2F773-6009-4121-A0F6-3BC1D4D8DC7E}" srcId="{CB58CE4A-1514-944C-81FE-B229AB3C48F8}" destId="{30DC3652-13DC-4ADB-9F08-1B30D4C68CD1}" srcOrd="3" destOrd="0" parTransId="{77DAF317-630D-4482-B9F6-2E2A9163EA02}" sibTransId="{BB0907BC-D064-427C-BB84-F19D16E62D94}"/>
    <dgm:cxn modelId="{78CBBD7C-8EBE-4606-9C42-AAF1A081C5F9}" type="presOf" srcId="{30DC3652-13DC-4ADB-9F08-1B30D4C68CD1}" destId="{0191A99D-29BC-4F01-A4D7-44E75443DF7B}" srcOrd="0" destOrd="0" presId="urn:microsoft.com/office/officeart/2005/8/layout/cycle8"/>
    <dgm:cxn modelId="{4046083F-973C-430B-8C2C-FE7C60906710}" type="presOf" srcId="{CB58CE4A-1514-944C-81FE-B229AB3C48F8}" destId="{C1AB6106-2BE5-804E-B6C3-C7F2D76A8D32}" srcOrd="0" destOrd="0" presId="urn:microsoft.com/office/officeart/2005/8/layout/cycle8"/>
    <dgm:cxn modelId="{F268FE7F-3492-4CC2-BD52-6D460CC61246}" type="presOf" srcId="{EEF953A5-D527-4EE9-A59B-961F6170A889}" destId="{A01F02A2-235C-CE48-BF8C-CAB822D58D2A}" srcOrd="1" destOrd="0" presId="urn:microsoft.com/office/officeart/2005/8/layout/cycle8"/>
    <dgm:cxn modelId="{6D150234-C83A-48E7-BF69-69BE34AF0329}" srcId="{CB58CE4A-1514-944C-81FE-B229AB3C48F8}" destId="{EEF953A5-D527-4EE9-A59B-961F6170A889}" srcOrd="1" destOrd="0" parTransId="{2B4570EF-0001-42EA-8598-9DEDEC349BFB}" sibTransId="{2956024D-4D61-4253-87A0-AC1D6B9B266D}"/>
    <dgm:cxn modelId="{0DCF8B16-9190-4209-982F-DFB936E55D2E}" type="presOf" srcId="{BAF4BAD2-6E0E-4446-B6A6-A6D77538DFCB}" destId="{2048B1A1-B7B1-3E4C-B8D8-ED6AFA03B15C}" srcOrd="1" destOrd="0" presId="urn:microsoft.com/office/officeart/2005/8/layout/cycle8"/>
    <dgm:cxn modelId="{42D468E7-218E-7A41-9CC1-460A4E62D847}" srcId="{CB58CE4A-1514-944C-81FE-B229AB3C48F8}" destId="{D29BB719-FD56-2844-B248-A2C788E4DD2F}" srcOrd="0" destOrd="0" parTransId="{6ECAC086-F768-2C4E-869A-545BEFA17F72}" sibTransId="{F80B3F3B-F077-034C-81BC-CB70A5565923}"/>
    <dgm:cxn modelId="{FD52A63D-41F5-418D-96BF-C063B8EC2DB1}" type="presParOf" srcId="{C1AB6106-2BE5-804E-B6C3-C7F2D76A8D32}" destId="{B51FE79A-82F8-BB4D-A548-9E0C95931871}" srcOrd="0" destOrd="0" presId="urn:microsoft.com/office/officeart/2005/8/layout/cycle8"/>
    <dgm:cxn modelId="{D2222923-BE03-4458-B29B-1DAACCABDBE6}" type="presParOf" srcId="{C1AB6106-2BE5-804E-B6C3-C7F2D76A8D32}" destId="{705C8AB6-07F4-9F4B-87F0-46B8C840C22B}" srcOrd="1" destOrd="0" presId="urn:microsoft.com/office/officeart/2005/8/layout/cycle8"/>
    <dgm:cxn modelId="{CCEFB61D-8BE9-41E8-A313-EE89066BEC5A}" type="presParOf" srcId="{C1AB6106-2BE5-804E-B6C3-C7F2D76A8D32}" destId="{D298770A-DAE4-8F40-A1E8-7F5394387065}" srcOrd="2" destOrd="0" presId="urn:microsoft.com/office/officeart/2005/8/layout/cycle8"/>
    <dgm:cxn modelId="{521226B6-3FF7-4426-958B-F10495404C8A}" type="presParOf" srcId="{C1AB6106-2BE5-804E-B6C3-C7F2D76A8D32}" destId="{5D3EBB9C-D0DB-A04F-8C69-3980DBA0A347}" srcOrd="3" destOrd="0" presId="urn:microsoft.com/office/officeart/2005/8/layout/cycle8"/>
    <dgm:cxn modelId="{99107B06-3897-4195-A2DF-2474C05E32E7}" type="presParOf" srcId="{C1AB6106-2BE5-804E-B6C3-C7F2D76A8D32}" destId="{591A4803-9161-404F-80F0-6635C9FB251F}" srcOrd="4" destOrd="0" presId="urn:microsoft.com/office/officeart/2005/8/layout/cycle8"/>
    <dgm:cxn modelId="{21AAE437-2A93-479D-98B3-00831DDA87E3}" type="presParOf" srcId="{C1AB6106-2BE5-804E-B6C3-C7F2D76A8D32}" destId="{47251BC0-C938-8C43-8106-383575FA7DBC}" srcOrd="5" destOrd="0" presId="urn:microsoft.com/office/officeart/2005/8/layout/cycle8"/>
    <dgm:cxn modelId="{F9534524-4A03-4A2A-B2BF-BC32CB4ECD55}" type="presParOf" srcId="{C1AB6106-2BE5-804E-B6C3-C7F2D76A8D32}" destId="{1C94465A-CDF7-8E43-B681-139D791B1387}" srcOrd="6" destOrd="0" presId="urn:microsoft.com/office/officeart/2005/8/layout/cycle8"/>
    <dgm:cxn modelId="{1D8688BA-3005-49B0-9DF9-6B2B30595EC7}" type="presParOf" srcId="{C1AB6106-2BE5-804E-B6C3-C7F2D76A8D32}" destId="{A01F02A2-235C-CE48-BF8C-CAB822D58D2A}" srcOrd="7" destOrd="0" presId="urn:microsoft.com/office/officeart/2005/8/layout/cycle8"/>
    <dgm:cxn modelId="{5BB8E21B-9356-403E-8A9B-9E79B412040C}" type="presParOf" srcId="{C1AB6106-2BE5-804E-B6C3-C7F2D76A8D32}" destId="{68A78B6C-BAED-9543-ABF9-EF748C194928}" srcOrd="8" destOrd="0" presId="urn:microsoft.com/office/officeart/2005/8/layout/cycle8"/>
    <dgm:cxn modelId="{5F2EF9E9-CD93-4830-84BF-3F409E9D3C92}" type="presParOf" srcId="{C1AB6106-2BE5-804E-B6C3-C7F2D76A8D32}" destId="{59D713E5-0C59-AA4B-A67A-15ACE317B5D4}" srcOrd="9" destOrd="0" presId="urn:microsoft.com/office/officeart/2005/8/layout/cycle8"/>
    <dgm:cxn modelId="{1DAEB771-6B17-450B-AF99-AEF9D5693AC1}" type="presParOf" srcId="{C1AB6106-2BE5-804E-B6C3-C7F2D76A8D32}" destId="{0ED165D0-838E-284B-9E0B-2B63DCCE918C}" srcOrd="10" destOrd="0" presId="urn:microsoft.com/office/officeart/2005/8/layout/cycle8"/>
    <dgm:cxn modelId="{F86C83CA-FE11-42B0-BABA-8C75A609AB73}" type="presParOf" srcId="{C1AB6106-2BE5-804E-B6C3-C7F2D76A8D32}" destId="{2048B1A1-B7B1-3E4C-B8D8-ED6AFA03B15C}" srcOrd="11" destOrd="0" presId="urn:microsoft.com/office/officeart/2005/8/layout/cycle8"/>
    <dgm:cxn modelId="{53EAFE4D-272B-4657-9E44-87A20CFF72A9}" type="presParOf" srcId="{C1AB6106-2BE5-804E-B6C3-C7F2D76A8D32}" destId="{0191A99D-29BC-4F01-A4D7-44E75443DF7B}" srcOrd="12" destOrd="0" presId="urn:microsoft.com/office/officeart/2005/8/layout/cycle8"/>
    <dgm:cxn modelId="{0F36D23E-4332-47E5-B80B-D477EE1B835D}" type="presParOf" srcId="{C1AB6106-2BE5-804E-B6C3-C7F2D76A8D32}" destId="{FC3952C9-5E4B-4DEB-B6E4-2E31DBB50419}" srcOrd="13" destOrd="0" presId="urn:microsoft.com/office/officeart/2005/8/layout/cycle8"/>
    <dgm:cxn modelId="{90F26811-93C4-42DC-9708-25917D9856CE}" type="presParOf" srcId="{C1AB6106-2BE5-804E-B6C3-C7F2D76A8D32}" destId="{4A4E9FE7-1A84-4FD1-A9C8-586BC4A30C58}" srcOrd="14" destOrd="0" presId="urn:microsoft.com/office/officeart/2005/8/layout/cycle8"/>
    <dgm:cxn modelId="{FFDC472C-06AC-46DC-92F3-E3C8BDC3E961}" type="presParOf" srcId="{C1AB6106-2BE5-804E-B6C3-C7F2D76A8D32}" destId="{E1D0987D-1000-4B33-9DC1-675C64078855}" srcOrd="15" destOrd="0" presId="urn:microsoft.com/office/officeart/2005/8/layout/cycle8"/>
    <dgm:cxn modelId="{C40C1F91-7533-45BB-B673-F97C85C0F10A}" type="presParOf" srcId="{C1AB6106-2BE5-804E-B6C3-C7F2D76A8D32}" destId="{4CABE584-43E2-44D2-9FA7-3722ECCD4C24}" srcOrd="16" destOrd="0" presId="urn:microsoft.com/office/officeart/2005/8/layout/cycle8"/>
    <dgm:cxn modelId="{164D00B6-F1A4-4194-B128-B5BA97BC003F}" type="presParOf" srcId="{C1AB6106-2BE5-804E-B6C3-C7F2D76A8D32}" destId="{77C1C29F-22DE-4D81-8092-B4CD2E1251B6}" srcOrd="17" destOrd="0" presId="urn:microsoft.com/office/officeart/2005/8/layout/cycle8"/>
    <dgm:cxn modelId="{BF445A18-D7E6-4E15-8A12-B5F512AD20DF}" type="presParOf" srcId="{C1AB6106-2BE5-804E-B6C3-C7F2D76A8D32}" destId="{19723D9C-362F-408B-9A45-34345CC8C339}" srcOrd="18" destOrd="0" presId="urn:microsoft.com/office/officeart/2005/8/layout/cycle8"/>
    <dgm:cxn modelId="{B7C52A88-A1E1-4BFB-81F4-1836B0E63686}" type="presParOf" srcId="{C1AB6106-2BE5-804E-B6C3-C7F2D76A8D32}" destId="{0663B528-3E80-4EC5-A3D3-F311065D2E1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B3E6D2-B698-4550-8031-2FD82E30FF4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A2629D19-B3A3-4E65-AFCC-F53C8FB30A32}">
      <dgm:prSet custT="1"/>
      <dgm:spPr/>
      <dgm:t>
        <a:bodyPr/>
        <a:lstStyle/>
        <a:p>
          <a:pPr rtl="0"/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dirty="0">
            <a:solidFill>
              <a:schemeClr val="tx2">
                <a:lumMod val="50000"/>
              </a:schemeClr>
            </a:solidFill>
          </a:endParaRPr>
        </a:p>
      </dgm:t>
    </dgm:pt>
    <dgm:pt modelId="{577101B4-0B42-4BCE-AA90-25D1CCAF80D9}" type="parTrans" cxnId="{BE30EC40-7149-49E3-A72C-116610EF5D6D}">
      <dgm:prSet/>
      <dgm:spPr/>
      <dgm:t>
        <a:bodyPr/>
        <a:lstStyle/>
        <a:p>
          <a:endParaRPr lang="en-GB"/>
        </a:p>
      </dgm:t>
    </dgm:pt>
    <dgm:pt modelId="{EE18C9B4-B364-463A-9551-0AEAC74C1CFA}" type="sibTrans" cxnId="{BE30EC40-7149-49E3-A72C-116610EF5D6D}">
      <dgm:prSet/>
      <dgm:spPr/>
      <dgm:t>
        <a:bodyPr/>
        <a:lstStyle/>
        <a:p>
          <a:endParaRPr lang="en-GB"/>
        </a:p>
      </dgm:t>
    </dgm:pt>
    <dgm:pt modelId="{42496CAF-B0C1-43BE-A474-6350EAB06511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dirty="0">
            <a:solidFill>
              <a:srgbClr val="003459"/>
            </a:solidFill>
          </a:endParaRPr>
        </a:p>
      </dgm:t>
    </dgm:pt>
    <dgm:pt modelId="{E92E9500-A0C8-4484-85FD-29390A1854E5}" type="parTrans" cxnId="{790C5C01-C94F-42B0-96FB-1E680686E1D9}">
      <dgm:prSet/>
      <dgm:spPr/>
      <dgm:t>
        <a:bodyPr/>
        <a:lstStyle/>
        <a:p>
          <a:endParaRPr lang="en-GB"/>
        </a:p>
      </dgm:t>
    </dgm:pt>
    <dgm:pt modelId="{5C375F53-59B4-4B83-99F3-8BD2BC9B694B}" type="sibTrans" cxnId="{790C5C01-C94F-42B0-96FB-1E680686E1D9}">
      <dgm:prSet/>
      <dgm:spPr/>
      <dgm:t>
        <a:bodyPr/>
        <a:lstStyle/>
        <a:p>
          <a:endParaRPr lang="en-GB"/>
        </a:p>
      </dgm:t>
    </dgm:pt>
    <dgm:pt modelId="{24712645-E80A-4F48-9129-7898C1897F78}">
      <dgm:prSet custT="1"/>
      <dgm:spPr/>
      <dgm:t>
        <a:bodyPr/>
        <a:lstStyle/>
        <a:p>
          <a:pPr rtl="0"/>
          <a:r>
            <a:rPr lang="en-US" sz="2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dirty="0">
            <a:solidFill>
              <a:srgbClr val="003459"/>
            </a:solidFill>
          </a:endParaRPr>
        </a:p>
      </dgm:t>
    </dgm:pt>
    <dgm:pt modelId="{327CC385-3711-4F76-BA91-CDFDF680DC8B}" type="parTrans" cxnId="{648CE98F-FDD1-4B22-8A09-3B78FDF860A3}">
      <dgm:prSet/>
      <dgm:spPr/>
      <dgm:t>
        <a:bodyPr/>
        <a:lstStyle/>
        <a:p>
          <a:endParaRPr lang="en-GB"/>
        </a:p>
      </dgm:t>
    </dgm:pt>
    <dgm:pt modelId="{0444971D-79ED-4CD5-8F73-5EFD9ADD006C}" type="sibTrans" cxnId="{648CE98F-FDD1-4B22-8A09-3B78FDF860A3}">
      <dgm:prSet/>
      <dgm:spPr/>
      <dgm:t>
        <a:bodyPr/>
        <a:lstStyle/>
        <a:p>
          <a:endParaRPr lang="en-GB"/>
        </a:p>
      </dgm:t>
    </dgm:pt>
    <dgm:pt modelId="{D20734DC-404F-43B2-9A31-6BDF0496297C}" type="pres">
      <dgm:prSet presAssocID="{96B3E6D2-B698-4550-8031-2FD82E30FF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B7F86-7E94-485D-9FFD-0340FE99056C}" type="pres">
      <dgm:prSet presAssocID="{A2629D19-B3A3-4E65-AFCC-F53C8FB30A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D0EE7-864B-4989-B99A-39280F495C13}" type="pres">
      <dgm:prSet presAssocID="{EE18C9B4-B364-463A-9551-0AEAC74C1CFA}" presName="spacer" presStyleCnt="0"/>
      <dgm:spPr/>
      <dgm:t>
        <a:bodyPr/>
        <a:lstStyle/>
        <a:p>
          <a:endParaRPr lang="en-US"/>
        </a:p>
      </dgm:t>
    </dgm:pt>
    <dgm:pt modelId="{CC17C6D0-2BB9-45A7-8730-E1D21931C671}" type="pres">
      <dgm:prSet presAssocID="{42496CAF-B0C1-43BE-A474-6350EAB065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52DFC-3F87-4F9A-9C78-940C221AF244}" type="pres">
      <dgm:prSet presAssocID="{5C375F53-59B4-4B83-99F3-8BD2BC9B694B}" presName="spacer" presStyleCnt="0"/>
      <dgm:spPr/>
      <dgm:t>
        <a:bodyPr/>
        <a:lstStyle/>
        <a:p>
          <a:endParaRPr lang="en-US"/>
        </a:p>
      </dgm:t>
    </dgm:pt>
    <dgm:pt modelId="{A2E5D43D-013C-45EA-AA4A-DEDA1F7B3638}" type="pres">
      <dgm:prSet presAssocID="{24712645-E80A-4F48-9129-7898C1897F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6A70C-B0CD-47F9-8BC1-6734A9BFCFA2}" type="presOf" srcId="{42496CAF-B0C1-43BE-A474-6350EAB06511}" destId="{CC17C6D0-2BB9-45A7-8730-E1D21931C671}" srcOrd="0" destOrd="0" presId="urn:microsoft.com/office/officeart/2005/8/layout/vList2"/>
    <dgm:cxn modelId="{FE9EFFC6-CFF6-4EC9-8D7A-768E26CC5E56}" type="presOf" srcId="{96B3E6D2-B698-4550-8031-2FD82E30FF41}" destId="{D20734DC-404F-43B2-9A31-6BDF0496297C}" srcOrd="0" destOrd="0" presId="urn:microsoft.com/office/officeart/2005/8/layout/vList2"/>
    <dgm:cxn modelId="{648CE98F-FDD1-4B22-8A09-3B78FDF860A3}" srcId="{96B3E6D2-B698-4550-8031-2FD82E30FF41}" destId="{24712645-E80A-4F48-9129-7898C1897F78}" srcOrd="2" destOrd="0" parTransId="{327CC385-3711-4F76-BA91-CDFDF680DC8B}" sibTransId="{0444971D-79ED-4CD5-8F73-5EFD9ADD006C}"/>
    <dgm:cxn modelId="{631931F5-57D2-4D54-B0C4-C2064C528D2E}" type="presOf" srcId="{A2629D19-B3A3-4E65-AFCC-F53C8FB30A32}" destId="{037B7F86-7E94-485D-9FFD-0340FE99056C}" srcOrd="0" destOrd="0" presId="urn:microsoft.com/office/officeart/2005/8/layout/vList2"/>
    <dgm:cxn modelId="{A5EF7646-4D72-48D8-A6EA-D3B08588261E}" type="presOf" srcId="{24712645-E80A-4F48-9129-7898C1897F78}" destId="{A2E5D43D-013C-45EA-AA4A-DEDA1F7B3638}" srcOrd="0" destOrd="0" presId="urn:microsoft.com/office/officeart/2005/8/layout/vList2"/>
    <dgm:cxn modelId="{BE30EC40-7149-49E3-A72C-116610EF5D6D}" srcId="{96B3E6D2-B698-4550-8031-2FD82E30FF41}" destId="{A2629D19-B3A3-4E65-AFCC-F53C8FB30A32}" srcOrd="0" destOrd="0" parTransId="{577101B4-0B42-4BCE-AA90-25D1CCAF80D9}" sibTransId="{EE18C9B4-B364-463A-9551-0AEAC74C1CFA}"/>
    <dgm:cxn modelId="{790C5C01-C94F-42B0-96FB-1E680686E1D9}" srcId="{96B3E6D2-B698-4550-8031-2FD82E30FF41}" destId="{42496CAF-B0C1-43BE-A474-6350EAB06511}" srcOrd="1" destOrd="0" parTransId="{E92E9500-A0C8-4484-85FD-29390A1854E5}" sibTransId="{5C375F53-59B4-4B83-99F3-8BD2BC9B694B}"/>
    <dgm:cxn modelId="{CB0A696F-94D2-467B-BD6F-880D8CC49A83}" type="presParOf" srcId="{D20734DC-404F-43B2-9A31-6BDF0496297C}" destId="{037B7F86-7E94-485D-9FFD-0340FE99056C}" srcOrd="0" destOrd="0" presId="urn:microsoft.com/office/officeart/2005/8/layout/vList2"/>
    <dgm:cxn modelId="{73E467C2-A118-4265-86D8-342F0C4610DA}" type="presParOf" srcId="{D20734DC-404F-43B2-9A31-6BDF0496297C}" destId="{EDED0EE7-864B-4989-B99A-39280F495C13}" srcOrd="1" destOrd="0" presId="urn:microsoft.com/office/officeart/2005/8/layout/vList2"/>
    <dgm:cxn modelId="{60EF2562-D533-4A4B-8121-C643385F50AC}" type="presParOf" srcId="{D20734DC-404F-43B2-9A31-6BDF0496297C}" destId="{CC17C6D0-2BB9-45A7-8730-E1D21931C671}" srcOrd="2" destOrd="0" presId="urn:microsoft.com/office/officeart/2005/8/layout/vList2"/>
    <dgm:cxn modelId="{80C74C29-2E28-4FA4-8F70-F72007B62DDF}" type="presParOf" srcId="{D20734DC-404F-43B2-9A31-6BDF0496297C}" destId="{EB952DFC-3F87-4F9A-9C78-940C221AF244}" srcOrd="3" destOrd="0" presId="urn:microsoft.com/office/officeart/2005/8/layout/vList2"/>
    <dgm:cxn modelId="{EBBCDD82-1F5A-4A18-AAC4-1E7C94D79FA6}" type="presParOf" srcId="{D20734DC-404F-43B2-9A31-6BDF0496297C}" destId="{A2E5D43D-013C-45EA-AA4A-DEDA1F7B363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395333" y="290803"/>
          <a:ext cx="3689689" cy="3689689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Operations</a:t>
          </a:r>
          <a:endParaRPr lang="en-US" sz="1800" kern="1200" dirty="0"/>
        </a:p>
      </dsp:txBody>
      <dsp:txXfrm>
        <a:off x="2353943" y="1055535"/>
        <a:ext cx="1361671" cy="1010272"/>
      </dsp:txXfrm>
    </dsp:sp>
    <dsp:sp modelId="{591A4803-9161-404F-80F0-6635C9FB251F}">
      <dsp:nvSpPr>
        <dsp:cNvPr id="0" name=""/>
        <dsp:cNvSpPr/>
      </dsp:nvSpPr>
      <dsp:spPr>
        <a:xfrm>
          <a:off x="395333" y="414671"/>
          <a:ext cx="3689689" cy="368968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Federated Cloud</a:t>
          </a:r>
          <a:endParaRPr lang="en-US" sz="1800" kern="1200" dirty="0"/>
        </a:p>
      </dsp:txBody>
      <dsp:txXfrm>
        <a:off x="2353943" y="2329357"/>
        <a:ext cx="1361671" cy="1010272"/>
      </dsp:txXfrm>
    </dsp:sp>
    <dsp:sp modelId="{68A78B6C-BAED-9543-ABF9-EF748C194928}">
      <dsp:nvSpPr>
        <dsp:cNvPr id="0" name=""/>
        <dsp:cNvSpPr/>
      </dsp:nvSpPr>
      <dsp:spPr>
        <a:xfrm>
          <a:off x="271464" y="414671"/>
          <a:ext cx="3689689" cy="368968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Community Driven Innovations and Support</a:t>
          </a:r>
          <a:endParaRPr lang="en-US" sz="1800" kern="1200" dirty="0"/>
        </a:p>
      </dsp:txBody>
      <dsp:txXfrm>
        <a:off x="640873" y="2329357"/>
        <a:ext cx="1361671" cy="1010272"/>
      </dsp:txXfrm>
    </dsp:sp>
    <dsp:sp modelId="{0191A99D-29BC-4F01-A4D7-44E75443DF7B}">
      <dsp:nvSpPr>
        <dsp:cNvPr id="0" name=""/>
        <dsp:cNvSpPr/>
      </dsp:nvSpPr>
      <dsp:spPr>
        <a:xfrm>
          <a:off x="271464" y="290803"/>
          <a:ext cx="3689689" cy="368968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High-Throughput Data Analysis</a:t>
          </a:r>
          <a:endParaRPr lang="en-US" sz="1800" kern="1200" dirty="0"/>
        </a:p>
      </dsp:txBody>
      <dsp:txXfrm>
        <a:off x="640873" y="1055535"/>
        <a:ext cx="1361671" cy="1010272"/>
      </dsp:txXfrm>
    </dsp:sp>
    <dsp:sp modelId="{4CABE584-43E2-44D2-9FA7-3722ECCD4C24}">
      <dsp:nvSpPr>
        <dsp:cNvPr id="0" name=""/>
        <dsp:cNvSpPr/>
      </dsp:nvSpPr>
      <dsp:spPr>
        <a:xfrm>
          <a:off x="166923" y="62394"/>
          <a:ext cx="4146508" cy="414650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C1C29F-22DE-4D81-8092-B4CD2E1251B6}">
      <dsp:nvSpPr>
        <dsp:cNvPr id="0" name=""/>
        <dsp:cNvSpPr/>
      </dsp:nvSpPr>
      <dsp:spPr>
        <a:xfrm>
          <a:off x="166923" y="186262"/>
          <a:ext cx="4146508" cy="414650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298188"/>
            <a:satOff val="-22525"/>
            <a:lumOff val="156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723D9C-362F-408B-9A45-34345CC8C339}">
      <dsp:nvSpPr>
        <dsp:cNvPr id="0" name=""/>
        <dsp:cNvSpPr/>
      </dsp:nvSpPr>
      <dsp:spPr>
        <a:xfrm>
          <a:off x="43055" y="186262"/>
          <a:ext cx="4146508" cy="414650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596377"/>
            <a:satOff val="-45051"/>
            <a:lumOff val="3127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63B528-3E80-4EC5-A3D3-F311065D2E11}">
      <dsp:nvSpPr>
        <dsp:cNvPr id="0" name=""/>
        <dsp:cNvSpPr/>
      </dsp:nvSpPr>
      <dsp:spPr>
        <a:xfrm>
          <a:off x="43055" y="62394"/>
          <a:ext cx="4146508" cy="414650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894565"/>
            <a:satOff val="-67576"/>
            <a:lumOff val="469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FE79A-82F8-BB4D-A548-9E0C95931871}">
      <dsp:nvSpPr>
        <dsp:cNvPr id="0" name=""/>
        <dsp:cNvSpPr/>
      </dsp:nvSpPr>
      <dsp:spPr>
        <a:xfrm>
          <a:off x="207730" y="114869"/>
          <a:ext cx="1693628" cy="169362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Operations</a:t>
          </a:r>
          <a:endParaRPr lang="en-US" sz="800" kern="1200" dirty="0">
            <a:ln/>
          </a:endParaRPr>
        </a:p>
      </dsp:txBody>
      <dsp:txXfrm>
        <a:off x="1106764" y="465893"/>
        <a:ext cx="625029" cy="463731"/>
      </dsp:txXfrm>
    </dsp:sp>
    <dsp:sp modelId="{591A4803-9161-404F-80F0-6635C9FB251F}">
      <dsp:nvSpPr>
        <dsp:cNvPr id="0" name=""/>
        <dsp:cNvSpPr/>
      </dsp:nvSpPr>
      <dsp:spPr>
        <a:xfrm>
          <a:off x="207730" y="171726"/>
          <a:ext cx="1693628" cy="169362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>
              <a:ln/>
            </a:rPr>
            <a:t>Federated Cloud</a:t>
          </a:r>
          <a:endParaRPr lang="en-US" sz="800" kern="1200" dirty="0">
            <a:ln/>
          </a:endParaRPr>
        </a:p>
      </dsp:txBody>
      <dsp:txXfrm>
        <a:off x="1106764" y="1050598"/>
        <a:ext cx="625029" cy="463731"/>
      </dsp:txXfrm>
    </dsp:sp>
    <dsp:sp modelId="{68A78B6C-BAED-9543-ABF9-EF748C194928}">
      <dsp:nvSpPr>
        <dsp:cNvPr id="0" name=""/>
        <dsp:cNvSpPr/>
      </dsp:nvSpPr>
      <dsp:spPr>
        <a:xfrm>
          <a:off x="150873" y="171726"/>
          <a:ext cx="1693628" cy="169362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Community Driven Innovations and Support</a:t>
          </a:r>
          <a:endParaRPr lang="en-US" sz="800" kern="1200" dirty="0">
            <a:ln/>
          </a:endParaRPr>
        </a:p>
      </dsp:txBody>
      <dsp:txXfrm>
        <a:off x="320437" y="1050598"/>
        <a:ext cx="625029" cy="463731"/>
      </dsp:txXfrm>
    </dsp:sp>
    <dsp:sp modelId="{0191A99D-29BC-4F01-A4D7-44E75443DF7B}">
      <dsp:nvSpPr>
        <dsp:cNvPr id="0" name=""/>
        <dsp:cNvSpPr/>
      </dsp:nvSpPr>
      <dsp:spPr>
        <a:xfrm>
          <a:off x="150873" y="114869"/>
          <a:ext cx="1693628" cy="1693628"/>
        </a:xfrm>
        <a:prstGeom prst="pie">
          <a:avLst>
            <a:gd name="adj1" fmla="val 108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smtClean="0">
              <a:ln/>
            </a:rPr>
            <a:t>High-Throughput Data Analysis</a:t>
          </a:r>
          <a:endParaRPr lang="en-US" sz="800" kern="1200" dirty="0">
            <a:ln/>
          </a:endParaRPr>
        </a:p>
      </dsp:txBody>
      <dsp:txXfrm>
        <a:off x="320437" y="465893"/>
        <a:ext cx="625029" cy="463731"/>
      </dsp:txXfrm>
    </dsp:sp>
    <dsp:sp modelId="{4CABE584-43E2-44D2-9FA7-3722ECCD4C24}">
      <dsp:nvSpPr>
        <dsp:cNvPr id="0" name=""/>
        <dsp:cNvSpPr/>
      </dsp:nvSpPr>
      <dsp:spPr>
        <a:xfrm>
          <a:off x="102887" y="10025"/>
          <a:ext cx="1903315" cy="190331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C1C29F-22DE-4D81-8092-B4CD2E1251B6}">
      <dsp:nvSpPr>
        <dsp:cNvPr id="0" name=""/>
        <dsp:cNvSpPr/>
      </dsp:nvSpPr>
      <dsp:spPr>
        <a:xfrm>
          <a:off x="102887" y="66883"/>
          <a:ext cx="1903315" cy="190331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723D9C-362F-408B-9A45-34345CC8C339}">
      <dsp:nvSpPr>
        <dsp:cNvPr id="0" name=""/>
        <dsp:cNvSpPr/>
      </dsp:nvSpPr>
      <dsp:spPr>
        <a:xfrm>
          <a:off x="46029" y="66883"/>
          <a:ext cx="1903315" cy="190331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3B528-3E80-4EC5-A3D3-F311065D2E11}">
      <dsp:nvSpPr>
        <dsp:cNvPr id="0" name=""/>
        <dsp:cNvSpPr/>
      </dsp:nvSpPr>
      <dsp:spPr>
        <a:xfrm>
          <a:off x="46029" y="10025"/>
          <a:ext cx="1903315" cy="190331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B7F86-7E94-485D-9FFD-0340FE99056C}">
      <dsp:nvSpPr>
        <dsp:cNvPr id="0" name=""/>
        <dsp:cNvSpPr/>
      </dsp:nvSpPr>
      <dsp:spPr>
        <a:xfrm>
          <a:off x="0" y="196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EGI federates ICT infrastructures and human capabilities in Europe and beyond</a:t>
          </a:r>
          <a:endParaRPr lang="en-GB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5744" y="75396"/>
        <a:ext cx="8241440" cy="1030432"/>
      </dsp:txXfrm>
    </dsp:sp>
    <dsp:sp modelId="{CC17C6D0-2BB9-45A7-8730-E1D21931C671}">
      <dsp:nvSpPr>
        <dsp:cNvPr id="0" name=""/>
        <dsp:cNvSpPr/>
      </dsp:nvSpPr>
      <dsp:spPr>
        <a:xfrm>
          <a:off x="0" y="13372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develops solutions for research based on high-throughput computing, cloud and data services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1392996"/>
        <a:ext cx="8241440" cy="1030432"/>
      </dsp:txXfrm>
    </dsp:sp>
    <dsp:sp modelId="{A2E5D43D-013C-45EA-AA4A-DEDA1F7B3638}">
      <dsp:nvSpPr>
        <dsp:cNvPr id="0" name=""/>
        <dsp:cNvSpPr/>
      </dsp:nvSpPr>
      <dsp:spPr>
        <a:xfrm>
          <a:off x="0" y="2654852"/>
          <a:ext cx="8352928" cy="1141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3459"/>
              </a:solidFill>
            </a:rPr>
            <a:t>EGI is an open platform and promotes open access to research outputs</a:t>
          </a:r>
          <a:endParaRPr lang="en-GB" sz="2200" kern="1200" dirty="0">
            <a:solidFill>
              <a:srgbClr val="003459"/>
            </a:solidFill>
          </a:endParaRPr>
        </a:p>
      </dsp:txBody>
      <dsp:txXfrm>
        <a:off x="55744" y="2710596"/>
        <a:ext cx="824144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6F5D3-0995-AC47-89C1-DE49296DB94F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CB9E9-B2F4-3C46-B1B8-0C576C523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75F68-7DCB-4E99-A7CF-5081AFE721BA}" type="datetimeFigureOut">
              <a:rPr lang="en-US" altLang="en-US"/>
              <a:pPr/>
              <a:t>3/6/2014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EAD756-0F50-4827-AA5D-CB0E64308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62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Explain the problem for the solutions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What is a distributed competence</a:t>
            </a:r>
            <a:r>
              <a:rPr lang="en-US" baseline="0" dirty="0" smtClean="0"/>
              <a:t> center, why EGI can do it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to get capacity: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federation of owned resources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guaranteed resource allocation from existing resource providers (publicly-funded/commercial)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-- opportunistic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D756-0F50-4827-AA5D-CB0E643086F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pic>
        <p:nvPicPr>
          <p:cNvPr id="16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5661025"/>
            <a:ext cx="7318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3945B7-87E7-4AB0-92D4-F49C4CCADD2B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ACC2B1C-E4F1-4846-A147-32EFEDAD9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DB85D-F5F0-4472-8E7B-6EBCAFC77F44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5867-5A82-4315-B6ED-5D490F2EC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15D43-1F82-404D-A53D-B4FAD58A2E3D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ACF9-E677-4E75-A255-0EB620514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9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 smtClean="0">
              <a:latin typeface="Arial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647902813 w 5001"/>
                <a:gd name="T1" fmla="*/ 0 h 2721"/>
                <a:gd name="T2" fmla="*/ 647902813 w 5001"/>
                <a:gd name="T3" fmla="*/ 352460171 h 2721"/>
                <a:gd name="T4" fmla="*/ 0 w 5001"/>
                <a:gd name="T5" fmla="*/ 352460171 h 2721"/>
                <a:gd name="T6" fmla="*/ 259161125 w 5001"/>
                <a:gd name="T7" fmla="*/ 0 h 2721"/>
                <a:gd name="T8" fmla="*/ 647902813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90613901-CFC9-42AB-8F95-718F6C2500CF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fld id="{2FFA8CDD-0808-49AA-94B6-37D7B62CC6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875"/>
              </a:spcBef>
            </a:pPr>
            <a:r>
              <a:rPr lang="en-US" alt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www.egi.eu/case-studi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Grid Infrastructure (EGI)</a:t>
            </a:r>
            <a:br>
              <a:rPr lang="en-US" dirty="0" smtClean="0"/>
            </a:br>
            <a:r>
              <a:rPr lang="en-US" dirty="0" smtClean="0"/>
              <a:t>Brief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Tiziana</a:t>
            </a:r>
            <a:r>
              <a:rPr lang="en-US" sz="2400" dirty="0" smtClean="0"/>
              <a:t> Ferrari</a:t>
            </a:r>
          </a:p>
          <a:p>
            <a:r>
              <a:rPr lang="en-US" sz="1800" dirty="0"/>
              <a:t>Technical </a:t>
            </a:r>
            <a:r>
              <a:rPr lang="en-US" sz="1800" dirty="0" smtClean="0"/>
              <a:t>Director, </a:t>
            </a:r>
            <a:r>
              <a:rPr lang="en-US" sz="1800" dirty="0" err="1" smtClean="0"/>
              <a:t>EGI.eu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tiziana.ferrari@egi.eu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B6DB-B2DF-4660-B834-0F51FC1AE074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C2B1C-E4F1-4846-A147-32EFEDAD9619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EGI Computing and Data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Community-Driven Innovation </a:t>
            </a:r>
            <a:br>
              <a:rPr lang="en-GB" dirty="0"/>
            </a:br>
            <a:r>
              <a:rPr lang="en-GB" dirty="0"/>
              <a:t>and Support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1775-5413-4822-AB41-E6A0A5B6C125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2843808" y="2043997"/>
            <a:ext cx="53285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Expert </a:t>
            </a:r>
            <a:r>
              <a:rPr lang="en-GB" sz="1400" b="1" dirty="0" smtClean="0">
                <a:solidFill>
                  <a:schemeClr val="accent1"/>
                </a:solidFill>
              </a:rPr>
              <a:t>assistance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/>
              <a:t>for </a:t>
            </a:r>
            <a:r>
              <a:rPr lang="en-GB" sz="1400" dirty="0"/>
              <a:t>easy and seamless integration and access to the computing and data services</a:t>
            </a:r>
          </a:p>
          <a:p>
            <a:endParaRPr lang="en-GB" sz="1400" dirty="0"/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European Distributed </a:t>
            </a:r>
            <a:r>
              <a:rPr lang="en-GB" sz="1400" b="1" dirty="0">
                <a:solidFill>
                  <a:schemeClr val="accent1"/>
                </a:solidFill>
              </a:rPr>
              <a:t>Competence Centres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Leveraging expertise of </a:t>
            </a:r>
            <a:r>
              <a:rPr lang="en-GB" sz="1400" b="1" dirty="0" smtClean="0">
                <a:solidFill>
                  <a:schemeClr val="accent1"/>
                </a:solidFill>
              </a:rPr>
              <a:t>user communities </a:t>
            </a:r>
            <a:r>
              <a:rPr lang="en-GB" sz="1400" dirty="0" smtClean="0"/>
              <a:t>and </a:t>
            </a:r>
            <a:r>
              <a:rPr lang="en-GB" sz="1400" b="1" dirty="0" smtClean="0">
                <a:solidFill>
                  <a:schemeClr val="accent1"/>
                </a:solidFill>
              </a:rPr>
              <a:t>technology providers</a:t>
            </a:r>
          </a:p>
          <a:p>
            <a:pPr marL="269875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Partnership with </a:t>
            </a:r>
            <a:r>
              <a:rPr lang="en-GB" sz="1400" b="1" dirty="0" smtClean="0">
                <a:solidFill>
                  <a:schemeClr val="accent1"/>
                </a:solidFill>
              </a:rPr>
              <a:t>external centres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827685" y="2043997"/>
            <a:ext cx="16123" cy="160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43808" y="3841303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Support at both </a:t>
            </a:r>
            <a:r>
              <a:rPr lang="en-GB" sz="1400" b="1" dirty="0">
                <a:solidFill>
                  <a:schemeClr val="accent1"/>
                </a:solidFill>
              </a:rPr>
              <a:t>national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and </a:t>
            </a:r>
            <a:r>
              <a:rPr lang="en-GB" sz="1400" b="1" dirty="0">
                <a:solidFill>
                  <a:schemeClr val="accent1"/>
                </a:solidFill>
              </a:rPr>
              <a:t>EU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843808" y="3858526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47680" y="3356992"/>
            <a:ext cx="144000" cy="14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375756" y="3192421"/>
            <a:ext cx="6264696" cy="55399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/>
              <a:buChar char="•"/>
            </a:pPr>
            <a:endParaRPr lang="en-GB" sz="1400" dirty="0"/>
          </a:p>
          <a:p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4"/>
          <p:cNvGraphicFramePr/>
          <p:nvPr>
            <p:extLst>
              <p:ext uri="{D42A27DB-BD31-4B8C-83A1-F6EECF244321}">
                <p14:modId xmlns:p14="http://schemas.microsoft.com/office/powerpoint/2010/main" val="584657588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want to discover and implement the best approach to your data-intensive compute needs</a:t>
            </a:r>
            <a:r>
              <a:rPr lang="en-GB" sz="2000" b="1" dirty="0" smtClean="0">
                <a:solidFill>
                  <a:schemeClr val="accent1"/>
                </a:solidFill>
              </a:rPr>
              <a:t>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8172400" y="2165577"/>
            <a:ext cx="360040" cy="21521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35" name="Rectangle 34"/>
          <p:cNvSpPr/>
          <p:nvPr/>
        </p:nvSpPr>
        <p:spPr>
          <a:xfrm>
            <a:off x="719572" y="4859989"/>
            <a:ext cx="7920880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Avoid duplication </a:t>
            </a:r>
            <a:r>
              <a:rPr lang="en-GB" sz="1600" dirty="0">
                <a:solidFill>
                  <a:srgbClr val="000000"/>
                </a:solidFill>
              </a:rPr>
              <a:t>of solutions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Leverage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expertise from the community </a:t>
            </a:r>
          </a:p>
          <a:p>
            <a:pPr marL="285750" lvl="0" indent="-285750">
              <a:buFont typeface="Arial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Facilitate </a:t>
            </a:r>
            <a:r>
              <a:rPr lang="en-GB" sz="1600" b="1" dirty="0">
                <a:solidFill>
                  <a:srgbClr val="0067B1"/>
                </a:solidFill>
              </a:rPr>
              <a:t>collaboration</a:t>
            </a:r>
            <a:r>
              <a:rPr lang="en-GB" sz="1600" dirty="0">
                <a:solidFill>
                  <a:srgbClr val="0067B1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across communities and borders‏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b="1" dirty="0">
                <a:solidFill>
                  <a:srgbClr val="0067B1"/>
                </a:solidFill>
              </a:rPr>
              <a:t>User-driven innovation</a:t>
            </a:r>
          </a:p>
        </p:txBody>
      </p:sp>
      <p:cxnSp>
        <p:nvCxnSpPr>
          <p:cNvPr id="36" name="Elbow Connector 35"/>
          <p:cNvCxnSpPr>
            <a:stCxn id="34" idx="1"/>
            <a:endCxn id="35" idx="1"/>
          </p:cNvCxnSpPr>
          <p:nvPr/>
        </p:nvCxnSpPr>
        <p:spPr>
          <a:xfrm rot="10800000" flipV="1">
            <a:off x="719573" y="4456226"/>
            <a:ext cx="3297853" cy="942371"/>
          </a:xfrm>
          <a:prstGeom prst="bentConnector3">
            <a:avLst>
              <a:gd name="adj1" fmla="val 1069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1"/>
            <a:endCxn id="34" idx="3"/>
          </p:cNvCxnSpPr>
          <p:nvPr/>
        </p:nvCxnSpPr>
        <p:spPr>
          <a:xfrm rot="10800000" flipV="1">
            <a:off x="5126576" y="3241651"/>
            <a:ext cx="3405865" cy="1214575"/>
          </a:xfrm>
          <a:prstGeom prst="bentConnector3">
            <a:avLst>
              <a:gd name="adj1" fmla="val -42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High-Throughput Data Analysis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020-3987-448C-B4CD-1BA93689C501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accent1"/>
                </a:solidFill>
              </a:rPr>
              <a:t>Do you need to manage and analyse </a:t>
            </a:r>
            <a:r>
              <a:rPr lang="en-GB" sz="2000" b="1" dirty="0">
                <a:solidFill>
                  <a:schemeClr val="accent1"/>
                </a:solidFill>
              </a:rPr>
              <a:t>large datasets, or to execute thousands of computational </a:t>
            </a:r>
            <a:r>
              <a:rPr lang="en-GB" sz="2000" b="1" dirty="0" smtClean="0">
                <a:solidFill>
                  <a:schemeClr val="accent1"/>
                </a:solidFill>
              </a:rPr>
              <a:t>tasks?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872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clusters</a:t>
            </a:r>
          </a:p>
          <a:p>
            <a:r>
              <a:rPr lang="en-GB" sz="1400" dirty="0"/>
              <a:t>for High-Throughput Computing (HTC</a:t>
            </a:r>
            <a:r>
              <a:rPr lang="en-GB" sz="1400" dirty="0" smtClean="0"/>
              <a:t>)</a:t>
            </a:r>
            <a:endParaRPr lang="en-GB" sz="1400" b="1" dirty="0" smtClean="0"/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Grid </a:t>
            </a:r>
            <a:r>
              <a:rPr lang="en-GB" sz="1400" b="1" dirty="0">
                <a:solidFill>
                  <a:schemeClr val="accent1"/>
                </a:solidFill>
              </a:rPr>
              <a:t>Compute</a:t>
            </a:r>
            <a:r>
              <a:rPr lang="en-GB" sz="1400" dirty="0"/>
              <a:t>: run large-scale computational jobs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Grid Storage</a:t>
            </a:r>
            <a:r>
              <a:rPr lang="en-GB" sz="1400" dirty="0"/>
              <a:t>: store/access/retrieve files</a:t>
            </a:r>
          </a:p>
          <a:p>
            <a:pPr marL="265113" indent="-176213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Data </a:t>
            </a:r>
            <a:r>
              <a:rPr lang="en-GB" sz="1400" b="1" dirty="0" smtClean="0">
                <a:solidFill>
                  <a:schemeClr val="accent1"/>
                </a:solidFill>
              </a:rPr>
              <a:t>Management</a:t>
            </a:r>
            <a:r>
              <a:rPr lang="en-GB" sz="1400" dirty="0" smtClean="0"/>
              <a:t>:</a:t>
            </a:r>
            <a:r>
              <a:rPr lang="en-GB" sz="1400" dirty="0"/>
              <a:t> </a:t>
            </a:r>
            <a:r>
              <a:rPr lang="en-GB" sz="1400" dirty="0" smtClean="0"/>
              <a:t>e.g</a:t>
            </a:r>
            <a:r>
              <a:rPr lang="en-GB" sz="1400" dirty="0"/>
              <a:t>. metadata </a:t>
            </a:r>
            <a:r>
              <a:rPr lang="en-GB" sz="1400" dirty="0" smtClean="0"/>
              <a:t>catalogue, file </a:t>
            </a:r>
            <a:r>
              <a:rPr lang="en-GB" sz="1400" dirty="0"/>
              <a:t>transfer </a:t>
            </a:r>
            <a:r>
              <a:rPr lang="en-GB" sz="1400" dirty="0" smtClean="0"/>
              <a:t>service…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0" cy="117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75471" y="3787511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dirty="0"/>
              <a:t>heterogeneous </a:t>
            </a:r>
            <a:r>
              <a:rPr lang="en-GB" sz="1400" dirty="0" smtClean="0"/>
              <a:t>infrastructure/technologies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787511"/>
            <a:ext cx="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354302"/>
            <a:ext cx="5872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352479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17425" y="4317727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683568" y="4725144"/>
            <a:ext cx="7920880" cy="1332000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 smtClean="0">
                <a:solidFill>
                  <a:schemeClr val="accent1"/>
                </a:solidFill>
              </a:rPr>
              <a:t>Uniform </a:t>
            </a:r>
            <a:r>
              <a:rPr lang="en-GB" sz="1600" b="1" dirty="0">
                <a:solidFill>
                  <a:schemeClr val="accent1"/>
                </a:solidFill>
              </a:rPr>
              <a:t>access </a:t>
            </a:r>
            <a:r>
              <a:rPr lang="en-GB" sz="1600" dirty="0"/>
              <a:t>to distributed computing capabilities to run large-scale computational jobs processing big data and preventing single vendor </a:t>
            </a:r>
            <a:r>
              <a:rPr lang="en-GB" sz="1600" dirty="0" smtClean="0"/>
              <a:t>lock-in‏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 your own </a:t>
            </a:r>
            <a:r>
              <a:rPr lang="en-GB" sz="1600" b="1" dirty="0" smtClean="0">
                <a:solidFill>
                  <a:schemeClr val="accent1"/>
                </a:solidFill>
              </a:rPr>
              <a:t>resources</a:t>
            </a:r>
          </a:p>
          <a:p>
            <a:pPr marL="285750" lvl="1" indent="-285750">
              <a:buFont typeface="Arial"/>
              <a:buChar char="•"/>
            </a:pPr>
            <a:r>
              <a:rPr lang="en-GB" sz="1600" dirty="0"/>
              <a:t>Facilitate </a:t>
            </a:r>
            <a:r>
              <a:rPr lang="en-GB" sz="1600" b="1" dirty="0">
                <a:solidFill>
                  <a:schemeClr val="accent1"/>
                </a:solidFill>
              </a:rPr>
              <a:t>collaboration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across communities and </a:t>
            </a:r>
            <a:r>
              <a:rPr lang="en-GB" sz="1600" dirty="0" smtClean="0"/>
              <a:t>borders by </a:t>
            </a:r>
            <a:r>
              <a:rPr lang="en-GB" sz="1600" b="1" dirty="0" smtClean="0">
                <a:solidFill>
                  <a:schemeClr val="accent1"/>
                </a:solidFill>
              </a:rPr>
              <a:t>sharing compute and data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1029" name="Elbow Connector 1028"/>
          <p:cNvCxnSpPr>
            <a:stCxn id="4" idx="1"/>
            <a:endCxn id="1024" idx="1"/>
          </p:cNvCxnSpPr>
          <p:nvPr/>
        </p:nvCxnSpPr>
        <p:spPr>
          <a:xfrm rot="10800000" flipV="1">
            <a:off x="683569" y="4456226"/>
            <a:ext cx="3333857" cy="934917"/>
          </a:xfrm>
          <a:prstGeom prst="bentConnector3">
            <a:avLst>
              <a:gd name="adj1" fmla="val 1068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719936366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8532440" y="2043425"/>
            <a:ext cx="360040" cy="205368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725143"/>
            <a:ext cx="288032" cy="1332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26576" y="3070267"/>
            <a:ext cx="3765905" cy="1385959"/>
          </a:xfrm>
          <a:prstGeom prst="bentConnector3">
            <a:avLst>
              <a:gd name="adj1" fmla="val -21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support to Open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28800"/>
            <a:ext cx="8424936" cy="41764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Integrated large-scale </a:t>
            </a:r>
            <a:r>
              <a:rPr lang="en-US" sz="2000" b="1" dirty="0" smtClean="0">
                <a:solidFill>
                  <a:schemeClr val="accent1"/>
                </a:solidFill>
              </a:rPr>
              <a:t>compute and data services</a:t>
            </a:r>
          </a:p>
          <a:p>
            <a:pPr lvl="1"/>
            <a:r>
              <a:rPr lang="en-US" sz="2000" dirty="0" smtClean="0"/>
              <a:t>Generate </a:t>
            </a:r>
            <a:r>
              <a:rPr lang="en-US" sz="2000" dirty="0" smtClean="0">
                <a:sym typeface="Wingdings" panose="05000000000000000000" pitchFamily="2" charset="2"/>
              </a:rPr>
              <a:t> archive  </a:t>
            </a:r>
            <a:r>
              <a:rPr lang="en-US" sz="2000" dirty="0" smtClean="0"/>
              <a:t>use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re-use open data</a:t>
            </a:r>
          </a:p>
          <a:p>
            <a:pPr lvl="1"/>
            <a:r>
              <a:rPr lang="en-GB" sz="2000" dirty="0" smtClean="0"/>
              <a:t>Custom services on cloud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Catch-all distributed open research data repository </a:t>
            </a:r>
            <a:r>
              <a:rPr lang="en-GB" sz="2000" dirty="0" smtClean="0"/>
              <a:t>(prototype)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GB" sz="2000" b="1" dirty="0" smtClean="0">
                <a:solidFill>
                  <a:schemeClr val="accent1"/>
                </a:solidFill>
              </a:rPr>
              <a:t>Consultancy </a:t>
            </a:r>
            <a:r>
              <a:rPr lang="en-GB" sz="2000" b="1" dirty="0">
                <a:solidFill>
                  <a:schemeClr val="accent1"/>
                </a:solidFill>
              </a:rPr>
              <a:t>and support </a:t>
            </a:r>
            <a:r>
              <a:rPr lang="en-GB" sz="2000" dirty="0" smtClean="0"/>
              <a:t>embracing a portfolio of services with APARSEN and </a:t>
            </a:r>
            <a:r>
              <a:rPr lang="en-GB" sz="2000" dirty="0" err="1" smtClean="0"/>
              <a:t>OpenAIRE</a:t>
            </a:r>
            <a:endParaRPr lang="en-GB" sz="2000" dirty="0" smtClean="0"/>
          </a:p>
          <a:p>
            <a:pPr lvl="1"/>
            <a:r>
              <a:rPr lang="en-GB" sz="2000" dirty="0" smtClean="0"/>
              <a:t>Compute and data management planning </a:t>
            </a:r>
          </a:p>
          <a:p>
            <a:pPr lvl="1"/>
            <a:r>
              <a:rPr lang="en-GB" sz="2000" dirty="0" smtClean="0"/>
              <a:t>Data repository certification </a:t>
            </a:r>
          </a:p>
          <a:p>
            <a:r>
              <a:rPr lang="en-GB" sz="2000" dirty="0" smtClean="0"/>
              <a:t>Integrates with other e-Infrastructures to support complex workflows and enable a </a:t>
            </a:r>
            <a:r>
              <a:rPr lang="en-GB" sz="2000" b="1" dirty="0" smtClean="0">
                <a:solidFill>
                  <a:schemeClr val="accent1"/>
                </a:solidFill>
              </a:rPr>
              <a:t>single digital market</a:t>
            </a:r>
            <a:r>
              <a:rPr lang="en-GB" sz="2000" dirty="0" smtClean="0"/>
              <a:t> of services for research</a:t>
            </a:r>
          </a:p>
          <a:p>
            <a:pPr lvl="1"/>
            <a:r>
              <a:rPr lang="en-GB" sz="2000" dirty="0" smtClean="0"/>
              <a:t>GEANT, EUDAT, PRACE, Helix Nebula, …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AA71-7CEF-494A-AE73-F3A058CB49A8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17461"/>
              </p:ext>
            </p:extLst>
          </p:nvPr>
        </p:nvGraphicFramePr>
        <p:xfrm>
          <a:off x="467544" y="1772816"/>
          <a:ext cx="83529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27F4-715C-431E-A0A6-59F3DE01BFFE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527F-DB20-428F-9797-83EBB161796D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708"/>
            <a:ext cx="9144000" cy="3360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4653136"/>
            <a:ext cx="3813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/>
              <a:t>support@egi.eu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What is EGI?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Services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Supporting </a:t>
            </a:r>
            <a:r>
              <a:rPr lang="en-US" dirty="0" smtClean="0"/>
              <a:t>Research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Collaboration with EGI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21F3-0450-4855-80FD-C1560AC73E41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charset="0"/>
              </a:rPr>
              <a:t>Accelerating Excellent Science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40769"/>
            <a:ext cx="5400601" cy="3960439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F81CF-0316-4964-BBBB-8F39DA56EAA3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528" y="1268760"/>
            <a:ext cx="5472608" cy="42484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GB" sz="2400" b="1" dirty="0" smtClean="0">
                <a:solidFill>
                  <a:schemeClr val="accent1"/>
                </a:solidFill>
              </a:rPr>
              <a:t>MISSION</a:t>
            </a:r>
            <a:r>
              <a:rPr lang="en-GB" sz="2400" b="1" dirty="0" smtClean="0"/>
              <a:t>. To support </a:t>
            </a:r>
            <a:r>
              <a:rPr lang="en-GB" sz="2400" b="1" dirty="0" smtClean="0">
                <a:solidFill>
                  <a:schemeClr val="accent1"/>
                </a:solidFill>
              </a:rPr>
              <a:t>researchers</a:t>
            </a:r>
            <a:r>
              <a:rPr lang="en-GB" sz="2400" b="1" dirty="0" smtClean="0"/>
              <a:t> </a:t>
            </a:r>
            <a:r>
              <a:rPr lang="en-GB" sz="2400" b="1" dirty="0"/>
              <a:t>from </a:t>
            </a:r>
            <a:r>
              <a:rPr lang="en-GB" sz="2400" b="1" dirty="0">
                <a:solidFill>
                  <a:schemeClr val="accent1"/>
                </a:solidFill>
              </a:rPr>
              <a:t>all disciplines </a:t>
            </a:r>
            <a:r>
              <a:rPr lang="en-GB" sz="2400" b="1" dirty="0"/>
              <a:t>with the reliable and </a:t>
            </a:r>
            <a:r>
              <a:rPr lang="en-GB" sz="2400" b="1" dirty="0">
                <a:solidFill>
                  <a:schemeClr val="accent1"/>
                </a:solidFill>
              </a:rPr>
              <a:t>innovative ICT </a:t>
            </a:r>
            <a:r>
              <a:rPr lang="en-GB" sz="2400" b="1" dirty="0"/>
              <a:t>services they need to accelerate </a:t>
            </a:r>
            <a:r>
              <a:rPr lang="en-GB" sz="2400" b="1" dirty="0" smtClean="0"/>
              <a:t>excellent science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Natural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Physical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Medical and health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Engineering and technology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…</a:t>
            </a:r>
            <a:endParaRPr lang="en-GB" sz="16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899592" y="5661248"/>
            <a:ext cx="417629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tx2"/>
                </a:solidFill>
                <a:hlinkClick r:id="rId7"/>
              </a:rPr>
              <a:t>http</a:t>
            </a:r>
            <a:r>
              <a:rPr lang="en-US" sz="2000" b="1" dirty="0">
                <a:solidFill>
                  <a:schemeClr val="tx2"/>
                </a:solidFill>
                <a:hlinkClick r:id="rId7"/>
              </a:rPr>
              <a:t>://www.egi.eu/case-studies/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3"/>
            <a:ext cx="73800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European Grid Infrastructure  </a:t>
            </a:r>
            <a:endParaRPr lang="en-GB" sz="4000" dirty="0"/>
          </a:p>
        </p:txBody>
      </p:sp>
      <p:sp>
        <p:nvSpPr>
          <p:cNvPr id="2" name="Rectangle 1"/>
          <p:cNvSpPr/>
          <p:nvPr/>
        </p:nvSpPr>
        <p:spPr>
          <a:xfrm>
            <a:off x="755576" y="4509120"/>
            <a:ext cx="42446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Distributed and federated</a:t>
            </a:r>
            <a:r>
              <a:rPr lang="en-GB" dirty="0" smtClean="0"/>
              <a:t> </a:t>
            </a:r>
            <a:r>
              <a:rPr lang="en-GB" dirty="0"/>
              <a:t>data and computing facilities </a:t>
            </a:r>
            <a:endParaRPr lang="en-GB" dirty="0" smtClean="0"/>
          </a:p>
          <a:p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rid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>
                <a:solidFill>
                  <a:schemeClr val="tx2"/>
                </a:solidFill>
              </a:rPr>
              <a:t>Cloud</a:t>
            </a:r>
            <a:r>
              <a:rPr lang="en-GB" dirty="0" smtClean="0"/>
              <a:t> compute platform</a:t>
            </a:r>
            <a:endParaRPr lang="en-GB" dirty="0"/>
          </a:p>
          <a:p>
            <a:r>
              <a:rPr lang="en-GB" dirty="0" smtClean="0">
                <a:solidFill>
                  <a:schemeClr val="accent1"/>
                </a:solidFill>
              </a:rPr>
              <a:t>340</a:t>
            </a:r>
            <a:r>
              <a:rPr lang="en-GB" dirty="0" smtClean="0"/>
              <a:t> data centres </a:t>
            </a:r>
            <a:r>
              <a:rPr lang="en-GB" dirty="0"/>
              <a:t>in </a:t>
            </a:r>
            <a:r>
              <a:rPr lang="en-GB" dirty="0">
                <a:solidFill>
                  <a:schemeClr val="accent1"/>
                </a:solidFill>
              </a:rPr>
              <a:t>34</a:t>
            </a:r>
            <a:r>
              <a:rPr lang="en-GB" dirty="0"/>
              <a:t> National Grid </a:t>
            </a:r>
            <a:r>
              <a:rPr lang="en-GB" dirty="0" smtClean="0"/>
              <a:t>Initiatives/EIROs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435,000</a:t>
            </a:r>
            <a:r>
              <a:rPr lang="en-GB" dirty="0" smtClean="0"/>
              <a:t> </a:t>
            </a:r>
            <a:r>
              <a:rPr lang="en-GB" dirty="0"/>
              <a:t>logical CPU </a:t>
            </a:r>
            <a:r>
              <a:rPr lang="en-GB" dirty="0" smtClean="0"/>
              <a:t>cores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4509120"/>
            <a:ext cx="3388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chemeClr val="accent1"/>
                </a:solidFill>
              </a:rPr>
              <a:t>10 </a:t>
            </a:r>
            <a:r>
              <a:rPr lang="en-GB" dirty="0" smtClean="0"/>
              <a:t>years of support to science</a:t>
            </a:r>
            <a:endParaRPr lang="en-GB" dirty="0" smtClean="0">
              <a:solidFill>
                <a:schemeClr val="accent1"/>
              </a:solidFill>
            </a:endParaRP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&gt; 200 </a:t>
            </a:r>
            <a:r>
              <a:rPr lang="en-GB" dirty="0" smtClean="0"/>
              <a:t>research projects</a:t>
            </a:r>
          </a:p>
          <a:p>
            <a:pPr algn="r"/>
            <a:r>
              <a:rPr lang="en-GB" dirty="0" smtClean="0">
                <a:solidFill>
                  <a:schemeClr val="accent1"/>
                </a:solidFill>
              </a:rPr>
              <a:t>190 </a:t>
            </a:r>
            <a:r>
              <a:rPr lang="en-GB" dirty="0">
                <a:solidFill>
                  <a:schemeClr val="accent1"/>
                </a:solidFill>
              </a:rPr>
              <a:t>PB </a:t>
            </a:r>
            <a:r>
              <a:rPr lang="en-GB" dirty="0"/>
              <a:t>disk, </a:t>
            </a:r>
            <a:r>
              <a:rPr lang="en-GB" dirty="0">
                <a:solidFill>
                  <a:schemeClr val="accent1"/>
                </a:solidFill>
              </a:rPr>
              <a:t>180 PB </a:t>
            </a:r>
            <a:r>
              <a:rPr lang="en-GB" dirty="0" smtClean="0"/>
              <a:t>tape</a:t>
            </a:r>
          </a:p>
          <a:p>
            <a:pPr algn="r"/>
            <a:r>
              <a:rPr lang="en-GB" dirty="0">
                <a:solidFill>
                  <a:schemeClr val="accent1"/>
                </a:solidFill>
              </a:rPr>
              <a:t>1.6 M</a:t>
            </a:r>
            <a:r>
              <a:rPr lang="en-GB" dirty="0"/>
              <a:t> </a:t>
            </a:r>
            <a:r>
              <a:rPr lang="en-GB" dirty="0" smtClean="0"/>
              <a:t>job/day</a:t>
            </a:r>
          </a:p>
          <a:p>
            <a:pPr algn="r"/>
            <a:r>
              <a:rPr lang="en-GB" dirty="0">
                <a:solidFill>
                  <a:schemeClr val="tx2"/>
                </a:solidFill>
              </a:rPr>
              <a:t>&gt; 99.6% </a:t>
            </a:r>
            <a:r>
              <a:rPr lang="en-GB" dirty="0"/>
              <a:t>reliability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AE3C-F5BE-403F-A7C1-A735C2A0EC63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/>
          <a:stretch/>
        </p:blipFill>
        <p:spPr>
          <a:xfrm>
            <a:off x="1084503" y="1282515"/>
            <a:ext cx="6974995" cy="4018693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 bwMode="auto">
          <a:xfrm>
            <a:off x="3124200" y="6356350"/>
            <a:ext cx="375205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58266" y="115541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/>
              <a:t>European Grid Infrastructure  </a:t>
            </a:r>
            <a:endParaRPr lang="en-GB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262649" y="5143437"/>
            <a:ext cx="22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EGI infrastructure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4" name="Slide Number Placeholder 9"/>
          <p:cNvSpPr txBox="1">
            <a:spLocks/>
          </p:cNvSpPr>
          <p:nvPr/>
        </p:nvSpPr>
        <p:spPr>
          <a:xfrm>
            <a:off x="7172325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89676" y="5469704"/>
            <a:ext cx="160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9900"/>
                </a:solidFill>
              </a:rPr>
              <a:t>EGI partners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57959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38CEC"/>
                </a:solidFill>
              </a:rPr>
              <a:t>EGI peer infrastructures</a:t>
            </a:r>
            <a:endParaRPr lang="en-GB" b="1" dirty="0">
              <a:solidFill>
                <a:srgbClr val="938CE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8D73-9B84-4C4E-970E-9581B8390F01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Principles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556792"/>
            <a:ext cx="6192688" cy="4104456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Uniform access </a:t>
            </a:r>
            <a:r>
              <a:rPr lang="en-GB" sz="2800" dirty="0" smtClean="0"/>
              <a:t>to </a:t>
            </a:r>
            <a:r>
              <a:rPr lang="en-GB" sz="2800" dirty="0" smtClean="0">
                <a:solidFill>
                  <a:schemeClr val="accent1"/>
                </a:solidFill>
              </a:rPr>
              <a:t>heterogeneous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/>
              <a:t>data and compute services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Grid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1"/>
                </a:solidFill>
              </a:rPr>
              <a:t>Cloud</a:t>
            </a:r>
            <a:r>
              <a:rPr lang="en-GB" sz="2400" dirty="0" smtClean="0"/>
              <a:t> platforms</a:t>
            </a:r>
          </a:p>
          <a:p>
            <a:r>
              <a:rPr lang="en-GB" sz="2800" dirty="0" smtClean="0">
                <a:solidFill>
                  <a:schemeClr val="accent1"/>
                </a:solidFill>
              </a:rPr>
              <a:t>Federation </a:t>
            </a:r>
            <a:r>
              <a:rPr lang="en-GB" sz="2800" dirty="0" smtClean="0"/>
              <a:t>of services from</a:t>
            </a:r>
            <a:endParaRPr lang="en-GB" sz="2800" dirty="0" smtClean="0">
              <a:solidFill>
                <a:schemeClr val="accent1"/>
              </a:solidFill>
            </a:endParaRP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Publicly-funded </a:t>
            </a:r>
            <a:r>
              <a:rPr lang="en-GB" sz="2400" dirty="0" smtClean="0"/>
              <a:t>infrastructures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Institutional</a:t>
            </a:r>
            <a:r>
              <a:rPr lang="en-GB" sz="2400" dirty="0" smtClean="0"/>
              <a:t> infrastructures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Commercial</a:t>
            </a:r>
            <a:r>
              <a:rPr lang="en-GB" sz="2400" dirty="0" smtClean="0"/>
              <a:t> providers</a:t>
            </a:r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P</a:t>
            </a:r>
            <a:r>
              <a:rPr lang="en-GB" sz="2000" dirty="0" smtClean="0"/>
              <a:t>artnership with Helix </a:t>
            </a:r>
            <a:r>
              <a:rPr lang="en-GB" sz="2000" dirty="0"/>
              <a:t>N</a:t>
            </a:r>
            <a:r>
              <a:rPr lang="en-GB" sz="2000" dirty="0" smtClean="0"/>
              <a:t>ebula)</a:t>
            </a:r>
          </a:p>
          <a:p>
            <a:pPr marL="723900" lvl="2" indent="0">
              <a:buNone/>
            </a:pPr>
            <a:r>
              <a:rPr lang="en-GB" sz="2000" dirty="0" smtClean="0">
                <a:sym typeface="Wingdings" panose="05000000000000000000" pitchFamily="2" charset="2"/>
              </a:rPr>
              <a:t> Free at point of delivery/pay per use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0A89A-5023-4BEF-9AF5-3EC808B22ED2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pic>
        <p:nvPicPr>
          <p:cNvPr id="2050" name="Picture 2" descr="C:\Users\Javier\AppData\Local\Microsoft\Windows\INetCache\IE\ZXQJ3Q6E\dglxasset[2].aspx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260475" cy="45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 for long tail and big science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BB95-A269-425B-B812-276D276D89B0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9" y="3078232"/>
            <a:ext cx="1569932" cy="1178427"/>
          </a:xfrm>
          <a:prstGeom prst="rect">
            <a:avLst/>
          </a:prstGeom>
        </p:spPr>
      </p:pic>
      <p:sp>
        <p:nvSpPr>
          <p:cNvPr id="15" name="14 Rectángulo redondeado"/>
          <p:cNvSpPr/>
          <p:nvPr/>
        </p:nvSpPr>
        <p:spPr>
          <a:xfrm>
            <a:off x="2132597" y="1479101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Individual Researchers</a:t>
            </a:r>
          </a:p>
          <a:p>
            <a:pPr algn="ctr"/>
            <a:r>
              <a:rPr lang="en-GB" dirty="0" smtClean="0"/>
              <a:t>&amp; Teams</a:t>
            </a:r>
            <a:endParaRPr lang="en-GB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2134642" y="3118993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Research Communities</a:t>
            </a:r>
          </a:p>
          <a:p>
            <a:pPr algn="ctr"/>
            <a:r>
              <a:rPr lang="en-GB" dirty="0" smtClean="0"/>
              <a:t>&amp; Institutions</a:t>
            </a:r>
            <a:endParaRPr lang="en-GB" dirty="0"/>
          </a:p>
        </p:txBody>
      </p:sp>
      <p:graphicFrame>
        <p:nvGraphicFramePr>
          <p:cNvPr id="25" name="Diagram 4"/>
          <p:cNvGraphicFramePr/>
          <p:nvPr>
            <p:extLst>
              <p:ext uri="{D42A27DB-BD31-4B8C-83A1-F6EECF244321}">
                <p14:modId xmlns:p14="http://schemas.microsoft.com/office/powerpoint/2010/main" val="3883794231"/>
              </p:ext>
            </p:extLst>
          </p:nvPr>
        </p:nvGraphicFramePr>
        <p:xfrm>
          <a:off x="4499992" y="1446107"/>
          <a:ext cx="4392488" cy="4431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56669" y="1340768"/>
            <a:ext cx="1525174" cy="1212770"/>
            <a:chOff x="256669" y="1340768"/>
            <a:chExt cx="1525174" cy="1212770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348371"/>
              <a:ext cx="667260" cy="640469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340768"/>
              <a:ext cx="609411" cy="783010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669" y="1910184"/>
              <a:ext cx="826513" cy="640686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59" y="1988840"/>
              <a:ext cx="653284" cy="564698"/>
            </a:xfrm>
            <a:prstGeom prst="rect">
              <a:avLst/>
            </a:prstGeom>
          </p:spPr>
        </p:pic>
      </p:grpSp>
      <p:sp>
        <p:nvSpPr>
          <p:cNvPr id="16" name="23 Rectángulo redondeado"/>
          <p:cNvSpPr/>
          <p:nvPr/>
        </p:nvSpPr>
        <p:spPr>
          <a:xfrm>
            <a:off x="2132597" y="4758885"/>
            <a:ext cx="1728192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Resource Centres &amp; Institutions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384" y="5229200"/>
            <a:ext cx="1140609" cy="63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395536" y="4600157"/>
            <a:ext cx="1386307" cy="1249454"/>
            <a:chOff x="395536" y="4600157"/>
            <a:chExt cx="1386307" cy="1249454"/>
          </a:xfrm>
        </p:grpSpPr>
        <p:pic>
          <p:nvPicPr>
            <p:cNvPr id="1029" name="Picture 5" descr="C:\Users\Javier\AppData\Local\Microsoft\Windows\INetCache\IE\ZDFXKT99\MC910216362[1]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1" r="13260" b="17790"/>
            <a:stretch/>
          </p:blipFill>
          <p:spPr bwMode="auto">
            <a:xfrm>
              <a:off x="395536" y="4629450"/>
              <a:ext cx="1386307" cy="119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449311" y="5081493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873280" y="5259901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758543" y="4600157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51008" y="4792184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C:\Users\Javier\AppData\Local\Microsoft\Windows\INetCache\IE\K6XY1VPR\MC900435242[1]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38"/>
            <a:stretch/>
          </p:blipFill>
          <p:spPr bwMode="auto">
            <a:xfrm>
              <a:off x="1292881" y="5304248"/>
              <a:ext cx="324639" cy="545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22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Operations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086A-5664-415B-A3E3-E8913E72189A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operational services and tools to run a distributed IT infrastructure for research?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152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echnologies</a:t>
            </a:r>
            <a:r>
              <a:rPr lang="en-GB" sz="1400" dirty="0"/>
              <a:t>, processes and </a:t>
            </a:r>
            <a:r>
              <a:rPr lang="en-GB" sz="1400" dirty="0" smtClean="0"/>
              <a:t>expertise: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manage operations </a:t>
            </a:r>
            <a:r>
              <a:rPr lang="en-GB" sz="1400" dirty="0"/>
              <a:t>of </a:t>
            </a:r>
            <a:r>
              <a:rPr lang="en-GB" sz="1400" dirty="0" smtClean="0"/>
              <a:t>heterogeneous infrastructures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 </a:t>
            </a:r>
            <a:r>
              <a:rPr lang="en-GB" sz="1400" dirty="0"/>
              <a:t>integrate resources from multiple independent providers with </a:t>
            </a:r>
            <a:r>
              <a:rPr lang="en-GB" sz="1400" dirty="0" smtClean="0"/>
              <a:t>lightweight </a:t>
            </a:r>
            <a:r>
              <a:rPr lang="en-GB" sz="1400" dirty="0"/>
              <a:t>central </a:t>
            </a:r>
            <a:r>
              <a:rPr lang="en-GB" sz="1400" dirty="0" smtClean="0"/>
              <a:t>coordination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50102" y="2043425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44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Operations, Technology, and </a:t>
            </a:r>
            <a:r>
              <a:rPr lang="en-GB" sz="1400" b="1" dirty="0">
                <a:solidFill>
                  <a:schemeClr val="accent1"/>
                </a:solidFill>
              </a:rPr>
              <a:t>Security </a:t>
            </a:r>
            <a:r>
              <a:rPr lang="en-GB" sz="1400" b="1" dirty="0" smtClean="0">
                <a:solidFill>
                  <a:schemeClr val="accent1"/>
                </a:solidFill>
              </a:rPr>
              <a:t>Coordination</a:t>
            </a:r>
            <a:endParaRPr lang="en-GB" sz="1400" b="1" dirty="0">
              <a:solidFill>
                <a:schemeClr val="accent1"/>
              </a:solidFill>
            </a:endParaRP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Helpdesk </a:t>
            </a:r>
            <a:r>
              <a:rPr lang="en-GB" sz="1400" b="1" dirty="0">
                <a:solidFill>
                  <a:schemeClr val="accent1"/>
                </a:solidFill>
              </a:rPr>
              <a:t>support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Specialised </a:t>
            </a:r>
            <a:r>
              <a:rPr lang="en-GB" sz="1400" b="1" dirty="0">
                <a:solidFill>
                  <a:schemeClr val="accent1"/>
                </a:solidFill>
              </a:rPr>
              <a:t>consultancy services</a:t>
            </a: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/>
                </a:solidFill>
              </a:rPr>
              <a:t>Technical </a:t>
            </a:r>
            <a:r>
              <a:rPr lang="en-GB" sz="1400" b="1" dirty="0">
                <a:solidFill>
                  <a:schemeClr val="accent1"/>
                </a:solidFill>
              </a:rPr>
              <a:t>consultancy and support</a:t>
            </a:r>
            <a:endParaRPr lang="en-GB" sz="14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152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Relies on </a:t>
            </a:r>
            <a:r>
              <a:rPr lang="en-GB" sz="1400" dirty="0"/>
              <a:t>the </a:t>
            </a:r>
            <a:r>
              <a:rPr lang="en-GB" sz="1400" dirty="0" err="1"/>
              <a:t>FitSM</a:t>
            </a:r>
            <a:r>
              <a:rPr lang="en-GB" sz="1400" dirty="0"/>
              <a:t> </a:t>
            </a:r>
            <a:r>
              <a:rPr lang="en-GB" sz="1400" dirty="0" smtClean="0"/>
              <a:t>standards for IT service management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5085107"/>
            <a:ext cx="7394844" cy="83099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A cost-efficient framework to manage operations within a federated environment, while retaining responsibility of local infrastructure</a:t>
            </a:r>
            <a:r>
              <a:rPr lang="en-GB" sz="1600" dirty="0" smtClean="0"/>
              <a:t>.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 smtClean="0"/>
              <a:t>Allows efficient </a:t>
            </a:r>
            <a:r>
              <a:rPr lang="en-GB" sz="1600" dirty="0"/>
              <a:t>implementation of Best Management Practices for IT services</a:t>
            </a:r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2791189799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740352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2951387" cy="1450114"/>
          </a:xfrm>
          <a:prstGeom prst="bentConnector3">
            <a:avLst>
              <a:gd name="adj1" fmla="val -4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Federated Cloud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6545-9192-4FE3-81F3-19AE8D49BD33}" type="datetime1">
              <a:rPr lang="en-US" altLang="en-US" smtClean="0"/>
              <a:t>3/6/2014</a:t>
            </a:fld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3528" y="1124744"/>
            <a:ext cx="84249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Do you need an infrastructure to deploy on-demand </a:t>
            </a:r>
            <a:r>
              <a:rPr lang="en-GB" sz="2000" b="1" dirty="0" smtClean="0">
                <a:solidFill>
                  <a:schemeClr val="accent1"/>
                </a:solidFill>
              </a:rPr>
              <a:t>IT services </a:t>
            </a:r>
            <a:r>
              <a:rPr lang="en-GB" sz="2000" b="1" dirty="0">
                <a:solidFill>
                  <a:schemeClr val="accent1"/>
                </a:solidFill>
              </a:rPr>
              <a:t>for managing and processing your research data?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75472" y="2043425"/>
            <a:ext cx="5044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European federation of publicly-funded community clouds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Compute</a:t>
            </a:r>
            <a:r>
              <a:rPr lang="en-GB" sz="1400" dirty="0"/>
              <a:t>: deploy/manage virtual machines (VM)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Cloud Storage</a:t>
            </a:r>
            <a:r>
              <a:rPr lang="en-GB" sz="1400" dirty="0"/>
              <a:t>: store/access/retrieve digital objects</a:t>
            </a:r>
          </a:p>
          <a:p>
            <a:pPr marL="273050" indent="-17780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1"/>
                </a:solidFill>
              </a:rPr>
              <a:t>Image Repository</a:t>
            </a:r>
            <a:r>
              <a:rPr lang="en-GB" sz="1400" dirty="0"/>
              <a:t>: store/retrieve certified VM images</a:t>
            </a:r>
            <a:endParaRPr lang="en-GB" sz="14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61107" y="2060848"/>
            <a:ext cx="14365" cy="936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64467" y="3555013"/>
            <a:ext cx="5055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</a:rPr>
              <a:t>Integrate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heterogeneous</a:t>
            </a:r>
            <a:r>
              <a:rPr lang="en-GB" sz="1400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cloud technologies</a:t>
            </a:r>
            <a:endParaRPr lang="en-GB" sz="1400" dirty="0"/>
          </a:p>
          <a:p>
            <a:pPr marL="355600" indent="-182563">
              <a:buFont typeface="Arial" panose="020B0604020202020204" pitchFamily="34" charset="0"/>
              <a:buChar char="•"/>
            </a:pPr>
            <a:r>
              <a:rPr lang="en-GB" sz="1400" dirty="0" err="1"/>
              <a:t>OpenStack</a:t>
            </a:r>
            <a:r>
              <a:rPr lang="en-GB" sz="1400" dirty="0"/>
              <a:t>, </a:t>
            </a:r>
            <a:r>
              <a:rPr lang="en-GB" sz="1400" dirty="0" err="1"/>
              <a:t>OpenNebula</a:t>
            </a:r>
            <a:r>
              <a:rPr lang="en-GB" sz="1400" dirty="0"/>
              <a:t>, </a:t>
            </a:r>
            <a:r>
              <a:rPr lang="en-GB" sz="1400" dirty="0" err="1"/>
              <a:t>CloudStack</a:t>
            </a:r>
            <a:r>
              <a:rPr lang="en-GB" sz="1400" dirty="0"/>
              <a:t>,…</a:t>
            </a:r>
          </a:p>
          <a:p>
            <a:r>
              <a:rPr lang="en-GB" sz="1400" b="1" dirty="0">
                <a:solidFill>
                  <a:schemeClr val="accent1"/>
                </a:solidFill>
              </a:rPr>
              <a:t>Integrate with commercial </a:t>
            </a:r>
            <a:r>
              <a:rPr lang="en-GB" sz="1400" b="1" dirty="0" smtClean="0">
                <a:solidFill>
                  <a:schemeClr val="accent1"/>
                </a:solidFill>
              </a:rPr>
              <a:t>providers</a:t>
            </a:r>
          </a:p>
          <a:p>
            <a:pPr marL="355600" lvl="1" indent="-168275">
              <a:buFont typeface="Arial" panose="020B0604020202020204" pitchFamily="34" charset="0"/>
              <a:buChar char="•"/>
            </a:pPr>
            <a:r>
              <a:rPr lang="en-GB" sz="1400" dirty="0" smtClean="0"/>
              <a:t>Within </a:t>
            </a:r>
            <a:r>
              <a:rPr lang="en-GB" sz="1400" dirty="0"/>
              <a:t>EGI or through the Helix Nebula Marketplace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61107" y="3573016"/>
            <a:ext cx="0" cy="936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75471" y="3121223"/>
            <a:ext cx="50449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Based on </a:t>
            </a:r>
            <a:r>
              <a:rPr lang="en-GB" sz="1400" b="1" dirty="0">
                <a:solidFill>
                  <a:schemeClr val="accent1"/>
                </a:solidFill>
              </a:rPr>
              <a:t>open standards</a:t>
            </a:r>
            <a:r>
              <a:rPr lang="en-GB" sz="1400" dirty="0"/>
              <a:t> and </a:t>
            </a:r>
            <a:r>
              <a:rPr lang="en-GB" sz="1400" b="1" dirty="0" smtClean="0">
                <a:solidFill>
                  <a:schemeClr val="accent1"/>
                </a:solidFill>
              </a:rPr>
              <a:t>open source</a:t>
            </a:r>
            <a:r>
              <a:rPr lang="en-GB" sz="1400" dirty="0" smtClean="0"/>
              <a:t> </a:t>
            </a:r>
            <a:r>
              <a:rPr lang="en-GB" sz="1400" b="1" dirty="0">
                <a:solidFill>
                  <a:schemeClr val="accent1"/>
                </a:solidFill>
              </a:rPr>
              <a:t>software</a:t>
            </a:r>
            <a:endParaRPr lang="en-GB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861107" y="3119400"/>
            <a:ext cx="3360" cy="3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9855" y="4700763"/>
            <a:ext cx="1109150" cy="276999"/>
          </a:xfrm>
          <a:prstGeom prst="rect">
            <a:avLst/>
          </a:prstGeom>
          <a:ln w="31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b="1" dirty="0" smtClean="0"/>
              <a:t>Added Value</a:t>
            </a:r>
            <a:endParaRPr lang="en-GB" sz="1200" b="1" dirty="0"/>
          </a:p>
        </p:txBody>
      </p:sp>
      <p:sp>
        <p:nvSpPr>
          <p:cNvPr id="1024" name="Rectangle 1023"/>
          <p:cNvSpPr/>
          <p:nvPr/>
        </p:nvSpPr>
        <p:spPr>
          <a:xfrm>
            <a:off x="849564" y="4979924"/>
            <a:ext cx="7488832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marL="182563" lvl="1" indent="-182563">
              <a:buFont typeface="Arial"/>
              <a:buChar char="•"/>
            </a:pPr>
            <a:r>
              <a:rPr lang="en-GB" sz="1600" dirty="0"/>
              <a:t>Uniform access, </a:t>
            </a:r>
            <a:r>
              <a:rPr lang="en-GB" sz="1600" b="1" dirty="0">
                <a:solidFill>
                  <a:schemeClr val="accent1"/>
                </a:solidFill>
              </a:rPr>
              <a:t>no lock-in </a:t>
            </a:r>
            <a:r>
              <a:rPr lang="en-GB" sz="1600" dirty="0"/>
              <a:t>and </a:t>
            </a:r>
            <a:r>
              <a:rPr lang="en-GB" sz="1600" b="1" dirty="0">
                <a:solidFill>
                  <a:schemeClr val="accent1"/>
                </a:solidFill>
              </a:rPr>
              <a:t>on-demand scale out </a:t>
            </a:r>
            <a:r>
              <a:rPr lang="en-GB" sz="1600" dirty="0"/>
              <a:t>capabilities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Easy deployment of </a:t>
            </a:r>
            <a:r>
              <a:rPr lang="en-GB" sz="1600" b="1" dirty="0">
                <a:solidFill>
                  <a:schemeClr val="accent1"/>
                </a:solidFill>
              </a:rPr>
              <a:t>own/customised services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dirty="0"/>
              <a:t>Possibility to </a:t>
            </a:r>
            <a:r>
              <a:rPr lang="en-GB" sz="1600" b="1" dirty="0">
                <a:solidFill>
                  <a:schemeClr val="accent1"/>
                </a:solidFill>
              </a:rPr>
              <a:t>federate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existing institutional clouds</a:t>
            </a:r>
          </a:p>
          <a:p>
            <a:pPr marL="182563" lvl="1" indent="-182563">
              <a:buFont typeface="Arial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Efficiency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/>
              <a:t>by </a:t>
            </a:r>
            <a:r>
              <a:rPr lang="en-GB" sz="1600" b="1" dirty="0">
                <a:solidFill>
                  <a:schemeClr val="accent1"/>
                </a:solidFill>
              </a:rPr>
              <a:t>co-locating big data + cloud computing</a:t>
            </a:r>
            <a:endParaRPr lang="en-GB" sz="1600" dirty="0"/>
          </a:p>
        </p:txBody>
      </p:sp>
      <p:cxnSp>
        <p:nvCxnSpPr>
          <p:cNvPr id="1029" name="Elbow Connector 1028"/>
          <p:cNvCxnSpPr>
            <a:stCxn id="4" idx="1"/>
            <a:endCxn id="1042" idx="1"/>
          </p:cNvCxnSpPr>
          <p:nvPr/>
        </p:nvCxnSpPr>
        <p:spPr>
          <a:xfrm rot="10800000" flipV="1">
            <a:off x="539553" y="4839262"/>
            <a:ext cx="3500303" cy="661343"/>
          </a:xfrm>
          <a:prstGeom prst="bentConnector3">
            <a:avLst>
              <a:gd name="adj1" fmla="val 1065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Computing and Data Services</a:t>
            </a:r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16200000" flipH="1" flipV="1">
            <a:off x="966462" y="1773954"/>
            <a:ext cx="1674651" cy="1792003"/>
          </a:xfrm>
          <a:prstGeom prst="bentUpArrow">
            <a:avLst>
              <a:gd name="adj1" fmla="val 17730"/>
              <a:gd name="adj2" fmla="val 29050"/>
              <a:gd name="adj3" fmla="val 20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Diagram 4"/>
          <p:cNvGraphicFramePr/>
          <p:nvPr>
            <p:extLst>
              <p:ext uri="{D42A27DB-BD31-4B8C-83A1-F6EECF244321}">
                <p14:modId xmlns:p14="http://schemas.microsoft.com/office/powerpoint/2010/main" val="3927530137"/>
              </p:ext>
            </p:extLst>
          </p:nvPr>
        </p:nvGraphicFramePr>
        <p:xfrm>
          <a:off x="219614" y="2080887"/>
          <a:ext cx="208823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3" name="Right Brace 1032"/>
          <p:cNvSpPr/>
          <p:nvPr/>
        </p:nvSpPr>
        <p:spPr>
          <a:xfrm>
            <a:off x="7740352" y="2060848"/>
            <a:ext cx="360040" cy="265660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Left Brace 1041"/>
          <p:cNvSpPr/>
          <p:nvPr/>
        </p:nvSpPr>
        <p:spPr>
          <a:xfrm>
            <a:off x="539552" y="4944069"/>
            <a:ext cx="288032" cy="111307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7" name="Elbow Connector 1046"/>
          <p:cNvCxnSpPr>
            <a:stCxn id="1033" idx="1"/>
            <a:endCxn id="4" idx="3"/>
          </p:cNvCxnSpPr>
          <p:nvPr/>
        </p:nvCxnSpPr>
        <p:spPr>
          <a:xfrm rot="10800000" flipV="1">
            <a:off x="5149006" y="3389149"/>
            <a:ext cx="2951387" cy="1450114"/>
          </a:xfrm>
          <a:prstGeom prst="bentConnector3">
            <a:avLst>
              <a:gd name="adj1" fmla="val -44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452320" y="5133812"/>
            <a:ext cx="15121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accent1"/>
                </a:solidFill>
              </a:rPr>
              <a:t>Launch into production: May 2014</a:t>
            </a:r>
          </a:p>
        </p:txBody>
      </p:sp>
    </p:spTree>
    <p:extLst>
      <p:ext uri="{BB962C8B-B14F-4D97-AF65-F5344CB8AC3E}">
        <p14:creationId xmlns:p14="http://schemas.microsoft.com/office/powerpoint/2010/main" val="2673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</Template>
  <TotalTime>1907</TotalTime>
  <Words>864</Words>
  <Application>Microsoft Office PowerPoint</Application>
  <PresentationFormat>On-screen Show (4:3)</PresentationFormat>
  <Paragraphs>192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EGI-InSPIRE-Slide-Template_v4</vt:lpstr>
      <vt:lpstr>European Grid Infrastructure (EGI) Brief Introduction</vt:lpstr>
      <vt:lpstr>Outline</vt:lpstr>
      <vt:lpstr>Accelerating Excellent Science</vt:lpstr>
      <vt:lpstr>PowerPoint Presentation</vt:lpstr>
      <vt:lpstr>PowerPoint Presentation</vt:lpstr>
      <vt:lpstr>Principles</vt:lpstr>
      <vt:lpstr>Services for long tail and big science</vt:lpstr>
      <vt:lpstr>Federated Operations</vt:lpstr>
      <vt:lpstr>Federated Cloud</vt:lpstr>
      <vt:lpstr>Community-Driven Innovation  and Support</vt:lpstr>
      <vt:lpstr>High-Throughput Data Analysis</vt:lpstr>
      <vt:lpstr>EGI support to Open Access</vt:lpstr>
      <vt:lpstr>Conclusion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 Jiménez</dc:creator>
  <cp:lastModifiedBy>Javier Jiménez</cp:lastModifiedBy>
  <cp:revision>177</cp:revision>
  <dcterms:created xsi:type="dcterms:W3CDTF">2010-09-03T12:01:03Z</dcterms:created>
  <dcterms:modified xsi:type="dcterms:W3CDTF">2014-03-06T15:26:08Z</dcterms:modified>
</cp:coreProperties>
</file>