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2" r:id="rId2"/>
    <p:sldMasterId id="2147483707" r:id="rId3"/>
    <p:sldMasterId id="2147483727" r:id="rId4"/>
    <p:sldMasterId id="2147483749" r:id="rId5"/>
  </p:sldMasterIdLst>
  <p:notesMasterIdLst>
    <p:notesMasterId r:id="rId29"/>
  </p:notesMasterIdLst>
  <p:handoutMasterIdLst>
    <p:handoutMasterId r:id="rId30"/>
  </p:handoutMasterIdLst>
  <p:sldIdLst>
    <p:sldId id="387" r:id="rId6"/>
    <p:sldId id="532" r:id="rId7"/>
    <p:sldId id="595" r:id="rId8"/>
    <p:sldId id="601" r:id="rId9"/>
    <p:sldId id="596" r:id="rId10"/>
    <p:sldId id="597" r:id="rId11"/>
    <p:sldId id="603" r:id="rId12"/>
    <p:sldId id="615" r:id="rId13"/>
    <p:sldId id="598" r:id="rId14"/>
    <p:sldId id="559" r:id="rId15"/>
    <p:sldId id="587" r:id="rId16"/>
    <p:sldId id="605" r:id="rId17"/>
    <p:sldId id="606" r:id="rId18"/>
    <p:sldId id="607" r:id="rId19"/>
    <p:sldId id="608" r:id="rId20"/>
    <p:sldId id="610" r:id="rId21"/>
    <p:sldId id="609" r:id="rId22"/>
    <p:sldId id="611" r:id="rId23"/>
    <p:sldId id="612" r:id="rId24"/>
    <p:sldId id="614" r:id="rId25"/>
    <p:sldId id="573" r:id="rId26"/>
    <p:sldId id="562" r:id="rId27"/>
    <p:sldId id="566" r:id="rId2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Andreozzi" initials="" lastIdx="6" clrIdx="0"/>
  <p:cmAuthor id="1" name="Michel Dresch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24538C"/>
    <a:srgbClr val="FFCE33"/>
    <a:srgbClr val="37CBFF"/>
    <a:srgbClr val="0A82B8"/>
    <a:srgbClr val="0000FF"/>
    <a:srgbClr val="2E81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908" autoAdjust="0"/>
  </p:normalViewPr>
  <p:slideViewPr>
    <p:cSldViewPr>
      <p:cViewPr varScale="1">
        <p:scale>
          <a:sx n="65" d="100"/>
          <a:sy n="65" d="100"/>
        </p:scale>
        <p:origin x="-12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rgely.sipos\AppData\Local\Temp\c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5"/>
  <c:chart>
    <c:autoTitleDeleted val="1"/>
    <c:view3D>
      <c:rotX val="0"/>
      <c:rotY val="0"/>
      <c:perspective val="30"/>
    </c:view3D>
    <c:plotArea>
      <c:layout>
        <c:manualLayout>
          <c:layoutTarget val="inner"/>
          <c:xMode val="edge"/>
          <c:yMode val="edge"/>
          <c:x val="8.1586682820792511E-2"/>
          <c:y val="7.2506095609549542E-2"/>
          <c:w val="0.90476285164459191"/>
          <c:h val="0.83857826012736159"/>
        </c:manualLayout>
      </c:layout>
      <c:area3DChart>
        <c:grouping val="standard"/>
        <c:ser>
          <c:idx val="0"/>
          <c:order val="0"/>
          <c:tx>
            <c:strRef>
              <c:f>'CC-data'!$H$6</c:f>
              <c:strCache>
                <c:ptCount val="1"/>
                <c:pt idx="0">
                  <c:v>Comulative total (CPU wall time hours)</c:v>
                </c:pt>
              </c:strCache>
            </c:strRef>
          </c:tx>
          <c:cat>
            <c:numRef>
              <c:f>'CC-data'!$A$7:$A$98</c:f>
              <c:numCache>
                <c:formatCode>mmm\-yy</c:formatCode>
                <c:ptCount val="92"/>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numCache>
            </c:numRef>
          </c:cat>
          <c:val>
            <c:numRef>
              <c:f>'CC-data'!$H$7:$H$118</c:f>
              <c:numCache>
                <c:formatCode>General</c:formatCode>
                <c:ptCount val="112"/>
                <c:pt idx="0">
                  <c:v>0</c:v>
                </c:pt>
                <c:pt idx="1">
                  <c:v>186</c:v>
                </c:pt>
                <c:pt idx="2">
                  <c:v>9472</c:v>
                </c:pt>
                <c:pt idx="3">
                  <c:v>13790</c:v>
                </c:pt>
                <c:pt idx="4">
                  <c:v>18673</c:v>
                </c:pt>
                <c:pt idx="5">
                  <c:v>29381</c:v>
                </c:pt>
                <c:pt idx="6">
                  <c:v>42539</c:v>
                </c:pt>
                <c:pt idx="7">
                  <c:v>51854</c:v>
                </c:pt>
                <c:pt idx="8">
                  <c:v>56993</c:v>
                </c:pt>
                <c:pt idx="9">
                  <c:v>85709</c:v>
                </c:pt>
                <c:pt idx="10">
                  <c:v>155263</c:v>
                </c:pt>
                <c:pt idx="11">
                  <c:v>209419</c:v>
                </c:pt>
                <c:pt idx="12">
                  <c:v>348381</c:v>
                </c:pt>
                <c:pt idx="13">
                  <c:v>508692</c:v>
                </c:pt>
                <c:pt idx="14">
                  <c:v>696766</c:v>
                </c:pt>
                <c:pt idx="15">
                  <c:v>870006</c:v>
                </c:pt>
                <c:pt idx="16">
                  <c:v>952120</c:v>
                </c:pt>
                <c:pt idx="17">
                  <c:v>996167</c:v>
                </c:pt>
                <c:pt idx="18">
                  <c:v>1037831</c:v>
                </c:pt>
                <c:pt idx="19">
                  <c:v>1102756</c:v>
                </c:pt>
                <c:pt idx="20">
                  <c:v>1291326</c:v>
                </c:pt>
                <c:pt idx="21">
                  <c:v>1420564</c:v>
                </c:pt>
                <c:pt idx="22">
                  <c:v>1502529</c:v>
                </c:pt>
                <c:pt idx="23">
                  <c:v>1785746</c:v>
                </c:pt>
                <c:pt idx="24">
                  <c:v>1980421</c:v>
                </c:pt>
                <c:pt idx="25">
                  <c:v>2140669</c:v>
                </c:pt>
                <c:pt idx="26">
                  <c:v>2297628</c:v>
                </c:pt>
                <c:pt idx="27">
                  <c:v>2393608</c:v>
                </c:pt>
                <c:pt idx="28">
                  <c:v>2561621</c:v>
                </c:pt>
                <c:pt idx="29">
                  <c:v>2786431</c:v>
                </c:pt>
                <c:pt idx="30">
                  <c:v>3121377</c:v>
                </c:pt>
                <c:pt idx="31">
                  <c:v>3523629</c:v>
                </c:pt>
                <c:pt idx="32">
                  <c:v>3651379</c:v>
                </c:pt>
                <c:pt idx="33">
                  <c:v>3900433</c:v>
                </c:pt>
                <c:pt idx="34">
                  <c:v>4028756</c:v>
                </c:pt>
                <c:pt idx="35">
                  <c:v>4244650</c:v>
                </c:pt>
                <c:pt idx="36">
                  <c:v>4505011</c:v>
                </c:pt>
                <c:pt idx="37">
                  <c:v>4734965</c:v>
                </c:pt>
                <c:pt idx="38">
                  <c:v>4848103</c:v>
                </c:pt>
                <c:pt idx="39">
                  <c:v>4907167</c:v>
                </c:pt>
                <c:pt idx="40">
                  <c:v>5050533</c:v>
                </c:pt>
                <c:pt idx="41">
                  <c:v>5096645</c:v>
                </c:pt>
                <c:pt idx="42">
                  <c:v>5145574</c:v>
                </c:pt>
                <c:pt idx="43">
                  <c:v>5242454</c:v>
                </c:pt>
                <c:pt idx="44">
                  <c:v>5307994</c:v>
                </c:pt>
                <c:pt idx="45">
                  <c:v>5478774</c:v>
                </c:pt>
                <c:pt idx="46">
                  <c:v>5569955</c:v>
                </c:pt>
                <c:pt idx="47">
                  <c:v>5656276</c:v>
                </c:pt>
                <c:pt idx="48">
                  <c:v>5963141</c:v>
                </c:pt>
                <c:pt idx="49">
                  <c:v>6282796</c:v>
                </c:pt>
                <c:pt idx="50">
                  <c:v>6783060</c:v>
                </c:pt>
                <c:pt idx="51">
                  <c:v>7191157</c:v>
                </c:pt>
                <c:pt idx="52">
                  <c:v>7690427</c:v>
                </c:pt>
                <c:pt idx="53">
                  <c:v>9320850</c:v>
                </c:pt>
                <c:pt idx="54">
                  <c:v>10981071</c:v>
                </c:pt>
                <c:pt idx="55">
                  <c:v>12292760</c:v>
                </c:pt>
                <c:pt idx="56">
                  <c:v>12906033</c:v>
                </c:pt>
                <c:pt idx="57">
                  <c:v>13242536</c:v>
                </c:pt>
                <c:pt idx="58">
                  <c:v>13511444</c:v>
                </c:pt>
                <c:pt idx="59">
                  <c:v>13773441</c:v>
                </c:pt>
                <c:pt idx="60">
                  <c:v>14217130</c:v>
                </c:pt>
                <c:pt idx="61">
                  <c:v>15536502</c:v>
                </c:pt>
                <c:pt idx="62">
                  <c:v>16426232</c:v>
                </c:pt>
                <c:pt idx="63">
                  <c:v>18103708</c:v>
                </c:pt>
                <c:pt idx="64">
                  <c:v>18800439</c:v>
                </c:pt>
                <c:pt idx="65">
                  <c:v>19569569</c:v>
                </c:pt>
                <c:pt idx="66">
                  <c:v>20101851</c:v>
                </c:pt>
                <c:pt idx="67">
                  <c:v>20602148</c:v>
                </c:pt>
                <c:pt idx="68">
                  <c:v>20903625</c:v>
                </c:pt>
                <c:pt idx="69">
                  <c:v>21177504</c:v>
                </c:pt>
                <c:pt idx="70">
                  <c:v>21488928</c:v>
                </c:pt>
                <c:pt idx="71">
                  <c:v>21815614</c:v>
                </c:pt>
                <c:pt idx="72">
                  <c:v>22199386</c:v>
                </c:pt>
                <c:pt idx="73">
                  <c:v>22705240</c:v>
                </c:pt>
                <c:pt idx="74">
                  <c:v>23266598</c:v>
                </c:pt>
                <c:pt idx="75">
                  <c:v>23590039</c:v>
                </c:pt>
                <c:pt idx="76">
                  <c:v>23939084</c:v>
                </c:pt>
                <c:pt idx="77">
                  <c:v>24439057</c:v>
                </c:pt>
                <c:pt idx="78">
                  <c:v>25111490</c:v>
                </c:pt>
                <c:pt idx="79">
                  <c:v>25802985</c:v>
                </c:pt>
                <c:pt idx="80">
                  <c:v>26059925</c:v>
                </c:pt>
                <c:pt idx="81">
                  <c:v>26417753</c:v>
                </c:pt>
                <c:pt idx="82">
                  <c:v>27072786</c:v>
                </c:pt>
                <c:pt idx="83">
                  <c:v>27883382</c:v>
                </c:pt>
                <c:pt idx="84">
                  <c:v>28918958</c:v>
                </c:pt>
                <c:pt idx="85">
                  <c:v>29742023</c:v>
                </c:pt>
                <c:pt idx="86">
                  <c:v>31241865</c:v>
                </c:pt>
                <c:pt idx="87">
                  <c:v>32695055</c:v>
                </c:pt>
                <c:pt idx="88">
                  <c:v>33614001</c:v>
                </c:pt>
                <c:pt idx="89">
                  <c:v>34596297</c:v>
                </c:pt>
                <c:pt idx="90">
                  <c:v>35245281</c:v>
                </c:pt>
                <c:pt idx="91">
                  <c:v>35722098</c:v>
                </c:pt>
              </c:numCache>
            </c:numRef>
          </c:val>
        </c:ser>
        <c:axId val="88501632"/>
        <c:axId val="88789376"/>
        <c:axId val="88822208"/>
      </c:area3DChart>
      <c:dateAx>
        <c:axId val="88501632"/>
        <c:scaling>
          <c:orientation val="minMax"/>
        </c:scaling>
        <c:axPos val="b"/>
        <c:numFmt formatCode="mmm\-yy" sourceLinked="1"/>
        <c:tickLblPos val="nextTo"/>
        <c:txPr>
          <a:bodyPr/>
          <a:lstStyle/>
          <a:p>
            <a:pPr>
              <a:defRPr sz="1200"/>
            </a:pPr>
            <a:endParaRPr lang="en-US"/>
          </a:p>
        </c:txPr>
        <c:crossAx val="88789376"/>
        <c:crosses val="autoZero"/>
        <c:auto val="1"/>
        <c:lblOffset val="100"/>
        <c:baseTimeUnit val="months"/>
      </c:dateAx>
      <c:valAx>
        <c:axId val="88789376"/>
        <c:scaling>
          <c:orientation val="minMax"/>
        </c:scaling>
        <c:axPos val="l"/>
        <c:majorGridlines/>
        <c:title>
          <c:tx>
            <c:rich>
              <a:bodyPr rot="-5400000" vert="horz"/>
              <a:lstStyle/>
              <a:p>
                <a:pPr>
                  <a:defRPr sz="1600"/>
                </a:pPr>
                <a:r>
                  <a:rPr lang="en-GB" sz="1600"/>
                  <a:t>Consumed computing time (million hours)</a:t>
                </a:r>
              </a:p>
            </c:rich>
          </c:tx>
          <c:layout>
            <c:manualLayout>
              <c:xMode val="edge"/>
              <c:yMode val="edge"/>
              <c:x val="1.3283273286139784E-2"/>
              <c:y val="0.24787548916722549"/>
            </c:manualLayout>
          </c:layout>
        </c:title>
        <c:numFmt formatCode="#,##0" sourceLinked="0"/>
        <c:tickLblPos val="nextTo"/>
        <c:crossAx val="88501632"/>
        <c:crosses val="autoZero"/>
        <c:crossBetween val="midCat"/>
        <c:dispUnits>
          <c:builtInUnit val="millions"/>
        </c:dispUnits>
      </c:valAx>
      <c:serAx>
        <c:axId val="88822208"/>
        <c:scaling>
          <c:orientation val="minMax"/>
        </c:scaling>
        <c:delete val="1"/>
        <c:axPos val="b"/>
        <c:tickLblPos val="none"/>
        <c:crossAx val="88789376"/>
        <c:crosses val="autoZero"/>
      </c:serAx>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E00A56B-E23C-4C44-8D6B-91902FAE9F19}" type="datetimeFigureOut">
              <a:rPr lang="en-GB" smtClean="0"/>
              <a:pPr/>
              <a:t>04/09/2013</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3A00092-059F-4A9C-84BE-7C6F2DD8083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F99C0BA9-8270-461C-BA30-E325EBD4642F}" type="datetimeFigureOut">
              <a:rPr lang="en-US"/>
              <a:pPr>
                <a:defRPr/>
              </a:pPr>
              <a:t>9/4/2013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B86FC97E-D4CA-4D5D-8F3D-BA3B2C598123}" type="slidenum">
              <a:rPr lang="en-US"/>
              <a:pPr>
                <a:defRPr/>
              </a:pPr>
              <a:t>‹#›</a:t>
            </a:fld>
            <a:endParaRPr lang="en-US"/>
          </a:p>
        </p:txBody>
      </p:sp>
    </p:spTree>
    <p:extLst>
      <p:ext uri="{BB962C8B-B14F-4D97-AF65-F5344CB8AC3E}">
        <p14:creationId xmlns:p14="http://schemas.microsoft.com/office/powerpoint/2010/main" xmlns="" val="3319969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uments.egi.eu/document/109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E-Infrastructures are geographically distributed computing resources and data storage facilities linked by high-performance networks. They allow scientists to share information securely, analyse data efficiently and collaborate with colleagues worldwide. </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They are an essential part of modern scientific research and a driver for economic growth. </a:t>
            </a:r>
            <a:endParaRPr lang="en-GB" sz="120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The European Grid Infrastructure (EGI) was established in 2010 building on over a decade of investment by national governments and the European Commission. EGI</a:t>
            </a:r>
            <a:r>
              <a:rPr lang="en-US" sz="1200" kern="1200" baseline="0" smtClean="0">
                <a:solidFill>
                  <a:schemeClr val="tx1"/>
                </a:solidFill>
                <a:latin typeface="+mn-lt"/>
                <a:ea typeface="+mn-ea"/>
                <a:cs typeface="+mn-cs"/>
              </a:rPr>
              <a:t> is </a:t>
            </a:r>
            <a:r>
              <a:rPr lang="en-US" sz="1200" kern="1200" smtClean="0">
                <a:solidFill>
                  <a:schemeClr val="tx1"/>
                </a:solidFill>
                <a:latin typeface="+mn-lt"/>
                <a:ea typeface="+mn-ea"/>
                <a:cs typeface="+mn-cs"/>
              </a:rPr>
              <a:t>a European-wide federation of national computing and data storage resources. Its aim is to support cutting-edge research, innovation and knowledge transfer in Europe. EGI federates resources</a:t>
            </a:r>
            <a:r>
              <a:rPr lang="en-US" sz="1200" kern="1200" baseline="0" smtClean="0">
                <a:solidFill>
                  <a:schemeClr val="tx1"/>
                </a:solidFill>
                <a:latin typeface="+mn-lt"/>
                <a:ea typeface="+mn-ea"/>
                <a:cs typeface="+mn-cs"/>
              </a:rPr>
              <a:t> from various resource centres, mainly from research insitututes and universities. These centres provide computer clusters, storage servers, applications and human support services for secure access and sharing. EGI</a:t>
            </a:r>
            <a:r>
              <a:rPr lang="en-US" sz="1200" kern="1200" smtClean="0">
                <a:solidFill>
                  <a:schemeClr val="tx1"/>
                </a:solidFill>
                <a:latin typeface="+mn-lt"/>
                <a:ea typeface="+mn-ea"/>
                <a:cs typeface="+mn-cs"/>
              </a:rPr>
              <a:t> provides these services to European researchers and their international collaborators.</a:t>
            </a:r>
            <a:endParaRPr lang="en-GB" sz="120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EGI is coordinated by EGI.eu, a not-for-profit foundation based in Amsterdam</a:t>
            </a:r>
            <a:r>
              <a:rPr lang="en-US" sz="1200" kern="1200" baseline="0" smtClean="0">
                <a:solidFill>
                  <a:schemeClr val="tx1"/>
                </a:solidFill>
                <a:latin typeface="+mn-lt"/>
                <a:ea typeface="+mn-ea"/>
                <a:cs typeface="+mn-cs"/>
              </a:rPr>
              <a:t> and owned by </a:t>
            </a:r>
            <a:r>
              <a:rPr lang="en-US" sz="1200" kern="1200" smtClean="0">
                <a:solidFill>
                  <a:schemeClr val="tx1"/>
                </a:solidFill>
                <a:latin typeface="+mn-lt"/>
                <a:ea typeface="+mn-ea"/>
                <a:cs typeface="+mn-cs"/>
              </a:rPr>
              <a:t>EGI’s participants, the National Grid Infrastructures (NGIs).</a:t>
            </a:r>
            <a:endParaRPr lang="en-GB" smtClean="0"/>
          </a:p>
          <a:p>
            <a:endParaRPr lang="en-GB"/>
          </a:p>
        </p:txBody>
      </p:sp>
      <p:sp>
        <p:nvSpPr>
          <p:cNvPr id="4" name="Slide Number Placeholder 3"/>
          <p:cNvSpPr>
            <a:spLocks noGrp="1"/>
          </p:cNvSpPr>
          <p:nvPr>
            <p:ph type="sldNum" sz="quarter" idx="10"/>
          </p:nvPr>
        </p:nvSpPr>
        <p:spPr/>
        <p:txBody>
          <a:bodyPr/>
          <a:lstStyle/>
          <a:p>
            <a:fld id="{FBA1245F-3694-43FD-8D36-CA6D0F24C357}" type="slidenum">
              <a:rPr lang="en-GB" smtClean="0"/>
              <a:pPr/>
              <a:t>3</a:t>
            </a:fld>
            <a:endParaRPr lang="en-GB"/>
          </a:p>
        </p:txBody>
      </p:sp>
    </p:spTree>
    <p:extLst>
      <p:ext uri="{BB962C8B-B14F-4D97-AF65-F5344CB8AC3E}">
        <p14:creationId xmlns:p14="http://schemas.microsoft.com/office/powerpoint/2010/main" xmlns="" val="314509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EGI federates resources from Europe and collaborates with peer-infrastructrues from the US, South</a:t>
            </a:r>
            <a:r>
              <a:rPr lang="en-US" sz="1200" kern="1200" baseline="0" smtClean="0">
                <a:solidFill>
                  <a:schemeClr val="tx1"/>
                </a:solidFill>
                <a:latin typeface="+mn-lt"/>
                <a:ea typeface="+mn-ea"/>
                <a:cs typeface="+mn-cs"/>
              </a:rPr>
              <a:t> America and Asia Pacific. These infrastructures together operate a computer network that federates resources from 340 centres, </a:t>
            </a:r>
            <a:r>
              <a:rPr lang="en-US" sz="1200" kern="1200" smtClean="0">
                <a:solidFill>
                  <a:schemeClr val="tx1"/>
                </a:solidFill>
                <a:latin typeface="+mn-lt"/>
                <a:ea typeface="+mn-ea"/>
                <a:cs typeface="+mn-cs"/>
              </a:rPr>
              <a:t>supporting in excess of 1.6 million computing jobs per day. As of today, the storage</a:t>
            </a:r>
            <a:r>
              <a:rPr lang="en-US" sz="1200" kern="1200" baseline="0" smtClean="0">
                <a:solidFill>
                  <a:schemeClr val="tx1"/>
                </a:solidFill>
                <a:latin typeface="+mn-lt"/>
                <a:ea typeface="+mn-ea"/>
                <a:cs typeface="+mn-cs"/>
              </a:rPr>
              <a:t> resources that are part of this network provide 235 PB disk and 170 PB tape based capacity.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smtClean="0">
              <a:solidFill>
                <a:schemeClr val="tx1"/>
              </a:solidFill>
              <a:latin typeface="+mn-lt"/>
              <a:ea typeface="+mn-ea"/>
              <a:cs typeface="+mn-cs"/>
            </a:endParaRPr>
          </a:p>
          <a:p>
            <a:r>
              <a:rPr lang="en-GB" smtClean="0"/>
              <a:t>Statistics were taken from</a:t>
            </a:r>
            <a:r>
              <a:rPr lang="en-GB" baseline="0" smtClean="0"/>
              <a:t> the EGI Metrics Portal:</a:t>
            </a:r>
          </a:p>
          <a:p>
            <a:r>
              <a:rPr lang="en-GB" b="1" smtClean="0"/>
              <a:t>http://metrics.egi.eu/</a:t>
            </a:r>
          </a:p>
          <a:p>
            <a:endParaRPr lang="en-GB" smtClean="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983F44DB-86A4-40C3-95A9-79035FE118CE}" type="slidenum">
              <a:rPr lang="en-US"/>
              <a:pPr>
                <a:defRPr/>
              </a:pPr>
              <a:t>6</a:t>
            </a:fld>
            <a:endParaRPr lang="en-US"/>
          </a:p>
        </p:txBody>
      </p:sp>
      <p:sp>
        <p:nvSpPr>
          <p:cNvPr id="77827" name="Slide Image Placeholder 1"/>
          <p:cNvSpPr>
            <a:spLocks noGrp="1" noRot="1" noChangeAspect="1" noTextEdit="1"/>
          </p:cNvSpPr>
          <p:nvPr>
            <p:ph type="sldImg"/>
          </p:nvPr>
        </p:nvSpPr>
        <p:spPr bwMode="auto">
          <a:xfrm>
            <a:off x="993775" y="769938"/>
            <a:ext cx="5113338" cy="3836987"/>
          </a:xfrm>
          <a:noFill/>
          <a:ln>
            <a:solidFill>
              <a:srgbClr val="000000"/>
            </a:solidFill>
            <a:miter lim="800000"/>
            <a:headEnd/>
            <a:tailEnd/>
          </a:ln>
        </p:spPr>
      </p:sp>
      <p:sp>
        <p:nvSpPr>
          <p:cNvPr id="77828" name="Notes Placeholder 2"/>
          <p:cNvSpPr>
            <a:spLocks noGrp="1"/>
          </p:cNvSpPr>
          <p:nvPr>
            <p:ph type="body" idx="1"/>
          </p:nvPr>
        </p:nvSpPr>
        <p:spPr bwMode="auto">
          <a:xfrm>
            <a:off x="709930" y="4863219"/>
            <a:ext cx="5679440" cy="4602022"/>
          </a:xfrm>
          <a:noFill/>
        </p:spPr>
        <p:txBody>
          <a:bodyPr wrap="square" lIns="99691" tIns="49846" rIns="99691" bIns="49846"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EGI serves more than 22,000 researchers with the distributed storage and computing resources they need for their work. From large, international collaborations, such as the high-energy particle pysics experiments</a:t>
            </a:r>
            <a:r>
              <a:rPr lang="en-US" sz="1200" kern="1200" baseline="0" smtClean="0">
                <a:solidFill>
                  <a:schemeClr val="tx1"/>
                </a:solidFill>
                <a:latin typeface="+mn-lt"/>
                <a:ea typeface="+mn-ea"/>
                <a:cs typeface="+mn-cs"/>
              </a:rPr>
              <a:t> at CERN,</a:t>
            </a:r>
            <a:r>
              <a:rPr lang="en-US" sz="1200" kern="1200" smtClean="0">
                <a:solidFill>
                  <a:schemeClr val="tx1"/>
                </a:solidFill>
                <a:latin typeface="+mn-lt"/>
                <a:ea typeface="+mn-ea"/>
                <a:cs typeface="+mn-cs"/>
              </a:rPr>
              <a:t> to small independent labs and individual scientists EGI provides resources,</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software, tools and services through a network of resource centres across the globe.</a:t>
            </a:r>
            <a:endParaRPr lang="en-GB"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The added value of EGI covers all disciplines from the humanities to high energy and nuclear physics. The large, structured communities sign Memorandum</a:t>
            </a:r>
            <a:r>
              <a:rPr lang="en-US" sz="1200" kern="1200" baseline="0" smtClean="0">
                <a:solidFill>
                  <a:schemeClr val="tx1"/>
                </a:solidFill>
                <a:latin typeface="+mn-lt"/>
                <a:ea typeface="+mn-ea"/>
                <a:cs typeface="+mn-cs"/>
              </a:rPr>
              <a:t> of Understanding with EGI to secure the resources and services they need for their work from the infrastructure. Smaller communities and research labs can establish Virtual Organisations to get access to certain resources and applications from EGI. Individual researchers can join virtual organisations and can access resources and applications that are allocated for these from EGI.</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smtClean="0">
                <a:solidFill>
                  <a:schemeClr val="tx1"/>
                </a:solidFill>
                <a:latin typeface="+mn-lt"/>
                <a:ea typeface="+mn-ea"/>
                <a:cs typeface="+mn-cs"/>
              </a:rPr>
              <a:t>EGI signed or in the process of signing MoUs with several communities, and operates services for around 230 Virtual Organisations. </a:t>
            </a:r>
          </a:p>
        </p:txBody>
      </p:sp>
      <p:sp>
        <p:nvSpPr>
          <p:cNvPr id="77829" name="Slide Number Placeholder 3"/>
          <p:cNvSpPr txBox="1">
            <a:spLocks noGrp="1"/>
          </p:cNvSpPr>
          <p:nvPr/>
        </p:nvSpPr>
        <p:spPr bwMode="auto">
          <a:xfrm>
            <a:off x="4022937" y="9722883"/>
            <a:ext cx="3074720" cy="509954"/>
          </a:xfrm>
          <a:prstGeom prst="rect">
            <a:avLst/>
          </a:prstGeom>
          <a:noFill/>
          <a:ln w="9525">
            <a:noFill/>
            <a:miter lim="800000"/>
            <a:headEnd/>
            <a:tailEnd/>
          </a:ln>
        </p:spPr>
        <p:txBody>
          <a:bodyPr lIns="99691" tIns="49846" rIns="99691" bIns="49846" anchor="b"/>
          <a:lstStyle/>
          <a:p>
            <a:pPr algn="r" defTabSz="997356"/>
            <a:fld id="{7281E7F1-741A-49CF-B8E1-E0D812CAC574}" type="slidenum">
              <a:rPr lang="en-GB" sz="1300"/>
              <a:pPr algn="r" defTabSz="997356"/>
              <a:t>6</a:t>
            </a:fld>
            <a:endParaRPr lang="en-GB"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Operational Infrastructure:</a:t>
            </a:r>
            <a:endParaRPr lang="en-GB" sz="1200" kern="1200" baseline="0" smtClean="0">
              <a:solidFill>
                <a:schemeClr val="tx1"/>
              </a:solidFill>
              <a:latin typeface="+mn-lt"/>
              <a:ea typeface="+mn-ea"/>
              <a:cs typeface="+mn-cs"/>
            </a:endParaRPr>
          </a:p>
          <a:p>
            <a:r>
              <a:rPr lang="en-GB" sz="1200" kern="1200" baseline="0" smtClean="0">
                <a:solidFill>
                  <a:schemeClr val="tx1"/>
                </a:solidFill>
                <a:latin typeface="+mn-lt"/>
                <a:ea typeface="+mn-ea"/>
                <a:cs typeface="+mn-cs"/>
              </a:rPr>
              <a:t>- Support the currently deployed commonly used grid services and their evolution in demand to the use from current and new research communities. Help pan-European research infrastructures scale out the uniform operation of their functional services across Europe.</a:t>
            </a:r>
          </a:p>
          <a:p>
            <a:r>
              <a:rPr lang="en-GB" sz="1200" kern="1200" baseline="0" smtClean="0">
                <a:solidFill>
                  <a:schemeClr val="tx1"/>
                </a:solidFill>
                <a:latin typeface="+mn-lt"/>
                <a:ea typeface="+mn-ea"/>
                <a:cs typeface="+mn-cs"/>
              </a:rPr>
              <a:t>- Integrate the institutional private clouds emerging in the public sector with public clouds coming from the commercial sector to provide a uniform capability to new research</a:t>
            </a:r>
          </a:p>
          <a:p>
            <a:r>
              <a:rPr lang="en-GB" sz="1200" kern="1200" baseline="0" smtClean="0">
                <a:solidFill>
                  <a:schemeClr val="tx1"/>
                </a:solidFill>
                <a:latin typeface="+mn-lt"/>
                <a:ea typeface="+mn-ea"/>
                <a:cs typeface="+mn-cs"/>
              </a:rPr>
              <a:t>communities to deploy and operate the virtual research environments they need across Europe.</a:t>
            </a:r>
          </a:p>
          <a:p>
            <a:endParaRPr lang="en-GB" sz="1200" kern="1200" baseline="0" smtClean="0">
              <a:solidFill>
                <a:schemeClr val="tx1"/>
              </a:solidFill>
              <a:latin typeface="+mn-lt"/>
              <a:ea typeface="+mn-ea"/>
              <a:cs typeface="+mn-cs"/>
            </a:endParaRPr>
          </a:p>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Virtual Research Environments:</a:t>
            </a:r>
            <a:r>
              <a:rPr lang="en-GB" sz="1200" b="0" kern="1200" baseline="0" smtClean="0">
                <a:solidFill>
                  <a:schemeClr val="tx1"/>
                </a:solidFill>
                <a:latin typeface="+mn-lt"/>
                <a:ea typeface="+mn-ea"/>
                <a:cs typeface="+mn-cs"/>
              </a:rPr>
              <a:t> A key requirement to the wider scale adoption of e-</a:t>
            </a:r>
            <a:r>
              <a:rPr lang="en-GB" sz="1200" kern="1200" baseline="0" smtClean="0">
                <a:solidFill>
                  <a:schemeClr val="tx1"/>
                </a:solidFill>
                <a:latin typeface="+mn-lt"/>
                <a:ea typeface="+mn-ea"/>
                <a:cs typeface="+mn-cs"/>
              </a:rPr>
              <a:t>Infrastructures is the ability for individual researcher and research collaborations to personalise the virtual research environments (spanning the low-level platform services to the user interface used by the researcher) needed by a particular research community to undertake their research.</a:t>
            </a:r>
            <a:endParaRPr lang="en-GB" smtClean="0"/>
          </a:p>
          <a:p>
            <a:endParaRPr lang="en-GB" smtClean="0"/>
          </a:p>
          <a:p>
            <a:r>
              <a:rPr lang="en-GB" sz="1200" kern="1200" baseline="0" smtClean="0">
                <a:solidFill>
                  <a:schemeClr val="tx1"/>
                </a:solidFill>
                <a:latin typeface="+mn-lt"/>
                <a:ea typeface="+mn-ea"/>
                <a:cs typeface="+mn-cs"/>
              </a:rPr>
              <a:t>• </a:t>
            </a:r>
            <a:r>
              <a:rPr lang="en-GB" sz="1200" b="1" kern="1200" baseline="0" smtClean="0">
                <a:solidFill>
                  <a:schemeClr val="tx1"/>
                </a:solidFill>
                <a:latin typeface="+mn-lt"/>
                <a:ea typeface="+mn-ea"/>
                <a:cs typeface="+mn-cs"/>
              </a:rPr>
              <a:t>Community &amp; Coordination: </a:t>
            </a:r>
            <a:r>
              <a:rPr lang="en-GB" sz="1200" b="0" kern="1200" baseline="0" smtClean="0">
                <a:solidFill>
                  <a:schemeClr val="tx1"/>
                </a:solidFill>
                <a:latin typeface="+mn-lt"/>
                <a:ea typeface="+mn-ea"/>
                <a:cs typeface="+mn-cs"/>
              </a:rPr>
              <a:t>The network of national interfaces linked to a European </a:t>
            </a:r>
            <a:r>
              <a:rPr lang="en-GB" sz="1200" kern="1200" baseline="0" smtClean="0">
                <a:solidFill>
                  <a:schemeClr val="tx1"/>
                </a:solidFill>
                <a:latin typeface="+mn-lt"/>
                <a:ea typeface="+mn-ea"/>
                <a:cs typeface="+mn-cs"/>
              </a:rPr>
              <a:t>coordination body that provides governance to the community and the continued development of that community and the ecosystem it supports through communication, outreach, support and marketing events.</a:t>
            </a:r>
          </a:p>
          <a:p>
            <a:endParaRPr lang="en-GB" sz="1200" kern="1200" baseline="0" smtClean="0">
              <a:solidFill>
                <a:schemeClr val="tx1"/>
              </a:solidFill>
              <a:latin typeface="+mn-lt"/>
              <a:ea typeface="+mn-ea"/>
              <a:cs typeface="+mn-cs"/>
            </a:endParaRPr>
          </a:p>
          <a:p>
            <a:endParaRPr lang="en-GB" smtClean="0"/>
          </a:p>
          <a:p>
            <a:r>
              <a:rPr lang="en-GB" smtClean="0"/>
              <a:t>For further information</a:t>
            </a:r>
            <a:r>
              <a:rPr lang="en-GB" baseline="0" smtClean="0"/>
              <a:t> </a:t>
            </a:r>
            <a:r>
              <a:rPr lang="en-GB" smtClean="0"/>
              <a:t>refer to: </a:t>
            </a:r>
          </a:p>
          <a:p>
            <a:r>
              <a:rPr lang="en-GB" b="0" smtClean="0"/>
              <a:t>EGI Strategic Plan</a:t>
            </a:r>
            <a:r>
              <a:rPr lang="en-GB" b="0" baseline="0" smtClean="0"/>
              <a:t> – </a:t>
            </a:r>
            <a:r>
              <a:rPr lang="en-GB" b="0" smtClean="0"/>
              <a:t>Seeking New Horizons:</a:t>
            </a:r>
            <a:r>
              <a:rPr lang="en-GB" b="0" baseline="0" smtClean="0"/>
              <a:t> EGI’s Role in 2020. Availabile online at </a:t>
            </a:r>
            <a:r>
              <a:rPr lang="en-GB" b="0" smtClean="0">
                <a:hlinkClick r:id="rId3"/>
              </a:rPr>
              <a:t>https://documents.egi.eu/document/1098</a:t>
            </a:r>
            <a:r>
              <a:rPr lang="en-GB" b="0" smtClean="0"/>
              <a:t>.</a:t>
            </a:r>
            <a:r>
              <a:rPr lang="en-GB" b="0" baseline="0" smtClean="0"/>
              <a:t> </a:t>
            </a:r>
            <a:endParaRPr lang="en-GB" b="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dirty="0">
              <a:latin typeface="Calibri" charset="0"/>
            </a:endParaRPr>
          </a:p>
        </p:txBody>
      </p:sp>
      <p:sp>
        <p:nvSpPr>
          <p:cNvPr id="4" name="Slide Number Placeholder 3"/>
          <p:cNvSpPr>
            <a:spLocks noGrp="1"/>
          </p:cNvSpPr>
          <p:nvPr>
            <p:ph type="sldNum" sz="quarter" idx="5"/>
          </p:nvPr>
        </p:nvSpPr>
        <p:spPr/>
        <p:txBody>
          <a:bodyPr/>
          <a:lstStyle/>
          <a:p>
            <a:pPr>
              <a:defRPr/>
            </a:pPr>
            <a:fld id="{AF29E8BF-8668-B748-A6FE-69502D8CFF1C}"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6179"/>
          <a:stretch/>
        </p:blipFill>
        <p:spPr bwMode="auto">
          <a:xfrm>
            <a:off x="0" y="1043869"/>
            <a:ext cx="1447800" cy="543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sp>
        <p:nvSpPr>
          <p:cNvPr id="11" name="Text Box 12"/>
          <p:cNvSpPr txBox="1">
            <a:spLocks noChangeArrowheads="1"/>
          </p:cNvSpPr>
          <p:nvPr userDrawn="1"/>
        </p:nvSpPr>
        <p:spPr bwMode="auto">
          <a:xfrm>
            <a:off x="6551613" y="503238"/>
            <a:ext cx="26638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r" eaLnBrk="1" hangingPunct="1"/>
            <a:r>
              <a:rPr lang="en-GB" sz="2400" b="1" u="none">
                <a:solidFill>
                  <a:srgbClr val="FFFFFF"/>
                </a:solidFill>
                <a:ea typeface="SimSun" pitchFamily="2" charset="-122"/>
              </a:rPr>
              <a:t>EGI-InSPIRE</a:t>
            </a:r>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5"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
        <p:nvSpPr>
          <p:cNvPr id="2" name="Title 1"/>
          <p:cNvSpPr>
            <a:spLocks noGrp="1"/>
          </p:cNvSpPr>
          <p:nvPr userDrawn="1">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Slide Number Placeholder 5"/>
          <p:cNvSpPr>
            <a:spLocks noGrp="1"/>
          </p:cNvSpPr>
          <p:nvPr userDrawn="1">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a:t>
            </a:fld>
            <a:endParaRPr lang="en-US" dirty="0"/>
          </a:p>
        </p:txBody>
      </p:sp>
    </p:spTree>
    <p:extLst>
      <p:ext uri="{BB962C8B-B14F-4D97-AF65-F5344CB8AC3E}">
        <p14:creationId xmlns:p14="http://schemas.microsoft.com/office/powerpoint/2010/main" xmlns="" val="2895171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FA3F0D82-9E88-4076-A5CF-414ABA406F89}"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9"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D28AFD2F-780B-4068-A6C2-F4906EB46C92}"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5"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F71A5324-CBDA-4AB1-B6C0-866E945D4178}"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4"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272C12F9-E241-447A-AF2A-B28DFA5B0331}"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AD8CF050-211E-4331-96A1-80807F742F62}" type="slidenum">
              <a:rPr lang="hu-HU"/>
              <a:pPr>
                <a:defRPr/>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25AC5F49-E71E-41AF-9AAE-C18FCA47AE66}" type="slidenum">
              <a:rPr lang="hu-HU"/>
              <a:pPr>
                <a:defRPr/>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BC0B9F3B-DE42-40F2-93DF-52459827603A}" type="slidenum">
              <a:rPr lang="hu-HU"/>
              <a:pPr>
                <a:defRPr/>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BB3853D5-1AC7-4B0E-8439-91FD34B0946B}" type="slidenum">
              <a:rPr lang="hu-HU"/>
              <a:pPr>
                <a:defRPr/>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7" name="Slide Number Placeholder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77FE9899-C90E-4532-BACF-E4AE2FB6C677}" type="slidenum">
              <a:rPr lang="hu-HU"/>
              <a:pPr>
                <a:defRPr/>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6A46344E-92F4-4314-8261-6D244FD1462C}"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5EAE03-69BD-4C08-B18E-8C9F5694E65D}" type="slidenum">
              <a:rPr lang="en-US"/>
              <a:pPr>
                <a:defRPr/>
              </a:pPr>
              <a:t>‹#›</a:t>
            </a:fld>
            <a:endParaRPr lang="en-US" dirty="0"/>
          </a:p>
        </p:txBody>
      </p:sp>
    </p:spTree>
    <p:extLst>
      <p:ext uri="{BB962C8B-B14F-4D97-AF65-F5344CB8AC3E}">
        <p14:creationId xmlns:p14="http://schemas.microsoft.com/office/powerpoint/2010/main" xmlns="" val="17724134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228600"/>
            <a:ext cx="6019800" cy="5334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505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505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963494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49731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F638888E-0E3D-134B-BAF9-7E892C5098D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1834774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F638888E-0E3D-134B-BAF9-7E892C5098D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4795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F638888E-0E3D-134B-BAF9-7E892C5098D9}" type="datetimeFigureOut">
              <a:rPr lang="en-US" smtClean="0"/>
              <a:pPr/>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99710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F638888E-0E3D-134B-BAF9-7E892C5098D9}" type="datetimeFigureOut">
              <a:rPr lang="en-US" smtClean="0"/>
              <a:pPr/>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02919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8888E-0E3D-134B-BAF9-7E892C5098D9}" type="datetimeFigureOut">
              <a:rPr lang="en-US" smtClean="0"/>
              <a:pPr/>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319535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638888E-0E3D-134B-BAF9-7E892C5098D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376992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638888E-0E3D-134B-BAF9-7E892C5098D9}" type="datetimeFigureOut">
              <a:rPr lang="en-US" smtClean="0"/>
              <a:pPr/>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109914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12"/>
          </p:nvPr>
        </p:nvSpPr>
        <p:spPr/>
        <p:txBody>
          <a:bodyPr/>
          <a:lstStyle>
            <a:lvl1pPr>
              <a:defRPr/>
            </a:lvl1pPr>
          </a:lstStyle>
          <a:p>
            <a:pPr>
              <a:defRPr/>
            </a:pPr>
            <a:fld id="{1D53C9E4-42E2-402A-B0B1-17451789FE1F}" type="slidenum">
              <a:rPr lang="en-US"/>
              <a:pPr>
                <a:defRPr/>
              </a:pPr>
              <a:t>‹#›</a:t>
            </a:fld>
            <a:endParaRPr lang="en-US" dirty="0"/>
          </a:p>
        </p:txBody>
      </p:sp>
    </p:spTree>
    <p:extLst>
      <p:ext uri="{BB962C8B-B14F-4D97-AF65-F5344CB8AC3E}">
        <p14:creationId xmlns:p14="http://schemas.microsoft.com/office/powerpoint/2010/main" xmlns="" val="40706067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201209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638888E-0E3D-134B-BAF9-7E892C5098D9}" type="datetimeFigureOut">
              <a:rPr lang="en-US" smtClean="0"/>
              <a:pPr/>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13ABA-8790-BD4C-A71E-7E6269E38208}" type="slidenum">
              <a:rPr lang="en-US" smtClean="0"/>
              <a:pPr/>
              <a:t>‹#›</a:t>
            </a:fld>
            <a:endParaRPr lang="en-US"/>
          </a:p>
        </p:txBody>
      </p:sp>
    </p:spTree>
    <p:extLst>
      <p:ext uri="{BB962C8B-B14F-4D97-AF65-F5344CB8AC3E}">
        <p14:creationId xmlns:p14="http://schemas.microsoft.com/office/powerpoint/2010/main" xmlns="" val="7411610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Abgerundetes Rechteck 1"/>
          <p:cNvSpPr/>
          <p:nvPr userDrawn="1"/>
        </p:nvSpPr>
        <p:spPr bwMode="auto">
          <a:xfrm>
            <a:off x="611560" y="1844824"/>
            <a:ext cx="7920880" cy="1656184"/>
          </a:xfrm>
          <a:prstGeom prst="roundRect">
            <a:avLst>
              <a:gd name="adj" fmla="val 7560"/>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pic>
        <p:nvPicPr>
          <p:cNvPr id="9" name="Picture 8" descr="Macintosh HD:Users:birke:birke:MoSGrid:MoSGrid_logo2_600dpi.png"/>
          <p:cNvPicPr>
            <a:picLocks noChangeAspect="1"/>
          </p:cNvPicPr>
          <p:nvPr userDrawn="1"/>
        </p:nvPicPr>
        <p:blipFill>
          <a:blip r:embed="rId2" cstate="print"/>
          <a:srcRect/>
          <a:stretch>
            <a:fillRect/>
          </a:stretch>
        </p:blipFill>
        <p:spPr bwMode="auto">
          <a:xfrm>
            <a:off x="6565220" y="0"/>
            <a:ext cx="2548761" cy="1765724"/>
          </a:xfrm>
          <a:prstGeom prst="rect">
            <a:avLst/>
          </a:prstGeom>
          <a:noFill/>
          <a:ln w="9525">
            <a:noFill/>
            <a:miter lim="800000"/>
            <a:headEnd/>
            <a:tailEnd/>
          </a:ln>
        </p:spPr>
      </p:pic>
      <p:sp>
        <p:nvSpPr>
          <p:cNvPr id="566275" name="Rectangle 3"/>
          <p:cNvSpPr>
            <a:spLocks noGrp="1" noChangeArrowheads="1"/>
          </p:cNvSpPr>
          <p:nvPr>
            <p:ph type="ctrTitle"/>
          </p:nvPr>
        </p:nvSpPr>
        <p:spPr>
          <a:xfrm>
            <a:off x="685800" y="1905000"/>
            <a:ext cx="7772400" cy="1524000"/>
          </a:xfrm>
          <a:prstGeom prst="rect">
            <a:avLst/>
          </a:prstGeom>
        </p:spPr>
        <p:txBody>
          <a:bodyPr>
            <a:normAutofit/>
          </a:bodyPr>
          <a:lstStyle>
            <a:lvl1pPr algn="ctr">
              <a:defRPr sz="4400">
                <a:solidFill>
                  <a:schemeClr val="tx2"/>
                </a:solidFill>
              </a:defRPr>
            </a:lvl1pPr>
          </a:lstStyle>
          <a:p>
            <a:r>
              <a:rPr lang="de-DE" smtClean="0"/>
              <a:t>Mastertitelformat bearbeiten</a:t>
            </a:r>
            <a:endParaRPr lang="de-DE" dirty="0"/>
          </a:p>
        </p:txBody>
      </p:sp>
      <p:sp>
        <p:nvSpPr>
          <p:cNvPr id="566276" name="Rectangle 4"/>
          <p:cNvSpPr>
            <a:spLocks noGrp="1" noChangeArrowheads="1"/>
          </p:cNvSpPr>
          <p:nvPr>
            <p:ph type="subTitle" idx="1"/>
          </p:nvPr>
        </p:nvSpPr>
        <p:spPr>
          <a:xfrm>
            <a:off x="1447800" y="3701008"/>
            <a:ext cx="6400800" cy="1600200"/>
          </a:xfrm>
          <a:prstGeom prst="rect">
            <a:avLst/>
          </a:prstGeom>
        </p:spPr>
        <p:txBody>
          <a:bodyPr>
            <a:normAutofit/>
          </a:bodyPr>
          <a:lstStyle>
            <a:lvl1pPr marL="0" indent="0" algn="ctr">
              <a:buFontTx/>
              <a:buNone/>
              <a:defRPr sz="3200" b="0">
                <a:solidFill>
                  <a:schemeClr val="tx2">
                    <a:lumMod val="50000"/>
                  </a:schemeClr>
                </a:solidFill>
              </a:defRPr>
            </a:lvl1pPr>
          </a:lstStyle>
          <a:p>
            <a:r>
              <a:rPr lang="de-DE" smtClean="0"/>
              <a:t>Master-Untertitelformat bearbeiten</a:t>
            </a:r>
            <a:endParaRPr lang="de-DE" dirty="0"/>
          </a:p>
        </p:txBody>
      </p:sp>
      <p:pic>
        <p:nvPicPr>
          <p:cNvPr id="15" name="Bild 7" descr="BMBF_RGB_Gef_L_e-1.jpg"/>
          <p:cNvPicPr>
            <a:picLocks noChangeAspect="1"/>
          </p:cNvPicPr>
          <p:nvPr userDrawn="1"/>
        </p:nvPicPr>
        <p:blipFill rotWithShape="1">
          <a:blip r:embed="rId3" cstate="print"/>
          <a:srcRect l="9237" t="6772" r="15021" b="14052"/>
          <a:stretch/>
        </p:blipFill>
        <p:spPr>
          <a:xfrm>
            <a:off x="75414" y="5363852"/>
            <a:ext cx="1508289" cy="1206630"/>
          </a:xfrm>
          <a:prstGeom prst="rect">
            <a:avLst/>
          </a:prstGeom>
        </p:spPr>
      </p:pic>
      <p:sp>
        <p:nvSpPr>
          <p:cNvPr id="16" name="Untertitel 2"/>
          <p:cNvSpPr txBox="1">
            <a:spLocks/>
          </p:cNvSpPr>
          <p:nvPr userDrawn="1"/>
        </p:nvSpPr>
        <p:spPr>
          <a:xfrm>
            <a:off x="514689" y="6484779"/>
            <a:ext cx="1224136" cy="381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dirty="0" smtClean="0">
                <a:ln>
                  <a:noFill/>
                </a:ln>
                <a:solidFill>
                  <a:schemeClr val="tx2">
                    <a:lumMod val="75000"/>
                  </a:schemeClr>
                </a:solidFill>
                <a:effectLst/>
                <a:uLnTx/>
                <a:uFillTx/>
                <a:latin typeface="Arial Narrow" pitchFamily="34" charset="0"/>
                <a:ea typeface="+mn-ea"/>
                <a:cs typeface="Arial" pitchFamily="34" charset="0"/>
              </a:rPr>
              <a:t>grant: 01IG09006</a:t>
            </a:r>
            <a:endParaRPr kumimoji="0" lang="en-US" sz="1200" b="1" i="0" u="none" strike="noStrike" kern="1200" cap="none" spc="0" normalizeH="0" baseline="0" dirty="0">
              <a:ln>
                <a:noFill/>
              </a:ln>
              <a:solidFill>
                <a:schemeClr val="tx2">
                  <a:lumMod val="75000"/>
                </a:schemeClr>
              </a:solidFill>
              <a:effectLst/>
              <a:uLnTx/>
              <a:uFillTx/>
              <a:latin typeface="Arial Narrow" pitchFamily="34" charset="0"/>
              <a:ea typeface="+mn-ea"/>
              <a:cs typeface="Arial" pitchFamily="34" charset="0"/>
            </a:endParaRPr>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155448" y="990600"/>
            <a:ext cx="8836152" cy="5410200"/>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oliennummernplatzhalter 3"/>
          <p:cNvSpPr>
            <a:spLocks noGrp="1"/>
          </p:cNvSpPr>
          <p:nvPr>
            <p:ph type="sldNum" sz="quarter" idx="10"/>
          </p:nvPr>
        </p:nvSpPr>
        <p:spPr>
          <a:xfrm>
            <a:off x="6858000" y="6647688"/>
            <a:ext cx="2286000" cy="210312"/>
          </a:xfrm>
          <a:prstGeom prst="rect">
            <a:avLst/>
          </a:prstGeom>
        </p:spPr>
        <p:txBody>
          <a:bodyPr/>
          <a:lstStyle>
            <a:lvl1pPr>
              <a:defRPr smtClean="0"/>
            </a:lvl1pPr>
          </a:lstStyle>
          <a:p>
            <a:fld id="{8F948068-EFF6-EC4E-8BB1-7B2A4497B83E}" type="slidenum">
              <a:rPr lang="de-DE"/>
              <a:pPr/>
              <a:t>‹#›</a:t>
            </a:fld>
            <a:endParaRPr lang="de-DE"/>
          </a:p>
        </p:txBody>
      </p:sp>
      <p:sp>
        <p:nvSpPr>
          <p:cNvPr id="19" name="Pfeil nach rechts 18"/>
          <p:cNvSpPr/>
          <p:nvPr userDrawn="1"/>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5" name="Titel 4"/>
          <p:cNvSpPr>
            <a:spLocks noGrp="1"/>
          </p:cNvSpPr>
          <p:nvPr>
            <p:ph type="title"/>
          </p:nvPr>
        </p:nvSpPr>
        <p:spPr/>
        <p:txBody>
          <a:bodyPr/>
          <a:lstStyle/>
          <a:p>
            <a:r>
              <a:rPr lang="de-DE" smtClean="0"/>
              <a:t>Mastertitelformat bearbeiten</a:t>
            </a:r>
            <a:endParaRPr lang="de-DE"/>
          </a:p>
        </p:txBody>
      </p:sp>
      <p:sp>
        <p:nvSpPr>
          <p:cNvPr id="6" name="Fußzeilenplatzhalter 5"/>
          <p:cNvSpPr>
            <a:spLocks noGrp="1"/>
          </p:cNvSpPr>
          <p:nvPr>
            <p:ph type="ftr" sz="quarter" idx="11"/>
          </p:nvPr>
        </p:nvSpPr>
        <p:spPr/>
        <p:txBody>
          <a:bodyPr/>
          <a:lstStyle/>
          <a:p>
            <a:r>
              <a:rPr lang="de-DE" smtClean="0"/>
              <a:t>AP-5 - Dienste für Molekulare Simulationen im Grid</a:t>
            </a:r>
            <a:endParaRPr lang="de-DE"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Foliennummernplatzhalter 3"/>
          <p:cNvSpPr>
            <a:spLocks noGrp="1"/>
          </p:cNvSpPr>
          <p:nvPr>
            <p:ph type="sldNum" sz="quarter" idx="10"/>
          </p:nvPr>
        </p:nvSpPr>
        <p:spPr>
          <a:xfrm>
            <a:off x="6858000" y="6647688"/>
            <a:ext cx="2286000" cy="210312"/>
          </a:xfrm>
          <a:prstGeom prst="rect">
            <a:avLst/>
          </a:prstGeom>
        </p:spPr>
        <p:txBody>
          <a:bodyPr/>
          <a:lstStyle>
            <a:lvl1pPr>
              <a:defRPr smtClean="0"/>
            </a:lvl1pPr>
          </a:lstStyle>
          <a:p>
            <a:fld id="{E333C69A-449E-BD4D-B5F1-91011BCBE25D}" type="slidenum">
              <a:rPr lang="de-DE"/>
              <a:pPr/>
              <a:t>‹#›</a:t>
            </a:fld>
            <a:endParaRPr lang="de-DE"/>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chemeClr val="tx2"/>
                </a:solidFill>
              </a:defRPr>
            </a:lvl1pPr>
          </a:lstStyle>
          <a:p>
            <a:r>
              <a:rPr lang="de-DE" smtClean="0"/>
              <a:t>Mastertitelformat bearbeiten</a:t>
            </a:r>
            <a:endParaRPr lang="de-DE" dirty="0"/>
          </a:p>
        </p:txBody>
      </p:sp>
      <p:sp>
        <p:nvSpPr>
          <p:cNvPr id="8" name="Fußzeilenplatzhalter 7"/>
          <p:cNvSpPr>
            <a:spLocks noGrp="1"/>
          </p:cNvSpPr>
          <p:nvPr>
            <p:ph type="ftr" sz="quarter" idx="11"/>
          </p:nvPr>
        </p:nvSpPr>
        <p:spPr/>
        <p:txBody>
          <a:bodyPr/>
          <a:lstStyle/>
          <a:p>
            <a:r>
              <a:rPr lang="de-DE" smtClean="0"/>
              <a:t>AP-5 - Dienste für Molekulare Simulationen im Grid</a:t>
            </a:r>
            <a:endParaRPr lang="de-DE"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chemeClr val="tx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chemeClr val="tx2">
                    <a:lumMod val="50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lvl1pPr>
          </a:lstStyle>
          <a:p>
            <a:fld id="{DBD16472-A361-1141-A2E3-F51C97834AE6}" type="slidenum">
              <a:rPr lang="de-DE"/>
              <a:pPr/>
              <a:t>‹#›</a:t>
            </a:fld>
            <a:endParaRPr lang="de-DE"/>
          </a:p>
        </p:txBody>
      </p:sp>
      <p:sp>
        <p:nvSpPr>
          <p:cNvPr id="6" name="Fußzeilenplatzhalter 5"/>
          <p:cNvSpPr>
            <a:spLocks noGrp="1"/>
          </p:cNvSpPr>
          <p:nvPr>
            <p:ph type="ftr" sz="quarter" idx="11"/>
          </p:nvPr>
        </p:nvSpPr>
        <p:spPr/>
        <p:txBody>
          <a:bodyPr/>
          <a:lstStyle/>
          <a:p>
            <a:r>
              <a:rPr lang="de-DE" smtClean="0"/>
              <a:t>AP-5 - Dienste für Molekulare Simulationen im Grid</a:t>
            </a:r>
            <a:endParaRPr lang="de-DE"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a:xfrm>
            <a:off x="6858000" y="6647688"/>
            <a:ext cx="2286000" cy="210312"/>
          </a:xfrm>
          <a:prstGeom prst="rect">
            <a:avLst/>
          </a:prstGeom>
        </p:spPr>
        <p:txBody>
          <a:bodyPr/>
          <a:lstStyle>
            <a:lvl1pPr>
              <a:defRPr smtClean="0"/>
            </a:lvl1pPr>
          </a:lstStyle>
          <a:p>
            <a:fld id="{4CD0AE72-BFFE-A543-9AF2-24BE73DD9BB6}" type="slidenum">
              <a:rPr lang="de-DE"/>
              <a:pPr/>
              <a:t>‹#›</a:t>
            </a:fld>
            <a:endParaRPr lang="de-DE"/>
          </a:p>
        </p:txBody>
      </p:sp>
      <p:sp>
        <p:nvSpPr>
          <p:cNvPr id="9"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chemeClr val="tx2"/>
                </a:solidFill>
              </a:defRPr>
            </a:lvl1pPr>
          </a:lstStyle>
          <a:p>
            <a:r>
              <a:rPr lang="de-DE" smtClean="0"/>
              <a:t>Mastertitelformat bearbeiten</a:t>
            </a:r>
            <a:endParaRPr lang="de-DE" dirty="0"/>
          </a:p>
        </p:txBody>
      </p:sp>
      <p:sp>
        <p:nvSpPr>
          <p:cNvPr id="3" name="Foliennummernplatzhalter 2"/>
          <p:cNvSpPr>
            <a:spLocks noGrp="1"/>
          </p:cNvSpPr>
          <p:nvPr>
            <p:ph type="sldNum" sz="quarter" idx="10"/>
          </p:nvPr>
        </p:nvSpPr>
        <p:spPr>
          <a:xfrm>
            <a:off x="6858000" y="6647688"/>
            <a:ext cx="2286000" cy="210312"/>
          </a:xfrm>
          <a:prstGeom prst="rect">
            <a:avLst/>
          </a:prstGeom>
        </p:spPr>
        <p:txBody>
          <a:bodyPr/>
          <a:lstStyle>
            <a:lvl1pPr>
              <a:defRPr smtClean="0"/>
            </a:lvl1pPr>
          </a:lstStyle>
          <a:p>
            <a:fld id="{D0167080-5839-4D47-94E9-94E9D418D919}" type="slidenum">
              <a:rPr lang="de-DE"/>
              <a:pPr/>
              <a:t>‹#›</a:t>
            </a:fld>
            <a:endParaRPr lang="de-DE"/>
          </a:p>
        </p:txBody>
      </p:sp>
      <p:sp>
        <p:nvSpPr>
          <p:cNvPr id="5"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6858000" y="6647688"/>
            <a:ext cx="2286000" cy="210312"/>
          </a:xfrm>
          <a:prstGeom prst="rect">
            <a:avLst/>
          </a:prstGeom>
        </p:spPr>
        <p:txBody>
          <a:bodyPr/>
          <a:lstStyle>
            <a:lvl1pPr>
              <a:defRPr smtClean="0"/>
            </a:lvl1pPr>
          </a:lstStyle>
          <a:p>
            <a:fld id="{A5904FC5-7F66-154D-A1BD-D0F002AA5D36}" type="slidenum">
              <a:rPr lang="de-DE"/>
              <a:pPr/>
              <a:t>‹#›</a:t>
            </a:fld>
            <a:endParaRPr lang="de-DE"/>
          </a:p>
        </p:txBody>
      </p:sp>
      <p:sp>
        <p:nvSpPr>
          <p:cNvPr id="4" name="Textplatzhalter 9"/>
          <p:cNvSpPr txBox="1">
            <a:spLocks/>
          </p:cNvSpPr>
          <p:nvPr userDrawn="1"/>
        </p:nvSpPr>
        <p:spPr>
          <a:xfrm>
            <a:off x="2286000" y="6611112"/>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mn-ea"/>
                <a:cs typeface="+mn-cs"/>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de-DE" dirty="0" smtClean="0">
                <a:solidFill>
                  <a:schemeClr val="tx2">
                    <a:lumMod val="40000"/>
                    <a:lumOff val="60000"/>
                  </a:schemeClr>
                </a:solidFill>
              </a:rPr>
              <a:t>Click </a:t>
            </a:r>
            <a:r>
              <a:rPr lang="de-DE" dirty="0" err="1" smtClean="0">
                <a:solidFill>
                  <a:schemeClr val="tx2">
                    <a:lumMod val="40000"/>
                    <a:lumOff val="60000"/>
                  </a:schemeClr>
                </a:solidFill>
              </a:rPr>
              <a:t>to</a:t>
            </a:r>
            <a:r>
              <a:rPr lang="de-DE" dirty="0" smtClean="0">
                <a:solidFill>
                  <a:schemeClr val="tx2">
                    <a:lumMod val="40000"/>
                    <a:lumOff val="60000"/>
                  </a:schemeClr>
                </a:solidFill>
              </a:rPr>
              <a:t> </a:t>
            </a:r>
            <a:r>
              <a:rPr lang="de-DE" dirty="0" err="1" smtClean="0">
                <a:solidFill>
                  <a:schemeClr val="tx2">
                    <a:lumMod val="40000"/>
                    <a:lumOff val="60000"/>
                  </a:schemeClr>
                </a:solidFill>
              </a:rPr>
              <a:t>add</a:t>
            </a:r>
            <a:r>
              <a:rPr lang="de-DE" dirty="0" smtClean="0">
                <a:solidFill>
                  <a:schemeClr val="tx2">
                    <a:lumMod val="40000"/>
                    <a:lumOff val="60000"/>
                  </a:schemeClr>
                </a:solidFill>
              </a:rPr>
              <a:t> </a:t>
            </a:r>
            <a:r>
              <a:rPr lang="de-DE" dirty="0" err="1" smtClean="0">
                <a:solidFill>
                  <a:schemeClr val="tx2">
                    <a:lumMod val="40000"/>
                    <a:lumOff val="60000"/>
                  </a:schemeClr>
                </a:solidFill>
              </a:rPr>
              <a:t>chapter</a:t>
            </a:r>
            <a:endParaRPr lang="en-US" dirty="0">
              <a:solidFill>
                <a:schemeClr val="tx2">
                  <a:lumMod val="40000"/>
                  <a:lumOff val="60000"/>
                </a:schemeClr>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F03BA7E-98DB-430E-AE39-8AE2A08777D6}" type="slidenum">
              <a:rPr lang="en-GB" smtClean="0"/>
              <a:pPr/>
              <a:t>‹#›</a:t>
            </a:fld>
            <a:endParaRPr lang="en-GB"/>
          </a:p>
        </p:txBody>
      </p:sp>
    </p:spTree>
    <p:extLst>
      <p:ext uri="{BB962C8B-B14F-4D97-AF65-F5344CB8AC3E}">
        <p14:creationId xmlns:p14="http://schemas.microsoft.com/office/powerpoint/2010/main" xmlns="" val="16627299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496944" cy="48782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11" name="Title 10"/>
          <p:cNvSpPr>
            <a:spLocks noGrp="1"/>
          </p:cNvSpPr>
          <p:nvPr>
            <p:ph type="title"/>
          </p:nvPr>
        </p:nvSpPr>
        <p:spPr>
          <a:xfrm>
            <a:off x="1907704" y="44624"/>
            <a:ext cx="7236296" cy="620688"/>
          </a:xfrm>
        </p:spPr>
        <p:txBody>
          <a:bodyPr/>
          <a:lstStyle>
            <a:lvl1pPr algn="r">
              <a:defRPr sz="3200" b="1">
                <a:solidFill>
                  <a:schemeClr val="bg1"/>
                </a:solidFill>
                <a:latin typeface="Arial" pitchFamily="34" charset="0"/>
                <a:cs typeface="Arial" pitchFamily="34" charset="0"/>
              </a:defRPr>
            </a:lvl1pPr>
          </a:lstStyle>
          <a:p>
            <a:r>
              <a:rPr lang="en-US" smtClean="0"/>
              <a:t>Click to edit Master title style</a:t>
            </a:r>
            <a:endParaRPr lang="fi-FI" dirty="0"/>
          </a:p>
        </p:txBody>
      </p:sp>
      <p:sp>
        <p:nvSpPr>
          <p:cNvPr id="6" name="Slide Number Placeholder 18"/>
          <p:cNvSpPr>
            <a:spLocks noGrp="1"/>
          </p:cNvSpPr>
          <p:nvPr>
            <p:ph type="sldNum" sz="quarter" idx="12"/>
          </p:nvPr>
        </p:nvSpPr>
        <p:spPr/>
        <p:txBody>
          <a:bodyPr/>
          <a:lstStyle>
            <a:lvl1pPr>
              <a:defRPr/>
            </a:lvl1pPr>
          </a:lstStyle>
          <a:p>
            <a:pPr>
              <a:defRPr/>
            </a:pPr>
            <a:fld id="{F339B31F-B38D-4CCE-BD5F-46FA2F9A17EE}" type="slidenum">
              <a:rPr lang="fi-FI"/>
              <a:pPr>
                <a:defRPr/>
              </a:pPr>
              <a:t>‹#›</a:t>
            </a:fld>
            <a:endParaRPr lang="fi-FI"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latin typeface="Trebuchet MS" pitchFamily="-65" charset="0"/>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2" hasCustomPrompt="1"/>
          </p:nvPr>
        </p:nvSpPr>
        <p:spPr>
          <a:xfrm>
            <a:off x="0" y="6611112"/>
            <a:ext cx="2209800" cy="210312"/>
          </a:xfrm>
        </p:spPr>
        <p:txBody>
          <a:bodyPr>
            <a:noAutofit/>
          </a:bodyPr>
          <a:lstStyle>
            <a:lvl1pPr>
              <a:buFont typeface="Arial" pitchFamily="34" charset="0"/>
              <a:buNone/>
              <a:defRPr sz="1000" baseline="0">
                <a:solidFill>
                  <a:schemeClr val="bg1"/>
                </a:solidFill>
              </a:defRPr>
            </a:lvl1pPr>
            <a:lvl2pPr>
              <a:buFont typeface="Arial" pitchFamily="34" charset="0"/>
              <a:buNone/>
              <a:defRPr sz="1000">
                <a:solidFill>
                  <a:schemeClr val="bg1"/>
                </a:solidFill>
              </a:defRPr>
            </a:lvl2pPr>
            <a:lvl3pPr>
              <a:buFont typeface="Arial" pitchFamily="34" charset="0"/>
              <a:buNone/>
              <a:defRPr sz="1000">
                <a:solidFill>
                  <a:schemeClr val="bg1"/>
                </a:solidFill>
              </a:defRPr>
            </a:lvl3pPr>
            <a:lvl4pPr>
              <a:buNone/>
              <a:defRPr sz="1000">
                <a:solidFill>
                  <a:schemeClr val="bg1"/>
                </a:solidFill>
              </a:defRPr>
            </a:lvl4pPr>
            <a:lvl5pPr>
              <a:buNone/>
              <a:defRPr sz="1000">
                <a:solidFill>
                  <a:schemeClr val="bg1"/>
                </a:solidFill>
              </a:defRPr>
            </a:lvl5pPr>
          </a:lstStyle>
          <a:p>
            <a:pPr lvl="0"/>
            <a:r>
              <a:rPr lang="de-DE" dirty="0" err="1" smtClean="0"/>
              <a:t>MoSGrid</a:t>
            </a:r>
            <a:endParaRPr lang="de-DE" dirty="0" smtClean="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 bearbeiten</a:t>
            </a:r>
          </a:p>
        </p:txBody>
      </p:sp>
      <p:sp>
        <p:nvSpPr>
          <p:cNvPr id="7" name="Foliennummernplatzhalter 3"/>
          <p:cNvSpPr>
            <a:spLocks noGrp="1"/>
          </p:cNvSpPr>
          <p:nvPr>
            <p:ph type="sldNum" sz="quarter" idx="14"/>
          </p:nvPr>
        </p:nvSpPr>
        <p:spPr/>
        <p:txBody>
          <a:bodyPr/>
          <a:lstStyle>
            <a:lvl1pPr>
              <a:defRPr/>
            </a:lvl1pPr>
          </a:lstStyle>
          <a:p>
            <a:pPr>
              <a:defRPr/>
            </a:pPr>
            <a:fld id="{63ADB9EB-E713-474C-969F-4224B23B5D3D}" type="slidenum">
              <a:rPr lang="de-DE"/>
              <a:pPr>
                <a:defRPr/>
              </a:pPr>
              <a:t>‹#›</a:t>
            </a:fld>
            <a:endParaRPr lang="de-DE"/>
          </a:p>
        </p:txBody>
      </p:sp>
    </p:spTree>
    <p:extLst>
      <p:ext uri="{BB962C8B-B14F-4D97-AF65-F5344CB8AC3E}">
        <p14:creationId xmlns:p14="http://schemas.microsoft.com/office/powerpoint/2010/main" xmlns="" val="2758437737"/>
      </p:ext>
    </p:extLst>
  </p:cSld>
  <p:clrMapOvr>
    <a:overrideClrMapping bg1="lt1" tx1="dk1" bg2="lt2" tx2="dk2" accent1="accent1" accent2="accent2" accent3="accent3" accent4="accent4" accent5="accent5" accent6="accent6" hlink="hlink" folHlink="folHlink"/>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el und Inhalt">
    <p:bg>
      <p:bgRef idx="1001">
        <a:schemeClr val="bg1"/>
      </p:bgRef>
    </p:bg>
    <p:spTree>
      <p:nvGrpSpPr>
        <p:cNvPr id="1" name=""/>
        <p:cNvGrpSpPr/>
        <p:nvPr/>
      </p:nvGrpSpPr>
      <p:grpSpPr>
        <a:xfrm>
          <a:off x="0" y="0"/>
          <a:ext cx="0" cy="0"/>
          <a:chOff x="0" y="0"/>
          <a:chExt cx="0" cy="0"/>
        </a:xfrm>
      </p:grpSpPr>
      <p:sp>
        <p:nvSpPr>
          <p:cNvPr id="5" name="Pfeil nach rechts 10"/>
          <p:cNvSpPr>
            <a:spLocks noChangeArrowheads="1"/>
          </p:cNvSpPr>
          <p:nvPr userDrawn="1"/>
        </p:nvSpPr>
        <p:spPr bwMode="auto">
          <a:xfrm>
            <a:off x="3810000" y="3200400"/>
            <a:ext cx="1447800" cy="1371600"/>
          </a:xfrm>
          <a:prstGeom prst="rightArrow">
            <a:avLst>
              <a:gd name="adj1" fmla="val 50000"/>
              <a:gd name="adj2" fmla="val 50002"/>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nchor="ctr"/>
          <a:lstStyle/>
          <a:p>
            <a:pPr algn="r" eaLnBrk="0" hangingPunct="0"/>
            <a:endParaRPr lang="de-DE"/>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9"/>
          <p:cNvSpPr>
            <a:spLocks noGrp="1"/>
          </p:cNvSpPr>
          <p:nvPr>
            <p:ph type="body" sz="quarter" idx="13"/>
          </p:nvPr>
        </p:nvSpPr>
        <p:spPr>
          <a:xfrm>
            <a:off x="2286000" y="6611112"/>
            <a:ext cx="4572000" cy="210312"/>
          </a:xfrm>
        </p:spPr>
        <p:txBody>
          <a:bodyPr>
            <a:noAutofit/>
          </a:bodyPr>
          <a:lstStyle>
            <a:lvl1pPr algn="ctr">
              <a:buFont typeface="Arial" pitchFamily="34" charset="0"/>
              <a:buNone/>
              <a:defRPr sz="1200" b="1" baseline="0">
                <a:solidFill>
                  <a:schemeClr val="tx2"/>
                </a:solidFill>
              </a:defRPr>
            </a:lvl1pPr>
            <a:lvl2pPr algn="ctr">
              <a:buFont typeface="Arial" pitchFamily="34" charset="0"/>
              <a:buNone/>
              <a:defRPr sz="1200" b="1">
                <a:solidFill>
                  <a:schemeClr val="tx2"/>
                </a:solidFill>
              </a:defRPr>
            </a:lvl2pPr>
            <a:lvl3pPr algn="ctr">
              <a:buFont typeface="Arial" pitchFamily="34" charset="0"/>
              <a:buNone/>
              <a:defRPr sz="1200" b="1">
                <a:solidFill>
                  <a:schemeClr val="tx2"/>
                </a:solidFill>
              </a:defRPr>
            </a:lvl3pPr>
            <a:lvl4pPr algn="ctr">
              <a:buNone/>
              <a:defRPr sz="1200" b="1">
                <a:solidFill>
                  <a:schemeClr val="tx2"/>
                </a:solidFill>
              </a:defRPr>
            </a:lvl4pPr>
            <a:lvl5pPr algn="ctr">
              <a:buNone/>
              <a:defRPr sz="1200" b="1">
                <a:solidFill>
                  <a:schemeClr val="tx2"/>
                </a:solidFill>
              </a:defRPr>
            </a:lvl5pPr>
          </a:lstStyle>
          <a:p>
            <a:pPr lvl="0"/>
            <a:r>
              <a:rPr lang="de-DE" smtClean="0"/>
              <a:t>Textmasterformate durch Klicken bearbeiten</a:t>
            </a:r>
          </a:p>
        </p:txBody>
      </p:sp>
      <p:sp>
        <p:nvSpPr>
          <p:cNvPr id="6" name="Foliennummernplatzhalter 3"/>
          <p:cNvSpPr>
            <a:spLocks noGrp="1"/>
          </p:cNvSpPr>
          <p:nvPr>
            <p:ph type="sldNum" sz="quarter" idx="14"/>
          </p:nvPr>
        </p:nvSpPr>
        <p:spPr/>
        <p:txBody>
          <a:bodyPr/>
          <a:lstStyle>
            <a:lvl1pPr>
              <a:defRPr/>
            </a:lvl1pPr>
          </a:lstStyle>
          <a:p>
            <a:pPr>
              <a:defRPr/>
            </a:pPr>
            <a:fld id="{0BC212FF-4E4D-4FA8-9B94-523B1F592CE4}" type="slidenum">
              <a:rPr lang="de-DE"/>
              <a:pPr>
                <a:defRPr/>
              </a:pPr>
              <a:t>‹#›</a:t>
            </a:fld>
            <a:endParaRPr lang="de-DE"/>
          </a:p>
        </p:txBody>
      </p:sp>
    </p:spTree>
    <p:extLst>
      <p:ext uri="{BB962C8B-B14F-4D97-AF65-F5344CB8AC3E}">
        <p14:creationId xmlns:p14="http://schemas.microsoft.com/office/powerpoint/2010/main" xmlns="" val="2213076717"/>
      </p:ext>
    </p:extLst>
  </p:cSld>
  <p:clrMapOvr>
    <a:overrideClrMapping bg1="lt1" tx1="dk1" bg2="lt2" tx2="dk2" accent1="accent1" accent2="accent2" accent3="accent3" accent4="accent4" accent5="accent5" accent6="accent6" hlink="hlink" folHlink="folHlink"/>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75400"/>
            <a:ext cx="990600" cy="346075"/>
          </a:xfrm>
          <a:prstGeom prst="rect">
            <a:avLst/>
          </a:prstGeom>
        </p:spPr>
        <p:txBody>
          <a:bodyPr vert="horz" wrap="square" lIns="91440" tIns="45720" rIns="91440" bIns="45720" numCol="1" anchor="t" anchorCtr="0" compatLnSpc="1">
            <a:prstTxWarp prst="textNoShape">
              <a:avLst/>
            </a:prstTxWarp>
          </a:bodyPr>
          <a:lstStyle>
            <a:lvl1pPr>
              <a:defRPr/>
            </a:lvl1pPr>
          </a:lstStyle>
          <a:p>
            <a:fld id="{B1715A2C-2D3A-4E03-ABE1-94677FD4FA37}" type="datetime1">
              <a:rPr lang="de-DE"/>
              <a:pPr/>
              <a:t>04.09.2013</a:t>
            </a:fld>
            <a:endParaRPr lang="de-DE"/>
          </a:p>
        </p:txBody>
      </p:sp>
      <p:sp>
        <p:nvSpPr>
          <p:cNvPr id="6" name="Fußzeilenplatzhalter 5"/>
          <p:cNvSpPr>
            <a:spLocks noGrp="1"/>
          </p:cNvSpPr>
          <p:nvPr>
            <p:ph type="ftr" sz="quarter" idx="11"/>
          </p:nvPr>
        </p:nvSpPr>
        <p:spPr>
          <a:xfrm>
            <a:off x="1600200" y="6375400"/>
            <a:ext cx="4211638" cy="357188"/>
          </a:xfrm>
        </p:spPr>
        <p:txBody>
          <a:bodyPr/>
          <a:lstStyle>
            <a:lvl1pPr>
              <a:defRPr>
                <a:latin typeface="Trebuchet MS" charset="0"/>
                <a:ea typeface="+mn-ea"/>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sym typeface="Wingdings 3" charset="2"/>
              </a:defRPr>
            </a:lvl1pPr>
          </a:lstStyle>
          <a:p>
            <a:r>
              <a:rPr lang="de-DE"/>
              <a:t> </a:t>
            </a:r>
            <a:fld id="{19FFBBBC-DAFD-4CF2-B1F4-D931A3CE7AA8}" type="slidenum">
              <a:rPr lang="de-DE"/>
              <a:pPr/>
              <a:t>‹#›</a:t>
            </a:fld>
            <a:endParaRPr lang="de-DE"/>
          </a:p>
        </p:txBody>
      </p:sp>
    </p:spTree>
    <p:extLst>
      <p:ext uri="{BB962C8B-B14F-4D97-AF65-F5344CB8AC3E}">
        <p14:creationId xmlns:p14="http://schemas.microsoft.com/office/powerpoint/2010/main" xmlns="" val="4056102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D76F037-CBAD-4AF4-A6AD-96BF74FBB3B5}"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728DE-791E-4941-B202-C0DA55100D9C}" type="datetimeFigureOut">
              <a:rPr lang="en-GB" smtClean="0"/>
              <a:pPr/>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1CF89-8DA0-49E7-84A0-228B6708E97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3863975"/>
            <a:ext cx="7772400" cy="1470025"/>
          </a:xfrm>
        </p:spPr>
        <p:txBody>
          <a:bodyPr/>
          <a:lstStyle>
            <a:lvl1pPr>
              <a:defRPr/>
            </a:lvl1pPr>
          </a:lstStyle>
          <a:p>
            <a:pPr lvl="0"/>
            <a:r>
              <a:rPr lang="hu-HU" noProof="0" smtClean="0"/>
              <a:t>Mintacím szerkesztése</a:t>
            </a:r>
          </a:p>
        </p:txBody>
      </p:sp>
      <p:sp>
        <p:nvSpPr>
          <p:cNvPr id="4099" name="Rectangle 3"/>
          <p:cNvSpPr>
            <a:spLocks noGrp="1" noChangeArrowheads="1"/>
          </p:cNvSpPr>
          <p:nvPr>
            <p:ph type="subTitle" idx="1"/>
          </p:nvPr>
        </p:nvSpPr>
        <p:spPr>
          <a:xfrm>
            <a:off x="1476375" y="5392738"/>
            <a:ext cx="5976938" cy="1008062"/>
          </a:xfrm>
        </p:spPr>
        <p:txBody>
          <a:bodyPr/>
          <a:lstStyle>
            <a:lvl1pPr marL="0" indent="0" algn="ctr">
              <a:buFontTx/>
              <a:buNone/>
              <a:defRPr/>
            </a:lvl1pPr>
          </a:lstStyle>
          <a:p>
            <a:pPr lvl="0"/>
            <a:r>
              <a:rPr lang="hu-HU" noProof="0" smtClean="0"/>
              <a:t>Alcím mintájának szerkesztése</a:t>
            </a:r>
          </a:p>
        </p:txBody>
      </p:sp>
      <p:pic>
        <p:nvPicPr>
          <p:cNvPr id="2050" name="Picture 2" descr="C:\SZTAKI\Grafika\ER-flow_Logo_v2_tr_m.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314700" y="566920"/>
            <a:ext cx="2628900" cy="26334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0588" y="381000"/>
            <a:ext cx="7567612" cy="1143000"/>
          </a:xfrm>
        </p:spPr>
        <p:txBody>
          <a:bodyPr/>
          <a:lstStyle>
            <a:lvl1pPr>
              <a:defRPr sz="4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2"/>
          </p:nvPr>
        </p:nvSpPr>
        <p:spPr>
          <a:xfrm>
            <a:off x="7543800" y="6172200"/>
            <a:ext cx="1377950" cy="476250"/>
          </a:xfrm>
          <a:prstGeom prst="rect">
            <a:avLst/>
          </a:prstGeom>
          <a:ln/>
        </p:spPr>
        <p:txBody>
          <a:bodyPr/>
          <a:lstStyle>
            <a:lvl1pPr>
              <a:defRPr/>
            </a:lvl1pPr>
          </a:lstStyle>
          <a:p>
            <a:pPr>
              <a:defRPr/>
            </a:pPr>
            <a:fld id="{C931CCA9-7B6F-446C-9B8A-B7083D0EF43C}" type="slidenum">
              <a:rPr lang="hu-HU" smtClean="0"/>
              <a:pPr>
                <a:defRPr/>
              </a:pPr>
              <a:t>‹#›</a:t>
            </a:fld>
            <a:endParaRPr lang="hu-H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hu-HU" dirty="0" err="1" smtClean="0"/>
              <a:t>Title</a:t>
            </a:r>
            <a:endParaRPr lang="hu-HU" dirty="0"/>
          </a:p>
        </p:txBody>
      </p:sp>
      <p:sp>
        <p:nvSpPr>
          <p:cNvPr id="6" name="Rectangle 6"/>
          <p:cNvSpPr>
            <a:spLocks noGrp="1" noChangeArrowheads="1"/>
          </p:cNvSpPr>
          <p:nvPr>
            <p:ph type="sldNum" sz="quarter" idx="12"/>
          </p:nvPr>
        </p:nvSpPr>
        <p:spPr>
          <a:xfrm>
            <a:off x="7235825" y="6092825"/>
            <a:ext cx="1377950" cy="476250"/>
          </a:xfrm>
          <a:prstGeom prst="rect">
            <a:avLst/>
          </a:prstGeom>
          <a:ln/>
        </p:spPr>
        <p:txBody>
          <a:bodyPr/>
          <a:lstStyle>
            <a:lvl1pPr>
              <a:defRPr/>
            </a:lvl1pPr>
          </a:lstStyle>
          <a:p>
            <a:pPr>
              <a:defRPr/>
            </a:pPr>
            <a:fld id="{E52EF871-D64E-4862-8040-2479B849A3ED}"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8.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0.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Slide_TopBar_1247width.gif"/>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0" y="0"/>
            <a:ext cx="9144000" cy="1041257"/>
          </a:xfrm>
          <a:prstGeom prst="rect">
            <a:avLst/>
          </a:prstGeom>
        </p:spPr>
      </p:pic>
      <p:sp>
        <p:nvSpPr>
          <p:cNvPr id="1026"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52F56AE5-EB24-4633-A586-FC60E5A6913F}" type="slidenum">
              <a:rPr lang="en-US"/>
              <a:pPr>
                <a:defRPr/>
              </a:pPr>
              <a:t>‹#›</a:t>
            </a:fld>
            <a:endParaRPr lang="en-US" dirty="0"/>
          </a:p>
        </p:txBody>
      </p:sp>
      <p:sp>
        <p:nvSpPr>
          <p:cNvPr id="1033"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034"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Tree>
    <p:extLst>
      <p:ext uri="{BB962C8B-B14F-4D97-AF65-F5344CB8AC3E}">
        <p14:creationId xmlns:p14="http://schemas.microsoft.com/office/powerpoint/2010/main" xmlns="" val="990355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iming>
    <p:tnLst>
      <p:par>
        <p:cTn id="1" dur="indefinite" restart="never" nodeType="tmRoot"/>
      </p:par>
    </p:tnLst>
  </p:timing>
  <p:hf sldNum="0"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3000" r="-3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0588" y="304800"/>
            <a:ext cx="71431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9" name="Rectangle 5"/>
          <p:cNvSpPr>
            <a:spLocks noGrp="1" noChangeArrowheads="1"/>
          </p:cNvSpPr>
          <p:nvPr>
            <p:ph type="ftr" sz="quarter" idx="3"/>
          </p:nvPr>
        </p:nvSpPr>
        <p:spPr bwMode="auto">
          <a:xfrm>
            <a:off x="1676400" y="6400800"/>
            <a:ext cx="6096000" cy="19853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hu-HU" dirty="0" err="1" smtClean="0"/>
              <a:t>Title</a:t>
            </a:r>
            <a:endParaRPr lang="hu-HU" dirty="0"/>
          </a:p>
        </p:txBody>
      </p:sp>
      <p:sp>
        <p:nvSpPr>
          <p:cNvPr id="6" name="Rectangle 6"/>
          <p:cNvSpPr>
            <a:spLocks noGrp="1" noChangeArrowheads="1"/>
          </p:cNvSpPr>
          <p:nvPr>
            <p:ph type="sldNum" sz="quarter" idx="4"/>
          </p:nvPr>
        </p:nvSpPr>
        <p:spPr>
          <a:xfrm>
            <a:off x="7543800" y="6172200"/>
            <a:ext cx="1377950" cy="476250"/>
          </a:xfrm>
          <a:prstGeom prst="rect">
            <a:avLst/>
          </a:prstGeom>
          <a:ln/>
        </p:spPr>
        <p:txBody>
          <a:bodyPr/>
          <a:lstStyle>
            <a:lvl1pPr algn="r">
              <a:defRPr/>
            </a:lvl1pPr>
          </a:lstStyle>
          <a:p>
            <a:pPr>
              <a:defRPr/>
            </a:pPr>
            <a:fld id="{C931CCA9-7B6F-446C-9B8A-B7083D0EF43C}" type="slidenum">
              <a:rPr lang="hu-HU" smtClean="0"/>
              <a:pPr>
                <a:defRPr/>
              </a:pPr>
              <a:t>‹#›</a:t>
            </a:fld>
            <a:endParaRPr lang="hu-HU"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dt="0"/>
  <p:txStyles>
    <p:titleStyle>
      <a:lvl1pPr algn="ctr" rtl="0" eaLnBrk="0" fontAlgn="base" hangingPunct="0">
        <a:spcBef>
          <a:spcPct val="0"/>
        </a:spcBef>
        <a:spcAft>
          <a:spcPct val="0"/>
        </a:spcAft>
        <a:defRPr sz="4400">
          <a:solidFill>
            <a:srgbClr val="660066"/>
          </a:solidFill>
          <a:latin typeface="+mj-lt"/>
          <a:ea typeface="+mj-ea"/>
          <a:cs typeface="+mj-cs"/>
        </a:defRPr>
      </a:lvl1pPr>
      <a:lvl2pPr algn="ctr" rtl="0" eaLnBrk="0" fontAlgn="base" hangingPunct="0">
        <a:spcBef>
          <a:spcPct val="0"/>
        </a:spcBef>
        <a:spcAft>
          <a:spcPct val="0"/>
        </a:spcAft>
        <a:defRPr sz="4400">
          <a:solidFill>
            <a:srgbClr val="660066"/>
          </a:solidFill>
          <a:latin typeface="Arial" charset="0"/>
        </a:defRPr>
      </a:lvl2pPr>
      <a:lvl3pPr algn="ctr" rtl="0" eaLnBrk="0" fontAlgn="base" hangingPunct="0">
        <a:spcBef>
          <a:spcPct val="0"/>
        </a:spcBef>
        <a:spcAft>
          <a:spcPct val="0"/>
        </a:spcAft>
        <a:defRPr sz="4400">
          <a:solidFill>
            <a:srgbClr val="660066"/>
          </a:solidFill>
          <a:latin typeface="Arial" charset="0"/>
        </a:defRPr>
      </a:lvl3pPr>
      <a:lvl4pPr algn="ctr" rtl="0" eaLnBrk="0" fontAlgn="base" hangingPunct="0">
        <a:spcBef>
          <a:spcPct val="0"/>
        </a:spcBef>
        <a:spcAft>
          <a:spcPct val="0"/>
        </a:spcAft>
        <a:defRPr sz="4400">
          <a:solidFill>
            <a:srgbClr val="660066"/>
          </a:solidFill>
          <a:latin typeface="Arial" charset="0"/>
        </a:defRPr>
      </a:lvl4pPr>
      <a:lvl5pPr algn="ctr" rtl="0" eaLnBrk="0" fontAlgn="base" hangingPunct="0">
        <a:spcBef>
          <a:spcPct val="0"/>
        </a:spcBef>
        <a:spcAft>
          <a:spcPct val="0"/>
        </a:spcAft>
        <a:defRPr sz="4400">
          <a:solidFill>
            <a:srgbClr val="660066"/>
          </a:solidFill>
          <a:latin typeface="Arial" charset="0"/>
        </a:defRPr>
      </a:lvl5pPr>
      <a:lvl6pPr marL="457200" algn="ctr" rtl="0" fontAlgn="base">
        <a:spcBef>
          <a:spcPct val="0"/>
        </a:spcBef>
        <a:spcAft>
          <a:spcPct val="0"/>
        </a:spcAft>
        <a:defRPr sz="4400">
          <a:solidFill>
            <a:srgbClr val="660066"/>
          </a:solidFill>
          <a:latin typeface="Arial" charset="0"/>
        </a:defRPr>
      </a:lvl6pPr>
      <a:lvl7pPr marL="914400" algn="ctr" rtl="0" fontAlgn="base">
        <a:spcBef>
          <a:spcPct val="0"/>
        </a:spcBef>
        <a:spcAft>
          <a:spcPct val="0"/>
        </a:spcAft>
        <a:defRPr sz="4400">
          <a:solidFill>
            <a:srgbClr val="660066"/>
          </a:solidFill>
          <a:latin typeface="Arial" charset="0"/>
        </a:defRPr>
      </a:lvl7pPr>
      <a:lvl8pPr marL="1371600" algn="ctr" rtl="0" fontAlgn="base">
        <a:spcBef>
          <a:spcPct val="0"/>
        </a:spcBef>
        <a:spcAft>
          <a:spcPct val="0"/>
        </a:spcAft>
        <a:defRPr sz="4400">
          <a:solidFill>
            <a:srgbClr val="660066"/>
          </a:solidFill>
          <a:latin typeface="Arial" charset="0"/>
        </a:defRPr>
      </a:lvl8pPr>
      <a:lvl9pPr marL="1828800" algn="ctr" rtl="0" fontAlgn="base">
        <a:spcBef>
          <a:spcPct val="0"/>
        </a:spcBef>
        <a:spcAft>
          <a:spcPct val="0"/>
        </a:spcAft>
        <a:defRPr sz="4400">
          <a:solidFill>
            <a:srgbClr val="6600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66"/>
          </a:solidFill>
          <a:latin typeface="+mn-lt"/>
        </a:defRPr>
      </a:lvl2pPr>
      <a:lvl3pPr marL="1143000" indent="-228600" algn="l" rtl="0" eaLnBrk="0" fontAlgn="base" hangingPunct="0">
        <a:spcBef>
          <a:spcPct val="20000"/>
        </a:spcBef>
        <a:spcAft>
          <a:spcPct val="0"/>
        </a:spcAft>
        <a:buChar char="•"/>
        <a:defRPr sz="2400">
          <a:solidFill>
            <a:srgbClr val="80808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888E-0E3D-134B-BAF9-7E892C5098D9}" type="datetimeFigureOut">
              <a:rPr lang="en-US" smtClean="0"/>
              <a:pPr/>
              <a:t>9/4/2013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3ABA-8790-BD4C-A71E-7E6269E38208}" type="slidenum">
              <a:rPr lang="en-US" smtClean="0"/>
              <a:pPr/>
              <a:t>‹#›</a:t>
            </a:fld>
            <a:endParaRPr lang="en-US"/>
          </a:p>
        </p:txBody>
      </p:sp>
      <p:pic>
        <p:nvPicPr>
          <p:cNvPr id="1026" name="Picture 2"/>
          <p:cNvPicPr>
            <a:picLocks noChangeAspect="1" noChangeArrowheads="1"/>
          </p:cNvPicPr>
          <p:nvPr userDrawn="1"/>
        </p:nvPicPr>
        <p:blipFill>
          <a:blip r:embed="rId13" cstate="print"/>
          <a:srcRect/>
          <a:stretch>
            <a:fillRect/>
          </a:stretch>
        </p:blipFill>
        <p:spPr bwMode="auto">
          <a:xfrm>
            <a:off x="38101" y="6184492"/>
            <a:ext cx="3295650" cy="635408"/>
          </a:xfrm>
          <a:prstGeom prst="rect">
            <a:avLst/>
          </a:prstGeom>
          <a:noFill/>
          <a:ln w="9525">
            <a:noFill/>
            <a:miter lim="800000"/>
            <a:headEnd/>
            <a:tailEnd/>
          </a:ln>
        </p:spPr>
      </p:pic>
    </p:spTree>
    <p:extLst>
      <p:ext uri="{BB962C8B-B14F-4D97-AF65-F5344CB8AC3E}">
        <p14:creationId xmlns:p14="http://schemas.microsoft.com/office/powerpoint/2010/main" xmlns="" val="22149049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Foliennummernplatzhalter 5"/>
          <p:cNvSpPr txBox="1">
            <a:spLocks/>
          </p:cNvSpPr>
          <p:nvPr/>
        </p:nvSpPr>
        <p:spPr>
          <a:xfrm>
            <a:off x="6858016" y="6643686"/>
            <a:ext cx="2285984" cy="214314"/>
          </a:xfrm>
          <a:prstGeom prst="rect">
            <a:avLst/>
          </a:prstGeom>
          <a:solidFill>
            <a:schemeClr val="tx2">
              <a:lumMod val="50000"/>
            </a:schemeClr>
          </a:solid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Rechteck 18"/>
          <p:cNvSpPr/>
          <p:nvPr/>
        </p:nvSpPr>
        <p:spPr>
          <a:xfrm>
            <a:off x="0" y="0"/>
            <a:ext cx="9144000" cy="7857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noProof="0" dirty="0"/>
          </a:p>
        </p:txBody>
      </p:sp>
      <p:sp>
        <p:nvSpPr>
          <p:cNvPr id="22" name="Foliennummernplatzhalter 5"/>
          <p:cNvSpPr txBox="1">
            <a:spLocks/>
          </p:cNvSpPr>
          <p:nvPr/>
        </p:nvSpPr>
        <p:spPr>
          <a:xfrm>
            <a:off x="0" y="6643686"/>
            <a:ext cx="2285984" cy="214314"/>
          </a:xfrm>
          <a:prstGeom prst="rect">
            <a:avLst/>
          </a:prstGeom>
          <a:solidFill>
            <a:schemeClr val="tx2"/>
          </a:solid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chemeClr val="bg1"/>
                </a:solidFill>
                <a:effectLst/>
                <a:uLnTx/>
                <a:uFillTx/>
                <a:latin typeface="+mn-lt"/>
                <a:ea typeface="+mn-ea"/>
                <a:cs typeface="+mn-cs"/>
              </a:rPr>
              <a:t>www.mosgrid.de</a:t>
            </a:r>
          </a:p>
        </p:txBody>
      </p:sp>
      <p:sp>
        <p:nvSpPr>
          <p:cNvPr id="23" name="Foliennummernplatzhalter 5"/>
          <p:cNvSpPr txBox="1">
            <a:spLocks/>
          </p:cNvSpPr>
          <p:nvPr/>
        </p:nvSpPr>
        <p:spPr>
          <a:xfrm>
            <a:off x="2285984" y="6643710"/>
            <a:ext cx="4572032" cy="214290"/>
          </a:xfrm>
          <a:prstGeom prst="rect">
            <a:avLst/>
          </a:prstGeom>
          <a:solidFill>
            <a:schemeClr val="tx2">
              <a:lumMod val="75000"/>
            </a:schemeClr>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smtClean="0">
              <a:ln>
                <a:noFill/>
              </a:ln>
              <a:solidFill>
                <a:srgbClr val="A51B38"/>
              </a:solidFill>
              <a:effectLst/>
              <a:uLnTx/>
              <a:uFillTx/>
              <a:latin typeface="cmss12" pitchFamily="34" charset="0"/>
              <a:ea typeface="+mn-ea"/>
              <a:cs typeface="+mn-cs"/>
            </a:endParaRPr>
          </a:p>
        </p:txBody>
      </p:sp>
      <p:sp>
        <p:nvSpPr>
          <p:cNvPr id="27" name="Textplatzhalter 12"/>
          <p:cNvSpPr txBox="1">
            <a:spLocks/>
          </p:cNvSpPr>
          <p:nvPr/>
        </p:nvSpPr>
        <p:spPr>
          <a:xfrm>
            <a:off x="0" y="6611112"/>
            <a:ext cx="2268538" cy="648072"/>
          </a:xfrm>
          <a:prstGeom prst="rect">
            <a:avLst/>
          </a:prstGeom>
        </p:spPr>
        <p:txBody>
          <a:bodyPr>
            <a:noAutofit/>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marR="0" lvl="0" indent="-2286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mn-lt"/>
              <a:ea typeface="ＭＳ Ｐゴシック" pitchFamily="-65" charset="-128"/>
            </a:endParaRPr>
          </a:p>
        </p:txBody>
      </p:sp>
      <p:sp>
        <p:nvSpPr>
          <p:cNvPr id="29" name="Textplatzhalter 28"/>
          <p:cNvSpPr>
            <a:spLocks noGrp="1"/>
          </p:cNvSpPr>
          <p:nvPr>
            <p:ph type="body" idx="1"/>
          </p:nvPr>
        </p:nvSpPr>
        <p:spPr>
          <a:xfrm>
            <a:off x="152400" y="990600"/>
            <a:ext cx="8839200" cy="54102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1"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chemeClr val="tx2">
                    <a:lumMod val="20000"/>
                    <a:lumOff val="80000"/>
                  </a:schemeClr>
                </a:solidFill>
                <a:latin typeface="Calibri" pitchFamily="34" charset="0"/>
              </a:defRPr>
            </a:lvl1pPr>
          </a:lstStyle>
          <a:p>
            <a:fld id="{DAA02035-BBD3-48A0-9FDD-4E9C6C8B6CC6}" type="slidenum">
              <a:rPr lang="en-US" smtClean="0"/>
              <a:pPr/>
              <a:t>‹#›</a:t>
            </a:fld>
            <a:endParaRPr lang="en-US" dirty="0"/>
          </a:p>
        </p:txBody>
      </p:sp>
      <p:sp>
        <p:nvSpPr>
          <p:cNvPr id="2" name="Titelplatzhalter 1"/>
          <p:cNvSpPr>
            <a:spLocks noGrp="1"/>
          </p:cNvSpPr>
          <p:nvPr>
            <p:ph type="title"/>
          </p:nvPr>
        </p:nvSpPr>
        <p:spPr>
          <a:xfrm>
            <a:off x="35496" y="44624"/>
            <a:ext cx="7776864" cy="74117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Fußzeilenplatzhalter 2"/>
          <p:cNvSpPr>
            <a:spLocks noGrp="1"/>
          </p:cNvSpPr>
          <p:nvPr>
            <p:ph type="ftr" sz="quarter" idx="3"/>
          </p:nvPr>
        </p:nvSpPr>
        <p:spPr>
          <a:xfrm>
            <a:off x="2339752" y="6643710"/>
            <a:ext cx="4518264" cy="200425"/>
          </a:xfrm>
          <a:prstGeom prst="rect">
            <a:avLst/>
          </a:prstGeom>
        </p:spPr>
        <p:txBody>
          <a:bodyPr vert="horz" lIns="91440" tIns="45720" rIns="91440" bIns="45720" rtlCol="0" anchor="ctr"/>
          <a:lstStyle>
            <a:lvl1pPr algn="ctr">
              <a:defRPr sz="1200">
                <a:solidFill>
                  <a:schemeClr val="tx2">
                    <a:lumMod val="40000"/>
                    <a:lumOff val="60000"/>
                  </a:schemeClr>
                </a:solidFill>
              </a:defRPr>
            </a:lvl1pPr>
          </a:lstStyle>
          <a:p>
            <a:r>
              <a:rPr lang="de-DE" smtClean="0"/>
              <a:t>AP-5 - Dienste für Molekulare Simulationen im Grid</a:t>
            </a:r>
            <a:endParaRPr lang="de-DE" dirty="0"/>
          </a:p>
        </p:txBody>
      </p:sp>
      <p:pic>
        <p:nvPicPr>
          <p:cNvPr id="14" name="Picture 8" descr="Macintosh HD:Users:birke:birke:MoSGrid:MoSGrid_logo2_600dpi.png"/>
          <p:cNvPicPr>
            <a:picLocks noChangeAspect="1"/>
          </p:cNvPicPr>
          <p:nvPr/>
        </p:nvPicPr>
        <p:blipFill>
          <a:blip r:embed="rId23" cstate="print">
            <a:clrChange>
              <a:clrFrom>
                <a:srgbClr val="FFFFFF"/>
              </a:clrFrom>
              <a:clrTo>
                <a:srgbClr val="FFFFFF">
                  <a:alpha val="0"/>
                </a:srgbClr>
              </a:clrTo>
            </a:clrChange>
          </a:blip>
          <a:srcRect/>
          <a:stretch>
            <a:fillRect/>
          </a:stretch>
        </p:blipFill>
        <p:spPr bwMode="auto">
          <a:xfrm>
            <a:off x="7956376" y="0"/>
            <a:ext cx="1157605" cy="80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ransition/>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latin typeface="Calibri" pitchFamily="34" charset="0"/>
          <a:ea typeface="+mj-ea"/>
          <a:cs typeface="+mj-cs"/>
        </a:defRPr>
      </a:lvl1pPr>
      <a:lvl2pPr algn="l" rtl="0" eaLnBrk="1" fontAlgn="base" hangingPunct="1">
        <a:spcBef>
          <a:spcPct val="0"/>
        </a:spcBef>
        <a:spcAft>
          <a:spcPct val="0"/>
        </a:spcAft>
        <a:defRPr sz="3600" b="1">
          <a:solidFill>
            <a:schemeClr val="accent2"/>
          </a:solidFill>
          <a:latin typeface="Trebuchet MS" pitchFamily="-65" charset="0"/>
        </a:defRPr>
      </a:lvl2pPr>
      <a:lvl3pPr algn="l" rtl="0" eaLnBrk="1" fontAlgn="base" hangingPunct="1">
        <a:spcBef>
          <a:spcPct val="0"/>
        </a:spcBef>
        <a:spcAft>
          <a:spcPct val="0"/>
        </a:spcAft>
        <a:defRPr sz="3600" b="1">
          <a:solidFill>
            <a:schemeClr val="accent2"/>
          </a:solidFill>
          <a:latin typeface="Trebuchet MS" pitchFamily="-65" charset="0"/>
        </a:defRPr>
      </a:lvl3pPr>
      <a:lvl4pPr algn="l" rtl="0" eaLnBrk="1" fontAlgn="base" hangingPunct="1">
        <a:spcBef>
          <a:spcPct val="0"/>
        </a:spcBef>
        <a:spcAft>
          <a:spcPct val="0"/>
        </a:spcAft>
        <a:defRPr sz="3600" b="1">
          <a:solidFill>
            <a:schemeClr val="accent2"/>
          </a:solidFill>
          <a:latin typeface="Trebuchet MS" pitchFamily="-65" charset="0"/>
        </a:defRPr>
      </a:lvl4pPr>
      <a:lvl5pPr algn="l" rtl="0" eaLnBrk="1" fontAlgn="base" hangingPunct="1">
        <a:spcBef>
          <a:spcPct val="0"/>
        </a:spcBef>
        <a:spcAft>
          <a:spcPct val="0"/>
        </a:spcAft>
        <a:defRPr sz="3600" b="1">
          <a:solidFill>
            <a:schemeClr val="accent2"/>
          </a:solidFill>
          <a:latin typeface="Trebuchet MS" pitchFamily="-65"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Calibri" pitchFamily="34" charset="0"/>
          <a:ea typeface="ＭＳ Ｐゴシック" pitchFamily="-65" charset="-128"/>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28DE-791E-4941-B202-C0DA55100D9C}" type="datetimeFigureOut">
              <a:rPr lang="en-GB" smtClean="0"/>
              <a:pPr/>
              <a:t>04/09/2013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CF89-8DA0-49E7-84A0-228B6708E97D}" type="slidenum">
              <a:rPr lang="en-GB" smtClean="0"/>
              <a:pPr/>
              <a:t>‹#›</a:t>
            </a:fld>
            <a:endParaRPr lang="en-GB"/>
          </a:p>
        </p:txBody>
      </p:sp>
      <p:pic>
        <p:nvPicPr>
          <p:cNvPr id="98306" name="Picture 2" descr="http://users.ictp.it/~smr2238/img/chain.jpg"/>
          <p:cNvPicPr>
            <a:picLocks noChangeAspect="1" noChangeArrowheads="1"/>
          </p:cNvPicPr>
          <p:nvPr userDrawn="1"/>
        </p:nvPicPr>
        <p:blipFill>
          <a:blip r:embed="rId13" cstate="print"/>
          <a:srcRect/>
          <a:stretch>
            <a:fillRect/>
          </a:stretch>
        </p:blipFill>
        <p:spPr bwMode="auto">
          <a:xfrm>
            <a:off x="72008" y="6021288"/>
            <a:ext cx="1331640" cy="752666"/>
          </a:xfrm>
          <a:prstGeom prst="rect">
            <a:avLst/>
          </a:prstGeom>
          <a:noFill/>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ergely.sipos@egi.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appdb.egi.eu/"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go.egi.eu/cloud"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iki.egi.eu/wiki/Towards_a_CMMST_VRC"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operations-portal.egi.eu/" TargetMode="External"/><Relationship Id="rId7" Type="http://schemas.openxmlformats.org/officeDocument/2006/relationships/hyperlink" Target="https://wiki.egi.eu/wiki/Towards_a_CMMST_VRC" TargetMode="External"/><Relationship Id="rId2" Type="http://schemas.openxmlformats.org/officeDocument/2006/relationships/hyperlink" Target="http://appdb.egi.eu/" TargetMode="External"/><Relationship Id="rId1" Type="http://schemas.openxmlformats.org/officeDocument/2006/relationships/slideLayout" Target="../slideLayouts/slideLayout2.xml"/><Relationship Id="rId6" Type="http://schemas.openxmlformats.org/officeDocument/2006/relationships/hyperlink" Target="http://go.egi.eu/cloud" TargetMode="External"/><Relationship Id="rId5" Type="http://schemas.openxmlformats.org/officeDocument/2006/relationships/hyperlink" Target="http://www.egi.eu/solutions/fed-ops/" TargetMode="External"/><Relationship Id="rId4" Type="http://schemas.openxmlformats.org/officeDocument/2006/relationships/hyperlink" Target="http://www.egi.eu/services/support_contacts/index.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operations-portal.egi.eu/vo"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operations-portal.egi.eu/vo/registrationWelcome" TargetMode="External"/><Relationship Id="rId2" Type="http://schemas.openxmlformats.org/officeDocument/2006/relationships/hyperlink" Target="http://operations-portal.egi.eu/v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19672" y="1844824"/>
            <a:ext cx="7524328" cy="1470025"/>
          </a:xfrm>
        </p:spPr>
        <p:txBody>
          <a:bodyPr/>
          <a:lstStyle/>
          <a:p>
            <a:r>
              <a:rPr lang="en-GB" smtClean="0"/>
              <a:t>Bridging grid, cloud, supercomputing and storage resources at a global scale</a:t>
            </a:r>
            <a:endParaRPr lang="en-US" dirty="0"/>
          </a:p>
        </p:txBody>
      </p:sp>
      <p:sp>
        <p:nvSpPr>
          <p:cNvPr id="8" name="Subtitle 7"/>
          <p:cNvSpPr>
            <a:spLocks noGrp="1"/>
          </p:cNvSpPr>
          <p:nvPr>
            <p:ph type="subTitle" idx="1"/>
          </p:nvPr>
        </p:nvSpPr>
        <p:spPr>
          <a:xfrm>
            <a:off x="2051720" y="4005064"/>
            <a:ext cx="6192688" cy="1343000"/>
          </a:xfrm>
        </p:spPr>
        <p:txBody>
          <a:bodyPr/>
          <a:lstStyle/>
          <a:p>
            <a:r>
              <a:rPr lang="en-US" sz="2800" smtClean="0"/>
              <a:t>Gergely Sipos</a:t>
            </a:r>
          </a:p>
          <a:p>
            <a:r>
              <a:rPr lang="en-US" sz="2000" smtClean="0"/>
              <a:t>EGI.eu</a:t>
            </a:r>
          </a:p>
          <a:p>
            <a:r>
              <a:rPr lang="en-US" sz="2000" smtClean="0"/>
              <a:t>User Community Support Team</a:t>
            </a:r>
          </a:p>
          <a:p>
            <a:r>
              <a:rPr lang="en-US" sz="2000" smtClean="0">
                <a:hlinkClick r:id="rId2"/>
              </a:rPr>
              <a:t>gergely.sipos@egi.eu</a:t>
            </a:r>
            <a:endParaRPr lang="en-US" sz="2000" smtClean="0"/>
          </a:p>
        </p:txBody>
      </p:sp>
      <p:sp>
        <p:nvSpPr>
          <p:cNvPr id="5" name="TextBox 4"/>
          <p:cNvSpPr txBox="1"/>
          <p:nvPr/>
        </p:nvSpPr>
        <p:spPr>
          <a:xfrm>
            <a:off x="4773536" y="87015"/>
            <a:ext cx="4406976" cy="461665"/>
          </a:xfrm>
          <a:prstGeom prst="rect">
            <a:avLst/>
          </a:prstGeom>
          <a:noFill/>
        </p:spPr>
        <p:txBody>
          <a:bodyPr wrap="none" rtlCol="0">
            <a:spAutoFit/>
          </a:bodyPr>
          <a:lstStyle/>
          <a:p>
            <a:pPr algn="r"/>
            <a:r>
              <a:rPr lang="en-GB" sz="2400" b="1" smtClean="0">
                <a:solidFill>
                  <a:schemeClr val="bg1"/>
                </a:solidFill>
              </a:rPr>
              <a:t>European Grid Infrastructure</a:t>
            </a:r>
            <a:endParaRPr lang="en-GB" sz="2400" b="1">
              <a:solidFill>
                <a:schemeClr val="bg1"/>
              </a:solidFill>
            </a:endParaRPr>
          </a:p>
        </p:txBody>
      </p:sp>
      <p:sp>
        <p:nvSpPr>
          <p:cNvPr id="6" name="TextBox 5"/>
          <p:cNvSpPr txBox="1"/>
          <p:nvPr/>
        </p:nvSpPr>
        <p:spPr>
          <a:xfrm>
            <a:off x="3999794" y="6382489"/>
            <a:ext cx="2408032" cy="430887"/>
          </a:xfrm>
          <a:prstGeom prst="rect">
            <a:avLst/>
          </a:prstGeom>
          <a:noFill/>
        </p:spPr>
        <p:txBody>
          <a:bodyPr wrap="none" rtlCol="0">
            <a:spAutoFit/>
          </a:bodyPr>
          <a:lstStyle/>
          <a:p>
            <a:pPr algn="ctr"/>
            <a:r>
              <a:rPr lang="en-GB" sz="1100" smtClean="0">
                <a:solidFill>
                  <a:schemeClr val="bg1"/>
                </a:solidFill>
              </a:rPr>
              <a:t>9</a:t>
            </a:r>
            <a:r>
              <a:rPr lang="en-GB" sz="1100" baseline="30000" smtClean="0">
                <a:solidFill>
                  <a:schemeClr val="bg1"/>
                </a:solidFill>
              </a:rPr>
              <a:t>th</a:t>
            </a:r>
            <a:r>
              <a:rPr lang="en-GB" sz="1100" smtClean="0">
                <a:solidFill>
                  <a:schemeClr val="bg1"/>
                </a:solidFill>
              </a:rPr>
              <a:t> Eu-Co-CC</a:t>
            </a:r>
          </a:p>
          <a:p>
            <a:pPr algn="ctr"/>
            <a:r>
              <a:rPr lang="en-GB" sz="1100" smtClean="0">
                <a:solidFill>
                  <a:schemeClr val="bg1"/>
                </a:solidFill>
              </a:rPr>
              <a:t>Sopron, Hungary, 2013. September</a:t>
            </a:r>
            <a:endParaRPr lang="en-GB" sz="1100">
              <a:solidFill>
                <a:schemeClr val="bg1"/>
              </a:solidFill>
            </a:endParaRPr>
          </a:p>
        </p:txBody>
      </p:sp>
      <p:sp>
        <p:nvSpPr>
          <p:cNvPr id="9"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a:t>
            </a:fld>
            <a:endParaRPr lang="en-GB" sz="1200">
              <a:solidFill>
                <a:schemeClr val="bg1"/>
              </a:solidFill>
              <a:cs typeface="Arial" charset="0"/>
            </a:endParaRPr>
          </a:p>
        </p:txBody>
      </p:sp>
    </p:spTree>
    <p:extLst>
      <p:ext uri="{BB962C8B-B14F-4D97-AF65-F5344CB8AC3E}">
        <p14:creationId xmlns:p14="http://schemas.microsoft.com/office/powerpoint/2010/main" xmlns="" val="128288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smtClean="0"/>
              <a:t>Applications and tools for Virtual Research Environments</a:t>
            </a:r>
            <a:endParaRPr lang="en-GB" sz="3600"/>
          </a:p>
        </p:txBody>
      </p:sp>
      <p:sp>
        <p:nvSpPr>
          <p:cNvPr id="3" name="Content Placeholder 2"/>
          <p:cNvSpPr>
            <a:spLocks noGrp="1"/>
          </p:cNvSpPr>
          <p:nvPr>
            <p:ph idx="1"/>
          </p:nvPr>
        </p:nvSpPr>
        <p:spPr>
          <a:xfrm>
            <a:off x="-36512" y="1196752"/>
            <a:ext cx="3312368" cy="4525963"/>
          </a:xfrm>
        </p:spPr>
        <p:txBody>
          <a:bodyPr/>
          <a:lstStyle/>
          <a:p>
            <a:pPr marL="177800" indent="-177800"/>
            <a:r>
              <a:rPr lang="en-GB" sz="1800" smtClean="0"/>
              <a:t>Registered in EGI  Applications Database: </a:t>
            </a:r>
            <a:r>
              <a:rPr lang="en-GB" sz="1800" smtClean="0">
                <a:hlinkClick r:id="rId2"/>
              </a:rPr>
              <a:t>http://appdb.egi.eu</a:t>
            </a:r>
            <a:r>
              <a:rPr lang="en-GB" sz="1800" smtClean="0"/>
              <a:t> </a:t>
            </a:r>
          </a:p>
          <a:p>
            <a:pPr marL="446088" lvl="1" indent="-177800"/>
            <a:r>
              <a:rPr lang="en-GB" sz="1400" smtClean="0"/>
              <a:t>Browse by scientific discipline, country, date, ratings, etc.</a:t>
            </a:r>
          </a:p>
          <a:p>
            <a:pPr marL="577850" lvl="1" indent="-177800"/>
            <a:endParaRPr lang="en-GB" sz="1400" smtClean="0"/>
          </a:p>
          <a:p>
            <a:pPr marL="177800" indent="-177800"/>
            <a:r>
              <a:rPr lang="en-GB" sz="1800" smtClean="0"/>
              <a:t>Access varies per application:</a:t>
            </a:r>
          </a:p>
          <a:p>
            <a:pPr marL="444500" lvl="1" indent="-177800"/>
            <a:r>
              <a:rPr lang="en-GB" sz="1400" smtClean="0"/>
              <a:t>Via portal (username/pwd)</a:t>
            </a:r>
          </a:p>
          <a:p>
            <a:pPr marL="444500" lvl="1" indent="-177800"/>
            <a:r>
              <a:rPr lang="en-GB" sz="1400" smtClean="0"/>
              <a:t>First register in VO (X509 cert)</a:t>
            </a:r>
          </a:p>
          <a:p>
            <a:pPr marL="444500" lvl="1" indent="-177800"/>
            <a:r>
              <a:rPr lang="en-GB" sz="1400" smtClean="0"/>
              <a:t>Download to client side</a:t>
            </a:r>
          </a:p>
          <a:p>
            <a:pPr marL="444500" lvl="1" indent="-177800"/>
            <a:r>
              <a:rPr lang="en-GB" sz="1400" smtClean="0"/>
              <a:t>...</a:t>
            </a:r>
          </a:p>
          <a:p>
            <a:pPr marL="177800" indent="-177800"/>
            <a:endParaRPr lang="en-GB" sz="1800" smtClean="0"/>
          </a:p>
          <a:p>
            <a:pPr marL="177800" indent="-177800"/>
            <a:r>
              <a:rPr lang="en-GB" sz="1800" smtClean="0">
                <a:solidFill>
                  <a:srgbClr val="FF0000"/>
                </a:solidFill>
              </a:rPr>
              <a:t>Interact</a:t>
            </a:r>
            <a:endParaRPr lang="en-GB" sz="1800" smtClean="0"/>
          </a:p>
          <a:p>
            <a:pPr marL="441325" lvl="1" indent="-177800"/>
            <a:r>
              <a:rPr lang="en-GB" sz="1400" smtClean="0"/>
              <a:t>Follow updates (RSS, Atom)</a:t>
            </a:r>
          </a:p>
          <a:p>
            <a:pPr marL="441325" lvl="1" indent="-177800"/>
            <a:r>
              <a:rPr lang="en-GB" sz="1400" smtClean="0"/>
              <a:t>Rate &amp; Comment</a:t>
            </a:r>
          </a:p>
          <a:p>
            <a:pPr marL="441325" lvl="1" indent="-177800"/>
            <a:r>
              <a:rPr lang="en-GB" sz="1400" smtClean="0"/>
              <a:t>Contact provider/supporter</a:t>
            </a:r>
          </a:p>
          <a:p>
            <a:pPr marL="577850" lvl="1" indent="-177800"/>
            <a:endParaRPr lang="en-GB" sz="1400" smtClean="0"/>
          </a:p>
          <a:p>
            <a:pPr marL="577850" lvl="1" indent="-177800"/>
            <a:endParaRPr lang="en-GB" sz="1400"/>
          </a:p>
        </p:txBody>
      </p:sp>
      <p:pic>
        <p:nvPicPr>
          <p:cNvPr id="90115" name="Picture 3"/>
          <p:cNvPicPr>
            <a:picLocks noChangeAspect="1" noChangeArrowheads="1"/>
          </p:cNvPicPr>
          <p:nvPr/>
        </p:nvPicPr>
        <p:blipFill>
          <a:blip r:embed="rId3" cstate="print"/>
          <a:srcRect/>
          <a:stretch>
            <a:fillRect/>
          </a:stretch>
        </p:blipFill>
        <p:spPr bwMode="auto">
          <a:xfrm>
            <a:off x="3434037" y="1268760"/>
            <a:ext cx="5547337" cy="4752528"/>
          </a:xfrm>
          <a:prstGeom prst="rect">
            <a:avLst/>
          </a:prstGeom>
          <a:noFill/>
          <a:ln w="9525">
            <a:solidFill>
              <a:schemeClr val="tx1"/>
            </a:solidFill>
            <a:miter lim="800000"/>
            <a:headEnd/>
            <a:tailEnd/>
          </a:ln>
        </p:spPr>
      </p:pic>
      <p:sp>
        <p:nvSpPr>
          <p:cNvPr id="7" name="Line Callout 1 6"/>
          <p:cNvSpPr/>
          <p:nvPr/>
        </p:nvSpPr>
        <p:spPr>
          <a:xfrm>
            <a:off x="4730181" y="3356992"/>
            <a:ext cx="1872208" cy="432048"/>
          </a:xfrm>
          <a:prstGeom prst="borderCallout1">
            <a:avLst>
              <a:gd name="adj1" fmla="val 30106"/>
              <a:gd name="adj2" fmla="val -828"/>
              <a:gd name="adj3" fmla="val 166121"/>
              <a:gd name="adj4" fmla="val -389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solidFill>
                  <a:srgbClr val="FF0000"/>
                </a:solidFill>
              </a:rPr>
              <a:t>By discipline</a:t>
            </a:r>
            <a:endParaRPr lang="en-GB" sz="2400">
              <a:solidFill>
                <a:srgbClr val="FF0000"/>
              </a:solidFill>
            </a:endParaRPr>
          </a:p>
        </p:txBody>
      </p:sp>
      <p:sp>
        <p:nvSpPr>
          <p:cNvPr id="9" name="Rectangle 8"/>
          <p:cNvSpPr/>
          <p:nvPr/>
        </p:nvSpPr>
        <p:spPr>
          <a:xfrm>
            <a:off x="3434037" y="4005064"/>
            <a:ext cx="57606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5"/>
          <p:cNvSpPr>
            <a:spLocks noGrp="1"/>
          </p:cNvSpPr>
          <p:nvPr>
            <p:ph type="sldNum" sz="quarter" idx="12"/>
          </p:nvPr>
        </p:nvSpPr>
        <p:spPr>
          <a:xfrm>
            <a:off x="6974904"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10</a:t>
            </a:fld>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3101574" y="1196752"/>
            <a:ext cx="5919515" cy="4896544"/>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059832" y="1196752"/>
            <a:ext cx="5990829" cy="4896544"/>
          </a:xfrm>
          <a:prstGeom prst="rect">
            <a:avLst/>
          </a:prstGeom>
          <a:noFill/>
          <a:ln w="9525">
            <a:solidFill>
              <a:schemeClr val="tx1"/>
            </a:solidFill>
            <a:miter lim="800000"/>
            <a:headEnd/>
            <a:tailEnd/>
          </a:ln>
        </p:spPr>
      </p:pic>
      <p:grpSp>
        <p:nvGrpSpPr>
          <p:cNvPr id="12" name="Group 11"/>
          <p:cNvGrpSpPr/>
          <p:nvPr/>
        </p:nvGrpSpPr>
        <p:grpSpPr>
          <a:xfrm>
            <a:off x="2807296" y="332656"/>
            <a:ext cx="6336704" cy="6264696"/>
            <a:chOff x="3059832" y="188640"/>
            <a:chExt cx="6084169" cy="5730524"/>
          </a:xfrm>
        </p:grpSpPr>
        <p:pic>
          <p:nvPicPr>
            <p:cNvPr id="4097" name="Picture 1"/>
            <p:cNvPicPr>
              <a:picLocks noChangeAspect="1" noChangeArrowheads="1"/>
            </p:cNvPicPr>
            <p:nvPr/>
          </p:nvPicPr>
          <p:blipFill>
            <a:blip r:embed="rId6" cstate="print"/>
            <a:srcRect/>
            <a:stretch>
              <a:fillRect/>
            </a:stretch>
          </p:blipFill>
          <p:spPr bwMode="auto">
            <a:xfrm>
              <a:off x="3059832" y="188640"/>
              <a:ext cx="6084168" cy="4248472"/>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srcRect/>
            <a:stretch>
              <a:fillRect/>
            </a:stretch>
          </p:blipFill>
          <p:spPr bwMode="auto">
            <a:xfrm>
              <a:off x="3059833" y="3356992"/>
              <a:ext cx="6084168" cy="256217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linds(horizontal)">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73152"/>
            <a:ext cx="7944944" cy="685800"/>
          </a:xfrm>
        </p:spPr>
        <p:txBody>
          <a:bodyPr>
            <a:normAutofit fontScale="90000"/>
          </a:bodyPr>
          <a:lstStyle/>
          <a:p>
            <a:r>
              <a:rPr lang="en-GB" sz="2400" smtClean="0"/>
              <a:t>A Virtual Research Environment: MosGrid portal</a:t>
            </a:r>
            <a:br>
              <a:rPr lang="en-GB" sz="2400" smtClean="0"/>
            </a:br>
            <a:r>
              <a:rPr lang="en-GB" sz="2400" smtClean="0"/>
              <a:t>https://mosgrid.de/portal</a:t>
            </a:r>
            <a:endParaRPr lang="en-GB" sz="2400"/>
          </a:p>
        </p:txBody>
      </p:sp>
      <p:sp>
        <p:nvSpPr>
          <p:cNvPr id="17" name="Text Placeholder 16"/>
          <p:cNvSpPr>
            <a:spLocks noGrp="1"/>
          </p:cNvSpPr>
          <p:nvPr>
            <p:ph type="body" sz="quarter" idx="12"/>
          </p:nvPr>
        </p:nvSpPr>
        <p:spPr/>
        <p:txBody>
          <a:bodyPr/>
          <a:lstStyle/>
          <a:p>
            <a:endParaRPr lang="en-GB"/>
          </a:p>
        </p:txBody>
      </p:sp>
      <p:sp>
        <p:nvSpPr>
          <p:cNvPr id="18" name="Text Placeholder 17"/>
          <p:cNvSpPr>
            <a:spLocks noGrp="1"/>
          </p:cNvSpPr>
          <p:nvPr>
            <p:ph type="body" sz="quarter" idx="13"/>
          </p:nvPr>
        </p:nvSpPr>
        <p:spPr/>
        <p:txBody>
          <a:bodyPr/>
          <a:lstStyle/>
          <a:p>
            <a:endParaRPr lang="en-GB"/>
          </a:p>
        </p:txBody>
      </p:sp>
      <p:sp>
        <p:nvSpPr>
          <p:cNvPr id="4" name="Slide Number Placeholder 3"/>
          <p:cNvSpPr>
            <a:spLocks noGrp="1"/>
          </p:cNvSpPr>
          <p:nvPr>
            <p:ph type="sldNum" sz="quarter" idx="14"/>
          </p:nvPr>
        </p:nvSpPr>
        <p:spPr/>
        <p:txBody>
          <a:bodyPr/>
          <a:lstStyle/>
          <a:p>
            <a:pPr>
              <a:defRPr/>
            </a:pPr>
            <a:fld id="{F35EAE03-69BD-4C08-B18E-8C9F5694E65D}" type="slidenum">
              <a:rPr lang="en-US" smtClean="0"/>
              <a:pPr>
                <a:defRPr/>
              </a:pPr>
              <a:t>11</a:t>
            </a:fld>
            <a:endParaRPr lang="en-US" dirty="0"/>
          </a:p>
        </p:txBody>
      </p:sp>
      <p:pic>
        <p:nvPicPr>
          <p:cNvPr id="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196752"/>
            <a:ext cx="6480720" cy="2536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ounded Rectangle 12"/>
          <p:cNvSpPr/>
          <p:nvPr/>
        </p:nvSpPr>
        <p:spPr>
          <a:xfrm>
            <a:off x="3779912" y="2132857"/>
            <a:ext cx="864096" cy="360040"/>
          </a:xfrm>
          <a:prstGeom prst="roundRect">
            <a:avLst/>
          </a:prstGeom>
          <a:solidFill>
            <a:srgbClr val="325FAF"/>
          </a:soli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smtClean="0">
                <a:ln>
                  <a:noFill/>
                </a:ln>
                <a:solidFill>
                  <a:srgbClr val="FFFFFF"/>
                </a:solidFill>
                <a:effectLst/>
                <a:uLnTx/>
                <a:uFillTx/>
                <a:latin typeface="Arial"/>
                <a:ea typeface="+mn-ea"/>
                <a:cs typeface="+mn-cs"/>
              </a:rPr>
              <a:t>Job submission engine</a:t>
            </a:r>
            <a:endParaRPr kumimoji="0" lang="en-US" sz="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ounded Rectangle 12"/>
          <p:cNvSpPr/>
          <p:nvPr/>
        </p:nvSpPr>
        <p:spPr>
          <a:xfrm>
            <a:off x="3707904" y="3284984"/>
            <a:ext cx="792088" cy="360040"/>
          </a:xfrm>
          <a:prstGeom prst="roundRect">
            <a:avLst/>
          </a:prstGeom>
          <a:solidFill>
            <a:srgbClr val="325FAF"/>
          </a:soli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smtClean="0">
                <a:ln>
                  <a:noFill/>
                </a:ln>
                <a:solidFill>
                  <a:srgbClr val="FFFFFF"/>
                </a:solidFill>
                <a:effectLst/>
                <a:uLnTx/>
                <a:uFillTx/>
                <a:latin typeface="Arial"/>
                <a:ea typeface="+mn-ea"/>
                <a:cs typeface="+mn-cs"/>
              </a:rPr>
              <a:t>Data transfer engine</a:t>
            </a:r>
            <a:endParaRPr kumimoji="0" lang="en-US" sz="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ular Callout 10"/>
          <p:cNvSpPr/>
          <p:nvPr/>
        </p:nvSpPr>
        <p:spPr>
          <a:xfrm>
            <a:off x="5364088" y="3717032"/>
            <a:ext cx="1728192" cy="576064"/>
          </a:xfrm>
          <a:prstGeom prst="wedgeRectCallout">
            <a:avLst>
              <a:gd name="adj1" fmla="val -19283"/>
              <a:gd name="adj2" fmla="val -146745"/>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smtClean="0">
                <a:solidFill>
                  <a:schemeClr val="tx1"/>
                </a:solidFill>
              </a:rPr>
              <a:t>access with UNICORE</a:t>
            </a:r>
            <a:endParaRPr lang="en-GB" sz="1050">
              <a:solidFill>
                <a:schemeClr val="tx1"/>
              </a:solidFill>
            </a:endParaRPr>
          </a:p>
        </p:txBody>
      </p:sp>
      <p:sp>
        <p:nvSpPr>
          <p:cNvPr id="12" name="Rectangular Callout 11"/>
          <p:cNvSpPr/>
          <p:nvPr/>
        </p:nvSpPr>
        <p:spPr>
          <a:xfrm>
            <a:off x="467544" y="4005064"/>
            <a:ext cx="4536504" cy="2304256"/>
          </a:xfrm>
          <a:prstGeom prst="wedgeRectCallout">
            <a:avLst>
              <a:gd name="adj1" fmla="val -20368"/>
              <a:gd name="adj2" fmla="val -72653"/>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en-US" sz="1200" smtClean="0">
                <a:solidFill>
                  <a:srgbClr val="00B050"/>
                </a:solidFill>
              </a:rPr>
              <a:t>Quantum Chemical Calculations</a:t>
            </a:r>
          </a:p>
          <a:p>
            <a:pPr marL="625475" lvl="1" indent="-168275"/>
            <a:r>
              <a:rPr lang="en-US" sz="1100" smtClean="0">
                <a:solidFill>
                  <a:srgbClr val="00B050"/>
                </a:solidFill>
              </a:rPr>
              <a:t>based on approximated solutions of the Schrödinger equation</a:t>
            </a:r>
          </a:p>
          <a:p>
            <a:pPr marL="625475" lvl="1" indent="-168275"/>
            <a:r>
              <a:rPr lang="en-US" sz="1100" smtClean="0">
                <a:solidFill>
                  <a:srgbClr val="00B050"/>
                </a:solidFill>
              </a:rPr>
              <a:t>Average scalability</a:t>
            </a:r>
          </a:p>
          <a:p>
            <a:pPr marL="625475" lvl="1" indent="-168275"/>
            <a:r>
              <a:rPr lang="en-US" sz="1100" smtClean="0">
                <a:solidFill>
                  <a:srgbClr val="00B050"/>
                </a:solidFill>
              </a:rPr>
              <a:t>Gaussian, NWChem, Turbomole, …</a:t>
            </a:r>
          </a:p>
          <a:p>
            <a:pPr marL="180975" indent="-180975"/>
            <a:r>
              <a:rPr lang="en-US" sz="1200" smtClean="0">
                <a:solidFill>
                  <a:schemeClr val="accent6">
                    <a:lumMod val="75000"/>
                  </a:schemeClr>
                </a:solidFill>
              </a:rPr>
              <a:t>Molecular Dynamics</a:t>
            </a:r>
          </a:p>
          <a:p>
            <a:pPr marL="625475" lvl="1" indent="-168275"/>
            <a:r>
              <a:rPr lang="en-US" sz="1100" smtClean="0">
                <a:solidFill>
                  <a:schemeClr val="accent6">
                    <a:lumMod val="75000"/>
                  </a:schemeClr>
                </a:solidFill>
              </a:rPr>
              <a:t>based on forcefields describing molecular interactions</a:t>
            </a:r>
          </a:p>
          <a:p>
            <a:pPr marL="625475" lvl="1" indent="-168275"/>
            <a:r>
              <a:rPr lang="en-US" sz="1100" smtClean="0">
                <a:solidFill>
                  <a:schemeClr val="accent6">
                    <a:lumMod val="75000"/>
                  </a:schemeClr>
                </a:solidFill>
              </a:rPr>
              <a:t>Good scalability</a:t>
            </a:r>
          </a:p>
          <a:p>
            <a:pPr marL="625475" lvl="1" indent="-168275"/>
            <a:r>
              <a:rPr lang="en-US" sz="1100" smtClean="0">
                <a:solidFill>
                  <a:schemeClr val="accent6">
                    <a:lumMod val="75000"/>
                  </a:schemeClr>
                </a:solidFill>
              </a:rPr>
              <a:t>Gromacs, NWChem, Amber, …</a:t>
            </a:r>
          </a:p>
          <a:p>
            <a:pPr marL="180975" indent="-180975"/>
            <a:r>
              <a:rPr lang="en-US" sz="1200" smtClean="0">
                <a:solidFill>
                  <a:srgbClr val="7030A0"/>
                </a:solidFill>
              </a:rPr>
              <a:t>Docking</a:t>
            </a:r>
          </a:p>
          <a:p>
            <a:pPr marL="625475" lvl="1" indent="-168275"/>
            <a:r>
              <a:rPr lang="en-US" sz="1100" smtClean="0">
                <a:solidFill>
                  <a:srgbClr val="7030A0"/>
                </a:solidFill>
              </a:rPr>
              <a:t>Based on simplified forcefields</a:t>
            </a:r>
          </a:p>
          <a:p>
            <a:pPr marL="625475" lvl="1" indent="-168275"/>
            <a:r>
              <a:rPr lang="en-US" sz="1100" smtClean="0">
                <a:solidFill>
                  <a:srgbClr val="7030A0"/>
                </a:solidFill>
              </a:rPr>
              <a:t>Excellent scalability</a:t>
            </a:r>
          </a:p>
          <a:p>
            <a:pPr marL="625475" lvl="1" indent="-168275"/>
            <a:r>
              <a:rPr lang="en-US" sz="1100" smtClean="0">
                <a:solidFill>
                  <a:srgbClr val="7030A0"/>
                </a:solidFill>
              </a:rPr>
              <a:t>CADDSuite, FlexX, …</a:t>
            </a:r>
          </a:p>
        </p:txBody>
      </p:sp>
      <p:sp>
        <p:nvSpPr>
          <p:cNvPr id="13" name="Rectangular Callout 12"/>
          <p:cNvSpPr/>
          <p:nvPr/>
        </p:nvSpPr>
        <p:spPr>
          <a:xfrm>
            <a:off x="395536" y="1844824"/>
            <a:ext cx="1287760" cy="495672"/>
          </a:xfrm>
          <a:prstGeom prst="wedgeRectCallout">
            <a:avLst>
              <a:gd name="adj1" fmla="val 92118"/>
              <a:gd name="adj2" fmla="val 35475"/>
            </a:avLst>
          </a:prstGeom>
          <a:solidFill>
            <a:schemeClr val="bg1"/>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en-US" sz="1200" smtClean="0">
                <a:solidFill>
                  <a:schemeClr val="tx1"/>
                </a:solidFill>
              </a:rPr>
              <a:t>Authentication</a:t>
            </a:r>
            <a:endParaRPr lang="en-US" sz="1100" smtClean="0">
              <a:solidFill>
                <a:schemeClr val="tx1"/>
              </a:solidFill>
            </a:endParaRPr>
          </a:p>
        </p:txBody>
      </p:sp>
      <p:pic>
        <p:nvPicPr>
          <p:cNvPr id="14" name="Picture 2" descr="C:\Users\jk\Documents\MANUSCRIPTS\manuscript JGridComputing\pics\MDPortle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1052736"/>
            <a:ext cx="7290556" cy="474134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jk\Documents\MANUSCRIPTS\manuscript JGridComputing\pics\MDPortletSubmit.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3808" y="1556792"/>
            <a:ext cx="3054322" cy="567744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smtClean="0"/>
              <a:t>Tools for resource &amp; service operation</a:t>
            </a:r>
            <a:endParaRPr lang="en-GB" sz="3600"/>
          </a:p>
        </p:txBody>
      </p:sp>
      <p:sp>
        <p:nvSpPr>
          <p:cNvPr id="6" name="Content Placeholder 2"/>
          <p:cNvSpPr>
            <a:spLocks noGrp="1"/>
          </p:cNvSpPr>
          <p:nvPr>
            <p:ph idx="1"/>
          </p:nvPr>
        </p:nvSpPr>
        <p:spPr>
          <a:xfrm>
            <a:off x="5724128" y="2492896"/>
            <a:ext cx="3600400" cy="2005683"/>
          </a:xfrm>
        </p:spPr>
        <p:txBody>
          <a:bodyPr>
            <a:noAutofit/>
          </a:bodyPr>
          <a:lstStyle/>
          <a:p>
            <a:pPr marL="177800" indent="-177800">
              <a:buNone/>
            </a:pPr>
            <a:r>
              <a:rPr lang="en-GB" sz="2000" b="1" u="sng" smtClean="0"/>
              <a:t>EGI offers:</a:t>
            </a:r>
          </a:p>
          <a:p>
            <a:pPr marL="177800" indent="-177800"/>
            <a:r>
              <a:rPr lang="en-GB" sz="2000" smtClean="0"/>
              <a:t>Service catalogue</a:t>
            </a:r>
          </a:p>
          <a:p>
            <a:pPr marL="177800" indent="-177800"/>
            <a:r>
              <a:rPr lang="en-GB" sz="2000" smtClean="0"/>
              <a:t>Service Availability Monitor (+test probes)</a:t>
            </a:r>
          </a:p>
          <a:p>
            <a:pPr marL="177800" indent="-177800"/>
            <a:r>
              <a:rPr lang="en-GB" sz="2000" smtClean="0"/>
              <a:t>Helpdesk</a:t>
            </a:r>
          </a:p>
          <a:p>
            <a:pPr marL="177800" indent="-177800"/>
            <a:r>
              <a:rPr lang="en-GB" sz="2000" smtClean="0"/>
              <a:t>Accounting system</a:t>
            </a:r>
            <a:endParaRPr lang="en-GB" sz="1800" smtClean="0"/>
          </a:p>
          <a:p>
            <a:pPr marL="177800" indent="-177800"/>
            <a:r>
              <a:rPr lang="en-GB" sz="2000" smtClean="0"/>
              <a:t>Operations portal</a:t>
            </a:r>
            <a:endParaRPr lang="en-GB" sz="1800"/>
          </a:p>
        </p:txBody>
      </p:sp>
      <p:sp>
        <p:nvSpPr>
          <p:cNvPr id="5"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12</a:t>
            </a:fld>
            <a:endParaRPr lang="en-US" dirty="0"/>
          </a:p>
        </p:txBody>
      </p:sp>
      <p:sp>
        <p:nvSpPr>
          <p:cNvPr id="7" name="TextBox 6"/>
          <p:cNvSpPr txBox="1"/>
          <p:nvPr/>
        </p:nvSpPr>
        <p:spPr>
          <a:xfrm>
            <a:off x="107504" y="1124744"/>
            <a:ext cx="4775859" cy="369332"/>
          </a:xfrm>
          <a:prstGeom prst="rect">
            <a:avLst/>
          </a:prstGeom>
          <a:noFill/>
        </p:spPr>
        <p:txBody>
          <a:bodyPr wrap="none" rtlCol="0">
            <a:spAutoFit/>
          </a:bodyPr>
          <a:lstStyle/>
          <a:p>
            <a:r>
              <a:rPr lang="en-GB" i="1" smtClean="0">
                <a:solidFill>
                  <a:srgbClr val="FF0000"/>
                </a:solidFill>
              </a:rPr>
              <a:t>To operate computers and software realibly...</a:t>
            </a:r>
            <a:endParaRPr lang="en-GB" i="1">
              <a:solidFill>
                <a:srgbClr val="FF0000"/>
              </a:solidFill>
            </a:endParaRPr>
          </a:p>
        </p:txBody>
      </p:sp>
      <p:grpSp>
        <p:nvGrpSpPr>
          <p:cNvPr id="27" name="Group 26"/>
          <p:cNvGrpSpPr/>
          <p:nvPr/>
        </p:nvGrpSpPr>
        <p:grpSpPr>
          <a:xfrm>
            <a:off x="192001" y="1484784"/>
            <a:ext cx="5532127" cy="4464496"/>
            <a:chOff x="190379" y="1772816"/>
            <a:chExt cx="4813669" cy="4171742"/>
          </a:xfrm>
        </p:grpSpPr>
        <p:pic>
          <p:nvPicPr>
            <p:cNvPr id="49" name="Picture 2" descr="http://t3.gstatic.com/images?q=tbn:ANd9GcRxZirNJaDSMBgCW8ttLiaq-lmmv6bSeXrnnzndTBhfMqJ4ELS7B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3286725"/>
              <a:ext cx="936104" cy="936105"/>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Rounded Rectangle 21"/>
            <p:cNvSpPr/>
            <p:nvPr/>
          </p:nvSpPr>
          <p:spPr>
            <a:xfrm>
              <a:off x="510838" y="4797152"/>
              <a:ext cx="2376264"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rPr>
                <a:t>Local NGIs</a:t>
              </a:r>
            </a:p>
            <a:p>
              <a:pPr algn="ctr"/>
              <a:endParaRPr lang="en-GB" sz="2800">
                <a:solidFill>
                  <a:schemeClr val="tx1"/>
                </a:solidFill>
              </a:endParaRPr>
            </a:p>
          </p:txBody>
        </p:sp>
        <p:sp>
          <p:nvSpPr>
            <p:cNvPr id="23" name="Oval 22"/>
            <p:cNvSpPr/>
            <p:nvPr/>
          </p:nvSpPr>
          <p:spPr>
            <a:xfrm>
              <a:off x="366822" y="1844824"/>
              <a:ext cx="2664296" cy="223224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2000" smtClean="0">
                <a:solidFill>
                  <a:schemeClr val="tx1"/>
                </a:solidFill>
              </a:endParaRPr>
            </a:p>
          </p:txBody>
        </p:sp>
        <p:pic>
          <p:nvPicPr>
            <p:cNvPr id="24" name="Picture 1"/>
            <p:cNvPicPr>
              <a:picLocks noChangeAspect="1" noChangeArrowheads="1"/>
            </p:cNvPicPr>
            <p:nvPr/>
          </p:nvPicPr>
          <p:blipFill>
            <a:blip r:embed="rId3" cstate="print"/>
            <a:srcRect/>
            <a:stretch>
              <a:fillRect/>
            </a:stretch>
          </p:blipFill>
          <p:spPr bwMode="auto">
            <a:xfrm>
              <a:off x="582846" y="5264553"/>
              <a:ext cx="600623" cy="468703"/>
            </a:xfrm>
            <a:prstGeom prst="rect">
              <a:avLst/>
            </a:prstGeom>
            <a:noFill/>
            <a:ln w="9525">
              <a:noFill/>
              <a:miter lim="800000"/>
              <a:headEnd/>
              <a:tailEnd/>
            </a:ln>
          </p:spPr>
        </p:pic>
        <p:sp>
          <p:nvSpPr>
            <p:cNvPr id="25" name="Rounded Rectangle 24"/>
            <p:cNvSpPr/>
            <p:nvPr/>
          </p:nvSpPr>
          <p:spPr>
            <a:xfrm>
              <a:off x="1230918" y="3429000"/>
              <a:ext cx="576064" cy="28803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smtClean="0"/>
                <a:t>Service</a:t>
              </a:r>
              <a:endParaRPr lang="en-GB" sz="1600"/>
            </a:p>
          </p:txBody>
        </p:sp>
        <p:cxnSp>
          <p:nvCxnSpPr>
            <p:cNvPr id="30" name="Straight Arrow Connector 29"/>
            <p:cNvCxnSpPr>
              <a:stCxn id="25" idx="2"/>
            </p:cNvCxnSpPr>
            <p:nvPr/>
          </p:nvCxnSpPr>
          <p:spPr>
            <a:xfrm>
              <a:off x="1518950" y="3717032"/>
              <a:ext cx="0" cy="1008112"/>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34366" y="2852936"/>
              <a:ext cx="576064" cy="28803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smtClean="0"/>
                <a:t>Service</a:t>
              </a:r>
              <a:endParaRPr lang="en-GB" sz="1600"/>
            </a:p>
          </p:txBody>
        </p:sp>
        <p:sp>
          <p:nvSpPr>
            <p:cNvPr id="33" name="Rounded Rectangle 32"/>
            <p:cNvSpPr/>
            <p:nvPr/>
          </p:nvSpPr>
          <p:spPr>
            <a:xfrm>
              <a:off x="1734974" y="2780928"/>
              <a:ext cx="576064" cy="2880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smtClean="0"/>
                <a:t>Service</a:t>
              </a:r>
              <a:endParaRPr lang="en-GB" sz="1600"/>
            </a:p>
          </p:txBody>
        </p:sp>
        <p:sp>
          <p:nvSpPr>
            <p:cNvPr id="34" name="Rounded Rectangle 33"/>
            <p:cNvSpPr/>
            <p:nvPr/>
          </p:nvSpPr>
          <p:spPr>
            <a:xfrm>
              <a:off x="2167022" y="3284984"/>
              <a:ext cx="576064" cy="28803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smtClean="0"/>
                <a:t>Service</a:t>
              </a:r>
              <a:endParaRPr lang="en-GB" sz="1600"/>
            </a:p>
          </p:txBody>
        </p:sp>
        <p:cxnSp>
          <p:nvCxnSpPr>
            <p:cNvPr id="36" name="Straight Arrow Connector 35"/>
            <p:cNvCxnSpPr>
              <a:stCxn id="31" idx="2"/>
            </p:cNvCxnSpPr>
            <p:nvPr/>
          </p:nvCxnSpPr>
          <p:spPr>
            <a:xfrm>
              <a:off x="1122398" y="3140968"/>
              <a:ext cx="0" cy="1584176"/>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2"/>
            </p:cNvCxnSpPr>
            <p:nvPr/>
          </p:nvCxnSpPr>
          <p:spPr>
            <a:xfrm>
              <a:off x="2023006" y="3068960"/>
              <a:ext cx="0" cy="1656184"/>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p:cNvCxnSpPr>
            <p:nvPr/>
          </p:nvCxnSpPr>
          <p:spPr>
            <a:xfrm>
              <a:off x="2455054" y="3573016"/>
              <a:ext cx="0" cy="1152128"/>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90379" y="3895888"/>
              <a:ext cx="932019" cy="891543"/>
            </a:xfrm>
            <a:prstGeom prst="rect">
              <a:avLst/>
            </a:prstGeom>
            <a:noFill/>
          </p:spPr>
          <p:txBody>
            <a:bodyPr wrap="none" rtlCol="0">
              <a:spAutoFit/>
            </a:bodyPr>
            <a:lstStyle/>
            <a:p>
              <a:pPr algn="r"/>
              <a:r>
                <a:rPr lang="en-GB" sz="1400" i="1" smtClean="0"/>
                <a:t>Registry</a:t>
              </a:r>
            </a:p>
            <a:p>
              <a:pPr algn="r"/>
              <a:r>
                <a:rPr lang="en-GB" sz="1400" i="1" smtClean="0"/>
                <a:t>Accounting</a:t>
              </a:r>
            </a:p>
            <a:p>
              <a:pPr algn="r"/>
              <a:r>
                <a:rPr lang="en-GB" sz="1400" i="1" smtClean="0"/>
                <a:t>Monitoring</a:t>
              </a:r>
            </a:p>
            <a:p>
              <a:pPr algn="r"/>
              <a:r>
                <a:rPr lang="en-GB" sz="1400" i="1" smtClean="0"/>
                <a:t>Heldesk</a:t>
              </a:r>
              <a:endParaRPr lang="en-GB" sz="1400" i="1"/>
            </a:p>
          </p:txBody>
        </p:sp>
        <p:sp>
          <p:nvSpPr>
            <p:cNvPr id="45" name="Rectangle 44"/>
            <p:cNvSpPr/>
            <p:nvPr/>
          </p:nvSpPr>
          <p:spPr>
            <a:xfrm>
              <a:off x="726862" y="1918573"/>
              <a:ext cx="1944216" cy="661467"/>
            </a:xfrm>
            <a:prstGeom prst="rect">
              <a:avLst/>
            </a:prstGeom>
          </p:spPr>
          <p:txBody>
            <a:bodyPr wrap="square">
              <a:spAutoFit/>
            </a:bodyPr>
            <a:lstStyle/>
            <a:p>
              <a:pPr algn="ctr"/>
              <a:r>
                <a:rPr lang="en-GB" sz="2000" smtClean="0"/>
                <a:t>Research institutes</a:t>
              </a:r>
            </a:p>
          </p:txBody>
        </p:sp>
        <p:sp>
          <p:nvSpPr>
            <p:cNvPr id="46" name="Rectangle 45"/>
            <p:cNvSpPr/>
            <p:nvPr/>
          </p:nvSpPr>
          <p:spPr>
            <a:xfrm>
              <a:off x="2815094" y="1772816"/>
              <a:ext cx="998484" cy="4171742"/>
            </a:xfrm>
            <a:prstGeom prst="rect">
              <a:avLst/>
            </a:prstGeom>
            <a:gradFill>
              <a:gsLst>
                <a:gs pos="64999">
                  <a:schemeClr val="accent6">
                    <a:lumMod val="75000"/>
                  </a:schemeClr>
                </a:gs>
                <a:gs pos="100000">
                  <a:schemeClr val="tx2">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47" name="TextBox 46"/>
            <p:cNvSpPr txBox="1"/>
            <p:nvPr/>
          </p:nvSpPr>
          <p:spPr>
            <a:xfrm>
              <a:off x="2965359" y="2206605"/>
              <a:ext cx="785563" cy="488910"/>
            </a:xfrm>
            <a:prstGeom prst="rect">
              <a:avLst/>
            </a:prstGeom>
            <a:noFill/>
          </p:spPr>
          <p:txBody>
            <a:bodyPr wrap="none" rtlCol="0">
              <a:spAutoFit/>
            </a:bodyPr>
            <a:lstStyle/>
            <a:p>
              <a:r>
                <a:rPr lang="en-GB" sz="1400" i="1" smtClean="0"/>
                <a:t>Scientific</a:t>
              </a:r>
              <a:br>
                <a:rPr lang="en-GB" sz="1400" i="1" smtClean="0"/>
              </a:br>
              <a:r>
                <a:rPr lang="en-GB" sz="1400" i="1" smtClean="0"/>
                <a:t>services</a:t>
              </a:r>
              <a:endParaRPr lang="en-GB" sz="1400" i="1"/>
            </a:p>
          </p:txBody>
        </p:sp>
        <p:sp>
          <p:nvSpPr>
            <p:cNvPr id="48" name="TextBox 47"/>
            <p:cNvSpPr txBox="1"/>
            <p:nvPr/>
          </p:nvSpPr>
          <p:spPr>
            <a:xfrm>
              <a:off x="2799154" y="5042163"/>
              <a:ext cx="1077081" cy="488910"/>
            </a:xfrm>
            <a:prstGeom prst="rect">
              <a:avLst/>
            </a:prstGeom>
            <a:noFill/>
          </p:spPr>
          <p:txBody>
            <a:bodyPr wrap="none" rtlCol="0">
              <a:spAutoFit/>
            </a:bodyPr>
            <a:lstStyle/>
            <a:p>
              <a:pPr algn="ctr"/>
              <a:r>
                <a:rPr lang="en-GB" sz="1400" i="1" smtClean="0"/>
                <a:t>Infrastructure</a:t>
              </a:r>
              <a:br>
                <a:rPr lang="en-GB" sz="1400" i="1" smtClean="0"/>
              </a:br>
              <a:r>
                <a:rPr lang="en-GB" sz="1400" i="1" smtClean="0"/>
                <a:t>services</a:t>
              </a:r>
              <a:endParaRPr lang="en-GB" sz="1400" i="1"/>
            </a:p>
          </p:txBody>
        </p:sp>
        <p:sp>
          <p:nvSpPr>
            <p:cNvPr id="50" name="Rectangle 49"/>
            <p:cNvSpPr/>
            <p:nvPr/>
          </p:nvSpPr>
          <p:spPr>
            <a:xfrm>
              <a:off x="3419872" y="2780928"/>
              <a:ext cx="648072" cy="10801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smtClean="0"/>
                <a:t>Community portals</a:t>
              </a:r>
              <a:endParaRPr lang="en-GB" sz="1200"/>
            </a:p>
          </p:txBody>
        </p:sp>
        <p:sp>
          <p:nvSpPr>
            <p:cNvPr id="26" name="Rectangle 25"/>
            <p:cNvSpPr/>
            <p:nvPr/>
          </p:nvSpPr>
          <p:spPr>
            <a:xfrm>
              <a:off x="3419872" y="3933056"/>
              <a:ext cx="648072" cy="10801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smtClean="0"/>
                <a:t>Operation portals</a:t>
              </a:r>
              <a:endParaRPr lang="en-GB"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buNone/>
            </a:pPr>
            <a:endParaRPr lang="en-GB" sz="4400" smtClean="0"/>
          </a:p>
          <a:p>
            <a:pPr algn="ctr">
              <a:buNone/>
            </a:pPr>
            <a:r>
              <a:rPr lang="en-GB" sz="4400" smtClean="0"/>
              <a:t>Recent initiatives 1:</a:t>
            </a:r>
          </a:p>
          <a:p>
            <a:pPr algn="ctr">
              <a:buNone/>
            </a:pPr>
            <a:r>
              <a:rPr lang="en-GB" sz="4400" smtClean="0"/>
              <a:t>EGI-EUDAT-PRACE pilots</a:t>
            </a:r>
            <a:endParaRPr lang="en-GB" sz="4400"/>
          </a:p>
        </p:txBody>
      </p:sp>
      <p:sp>
        <p:nvSpPr>
          <p:cNvPr id="4"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13</a:t>
            </a:fld>
            <a:endParaRPr lang="en-GB" sz="1200">
              <a:solidFill>
                <a:schemeClr val="bg1"/>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81940" y="1958928"/>
            <a:ext cx="8633460" cy="1295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Client tools</a:t>
            </a:r>
            <a:endParaRPr lang="en-US" sz="1400" dirty="0">
              <a:solidFill>
                <a:schemeClr val="tx1"/>
              </a:solidFill>
            </a:endParaRPr>
          </a:p>
        </p:txBody>
      </p:sp>
      <p:sp>
        <p:nvSpPr>
          <p:cNvPr id="17" name="Rounded Rectangle 16"/>
          <p:cNvSpPr/>
          <p:nvPr/>
        </p:nvSpPr>
        <p:spPr>
          <a:xfrm>
            <a:off x="4865370" y="2105969"/>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FTS3</a:t>
            </a:r>
            <a:endParaRPr lang="en-US" sz="1400" dirty="0"/>
          </a:p>
        </p:txBody>
      </p:sp>
      <p:sp>
        <p:nvSpPr>
          <p:cNvPr id="18" name="Rounded Rectangle 17"/>
          <p:cNvSpPr/>
          <p:nvPr/>
        </p:nvSpPr>
        <p:spPr>
          <a:xfrm>
            <a:off x="6617970" y="2105969"/>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GlobusOnline.eu</a:t>
            </a:r>
            <a:endParaRPr lang="en-US" sz="1400" dirty="0"/>
          </a:p>
        </p:txBody>
      </p:sp>
      <p:sp>
        <p:nvSpPr>
          <p:cNvPr id="19" name="Rounded Rectangle 18"/>
          <p:cNvSpPr/>
          <p:nvPr/>
        </p:nvSpPr>
        <p:spPr>
          <a:xfrm>
            <a:off x="281940" y="3330528"/>
            <a:ext cx="8633460" cy="1447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Protocols</a:t>
            </a:r>
            <a:endParaRPr lang="en-US" sz="1400" dirty="0">
              <a:solidFill>
                <a:schemeClr val="tx1"/>
              </a:solidFill>
            </a:endParaRPr>
          </a:p>
        </p:txBody>
      </p:sp>
      <p:sp>
        <p:nvSpPr>
          <p:cNvPr id="28" name="Rounded Rectangle 27"/>
          <p:cNvSpPr/>
          <p:nvPr/>
        </p:nvSpPr>
        <p:spPr>
          <a:xfrm>
            <a:off x="304800" y="4854528"/>
            <a:ext cx="8633460" cy="609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solidFill>
                  <a:schemeClr val="tx1"/>
                </a:solidFill>
              </a:rPr>
              <a:t>Middlewares</a:t>
            </a:r>
            <a:endParaRPr lang="en-US" sz="1400" dirty="0">
              <a:solidFill>
                <a:schemeClr val="tx1"/>
              </a:solidFill>
            </a:endParaRPr>
          </a:p>
        </p:txBody>
      </p:sp>
      <p:sp>
        <p:nvSpPr>
          <p:cNvPr id="29" name="Rounded Rectangle 28"/>
          <p:cNvSpPr/>
          <p:nvPr/>
        </p:nvSpPr>
        <p:spPr>
          <a:xfrm>
            <a:off x="6629400" y="4930728"/>
            <a:ext cx="1202254"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iRODS</a:t>
            </a:r>
            <a:r>
              <a:rPr lang="en-US" sz="1400" dirty="0" smtClean="0"/>
              <a:t>/Griffin</a:t>
            </a:r>
            <a:endParaRPr lang="en-US" sz="1400" dirty="0"/>
          </a:p>
        </p:txBody>
      </p:sp>
      <p:sp>
        <p:nvSpPr>
          <p:cNvPr id="30" name="Rounded Rectangle 29"/>
          <p:cNvSpPr/>
          <p:nvPr/>
        </p:nvSpPr>
        <p:spPr>
          <a:xfrm>
            <a:off x="5579546" y="4928141"/>
            <a:ext cx="821156"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dCache</a:t>
            </a:r>
            <a:endParaRPr lang="en-US" sz="1400" dirty="0"/>
          </a:p>
        </p:txBody>
      </p:sp>
      <p:sp>
        <p:nvSpPr>
          <p:cNvPr id="32" name="Rounded Rectangle 31"/>
          <p:cNvSpPr/>
          <p:nvPr/>
        </p:nvSpPr>
        <p:spPr>
          <a:xfrm>
            <a:off x="4343400" y="3482928"/>
            <a:ext cx="2362200" cy="687003"/>
          </a:xfrm>
          <a:prstGeom prst="roundRect">
            <a:avLst/>
          </a:prstGeom>
          <a:solidFill>
            <a:srgbClr val="00B0F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SRM</a:t>
            </a:r>
            <a:endParaRPr lang="en-US" sz="1400" dirty="0"/>
          </a:p>
        </p:txBody>
      </p:sp>
      <p:sp>
        <p:nvSpPr>
          <p:cNvPr id="21" name="Rounded Rectangle 20"/>
          <p:cNvSpPr/>
          <p:nvPr/>
        </p:nvSpPr>
        <p:spPr>
          <a:xfrm>
            <a:off x="4953000" y="3597428"/>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GridFTP</a:t>
            </a:r>
            <a:r>
              <a:rPr lang="en-US" sz="1400" dirty="0" smtClean="0"/>
              <a:t>/FTP</a:t>
            </a:r>
            <a:endParaRPr lang="en-US" sz="1400" dirty="0"/>
          </a:p>
        </p:txBody>
      </p:sp>
      <p:sp>
        <p:nvSpPr>
          <p:cNvPr id="22" name="Rounded Rectangle 21"/>
          <p:cNvSpPr/>
          <p:nvPr/>
        </p:nvSpPr>
        <p:spPr>
          <a:xfrm>
            <a:off x="6934200" y="3558326"/>
            <a:ext cx="1600200" cy="4580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http/</a:t>
            </a:r>
            <a:r>
              <a:rPr lang="en-US" sz="1400" dirty="0" err="1" smtClean="0"/>
              <a:t>webdav</a:t>
            </a:r>
            <a:endParaRPr lang="en-US" sz="1400" dirty="0"/>
          </a:p>
        </p:txBody>
      </p:sp>
      <p:sp>
        <p:nvSpPr>
          <p:cNvPr id="33" name="Rounded Rectangle 32"/>
          <p:cNvSpPr/>
          <p:nvPr/>
        </p:nvSpPr>
        <p:spPr>
          <a:xfrm>
            <a:off x="3112770" y="2643926"/>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UberFTP</a:t>
            </a:r>
            <a:endParaRPr lang="en-US" sz="1400" dirty="0"/>
          </a:p>
        </p:txBody>
      </p:sp>
      <p:sp>
        <p:nvSpPr>
          <p:cNvPr id="34" name="Rounded Rectangle 33"/>
          <p:cNvSpPr/>
          <p:nvPr/>
        </p:nvSpPr>
        <p:spPr>
          <a:xfrm>
            <a:off x="4876800" y="2643926"/>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Globus-</a:t>
            </a:r>
            <a:r>
              <a:rPr lang="en-US" sz="1400" dirty="0" err="1" smtClean="0"/>
              <a:t>url</a:t>
            </a:r>
            <a:r>
              <a:rPr lang="en-US" sz="1400" dirty="0" smtClean="0"/>
              <a:t>-copy</a:t>
            </a:r>
            <a:endParaRPr lang="en-US" sz="1400" dirty="0"/>
          </a:p>
        </p:txBody>
      </p:sp>
      <p:sp>
        <p:nvSpPr>
          <p:cNvPr id="36" name="Rounded Rectangle 35"/>
          <p:cNvSpPr/>
          <p:nvPr/>
        </p:nvSpPr>
        <p:spPr>
          <a:xfrm>
            <a:off x="6629400" y="2644728"/>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EUDAT File Manager</a:t>
            </a:r>
            <a:endParaRPr lang="en-US" sz="1400" dirty="0"/>
          </a:p>
        </p:txBody>
      </p:sp>
      <p:sp>
        <p:nvSpPr>
          <p:cNvPr id="39" name="Rounded Rectangle 38"/>
          <p:cNvSpPr/>
          <p:nvPr/>
        </p:nvSpPr>
        <p:spPr>
          <a:xfrm>
            <a:off x="2362200" y="4929926"/>
            <a:ext cx="1092958" cy="45800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QosCosGrid</a:t>
            </a:r>
            <a:endParaRPr lang="en-US" sz="1400" dirty="0"/>
          </a:p>
        </p:txBody>
      </p:sp>
      <p:sp>
        <p:nvSpPr>
          <p:cNvPr id="35" name="Rounded Rectangle 34"/>
          <p:cNvSpPr/>
          <p:nvPr/>
        </p:nvSpPr>
        <p:spPr>
          <a:xfrm>
            <a:off x="6934200" y="4244126"/>
            <a:ext cx="1600200" cy="4580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dCache</a:t>
            </a:r>
            <a:r>
              <a:rPr lang="en-US" sz="1400" dirty="0" smtClean="0"/>
              <a:t> (</a:t>
            </a:r>
            <a:r>
              <a:rPr lang="en-US" sz="1400" dirty="0" err="1" smtClean="0"/>
              <a:t>dcap</a:t>
            </a:r>
            <a:r>
              <a:rPr lang="en-US" sz="1400" dirty="0" smtClean="0"/>
              <a:t>)</a:t>
            </a:r>
            <a:endParaRPr lang="en-US" sz="1400" dirty="0"/>
          </a:p>
        </p:txBody>
      </p:sp>
      <p:sp>
        <p:nvSpPr>
          <p:cNvPr id="37" name="Rounded Rectangle 36"/>
          <p:cNvSpPr/>
          <p:nvPr/>
        </p:nvSpPr>
        <p:spPr>
          <a:xfrm>
            <a:off x="5029200" y="4244928"/>
            <a:ext cx="1600200" cy="45800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XROOT (</a:t>
            </a:r>
            <a:r>
              <a:rPr lang="en-US" sz="1400" dirty="0" err="1" smtClean="0"/>
              <a:t>rfio</a:t>
            </a:r>
            <a:r>
              <a:rPr lang="en-US" sz="1400" dirty="0" smtClean="0"/>
              <a:t>)</a:t>
            </a:r>
            <a:endParaRPr lang="en-US" sz="1400" dirty="0"/>
          </a:p>
        </p:txBody>
      </p:sp>
      <p:sp>
        <p:nvSpPr>
          <p:cNvPr id="41" name="Rounded Rectangle 40"/>
          <p:cNvSpPr/>
          <p:nvPr/>
        </p:nvSpPr>
        <p:spPr>
          <a:xfrm>
            <a:off x="8001000" y="4929926"/>
            <a:ext cx="821156" cy="45800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XROOT</a:t>
            </a:r>
            <a:endParaRPr lang="en-US" sz="1400" dirty="0"/>
          </a:p>
        </p:txBody>
      </p:sp>
      <p:sp>
        <p:nvSpPr>
          <p:cNvPr id="42" name="Rounded Rectangle 41"/>
          <p:cNvSpPr/>
          <p:nvPr/>
        </p:nvSpPr>
        <p:spPr>
          <a:xfrm>
            <a:off x="4605990" y="4930728"/>
            <a:ext cx="821156"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DPM</a:t>
            </a:r>
            <a:endParaRPr lang="en-US" sz="1400" dirty="0"/>
          </a:p>
        </p:txBody>
      </p:sp>
      <p:sp>
        <p:nvSpPr>
          <p:cNvPr id="40" name="Rounded Rectangle 39"/>
          <p:cNvSpPr/>
          <p:nvPr/>
        </p:nvSpPr>
        <p:spPr>
          <a:xfrm>
            <a:off x="3112770" y="2111328"/>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EUDAT Data Staging Service</a:t>
            </a:r>
            <a:endParaRPr lang="en-US" sz="1400" dirty="0"/>
          </a:p>
        </p:txBody>
      </p:sp>
      <p:sp>
        <p:nvSpPr>
          <p:cNvPr id="43" name="Rounded Rectangle 42"/>
          <p:cNvSpPr/>
          <p:nvPr/>
        </p:nvSpPr>
        <p:spPr>
          <a:xfrm>
            <a:off x="3657600" y="4929926"/>
            <a:ext cx="821156"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Globus</a:t>
            </a:r>
            <a:endParaRPr lang="en-US" sz="1400" dirty="0"/>
          </a:p>
        </p:txBody>
      </p:sp>
      <p:sp>
        <p:nvSpPr>
          <p:cNvPr id="38" name="Rounded Rectangle 37"/>
          <p:cNvSpPr/>
          <p:nvPr/>
        </p:nvSpPr>
        <p:spPr>
          <a:xfrm>
            <a:off x="251520" y="1188507"/>
            <a:ext cx="8633460" cy="5865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Communities</a:t>
            </a:r>
            <a:endParaRPr lang="en-US" sz="1400" dirty="0">
              <a:solidFill>
                <a:schemeClr val="tx1"/>
              </a:solidFill>
            </a:endParaRPr>
          </a:p>
        </p:txBody>
      </p:sp>
      <p:sp>
        <p:nvSpPr>
          <p:cNvPr id="48" name="Rounded Rectangle 47"/>
          <p:cNvSpPr/>
          <p:nvPr/>
        </p:nvSpPr>
        <p:spPr>
          <a:xfrm>
            <a:off x="2915816" y="1257964"/>
            <a:ext cx="1600200" cy="4345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Mapper</a:t>
            </a:r>
            <a:endParaRPr lang="en-US" b="1" dirty="0"/>
          </a:p>
        </p:txBody>
      </p:sp>
      <p:sp>
        <p:nvSpPr>
          <p:cNvPr id="50" name="Rounded Rectangle 49"/>
          <p:cNvSpPr/>
          <p:nvPr/>
        </p:nvSpPr>
        <p:spPr>
          <a:xfrm>
            <a:off x="4897016" y="1257964"/>
            <a:ext cx="1600200" cy="4345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VPH</a:t>
            </a:r>
            <a:endParaRPr lang="en-US" b="1" dirty="0"/>
          </a:p>
        </p:txBody>
      </p:sp>
      <p:sp>
        <p:nvSpPr>
          <p:cNvPr id="51" name="Rounded Rectangle 50"/>
          <p:cNvSpPr/>
          <p:nvPr/>
        </p:nvSpPr>
        <p:spPr>
          <a:xfrm>
            <a:off x="6878216" y="1257964"/>
            <a:ext cx="1600200" cy="43459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VERCE</a:t>
            </a:r>
            <a:endParaRPr lang="en-US" b="1" dirty="0"/>
          </a:p>
        </p:txBody>
      </p:sp>
      <p:sp>
        <p:nvSpPr>
          <p:cNvPr id="44" name="Rectangle 43"/>
          <p:cNvSpPr/>
          <p:nvPr/>
        </p:nvSpPr>
        <p:spPr>
          <a:xfrm>
            <a:off x="2516088" y="6268888"/>
            <a:ext cx="4648200" cy="544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600" smtClean="0">
                <a:solidFill>
                  <a:schemeClr val="tx1"/>
                </a:solidFill>
              </a:rPr>
              <a:t>Caption</a:t>
            </a:r>
            <a:endParaRPr lang="en-GB" sz="1600">
              <a:solidFill>
                <a:schemeClr val="tx1"/>
              </a:solidFill>
            </a:endParaRPr>
          </a:p>
        </p:txBody>
      </p:sp>
      <p:sp>
        <p:nvSpPr>
          <p:cNvPr id="4098" name="Title 10"/>
          <p:cNvSpPr>
            <a:spLocks noGrp="1"/>
          </p:cNvSpPr>
          <p:nvPr>
            <p:ph type="title"/>
          </p:nvPr>
        </p:nvSpPr>
        <p:spPr/>
        <p:txBody>
          <a:bodyPr/>
          <a:lstStyle/>
          <a:p>
            <a:r>
              <a:rPr lang="en-US" sz="3600" smtClean="0"/>
              <a:t>Interoperability for data transfers</a:t>
            </a:r>
            <a:endParaRPr lang="en-US" sz="3600" dirty="0" smtClean="0"/>
          </a:p>
        </p:txBody>
      </p:sp>
      <p:sp>
        <p:nvSpPr>
          <p:cNvPr id="410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699550-6D3C-45EC-A577-9F42B86B9FBE}" type="slidenum">
              <a:rPr lang="en-US">
                <a:solidFill>
                  <a:schemeClr val="bg1"/>
                </a:solidFill>
                <a:latin typeface="Arial" pitchFamily="34" charset="0"/>
              </a:rPr>
              <a:pPr fontAlgn="base">
                <a:spcBef>
                  <a:spcPct val="0"/>
                </a:spcBef>
                <a:spcAft>
                  <a:spcPct val="0"/>
                </a:spcAft>
              </a:pPr>
              <a:t>14</a:t>
            </a:fld>
            <a:endParaRPr lang="en-US">
              <a:solidFill>
                <a:schemeClr val="bg1"/>
              </a:solidFill>
              <a:latin typeface="Arial" pitchFamily="34" charset="0"/>
            </a:endParaRPr>
          </a:p>
        </p:txBody>
      </p:sp>
      <p:sp>
        <p:nvSpPr>
          <p:cNvPr id="24" name="Rounded Rectangle 23"/>
          <p:cNvSpPr/>
          <p:nvPr/>
        </p:nvSpPr>
        <p:spPr>
          <a:xfrm>
            <a:off x="304800" y="5578763"/>
            <a:ext cx="8633460" cy="58654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E-infrastructures</a:t>
            </a:r>
            <a:endParaRPr lang="en-US" sz="1400" dirty="0">
              <a:solidFill>
                <a:schemeClr val="tx1"/>
              </a:solidFill>
            </a:endParaRPr>
          </a:p>
        </p:txBody>
      </p:sp>
      <p:sp>
        <p:nvSpPr>
          <p:cNvPr id="25" name="Rounded Rectangle 24"/>
          <p:cNvSpPr/>
          <p:nvPr/>
        </p:nvSpPr>
        <p:spPr>
          <a:xfrm>
            <a:off x="3276600" y="5652376"/>
            <a:ext cx="1600200" cy="458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EGI</a:t>
            </a:r>
            <a:endParaRPr lang="en-US" b="1" dirty="0">
              <a:solidFill>
                <a:schemeClr val="tx1"/>
              </a:solidFill>
            </a:endParaRPr>
          </a:p>
        </p:txBody>
      </p:sp>
      <p:sp>
        <p:nvSpPr>
          <p:cNvPr id="26" name="Rounded Rectangle 25"/>
          <p:cNvSpPr/>
          <p:nvPr/>
        </p:nvSpPr>
        <p:spPr>
          <a:xfrm>
            <a:off x="5257800" y="5652376"/>
            <a:ext cx="1600200" cy="458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PRACE</a:t>
            </a:r>
            <a:endParaRPr lang="en-US" b="1" dirty="0">
              <a:solidFill>
                <a:schemeClr val="tx1"/>
              </a:solidFill>
            </a:endParaRPr>
          </a:p>
        </p:txBody>
      </p:sp>
      <p:sp>
        <p:nvSpPr>
          <p:cNvPr id="27" name="Rounded Rectangle 26"/>
          <p:cNvSpPr/>
          <p:nvPr/>
        </p:nvSpPr>
        <p:spPr>
          <a:xfrm>
            <a:off x="7239000" y="5652376"/>
            <a:ext cx="1600200" cy="4580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EUDAT</a:t>
            </a:r>
            <a:endParaRPr lang="en-US" b="1" dirty="0">
              <a:solidFill>
                <a:schemeClr val="tx1"/>
              </a:solidFill>
            </a:endParaRPr>
          </a:p>
        </p:txBody>
      </p:sp>
      <p:sp>
        <p:nvSpPr>
          <p:cNvPr id="31" name="Rounded Rectangle 30"/>
          <p:cNvSpPr/>
          <p:nvPr/>
        </p:nvSpPr>
        <p:spPr>
          <a:xfrm>
            <a:off x="2668488" y="6356176"/>
            <a:ext cx="762000" cy="381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06688" y="6464369"/>
            <a:ext cx="3647152" cy="276999"/>
          </a:xfrm>
          <a:prstGeom prst="rect">
            <a:avLst/>
          </a:prstGeom>
          <a:noFill/>
        </p:spPr>
        <p:txBody>
          <a:bodyPr wrap="none" rtlCol="0">
            <a:spAutoFit/>
          </a:bodyPr>
          <a:lstStyle/>
          <a:p>
            <a:r>
              <a:rPr lang="en-GB" sz="1200" smtClean="0"/>
              <a:t>Entity that can be used in interoperability scenarios</a:t>
            </a:r>
            <a:endParaRPr lang="en-GB" sz="1200"/>
          </a:p>
        </p:txBody>
      </p:sp>
      <p:sp>
        <p:nvSpPr>
          <p:cNvPr id="47" name="Arc 46"/>
          <p:cNvSpPr/>
          <p:nvPr/>
        </p:nvSpPr>
        <p:spPr>
          <a:xfrm flipH="1">
            <a:off x="6804248" y="1851248"/>
            <a:ext cx="3254152" cy="3665984"/>
          </a:xfrm>
          <a:prstGeom prst="arc">
            <a:avLst>
              <a:gd name="adj1" fmla="val 16659294"/>
              <a:gd name="adj2" fmla="val 49427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1752600" y="1843003"/>
            <a:ext cx="2603376" cy="3737992"/>
          </a:xfrm>
          <a:prstGeom prst="arc">
            <a:avLst>
              <a:gd name="adj1" fmla="val 16659294"/>
              <a:gd name="adj2" fmla="val 49427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2" name="Straight Connector 51"/>
          <p:cNvCxnSpPr>
            <a:stCxn id="46" idx="2"/>
          </p:cNvCxnSpPr>
          <p:nvPr/>
        </p:nvCxnSpPr>
        <p:spPr>
          <a:xfrm flipV="1">
            <a:off x="3299841" y="5508987"/>
            <a:ext cx="5088583" cy="384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03848" y="1836579"/>
            <a:ext cx="5007228" cy="355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79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linds(horizontal)">
                                      <p:cBhvr>
                                        <p:cTn id="46" dur="500"/>
                                        <p:tgtEl>
                                          <p:spTgt spid="3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linds(horizontal)">
                                      <p:cBhvr>
                                        <p:cTn id="49" dur="500"/>
                                        <p:tgtEl>
                                          <p:spTgt spid="3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linds(horizontal)">
                                      <p:cBhvr>
                                        <p:cTn id="55" dur="500"/>
                                        <p:tgtEl>
                                          <p:spTgt spid="4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linds(horizontal)">
                                      <p:cBhvr>
                                        <p:cTn id="58" dur="500"/>
                                        <p:tgtEl>
                                          <p:spTgt spid="4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linds(horizontal)">
                                      <p:cBhvr>
                                        <p:cTn id="61" dur="500"/>
                                        <p:tgtEl>
                                          <p:spTgt spid="4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linds(horizontal)">
                                      <p:cBhvr>
                                        <p:cTn id="64" dur="500"/>
                                        <p:tgtEl>
                                          <p:spTgt spid="46"/>
                                        </p:tgtEl>
                                      </p:cBhvr>
                                    </p:animEffect>
                                  </p:childTnLst>
                                </p:cTn>
                              </p:par>
                              <p:par>
                                <p:cTn id="65" presetID="3" presetClass="entr" presetSubtype="1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par>
                                <p:cTn id="68" presetID="3" presetClass="entr" presetSubtype="1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linds(horizontal)">
                                      <p:cBhvr>
                                        <p:cTn id="70" dur="500"/>
                                        <p:tgtEl>
                                          <p:spTgt spid="4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linds(horizontal)">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8" grpId="0" animBg="1"/>
      <p:bldP spid="29" grpId="0" animBg="1"/>
      <p:bldP spid="30" grpId="0" animBg="1"/>
      <p:bldP spid="32" grpId="0" animBg="1"/>
      <p:bldP spid="21" grpId="0" animBg="1"/>
      <p:bldP spid="22" grpId="0" animBg="1"/>
      <p:bldP spid="33" grpId="0" animBg="1"/>
      <p:bldP spid="34" grpId="0" animBg="1"/>
      <p:bldP spid="36" grpId="0" animBg="1"/>
      <p:bldP spid="39" grpId="0" animBg="1"/>
      <p:bldP spid="35" grpId="0" animBg="1"/>
      <p:bldP spid="37" grpId="0" animBg="1"/>
      <p:bldP spid="41" grpId="0" animBg="1"/>
      <p:bldP spid="42" grpId="0" animBg="1"/>
      <p:bldP spid="40" grpId="0" animBg="1"/>
      <p:bldP spid="43" grpId="0" animBg="1"/>
      <p:bldP spid="47"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r>
              <a:rPr lang="en-US" sz="3600" smtClean="0"/>
              <a:t>Direct file transfers</a:t>
            </a:r>
            <a:endParaRPr lang="en-US" sz="3600" dirty="0" smtClean="0"/>
          </a:p>
        </p:txBody>
      </p:sp>
      <p:sp>
        <p:nvSpPr>
          <p:cNvPr id="410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699550-6D3C-45EC-A577-9F42B86B9FBE}" type="slidenum">
              <a:rPr lang="en-US">
                <a:solidFill>
                  <a:schemeClr val="bg1"/>
                </a:solidFill>
                <a:latin typeface="Arial" pitchFamily="34" charset="0"/>
              </a:rPr>
              <a:pPr fontAlgn="base">
                <a:spcBef>
                  <a:spcPct val="0"/>
                </a:spcBef>
                <a:spcAft>
                  <a:spcPct val="0"/>
                </a:spcAft>
              </a:pPr>
              <a:t>15</a:t>
            </a:fld>
            <a:endParaRPr lang="en-US">
              <a:solidFill>
                <a:schemeClr val="bg1"/>
              </a:solidFill>
              <a:latin typeface="Arial" pitchFamily="34" charset="0"/>
            </a:endParaRPr>
          </a:p>
        </p:txBody>
      </p:sp>
      <p:sp>
        <p:nvSpPr>
          <p:cNvPr id="5" name="Rounded Rectangle 4"/>
          <p:cNvSpPr/>
          <p:nvPr/>
        </p:nvSpPr>
        <p:spPr>
          <a:xfrm>
            <a:off x="293370" y="1143000"/>
            <a:ext cx="8633460" cy="5865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Communities</a:t>
            </a:r>
            <a:endParaRPr lang="en-US" sz="1400" dirty="0">
              <a:solidFill>
                <a:schemeClr val="tx1"/>
              </a:solidFill>
            </a:endParaRPr>
          </a:p>
        </p:txBody>
      </p:sp>
      <p:sp>
        <p:nvSpPr>
          <p:cNvPr id="6" name="Rounded Rectangle 5"/>
          <p:cNvSpPr/>
          <p:nvPr/>
        </p:nvSpPr>
        <p:spPr>
          <a:xfrm>
            <a:off x="3276600" y="1212457"/>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Mapper</a:t>
            </a:r>
            <a:endParaRPr lang="en-US" b="1" dirty="0">
              <a:solidFill>
                <a:schemeClr val="bg1"/>
              </a:solidFill>
            </a:endParaRPr>
          </a:p>
        </p:txBody>
      </p:sp>
      <p:sp>
        <p:nvSpPr>
          <p:cNvPr id="13" name="Rounded Rectangle 12"/>
          <p:cNvSpPr/>
          <p:nvPr/>
        </p:nvSpPr>
        <p:spPr>
          <a:xfrm>
            <a:off x="5257800" y="1212457"/>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VPH</a:t>
            </a:r>
            <a:endParaRPr lang="en-US" b="1" dirty="0">
              <a:solidFill>
                <a:schemeClr val="bg1"/>
              </a:solidFill>
            </a:endParaRPr>
          </a:p>
        </p:txBody>
      </p:sp>
      <p:sp>
        <p:nvSpPr>
          <p:cNvPr id="14" name="Rounded Rectangle 13"/>
          <p:cNvSpPr/>
          <p:nvPr/>
        </p:nvSpPr>
        <p:spPr>
          <a:xfrm>
            <a:off x="7239000" y="1212457"/>
            <a:ext cx="1600200"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VERCE</a:t>
            </a:r>
            <a:endParaRPr lang="en-US" b="1" dirty="0">
              <a:solidFill>
                <a:schemeClr val="bg1"/>
              </a:solidFill>
            </a:endParaRPr>
          </a:p>
        </p:txBody>
      </p:sp>
      <p:sp>
        <p:nvSpPr>
          <p:cNvPr id="15" name="Rounded Rectangle 14"/>
          <p:cNvSpPr/>
          <p:nvPr/>
        </p:nvSpPr>
        <p:spPr>
          <a:xfrm>
            <a:off x="281940" y="1846548"/>
            <a:ext cx="8633460" cy="7442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Client tools</a:t>
            </a:r>
            <a:endParaRPr lang="en-US" sz="1400" dirty="0">
              <a:solidFill>
                <a:schemeClr val="tx1"/>
              </a:solidFill>
            </a:endParaRPr>
          </a:p>
        </p:txBody>
      </p:sp>
      <p:sp>
        <p:nvSpPr>
          <p:cNvPr id="24" name="Rounded Rectangle 23"/>
          <p:cNvSpPr/>
          <p:nvPr/>
        </p:nvSpPr>
        <p:spPr>
          <a:xfrm>
            <a:off x="276078" y="3581400"/>
            <a:ext cx="8633460" cy="265154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E-infrastructures</a:t>
            </a:r>
            <a:endParaRPr lang="en-US" sz="1400" dirty="0">
              <a:solidFill>
                <a:schemeClr val="tx1"/>
              </a:solidFill>
            </a:endParaRPr>
          </a:p>
        </p:txBody>
      </p:sp>
      <p:sp>
        <p:nvSpPr>
          <p:cNvPr id="25" name="Rounded Rectangle 24"/>
          <p:cNvSpPr/>
          <p:nvPr/>
        </p:nvSpPr>
        <p:spPr>
          <a:xfrm>
            <a:off x="2029691" y="3810000"/>
            <a:ext cx="2770909"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mtClean="0">
                <a:solidFill>
                  <a:schemeClr val="tx1"/>
                </a:solidFill>
              </a:rPr>
              <a:t>EGI</a:t>
            </a:r>
          </a:p>
          <a:p>
            <a:pPr algn="ctr"/>
            <a:endParaRPr lang="en-US" dirty="0">
              <a:solidFill>
                <a:schemeClr val="tx1"/>
              </a:solidFill>
            </a:endParaRPr>
          </a:p>
        </p:txBody>
      </p:sp>
      <p:sp>
        <p:nvSpPr>
          <p:cNvPr id="26" name="Rounded Rectangle 25"/>
          <p:cNvSpPr/>
          <p:nvPr/>
        </p:nvSpPr>
        <p:spPr>
          <a:xfrm>
            <a:off x="5105400" y="3810000"/>
            <a:ext cx="1600200" cy="22156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EUDAT</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7" name="Rounded Rectangle 26"/>
          <p:cNvSpPr/>
          <p:nvPr/>
        </p:nvSpPr>
        <p:spPr>
          <a:xfrm>
            <a:off x="7054362" y="3783623"/>
            <a:ext cx="1600200" cy="22550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mtClean="0">
                <a:solidFill>
                  <a:schemeClr val="tx1"/>
                </a:solidFill>
              </a:rPr>
              <a:t>PRACE</a:t>
            </a: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38" name="Rounded Rectangle 37"/>
          <p:cNvSpPr/>
          <p:nvPr/>
        </p:nvSpPr>
        <p:spPr>
          <a:xfrm>
            <a:off x="4170720" y="2027372"/>
            <a:ext cx="3773188"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EUDAT Data Staging Service (PID)</a:t>
            </a:r>
            <a:endParaRPr lang="en-US" sz="1400" dirty="0"/>
          </a:p>
        </p:txBody>
      </p:sp>
      <p:sp>
        <p:nvSpPr>
          <p:cNvPr id="46" name="Rounded Rectangle 45"/>
          <p:cNvSpPr/>
          <p:nvPr/>
        </p:nvSpPr>
        <p:spPr>
          <a:xfrm>
            <a:off x="2133599" y="4688174"/>
            <a:ext cx="2576945" cy="1106424"/>
          </a:xfrm>
          <a:prstGeom prst="round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SRM</a:t>
            </a:r>
            <a:endParaRPr lang="en-US" sz="1400" dirty="0"/>
          </a:p>
        </p:txBody>
      </p:sp>
      <p:sp>
        <p:nvSpPr>
          <p:cNvPr id="47" name="Rounded Rectangle 46"/>
          <p:cNvSpPr/>
          <p:nvPr/>
        </p:nvSpPr>
        <p:spPr>
          <a:xfrm>
            <a:off x="2729345" y="4795128"/>
            <a:ext cx="1890649" cy="892516"/>
          </a:xfrm>
          <a:prstGeom prst="round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DPM, </a:t>
            </a:r>
          </a:p>
          <a:p>
            <a:r>
              <a:rPr lang="en-US" sz="1400" dirty="0" err="1" smtClean="0"/>
              <a:t>dCache</a:t>
            </a:r>
            <a:r>
              <a:rPr lang="en-US" sz="1400" dirty="0" smtClean="0"/>
              <a:t>,</a:t>
            </a:r>
          </a:p>
          <a:p>
            <a:r>
              <a:rPr lang="en-US" sz="1400" dirty="0" smtClean="0"/>
              <a:t>Storm</a:t>
            </a:r>
            <a:endParaRPr lang="en-US" sz="1400" dirty="0"/>
          </a:p>
        </p:txBody>
      </p:sp>
      <p:sp>
        <p:nvSpPr>
          <p:cNvPr id="48" name="Rounded Rectangle 47"/>
          <p:cNvSpPr/>
          <p:nvPr/>
        </p:nvSpPr>
        <p:spPr>
          <a:xfrm>
            <a:off x="5257800" y="4464893"/>
            <a:ext cx="1322479" cy="1437407"/>
          </a:xfrm>
          <a:prstGeom prst="round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iRODS</a:t>
            </a:r>
            <a:r>
              <a:rPr lang="en-US" sz="1400" dirty="0" smtClean="0"/>
              <a:t>/Griffin</a:t>
            </a:r>
          </a:p>
          <a:p>
            <a:pPr algn="ctr"/>
            <a:endParaRPr lang="en-US" sz="1400" dirty="0"/>
          </a:p>
          <a:p>
            <a:pPr algn="ctr"/>
            <a:endParaRPr lang="en-US" sz="1400" dirty="0"/>
          </a:p>
        </p:txBody>
      </p:sp>
      <p:sp>
        <p:nvSpPr>
          <p:cNvPr id="50" name="Rounded Rectangle 49"/>
          <p:cNvSpPr/>
          <p:nvPr/>
        </p:nvSpPr>
        <p:spPr>
          <a:xfrm>
            <a:off x="3490922" y="5029200"/>
            <a:ext cx="1067223" cy="45800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GridFTP</a:t>
            </a:r>
            <a:endParaRPr lang="en-US" sz="1400" dirty="0"/>
          </a:p>
        </p:txBody>
      </p:sp>
      <p:sp>
        <p:nvSpPr>
          <p:cNvPr id="51" name="Rounded Rectangle 50"/>
          <p:cNvSpPr/>
          <p:nvPr/>
        </p:nvSpPr>
        <p:spPr>
          <a:xfrm>
            <a:off x="5410200" y="5303093"/>
            <a:ext cx="993598" cy="4163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r>
              <a:rPr lang="en-US" sz="1400" dirty="0" err="1" smtClean="0"/>
              <a:t>GridFTP</a:t>
            </a:r>
            <a:endParaRPr lang="en-US" sz="1400" dirty="0"/>
          </a:p>
          <a:p>
            <a:pPr algn="ctr"/>
            <a:endParaRPr lang="en-US" sz="1400" dirty="0"/>
          </a:p>
        </p:txBody>
      </p:sp>
      <p:sp>
        <p:nvSpPr>
          <p:cNvPr id="52" name="Rounded Rectangle 51"/>
          <p:cNvSpPr/>
          <p:nvPr/>
        </p:nvSpPr>
        <p:spPr>
          <a:xfrm>
            <a:off x="7239000" y="4475286"/>
            <a:ext cx="1322479" cy="1437407"/>
          </a:xfrm>
          <a:prstGeom prst="round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Globus</a:t>
            </a:r>
          </a:p>
          <a:p>
            <a:pPr algn="ctr"/>
            <a:endParaRPr lang="en-US" sz="1400" dirty="0"/>
          </a:p>
          <a:p>
            <a:pPr algn="ctr"/>
            <a:endParaRPr lang="en-US" sz="1400" dirty="0"/>
          </a:p>
        </p:txBody>
      </p:sp>
      <p:sp>
        <p:nvSpPr>
          <p:cNvPr id="53" name="Rounded Rectangle 52"/>
          <p:cNvSpPr/>
          <p:nvPr/>
        </p:nvSpPr>
        <p:spPr>
          <a:xfrm>
            <a:off x="7391400" y="5313486"/>
            <a:ext cx="993598" cy="4163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r>
              <a:rPr lang="en-US" sz="1400" dirty="0" err="1" smtClean="0"/>
              <a:t>GridFTP</a:t>
            </a:r>
            <a:endParaRPr lang="en-US" sz="1400" dirty="0"/>
          </a:p>
          <a:p>
            <a:pPr algn="ctr"/>
            <a:endParaRPr lang="en-US" sz="1400" dirty="0"/>
          </a:p>
        </p:txBody>
      </p:sp>
      <p:sp>
        <p:nvSpPr>
          <p:cNvPr id="55" name="Rounded Rectangle 54"/>
          <p:cNvSpPr/>
          <p:nvPr/>
        </p:nvSpPr>
        <p:spPr>
          <a:xfrm>
            <a:off x="281940" y="2752405"/>
            <a:ext cx="8633460" cy="67659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GlobusOnline.eu</a:t>
            </a:r>
            <a:endParaRPr lang="en-US" sz="1400" dirty="0">
              <a:solidFill>
                <a:schemeClr val="tx1"/>
              </a:solidFill>
            </a:endParaRPr>
          </a:p>
        </p:txBody>
      </p:sp>
      <p:sp>
        <p:nvSpPr>
          <p:cNvPr id="56" name="Rounded Rectangle 55"/>
          <p:cNvSpPr/>
          <p:nvPr/>
        </p:nvSpPr>
        <p:spPr>
          <a:xfrm>
            <a:off x="4191000" y="2852936"/>
            <a:ext cx="3773188" cy="4688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GlobusOnline</a:t>
            </a:r>
            <a:r>
              <a:rPr lang="en-US" b="1" dirty="0" smtClean="0"/>
              <a:t> </a:t>
            </a:r>
            <a:r>
              <a:rPr lang="en-US" b="1" smtClean="0"/>
              <a:t>.eu Transfer </a:t>
            </a:r>
            <a:r>
              <a:rPr lang="en-US" b="1" dirty="0" smtClean="0"/>
              <a:t>Service</a:t>
            </a:r>
            <a:endParaRPr lang="en-US" b="1" dirty="0"/>
          </a:p>
        </p:txBody>
      </p:sp>
      <p:cxnSp>
        <p:nvCxnSpPr>
          <p:cNvPr id="3" name="Straight Arrow Connector 2"/>
          <p:cNvCxnSpPr>
            <a:stCxn id="6" idx="2"/>
          </p:cNvCxnSpPr>
          <p:nvPr/>
        </p:nvCxnSpPr>
        <p:spPr>
          <a:xfrm>
            <a:off x="4076700" y="1670459"/>
            <a:ext cx="1981200" cy="3569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3" idx="2"/>
            <a:endCxn id="38" idx="0"/>
          </p:cNvCxnSpPr>
          <p:nvPr/>
        </p:nvCxnSpPr>
        <p:spPr>
          <a:xfrm flipH="1">
            <a:off x="6057314" y="1670459"/>
            <a:ext cx="586" cy="3569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4" idx="2"/>
          </p:cNvCxnSpPr>
          <p:nvPr/>
        </p:nvCxnSpPr>
        <p:spPr>
          <a:xfrm flipH="1">
            <a:off x="6077594" y="1670459"/>
            <a:ext cx="1961506" cy="3569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8" idx="2"/>
          </p:cNvCxnSpPr>
          <p:nvPr/>
        </p:nvCxnSpPr>
        <p:spPr>
          <a:xfrm>
            <a:off x="6057314" y="2485374"/>
            <a:ext cx="586" cy="334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2"/>
            <a:endCxn id="50" idx="0"/>
          </p:cNvCxnSpPr>
          <p:nvPr/>
        </p:nvCxnSpPr>
        <p:spPr>
          <a:xfrm flipH="1">
            <a:off x="4024534" y="3321764"/>
            <a:ext cx="2053060" cy="17074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51" idx="0"/>
          </p:cNvCxnSpPr>
          <p:nvPr/>
        </p:nvCxnSpPr>
        <p:spPr>
          <a:xfrm flipH="1">
            <a:off x="5906999" y="3321764"/>
            <a:ext cx="170595" cy="19813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6" idx="2"/>
            <a:endCxn id="53" idx="0"/>
          </p:cNvCxnSpPr>
          <p:nvPr/>
        </p:nvCxnSpPr>
        <p:spPr>
          <a:xfrm>
            <a:off x="6077594" y="3321764"/>
            <a:ext cx="1810605" cy="19917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0" idx="3"/>
            <a:endCxn id="51" idx="1"/>
          </p:cNvCxnSpPr>
          <p:nvPr/>
        </p:nvCxnSpPr>
        <p:spPr>
          <a:xfrm>
            <a:off x="4558145" y="5258201"/>
            <a:ext cx="852055" cy="25307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3" idx="1"/>
            <a:endCxn id="51" idx="3"/>
          </p:cNvCxnSpPr>
          <p:nvPr/>
        </p:nvCxnSpPr>
        <p:spPr>
          <a:xfrm flipH="1" flipV="1">
            <a:off x="6403798" y="5511276"/>
            <a:ext cx="987602" cy="1039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95800" y="5410200"/>
            <a:ext cx="851515" cy="307777"/>
          </a:xfrm>
          <a:prstGeom prst="rect">
            <a:avLst/>
          </a:prstGeom>
          <a:noFill/>
        </p:spPr>
        <p:txBody>
          <a:bodyPr wrap="none" rtlCol="0">
            <a:spAutoFit/>
          </a:bodyPr>
          <a:lstStyle/>
          <a:p>
            <a:r>
              <a:rPr lang="en-GB" sz="1400" b="1" i="1" smtClean="0"/>
              <a:t>transfer</a:t>
            </a:r>
            <a:endParaRPr lang="en-GB" sz="1400" b="1" i="1"/>
          </a:p>
        </p:txBody>
      </p:sp>
      <p:sp>
        <p:nvSpPr>
          <p:cNvPr id="54" name="TextBox 53"/>
          <p:cNvSpPr txBox="1"/>
          <p:nvPr/>
        </p:nvSpPr>
        <p:spPr>
          <a:xfrm>
            <a:off x="6477000" y="5486400"/>
            <a:ext cx="851515" cy="307777"/>
          </a:xfrm>
          <a:prstGeom prst="rect">
            <a:avLst/>
          </a:prstGeom>
          <a:noFill/>
        </p:spPr>
        <p:txBody>
          <a:bodyPr wrap="none" rtlCol="0">
            <a:spAutoFit/>
          </a:bodyPr>
          <a:lstStyle/>
          <a:p>
            <a:r>
              <a:rPr lang="en-GB" sz="1400" b="1" i="1" smtClean="0"/>
              <a:t>transfer</a:t>
            </a:r>
            <a:endParaRPr lang="en-GB" sz="1400" b="1" i="1"/>
          </a:p>
        </p:txBody>
      </p:sp>
      <p:sp>
        <p:nvSpPr>
          <p:cNvPr id="61" name="TextBox 60"/>
          <p:cNvSpPr txBox="1"/>
          <p:nvPr/>
        </p:nvSpPr>
        <p:spPr>
          <a:xfrm>
            <a:off x="6219799" y="3349823"/>
            <a:ext cx="790601" cy="307777"/>
          </a:xfrm>
          <a:prstGeom prst="rect">
            <a:avLst/>
          </a:prstGeom>
          <a:noFill/>
        </p:spPr>
        <p:txBody>
          <a:bodyPr wrap="none" rtlCol="0">
            <a:spAutoFit/>
          </a:bodyPr>
          <a:lstStyle/>
          <a:p>
            <a:r>
              <a:rPr lang="en-GB" sz="1400" b="1" i="1" smtClean="0"/>
              <a:t>control</a:t>
            </a:r>
            <a:endParaRPr lang="en-GB" sz="1400" b="1" i="1"/>
          </a:p>
        </p:txBody>
      </p:sp>
      <p:sp>
        <p:nvSpPr>
          <p:cNvPr id="35" name="Rectangular Callout 34"/>
          <p:cNvSpPr/>
          <p:nvPr/>
        </p:nvSpPr>
        <p:spPr>
          <a:xfrm>
            <a:off x="72008" y="1412776"/>
            <a:ext cx="3995936" cy="1440160"/>
          </a:xfrm>
          <a:prstGeom prst="wedgeRectCallout">
            <a:avLst>
              <a:gd name="adj1" fmla="val 60674"/>
              <a:gd name="adj2" fmla="val 5840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rgbClr val="FF0000"/>
                </a:solidFill>
              </a:rPr>
              <a:t>http://www.globusonline.eu</a:t>
            </a:r>
          </a:p>
          <a:p>
            <a:pPr algn="ctr"/>
            <a:r>
              <a:rPr lang="en-GB" smtClean="0">
                <a:solidFill>
                  <a:srgbClr val="FF0000"/>
                </a:solidFill>
              </a:rPr>
              <a:t>http://go.egi.eu/globusonlinecookbook</a:t>
            </a:r>
            <a:endParaRPr lang="en-GB">
              <a:solidFill>
                <a:srgbClr val="FF0000"/>
              </a:solidFill>
            </a:endParaRPr>
          </a:p>
        </p:txBody>
      </p:sp>
    </p:spTree>
    <p:extLst>
      <p:ext uri="{BB962C8B-B14F-4D97-AF65-F5344CB8AC3E}">
        <p14:creationId xmlns:p14="http://schemas.microsoft.com/office/powerpoint/2010/main" xmlns="" val="24315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buNone/>
            </a:pPr>
            <a:endParaRPr lang="en-GB" sz="4400" smtClean="0"/>
          </a:p>
          <a:p>
            <a:pPr algn="ctr">
              <a:buNone/>
            </a:pPr>
            <a:r>
              <a:rPr lang="en-GB" sz="4400" smtClean="0"/>
              <a:t>Recent initiatives 2:</a:t>
            </a:r>
          </a:p>
          <a:p>
            <a:pPr algn="ctr">
              <a:buNone/>
            </a:pPr>
            <a:r>
              <a:rPr lang="en-GB" sz="4400" smtClean="0"/>
              <a:t>EGI-XSEDE collaboration</a:t>
            </a:r>
          </a:p>
          <a:p>
            <a:pPr algn="ctr">
              <a:buNone/>
            </a:pPr>
            <a:r>
              <a:rPr lang="en-GB" sz="4400" i="1" smtClean="0"/>
              <a:t>The CMMST use case</a:t>
            </a:r>
            <a:endParaRPr lang="en-GB" sz="4400" i="1"/>
          </a:p>
        </p:txBody>
      </p:sp>
      <p:sp>
        <p:nvSpPr>
          <p:cNvPr id="4"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16</a:t>
            </a:fld>
            <a:endParaRPr lang="en-GB" sz="1200">
              <a:solidFill>
                <a:schemeClr val="bg1"/>
              </a:solidFill>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Target setup</a:t>
            </a:r>
            <a:endParaRPr lang="en-GB"/>
          </a:p>
        </p:txBody>
      </p:sp>
      <p:cxnSp>
        <p:nvCxnSpPr>
          <p:cNvPr id="4" name="Straight Arrow Connector 3"/>
          <p:cNvCxnSpPr>
            <a:stCxn id="26" idx="1"/>
            <a:endCxn id="7" idx="3"/>
          </p:cNvCxnSpPr>
          <p:nvPr/>
        </p:nvCxnSpPr>
        <p:spPr>
          <a:xfrm flipH="1" flipV="1">
            <a:off x="4067944" y="3681028"/>
            <a:ext cx="1440160" cy="252028"/>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148064" y="1196752"/>
            <a:ext cx="3600400" cy="496855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a:r>
              <a:rPr lang="en-GB" smtClean="0">
                <a:solidFill>
                  <a:schemeClr val="tx1"/>
                </a:solidFill>
              </a:rPr>
              <a:t>Compchem VO</a:t>
            </a:r>
          </a:p>
        </p:txBody>
      </p:sp>
      <p:sp>
        <p:nvSpPr>
          <p:cNvPr id="6" name="Date Placeholder 3"/>
          <p:cNvSpPr txBox="1">
            <a:spLocks/>
          </p:cNvSpPr>
          <p:nvPr/>
        </p:nvSpPr>
        <p:spPr bwMode="auto">
          <a:xfrm>
            <a:off x="61913" y="6376988"/>
            <a:ext cx="2133600" cy="365125"/>
          </a:xfrm>
          <a:prstGeom prst="rect">
            <a:avLst/>
          </a:prstGeom>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E35B456-8A6B-4729-AD3E-ECD9A09A552F}" type="datetime1">
              <a:rPr kumimoji="0" lang="en-GB"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04/09/2013</a:t>
            </a:fld>
            <a:endParaRPr kumimoji="0" lang="en-GB" sz="1800" b="0" i="0" u="none" strike="noStrike" kern="1200" cap="none" spc="0" normalizeH="0" baseline="0" noProof="0" smtClean="0">
              <a:ln>
                <a:noFill/>
              </a:ln>
              <a:solidFill>
                <a:schemeClr val="tx1"/>
              </a:solidFill>
              <a:effectLst/>
              <a:uLnTx/>
              <a:uFillTx/>
              <a:latin typeface="Arial" charset="0"/>
              <a:ea typeface="+mn-ea"/>
              <a:cs typeface="Arial" charset="0"/>
            </a:endParaRPr>
          </a:p>
        </p:txBody>
      </p:sp>
      <p:sp>
        <p:nvSpPr>
          <p:cNvPr id="7" name="Rectangle 6"/>
          <p:cNvSpPr/>
          <p:nvPr/>
        </p:nvSpPr>
        <p:spPr>
          <a:xfrm>
            <a:off x="2267744" y="2636912"/>
            <a:ext cx="1800200" cy="20882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mtClean="0">
                <a:solidFill>
                  <a:schemeClr val="tx1"/>
                </a:solidFill>
              </a:rPr>
              <a:t>GriF server </a:t>
            </a:r>
            <a:br>
              <a:rPr lang="en-GB" smtClean="0">
                <a:solidFill>
                  <a:schemeClr val="tx1"/>
                </a:solidFill>
              </a:rPr>
            </a:br>
            <a:r>
              <a:rPr lang="en-GB" sz="1400" smtClean="0">
                <a:solidFill>
                  <a:schemeClr val="tx1"/>
                </a:solidFill>
              </a:rPr>
              <a:t>(in Italy)</a:t>
            </a:r>
          </a:p>
          <a:p>
            <a:pPr algn="ctr"/>
            <a:endParaRPr lang="en-GB">
              <a:solidFill>
                <a:schemeClr val="tx1"/>
              </a:solidFill>
            </a:endParaRPr>
          </a:p>
        </p:txBody>
      </p:sp>
      <p:sp>
        <p:nvSpPr>
          <p:cNvPr id="8" name="Rectangle 7"/>
          <p:cNvSpPr/>
          <p:nvPr/>
        </p:nvSpPr>
        <p:spPr>
          <a:xfrm>
            <a:off x="5508104" y="2204864"/>
            <a:ext cx="1008112" cy="720080"/>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EGI</a:t>
            </a:r>
            <a:br>
              <a:rPr lang="en-GB" sz="1200" smtClean="0">
                <a:solidFill>
                  <a:schemeClr val="tx1"/>
                </a:solidFill>
              </a:rPr>
            </a:br>
            <a:r>
              <a:rPr lang="en-GB" sz="1200" smtClean="0">
                <a:solidFill>
                  <a:schemeClr val="tx1"/>
                </a:solidFill>
              </a:rPr>
              <a:t>middleware</a:t>
            </a:r>
            <a:endParaRPr lang="en-GB" sz="1200">
              <a:solidFill>
                <a:schemeClr val="tx1"/>
              </a:solidFill>
            </a:endParaRPr>
          </a:p>
        </p:txBody>
      </p:sp>
      <p:sp>
        <p:nvSpPr>
          <p:cNvPr id="9" name="Rectangle 8"/>
          <p:cNvSpPr/>
          <p:nvPr/>
        </p:nvSpPr>
        <p:spPr>
          <a:xfrm>
            <a:off x="7236296" y="2044080"/>
            <a:ext cx="1008112" cy="648072"/>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gLite sites (CEs and SEs)</a:t>
            </a:r>
            <a:endParaRPr lang="en-GB" sz="1200">
              <a:solidFill>
                <a:schemeClr val="tx1"/>
              </a:solidFill>
            </a:endParaRPr>
          </a:p>
        </p:txBody>
      </p:sp>
      <p:sp>
        <p:nvSpPr>
          <p:cNvPr id="10" name="Rectangle 9"/>
          <p:cNvSpPr/>
          <p:nvPr/>
        </p:nvSpPr>
        <p:spPr>
          <a:xfrm>
            <a:off x="7325072" y="2196480"/>
            <a:ext cx="1008112" cy="648072"/>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gLite sites (CEs and SEs)</a:t>
            </a:r>
            <a:endParaRPr lang="en-GB" sz="1200">
              <a:solidFill>
                <a:schemeClr val="tx1"/>
              </a:solidFill>
            </a:endParaRPr>
          </a:p>
        </p:txBody>
      </p:sp>
      <p:sp>
        <p:nvSpPr>
          <p:cNvPr id="11" name="Rectangle 10"/>
          <p:cNvSpPr/>
          <p:nvPr/>
        </p:nvSpPr>
        <p:spPr>
          <a:xfrm>
            <a:off x="7397080" y="2348880"/>
            <a:ext cx="1008112" cy="648072"/>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gLite sites</a:t>
            </a:r>
            <a:br>
              <a:rPr lang="en-GB" sz="1200" smtClean="0">
                <a:solidFill>
                  <a:schemeClr val="tx1"/>
                </a:solidFill>
              </a:rPr>
            </a:br>
            <a:r>
              <a:rPr lang="en-GB" sz="1400" b="1" smtClean="0">
                <a:solidFill>
                  <a:schemeClr val="tx1"/>
                </a:solidFill>
              </a:rPr>
              <a:t>HTC</a:t>
            </a:r>
            <a:endParaRPr lang="en-GB" sz="1200" b="1">
              <a:solidFill>
                <a:schemeClr val="tx1"/>
              </a:solidFill>
            </a:endParaRPr>
          </a:p>
        </p:txBody>
      </p:sp>
      <p:cxnSp>
        <p:nvCxnSpPr>
          <p:cNvPr id="12" name="Straight Arrow Connector 11"/>
          <p:cNvCxnSpPr>
            <a:endCxn id="8" idx="1"/>
          </p:cNvCxnSpPr>
          <p:nvPr/>
        </p:nvCxnSpPr>
        <p:spPr>
          <a:xfrm flipV="1">
            <a:off x="4067944" y="2564904"/>
            <a:ext cx="1440160" cy="57606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536" y="2204864"/>
            <a:ext cx="1008112" cy="7920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chemeClr val="tx1"/>
                </a:solidFill>
              </a:rPr>
              <a:t>GriF desktop client</a:t>
            </a:r>
            <a:endParaRPr lang="en-GB" sz="1400">
              <a:solidFill>
                <a:schemeClr val="tx1"/>
              </a:solidFill>
            </a:endParaRPr>
          </a:p>
        </p:txBody>
      </p:sp>
      <p:sp>
        <p:nvSpPr>
          <p:cNvPr id="14" name="Rectangle 13"/>
          <p:cNvSpPr/>
          <p:nvPr/>
        </p:nvSpPr>
        <p:spPr>
          <a:xfrm>
            <a:off x="395536" y="3284984"/>
            <a:ext cx="1008112" cy="7920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chemeClr val="tx1"/>
                </a:solidFill>
              </a:rPr>
              <a:t>GriF desktop client</a:t>
            </a:r>
            <a:endParaRPr lang="en-GB" sz="1400">
              <a:solidFill>
                <a:schemeClr val="tx1"/>
              </a:solidFill>
            </a:endParaRPr>
          </a:p>
        </p:txBody>
      </p:sp>
      <p:sp>
        <p:nvSpPr>
          <p:cNvPr id="15" name="Rectangle 14"/>
          <p:cNvSpPr/>
          <p:nvPr/>
        </p:nvSpPr>
        <p:spPr>
          <a:xfrm>
            <a:off x="395536" y="4365104"/>
            <a:ext cx="1008112" cy="7920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chemeClr val="tx1"/>
                </a:solidFill>
              </a:rPr>
              <a:t>GriF desktop client</a:t>
            </a:r>
            <a:endParaRPr lang="en-GB" sz="1400">
              <a:solidFill>
                <a:schemeClr val="tx1"/>
              </a:solidFill>
            </a:endParaRPr>
          </a:p>
        </p:txBody>
      </p:sp>
      <p:cxnSp>
        <p:nvCxnSpPr>
          <p:cNvPr id="16" name="Straight Arrow Connector 15"/>
          <p:cNvCxnSpPr>
            <a:stCxn id="13" idx="3"/>
          </p:cNvCxnSpPr>
          <p:nvPr/>
        </p:nvCxnSpPr>
        <p:spPr>
          <a:xfrm>
            <a:off x="1403648" y="2600908"/>
            <a:ext cx="864096" cy="32403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3"/>
            <a:endCxn id="7" idx="1"/>
          </p:cNvCxnSpPr>
          <p:nvPr/>
        </p:nvCxnSpPr>
        <p:spPr>
          <a:xfrm>
            <a:off x="1403648" y="3681028"/>
            <a:ext cx="86409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3"/>
          </p:cNvCxnSpPr>
          <p:nvPr/>
        </p:nvCxnSpPr>
        <p:spPr>
          <a:xfrm flipV="1">
            <a:off x="1403648" y="4293096"/>
            <a:ext cx="864096" cy="46805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p:cNvCxnSpPr>
          <p:nvPr/>
        </p:nvCxnSpPr>
        <p:spPr>
          <a:xfrm>
            <a:off x="6516216" y="2564904"/>
            <a:ext cx="72008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Bevel 19"/>
          <p:cNvSpPr/>
          <p:nvPr/>
        </p:nvSpPr>
        <p:spPr>
          <a:xfrm>
            <a:off x="2483768" y="4077072"/>
            <a:ext cx="576064" cy="432048"/>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smtClean="0">
                <a:solidFill>
                  <a:schemeClr val="tx1"/>
                </a:solidFill>
              </a:rPr>
              <a:t>Robot cert.</a:t>
            </a:r>
            <a:endParaRPr lang="en-GB" sz="1100">
              <a:solidFill>
                <a:schemeClr val="tx1"/>
              </a:solidFill>
            </a:endParaRPr>
          </a:p>
        </p:txBody>
      </p:sp>
      <p:sp>
        <p:nvSpPr>
          <p:cNvPr id="23" name="Rectangle 22"/>
          <p:cNvSpPr/>
          <p:nvPr/>
        </p:nvSpPr>
        <p:spPr>
          <a:xfrm>
            <a:off x="2555776" y="5301208"/>
            <a:ext cx="1224136" cy="936104"/>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mtClean="0">
                <a:solidFill>
                  <a:schemeClr val="bg1"/>
                </a:solidFill>
              </a:rPr>
              <a:t>INFN Certification Authority</a:t>
            </a:r>
            <a:br>
              <a:rPr lang="en-GB" sz="1600" smtClean="0">
                <a:solidFill>
                  <a:schemeClr val="bg1"/>
                </a:solidFill>
              </a:rPr>
            </a:br>
            <a:r>
              <a:rPr lang="en-GB" sz="1200" smtClean="0">
                <a:solidFill>
                  <a:schemeClr val="bg1"/>
                </a:solidFill>
              </a:rPr>
              <a:t>(IGTF CA)</a:t>
            </a:r>
            <a:endParaRPr lang="en-GB" sz="1200">
              <a:solidFill>
                <a:schemeClr val="bg1"/>
              </a:solidFill>
            </a:endParaRPr>
          </a:p>
        </p:txBody>
      </p:sp>
      <p:sp>
        <p:nvSpPr>
          <p:cNvPr id="24" name="TextBox 23"/>
          <p:cNvSpPr txBox="1"/>
          <p:nvPr/>
        </p:nvSpPr>
        <p:spPr>
          <a:xfrm>
            <a:off x="2541360" y="5013176"/>
            <a:ext cx="734496" cy="261610"/>
          </a:xfrm>
          <a:prstGeom prst="rect">
            <a:avLst/>
          </a:prstGeom>
          <a:noFill/>
        </p:spPr>
        <p:txBody>
          <a:bodyPr wrap="none" rtlCol="0">
            <a:spAutoFit/>
          </a:bodyPr>
          <a:lstStyle/>
          <a:p>
            <a:r>
              <a:rPr lang="en-GB" sz="1050" i="1" smtClean="0"/>
              <a:t>Provides</a:t>
            </a:r>
            <a:endParaRPr lang="en-GB" sz="1050" i="1"/>
          </a:p>
        </p:txBody>
      </p:sp>
      <p:sp>
        <p:nvSpPr>
          <p:cNvPr id="26" name="Rectangle 25"/>
          <p:cNvSpPr/>
          <p:nvPr/>
        </p:nvSpPr>
        <p:spPr>
          <a:xfrm>
            <a:off x="5508104" y="3429000"/>
            <a:ext cx="1080120" cy="1008112"/>
          </a:xfrm>
          <a:prstGeom prst="rect">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chemeClr val="tx1"/>
                </a:solidFill>
              </a:rPr>
              <a:t>Resource information system</a:t>
            </a:r>
            <a:endParaRPr lang="en-GB" sz="1400">
              <a:solidFill>
                <a:schemeClr val="tx1"/>
              </a:solidFill>
            </a:endParaRPr>
          </a:p>
        </p:txBody>
      </p:sp>
      <p:sp>
        <p:nvSpPr>
          <p:cNvPr id="27" name="Rectangular Callout 26"/>
          <p:cNvSpPr/>
          <p:nvPr/>
        </p:nvSpPr>
        <p:spPr>
          <a:xfrm>
            <a:off x="3131840" y="1340768"/>
            <a:ext cx="1080120" cy="576064"/>
          </a:xfrm>
          <a:prstGeom prst="wedgeRectCallout">
            <a:avLst>
              <a:gd name="adj1" fmla="val 114292"/>
              <a:gd name="adj2" fmla="val 3687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Input for GriF for brokering decisions</a:t>
            </a:r>
            <a:endParaRPr lang="en-GB" sz="1200">
              <a:solidFill>
                <a:schemeClr val="tx1"/>
              </a:solidFill>
            </a:endParaRPr>
          </a:p>
        </p:txBody>
      </p:sp>
      <p:cxnSp>
        <p:nvCxnSpPr>
          <p:cNvPr id="28" name="Straight Arrow Connector 27"/>
          <p:cNvCxnSpPr/>
          <p:nvPr/>
        </p:nvCxnSpPr>
        <p:spPr>
          <a:xfrm flipH="1">
            <a:off x="6588224" y="2852936"/>
            <a:ext cx="792088" cy="576064"/>
          </a:xfrm>
          <a:prstGeom prst="straightConnector1">
            <a:avLst/>
          </a:prstGeom>
          <a:ln>
            <a:solidFill>
              <a:schemeClr val="accent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27784" y="3429000"/>
            <a:ext cx="1152128" cy="50405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smtClean="0">
                <a:solidFill>
                  <a:schemeClr val="tx1"/>
                </a:solidFill>
              </a:rPr>
              <a:t>Pre-defined and endorsed executables</a:t>
            </a:r>
            <a:endParaRPr lang="en-GB" sz="1000">
              <a:solidFill>
                <a:schemeClr val="tx1"/>
              </a:solidFill>
            </a:endParaRPr>
          </a:p>
        </p:txBody>
      </p:sp>
      <p:cxnSp>
        <p:nvCxnSpPr>
          <p:cNvPr id="30" name="Straight Arrow Connector 29"/>
          <p:cNvCxnSpPr>
            <a:stCxn id="23" idx="0"/>
            <a:endCxn id="33" idx="2"/>
          </p:cNvCxnSpPr>
          <p:nvPr/>
        </p:nvCxnSpPr>
        <p:spPr>
          <a:xfrm flipV="1">
            <a:off x="3167844" y="4518412"/>
            <a:ext cx="8493" cy="78279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1" name="Bevel 30"/>
          <p:cNvSpPr/>
          <p:nvPr/>
        </p:nvSpPr>
        <p:spPr>
          <a:xfrm>
            <a:off x="3347864" y="4077072"/>
            <a:ext cx="576064" cy="432048"/>
          </a:xfrm>
          <a:prstGeom prst="beve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smtClean="0">
                <a:solidFill>
                  <a:schemeClr val="tx1"/>
                </a:solidFill>
              </a:rPr>
              <a:t>Robot cert.</a:t>
            </a:r>
            <a:endParaRPr lang="en-GB" sz="1100">
              <a:solidFill>
                <a:schemeClr val="tx1"/>
              </a:solidFill>
            </a:endParaRPr>
          </a:p>
        </p:txBody>
      </p:sp>
      <p:sp>
        <p:nvSpPr>
          <p:cNvPr id="32" name="Rectangular Callout 31"/>
          <p:cNvSpPr/>
          <p:nvPr/>
        </p:nvSpPr>
        <p:spPr>
          <a:xfrm>
            <a:off x="1331640" y="1340768"/>
            <a:ext cx="936104" cy="504056"/>
          </a:xfrm>
          <a:prstGeom prst="wedgeRectCallout">
            <a:avLst>
              <a:gd name="adj1" fmla="val -57899"/>
              <a:gd name="adj2" fmla="val 1408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From GriF website</a:t>
            </a:r>
            <a:endParaRPr lang="en-GB" sz="1200">
              <a:solidFill>
                <a:schemeClr val="tx1"/>
              </a:solidFill>
            </a:endParaRPr>
          </a:p>
        </p:txBody>
      </p:sp>
      <p:sp>
        <p:nvSpPr>
          <p:cNvPr id="33" name="TextBox 32"/>
          <p:cNvSpPr txBox="1"/>
          <p:nvPr/>
        </p:nvSpPr>
        <p:spPr>
          <a:xfrm>
            <a:off x="2987824" y="4149080"/>
            <a:ext cx="377026" cy="369332"/>
          </a:xfrm>
          <a:prstGeom prst="rect">
            <a:avLst/>
          </a:prstGeom>
          <a:noFill/>
        </p:spPr>
        <p:txBody>
          <a:bodyPr wrap="none" rtlCol="0">
            <a:spAutoFit/>
          </a:bodyPr>
          <a:lstStyle/>
          <a:p>
            <a:r>
              <a:rPr lang="en-GB" b="1" smtClean="0"/>
              <a:t>...</a:t>
            </a:r>
            <a:endParaRPr lang="en-GB" b="1"/>
          </a:p>
        </p:txBody>
      </p:sp>
      <p:sp>
        <p:nvSpPr>
          <p:cNvPr id="34" name="Rectangle 33"/>
          <p:cNvSpPr/>
          <p:nvPr/>
        </p:nvSpPr>
        <p:spPr>
          <a:xfrm>
            <a:off x="5436096" y="5085184"/>
            <a:ext cx="864096" cy="720080"/>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smtClean="0">
                <a:solidFill>
                  <a:schemeClr val="tx1"/>
                </a:solidFill>
              </a:rPr>
              <a:t>XSEDE</a:t>
            </a:r>
            <a:br>
              <a:rPr lang="en-GB" sz="1200" smtClean="0">
                <a:solidFill>
                  <a:schemeClr val="tx1"/>
                </a:solidFill>
              </a:rPr>
            </a:br>
            <a:r>
              <a:rPr lang="en-GB" sz="1200" smtClean="0">
                <a:solidFill>
                  <a:schemeClr val="tx1"/>
                </a:solidFill>
              </a:rPr>
              <a:t>middleware</a:t>
            </a:r>
            <a:endParaRPr lang="en-GB" sz="1200">
              <a:solidFill>
                <a:schemeClr val="tx1"/>
              </a:solidFill>
            </a:endParaRPr>
          </a:p>
        </p:txBody>
      </p:sp>
      <p:cxnSp>
        <p:nvCxnSpPr>
          <p:cNvPr id="35" name="Straight Arrow Connector 34"/>
          <p:cNvCxnSpPr>
            <a:endCxn id="34" idx="1"/>
          </p:cNvCxnSpPr>
          <p:nvPr/>
        </p:nvCxnSpPr>
        <p:spPr>
          <a:xfrm>
            <a:off x="4067944" y="4420344"/>
            <a:ext cx="1368152" cy="102488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6" name="Picture 1"/>
          <p:cNvPicPr>
            <a:picLocks noChangeAspect="1" noChangeArrowheads="1"/>
          </p:cNvPicPr>
          <p:nvPr/>
        </p:nvPicPr>
        <p:blipFill>
          <a:blip r:embed="rId2" cstate="print"/>
          <a:srcRect/>
          <a:stretch>
            <a:fillRect/>
          </a:stretch>
        </p:blipFill>
        <p:spPr bwMode="auto">
          <a:xfrm>
            <a:off x="8266821" y="1412775"/>
            <a:ext cx="697667" cy="544433"/>
          </a:xfrm>
          <a:prstGeom prst="rect">
            <a:avLst/>
          </a:prstGeom>
          <a:noFill/>
          <a:ln w="3175">
            <a:solidFill>
              <a:schemeClr val="tx1"/>
            </a:solidFill>
            <a:miter lim="800000"/>
            <a:headEnd/>
            <a:tailEnd/>
          </a:ln>
        </p:spPr>
      </p:pic>
      <p:sp>
        <p:nvSpPr>
          <p:cNvPr id="37" name="Rectangle 36"/>
          <p:cNvSpPr/>
          <p:nvPr/>
        </p:nvSpPr>
        <p:spPr>
          <a:xfrm>
            <a:off x="7164288" y="4924400"/>
            <a:ext cx="1008112" cy="648072"/>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gLite sites (CEs and SEs)</a:t>
            </a:r>
            <a:endParaRPr lang="en-GB" sz="1200">
              <a:solidFill>
                <a:schemeClr val="tx1"/>
              </a:solidFill>
            </a:endParaRPr>
          </a:p>
        </p:txBody>
      </p:sp>
      <p:sp>
        <p:nvSpPr>
          <p:cNvPr id="38" name="Rectangle 37"/>
          <p:cNvSpPr/>
          <p:nvPr/>
        </p:nvSpPr>
        <p:spPr>
          <a:xfrm>
            <a:off x="7253064" y="5076800"/>
            <a:ext cx="1008112" cy="648072"/>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gLite sites (CEs and SEs)</a:t>
            </a:r>
            <a:endParaRPr lang="en-GB" sz="1200">
              <a:solidFill>
                <a:schemeClr val="tx1"/>
              </a:solidFill>
            </a:endParaRPr>
          </a:p>
        </p:txBody>
      </p:sp>
      <p:sp>
        <p:nvSpPr>
          <p:cNvPr id="39" name="Rectangle 38"/>
          <p:cNvSpPr/>
          <p:nvPr/>
        </p:nvSpPr>
        <p:spPr>
          <a:xfrm>
            <a:off x="7325072" y="5229200"/>
            <a:ext cx="1008112" cy="648072"/>
          </a:xfrm>
          <a:prstGeom prst="rect">
            <a:avLst/>
          </a:prstGeom>
          <a:solidFill>
            <a:schemeClr val="bg1">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XSEDE sites</a:t>
            </a:r>
            <a:br>
              <a:rPr lang="en-GB" sz="1200" smtClean="0">
                <a:solidFill>
                  <a:schemeClr val="tx1"/>
                </a:solidFill>
              </a:rPr>
            </a:br>
            <a:r>
              <a:rPr lang="en-GB" sz="1400" b="1" smtClean="0">
                <a:solidFill>
                  <a:schemeClr val="tx1"/>
                </a:solidFill>
              </a:rPr>
              <a:t>HPC</a:t>
            </a:r>
            <a:endParaRPr lang="en-GB" sz="1200" b="1">
              <a:solidFill>
                <a:schemeClr val="tx1"/>
              </a:solidFill>
            </a:endParaRPr>
          </a:p>
        </p:txBody>
      </p:sp>
      <p:cxnSp>
        <p:nvCxnSpPr>
          <p:cNvPr id="40" name="Straight Arrow Connector 39"/>
          <p:cNvCxnSpPr>
            <a:stCxn id="34" idx="3"/>
          </p:cNvCxnSpPr>
          <p:nvPr/>
        </p:nvCxnSpPr>
        <p:spPr>
          <a:xfrm flipV="1">
            <a:off x="6300192" y="5428456"/>
            <a:ext cx="864096" cy="1676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588224" y="4437112"/>
            <a:ext cx="576064" cy="504056"/>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0" y="5877272"/>
            <a:ext cx="2195736" cy="9807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smtClean="0">
                <a:solidFill>
                  <a:schemeClr val="tx1"/>
                </a:solidFill>
              </a:rPr>
              <a:t>Caption</a:t>
            </a:r>
            <a:endParaRPr lang="en-GB" b="1">
              <a:solidFill>
                <a:schemeClr val="tx1"/>
              </a:solidFill>
            </a:endParaRPr>
          </a:p>
        </p:txBody>
      </p:sp>
      <p:cxnSp>
        <p:nvCxnSpPr>
          <p:cNvPr id="45" name="Straight Arrow Connector 44"/>
          <p:cNvCxnSpPr/>
          <p:nvPr/>
        </p:nvCxnSpPr>
        <p:spPr>
          <a:xfrm flipV="1">
            <a:off x="179512" y="6381328"/>
            <a:ext cx="576064" cy="838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79512" y="6677744"/>
            <a:ext cx="576064" cy="0"/>
          </a:xfrm>
          <a:prstGeom prst="straightConnector1">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5576" y="6237312"/>
            <a:ext cx="1325940" cy="307777"/>
          </a:xfrm>
          <a:prstGeom prst="rect">
            <a:avLst/>
          </a:prstGeom>
          <a:noFill/>
        </p:spPr>
        <p:txBody>
          <a:bodyPr wrap="none" rtlCol="0">
            <a:spAutoFit/>
          </a:bodyPr>
          <a:lstStyle/>
          <a:p>
            <a:r>
              <a:rPr lang="en-GB" sz="1400" smtClean="0"/>
              <a:t>Working setup</a:t>
            </a:r>
            <a:endParaRPr lang="en-GB" sz="1400"/>
          </a:p>
        </p:txBody>
      </p:sp>
      <p:sp>
        <p:nvSpPr>
          <p:cNvPr id="48" name="TextBox 47"/>
          <p:cNvSpPr txBox="1"/>
          <p:nvPr/>
        </p:nvSpPr>
        <p:spPr>
          <a:xfrm>
            <a:off x="755576" y="6525344"/>
            <a:ext cx="1329210" cy="307777"/>
          </a:xfrm>
          <a:prstGeom prst="rect">
            <a:avLst/>
          </a:prstGeom>
          <a:noFill/>
        </p:spPr>
        <p:txBody>
          <a:bodyPr wrap="none" rtlCol="0">
            <a:spAutoFit/>
          </a:bodyPr>
          <a:lstStyle/>
          <a:p>
            <a:r>
              <a:rPr lang="en-GB" sz="1400" smtClean="0"/>
              <a:t>Planned setup</a:t>
            </a:r>
            <a:endParaRPr lang="en-GB" sz="1400"/>
          </a:p>
        </p:txBody>
      </p:sp>
      <p:pic>
        <p:nvPicPr>
          <p:cNvPr id="49" name="Picture 2"/>
          <p:cNvPicPr>
            <a:picLocks noChangeAspect="1" noChangeArrowheads="1"/>
          </p:cNvPicPr>
          <p:nvPr/>
        </p:nvPicPr>
        <p:blipFill>
          <a:blip r:embed="rId3" cstate="print"/>
          <a:srcRect/>
          <a:stretch>
            <a:fillRect/>
          </a:stretch>
        </p:blipFill>
        <p:spPr bwMode="auto">
          <a:xfrm>
            <a:off x="7494165" y="5999757"/>
            <a:ext cx="1614339" cy="381571"/>
          </a:xfrm>
          <a:prstGeom prst="rect">
            <a:avLst/>
          </a:prstGeom>
          <a:noFill/>
          <a:ln w="3175">
            <a:solidFill>
              <a:schemeClr val="tx1"/>
            </a:solidFill>
            <a:miter lim="800000"/>
            <a:headEnd/>
            <a:tailEnd/>
          </a:ln>
        </p:spPr>
      </p:pic>
      <p:sp>
        <p:nvSpPr>
          <p:cNvPr id="55" name="Rectangular Callout 54"/>
          <p:cNvSpPr/>
          <p:nvPr/>
        </p:nvSpPr>
        <p:spPr>
          <a:xfrm>
            <a:off x="4211960" y="5157192"/>
            <a:ext cx="1080120" cy="864096"/>
          </a:xfrm>
          <a:prstGeom prst="wedgeRectCallout">
            <a:avLst>
              <a:gd name="adj1" fmla="val -106910"/>
              <a:gd name="adj2" fmla="val -2089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chemeClr val="tx1"/>
                </a:solidFill>
              </a:rPr>
              <a:t>Endorsed by the compchem community</a:t>
            </a:r>
            <a:endParaRPr lang="en-GB" sz="1200">
              <a:solidFill>
                <a:schemeClr val="tx1"/>
              </a:solidFill>
            </a:endParaRPr>
          </a:p>
        </p:txBody>
      </p:sp>
      <p:sp>
        <p:nvSpPr>
          <p:cNvPr id="50"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17</a:t>
            </a:fld>
            <a:endParaRPr lang="en-GB" sz="12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20" grpId="0" animBg="1"/>
      <p:bldP spid="23" grpId="0" animBg="1"/>
      <p:bldP spid="24" grpId="0"/>
      <p:bldP spid="27" grpId="0" animBg="1"/>
      <p:bldP spid="29" grpId="0" animBg="1"/>
      <p:bldP spid="31" grpId="0" animBg="1"/>
      <p:bldP spid="32" grpId="0" animBg="1"/>
      <p:bldP spid="33" grpId="0"/>
      <p:bldP spid="44" grpId="0" animBg="1"/>
      <p:bldP spid="47" grpId="0"/>
      <p:bldP spid="48" grpId="0"/>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buNone/>
            </a:pPr>
            <a:endParaRPr lang="en-GB" sz="4400" smtClean="0"/>
          </a:p>
          <a:p>
            <a:pPr algn="ctr">
              <a:buNone/>
            </a:pPr>
            <a:r>
              <a:rPr lang="en-GB" sz="4400" smtClean="0"/>
              <a:t>Recent initiatives 3:</a:t>
            </a:r>
          </a:p>
          <a:p>
            <a:pPr algn="ctr">
              <a:buNone/>
            </a:pPr>
            <a:r>
              <a:rPr lang="en-GB" sz="4400" smtClean="0"/>
              <a:t>EGI Federated Cloud</a:t>
            </a:r>
            <a:endParaRPr lang="en-GB" sz="4400" i="1"/>
          </a:p>
        </p:txBody>
      </p:sp>
      <p:sp>
        <p:nvSpPr>
          <p:cNvPr id="4"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18</a:t>
            </a:fld>
            <a:endParaRPr lang="en-GB" sz="1200">
              <a:solidFill>
                <a:schemeClr val="bg1"/>
              </a:solidFill>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9" y="1556792"/>
            <a:ext cx="1173656" cy="107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1" y="1556792"/>
            <a:ext cx="1173656" cy="107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7" y="1556792"/>
            <a:ext cx="1173656" cy="107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2"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58785" y="1556792"/>
            <a:ext cx="1173656" cy="107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 name="Picture 2" descr="http://t3.gstatic.com/images?q=tbn:ANd9GcRxZirNJaDSMBgCW8ttLiaq-lmmv6bSeXrnnzndTBhfMqJ4ELS7B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30252" y="1556792"/>
            <a:ext cx="1173656" cy="1073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5" name="Title 1"/>
          <p:cNvSpPr>
            <a:spLocks noGrp="1"/>
          </p:cNvSpPr>
          <p:nvPr>
            <p:ph type="title"/>
          </p:nvPr>
        </p:nvSpPr>
        <p:spPr>
          <a:xfrm>
            <a:off x="1763688" y="115888"/>
            <a:ext cx="6840538" cy="865187"/>
          </a:xfrm>
        </p:spPr>
        <p:txBody>
          <a:bodyPr/>
          <a:lstStyle/>
          <a:p>
            <a:r>
              <a:rPr lang="en-GB">
                <a:latin typeface="Arial" charset="0"/>
              </a:rPr>
              <a:t>EGI’s Cloud Strategy</a:t>
            </a:r>
          </a:p>
        </p:txBody>
      </p:sp>
      <p:sp>
        <p:nvSpPr>
          <p:cNvPr id="1126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19</a:t>
            </a:fld>
            <a:endParaRPr lang="en-GB" sz="1200">
              <a:solidFill>
                <a:schemeClr val="bg1"/>
              </a:solidFill>
              <a:cs typeface="Arial" charset="0"/>
            </a:endParaRPr>
          </a:p>
        </p:txBody>
      </p:sp>
      <p:sp>
        <p:nvSpPr>
          <p:cNvPr id="11278" name="Rectangle 58"/>
          <p:cNvSpPr>
            <a:spLocks noChangeArrowheads="1"/>
          </p:cNvSpPr>
          <p:nvPr/>
        </p:nvSpPr>
        <p:spPr bwMode="auto">
          <a:xfrm rot="-5400000">
            <a:off x="1115171" y="4930874"/>
            <a:ext cx="6588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800" dirty="0" err="1"/>
              <a:t>IaaS</a:t>
            </a:r>
            <a:endParaRPr lang="en-GB" sz="1800" dirty="0"/>
          </a:p>
        </p:txBody>
      </p:sp>
      <p:grpSp>
        <p:nvGrpSpPr>
          <p:cNvPr id="2" name="Group 60"/>
          <p:cNvGrpSpPr>
            <a:grpSpLocks/>
          </p:cNvGrpSpPr>
          <p:nvPr/>
        </p:nvGrpSpPr>
        <p:grpSpPr bwMode="auto">
          <a:xfrm>
            <a:off x="1691681" y="4365104"/>
            <a:ext cx="2304033" cy="1575321"/>
            <a:chOff x="1835696" y="3573016"/>
            <a:chExt cx="3024336" cy="2160240"/>
          </a:xfrm>
          <a:solidFill>
            <a:schemeClr val="accent1"/>
          </a:solidFill>
        </p:grpSpPr>
        <p:sp>
          <p:nvSpPr>
            <p:cNvPr id="62" name="Rectangle 61"/>
            <p:cNvSpPr/>
            <p:nvPr/>
          </p:nvSpPr>
          <p:spPr>
            <a:xfrm>
              <a:off x="1835696" y="4005064"/>
              <a:ext cx="3024336" cy="1296145"/>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b="1" smtClean="0">
                  <a:solidFill>
                    <a:srgbClr val="000000"/>
                  </a:solidFill>
                </a:rPr>
                <a:t>Institutional cloud</a:t>
              </a:r>
              <a:endParaRPr lang="en-GB" sz="2000" b="1" dirty="0">
                <a:solidFill>
                  <a:srgbClr val="000000"/>
                </a:solidFill>
              </a:endParaRPr>
            </a:p>
          </p:txBody>
        </p:sp>
        <p:sp>
          <p:nvSpPr>
            <p:cNvPr id="63" name="Rectangle 62"/>
            <p:cNvSpPr/>
            <p:nvPr/>
          </p:nvSpPr>
          <p:spPr>
            <a:xfrm>
              <a:off x="1907704"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VM </a:t>
              </a:r>
              <a:r>
                <a:rPr lang="en-GB" sz="1000" dirty="0" err="1">
                  <a:solidFill>
                    <a:srgbClr val="000000"/>
                  </a:solidFill>
                </a:rPr>
                <a:t>Mgmt</a:t>
              </a:r>
              <a:endParaRPr lang="en-GB" sz="1000" dirty="0">
                <a:solidFill>
                  <a:srgbClr val="000000"/>
                </a:solidFill>
              </a:endParaRPr>
            </a:p>
          </p:txBody>
        </p:sp>
        <p:sp>
          <p:nvSpPr>
            <p:cNvPr id="64" name="Rectangle 63"/>
            <p:cNvSpPr/>
            <p:nvPr/>
          </p:nvSpPr>
          <p:spPr>
            <a:xfrm>
              <a:off x="2915816"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Data</a:t>
              </a:r>
              <a:endParaRPr lang="en-GB" sz="1400" dirty="0">
                <a:solidFill>
                  <a:srgbClr val="000000"/>
                </a:solidFill>
              </a:endParaRPr>
            </a:p>
          </p:txBody>
        </p:sp>
        <p:sp>
          <p:nvSpPr>
            <p:cNvPr id="65" name="Rectangle 64"/>
            <p:cNvSpPr/>
            <p:nvPr/>
          </p:nvSpPr>
          <p:spPr>
            <a:xfrm>
              <a:off x="3923928"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Information</a:t>
              </a:r>
              <a:endParaRPr lang="en-GB" sz="900" dirty="0">
                <a:solidFill>
                  <a:srgbClr val="000000"/>
                </a:solidFill>
              </a:endParaRPr>
            </a:p>
          </p:txBody>
        </p:sp>
        <p:sp>
          <p:nvSpPr>
            <p:cNvPr id="66" name="Rectangle 65"/>
            <p:cNvSpPr/>
            <p:nvPr/>
          </p:nvSpPr>
          <p:spPr>
            <a:xfrm>
              <a:off x="1907704"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Monitoring</a:t>
              </a:r>
              <a:endParaRPr lang="en-GB" sz="900" dirty="0">
                <a:solidFill>
                  <a:srgbClr val="000000"/>
                </a:solidFill>
              </a:endParaRPr>
            </a:p>
          </p:txBody>
        </p:sp>
        <p:sp>
          <p:nvSpPr>
            <p:cNvPr id="67" name="Rectangle 66"/>
            <p:cNvSpPr/>
            <p:nvPr/>
          </p:nvSpPr>
          <p:spPr>
            <a:xfrm>
              <a:off x="2915816"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Accounting</a:t>
              </a:r>
              <a:endParaRPr lang="en-GB" sz="900" dirty="0">
                <a:solidFill>
                  <a:srgbClr val="000000"/>
                </a:solidFill>
              </a:endParaRPr>
            </a:p>
          </p:txBody>
        </p:sp>
        <p:sp>
          <p:nvSpPr>
            <p:cNvPr id="68" name="Rectangle 67"/>
            <p:cNvSpPr/>
            <p:nvPr/>
          </p:nvSpPr>
          <p:spPr>
            <a:xfrm>
              <a:off x="3923928"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rgbClr val="000000"/>
                  </a:solidFill>
                </a:rPr>
                <a:t>Notification</a:t>
              </a:r>
              <a:endParaRPr lang="en-GB" sz="900" dirty="0">
                <a:solidFill>
                  <a:srgbClr val="000000"/>
                </a:solidFill>
              </a:endParaRPr>
            </a:p>
          </p:txBody>
        </p:sp>
        <p:cxnSp>
          <p:nvCxnSpPr>
            <p:cNvPr id="69" name="Straight Arrow Connector 68"/>
            <p:cNvCxnSpPr>
              <a:stCxn id="68" idx="2"/>
            </p:cNvCxnSpPr>
            <p:nvPr/>
          </p:nvCxnSpPr>
          <p:spPr>
            <a:xfrm>
              <a:off x="4355976"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3347864"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339752"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4355976"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347864"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2339752"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grpSp>
      <p:sp>
        <p:nvSpPr>
          <p:cNvPr id="83" name="Rectangle 82"/>
          <p:cNvSpPr/>
          <p:nvPr/>
        </p:nvSpPr>
        <p:spPr bwMode="auto">
          <a:xfrm>
            <a:off x="1547665" y="5940152"/>
            <a:ext cx="7488832" cy="225152"/>
          </a:xfrm>
          <a:prstGeom prst="rect">
            <a:avLst/>
          </a:prstGeom>
          <a:solidFill>
            <a:schemeClr val="bg1">
              <a:lumMod val="85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smtClean="0">
                <a:solidFill>
                  <a:srgbClr val="000000"/>
                </a:solidFill>
              </a:rPr>
              <a:t>EGI operation tools</a:t>
            </a:r>
            <a:endParaRPr lang="en-GB" sz="1400" dirty="0">
              <a:solidFill>
                <a:srgbClr val="000000"/>
              </a:solidFill>
            </a:endParaRPr>
          </a:p>
        </p:txBody>
      </p:sp>
      <p:grpSp>
        <p:nvGrpSpPr>
          <p:cNvPr id="3" name="Group 102"/>
          <p:cNvGrpSpPr>
            <a:grpSpLocks/>
          </p:cNvGrpSpPr>
          <p:nvPr/>
        </p:nvGrpSpPr>
        <p:grpSpPr bwMode="auto">
          <a:xfrm>
            <a:off x="6948265" y="4365104"/>
            <a:ext cx="2033836" cy="1575048"/>
            <a:chOff x="1835696" y="3573016"/>
            <a:chExt cx="3024336" cy="2160240"/>
          </a:xfrm>
          <a:solidFill>
            <a:schemeClr val="accent1"/>
          </a:solidFill>
        </p:grpSpPr>
        <p:sp>
          <p:nvSpPr>
            <p:cNvPr id="104" name="Rectangle 103"/>
            <p:cNvSpPr/>
            <p:nvPr/>
          </p:nvSpPr>
          <p:spPr>
            <a:xfrm>
              <a:off x="1835696" y="4005064"/>
              <a:ext cx="3024336" cy="1296144"/>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smtClean="0">
                  <a:solidFill>
                    <a:srgbClr val="000000"/>
                  </a:solidFill>
                </a:rPr>
                <a:t>Commercial cloud</a:t>
              </a:r>
              <a:endParaRPr lang="en-GB" b="1" dirty="0">
                <a:solidFill>
                  <a:srgbClr val="000000"/>
                </a:solidFill>
              </a:endParaRPr>
            </a:p>
          </p:txBody>
        </p:sp>
        <p:sp>
          <p:nvSpPr>
            <p:cNvPr id="105" name="Rectangle 104"/>
            <p:cNvSpPr/>
            <p:nvPr/>
          </p:nvSpPr>
          <p:spPr>
            <a:xfrm>
              <a:off x="1907633" y="3861048"/>
              <a:ext cx="863239"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VM </a:t>
              </a:r>
              <a:r>
                <a:rPr lang="en-GB" sz="900" dirty="0" err="1">
                  <a:solidFill>
                    <a:srgbClr val="000000"/>
                  </a:solidFill>
                </a:rPr>
                <a:t>Mgmt</a:t>
              </a:r>
              <a:endParaRPr lang="en-GB" sz="900" dirty="0">
                <a:solidFill>
                  <a:srgbClr val="000000"/>
                </a:solidFill>
              </a:endParaRPr>
            </a:p>
          </p:txBody>
        </p:sp>
        <p:sp>
          <p:nvSpPr>
            <p:cNvPr id="106" name="Rectangle 105"/>
            <p:cNvSpPr/>
            <p:nvPr/>
          </p:nvSpPr>
          <p:spPr>
            <a:xfrm>
              <a:off x="2914745" y="3861048"/>
              <a:ext cx="866238"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Data</a:t>
              </a:r>
              <a:endParaRPr lang="en-GB" sz="1200" dirty="0">
                <a:solidFill>
                  <a:srgbClr val="000000"/>
                </a:solidFill>
              </a:endParaRPr>
            </a:p>
          </p:txBody>
        </p:sp>
        <p:sp>
          <p:nvSpPr>
            <p:cNvPr id="107" name="Rectangle 106"/>
            <p:cNvSpPr/>
            <p:nvPr/>
          </p:nvSpPr>
          <p:spPr>
            <a:xfrm>
              <a:off x="3924856" y="3861048"/>
              <a:ext cx="863239"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Information</a:t>
              </a:r>
              <a:endParaRPr lang="en-GB" sz="800" dirty="0">
                <a:solidFill>
                  <a:srgbClr val="000000"/>
                </a:solidFill>
              </a:endParaRPr>
            </a:p>
          </p:txBody>
        </p:sp>
        <p:sp>
          <p:nvSpPr>
            <p:cNvPr id="108" name="Rectangle 107"/>
            <p:cNvSpPr/>
            <p:nvPr/>
          </p:nvSpPr>
          <p:spPr>
            <a:xfrm>
              <a:off x="1907633" y="5157192"/>
              <a:ext cx="863239"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Monitoring</a:t>
              </a:r>
              <a:endParaRPr lang="en-GB" sz="800" dirty="0">
                <a:solidFill>
                  <a:srgbClr val="000000"/>
                </a:solidFill>
              </a:endParaRPr>
            </a:p>
          </p:txBody>
        </p:sp>
        <p:sp>
          <p:nvSpPr>
            <p:cNvPr id="109" name="Rectangle 108"/>
            <p:cNvSpPr/>
            <p:nvPr/>
          </p:nvSpPr>
          <p:spPr>
            <a:xfrm>
              <a:off x="2914745" y="5157192"/>
              <a:ext cx="866238"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Accounting</a:t>
              </a:r>
              <a:endParaRPr lang="en-GB" sz="800" dirty="0">
                <a:solidFill>
                  <a:srgbClr val="000000"/>
                </a:solidFill>
              </a:endParaRPr>
            </a:p>
          </p:txBody>
        </p:sp>
        <p:sp>
          <p:nvSpPr>
            <p:cNvPr id="110" name="Rectangle 109"/>
            <p:cNvSpPr/>
            <p:nvPr/>
          </p:nvSpPr>
          <p:spPr>
            <a:xfrm>
              <a:off x="3924856" y="5157192"/>
              <a:ext cx="863239"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Notification</a:t>
              </a:r>
              <a:endParaRPr lang="en-GB" sz="800" dirty="0">
                <a:solidFill>
                  <a:srgbClr val="000000"/>
                </a:solidFill>
              </a:endParaRPr>
            </a:p>
          </p:txBody>
        </p:sp>
        <p:cxnSp>
          <p:nvCxnSpPr>
            <p:cNvPr id="111" name="Straight Arrow Connector 110"/>
            <p:cNvCxnSpPr>
              <a:stCxn id="110" idx="2"/>
            </p:cNvCxnSpPr>
            <p:nvPr/>
          </p:nvCxnSpPr>
          <p:spPr>
            <a:xfrm>
              <a:off x="4356476"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3349363"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2339252"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4356476"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3349363"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2339252"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grpSp>
      <p:sp>
        <p:nvSpPr>
          <p:cNvPr id="119" name="TextBox 118"/>
          <p:cNvSpPr txBox="1">
            <a:spLocks noChangeArrowheads="1"/>
          </p:cNvSpPr>
          <p:nvPr/>
        </p:nvSpPr>
        <p:spPr bwMode="auto">
          <a:xfrm>
            <a:off x="20146" y="1065213"/>
            <a:ext cx="671209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b="1"/>
              <a:t>Personalised </a:t>
            </a:r>
            <a:r>
              <a:rPr lang="en-GB" sz="2000" b="1" smtClean="0"/>
              <a:t>environments based on open standards</a:t>
            </a:r>
            <a:endParaRPr lang="en-GB" sz="2000" b="1" dirty="0"/>
          </a:p>
        </p:txBody>
      </p:sp>
      <p:grpSp>
        <p:nvGrpSpPr>
          <p:cNvPr id="4" name="Group 60"/>
          <p:cNvGrpSpPr>
            <a:grpSpLocks/>
          </p:cNvGrpSpPr>
          <p:nvPr/>
        </p:nvGrpSpPr>
        <p:grpSpPr bwMode="auto">
          <a:xfrm>
            <a:off x="4283969" y="4365104"/>
            <a:ext cx="2304033" cy="1575321"/>
            <a:chOff x="1835696" y="3573016"/>
            <a:chExt cx="3024336" cy="2160240"/>
          </a:xfrm>
          <a:solidFill>
            <a:schemeClr val="accent1"/>
          </a:solidFill>
        </p:grpSpPr>
        <p:sp>
          <p:nvSpPr>
            <p:cNvPr id="126" name="Rectangle 125"/>
            <p:cNvSpPr/>
            <p:nvPr/>
          </p:nvSpPr>
          <p:spPr>
            <a:xfrm>
              <a:off x="1835696" y="4005064"/>
              <a:ext cx="3024336" cy="1296144"/>
            </a:xfrm>
            <a:prstGeom prst="rect">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b="1" smtClean="0">
                  <a:solidFill>
                    <a:srgbClr val="000000"/>
                  </a:solidFill>
                </a:rPr>
                <a:t>NGI cloud</a:t>
              </a:r>
              <a:endParaRPr lang="en-GB" sz="2000" b="1" dirty="0">
                <a:solidFill>
                  <a:srgbClr val="000000"/>
                </a:solidFill>
              </a:endParaRPr>
            </a:p>
          </p:txBody>
        </p:sp>
        <p:sp>
          <p:nvSpPr>
            <p:cNvPr id="127" name="Rectangle 126"/>
            <p:cNvSpPr/>
            <p:nvPr/>
          </p:nvSpPr>
          <p:spPr>
            <a:xfrm>
              <a:off x="1907704"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dirty="0">
                  <a:solidFill>
                    <a:srgbClr val="000000"/>
                  </a:solidFill>
                </a:rPr>
                <a:t>VM </a:t>
              </a:r>
              <a:r>
                <a:rPr lang="en-GB" sz="1100" dirty="0" err="1">
                  <a:solidFill>
                    <a:srgbClr val="000000"/>
                  </a:solidFill>
                </a:rPr>
                <a:t>Mgmt</a:t>
              </a:r>
              <a:endParaRPr lang="en-GB" sz="1100" dirty="0">
                <a:solidFill>
                  <a:srgbClr val="000000"/>
                </a:solidFill>
              </a:endParaRPr>
            </a:p>
          </p:txBody>
        </p:sp>
        <p:sp>
          <p:nvSpPr>
            <p:cNvPr id="128" name="Rectangle 127"/>
            <p:cNvSpPr/>
            <p:nvPr/>
          </p:nvSpPr>
          <p:spPr>
            <a:xfrm>
              <a:off x="2915816"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Data</a:t>
              </a:r>
              <a:endParaRPr lang="en-GB" sz="1200" dirty="0">
                <a:solidFill>
                  <a:srgbClr val="000000"/>
                </a:solidFill>
              </a:endParaRPr>
            </a:p>
          </p:txBody>
        </p:sp>
        <p:sp>
          <p:nvSpPr>
            <p:cNvPr id="129" name="Rectangle 128"/>
            <p:cNvSpPr/>
            <p:nvPr/>
          </p:nvSpPr>
          <p:spPr>
            <a:xfrm>
              <a:off x="3923928" y="3861048"/>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Information</a:t>
              </a:r>
              <a:endParaRPr lang="en-GB" sz="800" dirty="0">
                <a:solidFill>
                  <a:srgbClr val="000000"/>
                </a:solidFill>
              </a:endParaRPr>
            </a:p>
          </p:txBody>
        </p:sp>
        <p:sp>
          <p:nvSpPr>
            <p:cNvPr id="130" name="Rectangle 129"/>
            <p:cNvSpPr/>
            <p:nvPr/>
          </p:nvSpPr>
          <p:spPr>
            <a:xfrm>
              <a:off x="1907704"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Monitoring</a:t>
              </a:r>
              <a:endParaRPr lang="en-GB" sz="800" dirty="0">
                <a:solidFill>
                  <a:srgbClr val="000000"/>
                </a:solidFill>
              </a:endParaRPr>
            </a:p>
          </p:txBody>
        </p:sp>
        <p:sp>
          <p:nvSpPr>
            <p:cNvPr id="131" name="Rectangle 130"/>
            <p:cNvSpPr/>
            <p:nvPr/>
          </p:nvSpPr>
          <p:spPr>
            <a:xfrm>
              <a:off x="2915816"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Accounting</a:t>
              </a:r>
              <a:endParaRPr lang="en-GB" sz="800" dirty="0">
                <a:solidFill>
                  <a:srgbClr val="000000"/>
                </a:solidFill>
              </a:endParaRPr>
            </a:p>
          </p:txBody>
        </p:sp>
        <p:sp>
          <p:nvSpPr>
            <p:cNvPr id="132" name="Rectangle 131"/>
            <p:cNvSpPr/>
            <p:nvPr/>
          </p:nvSpPr>
          <p:spPr>
            <a:xfrm>
              <a:off x="3923928" y="5157192"/>
              <a:ext cx="864096" cy="288032"/>
            </a:xfrm>
            <a:prstGeom prst="rect">
              <a:avLst/>
            </a:prstGeom>
            <a:grp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900" dirty="0">
                  <a:solidFill>
                    <a:srgbClr val="000000"/>
                  </a:solidFill>
                </a:rPr>
                <a:t>Notification</a:t>
              </a:r>
              <a:endParaRPr lang="en-GB" sz="800" dirty="0">
                <a:solidFill>
                  <a:srgbClr val="000000"/>
                </a:solidFill>
              </a:endParaRPr>
            </a:p>
          </p:txBody>
        </p:sp>
        <p:cxnSp>
          <p:nvCxnSpPr>
            <p:cNvPr id="133" name="Straight Arrow Connector 132"/>
            <p:cNvCxnSpPr>
              <a:stCxn id="132" idx="2"/>
            </p:cNvCxnSpPr>
            <p:nvPr/>
          </p:nvCxnSpPr>
          <p:spPr>
            <a:xfrm>
              <a:off x="4355976"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3347864"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2339752" y="5445224"/>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4355976"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3347864"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V="1">
              <a:off x="2339752" y="3573016"/>
              <a:ext cx="0" cy="288032"/>
            </a:xfrm>
            <a:prstGeom prst="straightConnector1">
              <a:avLst/>
            </a:prstGeom>
            <a:grpFill/>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grpSp>
      <p:sp>
        <p:nvSpPr>
          <p:cNvPr id="141" name="Rectangle 43"/>
          <p:cNvSpPr>
            <a:spLocks noChangeArrowheads="1"/>
          </p:cNvSpPr>
          <p:nvPr/>
        </p:nvSpPr>
        <p:spPr bwMode="auto">
          <a:xfrm rot="-5400000">
            <a:off x="1085801" y="3547021"/>
            <a:ext cx="7493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800"/>
              <a:t>PaaS</a:t>
            </a:r>
          </a:p>
        </p:txBody>
      </p:sp>
      <p:sp>
        <p:nvSpPr>
          <p:cNvPr id="142" name="Rectangle 122"/>
          <p:cNvSpPr>
            <a:spLocks noChangeArrowheads="1"/>
          </p:cNvSpPr>
          <p:nvPr/>
        </p:nvSpPr>
        <p:spPr bwMode="auto">
          <a:xfrm rot="-5400000">
            <a:off x="1135807" y="2581027"/>
            <a:ext cx="617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800"/>
              <a:t>SaaS</a:t>
            </a:r>
          </a:p>
        </p:txBody>
      </p:sp>
      <p:cxnSp>
        <p:nvCxnSpPr>
          <p:cNvPr id="143" name="Straight Connector 142"/>
          <p:cNvCxnSpPr/>
          <p:nvPr/>
        </p:nvCxnSpPr>
        <p:spPr>
          <a:xfrm flipV="1">
            <a:off x="1619673" y="2492896"/>
            <a:ext cx="0" cy="1944216"/>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bwMode="auto">
          <a:xfrm>
            <a:off x="1763689" y="2627620"/>
            <a:ext cx="2016224" cy="1593468"/>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a:defRPr/>
            </a:pPr>
            <a:r>
              <a:rPr lang="en-GB" sz="1800" smtClean="0"/>
              <a:t>Project/community specific services</a:t>
            </a:r>
            <a:br>
              <a:rPr lang="en-GB" sz="1800" smtClean="0"/>
            </a:br>
            <a:r>
              <a:rPr lang="en-GB" sz="1800" smtClean="0"/>
              <a:t>(VM images)</a:t>
            </a:r>
            <a:endParaRPr lang="en-GB" sz="1800" dirty="0"/>
          </a:p>
        </p:txBody>
      </p:sp>
      <p:sp>
        <p:nvSpPr>
          <p:cNvPr id="154" name="TextBox 153"/>
          <p:cNvSpPr txBox="1"/>
          <p:nvPr/>
        </p:nvSpPr>
        <p:spPr bwMode="auto">
          <a:xfrm>
            <a:off x="1763689" y="2627620"/>
            <a:ext cx="4680520" cy="1593468"/>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lIns="0" rIns="2520000" anchor="ctr" anchorCtr="0">
            <a:noAutofit/>
          </a:bodyPr>
          <a:lstStyle/>
          <a:p>
            <a:pPr algn="ctr">
              <a:defRPr/>
            </a:pPr>
            <a:r>
              <a:rPr lang="en-GB" sz="1800" smtClean="0"/>
              <a:t>Project/community</a:t>
            </a:r>
            <a:br>
              <a:rPr lang="en-GB" sz="1800" smtClean="0"/>
            </a:br>
            <a:r>
              <a:rPr lang="en-GB" sz="1800" smtClean="0"/>
              <a:t>specific services </a:t>
            </a:r>
            <a:br>
              <a:rPr lang="en-GB" sz="1800" smtClean="0"/>
            </a:br>
            <a:r>
              <a:rPr lang="en-GB" sz="1800" smtClean="0"/>
              <a:t>(VM images)</a:t>
            </a:r>
            <a:endParaRPr lang="en-GB" sz="1800" dirty="0"/>
          </a:p>
        </p:txBody>
      </p:sp>
      <p:sp>
        <p:nvSpPr>
          <p:cNvPr id="75" name="TextBox 74"/>
          <p:cNvSpPr txBox="1"/>
          <p:nvPr/>
        </p:nvSpPr>
        <p:spPr bwMode="auto">
          <a:xfrm>
            <a:off x="1763689" y="2636912"/>
            <a:ext cx="7200800" cy="1593468"/>
          </a:xfrm>
          <a:prstGeom prst="rect">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wrap="square" lIns="0" rIns="4752000" anchor="ctr" anchorCtr="0">
            <a:noAutofit/>
          </a:bodyPr>
          <a:lstStyle/>
          <a:p>
            <a:pPr algn="ctr">
              <a:defRPr/>
            </a:pPr>
            <a:r>
              <a:rPr lang="en-GB" sz="1800" smtClean="0"/>
              <a:t>Project/community</a:t>
            </a:r>
            <a:br>
              <a:rPr lang="en-GB" sz="1800" smtClean="0"/>
            </a:br>
            <a:r>
              <a:rPr lang="en-GB" sz="1800" smtClean="0"/>
              <a:t>specific services </a:t>
            </a:r>
            <a:br>
              <a:rPr lang="en-GB" sz="1800" smtClean="0"/>
            </a:br>
            <a:r>
              <a:rPr lang="en-GB" sz="1800" smtClean="0"/>
              <a:t>(VM images)</a:t>
            </a:r>
            <a:endParaRPr lang="en-GB" sz="1800" dirty="0"/>
          </a:p>
        </p:txBody>
      </p:sp>
      <p:pic>
        <p:nvPicPr>
          <p:cNvPr id="12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450" t="48214" r="75235" b="36310"/>
          <a:stretch/>
        </p:blipFill>
        <p:spPr bwMode="auto">
          <a:xfrm rot="19904400">
            <a:off x="7591478" y="591961"/>
            <a:ext cx="1544617" cy="5764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6" name="Rectangular Callout 75"/>
          <p:cNvSpPr/>
          <p:nvPr/>
        </p:nvSpPr>
        <p:spPr>
          <a:xfrm>
            <a:off x="107504" y="3356992"/>
            <a:ext cx="1152128" cy="864096"/>
          </a:xfrm>
          <a:prstGeom prst="wedgeRectCallout">
            <a:avLst>
              <a:gd name="adj1" fmla="val 99402"/>
              <a:gd name="adj2" fmla="val 1350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chemeClr val="tx1"/>
                </a:solidFill>
              </a:rPr>
              <a:t>E.g.</a:t>
            </a:r>
            <a:br>
              <a:rPr lang="en-GB" sz="1400" smtClean="0">
                <a:solidFill>
                  <a:schemeClr val="tx1"/>
                </a:solidFill>
              </a:rPr>
            </a:br>
            <a:r>
              <a:rPr lang="en-GB" sz="1400" smtClean="0">
                <a:solidFill>
                  <a:schemeClr val="tx1"/>
                </a:solidFill>
              </a:rPr>
              <a:t>OpenStack OpenNebula</a:t>
            </a:r>
            <a:endParaRPr lang="en-GB" sz="1400">
              <a:solidFill>
                <a:schemeClr val="tx1"/>
              </a:solidFill>
            </a:endParaRPr>
          </a:p>
        </p:txBody>
      </p:sp>
    </p:spTree>
    <p:extLst>
      <p:ext uri="{BB962C8B-B14F-4D97-AF65-F5344CB8AC3E}">
        <p14:creationId xmlns="" xmlns:p14="http://schemas.microsoft.com/office/powerpoint/2010/main" val="99848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500"/>
                                        <p:tgtEl>
                                          <p:spTgt spid="154"/>
                                        </p:tgtEl>
                                      </p:cBhvr>
                                    </p:animEffect>
                                  </p:childTnLst>
                                </p:cTn>
                              </p:par>
                              <p:par>
                                <p:cTn id="8" presetID="3" presetClass="entr" presetSubtype="1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blinds(horizontal)">
                                      <p:cBhvr>
                                        <p:cTn id="10" dur="500"/>
                                        <p:tgtEl>
                                          <p:spTgt spid="150"/>
                                        </p:tgtEl>
                                      </p:cBhvr>
                                    </p:animEffect>
                                  </p:childTnLst>
                                </p:cTn>
                              </p:par>
                              <p:par>
                                <p:cTn id="11" presetID="3" presetClass="entr" presetSubtype="1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blinds(horizontal)">
                                      <p:cBhvr>
                                        <p:cTn id="13" dur="500"/>
                                        <p:tgtEl>
                                          <p:spTgt spid="151"/>
                                        </p:tgtEl>
                                      </p:cBhvr>
                                    </p:animEffec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linds(horizontal)">
                                      <p:cBhvr>
                                        <p:cTn id="20" dur="500"/>
                                        <p:tgtEl>
                                          <p:spTgt spid="75"/>
                                        </p:tgtEl>
                                      </p:cBhvr>
                                    </p:animEffect>
                                  </p:childTnLst>
                                </p:cTn>
                              </p:par>
                              <p:par>
                                <p:cTn id="21" presetID="3" presetClass="entr" presetSubtype="1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blinds(horizontal)">
                                      <p:cBhvr>
                                        <p:cTn id="23" dur="500"/>
                                        <p:tgtEl>
                                          <p:spTgt spid="152"/>
                                        </p:tgtEl>
                                      </p:cBhvr>
                                    </p:animEffec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Outline</a:t>
            </a:r>
            <a:endParaRPr lang="en-GB"/>
          </a:p>
        </p:txBody>
      </p:sp>
      <p:sp>
        <p:nvSpPr>
          <p:cNvPr id="3" name="Content Placeholder 2"/>
          <p:cNvSpPr>
            <a:spLocks noGrp="1"/>
          </p:cNvSpPr>
          <p:nvPr>
            <p:ph idx="1"/>
          </p:nvPr>
        </p:nvSpPr>
        <p:spPr>
          <a:xfrm>
            <a:off x="251520" y="1268760"/>
            <a:ext cx="8748464" cy="4525963"/>
          </a:xfrm>
        </p:spPr>
        <p:txBody>
          <a:bodyPr/>
          <a:lstStyle/>
          <a:p>
            <a:r>
              <a:rPr lang="en-GB" sz="2800" smtClean="0"/>
              <a:t>The European Grid Infrastructure (EGI)</a:t>
            </a:r>
            <a:endParaRPr lang="en-GB" sz="2000" smtClean="0"/>
          </a:p>
          <a:p>
            <a:pPr lvl="1">
              <a:buNone/>
            </a:pPr>
            <a:r>
              <a:rPr lang="en-GB" sz="2000" smtClean="0"/>
              <a:t>	...and the grid computing landscape</a:t>
            </a:r>
          </a:p>
          <a:p>
            <a:r>
              <a:rPr lang="en-GB" sz="2800" smtClean="0"/>
              <a:t>Established EGI solutions for comp. chemistry</a:t>
            </a:r>
          </a:p>
          <a:p>
            <a:pPr lvl="1"/>
            <a:r>
              <a:rPr lang="en-GB" sz="2000" smtClean="0">
                <a:sym typeface="Wingdings" pitchFamily="2" charset="2"/>
              </a:rPr>
              <a:t>Grid infrastructure</a:t>
            </a:r>
          </a:p>
          <a:p>
            <a:pPr lvl="1"/>
            <a:r>
              <a:rPr lang="en-GB" sz="2000" smtClean="0">
                <a:sym typeface="Wingdings" pitchFamily="2" charset="2"/>
              </a:rPr>
              <a:t>Frameworks for applications and data management</a:t>
            </a:r>
          </a:p>
          <a:p>
            <a:pPr lvl="1"/>
            <a:r>
              <a:rPr lang="en-GB" sz="2000" smtClean="0">
                <a:sym typeface="Wingdings" pitchFamily="2" charset="2"/>
              </a:rPr>
              <a:t>Tools for service operators</a:t>
            </a:r>
            <a:endParaRPr lang="en-GB" sz="1800" smtClean="0">
              <a:sym typeface="Wingdings" pitchFamily="2" charset="2"/>
            </a:endParaRPr>
          </a:p>
          <a:p>
            <a:r>
              <a:rPr lang="en-GB" sz="2800" smtClean="0">
                <a:sym typeface="Wingdings" pitchFamily="2" charset="2"/>
              </a:rPr>
              <a:t>Recent initiatives</a:t>
            </a:r>
            <a:endParaRPr lang="en-GB" sz="2000" smtClean="0">
              <a:sym typeface="Wingdings" pitchFamily="2" charset="2"/>
            </a:endParaRPr>
          </a:p>
          <a:p>
            <a:pPr lvl="1"/>
            <a:r>
              <a:rPr lang="en-GB" sz="2000" smtClean="0">
                <a:sym typeface="Wingdings" pitchFamily="2" charset="2"/>
              </a:rPr>
              <a:t>EGI-EUDAT-PRACE pilots</a:t>
            </a:r>
          </a:p>
          <a:p>
            <a:pPr lvl="1"/>
            <a:r>
              <a:rPr lang="en-GB" sz="2000" smtClean="0">
                <a:sym typeface="Wingdings" pitchFamily="2" charset="2"/>
              </a:rPr>
              <a:t>XSEDE collaboration</a:t>
            </a:r>
          </a:p>
          <a:p>
            <a:pPr lvl="1"/>
            <a:r>
              <a:rPr lang="en-GB" sz="2000" smtClean="0">
                <a:sym typeface="Wingdings" pitchFamily="2" charset="2"/>
              </a:rPr>
              <a:t>E</a:t>
            </a:r>
            <a:r>
              <a:rPr lang="en-GB" sz="2000" smtClean="0">
                <a:sym typeface="Wingdings" pitchFamily="2" charset="2"/>
              </a:rPr>
              <a:t>GI </a:t>
            </a:r>
            <a:r>
              <a:rPr lang="en-GB" sz="2000" smtClean="0">
                <a:sym typeface="Wingdings" pitchFamily="2" charset="2"/>
              </a:rPr>
              <a:t>Federated Cloud </a:t>
            </a:r>
          </a:p>
          <a:p>
            <a:r>
              <a:rPr lang="en-GB" sz="2800" smtClean="0">
                <a:sym typeface="Wingdings" pitchFamily="2" charset="2"/>
              </a:rPr>
              <a:t>Towards a CMMST Virtual Research Community</a:t>
            </a:r>
          </a:p>
          <a:p>
            <a:endParaRPr lang="en-GB" sz="2400" smtClean="0">
              <a:sym typeface="Wingdings" pitchFamily="2" charset="2"/>
            </a:endParaRPr>
          </a:p>
        </p:txBody>
      </p:sp>
      <p:sp>
        <p:nvSpPr>
          <p:cNvPr id="6"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412776"/>
            <a:ext cx="8820472" cy="4878288"/>
          </a:xfrm>
        </p:spPr>
        <p:txBody>
          <a:bodyPr/>
          <a:lstStyle/>
          <a:p>
            <a:pPr marL="303501" indent="-303501"/>
            <a:r>
              <a:rPr lang="en-GB" sz="2400" smtClean="0"/>
              <a:t>Sept 2011 – March 2013: Federated Cloud Task Force</a:t>
            </a:r>
          </a:p>
          <a:p>
            <a:pPr marL="908720" lvl="1" indent="-241016"/>
            <a:r>
              <a:rPr lang="en-GB" sz="2000" smtClean="0"/>
              <a:t>Identify open source technologies (OpenStack, OpenNebula,...)</a:t>
            </a:r>
            <a:br>
              <a:rPr lang="en-GB" sz="2000" smtClean="0"/>
            </a:br>
            <a:r>
              <a:rPr lang="en-GB" sz="2000" smtClean="0"/>
              <a:t>and open standards (OCCI, CDMI, BDII,...)</a:t>
            </a:r>
          </a:p>
          <a:p>
            <a:pPr marL="908720" lvl="1" indent="-241016"/>
            <a:r>
              <a:rPr lang="en-GB" sz="2000" smtClean="0"/>
              <a:t>Deploy a testbed</a:t>
            </a:r>
          </a:p>
          <a:p>
            <a:pPr marL="303501" indent="-303501"/>
            <a:r>
              <a:rPr lang="en-GB" sz="2400" smtClean="0"/>
              <a:t>August 2012 – March 2013: Pilot use cases </a:t>
            </a:r>
          </a:p>
          <a:p>
            <a:pPr marL="908720" lvl="1" indent="-241016"/>
            <a:r>
              <a:rPr lang="en-GB" sz="2000" smtClean="0"/>
              <a:t>Support early adopter communities</a:t>
            </a:r>
          </a:p>
          <a:p>
            <a:pPr marL="908720" lvl="1" indent="-241016"/>
            <a:r>
              <a:rPr lang="en-GB" sz="2000" smtClean="0"/>
              <a:t>Establish user-facing services</a:t>
            </a:r>
          </a:p>
          <a:p>
            <a:pPr marL="265113" indent="-265113"/>
            <a:r>
              <a:rPr lang="en-GB" sz="2400" smtClean="0"/>
              <a:t>March 2013 – September 2013: pre-production</a:t>
            </a:r>
          </a:p>
          <a:p>
            <a:pPr marL="908720" lvl="1" indent="-241016"/>
            <a:r>
              <a:rPr lang="en-GB" sz="2000" smtClean="0"/>
              <a:t>Stabilise services</a:t>
            </a:r>
          </a:p>
          <a:p>
            <a:pPr marL="908720" lvl="1" indent="-241016"/>
            <a:r>
              <a:rPr lang="en-GB" sz="2000" smtClean="0"/>
              <a:t>Write blueprint for resource centres</a:t>
            </a:r>
          </a:p>
          <a:p>
            <a:pPr marL="908720" lvl="1" indent="-241016"/>
            <a:r>
              <a:rPr lang="en-GB" sz="2000" smtClean="0"/>
              <a:t>Engage with more use cases</a:t>
            </a:r>
          </a:p>
          <a:p>
            <a:pPr marL="908720" lvl="1" indent="-241016"/>
            <a:r>
              <a:rPr lang="en-GB" sz="2000" b="1" i="1" smtClean="0">
                <a:solidFill>
                  <a:srgbClr val="FF0000"/>
                </a:solidFill>
              </a:rPr>
              <a:t>Apply for access! </a:t>
            </a:r>
            <a:r>
              <a:rPr lang="en-GB" sz="2000" b="1" smtClean="0">
                <a:solidFill>
                  <a:srgbClr val="FF0000"/>
                </a:solidFill>
                <a:hlinkClick r:id="rId2"/>
              </a:rPr>
              <a:t>http://go.egi.eu/cloud</a:t>
            </a:r>
            <a:r>
              <a:rPr lang="en-GB" sz="2000" b="1" smtClean="0">
                <a:solidFill>
                  <a:srgbClr val="FF0000"/>
                </a:solidFill>
              </a:rPr>
              <a:t> </a:t>
            </a:r>
            <a:br>
              <a:rPr lang="en-GB" sz="2000" b="1" smtClean="0">
                <a:solidFill>
                  <a:srgbClr val="FF0000"/>
                </a:solidFill>
              </a:rPr>
            </a:br>
            <a:endParaRPr lang="en-GB" sz="2000" b="1" i="1" smtClean="0">
              <a:solidFill>
                <a:srgbClr val="FF0000"/>
              </a:solidFill>
            </a:endParaRPr>
          </a:p>
          <a:p>
            <a:pPr marL="908720" lvl="1" indent="-241016"/>
            <a:endParaRPr lang="en-GB" sz="2000" smtClean="0">
              <a:solidFill>
                <a:srgbClr val="FF0000"/>
              </a:solidFill>
            </a:endParaRPr>
          </a:p>
        </p:txBody>
      </p:sp>
      <p:sp>
        <p:nvSpPr>
          <p:cNvPr id="2" name="Title 1"/>
          <p:cNvSpPr>
            <a:spLocks noGrp="1"/>
          </p:cNvSpPr>
          <p:nvPr>
            <p:ph type="title"/>
          </p:nvPr>
        </p:nvSpPr>
        <p:spPr>
          <a:xfrm>
            <a:off x="1907704" y="216024"/>
            <a:ext cx="7236296" cy="620688"/>
          </a:xfrm>
        </p:spPr>
        <p:txBody>
          <a:bodyPr/>
          <a:lstStyle/>
          <a:p>
            <a:pPr algn="ctr"/>
            <a:r>
              <a:rPr lang="en-GB" sz="4000" b="0" smtClean="0"/>
              <a:t>EGI cloud roadmap</a:t>
            </a:r>
            <a:br>
              <a:rPr lang="en-GB" sz="4000" b="0" smtClean="0"/>
            </a:br>
            <a:r>
              <a:rPr lang="en-GB" sz="2400" b="0" smtClean="0"/>
              <a:t>http://go.egi.eu/cloud </a:t>
            </a:r>
            <a:endParaRPr lang="en-GB" sz="4000" b="0"/>
          </a:p>
        </p:txBody>
      </p:sp>
      <p:sp>
        <p:nvSpPr>
          <p:cNvPr id="4"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20</a:t>
            </a:fld>
            <a:endParaRPr lang="en-GB" sz="1200">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143000"/>
            <a:ext cx="8496944" cy="4878288"/>
          </a:xfrm>
        </p:spPr>
        <p:txBody>
          <a:bodyPr/>
          <a:lstStyle/>
          <a:p>
            <a:pPr marL="271463" indent="-239713">
              <a:buNone/>
            </a:pPr>
            <a:r>
              <a:rPr lang="en-GB" sz="2000" i="1" smtClean="0"/>
              <a:t>CMMST - Chemistry, Molecular &amp; Materials Science and Technology </a:t>
            </a:r>
          </a:p>
          <a:p>
            <a:pPr marL="271463" indent="-239713">
              <a:buNone/>
            </a:pPr>
            <a:endParaRPr lang="en-GB" sz="2400" smtClean="0"/>
          </a:p>
          <a:p>
            <a:pPr marL="271463" indent="-239713"/>
            <a:r>
              <a:rPr lang="en-GB" sz="2400" smtClean="0"/>
              <a:t>An EGI ‘Virtual Team project’ (February-October 2013)</a:t>
            </a:r>
          </a:p>
          <a:p>
            <a:pPr marL="671513" lvl="1" indent="-239713"/>
            <a:r>
              <a:rPr lang="en-GB" sz="2000" smtClean="0"/>
              <a:t>Lead by Antonio Lagana (Uni. Of Perugia)</a:t>
            </a:r>
          </a:p>
          <a:p>
            <a:pPr marL="671513" lvl="1" indent="-239713"/>
            <a:r>
              <a:rPr lang="en-GB" sz="2000" smtClean="0"/>
              <a:t>30 members from 11 countries</a:t>
            </a:r>
          </a:p>
          <a:p>
            <a:pPr marL="271463" indent="-239713"/>
            <a:r>
              <a:rPr lang="en-GB" sz="2400" smtClean="0"/>
              <a:t>Goals:</a:t>
            </a:r>
          </a:p>
          <a:p>
            <a:pPr marL="722313" lvl="1" indent="-290513">
              <a:buFont typeface="+mj-lt"/>
              <a:buAutoNum type="arabicPeriod"/>
            </a:pPr>
            <a:r>
              <a:rPr lang="en-GB" sz="2000" smtClean="0"/>
              <a:t>To define a sustainable relationship with the NGIs</a:t>
            </a:r>
          </a:p>
          <a:p>
            <a:pPr marL="722313" lvl="1" indent="-290513">
              <a:buFont typeface="+mj-lt"/>
              <a:buAutoNum type="arabicPeriod"/>
            </a:pPr>
            <a:r>
              <a:rPr lang="en-GB" sz="2000" smtClean="0"/>
              <a:t>To define the ‘rules’ of an open community (credit system, levels,...)</a:t>
            </a:r>
          </a:p>
          <a:p>
            <a:pPr marL="722313" lvl="1" indent="-290513">
              <a:buFont typeface="+mj-lt"/>
              <a:buAutoNum type="arabicPeriod"/>
            </a:pPr>
            <a:r>
              <a:rPr lang="en-GB" sz="2000" smtClean="0"/>
              <a:t>To collect and define applications and tools for an open community</a:t>
            </a:r>
          </a:p>
          <a:p>
            <a:pPr marL="722313" lvl="1" indent="-290513">
              <a:buFont typeface="+mj-lt"/>
              <a:buAutoNum type="arabicPeriod"/>
            </a:pPr>
            <a:r>
              <a:rPr lang="en-GB" sz="2000" smtClean="0"/>
              <a:t>To gather resources and support from CMMST, EGI and XSEDE</a:t>
            </a:r>
          </a:p>
          <a:p>
            <a:pPr marL="271463" indent="-239713"/>
            <a:r>
              <a:rPr lang="en-GB" sz="2400" smtClean="0"/>
              <a:t>Output: A plan that stakeholders can act upon</a:t>
            </a:r>
          </a:p>
          <a:p>
            <a:pPr marL="671513" lvl="1" indent="-239713"/>
            <a:r>
              <a:rPr lang="en-GB" sz="2000" smtClean="0">
                <a:solidFill>
                  <a:srgbClr val="FF0000"/>
                </a:solidFill>
              </a:rPr>
              <a:t>Join the initiative, provide feedback on the plan: </a:t>
            </a:r>
            <a:r>
              <a:rPr lang="en-GB" sz="2000" smtClean="0">
                <a:solidFill>
                  <a:srgbClr val="FF0000"/>
                </a:solidFill>
                <a:hlinkClick r:id="rId2"/>
              </a:rPr>
              <a:t>https://wiki.egi.eu/wiki/Towards_a_CMMST_VRC</a:t>
            </a:r>
            <a:r>
              <a:rPr lang="en-GB" sz="2000" smtClean="0">
                <a:solidFill>
                  <a:srgbClr val="FF0000"/>
                </a:solidFill>
              </a:rPr>
              <a:t> </a:t>
            </a:r>
          </a:p>
          <a:p>
            <a:pPr marL="908720" lvl="1" indent="-241016"/>
            <a:endParaRPr lang="en-GB" sz="2000" smtClean="0"/>
          </a:p>
          <a:p>
            <a:pPr marL="908720" lvl="1" indent="-241016"/>
            <a:endParaRPr lang="en-GB" sz="1600" smtClean="0">
              <a:solidFill>
                <a:srgbClr val="FF0000"/>
              </a:solidFill>
            </a:endParaRPr>
          </a:p>
          <a:p>
            <a:pPr marL="508670" indent="-241016"/>
            <a:endParaRPr lang="en-GB" sz="2800" smtClean="0"/>
          </a:p>
        </p:txBody>
      </p:sp>
      <p:sp>
        <p:nvSpPr>
          <p:cNvPr id="2" name="Title 1"/>
          <p:cNvSpPr>
            <a:spLocks noGrp="1"/>
          </p:cNvSpPr>
          <p:nvPr>
            <p:ph type="title"/>
          </p:nvPr>
        </p:nvSpPr>
        <p:spPr>
          <a:xfrm>
            <a:off x="1835696" y="504056"/>
            <a:ext cx="7236296" cy="620688"/>
          </a:xfrm>
        </p:spPr>
        <p:txBody>
          <a:bodyPr/>
          <a:lstStyle/>
          <a:p>
            <a:r>
              <a:rPr lang="en-GB" sz="3600" b="0" smtClean="0"/>
              <a:t>Towards a CMMST Virtual Research Community</a:t>
            </a:r>
            <a:r>
              <a:rPr lang="en-GB" b="0" smtClean="0"/>
              <a:t/>
            </a:r>
            <a:br>
              <a:rPr lang="en-GB" b="0" smtClean="0"/>
            </a:br>
            <a:endParaRPr lang="en-GB" sz="3600" b="0"/>
          </a:p>
        </p:txBody>
      </p:sp>
      <p:sp>
        <p:nvSpPr>
          <p:cNvPr id="4"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Summary &amp; next steps</a:t>
            </a:r>
            <a:endParaRPr lang="en-GB"/>
          </a:p>
        </p:txBody>
      </p:sp>
      <p:sp>
        <p:nvSpPr>
          <p:cNvPr id="3" name="Content Placeholder 2"/>
          <p:cNvSpPr>
            <a:spLocks noGrp="1"/>
          </p:cNvSpPr>
          <p:nvPr>
            <p:ph idx="1"/>
          </p:nvPr>
        </p:nvSpPr>
        <p:spPr>
          <a:xfrm>
            <a:off x="107504" y="1196752"/>
            <a:ext cx="8964488" cy="4525963"/>
          </a:xfrm>
        </p:spPr>
        <p:txBody>
          <a:bodyPr/>
          <a:lstStyle/>
          <a:p>
            <a:r>
              <a:rPr lang="en-GB" sz="2400" smtClean="0"/>
              <a:t>EGI is based on a federated model</a:t>
            </a:r>
          </a:p>
          <a:p>
            <a:pPr lvl="1"/>
            <a:r>
              <a:rPr lang="en-GB" sz="2000" smtClean="0"/>
              <a:t>NGIs and specialised projects provide resources and services</a:t>
            </a:r>
          </a:p>
          <a:p>
            <a:r>
              <a:rPr lang="en-GB" sz="2400" smtClean="0"/>
              <a:t>Established grid solutions including virtual organisations and software tools for Computational Chemistry</a:t>
            </a:r>
          </a:p>
          <a:p>
            <a:pPr lvl="1"/>
            <a:r>
              <a:rPr lang="en-GB" sz="2000" smtClean="0"/>
              <a:t>EGI Applications Database: </a:t>
            </a:r>
            <a:r>
              <a:rPr lang="en-GB" sz="2000" smtClean="0">
                <a:hlinkClick r:id="rId2"/>
              </a:rPr>
              <a:t>http://appdb.egi.eu</a:t>
            </a:r>
            <a:r>
              <a:rPr lang="en-GB" sz="2000" smtClean="0"/>
              <a:t> </a:t>
            </a:r>
          </a:p>
          <a:p>
            <a:pPr lvl="1"/>
            <a:r>
              <a:rPr lang="en-GB" sz="2000" smtClean="0"/>
              <a:t>EGI VOs: </a:t>
            </a:r>
            <a:r>
              <a:rPr lang="en-GB" sz="2000" smtClean="0">
                <a:hlinkClick r:id="rId3"/>
              </a:rPr>
              <a:t>http://operations-portal.egi.eu/</a:t>
            </a:r>
            <a:r>
              <a:rPr lang="en-GB" sz="2000" smtClean="0"/>
              <a:t> </a:t>
            </a:r>
          </a:p>
          <a:p>
            <a:r>
              <a:rPr lang="en-GB" sz="2400" smtClean="0"/>
              <a:t>EGI is not just computing and storage</a:t>
            </a:r>
          </a:p>
          <a:p>
            <a:pPr lvl="1"/>
            <a:r>
              <a:rPr lang="en-GB" sz="2000" smtClean="0"/>
              <a:t>User and software developer support from the NGIs: </a:t>
            </a:r>
            <a:r>
              <a:rPr lang="en-GB" sz="2000" smtClean="0">
                <a:hlinkClick r:id="rId4"/>
              </a:rPr>
              <a:t>http://www.egi.eu/services/support_contacts/index.html</a:t>
            </a:r>
            <a:r>
              <a:rPr lang="en-GB" sz="2000" smtClean="0"/>
              <a:t> </a:t>
            </a:r>
          </a:p>
          <a:p>
            <a:pPr lvl="1"/>
            <a:r>
              <a:rPr lang="en-GB" sz="2000" smtClean="0"/>
              <a:t>Tools and operation support: </a:t>
            </a:r>
            <a:r>
              <a:rPr lang="en-GB" sz="2000" smtClean="0">
                <a:hlinkClick r:id="rId5"/>
              </a:rPr>
              <a:t>http://www.egi.eu/solutions/fed-ops/</a:t>
            </a:r>
            <a:r>
              <a:rPr lang="en-GB" sz="2000" smtClean="0"/>
              <a:t> </a:t>
            </a:r>
          </a:p>
          <a:p>
            <a:r>
              <a:rPr lang="en-GB" sz="2400" smtClean="0"/>
              <a:t>New initiatives:</a:t>
            </a:r>
          </a:p>
          <a:p>
            <a:pPr lvl="1"/>
            <a:r>
              <a:rPr lang="en-GB" sz="2000" smtClean="0"/>
              <a:t>Try the federated cloud testbed: </a:t>
            </a:r>
            <a:r>
              <a:rPr lang="en-GB" sz="2000" smtClean="0">
                <a:hlinkClick r:id="rId6"/>
              </a:rPr>
              <a:t>http://go.egi.eu/cloud</a:t>
            </a:r>
            <a:r>
              <a:rPr lang="en-GB" sz="2000" smtClean="0"/>
              <a:t> </a:t>
            </a:r>
          </a:p>
          <a:p>
            <a:pPr lvl="1"/>
            <a:r>
              <a:rPr lang="en-GB" sz="2000" smtClean="0"/>
              <a:t>Support the CMMST VRC: </a:t>
            </a:r>
            <a:r>
              <a:rPr lang="en-GB" sz="1800" smtClean="0">
                <a:solidFill>
                  <a:srgbClr val="FF0000"/>
                </a:solidFill>
                <a:hlinkClick r:id="rId7"/>
              </a:rPr>
              <a:t>https://wiki.egi.eu/wiki/Towards_a_CMMST_VRC</a:t>
            </a:r>
            <a:r>
              <a:rPr lang="en-GB" sz="1800" smtClean="0">
                <a:solidFill>
                  <a:srgbClr val="FF0000"/>
                </a:solidFill>
              </a:rPr>
              <a:t> </a:t>
            </a:r>
            <a:endParaRPr lang="en-GB" sz="2000" smtClean="0"/>
          </a:p>
        </p:txBody>
      </p:sp>
      <p:sp>
        <p:nvSpPr>
          <p:cNvPr id="5"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f2013.egi.eu/export/sites/tf2013/tf2013images/EGITF2013_43_1024x7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smtClean="0"/>
              <a:t>European Grid Infrastructure</a:t>
            </a:r>
            <a:endParaRPr lang="en-GB" sz="3600" dirty="0"/>
          </a:p>
        </p:txBody>
      </p:sp>
      <p:sp>
        <p:nvSpPr>
          <p:cNvPr id="3" name="Content Placeholder 2"/>
          <p:cNvSpPr>
            <a:spLocks noGrp="1"/>
          </p:cNvSpPr>
          <p:nvPr>
            <p:ph idx="1"/>
          </p:nvPr>
        </p:nvSpPr>
        <p:spPr>
          <a:xfrm>
            <a:off x="179512" y="1279301"/>
            <a:ext cx="4176464" cy="4525963"/>
          </a:xfrm>
        </p:spPr>
        <p:txBody>
          <a:bodyPr/>
          <a:lstStyle/>
          <a:p>
            <a:pPr marL="271463" indent="-271463"/>
            <a:r>
              <a:rPr lang="en-GB" sz="2400" dirty="0" smtClean="0">
                <a:solidFill>
                  <a:srgbClr val="FF0000"/>
                </a:solidFill>
              </a:rPr>
              <a:t>E</a:t>
            </a:r>
            <a:r>
              <a:rPr lang="en-GB" sz="2400" dirty="0" smtClean="0"/>
              <a:t>uropean</a:t>
            </a:r>
          </a:p>
          <a:p>
            <a:pPr lvl="1"/>
            <a:r>
              <a:rPr lang="en-GB" sz="2000" dirty="0" smtClean="0"/>
              <a:t>Over 35 countries</a:t>
            </a:r>
          </a:p>
          <a:p>
            <a:pPr marL="271463" indent="-271463"/>
            <a:r>
              <a:rPr lang="en-GB" sz="2400" dirty="0" smtClean="0">
                <a:solidFill>
                  <a:srgbClr val="FF0000"/>
                </a:solidFill>
              </a:rPr>
              <a:t>G</a:t>
            </a:r>
            <a:r>
              <a:rPr lang="en-GB" sz="2400" dirty="0" smtClean="0"/>
              <a:t>rid</a:t>
            </a:r>
          </a:p>
          <a:p>
            <a:pPr lvl="1"/>
            <a:r>
              <a:rPr lang="en-GB" sz="2000" smtClean="0"/>
              <a:t>Secure sharing of IT resources</a:t>
            </a:r>
            <a:endParaRPr lang="en-GB" sz="2000" b="1" i="1" dirty="0"/>
          </a:p>
          <a:p>
            <a:pPr marL="271463" indent="-271463"/>
            <a:r>
              <a:rPr lang="en-GB" sz="2400" dirty="0" smtClean="0">
                <a:solidFill>
                  <a:srgbClr val="FF0000"/>
                </a:solidFill>
              </a:rPr>
              <a:t>I</a:t>
            </a:r>
            <a:r>
              <a:rPr lang="en-GB" sz="2400" dirty="0" smtClean="0"/>
              <a:t>nfrastructure</a:t>
            </a:r>
          </a:p>
          <a:p>
            <a:pPr lvl="1"/>
            <a:r>
              <a:rPr lang="en-GB" sz="2000" smtClean="0"/>
              <a:t>Computers (clusters)</a:t>
            </a:r>
            <a:endParaRPr lang="en-GB" sz="2000" dirty="0" smtClean="0"/>
          </a:p>
          <a:p>
            <a:pPr lvl="1"/>
            <a:r>
              <a:rPr lang="en-GB" sz="2000" dirty="0" smtClean="0"/>
              <a:t>Data</a:t>
            </a:r>
          </a:p>
          <a:p>
            <a:pPr lvl="1"/>
            <a:r>
              <a:rPr lang="en-GB" sz="2000" smtClean="0"/>
              <a:t>Applications</a:t>
            </a:r>
            <a:endParaRPr lang="en-GB" sz="2000" dirty="0" smtClean="0"/>
          </a:p>
          <a:p>
            <a:pPr lvl="1"/>
            <a:r>
              <a:rPr lang="en-GB" sz="2000" dirty="0" smtClean="0"/>
              <a:t>…. </a:t>
            </a:r>
            <a:r>
              <a:rPr lang="en-GB" sz="2000" b="1" i="1" dirty="0">
                <a:solidFill>
                  <a:srgbClr val="FF0000"/>
                </a:solidFill>
              </a:rPr>
              <a:t>a</a:t>
            </a:r>
            <a:r>
              <a:rPr lang="en-GB" sz="2000" b="1" i="1" dirty="0" smtClean="0">
                <a:solidFill>
                  <a:srgbClr val="FF0000"/>
                </a:solidFill>
              </a:rPr>
              <a:t>nd</a:t>
            </a:r>
            <a:r>
              <a:rPr lang="en-GB" sz="2000" dirty="0" smtClean="0"/>
              <a:t> </a:t>
            </a:r>
            <a:r>
              <a:rPr lang="en-GB" sz="2000" b="1" i="1" smtClean="0">
                <a:solidFill>
                  <a:srgbClr val="FF0000"/>
                </a:solidFill>
              </a:rPr>
              <a:t>beyond!!</a:t>
            </a:r>
          </a:p>
          <a:p>
            <a:r>
              <a:rPr lang="en-GB" sz="2400" smtClean="0"/>
              <a:t>EDG</a:t>
            </a:r>
            <a:r>
              <a:rPr lang="en-GB" sz="2400" smtClean="0">
                <a:sym typeface="Wingdings" pitchFamily="2" charset="2"/>
              </a:rPr>
              <a:t>EGEEEGI</a:t>
            </a:r>
            <a:endParaRPr lang="en-GB" sz="2400" smtClean="0"/>
          </a:p>
          <a:p>
            <a:pPr lvl="1">
              <a:buNone/>
            </a:pPr>
            <a:endParaRPr lang="en-GB" sz="2000" b="1" i="1" dirty="0">
              <a:solidFill>
                <a:srgbClr val="FF00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96" t="2114"/>
          <a:stretch/>
        </p:blipFill>
        <p:spPr bwMode="auto">
          <a:xfrm>
            <a:off x="3990702" y="1196752"/>
            <a:ext cx="4253706"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3</a:t>
            </a:fld>
            <a:endParaRPr lang="en-US" dirty="0"/>
          </a:p>
        </p:txBody>
      </p:sp>
      <p:sp>
        <p:nvSpPr>
          <p:cNvPr id="6" name="Rectangular Callout 5"/>
          <p:cNvSpPr/>
          <p:nvPr/>
        </p:nvSpPr>
        <p:spPr>
          <a:xfrm>
            <a:off x="4788024" y="3140968"/>
            <a:ext cx="504056" cy="288032"/>
          </a:xfrm>
          <a:prstGeom prst="wedgeRectCallout">
            <a:avLst>
              <a:gd name="adj1" fmla="val 24070"/>
              <a:gd name="adj2" fmla="val 11027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smtClean="0">
                <a:solidFill>
                  <a:schemeClr val="tx2"/>
                </a:solidFill>
              </a:rPr>
              <a:t>EGI.eu</a:t>
            </a:r>
            <a:endParaRPr lang="en-GB" sz="1200">
              <a:solidFill>
                <a:schemeClr val="tx2"/>
              </a:solidFill>
            </a:endParaRPr>
          </a:p>
        </p:txBody>
      </p:sp>
      <p:sp>
        <p:nvSpPr>
          <p:cNvPr id="7" name="Rectangle 6"/>
          <p:cNvSpPr/>
          <p:nvPr/>
        </p:nvSpPr>
        <p:spPr>
          <a:xfrm>
            <a:off x="0" y="5877272"/>
            <a:ext cx="9144000" cy="446276"/>
          </a:xfrm>
          <a:prstGeom prst="rect">
            <a:avLst/>
          </a:prstGeom>
        </p:spPr>
        <p:txBody>
          <a:bodyPr wrap="square">
            <a:spAutoFit/>
          </a:bodyPr>
          <a:lstStyle/>
          <a:p>
            <a:pPr algn="ctr"/>
            <a:r>
              <a:rPr lang="en-GB" sz="2200" b="1" i="1" smtClean="0">
                <a:solidFill>
                  <a:srgbClr val="FF0000"/>
                </a:solidFill>
              </a:rPr>
              <a:t>For European researchers and their international collaborators</a:t>
            </a:r>
          </a:p>
        </p:txBody>
      </p:sp>
    </p:spTree>
    <p:extLst>
      <p:ext uri="{BB962C8B-B14F-4D97-AF65-F5344CB8AC3E}">
        <p14:creationId xmlns:p14="http://schemas.microsoft.com/office/powerpoint/2010/main" xmlns="" val="215773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smtClean="0"/>
              <a:t>Grid computing landscape</a:t>
            </a:r>
            <a:endParaRPr lang="en-GB" sz="4000"/>
          </a:p>
        </p:txBody>
      </p:sp>
      <p:sp>
        <p:nvSpPr>
          <p:cNvPr id="3" name="Isosceles Triangle 2"/>
          <p:cNvSpPr/>
          <p:nvPr/>
        </p:nvSpPr>
        <p:spPr bwMode="auto">
          <a:xfrm>
            <a:off x="1080120" y="1268760"/>
            <a:ext cx="6282952" cy="4896544"/>
          </a:xfrm>
          <a:prstGeom prst="triangl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mn-lt"/>
            </a:endParaRPr>
          </a:p>
        </p:txBody>
      </p:sp>
      <p:cxnSp>
        <p:nvCxnSpPr>
          <p:cNvPr id="31" name="Straight Connector 30"/>
          <p:cNvCxnSpPr/>
          <p:nvPr/>
        </p:nvCxnSpPr>
        <p:spPr bwMode="auto">
          <a:xfrm>
            <a:off x="3275856" y="2780928"/>
            <a:ext cx="187220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Rectangle 31"/>
          <p:cNvSpPr/>
          <p:nvPr/>
        </p:nvSpPr>
        <p:spPr>
          <a:xfrm>
            <a:off x="3571733" y="2060848"/>
            <a:ext cx="1432315" cy="707886"/>
          </a:xfrm>
          <a:prstGeom prst="rect">
            <a:avLst/>
          </a:prstGeom>
        </p:spPr>
        <p:txBody>
          <a:bodyPr wrap="none">
            <a:spAutoFit/>
          </a:bodyPr>
          <a:lstStyle/>
          <a:p>
            <a:pPr algn="ctr"/>
            <a:r>
              <a:rPr lang="en-GB" sz="2000" smtClean="0">
                <a:solidFill>
                  <a:srgbClr val="000000"/>
                </a:solidFill>
                <a:latin typeface="+mj-lt"/>
              </a:rPr>
              <a:t>Supercomp.</a:t>
            </a:r>
            <a:br>
              <a:rPr lang="en-GB" sz="2000" smtClean="0">
                <a:solidFill>
                  <a:srgbClr val="000000"/>
                </a:solidFill>
                <a:latin typeface="+mj-lt"/>
              </a:rPr>
            </a:br>
            <a:r>
              <a:rPr lang="en-GB" sz="2000" smtClean="0">
                <a:solidFill>
                  <a:srgbClr val="000000"/>
                </a:solidFill>
                <a:latin typeface="+mj-lt"/>
              </a:rPr>
              <a:t>grid</a:t>
            </a:r>
          </a:p>
        </p:txBody>
      </p:sp>
      <p:sp>
        <p:nvSpPr>
          <p:cNvPr id="33" name="Rectangle 32"/>
          <p:cNvSpPr/>
          <p:nvPr/>
        </p:nvSpPr>
        <p:spPr>
          <a:xfrm>
            <a:off x="3182133" y="3420289"/>
            <a:ext cx="2091214" cy="584775"/>
          </a:xfrm>
          <a:prstGeom prst="rect">
            <a:avLst/>
          </a:prstGeom>
        </p:spPr>
        <p:txBody>
          <a:bodyPr wrap="none">
            <a:spAutoFit/>
          </a:bodyPr>
          <a:lstStyle/>
          <a:p>
            <a:pPr algn="ctr"/>
            <a:r>
              <a:rPr lang="en-GB" sz="3200" smtClean="0">
                <a:solidFill>
                  <a:srgbClr val="000000"/>
                </a:solidFill>
                <a:latin typeface="+mj-lt"/>
              </a:rPr>
              <a:t>Cluster grid</a:t>
            </a:r>
          </a:p>
        </p:txBody>
      </p:sp>
      <p:sp>
        <p:nvSpPr>
          <p:cNvPr id="35" name="TextBox 34"/>
          <p:cNvSpPr txBox="1"/>
          <p:nvPr/>
        </p:nvSpPr>
        <p:spPr>
          <a:xfrm>
            <a:off x="6840529" y="1548081"/>
            <a:ext cx="1656415" cy="584775"/>
          </a:xfrm>
          <a:prstGeom prst="rect">
            <a:avLst/>
          </a:prstGeom>
          <a:noFill/>
        </p:spPr>
        <p:txBody>
          <a:bodyPr wrap="none" rtlCol="0">
            <a:spAutoFit/>
          </a:bodyPr>
          <a:lstStyle/>
          <a:p>
            <a:r>
              <a:rPr lang="en-GB" sz="1600" smtClean="0">
                <a:solidFill>
                  <a:srgbClr val="404040"/>
                </a:solidFill>
                <a:latin typeface="+mj-lt"/>
              </a:rPr>
              <a:t>Massively parallel</a:t>
            </a:r>
            <a:br>
              <a:rPr lang="en-GB" sz="1600" smtClean="0">
                <a:solidFill>
                  <a:srgbClr val="404040"/>
                </a:solidFill>
                <a:latin typeface="+mj-lt"/>
              </a:rPr>
            </a:br>
            <a:r>
              <a:rPr lang="en-GB" sz="1600" smtClean="0">
                <a:solidFill>
                  <a:srgbClr val="404040"/>
                </a:solidFill>
                <a:latin typeface="+mj-lt"/>
              </a:rPr>
              <a:t>(e.g. MPI HPC)</a:t>
            </a:r>
          </a:p>
        </p:txBody>
      </p:sp>
      <p:sp>
        <p:nvSpPr>
          <p:cNvPr id="36" name="TextBox 35"/>
          <p:cNvSpPr txBox="1"/>
          <p:nvPr/>
        </p:nvSpPr>
        <p:spPr>
          <a:xfrm>
            <a:off x="838018" y="1412776"/>
            <a:ext cx="3013902" cy="954107"/>
          </a:xfrm>
          <a:prstGeom prst="rect">
            <a:avLst/>
          </a:prstGeom>
          <a:noFill/>
        </p:spPr>
        <p:txBody>
          <a:bodyPr wrap="none" rtlCol="0">
            <a:spAutoFit/>
          </a:bodyPr>
          <a:lstStyle/>
          <a:p>
            <a:pPr indent="182563"/>
            <a:r>
              <a:rPr lang="en-GB" sz="2800" smtClean="0">
                <a:solidFill>
                  <a:srgbClr val="404040"/>
                </a:solidFill>
                <a:latin typeface="+mj-lt"/>
              </a:rPr>
              <a:t>PRACE (in Europe)</a:t>
            </a:r>
          </a:p>
          <a:p>
            <a:pPr indent="182563"/>
            <a:r>
              <a:rPr lang="en-GB" sz="2800" smtClean="0">
                <a:solidFill>
                  <a:srgbClr val="404040"/>
                </a:solidFill>
                <a:latin typeface="+mj-lt"/>
              </a:rPr>
              <a:t>XSEDE (in US)</a:t>
            </a:r>
            <a:endParaRPr lang="en-GB" sz="2800">
              <a:solidFill>
                <a:srgbClr val="404040"/>
              </a:solidFill>
              <a:latin typeface="+mj-lt"/>
            </a:endParaRPr>
          </a:p>
        </p:txBody>
      </p:sp>
      <p:sp>
        <p:nvSpPr>
          <p:cNvPr id="37" name="TextBox 36"/>
          <p:cNvSpPr txBox="1"/>
          <p:nvPr/>
        </p:nvSpPr>
        <p:spPr>
          <a:xfrm>
            <a:off x="683568" y="3852337"/>
            <a:ext cx="1016659" cy="584775"/>
          </a:xfrm>
          <a:prstGeom prst="rect">
            <a:avLst/>
          </a:prstGeom>
          <a:noFill/>
        </p:spPr>
        <p:txBody>
          <a:bodyPr wrap="square" rtlCol="0">
            <a:spAutoFit/>
          </a:bodyPr>
          <a:lstStyle/>
          <a:p>
            <a:pPr indent="182563"/>
            <a:r>
              <a:rPr lang="en-GB" sz="3200" smtClean="0">
                <a:solidFill>
                  <a:srgbClr val="404040"/>
                </a:solidFill>
                <a:latin typeface="+mj-lt"/>
              </a:rPr>
              <a:t>EGI</a:t>
            </a:r>
          </a:p>
        </p:txBody>
      </p:sp>
      <p:sp>
        <p:nvSpPr>
          <p:cNvPr id="38" name="Rectangle 37"/>
          <p:cNvSpPr/>
          <p:nvPr/>
        </p:nvSpPr>
        <p:spPr>
          <a:xfrm>
            <a:off x="3131840" y="4860449"/>
            <a:ext cx="2292999" cy="584775"/>
          </a:xfrm>
          <a:prstGeom prst="rect">
            <a:avLst/>
          </a:prstGeom>
        </p:spPr>
        <p:txBody>
          <a:bodyPr wrap="none">
            <a:spAutoFit/>
          </a:bodyPr>
          <a:lstStyle/>
          <a:p>
            <a:pPr algn="ctr"/>
            <a:r>
              <a:rPr lang="en-GB" sz="3200" smtClean="0">
                <a:solidFill>
                  <a:srgbClr val="000000"/>
                </a:solidFill>
                <a:latin typeface="+mj-lt"/>
              </a:rPr>
              <a:t>Desktop grid</a:t>
            </a:r>
          </a:p>
        </p:txBody>
      </p:sp>
      <p:cxnSp>
        <p:nvCxnSpPr>
          <p:cNvPr id="39" name="Straight Connector 38"/>
          <p:cNvCxnSpPr/>
          <p:nvPr/>
        </p:nvCxnSpPr>
        <p:spPr bwMode="auto">
          <a:xfrm>
            <a:off x="2123728" y="4581128"/>
            <a:ext cx="424847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96" name="Group 195"/>
          <p:cNvGrpSpPr/>
          <p:nvPr/>
        </p:nvGrpSpPr>
        <p:grpSpPr>
          <a:xfrm>
            <a:off x="5400600" y="1268760"/>
            <a:ext cx="1260140" cy="1260140"/>
            <a:chOff x="5652120" y="1268760"/>
            <a:chExt cx="1260140" cy="1260140"/>
          </a:xfrm>
        </p:grpSpPr>
        <p:sp>
          <p:nvSpPr>
            <p:cNvPr id="5" name="Oval 4"/>
            <p:cNvSpPr/>
            <p:nvPr/>
          </p:nvSpPr>
          <p:spPr bwMode="auto">
            <a:xfrm>
              <a:off x="5652120" y="126876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6" name="Oval 5"/>
            <p:cNvSpPr/>
            <p:nvPr/>
          </p:nvSpPr>
          <p:spPr bwMode="auto">
            <a:xfrm>
              <a:off x="5922150" y="126876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7" name="Straight Connector 6"/>
            <p:cNvCxnSpPr>
              <a:stCxn id="6" idx="2"/>
              <a:endCxn id="5" idx="6"/>
            </p:cNvCxnSpPr>
            <p:nvPr/>
          </p:nvCxnSpPr>
          <p:spPr bwMode="auto">
            <a:xfrm flipH="1">
              <a:off x="5832140" y="135877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8" name="Oval 7"/>
            <p:cNvSpPr/>
            <p:nvPr/>
          </p:nvSpPr>
          <p:spPr bwMode="auto">
            <a:xfrm>
              <a:off x="6192180" y="126876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9" name="Straight Connector 8"/>
            <p:cNvCxnSpPr>
              <a:stCxn id="8" idx="2"/>
              <a:endCxn id="6" idx="6"/>
            </p:cNvCxnSpPr>
            <p:nvPr/>
          </p:nvCxnSpPr>
          <p:spPr bwMode="auto">
            <a:xfrm flipH="1">
              <a:off x="6102170" y="135877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0" name="Oval 9"/>
            <p:cNvSpPr/>
            <p:nvPr/>
          </p:nvSpPr>
          <p:spPr bwMode="auto">
            <a:xfrm>
              <a:off x="5652120" y="153879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1" name="Oval 10"/>
            <p:cNvSpPr/>
            <p:nvPr/>
          </p:nvSpPr>
          <p:spPr bwMode="auto">
            <a:xfrm>
              <a:off x="5922150" y="153879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2" name="Straight Connector 11"/>
            <p:cNvCxnSpPr>
              <a:stCxn id="11" idx="2"/>
              <a:endCxn id="10" idx="6"/>
            </p:cNvCxnSpPr>
            <p:nvPr/>
          </p:nvCxnSpPr>
          <p:spPr bwMode="auto">
            <a:xfrm flipH="1">
              <a:off x="5832140" y="162880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3" name="Oval 12"/>
            <p:cNvSpPr/>
            <p:nvPr/>
          </p:nvSpPr>
          <p:spPr bwMode="auto">
            <a:xfrm>
              <a:off x="6192180" y="153879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4" name="Straight Connector 13"/>
            <p:cNvCxnSpPr>
              <a:stCxn id="13" idx="2"/>
              <a:endCxn id="11" idx="6"/>
            </p:cNvCxnSpPr>
            <p:nvPr/>
          </p:nvCxnSpPr>
          <p:spPr bwMode="auto">
            <a:xfrm flipH="1">
              <a:off x="6102170" y="162880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5" name="Straight Connector 14"/>
            <p:cNvCxnSpPr>
              <a:stCxn id="10" idx="0"/>
              <a:endCxn id="5" idx="4"/>
            </p:cNvCxnSpPr>
            <p:nvPr/>
          </p:nvCxnSpPr>
          <p:spPr bwMode="auto">
            <a:xfrm flipV="1">
              <a:off x="5742130" y="144878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6" name="Straight Connector 15"/>
            <p:cNvCxnSpPr>
              <a:stCxn id="11" idx="0"/>
              <a:endCxn id="6" idx="4"/>
            </p:cNvCxnSpPr>
            <p:nvPr/>
          </p:nvCxnSpPr>
          <p:spPr bwMode="auto">
            <a:xfrm flipV="1">
              <a:off x="6012160" y="144878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7" name="Straight Connector 16"/>
            <p:cNvCxnSpPr>
              <a:stCxn id="13" idx="0"/>
              <a:endCxn id="8" idx="4"/>
            </p:cNvCxnSpPr>
            <p:nvPr/>
          </p:nvCxnSpPr>
          <p:spPr bwMode="auto">
            <a:xfrm flipV="1">
              <a:off x="6282190" y="144878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8" name="Oval 17"/>
            <p:cNvSpPr/>
            <p:nvPr/>
          </p:nvSpPr>
          <p:spPr bwMode="auto">
            <a:xfrm>
              <a:off x="5652120" y="180882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9" name="Oval 18"/>
            <p:cNvSpPr/>
            <p:nvPr/>
          </p:nvSpPr>
          <p:spPr bwMode="auto">
            <a:xfrm>
              <a:off x="5922150" y="180882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20" name="Straight Connector 19"/>
            <p:cNvCxnSpPr>
              <a:stCxn id="19" idx="2"/>
              <a:endCxn id="18" idx="6"/>
            </p:cNvCxnSpPr>
            <p:nvPr/>
          </p:nvCxnSpPr>
          <p:spPr bwMode="auto">
            <a:xfrm flipH="1">
              <a:off x="5832140" y="189883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21" name="Oval 20"/>
            <p:cNvSpPr/>
            <p:nvPr/>
          </p:nvSpPr>
          <p:spPr bwMode="auto">
            <a:xfrm>
              <a:off x="6192180" y="180882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22" name="Straight Connector 21"/>
            <p:cNvCxnSpPr>
              <a:stCxn id="21" idx="2"/>
              <a:endCxn id="19" idx="6"/>
            </p:cNvCxnSpPr>
            <p:nvPr/>
          </p:nvCxnSpPr>
          <p:spPr bwMode="auto">
            <a:xfrm flipH="1">
              <a:off x="6102170" y="189883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3" name="Straight Connector 22"/>
            <p:cNvCxnSpPr>
              <a:stCxn id="18" idx="0"/>
            </p:cNvCxnSpPr>
            <p:nvPr/>
          </p:nvCxnSpPr>
          <p:spPr bwMode="auto">
            <a:xfrm flipV="1">
              <a:off x="5742130" y="171881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Straight Connector 23"/>
            <p:cNvCxnSpPr>
              <a:stCxn id="19" idx="0"/>
            </p:cNvCxnSpPr>
            <p:nvPr/>
          </p:nvCxnSpPr>
          <p:spPr bwMode="auto">
            <a:xfrm flipV="1">
              <a:off x="6012160" y="171881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5" name="Straight Connector 24"/>
            <p:cNvCxnSpPr>
              <a:stCxn id="21" idx="0"/>
            </p:cNvCxnSpPr>
            <p:nvPr/>
          </p:nvCxnSpPr>
          <p:spPr bwMode="auto">
            <a:xfrm flipV="1">
              <a:off x="6282190" y="171881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42" name="Oval 41"/>
            <p:cNvSpPr/>
            <p:nvPr/>
          </p:nvSpPr>
          <p:spPr bwMode="auto">
            <a:xfrm>
              <a:off x="6462210" y="126876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43" name="Straight Connector 42"/>
            <p:cNvCxnSpPr>
              <a:stCxn id="42" idx="2"/>
            </p:cNvCxnSpPr>
            <p:nvPr/>
          </p:nvCxnSpPr>
          <p:spPr bwMode="auto">
            <a:xfrm flipH="1">
              <a:off x="6372200" y="135877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44" name="Oval 43"/>
            <p:cNvSpPr/>
            <p:nvPr/>
          </p:nvSpPr>
          <p:spPr bwMode="auto">
            <a:xfrm>
              <a:off x="6732240" y="126876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45" name="Straight Connector 44"/>
            <p:cNvCxnSpPr>
              <a:stCxn id="44" idx="2"/>
              <a:endCxn id="42" idx="6"/>
            </p:cNvCxnSpPr>
            <p:nvPr/>
          </p:nvCxnSpPr>
          <p:spPr bwMode="auto">
            <a:xfrm flipH="1">
              <a:off x="6642230" y="135877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46" name="Oval 45"/>
            <p:cNvSpPr/>
            <p:nvPr/>
          </p:nvSpPr>
          <p:spPr bwMode="auto">
            <a:xfrm>
              <a:off x="6462210" y="153879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47" name="Straight Connector 46"/>
            <p:cNvCxnSpPr>
              <a:stCxn id="46" idx="2"/>
            </p:cNvCxnSpPr>
            <p:nvPr/>
          </p:nvCxnSpPr>
          <p:spPr bwMode="auto">
            <a:xfrm flipH="1">
              <a:off x="6372200" y="162880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48" name="Oval 47"/>
            <p:cNvSpPr/>
            <p:nvPr/>
          </p:nvSpPr>
          <p:spPr bwMode="auto">
            <a:xfrm>
              <a:off x="6732240" y="153879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49" name="Straight Connector 48"/>
            <p:cNvCxnSpPr>
              <a:stCxn id="48" idx="2"/>
              <a:endCxn id="46" idx="6"/>
            </p:cNvCxnSpPr>
            <p:nvPr/>
          </p:nvCxnSpPr>
          <p:spPr bwMode="auto">
            <a:xfrm flipH="1">
              <a:off x="6642230" y="162880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50" name="Straight Connector 49"/>
            <p:cNvCxnSpPr>
              <a:stCxn id="46" idx="0"/>
              <a:endCxn id="42" idx="4"/>
            </p:cNvCxnSpPr>
            <p:nvPr/>
          </p:nvCxnSpPr>
          <p:spPr bwMode="auto">
            <a:xfrm flipV="1">
              <a:off x="6552220" y="144878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51" name="Straight Connector 50"/>
            <p:cNvCxnSpPr>
              <a:stCxn id="48" idx="0"/>
              <a:endCxn id="44" idx="4"/>
            </p:cNvCxnSpPr>
            <p:nvPr/>
          </p:nvCxnSpPr>
          <p:spPr bwMode="auto">
            <a:xfrm flipV="1">
              <a:off x="6822250" y="144878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52" name="Oval 51"/>
            <p:cNvSpPr/>
            <p:nvPr/>
          </p:nvSpPr>
          <p:spPr bwMode="auto">
            <a:xfrm>
              <a:off x="6462210" y="180882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53" name="Straight Connector 52"/>
            <p:cNvCxnSpPr>
              <a:stCxn id="52" idx="2"/>
            </p:cNvCxnSpPr>
            <p:nvPr/>
          </p:nvCxnSpPr>
          <p:spPr bwMode="auto">
            <a:xfrm flipH="1">
              <a:off x="6372200" y="189883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54" name="Oval 53"/>
            <p:cNvSpPr/>
            <p:nvPr/>
          </p:nvSpPr>
          <p:spPr bwMode="auto">
            <a:xfrm>
              <a:off x="6732240" y="180882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55" name="Straight Connector 54"/>
            <p:cNvCxnSpPr>
              <a:stCxn id="54" idx="2"/>
              <a:endCxn id="52" idx="6"/>
            </p:cNvCxnSpPr>
            <p:nvPr/>
          </p:nvCxnSpPr>
          <p:spPr bwMode="auto">
            <a:xfrm flipH="1">
              <a:off x="6642230" y="189883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56" name="Straight Connector 55"/>
            <p:cNvCxnSpPr>
              <a:stCxn id="52" idx="0"/>
            </p:cNvCxnSpPr>
            <p:nvPr/>
          </p:nvCxnSpPr>
          <p:spPr bwMode="auto">
            <a:xfrm flipV="1">
              <a:off x="6552220" y="171881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57" name="Straight Connector 56"/>
            <p:cNvCxnSpPr>
              <a:stCxn id="54" idx="0"/>
            </p:cNvCxnSpPr>
            <p:nvPr/>
          </p:nvCxnSpPr>
          <p:spPr bwMode="auto">
            <a:xfrm flipV="1">
              <a:off x="6822250" y="171881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81" name="Oval 80"/>
            <p:cNvSpPr/>
            <p:nvPr/>
          </p:nvSpPr>
          <p:spPr bwMode="auto">
            <a:xfrm>
              <a:off x="5652120" y="207885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82" name="Oval 81"/>
            <p:cNvSpPr/>
            <p:nvPr/>
          </p:nvSpPr>
          <p:spPr bwMode="auto">
            <a:xfrm>
              <a:off x="5922150" y="207885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83" name="Straight Connector 82"/>
            <p:cNvCxnSpPr>
              <a:stCxn id="82" idx="2"/>
              <a:endCxn id="81" idx="6"/>
            </p:cNvCxnSpPr>
            <p:nvPr/>
          </p:nvCxnSpPr>
          <p:spPr bwMode="auto">
            <a:xfrm flipH="1">
              <a:off x="5832140" y="216886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84" name="Oval 83"/>
            <p:cNvSpPr/>
            <p:nvPr/>
          </p:nvSpPr>
          <p:spPr bwMode="auto">
            <a:xfrm>
              <a:off x="6192180" y="207885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85" name="Straight Connector 84"/>
            <p:cNvCxnSpPr>
              <a:stCxn id="84" idx="2"/>
              <a:endCxn id="82" idx="6"/>
            </p:cNvCxnSpPr>
            <p:nvPr/>
          </p:nvCxnSpPr>
          <p:spPr bwMode="auto">
            <a:xfrm flipH="1">
              <a:off x="6102170" y="216886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86" name="Straight Connector 85"/>
            <p:cNvCxnSpPr>
              <a:stCxn id="81" idx="0"/>
            </p:cNvCxnSpPr>
            <p:nvPr/>
          </p:nvCxnSpPr>
          <p:spPr bwMode="auto">
            <a:xfrm flipV="1">
              <a:off x="5742130" y="198884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87" name="Straight Connector 86"/>
            <p:cNvCxnSpPr>
              <a:stCxn id="82" idx="0"/>
            </p:cNvCxnSpPr>
            <p:nvPr/>
          </p:nvCxnSpPr>
          <p:spPr bwMode="auto">
            <a:xfrm flipV="1">
              <a:off x="6012160" y="198884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88" name="Straight Connector 87"/>
            <p:cNvCxnSpPr>
              <a:stCxn id="84" idx="0"/>
            </p:cNvCxnSpPr>
            <p:nvPr/>
          </p:nvCxnSpPr>
          <p:spPr bwMode="auto">
            <a:xfrm flipV="1">
              <a:off x="6282190" y="198884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89" name="Oval 88"/>
            <p:cNvSpPr/>
            <p:nvPr/>
          </p:nvSpPr>
          <p:spPr bwMode="auto">
            <a:xfrm>
              <a:off x="5652120" y="234888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90" name="Oval 89"/>
            <p:cNvSpPr/>
            <p:nvPr/>
          </p:nvSpPr>
          <p:spPr bwMode="auto">
            <a:xfrm>
              <a:off x="5922150" y="234888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91" name="Straight Connector 90"/>
            <p:cNvCxnSpPr>
              <a:stCxn id="90" idx="2"/>
              <a:endCxn id="89" idx="6"/>
            </p:cNvCxnSpPr>
            <p:nvPr/>
          </p:nvCxnSpPr>
          <p:spPr bwMode="auto">
            <a:xfrm flipH="1">
              <a:off x="5832140" y="243889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92" name="Oval 91"/>
            <p:cNvSpPr/>
            <p:nvPr/>
          </p:nvSpPr>
          <p:spPr bwMode="auto">
            <a:xfrm>
              <a:off x="6192180" y="234888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93" name="Straight Connector 92"/>
            <p:cNvCxnSpPr>
              <a:stCxn id="92" idx="2"/>
              <a:endCxn id="90" idx="6"/>
            </p:cNvCxnSpPr>
            <p:nvPr/>
          </p:nvCxnSpPr>
          <p:spPr bwMode="auto">
            <a:xfrm flipH="1">
              <a:off x="6102170" y="243889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94" name="Straight Connector 93"/>
            <p:cNvCxnSpPr>
              <a:stCxn id="89" idx="0"/>
            </p:cNvCxnSpPr>
            <p:nvPr/>
          </p:nvCxnSpPr>
          <p:spPr bwMode="auto">
            <a:xfrm flipV="1">
              <a:off x="5742130" y="225887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95" name="Straight Connector 94"/>
            <p:cNvCxnSpPr>
              <a:stCxn id="90" idx="0"/>
            </p:cNvCxnSpPr>
            <p:nvPr/>
          </p:nvCxnSpPr>
          <p:spPr bwMode="auto">
            <a:xfrm flipV="1">
              <a:off x="6012160" y="225887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96" name="Straight Connector 95"/>
            <p:cNvCxnSpPr>
              <a:stCxn id="92" idx="0"/>
            </p:cNvCxnSpPr>
            <p:nvPr/>
          </p:nvCxnSpPr>
          <p:spPr bwMode="auto">
            <a:xfrm flipV="1">
              <a:off x="6282190" y="225887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97" name="Oval 96"/>
            <p:cNvSpPr/>
            <p:nvPr/>
          </p:nvSpPr>
          <p:spPr bwMode="auto">
            <a:xfrm>
              <a:off x="6462210" y="207885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98" name="Straight Connector 97"/>
            <p:cNvCxnSpPr>
              <a:stCxn id="97" idx="2"/>
            </p:cNvCxnSpPr>
            <p:nvPr/>
          </p:nvCxnSpPr>
          <p:spPr bwMode="auto">
            <a:xfrm flipH="1">
              <a:off x="6372200" y="216886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99" name="Oval 98"/>
            <p:cNvSpPr/>
            <p:nvPr/>
          </p:nvSpPr>
          <p:spPr bwMode="auto">
            <a:xfrm>
              <a:off x="6732240" y="207885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00" name="Straight Connector 99"/>
            <p:cNvCxnSpPr>
              <a:stCxn id="99" idx="2"/>
              <a:endCxn id="97" idx="6"/>
            </p:cNvCxnSpPr>
            <p:nvPr/>
          </p:nvCxnSpPr>
          <p:spPr bwMode="auto">
            <a:xfrm flipH="1">
              <a:off x="6642230" y="216886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01" name="Straight Connector 100"/>
            <p:cNvCxnSpPr>
              <a:stCxn id="97" idx="0"/>
            </p:cNvCxnSpPr>
            <p:nvPr/>
          </p:nvCxnSpPr>
          <p:spPr bwMode="auto">
            <a:xfrm flipV="1">
              <a:off x="6552220" y="198884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02" name="Straight Connector 101"/>
            <p:cNvCxnSpPr>
              <a:stCxn id="99" idx="0"/>
            </p:cNvCxnSpPr>
            <p:nvPr/>
          </p:nvCxnSpPr>
          <p:spPr bwMode="auto">
            <a:xfrm flipV="1">
              <a:off x="6822250" y="198884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03" name="Oval 102"/>
            <p:cNvSpPr/>
            <p:nvPr/>
          </p:nvSpPr>
          <p:spPr bwMode="auto">
            <a:xfrm>
              <a:off x="6462210" y="234888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04" name="Straight Connector 103"/>
            <p:cNvCxnSpPr>
              <a:stCxn id="103" idx="2"/>
            </p:cNvCxnSpPr>
            <p:nvPr/>
          </p:nvCxnSpPr>
          <p:spPr bwMode="auto">
            <a:xfrm flipH="1">
              <a:off x="6372200" y="243889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05" name="Oval 104"/>
            <p:cNvSpPr/>
            <p:nvPr/>
          </p:nvSpPr>
          <p:spPr bwMode="auto">
            <a:xfrm>
              <a:off x="6732240" y="2348880"/>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06" name="Straight Connector 105"/>
            <p:cNvCxnSpPr>
              <a:stCxn id="105" idx="2"/>
              <a:endCxn id="103" idx="6"/>
            </p:cNvCxnSpPr>
            <p:nvPr/>
          </p:nvCxnSpPr>
          <p:spPr bwMode="auto">
            <a:xfrm flipH="1">
              <a:off x="6642230" y="243889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07" name="Straight Connector 106"/>
            <p:cNvCxnSpPr>
              <a:stCxn id="103" idx="0"/>
            </p:cNvCxnSpPr>
            <p:nvPr/>
          </p:nvCxnSpPr>
          <p:spPr bwMode="auto">
            <a:xfrm flipV="1">
              <a:off x="6552220" y="225887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08" name="Straight Connector 107"/>
            <p:cNvCxnSpPr>
              <a:stCxn id="105" idx="0"/>
            </p:cNvCxnSpPr>
            <p:nvPr/>
          </p:nvCxnSpPr>
          <p:spPr bwMode="auto">
            <a:xfrm flipV="1">
              <a:off x="6822250" y="2258870"/>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grpSp>
      <p:grpSp>
        <p:nvGrpSpPr>
          <p:cNvPr id="213" name="Group 212"/>
          <p:cNvGrpSpPr/>
          <p:nvPr/>
        </p:nvGrpSpPr>
        <p:grpSpPr>
          <a:xfrm>
            <a:off x="5940152" y="2886035"/>
            <a:ext cx="720080" cy="720080"/>
            <a:chOff x="5904656" y="2780928"/>
            <a:chExt cx="720080" cy="720080"/>
          </a:xfrm>
        </p:grpSpPr>
        <p:sp>
          <p:nvSpPr>
            <p:cNvPr id="175" name="Oval 174"/>
            <p:cNvSpPr/>
            <p:nvPr/>
          </p:nvSpPr>
          <p:spPr bwMode="auto">
            <a:xfrm>
              <a:off x="5904656" y="278092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76" name="Oval 175"/>
            <p:cNvSpPr/>
            <p:nvPr/>
          </p:nvSpPr>
          <p:spPr bwMode="auto">
            <a:xfrm>
              <a:off x="6174686" y="278092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77" name="Straight Connector 176"/>
            <p:cNvCxnSpPr>
              <a:stCxn id="176" idx="2"/>
              <a:endCxn id="175" idx="6"/>
            </p:cNvCxnSpPr>
            <p:nvPr/>
          </p:nvCxnSpPr>
          <p:spPr bwMode="auto">
            <a:xfrm flipH="1">
              <a:off x="6084676" y="2870938"/>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78" name="Oval 177"/>
            <p:cNvSpPr/>
            <p:nvPr/>
          </p:nvSpPr>
          <p:spPr bwMode="auto">
            <a:xfrm>
              <a:off x="6444716" y="278092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79" name="Straight Connector 178"/>
            <p:cNvCxnSpPr>
              <a:stCxn id="178" idx="2"/>
              <a:endCxn id="176" idx="6"/>
            </p:cNvCxnSpPr>
            <p:nvPr/>
          </p:nvCxnSpPr>
          <p:spPr bwMode="auto">
            <a:xfrm flipH="1">
              <a:off x="6354706" y="2870938"/>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80" name="Oval 179"/>
            <p:cNvSpPr/>
            <p:nvPr/>
          </p:nvSpPr>
          <p:spPr bwMode="auto">
            <a:xfrm>
              <a:off x="5904656" y="305095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81" name="Oval 180"/>
            <p:cNvSpPr/>
            <p:nvPr/>
          </p:nvSpPr>
          <p:spPr bwMode="auto">
            <a:xfrm>
              <a:off x="6174686" y="305095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82" name="Straight Connector 181"/>
            <p:cNvCxnSpPr>
              <a:stCxn id="181" idx="2"/>
              <a:endCxn id="180" idx="6"/>
            </p:cNvCxnSpPr>
            <p:nvPr/>
          </p:nvCxnSpPr>
          <p:spPr bwMode="auto">
            <a:xfrm flipH="1">
              <a:off x="6084676" y="3140968"/>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83" name="Oval 182"/>
            <p:cNvSpPr/>
            <p:nvPr/>
          </p:nvSpPr>
          <p:spPr bwMode="auto">
            <a:xfrm>
              <a:off x="6444716" y="305095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84" name="Straight Connector 183"/>
            <p:cNvCxnSpPr>
              <a:stCxn id="183" idx="2"/>
              <a:endCxn id="181" idx="6"/>
            </p:cNvCxnSpPr>
            <p:nvPr/>
          </p:nvCxnSpPr>
          <p:spPr bwMode="auto">
            <a:xfrm flipH="1">
              <a:off x="6354706" y="3140968"/>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85" name="Straight Connector 184"/>
            <p:cNvCxnSpPr>
              <a:stCxn id="180" idx="0"/>
              <a:endCxn id="175" idx="4"/>
            </p:cNvCxnSpPr>
            <p:nvPr/>
          </p:nvCxnSpPr>
          <p:spPr bwMode="auto">
            <a:xfrm flipV="1">
              <a:off x="5994666" y="296094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86" name="Straight Connector 185"/>
            <p:cNvCxnSpPr>
              <a:stCxn id="181" idx="0"/>
              <a:endCxn id="176" idx="4"/>
            </p:cNvCxnSpPr>
            <p:nvPr/>
          </p:nvCxnSpPr>
          <p:spPr bwMode="auto">
            <a:xfrm flipV="1">
              <a:off x="6264696" y="296094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87" name="Straight Connector 186"/>
            <p:cNvCxnSpPr>
              <a:stCxn id="183" idx="0"/>
              <a:endCxn id="178" idx="4"/>
            </p:cNvCxnSpPr>
            <p:nvPr/>
          </p:nvCxnSpPr>
          <p:spPr bwMode="auto">
            <a:xfrm flipV="1">
              <a:off x="6534726" y="296094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88" name="Oval 187"/>
            <p:cNvSpPr/>
            <p:nvPr/>
          </p:nvSpPr>
          <p:spPr bwMode="auto">
            <a:xfrm>
              <a:off x="5904656" y="332098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89" name="Oval 188"/>
            <p:cNvSpPr/>
            <p:nvPr/>
          </p:nvSpPr>
          <p:spPr bwMode="auto">
            <a:xfrm>
              <a:off x="6174686" y="332098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90" name="Straight Connector 189"/>
            <p:cNvCxnSpPr>
              <a:stCxn id="189" idx="2"/>
              <a:endCxn id="188" idx="6"/>
            </p:cNvCxnSpPr>
            <p:nvPr/>
          </p:nvCxnSpPr>
          <p:spPr bwMode="auto">
            <a:xfrm flipH="1">
              <a:off x="6084676" y="3410998"/>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191" name="Oval 190"/>
            <p:cNvSpPr/>
            <p:nvPr/>
          </p:nvSpPr>
          <p:spPr bwMode="auto">
            <a:xfrm>
              <a:off x="6444716" y="3320988"/>
              <a:ext cx="180020" cy="1800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cxnSp>
          <p:nvCxnSpPr>
            <p:cNvPr id="192" name="Straight Connector 191"/>
            <p:cNvCxnSpPr/>
            <p:nvPr/>
          </p:nvCxnSpPr>
          <p:spPr bwMode="auto">
            <a:xfrm flipH="1">
              <a:off x="6372200" y="3429000"/>
              <a:ext cx="90010"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93" name="Straight Connector 192"/>
            <p:cNvCxnSpPr>
              <a:stCxn id="188" idx="0"/>
            </p:cNvCxnSpPr>
            <p:nvPr/>
          </p:nvCxnSpPr>
          <p:spPr bwMode="auto">
            <a:xfrm flipV="1">
              <a:off x="5994666" y="323097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94" name="Straight Connector 193"/>
            <p:cNvCxnSpPr>
              <a:stCxn id="189" idx="0"/>
            </p:cNvCxnSpPr>
            <p:nvPr/>
          </p:nvCxnSpPr>
          <p:spPr bwMode="auto">
            <a:xfrm flipV="1">
              <a:off x="6264696" y="323097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195" name="Straight Connector 194"/>
            <p:cNvCxnSpPr>
              <a:stCxn id="191" idx="0"/>
            </p:cNvCxnSpPr>
            <p:nvPr/>
          </p:nvCxnSpPr>
          <p:spPr bwMode="auto">
            <a:xfrm flipV="1">
              <a:off x="6534726" y="3230978"/>
              <a:ext cx="0" cy="9001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grpSp>
      <p:sp>
        <p:nvSpPr>
          <p:cNvPr id="197" name="Oval 196"/>
          <p:cNvSpPr/>
          <p:nvPr/>
        </p:nvSpPr>
        <p:spPr bwMode="auto">
          <a:xfrm>
            <a:off x="6120680" y="3822139"/>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98" name="Oval 197"/>
          <p:cNvSpPr/>
          <p:nvPr/>
        </p:nvSpPr>
        <p:spPr bwMode="auto">
          <a:xfrm>
            <a:off x="6444208" y="3822139"/>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199" name="Oval 198"/>
          <p:cNvSpPr/>
          <p:nvPr/>
        </p:nvSpPr>
        <p:spPr bwMode="auto">
          <a:xfrm>
            <a:off x="6793961" y="3822139"/>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2" name="Oval 201"/>
          <p:cNvSpPr/>
          <p:nvPr/>
        </p:nvSpPr>
        <p:spPr bwMode="auto">
          <a:xfrm>
            <a:off x="6984776" y="4869160"/>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3" name="Oval 202"/>
          <p:cNvSpPr/>
          <p:nvPr/>
        </p:nvSpPr>
        <p:spPr bwMode="auto">
          <a:xfrm>
            <a:off x="7324242" y="4869160"/>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4" name="Oval 203"/>
          <p:cNvSpPr/>
          <p:nvPr/>
        </p:nvSpPr>
        <p:spPr bwMode="auto">
          <a:xfrm>
            <a:off x="7663709" y="4869160"/>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5" name="Oval 204"/>
          <p:cNvSpPr/>
          <p:nvPr/>
        </p:nvSpPr>
        <p:spPr bwMode="auto">
          <a:xfrm>
            <a:off x="8003175" y="4869160"/>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6" name="Oval 205"/>
          <p:cNvSpPr/>
          <p:nvPr/>
        </p:nvSpPr>
        <p:spPr bwMode="auto">
          <a:xfrm>
            <a:off x="8342641" y="4869160"/>
            <a:ext cx="226311"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charset="0"/>
            </a:endParaRPr>
          </a:p>
        </p:txBody>
      </p:sp>
      <p:sp>
        <p:nvSpPr>
          <p:cNvPr id="207" name="TextBox 206"/>
          <p:cNvSpPr txBox="1"/>
          <p:nvPr/>
        </p:nvSpPr>
        <p:spPr>
          <a:xfrm>
            <a:off x="6768752" y="2949332"/>
            <a:ext cx="1656415" cy="584775"/>
          </a:xfrm>
          <a:prstGeom prst="rect">
            <a:avLst/>
          </a:prstGeom>
          <a:noFill/>
        </p:spPr>
        <p:txBody>
          <a:bodyPr wrap="none" rtlCol="0">
            <a:spAutoFit/>
          </a:bodyPr>
          <a:lstStyle/>
          <a:p>
            <a:r>
              <a:rPr lang="en-GB" sz="1600" smtClean="0">
                <a:solidFill>
                  <a:srgbClr val="404040"/>
                </a:solidFill>
                <a:latin typeface="+mj-lt"/>
              </a:rPr>
              <a:t>Massively parallel</a:t>
            </a:r>
            <a:br>
              <a:rPr lang="en-GB" sz="1600" smtClean="0">
                <a:solidFill>
                  <a:srgbClr val="404040"/>
                </a:solidFill>
                <a:latin typeface="+mj-lt"/>
              </a:rPr>
            </a:br>
            <a:r>
              <a:rPr lang="en-GB" sz="1600" smtClean="0">
                <a:solidFill>
                  <a:srgbClr val="404040"/>
                </a:solidFill>
                <a:latin typeface="+mj-lt"/>
              </a:rPr>
              <a:t>(e.g. MPI)</a:t>
            </a:r>
          </a:p>
        </p:txBody>
      </p:sp>
      <p:sp>
        <p:nvSpPr>
          <p:cNvPr id="208" name="TextBox 207"/>
          <p:cNvSpPr txBox="1"/>
          <p:nvPr/>
        </p:nvSpPr>
        <p:spPr>
          <a:xfrm>
            <a:off x="7020272" y="3606115"/>
            <a:ext cx="2376264" cy="830997"/>
          </a:xfrm>
          <a:prstGeom prst="rect">
            <a:avLst/>
          </a:prstGeom>
          <a:noFill/>
        </p:spPr>
        <p:txBody>
          <a:bodyPr wrap="square" rtlCol="0">
            <a:spAutoFit/>
          </a:bodyPr>
          <a:lstStyle/>
          <a:p>
            <a:r>
              <a:rPr lang="en-GB" sz="1600" smtClean="0">
                <a:solidFill>
                  <a:srgbClr val="404040"/>
                </a:solidFill>
                <a:latin typeface="+mj-lt"/>
              </a:rPr>
              <a:t>Embarassingly parallel</a:t>
            </a:r>
            <a:br>
              <a:rPr lang="en-GB" sz="1600" smtClean="0">
                <a:solidFill>
                  <a:srgbClr val="404040"/>
                </a:solidFill>
                <a:latin typeface="+mj-lt"/>
              </a:rPr>
            </a:br>
            <a:r>
              <a:rPr lang="en-GB" sz="1600" smtClean="0">
                <a:solidFill>
                  <a:srgbClr val="404040"/>
                </a:solidFill>
                <a:latin typeface="+mj-lt"/>
              </a:rPr>
              <a:t>(HTC)</a:t>
            </a:r>
            <a:br>
              <a:rPr lang="en-GB" sz="1600" smtClean="0">
                <a:solidFill>
                  <a:srgbClr val="404040"/>
                </a:solidFill>
                <a:latin typeface="+mj-lt"/>
              </a:rPr>
            </a:br>
            <a:r>
              <a:rPr lang="en-GB" sz="1600" smtClean="0">
                <a:solidFill>
                  <a:srgbClr val="404040"/>
                </a:solidFill>
                <a:latin typeface="+mj-lt"/>
              </a:rPr>
              <a:t>Workflows</a:t>
            </a:r>
          </a:p>
        </p:txBody>
      </p:sp>
      <p:sp>
        <p:nvSpPr>
          <p:cNvPr id="210" name="Left Brace 209"/>
          <p:cNvSpPr/>
          <p:nvPr/>
        </p:nvSpPr>
        <p:spPr>
          <a:xfrm rot="1958864">
            <a:off x="1646184" y="2377308"/>
            <a:ext cx="466484" cy="3915022"/>
          </a:xfrm>
          <a:prstGeom prst="leftBrace">
            <a:avLst>
              <a:gd name="adj1" fmla="val 1048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2" name="TextBox 211"/>
          <p:cNvSpPr txBox="1"/>
          <p:nvPr/>
        </p:nvSpPr>
        <p:spPr>
          <a:xfrm>
            <a:off x="7092280" y="5085184"/>
            <a:ext cx="2376264" cy="830997"/>
          </a:xfrm>
          <a:prstGeom prst="rect">
            <a:avLst/>
          </a:prstGeom>
          <a:noFill/>
        </p:spPr>
        <p:txBody>
          <a:bodyPr wrap="square" rtlCol="0">
            <a:spAutoFit/>
          </a:bodyPr>
          <a:lstStyle/>
          <a:p>
            <a:r>
              <a:rPr lang="en-GB" sz="1600" smtClean="0">
                <a:solidFill>
                  <a:srgbClr val="404040"/>
                </a:solidFill>
                <a:latin typeface="+mj-lt"/>
              </a:rPr>
              <a:t>Embarassingly parallel</a:t>
            </a:r>
            <a:br>
              <a:rPr lang="en-GB" sz="1600" smtClean="0">
                <a:solidFill>
                  <a:srgbClr val="404040"/>
                </a:solidFill>
                <a:latin typeface="+mj-lt"/>
              </a:rPr>
            </a:br>
            <a:r>
              <a:rPr lang="en-GB" sz="1600" smtClean="0">
                <a:solidFill>
                  <a:srgbClr val="404040"/>
                </a:solidFill>
                <a:latin typeface="+mj-lt"/>
              </a:rPr>
              <a:t>(HTC)</a:t>
            </a:r>
          </a:p>
          <a:p>
            <a:r>
              <a:rPr lang="en-GB" sz="1600" smtClean="0">
                <a:solidFill>
                  <a:srgbClr val="404040"/>
                </a:solidFill>
                <a:latin typeface="+mj-lt"/>
              </a:rPr>
              <a:t>Workflows</a:t>
            </a:r>
          </a:p>
        </p:txBody>
      </p:sp>
      <p:sp>
        <p:nvSpPr>
          <p:cNvPr id="214"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97" grpId="0" animBg="1"/>
      <p:bldP spid="198" grpId="0" animBg="1"/>
      <p:bldP spid="199" grpId="0" animBg="1"/>
      <p:bldP spid="202" grpId="0" animBg="1"/>
      <p:bldP spid="203" grpId="0" animBg="1"/>
      <p:bldP spid="204" grpId="0" animBg="1"/>
      <p:bldP spid="205" grpId="0" animBg="1"/>
      <p:bldP spid="206" grpId="0" animBg="1"/>
      <p:bldP spid="207" grpId="0"/>
      <p:bldP spid="208" grpId="0"/>
      <p:bldP spid="2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5541"/>
            <a:ext cx="7920880" cy="865187"/>
          </a:xfrm>
          <a:noFill/>
        </p:spPr>
        <p:txBody>
          <a:bodyPr/>
          <a:lstStyle/>
          <a:p>
            <a:r>
              <a:rPr lang="en-GB" sz="3200" smtClean="0"/>
              <a:t>Resource &amp; service providers in EGI:</a:t>
            </a:r>
            <a:br>
              <a:rPr lang="en-GB" sz="3200" smtClean="0"/>
            </a:br>
            <a:r>
              <a:rPr lang="en-GB" sz="3200" smtClean="0"/>
              <a:t>National Grid Infrastructures</a:t>
            </a:r>
            <a:endParaRPr lang="en-GB" sz="2400" dirty="0"/>
          </a:p>
        </p:txBody>
      </p:sp>
      <p:sp>
        <p:nvSpPr>
          <p:cNvPr id="11"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5</a:t>
            </a:fld>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6325" y="1484784"/>
            <a:ext cx="2446155" cy="201622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4581128"/>
            <a:ext cx="1246372" cy="1656184"/>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207" y="4581128"/>
            <a:ext cx="2827609" cy="1224136"/>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504" y="1202473"/>
            <a:ext cx="6021870" cy="3234639"/>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6" name="Table 15"/>
          <p:cNvGraphicFramePr>
            <a:graphicFrameLocks noGrp="1"/>
          </p:cNvGraphicFramePr>
          <p:nvPr>
            <p:extLst>
              <p:ext uri="{D42A27DB-BD31-4B8C-83A1-F6EECF244321}">
                <p14:modId xmlns:p14="http://schemas.microsoft.com/office/powerpoint/2010/main" xmlns="" val="4037308615"/>
              </p:ext>
            </p:extLst>
          </p:nvPr>
        </p:nvGraphicFramePr>
        <p:xfrm>
          <a:off x="4716016" y="3984456"/>
          <a:ext cx="4104456" cy="2468880"/>
        </p:xfrm>
        <a:graphic>
          <a:graphicData uri="http://schemas.openxmlformats.org/drawingml/2006/table">
            <a:tbl>
              <a:tblPr firstRow="1" bandRow="1">
                <a:tableStyleId>{5C22544A-7EE6-4342-B048-85BDC9FD1C3A}</a:tableStyleId>
              </a:tblPr>
              <a:tblGrid>
                <a:gridCol w="2448272"/>
                <a:gridCol w="1656184"/>
              </a:tblGrid>
              <a:tr h="625192">
                <a:tc>
                  <a:txBody>
                    <a:bodyPr/>
                    <a:lstStyle/>
                    <a:p>
                      <a:r>
                        <a:rPr lang="en-GB" sz="2000" smtClean="0"/>
                        <a:t>Metric</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smtClean="0"/>
                        <a:t>Value </a:t>
                      </a:r>
                      <a:br>
                        <a:rPr lang="en-GB" sz="2000" smtClean="0"/>
                      </a:br>
                      <a:r>
                        <a:rPr lang="en-GB" sz="1600" smtClean="0"/>
                        <a:t>(August 2013)</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841">
                <a:tc>
                  <a:txBody>
                    <a:bodyPr/>
                    <a:lstStyle/>
                    <a:p>
                      <a:r>
                        <a:rPr lang="en-GB" sz="1800" b="1" smtClean="0"/>
                        <a:t>Nb. of resource</a:t>
                      </a:r>
                      <a:r>
                        <a:rPr lang="en-GB" sz="1800" b="1" baseline="0" smtClean="0"/>
                        <a:t> centres</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340</a:t>
                      </a:r>
                      <a:endParaRPr lang="en-GB" sz="18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63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Nb. of cluster</a:t>
                      </a:r>
                      <a:r>
                        <a:rPr lang="en-GB" sz="1800" b="1" baseline="0" smtClean="0"/>
                        <a:t> </a:t>
                      </a:r>
                      <a:r>
                        <a:rPr lang="en-GB" sz="1800" b="1" smtClean="0"/>
                        <a:t>CPU cores</a:t>
                      </a:r>
                      <a:endParaRPr lang="en-GB" sz="18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smtClean="0"/>
                        <a:t>373,800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dirty="0" smtClean="0"/>
                        <a:t>Disk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kern="1200" smtClean="0">
                          <a:solidFill>
                            <a:schemeClr val="dk1"/>
                          </a:solidFill>
                          <a:effectLst/>
                          <a:latin typeface="+mn-lt"/>
                          <a:ea typeface="+mn-ea"/>
                          <a:cs typeface="+mn-cs"/>
                        </a:rPr>
                        <a:t>235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dirty="0" smtClean="0"/>
                        <a:t>Tape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kern="1200" smtClean="0">
                          <a:solidFill>
                            <a:schemeClr val="dk1"/>
                          </a:solidFill>
                          <a:effectLst/>
                          <a:latin typeface="+mn-lt"/>
                          <a:ea typeface="+mn-ea"/>
                          <a:cs typeface="+mn-cs"/>
                        </a:rPr>
                        <a:t>170 PB</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841">
                <a:tc>
                  <a:txBody>
                    <a:bodyPr/>
                    <a:lstStyle/>
                    <a:p>
                      <a:r>
                        <a:rPr lang="en-GB" sz="1800" b="1" smtClean="0"/>
                        <a:t>Nb. of computing jobs</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800" b="1" smtClean="0"/>
                        <a:t>1.6 million/day</a:t>
                      </a:r>
                      <a:endParaRPr lang="en-GB"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9" name="Rectangle 8"/>
          <p:cNvSpPr/>
          <p:nvPr/>
        </p:nvSpPr>
        <p:spPr>
          <a:xfrm>
            <a:off x="4572000" y="6453336"/>
            <a:ext cx="3179075" cy="369332"/>
          </a:xfrm>
          <a:prstGeom prst="rect">
            <a:avLst/>
          </a:prstGeom>
        </p:spPr>
        <p:txBody>
          <a:bodyPr wrap="none">
            <a:spAutoFit/>
          </a:bodyPr>
          <a:lstStyle/>
          <a:p>
            <a:r>
              <a:rPr lang="en-GB" b="1" smtClean="0"/>
              <a:t>+ User support, training, ... </a:t>
            </a:r>
            <a:endParaRPr lang="en-GB" b="1" dirty="0"/>
          </a:p>
        </p:txBody>
      </p:sp>
    </p:spTree>
    <p:extLst>
      <p:ext uri="{BB962C8B-B14F-4D97-AF65-F5344CB8AC3E}">
        <p14:creationId xmlns:p14="http://schemas.microsoft.com/office/powerpoint/2010/main" xmlns="" val="103790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cxnSpLocks noChangeShapeType="1"/>
            <a:stCxn id="58" idx="0"/>
            <a:endCxn id="21" idx="2"/>
          </p:cNvCxnSpPr>
          <p:nvPr/>
        </p:nvCxnSpPr>
        <p:spPr bwMode="auto">
          <a:xfrm flipV="1">
            <a:off x="4499992" y="3611885"/>
            <a:ext cx="86048" cy="1977355"/>
          </a:xfrm>
          <a:prstGeom prst="straightConnector1">
            <a:avLst/>
          </a:prstGeom>
          <a:noFill/>
          <a:ln w="12700" algn="ctr">
            <a:solidFill>
              <a:schemeClr val="tx1"/>
            </a:solidFill>
            <a:round/>
            <a:headEnd type="oval" w="med" len="med"/>
            <a:tailEnd type="oval" w="med" len="med"/>
          </a:ln>
        </p:spPr>
      </p:cxnSp>
      <p:cxnSp>
        <p:nvCxnSpPr>
          <p:cNvPr id="51" name="Straight Arrow Connector 50"/>
          <p:cNvCxnSpPr>
            <a:cxnSpLocks noChangeShapeType="1"/>
            <a:stCxn id="50" idx="0"/>
            <a:endCxn id="19" idx="2"/>
          </p:cNvCxnSpPr>
          <p:nvPr/>
        </p:nvCxnSpPr>
        <p:spPr bwMode="auto">
          <a:xfrm flipH="1" flipV="1">
            <a:off x="1029569" y="3611885"/>
            <a:ext cx="452790" cy="1977355"/>
          </a:xfrm>
          <a:prstGeom prst="straightConnector1">
            <a:avLst/>
          </a:prstGeom>
          <a:noFill/>
          <a:ln w="12700" algn="ctr">
            <a:solidFill>
              <a:schemeClr val="tx1"/>
            </a:solidFill>
            <a:round/>
            <a:headEnd type="oval" w="med" len="med"/>
            <a:tailEnd type="oval" w="med" len="med"/>
          </a:ln>
        </p:spPr>
      </p:cxnSp>
      <p:cxnSp>
        <p:nvCxnSpPr>
          <p:cNvPr id="45" name="Straight Arrow Connector 44"/>
          <p:cNvCxnSpPr>
            <a:cxnSpLocks noChangeShapeType="1"/>
            <a:stCxn id="40" idx="0"/>
            <a:endCxn id="46" idx="2"/>
          </p:cNvCxnSpPr>
          <p:nvPr/>
        </p:nvCxnSpPr>
        <p:spPr bwMode="auto">
          <a:xfrm flipV="1">
            <a:off x="2666893" y="3611885"/>
            <a:ext cx="911035" cy="1977355"/>
          </a:xfrm>
          <a:prstGeom prst="straightConnector1">
            <a:avLst/>
          </a:prstGeom>
          <a:noFill/>
          <a:ln w="12700" algn="ctr">
            <a:solidFill>
              <a:schemeClr val="tx1"/>
            </a:solidFill>
            <a:round/>
            <a:headEnd type="oval" w="med" len="med"/>
            <a:tailEnd type="oval" w="med" len="med"/>
          </a:ln>
        </p:spPr>
      </p:cxnSp>
      <p:cxnSp>
        <p:nvCxnSpPr>
          <p:cNvPr id="37" name="Straight Arrow Connector 36"/>
          <p:cNvCxnSpPr>
            <a:cxnSpLocks noChangeShapeType="1"/>
            <a:stCxn id="36" idx="0"/>
            <a:endCxn id="19" idx="2"/>
          </p:cNvCxnSpPr>
          <p:nvPr/>
        </p:nvCxnSpPr>
        <p:spPr bwMode="auto">
          <a:xfrm flipV="1">
            <a:off x="618263" y="3611885"/>
            <a:ext cx="411306" cy="1977355"/>
          </a:xfrm>
          <a:prstGeom prst="straightConnector1">
            <a:avLst/>
          </a:prstGeom>
          <a:noFill/>
          <a:ln w="12700" algn="ctr">
            <a:solidFill>
              <a:schemeClr val="tx1"/>
            </a:solidFill>
            <a:round/>
            <a:headEnd type="oval" w="med" len="med"/>
            <a:tailEnd type="oval" w="med" len="med"/>
          </a:ln>
        </p:spPr>
      </p:cxnSp>
      <p:cxnSp>
        <p:nvCxnSpPr>
          <p:cNvPr id="44" name="Straight Arrow Connector 43"/>
          <p:cNvCxnSpPr>
            <a:cxnSpLocks noChangeShapeType="1"/>
            <a:stCxn id="40" idx="0"/>
            <a:endCxn id="20" idx="2"/>
          </p:cNvCxnSpPr>
          <p:nvPr/>
        </p:nvCxnSpPr>
        <p:spPr bwMode="auto">
          <a:xfrm flipH="1" flipV="1">
            <a:off x="2569816" y="3611885"/>
            <a:ext cx="97077" cy="1977355"/>
          </a:xfrm>
          <a:prstGeom prst="straightConnector1">
            <a:avLst/>
          </a:prstGeom>
          <a:noFill/>
          <a:ln w="12700" algn="ctr">
            <a:solidFill>
              <a:schemeClr val="tx1"/>
            </a:solidFill>
            <a:round/>
            <a:headEnd type="oval" w="med" len="med"/>
            <a:tailEnd type="oval" w="med" len="med"/>
          </a:ln>
        </p:spPr>
      </p:cxnSp>
      <p:cxnSp>
        <p:nvCxnSpPr>
          <p:cNvPr id="47" name="Straight Arrow Connector 46"/>
          <p:cNvCxnSpPr>
            <a:cxnSpLocks noChangeShapeType="1"/>
            <a:stCxn id="42" idx="0"/>
            <a:endCxn id="21" idx="2"/>
          </p:cNvCxnSpPr>
          <p:nvPr/>
        </p:nvCxnSpPr>
        <p:spPr bwMode="auto">
          <a:xfrm flipV="1">
            <a:off x="3563888" y="3611885"/>
            <a:ext cx="1022152" cy="1977355"/>
          </a:xfrm>
          <a:prstGeom prst="straightConnector1">
            <a:avLst/>
          </a:prstGeom>
          <a:noFill/>
          <a:ln w="12700" algn="ctr">
            <a:solidFill>
              <a:schemeClr val="tx1"/>
            </a:solidFill>
            <a:round/>
            <a:headEnd type="oval" w="med" len="med"/>
            <a:tailEnd type="oval" w="med" len="med"/>
          </a:ln>
        </p:spPr>
      </p:cxnSp>
      <p:sp>
        <p:nvSpPr>
          <p:cNvPr id="34818" name="Slide Number Placeholder 1"/>
          <p:cNvSpPr>
            <a:spLocks noGrp="1"/>
          </p:cNvSpPr>
          <p:nvPr>
            <p:ph type="sldNum" sz="quarter" idx="10"/>
          </p:nvPr>
        </p:nvSpPr>
        <p:spPr bwMode="auto">
          <a:xfrm>
            <a:off x="6948264"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FE5D6A7-22A5-4B83-B810-9C3BB2D46823}" type="slidenum">
              <a:rPr lang="en-GB" smtClean="0"/>
              <a:pPr fontAlgn="base">
                <a:spcBef>
                  <a:spcPct val="0"/>
                </a:spcBef>
                <a:spcAft>
                  <a:spcPct val="0"/>
                </a:spcAft>
              </a:pPr>
              <a:t>6</a:t>
            </a:fld>
            <a:endParaRPr lang="en-GB" smtClean="0"/>
          </a:p>
        </p:txBody>
      </p:sp>
      <p:sp>
        <p:nvSpPr>
          <p:cNvPr id="34819" name="Title 6"/>
          <p:cNvSpPr>
            <a:spLocks noGrp="1"/>
          </p:cNvSpPr>
          <p:nvPr>
            <p:ph type="title" idx="4294967295"/>
          </p:nvPr>
        </p:nvSpPr>
        <p:spPr>
          <a:xfrm>
            <a:off x="2195513" y="44624"/>
            <a:ext cx="6840537" cy="865187"/>
          </a:xfrm>
        </p:spPr>
        <p:txBody>
          <a:bodyPr/>
          <a:lstStyle/>
          <a:p>
            <a:r>
              <a:rPr lang="en-US" sz="3200" smtClean="0"/>
              <a:t>Resource allocation via</a:t>
            </a:r>
            <a:r>
              <a:rPr lang="en-US" sz="3200" smtClean="0">
                <a:sym typeface="Wingdings" pitchFamily="2" charset="2"/>
              </a:rPr>
              <a:t> </a:t>
            </a:r>
            <a:br>
              <a:rPr lang="en-US" sz="3200" smtClean="0">
                <a:sym typeface="Wingdings" pitchFamily="2" charset="2"/>
              </a:rPr>
            </a:br>
            <a:r>
              <a:rPr lang="en-US" sz="3200" smtClean="0">
                <a:sym typeface="Wingdings" pitchFamily="2" charset="2"/>
              </a:rPr>
              <a:t>V</a:t>
            </a:r>
            <a:r>
              <a:rPr lang="en-US" sz="3200" smtClean="0"/>
              <a:t>irtual Organisations</a:t>
            </a:r>
          </a:p>
        </p:txBody>
      </p:sp>
      <p:sp>
        <p:nvSpPr>
          <p:cNvPr id="9" name="Oval 8"/>
          <p:cNvSpPr/>
          <p:nvPr/>
        </p:nvSpPr>
        <p:spPr bwMode="auto">
          <a:xfrm>
            <a:off x="121717" y="504904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dirty="0">
                <a:solidFill>
                  <a:schemeClr val="accent2"/>
                </a:solidFill>
                <a:latin typeface="Arial" charset="0"/>
                <a:cs typeface="+mn-cs"/>
              </a:rPr>
              <a:t>User</a:t>
            </a:r>
          </a:p>
        </p:txBody>
      </p:sp>
      <p:sp>
        <p:nvSpPr>
          <p:cNvPr id="12" name="Oval 11"/>
          <p:cNvSpPr/>
          <p:nvPr/>
        </p:nvSpPr>
        <p:spPr bwMode="auto">
          <a:xfrm>
            <a:off x="1056234" y="4679156"/>
            <a:ext cx="779462"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3" name="Oval 12"/>
          <p:cNvSpPr/>
          <p:nvPr/>
        </p:nvSpPr>
        <p:spPr bwMode="auto">
          <a:xfrm>
            <a:off x="2497981" y="4653136"/>
            <a:ext cx="777875"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5" name="Oval 14"/>
          <p:cNvSpPr/>
          <p:nvPr/>
        </p:nvSpPr>
        <p:spPr bwMode="auto">
          <a:xfrm>
            <a:off x="3275856" y="4999831"/>
            <a:ext cx="779462" cy="392113"/>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6" name="Oval 15"/>
          <p:cNvSpPr/>
          <p:nvPr/>
        </p:nvSpPr>
        <p:spPr bwMode="auto">
          <a:xfrm>
            <a:off x="3787948" y="440769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7" name="Oval 16"/>
          <p:cNvSpPr/>
          <p:nvPr/>
        </p:nvSpPr>
        <p:spPr bwMode="auto">
          <a:xfrm>
            <a:off x="4449936" y="5029994"/>
            <a:ext cx="777875" cy="392112"/>
          </a:xfrm>
          <a:prstGeom prst="ellipse">
            <a:avLst/>
          </a:prstGeom>
          <a:solidFill>
            <a:schemeClr val="bg2">
              <a:lumMod val="40000"/>
              <a:lumOff val="6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200">
                <a:solidFill>
                  <a:schemeClr val="accent2"/>
                </a:solidFill>
                <a:latin typeface="Arial" charset="0"/>
                <a:cs typeface="+mn-cs"/>
              </a:rPr>
              <a:t>User</a:t>
            </a:r>
          </a:p>
        </p:txBody>
      </p:sp>
      <p:sp>
        <p:nvSpPr>
          <p:cNvPr id="19" name="Diamond 18"/>
          <p:cNvSpPr/>
          <p:nvPr/>
        </p:nvSpPr>
        <p:spPr bwMode="auto">
          <a:xfrm>
            <a:off x="583481"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smtClean="0">
                <a:solidFill>
                  <a:schemeClr val="accent2"/>
                </a:solidFill>
                <a:latin typeface="Arial" charset="0"/>
                <a:cs typeface="+mn-cs"/>
              </a:rPr>
              <a:t>VO</a:t>
            </a:r>
            <a:endParaRPr lang="en-US" sz="1400">
              <a:solidFill>
                <a:schemeClr val="accent2"/>
              </a:solidFill>
              <a:latin typeface="Arial" charset="0"/>
              <a:cs typeface="+mn-cs"/>
            </a:endParaRPr>
          </a:p>
        </p:txBody>
      </p:sp>
      <p:sp>
        <p:nvSpPr>
          <p:cNvPr id="20" name="Diamond 19"/>
          <p:cNvSpPr/>
          <p:nvPr/>
        </p:nvSpPr>
        <p:spPr bwMode="auto">
          <a:xfrm>
            <a:off x="2123728"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a:solidFill>
                  <a:schemeClr val="accent2"/>
                </a:solidFill>
                <a:latin typeface="Arial" charset="0"/>
                <a:cs typeface="+mn-cs"/>
              </a:rPr>
              <a:t>VO</a:t>
            </a:r>
          </a:p>
        </p:txBody>
      </p:sp>
      <p:sp>
        <p:nvSpPr>
          <p:cNvPr id="21" name="Diamond 20"/>
          <p:cNvSpPr/>
          <p:nvPr/>
        </p:nvSpPr>
        <p:spPr bwMode="auto">
          <a:xfrm>
            <a:off x="4139952"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a:solidFill>
                  <a:schemeClr val="accent2"/>
                </a:solidFill>
                <a:latin typeface="Arial" charset="0"/>
                <a:cs typeface="+mn-cs"/>
              </a:rPr>
              <a:t>VO</a:t>
            </a:r>
          </a:p>
        </p:txBody>
      </p:sp>
      <p:sp>
        <p:nvSpPr>
          <p:cNvPr id="34830" name="Oval 21"/>
          <p:cNvSpPr>
            <a:spLocks noChangeArrowheads="1"/>
          </p:cNvSpPr>
          <p:nvPr/>
        </p:nvSpPr>
        <p:spPr bwMode="auto">
          <a:xfrm>
            <a:off x="202159" y="1120922"/>
            <a:ext cx="1633537" cy="1344723"/>
          </a:xfrm>
          <a:prstGeom prst="ellipse">
            <a:avLst/>
          </a:prstGeom>
          <a:solidFill>
            <a:srgbClr val="CCFFCC"/>
          </a:solidFill>
          <a:ln w="25400" algn="ctr">
            <a:solidFill>
              <a:schemeClr val="accent1"/>
            </a:solidFill>
            <a:prstDash val="dash"/>
            <a:round/>
            <a:headEnd/>
            <a:tailEnd type="triangle" w="med" len="med"/>
          </a:ln>
        </p:spPr>
        <p:txBody>
          <a:bodyPr wrap="square" lIns="90000" tIns="46800" rIns="90000" bIns="46800" anchor="ctr">
            <a:spAutoFit/>
          </a:bodyPr>
          <a:lstStyle/>
          <a:p>
            <a:pPr algn="ctr">
              <a:spcBef>
                <a:spcPct val="20000"/>
              </a:spcBef>
              <a:buClr>
                <a:srgbClr val="FFCC66"/>
              </a:buClr>
            </a:pPr>
            <a:r>
              <a:rPr lang="en-US" sz="1400">
                <a:solidFill>
                  <a:schemeClr val="accent2"/>
                </a:solidFill>
              </a:rPr>
              <a:t>Virtual Research </a:t>
            </a:r>
            <a:r>
              <a:rPr lang="en-US" sz="1400" smtClean="0">
                <a:solidFill>
                  <a:schemeClr val="accent2"/>
                </a:solidFill>
              </a:rPr>
              <a:t>Community (VRC)</a:t>
            </a:r>
            <a:endParaRPr lang="en-US" sz="1400">
              <a:solidFill>
                <a:schemeClr val="accent2"/>
              </a:solidFill>
            </a:endParaRPr>
          </a:p>
        </p:txBody>
      </p:sp>
      <p:cxnSp>
        <p:nvCxnSpPr>
          <p:cNvPr id="34831" name="Straight Arrow Connector 25"/>
          <p:cNvCxnSpPr>
            <a:cxnSpLocks noChangeShapeType="1"/>
            <a:stCxn id="19" idx="0"/>
            <a:endCxn id="34830" idx="4"/>
          </p:cNvCxnSpPr>
          <p:nvPr/>
        </p:nvCxnSpPr>
        <p:spPr bwMode="auto">
          <a:xfrm flipH="1" flipV="1">
            <a:off x="1018928" y="2465645"/>
            <a:ext cx="10641" cy="603315"/>
          </a:xfrm>
          <a:prstGeom prst="straightConnector1">
            <a:avLst/>
          </a:prstGeom>
          <a:noFill/>
          <a:ln w="38100" algn="ctr">
            <a:solidFill>
              <a:schemeClr val="accent1"/>
            </a:solidFill>
            <a:round/>
            <a:headEnd type="oval" w="med" len="med"/>
            <a:tailEnd type="oval" w="med" len="med"/>
          </a:ln>
        </p:spPr>
      </p:cxnSp>
      <p:cxnSp>
        <p:nvCxnSpPr>
          <p:cNvPr id="34832" name="Straight Arrow Connector 36"/>
          <p:cNvCxnSpPr>
            <a:cxnSpLocks noChangeShapeType="1"/>
            <a:stCxn id="9" idx="0"/>
            <a:endCxn id="19" idx="2"/>
          </p:cNvCxnSpPr>
          <p:nvPr/>
        </p:nvCxnSpPr>
        <p:spPr bwMode="auto">
          <a:xfrm flipV="1">
            <a:off x="510655" y="3611885"/>
            <a:ext cx="518914" cy="1437159"/>
          </a:xfrm>
          <a:prstGeom prst="straightConnector1">
            <a:avLst/>
          </a:prstGeom>
          <a:noFill/>
          <a:ln w="38100" algn="ctr">
            <a:solidFill>
              <a:schemeClr val="accent1"/>
            </a:solidFill>
            <a:round/>
            <a:headEnd type="oval" w="med" len="med"/>
            <a:tailEnd type="oval" w="med" len="med"/>
          </a:ln>
        </p:spPr>
      </p:cxnSp>
      <p:cxnSp>
        <p:nvCxnSpPr>
          <p:cNvPr id="34834" name="Straight Arrow Connector 51"/>
          <p:cNvCxnSpPr>
            <a:cxnSpLocks noChangeShapeType="1"/>
            <a:stCxn id="16" idx="0"/>
            <a:endCxn id="21" idx="2"/>
          </p:cNvCxnSpPr>
          <p:nvPr/>
        </p:nvCxnSpPr>
        <p:spPr bwMode="auto">
          <a:xfrm flipV="1">
            <a:off x="4176886" y="3611885"/>
            <a:ext cx="409154" cy="795809"/>
          </a:xfrm>
          <a:prstGeom prst="straightConnector1">
            <a:avLst/>
          </a:prstGeom>
          <a:noFill/>
          <a:ln w="38100" algn="ctr">
            <a:solidFill>
              <a:schemeClr val="accent1"/>
            </a:solidFill>
            <a:round/>
            <a:headEnd type="oval" w="med" len="med"/>
            <a:tailEnd type="oval" w="med" len="med"/>
          </a:ln>
        </p:spPr>
      </p:cxnSp>
      <p:cxnSp>
        <p:nvCxnSpPr>
          <p:cNvPr id="34835" name="Straight Arrow Connector 52"/>
          <p:cNvCxnSpPr>
            <a:cxnSpLocks noChangeShapeType="1"/>
            <a:stCxn id="15" idx="0"/>
            <a:endCxn id="20" idx="2"/>
          </p:cNvCxnSpPr>
          <p:nvPr/>
        </p:nvCxnSpPr>
        <p:spPr bwMode="auto">
          <a:xfrm flipH="1" flipV="1">
            <a:off x="2569816" y="3611885"/>
            <a:ext cx="1095771" cy="1387946"/>
          </a:xfrm>
          <a:prstGeom prst="straightConnector1">
            <a:avLst/>
          </a:prstGeom>
          <a:noFill/>
          <a:ln w="38100" algn="ctr">
            <a:solidFill>
              <a:schemeClr val="accent1"/>
            </a:solidFill>
            <a:round/>
            <a:headEnd type="oval" w="med" len="med"/>
            <a:tailEnd type="oval" w="med" len="med"/>
          </a:ln>
        </p:spPr>
      </p:cxnSp>
      <p:cxnSp>
        <p:nvCxnSpPr>
          <p:cNvPr id="34836" name="Straight Arrow Connector 53"/>
          <p:cNvCxnSpPr>
            <a:cxnSpLocks noChangeShapeType="1"/>
            <a:stCxn id="13" idx="0"/>
            <a:endCxn id="20" idx="2"/>
          </p:cNvCxnSpPr>
          <p:nvPr/>
        </p:nvCxnSpPr>
        <p:spPr bwMode="auto">
          <a:xfrm flipH="1" flipV="1">
            <a:off x="2569816" y="3611885"/>
            <a:ext cx="317103" cy="1041251"/>
          </a:xfrm>
          <a:prstGeom prst="straightConnector1">
            <a:avLst/>
          </a:prstGeom>
          <a:noFill/>
          <a:ln w="38100" algn="ctr">
            <a:solidFill>
              <a:schemeClr val="accent1"/>
            </a:solidFill>
            <a:round/>
            <a:headEnd type="oval" w="med" len="med"/>
            <a:tailEnd type="oval" w="med" len="med"/>
          </a:ln>
        </p:spPr>
      </p:cxnSp>
      <p:cxnSp>
        <p:nvCxnSpPr>
          <p:cNvPr id="34838" name="Straight Arrow Connector 55"/>
          <p:cNvCxnSpPr>
            <a:cxnSpLocks noChangeShapeType="1"/>
            <a:stCxn id="12" idx="0"/>
            <a:endCxn id="19" idx="2"/>
          </p:cNvCxnSpPr>
          <p:nvPr/>
        </p:nvCxnSpPr>
        <p:spPr bwMode="auto">
          <a:xfrm flipH="1" flipV="1">
            <a:off x="1029569" y="3611885"/>
            <a:ext cx="416396" cy="1067271"/>
          </a:xfrm>
          <a:prstGeom prst="straightConnector1">
            <a:avLst/>
          </a:prstGeom>
          <a:noFill/>
          <a:ln w="38100" algn="ctr">
            <a:solidFill>
              <a:schemeClr val="accent1"/>
            </a:solidFill>
            <a:round/>
            <a:headEnd type="oval" w="med" len="med"/>
            <a:tailEnd type="oval" w="med" len="med"/>
          </a:ln>
        </p:spPr>
      </p:cxnSp>
      <p:cxnSp>
        <p:nvCxnSpPr>
          <p:cNvPr id="34839" name="Straight Arrow Connector 66"/>
          <p:cNvCxnSpPr>
            <a:cxnSpLocks noChangeShapeType="1"/>
            <a:stCxn id="17" idx="0"/>
            <a:endCxn id="21" idx="2"/>
          </p:cNvCxnSpPr>
          <p:nvPr/>
        </p:nvCxnSpPr>
        <p:spPr bwMode="auto">
          <a:xfrm flipH="1" flipV="1">
            <a:off x="4586040" y="3611885"/>
            <a:ext cx="252834" cy="1418109"/>
          </a:xfrm>
          <a:prstGeom prst="straightConnector1">
            <a:avLst/>
          </a:prstGeom>
          <a:noFill/>
          <a:ln w="38100" algn="ctr">
            <a:solidFill>
              <a:schemeClr val="accent1"/>
            </a:solidFill>
            <a:round/>
            <a:headEnd type="oval" w="med" len="med"/>
            <a:tailEnd type="oval" w="med" len="med"/>
          </a:ln>
        </p:spPr>
      </p:cxnSp>
      <p:sp>
        <p:nvSpPr>
          <p:cNvPr id="34840" name="Oval 126"/>
          <p:cNvSpPr>
            <a:spLocks noChangeArrowheads="1"/>
          </p:cNvSpPr>
          <p:nvPr/>
        </p:nvSpPr>
        <p:spPr bwMode="auto">
          <a:xfrm>
            <a:off x="2267744" y="1131961"/>
            <a:ext cx="1612900" cy="1344723"/>
          </a:xfrm>
          <a:prstGeom prst="ellipse">
            <a:avLst/>
          </a:prstGeom>
          <a:solidFill>
            <a:schemeClr val="accent3">
              <a:lumMod val="20000"/>
              <a:lumOff val="80000"/>
            </a:schemeClr>
          </a:solidFill>
          <a:ln w="25400" algn="ctr">
            <a:solidFill>
              <a:schemeClr val="accent1"/>
            </a:solidFill>
            <a:prstDash val="dash"/>
            <a:round/>
            <a:headEnd/>
            <a:tailEnd type="triangle" w="med" len="med"/>
          </a:ln>
        </p:spPr>
        <p:txBody>
          <a:bodyPr wrap="square" lIns="90000" tIns="46800" rIns="90000" bIns="46800" anchor="ctr">
            <a:spAutoFit/>
          </a:bodyPr>
          <a:lstStyle/>
          <a:p>
            <a:pPr algn="ctr">
              <a:spcBef>
                <a:spcPct val="20000"/>
              </a:spcBef>
              <a:buClr>
                <a:srgbClr val="FFCC66"/>
              </a:buClr>
            </a:pPr>
            <a:r>
              <a:rPr lang="en-US" sz="1400">
                <a:solidFill>
                  <a:schemeClr val="accent2"/>
                </a:solidFill>
              </a:rPr>
              <a:t>Virtual Research </a:t>
            </a:r>
            <a:r>
              <a:rPr lang="en-US" sz="1400" smtClean="0">
                <a:solidFill>
                  <a:schemeClr val="accent2"/>
                </a:solidFill>
              </a:rPr>
              <a:t>Community (VRC)</a:t>
            </a:r>
            <a:endParaRPr lang="en-US" sz="1400">
              <a:solidFill>
                <a:schemeClr val="accent2"/>
              </a:solidFill>
            </a:endParaRPr>
          </a:p>
        </p:txBody>
      </p:sp>
      <p:cxnSp>
        <p:nvCxnSpPr>
          <p:cNvPr id="34841" name="Straight Arrow Connector 38"/>
          <p:cNvCxnSpPr>
            <a:cxnSpLocks noChangeShapeType="1"/>
            <a:stCxn id="46" idx="0"/>
            <a:endCxn id="34840" idx="4"/>
          </p:cNvCxnSpPr>
          <p:nvPr/>
        </p:nvCxnSpPr>
        <p:spPr bwMode="auto">
          <a:xfrm flipH="1" flipV="1">
            <a:off x="3074194" y="2476684"/>
            <a:ext cx="503734" cy="592276"/>
          </a:xfrm>
          <a:prstGeom prst="straightConnector1">
            <a:avLst/>
          </a:prstGeom>
          <a:noFill/>
          <a:ln w="38100" algn="ctr">
            <a:solidFill>
              <a:schemeClr val="accent1"/>
            </a:solidFill>
            <a:round/>
            <a:headEnd type="oval" w="med" len="med"/>
            <a:tailEnd type="oval" w="med" len="med"/>
          </a:ln>
        </p:spPr>
      </p:cxnSp>
      <p:cxnSp>
        <p:nvCxnSpPr>
          <p:cNvPr id="34842" name="Straight Arrow Connector 130"/>
          <p:cNvCxnSpPr>
            <a:cxnSpLocks noChangeShapeType="1"/>
            <a:stCxn id="12" idx="0"/>
            <a:endCxn id="20" idx="2"/>
          </p:cNvCxnSpPr>
          <p:nvPr/>
        </p:nvCxnSpPr>
        <p:spPr bwMode="auto">
          <a:xfrm flipV="1">
            <a:off x="1445965" y="3611885"/>
            <a:ext cx="1123851" cy="1067271"/>
          </a:xfrm>
          <a:prstGeom prst="straightConnector1">
            <a:avLst/>
          </a:prstGeom>
          <a:noFill/>
          <a:ln w="38100" algn="ctr">
            <a:solidFill>
              <a:schemeClr val="accent1"/>
            </a:solidFill>
            <a:round/>
            <a:headEnd type="oval" w="med" len="med"/>
            <a:tailEnd type="oval" w="med" len="med"/>
          </a:ln>
        </p:spPr>
      </p:cxnSp>
      <p:cxnSp>
        <p:nvCxnSpPr>
          <p:cNvPr id="34844" name="Straight Connector 43"/>
          <p:cNvCxnSpPr>
            <a:cxnSpLocks noChangeShapeType="1"/>
          </p:cNvCxnSpPr>
          <p:nvPr/>
        </p:nvCxnSpPr>
        <p:spPr bwMode="auto">
          <a:xfrm flipV="1">
            <a:off x="-1414" y="3861048"/>
            <a:ext cx="5778500" cy="26988"/>
          </a:xfrm>
          <a:prstGeom prst="line">
            <a:avLst/>
          </a:prstGeom>
          <a:noFill/>
          <a:ln w="12700" algn="ctr">
            <a:solidFill>
              <a:schemeClr val="tx1"/>
            </a:solidFill>
            <a:prstDash val="dash"/>
            <a:round/>
            <a:headEnd/>
            <a:tailEnd/>
          </a:ln>
        </p:spPr>
      </p:cxnSp>
      <p:cxnSp>
        <p:nvCxnSpPr>
          <p:cNvPr id="34845" name="Straight Connector 44"/>
          <p:cNvCxnSpPr>
            <a:cxnSpLocks noChangeShapeType="1"/>
          </p:cNvCxnSpPr>
          <p:nvPr/>
        </p:nvCxnSpPr>
        <p:spPr bwMode="auto">
          <a:xfrm flipV="1">
            <a:off x="-9352" y="2574131"/>
            <a:ext cx="5786438" cy="26988"/>
          </a:xfrm>
          <a:prstGeom prst="line">
            <a:avLst/>
          </a:prstGeom>
          <a:noFill/>
          <a:ln w="12700" algn="ctr">
            <a:solidFill>
              <a:schemeClr val="tx1"/>
            </a:solidFill>
            <a:prstDash val="dash"/>
            <a:round/>
            <a:headEnd/>
            <a:tailEnd/>
          </a:ln>
        </p:spPr>
      </p:cxnSp>
      <p:sp>
        <p:nvSpPr>
          <p:cNvPr id="34846" name="TextBox 47"/>
          <p:cNvSpPr txBox="1">
            <a:spLocks noChangeArrowheads="1"/>
          </p:cNvSpPr>
          <p:nvPr/>
        </p:nvSpPr>
        <p:spPr bwMode="auto">
          <a:xfrm rot="5400000">
            <a:off x="5015086" y="4855369"/>
            <a:ext cx="928687" cy="306387"/>
          </a:xfrm>
          <a:prstGeom prst="rect">
            <a:avLst/>
          </a:prstGeom>
          <a:noFill/>
          <a:ln w="9525">
            <a:noFill/>
            <a:miter lim="800000"/>
            <a:headEnd/>
            <a:tailEnd/>
          </a:ln>
        </p:spPr>
        <p:txBody>
          <a:bodyPr wrap="none">
            <a:spAutoFit/>
          </a:bodyPr>
          <a:lstStyle/>
          <a:p>
            <a:pPr>
              <a:spcBef>
                <a:spcPct val="20000"/>
              </a:spcBef>
              <a:buClr>
                <a:srgbClr val="FFCC66"/>
              </a:buClr>
            </a:pPr>
            <a:r>
              <a:rPr lang="en-US" sz="1400">
                <a:solidFill>
                  <a:schemeClr val="accent2"/>
                </a:solidFill>
              </a:rPr>
              <a:t>Members</a:t>
            </a:r>
          </a:p>
        </p:txBody>
      </p:sp>
      <p:sp>
        <p:nvSpPr>
          <p:cNvPr id="34847" name="TextBox 48"/>
          <p:cNvSpPr txBox="1">
            <a:spLocks noChangeArrowheads="1"/>
          </p:cNvSpPr>
          <p:nvPr/>
        </p:nvSpPr>
        <p:spPr bwMode="auto">
          <a:xfrm rot="5400000">
            <a:off x="4873759" y="2964190"/>
            <a:ext cx="1289135" cy="523220"/>
          </a:xfrm>
          <a:prstGeom prst="rect">
            <a:avLst/>
          </a:prstGeom>
          <a:noFill/>
          <a:ln w="9525">
            <a:noFill/>
            <a:miter lim="800000"/>
            <a:headEnd/>
            <a:tailEnd/>
          </a:ln>
        </p:spPr>
        <p:txBody>
          <a:bodyPr wrap="none">
            <a:spAutoFit/>
          </a:bodyPr>
          <a:lstStyle/>
          <a:p>
            <a:pPr algn="ctr">
              <a:spcBef>
                <a:spcPct val="20000"/>
              </a:spcBef>
              <a:buClr>
                <a:srgbClr val="FFCC66"/>
              </a:buClr>
            </a:pPr>
            <a:r>
              <a:rPr lang="en-US" sz="1400" smtClean="0">
                <a:solidFill>
                  <a:schemeClr val="accent2"/>
                </a:solidFill>
              </a:rPr>
              <a:t>Virtual</a:t>
            </a:r>
            <a:br>
              <a:rPr lang="en-US" sz="1400" smtClean="0">
                <a:solidFill>
                  <a:schemeClr val="accent2"/>
                </a:solidFill>
              </a:rPr>
            </a:br>
            <a:r>
              <a:rPr lang="en-US" sz="1400" smtClean="0">
                <a:solidFill>
                  <a:schemeClr val="accent2"/>
                </a:solidFill>
              </a:rPr>
              <a:t>Organisations</a:t>
            </a:r>
            <a:endParaRPr lang="en-US" sz="1400">
              <a:solidFill>
                <a:schemeClr val="accent2"/>
              </a:solidFill>
            </a:endParaRPr>
          </a:p>
        </p:txBody>
      </p:sp>
      <p:sp>
        <p:nvSpPr>
          <p:cNvPr id="34848" name="TextBox 49"/>
          <p:cNvSpPr txBox="1">
            <a:spLocks noChangeArrowheads="1"/>
          </p:cNvSpPr>
          <p:nvPr/>
        </p:nvSpPr>
        <p:spPr bwMode="auto">
          <a:xfrm rot="5400000">
            <a:off x="4939679" y="1458913"/>
            <a:ext cx="1190625" cy="522288"/>
          </a:xfrm>
          <a:prstGeom prst="rect">
            <a:avLst/>
          </a:prstGeom>
          <a:noFill/>
          <a:ln w="9525">
            <a:noFill/>
            <a:miter lim="800000"/>
            <a:headEnd/>
            <a:tailEnd/>
          </a:ln>
        </p:spPr>
        <p:txBody>
          <a:bodyPr wrap="none">
            <a:spAutoFit/>
          </a:bodyPr>
          <a:lstStyle/>
          <a:p>
            <a:pPr algn="ctr">
              <a:spcBef>
                <a:spcPct val="20000"/>
              </a:spcBef>
              <a:buClr>
                <a:srgbClr val="FFCC66"/>
              </a:buClr>
            </a:pPr>
            <a:r>
              <a:rPr lang="en-GB" sz="1400">
                <a:solidFill>
                  <a:schemeClr val="accent2"/>
                </a:solidFill>
              </a:rPr>
              <a:t>Research  </a:t>
            </a:r>
            <a:br>
              <a:rPr lang="en-GB" sz="1400">
                <a:solidFill>
                  <a:schemeClr val="accent2"/>
                </a:solidFill>
              </a:rPr>
            </a:br>
            <a:r>
              <a:rPr lang="en-GB" sz="1400">
                <a:solidFill>
                  <a:schemeClr val="accent2"/>
                </a:solidFill>
              </a:rPr>
              <a:t>communities</a:t>
            </a:r>
            <a:endParaRPr lang="en-US" sz="1400">
              <a:solidFill>
                <a:schemeClr val="accent2"/>
              </a:solidFill>
            </a:endParaRPr>
          </a:p>
        </p:txBody>
      </p:sp>
      <p:sp>
        <p:nvSpPr>
          <p:cNvPr id="911397" name="Rectangle 37"/>
          <p:cNvSpPr>
            <a:spLocks noChangeArrowheads="1"/>
          </p:cNvSpPr>
          <p:nvPr/>
        </p:nvSpPr>
        <p:spPr bwMode="auto">
          <a:xfrm>
            <a:off x="5940152" y="2924944"/>
            <a:ext cx="2987675" cy="2031325"/>
          </a:xfrm>
          <a:prstGeom prst="rect">
            <a:avLst/>
          </a:prstGeom>
          <a:noFill/>
          <a:ln w="9525">
            <a:noFill/>
            <a:miter lim="800000"/>
            <a:headEnd/>
            <a:tailEnd/>
          </a:ln>
          <a:effectLst/>
        </p:spPr>
        <p:txBody>
          <a:bodyPr rIns="54000">
            <a:spAutoFit/>
          </a:bodyPr>
          <a:lstStyle/>
          <a:p>
            <a:pPr marL="342900" indent="-342900">
              <a:defRPr/>
            </a:pPr>
            <a:r>
              <a:rPr lang="en-GB" sz="1400" b="1" smtClean="0">
                <a:latin typeface="Arial" charset="0"/>
                <a:cs typeface="+mn-cs"/>
              </a:rPr>
              <a:t>Most active VO groups:</a:t>
            </a:r>
            <a:endParaRPr lang="en-US" sz="14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High </a:t>
            </a:r>
            <a:r>
              <a:rPr lang="en-US" sz="1600">
                <a:solidFill>
                  <a:srgbClr val="00338F"/>
                </a:solidFill>
                <a:latin typeface="Arial" charset="0"/>
                <a:cs typeface="+mn-cs"/>
              </a:rPr>
              <a:t>Energy </a:t>
            </a:r>
            <a:r>
              <a:rPr lang="en-US" sz="1600" smtClean="0">
                <a:solidFill>
                  <a:srgbClr val="00338F"/>
                </a:solidFill>
                <a:latin typeface="Arial" charset="0"/>
                <a:cs typeface="+mn-cs"/>
              </a:rPr>
              <a:t>Physics</a:t>
            </a:r>
            <a:endParaRPr lang="en-US" sz="16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Astronomy &amp; Astrophysics</a:t>
            </a:r>
          </a:p>
          <a:p>
            <a:pPr marL="179388" indent="-179388">
              <a:buFontTx/>
              <a:buChar char="•"/>
              <a:defRPr/>
            </a:pPr>
            <a:r>
              <a:rPr lang="en-US" sz="1600" smtClean="0">
                <a:solidFill>
                  <a:srgbClr val="00338F"/>
                </a:solidFill>
                <a:latin typeface="Arial" charset="0"/>
                <a:cs typeface="+mn-cs"/>
              </a:rPr>
              <a:t>Life Sciences</a:t>
            </a:r>
            <a:endParaRPr lang="en-US" sz="1600" dirty="0">
              <a:solidFill>
                <a:srgbClr val="00338F"/>
              </a:solidFill>
              <a:latin typeface="Arial" charset="0"/>
              <a:cs typeface="+mn-cs"/>
            </a:endParaRPr>
          </a:p>
          <a:p>
            <a:pPr marL="179388" indent="-179388">
              <a:buFontTx/>
              <a:buChar char="•"/>
              <a:defRPr/>
            </a:pPr>
            <a:r>
              <a:rPr lang="en-US" sz="1600" smtClean="0">
                <a:solidFill>
                  <a:srgbClr val="00338F"/>
                </a:solidFill>
                <a:latin typeface="Arial" charset="0"/>
                <a:cs typeface="+mn-cs"/>
              </a:rPr>
              <a:t>Earth Sciences</a:t>
            </a:r>
            <a:endParaRPr lang="en-US" sz="1600" dirty="0">
              <a:solidFill>
                <a:srgbClr val="00338F"/>
              </a:solidFill>
              <a:latin typeface="Arial" charset="0"/>
              <a:cs typeface="+mn-cs"/>
            </a:endParaRPr>
          </a:p>
          <a:p>
            <a:pPr marL="179388" indent="-179388">
              <a:buFontTx/>
              <a:buChar char="•"/>
              <a:defRPr/>
            </a:pPr>
            <a:r>
              <a:rPr lang="en-US" sz="1600" b="1" smtClean="0">
                <a:solidFill>
                  <a:srgbClr val="FF0000"/>
                </a:solidFill>
                <a:latin typeface="Arial" charset="0"/>
                <a:cs typeface="+mn-cs"/>
              </a:rPr>
              <a:t>Computational Chemistry</a:t>
            </a:r>
          </a:p>
          <a:p>
            <a:pPr marL="179388" indent="-179388">
              <a:buFontTx/>
              <a:buChar char="•"/>
              <a:defRPr/>
            </a:pPr>
            <a:r>
              <a:rPr lang="en-US" sz="1600" smtClean="0">
                <a:solidFill>
                  <a:srgbClr val="00338F"/>
                </a:solidFill>
                <a:latin typeface="Arial" charset="0"/>
                <a:cs typeface="+mn-cs"/>
              </a:rPr>
              <a:t>Fusion</a:t>
            </a:r>
          </a:p>
          <a:p>
            <a:pPr marL="179388" indent="-179388">
              <a:buFontTx/>
              <a:buChar char="•"/>
              <a:defRPr/>
            </a:pPr>
            <a:r>
              <a:rPr lang="en-US" sz="1600" smtClean="0">
                <a:solidFill>
                  <a:srgbClr val="00338F"/>
                </a:solidFill>
                <a:latin typeface="Arial" charset="0"/>
                <a:cs typeface="+mn-cs"/>
              </a:rPr>
              <a:t>…</a:t>
            </a:r>
            <a:endParaRPr lang="en-US" sz="1600" dirty="0">
              <a:solidFill>
                <a:srgbClr val="00338F"/>
              </a:solidFill>
              <a:latin typeface="Arial" charset="0"/>
              <a:cs typeface="+mn-cs"/>
            </a:endParaRPr>
          </a:p>
        </p:txBody>
      </p:sp>
      <p:sp>
        <p:nvSpPr>
          <p:cNvPr id="34850" name="Rectangle 33"/>
          <p:cNvSpPr>
            <a:spLocks noChangeArrowheads="1"/>
          </p:cNvSpPr>
          <p:nvPr/>
        </p:nvSpPr>
        <p:spPr bwMode="auto">
          <a:xfrm>
            <a:off x="5292080" y="5667867"/>
            <a:ext cx="3767442" cy="929485"/>
          </a:xfrm>
          <a:prstGeom prst="rect">
            <a:avLst/>
          </a:prstGeom>
          <a:noFill/>
          <a:ln w="9525">
            <a:noFill/>
            <a:miter lim="800000"/>
            <a:headEnd/>
            <a:tailEnd/>
          </a:ln>
        </p:spPr>
        <p:txBody>
          <a:bodyPr wrap="none">
            <a:spAutoFit/>
          </a:bodyPr>
          <a:lstStyle/>
          <a:p>
            <a:pPr marL="342900" indent="-342900" algn="r">
              <a:spcBef>
                <a:spcPct val="20000"/>
              </a:spcBef>
              <a:buClr>
                <a:srgbClr val="FFCC66"/>
              </a:buClr>
            </a:pPr>
            <a:r>
              <a:rPr lang="en-US" sz="1600" b="1" smtClean="0">
                <a:solidFill>
                  <a:srgbClr val="2B519A"/>
                </a:solidFill>
              </a:rPr>
              <a:t>~22.000 users, ~230 </a:t>
            </a:r>
            <a:r>
              <a:rPr lang="en-US" sz="1600" b="1">
                <a:solidFill>
                  <a:srgbClr val="2B519A"/>
                </a:solidFill>
              </a:rPr>
              <a:t>Registered </a:t>
            </a:r>
            <a:r>
              <a:rPr lang="en-US" sz="1600" b="1" smtClean="0">
                <a:solidFill>
                  <a:srgbClr val="2B519A"/>
                </a:solidFill>
              </a:rPr>
              <a:t>VOs:</a:t>
            </a:r>
          </a:p>
          <a:p>
            <a:pPr marL="342900" indent="-342900" algn="r">
              <a:spcBef>
                <a:spcPct val="20000"/>
              </a:spcBef>
              <a:buClr>
                <a:srgbClr val="FFCC66"/>
              </a:buClr>
            </a:pPr>
            <a:r>
              <a:rPr lang="en-GB" sz="1600" smtClean="0">
                <a:hlinkClick r:id="rId3"/>
              </a:rPr>
              <a:t>http://operations-portal.egi.eu/vo</a:t>
            </a:r>
            <a:r>
              <a:rPr lang="en-GB" sz="1600" smtClean="0"/>
              <a:t> </a:t>
            </a:r>
            <a:endParaRPr lang="en-US" sz="1600" b="1" smtClean="0">
              <a:solidFill>
                <a:srgbClr val="2B519A"/>
              </a:solidFill>
            </a:endParaRPr>
          </a:p>
          <a:p>
            <a:pPr marL="342900" indent="-342900" algn="r">
              <a:spcBef>
                <a:spcPct val="20000"/>
              </a:spcBef>
              <a:buClr>
                <a:srgbClr val="FFCC66"/>
              </a:buClr>
            </a:pPr>
            <a:endParaRPr lang="en-US" sz="1600" b="1">
              <a:solidFill>
                <a:schemeClr val="accent2"/>
              </a:solidFill>
            </a:endParaRPr>
          </a:p>
        </p:txBody>
      </p:sp>
      <p:sp>
        <p:nvSpPr>
          <p:cNvPr id="36" name="Oval 35"/>
          <p:cNvSpPr/>
          <p:nvPr/>
        </p:nvSpPr>
        <p:spPr>
          <a:xfrm>
            <a:off x="251520" y="5589240"/>
            <a:ext cx="73348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0" name="Oval 39"/>
          <p:cNvSpPr/>
          <p:nvPr/>
        </p:nvSpPr>
        <p:spPr>
          <a:xfrm>
            <a:off x="2273954" y="5589240"/>
            <a:ext cx="78587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2" name="Oval 41"/>
          <p:cNvSpPr/>
          <p:nvPr/>
        </p:nvSpPr>
        <p:spPr>
          <a:xfrm>
            <a:off x="3131840" y="5589240"/>
            <a:ext cx="86409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1" name="Rectangle 37"/>
          <p:cNvSpPr>
            <a:spLocks noChangeArrowheads="1"/>
          </p:cNvSpPr>
          <p:nvPr/>
        </p:nvSpPr>
        <p:spPr bwMode="auto">
          <a:xfrm>
            <a:off x="5940152" y="1124744"/>
            <a:ext cx="3131840" cy="1785104"/>
          </a:xfrm>
          <a:prstGeom prst="rect">
            <a:avLst/>
          </a:prstGeom>
          <a:noFill/>
          <a:ln w="9525">
            <a:noFill/>
            <a:miter lim="800000"/>
            <a:headEnd/>
            <a:tailEnd/>
          </a:ln>
          <a:effectLst/>
        </p:spPr>
        <p:txBody>
          <a:bodyPr wrap="square" rIns="54000">
            <a:spAutoFit/>
          </a:bodyPr>
          <a:lstStyle/>
          <a:p>
            <a:pPr marL="342900" indent="-342900">
              <a:defRPr/>
            </a:pPr>
            <a:r>
              <a:rPr lang="en-GB" sz="1400" b="1" smtClean="0">
                <a:latin typeface="Arial" charset="0"/>
                <a:cs typeface="+mn-cs"/>
              </a:rPr>
              <a:t>Current VRCs:</a:t>
            </a:r>
            <a:endParaRPr lang="en-US" sz="1400" b="1" dirty="0">
              <a:latin typeface="Arial" charset="0"/>
              <a:cs typeface="+mn-cs"/>
            </a:endParaRPr>
          </a:p>
          <a:p>
            <a:pPr marL="179388" indent="-179388">
              <a:buFontTx/>
              <a:buChar char="•"/>
              <a:defRPr/>
            </a:pPr>
            <a:r>
              <a:rPr lang="en-US" sz="1600" smtClean="0">
                <a:solidFill>
                  <a:srgbClr val="00338F"/>
                </a:solidFill>
                <a:latin typeface="Arial" charset="0"/>
                <a:cs typeface="+mn-cs"/>
              </a:rPr>
              <a:t> wLCG - High </a:t>
            </a:r>
            <a:r>
              <a:rPr lang="en-US" sz="1600">
                <a:solidFill>
                  <a:srgbClr val="00338F"/>
                </a:solidFill>
                <a:latin typeface="Arial" charset="0"/>
                <a:cs typeface="+mn-cs"/>
              </a:rPr>
              <a:t>Energy </a:t>
            </a:r>
            <a:r>
              <a:rPr lang="en-US" sz="1600" smtClean="0">
                <a:solidFill>
                  <a:srgbClr val="00338F"/>
                </a:solidFill>
                <a:latin typeface="Arial" charset="0"/>
                <a:cs typeface="+mn-cs"/>
              </a:rPr>
              <a:t>Physics</a:t>
            </a:r>
          </a:p>
          <a:p>
            <a:pPr marL="179388" indent="-179388">
              <a:buFontTx/>
              <a:buChar char="•"/>
              <a:defRPr/>
            </a:pPr>
            <a:r>
              <a:rPr lang="en-US" sz="1600" smtClean="0">
                <a:solidFill>
                  <a:srgbClr val="00338F"/>
                </a:solidFill>
                <a:latin typeface="Arial" charset="0"/>
                <a:cs typeface="+mn-cs"/>
              </a:rPr>
              <a:t>WeNMR – Structural biology</a:t>
            </a:r>
          </a:p>
          <a:p>
            <a:pPr marL="179388" indent="-179388">
              <a:buFontTx/>
              <a:buChar char="•"/>
              <a:defRPr/>
            </a:pPr>
            <a:r>
              <a:rPr lang="en-US" sz="1600" smtClean="0">
                <a:solidFill>
                  <a:srgbClr val="00338F"/>
                </a:solidFill>
                <a:latin typeface="Arial" charset="0"/>
                <a:cs typeface="+mn-cs"/>
              </a:rPr>
              <a:t>LSGC – Life sciences</a:t>
            </a:r>
          </a:p>
          <a:p>
            <a:pPr marL="179388" indent="-179388">
              <a:buFontTx/>
              <a:buChar char="•"/>
              <a:defRPr/>
            </a:pPr>
            <a:r>
              <a:rPr lang="en-US" sz="1600" smtClean="0">
                <a:solidFill>
                  <a:srgbClr val="00338F"/>
                </a:solidFill>
                <a:latin typeface="Arial" charset="0"/>
                <a:cs typeface="+mn-cs"/>
              </a:rPr>
              <a:t>(HMRC – Hydro-Meteorology)</a:t>
            </a:r>
          </a:p>
          <a:p>
            <a:pPr marL="179388" indent="-179388">
              <a:buFontTx/>
              <a:buChar char="•"/>
              <a:defRPr/>
            </a:pPr>
            <a:r>
              <a:rPr lang="en-US" sz="1600" smtClean="0">
                <a:solidFill>
                  <a:srgbClr val="00338F"/>
                </a:solidFill>
                <a:latin typeface="Arial" charset="0"/>
                <a:cs typeface="+mn-cs"/>
              </a:rPr>
              <a:t>(CLARIN – Humanities)</a:t>
            </a:r>
          </a:p>
          <a:p>
            <a:pPr marL="179388" indent="-179388">
              <a:buFontTx/>
              <a:buChar char="•"/>
              <a:defRPr/>
            </a:pPr>
            <a:r>
              <a:rPr lang="en-US" sz="1600" b="1" smtClean="0">
                <a:solidFill>
                  <a:srgbClr val="FF0000"/>
                </a:solidFill>
                <a:latin typeface="Arial" charset="0"/>
              </a:rPr>
              <a:t>(CMMST – Comp. chemistry)</a:t>
            </a:r>
          </a:p>
        </p:txBody>
      </p:sp>
      <p:sp>
        <p:nvSpPr>
          <p:cNvPr id="50" name="Oval 49"/>
          <p:cNvSpPr/>
          <p:nvPr/>
        </p:nvSpPr>
        <p:spPr>
          <a:xfrm>
            <a:off x="1115616" y="5589240"/>
            <a:ext cx="73348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58" name="Oval 57"/>
          <p:cNvSpPr/>
          <p:nvPr/>
        </p:nvSpPr>
        <p:spPr>
          <a:xfrm>
            <a:off x="4067944" y="5589240"/>
            <a:ext cx="864096"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mtClean="0">
                <a:solidFill>
                  <a:schemeClr val="tx1"/>
                </a:solidFill>
              </a:rPr>
              <a:t>Sites</a:t>
            </a:r>
            <a:endParaRPr lang="en-GB">
              <a:solidFill>
                <a:schemeClr val="tx1"/>
              </a:solidFill>
            </a:endParaRPr>
          </a:p>
        </p:txBody>
      </p:sp>
      <p:sp>
        <p:nvSpPr>
          <p:cNvPr id="46" name="Diamond 45"/>
          <p:cNvSpPr/>
          <p:nvPr/>
        </p:nvSpPr>
        <p:spPr bwMode="auto">
          <a:xfrm>
            <a:off x="3131840" y="3068960"/>
            <a:ext cx="892175" cy="542925"/>
          </a:xfrm>
          <a:prstGeom prst="diamond">
            <a:avLst/>
          </a:prstGeom>
          <a:solidFill>
            <a:schemeClr val="accent5">
              <a:lumMod val="60000"/>
              <a:lumOff val="40000"/>
            </a:schemeClr>
          </a:solidFill>
          <a:ln w="25400" cap="flat" cmpd="sng" algn="ctr">
            <a:solidFill>
              <a:schemeClr val="accent1"/>
            </a:solidFill>
            <a:prstDash val="solid"/>
            <a:round/>
            <a:headEnd type="none" w="med" len="med"/>
            <a:tailEnd type="triangle" w="med" len="med"/>
          </a:ln>
          <a:effectLst/>
        </p:spPr>
        <p:txBody>
          <a:bodyPr lIns="90000" tIns="46800" rIns="90000" bIns="46800">
            <a:spAutoFit/>
          </a:bodyPr>
          <a:lstStyle/>
          <a:p>
            <a:pPr algn="ctr">
              <a:spcBef>
                <a:spcPct val="20000"/>
              </a:spcBef>
              <a:buClr>
                <a:srgbClr val="FFCC66"/>
              </a:buClr>
              <a:defRPr/>
            </a:pPr>
            <a:r>
              <a:rPr lang="en-US" sz="1400" smtClean="0">
                <a:solidFill>
                  <a:schemeClr val="accent2"/>
                </a:solidFill>
                <a:latin typeface="Arial" charset="0"/>
                <a:cs typeface="+mn-cs"/>
              </a:rPr>
              <a:t>VO</a:t>
            </a:r>
            <a:endParaRPr lang="en-US" sz="1400">
              <a:solidFill>
                <a:schemeClr val="accent2"/>
              </a:solidFill>
              <a:latin typeface="Arial" charset="0"/>
              <a:cs typeface="+mn-cs"/>
            </a:endParaRPr>
          </a:p>
        </p:txBody>
      </p:sp>
      <p:cxnSp>
        <p:nvCxnSpPr>
          <p:cNvPr id="48" name="Straight Arrow Connector 52"/>
          <p:cNvCxnSpPr>
            <a:cxnSpLocks noChangeShapeType="1"/>
            <a:stCxn id="15" idx="0"/>
            <a:endCxn id="46" idx="2"/>
          </p:cNvCxnSpPr>
          <p:nvPr/>
        </p:nvCxnSpPr>
        <p:spPr bwMode="auto">
          <a:xfrm flipH="1" flipV="1">
            <a:off x="3577928" y="3611885"/>
            <a:ext cx="87659" cy="1387946"/>
          </a:xfrm>
          <a:prstGeom prst="straightConnector1">
            <a:avLst/>
          </a:prstGeom>
          <a:noFill/>
          <a:ln w="38100" algn="ctr">
            <a:solidFill>
              <a:schemeClr val="accent1"/>
            </a:solidFill>
            <a:round/>
            <a:headEnd type="oval" w="med" len="med"/>
            <a:tailEnd type="oval" w="med" len="med"/>
          </a:ln>
        </p:spPr>
      </p:cxnSp>
      <p:cxnSp>
        <p:nvCxnSpPr>
          <p:cNvPr id="54" name="Straight Arrow Connector 52"/>
          <p:cNvCxnSpPr>
            <a:cxnSpLocks noChangeShapeType="1"/>
            <a:stCxn id="16" idx="0"/>
            <a:endCxn id="46" idx="2"/>
          </p:cNvCxnSpPr>
          <p:nvPr/>
        </p:nvCxnSpPr>
        <p:spPr bwMode="auto">
          <a:xfrm flipH="1" flipV="1">
            <a:off x="3577928" y="3611885"/>
            <a:ext cx="598958" cy="795809"/>
          </a:xfrm>
          <a:prstGeom prst="straightConnector1">
            <a:avLst/>
          </a:prstGeom>
          <a:noFill/>
          <a:ln w="38100" algn="ctr">
            <a:solidFill>
              <a:schemeClr val="accent1"/>
            </a:solidFill>
            <a:round/>
            <a:headEnd type="oval" w="med" len="med"/>
            <a:tailEnd type="oval" w="med" len="med"/>
          </a:ln>
        </p:spPr>
      </p:cxnSp>
      <p:cxnSp>
        <p:nvCxnSpPr>
          <p:cNvPr id="62" name="Straight Arrow Connector 38"/>
          <p:cNvCxnSpPr>
            <a:cxnSpLocks noChangeShapeType="1"/>
            <a:stCxn id="20" idx="0"/>
            <a:endCxn id="34840" idx="4"/>
          </p:cNvCxnSpPr>
          <p:nvPr/>
        </p:nvCxnSpPr>
        <p:spPr bwMode="auto">
          <a:xfrm flipV="1">
            <a:off x="2569816" y="2476684"/>
            <a:ext cx="504378" cy="592276"/>
          </a:xfrm>
          <a:prstGeom prst="straightConnector1">
            <a:avLst/>
          </a:prstGeom>
          <a:noFill/>
          <a:ln w="38100" algn="ctr">
            <a:solidFill>
              <a:schemeClr val="accent1"/>
            </a:solidFill>
            <a:round/>
            <a:headEnd type="oval" w="med" len="med"/>
            <a:tailEnd type="oval"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smtClean="0"/>
              <a:t>EGI Virtual Organisations for computational chemistry</a:t>
            </a:r>
            <a:endParaRPr lang="en-GB" sz="3600"/>
          </a:p>
        </p:txBody>
      </p:sp>
      <p:graphicFrame>
        <p:nvGraphicFramePr>
          <p:cNvPr id="5" name="Content Placeholder 4"/>
          <p:cNvGraphicFramePr>
            <a:graphicFrameLocks noGrp="1"/>
          </p:cNvGraphicFramePr>
          <p:nvPr>
            <p:ph idx="1"/>
          </p:nvPr>
        </p:nvGraphicFramePr>
        <p:xfrm>
          <a:off x="251520" y="1268760"/>
          <a:ext cx="8712968" cy="2950845"/>
        </p:xfrm>
        <a:graphic>
          <a:graphicData uri="http://schemas.openxmlformats.org/drawingml/2006/table">
            <a:tbl>
              <a:tblPr firstRow="1" bandRow="1">
                <a:tableStyleId>{F5AB1C69-6EDB-4FF4-983F-18BD219EF322}</a:tableStyleId>
              </a:tblPr>
              <a:tblGrid>
                <a:gridCol w="2123328"/>
                <a:gridCol w="1333056"/>
                <a:gridCol w="936104"/>
                <a:gridCol w="2232248"/>
                <a:gridCol w="1152128"/>
                <a:gridCol w="936104"/>
              </a:tblGrid>
              <a:tr h="370840">
                <a:tc>
                  <a:txBody>
                    <a:bodyPr/>
                    <a:lstStyle/>
                    <a:p>
                      <a:r>
                        <a:rPr lang="en-GB" sz="1800" smtClean="0"/>
                        <a:t>VO name</a:t>
                      </a:r>
                      <a:endParaRPr lang="en-GB" sz="1800"/>
                    </a:p>
                  </a:txBody>
                  <a:tcPr/>
                </a:tc>
                <a:tc>
                  <a:txBody>
                    <a:bodyPr/>
                    <a:lstStyle/>
                    <a:p>
                      <a:r>
                        <a:rPr lang="en-GB" sz="1800" smtClean="0"/>
                        <a:t>Scope</a:t>
                      </a:r>
                      <a:endParaRPr lang="en-GB" sz="1800"/>
                    </a:p>
                  </a:txBody>
                  <a:tcPr/>
                </a:tc>
                <a:tc>
                  <a:txBody>
                    <a:bodyPr/>
                    <a:lstStyle/>
                    <a:p>
                      <a:r>
                        <a:rPr lang="en-GB" sz="1800" smtClean="0"/>
                        <a:t>Job queues</a:t>
                      </a:r>
                      <a:endParaRPr lang="en-GB" sz="1800">
                        <a:latin typeface="+mn-lt"/>
                      </a:endParaRPr>
                    </a:p>
                  </a:txBody>
                  <a:tcPr/>
                </a:tc>
                <a:tc>
                  <a:txBody>
                    <a:bodyPr/>
                    <a:lstStyle/>
                    <a:p>
                      <a:r>
                        <a:rPr lang="en-GB" sz="1800" smtClean="0"/>
                        <a:t>CPU cores</a:t>
                      </a:r>
                      <a:endParaRPr lang="en-GB" sz="1800">
                        <a:latin typeface="+mn-lt"/>
                      </a:endParaRPr>
                    </a:p>
                  </a:txBody>
                  <a:tcPr/>
                </a:tc>
                <a:tc>
                  <a:txBody>
                    <a:bodyPr/>
                    <a:lstStyle/>
                    <a:p>
                      <a:r>
                        <a:rPr lang="en-GB" sz="1800" smtClean="0"/>
                        <a:t>Mem. </a:t>
                      </a:r>
                      <a:r>
                        <a:rPr lang="en-GB" sz="1800" baseline="0" smtClean="0"/>
                        <a:t>per </a:t>
                      </a:r>
                      <a:r>
                        <a:rPr lang="en-GB" sz="1800" smtClean="0"/>
                        <a:t>node</a:t>
                      </a:r>
                      <a:endParaRPr lang="en-GB" sz="1800">
                        <a:latin typeface="+mn-lt"/>
                      </a:endParaRPr>
                    </a:p>
                  </a:txBody>
                  <a:tcPr/>
                </a:tc>
                <a:tc>
                  <a:txBody>
                    <a:bodyPr/>
                    <a:lstStyle/>
                    <a:p>
                      <a:r>
                        <a:rPr lang="en-GB" sz="1800" smtClean="0"/>
                        <a:t>Total storage</a:t>
                      </a:r>
                      <a:endParaRPr lang="en-GB" sz="1800">
                        <a:latin typeface="+mn-lt"/>
                      </a:endParaRPr>
                    </a:p>
                  </a:txBody>
                  <a:tcPr/>
                </a:tc>
              </a:tr>
              <a:tr h="370840">
                <a:tc>
                  <a:txBody>
                    <a:bodyPr/>
                    <a:lstStyle/>
                    <a:p>
                      <a:r>
                        <a:rPr lang="en-GB" sz="1800" b="1" smtClean="0"/>
                        <a:t>Compchem</a:t>
                      </a:r>
                      <a:endParaRPr lang="en-GB" sz="1800" b="1"/>
                    </a:p>
                  </a:txBody>
                  <a:tcPr/>
                </a:tc>
                <a:tc>
                  <a:txBody>
                    <a:bodyPr/>
                    <a:lstStyle/>
                    <a:p>
                      <a:r>
                        <a:rPr lang="en-GB" sz="1600" b="1" smtClean="0"/>
                        <a:t>International</a:t>
                      </a:r>
                      <a:endParaRPr lang="en-GB" sz="1600" b="1"/>
                    </a:p>
                  </a:txBody>
                  <a:tcPr/>
                </a:tc>
                <a:tc>
                  <a:txBody>
                    <a:bodyPr/>
                    <a:lstStyle/>
                    <a:p>
                      <a:r>
                        <a:rPr lang="en-GB" sz="1800" b="1" smtClean="0"/>
                        <a:t>44</a:t>
                      </a:r>
                      <a:endParaRPr lang="en-GB" sz="1800" b="1"/>
                    </a:p>
                  </a:txBody>
                  <a:tcPr/>
                </a:tc>
                <a:tc>
                  <a:txBody>
                    <a:bodyPr/>
                    <a:lstStyle/>
                    <a:p>
                      <a:r>
                        <a:rPr lang="en-GB" sz="1800" b="1" smtClean="0"/>
                        <a:t>~20.000</a:t>
                      </a:r>
                      <a:br>
                        <a:rPr lang="en-GB" sz="1800" b="1" smtClean="0"/>
                      </a:br>
                      <a:r>
                        <a:rPr lang="en-GB" sz="1600" b="1" smtClean="0"/>
                        <a:t>(4 - 6000 / queue)</a:t>
                      </a:r>
                      <a:endParaRPr lang="en-GB" sz="1800" b="1"/>
                    </a:p>
                  </a:txBody>
                  <a:tcPr/>
                </a:tc>
                <a:tc>
                  <a:txBody>
                    <a:bodyPr/>
                    <a:lstStyle/>
                    <a:p>
                      <a:r>
                        <a:rPr lang="en-GB" sz="1800" b="1" smtClean="0"/>
                        <a:t>1.5-16GB</a:t>
                      </a:r>
                      <a:endParaRPr lang="en-GB" sz="1800" b="1"/>
                    </a:p>
                  </a:txBody>
                  <a:tcPr/>
                </a:tc>
                <a:tc>
                  <a:txBody>
                    <a:bodyPr/>
                    <a:lstStyle/>
                    <a:p>
                      <a:r>
                        <a:rPr lang="en-GB" sz="1800" b="1" smtClean="0"/>
                        <a:t>1.9 PB</a:t>
                      </a:r>
                      <a:endParaRPr lang="en-GB" sz="1800" b="1"/>
                    </a:p>
                  </a:txBody>
                  <a:tcPr/>
                </a:tc>
              </a:tr>
              <a:tr h="370840">
                <a:tc>
                  <a:txBody>
                    <a:bodyPr/>
                    <a:lstStyle/>
                    <a:p>
                      <a:r>
                        <a:rPr lang="en-GB" sz="1800" b="1" smtClean="0"/>
                        <a:t>Gaussian </a:t>
                      </a:r>
                      <a:endParaRPr lang="en-GB" sz="1800" b="1"/>
                    </a:p>
                  </a:txBody>
                  <a:tcPr/>
                </a:tc>
                <a:tc>
                  <a:txBody>
                    <a:bodyPr/>
                    <a:lstStyle/>
                    <a:p>
                      <a:r>
                        <a:rPr lang="en-GB" sz="1600" b="1" smtClean="0"/>
                        <a:t>International</a:t>
                      </a:r>
                      <a:endParaRPr lang="en-GB" sz="1600" b="1"/>
                    </a:p>
                  </a:txBody>
                  <a:tcPr/>
                </a:tc>
                <a:tc>
                  <a:txBody>
                    <a:bodyPr/>
                    <a:lstStyle/>
                    <a:p>
                      <a:r>
                        <a:rPr lang="en-GB" sz="1800" b="1" smtClean="0"/>
                        <a:t>3</a:t>
                      </a:r>
                      <a:endParaRPr lang="en-GB" sz="1800" b="1"/>
                    </a:p>
                  </a:txBody>
                  <a:tcPr/>
                </a:tc>
                <a:tc>
                  <a:txBody>
                    <a:bodyPr/>
                    <a:lstStyle/>
                    <a:p>
                      <a:r>
                        <a:rPr lang="en-GB" sz="1800" b="1" smtClean="0"/>
                        <a:t>~15.000</a:t>
                      </a:r>
                      <a:br>
                        <a:rPr lang="en-GB" sz="1800" b="1" smtClean="0"/>
                      </a:br>
                      <a:r>
                        <a:rPr lang="en-GB" sz="1600" b="1" smtClean="0"/>
                        <a:t>(5.000 - 1.0000 </a:t>
                      </a:r>
                      <a:r>
                        <a:rPr lang="en-GB" sz="1600" b="1" baseline="0" smtClean="0"/>
                        <a:t>/ queue)</a:t>
                      </a:r>
                      <a:endParaRPr lang="en-GB" sz="1600" b="1" smtClean="0"/>
                    </a:p>
                  </a:txBody>
                  <a:tcPr/>
                </a:tc>
                <a:tc>
                  <a:txBody>
                    <a:bodyPr/>
                    <a:lstStyle/>
                    <a:p>
                      <a:r>
                        <a:rPr lang="en-GB" sz="1800" b="1" smtClean="0"/>
                        <a:t>2-8GB</a:t>
                      </a:r>
                      <a:endParaRPr lang="en-GB" sz="1800" b="1"/>
                    </a:p>
                  </a:txBody>
                  <a:tcPr/>
                </a:tc>
                <a:tc>
                  <a:txBody>
                    <a:bodyPr/>
                    <a:lstStyle/>
                    <a:p>
                      <a:r>
                        <a:rPr lang="en-GB" sz="1800" b="1" smtClean="0"/>
                        <a:t>40 TB</a:t>
                      </a:r>
                      <a:endParaRPr lang="en-GB" sz="1800" b="1"/>
                    </a:p>
                  </a:txBody>
                  <a:tcPr/>
                </a:tc>
              </a:tr>
              <a:tr h="370840">
                <a:tc>
                  <a:txBody>
                    <a:bodyPr/>
                    <a:lstStyle/>
                    <a:p>
                      <a:r>
                        <a:rPr lang="en-GB" sz="1600" kern="1200" smtClean="0"/>
                        <a:t>chem.vo.ibergrid.eu</a:t>
                      </a:r>
                      <a:endParaRPr lang="en-GB" sz="1600"/>
                    </a:p>
                  </a:txBody>
                  <a:tcPr/>
                </a:tc>
                <a:tc>
                  <a:txBody>
                    <a:bodyPr/>
                    <a:lstStyle/>
                    <a:p>
                      <a:r>
                        <a:rPr lang="en-GB" sz="1400" smtClean="0"/>
                        <a:t>Spain</a:t>
                      </a:r>
                      <a:endParaRPr lang="en-GB" sz="1400"/>
                    </a:p>
                  </a:txBody>
                  <a:tcPr/>
                </a:tc>
                <a:tc>
                  <a:txBody>
                    <a:bodyPr/>
                    <a:lstStyle/>
                    <a:p>
                      <a:r>
                        <a:rPr lang="en-GB" sz="1600" smtClean="0"/>
                        <a:t>19</a:t>
                      </a:r>
                      <a:endParaRPr lang="en-GB" sz="1600"/>
                    </a:p>
                  </a:txBody>
                  <a:tcPr/>
                </a:tc>
                <a:tc>
                  <a:txBody>
                    <a:bodyPr/>
                    <a:lstStyle/>
                    <a:p>
                      <a:r>
                        <a:rPr lang="en-GB" sz="1600" smtClean="0"/>
                        <a:t>~5.000 </a:t>
                      </a:r>
                      <a:br>
                        <a:rPr lang="en-GB" sz="1600" smtClean="0"/>
                      </a:br>
                      <a:r>
                        <a:rPr lang="en-GB" sz="1400" smtClean="0"/>
                        <a:t>(8-1600 / queue)</a:t>
                      </a:r>
                      <a:endParaRPr lang="en-GB" sz="1400"/>
                    </a:p>
                  </a:txBody>
                  <a:tcPr/>
                </a:tc>
                <a:tc>
                  <a:txBody>
                    <a:bodyPr/>
                    <a:lstStyle/>
                    <a:p>
                      <a:r>
                        <a:rPr lang="en-GB" sz="1600" smtClean="0"/>
                        <a:t>1-32GB</a:t>
                      </a:r>
                      <a:endParaRPr lang="en-GB" sz="1600" b="0"/>
                    </a:p>
                  </a:txBody>
                  <a:tcPr/>
                </a:tc>
                <a:tc>
                  <a:txBody>
                    <a:bodyPr/>
                    <a:lstStyle/>
                    <a:p>
                      <a:r>
                        <a:rPr lang="en-GB" sz="1600" smtClean="0"/>
                        <a:t>77 TB</a:t>
                      </a:r>
                      <a:endParaRPr lang="en-GB" sz="1600" b="0"/>
                    </a:p>
                  </a:txBody>
                  <a:tcPr/>
                </a:tc>
              </a:tr>
              <a:tr h="370840">
                <a:tc>
                  <a:txBody>
                    <a:bodyPr/>
                    <a:lstStyle/>
                    <a:p>
                      <a:r>
                        <a:rPr lang="en-GB" sz="1600" smtClean="0"/>
                        <a:t>Trigrida/b</a:t>
                      </a:r>
                      <a:endParaRPr lang="en-GB" sz="1600"/>
                    </a:p>
                  </a:txBody>
                  <a:tcPr/>
                </a:tc>
                <a:tc>
                  <a:txBody>
                    <a:bodyPr/>
                    <a:lstStyle/>
                    <a:p>
                      <a:r>
                        <a:rPr lang="en-GB" sz="1400" smtClean="0"/>
                        <a:t>Turkish</a:t>
                      </a:r>
                      <a:endParaRPr lang="en-GB" sz="1400"/>
                    </a:p>
                  </a:txBody>
                  <a:tcPr/>
                </a:tc>
                <a:tc>
                  <a:txBody>
                    <a:bodyPr/>
                    <a:lstStyle/>
                    <a:p>
                      <a:r>
                        <a:rPr lang="en-GB" sz="1600" smtClean="0"/>
                        <a:t>3</a:t>
                      </a:r>
                      <a:endParaRPr lang="en-GB" sz="1600"/>
                    </a:p>
                  </a:txBody>
                  <a:tcPr marL="38100" marR="47625" marT="38100" marB="47625" anchor="ctr"/>
                </a:tc>
                <a:tc>
                  <a:txBody>
                    <a:bodyPr/>
                    <a:lstStyle/>
                    <a:p>
                      <a:r>
                        <a:rPr lang="en-GB" sz="1600" smtClean="0"/>
                        <a:t>~500 </a:t>
                      </a:r>
                      <a:br>
                        <a:rPr lang="en-GB" sz="1600" smtClean="0"/>
                      </a:br>
                      <a:r>
                        <a:rPr lang="en-GB" sz="1400" smtClean="0"/>
                        <a:t>(240-320 / queue)</a:t>
                      </a:r>
                      <a:endParaRPr lang="en-GB" sz="1400"/>
                    </a:p>
                  </a:txBody>
                  <a:tcPr marL="38100" marR="47625" marT="38100" marB="47625" anchor="ctr"/>
                </a:tc>
                <a:tc>
                  <a:txBody>
                    <a:bodyPr/>
                    <a:lstStyle/>
                    <a:p>
                      <a:r>
                        <a:rPr lang="en-GB" sz="1600" smtClean="0"/>
                        <a:t> 4-16GB</a:t>
                      </a:r>
                      <a:endParaRPr lang="en-GB" sz="1600"/>
                    </a:p>
                  </a:txBody>
                  <a:tcPr marL="38100" marR="47625" marT="38100" marB="47625" anchor="ctr"/>
                </a:tc>
                <a:tc>
                  <a:txBody>
                    <a:bodyPr/>
                    <a:lstStyle/>
                    <a:p>
                      <a:r>
                        <a:rPr lang="en-GB" sz="1600" smtClean="0"/>
                        <a:t>1 PB</a:t>
                      </a:r>
                      <a:endParaRPr lang="en-GB" sz="1600"/>
                    </a:p>
                  </a:txBody>
                  <a:tcPr marL="38100" marR="47625" marT="38100" marB="47625" anchor="ctr"/>
                </a:tc>
              </a:tr>
            </a:tbl>
          </a:graphicData>
        </a:graphic>
      </p:graphicFrame>
      <p:sp>
        <p:nvSpPr>
          <p:cNvPr id="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5D6A7-22A5-4B83-B810-9C3BB2D46823}" type="slidenum">
              <a:rPr lang="en-GB" smtClean="0"/>
              <a:pPr fontAlgn="base">
                <a:spcBef>
                  <a:spcPct val="0"/>
                </a:spcBef>
                <a:spcAft>
                  <a:spcPct val="0"/>
                </a:spcAft>
              </a:pPr>
              <a:t>7</a:t>
            </a:fld>
            <a:endParaRPr lang="en-GB" smtClean="0"/>
          </a:p>
        </p:txBody>
      </p:sp>
      <p:sp>
        <p:nvSpPr>
          <p:cNvPr id="10" name="Rectangle 9"/>
          <p:cNvSpPr/>
          <p:nvPr/>
        </p:nvSpPr>
        <p:spPr>
          <a:xfrm>
            <a:off x="251520" y="5385990"/>
            <a:ext cx="8496944" cy="923330"/>
          </a:xfrm>
          <a:prstGeom prst="rect">
            <a:avLst/>
          </a:prstGeom>
        </p:spPr>
        <p:txBody>
          <a:bodyPr wrap="square">
            <a:spAutoFit/>
          </a:bodyPr>
          <a:lstStyle/>
          <a:p>
            <a:r>
              <a:rPr lang="en-GB" smtClean="0"/>
              <a:t>VO data and information to join: </a:t>
            </a:r>
            <a:r>
              <a:rPr lang="en-GB" smtClean="0">
                <a:hlinkClick r:id="rId2"/>
              </a:rPr>
              <a:t>http://operations-portal.egi.eu/vo</a:t>
            </a:r>
            <a:endParaRPr lang="en-GB" smtClean="0"/>
          </a:p>
          <a:p>
            <a:r>
              <a:rPr lang="en-GB" smtClean="0"/>
              <a:t>Resource data from EGI Information system</a:t>
            </a:r>
            <a:endParaRPr lang="en-GB" i="1" smtClean="0"/>
          </a:p>
          <a:p>
            <a:r>
              <a:rPr lang="en-GB" smtClean="0"/>
              <a:t>Request a new VO at </a:t>
            </a:r>
            <a:r>
              <a:rPr lang="en-GB" smtClean="0">
                <a:hlinkClick r:id="rId3"/>
              </a:rPr>
              <a:t>http://operations-portal.egi.eu/vo/registrationWelcome</a:t>
            </a:r>
            <a:endParaRPr lang="en-GB" smtClean="0"/>
          </a:p>
        </p:txBody>
      </p:sp>
      <p:sp>
        <p:nvSpPr>
          <p:cNvPr id="11" name="TextBox 10"/>
          <p:cNvSpPr txBox="1"/>
          <p:nvPr/>
        </p:nvSpPr>
        <p:spPr>
          <a:xfrm>
            <a:off x="179512" y="4293096"/>
            <a:ext cx="3486852" cy="369332"/>
          </a:xfrm>
          <a:prstGeom prst="rect">
            <a:avLst/>
          </a:prstGeom>
          <a:noFill/>
        </p:spPr>
        <p:txBody>
          <a:bodyPr wrap="none" rtlCol="0">
            <a:spAutoFit/>
          </a:bodyPr>
          <a:lstStyle/>
          <a:p>
            <a:r>
              <a:rPr lang="en-GB" b="1" smtClean="0"/>
              <a:t>+ many multi-disciplinary VOs</a:t>
            </a:r>
            <a:endParaRPr lang="en-GB"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79856" y="476672"/>
          <a:ext cx="9223856" cy="71734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124074" y="115888"/>
            <a:ext cx="7019925" cy="865187"/>
          </a:xfrm>
        </p:spPr>
        <p:txBody>
          <a:bodyPr/>
          <a:lstStyle/>
          <a:p>
            <a:r>
              <a:rPr lang="en-GB" sz="2800" smtClean="0"/>
              <a:t>Comp. Chem. cumulative  computing time </a:t>
            </a:r>
            <a:br>
              <a:rPr lang="en-GB" sz="2800" smtClean="0"/>
            </a:br>
            <a:r>
              <a:rPr lang="en-GB" sz="2800" smtClean="0"/>
              <a:t>(Million walltime hours, 2006 – 2013)</a:t>
            </a:r>
            <a:endParaRPr lang="en-GB" sz="2800"/>
          </a:p>
        </p:txBody>
      </p:sp>
      <p:sp>
        <p:nvSpPr>
          <p:cNvPr id="5" name="TextBox 4"/>
          <p:cNvSpPr txBox="1"/>
          <p:nvPr/>
        </p:nvSpPr>
        <p:spPr>
          <a:xfrm>
            <a:off x="251520" y="1547500"/>
            <a:ext cx="5437707" cy="369332"/>
          </a:xfrm>
          <a:prstGeom prst="rect">
            <a:avLst/>
          </a:prstGeom>
          <a:noFill/>
        </p:spPr>
        <p:txBody>
          <a:bodyPr wrap="none" rtlCol="0">
            <a:spAutoFit/>
          </a:bodyPr>
          <a:lstStyle/>
          <a:p>
            <a:r>
              <a:rPr lang="en-GB" smtClean="0"/>
              <a:t>Approx. 5 million hour /  6 month </a:t>
            </a:r>
            <a:r>
              <a:rPr lang="en-GB" smtClean="0">
                <a:sym typeface="Wingdings" pitchFamily="2" charset="2"/>
              </a:rPr>
              <a:t> 1200 CPU 24/7</a:t>
            </a:r>
            <a:endParaRPr lang="en-GB"/>
          </a:p>
        </p:txBody>
      </p:sp>
      <p:sp>
        <p:nvSpPr>
          <p:cNvPr id="6" name="Slide Number Placeholder 4"/>
          <p:cNvSpPr>
            <a:spLocks noGrp="1"/>
          </p:cNvSpPr>
          <p:nvPr>
            <p:ph type="sldNum" sz="quarter" idx="12"/>
          </p:nvPr>
        </p:nvSpPr>
        <p:spPr bwMode="auto">
          <a:xfrm>
            <a:off x="7019925"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83D1312-1F9F-E344-A341-8FDCB71E18AC}" type="slidenum">
              <a:rPr lang="en-GB" sz="1200">
                <a:solidFill>
                  <a:schemeClr val="bg1"/>
                </a:solidFill>
                <a:cs typeface="Arial" charset="0"/>
              </a:rPr>
              <a:pPr eaLnBrk="1" fontAlgn="base" hangingPunct="1">
                <a:spcBef>
                  <a:spcPct val="0"/>
                </a:spcBef>
                <a:spcAft>
                  <a:spcPct val="0"/>
                </a:spcAft>
              </a:pPr>
              <a:t>8</a:t>
            </a:fld>
            <a:endParaRPr lang="en-GB" sz="1200">
              <a:solidFill>
                <a:schemeClr val="bg1"/>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smtClean="0"/>
              <a:t>EGI’s strategic focus areas</a:t>
            </a:r>
            <a:endParaRPr lang="en-GB" sz="4000"/>
          </a:p>
        </p:txBody>
      </p:sp>
      <p:sp>
        <p:nvSpPr>
          <p:cNvPr id="5" name="Rectangle 4"/>
          <p:cNvSpPr/>
          <p:nvPr/>
        </p:nvSpPr>
        <p:spPr>
          <a:xfrm>
            <a:off x="467545" y="3068960"/>
            <a:ext cx="5616624" cy="2952328"/>
          </a:xfrm>
          <a:prstGeom prst="rect">
            <a:avLst/>
          </a:prstGeom>
          <a:solidFill>
            <a:schemeClr val="accent4">
              <a:lumMod val="60000"/>
              <a:lumOff val="4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US" sz="3200" b="1" smtClean="0">
              <a:solidFill>
                <a:schemeClr val="tx1"/>
              </a:solidFill>
            </a:endParaRPr>
          </a:p>
          <a:p>
            <a:pPr algn="ctr"/>
            <a:r>
              <a:rPr lang="en-US" sz="3200" b="1" smtClean="0">
                <a:solidFill>
                  <a:schemeClr val="tx1"/>
                </a:solidFill>
              </a:rPr>
              <a:t>Operational Infrastructure</a:t>
            </a:r>
          </a:p>
        </p:txBody>
      </p:sp>
      <p:sp>
        <p:nvSpPr>
          <p:cNvPr id="6" name="Rectangle 5"/>
          <p:cNvSpPr/>
          <p:nvPr/>
        </p:nvSpPr>
        <p:spPr>
          <a:xfrm>
            <a:off x="481191" y="1340767"/>
            <a:ext cx="5602977" cy="151217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sz="3200" b="1" smtClean="0">
                <a:solidFill>
                  <a:schemeClr val="tx1"/>
                </a:solidFill>
              </a:rPr>
              <a:t>Virtual Research Environments</a:t>
            </a:r>
            <a:endParaRPr lang="en-US" sz="3200" b="1" dirty="0">
              <a:solidFill>
                <a:schemeClr val="tx1"/>
              </a:solidFill>
            </a:endParaRPr>
          </a:p>
        </p:txBody>
      </p:sp>
      <p:sp>
        <p:nvSpPr>
          <p:cNvPr id="8" name="Rectangle 7"/>
          <p:cNvSpPr/>
          <p:nvPr/>
        </p:nvSpPr>
        <p:spPr>
          <a:xfrm>
            <a:off x="6300192" y="1340768"/>
            <a:ext cx="2534136" cy="4680520"/>
          </a:xfrm>
          <a:prstGeom prst="rect">
            <a:avLst/>
          </a:prstGeom>
          <a:solidFill>
            <a:schemeClr val="accent6">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endParaRPr lang="en-US" sz="3200" b="1" smtClean="0">
              <a:solidFill>
                <a:schemeClr val="tx1"/>
              </a:solidFill>
            </a:endParaRPr>
          </a:p>
          <a:p>
            <a:pPr algn="ctr"/>
            <a:r>
              <a:rPr lang="en-US" sz="3200" b="1" smtClean="0">
                <a:solidFill>
                  <a:schemeClr val="tx1"/>
                </a:solidFill>
              </a:rPr>
              <a:t>Community </a:t>
            </a:r>
            <a:br>
              <a:rPr lang="en-US" sz="3200" b="1" smtClean="0">
                <a:solidFill>
                  <a:schemeClr val="tx1"/>
                </a:solidFill>
              </a:rPr>
            </a:br>
            <a:r>
              <a:rPr lang="en-US" sz="3200" b="1" smtClean="0">
                <a:solidFill>
                  <a:schemeClr val="tx1"/>
                </a:solidFill>
              </a:rPr>
              <a:t>&amp; Coordination</a:t>
            </a:r>
            <a:endParaRPr lang="en-US" sz="3200" b="1" dirty="0" smtClean="0">
              <a:solidFill>
                <a:schemeClr val="tx1"/>
              </a:solidFill>
            </a:endParaRPr>
          </a:p>
        </p:txBody>
      </p:sp>
      <p:sp>
        <p:nvSpPr>
          <p:cNvPr id="9" name="Rectangle 8"/>
          <p:cNvSpPr/>
          <p:nvPr/>
        </p:nvSpPr>
        <p:spPr>
          <a:xfrm>
            <a:off x="539552" y="4294837"/>
            <a:ext cx="5472608" cy="646331"/>
          </a:xfrm>
          <a:prstGeom prst="rect">
            <a:avLst/>
          </a:prstGeom>
        </p:spPr>
        <p:txBody>
          <a:bodyPr wrap="square">
            <a:spAutoFit/>
          </a:bodyPr>
          <a:lstStyle/>
          <a:p>
            <a:pPr marL="268288" lvl="1" indent="177800">
              <a:spcBef>
                <a:spcPts val="0"/>
              </a:spcBef>
              <a:buFont typeface="Arial" pitchFamily="34" charset="0"/>
              <a:buChar char="•"/>
            </a:pPr>
            <a:r>
              <a:rPr lang="en-US" smtClean="0"/>
              <a:t>Operate a European wide </a:t>
            </a:r>
            <a:r>
              <a:rPr lang="en-US" smtClean="0">
                <a:solidFill>
                  <a:schemeClr val="bg1"/>
                </a:solidFill>
              </a:rPr>
              <a:t>grid infrastructure</a:t>
            </a:r>
          </a:p>
          <a:p>
            <a:pPr marL="268288" lvl="1" indent="177800">
              <a:spcBef>
                <a:spcPts val="0"/>
              </a:spcBef>
              <a:buFont typeface="Arial" pitchFamily="34" charset="0"/>
              <a:buChar char="•"/>
            </a:pPr>
            <a:r>
              <a:rPr lang="en-US" smtClean="0"/>
              <a:t>Build a federated </a:t>
            </a:r>
            <a:r>
              <a:rPr lang="en-US" smtClean="0">
                <a:solidFill>
                  <a:schemeClr val="bg1"/>
                </a:solidFill>
              </a:rPr>
              <a:t>cloud infrastructure</a:t>
            </a:r>
            <a:endParaRPr lang="en-US" dirty="0" smtClean="0">
              <a:solidFill>
                <a:schemeClr val="bg1"/>
              </a:solidFill>
            </a:endParaRPr>
          </a:p>
        </p:txBody>
      </p:sp>
      <p:sp>
        <p:nvSpPr>
          <p:cNvPr id="10" name="Rectangle 9"/>
          <p:cNvSpPr/>
          <p:nvPr/>
        </p:nvSpPr>
        <p:spPr>
          <a:xfrm>
            <a:off x="611560" y="2051556"/>
            <a:ext cx="5400600" cy="369332"/>
          </a:xfrm>
          <a:prstGeom prst="rect">
            <a:avLst/>
          </a:prstGeom>
        </p:spPr>
        <p:txBody>
          <a:bodyPr wrap="square">
            <a:spAutoFit/>
          </a:bodyPr>
          <a:lstStyle/>
          <a:p>
            <a:pPr indent="177800">
              <a:buFont typeface="Arial" pitchFamily="34" charset="0"/>
              <a:buChar char="•"/>
            </a:pPr>
            <a:r>
              <a:rPr lang="en-US" smtClean="0"/>
              <a:t>Integration &amp; support of </a:t>
            </a:r>
            <a:r>
              <a:rPr lang="en-US" smtClean="0">
                <a:solidFill>
                  <a:schemeClr val="bg1"/>
                </a:solidFill>
              </a:rPr>
              <a:t>scientific environments</a:t>
            </a:r>
            <a:endParaRPr lang="en-GB">
              <a:solidFill>
                <a:schemeClr val="bg1"/>
              </a:solidFill>
            </a:endParaRPr>
          </a:p>
        </p:txBody>
      </p:sp>
      <p:sp>
        <p:nvSpPr>
          <p:cNvPr id="11" name="Rectangle 10"/>
          <p:cNvSpPr/>
          <p:nvPr/>
        </p:nvSpPr>
        <p:spPr>
          <a:xfrm>
            <a:off x="6444208" y="3585790"/>
            <a:ext cx="2376264" cy="923330"/>
          </a:xfrm>
          <a:prstGeom prst="rect">
            <a:avLst/>
          </a:prstGeom>
        </p:spPr>
        <p:txBody>
          <a:bodyPr wrap="square">
            <a:spAutoFit/>
          </a:bodyPr>
          <a:lstStyle/>
          <a:p>
            <a:pPr marL="177800" indent="-177800">
              <a:buFont typeface="Arial" pitchFamily="34" charset="0"/>
              <a:buChar char="•"/>
            </a:pPr>
            <a:r>
              <a:rPr lang="en-US" smtClean="0">
                <a:solidFill>
                  <a:schemeClr val="bg1"/>
                </a:solidFill>
              </a:rPr>
              <a:t>Governance</a:t>
            </a:r>
          </a:p>
          <a:p>
            <a:pPr marL="177800" indent="-177800">
              <a:buFont typeface="Arial" pitchFamily="34" charset="0"/>
              <a:buChar char="•"/>
            </a:pPr>
            <a:r>
              <a:rPr lang="en-US" smtClean="0">
                <a:solidFill>
                  <a:schemeClr val="bg1"/>
                </a:solidFill>
              </a:rPr>
              <a:t>Communication</a:t>
            </a:r>
            <a:r>
              <a:rPr lang="en-US" smtClean="0"/>
              <a:t/>
            </a:r>
            <a:br>
              <a:rPr lang="en-US" smtClean="0"/>
            </a:br>
            <a:r>
              <a:rPr lang="en-US" smtClean="0"/>
              <a:t>(inreach, outreach)</a:t>
            </a:r>
            <a:endParaRPr lang="en-GB"/>
          </a:p>
        </p:txBody>
      </p:sp>
      <p:sp>
        <p:nvSpPr>
          <p:cNvPr id="12"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Lst>
  </p:timing>
</p:sld>
</file>

<file path=ppt/theme/theme1.xml><?xml version="1.0" encoding="utf-8"?>
<a:theme xmlns:a="http://schemas.openxmlformats.org/drawingml/2006/main" name="EGI-InSPI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wa-presentation2">
  <a:themeElements>
    <a:clrScheme name="shiwa-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hiwa-presentation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shiwa-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iwa-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iwa-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iwa-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iwa-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iwa-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iwa-presentat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iwa-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iwa-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iwa-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iwa-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iwa-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sgri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noFill/>
        <a:ln w="50800" cap="flat" cmpd="sng" algn="ctr">
          <a:solidFill>
            <a:schemeClr val="tx2"/>
          </a:solidFill>
          <a:prstDash val="solid"/>
          <a:round/>
          <a:headEnd type="arrow"/>
          <a:tailEnd type="arrow"/>
        </a:ln>
        <a:effectLst/>
      </a:spPr>
      <a:body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1715</Words>
  <Application>Microsoft Office PowerPoint</Application>
  <PresentationFormat>On-screen Show (4:3)</PresentationFormat>
  <Paragraphs>431</Paragraphs>
  <Slides>23</Slides>
  <Notes>5</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EGI-InSPIRE 2</vt:lpstr>
      <vt:lpstr>shiwa-presentation2</vt:lpstr>
      <vt:lpstr>Office Theme</vt:lpstr>
      <vt:lpstr>mosgrid</vt:lpstr>
      <vt:lpstr>Custom Design</vt:lpstr>
      <vt:lpstr>Bridging grid, cloud, supercomputing and storage resources at a global scale</vt:lpstr>
      <vt:lpstr>Outline</vt:lpstr>
      <vt:lpstr>European Grid Infrastructure</vt:lpstr>
      <vt:lpstr>Grid computing landscape</vt:lpstr>
      <vt:lpstr>Resource &amp; service providers in EGI: National Grid Infrastructures</vt:lpstr>
      <vt:lpstr>Resource allocation via  Virtual Organisations</vt:lpstr>
      <vt:lpstr>EGI Virtual Organisations for computational chemistry</vt:lpstr>
      <vt:lpstr>Comp. Chem. cumulative  computing time  (Million walltime hours, 2006 – 2013)</vt:lpstr>
      <vt:lpstr>EGI’s strategic focus areas</vt:lpstr>
      <vt:lpstr>Applications and tools for Virtual Research Environments</vt:lpstr>
      <vt:lpstr>A Virtual Research Environment: MosGrid portal https://mosgrid.de/portal</vt:lpstr>
      <vt:lpstr>Tools for resource &amp; service operation</vt:lpstr>
      <vt:lpstr>Slide 13</vt:lpstr>
      <vt:lpstr>Interoperability for data transfers</vt:lpstr>
      <vt:lpstr>Direct file transfers</vt:lpstr>
      <vt:lpstr>Slide 16</vt:lpstr>
      <vt:lpstr>Target setup</vt:lpstr>
      <vt:lpstr>Slide 18</vt:lpstr>
      <vt:lpstr>EGI’s Cloud Strategy</vt:lpstr>
      <vt:lpstr>EGI cloud roadmap http://go.egi.eu/cloud </vt:lpstr>
      <vt:lpstr>Towards a CMMST Virtual Research Community </vt:lpstr>
      <vt:lpstr>Summary &amp; next steps</vt:lpstr>
      <vt:lpstr>Slide 23</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gergely.sipos</cp:lastModifiedBy>
  <cp:revision>980</cp:revision>
  <dcterms:created xsi:type="dcterms:W3CDTF">2010-09-03T12:01:03Z</dcterms:created>
  <dcterms:modified xsi:type="dcterms:W3CDTF">2013-09-04T10:07:52Z</dcterms:modified>
</cp:coreProperties>
</file>