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embeddedFontLst>
    <p:embeddedFont>
      <p:font typeface="Source Sans Pr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jOlsjrV6IDX3WcG/cDkPxrWdq9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SansPro-bold.fntdata"/><Relationship Id="rId30" Type="http://schemas.openxmlformats.org/officeDocument/2006/relationships/font" Target="fonts/SourceSansPro-regular.fntdata"/><Relationship Id="rId11" Type="http://schemas.openxmlformats.org/officeDocument/2006/relationships/slide" Target="slides/slide6.xml"/><Relationship Id="rId33" Type="http://schemas.openxmlformats.org/officeDocument/2006/relationships/font" Target="fonts/SourceSansPro-boldItalic.fntdata"/><Relationship Id="rId10" Type="http://schemas.openxmlformats.org/officeDocument/2006/relationships/slide" Target="slides/slide5.xml"/><Relationship Id="rId32" Type="http://schemas.openxmlformats.org/officeDocument/2006/relationships/font" Target="fonts/SourceSansPr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5" name="Google Shape;60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6" name="Google Shape;74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9" name="Google Shape;77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How many know about Jupyter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Used jupyter before?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GB"/>
              <a:t>Programming experience?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0" name="Google Shape;78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8" name="Google Shape;78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8" name="Google Shape;79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6" name="Google Shape;81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7" name="Google Shape;81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75ae538518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6" name="Google Shape;826;g75ae538518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3" name="Google Shape;83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1" name="Google Shape;84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9" name="Google Shape;84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8" name="Google Shape;85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3" name="Google Shape;61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0" name="Google Shape;87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6" name="Google Shape;88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When you start your notebook you create a new .ipynb file</a:t>
            </a:r>
            <a:endParaRPr/>
          </a:p>
        </p:txBody>
      </p:sp>
      <p:sp>
        <p:nvSpPr>
          <p:cNvPr id="887" name="Google Shape;887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4" name="Google Shape;90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4" name="Google Shape;91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1" name="Google Shape;92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3" name="Google Shape;62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0" name="Google Shape;63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1" name="Google Shape;63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8" name="Google Shape;63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How many of you know about EGI and its Cloud services?</a:t>
            </a:r>
            <a:endParaRPr/>
          </a:p>
        </p:txBody>
      </p:sp>
      <p:sp>
        <p:nvSpPr>
          <p:cNvPr id="639" name="Google Shape;63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7" name="Google Shape;64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3" name="Google Shape;70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6" name="Google Shape;72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1:notes"/>
          <p:cNvSpPr/>
          <p:nvPr>
            <p:ph idx="2" type="sldImg"/>
          </p:nvPr>
        </p:nvSpPr>
        <p:spPr>
          <a:xfrm>
            <a:off x="381000" y="684213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4" name="Google Shape;73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ro_slide" showMasterSp="0">
  <p:cSld name="Intro_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9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9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9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9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cap="flat" cmpd="sng" w="25400">
            <a:solidFill>
              <a:srgbClr val="1C304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" name="Google Shape;1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&amp; Content" showMasterSp="0">
  <p:cSld name="3_Title &amp; Conten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38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1" name="Google Shape;131;p38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38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8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8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8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8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8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Title &amp; Content" showMasterSp="0">
  <p:cSld name="4_Title &amp; Conten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1" name="Google Shape;141;p39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39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3" name="Google Shape;143;p39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39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9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9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9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9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9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Title &amp; Content" showMasterSp="0">
  <p:cSld name="5_Title &amp; Conten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40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4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5" name="Google Shape;155;p40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" name="Google Shape;156;p40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0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0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0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0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0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Title &amp; Content" showMasterSp="0">
  <p:cSld name="6_Title &amp; Conten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41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41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4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68" name="Google Shape;168;p41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9" name="Google Shape;169;p41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1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1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1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1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1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&amp; Content" showMasterSp="0">
  <p:cSld name="7_Title &amp; Conten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8" name="Google Shape;178;p42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81" name="Google Shape;181;p42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" name="Google Shape;182;p42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2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2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2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2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2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8_Title &amp; Content" showMasterSp="0">
  <p:cSld name="8_Title &amp; Conten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1" name="Google Shape;191;p43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43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4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94" name="Google Shape;194;p43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43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3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3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3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3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3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9_Title &amp; Content" showMasterSp="0">
  <p:cSld name="9_Title &amp; Conten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4" name="Google Shape;204;p44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44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44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07" name="Google Shape;207;p44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p44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4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4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4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4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4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2_Title &amp; Content" showMasterSp="0">
  <p:cSld name="12_Title &amp; Conten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7" name="Google Shape;217;p45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45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45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20" name="Google Shape;220;p45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1" name="Google Shape;221;p45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5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5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5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5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5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3_Title &amp; Content" showMasterSp="0">
  <p:cSld name="13_Title &amp; Conten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46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46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4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33" name="Google Shape;233;p46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" name="Google Shape;234;p46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6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6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6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6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4_Title &amp; Content" showMasterSp="0">
  <p:cSld name="14_Title &amp; Conten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3" name="Google Shape;243;p47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47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4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46" name="Google Shape;246;p47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7" name="Google Shape;247;p47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47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7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7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7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7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 showMasterSp="0">
  <p:cSld name="Title &amp;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0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3" name="Google Shape;23;p30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3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30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0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0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0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0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0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0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0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0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0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0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0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0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9" name="Google Shape;3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5_Title &amp; Content" showMasterSp="0">
  <p:cSld name="15_Title &amp; Conten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6" name="Google Shape;256;p48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48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4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59" name="Google Shape;259;p48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0" name="Google Shape;260;p48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8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8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48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48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8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6_Title &amp; Content" showMasterSp="0">
  <p:cSld name="16_Title &amp; Conten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9" name="Google Shape;269;p49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49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Google Shape;271;p49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72" name="Google Shape;272;p49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3" name="Google Shape;273;p49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9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9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9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9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9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Intermediate Slide" showMasterSp="0">
  <p:cSld name="2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0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50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3" name="Google Shape;28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50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5" name="Google Shape;28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Intermediate Slide" showMasterSp="0">
  <p:cSld name="3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1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51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9" name="Google Shape;28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1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1" name="Google Shape;29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Intermediate Slide" showMasterSp="0">
  <p:cSld name="4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2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52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5" name="Google Shape;29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2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7" name="Google Shape;29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Content" showMasterSp="0">
  <p:cSld name="17_Title &amp; Conten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Calibri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0" name="Google Shape;300;p53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53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Calibri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Google Shape;302;p5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Calibri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03" name="Google Shape;303;p53"/>
          <p:cNvCxnSpPr/>
          <p:nvPr/>
        </p:nvCxnSpPr>
        <p:spPr>
          <a:xfrm rot="10800000">
            <a:off x="335359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4" name="Google Shape;304;p53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53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53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53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53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3"/>
          <p:cNvSpPr txBox="1"/>
          <p:nvPr>
            <p:ph type="title"/>
          </p:nvPr>
        </p:nvSpPr>
        <p:spPr>
          <a:xfrm>
            <a:off x="3882233" y="131650"/>
            <a:ext cx="68872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7_Title &amp; Content" showMasterSp="0">
  <p:cSld name="17_Title &amp; Content 2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3" name="Google Shape;313;p54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54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54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16" name="Google Shape;316;p54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7" name="Google Shape;317;p54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54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54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54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4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4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8_Title &amp; Content" showMasterSp="0">
  <p:cSld name="18_Title &amp; Content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6" name="Google Shape;326;p55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55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55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29" name="Google Shape;329;p55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0" name="Google Shape;330;p55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55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55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55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55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5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9_Title &amp; Content" showMasterSp="0">
  <p:cSld name="19_Title &amp; Content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9" name="Google Shape;339;p56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0" name="Google Shape;340;p56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1" name="Google Shape;341;p5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42" name="Google Shape;342;p56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3" name="Google Shape;343;p56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56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56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56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5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6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0_Title &amp; Content" showMasterSp="0">
  <p:cSld name="20_Title &amp; Content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2" name="Google Shape;352;p57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57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5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55" name="Google Shape;355;p57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6" name="Google Shape;356;p57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7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57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57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7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_2" showMasterSp="0">
  <p:cSld name="Content_Slide_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31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1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1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1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1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1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1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1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1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1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1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1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7" name="Google Shape;57;p31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3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" name="Google Shape;5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2_Title &amp; Content" showMasterSp="0">
  <p:cSld name="22_Title &amp; Content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58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58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58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68" name="Google Shape;368;p58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9" name="Google Shape;369;p5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0" name="Google Shape;370;p58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58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58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58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58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58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58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58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58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58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8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58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5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3" name="Google Shape;38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3_Title &amp; Content" showMasterSp="0">
  <p:cSld name="23_Title &amp; Content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9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9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59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8" name="Google Shape;388;p59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89" name="Google Shape;389;p59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0" name="Google Shape;390;p5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1" name="Google Shape;391;p59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59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59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59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9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9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59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59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59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59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59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59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59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4" name="Google Shape;40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4_Title &amp; Content" showMasterSp="0">
  <p:cSld name="24_Title &amp; Content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0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60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8" name="Google Shape;408;p60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9" name="Google Shape;409;p6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10" name="Google Shape;410;p60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1" name="Google Shape;411;p6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2" name="Google Shape;412;p60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60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60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60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60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60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60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60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60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60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60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60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60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5" name="Google Shape;425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5_Title &amp; Content" showMasterSp="0">
  <p:cSld name="25_Title &amp; Content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1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61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9" name="Google Shape;429;p61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0" name="Google Shape;430;p61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31" name="Google Shape;431;p61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2" name="Google Shape;432;p6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3" name="Google Shape;433;p61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61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61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61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61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61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61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61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61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61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61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61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6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6" name="Google Shape;44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ontent_Slide_2" showMasterSp="0">
  <p:cSld name="3_Content_Slide_2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2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62"/>
          <p:cNvSpPr txBox="1"/>
          <p:nvPr>
            <p:ph idx="1" type="body"/>
          </p:nvPr>
        </p:nvSpPr>
        <p:spPr>
          <a:xfrm>
            <a:off x="335360" y="1293225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62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62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2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2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62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62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62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62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62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62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62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2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2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62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Google Shape;464;p6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65" name="Google Shape;465;p62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6" name="Google Shape;466;p6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67" name="Google Shape;467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6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6_Title &amp; Content" showMasterSp="0">
  <p:cSld name="26_Title &amp; Content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3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63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2" name="Google Shape;472;p63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3" name="Google Shape;473;p6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74" name="Google Shape;474;p63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5" name="Google Shape;475;p6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6" name="Google Shape;476;p63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63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63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63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63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63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63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63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63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63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63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63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63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9" name="Google Shape;489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4"/>
          <p:cNvSpPr txBox="1"/>
          <p:nvPr>
            <p:ph type="title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2" name="Google Shape;492;p6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5"/>
          <p:cNvSpPr txBox="1"/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5" name="Google Shape;495;p65"/>
          <p:cNvSpPr txBox="1"/>
          <p:nvPr>
            <p:ph idx="1" type="subTitle"/>
          </p:nvPr>
        </p:nvSpPr>
        <p:spPr>
          <a:xfrm>
            <a:off x="1828800" y="3886203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6969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6969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69696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6" name="Google Shape;496;p65"/>
          <p:cNvSpPr txBox="1"/>
          <p:nvPr>
            <p:ph idx="10" type="dt"/>
          </p:nvPr>
        </p:nvSpPr>
        <p:spPr>
          <a:xfrm>
            <a:off x="609601" y="6356353"/>
            <a:ext cx="2844800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7" name="Google Shape;497;p65"/>
          <p:cNvSpPr txBox="1"/>
          <p:nvPr>
            <p:ph idx="11" type="ftr"/>
          </p:nvPr>
        </p:nvSpPr>
        <p:spPr>
          <a:xfrm>
            <a:off x="4165601" y="6356353"/>
            <a:ext cx="3860800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65"/>
          <p:cNvSpPr txBox="1"/>
          <p:nvPr>
            <p:ph idx="12" type="sldNum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10000" lIns="20000" spcFirstLastPara="1" rIns="20000" wrap="square" tIns="100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Intro_slide" showMasterSp="0">
  <p:cSld name="1_Intro_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500" y="4877732"/>
            <a:ext cx="636044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857" y="5260744"/>
            <a:ext cx="667687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6"/>
          <p:cNvSpPr/>
          <p:nvPr/>
        </p:nvSpPr>
        <p:spPr>
          <a:xfrm>
            <a:off x="1007436" y="6381328"/>
            <a:ext cx="1104122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EOSC-hub receives funding from the European Union’s Horizon 2020 research and innovation programme under grant agreement No. 777536.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6"/>
          <p:cNvSpPr txBox="1"/>
          <p:nvPr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6"/>
          <p:cNvSpPr txBox="1"/>
          <p:nvPr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5" name="Google Shape;505;p66"/>
          <p:cNvCxnSpPr/>
          <p:nvPr/>
        </p:nvCxnSpPr>
        <p:spPr>
          <a:xfrm>
            <a:off x="1559496" y="4725144"/>
            <a:ext cx="1872208" cy="0"/>
          </a:xfrm>
          <a:prstGeom prst="straightConnector1">
            <a:avLst/>
          </a:prstGeom>
          <a:noFill/>
          <a:ln cap="flat" cmpd="sng" w="25400">
            <a:solidFill>
              <a:srgbClr val="1C304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06" name="Google Shape;506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22301" y="1520793"/>
            <a:ext cx="4916162" cy="12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376" y="6371133"/>
            <a:ext cx="422176" cy="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_Slide_2" showMasterSp="0">
  <p:cSld name="1_Content_Slide_2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7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67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1" name="Google Shape;511;p67"/>
          <p:cNvSpPr txBox="1"/>
          <p:nvPr>
            <p:ph idx="2" type="body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2" name="Google Shape;512;p67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67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67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67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67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67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67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67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67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67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67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67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67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5" name="Google Shape;525;p6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26" name="Google Shape;526;p67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7" name="Google Shape;527;p6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28" name="Google Shape;528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67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Intermediate Slide" showMasterSp="0">
  <p:cSld name="1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5" name="Google Shape;6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2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7" name="Google Shape;6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Intermediate Slide" showMasterSp="0">
  <p:cSld name="5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8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p68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34" name="Google Shape;53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33420"/>
            <a:ext cx="12192000" cy="56665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68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36" name="Google Shape;53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" y="-1585"/>
            <a:ext cx="12192000" cy="56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 2X">
  <p:cSld name="1_Content 2X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9"/>
          <p:cNvSpPr txBox="1"/>
          <p:nvPr>
            <p:ph type="title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9" name="Google Shape;539;p69"/>
          <p:cNvSpPr txBox="1"/>
          <p:nvPr>
            <p:ph idx="1" type="body"/>
          </p:nvPr>
        </p:nvSpPr>
        <p:spPr>
          <a:xfrm>
            <a:off x="623392" y="1341438"/>
            <a:ext cx="11233248" cy="47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Title &amp; Content" showMasterSp="0">
  <p:cSld name="10_Title &amp; Content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0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2" name="Google Shape;542;p70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70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70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45" name="Google Shape;545;p70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6" name="Google Shape;546;p70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70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70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70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70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1" name="Google Shape;551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70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ised Layout" showMasterSp="0">
  <p:cSld name="1_Customised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1"/>
          <p:cNvSpPr txBox="1"/>
          <p:nvPr/>
        </p:nvSpPr>
        <p:spPr>
          <a:xfrm>
            <a:off x="4175787" y="5919963"/>
            <a:ext cx="20162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5733" y="5838388"/>
            <a:ext cx="786032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5998" y="5803404"/>
            <a:ext cx="859711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71"/>
          <p:cNvSpPr txBox="1"/>
          <p:nvPr/>
        </p:nvSpPr>
        <p:spPr>
          <a:xfrm>
            <a:off x="6672065" y="5892828"/>
            <a:ext cx="20162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D2F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8" name="Google Shape;558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5210" y="3358841"/>
            <a:ext cx="2379948" cy="2231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9" name="Google Shape;559;p71"/>
          <p:cNvCxnSpPr/>
          <p:nvPr/>
        </p:nvCxnSpPr>
        <p:spPr>
          <a:xfrm>
            <a:off x="895408" y="2929632"/>
            <a:ext cx="2816313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0" name="Google Shape;560;p71"/>
          <p:cNvSpPr txBox="1"/>
          <p:nvPr>
            <p:ph type="title"/>
          </p:nvPr>
        </p:nvSpPr>
        <p:spPr>
          <a:xfrm>
            <a:off x="796936" y="1772817"/>
            <a:ext cx="3858904" cy="100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1" name="Google Shape;561;p71"/>
          <p:cNvSpPr txBox="1"/>
          <p:nvPr>
            <p:ph idx="1" type="body"/>
          </p:nvPr>
        </p:nvSpPr>
        <p:spPr>
          <a:xfrm>
            <a:off x="7344139" y="1773238"/>
            <a:ext cx="4513428" cy="1585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71"/>
          <p:cNvSpPr txBox="1"/>
          <p:nvPr>
            <p:ph idx="2" type="body"/>
          </p:nvPr>
        </p:nvSpPr>
        <p:spPr>
          <a:xfrm>
            <a:off x="862807" y="3163634"/>
            <a:ext cx="3312980" cy="409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7_Title &amp; Content" showMasterSp="0">
  <p:cSld name="27_Title &amp; Content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2"/>
          <p:cNvSpPr/>
          <p:nvPr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72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72"/>
          <p:cNvSpPr txBox="1"/>
          <p:nvPr>
            <p:ph idx="10" type="dt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72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68" name="Google Shape;568;p72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9" name="Google Shape;569;p7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0" name="Google Shape;570;p72"/>
          <p:cNvSpPr/>
          <p:nvPr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72"/>
          <p:cNvSpPr/>
          <p:nvPr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72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72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72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72"/>
          <p:cNvSpPr/>
          <p:nvPr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72"/>
          <p:cNvSpPr/>
          <p:nvPr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72"/>
          <p:cNvSpPr/>
          <p:nvPr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72"/>
          <p:cNvSpPr/>
          <p:nvPr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72"/>
          <p:cNvSpPr/>
          <p:nvPr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72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72"/>
          <p:cNvSpPr/>
          <p:nvPr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7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3" name="Google Shape;583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826219"/>
            <a:ext cx="12192000" cy="3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Intermediate Slide">
  <p:cSld name="6_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48" y="1449438"/>
            <a:ext cx="2645516" cy="655642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73"/>
          <p:cNvSpPr txBox="1"/>
          <p:nvPr>
            <p:ph idx="1" type="body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73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BF900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88" name="Google Shape;58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73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End Slide" showMasterSp="0">
  <p:cSld name="1_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008" y="5655630"/>
            <a:ext cx="630033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505" y="5638956"/>
            <a:ext cx="65890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74"/>
          <p:cNvSpPr txBox="1"/>
          <p:nvPr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74"/>
          <p:cNvSpPr txBox="1"/>
          <p:nvPr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5" name="Google Shape;595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3519" y="2983662"/>
            <a:ext cx="1784961" cy="2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74"/>
          <p:cNvSpPr txBox="1"/>
          <p:nvPr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74"/>
          <p:cNvSpPr txBox="1"/>
          <p:nvPr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8" name="Google Shape;598;p74"/>
          <p:cNvCxnSpPr/>
          <p:nvPr/>
        </p:nvCxnSpPr>
        <p:spPr>
          <a:xfrm>
            <a:off x="1199457" y="3084480"/>
            <a:ext cx="2112235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">
  <p:cSld name="Text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5"/>
          <p:cNvSpPr txBox="1"/>
          <p:nvPr>
            <p:ph idx="1" type="body"/>
          </p:nvPr>
        </p:nvSpPr>
        <p:spPr>
          <a:xfrm>
            <a:off x="235537" y="1825625"/>
            <a:ext cx="11672455" cy="426316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055" lvl="3" marL="18288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330"/>
              <a:buFont typeface="Noto Sans Symbols"/>
              <a:buChar char="⮚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1" name="Google Shape;601;p75"/>
          <p:cNvSpPr txBox="1"/>
          <p:nvPr>
            <p:ph type="title"/>
          </p:nvPr>
        </p:nvSpPr>
        <p:spPr>
          <a:xfrm>
            <a:off x="3438772" y="225528"/>
            <a:ext cx="6305061" cy="45550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3300"/>
              <a:buFont typeface="Calibri"/>
              <a:buNone/>
              <a:defRPr b="1" i="0" sz="33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2" name="Google Shape;602;p75"/>
          <p:cNvSpPr txBox="1"/>
          <p:nvPr>
            <p:ph idx="2" type="subTitle"/>
          </p:nvPr>
        </p:nvSpPr>
        <p:spPr>
          <a:xfrm>
            <a:off x="3438771" y="837811"/>
            <a:ext cx="6305060" cy="53858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  <a:defRPr b="0" i="1" sz="27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_slide" showMasterSp="0">
  <p:cSld name="Content_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3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3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3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3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3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3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3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3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3" name="Google Shape;83;p33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3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3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rmediate Slide">
  <p:cSld name="Intermediate Slide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348" y="1449438"/>
            <a:ext cx="2645516" cy="65564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4"/>
          <p:cNvSpPr txBox="1"/>
          <p:nvPr>
            <p:ph idx="1" type="body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34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BF900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2" name="Google Shape;9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4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 showMasterSp="0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9008" y="5655630"/>
            <a:ext cx="630033" cy="57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3505" y="5638956"/>
            <a:ext cx="658903" cy="63322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5"/>
          <p:cNvSpPr txBox="1"/>
          <p:nvPr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eosc-hub.eu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5"/>
          <p:cNvSpPr txBox="1"/>
          <p:nvPr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@EOSC_eu</a:t>
            </a:r>
            <a:endParaRPr b="0" i="0" sz="2000" u="none" cap="none" strike="noStrike">
              <a:solidFill>
                <a:srgbClr val="1C30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03519" y="2983662"/>
            <a:ext cx="1784961" cy="22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5"/>
          <p:cNvSpPr txBox="1"/>
          <p:nvPr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rPr>
              <a:t>for your attention!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5"/>
          <p:cNvSpPr txBox="1"/>
          <p:nvPr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1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5"/>
          <p:cNvCxnSpPr/>
          <p:nvPr/>
        </p:nvCxnSpPr>
        <p:spPr>
          <a:xfrm>
            <a:off x="1199457" y="3084480"/>
            <a:ext cx="2112235" cy="0"/>
          </a:xfrm>
          <a:prstGeom prst="straightConnector1">
            <a:avLst/>
          </a:prstGeom>
          <a:noFill/>
          <a:ln cap="flat" cmpd="sng" w="254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&amp; Content" showMasterSp="0">
  <p:cSld name="1_Title &amp;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36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36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7" name="Google Shape;107;p36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36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6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6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6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6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&amp; Content" showMasterSp="0">
  <p:cSld name="2_Title &amp; Conte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5"/>
              <a:buFont typeface="Arial"/>
              <a:buNone/>
              <a:defRPr b="0" i="0" sz="9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37"/>
          <p:cNvSpPr txBox="1"/>
          <p:nvPr>
            <p:ph idx="1" type="body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b="0" i="0" sz="26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0519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3060" lvl="3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b="0" i="0" sz="280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37"/>
          <p:cNvSpPr txBox="1"/>
          <p:nvPr>
            <p:ph idx="11" type="ftr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80" u="none" cap="none" strike="noStrik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9" name="Google Shape;119;p37"/>
          <p:cNvCxnSpPr/>
          <p:nvPr/>
        </p:nvCxnSpPr>
        <p:spPr>
          <a:xfrm rot="10800000">
            <a:off x="335360" y="6376248"/>
            <a:ext cx="11521280" cy="5085"/>
          </a:xfrm>
          <a:prstGeom prst="straightConnector1">
            <a:avLst/>
          </a:prstGeom>
          <a:noFill/>
          <a:ln cap="flat" cmpd="sng" w="12700">
            <a:solidFill>
              <a:srgbClr val="1D2F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p37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7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7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7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7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7"/>
          <p:cNvSpPr txBox="1"/>
          <p:nvPr>
            <p:ph idx="2" type="body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46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23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8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47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giuseppe.larocca@egi.eu" TargetMode="External"/><Relationship Id="rId4" Type="http://schemas.openxmlformats.org/officeDocument/2006/relationships/hyperlink" Target="http://go.egi.eu/bigdata2019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3.jpg"/><Relationship Id="rId4" Type="http://schemas.openxmlformats.org/officeDocument/2006/relationships/image" Target="../media/image74.jpg"/><Relationship Id="rId5" Type="http://schemas.openxmlformats.org/officeDocument/2006/relationships/image" Target="../media/image71.jpg"/><Relationship Id="rId6" Type="http://schemas.openxmlformats.org/officeDocument/2006/relationships/image" Target="../media/image64.jpg"/><Relationship Id="rId7" Type="http://schemas.openxmlformats.org/officeDocument/2006/relationships/image" Target="../media/image6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ipython.org/" TargetMode="External"/><Relationship Id="rId4" Type="http://schemas.openxmlformats.org/officeDocument/2006/relationships/hyperlink" Target="https://opensource.org/licenses/BSD-3-Clause" TargetMode="External"/><Relationship Id="rId5" Type="http://schemas.openxmlformats.org/officeDocument/2006/relationships/hyperlink" Target="http://jupyter.org/widgets" TargetMode="External"/><Relationship Id="rId6" Type="http://schemas.openxmlformats.org/officeDocument/2006/relationships/image" Target="../media/image70.png"/><Relationship Id="rId7" Type="http://schemas.openxmlformats.org/officeDocument/2006/relationships/image" Target="../media/image67.png"/><Relationship Id="rId8" Type="http://schemas.openxmlformats.org/officeDocument/2006/relationships/image" Target="../media/image7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5.png"/><Relationship Id="rId4" Type="http://schemas.openxmlformats.org/officeDocument/2006/relationships/image" Target="../media/image69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8.png"/><Relationship Id="rId4" Type="http://schemas.openxmlformats.org/officeDocument/2006/relationships/image" Target="../media/image7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notebooks.egi.eu" TargetMode="External"/><Relationship Id="rId4" Type="http://schemas.openxmlformats.org/officeDocument/2006/relationships/hyperlink" Target="https://training.notebooks.egi.eu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1.png"/><Relationship Id="rId4" Type="http://schemas.openxmlformats.org/officeDocument/2006/relationships/hyperlink" Target="https://training.fedcloud-tf.fedcloud.eu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training.notebooks.egi.eu" TargetMode="External"/><Relationship Id="rId4" Type="http://schemas.openxmlformats.org/officeDocument/2006/relationships/hyperlink" Target="https://egi.eu/sso" TargetMode="External"/><Relationship Id="rId5" Type="http://schemas.openxmlformats.org/officeDocument/2006/relationships/image" Target="../media/image8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5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go.egi.eu/notebooks-train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40" Type="http://schemas.openxmlformats.org/officeDocument/2006/relationships/image" Target="../media/image53.png"/><Relationship Id="rId20" Type="http://schemas.openxmlformats.org/officeDocument/2006/relationships/image" Target="../media/image20.png"/><Relationship Id="rId42" Type="http://schemas.openxmlformats.org/officeDocument/2006/relationships/image" Target="../media/image49.png"/><Relationship Id="rId41" Type="http://schemas.openxmlformats.org/officeDocument/2006/relationships/image" Target="../media/image51.jpg"/><Relationship Id="rId22" Type="http://schemas.openxmlformats.org/officeDocument/2006/relationships/image" Target="../media/image37.png"/><Relationship Id="rId44" Type="http://schemas.openxmlformats.org/officeDocument/2006/relationships/image" Target="../media/image55.png"/><Relationship Id="rId21" Type="http://schemas.openxmlformats.org/officeDocument/2006/relationships/image" Target="../media/image40.jpg"/><Relationship Id="rId43" Type="http://schemas.openxmlformats.org/officeDocument/2006/relationships/image" Target="../media/image62.jpg"/><Relationship Id="rId24" Type="http://schemas.openxmlformats.org/officeDocument/2006/relationships/image" Target="../media/image34.png"/><Relationship Id="rId46" Type="http://schemas.openxmlformats.org/officeDocument/2006/relationships/image" Target="../media/image58.png"/><Relationship Id="rId23" Type="http://schemas.openxmlformats.org/officeDocument/2006/relationships/image" Target="../media/image42.jpg"/><Relationship Id="rId45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Relationship Id="rId4" Type="http://schemas.openxmlformats.org/officeDocument/2006/relationships/image" Target="../media/image17.png"/><Relationship Id="rId9" Type="http://schemas.openxmlformats.org/officeDocument/2006/relationships/image" Target="../media/image26.jpg"/><Relationship Id="rId26" Type="http://schemas.openxmlformats.org/officeDocument/2006/relationships/image" Target="../media/image36.png"/><Relationship Id="rId48" Type="http://schemas.openxmlformats.org/officeDocument/2006/relationships/image" Target="../media/image54.png"/><Relationship Id="rId25" Type="http://schemas.openxmlformats.org/officeDocument/2006/relationships/image" Target="../media/image35.jpg"/><Relationship Id="rId47" Type="http://schemas.openxmlformats.org/officeDocument/2006/relationships/image" Target="../media/image59.jpg"/><Relationship Id="rId28" Type="http://schemas.openxmlformats.org/officeDocument/2006/relationships/image" Target="../media/image39.png"/><Relationship Id="rId27" Type="http://schemas.openxmlformats.org/officeDocument/2006/relationships/image" Target="../media/image38.jpg"/><Relationship Id="rId5" Type="http://schemas.openxmlformats.org/officeDocument/2006/relationships/image" Target="../media/image30.jpg"/><Relationship Id="rId6" Type="http://schemas.openxmlformats.org/officeDocument/2006/relationships/image" Target="../media/image25.png"/><Relationship Id="rId29" Type="http://schemas.openxmlformats.org/officeDocument/2006/relationships/image" Target="../media/image57.jpg"/><Relationship Id="rId7" Type="http://schemas.openxmlformats.org/officeDocument/2006/relationships/image" Target="../media/image31.jpg"/><Relationship Id="rId8" Type="http://schemas.openxmlformats.org/officeDocument/2006/relationships/image" Target="../media/image16.png"/><Relationship Id="rId31" Type="http://schemas.openxmlformats.org/officeDocument/2006/relationships/image" Target="../media/image50.jpg"/><Relationship Id="rId30" Type="http://schemas.openxmlformats.org/officeDocument/2006/relationships/image" Target="../media/image41.png"/><Relationship Id="rId11" Type="http://schemas.openxmlformats.org/officeDocument/2006/relationships/image" Target="../media/image18.jpg"/><Relationship Id="rId33" Type="http://schemas.openxmlformats.org/officeDocument/2006/relationships/image" Target="../media/image47.png"/><Relationship Id="rId10" Type="http://schemas.openxmlformats.org/officeDocument/2006/relationships/image" Target="../media/image19.png"/><Relationship Id="rId32" Type="http://schemas.openxmlformats.org/officeDocument/2006/relationships/image" Target="../media/image43.png"/><Relationship Id="rId13" Type="http://schemas.openxmlformats.org/officeDocument/2006/relationships/image" Target="../media/image28.jpg"/><Relationship Id="rId35" Type="http://schemas.openxmlformats.org/officeDocument/2006/relationships/image" Target="../media/image46.jpg"/><Relationship Id="rId12" Type="http://schemas.openxmlformats.org/officeDocument/2006/relationships/image" Target="../media/image22.png"/><Relationship Id="rId34" Type="http://schemas.openxmlformats.org/officeDocument/2006/relationships/image" Target="../media/image45.png"/><Relationship Id="rId15" Type="http://schemas.openxmlformats.org/officeDocument/2006/relationships/image" Target="../media/image29.jpg"/><Relationship Id="rId37" Type="http://schemas.openxmlformats.org/officeDocument/2006/relationships/image" Target="../media/image48.jpg"/><Relationship Id="rId14" Type="http://schemas.openxmlformats.org/officeDocument/2006/relationships/image" Target="../media/image27.png"/><Relationship Id="rId36" Type="http://schemas.openxmlformats.org/officeDocument/2006/relationships/image" Target="../media/image44.png"/><Relationship Id="rId17" Type="http://schemas.openxmlformats.org/officeDocument/2006/relationships/image" Target="../media/image23.jpg"/><Relationship Id="rId39" Type="http://schemas.openxmlformats.org/officeDocument/2006/relationships/image" Target="../media/image60.png"/><Relationship Id="rId16" Type="http://schemas.openxmlformats.org/officeDocument/2006/relationships/image" Target="../media/image21.png"/><Relationship Id="rId38" Type="http://schemas.openxmlformats.org/officeDocument/2006/relationships/image" Target="../media/image61.png"/><Relationship Id="rId19" Type="http://schemas.openxmlformats.org/officeDocument/2006/relationships/image" Target="../media/image24.jpg"/><Relationship Id="rId18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5.png"/><Relationship Id="rId4" Type="http://schemas.openxmlformats.org/officeDocument/2006/relationships/image" Target="../media/image7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8.png"/><Relationship Id="rId4" Type="http://schemas.openxmlformats.org/officeDocument/2006/relationships/hyperlink" Target="http://www.egi.eu/servic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"/>
          <p:cNvSpPr txBox="1"/>
          <p:nvPr/>
        </p:nvSpPr>
        <p:spPr>
          <a:xfrm>
            <a:off x="1343472" y="2782966"/>
            <a:ext cx="97932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600"/>
              <a:buFont typeface="Calibri"/>
              <a:buNone/>
            </a:pPr>
            <a:r>
              <a:rPr b="1" lang="en-GB" sz="3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Introduction to Jupyter and EGI Notebooks - </a:t>
            </a:r>
            <a:br>
              <a:rPr b="1" lang="en-GB" sz="3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3600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Big Data 2019 Conference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"/>
          <p:cNvSpPr txBox="1"/>
          <p:nvPr/>
        </p:nvSpPr>
        <p:spPr>
          <a:xfrm>
            <a:off x="1343472" y="4098032"/>
            <a:ext cx="97932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892D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Giuseppe La Rocca – </a:t>
            </a:r>
            <a:r>
              <a:rPr b="0" i="0" lang="en-GB" sz="2800" u="sng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giuseppe.larocca@egi.eu</a:t>
            </a:r>
            <a:r>
              <a:rPr b="0" i="0" lang="en-GB" sz="2800" u="none" cap="none" strike="noStrike">
                <a:solidFill>
                  <a:srgbClr val="B589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"/>
          <p:cNvSpPr txBox="1"/>
          <p:nvPr/>
        </p:nvSpPr>
        <p:spPr>
          <a:xfrm>
            <a:off x="4055096" y="4941168"/>
            <a:ext cx="81369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Dissemination level</a:t>
            </a:r>
            <a:r>
              <a:rPr b="0" i="0" lang="en-GB" sz="1600" u="none" cap="none" strike="noStrik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rPr>
              <a:t>: Public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"/>
          <p:cNvSpPr/>
          <p:nvPr/>
        </p:nvSpPr>
        <p:spPr>
          <a:xfrm>
            <a:off x="3606523" y="5373225"/>
            <a:ext cx="5644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GB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http://go.egi.eu/bigdata2019</a:t>
            </a: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2"/>
          <p:cNvSpPr txBox="1"/>
          <p:nvPr>
            <p:ph idx="1" type="body"/>
          </p:nvPr>
        </p:nvSpPr>
        <p:spPr>
          <a:xfrm>
            <a:off x="335360" y="1293223"/>
            <a:ext cx="6173466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Multi-cloud Infrastructure as a Service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Single Sign-On via Check-in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Harmonised access to participating cloud sites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Technology agnostic, supports OpenStack, OpenNebula and Synnefo</a:t>
            </a:r>
            <a:endParaRPr sz="2590"/>
          </a:p>
          <a:p>
            <a:pPr indent="-178435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  <a:p>
            <a:pPr indent="-342900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Supports community platforms (PaaS) and applications (SaaS)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Char char="-"/>
            </a:pPr>
            <a:r>
              <a:rPr lang="en-GB" sz="2405"/>
              <a:t>24/7 operation in the cloud (access control, monitoring, security alerts, etc.)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2165"/>
              <a:buChar char="-"/>
            </a:pPr>
            <a:r>
              <a:rPr lang="en-GB" sz="2405"/>
              <a:t>EGI Notebooks is one of these</a:t>
            </a:r>
            <a:endParaRPr/>
          </a:p>
          <a:p>
            <a:pPr indent="-178435" lvl="0" marL="342900" rtl="0" algn="l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</p:txBody>
      </p:sp>
      <p:sp>
        <p:nvSpPr>
          <p:cNvPr id="749" name="Google Shape;749;p1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0" name="Google Shape;750;p1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 Cloud</a:t>
            </a:r>
            <a:endParaRPr sz="3240"/>
          </a:p>
        </p:txBody>
      </p:sp>
      <p:sp>
        <p:nvSpPr>
          <p:cNvPr id="751" name="Google Shape;751;p12"/>
          <p:cNvSpPr/>
          <p:nvPr/>
        </p:nvSpPr>
        <p:spPr>
          <a:xfrm>
            <a:off x="7551757" y="1484784"/>
            <a:ext cx="1561224" cy="929518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AFAFD3"/>
              </a:gs>
              <a:gs pos="35000">
                <a:srgbClr val="C7C7DF"/>
              </a:gs>
              <a:gs pos="100000">
                <a:srgbClr val="E9E9F3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12"/>
          <p:cNvSpPr/>
          <p:nvPr/>
        </p:nvSpPr>
        <p:spPr>
          <a:xfrm>
            <a:off x="6959634" y="3361011"/>
            <a:ext cx="1152128" cy="685951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FFEC76"/>
              </a:gs>
              <a:gs pos="35000">
                <a:srgbClr val="FFEE9F"/>
              </a:gs>
              <a:gs pos="100000">
                <a:srgbClr val="FFFAD7"/>
              </a:gs>
            </a:gsLst>
            <a:lin ang="16200000" scaled="0"/>
          </a:gradFill>
          <a:ln cap="flat" cmpd="sng" w="9525">
            <a:solidFill>
              <a:srgbClr val="FABB0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12"/>
          <p:cNvSpPr/>
          <p:nvPr/>
        </p:nvSpPr>
        <p:spPr>
          <a:xfrm>
            <a:off x="8715421" y="2946271"/>
            <a:ext cx="1368152" cy="814567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rgbClr val="80808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12"/>
          <p:cNvSpPr/>
          <p:nvPr/>
        </p:nvSpPr>
        <p:spPr>
          <a:xfrm>
            <a:off x="9840416" y="1634916"/>
            <a:ext cx="1152128" cy="685951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AFAFD3"/>
              </a:gs>
              <a:gs pos="35000">
                <a:srgbClr val="C7C7DF"/>
              </a:gs>
              <a:gs pos="100000">
                <a:srgbClr val="E9E9F3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12"/>
          <p:cNvSpPr/>
          <p:nvPr/>
        </p:nvSpPr>
        <p:spPr>
          <a:xfrm>
            <a:off x="9166229" y="4369865"/>
            <a:ext cx="1800200" cy="1071799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>
            <a:gsLst>
              <a:gs pos="0">
                <a:srgbClr val="FFEC76"/>
              </a:gs>
              <a:gs pos="35000">
                <a:srgbClr val="FFEE9F"/>
              </a:gs>
              <a:gs pos="100000">
                <a:srgbClr val="FFFAD7"/>
              </a:gs>
            </a:gsLst>
            <a:lin ang="16200000" scaled="0"/>
          </a:gradFill>
          <a:ln cap="flat" cmpd="sng" w="9525">
            <a:solidFill>
              <a:srgbClr val="FABB0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12"/>
          <p:cNvSpPr/>
          <p:nvPr/>
        </p:nvSpPr>
        <p:spPr>
          <a:xfrm>
            <a:off x="7355653" y="4771659"/>
            <a:ext cx="1359768" cy="809576"/>
          </a:xfrm>
          <a:custGeom>
            <a:rect b="b" l="l" r="r" t="t"/>
            <a:pathLst>
              <a:path extrusionOk="0" h="21600" w="2160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extrusionOk="0" fill="none" h="21600" w="2160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extrusionOk="0" fill="none" h="21600" w="2160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extrusionOk="0" fill="none" h="21600" w="2160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extrusionOk="0" fill="none" h="21600" w="2160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extrusionOk="0" fill="none" h="21600" w="2160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extrusionOk="0" fill="none" h="21600" w="2160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extrusionOk="0" fill="none" h="21600" w="2160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extrusionOk="0" fill="none" h="21600" w="2160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extrusionOk="0" fill="none" h="21600" w="2160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extrusionOk="0" fill="none" h="21600" w="2160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extrusionOk="0" fill="none" h="21600" w="2160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8AC98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107763">
              <a:srgbClr val="80808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7" name="Google Shape;757;p12"/>
          <p:cNvCxnSpPr>
            <a:stCxn id="751" idx="1"/>
            <a:endCxn id="752" idx="3"/>
          </p:cNvCxnSpPr>
          <p:nvPr/>
        </p:nvCxnSpPr>
        <p:spPr>
          <a:xfrm flipH="1">
            <a:off x="7535569" y="2413312"/>
            <a:ext cx="796800" cy="9870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8" name="Google Shape;758;p12"/>
          <p:cNvCxnSpPr>
            <a:stCxn id="751" idx="1"/>
            <a:endCxn id="756" idx="3"/>
          </p:cNvCxnSpPr>
          <p:nvPr/>
        </p:nvCxnSpPr>
        <p:spPr>
          <a:xfrm flipH="1">
            <a:off x="8035669" y="2413312"/>
            <a:ext cx="296700" cy="24045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9" name="Google Shape;759;p12"/>
          <p:cNvCxnSpPr>
            <a:stCxn id="753" idx="0"/>
            <a:endCxn id="752" idx="2"/>
          </p:cNvCxnSpPr>
          <p:nvPr/>
        </p:nvCxnSpPr>
        <p:spPr>
          <a:xfrm flipH="1">
            <a:off x="8110665" y="3353555"/>
            <a:ext cx="609000" cy="3504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0" name="Google Shape;760;p12"/>
          <p:cNvCxnSpPr>
            <a:stCxn id="751" idx="2"/>
            <a:endCxn id="754" idx="0"/>
          </p:cNvCxnSpPr>
          <p:nvPr/>
        </p:nvCxnSpPr>
        <p:spPr>
          <a:xfrm>
            <a:off x="9111680" y="1949543"/>
            <a:ext cx="732300" cy="282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1" name="Google Shape;761;p12"/>
          <p:cNvCxnSpPr>
            <a:stCxn id="753" idx="1"/>
            <a:endCxn id="755" idx="3"/>
          </p:cNvCxnSpPr>
          <p:nvPr/>
        </p:nvCxnSpPr>
        <p:spPr>
          <a:xfrm>
            <a:off x="9399497" y="3759971"/>
            <a:ext cx="666900" cy="6711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2" name="Google Shape;762;p12"/>
          <p:cNvCxnSpPr>
            <a:stCxn id="754" idx="1"/>
            <a:endCxn id="755" idx="3"/>
          </p:cNvCxnSpPr>
          <p:nvPr/>
        </p:nvCxnSpPr>
        <p:spPr>
          <a:xfrm flipH="1">
            <a:off x="10066380" y="2320137"/>
            <a:ext cx="350100" cy="21111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63" name="Google Shape;763;p12"/>
          <p:cNvGrpSpPr/>
          <p:nvPr/>
        </p:nvGrpSpPr>
        <p:grpSpPr>
          <a:xfrm>
            <a:off x="7360841" y="2385511"/>
            <a:ext cx="3610776" cy="2545562"/>
            <a:chOff x="641867" y="2291984"/>
            <a:chExt cx="3610776" cy="2865207"/>
          </a:xfrm>
        </p:grpSpPr>
        <p:sp>
          <p:nvSpPr>
            <p:cNvPr id="764" name="Google Shape;764;p12"/>
            <p:cNvSpPr/>
            <p:nvPr/>
          </p:nvSpPr>
          <p:spPr>
            <a:xfrm>
              <a:off x="641867" y="2291984"/>
              <a:ext cx="3610776" cy="286520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5" name="Google Shape;765;p12"/>
            <p:cNvGrpSpPr/>
            <p:nvPr/>
          </p:nvGrpSpPr>
          <p:grpSpPr>
            <a:xfrm>
              <a:off x="903678" y="2492896"/>
              <a:ext cx="3095469" cy="720000"/>
              <a:chOff x="868183" y="3042170"/>
              <a:chExt cx="3095469" cy="720000"/>
            </a:xfrm>
          </p:grpSpPr>
          <p:pic>
            <p:nvPicPr>
              <p:cNvPr id="766" name="Google Shape;766;p1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440016" y="3042170"/>
                <a:ext cx="523636" cy="72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7" name="Google Shape;767;p1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68183" y="3160477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8" name="Google Shape;768;p1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149942" y="3108877"/>
                <a:ext cx="720000" cy="643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9" name="Google Shape;769;p12"/>
            <p:cNvGrpSpPr/>
            <p:nvPr/>
          </p:nvGrpSpPr>
          <p:grpSpPr>
            <a:xfrm>
              <a:off x="1254245" y="3913972"/>
              <a:ext cx="2458798" cy="720000"/>
              <a:chOff x="1253091" y="4028015"/>
              <a:chExt cx="2458798" cy="720000"/>
            </a:xfrm>
          </p:grpSpPr>
          <p:pic>
            <p:nvPicPr>
              <p:cNvPr id="770" name="Google Shape;770;p12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047273" y="4028015"/>
                <a:ext cx="664616" cy="72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1" name="Google Shape;771;p12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253091" y="4037615"/>
                <a:ext cx="720000" cy="700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72" name="Google Shape;772;p12"/>
            <p:cNvSpPr txBox="1"/>
            <p:nvPr/>
          </p:nvSpPr>
          <p:spPr>
            <a:xfrm>
              <a:off x="835676" y="3212976"/>
              <a:ext cx="8560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Cloud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Compute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2"/>
            <p:cNvSpPr txBox="1"/>
            <p:nvPr/>
          </p:nvSpPr>
          <p:spPr>
            <a:xfrm>
              <a:off x="1835696" y="3212976"/>
              <a:ext cx="136383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Cloud Container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Compute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2"/>
            <p:cNvSpPr txBox="1"/>
            <p:nvPr/>
          </p:nvSpPr>
          <p:spPr>
            <a:xfrm>
              <a:off x="3347864" y="3212976"/>
              <a:ext cx="77893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Online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Storage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2"/>
            <p:cNvSpPr txBox="1"/>
            <p:nvPr/>
          </p:nvSpPr>
          <p:spPr>
            <a:xfrm>
              <a:off x="745178" y="4601204"/>
              <a:ext cx="1819428" cy="346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 level applications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2"/>
            <p:cNvSpPr txBox="1"/>
            <p:nvPr/>
          </p:nvSpPr>
          <p:spPr>
            <a:xfrm>
              <a:off x="2765535" y="4561964"/>
              <a:ext cx="123040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Training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Infrastructure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3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83" name="Google Shape;783;p13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rPr lang="en-GB"/>
              <a:t>‘Jupyter as a Service’ in the EGI Cloud</a:t>
            </a:r>
            <a:endParaRPr/>
          </a:p>
        </p:txBody>
      </p:sp>
      <p:sp>
        <p:nvSpPr>
          <p:cNvPr id="784" name="Google Shape;784;p13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None/>
            </a:pPr>
            <a:r>
              <a:rPr lang="en-GB"/>
              <a:t>EGI Notebooks</a:t>
            </a:r>
            <a:endParaRPr/>
          </a:p>
        </p:txBody>
      </p:sp>
      <p:sp>
        <p:nvSpPr>
          <p:cNvPr id="785" name="Google Shape;785;p13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4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Non-profit, open-source, interactive platform for Data Science born out of the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iPython project</a:t>
            </a:r>
            <a:r>
              <a:rPr lang="en-GB"/>
              <a:t> in 2014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Released under the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BSD license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Notebooks can be shared with others using email, Dropbox, GitHub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Interactive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widgets</a:t>
            </a:r>
            <a:endParaRPr/>
          </a:p>
        </p:txBody>
      </p:sp>
      <p:sp>
        <p:nvSpPr>
          <p:cNvPr id="791" name="Google Shape;791;p1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2" name="Google Shape;792;p1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The Jupyter Notebook in a nutshell</a:t>
            </a:r>
            <a:br>
              <a:rPr lang="en-GB" sz="2916"/>
            </a:br>
            <a:endParaRPr sz="2916"/>
          </a:p>
        </p:txBody>
      </p:sp>
      <p:pic>
        <p:nvPicPr>
          <p:cNvPr descr="Data Carpentry – Making data science more efficient" id="793" name="Google Shape;79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82888" y="5673154"/>
            <a:ext cx="2106119" cy="637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wcarpentry.github.io/python-novice-inflammation/img/software-carpentry-banner.png" id="794" name="Google Shape;79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0992" y="5500793"/>
            <a:ext cx="2399005" cy="488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03900" y="970788"/>
            <a:ext cx="6671575" cy="5236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1" name="Google Shape;801;p1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Some key features</a:t>
            </a:r>
            <a:endParaRPr sz="3240"/>
          </a:p>
        </p:txBody>
      </p:sp>
      <p:sp>
        <p:nvSpPr>
          <p:cNvPr id="802" name="Google Shape;802;p15"/>
          <p:cNvSpPr txBox="1"/>
          <p:nvPr/>
        </p:nvSpPr>
        <p:spPr>
          <a:xfrm>
            <a:off x="2279576" y="1124571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of choice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5"/>
          <p:cNvSpPr txBox="1"/>
          <p:nvPr/>
        </p:nvSpPr>
        <p:spPr>
          <a:xfrm>
            <a:off x="2279576" y="1442309"/>
            <a:ext cx="9577064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Notebook has support for over </a:t>
            </a:r>
            <a:r>
              <a:rPr b="1" i="0" lang="en-GB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programming languages, including Python, R, Julia and Scala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5"/>
          <p:cNvSpPr txBox="1"/>
          <p:nvPr/>
        </p:nvSpPr>
        <p:spPr>
          <a:xfrm>
            <a:off x="2279576" y="2420888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Interactive 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5"/>
          <p:cNvSpPr txBox="1"/>
          <p:nvPr/>
        </p:nvSpPr>
        <p:spPr>
          <a:xfrm>
            <a:off x="2279576" y="2728664"/>
            <a:ext cx="957706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code can produce interactive output: HTML, images, videos, LaTeX, and custom MIME types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lated image" id="806" name="Google Shape;8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794" y="3807788"/>
            <a:ext cx="1454774" cy="897946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15"/>
          <p:cNvSpPr txBox="1"/>
          <p:nvPr/>
        </p:nvSpPr>
        <p:spPr>
          <a:xfrm>
            <a:off x="2279576" y="3784892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data integration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15"/>
          <p:cNvSpPr txBox="1"/>
          <p:nvPr/>
        </p:nvSpPr>
        <p:spPr>
          <a:xfrm>
            <a:off x="2279576" y="4159740"/>
            <a:ext cx="95770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big data tools, such as Apache Spark for Python, R and Scala.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9" name="Google Shape;80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2681" y="1124571"/>
            <a:ext cx="1215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0181" y="2420888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15"/>
          <p:cNvSpPr txBox="1"/>
          <p:nvPr/>
        </p:nvSpPr>
        <p:spPr>
          <a:xfrm>
            <a:off x="2279576" y="4797152"/>
            <a:ext cx="2736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notebooks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5"/>
          <p:cNvSpPr txBox="1"/>
          <p:nvPr/>
        </p:nvSpPr>
        <p:spPr>
          <a:xfrm>
            <a:off x="2279576" y="5109822"/>
            <a:ext cx="957706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Notebooks can be shared with others using email, Dropbox, GitHub and the Jupyter Notebook Viewer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3" name="Google Shape;81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0181" y="4797152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6"/>
          <p:cNvSpPr txBox="1"/>
          <p:nvPr>
            <p:ph idx="1" type="body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Jupyter is single user by design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JupyterHub is a multi-user version of notebook designed for companies, classrooms and research labs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Manages Authentication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Spawns single-users notebooks servers on-demand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Gives each user a complete Jupyter server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</p:txBody>
      </p:sp>
      <p:pic>
        <p:nvPicPr>
          <p:cNvPr id="820" name="Google Shape;820;p1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5348" y="1531952"/>
            <a:ext cx="4726800" cy="46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Image result for starhub logo" id="822" name="Google Shape;82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95100" y="236257"/>
            <a:ext cx="2404040" cy="1056966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16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Jupyter</a:t>
            </a:r>
            <a:r>
              <a:rPr lang="en-GB" sz="2916" u="sng"/>
              <a:t>Hub</a:t>
            </a:r>
            <a:endParaRPr sz="2916" u="sng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75ae538518_0_70"/>
          <p:cNvSpPr txBox="1"/>
          <p:nvPr>
            <p:ph idx="1" type="body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JupyterHub hosted in the EGI Cloud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Offers Jupyter notebooks ‘as Service’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One-click solution: login and start using</a:t>
            </a:r>
            <a:endParaRPr/>
          </a:p>
          <a:p>
            <a:pPr indent="-14859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 sz="2800"/>
              <a:t>Extra EGI Features: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Login with the EGI AAI Check-In service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Persistent storage for notebooks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Use EGI computing and storage resources from your notebooks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</p:txBody>
      </p:sp>
      <p:sp>
        <p:nvSpPr>
          <p:cNvPr id="829" name="Google Shape;829;g75ae538518_0_70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0" name="Google Shape;830;g75ae538518_0_70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EGI Notebooks</a:t>
            </a:r>
            <a:br>
              <a:rPr lang="en-GB" sz="3240"/>
            </a:br>
            <a:endParaRPr sz="324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8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Catch-all instance </a:t>
            </a:r>
            <a:r>
              <a:rPr lang="en-GB" sz="1757"/>
              <a:t>(</a:t>
            </a:r>
            <a:r>
              <a:rPr lang="en-GB" sz="1757" u="sng">
                <a:solidFill>
                  <a:schemeClr val="hlink"/>
                </a:solidFill>
                <a:hlinkClick r:id="rId3"/>
              </a:rPr>
              <a:t>https://notebooks.egi.eu</a:t>
            </a:r>
            <a:r>
              <a:rPr lang="en-GB" sz="1757"/>
              <a:t>)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Available via the Marketplace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Limited resources: 1 CPU, 1GB RAM and 10GB of persistent storage</a:t>
            </a:r>
            <a:endParaRPr sz="2220">
              <a:solidFill>
                <a:schemeClr val="accent2"/>
              </a:solidFill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Sponsored access (free for the users)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Kills notebooks after 1 hour of inactivity (Directories and files are permanent)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Community deployments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3C3C3C"/>
              </a:buClr>
              <a:buSzPts val="1998"/>
              <a:buChar char="-"/>
            </a:pPr>
            <a:r>
              <a:rPr lang="en-GB" sz="2220"/>
              <a:t>Tailored to specific community with custom computing/storage, e.g.: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access to GPUs, fat nodes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access to Spark, other BigData/ML environments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auto-mount filesystems on notebooks (e.g. specific DataHub space)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3C3C3C"/>
              </a:buClr>
              <a:buSzPts val="1480"/>
              <a:buChar char="▪"/>
            </a:pPr>
            <a:r>
              <a:rPr lang="en-GB" sz="1850"/>
              <a:t>…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rgbClr val="3C3C3C"/>
              </a:buClr>
              <a:buSzPts val="1832"/>
              <a:buChar char="-"/>
            </a:pPr>
            <a:r>
              <a:rPr lang="en-GB" sz="2035"/>
              <a:t>Deployment for training </a:t>
            </a:r>
            <a:r>
              <a:rPr b="1" lang="en-GB" sz="2405" u="sng">
                <a:solidFill>
                  <a:schemeClr val="hlink"/>
                </a:solidFill>
                <a:hlinkClick r:id="rId4"/>
              </a:rPr>
              <a:t>https://training.notebooks.egi.eu</a:t>
            </a:r>
            <a:r>
              <a:rPr b="1" lang="en-GB" sz="2405"/>
              <a:t>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B01813"/>
              </a:buClr>
              <a:buSzPts val="1480"/>
              <a:buChar char="▪"/>
            </a:pPr>
            <a:r>
              <a:rPr lang="en-GB" sz="1850">
                <a:solidFill>
                  <a:srgbClr val="B01813"/>
                </a:solidFill>
              </a:rPr>
              <a:t>1 CPU / 1GB RAM and 10GB storage / user</a:t>
            </a:r>
            <a:endParaRPr/>
          </a:p>
        </p:txBody>
      </p:sp>
      <p:sp>
        <p:nvSpPr>
          <p:cNvPr id="836" name="Google Shape;836;p18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7" name="Google Shape;837;p1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 Notebooks service modes</a:t>
            </a:r>
            <a:endParaRPr sz="3240"/>
          </a:p>
        </p:txBody>
      </p:sp>
      <p:sp>
        <p:nvSpPr>
          <p:cNvPr id="838" name="Google Shape;838;p18"/>
          <p:cNvSpPr/>
          <p:nvPr/>
        </p:nvSpPr>
        <p:spPr>
          <a:xfrm>
            <a:off x="8040216" y="5338266"/>
            <a:ext cx="2488194" cy="792088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25400">
            <a:solidFill>
              <a:srgbClr val="A22A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be used today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1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4" name="Google Shape;844;p21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Technology Stack</a:t>
            </a:r>
            <a:endParaRPr/>
          </a:p>
        </p:txBody>
      </p:sp>
      <p:pic>
        <p:nvPicPr>
          <p:cNvPr id="845" name="Google Shape;8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500" y="926698"/>
            <a:ext cx="11189324" cy="4654350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21"/>
          <p:cNvSpPr/>
          <p:nvPr/>
        </p:nvSpPr>
        <p:spPr>
          <a:xfrm>
            <a:off x="221584" y="5581045"/>
            <a:ext cx="48966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https://training.notebooks.egi.eu</a:t>
            </a: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9"/>
          <p:cNvSpPr txBox="1"/>
          <p:nvPr>
            <p:ph idx="2" type="body"/>
          </p:nvPr>
        </p:nvSpPr>
        <p:spPr>
          <a:xfrm>
            <a:off x="4727848" y="908720"/>
            <a:ext cx="7128793" cy="47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Completely integrated with EGI Check-in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Login with eduGAIN, social (Google, Facebook, LinkedIn) </a:t>
            </a:r>
            <a:r>
              <a:rPr b="1" lang="en-GB" sz="2400" u="sng"/>
              <a:t>OR</a:t>
            </a:r>
            <a:r>
              <a:rPr lang="en-GB" sz="2400"/>
              <a:t> EGI SSO</a:t>
            </a:r>
            <a:endParaRPr/>
          </a:p>
          <a:p>
            <a:pPr indent="-14859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None/>
            </a:pPr>
            <a:r>
              <a:t/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Fine grained authorisation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VO membership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2160"/>
              <a:buChar char="-"/>
            </a:pPr>
            <a:r>
              <a:rPr lang="en-GB" sz="2400"/>
              <a:t>Role, group, …</a:t>
            </a:r>
            <a:endParaRPr/>
          </a:p>
        </p:txBody>
      </p:sp>
      <p:sp>
        <p:nvSpPr>
          <p:cNvPr id="852" name="Google Shape;852;p1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3" name="Google Shape;853;p19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Single Sign-On (SSO)</a:t>
            </a:r>
            <a:endParaRPr/>
          </a:p>
        </p:txBody>
      </p:sp>
      <p:sp>
        <p:nvSpPr>
          <p:cNvPr id="854" name="Google Shape;854;p19"/>
          <p:cNvSpPr txBox="1"/>
          <p:nvPr/>
        </p:nvSpPr>
        <p:spPr>
          <a:xfrm>
            <a:off x="782324" y="4221088"/>
            <a:ext cx="11187678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at </a:t>
            </a:r>
            <a:r>
              <a:rPr b="1" i="0" lang="en-GB" sz="40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https://training.notebooks.egi.eu</a:t>
            </a:r>
            <a:r>
              <a:rPr b="1" i="0" lang="en-GB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0525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Choose Your institutional account or preferred social account </a:t>
            </a:r>
            <a:b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(or setup an EGI SSO account: </a:t>
            </a:r>
            <a:r>
              <a:rPr b="1" i="0" lang="en-GB" sz="32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https://egi.eu/sso</a:t>
            </a: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1" i="0" lang="en-GB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You will receive an email to validate your request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shot 2019-09-19 at 15.17.45.png" id="855" name="Google Shape;85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376" y="1124744"/>
            <a:ext cx="4248472" cy="2958243"/>
          </a:xfrm>
          <a:prstGeom prst="rect">
            <a:avLst/>
          </a:prstGeom>
          <a:noFill/>
          <a:ln cap="flat" cmpd="sng" w="9525">
            <a:solidFill>
              <a:srgbClr val="1B216E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19-09-19 at 17.16.29.png" id="860" name="Google Shape;86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60" y="1439540"/>
            <a:ext cx="7074520" cy="3645644"/>
          </a:xfrm>
          <a:prstGeom prst="rect">
            <a:avLst/>
          </a:prstGeom>
          <a:noFill/>
          <a:ln cap="flat" cmpd="sng" w="9525">
            <a:solidFill>
              <a:srgbClr val="1B216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1" name="Google Shape;861;p20"/>
          <p:cNvSpPr txBox="1"/>
          <p:nvPr>
            <p:ph idx="2" type="body"/>
          </p:nvPr>
        </p:nvSpPr>
        <p:spPr>
          <a:xfrm>
            <a:off x="7824192" y="1293223"/>
            <a:ext cx="4032300" cy="47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DataHub spaces </a:t>
            </a:r>
            <a:br>
              <a:rPr lang="en-GB"/>
            </a:br>
            <a:r>
              <a:rPr lang="en-GB"/>
              <a:t>(see later)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To be used in the Binder exercise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Files for our 1</a:t>
            </a:r>
            <a:r>
              <a:rPr baseline="30000" lang="en-GB"/>
              <a:t>st</a:t>
            </a:r>
            <a:r>
              <a:rPr lang="en-GB"/>
              <a:t> exercise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SeaDataNet: DataHub demo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2" name="Google Shape;862;p20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3" name="Google Shape;863;p20"/>
          <p:cNvSpPr txBox="1"/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3240"/>
              <a:t>Directories</a:t>
            </a:r>
            <a:endParaRPr/>
          </a:p>
        </p:txBody>
      </p:sp>
      <p:cxnSp>
        <p:nvCxnSpPr>
          <p:cNvPr id="864" name="Google Shape;864;p20"/>
          <p:cNvCxnSpPr/>
          <p:nvPr/>
        </p:nvCxnSpPr>
        <p:spPr>
          <a:xfrm flipH="1">
            <a:off x="6600200" y="1628800"/>
            <a:ext cx="1296000" cy="20163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cxnSp>
        <p:nvCxnSpPr>
          <p:cNvPr id="865" name="Google Shape;865;p20"/>
          <p:cNvCxnSpPr/>
          <p:nvPr/>
        </p:nvCxnSpPr>
        <p:spPr>
          <a:xfrm flipH="1">
            <a:off x="6600192" y="2924944"/>
            <a:ext cx="1224000" cy="1080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cxnSp>
        <p:nvCxnSpPr>
          <p:cNvPr id="866" name="Google Shape;866;p20"/>
          <p:cNvCxnSpPr/>
          <p:nvPr/>
        </p:nvCxnSpPr>
        <p:spPr>
          <a:xfrm flipH="1">
            <a:off x="6600200" y="4221088"/>
            <a:ext cx="1296000" cy="144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cxnSp>
        <p:nvCxnSpPr>
          <p:cNvPr id="867" name="Google Shape;867;p20"/>
          <p:cNvCxnSpPr/>
          <p:nvPr/>
        </p:nvCxnSpPr>
        <p:spPr>
          <a:xfrm rot="10800000">
            <a:off x="6600192" y="4725192"/>
            <a:ext cx="1224000" cy="4320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"/>
          <p:cNvSpPr/>
          <p:nvPr/>
        </p:nvSpPr>
        <p:spPr>
          <a:xfrm>
            <a:off x="-168696" y="0"/>
            <a:ext cx="1274541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2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7" name="Google Shape;617;p2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t/>
            </a:r>
            <a:endParaRPr sz="2916"/>
          </a:p>
        </p:txBody>
      </p:sp>
      <p:pic>
        <p:nvPicPr>
          <p:cNvPr id="618" name="Google Shape;6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8696" y="0"/>
            <a:ext cx="7210415" cy="6858000"/>
          </a:xfrm>
          <a:prstGeom prst="rect">
            <a:avLst/>
          </a:prstGeom>
          <a:noFill/>
          <a:ln cap="flat" cmpd="sng" w="9525">
            <a:solidFill>
              <a:srgbClr val="51515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Screenshot 2019-04-02 at 9.32.18.png" id="619" name="Google Shape;6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1864" y="1628800"/>
            <a:ext cx="7823200" cy="4622800"/>
          </a:xfrm>
          <a:prstGeom prst="rect">
            <a:avLst/>
          </a:prstGeom>
          <a:noFill/>
          <a:ln cap="flat" cmpd="sng" w="9525">
            <a:solidFill>
              <a:srgbClr val="51515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0" name="Google Shape;620;p2"/>
          <p:cNvSpPr txBox="1"/>
          <p:nvPr/>
        </p:nvSpPr>
        <p:spPr>
          <a:xfrm>
            <a:off x="-1421531" y="401906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" name="Google Shape;87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00" y="650375"/>
            <a:ext cx="9134625" cy="60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23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4" name="Google Shape;874;p23"/>
          <p:cNvSpPr/>
          <p:nvPr/>
        </p:nvSpPr>
        <p:spPr>
          <a:xfrm>
            <a:off x="7728238" y="2691011"/>
            <a:ext cx="1113000" cy="396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23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Jupyter Notebooks interface</a:t>
            </a:r>
            <a:endParaRPr sz="3240"/>
          </a:p>
        </p:txBody>
      </p:sp>
      <p:sp>
        <p:nvSpPr>
          <p:cNvPr id="876" name="Google Shape;876;p23"/>
          <p:cNvSpPr/>
          <p:nvPr/>
        </p:nvSpPr>
        <p:spPr>
          <a:xfrm>
            <a:off x="7695211" y="3591019"/>
            <a:ext cx="1113000" cy="396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23"/>
          <p:cNvSpPr txBox="1"/>
          <p:nvPr/>
        </p:nvSpPr>
        <p:spPr>
          <a:xfrm>
            <a:off x="10262347" y="3248980"/>
            <a:ext cx="1666301" cy="1200329"/>
          </a:xfrm>
          <a:prstGeom prst="rect">
            <a:avLst/>
          </a:prstGeom>
          <a:noFill/>
          <a:ln cap="flat" cmpd="sng" w="9525">
            <a:solidFill>
              <a:srgbClr val="0066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Launch your notebook with </a:t>
            </a:r>
            <a:b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python Kernel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8" name="Google Shape;878;p23"/>
          <p:cNvCxnSpPr>
            <a:stCxn id="877" idx="1"/>
            <a:endCxn id="874" idx="5"/>
          </p:cNvCxnSpPr>
          <p:nvPr/>
        </p:nvCxnSpPr>
        <p:spPr>
          <a:xfrm rot="10800000">
            <a:off x="8678347" y="3028945"/>
            <a:ext cx="1584000" cy="8202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79" name="Google Shape;879;p23"/>
          <p:cNvSpPr txBox="1"/>
          <p:nvPr/>
        </p:nvSpPr>
        <p:spPr>
          <a:xfrm>
            <a:off x="10058788" y="4677909"/>
            <a:ext cx="1872300" cy="923400"/>
          </a:xfrm>
          <a:prstGeom prst="rect">
            <a:avLst/>
          </a:prstGeom>
          <a:noFill/>
          <a:ln cap="flat" cmpd="sng" w="9525">
            <a:solidFill>
              <a:srgbClr val="0066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a terminal on the notebooks 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0" name="Google Shape;880;p23"/>
          <p:cNvCxnSpPr>
            <a:stCxn id="879" idx="1"/>
            <a:endCxn id="876" idx="5"/>
          </p:cNvCxnSpPr>
          <p:nvPr/>
        </p:nvCxnSpPr>
        <p:spPr>
          <a:xfrm rot="10800000">
            <a:off x="8645188" y="3929109"/>
            <a:ext cx="1413600" cy="12105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81" name="Google Shape;881;p23"/>
          <p:cNvSpPr/>
          <p:nvPr/>
        </p:nvSpPr>
        <p:spPr>
          <a:xfrm>
            <a:off x="2343200" y="2497088"/>
            <a:ext cx="1872300" cy="1116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23"/>
          <p:cNvSpPr txBox="1"/>
          <p:nvPr/>
        </p:nvSpPr>
        <p:spPr>
          <a:xfrm>
            <a:off x="29702" y="3869510"/>
            <a:ext cx="1872300" cy="369300"/>
          </a:xfrm>
          <a:prstGeom prst="rect">
            <a:avLst/>
          </a:prstGeom>
          <a:noFill/>
          <a:ln cap="flat" cmpd="sng" w="9525">
            <a:solidFill>
              <a:srgbClr val="0066B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browser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3" name="Google Shape;883;p23"/>
          <p:cNvCxnSpPr>
            <a:stCxn id="882" idx="0"/>
            <a:endCxn id="881" idx="3"/>
          </p:cNvCxnSpPr>
          <p:nvPr/>
        </p:nvCxnSpPr>
        <p:spPr>
          <a:xfrm flipH="1" rot="10800000">
            <a:off x="965852" y="3449510"/>
            <a:ext cx="1651500" cy="420000"/>
          </a:xfrm>
          <a:prstGeom prst="straightConnector1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24"/>
          <p:cNvSpPr txBox="1"/>
          <p:nvPr>
            <p:ph idx="1" type="body"/>
          </p:nvPr>
        </p:nvSpPr>
        <p:spPr>
          <a:xfrm>
            <a:off x="335360" y="1268763"/>
            <a:ext cx="11521280" cy="1824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380"/>
              <a:buFont typeface="Calibri"/>
              <a:buChar char="•"/>
            </a:pPr>
            <a:r>
              <a:rPr b="1" lang="en-GB" sz="2380"/>
              <a:t>Menu bar</a:t>
            </a:r>
            <a:r>
              <a:rPr lang="en-GB" sz="2380"/>
              <a:t>: The menu bar presents different options that may be used to manipulate the way the notebook functions.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3C3C3C"/>
              </a:buClr>
              <a:buSzPts val="2380"/>
              <a:buFont typeface="Calibri"/>
              <a:buChar char="•"/>
            </a:pPr>
            <a:r>
              <a:rPr b="1" lang="en-GB" sz="2380"/>
              <a:t>Toolbar</a:t>
            </a:r>
            <a:r>
              <a:rPr lang="en-GB" sz="2380"/>
              <a:t>: The tool bar gives a quick way of performing the most-used operations within the notebook, by clicking on an icon.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3C3C3C"/>
              </a:buClr>
              <a:buSzPts val="2380"/>
              <a:buFont typeface="Calibri"/>
              <a:buChar char="•"/>
            </a:pPr>
            <a:r>
              <a:rPr b="1" lang="en-GB" sz="2380"/>
              <a:t>Cell</a:t>
            </a:r>
            <a:r>
              <a:rPr lang="en-GB" sz="2380"/>
              <a:t>: the notebook cell</a:t>
            </a:r>
            <a:endParaRPr/>
          </a:p>
        </p:txBody>
      </p:sp>
      <p:sp>
        <p:nvSpPr>
          <p:cNvPr id="890" name="Google Shape;890;p2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1" name="Google Shape;891;p2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A running notebook</a:t>
            </a:r>
            <a:endParaRPr sz="3240"/>
          </a:p>
        </p:txBody>
      </p:sp>
      <p:pic>
        <p:nvPicPr>
          <p:cNvPr id="892" name="Google Shape;89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1904" y="2605044"/>
            <a:ext cx="5988545" cy="4064316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24"/>
          <p:cNvSpPr txBox="1"/>
          <p:nvPr/>
        </p:nvSpPr>
        <p:spPr>
          <a:xfrm>
            <a:off x="4269820" y="4365104"/>
            <a:ext cx="5293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24"/>
          <p:cNvSpPr txBox="1"/>
          <p:nvPr/>
        </p:nvSpPr>
        <p:spPr>
          <a:xfrm>
            <a:off x="3575720" y="5651956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Cell output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5" name="Google Shape;895;p24"/>
          <p:cNvCxnSpPr/>
          <p:nvPr/>
        </p:nvCxnSpPr>
        <p:spPr>
          <a:xfrm>
            <a:off x="4871864" y="4549770"/>
            <a:ext cx="864096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cxnSp>
        <p:nvCxnSpPr>
          <p:cNvPr id="896" name="Google Shape;896;p24"/>
          <p:cNvCxnSpPr/>
          <p:nvPr/>
        </p:nvCxnSpPr>
        <p:spPr>
          <a:xfrm>
            <a:off x="4871864" y="5852492"/>
            <a:ext cx="864096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sp>
        <p:nvSpPr>
          <p:cNvPr id="897" name="Google Shape;897;p24"/>
          <p:cNvSpPr txBox="1"/>
          <p:nvPr/>
        </p:nvSpPr>
        <p:spPr>
          <a:xfrm>
            <a:off x="3639183" y="2998086"/>
            <a:ext cx="14127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Tool  bar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8" name="Google Shape;898;p24"/>
          <p:cNvCxnSpPr/>
          <p:nvPr/>
        </p:nvCxnSpPr>
        <p:spPr>
          <a:xfrm flipH="1">
            <a:off x="8256241" y="2605044"/>
            <a:ext cx="1551507" cy="3199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sp>
        <p:nvSpPr>
          <p:cNvPr id="899" name="Google Shape;899;p24"/>
          <p:cNvSpPr/>
          <p:nvPr/>
        </p:nvSpPr>
        <p:spPr>
          <a:xfrm>
            <a:off x="5159896" y="2780928"/>
            <a:ext cx="3240360" cy="288032"/>
          </a:xfrm>
          <a:prstGeom prst="rect">
            <a:avLst/>
          </a:prstGeom>
          <a:noFill/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4"/>
          <p:cNvSpPr txBox="1"/>
          <p:nvPr/>
        </p:nvSpPr>
        <p:spPr>
          <a:xfrm>
            <a:off x="9976408" y="2329708"/>
            <a:ext cx="141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Menu bar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1" name="Google Shape;901;p24"/>
          <p:cNvCxnSpPr>
            <a:endCxn id="897" idx="3"/>
          </p:cNvCxnSpPr>
          <p:nvPr/>
        </p:nvCxnSpPr>
        <p:spPr>
          <a:xfrm>
            <a:off x="4595584" y="3182752"/>
            <a:ext cx="4563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25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The notebook consists of a sequence of cells.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A cell is a multiline text input field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The execution behaviour of a cell is determined by the cell’s type.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There are three types of cells: </a:t>
            </a:r>
            <a:r>
              <a:rPr b="1" lang="en-GB">
                <a:solidFill>
                  <a:srgbClr val="FF0000"/>
                </a:solidFill>
              </a:rPr>
              <a:t>Code</a:t>
            </a:r>
            <a:r>
              <a:rPr lang="en-GB"/>
              <a:t>, </a:t>
            </a:r>
            <a:r>
              <a:rPr b="1" lang="en-GB">
                <a:solidFill>
                  <a:srgbClr val="FF0000"/>
                </a:solidFill>
              </a:rPr>
              <a:t>Markdown</a:t>
            </a:r>
            <a:r>
              <a:rPr lang="en-GB"/>
              <a:t>, and </a:t>
            </a:r>
            <a:r>
              <a:rPr b="1" lang="en-GB">
                <a:solidFill>
                  <a:srgbClr val="FF0000"/>
                </a:solidFill>
              </a:rPr>
              <a:t>Raw</a:t>
            </a:r>
            <a:r>
              <a:rPr lang="en-GB"/>
              <a:t> cells.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07" name="Google Shape;907;p2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8" name="Google Shape;908;p2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Structure of a notebook</a:t>
            </a:r>
            <a:endParaRPr sz="3240"/>
          </a:p>
        </p:txBody>
      </p:sp>
      <p:sp>
        <p:nvSpPr>
          <p:cNvPr id="909" name="Google Shape;909;p25"/>
          <p:cNvSpPr txBox="1"/>
          <p:nvPr/>
        </p:nvSpPr>
        <p:spPr>
          <a:xfrm>
            <a:off x="484672" y="3487067"/>
            <a:ext cx="3451087" cy="246221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cells allow you to edit and write new code, with full syntax highlighting and tab completion.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programming language you use depends on the kernel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25"/>
          <p:cNvSpPr txBox="1"/>
          <p:nvPr/>
        </p:nvSpPr>
        <p:spPr>
          <a:xfrm>
            <a:off x="4447399" y="3487066"/>
            <a:ext cx="3448800" cy="110799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Markdown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cells allow to alternate descriptive text with code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25"/>
          <p:cNvSpPr txBox="1"/>
          <p:nvPr/>
        </p:nvSpPr>
        <p:spPr>
          <a:xfrm>
            <a:off x="8407840" y="3487066"/>
            <a:ext cx="3448800" cy="212365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Raw </a:t>
            </a:r>
            <a:r>
              <a:rPr b="0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 provide a place in which you can write output directly. Raw cells are not evaluated by the notebook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26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590"/>
              <a:buNone/>
            </a:pPr>
            <a:r>
              <a:rPr lang="en-GB" sz="2590"/>
              <a:t>The essential shortcuts to remember are the following:</a:t>
            </a:r>
            <a:br>
              <a:rPr lang="en-GB" sz="2590"/>
            </a:br>
            <a:br>
              <a:rPr lang="en-GB" sz="2590"/>
            </a:br>
            <a:r>
              <a:rPr b="1" lang="en-GB" sz="2590"/>
              <a:t>Shift-Enter: </a:t>
            </a:r>
            <a:r>
              <a:rPr lang="en-GB" sz="2590"/>
              <a:t>run cell. 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Execute  the  current  cell,  show  any  output,  and  jump  to  the  next  cell  below. If Shift-Enter is  invoked  on  the  last  cell,  it  makes  a  new  cell  below.   This  is  equivalent  to  clicking the Cell, Run menu item, or the Play button in the toolbar.</a:t>
            </a:r>
            <a:br>
              <a:rPr lang="en-GB" sz="2590"/>
            </a:b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None/>
            </a:pPr>
            <a:r>
              <a:rPr b="1" lang="en-GB" sz="2590"/>
              <a:t>Esc: </a:t>
            </a:r>
            <a:r>
              <a:rPr lang="en-GB" sz="2590"/>
              <a:t>Command mode. 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In command mode, you can navigate around the notebook using keyboard shortcuts.</a:t>
            </a:r>
            <a:endParaRPr/>
          </a:p>
          <a:p>
            <a:pPr indent="-178435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None/>
            </a:pPr>
            <a:r>
              <a:rPr b="1" lang="en-GB" sz="2590"/>
              <a:t>Enter: </a:t>
            </a:r>
            <a:r>
              <a:rPr lang="en-GB" sz="2590"/>
              <a:t>Edit mode. </a:t>
            </a:r>
            <a:endParaRPr/>
          </a:p>
          <a:p>
            <a:pPr indent="-342900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Char char="•"/>
            </a:pPr>
            <a:r>
              <a:rPr lang="en-GB" sz="2590"/>
              <a:t>In edit mode, you can edit text in cells</a:t>
            </a:r>
            <a:endParaRPr/>
          </a:p>
          <a:p>
            <a:pPr indent="-178435" lvl="0" marL="34290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rgbClr val="3C3C3C"/>
              </a:buClr>
              <a:buSzPts val="2590"/>
              <a:buFont typeface="Calibri"/>
              <a:buNone/>
            </a:pPr>
            <a:r>
              <a:t/>
            </a:r>
            <a:endParaRPr sz="2590"/>
          </a:p>
        </p:txBody>
      </p:sp>
      <p:sp>
        <p:nvSpPr>
          <p:cNvPr id="917" name="Google Shape;917;p26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8" name="Google Shape;918;p26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Shortcuts</a:t>
            </a:r>
            <a:endParaRPr sz="324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27"/>
          <p:cNvSpPr txBox="1"/>
          <p:nvPr>
            <p:ph idx="1" type="body"/>
          </p:nvPr>
        </p:nvSpPr>
        <p:spPr>
          <a:xfrm>
            <a:off x="628650" y="3631913"/>
            <a:ext cx="9643814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4800"/>
              <a:buFont typeface="Calibri"/>
              <a:buNone/>
            </a:pPr>
            <a:r>
              <a:rPr lang="en-GB" sz="4800" u="sng">
                <a:solidFill>
                  <a:schemeClr val="hlink"/>
                </a:solidFill>
                <a:hlinkClick r:id="rId3"/>
              </a:rPr>
              <a:t>http://go.egi.eu/notebooks-training</a:t>
            </a:r>
            <a:endParaRPr sz="4800"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rPr lang="en-GB" sz="3000"/>
              <a:t>Check examples on: Training instance &gt; Hands-on</a:t>
            </a:r>
            <a:endParaRPr sz="3000"/>
          </a:p>
        </p:txBody>
      </p:sp>
      <p:sp>
        <p:nvSpPr>
          <p:cNvPr id="924" name="Google Shape;924;p27"/>
          <p:cNvSpPr txBox="1"/>
          <p:nvPr>
            <p:ph idx="2" type="body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9003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25" name="Google Shape;925;p27"/>
          <p:cNvSpPr txBox="1"/>
          <p:nvPr>
            <p:ph type="title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Hands-on</a:t>
            </a:r>
            <a:endParaRPr sz="3240"/>
          </a:p>
        </p:txBody>
      </p:sp>
      <p:sp>
        <p:nvSpPr>
          <p:cNvPr id="926" name="Google Shape;926;p27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Learn the basics of EGI notebooks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Jupyter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Hands on practice with the EGI notebooks service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Basic data import, processing and visualisation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GitHub, Zenodo, Binder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Sharing &amp; re-executing notebooks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Char char="•"/>
            </a:pPr>
            <a:r>
              <a:rPr lang="en-GB"/>
              <a:t>Other possibilities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Working with big data (EGI DataHub with Notebooks)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Char char="-"/>
            </a:pPr>
            <a:r>
              <a:rPr lang="en-GB"/>
              <a:t>How to become a user</a:t>
            </a:r>
            <a:endParaRPr/>
          </a:p>
          <a:p>
            <a:pPr indent="-137159" lvl="1" marL="74295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26" name="Google Shape;626;p4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7" name="Google Shape;627;p4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Training objectives</a:t>
            </a:r>
            <a:endParaRPr sz="324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5"/>
          <p:cNvSpPr txBox="1"/>
          <p:nvPr>
            <p:ph idx="1" type="body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rPr b="1" lang="en-GB" sz="1960"/>
              <a:t>Session 1 (13:30-15:10):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Introduction to EGI and the EGI Notebooks service (talk)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Hands-on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1638"/>
              <a:buChar char="-"/>
            </a:pPr>
            <a:r>
              <a:rPr lang="en-GB" sz="1820"/>
              <a:t>Exercise 1 – Getting started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1638"/>
              <a:buChar char="-"/>
            </a:pPr>
            <a:r>
              <a:rPr lang="en-GB" sz="1820"/>
              <a:t>Exercise 2 – Get some data and plot it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Other Notebooks features (demo)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1638"/>
              <a:buChar char="-"/>
            </a:pPr>
            <a:r>
              <a:rPr lang="en-GB" sz="1820"/>
              <a:t>A real notebook example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t/>
            </a:r>
            <a:endParaRPr b="1" sz="1960"/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rPr b="1" lang="en-GB" sz="1960"/>
              <a:t>Session 2 (15:30-17:00):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Binder, GitHub, Zenodo – Sharing, Identifying, Re-executing notebooks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4"/>
              </a:spcBef>
              <a:spcAft>
                <a:spcPts val="0"/>
              </a:spcAft>
              <a:buClr>
                <a:srgbClr val="3C3C3C"/>
              </a:buClr>
              <a:buSzPts val="1638"/>
              <a:buChar char="-"/>
            </a:pPr>
            <a:r>
              <a:rPr lang="en-GB" sz="1820"/>
              <a:t>Talks + hands-on exercises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Accessing big data from notebooks – EGI DataHub  (demo)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•"/>
            </a:pPr>
            <a:r>
              <a:rPr lang="en-GB" sz="1960"/>
              <a:t>Become a user - Notebooks in EOSC (talk)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None/>
            </a:pPr>
            <a:r>
              <a:t/>
            </a:r>
            <a:endParaRPr sz="196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FF0000"/>
              </a:buClr>
              <a:buSzPts val="1960"/>
              <a:buNone/>
            </a:pPr>
            <a:r>
              <a:rPr lang="en-GB" sz="1960">
                <a:solidFill>
                  <a:srgbClr val="FF0000"/>
                </a:solidFill>
              </a:rPr>
              <a:t>Feedback forms (10’)</a:t>
            </a:r>
            <a:endParaRPr/>
          </a:p>
          <a:p>
            <a:pPr indent="-218440" lvl="0" marL="34290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None/>
            </a:pPr>
            <a:r>
              <a:t/>
            </a:r>
            <a:endParaRPr sz="1960"/>
          </a:p>
        </p:txBody>
      </p:sp>
      <p:sp>
        <p:nvSpPr>
          <p:cNvPr id="634" name="Google Shape;634;p5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5" name="Google Shape;635;p5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Agenda</a:t>
            </a:r>
            <a:endParaRPr sz="324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"/>
          <p:cNvSpPr txBox="1"/>
          <p:nvPr>
            <p:ph idx="1" type="body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42" name="Google Shape;642;p6"/>
          <p:cNvSpPr txBox="1"/>
          <p:nvPr>
            <p:ph idx="2" type="body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43" name="Google Shape;643;p6"/>
          <p:cNvSpPr txBox="1"/>
          <p:nvPr>
            <p:ph idx="3" type="body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046"/>
              </a:buClr>
              <a:buSzPts val="3200"/>
              <a:buNone/>
            </a:pPr>
            <a:r>
              <a:rPr lang="en-GB"/>
              <a:t>Overview of EGI</a:t>
            </a:r>
            <a:endParaRPr/>
          </a:p>
        </p:txBody>
      </p:sp>
      <p:sp>
        <p:nvSpPr>
          <p:cNvPr id="644" name="Google Shape;644;p6"/>
          <p:cNvSpPr txBox="1"/>
          <p:nvPr>
            <p:ph idx="12" type="sldNum"/>
          </p:nvPr>
        </p:nvSpPr>
        <p:spPr>
          <a:xfrm>
            <a:off x="9072563" y="6381750"/>
            <a:ext cx="3119437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"/>
          <p:cNvSpPr txBox="1"/>
          <p:nvPr>
            <p:ph idx="1" type="body"/>
          </p:nvPr>
        </p:nvSpPr>
        <p:spPr>
          <a:xfrm>
            <a:off x="335360" y="1085851"/>
            <a:ext cx="11521280" cy="1911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170"/>
              <a:buFont typeface="Calibri"/>
              <a:buChar char="•"/>
            </a:pPr>
            <a:r>
              <a:rPr lang="en-GB" sz="2170"/>
              <a:t>Established in 2010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rgbClr val="3C3C3C"/>
              </a:buClr>
              <a:buSzPts val="1814"/>
              <a:buChar char="-"/>
            </a:pPr>
            <a:r>
              <a:rPr lang="en-GB" sz="2015"/>
              <a:t>EGI Foundation: Coordinator (based in Amsterdam, Science Park)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rgbClr val="3C3C3C"/>
              </a:buClr>
              <a:buSzPts val="1814"/>
              <a:buChar char="-"/>
            </a:pPr>
            <a:r>
              <a:rPr lang="en-GB" sz="2015"/>
              <a:t>NGIs: National e-infrastructures (22 country + CERN)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3C3C3C"/>
              </a:buClr>
              <a:buSzPts val="2170"/>
              <a:buFont typeface="Calibri"/>
              <a:buChar char="•"/>
            </a:pPr>
            <a:r>
              <a:rPr lang="en-GB" sz="2170"/>
              <a:t>Membership fees sustain the federation; Projects to advance our services (e.g. EOSC-hub)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34"/>
              </a:spcBef>
              <a:spcAft>
                <a:spcPts val="0"/>
              </a:spcAft>
              <a:buClr>
                <a:srgbClr val="3C3C3C"/>
              </a:buClr>
              <a:buSzPts val="2170"/>
              <a:buFont typeface="Calibri"/>
              <a:buChar char="•"/>
            </a:pPr>
            <a:r>
              <a:rPr lang="en-GB" sz="2170"/>
              <a:t>EGI = Compute, Storage, Data, Training, Consultancy services</a:t>
            </a:r>
            <a:endParaRPr/>
          </a:p>
        </p:txBody>
      </p:sp>
      <p:sp>
        <p:nvSpPr>
          <p:cNvPr id="650" name="Google Shape;650;p7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EGI: Federation of national e-infrastructures</a:t>
            </a:r>
            <a:endParaRPr sz="3240"/>
          </a:p>
        </p:txBody>
      </p:sp>
      <p:pic>
        <p:nvPicPr>
          <p:cNvPr id="651" name="Google Shape;6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938" y="3110803"/>
            <a:ext cx="3096344" cy="3234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03.12.png" id="652" name="Google Shape;65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9858" y="3326749"/>
            <a:ext cx="504056" cy="43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63752" y="3861048"/>
            <a:ext cx="720080" cy="514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0.50.png" id="654" name="Google Shape;65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7665" y="3830804"/>
            <a:ext cx="67624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19736" y="4437110"/>
            <a:ext cx="1008112" cy="3998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2.33.png" id="656" name="Google Shape;656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72546" y="4293094"/>
            <a:ext cx="515779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47728" y="5024310"/>
            <a:ext cx="1039726" cy="4626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5.15.png" id="658" name="Google Shape;658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10741" y="4941168"/>
            <a:ext cx="667275" cy="45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830582" y="5373216"/>
            <a:ext cx="825260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16.42.png" id="660" name="Google Shape;660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615238" y="5373216"/>
            <a:ext cx="662474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647728" y="5929512"/>
            <a:ext cx="936104" cy="284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0.08.png" id="662" name="Google Shape;662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646049" y="5805264"/>
            <a:ext cx="61926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543362" y="3291297"/>
            <a:ext cx="567500" cy="425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1.52.png" id="664" name="Google Shape;664;p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194175" y="3291298"/>
            <a:ext cx="68243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687376" y="3795352"/>
            <a:ext cx="473814" cy="473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3.26.png" id="666" name="Google Shape;666;p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263441" y="3795352"/>
            <a:ext cx="609476" cy="4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423551" y="4353747"/>
            <a:ext cx="736245" cy="366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4.39.png" id="668" name="Google Shape;668;p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215636" y="4287765"/>
            <a:ext cx="715114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369600" y="4786483"/>
            <a:ext cx="774031" cy="365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5.59.png" id="670" name="Google Shape;670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222050" y="4739240"/>
            <a:ext cx="730012" cy="49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351540" y="5223871"/>
            <a:ext cx="792088" cy="460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7.31.png" id="672" name="Google Shape;672;p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236332" y="5295879"/>
            <a:ext cx="699387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522452" y="5727925"/>
            <a:ext cx="653736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29.14.png" id="674" name="Google Shape;674;p7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6215639" y="5727925"/>
            <a:ext cx="716651" cy="474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7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079459" y="3321958"/>
            <a:ext cx="551759" cy="396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0.56.png" id="676" name="Google Shape;676;p7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7896200" y="3321957"/>
            <a:ext cx="720080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7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002448" y="3789041"/>
            <a:ext cx="811673" cy="415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2.18.png" id="678" name="Google Shape;678;p7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7938553" y="3789040"/>
            <a:ext cx="66077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7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7074456" y="4221089"/>
            <a:ext cx="765808" cy="371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3.46.png" id="680" name="Google Shape;680;p7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938551" y="4293098"/>
            <a:ext cx="678449" cy="417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5.56.png" id="681" name="Google Shape;681;p7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7066070" y="4653136"/>
            <a:ext cx="653164" cy="575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6.08.png" id="682" name="Google Shape;682;p7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898333" y="4725145"/>
            <a:ext cx="709002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7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7130701" y="5309163"/>
            <a:ext cx="658368" cy="542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38.48.png" id="684" name="Google Shape;684;p7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7865272" y="5309166"/>
            <a:ext cx="733993" cy="47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7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7204997" y="5817411"/>
            <a:ext cx="512064" cy="542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0.31.png" id="686" name="Google Shape;686;p7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7793262" y="5855885"/>
            <a:ext cx="783404" cy="3893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5.21.png" id="687" name="Google Shape;687;p7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8976319" y="3356992"/>
            <a:ext cx="549052" cy="476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6.02.png" id="688" name="Google Shape;688;p7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9552382" y="3284984"/>
            <a:ext cx="718372" cy="49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7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8688288" y="4005067"/>
            <a:ext cx="792088" cy="106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7.04.png" id="690" name="Google Shape;690;p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9599892" y="3861048"/>
            <a:ext cx="699507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7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8832304" y="4149080"/>
            <a:ext cx="719329" cy="542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8.21.png" id="692" name="Google Shape;692;p7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9552383" y="4293099"/>
            <a:ext cx="715392" cy="49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7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8904311" y="4773110"/>
            <a:ext cx="569650" cy="384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12 at 06.49.44.png" id="694" name="Google Shape;694;p7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9552386" y="4797155"/>
            <a:ext cx="724187" cy="377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7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8864419" y="5412976"/>
            <a:ext cx="687965" cy="6803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6" name="Google Shape;696;p7"/>
          <p:cNvCxnSpPr/>
          <p:nvPr/>
        </p:nvCxnSpPr>
        <p:spPr>
          <a:xfrm>
            <a:off x="8832305" y="5229200"/>
            <a:ext cx="1440160" cy="0"/>
          </a:xfrm>
          <a:prstGeom prst="straightConnector1">
            <a:avLst/>
          </a:prstGeom>
          <a:noFill/>
          <a:ln cap="flat" cmpd="sng" w="889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pic>
        <p:nvPicPr>
          <p:cNvPr descr="Screen Shot 2016-04-14 at 17.28.08.png" id="697" name="Google Shape;697;p7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3863755" y="3303453"/>
            <a:ext cx="714287" cy="598741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7"/>
          <p:cNvSpPr/>
          <p:nvPr/>
        </p:nvSpPr>
        <p:spPr>
          <a:xfrm rot="3333213">
            <a:off x="9629844" y="2422348"/>
            <a:ext cx="1706864" cy="2224764"/>
          </a:xfrm>
          <a:custGeom>
            <a:rect b="b" l="l" r="r" t="t"/>
            <a:pathLst>
              <a:path extrusionOk="0" h="120000" w="120000">
                <a:moveTo>
                  <a:pt x="70124" y="9606"/>
                </a:moveTo>
                <a:lnTo>
                  <a:pt x="70124" y="9606"/>
                </a:lnTo>
                <a:cubicBezTo>
                  <a:pt x="95445" y="15243"/>
                  <a:pt x="112217" y="40660"/>
                  <a:pt x="108396" y="67605"/>
                </a:cubicBezTo>
                <a:lnTo>
                  <a:pt x="117666" y="71295"/>
                </a:lnTo>
                <a:lnTo>
                  <a:pt x="98693" y="75400"/>
                </a:lnTo>
                <a:lnTo>
                  <a:pt x="84145" y="57953"/>
                </a:lnTo>
                <a:lnTo>
                  <a:pt x="93277" y="61588"/>
                </a:lnTo>
                <a:lnTo>
                  <a:pt x="93277" y="61588"/>
                </a:lnTo>
                <a:cubicBezTo>
                  <a:pt x="93917" y="42712"/>
                  <a:pt x="83209" y="25939"/>
                  <a:pt x="67723" y="21558"/>
                </a:cubicBezTo>
                <a:close/>
              </a:path>
            </a:pathLst>
          </a:custGeom>
          <a:gradFill>
            <a:gsLst>
              <a:gs pos="0">
                <a:srgbClr val="0E167A"/>
              </a:gs>
              <a:gs pos="100000">
                <a:srgbClr val="ABABD6"/>
              </a:gs>
            </a:gsLst>
            <a:lin ang="16200000" scaled="0"/>
          </a:gradFill>
          <a:ln cap="flat" cmpd="sng" w="9525">
            <a:solidFill>
              <a:srgbClr val="171E6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7"/>
          <p:cNvSpPr txBox="1"/>
          <p:nvPr/>
        </p:nvSpPr>
        <p:spPr>
          <a:xfrm>
            <a:off x="9372284" y="2540205"/>
            <a:ext cx="22209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Institutional</a:t>
            </a:r>
            <a:br>
              <a:rPr b="0" i="1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representatives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7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8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EGI Federation &amp; Cloud federation </a:t>
            </a:r>
            <a:r>
              <a:rPr lang="en-GB" sz="1701"/>
              <a:t>(Jun 2019)</a:t>
            </a:r>
            <a:endParaRPr sz="3240"/>
          </a:p>
        </p:txBody>
      </p:sp>
      <p:pic>
        <p:nvPicPr>
          <p:cNvPr id="706" name="Google Shape;70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750" y="920400"/>
            <a:ext cx="8479899" cy="314947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grpSp>
        <p:nvGrpSpPr>
          <p:cNvPr id="707" name="Google Shape;707;p8"/>
          <p:cNvGrpSpPr/>
          <p:nvPr/>
        </p:nvGrpSpPr>
        <p:grpSpPr>
          <a:xfrm>
            <a:off x="9509675" y="798125"/>
            <a:ext cx="2610782" cy="5418666"/>
            <a:chOff x="1388414" y="0"/>
            <a:chExt cx="2610782" cy="5418666"/>
          </a:xfrm>
        </p:grpSpPr>
        <p:sp>
          <p:nvSpPr>
            <p:cNvPr id="708" name="Google Shape;708;p8"/>
            <p:cNvSpPr/>
            <p:nvPr/>
          </p:nvSpPr>
          <p:spPr>
            <a:xfrm>
              <a:off x="1956025" y="0"/>
              <a:ext cx="2043171" cy="2043379"/>
            </a:xfrm>
            <a:custGeom>
              <a:rect b="b" l="l" r="r" t="t"/>
              <a:pathLst>
                <a:path extrusionOk="0" h="120000" w="12000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4"/>
                    <a:pt x="107127" y="25773"/>
                    <a:pt x="111044" y="52526"/>
                  </a:cubicBezTo>
                  <a:cubicBezTo>
                    <a:pt x="114961" y="79279"/>
                    <a:pt x="97558" y="104517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90761" y="90239"/>
                    <a:pt x="101708" y="71000"/>
                    <a:pt x="97532" y="51825"/>
                  </a:cubicBezTo>
                  <a:cubicBezTo>
                    <a:pt x="93356" y="32650"/>
                    <a:pt x="75400" y="19706"/>
                    <a:pt x="55889" y="21806"/>
                  </a:cubicBezTo>
                  <a:cubicBezTo>
                    <a:pt x="36379" y="23907"/>
                    <a:pt x="21588" y="40376"/>
                    <a:pt x="21588" y="600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2407125" y="739648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8"/>
            <p:cNvSpPr txBox="1"/>
            <p:nvPr/>
          </p:nvSpPr>
          <p:spPr>
            <a:xfrm>
              <a:off x="2407125" y="739648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4.4 Billion CPU core wall time (2018)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1388414" y="1174225"/>
              <a:ext cx="2043171" cy="2043379"/>
            </a:xfrm>
            <a:custGeom>
              <a:rect b="b" l="l" r="r" t="t"/>
              <a:pathLst>
                <a:path extrusionOk="0" h="120000" w="120000">
                  <a:moveTo>
                    <a:pt x="96480" y="23523"/>
                  </a:moveTo>
                  <a:lnTo>
                    <a:pt x="87164" y="32839"/>
                  </a:lnTo>
                  <a:cubicBezTo>
                    <a:pt x="75944" y="21617"/>
                    <a:pt x="58979" y="18450"/>
                    <a:pt x="44466" y="24867"/>
                  </a:cubicBezTo>
                  <a:cubicBezTo>
                    <a:pt x="29954" y="31284"/>
                    <a:pt x="20880" y="45966"/>
                    <a:pt x="21631" y="61817"/>
                  </a:cubicBezTo>
                  <a:cubicBezTo>
                    <a:pt x="22382" y="77668"/>
                    <a:pt x="32801" y="91427"/>
                    <a:pt x="47856" y="96444"/>
                  </a:cubicBezTo>
                  <a:lnTo>
                    <a:pt x="47295" y="88507"/>
                  </a:lnTo>
                  <a:lnTo>
                    <a:pt x="63170" y="104890"/>
                  </a:lnTo>
                  <a:lnTo>
                    <a:pt x="49408" y="118429"/>
                  </a:lnTo>
                  <a:lnTo>
                    <a:pt x="48839" y="110367"/>
                  </a:lnTo>
                  <a:lnTo>
                    <a:pt x="48839" y="110367"/>
                  </a:lnTo>
                  <a:cubicBezTo>
                    <a:pt x="27395" y="105615"/>
                    <a:pt x="11312" y="87807"/>
                    <a:pt x="8761" y="65991"/>
                  </a:cubicBezTo>
                  <a:cubicBezTo>
                    <a:pt x="6210" y="44176"/>
                    <a:pt x="17752" y="23137"/>
                    <a:pt x="37521" y="13566"/>
                  </a:cubicBezTo>
                  <a:cubicBezTo>
                    <a:pt x="57290" y="3996"/>
                    <a:pt x="80951" y="7991"/>
                    <a:pt x="96480" y="2352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1837214" y="1916040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8"/>
            <p:cNvSpPr txBox="1"/>
            <p:nvPr/>
          </p:nvSpPr>
          <p:spPr>
            <a:xfrm>
              <a:off x="1837214" y="1916040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&gt; 1 Million computing cores in 2019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1956025" y="2352785"/>
              <a:ext cx="2043171" cy="2043379"/>
            </a:xfrm>
            <a:custGeom>
              <a:rect b="b" l="l" r="r" t="t"/>
              <a:pathLst>
                <a:path extrusionOk="0" h="120000" w="120000">
                  <a:moveTo>
                    <a:pt x="23520" y="23523"/>
                  </a:moveTo>
                  <a:lnTo>
                    <a:pt x="23520" y="23523"/>
                  </a:lnTo>
                  <a:cubicBezTo>
                    <a:pt x="39049" y="7991"/>
                    <a:pt x="62710" y="3996"/>
                    <a:pt x="82479" y="13566"/>
                  </a:cubicBezTo>
                  <a:cubicBezTo>
                    <a:pt x="102248" y="23137"/>
                    <a:pt x="113790" y="44176"/>
                    <a:pt x="111239" y="65991"/>
                  </a:cubicBezTo>
                  <a:cubicBezTo>
                    <a:pt x="108688" y="87807"/>
                    <a:pt x="92605" y="105615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87199" y="91427"/>
                    <a:pt x="97618" y="77668"/>
                    <a:pt x="98369" y="61817"/>
                  </a:cubicBezTo>
                  <a:cubicBezTo>
                    <a:pt x="99120" y="45966"/>
                    <a:pt x="90046" y="31284"/>
                    <a:pt x="75534" y="24867"/>
                  </a:cubicBezTo>
                  <a:cubicBezTo>
                    <a:pt x="61021" y="18450"/>
                    <a:pt x="44056" y="21617"/>
                    <a:pt x="32836" y="3283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2407125" y="3092433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8"/>
            <p:cNvSpPr txBox="1"/>
            <p:nvPr/>
          </p:nvSpPr>
          <p:spPr>
            <a:xfrm>
              <a:off x="2407125" y="3092433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&gt; 740 PB disk &amp; tape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534053" y="3662477"/>
              <a:ext cx="1755341" cy="1756189"/>
            </a:xfrm>
            <a:prstGeom prst="blockArc">
              <a:avLst>
                <a:gd fmla="val 0" name="adj1"/>
                <a:gd fmla="val 18900000" name="adj2"/>
                <a:gd fmla="val 12740" name="adj3"/>
              </a:avLst>
            </a:prstGeom>
            <a:solidFill>
              <a:schemeClr val="lt1"/>
            </a:solidFill>
            <a:ln cap="flat" cmpd="sng" w="25400">
              <a:solidFill>
                <a:srgbClr val="E2AA0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837214" y="4268825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8"/>
            <p:cNvSpPr txBox="1"/>
            <p:nvPr/>
          </p:nvSpPr>
          <p:spPr>
            <a:xfrm>
              <a:off x="1837214" y="4268825"/>
              <a:ext cx="1140205" cy="570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1" i="0" lang="en-GB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2,915 service end-points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20" name="Google Shape;72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3733901"/>
            <a:ext cx="3335799" cy="2358425"/>
          </a:xfrm>
          <a:prstGeom prst="rect">
            <a:avLst/>
          </a:prstGeom>
          <a:noFill/>
          <a:ln cap="flat" cmpd="sng" w="9525">
            <a:solidFill>
              <a:srgbClr val="1B216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21" name="Google Shape;721;p8"/>
          <p:cNvSpPr txBox="1"/>
          <p:nvPr/>
        </p:nvSpPr>
        <p:spPr>
          <a:xfrm>
            <a:off x="30505" y="4073610"/>
            <a:ext cx="1974691" cy="415495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1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 centres</a:t>
            </a:r>
            <a:endParaRPr b="0" i="1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8"/>
          <p:cNvSpPr txBox="1"/>
          <p:nvPr/>
        </p:nvSpPr>
        <p:spPr>
          <a:xfrm>
            <a:off x="5955069" y="6025722"/>
            <a:ext cx="2287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75" spcFirstLastPara="1" rIns="121875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1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providers (2</a:t>
            </a:r>
            <a:r>
              <a:rPr i="1"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1" lang="en-GB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8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9"/>
          <p:cNvSpPr txBox="1"/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en-GB" sz="2916"/>
              <a:t>A global system of e-Infrastructures</a:t>
            </a:r>
            <a:endParaRPr sz="3240"/>
          </a:p>
        </p:txBody>
      </p:sp>
      <p:sp>
        <p:nvSpPr>
          <p:cNvPr id="729" name="Google Shape;729;p9"/>
          <p:cNvSpPr txBox="1"/>
          <p:nvPr/>
        </p:nvSpPr>
        <p:spPr>
          <a:xfrm>
            <a:off x="7000030" y="2240304"/>
            <a:ext cx="85519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698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0" name="Google Shape;730;p9"/>
          <p:cNvSpPr txBox="1"/>
          <p:nvPr>
            <p:ph idx="12" type="sldNum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31" name="Google Shape;73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2178" y="941250"/>
            <a:ext cx="9125776" cy="52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19-03-25 at 14.29.39.png" id="736" name="Google Shape;73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6771" y="0"/>
            <a:ext cx="72138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11"/>
          <p:cNvSpPr txBox="1"/>
          <p:nvPr>
            <p:ph type="title"/>
          </p:nvPr>
        </p:nvSpPr>
        <p:spPr>
          <a:xfrm>
            <a:off x="268649" y="1340768"/>
            <a:ext cx="4243175" cy="537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2800"/>
              <a:buFont typeface="Calibri"/>
              <a:buNone/>
            </a:pPr>
            <a:r>
              <a:rPr lang="en-GB" sz="2800"/>
              <a:t>The EGI Service Catalogue:</a:t>
            </a:r>
            <a:br>
              <a:rPr lang="en-GB" sz="2800"/>
            </a:br>
            <a:r>
              <a:rPr lang="en-GB" sz="2800" u="sng">
                <a:solidFill>
                  <a:schemeClr val="hlink"/>
                </a:solidFill>
                <a:hlinkClick r:id="rId4"/>
              </a:rPr>
              <a:t>www.egi.eu/services</a:t>
            </a:r>
            <a:r>
              <a:rPr lang="en-GB" sz="2800"/>
              <a:t> </a:t>
            </a:r>
            <a:br>
              <a:rPr lang="en-GB" sz="2800"/>
            </a:br>
            <a:endParaRPr sz="2800"/>
          </a:p>
        </p:txBody>
      </p:sp>
      <p:sp>
        <p:nvSpPr>
          <p:cNvPr id="738" name="Google Shape;738;p11"/>
          <p:cNvSpPr/>
          <p:nvPr/>
        </p:nvSpPr>
        <p:spPr>
          <a:xfrm rot="4976847">
            <a:off x="4994372" y="5146684"/>
            <a:ext cx="1440160" cy="50405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11"/>
          <p:cNvSpPr txBox="1"/>
          <p:nvPr/>
        </p:nvSpPr>
        <p:spPr>
          <a:xfrm>
            <a:off x="5803096" y="6125234"/>
            <a:ext cx="32452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Used by Notebooks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1"/>
          <p:cNvSpPr/>
          <p:nvPr/>
        </p:nvSpPr>
        <p:spPr>
          <a:xfrm rot="-4288786">
            <a:off x="5435434" y="3285886"/>
            <a:ext cx="5680495" cy="50405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11"/>
          <p:cNvSpPr/>
          <p:nvPr/>
        </p:nvSpPr>
        <p:spPr>
          <a:xfrm>
            <a:off x="4964832" y="5720680"/>
            <a:ext cx="3816300" cy="10800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11"/>
          <p:cNvSpPr/>
          <p:nvPr/>
        </p:nvSpPr>
        <p:spPr>
          <a:xfrm rot="5181087">
            <a:off x="3719736" y="3284984"/>
            <a:ext cx="5256584" cy="50405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11"/>
          <p:cNvSpPr txBox="1"/>
          <p:nvPr>
            <p:ph idx="12" type="sldNum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lide_base">
  <a:themeElements>
    <a:clrScheme name="Eudat-Color">
      <a:dk1>
        <a:srgbClr val="515151"/>
      </a:dk1>
      <a:lt1>
        <a:srgbClr val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2018-10-03T09:10:11Z</dcterms:created>
  <dc:creator>Enol Fernandez</dc:creator>
</cp:coreProperties>
</file>