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18"/>
  </p:notesMasterIdLst>
  <p:handoutMasterIdLst>
    <p:handoutMasterId r:id="rId19"/>
  </p:handoutMasterIdLst>
  <p:sldIdLst>
    <p:sldId id="280" r:id="rId4"/>
    <p:sldId id="289" r:id="rId5"/>
    <p:sldId id="290" r:id="rId6"/>
    <p:sldId id="291" r:id="rId7"/>
    <p:sldId id="293" r:id="rId8"/>
    <p:sldId id="294" r:id="rId9"/>
    <p:sldId id="292" r:id="rId10"/>
    <p:sldId id="298" r:id="rId11"/>
    <p:sldId id="299" r:id="rId12"/>
    <p:sldId id="300" r:id="rId13"/>
    <p:sldId id="296" r:id="rId14"/>
    <p:sldId id="297" r:id="rId15"/>
    <p:sldId id="295" r:id="rId16"/>
    <p:sldId id="284"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4707" autoAdjust="0"/>
  </p:normalViewPr>
  <p:slideViewPr>
    <p:cSldViewPr showGuides="1">
      <p:cViewPr varScale="1">
        <p:scale>
          <a:sx n="118" d="100"/>
          <a:sy n="118" d="100"/>
        </p:scale>
        <p:origin x="-1776"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2015.05.21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‹nr›</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2015.05.21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‹nr›</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theme" Target="../theme/theme2.xm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r>
              <a:rPr lang="en-GB" noProof="0" dirty="0" smtClean="0"/>
              <a:t>EGI Open Data Platform</a:t>
            </a:r>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r>
              <a:rPr lang="en-GB" noProof="0" dirty="0" err="1" smtClean="0"/>
              <a:t>Visi</a:t>
            </a:r>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‹nr›</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Insert footer here</a:t>
            </a:r>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2015.05.21</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7411" y="3643200"/>
            <a:ext cx="5689178" cy="1297968"/>
          </a:xfrm>
        </p:spPr>
        <p:txBody>
          <a:bodyPr/>
          <a:lstStyle/>
          <a:p>
            <a:r>
              <a:rPr lang="en-GB" dirty="0" smtClean="0"/>
              <a:t>Cyfronet AGH</a:t>
            </a:r>
          </a:p>
          <a:p>
            <a:r>
              <a:rPr lang="en-GB" dirty="0" smtClean="0"/>
              <a:t>VT-</a:t>
            </a:r>
            <a:r>
              <a:rPr lang="en-GB" dirty="0" err="1" smtClean="0"/>
              <a:t>FedData</a:t>
            </a:r>
            <a:endParaRPr lang="en-GB" dirty="0"/>
          </a:p>
        </p:txBody>
      </p:sp>
      <p:sp>
        <p:nvSpPr>
          <p:cNvPr id="3" name="Title 2"/>
          <p:cNvSpPr>
            <a:spLocks noGrp="1"/>
          </p:cNvSpPr>
          <p:nvPr>
            <p:ph type="ctrTitle"/>
          </p:nvPr>
        </p:nvSpPr>
        <p:spPr/>
        <p:txBody>
          <a:bodyPr/>
          <a:lstStyle/>
          <a:p>
            <a:r>
              <a:rPr lang="en-GB" dirty="0" smtClean="0"/>
              <a:t>Federated Data </a:t>
            </a:r>
            <a:r>
              <a:rPr lang="en-GB" dirty="0" err="1" smtClean="0"/>
              <a:t>Testbed</a:t>
            </a:r>
            <a:endParaRPr lang="en-GB" dirty="0"/>
          </a:p>
        </p:txBody>
      </p:sp>
      <p:sp>
        <p:nvSpPr>
          <p:cNvPr id="4" name="Subtitle 3"/>
          <p:cNvSpPr>
            <a:spLocks noGrp="1"/>
          </p:cNvSpPr>
          <p:nvPr>
            <p:ph type="subTitle" idx="1"/>
          </p:nvPr>
        </p:nvSpPr>
        <p:spPr>
          <a:xfrm>
            <a:off x="1403648" y="3140968"/>
            <a:ext cx="6400800" cy="504056"/>
          </a:xfrm>
        </p:spPr>
        <p:txBody>
          <a:bodyPr/>
          <a:lstStyle/>
          <a:p>
            <a:r>
              <a:rPr lang="en-GB" dirty="0" smtClean="0"/>
              <a:t>Lukasz Dutka</a:t>
            </a:r>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Requirements</a:t>
            </a:r>
            <a:endParaRPr lang="en-GB" dirty="0"/>
          </a:p>
        </p:txBody>
      </p:sp>
      <p:sp>
        <p:nvSpPr>
          <p:cNvPr id="3" name="Symbol zastępczy zawartości 2"/>
          <p:cNvSpPr>
            <a:spLocks noGrp="1"/>
          </p:cNvSpPr>
          <p:nvPr>
            <p:ph sz="half" idx="2"/>
          </p:nvPr>
        </p:nvSpPr>
        <p:spPr/>
        <p:txBody>
          <a:bodyPr/>
          <a:lstStyle/>
          <a:p>
            <a:r>
              <a:rPr lang="en-GB" dirty="0"/>
              <a:t>PERFORMANCE. Being able to work at throughput 1GB/s per node (for image service nodes, throughput between the node and the storage</a:t>
            </a:r>
            <a:r>
              <a:rPr lang="en-GB" dirty="0" smtClean="0"/>
              <a:t>)</a:t>
            </a:r>
            <a:endParaRPr lang="en-GB" dirty="0"/>
          </a:p>
          <a:p>
            <a:r>
              <a:rPr lang="en-GB" dirty="0"/>
              <a:t>STORAGE CAPABILITIES</a:t>
            </a:r>
          </a:p>
          <a:p>
            <a:pPr lvl="1"/>
            <a:r>
              <a:rPr lang="en-GB" dirty="0"/>
              <a:t>files at size up to 10TB</a:t>
            </a:r>
          </a:p>
          <a:p>
            <a:pPr lvl="1"/>
            <a:r>
              <a:rPr lang="en-GB" dirty="0" smtClean="0"/>
              <a:t>POSIX </a:t>
            </a:r>
            <a:r>
              <a:rPr lang="en-GB" dirty="0"/>
              <a:t>access to data</a:t>
            </a:r>
          </a:p>
          <a:p>
            <a:r>
              <a:rPr lang="en-GB" dirty="0"/>
              <a:t>CO-LOCATION. </a:t>
            </a:r>
            <a:r>
              <a:rPr lang="en-GB" dirty="0" err="1" smtClean="0"/>
              <a:t>CPUclose</a:t>
            </a:r>
            <a:r>
              <a:rPr lang="en-GB" dirty="0" smtClean="0"/>
              <a:t> </a:t>
            </a:r>
            <a:r>
              <a:rPr lang="en-GB" dirty="0"/>
              <a:t>to data </a:t>
            </a:r>
          </a:p>
          <a:p>
            <a:endParaRPr lang="en-GB"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724498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Metrics of Success</a:t>
            </a:r>
            <a:endParaRPr lang="en-GB" dirty="0"/>
          </a:p>
        </p:txBody>
      </p:sp>
      <p:sp>
        <p:nvSpPr>
          <p:cNvPr id="3" name="Symbol zastępczy zawartości 2"/>
          <p:cNvSpPr>
            <a:spLocks noGrp="1"/>
          </p:cNvSpPr>
          <p:nvPr>
            <p:ph sz="half" idx="2"/>
          </p:nvPr>
        </p:nvSpPr>
        <p:spPr/>
        <p:txBody>
          <a:bodyPr/>
          <a:lstStyle/>
          <a:p>
            <a:r>
              <a:rPr lang="en-GB" sz="2000" dirty="0"/>
              <a:t>simplicity of bringing up another active repository</a:t>
            </a:r>
          </a:p>
          <a:p>
            <a:r>
              <a:rPr lang="en-GB" sz="2000" dirty="0"/>
              <a:t>simplicity of the process transferring data to the active repository site (UC1)</a:t>
            </a:r>
          </a:p>
          <a:p>
            <a:r>
              <a:rPr lang="en-GB" sz="2000" dirty="0"/>
              <a:t>flexibility of accessing the same data by multiple scientists including intra groups access (UC3) </a:t>
            </a:r>
          </a:p>
          <a:p>
            <a:r>
              <a:rPr lang="en-GB" sz="2000" dirty="0"/>
              <a:t>decentralization of resource management. There are many collaborating groups but they remain independent. The system should be flexible to allow independently gain resources by those groups and still provide some integration level.  </a:t>
            </a:r>
          </a:p>
          <a:p>
            <a:r>
              <a:rPr lang="en-GB" sz="2000" dirty="0"/>
              <a:t>simplicity of the access control (UC5)</a:t>
            </a:r>
          </a:p>
          <a:p>
            <a:endParaRPr lang="en-GB" sz="2000"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1591329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Metrics </a:t>
            </a:r>
            <a:r>
              <a:rPr lang="en-GB" dirty="0" smtClean="0"/>
              <a:t>of Success</a:t>
            </a:r>
            <a:endParaRPr lang="en-GB" dirty="0"/>
          </a:p>
        </p:txBody>
      </p:sp>
      <p:sp>
        <p:nvSpPr>
          <p:cNvPr id="3" name="Symbol zastępczy zawartości 2"/>
          <p:cNvSpPr>
            <a:spLocks noGrp="1"/>
          </p:cNvSpPr>
          <p:nvPr>
            <p:ph sz="half" idx="2"/>
          </p:nvPr>
        </p:nvSpPr>
        <p:spPr/>
        <p:txBody>
          <a:bodyPr/>
          <a:lstStyle/>
          <a:p>
            <a:r>
              <a:rPr lang="en-GB" sz="2000" dirty="0"/>
              <a:t>scalability of processing through load distribution/brokering, it should be easy (maybe automatic), instantiation of new processing units based on the traffic to active repositories. (UC2)</a:t>
            </a:r>
          </a:p>
          <a:p>
            <a:r>
              <a:rPr lang="en-GB" sz="2000" dirty="0"/>
              <a:t>how difficult distribution/upgrading of the application software onto the environment will be. </a:t>
            </a:r>
            <a:r>
              <a:rPr lang="en-GB" sz="2000" dirty="0" err="1"/>
              <a:t>Docker</a:t>
            </a:r>
            <a:r>
              <a:rPr lang="en-GB" sz="2000" dirty="0"/>
              <a:t> approach is under HBP investigation now. </a:t>
            </a:r>
          </a:p>
          <a:p>
            <a:r>
              <a:rPr lang="en-GB" sz="2000" dirty="0"/>
              <a:t>support for persistent identification (DOI and persistence life cycle approaches) (UC4)</a:t>
            </a:r>
          </a:p>
          <a:p>
            <a:r>
              <a:rPr lang="en-GB" sz="2000" dirty="0"/>
              <a:t>process of migration data between active repositories if needed, that might be limited </a:t>
            </a:r>
          </a:p>
          <a:p>
            <a:endParaRPr lang="en-GB" sz="2000"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2514045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smtClean="0"/>
              <a:t>Testbed</a:t>
            </a:r>
            <a:r>
              <a:rPr lang="en-GB" dirty="0" smtClean="0"/>
              <a:t> for HBP plan for </a:t>
            </a:r>
            <a:r>
              <a:rPr lang="en-GB" dirty="0" smtClean="0"/>
              <a:t>4-6 </a:t>
            </a:r>
            <a:r>
              <a:rPr lang="en-GB" dirty="0" smtClean="0"/>
              <a:t>months</a:t>
            </a:r>
            <a:endParaRPr lang="en-GB" dirty="0"/>
          </a:p>
        </p:txBody>
      </p:sp>
      <p:sp>
        <p:nvSpPr>
          <p:cNvPr id="3" name="Symbol zastępczy zawartości 2"/>
          <p:cNvSpPr>
            <a:spLocks noGrp="1"/>
          </p:cNvSpPr>
          <p:nvPr>
            <p:ph sz="half" idx="2"/>
          </p:nvPr>
        </p:nvSpPr>
        <p:spPr/>
        <p:txBody>
          <a:bodyPr/>
          <a:lstStyle/>
          <a:p>
            <a:r>
              <a:rPr lang="en-GB" dirty="0" smtClean="0"/>
              <a:t>Finalize Use Case and Requirements document</a:t>
            </a:r>
          </a:p>
          <a:p>
            <a:r>
              <a:rPr lang="en-GB" dirty="0" smtClean="0"/>
              <a:t>Selection of technologies potentially matching requirements</a:t>
            </a:r>
          </a:p>
          <a:p>
            <a:r>
              <a:rPr lang="en-GB" dirty="0" smtClean="0"/>
              <a:t>List of test cases</a:t>
            </a:r>
          </a:p>
          <a:p>
            <a:r>
              <a:rPr lang="en-GB" dirty="0" smtClean="0"/>
              <a:t>Basic tests and feedback</a:t>
            </a:r>
          </a:p>
          <a:p>
            <a:r>
              <a:rPr lang="en-GB" dirty="0" smtClean="0"/>
              <a:t>Final tests and feedback</a:t>
            </a:r>
            <a:endParaRPr lang="en-GB"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6889375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Motivation</a:t>
            </a:r>
            <a:endParaRPr lang="en-GB" dirty="0"/>
          </a:p>
        </p:txBody>
      </p:sp>
      <p:sp>
        <p:nvSpPr>
          <p:cNvPr id="7" name="Content Placeholder 6"/>
          <p:cNvSpPr>
            <a:spLocks noGrp="1"/>
          </p:cNvSpPr>
          <p:nvPr>
            <p:ph sz="half" idx="2"/>
          </p:nvPr>
        </p:nvSpPr>
        <p:spPr/>
        <p:txBody>
          <a:bodyPr/>
          <a:lstStyle/>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Provide distributed environment for testing and experimenting with distributed data access and management tools available in EGI. </a:t>
            </a:r>
            <a:endParaRPr lang="en-GB" dirty="0"/>
          </a:p>
        </p:txBody>
      </p:sp>
      <p:sp>
        <p:nvSpPr>
          <p:cNvPr id="5" name="Footer Placeholder 4"/>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7425795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smtClean="0"/>
              <a:t>Testbed</a:t>
            </a:r>
            <a:endParaRPr lang="en-GB" dirty="0"/>
          </a:p>
        </p:txBody>
      </p:sp>
      <p:pic>
        <p:nvPicPr>
          <p:cNvPr id="5" name="Symbol zastępczy zawartości 4" descr="Europe_countries_map_en_2.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76" t="19805" r="37223" b="4051"/>
          <a:stretch/>
        </p:blipFill>
        <p:spPr>
          <a:xfrm>
            <a:off x="367035" y="1169457"/>
            <a:ext cx="5371093" cy="5216877"/>
          </a:xfrm>
        </p:spPr>
      </p:pic>
      <p:sp>
        <p:nvSpPr>
          <p:cNvPr id="4" name="Symbol zastępczy stopki 3"/>
          <p:cNvSpPr>
            <a:spLocks noGrp="1"/>
          </p:cNvSpPr>
          <p:nvPr>
            <p:ph type="ftr" sz="quarter" idx="11"/>
          </p:nvPr>
        </p:nvSpPr>
        <p:spPr/>
        <p:txBody>
          <a:bodyPr/>
          <a:lstStyle/>
          <a:p>
            <a:r>
              <a:rPr lang="en-GB" smtClean="0"/>
              <a:t>Insert footer here</a:t>
            </a:r>
            <a:endParaRPr lang="en-GB" dirty="0"/>
          </a:p>
        </p:txBody>
      </p:sp>
      <p:sp>
        <p:nvSpPr>
          <p:cNvPr id="7" name="PoleTekstowe 6"/>
          <p:cNvSpPr txBox="1"/>
          <p:nvPr/>
        </p:nvSpPr>
        <p:spPr>
          <a:xfrm>
            <a:off x="6012160" y="1340768"/>
            <a:ext cx="2880320" cy="3416320"/>
          </a:xfrm>
          <a:prstGeom prst="rect">
            <a:avLst/>
          </a:prstGeom>
          <a:noFill/>
        </p:spPr>
        <p:txBody>
          <a:bodyPr wrap="square" rtlCol="0">
            <a:spAutoFit/>
          </a:bodyPr>
          <a:lstStyle/>
          <a:p>
            <a:r>
              <a:rPr lang="en-GB" dirty="0" smtClean="0"/>
              <a:t>CESGA – Spain</a:t>
            </a:r>
          </a:p>
          <a:p>
            <a:r>
              <a:rPr lang="en-GB" dirty="0" smtClean="0"/>
              <a:t>CERN </a:t>
            </a:r>
            <a:r>
              <a:rPr lang="en-GB" dirty="0"/>
              <a:t> – </a:t>
            </a:r>
            <a:r>
              <a:rPr lang="en-GB" dirty="0" smtClean="0"/>
              <a:t> Switzerland</a:t>
            </a:r>
            <a:endParaRPr lang="en-GB" dirty="0"/>
          </a:p>
          <a:p>
            <a:r>
              <a:rPr lang="en-GB" dirty="0"/>
              <a:t>CRNS  –  </a:t>
            </a:r>
            <a:r>
              <a:rPr lang="en-GB" dirty="0" smtClean="0"/>
              <a:t>France</a:t>
            </a:r>
          </a:p>
          <a:p>
            <a:r>
              <a:rPr lang="en-GB" dirty="0" smtClean="0"/>
              <a:t>CSIC-IFCA   –  Spain</a:t>
            </a:r>
          </a:p>
          <a:p>
            <a:r>
              <a:rPr lang="en-GB" dirty="0" smtClean="0"/>
              <a:t>CYFRONET  </a:t>
            </a:r>
            <a:r>
              <a:rPr lang="en-GB" dirty="0"/>
              <a:t>– </a:t>
            </a:r>
            <a:r>
              <a:rPr lang="en-GB" dirty="0" smtClean="0"/>
              <a:t> Poland</a:t>
            </a:r>
            <a:endParaRPr lang="en-GB" dirty="0"/>
          </a:p>
          <a:p>
            <a:r>
              <a:rPr lang="en-GB" dirty="0" smtClean="0"/>
              <a:t>DESY </a:t>
            </a:r>
            <a:r>
              <a:rPr lang="en-GB" dirty="0"/>
              <a:t>– </a:t>
            </a:r>
            <a:r>
              <a:rPr lang="en-GB" dirty="0" smtClean="0"/>
              <a:t>Germany</a:t>
            </a:r>
            <a:endParaRPr lang="en-GB" dirty="0"/>
          </a:p>
          <a:p>
            <a:r>
              <a:rPr lang="en-GB" dirty="0" smtClean="0"/>
              <a:t>GWDG </a:t>
            </a:r>
            <a:r>
              <a:rPr lang="en-GB" dirty="0"/>
              <a:t>– </a:t>
            </a:r>
            <a:r>
              <a:rPr lang="en-GB" dirty="0" smtClean="0"/>
              <a:t>Germany</a:t>
            </a:r>
            <a:endParaRPr lang="en-GB" dirty="0"/>
          </a:p>
          <a:p>
            <a:r>
              <a:rPr lang="en-GB" dirty="0" smtClean="0"/>
              <a:t>GRNET – Greece</a:t>
            </a:r>
            <a:endParaRPr lang="en-GB" dirty="0"/>
          </a:p>
          <a:p>
            <a:r>
              <a:rPr lang="en-GB" dirty="0" smtClean="0"/>
              <a:t>INFN</a:t>
            </a:r>
            <a:r>
              <a:rPr lang="en-GB" dirty="0"/>
              <a:t>-</a:t>
            </a:r>
            <a:r>
              <a:rPr lang="en-GB" dirty="0" smtClean="0"/>
              <a:t>Bari </a:t>
            </a:r>
            <a:r>
              <a:rPr lang="en-GB" dirty="0"/>
              <a:t>– </a:t>
            </a:r>
            <a:r>
              <a:rPr lang="en-GB" dirty="0" smtClean="0"/>
              <a:t> Italy</a:t>
            </a:r>
          </a:p>
          <a:p>
            <a:endParaRPr lang="en-GB" dirty="0"/>
          </a:p>
          <a:p>
            <a:r>
              <a:rPr lang="en-GB" dirty="0" smtClean="0"/>
              <a:t>Others soon</a:t>
            </a:r>
            <a:endParaRPr lang="en-GB" dirty="0"/>
          </a:p>
          <a:p>
            <a:endParaRPr lang="en-GB" dirty="0"/>
          </a:p>
        </p:txBody>
      </p:sp>
      <p:pic>
        <p:nvPicPr>
          <p:cNvPr id="8" name="Obraz 7"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4437112"/>
            <a:ext cx="413136" cy="413136"/>
          </a:xfrm>
          <a:prstGeom prst="rect">
            <a:avLst/>
          </a:prstGeom>
        </p:spPr>
      </p:pic>
      <p:pic>
        <p:nvPicPr>
          <p:cNvPr id="9" name="Obraz 8"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293096"/>
            <a:ext cx="413136" cy="413136"/>
          </a:xfrm>
          <a:prstGeom prst="rect">
            <a:avLst/>
          </a:prstGeom>
        </p:spPr>
      </p:pic>
      <p:pic>
        <p:nvPicPr>
          <p:cNvPr id="10" name="Obraz 9"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717032"/>
            <a:ext cx="413136" cy="413136"/>
          </a:xfrm>
          <a:prstGeom prst="rect">
            <a:avLst/>
          </a:prstGeom>
        </p:spPr>
      </p:pic>
      <p:pic>
        <p:nvPicPr>
          <p:cNvPr id="11" name="Obraz 10"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413136" cy="413136"/>
          </a:xfrm>
          <a:prstGeom prst="rect">
            <a:avLst/>
          </a:prstGeom>
        </p:spPr>
      </p:pic>
      <p:pic>
        <p:nvPicPr>
          <p:cNvPr id="12" name="Obraz 11"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005064"/>
            <a:ext cx="413136" cy="413136"/>
          </a:xfrm>
          <a:prstGeom prst="rect">
            <a:avLst/>
          </a:prstGeom>
        </p:spPr>
      </p:pic>
      <p:pic>
        <p:nvPicPr>
          <p:cNvPr id="13" name="Obraz 12"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924944"/>
            <a:ext cx="413136" cy="413136"/>
          </a:xfrm>
          <a:prstGeom prst="rect">
            <a:avLst/>
          </a:prstGeom>
        </p:spPr>
      </p:pic>
      <p:pic>
        <p:nvPicPr>
          <p:cNvPr id="14" name="Obraz 13"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733256"/>
            <a:ext cx="413136" cy="413136"/>
          </a:xfrm>
          <a:prstGeom prst="rect">
            <a:avLst/>
          </a:prstGeom>
        </p:spPr>
      </p:pic>
      <p:pic>
        <p:nvPicPr>
          <p:cNvPr id="15" name="Obraz 14"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5013176"/>
            <a:ext cx="413136" cy="413136"/>
          </a:xfrm>
          <a:prstGeom prst="rect">
            <a:avLst/>
          </a:prstGeom>
        </p:spPr>
      </p:pic>
      <p:pic>
        <p:nvPicPr>
          <p:cNvPr id="16" name="Obraz 15" descr="pi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645024"/>
            <a:ext cx="413136" cy="413136"/>
          </a:xfrm>
          <a:prstGeom prst="rect">
            <a:avLst/>
          </a:prstGeom>
        </p:spPr>
      </p:pic>
    </p:spTree>
    <p:extLst>
      <p:ext uri="{BB962C8B-B14F-4D97-AF65-F5344CB8AC3E}">
        <p14:creationId xmlns:p14="http://schemas.microsoft.com/office/powerpoint/2010/main" val="12145231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Federated Solutions</a:t>
            </a:r>
            <a:endParaRPr lang="en-GB" dirty="0"/>
          </a:p>
        </p:txBody>
      </p:sp>
      <p:sp>
        <p:nvSpPr>
          <p:cNvPr id="3" name="Symbol zastępczy zawartości 2"/>
          <p:cNvSpPr>
            <a:spLocks noGrp="1"/>
          </p:cNvSpPr>
          <p:nvPr>
            <p:ph sz="half" idx="2"/>
          </p:nvPr>
        </p:nvSpPr>
        <p:spPr/>
        <p:txBody>
          <a:bodyPr/>
          <a:lstStyle/>
          <a:p>
            <a:r>
              <a:rPr lang="en-GB" dirty="0"/>
              <a:t>CDMI </a:t>
            </a:r>
            <a:r>
              <a:rPr lang="en-GB" dirty="0" smtClean="0"/>
              <a:t>Gateway (GRNET) </a:t>
            </a:r>
            <a:r>
              <a:rPr lang="en-GB" dirty="0"/>
              <a:t>– </a:t>
            </a:r>
            <a:r>
              <a:rPr lang="en-GB" sz="1800" dirty="0"/>
              <a:t>implementation of CDMI protocol interface for data stored on local POSIX </a:t>
            </a:r>
            <a:r>
              <a:rPr lang="en-GB" sz="1800" dirty="0" err="1"/>
              <a:t>filesystem</a:t>
            </a:r>
            <a:r>
              <a:rPr lang="en-GB" sz="1800" dirty="0"/>
              <a:t>.</a:t>
            </a:r>
          </a:p>
          <a:p>
            <a:r>
              <a:rPr lang="en-GB" dirty="0" err="1"/>
              <a:t>dCache</a:t>
            </a:r>
            <a:r>
              <a:rPr lang="en-GB" dirty="0"/>
              <a:t> </a:t>
            </a:r>
            <a:r>
              <a:rPr lang="en-GB" dirty="0" smtClean="0"/>
              <a:t>(DESY) - </a:t>
            </a:r>
            <a:r>
              <a:rPr lang="en-GB" sz="1800" dirty="0"/>
              <a:t>a system for storing and retrieving huge amounts of data, distributed among a large number of heterogeneous server nodes, under a single virtual </a:t>
            </a:r>
            <a:r>
              <a:rPr lang="en-GB" sz="1800" dirty="0" err="1"/>
              <a:t>filesystem</a:t>
            </a:r>
            <a:r>
              <a:rPr lang="en-GB" sz="1800" dirty="0"/>
              <a:t> tree with a variety of standard access methods. </a:t>
            </a:r>
            <a:r>
              <a:rPr lang="en-GB" sz="1800" dirty="0" err="1"/>
              <a:t>dCache</a:t>
            </a:r>
            <a:r>
              <a:rPr lang="en-GB" sz="1800" dirty="0"/>
              <a:t> provides methods for exchanging data with backend (tertiary) Storage Systems as well as space management, pool attraction, dataset replication, hot spot determination and recovery from disk or node failures. Data in </a:t>
            </a:r>
            <a:r>
              <a:rPr lang="en-GB" sz="1800" dirty="0" err="1"/>
              <a:t>dCache</a:t>
            </a:r>
            <a:r>
              <a:rPr lang="en-GB" sz="1800" dirty="0"/>
              <a:t> can be accessed via NFSv4.1 (</a:t>
            </a:r>
            <a:r>
              <a:rPr lang="en-GB" sz="1800" dirty="0" err="1"/>
              <a:t>pNFS</a:t>
            </a:r>
            <a:r>
              <a:rPr lang="en-GB" sz="1800" dirty="0"/>
              <a:t>) as well as through </a:t>
            </a:r>
            <a:r>
              <a:rPr lang="en-GB" sz="1800" dirty="0" err="1"/>
              <a:t>WebDav</a:t>
            </a:r>
            <a:r>
              <a:rPr lang="en-GB" sz="1800" dirty="0" smtClean="0"/>
              <a:t>.</a:t>
            </a:r>
            <a:endParaRPr lang="en-GB" dirty="0" smtClean="0"/>
          </a:p>
          <a:p>
            <a:r>
              <a:rPr lang="en-GB" dirty="0" err="1" smtClean="0"/>
              <a:t>DynaFed</a:t>
            </a:r>
            <a:r>
              <a:rPr lang="en-GB" dirty="0" smtClean="0"/>
              <a:t> (CERN) - </a:t>
            </a:r>
            <a:r>
              <a:rPr lang="en-GB" sz="1800" dirty="0" smtClean="0"/>
              <a:t>aggregate </a:t>
            </a:r>
            <a:r>
              <a:rPr lang="en-GB" sz="1800" dirty="0"/>
              <a:t>storage and metadata farms exposing standard </a:t>
            </a:r>
            <a:r>
              <a:rPr lang="en-GB" sz="1800" dirty="0" smtClean="0"/>
              <a:t>protocols </a:t>
            </a:r>
            <a:r>
              <a:rPr lang="en-GB" sz="1800" dirty="0"/>
              <a:t>that support redirections and WAN data access, making they behave as a unique system, building the illusion of a unique namespace from a set of distinct endpoints, being able to accommodate also explicit, catalogue-based indexing</a:t>
            </a:r>
            <a:r>
              <a:rPr lang="en-GB" sz="1800" dirty="0" smtClean="0"/>
              <a:t>.</a:t>
            </a:r>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421694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Federated </a:t>
            </a:r>
            <a:r>
              <a:rPr lang="en-GB" dirty="0" smtClean="0"/>
              <a:t>Solutions cont’d</a:t>
            </a:r>
            <a:endParaRPr lang="en-GB" dirty="0"/>
          </a:p>
        </p:txBody>
      </p:sp>
      <p:sp>
        <p:nvSpPr>
          <p:cNvPr id="3" name="Symbol zastępczy zawartości 2"/>
          <p:cNvSpPr>
            <a:spLocks noGrp="1"/>
          </p:cNvSpPr>
          <p:nvPr>
            <p:ph sz="half" idx="2"/>
          </p:nvPr>
        </p:nvSpPr>
        <p:spPr/>
        <p:txBody>
          <a:bodyPr/>
          <a:lstStyle/>
          <a:p>
            <a:r>
              <a:rPr lang="en-GB" dirty="0" smtClean="0"/>
              <a:t>FTS (CERN) - </a:t>
            </a:r>
            <a:r>
              <a:rPr lang="en-GB" sz="1800" dirty="0" smtClean="0"/>
              <a:t>The File Transfer Service (FTS) is the lowest-level data movement service defined in the </a:t>
            </a:r>
            <a:r>
              <a:rPr lang="en-GB" sz="1800" dirty="0" err="1" smtClean="0"/>
              <a:t>gLite</a:t>
            </a:r>
            <a:r>
              <a:rPr lang="en-GB" sz="1800" dirty="0" smtClean="0"/>
              <a:t> architecture. It is responsible for moving sets of files from one site to another, allowing participating sites to control the network resource usage. It is designed for point to point movement of physical files. The FTS has dedicated interfaces for managing the network resource and to display statistics of on-going transfers. Optionally, the FTS supports Logical File Names (LFNs), i.e. is able to provide catalogue lookup and registration.</a:t>
            </a:r>
            <a:endParaRPr lang="en-GB" sz="1800" dirty="0"/>
          </a:p>
          <a:p>
            <a:r>
              <a:rPr lang="en-GB" dirty="0" err="1"/>
              <a:t>iRODS</a:t>
            </a:r>
            <a:r>
              <a:rPr lang="en-GB" dirty="0"/>
              <a:t> </a:t>
            </a:r>
            <a:r>
              <a:rPr lang="en-GB" dirty="0" smtClean="0"/>
              <a:t>(CRNS) - </a:t>
            </a:r>
            <a:r>
              <a:rPr lang="en-GB" sz="1800" dirty="0"/>
              <a:t>data management software, it virtualizes data storage resources, so users can take control of their data, regardless of where and on what device the data is stored. As data volumes grow and data services become more complex, </a:t>
            </a:r>
            <a:r>
              <a:rPr lang="en-GB" sz="1800" dirty="0" err="1"/>
              <a:t>iRODS</a:t>
            </a:r>
            <a:r>
              <a:rPr lang="en-GB" sz="1800" dirty="0"/>
              <a:t> is increasingly important in data management. Plug-in support for </a:t>
            </a:r>
            <a:r>
              <a:rPr lang="en-GB" sz="1800" dirty="0" err="1"/>
              <a:t>microservices</a:t>
            </a:r>
            <a:r>
              <a:rPr lang="en-GB" sz="1800" dirty="0"/>
              <a:t>, storage resources, drivers, and databases; and extensive documentation, training and support services.</a:t>
            </a:r>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222523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Federated Solutions cont’d</a:t>
            </a:r>
          </a:p>
        </p:txBody>
      </p:sp>
      <p:sp>
        <p:nvSpPr>
          <p:cNvPr id="3" name="Symbol zastępczy zawartości 2"/>
          <p:cNvSpPr>
            <a:spLocks noGrp="1"/>
          </p:cNvSpPr>
          <p:nvPr>
            <p:ph sz="half" idx="2"/>
          </p:nvPr>
        </p:nvSpPr>
        <p:spPr/>
        <p:txBody>
          <a:bodyPr/>
          <a:lstStyle/>
          <a:p>
            <a:endParaRPr lang="en-GB" sz="1800" dirty="0" smtClean="0"/>
          </a:p>
          <a:p>
            <a:pPr marL="0" indent="0">
              <a:buNone/>
            </a:pPr>
            <a:endParaRPr lang="en-GB" sz="1800" dirty="0"/>
          </a:p>
          <a:p>
            <a:r>
              <a:rPr lang="en-GB" dirty="0" smtClean="0"/>
              <a:t>Onedata (CYFRONET)</a:t>
            </a:r>
            <a:r>
              <a:rPr lang="en-GB" sz="1800" dirty="0" smtClean="0"/>
              <a:t> - </a:t>
            </a:r>
            <a:r>
              <a:rPr lang="en-GB" sz="1800" dirty="0"/>
              <a:t>a data storage solution for easy and unified access to your distributed data.  Onedata hides system complexity providing a global </a:t>
            </a:r>
            <a:r>
              <a:rPr lang="en-GB" sz="1800" dirty="0" err="1"/>
              <a:t>filesystem</a:t>
            </a:r>
            <a:r>
              <a:rPr lang="en-GB" sz="1800" dirty="0"/>
              <a:t>-like view of data accessible from everywhere - your laptop, server, cluster, cloud or grid.  Onedata allows for easy team cooperation by controlled accessing of common data. It is designed and implemented in a secure, efficient manner with performance issues being of prime concern</a:t>
            </a:r>
            <a:r>
              <a:rPr lang="en-GB" sz="1800" dirty="0" smtClean="0"/>
              <a:t>. It supports data migration between sites by </a:t>
            </a:r>
            <a:r>
              <a:rPr lang="en-GB" sz="1800" dirty="0"/>
              <a:t>using our parallel data transfer method allowing for partial file transfers and for transfer prioritization. </a:t>
            </a:r>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331412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Underlying Technologies</a:t>
            </a:r>
            <a:endParaRPr lang="en-GB" dirty="0"/>
          </a:p>
        </p:txBody>
      </p:sp>
      <p:sp>
        <p:nvSpPr>
          <p:cNvPr id="3" name="Symbol zastępczy zawartości 2"/>
          <p:cNvSpPr>
            <a:spLocks noGrp="1"/>
          </p:cNvSpPr>
          <p:nvPr>
            <p:ph sz="half" idx="2"/>
          </p:nvPr>
        </p:nvSpPr>
        <p:spPr/>
        <p:txBody>
          <a:bodyPr/>
          <a:lstStyle/>
          <a:p>
            <a:r>
              <a:rPr lang="en-GB" dirty="0"/>
              <a:t>CEPH (S3, </a:t>
            </a:r>
            <a:r>
              <a:rPr lang="en-GB" dirty="0" smtClean="0"/>
              <a:t>Block Storage)</a:t>
            </a:r>
            <a:endParaRPr lang="en-GB" dirty="0"/>
          </a:p>
          <a:p>
            <a:r>
              <a:rPr lang="en-GB" dirty="0"/>
              <a:t>Swift (S3)</a:t>
            </a:r>
          </a:p>
          <a:p>
            <a:r>
              <a:rPr lang="en-GB" dirty="0"/>
              <a:t>Lustre (POSIX)</a:t>
            </a:r>
          </a:p>
          <a:p>
            <a:r>
              <a:rPr lang="en-GB" dirty="0"/>
              <a:t>GPFS (POSIX)</a:t>
            </a:r>
            <a:endParaRPr lang="en-GB" dirty="0" smtClean="0"/>
          </a:p>
          <a:p>
            <a:r>
              <a:rPr lang="en-GB" dirty="0" smtClean="0"/>
              <a:t>NFSv.4 (POSIX)</a:t>
            </a:r>
            <a:endParaRPr lang="en-GB"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686429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Understanding Deployment</a:t>
            </a:r>
            <a:endParaRPr lang="en-GB" dirty="0"/>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pic>
        <p:nvPicPr>
          <p:cNvPr id="20" name="Obraz 19" descr="Human Brain Testbed Deploym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908720"/>
            <a:ext cx="7488832" cy="5435519"/>
          </a:xfrm>
          <a:prstGeom prst="rect">
            <a:avLst/>
          </a:prstGeom>
        </p:spPr>
      </p:pic>
      <p:sp>
        <p:nvSpPr>
          <p:cNvPr id="21" name="Strzałka w prawo 20"/>
          <p:cNvSpPr/>
          <p:nvPr/>
        </p:nvSpPr>
        <p:spPr>
          <a:xfrm rot="19474711">
            <a:off x="2433083" y="4267811"/>
            <a:ext cx="122413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trzałka w prawo 24"/>
          <p:cNvSpPr/>
          <p:nvPr/>
        </p:nvSpPr>
        <p:spPr>
          <a:xfrm rot="13339057">
            <a:off x="5925388" y="4244971"/>
            <a:ext cx="122413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trzałka w prawo 25"/>
          <p:cNvSpPr/>
          <p:nvPr/>
        </p:nvSpPr>
        <p:spPr>
          <a:xfrm rot="12334178">
            <a:off x="2542450" y="1954403"/>
            <a:ext cx="122413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Strzałka w prawo 26"/>
          <p:cNvSpPr/>
          <p:nvPr/>
        </p:nvSpPr>
        <p:spPr>
          <a:xfrm rot="1414939">
            <a:off x="6245606" y="3049136"/>
            <a:ext cx="122413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236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Identified Use cases</a:t>
            </a:r>
            <a:endParaRPr lang="en-GB" dirty="0"/>
          </a:p>
        </p:txBody>
      </p:sp>
      <p:sp>
        <p:nvSpPr>
          <p:cNvPr id="3" name="Symbol zastępczy zawartości 2"/>
          <p:cNvSpPr>
            <a:spLocks noGrp="1"/>
          </p:cNvSpPr>
          <p:nvPr>
            <p:ph sz="half" idx="2"/>
          </p:nvPr>
        </p:nvSpPr>
        <p:spPr/>
        <p:txBody>
          <a:bodyPr/>
          <a:lstStyle/>
          <a:p>
            <a:r>
              <a:rPr lang="en-GB" dirty="0" smtClean="0"/>
              <a:t>UC1 Brain Scan Creation</a:t>
            </a:r>
          </a:p>
          <a:p>
            <a:r>
              <a:rPr lang="en-GB" dirty="0"/>
              <a:t>UC2 Remote interactive </a:t>
            </a:r>
            <a:r>
              <a:rPr lang="en-GB" dirty="0" err="1"/>
              <a:t>multiresolution</a:t>
            </a:r>
            <a:r>
              <a:rPr lang="en-GB" dirty="0"/>
              <a:t> visualization of large volumetric </a:t>
            </a:r>
            <a:r>
              <a:rPr lang="en-GB" dirty="0" smtClean="0"/>
              <a:t>datasets</a:t>
            </a:r>
          </a:p>
          <a:p>
            <a:r>
              <a:rPr lang="en-GB" dirty="0"/>
              <a:t>UC3: Feature extraction and analysis of large volumetric </a:t>
            </a:r>
            <a:r>
              <a:rPr lang="en-GB" dirty="0" smtClean="0"/>
              <a:t>datasets</a:t>
            </a:r>
          </a:p>
          <a:p>
            <a:r>
              <a:rPr lang="en-GB" dirty="0"/>
              <a:t>UC4: Publication and citation of </a:t>
            </a:r>
            <a:r>
              <a:rPr lang="en-GB" dirty="0" smtClean="0"/>
              <a:t>data</a:t>
            </a:r>
          </a:p>
          <a:p>
            <a:r>
              <a:rPr lang="en-GB" dirty="0"/>
              <a:t>UC5: Management of Access Control Rights</a:t>
            </a:r>
          </a:p>
        </p:txBody>
      </p:sp>
      <p:sp>
        <p:nvSpPr>
          <p:cNvPr id="4" name="Symbol zastępczy stopki 3"/>
          <p:cNvSpPr>
            <a:spLocks noGrp="1"/>
          </p:cNvSpPr>
          <p:nvPr>
            <p:ph type="ftr" sz="quarter" idx="11"/>
          </p:nvPr>
        </p:nvSpPr>
        <p:spPr/>
        <p:txBody>
          <a:bodyPr/>
          <a:lstStyle/>
          <a:p>
            <a:r>
              <a:rPr lang="en-GB" smtClean="0"/>
              <a:t>Insert footer here</a:t>
            </a:r>
            <a:endParaRPr lang="en-GB" dirty="0"/>
          </a:p>
        </p:txBody>
      </p:sp>
    </p:spTree>
    <p:extLst>
      <p:ext uri="{BB962C8B-B14F-4D97-AF65-F5344CB8AC3E}">
        <p14:creationId xmlns:p14="http://schemas.microsoft.com/office/powerpoint/2010/main" val="39963721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BP Federated Testbe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HBP Federated Testbed.potx</Template>
  <TotalTime>1281</TotalTime>
  <Words>881</Words>
  <Application>Microsoft Macintosh PowerPoint</Application>
  <PresentationFormat>Pokaz na ekranie (4:3)</PresentationFormat>
  <Paragraphs>80</Paragraphs>
  <Slides>14</Slides>
  <Notes>0</Notes>
  <HiddenSlides>0</HiddenSlides>
  <MMClips>0</MMClips>
  <ScaleCrop>false</ScaleCrop>
  <HeadingPairs>
    <vt:vector size="4" baseType="variant">
      <vt:variant>
        <vt:lpstr>Motyw</vt:lpstr>
      </vt:variant>
      <vt:variant>
        <vt:i4>3</vt:i4>
      </vt:variant>
      <vt:variant>
        <vt:lpstr>Tytuły slajdów</vt:lpstr>
      </vt:variant>
      <vt:variant>
        <vt:i4>14</vt:i4>
      </vt:variant>
    </vt:vector>
  </HeadingPairs>
  <TitlesOfParts>
    <vt:vector size="17" baseType="lpstr">
      <vt:lpstr>HBP Federated Testbed</vt:lpstr>
      <vt:lpstr>EGI Powerpoint Presentation (body)</vt:lpstr>
      <vt:lpstr>EGI Powerpoint Presentation (closing)</vt:lpstr>
      <vt:lpstr>Federated Data Testbed</vt:lpstr>
      <vt:lpstr>Motivation</vt:lpstr>
      <vt:lpstr>Testbed</vt:lpstr>
      <vt:lpstr>Federated Solutions</vt:lpstr>
      <vt:lpstr>Federated Solutions cont’d</vt:lpstr>
      <vt:lpstr>Federated Solutions cont’d</vt:lpstr>
      <vt:lpstr>Underlying Technologies</vt:lpstr>
      <vt:lpstr>Understanding Deployment</vt:lpstr>
      <vt:lpstr>Identified Use cases</vt:lpstr>
      <vt:lpstr>Requirements</vt:lpstr>
      <vt:lpstr>Metrics of Success</vt:lpstr>
      <vt:lpstr>Metrics of Success</vt:lpstr>
      <vt:lpstr>Testbed for HBP plan for 4-6 months</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Łukasz Dutka</cp:lastModifiedBy>
  <cp:revision>129</cp:revision>
  <dcterms:created xsi:type="dcterms:W3CDTF">2015-05-07T09:24:15Z</dcterms:created>
  <dcterms:modified xsi:type="dcterms:W3CDTF">2015-05-21T15:13:27Z</dcterms:modified>
</cp:coreProperties>
</file>