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2"/>
  </p:notesMasterIdLst>
  <p:sldIdLst>
    <p:sldId id="283" r:id="rId5"/>
    <p:sldId id="296" r:id="rId6"/>
    <p:sldId id="292" r:id="rId7"/>
    <p:sldId id="301" r:id="rId8"/>
    <p:sldId id="294" r:id="rId9"/>
    <p:sldId id="289" r:id="rId10"/>
    <p:sldId id="298" r:id="rId11"/>
    <p:sldId id="295" r:id="rId12"/>
    <p:sldId id="302" r:id="rId13"/>
    <p:sldId id="299" r:id="rId14"/>
    <p:sldId id="300" r:id="rId15"/>
    <p:sldId id="311" r:id="rId16"/>
    <p:sldId id="304" r:id="rId17"/>
    <p:sldId id="297" r:id="rId18"/>
    <p:sldId id="306" r:id="rId19"/>
    <p:sldId id="309" r:id="rId20"/>
    <p:sldId id="286" r:id="rId21"/>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ssandra Scicchitano" initials="AS" lastIdx="1" clrIdx="0">
    <p:extLst/>
  </p:cmAuthor>
  <p:cmAuthor id="2" name="Alessandra Scicchitano" initials="AS [2]"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334E"/>
    <a:srgbClr val="F6791C"/>
    <a:srgbClr val="003F5E"/>
    <a:srgbClr val="F57B20"/>
    <a:srgbClr val="F57A1E"/>
    <a:srgbClr val="013F5E"/>
    <a:srgbClr val="003959"/>
    <a:srgbClr val="ED1556"/>
    <a:srgbClr val="003F5D"/>
    <a:srgbClr val="1C4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96" autoAdjust="0"/>
    <p:restoredTop sz="94963"/>
  </p:normalViewPr>
  <p:slideViewPr>
    <p:cSldViewPr snapToGrid="0">
      <p:cViewPr>
        <p:scale>
          <a:sx n="82" d="100"/>
          <a:sy n="82" d="100"/>
        </p:scale>
        <p:origin x="864" y="26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notesMaster" Target="notesMasters/notesMaster1.xml"/><Relationship Id="rId23" Type="http://schemas.openxmlformats.org/officeDocument/2006/relationships/commentAuthors" Target="commentAuthors.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41D8A83-A817-41E3-A602-3B517E18334E}" type="datetimeFigureOut">
              <a:rPr lang="en-GB" smtClean="0"/>
              <a:t>29/09/2016</a:t>
            </a:fld>
            <a:endParaRPr lang="en-GB"/>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9CBC110B-1C27-4A5B-8007-E6BF4BB6C5F7}" type="slidenum">
              <a:rPr lang="en-GB" smtClean="0"/>
              <a:t>‹#›</a:t>
            </a:fld>
            <a:endParaRPr lang="en-GB"/>
          </a:p>
        </p:txBody>
      </p:sp>
    </p:spTree>
    <p:extLst>
      <p:ext uri="{BB962C8B-B14F-4D97-AF65-F5344CB8AC3E}">
        <p14:creationId xmlns:p14="http://schemas.microsoft.com/office/powerpoint/2010/main" val="403172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AARC addresses challenges of interoperability and functional gaps </a:t>
            </a:r>
          </a:p>
          <a:p>
            <a:endParaRPr lang="en-US" dirty="0"/>
          </a:p>
        </p:txBody>
      </p:sp>
      <p:sp>
        <p:nvSpPr>
          <p:cNvPr id="4" name="Slide Number Placeholder 3"/>
          <p:cNvSpPr>
            <a:spLocks noGrp="1"/>
          </p:cNvSpPr>
          <p:nvPr>
            <p:ph type="sldNum" sz="quarter" idx="10"/>
          </p:nvPr>
        </p:nvSpPr>
        <p:spPr/>
        <p:txBody>
          <a:bodyPr/>
          <a:lstStyle/>
          <a:p>
            <a:fld id="{9CBC110B-1C27-4A5B-8007-E6BF4BB6C5F7}" type="slidenum">
              <a:rPr lang="en-GB" smtClean="0"/>
              <a:t>1</a:t>
            </a:fld>
            <a:endParaRPr lang="en-GB"/>
          </a:p>
        </p:txBody>
      </p:sp>
    </p:spTree>
    <p:extLst>
      <p:ext uri="{BB962C8B-B14F-4D97-AF65-F5344CB8AC3E}">
        <p14:creationId xmlns:p14="http://schemas.microsoft.com/office/powerpoint/2010/main" val="1163622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An identity provider publishes data about itself in an </a:t>
            </a:r>
            <a:r>
              <a:rPr lang="en-US" dirty="0" smtClean="0"/>
              <a:t>&lt;</a:t>
            </a:r>
            <a:r>
              <a:rPr lang="en-US" dirty="0" err="1" smtClean="0"/>
              <a:t>md:EntityDescriptor</a:t>
            </a:r>
            <a:r>
              <a:rPr lang="en-US" dirty="0" smtClean="0"/>
              <a:t>&gt;</a:t>
            </a:r>
          </a:p>
          <a:p>
            <a:r>
              <a:rPr lang="en-US" sz="1200" b="0" i="0" kern="1200" dirty="0" smtClean="0">
                <a:solidFill>
                  <a:schemeClr val="tx1"/>
                </a:solidFill>
                <a:effectLst/>
                <a:latin typeface="+mn-lt"/>
                <a:ea typeface="+mn-ea"/>
                <a:cs typeface="+mn-cs"/>
              </a:rPr>
              <a:t>The </a:t>
            </a:r>
            <a:r>
              <a:rPr lang="en-US" sz="1200" b="0" i="0" kern="1200" dirty="0" err="1" smtClean="0">
                <a:solidFill>
                  <a:schemeClr val="tx1"/>
                </a:solidFill>
                <a:effectLst/>
                <a:latin typeface="+mn-lt"/>
                <a:ea typeface="+mn-ea"/>
                <a:cs typeface="+mn-cs"/>
              </a:rPr>
              <a:t>entity</a:t>
            </a:r>
            <a:r>
              <a:rPr lang="en-US" sz="1200" b="0" i="0" kern="1200" baseline="0" dirty="0" err="1" smtClean="0">
                <a:solidFill>
                  <a:schemeClr val="tx1"/>
                </a:solidFill>
                <a:effectLst/>
                <a:latin typeface="+mn-lt"/>
                <a:ea typeface="+mn-ea"/>
                <a:cs typeface="+mn-cs"/>
              </a:rPr>
              <a:t>ID</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attribute is the unique identifier of the identity provider</a:t>
            </a:r>
            <a:endParaRPr lang="en-US" dirty="0"/>
          </a:p>
        </p:txBody>
      </p:sp>
      <p:sp>
        <p:nvSpPr>
          <p:cNvPr id="4" name="Slide Number Placeholder 3"/>
          <p:cNvSpPr>
            <a:spLocks noGrp="1"/>
          </p:cNvSpPr>
          <p:nvPr>
            <p:ph type="sldNum" sz="quarter" idx="10"/>
          </p:nvPr>
        </p:nvSpPr>
        <p:spPr/>
        <p:txBody>
          <a:bodyPr/>
          <a:lstStyle/>
          <a:p>
            <a:fld id="{9CBC110B-1C27-4A5B-8007-E6BF4BB6C5F7}" type="slidenum">
              <a:rPr lang="en-GB" smtClean="0"/>
              <a:t>15</a:t>
            </a:fld>
            <a:endParaRPr lang="en-GB"/>
          </a:p>
        </p:txBody>
      </p:sp>
    </p:spTree>
    <p:extLst>
      <p:ext uri="{BB962C8B-B14F-4D97-AF65-F5344CB8AC3E}">
        <p14:creationId xmlns:p14="http://schemas.microsoft.com/office/powerpoint/2010/main" val="848870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Identity management refers to the policies, processes, and technologies that establish user identities and enforce rules about access to digital resources.</a:t>
            </a:r>
          </a:p>
          <a:p>
            <a:r>
              <a:rPr lang="en-US" dirty="0" smtClean="0"/>
              <a:t>Federated identity management permits to extend this approach across multiple organizations</a:t>
            </a:r>
            <a:r>
              <a:rPr lang="en-US" baseline="0" dirty="0" smtClean="0"/>
              <a:t> so that users belonging to one institutions to access the resources of another one.</a:t>
            </a:r>
            <a:endParaRPr lang="en-US" dirty="0"/>
          </a:p>
        </p:txBody>
      </p:sp>
      <p:sp>
        <p:nvSpPr>
          <p:cNvPr id="4" name="Slide Number Placeholder 3"/>
          <p:cNvSpPr>
            <a:spLocks noGrp="1"/>
          </p:cNvSpPr>
          <p:nvPr>
            <p:ph type="sldNum" sz="quarter" idx="10"/>
          </p:nvPr>
        </p:nvSpPr>
        <p:spPr/>
        <p:txBody>
          <a:bodyPr/>
          <a:lstStyle/>
          <a:p>
            <a:fld id="{9CBC110B-1C27-4A5B-8007-E6BF4BB6C5F7}" type="slidenum">
              <a:rPr lang="en-GB" smtClean="0"/>
              <a:t>3</a:t>
            </a:fld>
            <a:endParaRPr lang="en-GB"/>
          </a:p>
        </p:txBody>
      </p:sp>
    </p:spTree>
    <p:extLst>
      <p:ext uri="{BB962C8B-B14F-4D97-AF65-F5344CB8AC3E}">
        <p14:creationId xmlns:p14="http://schemas.microsoft.com/office/powerpoint/2010/main" val="673639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charset="0"/>
              <a:buNone/>
            </a:pPr>
            <a:r>
              <a:rPr lang="en-US" sz="2400" dirty="0" smtClean="0">
                <a:solidFill>
                  <a:srgbClr val="004360"/>
                </a:solidFill>
              </a:rPr>
              <a:t>The </a:t>
            </a:r>
            <a:r>
              <a:rPr lang="en-US" sz="2400" dirty="0" err="1" smtClean="0">
                <a:solidFill>
                  <a:srgbClr val="004360"/>
                </a:solidFill>
              </a:rPr>
              <a:t>IdP</a:t>
            </a:r>
            <a:r>
              <a:rPr lang="en-US" sz="2400" dirty="0" smtClean="0">
                <a:solidFill>
                  <a:srgbClr val="004360"/>
                </a:solidFill>
              </a:rPr>
              <a:t> is the only party handling the user’s credential</a:t>
            </a:r>
          </a:p>
        </p:txBody>
      </p:sp>
      <p:sp>
        <p:nvSpPr>
          <p:cNvPr id="4" name="Slide Number Placeholder 3"/>
          <p:cNvSpPr>
            <a:spLocks noGrp="1"/>
          </p:cNvSpPr>
          <p:nvPr>
            <p:ph type="sldNum" sz="quarter" idx="10"/>
          </p:nvPr>
        </p:nvSpPr>
        <p:spPr/>
        <p:txBody>
          <a:bodyPr/>
          <a:lstStyle/>
          <a:p>
            <a:fld id="{9CBC110B-1C27-4A5B-8007-E6BF4BB6C5F7}" type="slidenum">
              <a:rPr lang="en-GB" smtClean="0"/>
              <a:t>4</a:t>
            </a:fld>
            <a:endParaRPr lang="en-GB"/>
          </a:p>
        </p:txBody>
      </p:sp>
    </p:spTree>
    <p:extLst>
      <p:ext uri="{BB962C8B-B14F-4D97-AF65-F5344CB8AC3E}">
        <p14:creationId xmlns:p14="http://schemas.microsoft.com/office/powerpoint/2010/main" val="1693702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user wants to login to a web based service</a:t>
            </a:r>
          </a:p>
          <a:p>
            <a:r>
              <a:rPr lang="en-US" sz="1200" b="0" i="0" kern="1200" dirty="0" smtClean="0">
                <a:solidFill>
                  <a:schemeClr val="tx1"/>
                </a:solidFill>
                <a:effectLst/>
                <a:latin typeface="+mn-lt"/>
                <a:ea typeface="+mn-ea"/>
                <a:cs typeface="+mn-cs"/>
              </a:rPr>
              <a:t>the SP redirects the user’s browser to an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together with a request to authenticate. </a:t>
            </a:r>
          </a:p>
          <a:p>
            <a:r>
              <a:rPr lang="en-US" sz="1200" b="0" i="0" kern="1200" dirty="0" smtClean="0">
                <a:solidFill>
                  <a:schemeClr val="tx1"/>
                </a:solidFill>
                <a:effectLst/>
                <a:latin typeface="+mn-lt"/>
                <a:ea typeface="+mn-ea"/>
                <a:cs typeface="+mn-cs"/>
              </a:rPr>
              <a:t>The user then logs in at the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(typically the users’ “home institution”) and the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validates the authentication. </a:t>
            </a:r>
          </a:p>
          <a:p>
            <a:r>
              <a:rPr lang="en-US" sz="1200" b="0" i="0" kern="1200" dirty="0" smtClean="0">
                <a:solidFill>
                  <a:schemeClr val="tx1"/>
                </a:solidFill>
                <a:effectLst/>
                <a:latin typeface="+mn-lt"/>
                <a:ea typeface="+mn-ea"/>
                <a:cs typeface="+mn-cs"/>
              </a:rPr>
              <a:t>the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then redirects the user back to the SP, together with an "assertion" that confirms that often contains additional information (called "attributes") about the user, such as his/her name, e-mail address and relationship with the institute (employee, student, …). The SP can then grant access based on that conformation and the additional attributes it received with it.</a:t>
            </a:r>
          </a:p>
          <a:p>
            <a:r>
              <a:rPr lang="en-US" sz="1200" b="0" i="0" kern="1200" dirty="0" smtClean="0">
                <a:solidFill>
                  <a:schemeClr val="tx1"/>
                </a:solidFill>
                <a:effectLst/>
                <a:latin typeface="+mn-lt"/>
                <a:ea typeface="+mn-ea"/>
                <a:cs typeface="+mn-cs"/>
              </a:rPr>
              <a:t>For security reasons the communication between browser, SP and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is almost always done over HTTPS, rather than plain HTTP. In addition, the assertion that the SP receives from the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after login by the user is signed by the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using a private key to ensure the validity and integrity of the assertion. The public key counterpart of that private key is known by the SP based on an out-of-band exchange and is typically one of the things that needs to be configured when setting up an association between an SP and an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The authentication request from the SP to the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can be signed as well, in which case the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also needs to know the public key of that SP of course.</a:t>
            </a:r>
          </a:p>
          <a:p>
            <a:endParaRPr lang="en-US" dirty="0"/>
          </a:p>
        </p:txBody>
      </p:sp>
      <p:sp>
        <p:nvSpPr>
          <p:cNvPr id="4" name="Slide Number Placeholder 3"/>
          <p:cNvSpPr>
            <a:spLocks noGrp="1"/>
          </p:cNvSpPr>
          <p:nvPr>
            <p:ph type="sldNum" sz="quarter" idx="10"/>
          </p:nvPr>
        </p:nvSpPr>
        <p:spPr/>
        <p:txBody>
          <a:bodyPr/>
          <a:lstStyle/>
          <a:p>
            <a:fld id="{9CBC110B-1C27-4A5B-8007-E6BF4BB6C5F7}" type="slidenum">
              <a:rPr lang="en-GB" smtClean="0"/>
              <a:t>5</a:t>
            </a:fld>
            <a:endParaRPr lang="en-GB"/>
          </a:p>
        </p:txBody>
      </p:sp>
    </p:spTree>
    <p:extLst>
      <p:ext uri="{BB962C8B-B14F-4D97-AF65-F5344CB8AC3E}">
        <p14:creationId xmlns:p14="http://schemas.microsoft.com/office/powerpoint/2010/main" val="1962086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BC110B-1C27-4A5B-8007-E6BF4BB6C5F7}" type="slidenum">
              <a:rPr lang="en-GB" smtClean="0"/>
              <a:t>7</a:t>
            </a:fld>
            <a:endParaRPr lang="en-GB"/>
          </a:p>
        </p:txBody>
      </p:sp>
    </p:spTree>
    <p:extLst>
      <p:ext uri="{BB962C8B-B14F-4D97-AF65-F5344CB8AC3E}">
        <p14:creationId xmlns:p14="http://schemas.microsoft.com/office/powerpoint/2010/main" val="1216348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BC110B-1C27-4A5B-8007-E6BF4BB6C5F7}" type="slidenum">
              <a:rPr lang="en-GB" smtClean="0"/>
              <a:t>8</a:t>
            </a:fld>
            <a:endParaRPr lang="en-GB"/>
          </a:p>
        </p:txBody>
      </p:sp>
    </p:spTree>
    <p:extLst>
      <p:ext uri="{BB962C8B-B14F-4D97-AF65-F5344CB8AC3E}">
        <p14:creationId xmlns:p14="http://schemas.microsoft.com/office/powerpoint/2010/main" val="1918767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770" b="0" i="0" kern="1200" baseline="0" dirty="0" smtClean="0">
                <a:solidFill>
                  <a:schemeClr val="tx1"/>
                </a:solidFill>
                <a:effectLst/>
                <a:latin typeface="+mn-lt"/>
                <a:ea typeface="+mn-ea"/>
                <a:cs typeface="+mn-cs"/>
              </a:rPr>
              <a:t>Most federations employ the mesh principle. </a:t>
            </a:r>
          </a:p>
          <a:p>
            <a:r>
              <a:rPr lang="en-US" sz="770" b="0" i="0" kern="1200" baseline="0" dirty="0" err="1" smtClean="0">
                <a:solidFill>
                  <a:schemeClr val="tx1"/>
                </a:solidFill>
                <a:effectLst/>
                <a:latin typeface="+mn-lt"/>
                <a:ea typeface="+mn-ea"/>
                <a:cs typeface="+mn-cs"/>
              </a:rPr>
              <a:t>IdPs</a:t>
            </a:r>
            <a:r>
              <a:rPr lang="en-US" sz="770" b="0" i="0" kern="1200" baseline="0" dirty="0" smtClean="0">
                <a:solidFill>
                  <a:schemeClr val="tx1"/>
                </a:solidFill>
                <a:effectLst/>
                <a:latin typeface="+mn-lt"/>
                <a:ea typeface="+mn-ea"/>
                <a:cs typeface="+mn-cs"/>
              </a:rPr>
              <a:t> and SPs must create and maintain connections to each other themselves. </a:t>
            </a:r>
          </a:p>
          <a:p>
            <a:r>
              <a:rPr lang="en-US" sz="770" b="0" i="0" kern="1200" baseline="0" dirty="0" err="1" smtClean="0">
                <a:solidFill>
                  <a:schemeClr val="tx1"/>
                </a:solidFill>
                <a:effectLst/>
                <a:latin typeface="+mn-lt"/>
                <a:ea typeface="+mn-ea"/>
                <a:cs typeface="+mn-cs"/>
              </a:rPr>
              <a:t>IdPs</a:t>
            </a:r>
            <a:r>
              <a:rPr lang="en-US" sz="770" b="0" i="0" kern="1200" baseline="0" dirty="0" smtClean="0">
                <a:solidFill>
                  <a:schemeClr val="tx1"/>
                </a:solidFill>
                <a:effectLst/>
                <a:latin typeface="+mn-lt"/>
                <a:ea typeface="+mn-ea"/>
                <a:cs typeface="+mn-cs"/>
              </a:rPr>
              <a:t> and SPs must typically do more work themselves (configuring attribute release, maintaining a discovery service </a:t>
            </a:r>
            <a:r>
              <a:rPr lang="en-US" sz="770" b="0" i="0" kern="1200" baseline="0" dirty="0" err="1" smtClean="0">
                <a:solidFill>
                  <a:schemeClr val="tx1"/>
                </a:solidFill>
                <a:effectLst/>
                <a:latin typeface="+mn-lt"/>
                <a:ea typeface="+mn-ea"/>
                <a:cs typeface="+mn-cs"/>
              </a:rPr>
              <a:t>etc</a:t>
            </a:r>
            <a:r>
              <a:rPr lang="en-US" sz="770" b="0" i="0" kern="1200" baseline="0" dirty="0" smtClean="0">
                <a:solidFill>
                  <a:schemeClr val="tx1"/>
                </a:solidFill>
                <a:effectLst/>
                <a:latin typeface="+mn-lt"/>
                <a:ea typeface="+mn-ea"/>
                <a:cs typeface="+mn-cs"/>
              </a:rPr>
              <a:t> </a:t>
            </a:r>
            <a:r>
              <a:rPr lang="en-US" sz="770" b="0" i="0" kern="1200" baseline="0" dirty="0" err="1" smtClean="0">
                <a:solidFill>
                  <a:schemeClr val="tx1"/>
                </a:solidFill>
                <a:effectLst/>
                <a:latin typeface="+mn-lt"/>
                <a:ea typeface="+mn-ea"/>
                <a:cs typeface="+mn-cs"/>
              </a:rPr>
              <a:t>etc</a:t>
            </a:r>
            <a:r>
              <a:rPr lang="en-US" sz="770" b="0" i="0" kern="1200" baseline="0" dirty="0" smtClean="0">
                <a:solidFill>
                  <a:schemeClr val="tx1"/>
                </a:solidFill>
                <a:effectLst/>
                <a:latin typeface="+mn-lt"/>
                <a:ea typeface="+mn-ea"/>
                <a:cs typeface="+mn-cs"/>
              </a:rPr>
              <a:t>). </a:t>
            </a:r>
            <a:r>
              <a:rPr lang="en-US" sz="1200" b="0" i="0" kern="1200" baseline="0" dirty="0" smtClean="0">
                <a:solidFill>
                  <a:schemeClr val="tx1"/>
                </a:solidFill>
                <a:effectLst/>
                <a:latin typeface="+mn-lt"/>
                <a:ea typeface="+mn-ea"/>
                <a:cs typeface="+mn-cs"/>
              </a:rPr>
              <a:t>A</a:t>
            </a:r>
            <a:r>
              <a:rPr lang="en-US" sz="1200" b="0" i="0" kern="1200" dirty="0" smtClean="0">
                <a:solidFill>
                  <a:schemeClr val="tx1"/>
                </a:solidFill>
                <a:effectLst/>
                <a:latin typeface="+mn-lt"/>
                <a:ea typeface="+mn-ea"/>
                <a:cs typeface="+mn-cs"/>
              </a:rPr>
              <a:t>sk the user where he/she wants to login so it can direct the user to the desired </a:t>
            </a:r>
            <a:r>
              <a:rPr lang="en-US" sz="1200" b="0" i="0" kern="1200" dirty="0" err="1" smtClean="0">
                <a:solidFill>
                  <a:schemeClr val="tx1"/>
                </a:solidFill>
                <a:effectLst/>
                <a:latin typeface="+mn-lt"/>
                <a:ea typeface="+mn-ea"/>
                <a:cs typeface="+mn-cs"/>
              </a:rPr>
              <a:t>IdP</a:t>
            </a:r>
            <a:r>
              <a:rPr lang="en-US" sz="1200" b="0" i="0" kern="1200" dirty="0" smtClean="0">
                <a:solidFill>
                  <a:schemeClr val="tx1"/>
                </a:solidFill>
                <a:effectLst/>
                <a:latin typeface="+mn-lt"/>
                <a:ea typeface="+mn-ea"/>
                <a:cs typeface="+mn-cs"/>
              </a:rPr>
              <a:t>. This is what the discovery service does.</a:t>
            </a:r>
            <a:endParaRPr lang="en-US" sz="770" b="0" i="0" kern="1200" baseline="0" dirty="0" smtClean="0">
              <a:solidFill>
                <a:schemeClr val="tx1"/>
              </a:solidFill>
              <a:effectLst/>
              <a:latin typeface="+mn-lt"/>
              <a:ea typeface="+mn-ea"/>
              <a:cs typeface="+mn-cs"/>
            </a:endParaRPr>
          </a:p>
          <a:p>
            <a:r>
              <a:rPr lang="en-US" sz="770" b="0" i="0" kern="1200" baseline="0" dirty="0" smtClean="0">
                <a:solidFill>
                  <a:schemeClr val="tx1"/>
                </a:solidFill>
                <a:effectLst/>
                <a:latin typeface="+mn-lt"/>
                <a:ea typeface="+mn-ea"/>
                <a:cs typeface="+mn-cs"/>
              </a:rPr>
              <a:t>In a hub-and-spoke federation, a central "hub" exists between all connected Identity Providers and Service Providers. Due to this design with a central hub, extra features can be rolled out easily and centrally, such as strong authentication and user consent.</a:t>
            </a:r>
            <a:r>
              <a:rPr lang="en-US" sz="1200" b="0" i="0" kern="1200" dirty="0" smtClean="0">
                <a:solidFill>
                  <a:schemeClr val="tx1"/>
                </a:solidFill>
                <a:effectLst/>
                <a:latin typeface="+mn-lt"/>
                <a:ea typeface="+mn-ea"/>
                <a:cs typeface="+mn-cs"/>
              </a:rPr>
              <a:t> The central proxy can provide the WAYF function for all the SPs</a:t>
            </a:r>
            <a:r>
              <a:rPr lang="en-US" sz="770" b="0" i="0" kern="1200" baseline="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800" dirty="0" smtClean="0"/>
              <a:t>It is also implicit in the Hub-and-Spoke model, because the hub has a static 1:1 mapping for each service that might provide an attacker inside the </a:t>
            </a:r>
            <a:r>
              <a:rPr lang="en-US" sz="800" dirty="0" err="1" smtClean="0"/>
              <a:t>IdP</a:t>
            </a:r>
            <a:r>
              <a:rPr lang="en-US" sz="800" dirty="0" smtClean="0"/>
              <a:t> with enough information about the nature of services if analyzing data from many users, or impersonating a single user</a:t>
            </a:r>
          </a:p>
          <a:p>
            <a:endParaRPr lang="en-US" sz="770" baseline="0" dirty="0"/>
          </a:p>
        </p:txBody>
      </p:sp>
      <p:sp>
        <p:nvSpPr>
          <p:cNvPr id="4" name="Slide Number Placeholder 3"/>
          <p:cNvSpPr>
            <a:spLocks noGrp="1"/>
          </p:cNvSpPr>
          <p:nvPr>
            <p:ph type="sldNum" sz="quarter" idx="10"/>
          </p:nvPr>
        </p:nvSpPr>
        <p:spPr/>
        <p:txBody>
          <a:bodyPr/>
          <a:lstStyle/>
          <a:p>
            <a:fld id="{9CBC110B-1C27-4A5B-8007-E6BF4BB6C5F7}" type="slidenum">
              <a:rPr lang="en-GB" smtClean="0"/>
              <a:t>9</a:t>
            </a:fld>
            <a:endParaRPr lang="en-GB"/>
          </a:p>
        </p:txBody>
      </p:sp>
    </p:spTree>
    <p:extLst>
      <p:ext uri="{BB962C8B-B14F-4D97-AF65-F5344CB8AC3E}">
        <p14:creationId xmlns:p14="http://schemas.microsoft.com/office/powerpoint/2010/main" val="924911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1" kern="1200" dirty="0" err="1" smtClean="0">
                <a:solidFill>
                  <a:schemeClr val="tx1"/>
                </a:solidFill>
                <a:effectLst/>
                <a:latin typeface="+mn-lt"/>
                <a:ea typeface="+mn-ea"/>
                <a:cs typeface="+mn-cs"/>
              </a:rPr>
              <a:t>eduGAIN</a:t>
            </a:r>
            <a:r>
              <a:rPr lang="en-US" sz="1200" b="0" i="1" kern="1200" dirty="0" smtClean="0">
                <a:solidFill>
                  <a:schemeClr val="tx1"/>
                </a:solidFill>
                <a:effectLst/>
                <a:latin typeface="+mn-lt"/>
                <a:ea typeface="+mn-ea"/>
                <a:cs typeface="+mn-cs"/>
              </a:rPr>
              <a:t> aggregates metadata from participating federations (metadata service). This aggregate is consumed by all participating federations, such that Identity Providers and Service Providers can find each other.</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Technically, this aggregate works as follows: 'export metadata aggregate’, </a:t>
            </a:r>
            <a:r>
              <a:rPr lang="en-US" sz="1200" b="0" i="0" kern="1200" dirty="0" err="1" smtClean="0">
                <a:solidFill>
                  <a:schemeClr val="tx1"/>
                </a:solidFill>
                <a:effectLst/>
                <a:latin typeface="+mn-lt"/>
                <a:ea typeface="+mn-ea"/>
                <a:cs typeface="+mn-cs"/>
              </a:rPr>
              <a:t>eduGAIN</a:t>
            </a:r>
            <a:r>
              <a:rPr lang="en-US" sz="1200" b="0" i="0" kern="1200" dirty="0" smtClean="0">
                <a:solidFill>
                  <a:schemeClr val="tx1"/>
                </a:solidFill>
                <a:effectLst/>
                <a:latin typeface="+mn-lt"/>
                <a:ea typeface="+mn-ea"/>
                <a:cs typeface="+mn-cs"/>
              </a:rPr>
              <a:t> aggregate, </a:t>
            </a:r>
          </a:p>
          <a:p>
            <a:r>
              <a:rPr lang="en-US" sz="1200" b="0" i="0" kern="1200" dirty="0" smtClean="0">
                <a:solidFill>
                  <a:schemeClr val="tx1"/>
                </a:solidFill>
                <a:effectLst/>
                <a:latin typeface="+mn-lt"/>
                <a:ea typeface="+mn-ea"/>
                <a:cs typeface="+mn-cs"/>
              </a:rPr>
              <a:t>Each participating federation produces a so called 'export metadata aggregate'; a file that contains the metadata of local Identity Providers and Service Providers that participate in </a:t>
            </a:r>
            <a:r>
              <a:rPr lang="en-US" sz="1200" b="0" i="0" kern="1200" dirty="0" err="1" smtClean="0">
                <a:solidFill>
                  <a:schemeClr val="tx1"/>
                </a:solidFill>
                <a:effectLst/>
                <a:latin typeface="+mn-lt"/>
                <a:ea typeface="+mn-ea"/>
                <a:cs typeface="+mn-cs"/>
              </a:rPr>
              <a:t>eduGAIN</a:t>
            </a:r>
            <a:r>
              <a:rPr lang="en-US" sz="1200" b="0" i="0" kern="1200" dirty="0" smtClean="0">
                <a:solidFill>
                  <a:schemeClr val="tx1"/>
                </a:solidFill>
                <a:effectLst/>
                <a:latin typeface="+mn-lt"/>
                <a:ea typeface="+mn-ea"/>
                <a:cs typeface="+mn-cs"/>
              </a:rPr>
              <a:t>. Note that this is often a subset of all Identity Providers and Service Providers from that federation.</a:t>
            </a:r>
          </a:p>
          <a:p>
            <a:r>
              <a:rPr lang="en-US" sz="1200" b="0" i="0" kern="1200" dirty="0" err="1" smtClean="0">
                <a:solidFill>
                  <a:schemeClr val="tx1"/>
                </a:solidFill>
                <a:effectLst/>
                <a:latin typeface="+mn-lt"/>
                <a:ea typeface="+mn-ea"/>
                <a:cs typeface="+mn-cs"/>
              </a:rPr>
              <a:t>eduGAIN</a:t>
            </a:r>
            <a:r>
              <a:rPr lang="en-US" sz="1200" b="0" i="0" kern="1200" dirty="0" smtClean="0">
                <a:solidFill>
                  <a:schemeClr val="tx1"/>
                </a:solidFill>
                <a:effectLst/>
                <a:latin typeface="+mn-lt"/>
                <a:ea typeface="+mn-ea"/>
                <a:cs typeface="+mn-cs"/>
              </a:rPr>
              <a:t> combines all export metadata aggregates and generates an "</a:t>
            </a:r>
            <a:r>
              <a:rPr lang="en-US" sz="1200" b="0" i="0" kern="1200" dirty="0" err="1" smtClean="0">
                <a:solidFill>
                  <a:schemeClr val="tx1"/>
                </a:solidFill>
                <a:effectLst/>
                <a:latin typeface="+mn-lt"/>
                <a:ea typeface="+mn-ea"/>
                <a:cs typeface="+mn-cs"/>
              </a:rPr>
              <a:t>eduGAIN</a:t>
            </a:r>
            <a:r>
              <a:rPr lang="en-US" sz="1200" b="0" i="0" kern="1200" dirty="0" smtClean="0">
                <a:solidFill>
                  <a:schemeClr val="tx1"/>
                </a:solidFill>
                <a:effectLst/>
                <a:latin typeface="+mn-lt"/>
                <a:ea typeface="+mn-ea"/>
                <a:cs typeface="+mn-cs"/>
              </a:rPr>
              <a:t> aggregate"; a file that combines all metadata from all participating federations.</a:t>
            </a:r>
          </a:p>
          <a:p>
            <a:r>
              <a:rPr lang="en-US" sz="1200" b="0" i="0" kern="1200" dirty="0" smtClean="0">
                <a:solidFill>
                  <a:schemeClr val="tx1"/>
                </a:solidFill>
                <a:effectLst/>
                <a:latin typeface="+mn-lt"/>
                <a:ea typeface="+mn-ea"/>
                <a:cs typeface="+mn-cs"/>
              </a:rPr>
              <a:t>This </a:t>
            </a:r>
            <a:r>
              <a:rPr lang="en-US" sz="1200" b="0" i="0" kern="1200" dirty="0" err="1" smtClean="0">
                <a:solidFill>
                  <a:schemeClr val="tx1"/>
                </a:solidFill>
                <a:effectLst/>
                <a:latin typeface="+mn-lt"/>
                <a:ea typeface="+mn-ea"/>
                <a:cs typeface="+mn-cs"/>
              </a:rPr>
              <a:t>eduGAIN</a:t>
            </a:r>
            <a:r>
              <a:rPr lang="en-US" sz="1200" b="0" i="0" kern="1200" dirty="0" smtClean="0">
                <a:solidFill>
                  <a:schemeClr val="tx1"/>
                </a:solidFill>
                <a:effectLst/>
                <a:latin typeface="+mn-lt"/>
                <a:ea typeface="+mn-ea"/>
                <a:cs typeface="+mn-cs"/>
              </a:rPr>
              <a:t> aggregate is signed by </a:t>
            </a:r>
            <a:r>
              <a:rPr lang="en-US" sz="1200" b="0" i="0" kern="1200" dirty="0" err="1" smtClean="0">
                <a:solidFill>
                  <a:schemeClr val="tx1"/>
                </a:solidFill>
                <a:effectLst/>
                <a:latin typeface="+mn-lt"/>
                <a:ea typeface="+mn-ea"/>
                <a:cs typeface="+mn-cs"/>
              </a:rPr>
              <a:t>eduGAIN</a:t>
            </a:r>
            <a:r>
              <a:rPr lang="en-US" sz="1200" b="0" i="0" kern="1200" dirty="0" smtClean="0">
                <a:solidFill>
                  <a:schemeClr val="tx1"/>
                </a:solidFill>
                <a:effectLst/>
                <a:latin typeface="+mn-lt"/>
                <a:ea typeface="+mn-ea"/>
                <a:cs typeface="+mn-cs"/>
              </a:rPr>
              <a:t> and published on the internet, thereby making it available to all participating federations.</a:t>
            </a:r>
          </a:p>
          <a:p>
            <a:r>
              <a:rPr lang="en-US" sz="1200" b="0" i="0" kern="1200" dirty="0" smtClean="0">
                <a:solidFill>
                  <a:schemeClr val="tx1"/>
                </a:solidFill>
                <a:effectLst/>
                <a:latin typeface="+mn-lt"/>
                <a:ea typeface="+mn-ea"/>
                <a:cs typeface="+mn-cs"/>
              </a:rPr>
              <a:t>Each participating federation must consume this </a:t>
            </a:r>
            <a:r>
              <a:rPr lang="en-US" sz="1200" b="0" i="0" kern="1200" dirty="0" err="1" smtClean="0">
                <a:solidFill>
                  <a:schemeClr val="tx1"/>
                </a:solidFill>
                <a:effectLst/>
                <a:latin typeface="+mn-lt"/>
                <a:ea typeface="+mn-ea"/>
                <a:cs typeface="+mn-cs"/>
              </a:rPr>
              <a:t>eduGAIN</a:t>
            </a:r>
            <a:r>
              <a:rPr lang="en-US" sz="1200" b="0" i="0" kern="1200" dirty="0" smtClean="0">
                <a:solidFill>
                  <a:schemeClr val="tx1"/>
                </a:solidFill>
                <a:effectLst/>
                <a:latin typeface="+mn-lt"/>
                <a:ea typeface="+mn-ea"/>
                <a:cs typeface="+mn-cs"/>
              </a:rPr>
              <a:t> aggregate and supply it to their local Identity Providers and Service Providers.</a:t>
            </a:r>
            <a:endParaRPr lang="en-US" dirty="0"/>
          </a:p>
        </p:txBody>
      </p:sp>
      <p:sp>
        <p:nvSpPr>
          <p:cNvPr id="4" name="Slide Number Placeholder 3"/>
          <p:cNvSpPr>
            <a:spLocks noGrp="1"/>
          </p:cNvSpPr>
          <p:nvPr>
            <p:ph type="sldNum" sz="quarter" idx="10"/>
          </p:nvPr>
        </p:nvSpPr>
        <p:spPr/>
        <p:txBody>
          <a:bodyPr/>
          <a:lstStyle/>
          <a:p>
            <a:fld id="{9CBC110B-1C27-4A5B-8007-E6BF4BB6C5F7}" type="slidenum">
              <a:rPr lang="en-GB" smtClean="0"/>
              <a:t>11</a:t>
            </a:fld>
            <a:endParaRPr lang="en-GB"/>
          </a:p>
        </p:txBody>
      </p:sp>
    </p:spTree>
    <p:extLst>
      <p:ext uri="{BB962C8B-B14F-4D97-AF65-F5344CB8AC3E}">
        <p14:creationId xmlns:p14="http://schemas.microsoft.com/office/powerpoint/2010/main" val="1564995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t>
            </a:r>
            <a:r>
              <a:rPr lang="en-US" sz="1200" baseline="0" dirty="0" smtClean="0"/>
              <a:t> </a:t>
            </a:r>
            <a:r>
              <a:rPr lang="en-US" sz="1200" dirty="0" smtClean="0"/>
              <a:t>Selective release of values from a multi-valued attributes is not yet solved</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 Metadata  </a:t>
            </a:r>
            <a:r>
              <a:rPr lang="en-US" dirty="0" smtClean="0"/>
              <a:t>Growth in new participants, </a:t>
            </a:r>
            <a:r>
              <a:rPr lang="en-US" dirty="0" err="1" smtClean="0"/>
              <a:t>interfederation</a:t>
            </a:r>
            <a:r>
              <a:rPr lang="en-US" dirty="0" smtClean="0"/>
              <a:t>, end-entity tags, etc. – Size is affecting distribution and usage • Moving to dynamic metadata – Similar to the shift from /</a:t>
            </a:r>
            <a:r>
              <a:rPr lang="en-US" dirty="0" err="1" smtClean="0"/>
              <a:t>etc</a:t>
            </a:r>
            <a:r>
              <a:rPr lang="en-US" dirty="0" smtClean="0"/>
              <a:t>/hosts to DNS – Metadata protocols in development and standardization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9CBC110B-1C27-4A5B-8007-E6BF4BB6C5F7}" type="slidenum">
              <a:rPr lang="en-GB" smtClean="0"/>
              <a:t>13</a:t>
            </a:fld>
            <a:endParaRPr lang="en-GB"/>
          </a:p>
        </p:txBody>
      </p:sp>
    </p:spTree>
    <p:extLst>
      <p:ext uri="{BB962C8B-B14F-4D97-AF65-F5344CB8AC3E}">
        <p14:creationId xmlns:p14="http://schemas.microsoft.com/office/powerpoint/2010/main" val="673646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userDrawn="1"/>
        </p:nvSpPr>
        <p:spPr>
          <a:xfrm>
            <a:off x="0" y="0"/>
            <a:ext cx="1625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p:cNvSpPr>
            <a:spLocks noGrp="1"/>
          </p:cNvSpPr>
          <p:nvPr>
            <p:ph type="body" sz="quarter" idx="11" hasCustomPrompt="1"/>
          </p:nvPr>
        </p:nvSpPr>
        <p:spPr>
          <a:xfrm>
            <a:off x="1240257" y="3625009"/>
            <a:ext cx="6795911" cy="375289"/>
          </a:xfrm>
        </p:spPr>
        <p:txBody>
          <a:bodyPr>
            <a:normAutofit/>
          </a:bodyPr>
          <a:lstStyle>
            <a:lvl1pPr marL="0" indent="0">
              <a:buNone/>
              <a:defRPr sz="2000" b="1" baseline="0"/>
            </a:lvl1pPr>
          </a:lstStyle>
          <a:p>
            <a:pPr lvl="0"/>
            <a:r>
              <a:rPr lang="en-US" dirty="0" smtClean="0"/>
              <a:t>Presenter</a:t>
            </a:r>
          </a:p>
        </p:txBody>
      </p:sp>
      <p:sp>
        <p:nvSpPr>
          <p:cNvPr id="7" name="Text Placeholder 6"/>
          <p:cNvSpPr>
            <a:spLocks noGrp="1"/>
          </p:cNvSpPr>
          <p:nvPr>
            <p:ph type="body" sz="quarter" idx="12" hasCustomPrompt="1"/>
          </p:nvPr>
        </p:nvSpPr>
        <p:spPr>
          <a:xfrm>
            <a:off x="1240256" y="5484095"/>
            <a:ext cx="6671027" cy="436340"/>
          </a:xfrm>
        </p:spPr>
        <p:txBody>
          <a:bodyPr>
            <a:normAutofit/>
          </a:bodyPr>
          <a:lstStyle>
            <a:lvl1pPr marL="0" indent="0">
              <a:buNone/>
              <a:defRPr sz="1800"/>
            </a:lvl1pPr>
          </a:lstStyle>
          <a:p>
            <a:pPr lvl="0"/>
            <a:r>
              <a:rPr lang="en-US" dirty="0" smtClean="0"/>
              <a:t>Event, Location</a:t>
            </a:r>
            <a:endParaRPr lang="en-GB" dirty="0"/>
          </a:p>
        </p:txBody>
      </p:sp>
      <p:sp>
        <p:nvSpPr>
          <p:cNvPr id="12" name="Text Placeholder 10"/>
          <p:cNvSpPr>
            <a:spLocks noGrp="1"/>
          </p:cNvSpPr>
          <p:nvPr>
            <p:ph type="body" sz="quarter" idx="17" hasCustomPrompt="1"/>
          </p:nvPr>
        </p:nvSpPr>
        <p:spPr>
          <a:xfrm>
            <a:off x="1240257" y="2804346"/>
            <a:ext cx="6683727" cy="503459"/>
          </a:xfrm>
        </p:spPr>
        <p:txBody>
          <a:bodyPr>
            <a:normAutofit/>
          </a:bodyPr>
          <a:lstStyle>
            <a:lvl1pPr marL="0" indent="0">
              <a:buNone/>
              <a:defRPr sz="1950">
                <a:solidFill>
                  <a:srgbClr val="F6791C"/>
                </a:solidFill>
              </a:defRPr>
            </a:lvl1pPr>
          </a:lstStyle>
          <a:p>
            <a:pPr lvl="0"/>
            <a:r>
              <a:rPr lang="en-US" dirty="0" smtClean="0"/>
              <a:t>Subtitle</a:t>
            </a:r>
          </a:p>
        </p:txBody>
      </p:sp>
      <p:sp>
        <p:nvSpPr>
          <p:cNvPr id="11" name="Text Placeholder 10"/>
          <p:cNvSpPr>
            <a:spLocks noGrp="1"/>
          </p:cNvSpPr>
          <p:nvPr>
            <p:ph type="body" sz="quarter" idx="14" hasCustomPrompt="1"/>
          </p:nvPr>
        </p:nvSpPr>
        <p:spPr>
          <a:xfrm>
            <a:off x="1240257" y="2398309"/>
            <a:ext cx="6683727" cy="473242"/>
          </a:xfrm>
        </p:spPr>
        <p:txBody>
          <a:bodyPr>
            <a:noAutofit/>
          </a:bodyPr>
          <a:lstStyle>
            <a:lvl1pPr marL="0" indent="0">
              <a:buNone/>
              <a:defRPr sz="2400" b="1"/>
            </a:lvl1pPr>
          </a:lstStyle>
          <a:p>
            <a:pPr lvl="0"/>
            <a:r>
              <a:rPr lang="en-US" dirty="0" smtClean="0"/>
              <a:t>Title</a:t>
            </a:r>
          </a:p>
        </p:txBody>
      </p:sp>
      <p:sp>
        <p:nvSpPr>
          <p:cNvPr id="13" name="Text Placeholder 6"/>
          <p:cNvSpPr>
            <a:spLocks noGrp="1"/>
          </p:cNvSpPr>
          <p:nvPr>
            <p:ph type="body" sz="quarter" idx="18" hasCustomPrompt="1"/>
          </p:nvPr>
        </p:nvSpPr>
        <p:spPr>
          <a:xfrm>
            <a:off x="1240256" y="5785332"/>
            <a:ext cx="6671027" cy="428319"/>
          </a:xfrm>
        </p:spPr>
        <p:txBody>
          <a:bodyPr>
            <a:normAutofit/>
          </a:bodyPr>
          <a:lstStyle>
            <a:lvl1pPr marL="0" indent="0">
              <a:buNone/>
              <a:defRPr sz="1800"/>
            </a:lvl1pPr>
          </a:lstStyle>
          <a:p>
            <a:pPr lvl="0"/>
            <a:r>
              <a:rPr lang="en-US" dirty="0" smtClean="0"/>
              <a:t>Date</a:t>
            </a:r>
            <a:endParaRPr lang="en-GB" dirty="0"/>
          </a:p>
        </p:txBody>
      </p:sp>
      <p:sp>
        <p:nvSpPr>
          <p:cNvPr id="16" name="Text Placeholder 4"/>
          <p:cNvSpPr>
            <a:spLocks noGrp="1"/>
          </p:cNvSpPr>
          <p:nvPr>
            <p:ph type="body" sz="quarter" idx="19" hasCustomPrompt="1"/>
          </p:nvPr>
        </p:nvSpPr>
        <p:spPr>
          <a:xfrm>
            <a:off x="1240257" y="3947187"/>
            <a:ext cx="6795911" cy="347215"/>
          </a:xfrm>
        </p:spPr>
        <p:txBody>
          <a:bodyPr>
            <a:normAutofit/>
          </a:bodyPr>
          <a:lstStyle>
            <a:lvl1pPr marL="0" indent="0">
              <a:buNone/>
              <a:defRPr sz="1800" b="0" baseline="0"/>
            </a:lvl1pPr>
          </a:lstStyle>
          <a:p>
            <a:pPr lvl="0"/>
            <a:r>
              <a:rPr lang="en-US" dirty="0" smtClean="0"/>
              <a:t>Role in Project, AARC (if applicable)</a:t>
            </a:r>
          </a:p>
        </p:txBody>
      </p:sp>
      <p:sp>
        <p:nvSpPr>
          <p:cNvPr id="18" name="Text Placeholder 4"/>
          <p:cNvSpPr>
            <a:spLocks noGrp="1"/>
          </p:cNvSpPr>
          <p:nvPr>
            <p:ph type="body" sz="quarter" idx="20" hasCustomPrompt="1"/>
          </p:nvPr>
        </p:nvSpPr>
        <p:spPr>
          <a:xfrm>
            <a:off x="1240257" y="4249757"/>
            <a:ext cx="8818145" cy="347215"/>
          </a:xfrm>
        </p:spPr>
        <p:txBody>
          <a:bodyPr>
            <a:normAutofit/>
          </a:bodyPr>
          <a:lstStyle>
            <a:lvl1pPr marL="0" indent="0">
              <a:buNone/>
              <a:defRPr sz="1800" b="0" baseline="0"/>
            </a:lvl1pPr>
          </a:lstStyle>
          <a:p>
            <a:pPr lvl="0"/>
            <a:r>
              <a:rPr lang="en-US" dirty="0" smtClean="0"/>
              <a:t>Role in Organisation, Organisation Name (if Applicable)</a:t>
            </a:r>
          </a:p>
        </p:txBody>
      </p:sp>
      <p:sp>
        <p:nvSpPr>
          <p:cNvPr id="4" name="Text Placeholder 3"/>
          <p:cNvSpPr>
            <a:spLocks noGrp="1"/>
          </p:cNvSpPr>
          <p:nvPr>
            <p:ph type="body" sz="quarter" idx="21" hasCustomPrompt="1"/>
          </p:nvPr>
        </p:nvSpPr>
        <p:spPr>
          <a:xfrm>
            <a:off x="1486792" y="4765917"/>
            <a:ext cx="1219200" cy="190399"/>
          </a:xfrm>
        </p:spPr>
        <p:txBody>
          <a:bodyPr>
            <a:normAutofit/>
          </a:bodyPr>
          <a:lstStyle>
            <a:lvl1pPr marL="0" indent="0">
              <a:buNone/>
              <a:defRPr sz="600"/>
            </a:lvl1pPr>
          </a:lstStyle>
          <a:p>
            <a:pPr lvl="0"/>
            <a:r>
              <a:rPr lang="en-US" dirty="0" smtClean="0"/>
              <a:t>Logo (optional)</a:t>
            </a:r>
            <a:endParaRPr lang="en-GB"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56358" y="-42332"/>
            <a:ext cx="4389920" cy="6942667"/>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7682" y="480622"/>
            <a:ext cx="1482776" cy="1339714"/>
          </a:xfrm>
          <a:prstGeom prst="rect">
            <a:avLst/>
          </a:prstGeom>
        </p:spPr>
      </p:pic>
      <p:sp>
        <p:nvSpPr>
          <p:cNvPr id="23" name="TextBox 22"/>
          <p:cNvSpPr txBox="1"/>
          <p:nvPr userDrawn="1"/>
        </p:nvSpPr>
        <p:spPr>
          <a:xfrm>
            <a:off x="2818932" y="927797"/>
            <a:ext cx="5918159" cy="353943"/>
          </a:xfrm>
          <a:prstGeom prst="rect">
            <a:avLst/>
          </a:prstGeom>
          <a:noFill/>
        </p:spPr>
        <p:txBody>
          <a:bodyPr wrap="none" rtlCol="0">
            <a:spAutoFit/>
          </a:bodyPr>
          <a:lstStyle/>
          <a:p>
            <a:r>
              <a:rPr lang="en-GB" sz="1700" dirty="0" smtClean="0">
                <a:solidFill>
                  <a:srgbClr val="003F5E"/>
                </a:solidFill>
              </a:rPr>
              <a:t>Authentication and Authorisation for Research and Collaboration</a:t>
            </a:r>
            <a:endParaRPr lang="en-GB" sz="1700" dirty="0">
              <a:solidFill>
                <a:srgbClr val="003F5E"/>
              </a:solidFill>
            </a:endParaRPr>
          </a:p>
        </p:txBody>
      </p:sp>
    </p:spTree>
    <p:extLst>
      <p:ext uri="{BB962C8B-B14F-4D97-AF65-F5344CB8AC3E}">
        <p14:creationId xmlns:p14="http://schemas.microsoft.com/office/powerpoint/2010/main" val="416442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1716837"/>
            <a:ext cx="6172200" cy="4144217"/>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GB"/>
          </a:p>
        </p:txBody>
      </p:sp>
      <p:sp>
        <p:nvSpPr>
          <p:cNvPr id="4" name="Text Placeholder 3"/>
          <p:cNvSpPr>
            <a:spLocks noGrp="1"/>
          </p:cNvSpPr>
          <p:nvPr>
            <p:ph type="body" sz="half" idx="2"/>
          </p:nvPr>
        </p:nvSpPr>
        <p:spPr>
          <a:xfrm>
            <a:off x="457202" y="1716837"/>
            <a:ext cx="4314825" cy="415215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1989188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yle Gu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2" name="TextBox 1"/>
          <p:cNvSpPr txBox="1"/>
          <p:nvPr userDrawn="1"/>
        </p:nvSpPr>
        <p:spPr>
          <a:xfrm>
            <a:off x="652382" y="304802"/>
            <a:ext cx="3601692" cy="646331"/>
          </a:xfrm>
          <a:prstGeom prst="rect">
            <a:avLst/>
          </a:prstGeom>
          <a:noFill/>
        </p:spPr>
        <p:txBody>
          <a:bodyPr wrap="none" rtlCol="0">
            <a:spAutoFit/>
          </a:bodyPr>
          <a:lstStyle/>
          <a:p>
            <a:r>
              <a:rPr lang="en-GB" sz="1800" b="1" dirty="0" smtClean="0">
                <a:solidFill>
                  <a:srgbClr val="003F5D"/>
                </a:solidFill>
              </a:rPr>
              <a:t>Style</a:t>
            </a:r>
            <a:r>
              <a:rPr lang="en-GB" sz="1800" b="1" baseline="0" dirty="0" smtClean="0">
                <a:solidFill>
                  <a:srgbClr val="003F5D"/>
                </a:solidFill>
              </a:rPr>
              <a:t> Guide</a:t>
            </a:r>
          </a:p>
          <a:p>
            <a:r>
              <a:rPr lang="en-GB" sz="1800" baseline="0" dirty="0" smtClean="0">
                <a:solidFill>
                  <a:srgbClr val="F57A1E"/>
                </a:solidFill>
              </a:rPr>
              <a:t>A Guide to Using the AARC Template</a:t>
            </a:r>
            <a:endParaRPr lang="en-GB" sz="1800" dirty="0">
              <a:solidFill>
                <a:srgbClr val="F57A1E"/>
              </a:solidFill>
            </a:endParaRPr>
          </a:p>
        </p:txBody>
      </p:sp>
      <p:sp>
        <p:nvSpPr>
          <p:cNvPr id="4" name="TextBox 3"/>
          <p:cNvSpPr txBox="1"/>
          <p:nvPr userDrawn="1"/>
        </p:nvSpPr>
        <p:spPr>
          <a:xfrm>
            <a:off x="780366" y="2025770"/>
            <a:ext cx="10149657" cy="2862322"/>
          </a:xfrm>
          <a:prstGeom prst="rect">
            <a:avLst/>
          </a:prstGeom>
          <a:noFill/>
        </p:spPr>
        <p:txBody>
          <a:bodyPr wrap="square" rtlCol="0">
            <a:spAutoFit/>
          </a:bodyPr>
          <a:lstStyle/>
          <a:p>
            <a:pPr marL="214313" indent="-214313">
              <a:buFont typeface="Arial" panose="020B0604020202020204" pitchFamily="34" charset="0"/>
              <a:buChar char="•"/>
            </a:pPr>
            <a:r>
              <a:rPr lang="en-GB" sz="1800" dirty="0" smtClean="0">
                <a:solidFill>
                  <a:srgbClr val="003F5D"/>
                </a:solidFill>
              </a:rPr>
              <a:t>This template is to</a:t>
            </a:r>
            <a:r>
              <a:rPr lang="en-GB" sz="1800" baseline="0" dirty="0" smtClean="0">
                <a:solidFill>
                  <a:srgbClr val="003F5D"/>
                </a:solidFill>
              </a:rPr>
              <a:t> present information on behalf of the AARC Project</a:t>
            </a:r>
          </a:p>
          <a:p>
            <a:pPr marL="214313" indent="-214313">
              <a:buFont typeface="Arial" panose="020B0604020202020204" pitchFamily="34" charset="0"/>
              <a:buChar char="•"/>
            </a:pPr>
            <a:r>
              <a:rPr lang="en-GB" sz="1800" baseline="0" dirty="0" smtClean="0">
                <a:solidFill>
                  <a:srgbClr val="003F5D"/>
                </a:solidFill>
              </a:rPr>
              <a:t>Font is Calibri and will auto-size. Avoid using a font size less than 18pt.  Main font colour is Teal, </a:t>
            </a:r>
            <a:r>
              <a:rPr lang="en-GB" sz="1800" baseline="0" dirty="0" smtClean="0">
                <a:solidFill>
                  <a:srgbClr val="F57B20"/>
                </a:solidFill>
              </a:rPr>
              <a:t>highlight colour is Orange and should be used sparingly.</a:t>
            </a:r>
            <a:r>
              <a:rPr lang="en-GB" sz="1800" baseline="0" dirty="0" smtClean="0">
                <a:solidFill>
                  <a:srgbClr val="ED1556"/>
                </a:solidFill>
              </a:rPr>
              <a:t> </a:t>
            </a:r>
            <a:r>
              <a:rPr lang="en-GB" sz="1800" baseline="0" dirty="0" smtClean="0">
                <a:solidFill>
                  <a:srgbClr val="003F5D"/>
                </a:solidFill>
              </a:rPr>
              <a:t>If the colours are not shown in PowerPoint use the colour picker to select the correct colour from the logo or these samples</a:t>
            </a:r>
            <a:endParaRPr lang="en-GB" sz="1800" baseline="0" dirty="0" smtClean="0">
              <a:solidFill>
                <a:srgbClr val="ED1556"/>
              </a:solidFill>
            </a:endParaRPr>
          </a:p>
          <a:p>
            <a:pPr marL="214313" indent="-214313">
              <a:buFont typeface="Arial" panose="020B0604020202020204" pitchFamily="34" charset="0"/>
              <a:buChar char="•"/>
            </a:pPr>
            <a:endParaRPr lang="en-GB" sz="1800" baseline="0" dirty="0" smtClean="0">
              <a:solidFill>
                <a:srgbClr val="ED1556"/>
              </a:solidFill>
            </a:endParaRPr>
          </a:p>
          <a:p>
            <a:pPr marL="214313" indent="-214313">
              <a:buFont typeface="Arial" panose="020B0604020202020204" pitchFamily="34" charset="0"/>
              <a:buChar char="•"/>
            </a:pPr>
            <a:r>
              <a:rPr lang="en-GB" sz="1800" baseline="0" dirty="0" smtClean="0">
                <a:solidFill>
                  <a:srgbClr val="003F5D"/>
                </a:solidFill>
              </a:rPr>
              <a:t>The title slide has space for the speaker’s own organisation logo which should be no larger than the main AARC logo </a:t>
            </a:r>
          </a:p>
          <a:p>
            <a:pPr marL="214313" indent="-214313">
              <a:buFont typeface="Arial" panose="020B0604020202020204" pitchFamily="34" charset="0"/>
              <a:buChar char="•"/>
            </a:pPr>
            <a:endParaRPr lang="en-GB" sz="1800" baseline="0" dirty="0" smtClean="0">
              <a:solidFill>
                <a:srgbClr val="003F5D"/>
              </a:solidFill>
            </a:endParaRPr>
          </a:p>
          <a:p>
            <a:pPr marL="214313" indent="-214313">
              <a:buFont typeface="Arial" panose="020B0604020202020204" pitchFamily="34" charset="0"/>
              <a:buChar char="•"/>
            </a:pPr>
            <a:r>
              <a:rPr lang="en-GB" sz="1800" baseline="0" dirty="0" smtClean="0">
                <a:solidFill>
                  <a:srgbClr val="003F5D"/>
                </a:solidFill>
              </a:rPr>
              <a:t>The end slide includes EU logo, copyright, and funding statement and must be included in any slide packs distributed or printed.</a:t>
            </a:r>
          </a:p>
        </p:txBody>
      </p:sp>
      <p:sp>
        <p:nvSpPr>
          <p:cNvPr id="5" name="Oval 4"/>
          <p:cNvSpPr/>
          <p:nvPr userDrawn="1"/>
        </p:nvSpPr>
        <p:spPr>
          <a:xfrm>
            <a:off x="10890209" y="5560973"/>
            <a:ext cx="727243" cy="529390"/>
          </a:xfrm>
          <a:prstGeom prst="ellipse">
            <a:avLst/>
          </a:prstGeom>
          <a:solidFill>
            <a:srgbClr val="003F5D"/>
          </a:solidFill>
          <a:ln>
            <a:solidFill>
              <a:srgbClr val="003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9" name="Oval 8"/>
          <p:cNvSpPr/>
          <p:nvPr userDrawn="1"/>
        </p:nvSpPr>
        <p:spPr>
          <a:xfrm>
            <a:off x="9884901" y="5560973"/>
            <a:ext cx="727243" cy="529390"/>
          </a:xfrm>
          <a:prstGeom prst="ellipse">
            <a:avLst/>
          </a:prstGeom>
          <a:solidFill>
            <a:srgbClr val="F6791C"/>
          </a:solidFill>
          <a:ln>
            <a:solidFill>
              <a:srgbClr val="F6791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3178045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Must be included)">
    <p:spTree>
      <p:nvGrpSpPr>
        <p:cNvPr id="1" name=""/>
        <p:cNvGrpSpPr/>
        <p:nvPr/>
      </p:nvGrpSpPr>
      <p:grpSpPr>
        <a:xfrm>
          <a:off x="0" y="0"/>
          <a:ext cx="0" cy="0"/>
          <a:chOff x="0" y="0"/>
          <a:chExt cx="0" cy="0"/>
        </a:xfrm>
      </p:grpSpPr>
      <p:sp>
        <p:nvSpPr>
          <p:cNvPr id="4" name="Rectangle 3"/>
          <p:cNvSpPr/>
          <p:nvPr userDrawn="1"/>
        </p:nvSpPr>
        <p:spPr>
          <a:xfrm>
            <a:off x="-1" y="2"/>
            <a:ext cx="12192001" cy="6858001"/>
          </a:xfrm>
          <a:prstGeom prst="rect">
            <a:avLst/>
          </a:prstGeom>
          <a:solidFill>
            <a:srgbClr val="003F5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pic>
        <p:nvPicPr>
          <p:cNvPr id="7" name="Picture 6"/>
          <p:cNvPicPr>
            <a:picLocks noChangeAspect="1"/>
          </p:cNvPicPr>
          <p:nvPr userDrawn="1"/>
        </p:nvPicPr>
        <p:blipFill rotWithShape="1">
          <a:blip r:embed="rId2"/>
          <a:srcRect b="30428"/>
          <a:stretch/>
        </p:blipFill>
        <p:spPr>
          <a:xfrm>
            <a:off x="5217067" y="4837092"/>
            <a:ext cx="1385319" cy="785666"/>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48488" y="5966378"/>
            <a:ext cx="433675" cy="294664"/>
          </a:xfrm>
          <a:prstGeom prst="rect">
            <a:avLst/>
          </a:prstGeom>
        </p:spPr>
      </p:pic>
      <p:sp>
        <p:nvSpPr>
          <p:cNvPr id="8" name="TextBox 7"/>
          <p:cNvSpPr txBox="1"/>
          <p:nvPr userDrawn="1"/>
        </p:nvSpPr>
        <p:spPr>
          <a:xfrm>
            <a:off x="4111444" y="2395574"/>
            <a:ext cx="3748975" cy="1446550"/>
          </a:xfrm>
          <a:prstGeom prst="rect">
            <a:avLst/>
          </a:prstGeom>
          <a:noFill/>
        </p:spPr>
        <p:txBody>
          <a:bodyPr wrap="none" rtlCol="0">
            <a:spAutoFit/>
          </a:bodyPr>
          <a:lstStyle/>
          <a:p>
            <a:pPr algn="ctr"/>
            <a:r>
              <a:rPr lang="en-GB" sz="4400" dirty="0" smtClean="0">
                <a:solidFill>
                  <a:schemeClr val="bg1"/>
                </a:solidFill>
              </a:rPr>
              <a:t>Thank you</a:t>
            </a:r>
          </a:p>
          <a:p>
            <a:pPr algn="ctr"/>
            <a:r>
              <a:rPr lang="en-GB" sz="4400" dirty="0" smtClean="0">
                <a:solidFill>
                  <a:srgbClr val="F6791C"/>
                </a:solidFill>
              </a:rPr>
              <a:t>Any</a:t>
            </a:r>
            <a:r>
              <a:rPr lang="en-GB" sz="4400" baseline="0" dirty="0" smtClean="0">
                <a:solidFill>
                  <a:srgbClr val="F6791C"/>
                </a:solidFill>
              </a:rPr>
              <a:t> Questions?</a:t>
            </a:r>
            <a:endParaRPr lang="en-GB" sz="4400" dirty="0">
              <a:solidFill>
                <a:srgbClr val="F6791C"/>
              </a:solidFill>
            </a:endParaRPr>
          </a:p>
        </p:txBody>
      </p:sp>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56357" y="-50222"/>
            <a:ext cx="4394909" cy="6950557"/>
          </a:xfrm>
          <a:prstGeom prst="rect">
            <a:avLst/>
          </a:prstGeom>
        </p:spPr>
      </p:pic>
      <p:sp>
        <p:nvSpPr>
          <p:cNvPr id="25" name="Content Placeholder 24"/>
          <p:cNvSpPr>
            <a:spLocks noGrp="1"/>
          </p:cNvSpPr>
          <p:nvPr>
            <p:ph sz="quarter" idx="11" hasCustomPrompt="1"/>
          </p:nvPr>
        </p:nvSpPr>
        <p:spPr>
          <a:xfrm>
            <a:off x="3763166" y="4113541"/>
            <a:ext cx="4445529" cy="373710"/>
          </a:xfrm>
        </p:spPr>
        <p:txBody>
          <a:bodyPr>
            <a:normAutofit/>
          </a:bodyPr>
          <a:lstStyle>
            <a:lvl1pPr marL="0" indent="0" algn="ctr">
              <a:buNone/>
              <a:defRPr sz="1800">
                <a:solidFill>
                  <a:schemeClr val="bg1"/>
                </a:solidFill>
              </a:defRPr>
            </a:lvl1pPr>
          </a:lstStyle>
          <a:p>
            <a:pPr lvl="0"/>
            <a:r>
              <a:rPr lang="en-US" dirty="0" smtClean="0"/>
              <a:t>Presenter email address</a:t>
            </a:r>
            <a:endParaRPr lang="en-GB" dirty="0"/>
          </a:p>
        </p:txBody>
      </p:sp>
      <p:sp>
        <p:nvSpPr>
          <p:cNvPr id="10" name="TextBox 9"/>
          <p:cNvSpPr txBox="1"/>
          <p:nvPr userDrawn="1"/>
        </p:nvSpPr>
        <p:spPr>
          <a:xfrm>
            <a:off x="3109415" y="6289305"/>
            <a:ext cx="5711820" cy="276999"/>
          </a:xfrm>
          <a:prstGeom prst="rect">
            <a:avLst/>
          </a:prstGeom>
          <a:noFill/>
        </p:spPr>
        <p:txBody>
          <a:bodyPr wrap="none" rtlCol="0">
            <a:spAutoFit/>
          </a:bodyPr>
          <a:lstStyle/>
          <a:p>
            <a:pPr algn="ctr"/>
            <a:r>
              <a:rPr lang="en-GB" sz="600" kern="1200" dirty="0" smtClean="0">
                <a:solidFill>
                  <a:schemeClr val="bg1"/>
                </a:solidFill>
                <a:effectLst/>
                <a:latin typeface="+mn-lt"/>
                <a:ea typeface="+mn-ea"/>
                <a:cs typeface="+mn-cs"/>
              </a:rPr>
              <a:t>© GÉANT  on behalf of the AARC project.</a:t>
            </a:r>
          </a:p>
          <a:p>
            <a:pPr algn="ctr"/>
            <a:r>
              <a:rPr lang="en-GB" sz="600" kern="1200" dirty="0" smtClean="0">
                <a:solidFill>
                  <a:schemeClr val="bg1"/>
                </a:solidFill>
                <a:effectLst/>
                <a:latin typeface="+mn-lt"/>
                <a:ea typeface="+mn-ea"/>
                <a:cs typeface="+mn-cs"/>
              </a:rPr>
              <a:t>The work leading to these results has received funding from the European Union’s Horizon 2020 research and innovation programme under Grant Agreement No. 653965 (AARC).</a:t>
            </a:r>
            <a:endParaRPr lang="en-GB" sz="600" dirty="0">
              <a:solidFill>
                <a:schemeClr val="bg1"/>
              </a:solidFill>
            </a:endParaRPr>
          </a:p>
        </p:txBody>
      </p:sp>
      <p:sp>
        <p:nvSpPr>
          <p:cNvPr id="11" name="TextBox 10"/>
          <p:cNvSpPr txBox="1"/>
          <p:nvPr userDrawn="1"/>
        </p:nvSpPr>
        <p:spPr>
          <a:xfrm>
            <a:off x="5273469" y="5591160"/>
            <a:ext cx="1383712" cy="246221"/>
          </a:xfrm>
          <a:prstGeom prst="rect">
            <a:avLst/>
          </a:prstGeom>
          <a:noFill/>
        </p:spPr>
        <p:txBody>
          <a:bodyPr wrap="none" rtlCol="0">
            <a:spAutoFit/>
          </a:bodyPr>
          <a:lstStyle/>
          <a:p>
            <a:r>
              <a:rPr lang="en-GB" sz="1000" dirty="0" smtClean="0">
                <a:solidFill>
                  <a:schemeClr val="bg1"/>
                </a:solidFill>
              </a:rPr>
              <a:t>https://aarc-project.eu</a:t>
            </a:r>
            <a:endParaRPr lang="en-GB" sz="1000" dirty="0">
              <a:solidFill>
                <a:schemeClr val="bg1"/>
              </a:solidFill>
            </a:endParaRPr>
          </a:p>
        </p:txBody>
      </p:sp>
    </p:spTree>
    <p:extLst>
      <p:ext uri="{BB962C8B-B14F-4D97-AF65-F5344CB8AC3E}">
        <p14:creationId xmlns:p14="http://schemas.microsoft.com/office/powerpoint/2010/main" val="3512339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200">
                <a:latin typeface="+mn-lt"/>
              </a:defRPr>
            </a:lvl1pPr>
            <a:lvl2pPr>
              <a:defRPr sz="1800">
                <a:solidFill>
                  <a:srgbClr val="004361"/>
                </a:solidFill>
                <a:latin typeface="+mn-lt"/>
              </a:defRPr>
            </a:lvl2pPr>
            <a:lvl3pPr>
              <a:defRPr sz="1800">
                <a:solidFill>
                  <a:srgbClr val="003F5E"/>
                </a:solidFill>
                <a:latin typeface="+mn-lt"/>
              </a:defRPr>
            </a:lvl3pPr>
            <a:lvl4pPr>
              <a:defRPr sz="1800">
                <a:latin typeface="+mn-lt"/>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2631399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5625"/>
            <a:ext cx="5562600" cy="435133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sz="15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710877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2603" y="1681163"/>
            <a:ext cx="551497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82601" y="2489204"/>
            <a:ext cx="5553075"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9" name="Slide Number Placeholder 8"/>
          <p:cNvSpPr>
            <a:spLocks noGrp="1"/>
          </p:cNvSpPr>
          <p:nvPr>
            <p:ph type="sldNum" sz="quarter" idx="12"/>
          </p:nvPr>
        </p:nvSpPr>
        <p:spPr/>
        <p:txBody>
          <a:bodyPr/>
          <a:lstStyle/>
          <a:p>
            <a:fld id="{6F576E6A-F32A-4612-884C-86870357C6B4}" type="slidenum">
              <a:rPr lang="en-GB" smtClean="0"/>
              <a:t>‹#›</a:t>
            </a:fld>
            <a:endParaRPr lang="en-GB"/>
          </a:p>
        </p:txBody>
      </p:sp>
      <p:sp>
        <p:nvSpPr>
          <p:cNvPr id="10"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889482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6:33 Text Image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501" y="1524003"/>
            <a:ext cx="7864123" cy="4652963"/>
          </a:xfrm>
        </p:spPr>
        <p:txBody>
          <a:bodyPr/>
          <a:lstStyle>
            <a:lvl1pPr>
              <a:defRPr sz="1500">
                <a:latin typeface="+mn-lt"/>
              </a:defRPr>
            </a:lvl1pPr>
            <a:lvl2pPr>
              <a:defRPr>
                <a:solidFill>
                  <a:srgbClr val="004361"/>
                </a:solidFill>
                <a:latin typeface="+mn-lt"/>
              </a:defRPr>
            </a:lvl2pPr>
            <a:lvl3pPr>
              <a:defRPr>
                <a:solidFill>
                  <a:srgbClr val="003F5E"/>
                </a:solidFill>
                <a:latin typeface="+mn-lt"/>
              </a:defRPr>
            </a:lvl3pPr>
            <a:lvl4pPr>
              <a:defRPr>
                <a:latin typeface="+mn-lt"/>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cxnSp>
        <p:nvCxnSpPr>
          <p:cNvPr id="4" name="Straight Connector 3"/>
          <p:cNvCxnSpPr/>
          <p:nvPr userDrawn="1"/>
        </p:nvCxnSpPr>
        <p:spPr>
          <a:xfrm>
            <a:off x="8319911" y="1532467"/>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8602125" y="1532467"/>
            <a:ext cx="3" cy="4682066"/>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651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F576E6A-F32A-4612-884C-86870357C6B4}" type="slidenum">
              <a:rPr lang="en-GB" smtClean="0"/>
              <a:t>‹#›</a:t>
            </a:fld>
            <a:endParaRPr lang="en-GB"/>
          </a:p>
        </p:txBody>
      </p:sp>
      <p:sp>
        <p:nvSpPr>
          <p:cNvPr id="6"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2275077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p Image Bar with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5"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2" name="Rectangle 1"/>
          <p:cNvSpPr/>
          <p:nvPr userDrawn="1"/>
        </p:nvSpPr>
        <p:spPr>
          <a:xfrm>
            <a:off x="0" y="1676400"/>
            <a:ext cx="12192000" cy="2165684"/>
          </a:xfrm>
          <a:prstGeom prst="rect">
            <a:avLst/>
          </a:prstGeom>
          <a:solidFill>
            <a:srgbClr val="013F5E"/>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6" name="Text Placeholder 5"/>
          <p:cNvSpPr>
            <a:spLocks noGrp="1"/>
          </p:cNvSpPr>
          <p:nvPr>
            <p:ph type="body" sz="quarter" idx="13"/>
          </p:nvPr>
        </p:nvSpPr>
        <p:spPr>
          <a:xfrm>
            <a:off x="470572" y="4083050"/>
            <a:ext cx="11208083" cy="218139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72505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ttom Image Bar with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5"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6" name="Rectangle 5"/>
          <p:cNvSpPr/>
          <p:nvPr userDrawn="1"/>
        </p:nvSpPr>
        <p:spPr>
          <a:xfrm>
            <a:off x="0" y="3858126"/>
            <a:ext cx="12192000" cy="2165684"/>
          </a:xfrm>
          <a:prstGeom prst="rect">
            <a:avLst/>
          </a:prstGeom>
          <a:solidFill>
            <a:srgbClr val="004361"/>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7" name="Text Placeholder 6"/>
          <p:cNvSpPr>
            <a:spLocks noGrp="1"/>
          </p:cNvSpPr>
          <p:nvPr>
            <p:ph type="body" sz="quarter" idx="13"/>
          </p:nvPr>
        </p:nvSpPr>
        <p:spPr>
          <a:xfrm>
            <a:off x="448287" y="1524586"/>
            <a:ext cx="11315924" cy="21009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397252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651518"/>
            <a:ext cx="6172200" cy="4209532"/>
          </a:xfrm>
        </p:spPr>
        <p:txBody>
          <a:bodyPr/>
          <a:lstStyle>
            <a:lvl1pPr>
              <a:defRPr sz="1800"/>
            </a:lvl1pPr>
            <a:lvl2pPr>
              <a:defRPr sz="1650"/>
            </a:lvl2pPr>
            <a:lvl3pPr>
              <a:defRPr sz="15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457202" y="1642188"/>
            <a:ext cx="4314825" cy="42268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13340335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6935" y="203200"/>
            <a:ext cx="9040688" cy="927768"/>
          </a:xfrm>
          <a:prstGeom prst="rect">
            <a:avLst/>
          </a:prstGeom>
        </p:spPr>
        <p:txBody>
          <a:bodyPr vert="horz" lIns="91440" tIns="45720" rIns="91440" bIns="45720" rtlCol="0" anchor="ctr">
            <a:normAutofit/>
          </a:bodyPr>
          <a:lstStyle/>
          <a:p>
            <a:r>
              <a:rPr lang="en-US" dirty="0" smtClean="0"/>
              <a:t>Slide Title</a:t>
            </a:r>
            <a:br>
              <a:rPr lang="en-US" dirty="0" smtClean="0"/>
            </a:br>
            <a:r>
              <a:rPr lang="en-US" dirty="0" smtClean="0"/>
              <a:t>subtitle</a:t>
            </a:r>
            <a:endParaRPr lang="en-GB" dirty="0"/>
          </a:p>
        </p:txBody>
      </p:sp>
      <p:sp>
        <p:nvSpPr>
          <p:cNvPr id="3" name="Text Placeholder 2"/>
          <p:cNvSpPr>
            <a:spLocks noGrp="1"/>
          </p:cNvSpPr>
          <p:nvPr>
            <p:ph type="body" idx="1"/>
          </p:nvPr>
        </p:nvSpPr>
        <p:spPr>
          <a:xfrm>
            <a:off x="444502" y="1439333"/>
            <a:ext cx="10909300" cy="473763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4"/>
          </p:nvPr>
        </p:nvSpPr>
        <p:spPr>
          <a:xfrm>
            <a:off x="11061812" y="6406019"/>
            <a:ext cx="741021" cy="274873"/>
          </a:xfrm>
          <a:prstGeom prst="rect">
            <a:avLst/>
          </a:prstGeom>
        </p:spPr>
        <p:txBody>
          <a:bodyPr vert="horz" lIns="91440" tIns="45720" rIns="91440" bIns="45720" rtlCol="0" anchor="ctr"/>
          <a:lstStyle>
            <a:lvl1pPr algn="r">
              <a:defRPr sz="675">
                <a:solidFill>
                  <a:schemeClr val="tx1">
                    <a:tint val="75000"/>
                  </a:schemeClr>
                </a:solidFill>
              </a:defRPr>
            </a:lvl1pPr>
          </a:lstStyle>
          <a:p>
            <a:fld id="{6F576E6A-F32A-4612-884C-86870357C6B4}" type="slidenum">
              <a:rPr lang="en-GB" smtClean="0"/>
              <a:pPr/>
              <a:t>‹#›</a:t>
            </a:fld>
            <a:endParaRPr lang="en-GB" dirty="0"/>
          </a:p>
        </p:txBody>
      </p:sp>
      <p:cxnSp>
        <p:nvCxnSpPr>
          <p:cNvPr id="13" name="Straight Connector 12"/>
          <p:cNvCxnSpPr/>
          <p:nvPr userDrawn="1"/>
        </p:nvCxnSpPr>
        <p:spPr>
          <a:xfrm>
            <a:off x="444502" y="6406019"/>
            <a:ext cx="11274749" cy="7229"/>
          </a:xfrm>
          <a:prstGeom prst="line">
            <a:avLst/>
          </a:prstGeom>
          <a:ln w="12700" cap="rnd">
            <a:solidFill>
              <a:srgbClr val="F57B2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25400" y="6481610"/>
            <a:ext cx="1817512" cy="207749"/>
          </a:xfrm>
          <a:prstGeom prst="rect">
            <a:avLst/>
          </a:prstGeom>
          <a:noFill/>
        </p:spPr>
        <p:txBody>
          <a:bodyPr wrap="square" rtlCol="0">
            <a:spAutoFit/>
          </a:bodyPr>
          <a:lstStyle/>
          <a:p>
            <a:pPr marL="0" marR="0" indent="0" algn="r" defTabSz="685800" rtl="0" eaLnBrk="1" fontAlgn="auto" latinLnBrk="0" hangingPunct="1">
              <a:lnSpc>
                <a:spcPct val="100000"/>
              </a:lnSpc>
              <a:spcBef>
                <a:spcPts val="0"/>
              </a:spcBef>
              <a:spcAft>
                <a:spcPts val="0"/>
              </a:spcAft>
              <a:buClrTx/>
              <a:buSzTx/>
              <a:buFontTx/>
              <a:buNone/>
              <a:tabLst/>
              <a:defRPr/>
            </a:pPr>
            <a:r>
              <a:rPr lang="en-GB" sz="750" baseline="0" dirty="0" smtClean="0">
                <a:solidFill>
                  <a:srgbClr val="003F5E"/>
                </a:solidFill>
              </a:rPr>
              <a:t>https://aarc-project.eu</a:t>
            </a:r>
            <a:endParaRPr lang="en-GB" sz="750" dirty="0">
              <a:solidFill>
                <a:srgbClr val="003F5E"/>
              </a:solidFill>
            </a:endParaRPr>
          </a:p>
        </p:txBody>
      </p:sp>
      <p:cxnSp>
        <p:nvCxnSpPr>
          <p:cNvPr id="8" name="Straight Connector 7"/>
          <p:cNvCxnSpPr/>
          <p:nvPr userDrawn="1"/>
        </p:nvCxnSpPr>
        <p:spPr>
          <a:xfrm flipH="1">
            <a:off x="444503" y="1224327"/>
            <a:ext cx="10274297" cy="2887"/>
          </a:xfrm>
          <a:prstGeom prst="line">
            <a:avLst/>
          </a:prstGeom>
          <a:ln w="12700">
            <a:solidFill>
              <a:srgbClr val="003959"/>
            </a:solidFill>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658149" y="143931"/>
            <a:ext cx="1144684" cy="1034242"/>
          </a:xfrm>
          <a:prstGeom prst="rect">
            <a:avLst/>
          </a:prstGeom>
        </p:spPr>
      </p:pic>
      <p:pic>
        <p:nvPicPr>
          <p:cNvPr id="22" name="Picture 2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68543" y="6460279"/>
            <a:ext cx="331798" cy="299785"/>
          </a:xfrm>
          <a:prstGeom prst="rect">
            <a:avLst/>
          </a:prstGeom>
        </p:spPr>
      </p:pic>
    </p:spTree>
    <p:extLst>
      <p:ext uri="{BB962C8B-B14F-4D97-AF65-F5344CB8AC3E}">
        <p14:creationId xmlns:p14="http://schemas.microsoft.com/office/powerpoint/2010/main" val="176233165"/>
      </p:ext>
    </p:extLst>
  </p:cSld>
  <p:clrMap bg1="lt1" tx1="dk1" bg2="lt2" tx2="dk2" accent1="accent1" accent2="accent2" accent3="accent3" accent4="accent4" accent5="accent5" accent6="accent6" hlink="hlink" folHlink="folHlink"/>
  <p:sldLayoutIdLst>
    <p:sldLayoutId id="2147483658" r:id="rId1"/>
    <p:sldLayoutId id="2147483650" r:id="rId2"/>
    <p:sldLayoutId id="2147483652" r:id="rId3"/>
    <p:sldLayoutId id="2147483653" r:id="rId4"/>
    <p:sldLayoutId id="2147483660" r:id="rId5"/>
    <p:sldLayoutId id="2147483654" r:id="rId6"/>
    <p:sldLayoutId id="2147483655" r:id="rId7"/>
    <p:sldLayoutId id="2147483659" r:id="rId8"/>
    <p:sldLayoutId id="2147483656" r:id="rId9"/>
    <p:sldLayoutId id="2147483657" r:id="rId10"/>
    <p:sldLayoutId id="2147483663" r:id="rId11"/>
    <p:sldLayoutId id="2147483662" r:id="rId12"/>
  </p:sldLayoutIdLst>
  <p:hf hdr="0" ftr="0" dt="0"/>
  <p:txStyles>
    <p:titleStyle>
      <a:lvl1pPr algn="l" defTabSz="685800" rtl="0" eaLnBrk="1" latinLnBrk="0" hangingPunct="1">
        <a:lnSpc>
          <a:spcPct val="90000"/>
        </a:lnSpc>
        <a:spcBef>
          <a:spcPct val="0"/>
        </a:spcBef>
        <a:buNone/>
        <a:defRPr sz="2400" b="1" kern="1200">
          <a:solidFill>
            <a:srgbClr val="004361"/>
          </a:solidFill>
          <a:latin typeface="+mn-lt"/>
          <a:ea typeface="Verdana" panose="020B0604030504040204" pitchFamily="34" charset="0"/>
          <a:cs typeface="Verdana" panose="020B060403050404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p:txBody>
          <a:bodyPr>
            <a:normAutofit/>
          </a:bodyPr>
          <a:lstStyle/>
          <a:p>
            <a:r>
              <a:rPr lang="en-GB" dirty="0" smtClean="0"/>
              <a:t>Taipei - Taiwan</a:t>
            </a:r>
            <a:endParaRPr lang="en-GB" dirty="0"/>
          </a:p>
        </p:txBody>
      </p:sp>
      <p:sp>
        <p:nvSpPr>
          <p:cNvPr id="5" name="Text Placeholder 4"/>
          <p:cNvSpPr>
            <a:spLocks noGrp="1"/>
          </p:cNvSpPr>
          <p:nvPr>
            <p:ph type="body" sz="quarter" idx="14"/>
          </p:nvPr>
        </p:nvSpPr>
        <p:spPr>
          <a:xfrm>
            <a:off x="1240256" y="2642478"/>
            <a:ext cx="6683727" cy="473242"/>
          </a:xfrm>
        </p:spPr>
        <p:txBody>
          <a:bodyPr/>
          <a:lstStyle/>
          <a:p>
            <a:r>
              <a:rPr lang="en-GB" sz="2800" smtClean="0"/>
              <a:t>Mechanisms </a:t>
            </a:r>
            <a:r>
              <a:rPr lang="en-GB" sz="2800" dirty="0" smtClean="0"/>
              <a:t>of </a:t>
            </a:r>
            <a:r>
              <a:rPr lang="en-GB" sz="2800" dirty="0" err="1" smtClean="0"/>
              <a:t>Interfederation</a:t>
            </a:r>
            <a:endParaRPr lang="en-GB" sz="2800" dirty="0"/>
          </a:p>
        </p:txBody>
      </p:sp>
      <p:sp>
        <p:nvSpPr>
          <p:cNvPr id="7" name="Text Placeholder 6"/>
          <p:cNvSpPr>
            <a:spLocks noGrp="1"/>
          </p:cNvSpPr>
          <p:nvPr>
            <p:ph type="body" sz="quarter" idx="18"/>
          </p:nvPr>
        </p:nvSpPr>
        <p:spPr/>
        <p:txBody>
          <a:bodyPr>
            <a:normAutofit/>
          </a:bodyPr>
          <a:lstStyle/>
          <a:p>
            <a:r>
              <a:rPr lang="en-GB" dirty="0" smtClean="0"/>
              <a:t>13th March 2016</a:t>
            </a:r>
            <a:endParaRPr lang="en-GB" dirty="0"/>
          </a:p>
        </p:txBody>
      </p:sp>
      <p:sp>
        <p:nvSpPr>
          <p:cNvPr id="8" name="Text Placeholder 7"/>
          <p:cNvSpPr>
            <a:spLocks noGrp="1"/>
          </p:cNvSpPr>
          <p:nvPr>
            <p:ph type="body" sz="quarter" idx="19"/>
          </p:nvPr>
        </p:nvSpPr>
        <p:spPr/>
        <p:txBody>
          <a:bodyPr>
            <a:normAutofit fontScale="92500" lnSpcReduction="20000"/>
          </a:bodyPr>
          <a:lstStyle/>
          <a:p>
            <a:r>
              <a:rPr lang="en-GB" sz="2400" dirty="0" smtClean="0"/>
              <a:t>Alessandra </a:t>
            </a:r>
            <a:r>
              <a:rPr lang="en-GB" sz="2400" dirty="0" err="1" smtClean="0"/>
              <a:t>Scicchitano</a:t>
            </a:r>
            <a:endParaRPr lang="en-GB" sz="2400" dirty="0"/>
          </a:p>
          <a:p>
            <a:endParaRPr lang="en-GB" dirty="0"/>
          </a:p>
        </p:txBody>
      </p:sp>
      <p:sp>
        <p:nvSpPr>
          <p:cNvPr id="2" name="Text Placeholder 1"/>
          <p:cNvSpPr>
            <a:spLocks noGrp="1"/>
          </p:cNvSpPr>
          <p:nvPr>
            <p:ph type="body" sz="quarter" idx="20"/>
          </p:nvPr>
        </p:nvSpPr>
        <p:spPr/>
        <p:txBody>
          <a:bodyPr>
            <a:normAutofit/>
          </a:bodyPr>
          <a:lstStyle/>
          <a:p>
            <a:r>
              <a:rPr lang="en-GB" dirty="0" smtClean="0"/>
              <a:t>AARC NA2 WP Leader, GEANT PDO</a:t>
            </a:r>
            <a:endParaRPr lang="en-GB" dirty="0"/>
          </a:p>
        </p:txBody>
      </p:sp>
    </p:spTree>
    <p:extLst>
      <p:ext uri="{BB962C8B-B14F-4D97-AF65-F5344CB8AC3E}">
        <p14:creationId xmlns:p14="http://schemas.microsoft.com/office/powerpoint/2010/main" val="2779453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800" dirty="0" smtClean="0"/>
              <a:t>Identity </a:t>
            </a:r>
            <a:r>
              <a:rPr lang="en-US" sz="2800" dirty="0"/>
              <a:t>Federations </a:t>
            </a:r>
            <a:r>
              <a:rPr lang="en-US" sz="2800" dirty="0" smtClean="0"/>
              <a:t>are mostly of national scope but:</a:t>
            </a:r>
          </a:p>
          <a:p>
            <a:pPr lvl="1"/>
            <a:r>
              <a:rPr lang="en-US" sz="2400" dirty="0"/>
              <a:t>r</a:t>
            </a:r>
            <a:r>
              <a:rPr lang="en-US" sz="2400" dirty="0" smtClean="0"/>
              <a:t>esearch </a:t>
            </a:r>
            <a:r>
              <a:rPr lang="en-US" sz="2400" dirty="0"/>
              <a:t>projects are international </a:t>
            </a:r>
          </a:p>
          <a:p>
            <a:pPr lvl="1"/>
            <a:r>
              <a:rPr lang="en-US" sz="2400" dirty="0" smtClean="0"/>
              <a:t>content </a:t>
            </a:r>
            <a:r>
              <a:rPr lang="en-US" sz="2400" dirty="0"/>
              <a:t>publishers’ customers are international </a:t>
            </a:r>
          </a:p>
          <a:p>
            <a:pPr lvl="1"/>
            <a:r>
              <a:rPr lang="en-US" sz="2400" dirty="0" smtClean="0"/>
              <a:t>audience </a:t>
            </a:r>
            <a:r>
              <a:rPr lang="en-US" sz="2400" dirty="0"/>
              <a:t>of research wikis and blogs is international </a:t>
            </a:r>
          </a:p>
          <a:p>
            <a:pPr marL="0" indent="0">
              <a:buNone/>
            </a:pPr>
            <a:endParaRPr lang="en-US" sz="2400" dirty="0" smtClean="0"/>
          </a:p>
          <a:p>
            <a:pPr marL="0" indent="0">
              <a:buNone/>
            </a:pPr>
            <a:r>
              <a:rPr lang="en-US" sz="2800" dirty="0" smtClean="0"/>
              <a:t>Interconnecting </a:t>
            </a:r>
            <a:r>
              <a:rPr lang="en-US" sz="2800" dirty="0"/>
              <a:t>national federations → </a:t>
            </a:r>
            <a:r>
              <a:rPr lang="en-US" sz="2800" dirty="0" err="1"/>
              <a:t>Interfederation</a:t>
            </a:r>
            <a:r>
              <a:rPr lang="en-US" sz="2800" dirty="0"/>
              <a:t> </a:t>
            </a:r>
          </a:p>
          <a:p>
            <a:pPr lvl="1"/>
            <a:r>
              <a:rPr lang="en-US" sz="2400" dirty="0" err="1" smtClean="0"/>
              <a:t>Interfederation</a:t>
            </a:r>
            <a:r>
              <a:rPr lang="en-US" sz="2400" dirty="0" smtClean="0"/>
              <a:t> </a:t>
            </a:r>
            <a:r>
              <a:rPr lang="en-US" sz="2400" dirty="0"/>
              <a:t>service facilitates international research collaboration </a:t>
            </a:r>
          </a:p>
          <a:p>
            <a:pPr lvl="1"/>
            <a:r>
              <a:rPr lang="en-US" sz="2400" dirty="0" smtClean="0"/>
              <a:t>Content </a:t>
            </a:r>
            <a:r>
              <a:rPr lang="en-US" sz="2400" dirty="0"/>
              <a:t>publishers can offer their services without concluding contracts with each single federation</a:t>
            </a:r>
          </a:p>
        </p:txBody>
      </p:sp>
      <p:sp>
        <p:nvSpPr>
          <p:cNvPr id="3" name="Slide Number Placeholder 2"/>
          <p:cNvSpPr>
            <a:spLocks noGrp="1"/>
          </p:cNvSpPr>
          <p:nvPr>
            <p:ph type="sldNum" sz="quarter" idx="12"/>
          </p:nvPr>
        </p:nvSpPr>
        <p:spPr/>
        <p:txBody>
          <a:bodyPr/>
          <a:lstStyle/>
          <a:p>
            <a:fld id="{6F576E6A-F32A-4612-884C-86870357C6B4}" type="slidenum">
              <a:rPr lang="en-GB" smtClean="0"/>
              <a:pPr/>
              <a:t>10</a:t>
            </a:fld>
            <a:endParaRPr lang="en-GB"/>
          </a:p>
        </p:txBody>
      </p:sp>
      <p:sp>
        <p:nvSpPr>
          <p:cNvPr id="4" name="Title 3"/>
          <p:cNvSpPr>
            <a:spLocks noGrp="1"/>
          </p:cNvSpPr>
          <p:nvPr>
            <p:ph type="title"/>
          </p:nvPr>
        </p:nvSpPr>
        <p:spPr/>
        <p:txBody>
          <a:bodyPr>
            <a:normAutofit/>
          </a:bodyPr>
          <a:lstStyle/>
          <a:p>
            <a:r>
              <a:rPr lang="en-US" sz="3600" dirty="0" err="1" smtClean="0"/>
              <a:t>Interfederation</a:t>
            </a:r>
            <a:endParaRPr lang="en-US" sz="3600" dirty="0"/>
          </a:p>
        </p:txBody>
      </p:sp>
    </p:spTree>
    <p:extLst>
      <p:ext uri="{BB962C8B-B14F-4D97-AF65-F5344CB8AC3E}">
        <p14:creationId xmlns:p14="http://schemas.microsoft.com/office/powerpoint/2010/main" val="13650968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a:t>eduGAIN</a:t>
            </a:r>
            <a:r>
              <a:rPr lang="en-US" dirty="0"/>
              <a:t> is a form of </a:t>
            </a:r>
            <a:r>
              <a:rPr lang="en-US" i="1" dirty="0" err="1"/>
              <a:t>interfederation</a:t>
            </a:r>
            <a:r>
              <a:rPr lang="en-US" dirty="0"/>
              <a:t>. Participating federations share information (metadata) about entities from their own federation with </a:t>
            </a:r>
            <a:r>
              <a:rPr lang="en-US" dirty="0" err="1"/>
              <a:t>eduGAIN</a:t>
            </a:r>
            <a:r>
              <a:rPr lang="en-US" dirty="0"/>
              <a:t>. Next, </a:t>
            </a:r>
            <a:r>
              <a:rPr lang="en-US" dirty="0" err="1"/>
              <a:t>eduGAIN</a:t>
            </a:r>
            <a:r>
              <a:rPr lang="en-US" dirty="0"/>
              <a:t> bundles these metadata and publishes it on a central location.</a:t>
            </a:r>
          </a:p>
          <a:p>
            <a:pPr marL="0" indent="0">
              <a:buNone/>
            </a:pPr>
            <a:r>
              <a:rPr lang="en-US" dirty="0"/>
              <a:t/>
            </a:r>
            <a:br>
              <a:rPr lang="en-US" dirty="0"/>
            </a:br>
            <a:endParaRPr lang="en-US" dirty="0"/>
          </a:p>
          <a:p>
            <a:endParaRPr lang="en-US"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11</a:t>
            </a:fld>
            <a:endParaRPr lang="en-GB"/>
          </a:p>
        </p:txBody>
      </p:sp>
      <p:sp>
        <p:nvSpPr>
          <p:cNvPr id="4" name="Title 3"/>
          <p:cNvSpPr>
            <a:spLocks noGrp="1"/>
          </p:cNvSpPr>
          <p:nvPr>
            <p:ph type="title"/>
          </p:nvPr>
        </p:nvSpPr>
        <p:spPr/>
        <p:txBody>
          <a:bodyPr>
            <a:normAutofit/>
          </a:bodyPr>
          <a:lstStyle/>
          <a:p>
            <a:r>
              <a:rPr lang="nl-NL" sz="3600" dirty="0" err="1" smtClean="0"/>
              <a:t>eduGAIN</a:t>
            </a:r>
            <a:endParaRPr lang="en-US" sz="36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6352" y="2701009"/>
            <a:ext cx="6705600" cy="3098800"/>
          </a:xfrm>
          <a:prstGeom prst="rect">
            <a:avLst/>
          </a:prstGeom>
        </p:spPr>
      </p:pic>
    </p:spTree>
    <p:extLst>
      <p:ext uri="{BB962C8B-B14F-4D97-AF65-F5344CB8AC3E}">
        <p14:creationId xmlns:p14="http://schemas.microsoft.com/office/powerpoint/2010/main" val="837718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Enables trustworthy exchange of information between federations without many bilateral agreements</a:t>
            </a:r>
          </a:p>
          <a:p>
            <a:r>
              <a:rPr lang="en-US" sz="2800" dirty="0"/>
              <a:t>Reduces the costs of developing and operating services</a:t>
            </a:r>
          </a:p>
          <a:p>
            <a:r>
              <a:rPr lang="en-US" sz="2800" dirty="0"/>
              <a:t>Improves the security and end-user experience of services</a:t>
            </a:r>
          </a:p>
          <a:p>
            <a:r>
              <a:rPr lang="en-US" sz="2800" dirty="0"/>
              <a:t>Enables service providers to greatly expand their user base</a:t>
            </a:r>
          </a:p>
          <a:p>
            <a:r>
              <a:rPr lang="en-US" sz="2800" dirty="0"/>
              <a:t>Enables identity providers to increase the number of services available to their users  </a:t>
            </a:r>
          </a:p>
          <a:p>
            <a:endParaRPr lang="en-US"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12</a:t>
            </a:fld>
            <a:endParaRPr lang="en-GB"/>
          </a:p>
        </p:txBody>
      </p:sp>
      <p:sp>
        <p:nvSpPr>
          <p:cNvPr id="4" name="Title 3"/>
          <p:cNvSpPr>
            <a:spLocks noGrp="1"/>
          </p:cNvSpPr>
          <p:nvPr>
            <p:ph type="title"/>
          </p:nvPr>
        </p:nvSpPr>
        <p:spPr/>
        <p:txBody>
          <a:bodyPr>
            <a:normAutofit/>
          </a:bodyPr>
          <a:lstStyle/>
          <a:p>
            <a:r>
              <a:rPr lang="en-US" sz="3600" dirty="0" smtClean="0"/>
              <a:t>Some benefits</a:t>
            </a:r>
            <a:endParaRPr lang="en-US" sz="3600" dirty="0"/>
          </a:p>
        </p:txBody>
      </p:sp>
    </p:spTree>
    <p:extLst>
      <p:ext uri="{BB962C8B-B14F-4D97-AF65-F5344CB8AC3E}">
        <p14:creationId xmlns:p14="http://schemas.microsoft.com/office/powerpoint/2010/main" val="802942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Federated </a:t>
            </a:r>
            <a:r>
              <a:rPr lang="en-US" sz="2800" dirty="0"/>
              <a:t>incident </a:t>
            </a:r>
            <a:r>
              <a:rPr lang="en-US" sz="2800" dirty="0" smtClean="0"/>
              <a:t>handling: Concerns </a:t>
            </a:r>
            <a:r>
              <a:rPr lang="en-US" sz="2800" dirty="0"/>
              <a:t>of major science service providers that if they go the federated route, they need to be notified by </a:t>
            </a:r>
            <a:r>
              <a:rPr lang="en-US" sz="2800" dirty="0" err="1"/>
              <a:t>IdP’s</a:t>
            </a:r>
            <a:r>
              <a:rPr lang="en-US" sz="2800" dirty="0"/>
              <a:t> of compromised accounts relevant to the service provider. </a:t>
            </a:r>
            <a:endParaRPr lang="en-US" sz="2800" dirty="0" smtClean="0"/>
          </a:p>
          <a:p>
            <a:r>
              <a:rPr lang="en-US" sz="2800" dirty="0"/>
              <a:t>Attribute release is proving very </a:t>
            </a:r>
            <a:r>
              <a:rPr lang="en-US" sz="2800" dirty="0" smtClean="0"/>
              <a:t>problematic.</a:t>
            </a:r>
          </a:p>
          <a:p>
            <a:r>
              <a:rPr lang="en-US" sz="2800" dirty="0"/>
              <a:t>Metadata is increasing in size and </a:t>
            </a:r>
            <a:r>
              <a:rPr lang="en-US" sz="2800" dirty="0" smtClean="0"/>
              <a:t>complexity. </a:t>
            </a:r>
            <a:endParaRPr lang="en-US" sz="2800"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13</a:t>
            </a:fld>
            <a:endParaRPr lang="en-GB"/>
          </a:p>
        </p:txBody>
      </p:sp>
      <p:sp>
        <p:nvSpPr>
          <p:cNvPr id="4" name="Title 3"/>
          <p:cNvSpPr>
            <a:spLocks noGrp="1"/>
          </p:cNvSpPr>
          <p:nvPr>
            <p:ph type="title"/>
          </p:nvPr>
        </p:nvSpPr>
        <p:spPr/>
        <p:txBody>
          <a:bodyPr>
            <a:normAutofit/>
          </a:bodyPr>
          <a:lstStyle/>
          <a:p>
            <a:r>
              <a:rPr lang="en-US" sz="3600" dirty="0" smtClean="0"/>
              <a:t>Some issues</a:t>
            </a:r>
            <a:endParaRPr lang="en-US" sz="3600" dirty="0"/>
          </a:p>
        </p:txBody>
      </p:sp>
    </p:spTree>
    <p:extLst>
      <p:ext uri="{BB962C8B-B14F-4D97-AF65-F5344CB8AC3E}">
        <p14:creationId xmlns:p14="http://schemas.microsoft.com/office/powerpoint/2010/main" val="666539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3200" dirty="0" smtClean="0"/>
              <a:t>Trusted Certificate Service (TCS):</a:t>
            </a:r>
          </a:p>
          <a:p>
            <a:pPr lvl="1"/>
            <a:r>
              <a:rPr lang="en-US" sz="3200" dirty="0" smtClean="0"/>
              <a:t>Since July 2015 with a new Supplier: </a:t>
            </a:r>
            <a:r>
              <a:rPr lang="en-US" sz="3200" dirty="0" err="1" smtClean="0"/>
              <a:t>Digicert</a:t>
            </a:r>
            <a:endParaRPr lang="en-US" sz="3200" dirty="0" smtClean="0"/>
          </a:p>
          <a:p>
            <a:pPr lvl="1"/>
            <a:r>
              <a:rPr lang="en-US" sz="3200" dirty="0" smtClean="0"/>
              <a:t>And two portals: </a:t>
            </a:r>
            <a:r>
              <a:rPr lang="en-US" sz="3200" dirty="0" err="1" smtClean="0"/>
              <a:t>CertCentral</a:t>
            </a:r>
            <a:r>
              <a:rPr lang="en-US" sz="3200" dirty="0" smtClean="0"/>
              <a:t> and the SAML portal</a:t>
            </a:r>
          </a:p>
          <a:p>
            <a:pPr lvl="1"/>
            <a:r>
              <a:rPr lang="en-US" sz="3200" dirty="0" smtClean="0"/>
              <a:t>The SAML consumes the </a:t>
            </a:r>
            <a:r>
              <a:rPr lang="en-US" sz="3200" dirty="0" err="1" smtClean="0"/>
              <a:t>eduGAIN</a:t>
            </a:r>
            <a:r>
              <a:rPr lang="en-US" sz="3200" dirty="0" smtClean="0"/>
              <a:t> metadata</a:t>
            </a:r>
          </a:p>
        </p:txBody>
      </p:sp>
      <p:sp>
        <p:nvSpPr>
          <p:cNvPr id="3" name="Slide Number Placeholder 2"/>
          <p:cNvSpPr>
            <a:spLocks noGrp="1"/>
          </p:cNvSpPr>
          <p:nvPr>
            <p:ph type="sldNum" sz="quarter" idx="12"/>
          </p:nvPr>
        </p:nvSpPr>
        <p:spPr/>
        <p:txBody>
          <a:bodyPr/>
          <a:lstStyle/>
          <a:p>
            <a:fld id="{6F576E6A-F32A-4612-884C-86870357C6B4}" type="slidenum">
              <a:rPr lang="en-GB" smtClean="0"/>
              <a:pPr/>
              <a:t>14</a:t>
            </a:fld>
            <a:endParaRPr lang="en-GB"/>
          </a:p>
        </p:txBody>
      </p:sp>
      <p:sp>
        <p:nvSpPr>
          <p:cNvPr id="4" name="Title 3"/>
          <p:cNvSpPr>
            <a:spLocks noGrp="1"/>
          </p:cNvSpPr>
          <p:nvPr>
            <p:ph type="title"/>
          </p:nvPr>
        </p:nvSpPr>
        <p:spPr/>
        <p:txBody>
          <a:bodyPr>
            <a:normAutofit/>
          </a:bodyPr>
          <a:lstStyle/>
          <a:p>
            <a:r>
              <a:rPr lang="en-US" sz="3600" dirty="0" smtClean="0"/>
              <a:t>Example: TCS</a:t>
            </a:r>
            <a:endParaRPr lang="en-US" sz="3600" dirty="0"/>
          </a:p>
        </p:txBody>
      </p:sp>
    </p:spTree>
    <p:extLst>
      <p:ext uri="{BB962C8B-B14F-4D97-AF65-F5344CB8AC3E}">
        <p14:creationId xmlns:p14="http://schemas.microsoft.com/office/powerpoint/2010/main" val="1669355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Scope: </a:t>
            </a:r>
            <a:r>
              <a:rPr lang="en-US" b="1" dirty="0" smtClean="0"/>
              <a:t>client certificates </a:t>
            </a:r>
          </a:p>
          <a:p>
            <a:r>
              <a:rPr lang="en-US" dirty="0" err="1" smtClean="0"/>
              <a:t>DigiCert</a:t>
            </a:r>
            <a:r>
              <a:rPr lang="en-US" dirty="0" smtClean="0"/>
              <a:t> itself is a SAML2Int Service Provider</a:t>
            </a:r>
            <a:br>
              <a:rPr lang="en-US" dirty="0" smtClean="0"/>
            </a:br>
            <a:r>
              <a:rPr lang="en-US" sz="500" dirty="0"/>
              <a:t/>
            </a:r>
            <a:br>
              <a:rPr lang="en-US" sz="500" dirty="0"/>
            </a:br>
            <a:r>
              <a:rPr lang="en-US" b="1" dirty="0" smtClean="0"/>
              <a:t>&lt;</a:t>
            </a:r>
            <a:r>
              <a:rPr lang="en-US" b="1" dirty="0" err="1" smtClean="0"/>
              <a:t>md:EntityDescriptor</a:t>
            </a:r>
            <a:r>
              <a:rPr lang="en-US" b="1" dirty="0" smtClean="0"/>
              <a:t> </a:t>
            </a:r>
            <a:r>
              <a:rPr lang="en-US" b="1" dirty="0" err="1" smtClean="0"/>
              <a:t>entityID</a:t>
            </a:r>
            <a:r>
              <a:rPr lang="en-US" b="1" dirty="0" smtClean="0"/>
              <a:t>="https</a:t>
            </a:r>
            <a:r>
              <a:rPr lang="en-US" b="1" dirty="0"/>
              <a:t>://</a:t>
            </a:r>
            <a:r>
              <a:rPr lang="en-US" b="1" dirty="0" smtClean="0"/>
              <a:t>www.digicert.com/sso"&gt;</a:t>
            </a:r>
          </a:p>
          <a:p>
            <a:r>
              <a:rPr lang="en-US" dirty="0" smtClean="0"/>
              <a:t>visible to Federations and IdPs via the </a:t>
            </a:r>
            <a:r>
              <a:rPr lang="en-US" dirty="0" err="1" smtClean="0"/>
              <a:t>eduGAIN</a:t>
            </a:r>
            <a:r>
              <a:rPr lang="en-US" dirty="0" smtClean="0"/>
              <a:t> metadata</a:t>
            </a:r>
          </a:p>
          <a:p>
            <a:r>
              <a:rPr lang="en-US" dirty="0" err="1" smtClean="0"/>
              <a:t>DigiCert</a:t>
            </a:r>
            <a:r>
              <a:rPr lang="en-US" dirty="0" smtClean="0"/>
              <a:t> knows about all IdPs in eduGAIN (via </a:t>
            </a:r>
            <a:r>
              <a:rPr lang="en-US" dirty="0" err="1" smtClean="0"/>
              <a:t>eduID.at</a:t>
            </a:r>
            <a:r>
              <a:rPr lang="en-US" dirty="0" smtClean="0"/>
              <a:t> – Austrian Federation)</a:t>
            </a:r>
          </a:p>
        </p:txBody>
      </p:sp>
      <p:sp>
        <p:nvSpPr>
          <p:cNvPr id="3" name="Slide Number Placeholder 2"/>
          <p:cNvSpPr>
            <a:spLocks noGrp="1"/>
          </p:cNvSpPr>
          <p:nvPr>
            <p:ph type="sldNum" sz="quarter" idx="12"/>
          </p:nvPr>
        </p:nvSpPr>
        <p:spPr/>
        <p:txBody>
          <a:bodyPr/>
          <a:lstStyle/>
          <a:p>
            <a:fld id="{6F576E6A-F32A-4612-884C-86870357C6B4}" type="slidenum">
              <a:rPr lang="en-GB" smtClean="0"/>
              <a:pPr/>
              <a:t>15</a:t>
            </a:fld>
            <a:endParaRPr lang="en-GB"/>
          </a:p>
        </p:txBody>
      </p:sp>
      <p:sp>
        <p:nvSpPr>
          <p:cNvPr id="4" name="Title 3"/>
          <p:cNvSpPr>
            <a:spLocks noGrp="1"/>
          </p:cNvSpPr>
          <p:nvPr>
            <p:ph type="title"/>
          </p:nvPr>
        </p:nvSpPr>
        <p:spPr/>
        <p:txBody>
          <a:bodyPr>
            <a:normAutofit/>
          </a:bodyPr>
          <a:lstStyle/>
          <a:p>
            <a:r>
              <a:rPr lang="en-US" sz="3600" dirty="0" smtClean="0"/>
              <a:t>SSO SAML portal hosted by </a:t>
            </a:r>
            <a:r>
              <a:rPr lang="en-US" sz="3600" dirty="0" err="1" smtClean="0"/>
              <a:t>DigiCert</a:t>
            </a:r>
            <a:endParaRPr lang="en-US" sz="36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7073" y="3941385"/>
            <a:ext cx="4974113" cy="23146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9515959" y="5563892"/>
            <a:ext cx="1783502" cy="369332"/>
          </a:xfrm>
          <a:prstGeom prst="rect">
            <a:avLst/>
          </a:prstGeom>
          <a:noFill/>
        </p:spPr>
        <p:txBody>
          <a:bodyPr wrap="none" rtlCol="0">
            <a:spAutoFit/>
          </a:bodyPr>
          <a:lstStyle/>
          <a:p>
            <a:r>
              <a:rPr lang="en-US" dirty="0" smtClean="0"/>
              <a:t>Thanks David! </a:t>
            </a:r>
            <a:r>
              <a:rPr lang="en-US" dirty="0" smtClean="0">
                <a:sym typeface="Wingdings"/>
              </a:rPr>
              <a:t></a:t>
            </a:r>
            <a:endParaRPr lang="en-US" dirty="0"/>
          </a:p>
        </p:txBody>
      </p:sp>
    </p:spTree>
    <p:extLst>
      <p:ext uri="{BB962C8B-B14F-4D97-AF65-F5344CB8AC3E}">
        <p14:creationId xmlns:p14="http://schemas.microsoft.com/office/powerpoint/2010/main" val="17069722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FIM makes life easier getting ready of too many usernames and passwords;</a:t>
            </a:r>
          </a:p>
          <a:p>
            <a:r>
              <a:rPr lang="en-US" sz="2400" dirty="0" smtClean="0"/>
              <a:t>It protects user information;</a:t>
            </a:r>
          </a:p>
          <a:p>
            <a:r>
              <a:rPr lang="en-US" sz="2400" dirty="0" err="1" smtClean="0"/>
              <a:t>Interfederation</a:t>
            </a:r>
            <a:r>
              <a:rPr lang="en-US" sz="2400" dirty="0" smtClean="0"/>
              <a:t> enables local federations to talk to each other;</a:t>
            </a:r>
          </a:p>
          <a:p>
            <a:r>
              <a:rPr lang="en-US" sz="2400" dirty="0" err="1" smtClean="0"/>
              <a:t>EduGAIN</a:t>
            </a:r>
            <a:r>
              <a:rPr lang="en-US" sz="2400" dirty="0" smtClean="0"/>
              <a:t> is a form of </a:t>
            </a:r>
            <a:r>
              <a:rPr lang="en-US" sz="2400" dirty="0" err="1" smtClean="0"/>
              <a:t>interfederation</a:t>
            </a:r>
            <a:r>
              <a:rPr lang="en-US" sz="2400" dirty="0" smtClean="0"/>
              <a:t> that is well known and established since years;</a:t>
            </a:r>
          </a:p>
          <a:p>
            <a:r>
              <a:rPr lang="en-US" sz="2400" dirty="0" smtClean="0"/>
              <a:t>There are clear examples of how </a:t>
            </a:r>
            <a:r>
              <a:rPr lang="en-US" sz="2400" dirty="0" err="1" smtClean="0"/>
              <a:t>interfederation</a:t>
            </a:r>
            <a:r>
              <a:rPr lang="en-US" sz="2400" dirty="0" smtClean="0"/>
              <a:t> enables international collaboration;</a:t>
            </a:r>
          </a:p>
          <a:p>
            <a:pPr marL="0" indent="0" algn="ctr">
              <a:buNone/>
            </a:pPr>
            <a:endParaRPr lang="en-US" sz="3200" dirty="0" smtClean="0"/>
          </a:p>
          <a:p>
            <a:pPr marL="0" indent="0" algn="ctr">
              <a:buNone/>
            </a:pPr>
            <a:r>
              <a:rPr lang="en-US" sz="3200" dirty="0" smtClean="0"/>
              <a:t>FIM is cool!!</a:t>
            </a:r>
            <a:endParaRPr lang="en-US" sz="3200"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16</a:t>
            </a:fld>
            <a:endParaRPr lang="en-GB"/>
          </a:p>
        </p:txBody>
      </p:sp>
      <p:sp>
        <p:nvSpPr>
          <p:cNvPr id="4" name="Title 3"/>
          <p:cNvSpPr>
            <a:spLocks noGrp="1"/>
          </p:cNvSpPr>
          <p:nvPr>
            <p:ph type="title"/>
          </p:nvPr>
        </p:nvSpPr>
        <p:spPr/>
        <p:txBody>
          <a:bodyPr>
            <a:normAutofit/>
          </a:bodyPr>
          <a:lstStyle/>
          <a:p>
            <a:r>
              <a:rPr lang="en-US" sz="3600" dirty="0"/>
              <a:t>Conclusions</a:t>
            </a:r>
          </a:p>
        </p:txBody>
      </p:sp>
      <p:pic>
        <p:nvPicPr>
          <p:cNvPr id="5" name="Picture 4" descr="smiley-face-thumbs-up-thank-you-9cpbk6KcE.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7668" y="3704095"/>
            <a:ext cx="1905900" cy="2138245"/>
          </a:xfrm>
          <a:prstGeom prst="rect">
            <a:avLst/>
          </a:prstGeom>
        </p:spPr>
      </p:pic>
    </p:spTree>
    <p:extLst>
      <p:ext uri="{BB962C8B-B14F-4D97-AF65-F5344CB8AC3E}">
        <p14:creationId xmlns:p14="http://schemas.microsoft.com/office/powerpoint/2010/main" val="827696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r>
              <a:rPr lang="en-GB" dirty="0" err="1" smtClean="0"/>
              <a:t>Alessandra.Scicchitano@geant.org</a:t>
            </a:r>
            <a:endParaRPr lang="en-GB" dirty="0"/>
          </a:p>
          <a:p>
            <a:endParaRPr lang="en-GB" dirty="0"/>
          </a:p>
        </p:txBody>
      </p:sp>
    </p:spTree>
    <p:extLst>
      <p:ext uri="{BB962C8B-B14F-4D97-AF65-F5344CB8AC3E}">
        <p14:creationId xmlns:p14="http://schemas.microsoft.com/office/powerpoint/2010/main" val="215798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sz="3600" dirty="0" smtClean="0"/>
          </a:p>
          <a:p>
            <a:r>
              <a:rPr lang="en-US" sz="3600" dirty="0" smtClean="0"/>
              <a:t>Federated Identity Management</a:t>
            </a:r>
          </a:p>
          <a:p>
            <a:r>
              <a:rPr lang="en-US" sz="3600" dirty="0" err="1" smtClean="0"/>
              <a:t>Interfederation</a:t>
            </a:r>
            <a:endParaRPr lang="en-US" sz="3600" dirty="0" smtClean="0"/>
          </a:p>
          <a:p>
            <a:r>
              <a:rPr lang="en-US" sz="3600" dirty="0" err="1" smtClean="0"/>
              <a:t>EduGAIN</a:t>
            </a:r>
            <a:endParaRPr lang="en-US" sz="3600" dirty="0" smtClean="0"/>
          </a:p>
          <a:p>
            <a:r>
              <a:rPr lang="en-US" sz="3600" dirty="0" smtClean="0"/>
              <a:t>Example of use of </a:t>
            </a:r>
            <a:r>
              <a:rPr lang="en-US" sz="3600" dirty="0" err="1" smtClean="0"/>
              <a:t>eduGAIN</a:t>
            </a:r>
            <a:endParaRPr lang="en-US" sz="3600" dirty="0"/>
          </a:p>
          <a:p>
            <a:r>
              <a:rPr lang="en-US" sz="3600" dirty="0" smtClean="0"/>
              <a:t>Conclusions</a:t>
            </a:r>
            <a:endParaRPr lang="en-US" sz="3600"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2</a:t>
            </a:fld>
            <a:endParaRPr lang="en-GB"/>
          </a:p>
        </p:txBody>
      </p:sp>
      <p:sp>
        <p:nvSpPr>
          <p:cNvPr id="4" name="Title 3"/>
          <p:cNvSpPr>
            <a:spLocks noGrp="1"/>
          </p:cNvSpPr>
          <p:nvPr>
            <p:ph type="title"/>
          </p:nvPr>
        </p:nvSpPr>
        <p:spPr/>
        <p:txBody>
          <a:bodyPr>
            <a:normAutofit/>
          </a:bodyPr>
          <a:lstStyle/>
          <a:p>
            <a:r>
              <a:rPr lang="en-US" sz="3600" dirty="0" smtClean="0"/>
              <a:t>Outline</a:t>
            </a:r>
            <a:endParaRPr lang="en-US" sz="3600" dirty="0"/>
          </a:p>
        </p:txBody>
      </p:sp>
    </p:spTree>
    <p:extLst>
      <p:ext uri="{BB962C8B-B14F-4D97-AF65-F5344CB8AC3E}">
        <p14:creationId xmlns:p14="http://schemas.microsoft.com/office/powerpoint/2010/main" val="800708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5646" y="1400212"/>
            <a:ext cx="10221319" cy="4776752"/>
          </a:xfrm>
        </p:spPr>
        <p:txBody>
          <a:bodyPr/>
          <a:lstStyle/>
          <a:p>
            <a:pPr marL="342900" lvl="1" indent="0">
              <a:buNone/>
            </a:pPr>
            <a:r>
              <a:rPr lang="en-US" sz="2400" b="1" dirty="0" smtClean="0"/>
              <a:t>Federated </a:t>
            </a:r>
            <a:r>
              <a:rPr lang="en-US" sz="2400" b="1" dirty="0"/>
              <a:t>identity management</a:t>
            </a:r>
            <a:r>
              <a:rPr lang="en-US" sz="2400" dirty="0"/>
              <a:t> </a:t>
            </a:r>
            <a:r>
              <a:rPr lang="en-US" sz="2400" b="1" dirty="0" smtClean="0"/>
              <a:t>(FIM) </a:t>
            </a:r>
            <a:r>
              <a:rPr lang="en-US" sz="2400" dirty="0" smtClean="0"/>
              <a:t>enables </a:t>
            </a:r>
            <a:r>
              <a:rPr lang="en-US" sz="2400" dirty="0"/>
              <a:t>identity information to be developed and shared among several entities and across trust domains. Tools and standards permit identity attributes to be transferred from one trusted identifying and authenticating entity to another for </a:t>
            </a:r>
            <a:r>
              <a:rPr lang="en-US" sz="2400" dirty="0" smtClean="0"/>
              <a:t>authentication, authorization and other purposes.</a:t>
            </a:r>
          </a:p>
          <a:p>
            <a:pPr marL="342900" lvl="1" indent="0">
              <a:buNone/>
            </a:pPr>
            <a:endParaRPr lang="en-US" sz="2400" dirty="0"/>
          </a:p>
          <a:p>
            <a:pPr marL="342900" lvl="1" indent="0">
              <a:buNone/>
            </a:pPr>
            <a:r>
              <a:rPr lang="en-US" sz="2400" dirty="0"/>
              <a:t>The difference between </a:t>
            </a:r>
            <a:r>
              <a:rPr lang="en-US" sz="2400" dirty="0" smtClean="0"/>
              <a:t>Single Sign On (SSO) </a:t>
            </a:r>
            <a:r>
              <a:rPr lang="en-US" sz="2400" dirty="0"/>
              <a:t>and federated identity is </a:t>
            </a:r>
            <a:r>
              <a:rPr lang="en-US" sz="2400" dirty="0" smtClean="0"/>
              <a:t>subtle: </a:t>
            </a:r>
          </a:p>
          <a:p>
            <a:pPr lvl="2"/>
            <a:r>
              <a:rPr lang="en-US" sz="2400" dirty="0" smtClean="0"/>
              <a:t>SSO </a:t>
            </a:r>
            <a:r>
              <a:rPr lang="en-US" sz="2400" dirty="0"/>
              <a:t>unifies access management for disparate systems within an organization. </a:t>
            </a:r>
            <a:endParaRPr lang="en-US" sz="2400" dirty="0" smtClean="0"/>
          </a:p>
          <a:p>
            <a:pPr lvl="2"/>
            <a:r>
              <a:rPr lang="en-US" sz="2400" dirty="0" smtClean="0"/>
              <a:t>Federated </a:t>
            </a:r>
            <a:r>
              <a:rPr lang="en-US" sz="2400" dirty="0"/>
              <a:t>identity does the same, but across different organizations. </a:t>
            </a:r>
            <a:endParaRPr lang="en-US" sz="2400" dirty="0" smtClean="0"/>
          </a:p>
        </p:txBody>
      </p:sp>
      <p:sp>
        <p:nvSpPr>
          <p:cNvPr id="3" name="Slide Number Placeholder 2"/>
          <p:cNvSpPr>
            <a:spLocks noGrp="1"/>
          </p:cNvSpPr>
          <p:nvPr>
            <p:ph type="sldNum" sz="quarter" idx="12"/>
          </p:nvPr>
        </p:nvSpPr>
        <p:spPr/>
        <p:txBody>
          <a:bodyPr/>
          <a:lstStyle/>
          <a:p>
            <a:fld id="{6F576E6A-F32A-4612-884C-86870357C6B4}" type="slidenum">
              <a:rPr lang="en-GB" smtClean="0"/>
              <a:pPr/>
              <a:t>3</a:t>
            </a:fld>
            <a:endParaRPr lang="en-GB"/>
          </a:p>
        </p:txBody>
      </p:sp>
      <p:sp>
        <p:nvSpPr>
          <p:cNvPr id="4" name="Title 3"/>
          <p:cNvSpPr>
            <a:spLocks noGrp="1"/>
          </p:cNvSpPr>
          <p:nvPr>
            <p:ph type="title"/>
          </p:nvPr>
        </p:nvSpPr>
        <p:spPr/>
        <p:txBody>
          <a:bodyPr>
            <a:normAutofit/>
          </a:bodyPr>
          <a:lstStyle/>
          <a:p>
            <a:r>
              <a:rPr lang="en-US" sz="3600" dirty="0"/>
              <a:t>Federated </a:t>
            </a:r>
            <a:r>
              <a:rPr lang="en-US" sz="3600" dirty="0" smtClean="0"/>
              <a:t>Identity Management</a:t>
            </a:r>
            <a:endParaRPr lang="en-US" sz="3600" dirty="0"/>
          </a:p>
        </p:txBody>
      </p:sp>
    </p:spTree>
    <p:extLst>
      <p:ext uri="{BB962C8B-B14F-4D97-AF65-F5344CB8AC3E}">
        <p14:creationId xmlns:p14="http://schemas.microsoft.com/office/powerpoint/2010/main" val="17413532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400" dirty="0" smtClean="0"/>
              <a:t>There 3 main parties in Federated Identity Management:</a:t>
            </a:r>
          </a:p>
          <a:p>
            <a:pPr lvl="1"/>
            <a:r>
              <a:rPr lang="en-US" sz="2400" dirty="0" smtClean="0"/>
              <a:t>User: Each </a:t>
            </a:r>
            <a:r>
              <a:rPr lang="en-US" sz="2400" dirty="0"/>
              <a:t>user </a:t>
            </a:r>
            <a:r>
              <a:rPr lang="en-US" sz="2400" dirty="0" smtClean="0"/>
              <a:t>is </a:t>
            </a:r>
            <a:r>
              <a:rPr lang="en-US" sz="2400" dirty="0"/>
              <a:t>associated with a person. A </a:t>
            </a:r>
            <a:r>
              <a:rPr lang="en-US" sz="2400" dirty="0" smtClean="0"/>
              <a:t>user </a:t>
            </a:r>
            <a:r>
              <a:rPr lang="en-US" sz="2400" dirty="0"/>
              <a:t>is characterized by an </a:t>
            </a:r>
            <a:r>
              <a:rPr lang="en-US" sz="2400" dirty="0" smtClean="0"/>
              <a:t>identity. A </a:t>
            </a:r>
            <a:r>
              <a:rPr lang="en-US" sz="2400" dirty="0"/>
              <a:t>collection of attributes that represent properties about </a:t>
            </a:r>
            <a:r>
              <a:rPr lang="en-US" sz="2400" dirty="0" smtClean="0"/>
              <a:t>that specific person.</a:t>
            </a:r>
          </a:p>
          <a:p>
            <a:pPr lvl="1"/>
            <a:r>
              <a:rPr lang="en-US" sz="2400" dirty="0" smtClean="0"/>
              <a:t>Identity Provider </a:t>
            </a:r>
            <a:r>
              <a:rPr lang="en-US" sz="2400" dirty="0"/>
              <a:t>(</a:t>
            </a:r>
            <a:r>
              <a:rPr lang="en-US" sz="2400" dirty="0" err="1"/>
              <a:t>IdP</a:t>
            </a:r>
            <a:r>
              <a:rPr lang="en-US" sz="2400" dirty="0" smtClean="0"/>
              <a:t>): </a:t>
            </a:r>
            <a:r>
              <a:rPr lang="en-US" sz="2400" dirty="0"/>
              <a:t>asserts authentication and identity information about </a:t>
            </a:r>
            <a:r>
              <a:rPr lang="en-US" sz="2400" dirty="0" smtClean="0"/>
              <a:t>the user.</a:t>
            </a:r>
          </a:p>
          <a:p>
            <a:pPr lvl="1"/>
            <a:r>
              <a:rPr lang="en-US" sz="2400" dirty="0" smtClean="0"/>
              <a:t>Service Provider </a:t>
            </a:r>
            <a:r>
              <a:rPr lang="en-US" sz="2400" dirty="0"/>
              <a:t>(SP</a:t>
            </a:r>
            <a:r>
              <a:rPr lang="en-US" sz="2400" dirty="0" smtClean="0"/>
              <a:t>): receives and checks the </a:t>
            </a:r>
            <a:r>
              <a:rPr lang="en-US" sz="2400" dirty="0"/>
              <a:t>information </a:t>
            </a:r>
            <a:r>
              <a:rPr lang="en-US" sz="2400" dirty="0" smtClean="0"/>
              <a:t>to grant </a:t>
            </a:r>
            <a:r>
              <a:rPr lang="en-US" sz="2400" dirty="0"/>
              <a:t>authorization </a:t>
            </a:r>
            <a:r>
              <a:rPr lang="en-US" sz="2400" dirty="0" smtClean="0"/>
              <a:t>to the user to access the service.</a:t>
            </a:r>
          </a:p>
          <a:p>
            <a:pPr marL="0" indent="0">
              <a:buNone/>
            </a:pPr>
            <a:endParaRPr lang="en-US" sz="2400" dirty="0"/>
          </a:p>
          <a:p>
            <a:endParaRPr lang="en-US"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4</a:t>
            </a:fld>
            <a:endParaRPr lang="en-GB"/>
          </a:p>
        </p:txBody>
      </p:sp>
      <p:sp>
        <p:nvSpPr>
          <p:cNvPr id="4" name="Title 3"/>
          <p:cNvSpPr>
            <a:spLocks noGrp="1"/>
          </p:cNvSpPr>
          <p:nvPr>
            <p:ph type="title"/>
          </p:nvPr>
        </p:nvSpPr>
        <p:spPr/>
        <p:txBody>
          <a:bodyPr>
            <a:normAutofit/>
          </a:bodyPr>
          <a:lstStyle/>
          <a:p>
            <a:r>
              <a:rPr lang="en-US" sz="3600" dirty="0" smtClean="0"/>
              <a:t>FIM Components</a:t>
            </a:r>
            <a:endParaRPr lang="en-US" sz="3600" dirty="0"/>
          </a:p>
        </p:txBody>
      </p:sp>
    </p:spTree>
    <p:extLst>
      <p:ext uri="{BB962C8B-B14F-4D97-AF65-F5344CB8AC3E}">
        <p14:creationId xmlns:p14="http://schemas.microsoft.com/office/powerpoint/2010/main" val="1659319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F576E6A-F32A-4612-884C-86870357C6B4}" type="slidenum">
              <a:rPr lang="en-GB" smtClean="0"/>
              <a:pPr/>
              <a:t>5</a:t>
            </a:fld>
            <a:endParaRPr lang="en-GB"/>
          </a:p>
        </p:txBody>
      </p:sp>
      <p:sp>
        <p:nvSpPr>
          <p:cNvPr id="4" name="Title 3"/>
          <p:cNvSpPr>
            <a:spLocks noGrp="1"/>
          </p:cNvSpPr>
          <p:nvPr>
            <p:ph type="title"/>
          </p:nvPr>
        </p:nvSpPr>
        <p:spPr/>
        <p:txBody>
          <a:bodyPr>
            <a:normAutofit/>
          </a:bodyPr>
          <a:lstStyle/>
          <a:p>
            <a:r>
              <a:rPr lang="en-US" sz="3600" dirty="0" smtClean="0"/>
              <a:t>FIM: How it works</a:t>
            </a:r>
            <a:endParaRPr lang="en-US" sz="3600" dirty="0"/>
          </a:p>
        </p:txBody>
      </p:sp>
      <p:pic>
        <p:nvPicPr>
          <p:cNvPr id="1028" name="Picture 4" descr="https://wiki.surfnet.nl/download/attachments/34996983/saml-flow.png?version=1&amp;modificationDate=1381160160785&amp;api=v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21201" y="1439863"/>
            <a:ext cx="7955898" cy="47371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135471" y="5992297"/>
            <a:ext cx="4536307" cy="369332"/>
          </a:xfrm>
          <a:prstGeom prst="rect">
            <a:avLst/>
          </a:prstGeom>
          <a:noFill/>
        </p:spPr>
        <p:txBody>
          <a:bodyPr wrap="square" rtlCol="0">
            <a:spAutoFit/>
          </a:bodyPr>
          <a:lstStyle/>
          <a:p>
            <a:r>
              <a:rPr lang="en-US" dirty="0"/>
              <a:t>https://</a:t>
            </a:r>
            <a:r>
              <a:rPr lang="en-US" dirty="0" err="1"/>
              <a:t>www.openconext.org</a:t>
            </a:r>
            <a:endParaRPr lang="en-US" dirty="0"/>
          </a:p>
        </p:txBody>
      </p:sp>
      <p:sp>
        <p:nvSpPr>
          <p:cNvPr id="6" name="TextBox 5"/>
          <p:cNvSpPr txBox="1"/>
          <p:nvPr/>
        </p:nvSpPr>
        <p:spPr>
          <a:xfrm>
            <a:off x="307748" y="1307879"/>
            <a:ext cx="2281074" cy="923330"/>
          </a:xfrm>
          <a:prstGeom prst="rect">
            <a:avLst/>
          </a:prstGeom>
          <a:noFill/>
        </p:spPr>
        <p:txBody>
          <a:bodyPr wrap="none" rtlCol="0">
            <a:spAutoFit/>
          </a:bodyPr>
          <a:lstStyle/>
          <a:p>
            <a:r>
              <a:rPr lang="en-US" dirty="0"/>
              <a:t>Almost all federations </a:t>
            </a:r>
            <a:endParaRPr lang="en-US" dirty="0" smtClean="0"/>
          </a:p>
          <a:p>
            <a:r>
              <a:rPr lang="en-US" dirty="0" smtClean="0"/>
              <a:t>currently </a:t>
            </a:r>
            <a:r>
              <a:rPr lang="en-US" dirty="0"/>
              <a:t>use </a:t>
            </a:r>
            <a:r>
              <a:rPr lang="en-US" dirty="0" smtClean="0"/>
              <a:t>the</a:t>
            </a:r>
          </a:p>
          <a:p>
            <a:r>
              <a:rPr lang="en-US" dirty="0" smtClean="0"/>
              <a:t>SAML2 protocol</a:t>
            </a:r>
            <a:endParaRPr lang="en-US" dirty="0"/>
          </a:p>
        </p:txBody>
      </p:sp>
    </p:spTree>
    <p:extLst>
      <p:ext uri="{BB962C8B-B14F-4D97-AF65-F5344CB8AC3E}">
        <p14:creationId xmlns:p14="http://schemas.microsoft.com/office/powerpoint/2010/main" val="21321135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SPs </a:t>
            </a:r>
            <a:r>
              <a:rPr lang="en-US" sz="2800" dirty="0"/>
              <a:t>and </a:t>
            </a:r>
            <a:r>
              <a:rPr lang="en-US" sz="2800" dirty="0" err="1"/>
              <a:t>IdPs</a:t>
            </a:r>
            <a:r>
              <a:rPr lang="en-US" sz="2800" dirty="0"/>
              <a:t> have to trust each other for this approach to work.  Typically this trust is made explicit by signing policies and contracts that describe the requirements and responsibilities of the </a:t>
            </a:r>
            <a:r>
              <a:rPr lang="en-US" sz="2800" dirty="0" err="1"/>
              <a:t>IdPs</a:t>
            </a:r>
            <a:r>
              <a:rPr lang="en-US" sz="2800" dirty="0"/>
              <a:t> and SPs. </a:t>
            </a:r>
            <a:r>
              <a:rPr lang="en-US" sz="2800" b="1" dirty="0"/>
              <a:t>An Identity Federation</a:t>
            </a:r>
            <a:r>
              <a:rPr lang="en-US" sz="2800" dirty="0"/>
              <a:t> is a collection of </a:t>
            </a:r>
            <a:r>
              <a:rPr lang="en-US" sz="2800" dirty="0" err="1"/>
              <a:t>IdPs</a:t>
            </a:r>
            <a:r>
              <a:rPr lang="en-US" sz="2800" dirty="0"/>
              <a:t> and SPs that have agreed to work together and trust each other</a:t>
            </a:r>
            <a:r>
              <a:rPr lang="en-US" sz="2800" dirty="0" smtClean="0"/>
              <a:t>.</a:t>
            </a:r>
          </a:p>
          <a:p>
            <a:r>
              <a:rPr lang="en-US" sz="2800" dirty="0"/>
              <a:t>An organization may belong to more than one federation at a time </a:t>
            </a:r>
          </a:p>
          <a:p>
            <a:r>
              <a:rPr lang="en-US" sz="2800" dirty="0" err="1"/>
              <a:t>IdPs</a:t>
            </a:r>
            <a:r>
              <a:rPr lang="en-US" sz="2800" dirty="0"/>
              <a:t> and SPs "know" nothing </a:t>
            </a:r>
            <a:r>
              <a:rPr lang="en-US" sz="2800" dirty="0" smtClean="0"/>
              <a:t>about the </a:t>
            </a:r>
            <a:r>
              <a:rPr lang="en-US" sz="2800" dirty="0"/>
              <a:t>federations. They </a:t>
            </a:r>
            <a:r>
              <a:rPr lang="en-US" sz="2800" dirty="0" smtClean="0"/>
              <a:t>deal with metadata.</a:t>
            </a:r>
            <a:endParaRPr lang="en-US" sz="2800"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6</a:t>
            </a:fld>
            <a:endParaRPr lang="en-GB"/>
          </a:p>
        </p:txBody>
      </p:sp>
      <p:sp>
        <p:nvSpPr>
          <p:cNvPr id="4" name="Title 3"/>
          <p:cNvSpPr>
            <a:spLocks noGrp="1"/>
          </p:cNvSpPr>
          <p:nvPr>
            <p:ph type="title"/>
          </p:nvPr>
        </p:nvSpPr>
        <p:spPr/>
        <p:txBody>
          <a:bodyPr>
            <a:normAutofit/>
          </a:bodyPr>
          <a:lstStyle/>
          <a:p>
            <a:r>
              <a:rPr lang="en-US" sz="3600" dirty="0" smtClean="0"/>
              <a:t>Federation Identity Management</a:t>
            </a:r>
            <a:endParaRPr lang="en-US" sz="3600" dirty="0"/>
          </a:p>
        </p:txBody>
      </p:sp>
    </p:spTree>
    <p:extLst>
      <p:ext uri="{BB962C8B-B14F-4D97-AF65-F5344CB8AC3E}">
        <p14:creationId xmlns:p14="http://schemas.microsoft.com/office/powerpoint/2010/main" val="16679309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400" dirty="0"/>
              <a:t>An XML document that describes every federation entity </a:t>
            </a:r>
          </a:p>
          <a:p>
            <a:r>
              <a:rPr lang="en-US" sz="2400" dirty="0" smtClean="0"/>
              <a:t>Contains </a:t>
            </a:r>
          </a:p>
          <a:p>
            <a:pPr lvl="1"/>
            <a:r>
              <a:rPr lang="en-US" sz="2000" dirty="0" smtClean="0"/>
              <a:t>Unique </a:t>
            </a:r>
            <a:r>
              <a:rPr lang="en-US" sz="2000" dirty="0"/>
              <a:t>identifier for each entity known as the </a:t>
            </a:r>
            <a:r>
              <a:rPr lang="en-US" sz="2000" dirty="0" err="1"/>
              <a:t>entityID</a:t>
            </a:r>
            <a:r>
              <a:rPr lang="en-US" sz="2000" dirty="0"/>
              <a:t> </a:t>
            </a:r>
            <a:r>
              <a:rPr lang="en-US" sz="2000" dirty="0" smtClean="0"/>
              <a:t> </a:t>
            </a:r>
          </a:p>
          <a:p>
            <a:pPr lvl="1"/>
            <a:r>
              <a:rPr lang="en-US" sz="2000" dirty="0" smtClean="0"/>
              <a:t>Endpoints </a:t>
            </a:r>
            <a:r>
              <a:rPr lang="en-US" sz="2000" dirty="0"/>
              <a:t>where each entity can be </a:t>
            </a:r>
            <a:r>
              <a:rPr lang="en-US" sz="2000" dirty="0" smtClean="0"/>
              <a:t>contacted </a:t>
            </a:r>
          </a:p>
          <a:p>
            <a:pPr lvl="1"/>
            <a:r>
              <a:rPr lang="en-US" sz="2000" dirty="0" smtClean="0"/>
              <a:t>Certificates </a:t>
            </a:r>
            <a:r>
              <a:rPr lang="en-US" sz="2000" dirty="0"/>
              <a:t>used for signing and encrypting data </a:t>
            </a:r>
            <a:endParaRPr lang="en-US" sz="2000" dirty="0" smtClean="0"/>
          </a:p>
          <a:p>
            <a:r>
              <a:rPr lang="en-US" sz="2400" dirty="0" smtClean="0"/>
              <a:t>May </a:t>
            </a:r>
            <a:r>
              <a:rPr lang="en-US" sz="2400" dirty="0"/>
              <a:t>contain </a:t>
            </a:r>
          </a:p>
          <a:p>
            <a:pPr lvl="1"/>
            <a:r>
              <a:rPr lang="en-US" sz="2000" dirty="0" smtClean="0"/>
              <a:t>Organization </a:t>
            </a:r>
            <a:r>
              <a:rPr lang="en-US" sz="2000" dirty="0"/>
              <a:t>and person contact information </a:t>
            </a:r>
          </a:p>
          <a:p>
            <a:pPr lvl="1"/>
            <a:r>
              <a:rPr lang="en-US" sz="2000" dirty="0" smtClean="0"/>
              <a:t>Information </a:t>
            </a:r>
            <a:r>
              <a:rPr lang="en-US" sz="2000" dirty="0"/>
              <a:t>about which attributes an SP wants/needs </a:t>
            </a:r>
          </a:p>
          <a:p>
            <a:r>
              <a:rPr lang="en-US" sz="2400" dirty="0" smtClean="0"/>
              <a:t>Metadata </a:t>
            </a:r>
            <a:r>
              <a:rPr lang="en-US" sz="2400" dirty="0"/>
              <a:t>is usually distributed by a public HTTP URL </a:t>
            </a:r>
          </a:p>
          <a:p>
            <a:pPr lvl="1"/>
            <a:r>
              <a:rPr lang="en-US" sz="2000" dirty="0" smtClean="0"/>
              <a:t>The </a:t>
            </a:r>
            <a:r>
              <a:rPr lang="en-US" sz="2000" dirty="0"/>
              <a:t>metadata should be digitally signed </a:t>
            </a:r>
          </a:p>
          <a:p>
            <a:r>
              <a:rPr lang="en-US" sz="2400" dirty="0" smtClean="0"/>
              <a:t>Metadata </a:t>
            </a:r>
            <a:r>
              <a:rPr lang="en-US" sz="2400" dirty="0"/>
              <a:t>must be kept up to date so that </a:t>
            </a:r>
          </a:p>
          <a:p>
            <a:pPr lvl="1"/>
            <a:r>
              <a:rPr lang="en-US" sz="2000" dirty="0" smtClean="0"/>
              <a:t>New </a:t>
            </a:r>
            <a:r>
              <a:rPr lang="en-US" sz="2000" dirty="0"/>
              <a:t>entities can work with existing ones </a:t>
            </a:r>
          </a:p>
          <a:p>
            <a:pPr lvl="1"/>
            <a:r>
              <a:rPr lang="en-US" sz="2000" dirty="0" smtClean="0"/>
              <a:t>Old</a:t>
            </a:r>
            <a:r>
              <a:rPr lang="en-US" sz="2000" dirty="0"/>
              <a:t>, or revoked, entities are blocked</a:t>
            </a:r>
          </a:p>
        </p:txBody>
      </p:sp>
      <p:sp>
        <p:nvSpPr>
          <p:cNvPr id="3" name="Slide Number Placeholder 2"/>
          <p:cNvSpPr>
            <a:spLocks noGrp="1"/>
          </p:cNvSpPr>
          <p:nvPr>
            <p:ph type="sldNum" sz="quarter" idx="12"/>
          </p:nvPr>
        </p:nvSpPr>
        <p:spPr/>
        <p:txBody>
          <a:bodyPr/>
          <a:lstStyle/>
          <a:p>
            <a:fld id="{6F576E6A-F32A-4612-884C-86870357C6B4}" type="slidenum">
              <a:rPr lang="en-GB" smtClean="0"/>
              <a:pPr/>
              <a:t>7</a:t>
            </a:fld>
            <a:endParaRPr lang="en-GB"/>
          </a:p>
        </p:txBody>
      </p:sp>
      <p:sp>
        <p:nvSpPr>
          <p:cNvPr id="4" name="Title 3"/>
          <p:cNvSpPr>
            <a:spLocks noGrp="1"/>
          </p:cNvSpPr>
          <p:nvPr>
            <p:ph type="title"/>
          </p:nvPr>
        </p:nvSpPr>
        <p:spPr/>
        <p:txBody>
          <a:bodyPr>
            <a:normAutofit/>
          </a:bodyPr>
          <a:lstStyle/>
          <a:p>
            <a:r>
              <a:rPr lang="en-US" sz="3600" dirty="0" smtClean="0"/>
              <a:t>Federation Metadata</a:t>
            </a:r>
            <a:endParaRPr lang="en-US" sz="3600" dirty="0"/>
          </a:p>
        </p:txBody>
      </p:sp>
      <p:sp>
        <p:nvSpPr>
          <p:cNvPr id="5" name="TextBox 4"/>
          <p:cNvSpPr txBox="1"/>
          <p:nvPr/>
        </p:nvSpPr>
        <p:spPr>
          <a:xfrm>
            <a:off x="6966667" y="5759688"/>
            <a:ext cx="4387135" cy="646331"/>
          </a:xfrm>
          <a:prstGeom prst="rect">
            <a:avLst/>
          </a:prstGeom>
          <a:noFill/>
        </p:spPr>
        <p:txBody>
          <a:bodyPr wrap="square" rtlCol="0">
            <a:spAutoFit/>
          </a:bodyPr>
          <a:lstStyle/>
          <a:p>
            <a:r>
              <a:rPr lang="en-US" dirty="0" smtClean="0"/>
              <a:t>Credit to Lukas </a:t>
            </a:r>
            <a:r>
              <a:rPr lang="en-US" dirty="0" err="1" smtClean="0"/>
              <a:t>Hammerle</a:t>
            </a:r>
            <a:r>
              <a:rPr lang="en-US" dirty="0" smtClean="0"/>
              <a:t> - SWITCH for this slide </a:t>
            </a:r>
            <a:endParaRPr lang="en-US" dirty="0"/>
          </a:p>
        </p:txBody>
      </p:sp>
    </p:spTree>
    <p:extLst>
      <p:ext uri="{BB962C8B-B14F-4D97-AF65-F5344CB8AC3E}">
        <p14:creationId xmlns:p14="http://schemas.microsoft.com/office/powerpoint/2010/main" val="1593972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800" dirty="0" smtClean="0"/>
              <a:t>A </a:t>
            </a:r>
            <a:r>
              <a:rPr lang="en-US" sz="2800" dirty="0"/>
              <a:t>federation can be built according </a:t>
            </a:r>
            <a:r>
              <a:rPr lang="en-US" sz="2800" dirty="0" smtClean="0"/>
              <a:t>to the </a:t>
            </a:r>
            <a:r>
              <a:rPr lang="en-US" sz="2800" smtClean="0"/>
              <a:t>mesh and/or </a:t>
            </a:r>
            <a:r>
              <a:rPr lang="en-US" sz="2800" dirty="0" smtClean="0"/>
              <a:t>the hub-and-spoke principle:</a:t>
            </a:r>
          </a:p>
          <a:p>
            <a:pPr marL="0" indent="0">
              <a:buNone/>
            </a:pPr>
            <a:endParaRPr lang="en-US" sz="2800" dirty="0" smtClean="0"/>
          </a:p>
          <a:p>
            <a:pPr lvl="1"/>
            <a:r>
              <a:rPr lang="en-US" sz="2800" b="1" dirty="0"/>
              <a:t>M</a:t>
            </a:r>
            <a:r>
              <a:rPr lang="en-US" sz="2800" b="1" dirty="0" smtClean="0"/>
              <a:t>esh federation</a:t>
            </a:r>
            <a:r>
              <a:rPr lang="en-US" sz="2800" dirty="0" smtClean="0"/>
              <a:t>: </a:t>
            </a:r>
            <a:r>
              <a:rPr lang="en-US" sz="2800" dirty="0"/>
              <a:t>each entity is responsible for its connections to other </a:t>
            </a:r>
            <a:r>
              <a:rPr lang="en-US" sz="2800" dirty="0" smtClean="0"/>
              <a:t>entities.</a:t>
            </a:r>
          </a:p>
          <a:p>
            <a:pPr marL="342900" lvl="1" indent="0">
              <a:buNone/>
            </a:pPr>
            <a:endParaRPr lang="en-US" sz="2800" dirty="0" smtClean="0"/>
          </a:p>
          <a:p>
            <a:pPr lvl="1"/>
            <a:r>
              <a:rPr lang="en-US" sz="2800" b="1" dirty="0"/>
              <a:t>H</a:t>
            </a:r>
            <a:r>
              <a:rPr lang="en-US" sz="2800" b="1" dirty="0" smtClean="0"/>
              <a:t>ub-and-spoke federation</a:t>
            </a:r>
            <a:r>
              <a:rPr lang="en-US" sz="2800" dirty="0" smtClean="0"/>
              <a:t>: </a:t>
            </a:r>
            <a:r>
              <a:rPr lang="en-US" sz="2800" dirty="0"/>
              <a:t>all entities connect to the hub and the hub manages connections between entities on a central location. </a:t>
            </a:r>
          </a:p>
        </p:txBody>
      </p:sp>
      <p:sp>
        <p:nvSpPr>
          <p:cNvPr id="3" name="Slide Number Placeholder 2"/>
          <p:cNvSpPr>
            <a:spLocks noGrp="1"/>
          </p:cNvSpPr>
          <p:nvPr>
            <p:ph type="sldNum" sz="quarter" idx="12"/>
          </p:nvPr>
        </p:nvSpPr>
        <p:spPr/>
        <p:txBody>
          <a:bodyPr/>
          <a:lstStyle/>
          <a:p>
            <a:fld id="{6F576E6A-F32A-4612-884C-86870357C6B4}" type="slidenum">
              <a:rPr lang="en-GB" smtClean="0"/>
              <a:pPr/>
              <a:t>8</a:t>
            </a:fld>
            <a:endParaRPr lang="en-GB"/>
          </a:p>
        </p:txBody>
      </p:sp>
      <p:sp>
        <p:nvSpPr>
          <p:cNvPr id="4" name="Title 3"/>
          <p:cNvSpPr>
            <a:spLocks noGrp="1"/>
          </p:cNvSpPr>
          <p:nvPr>
            <p:ph type="title"/>
          </p:nvPr>
        </p:nvSpPr>
        <p:spPr/>
        <p:txBody>
          <a:bodyPr>
            <a:normAutofit/>
          </a:bodyPr>
          <a:lstStyle/>
          <a:p>
            <a:r>
              <a:rPr lang="en-US" sz="3600" dirty="0" smtClean="0"/>
              <a:t>Federation Architectures</a:t>
            </a:r>
            <a:endParaRPr lang="en-US" sz="3600" dirty="0"/>
          </a:p>
        </p:txBody>
      </p:sp>
    </p:spTree>
    <p:extLst>
      <p:ext uri="{BB962C8B-B14F-4D97-AF65-F5344CB8AC3E}">
        <p14:creationId xmlns:p14="http://schemas.microsoft.com/office/powerpoint/2010/main" val="130502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526741" y="1129553"/>
            <a:ext cx="5123330" cy="5728447"/>
          </a:xfrm>
        </p:spPr>
      </p:pic>
      <p:sp>
        <p:nvSpPr>
          <p:cNvPr id="3" name="Slide Number Placeholder 2"/>
          <p:cNvSpPr>
            <a:spLocks noGrp="1"/>
          </p:cNvSpPr>
          <p:nvPr>
            <p:ph type="sldNum" sz="quarter" idx="12"/>
          </p:nvPr>
        </p:nvSpPr>
        <p:spPr/>
        <p:txBody>
          <a:bodyPr/>
          <a:lstStyle/>
          <a:p>
            <a:fld id="{6F576E6A-F32A-4612-884C-86870357C6B4}" type="slidenum">
              <a:rPr lang="en-GB" smtClean="0"/>
              <a:pPr/>
              <a:t>9</a:t>
            </a:fld>
            <a:endParaRPr lang="en-GB"/>
          </a:p>
        </p:txBody>
      </p:sp>
      <p:sp>
        <p:nvSpPr>
          <p:cNvPr id="4" name="Title 3"/>
          <p:cNvSpPr>
            <a:spLocks noGrp="1"/>
          </p:cNvSpPr>
          <p:nvPr>
            <p:ph type="title"/>
          </p:nvPr>
        </p:nvSpPr>
        <p:spPr/>
        <p:txBody>
          <a:bodyPr>
            <a:normAutofit/>
          </a:bodyPr>
          <a:lstStyle/>
          <a:p>
            <a:r>
              <a:rPr lang="en-US" sz="3600" dirty="0" smtClean="0"/>
              <a:t>Mesh vs H&amp;S</a:t>
            </a:r>
            <a:endParaRPr lang="en-US" sz="3600"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1191" y="1129553"/>
            <a:ext cx="5155550" cy="5728447"/>
          </a:xfrm>
          <a:prstGeom prst="rect">
            <a:avLst/>
          </a:prstGeom>
        </p:spPr>
      </p:pic>
      <p:sp>
        <p:nvSpPr>
          <p:cNvPr id="7" name="TextBox 6"/>
          <p:cNvSpPr txBox="1"/>
          <p:nvPr/>
        </p:nvSpPr>
        <p:spPr>
          <a:xfrm>
            <a:off x="9731724" y="5324569"/>
            <a:ext cx="2248436" cy="369332"/>
          </a:xfrm>
          <a:prstGeom prst="rect">
            <a:avLst/>
          </a:prstGeom>
          <a:noFill/>
        </p:spPr>
        <p:txBody>
          <a:bodyPr wrap="none" rtlCol="0">
            <a:spAutoFit/>
          </a:bodyPr>
          <a:lstStyle/>
          <a:p>
            <a:r>
              <a:rPr lang="en-US" dirty="0"/>
              <a:t>https://</a:t>
            </a:r>
            <a:r>
              <a:rPr lang="en-US" dirty="0" err="1"/>
              <a:t>wiki.surfnet.nl</a:t>
            </a:r>
            <a:endParaRPr lang="en-US" dirty="0"/>
          </a:p>
        </p:txBody>
      </p:sp>
    </p:spTree>
    <p:extLst>
      <p:ext uri="{BB962C8B-B14F-4D97-AF65-F5344CB8AC3E}">
        <p14:creationId xmlns:p14="http://schemas.microsoft.com/office/powerpoint/2010/main" val="2121339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GEANT Associ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D0992E-CCCF-45DB-AB26-A4F50B75E4D6}" vid="{C2252C9B-28CB-4431-8278-C26B15A769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5D342B61AA90142A8D5A114AFFAD389" ma:contentTypeVersion="1" ma:contentTypeDescription="Create a new document." ma:contentTypeScope="" ma:versionID="138dd77d572eb9aa87051d9216bdb443">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C07721-32FF-48B6-9D36-E09F4CC3A69A}">
  <ds:schemaRefs>
    <ds:schemaRef ds:uri="http://schemas.microsoft.com/sharepoint/v3/contenttype/forms"/>
  </ds:schemaRefs>
</ds:datastoreItem>
</file>

<file path=customXml/itemProps2.xml><?xml version="1.0" encoding="utf-8"?>
<ds:datastoreItem xmlns:ds="http://schemas.openxmlformats.org/officeDocument/2006/customXml" ds:itemID="{59AA3960-760A-4B61-8C8B-DBF90F37C8C8}">
  <ds:schemaRefs>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http://purl.org/dc/terms/"/>
    <ds:schemaRef ds:uri="http://purl.org/dc/dcmitype/"/>
    <ds:schemaRef ds:uri="http://schemas.microsoft.com/sharepoint/v3"/>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FF8F0BB2-8848-4E68-80B0-B0624BDBD5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Final GEANT Association template 16 9 widescreen</Template>
  <TotalTime>33128</TotalTime>
  <Words>1257</Words>
  <Application>Microsoft Macintosh PowerPoint</Application>
  <PresentationFormat>Widescreen</PresentationFormat>
  <Paragraphs>146</Paragraphs>
  <Slides>17</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Verdana</vt:lpstr>
      <vt:lpstr>Wingdings</vt:lpstr>
      <vt:lpstr>Arial</vt:lpstr>
      <vt:lpstr>GEANT Association</vt:lpstr>
      <vt:lpstr>PowerPoint Presentation</vt:lpstr>
      <vt:lpstr>Outline</vt:lpstr>
      <vt:lpstr>Federated Identity Management</vt:lpstr>
      <vt:lpstr>FIM Components</vt:lpstr>
      <vt:lpstr>FIM: How it works</vt:lpstr>
      <vt:lpstr>Federation Identity Management</vt:lpstr>
      <vt:lpstr>Federation Metadata</vt:lpstr>
      <vt:lpstr>Federation Architectures</vt:lpstr>
      <vt:lpstr>Mesh vs H&amp;S</vt:lpstr>
      <vt:lpstr>Interfederation</vt:lpstr>
      <vt:lpstr>eduGAIN</vt:lpstr>
      <vt:lpstr>Some benefits</vt:lpstr>
      <vt:lpstr>Some issues</vt:lpstr>
      <vt:lpstr>Example: TCS</vt:lpstr>
      <vt:lpstr>SSO SAML portal hosted by DigiCert</vt:lpstr>
      <vt:lpstr>Conclusions</vt:lpstr>
      <vt:lpstr>PowerPoint Presentation</vt:lpstr>
    </vt:vector>
  </TitlesOfParts>
  <Company>DANTE</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Karl Meyer</dc:creator>
  <cp:lastModifiedBy>Licia Florio</cp:lastModifiedBy>
  <cp:revision>148</cp:revision>
  <cp:lastPrinted>2015-05-01T10:30:08Z</cp:lastPrinted>
  <dcterms:created xsi:type="dcterms:W3CDTF">2015-04-29T14:13:57Z</dcterms:created>
  <dcterms:modified xsi:type="dcterms:W3CDTF">2016-09-29T09:28:14Z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0x01010015D342B61AA90142A8D5A114AFFAD389</vt:lpwstr>
  </property>
</Properties>
</file>