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79" r:id="rId6"/>
    <p:sldId id="280" r:id="rId7"/>
    <p:sldId id="281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82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Open Sans" panose="020B060603050402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iS8vwUDyqt2OIP6eGvkKI1G7ba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3172" autoAdjust="0"/>
  </p:normalViewPr>
  <p:slideViewPr>
    <p:cSldViewPr snapToGrid="0" snapToObjects="1">
      <p:cViewPr varScale="1">
        <p:scale>
          <a:sx n="59" d="100"/>
          <a:sy n="59" d="100"/>
        </p:scale>
        <p:origin x="55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4460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/>
              <a:t>A globally distributed ICT infrastructure that federates the digital </a:t>
            </a:r>
            <a:r>
              <a:rPr lang="en-US" sz="1200" b="0">
                <a:solidFill>
                  <a:srgbClr val="3366FF"/>
                </a:solidFill>
              </a:rPr>
              <a:t>capabilities, resources </a:t>
            </a:r>
            <a:r>
              <a:rPr lang="en-US" sz="1200" b="0"/>
              <a:t>and </a:t>
            </a:r>
            <a:r>
              <a:rPr lang="en-US" sz="1200" b="0">
                <a:solidFill>
                  <a:srgbClr val="3366FF"/>
                </a:solidFill>
              </a:rPr>
              <a:t>expertise</a:t>
            </a:r>
            <a:r>
              <a:rPr lang="en-US" sz="1200" b="0"/>
              <a:t> of national and international research communities in Europe and worldwide.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>
              <a:solidFill>
                <a:srgbClr val="184D8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D80"/>
              </a:buClr>
              <a:buSzPts val="1200"/>
              <a:buFont typeface="Calibri"/>
              <a:buNone/>
            </a:pPr>
            <a:r>
              <a:rPr lang="en-US" sz="1200" b="0">
                <a:solidFill>
                  <a:srgbClr val="184D80"/>
                </a:solidFill>
              </a:rPr>
              <a:t>EGI has delivered unprecedented data analysis capabilities to more than 46,000 researchers from many disciplines and is now committed to bring innovation to the private sector</a:t>
            </a:r>
            <a:r>
              <a:rPr lang="en-US" sz="1200" b="0">
                <a:solidFill>
                  <a:srgbClr val="184D8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/>
              <a:t>A globally distributed ICT infrastructure that federates the digital </a:t>
            </a:r>
            <a:r>
              <a:rPr lang="en-US" sz="1200" b="0">
                <a:solidFill>
                  <a:srgbClr val="3366FF"/>
                </a:solidFill>
              </a:rPr>
              <a:t>capabilities, resources </a:t>
            </a:r>
            <a:r>
              <a:rPr lang="en-US" sz="1200" b="0"/>
              <a:t>and </a:t>
            </a:r>
            <a:r>
              <a:rPr lang="en-US" sz="1200" b="0">
                <a:solidFill>
                  <a:srgbClr val="3366FF"/>
                </a:solidFill>
              </a:rPr>
              <a:t>expertise</a:t>
            </a:r>
            <a:r>
              <a:rPr lang="en-US" sz="1200" b="0"/>
              <a:t> of national and international research communities in Europe and worldwide.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>
              <a:solidFill>
                <a:srgbClr val="184D8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D80"/>
              </a:buClr>
              <a:buSzPts val="1200"/>
              <a:buFont typeface="Calibri"/>
              <a:buNone/>
            </a:pPr>
            <a:r>
              <a:rPr lang="en-US" sz="1200" b="0">
                <a:solidFill>
                  <a:srgbClr val="184D80"/>
                </a:solidFill>
              </a:rPr>
              <a:t>EGI has delivered unprecedented data analysis capabilities to more than 46,000 researchers from many disciplines and is now committed to bring innovation to the private sector</a:t>
            </a:r>
            <a:r>
              <a:rPr lang="en-US" sz="1200" b="0">
                <a:solidFill>
                  <a:srgbClr val="184D8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/>
              <a:t>A globally distributed ICT infrastructure that federates the digital </a:t>
            </a:r>
            <a:r>
              <a:rPr lang="en-US" sz="1200" b="0">
                <a:solidFill>
                  <a:srgbClr val="3366FF"/>
                </a:solidFill>
              </a:rPr>
              <a:t>capabilities, resources </a:t>
            </a:r>
            <a:r>
              <a:rPr lang="en-US" sz="1200" b="0"/>
              <a:t>and </a:t>
            </a:r>
            <a:r>
              <a:rPr lang="en-US" sz="1200" b="0">
                <a:solidFill>
                  <a:srgbClr val="3366FF"/>
                </a:solidFill>
              </a:rPr>
              <a:t>expertise</a:t>
            </a:r>
            <a:r>
              <a:rPr lang="en-US" sz="1200" b="0"/>
              <a:t> of national and international research communities in Europe and worldwide.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>
              <a:solidFill>
                <a:srgbClr val="184D8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D80"/>
              </a:buClr>
              <a:buSzPts val="1200"/>
              <a:buFont typeface="Calibri"/>
              <a:buNone/>
            </a:pPr>
            <a:r>
              <a:rPr lang="en-US" sz="1200" b="0">
                <a:solidFill>
                  <a:srgbClr val="184D80"/>
                </a:solidFill>
              </a:rPr>
              <a:t>EGI has delivered unprecedented data analysis capabilities to more than 46,000 researchers from many disciplines and is now committed to bring innovation to the private sector</a:t>
            </a:r>
            <a:r>
              <a:rPr lang="en-US" sz="1200" b="0">
                <a:solidFill>
                  <a:srgbClr val="184D8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/>
              <a:t>A globally distributed ICT infrastructure that federates the digital </a:t>
            </a:r>
            <a:r>
              <a:rPr lang="en-US" sz="1200" b="0">
                <a:solidFill>
                  <a:srgbClr val="3366FF"/>
                </a:solidFill>
              </a:rPr>
              <a:t>capabilities, resources </a:t>
            </a:r>
            <a:r>
              <a:rPr lang="en-US" sz="1200" b="0"/>
              <a:t>and </a:t>
            </a:r>
            <a:r>
              <a:rPr lang="en-US" sz="1200" b="0">
                <a:solidFill>
                  <a:srgbClr val="3366FF"/>
                </a:solidFill>
              </a:rPr>
              <a:t>expertise</a:t>
            </a:r>
            <a:r>
              <a:rPr lang="en-US" sz="1200" b="0"/>
              <a:t> of national and international research communities in Europe and worldwide.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>
              <a:solidFill>
                <a:srgbClr val="184D8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D80"/>
              </a:buClr>
              <a:buSzPts val="1200"/>
              <a:buFont typeface="Calibri"/>
              <a:buNone/>
            </a:pPr>
            <a:r>
              <a:rPr lang="en-US" sz="1200" b="0">
                <a:solidFill>
                  <a:srgbClr val="184D80"/>
                </a:solidFill>
              </a:rPr>
              <a:t>EGI has delivered unprecedented data analysis capabilities to more than 46,000 researchers from many disciplines and is now committed to bring innovation to the private sector</a:t>
            </a:r>
            <a:r>
              <a:rPr lang="en-US" sz="1200" b="0">
                <a:solidFill>
                  <a:srgbClr val="184D8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" name="Picture 2" descr="A picture containing text, kitchenware&#10;&#10;Description automatically generated">
            <a:extLst>
              <a:ext uri="{FF2B5EF4-FFF2-40B4-BE49-F238E27FC236}">
                <a16:creationId xmlns:a16="http://schemas.microsoft.com/office/drawing/2014/main" id="{A21D39DB-9CBA-5A43-82A3-359E574F6E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50" y="6115051"/>
            <a:ext cx="1041400" cy="698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" name="Picture 6" descr="A picture containing text, kitchenware&#10;&#10;Description automatically generated">
            <a:extLst>
              <a:ext uri="{FF2B5EF4-FFF2-40B4-BE49-F238E27FC236}">
                <a16:creationId xmlns:a16="http://schemas.microsoft.com/office/drawing/2014/main" id="{52BD4278-E92A-834C-AB15-59078EADEA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50" y="6115051"/>
            <a:ext cx="1041400" cy="698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5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5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" name="Picture 6" descr="A picture containing text, kitchenware&#10;&#10;Description automatically generated">
            <a:extLst>
              <a:ext uri="{FF2B5EF4-FFF2-40B4-BE49-F238E27FC236}">
                <a16:creationId xmlns:a16="http://schemas.microsoft.com/office/drawing/2014/main" id="{6F8CF16E-7EFC-AB49-9441-445198A27E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50" y="6115051"/>
            <a:ext cx="1041400" cy="698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6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" name="Picture 6" descr="A picture containing text, kitchenware&#10;&#10;Description automatically generated">
            <a:extLst>
              <a:ext uri="{FF2B5EF4-FFF2-40B4-BE49-F238E27FC236}">
                <a16:creationId xmlns:a16="http://schemas.microsoft.com/office/drawing/2014/main" id="{D9ADDDC7-0905-CD46-B2B3-26EC47CCFF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50" y="6115051"/>
            <a:ext cx="1041400" cy="698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" name="Picture 5" descr="A picture containing text, kitchenware&#10;&#10;Description automatically generated">
            <a:extLst>
              <a:ext uri="{FF2B5EF4-FFF2-40B4-BE49-F238E27FC236}">
                <a16:creationId xmlns:a16="http://schemas.microsoft.com/office/drawing/2014/main" id="{1E3CDBAC-8C6F-DB4A-8FA1-DD8D3E879D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50" y="6115051"/>
            <a:ext cx="1041400" cy="698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8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" name="Picture 6" descr="A picture containing text, kitchenware&#10;&#10;Description automatically generated">
            <a:extLst>
              <a:ext uri="{FF2B5EF4-FFF2-40B4-BE49-F238E27FC236}">
                <a16:creationId xmlns:a16="http://schemas.microsoft.com/office/drawing/2014/main" id="{E2DD8AAA-4CAE-E448-80A6-2247CB37BB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50" y="6115051"/>
            <a:ext cx="1041400" cy="698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" name="Picture 7" descr="A picture containing text, kitchenware&#10;&#10;Description automatically generated">
            <a:extLst>
              <a:ext uri="{FF2B5EF4-FFF2-40B4-BE49-F238E27FC236}">
                <a16:creationId xmlns:a16="http://schemas.microsoft.com/office/drawing/2014/main" id="{39180696-6AD2-1049-80B8-AA545BBF49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50" y="6115051"/>
            <a:ext cx="1041400" cy="698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0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0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" name="Picture 9" descr="A picture containing text, kitchenware&#10;&#10;Description automatically generated">
            <a:extLst>
              <a:ext uri="{FF2B5EF4-FFF2-40B4-BE49-F238E27FC236}">
                <a16:creationId xmlns:a16="http://schemas.microsoft.com/office/drawing/2014/main" id="{FF19BCA1-2356-5542-AD55-952719C88C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50" y="6115051"/>
            <a:ext cx="1041400" cy="698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" name="Picture 4" descr="A picture containing text, kitchenware&#10;&#10;Description automatically generated">
            <a:extLst>
              <a:ext uri="{FF2B5EF4-FFF2-40B4-BE49-F238E27FC236}">
                <a16:creationId xmlns:a16="http://schemas.microsoft.com/office/drawing/2014/main" id="{ACFC969E-74E1-A841-A39C-394515205A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50" y="6115051"/>
            <a:ext cx="1041400" cy="698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" name="Picture 7" descr="A picture containing text, kitchenware&#10;&#10;Description automatically generated">
            <a:extLst>
              <a:ext uri="{FF2B5EF4-FFF2-40B4-BE49-F238E27FC236}">
                <a16:creationId xmlns:a16="http://schemas.microsoft.com/office/drawing/2014/main" id="{78DF0B82-7F88-3F4C-92D1-170E77AF1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50" y="6115051"/>
            <a:ext cx="1041400" cy="698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" name="Picture 7" descr="A picture containing text, kitchenware&#10;&#10;Description automatically generated">
            <a:extLst>
              <a:ext uri="{FF2B5EF4-FFF2-40B4-BE49-F238E27FC236}">
                <a16:creationId xmlns:a16="http://schemas.microsoft.com/office/drawing/2014/main" id="{FCBD3277-AA50-7C48-9735-00C14F0C78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50" y="6115051"/>
            <a:ext cx="1041400" cy="6985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24" descr="图片包含 图表&#10;&#10;描述已自动生成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2700" y="12700"/>
            <a:ext cx="9118600" cy="6832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zenodo.org/record/4044010#.YLT7RPkzaUk" TargetMode="Externa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Gergely.sipos@egi.e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4.0/" TargetMode="External"/><Relationship Id="rId4" Type="http://schemas.openxmlformats.org/officeDocument/2006/relationships/hyperlink" Target="http://www.egi.eu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26" Type="http://schemas.openxmlformats.org/officeDocument/2006/relationships/image" Target="../media/image62.png"/><Relationship Id="rId3" Type="http://schemas.openxmlformats.org/officeDocument/2006/relationships/image" Target="../media/image39.jpg"/><Relationship Id="rId21" Type="http://schemas.openxmlformats.org/officeDocument/2006/relationships/image" Target="../media/image57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image" Target="../media/image61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52.jpg"/><Relationship Id="rId20" Type="http://schemas.openxmlformats.org/officeDocument/2006/relationships/image" Target="../media/image56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24" Type="http://schemas.openxmlformats.org/officeDocument/2006/relationships/image" Target="../media/image60.png"/><Relationship Id="rId5" Type="http://schemas.openxmlformats.org/officeDocument/2006/relationships/image" Target="../media/image41.png"/><Relationship Id="rId15" Type="http://schemas.openxmlformats.org/officeDocument/2006/relationships/image" Target="../media/image51.jpg"/><Relationship Id="rId23" Type="http://schemas.openxmlformats.org/officeDocument/2006/relationships/image" Target="../media/image59.png"/><Relationship Id="rId28" Type="http://schemas.openxmlformats.org/officeDocument/2006/relationships/image" Target="../media/image64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jpg"/><Relationship Id="rId22" Type="http://schemas.openxmlformats.org/officeDocument/2006/relationships/image" Target="../media/image58.png"/><Relationship Id="rId27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i.eu/projects/egi-ace/call-for-use-case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Gergely.sipos@egi.eu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9.png"/><Relationship Id="rId4" Type="http://schemas.openxmlformats.org/officeDocument/2006/relationships/hyperlink" Target="http://www.egi.eu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stron.nl/telescopes/lofar/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seadatanet.org/" TargetMode="External"/><Relationship Id="rId5" Type="http://schemas.openxmlformats.org/officeDocument/2006/relationships/hyperlink" Target="https://portal.enes.org/" TargetMode="Externa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90" name="Google Shape;90;p1" descr="图片包含 徽标&#10;&#10;描述已自动生成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50061" y="-20783"/>
            <a:ext cx="9318752" cy="698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 sz="3200">
                <a:latin typeface="Open Sans"/>
                <a:ea typeface="Open Sans"/>
                <a:cs typeface="Open Sans"/>
                <a:sym typeface="Open Sans"/>
              </a:rPr>
              <a:t>The Data Commons should...</a:t>
            </a:r>
            <a:endParaRPr b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7" name="Google Shape;167;p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Allow to </a:t>
            </a:r>
            <a:r>
              <a:rPr lang="en-US" sz="2400" b="1">
                <a:solidFill>
                  <a:srgbClr val="1F497D"/>
                </a:solidFill>
              </a:rPr>
              <a:t>discover, access and analyze </a:t>
            </a:r>
            <a:r>
              <a:rPr lang="en-US" sz="2400"/>
              <a:t>major research datasets and information for third-party exploitation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Provide </a:t>
            </a:r>
            <a:r>
              <a:rPr lang="en-US" sz="2400" b="1">
                <a:solidFill>
                  <a:srgbClr val="1F497D"/>
                </a:solidFill>
              </a:rPr>
              <a:t>access to the data &amp; data products close to processing facilities while avoiding duplication </a:t>
            </a:r>
            <a:r>
              <a:rPr lang="en-US" sz="2400"/>
              <a:t>of local data storage &amp; compute infrastructures across research performing organizations in Europe</a:t>
            </a:r>
            <a:endParaRPr/>
          </a:p>
        </p:txBody>
      </p:sp>
      <p:sp>
        <p:nvSpPr>
          <p:cNvPr id="168" name="Google Shape;168;p7"/>
          <p:cNvSpPr txBox="1"/>
          <p:nvPr/>
        </p:nvSpPr>
        <p:spPr>
          <a:xfrm>
            <a:off x="611560" y="2060848"/>
            <a:ext cx="7920880" cy="3312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 sz="3200">
                <a:latin typeface="Open Sans"/>
                <a:ea typeface="Open Sans"/>
                <a:cs typeface="Open Sans"/>
                <a:sym typeface="Open Sans"/>
              </a:rPr>
              <a:t>The Data Commons should…</a:t>
            </a:r>
            <a:endParaRPr b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5" name="Google Shape;175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Offer a </a:t>
            </a:r>
            <a:r>
              <a:rPr lang="en-US" sz="2000" b="1">
                <a:solidFill>
                  <a:srgbClr val="1F497D"/>
                </a:solidFill>
              </a:rPr>
              <a:t>hybrid distributed compute </a:t>
            </a:r>
            <a:r>
              <a:rPr lang="en-US" sz="2000"/>
              <a:t>platform (HTC, HPC, cloud) and integrated </a:t>
            </a:r>
            <a:r>
              <a:rPr lang="en-US" sz="2000" b="1">
                <a:solidFill>
                  <a:srgbClr val="1F497D"/>
                </a:solidFill>
              </a:rPr>
              <a:t>rich portfolio of scientific application tools </a:t>
            </a:r>
            <a:r>
              <a:rPr lang="en-US" sz="2000"/>
              <a:t>supporting self-service provisioning</a:t>
            </a:r>
            <a:endParaRPr sz="2000"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Offer tools for scalable data movement across data preservation infrastructures and </a:t>
            </a:r>
            <a:r>
              <a:rPr lang="en-US" sz="2000" b="1">
                <a:solidFill>
                  <a:srgbClr val="1F497D"/>
                </a:solidFill>
              </a:rPr>
              <a:t>distributed interconnected network of “data hubs”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Provide integrated capabilities for </a:t>
            </a:r>
            <a:r>
              <a:rPr lang="en-US" sz="2000" b="1">
                <a:solidFill>
                  <a:srgbClr val="1F497D"/>
                </a:solidFill>
              </a:rPr>
              <a:t>publishing and sharing scientific outputs </a:t>
            </a:r>
            <a:r>
              <a:rPr lang="en-US" sz="2000"/>
              <a:t>from experiments to support open science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Support </a:t>
            </a:r>
            <a:r>
              <a:rPr lang="en-US" sz="2000" b="1">
                <a:solidFill>
                  <a:srgbClr val="1F497D"/>
                </a:solidFill>
              </a:rPr>
              <a:t>federated authentication and authorization </a:t>
            </a:r>
            <a:r>
              <a:rPr lang="en-US" sz="2000"/>
              <a:t>for use of existing personal credentials and easy to use access channels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 </a:t>
            </a:r>
            <a:endParaRPr/>
          </a:p>
        </p:txBody>
      </p:sp>
      <p:sp>
        <p:nvSpPr>
          <p:cNvPr id="176" name="Google Shape;176;p8"/>
          <p:cNvSpPr txBox="1"/>
          <p:nvPr/>
        </p:nvSpPr>
        <p:spPr>
          <a:xfrm>
            <a:off x="611560" y="2060848"/>
            <a:ext cx="7920880" cy="3312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 sz="3200">
                <a:latin typeface="Open Sans"/>
                <a:ea typeface="Open Sans"/>
                <a:cs typeface="Open Sans"/>
                <a:sym typeface="Open Sans"/>
              </a:rPr>
              <a:t>The Data Commons </a:t>
            </a:r>
            <a:r>
              <a:rPr lang="en-US" sz="3200" b="1">
                <a:latin typeface="Open Sans"/>
                <a:ea typeface="Open Sans"/>
                <a:cs typeface="Open Sans"/>
                <a:sym typeface="Open Sans"/>
              </a:rPr>
              <a:t>require</a:t>
            </a:r>
            <a:r>
              <a:rPr lang="en-US" sz="3200">
                <a:latin typeface="Open Sans"/>
                <a:ea typeface="Open Sans"/>
                <a:cs typeface="Open Sans"/>
                <a:sym typeface="Open Sans"/>
              </a:rPr>
              <a:t>...</a:t>
            </a:r>
            <a:endParaRPr b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3" name="Google Shape;183;p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800"/>
              <a:buChar char="•"/>
            </a:pPr>
            <a:r>
              <a:rPr lang="en-US" sz="1800" b="1" dirty="0">
                <a:solidFill>
                  <a:srgbClr val="1F497D"/>
                </a:solidFill>
              </a:rPr>
              <a:t>Coordinated development, operations, procurement, management and provisioning </a:t>
            </a:r>
            <a:r>
              <a:rPr lang="en-US" sz="1800" dirty="0"/>
              <a:t>across RIs and e-Infrastructures sharing expertise and technologies of common interest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/>
              <a:t>The </a:t>
            </a:r>
            <a:r>
              <a:rPr lang="en-US" sz="1800" b="1" dirty="0">
                <a:solidFill>
                  <a:srgbClr val="1F497D"/>
                </a:solidFill>
              </a:rPr>
              <a:t>federation of existing/future publicly funded digital infrastructures</a:t>
            </a:r>
            <a:r>
              <a:rPr lang="en-US" sz="1800" dirty="0">
                <a:solidFill>
                  <a:srgbClr val="1F497D"/>
                </a:solidFill>
              </a:rPr>
              <a:t> </a:t>
            </a:r>
            <a:r>
              <a:rPr lang="en-US" sz="1800" dirty="0"/>
              <a:t>leveraging </a:t>
            </a:r>
            <a:r>
              <a:rPr lang="en-US" sz="1800" b="1" dirty="0">
                <a:solidFill>
                  <a:srgbClr val="1F497D"/>
                </a:solidFill>
              </a:rPr>
              <a:t>national investments </a:t>
            </a:r>
            <a:r>
              <a:rPr lang="en-US" sz="1800" dirty="0"/>
              <a:t>to achieve economies of scale across Europe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497D"/>
              </a:buClr>
              <a:buSzPts val="1800"/>
              <a:buChar char="•"/>
            </a:pPr>
            <a:r>
              <a:rPr lang="en-US" sz="1800" b="1" dirty="0">
                <a:solidFill>
                  <a:srgbClr val="1F497D"/>
                </a:solidFill>
              </a:rPr>
              <a:t>Changes in the policies</a:t>
            </a:r>
            <a:r>
              <a:rPr lang="en-US" sz="1800" dirty="0">
                <a:solidFill>
                  <a:srgbClr val="1F497D"/>
                </a:solidFill>
              </a:rPr>
              <a:t> </a:t>
            </a:r>
            <a:r>
              <a:rPr lang="en-US" sz="1800" dirty="0"/>
              <a:t>of the participating infrastructures to support both national and international user groups - </a:t>
            </a:r>
            <a:r>
              <a:rPr lang="en-US" sz="1800" b="1" u="sng" dirty="0">
                <a:solidFill>
                  <a:schemeClr val="dk2"/>
                </a:solidFill>
              </a:rPr>
              <a:t>Infrastructures open by default</a:t>
            </a:r>
            <a:endParaRPr sz="18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497D"/>
              </a:buClr>
              <a:buSzPts val="1800"/>
              <a:buChar char="•"/>
            </a:pPr>
            <a:r>
              <a:rPr lang="en-US" sz="1800" b="1" dirty="0">
                <a:solidFill>
                  <a:srgbClr val="1F497D"/>
                </a:solidFill>
              </a:rPr>
              <a:t>International cooperation </a:t>
            </a:r>
            <a:r>
              <a:rPr lang="en-US" sz="1800" dirty="0"/>
              <a:t>among digital infrastructures in the world, to scale beyond Europe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58125"/>
            <a:ext cx="9144000" cy="5941749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0"/>
          <p:cNvSpPr txBox="1"/>
          <p:nvPr/>
        </p:nvSpPr>
        <p:spPr>
          <a:xfrm>
            <a:off x="0" y="-1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https://eosc.eu/</a:t>
            </a:r>
            <a:endParaRPr/>
          </a:p>
        </p:txBody>
      </p:sp>
      <p:sp>
        <p:nvSpPr>
          <p:cNvPr id="192" name="Google Shape;192;p10"/>
          <p:cNvSpPr/>
          <p:nvPr/>
        </p:nvSpPr>
        <p:spPr>
          <a:xfrm>
            <a:off x="0" y="2687216"/>
            <a:ext cx="4572000" cy="105436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1"/>
          <p:cNvSpPr/>
          <p:nvPr/>
        </p:nvSpPr>
        <p:spPr>
          <a:xfrm>
            <a:off x="2995127" y="365126"/>
            <a:ext cx="4599991" cy="539943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1"/>
          <p:cNvSpPr/>
          <p:nvPr/>
        </p:nvSpPr>
        <p:spPr>
          <a:xfrm>
            <a:off x="3662265" y="839755"/>
            <a:ext cx="3265714" cy="2771192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288925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Provider onboarding</a:t>
            </a:r>
            <a:endParaRPr/>
          </a:p>
          <a:p>
            <a:pPr marL="457200" marR="0" lvl="0" indent="-288925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Catalogue of services</a:t>
            </a:r>
            <a:endParaRPr/>
          </a:p>
          <a:p>
            <a:pPr marL="457200" marR="0" lvl="0" indent="-288925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Service access management</a:t>
            </a:r>
            <a:endParaRPr/>
          </a:p>
          <a:p>
            <a:pPr marL="457200" marR="0" lvl="0" indent="-288925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Helpdesk + FAQ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6858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58125"/>
            <a:ext cx="9144000" cy="5941749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0"/>
          <p:cNvSpPr txBox="1"/>
          <p:nvPr/>
        </p:nvSpPr>
        <p:spPr>
          <a:xfrm>
            <a:off x="0" y="-1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https://eosc.eu/</a:t>
            </a:r>
            <a:endParaRPr/>
          </a:p>
        </p:txBody>
      </p:sp>
      <p:sp>
        <p:nvSpPr>
          <p:cNvPr id="192" name="Google Shape;192;p10"/>
          <p:cNvSpPr/>
          <p:nvPr/>
        </p:nvSpPr>
        <p:spPr>
          <a:xfrm>
            <a:off x="0" y="2687216"/>
            <a:ext cx="4572000" cy="105436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E5FA5B8-2E7C-4CBE-A95D-65A4C61038BB}"/>
              </a:ext>
            </a:extLst>
          </p:cNvPr>
          <p:cNvCxnSpPr>
            <a:cxnSpLocks/>
          </p:cNvCxnSpPr>
          <p:nvPr/>
        </p:nvCxnSpPr>
        <p:spPr>
          <a:xfrm>
            <a:off x="1596142" y="3343782"/>
            <a:ext cx="946864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85BEC84-9BE3-4D3F-B949-DC2A4CE028C9}"/>
              </a:ext>
            </a:extLst>
          </p:cNvPr>
          <p:cNvSpPr txBox="1"/>
          <p:nvPr/>
        </p:nvSpPr>
        <p:spPr>
          <a:xfrm>
            <a:off x="2451022" y="306544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accent2"/>
                </a:solidFill>
              </a:rPr>
              <a:t>?</a:t>
            </a:r>
            <a:endParaRPr lang="en-GB" sz="1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21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Joint position paper (Sep 2020)</a:t>
            </a:r>
            <a:endParaRPr dirty="0"/>
          </a:p>
        </p:txBody>
      </p:sp>
      <p:sp>
        <p:nvSpPr>
          <p:cNvPr id="210" name="Google Shape;210;p13"/>
          <p:cNvSpPr txBox="1">
            <a:spLocks noGrp="1"/>
          </p:cNvSpPr>
          <p:nvPr>
            <p:ph type="body" idx="1"/>
          </p:nvPr>
        </p:nvSpPr>
        <p:spPr>
          <a:xfrm>
            <a:off x="264757" y="1545704"/>
            <a:ext cx="412996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/>
              <a:t>The research e-Infrastructures claim the need…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to sustain the costs of re-use of data by </a:t>
            </a:r>
            <a:r>
              <a:rPr lang="en-US" b="1" dirty="0"/>
              <a:t>integrating data, visualization, analysis and physical resources </a:t>
            </a:r>
            <a:r>
              <a:rPr lang="en-US" dirty="0"/>
              <a:t>to store and re-use data for open science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/>
              <a:t>Recommend…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EOSC should play a role in sustaining the cost of open data</a:t>
            </a:r>
            <a:br>
              <a:rPr lang="en-US" dirty="0"/>
            </a:br>
            <a:r>
              <a:rPr lang="en-US" b="1" dirty="0"/>
              <a:t>re-use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/>
              <a:t>Advocate that…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 the Member States need to play a key role in the long-term service provisioning funding to avoid complex commercial transactions.</a:t>
            </a:r>
            <a:endParaRPr dirty="0"/>
          </a:p>
          <a:p>
            <a:pPr marL="228600" lvl="0" indent="-1041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28600" lvl="0" indent="-1041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pic>
        <p:nvPicPr>
          <p:cNvPr id="211" name="Google Shape;21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6999" y="5439842"/>
            <a:ext cx="4457736" cy="1217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40450" y="1787169"/>
            <a:ext cx="2656106" cy="365267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13" name="Google Shape;213;p13"/>
          <p:cNvSpPr txBox="1"/>
          <p:nvPr/>
        </p:nvSpPr>
        <p:spPr>
          <a:xfrm>
            <a:off x="5440763" y="1471668"/>
            <a:ext cx="245020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https://zenodo.org/record/4044010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15822"/>
            <a:ext cx="2313661" cy="5159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9138" y="615821"/>
            <a:ext cx="2217253" cy="5159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47350" y="615822"/>
            <a:ext cx="2288486" cy="5159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54097" y="615821"/>
            <a:ext cx="2298024" cy="5159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" y="5775651"/>
            <a:ext cx="2288486" cy="1226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88486" y="5775652"/>
            <a:ext cx="1461995" cy="122619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158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EOSC project landscape</a:t>
            </a:r>
            <a:endParaRPr/>
          </a:p>
        </p:txBody>
      </p:sp>
      <p:sp>
        <p:nvSpPr>
          <p:cNvPr id="225" name="Google Shape;225;p14"/>
          <p:cNvSpPr/>
          <p:nvPr/>
        </p:nvSpPr>
        <p:spPr>
          <a:xfrm>
            <a:off x="2288486" y="1791478"/>
            <a:ext cx="753294" cy="1334277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4"/>
          <p:cNvSpPr/>
          <p:nvPr/>
        </p:nvSpPr>
        <p:spPr>
          <a:xfrm>
            <a:off x="833121" y="3023123"/>
            <a:ext cx="3706413" cy="95172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1"/>
          </a:solidFill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6827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EGI Advanced Computing for EOSC</a:t>
            </a:r>
            <a:endParaRPr sz="18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5"/>
          <p:cNvSpPr/>
          <p:nvPr/>
        </p:nvSpPr>
        <p:spPr>
          <a:xfrm>
            <a:off x="195300" y="2184150"/>
            <a:ext cx="8753400" cy="2489700"/>
          </a:xfrm>
          <a:prstGeom prst="roundRect">
            <a:avLst>
              <a:gd name="adj" fmla="val 16667"/>
            </a:avLst>
          </a:prstGeom>
          <a:solidFill>
            <a:srgbClr val="D8E2F3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400" i="1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Mission</a:t>
            </a:r>
            <a:r>
              <a:rPr lang="en-US" sz="2400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: Implement the </a:t>
            </a:r>
            <a:r>
              <a:rPr lang="en-US" sz="2400" b="1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Compute Platform of the European Open Science Cloud</a:t>
            </a:r>
            <a:r>
              <a:rPr lang="en-US" sz="2400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 and contribute to the </a:t>
            </a:r>
            <a:r>
              <a:rPr lang="en-US" sz="2400" b="1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EOSC Data Commons </a:t>
            </a:r>
            <a:r>
              <a:rPr lang="en-US" sz="2400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by delivering integrated computing, platforms, data spaces and tools as an integrated solution that is </a:t>
            </a:r>
            <a:r>
              <a:rPr lang="en-US" sz="2400" b="1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aligned with major European cloud federation projects and HPC initiatives</a:t>
            </a:r>
            <a:r>
              <a:rPr lang="en-US" sz="2400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5"/>
          <p:cNvSpPr txBox="1"/>
          <p:nvPr/>
        </p:nvSpPr>
        <p:spPr>
          <a:xfrm>
            <a:off x="942392" y="4915382"/>
            <a:ext cx="527779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 January 2021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Duration: 30 months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Consortium: 33 participating partners, 23 third-parties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Budget: 12 Million EUR</a:t>
            </a:r>
            <a:endParaRPr dirty="0"/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2DC9DFA2-29AA-E34D-A7FB-1E90AD144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75" y="918900"/>
            <a:ext cx="1678273" cy="10524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title"/>
          </p:nvPr>
        </p:nvSpPr>
        <p:spPr>
          <a:xfrm>
            <a:off x="623888" y="842167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dirty="0"/>
              <a:t>Exploiting scientific data in the international context - The elements of success</a:t>
            </a:r>
            <a:endParaRPr dirty="0"/>
          </a:p>
        </p:txBody>
      </p:sp>
      <p:sp>
        <p:nvSpPr>
          <p:cNvPr id="96" name="Google Shape;96;p2"/>
          <p:cNvSpPr txBox="1">
            <a:spLocks noGrp="1"/>
          </p:cNvSpPr>
          <p:nvPr>
            <p:ph type="body" idx="1"/>
          </p:nvPr>
        </p:nvSpPr>
        <p:spPr>
          <a:xfrm>
            <a:off x="623888" y="3719618"/>
            <a:ext cx="7886700" cy="2421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000" dirty="0"/>
              <a:t>Gergely Sipos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000" dirty="0"/>
              <a:t>Head of Services, Solutions, Support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000" dirty="0"/>
              <a:t>EGI Foundation (Amsterdam)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000" u="sng" dirty="0">
                <a:solidFill>
                  <a:schemeClr val="hlink"/>
                </a:solidFill>
                <a:hlinkClick r:id="rId3"/>
              </a:rPr>
              <a:t>gergely.sipos@egi.eu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000" u="sng" dirty="0">
                <a:solidFill>
                  <a:schemeClr val="hlink"/>
                </a:solidFill>
                <a:hlinkClick r:id="rId4"/>
              </a:rPr>
              <a:t>www.egi.eu</a:t>
            </a:r>
            <a:r>
              <a:rPr lang="en-US" sz="2000" dirty="0"/>
              <a:t> </a:t>
            </a:r>
            <a:endParaRPr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B9531D-2312-584D-8720-8C91B1FFDC80}"/>
              </a:ext>
            </a:extLst>
          </p:cNvPr>
          <p:cNvSpPr txBox="1"/>
          <p:nvPr/>
        </p:nvSpPr>
        <p:spPr>
          <a:xfrm>
            <a:off x="5178580" y="5715751"/>
            <a:ext cx="367761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/>
              <a:t>This work by the EGI Foundation is licensed under a </a:t>
            </a:r>
          </a:p>
          <a:p>
            <a:pPr algn="r"/>
            <a:r>
              <a:rPr lang="en-US" sz="1100" dirty="0"/>
              <a:t>Creative Commons Attribution 4.0 International License </a:t>
            </a:r>
          </a:p>
          <a:p>
            <a:pPr algn="r"/>
            <a:r>
              <a:rPr lang="en-US" sz="1100" dirty="0"/>
              <a:t>(</a:t>
            </a:r>
            <a:r>
              <a:rPr lang="en-US" sz="1100" dirty="0">
                <a:hlinkClick r:id="rId5"/>
              </a:rPr>
              <a:t>http://creativecommons.org/licenses/by/4.0/</a:t>
            </a:r>
            <a:r>
              <a:rPr lang="en-US" sz="1100" dirty="0"/>
              <a:t>)</a:t>
            </a:r>
            <a:endParaRPr lang="en-GB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16" descr="A close up of a map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5898" y="1590784"/>
            <a:ext cx="4908102" cy="4402201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6"/>
          <p:cNvSpPr txBox="1"/>
          <p:nvPr/>
        </p:nvSpPr>
        <p:spPr>
          <a:xfrm>
            <a:off x="-126075" y="2435128"/>
            <a:ext cx="4572000" cy="3557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57% of the budget allocated service provisioning </a:t>
            </a:r>
            <a:endParaRPr sz="2000" dirty="0"/>
          </a:p>
          <a:p>
            <a:pPr marL="571500" marR="0" lvl="1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1362" marR="0" lvl="1" indent="-16986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 partners to deliver cloud, HTC and HPC resources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1362" marR="0" lvl="1" indent="-16986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 user access and platform solution providers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1362" marR="0" lvl="1" indent="-16986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 providers from 13 communities to deliver data spaces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1362" marR="0" lvl="1" indent="-16986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 federation service providers</a:t>
            </a:r>
            <a:endParaRPr sz="2000" dirty="0"/>
          </a:p>
          <a:p>
            <a:pPr marL="741362" marR="0" lvl="1" indent="-16986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EGI Foundation as coordinator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CB5D7DCD-E537-F441-9C9D-DE206C568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875" y="918900"/>
            <a:ext cx="1678273" cy="105247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7"/>
          <p:cNvSpPr txBox="1">
            <a:spLocks noGrp="1"/>
          </p:cNvSpPr>
          <p:nvPr>
            <p:ph type="title"/>
          </p:nvPr>
        </p:nvSpPr>
        <p:spPr>
          <a:xfrm>
            <a:off x="2256095" y="106545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Service portfolio</a:t>
            </a:r>
            <a:endParaRPr dirty="0"/>
          </a:p>
        </p:txBody>
      </p:sp>
      <p:sp>
        <p:nvSpPr>
          <p:cNvPr id="246" name="Google Shape;246;p17"/>
          <p:cNvSpPr/>
          <p:nvPr/>
        </p:nvSpPr>
        <p:spPr>
          <a:xfrm>
            <a:off x="2265343" y="4251696"/>
            <a:ext cx="1766400" cy="396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7"/>
          <p:cNvSpPr/>
          <p:nvPr/>
        </p:nvSpPr>
        <p:spPr>
          <a:xfrm>
            <a:off x="6283956" y="4251897"/>
            <a:ext cx="1766400" cy="395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7"/>
          <p:cNvSpPr/>
          <p:nvPr/>
        </p:nvSpPr>
        <p:spPr>
          <a:xfrm>
            <a:off x="4274650" y="4251897"/>
            <a:ext cx="1766400" cy="395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7"/>
          <p:cNvSpPr/>
          <p:nvPr/>
        </p:nvSpPr>
        <p:spPr>
          <a:xfrm>
            <a:off x="2265343" y="3519575"/>
            <a:ext cx="1332000" cy="392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rgbClr val="AC5B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Interactive Computing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7"/>
          <p:cNvSpPr/>
          <p:nvPr/>
        </p:nvSpPr>
        <p:spPr>
          <a:xfrm>
            <a:off x="5198423" y="3519575"/>
            <a:ext cx="1332000" cy="392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rgbClr val="AC5B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Distributed AI training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7"/>
          <p:cNvSpPr/>
          <p:nvPr/>
        </p:nvSpPr>
        <p:spPr>
          <a:xfrm>
            <a:off x="6664962" y="3519575"/>
            <a:ext cx="1332000" cy="392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rgbClr val="AC5B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Workload Management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7"/>
          <p:cNvSpPr/>
          <p:nvPr/>
        </p:nvSpPr>
        <p:spPr>
          <a:xfrm>
            <a:off x="3731883" y="3519575"/>
            <a:ext cx="1332000" cy="392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rgbClr val="AC5B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Automated Cluster deployment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3" name="Google Shape;253;p17"/>
          <p:cNvGrpSpPr/>
          <p:nvPr/>
        </p:nvGrpSpPr>
        <p:grpSpPr>
          <a:xfrm>
            <a:off x="6830812" y="5030917"/>
            <a:ext cx="1166150" cy="752521"/>
            <a:chOff x="7054511" y="3309931"/>
            <a:chExt cx="1166150" cy="752521"/>
          </a:xfrm>
        </p:grpSpPr>
        <p:sp>
          <p:nvSpPr>
            <p:cNvPr id="254" name="Google Shape;254;p17"/>
            <p:cNvSpPr/>
            <p:nvPr/>
          </p:nvSpPr>
          <p:spPr>
            <a:xfrm>
              <a:off x="7252261" y="3309931"/>
              <a:ext cx="968400" cy="594000"/>
            </a:xfrm>
            <a:prstGeom prst="roundRect">
              <a:avLst>
                <a:gd name="adj" fmla="val 16667"/>
              </a:avLst>
            </a:prstGeom>
            <a:solidFill>
              <a:srgbClr val="4472C4">
                <a:alpha val="20000"/>
              </a:srgbClr>
            </a:solidFill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7"/>
            <p:cNvSpPr/>
            <p:nvPr/>
          </p:nvSpPr>
          <p:spPr>
            <a:xfrm>
              <a:off x="7153386" y="3389192"/>
              <a:ext cx="968400" cy="594000"/>
            </a:xfrm>
            <a:prstGeom prst="roundRect">
              <a:avLst>
                <a:gd name="adj" fmla="val 16667"/>
              </a:avLst>
            </a:prstGeom>
            <a:solidFill>
              <a:srgbClr val="4472C4">
                <a:alpha val="46666"/>
              </a:srgbClr>
            </a:solidFill>
            <a:ln w="127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7"/>
            <p:cNvSpPr/>
            <p:nvPr/>
          </p:nvSpPr>
          <p:spPr>
            <a:xfrm>
              <a:off x="7054511" y="3468452"/>
              <a:ext cx="968400" cy="5940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HPC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7" name="Google Shape;257;p17"/>
          <p:cNvGrpSpPr/>
          <p:nvPr/>
        </p:nvGrpSpPr>
        <p:grpSpPr>
          <a:xfrm>
            <a:off x="3783969" y="5033593"/>
            <a:ext cx="1145802" cy="747168"/>
            <a:chOff x="4462071" y="3297744"/>
            <a:chExt cx="1145802" cy="747168"/>
          </a:xfrm>
        </p:grpSpPr>
        <p:sp>
          <p:nvSpPr>
            <p:cNvPr id="258" name="Google Shape;258;p17"/>
            <p:cNvSpPr/>
            <p:nvPr/>
          </p:nvSpPr>
          <p:spPr>
            <a:xfrm>
              <a:off x="4639473" y="3297744"/>
              <a:ext cx="968400" cy="594000"/>
            </a:xfrm>
            <a:prstGeom prst="roundRect">
              <a:avLst>
                <a:gd name="adj" fmla="val 16667"/>
              </a:avLst>
            </a:prstGeom>
            <a:solidFill>
              <a:srgbClr val="4472C4">
                <a:alpha val="20000"/>
              </a:srgbClr>
            </a:solidFill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7"/>
            <p:cNvSpPr/>
            <p:nvPr/>
          </p:nvSpPr>
          <p:spPr>
            <a:xfrm>
              <a:off x="4540598" y="3377005"/>
              <a:ext cx="968400" cy="594000"/>
            </a:xfrm>
            <a:prstGeom prst="roundRect">
              <a:avLst>
                <a:gd name="adj" fmla="val 16667"/>
              </a:avLst>
            </a:prstGeom>
            <a:solidFill>
              <a:srgbClr val="4472C4">
                <a:alpha val="46666"/>
              </a:srgbClr>
            </a:solidFill>
            <a:ln w="127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7"/>
            <p:cNvSpPr/>
            <p:nvPr/>
          </p:nvSpPr>
          <p:spPr>
            <a:xfrm>
              <a:off x="4462071" y="3450912"/>
              <a:ext cx="968400" cy="5940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Public Clouds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1" name="Google Shape;261;p17"/>
          <p:cNvGrpSpPr/>
          <p:nvPr/>
        </p:nvGrpSpPr>
        <p:grpSpPr>
          <a:xfrm>
            <a:off x="5302595" y="5034574"/>
            <a:ext cx="1155392" cy="745207"/>
            <a:chOff x="5712127" y="3285441"/>
            <a:chExt cx="1155392" cy="745207"/>
          </a:xfrm>
        </p:grpSpPr>
        <p:sp>
          <p:nvSpPr>
            <p:cNvPr id="262" name="Google Shape;262;p17"/>
            <p:cNvSpPr/>
            <p:nvPr/>
          </p:nvSpPr>
          <p:spPr>
            <a:xfrm>
              <a:off x="5899119" y="3285441"/>
              <a:ext cx="968400" cy="594000"/>
            </a:xfrm>
            <a:prstGeom prst="roundRect">
              <a:avLst>
                <a:gd name="adj" fmla="val 16667"/>
              </a:avLst>
            </a:prstGeom>
            <a:solidFill>
              <a:srgbClr val="4472C4">
                <a:alpha val="20000"/>
              </a:srgbClr>
            </a:solidFill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7"/>
            <p:cNvSpPr/>
            <p:nvPr/>
          </p:nvSpPr>
          <p:spPr>
            <a:xfrm>
              <a:off x="5800244" y="3364702"/>
              <a:ext cx="968400" cy="594000"/>
            </a:xfrm>
            <a:prstGeom prst="roundRect">
              <a:avLst>
                <a:gd name="adj" fmla="val 16667"/>
              </a:avLst>
            </a:prstGeom>
            <a:solidFill>
              <a:srgbClr val="4472C4">
                <a:alpha val="46666"/>
              </a:srgbClr>
            </a:solidFill>
            <a:ln w="127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7"/>
            <p:cNvSpPr/>
            <p:nvPr/>
          </p:nvSpPr>
          <p:spPr>
            <a:xfrm>
              <a:off x="5712127" y="3436648"/>
              <a:ext cx="968400" cy="5940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HTC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" name="Google Shape;265;p17"/>
          <p:cNvGrpSpPr/>
          <p:nvPr/>
        </p:nvGrpSpPr>
        <p:grpSpPr>
          <a:xfrm>
            <a:off x="2265343" y="5036637"/>
            <a:ext cx="1145802" cy="741080"/>
            <a:chOff x="3119687" y="3284950"/>
            <a:chExt cx="1145802" cy="741080"/>
          </a:xfrm>
        </p:grpSpPr>
        <p:sp>
          <p:nvSpPr>
            <p:cNvPr id="266" name="Google Shape;266;p17"/>
            <p:cNvSpPr/>
            <p:nvPr/>
          </p:nvSpPr>
          <p:spPr>
            <a:xfrm>
              <a:off x="3297089" y="3284950"/>
              <a:ext cx="968400" cy="594000"/>
            </a:xfrm>
            <a:prstGeom prst="roundRect">
              <a:avLst>
                <a:gd name="adj" fmla="val 16667"/>
              </a:avLst>
            </a:prstGeom>
            <a:solidFill>
              <a:srgbClr val="4472C4">
                <a:alpha val="20000"/>
              </a:srgbClr>
            </a:solidFill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7"/>
            <p:cNvSpPr/>
            <p:nvPr/>
          </p:nvSpPr>
          <p:spPr>
            <a:xfrm>
              <a:off x="3198214" y="3364211"/>
              <a:ext cx="968400" cy="594000"/>
            </a:xfrm>
            <a:prstGeom prst="roundRect">
              <a:avLst>
                <a:gd name="adj" fmla="val 16667"/>
              </a:avLst>
            </a:prstGeom>
            <a:solidFill>
              <a:srgbClr val="4472C4">
                <a:alpha val="46666"/>
              </a:srgbClr>
            </a:solidFill>
            <a:ln w="127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7"/>
            <p:cNvSpPr/>
            <p:nvPr/>
          </p:nvSpPr>
          <p:spPr>
            <a:xfrm>
              <a:off x="3119687" y="3432030"/>
              <a:ext cx="968400" cy="5940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Research Clouds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69" name="Google Shape;269;p17"/>
          <p:cNvCxnSpPr>
            <a:stCxn id="256" idx="2"/>
            <a:endCxn id="264" idx="2"/>
          </p:cNvCxnSpPr>
          <p:nvPr/>
        </p:nvCxnSpPr>
        <p:spPr>
          <a:xfrm rot="5400000" flipH="1">
            <a:off x="6549112" y="5017538"/>
            <a:ext cx="3600" cy="1528200"/>
          </a:xfrm>
          <a:prstGeom prst="bentConnector3">
            <a:avLst>
              <a:gd name="adj1" fmla="val -6350027"/>
            </a:avLst>
          </a:prstGeom>
          <a:noFill/>
          <a:ln w="12700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0" name="Google Shape;270;p17"/>
          <p:cNvCxnSpPr>
            <a:stCxn id="260" idx="2"/>
            <a:endCxn id="264" idx="2"/>
          </p:cNvCxnSpPr>
          <p:nvPr/>
        </p:nvCxnSpPr>
        <p:spPr>
          <a:xfrm rot="-5400000">
            <a:off x="5027019" y="5021011"/>
            <a:ext cx="900" cy="1518600"/>
          </a:xfrm>
          <a:prstGeom prst="bentConnector3">
            <a:avLst>
              <a:gd name="adj1" fmla="val -25400000"/>
            </a:avLst>
          </a:prstGeom>
          <a:noFill/>
          <a:ln w="12700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1" name="Google Shape;271;p17"/>
          <p:cNvCxnSpPr>
            <a:stCxn id="268" idx="2"/>
            <a:endCxn id="260" idx="2"/>
          </p:cNvCxnSpPr>
          <p:nvPr/>
        </p:nvCxnSpPr>
        <p:spPr>
          <a:xfrm rot="-5400000" flipH="1">
            <a:off x="3507343" y="5019917"/>
            <a:ext cx="3000" cy="1518600"/>
          </a:xfrm>
          <a:prstGeom prst="bentConnector3">
            <a:avLst>
              <a:gd name="adj1" fmla="val 7721466"/>
            </a:avLst>
          </a:prstGeom>
          <a:noFill/>
          <a:ln w="12700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72" name="Google Shape;272;p17"/>
          <p:cNvGrpSpPr/>
          <p:nvPr/>
        </p:nvGrpSpPr>
        <p:grpSpPr>
          <a:xfrm>
            <a:off x="4441346" y="4288994"/>
            <a:ext cx="2331406" cy="325740"/>
            <a:chOff x="4282104" y="2840926"/>
            <a:chExt cx="2331406" cy="325740"/>
          </a:xfrm>
        </p:grpSpPr>
        <p:pic>
          <p:nvPicPr>
            <p:cNvPr id="273" name="Google Shape;273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82104" y="2840926"/>
              <a:ext cx="366457" cy="3257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4" name="Google Shape;274;p17"/>
            <p:cNvSpPr txBox="1"/>
            <p:nvPr/>
          </p:nvSpPr>
          <p:spPr>
            <a:xfrm>
              <a:off x="4587010" y="2883138"/>
              <a:ext cx="20265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Federated Identity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5" name="Google Shape;275;p17"/>
          <p:cNvGrpSpPr/>
          <p:nvPr/>
        </p:nvGrpSpPr>
        <p:grpSpPr>
          <a:xfrm>
            <a:off x="2403279" y="4294637"/>
            <a:ext cx="1628309" cy="310118"/>
            <a:chOff x="3041867" y="2350767"/>
            <a:chExt cx="1628309" cy="310118"/>
          </a:xfrm>
        </p:grpSpPr>
        <p:pic>
          <p:nvPicPr>
            <p:cNvPr id="276" name="Google Shape;276;p1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041867" y="2350767"/>
              <a:ext cx="348883" cy="3101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7" name="Google Shape;277;p17"/>
            <p:cNvSpPr txBox="1"/>
            <p:nvPr/>
          </p:nvSpPr>
          <p:spPr>
            <a:xfrm>
              <a:off x="3352276" y="2386110"/>
              <a:ext cx="13179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Federated Compute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8" name="Google Shape;278;p17"/>
          <p:cNvGrpSpPr/>
          <p:nvPr/>
        </p:nvGrpSpPr>
        <p:grpSpPr>
          <a:xfrm>
            <a:off x="6575571" y="4314125"/>
            <a:ext cx="1311639" cy="271142"/>
            <a:chOff x="6258791" y="2329809"/>
            <a:chExt cx="1311639" cy="271142"/>
          </a:xfrm>
        </p:grpSpPr>
        <p:sp>
          <p:nvSpPr>
            <p:cNvPr id="279" name="Google Shape;279;p17"/>
            <p:cNvSpPr txBox="1"/>
            <p:nvPr/>
          </p:nvSpPr>
          <p:spPr>
            <a:xfrm>
              <a:off x="6500930" y="2342270"/>
              <a:ext cx="10695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Federated Data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80" name="Google Shape;280;p1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258791" y="2329809"/>
              <a:ext cx="271142" cy="27114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1" name="Google Shape;281;p17"/>
          <p:cNvSpPr/>
          <p:nvPr/>
        </p:nvSpPr>
        <p:spPr>
          <a:xfrm>
            <a:off x="5637695" y="2743915"/>
            <a:ext cx="1123500" cy="479400"/>
          </a:xfrm>
          <a:prstGeom prst="roundRect">
            <a:avLst>
              <a:gd name="adj" fmla="val 16667"/>
            </a:avLst>
          </a:prstGeom>
          <a:solidFill>
            <a:srgbClr val="31538F"/>
          </a:solidFill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215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Fundamental Science Data Space</a:t>
            </a: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7"/>
          <p:cNvSpPr/>
          <p:nvPr/>
        </p:nvSpPr>
        <p:spPr>
          <a:xfrm>
            <a:off x="4450535" y="2743915"/>
            <a:ext cx="1123500" cy="479400"/>
          </a:xfrm>
          <a:prstGeom prst="roundRect">
            <a:avLst>
              <a:gd name="adj" fmla="val 16667"/>
            </a:avLst>
          </a:prstGeom>
          <a:solidFill>
            <a:srgbClr val="31538F"/>
          </a:solidFill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215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Health Data Space</a:t>
            </a: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7"/>
          <p:cNvSpPr/>
          <p:nvPr/>
        </p:nvSpPr>
        <p:spPr>
          <a:xfrm>
            <a:off x="3263373" y="2743915"/>
            <a:ext cx="1123500" cy="479400"/>
          </a:xfrm>
          <a:prstGeom prst="roundRect">
            <a:avLst>
              <a:gd name="adj" fmla="val 16667"/>
            </a:avLst>
          </a:prstGeom>
          <a:solidFill>
            <a:srgbClr val="31538F"/>
          </a:solidFill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215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Green Deal Data Space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4" name="Google Shape;284;p17"/>
          <p:cNvCxnSpPr/>
          <p:nvPr/>
        </p:nvCxnSpPr>
        <p:spPr>
          <a:xfrm>
            <a:off x="190435" y="4907711"/>
            <a:ext cx="8000100" cy="0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5" name="Google Shape;285;p17"/>
          <p:cNvCxnSpPr/>
          <p:nvPr/>
        </p:nvCxnSpPr>
        <p:spPr>
          <a:xfrm rot="10800000" flipH="1">
            <a:off x="190435" y="3353089"/>
            <a:ext cx="8000100" cy="9900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6" name="Google Shape;286;p17"/>
          <p:cNvSpPr/>
          <p:nvPr/>
        </p:nvSpPr>
        <p:spPr>
          <a:xfrm>
            <a:off x="8416949" y="2630815"/>
            <a:ext cx="713100" cy="3388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A1A1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EOSC portal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7" name="Google Shape;287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33893" y="3317600"/>
            <a:ext cx="466780" cy="414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7"/>
          <p:cNvSpPr/>
          <p:nvPr/>
        </p:nvSpPr>
        <p:spPr>
          <a:xfrm>
            <a:off x="8034588" y="2700966"/>
            <a:ext cx="560400" cy="479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7"/>
          <p:cNvSpPr/>
          <p:nvPr/>
        </p:nvSpPr>
        <p:spPr>
          <a:xfrm>
            <a:off x="8034588" y="3815300"/>
            <a:ext cx="560400" cy="479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7"/>
          <p:cNvSpPr/>
          <p:nvPr/>
        </p:nvSpPr>
        <p:spPr>
          <a:xfrm>
            <a:off x="8034588" y="5078433"/>
            <a:ext cx="560400" cy="479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7"/>
          <p:cNvSpPr/>
          <p:nvPr/>
        </p:nvSpPr>
        <p:spPr>
          <a:xfrm>
            <a:off x="1382574" y="2743909"/>
            <a:ext cx="709200" cy="30360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rgbClr val="7878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7"/>
          <p:cNvSpPr txBox="1"/>
          <p:nvPr/>
        </p:nvSpPr>
        <p:spPr>
          <a:xfrm rot="-5400000">
            <a:off x="253776" y="3941840"/>
            <a:ext cx="29667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Service Management, Tools, Processes, Policies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7"/>
          <p:cNvSpPr/>
          <p:nvPr/>
        </p:nvSpPr>
        <p:spPr>
          <a:xfrm>
            <a:off x="6829054" y="2743915"/>
            <a:ext cx="1123500" cy="479400"/>
          </a:xfrm>
          <a:prstGeom prst="roundRect">
            <a:avLst>
              <a:gd name="adj" fmla="val 16667"/>
            </a:avLst>
          </a:prstGeom>
          <a:solidFill>
            <a:srgbClr val="31538F"/>
          </a:solidFill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215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Humanities </a:t>
            </a:r>
            <a:b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Data Space</a:t>
            </a: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7"/>
          <p:cNvSpPr/>
          <p:nvPr/>
        </p:nvSpPr>
        <p:spPr>
          <a:xfrm>
            <a:off x="2276498" y="2743915"/>
            <a:ext cx="887700" cy="479400"/>
          </a:xfrm>
          <a:prstGeom prst="roundRect">
            <a:avLst>
              <a:gd name="adj" fmla="val 16667"/>
            </a:avLst>
          </a:prstGeom>
          <a:solidFill>
            <a:srgbClr val="599BD5"/>
          </a:solidFill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215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Early adopters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7"/>
          <p:cNvSpPr txBox="1"/>
          <p:nvPr/>
        </p:nvSpPr>
        <p:spPr>
          <a:xfrm>
            <a:off x="22321" y="2527041"/>
            <a:ext cx="12240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Spaces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Analytics</a:t>
            </a:r>
            <a:endParaRPr sz="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and thematic data analytics and processing tools </a:t>
            </a:r>
            <a:endParaRPr sz="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7"/>
          <p:cNvSpPr txBox="1"/>
          <p:nvPr/>
        </p:nvSpPr>
        <p:spPr>
          <a:xfrm>
            <a:off x="22320" y="3362990"/>
            <a:ext cx="12240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Platforms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generic added-value platform level services 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7"/>
          <p:cNvSpPr txBox="1"/>
          <p:nvPr/>
        </p:nvSpPr>
        <p:spPr>
          <a:xfrm>
            <a:off x="15960" y="4065085"/>
            <a:ext cx="11913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Federated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Federation-wide management of data and computing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7"/>
          <p:cNvSpPr txBox="1"/>
          <p:nvPr/>
        </p:nvSpPr>
        <p:spPr>
          <a:xfrm>
            <a:off x="0" y="4897468"/>
            <a:ext cx="1272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Federated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Resources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Compute and storage facilities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Picture 55" descr="Logo&#10;&#10;Description automatically generated with medium confidence">
            <a:extLst>
              <a:ext uri="{FF2B5EF4-FFF2-40B4-BE49-F238E27FC236}">
                <a16:creationId xmlns:a16="http://schemas.microsoft.com/office/drawing/2014/main" id="{4B4C7E1D-D999-2A4D-8E24-823ED4B0AE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875" y="918900"/>
            <a:ext cx="1678273" cy="105247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8"/>
          <p:cNvSpPr txBox="1">
            <a:spLocks noGrp="1"/>
          </p:cNvSpPr>
          <p:nvPr>
            <p:ph type="title"/>
          </p:nvPr>
        </p:nvSpPr>
        <p:spPr>
          <a:xfrm>
            <a:off x="852619" y="389840"/>
            <a:ext cx="847691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3600" dirty="0"/>
              <a:t>Infrastructure services: Cloud, HTC, HPC</a:t>
            </a:r>
            <a:endParaRPr sz="4000" dirty="0"/>
          </a:p>
        </p:txBody>
      </p:sp>
      <p:sp>
        <p:nvSpPr>
          <p:cNvPr id="304" name="Google Shape;304;p18"/>
          <p:cNvSpPr txBox="1"/>
          <p:nvPr/>
        </p:nvSpPr>
        <p:spPr>
          <a:xfrm>
            <a:off x="111030" y="1238159"/>
            <a:ext cx="9144000" cy="31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160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users and communities within the project </a:t>
            </a:r>
            <a:r>
              <a:rPr lang="en-US" sz="24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new EOSC users</a:t>
            </a:r>
            <a:endParaRPr sz="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endParaRPr lang="en-US"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Cloud-HTC compute and short-mid term storage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746125" marR="0" lvl="1" indent="-1746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 Million CPU hours  /  250,000 GPU hours  /  20 PB storage</a:t>
            </a:r>
            <a:endParaRPr lang="en-NL"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Mix of funding mechanisms: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6125" marR="0" lvl="1" indent="-1746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Virtual Access: </a:t>
            </a:r>
            <a:endParaRPr dirty="0"/>
          </a:p>
          <a:p>
            <a:pPr marL="746125" marR="0" lvl="1" indent="-60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6125" marR="0" lvl="1" indent="-1746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 grants enabling policy-based access (EGI Cloud Federation + new partners):</a:t>
            </a:r>
            <a:endParaRPr dirty="0"/>
          </a:p>
          <a:p>
            <a:pPr marL="746125" marR="0" lvl="1" indent="-60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6125" marR="0" lvl="1" indent="-1746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Pay-for-use:</a:t>
            </a:r>
            <a:endParaRPr dirty="0"/>
          </a:p>
          <a:p>
            <a:pPr marL="746125" marR="0" lvl="1" indent="-60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6125" marR="0" lvl="1" indent="-1746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Pilot HPC sites:  </a:t>
            </a:r>
            <a:endParaRPr dirty="0"/>
          </a:p>
          <a:p>
            <a:pPr marL="746125" marR="0" lvl="1" indent="-60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5" name="Google Shape;305;p18" descr="INCD-NCG – IberGrid – IBERIAN GRID INFRASTRUCTU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61867" y="3667554"/>
            <a:ext cx="312568" cy="312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8" descr="CESNET | CESNET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10051" y="3680982"/>
            <a:ext cx="686134" cy="375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8" descr="fedcloud.eu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90494" y="3783087"/>
            <a:ext cx="894603" cy="17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40580" y="3767107"/>
            <a:ext cx="403166" cy="202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8" descr="Scientific and Technological Research Council of Turkey - Wikipedia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82391" y="3605012"/>
            <a:ext cx="280970" cy="375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18" descr="CNRS Logo - CEFC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490229" y="3680982"/>
            <a:ext cx="316774" cy="312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8" descr="DESY Logo Vector (.AI) Free Downloa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921965" y="3707452"/>
            <a:ext cx="286098" cy="286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18" descr="Job Administrative Managing Director (f/m/d) for Fair GmbH and GSI GmbH -  GSI Helmholtzzentrum für Schwerionenforschung / Facility for Antiproton and  Ion Research in Europe GmbH - ZEIT ONLINE Stellenmarkt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270264" y="3672292"/>
            <a:ext cx="591602" cy="286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8" descr="Homepage - Fraunhofer SCAI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295258" y="3738196"/>
            <a:ext cx="717563" cy="200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18" descr="CESGA Logo Vector (.EPS) Free Downloa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778731" y="4069300"/>
            <a:ext cx="706366" cy="289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18" descr="logo CSIC » URBIOFIN Project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608797" y="4065821"/>
            <a:ext cx="890704" cy="312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8" descr="Logo ACK Cyfronet AGH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616461" y="4049819"/>
            <a:ext cx="591602" cy="28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8" descr="Institute of Information and Communication Technologies - BAS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208063" y="3953986"/>
            <a:ext cx="686135" cy="361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8" descr="The “Horia Hulubei” National Institute of Physics and Nuclear Engineering ( IFIN-HH) - MHTC - MHTC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952502" y="3992172"/>
            <a:ext cx="443865" cy="443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8" descr="LIP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485800" y="4055181"/>
            <a:ext cx="369631" cy="248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18" descr="A close up of a logo&#10;&#10;Description automatically generated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654749" y="4949938"/>
            <a:ext cx="254681" cy="271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8" descr="A picture containing drawing&#10;&#10;Description automatically generated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4167518" y="4988989"/>
            <a:ext cx="573882" cy="23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8" descr="A picture containing drawing, food&#10;&#10;Description automatically generated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2938141" y="4972293"/>
            <a:ext cx="506392" cy="228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8" descr="Epic Innolabs – EXCELLENCE IN PRODUCTION INFORMATICS AND CONTROL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4926284" y="4968704"/>
            <a:ext cx="756737" cy="25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8" descr="Technische Universität Wien – Wikipedia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5851163" y="4985485"/>
            <a:ext cx="679310" cy="256835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18"/>
          <p:cNvSpPr txBox="1"/>
          <p:nvPr/>
        </p:nvSpPr>
        <p:spPr>
          <a:xfrm>
            <a:off x="2985760" y="5264192"/>
            <a:ext cx="3381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1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Moldova</a:t>
            </a:r>
            <a:endParaRPr sz="700" b="0" i="1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8"/>
          <p:cNvSpPr txBox="1"/>
          <p:nvPr/>
        </p:nvSpPr>
        <p:spPr>
          <a:xfrm>
            <a:off x="5149510" y="5256838"/>
            <a:ext cx="3381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1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Hungary</a:t>
            </a:r>
            <a:endParaRPr sz="700" b="0" i="1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8"/>
          <p:cNvSpPr txBox="1"/>
          <p:nvPr/>
        </p:nvSpPr>
        <p:spPr>
          <a:xfrm>
            <a:off x="4296369" y="5263671"/>
            <a:ext cx="3189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1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Georgia</a:t>
            </a:r>
            <a:endParaRPr sz="700" b="0" i="1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8"/>
          <p:cNvSpPr txBox="1"/>
          <p:nvPr/>
        </p:nvSpPr>
        <p:spPr>
          <a:xfrm>
            <a:off x="3662665" y="5256838"/>
            <a:ext cx="2388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1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Latvia</a:t>
            </a:r>
            <a:endParaRPr sz="700" b="0" i="1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8"/>
          <p:cNvSpPr txBox="1"/>
          <p:nvPr/>
        </p:nvSpPr>
        <p:spPr>
          <a:xfrm>
            <a:off x="6051356" y="5278441"/>
            <a:ext cx="2790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1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Austria</a:t>
            </a:r>
            <a:endParaRPr sz="700" b="0" i="1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0" name="Google Shape;330;p18" descr="CloudFerro | Cutting-edge cloud computing services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2897193" y="5579716"/>
            <a:ext cx="1052327" cy="286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18" descr="T-Systems Symposium 2019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142674" y="5646633"/>
            <a:ext cx="1152525" cy="242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18" descr="Screen Shot 2015-05-18 at 01.59.22.png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6683133" y="4968704"/>
            <a:ext cx="581228" cy="315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18" descr="A close up of a logo&#10;&#10;Description automatically generated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7377629" y="4994668"/>
            <a:ext cx="681700" cy="197047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18"/>
          <p:cNvSpPr txBox="1"/>
          <p:nvPr/>
        </p:nvSpPr>
        <p:spPr>
          <a:xfrm>
            <a:off x="6822371" y="5286790"/>
            <a:ext cx="232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1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USA</a:t>
            </a:r>
            <a:endParaRPr sz="700" b="0" i="1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8"/>
          <p:cNvSpPr txBox="1"/>
          <p:nvPr/>
        </p:nvSpPr>
        <p:spPr>
          <a:xfrm>
            <a:off x="7591625" y="5278441"/>
            <a:ext cx="232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1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China</a:t>
            </a:r>
            <a:endParaRPr sz="700" b="0" i="1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6" name="Google Shape;336;p18" descr="IDIA – UWC Astrophysics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8158396" y="4972047"/>
            <a:ext cx="409020" cy="314754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18"/>
          <p:cNvSpPr txBox="1"/>
          <p:nvPr/>
        </p:nvSpPr>
        <p:spPr>
          <a:xfrm>
            <a:off x="8115107" y="5286801"/>
            <a:ext cx="4890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1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South Africa</a:t>
            </a:r>
            <a:endParaRPr sz="700" b="0" i="1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8" name="Google Shape;338;p18" descr="Scientific and Technological Research Council of Turkey - Wikipedia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75522" y="6299688"/>
            <a:ext cx="280970" cy="375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18" descr="CESGA Logo Vector (.EPS) Free Downloa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905262" y="6300742"/>
            <a:ext cx="706366" cy="289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18" descr="Institute of Information and Communication Technologies - BAS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020386" y="6267669"/>
            <a:ext cx="686135" cy="361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18" descr="LIP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4793244" y="6307629"/>
            <a:ext cx="369631" cy="248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8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2966186" y="4071920"/>
            <a:ext cx="573875" cy="296397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18"/>
          <p:cNvSpPr/>
          <p:nvPr/>
        </p:nvSpPr>
        <p:spPr>
          <a:xfrm>
            <a:off x="7291442" y="4879910"/>
            <a:ext cx="923663" cy="589324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" name="Picture 43" descr="Logo&#10;&#10;Description automatically generated with medium confidence">
            <a:extLst>
              <a:ext uri="{FF2B5EF4-FFF2-40B4-BE49-F238E27FC236}">
                <a16:creationId xmlns:a16="http://schemas.microsoft.com/office/drawing/2014/main" id="{DD31B93E-72FD-46C5-97DE-DC00A3EC7A97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11030" y="812516"/>
            <a:ext cx="765739" cy="480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9"/>
          <p:cNvSpPr txBox="1">
            <a:spLocks noGrp="1"/>
          </p:cNvSpPr>
          <p:nvPr>
            <p:ph type="title"/>
          </p:nvPr>
        </p:nvSpPr>
        <p:spPr>
          <a:xfrm>
            <a:off x="2029148" y="877740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Data spaces</a:t>
            </a:r>
            <a:endParaRPr dirty="0"/>
          </a:p>
        </p:txBody>
      </p:sp>
      <p:pic>
        <p:nvPicPr>
          <p:cNvPr id="349" name="Google Shape;34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5263" y="2024742"/>
            <a:ext cx="5948737" cy="421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806" y="2592060"/>
            <a:ext cx="3004457" cy="2993879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19"/>
          <p:cNvSpPr/>
          <p:nvPr/>
        </p:nvSpPr>
        <p:spPr>
          <a:xfrm>
            <a:off x="6381750" y="5057775"/>
            <a:ext cx="809625" cy="828675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9"/>
          <p:cNvSpPr/>
          <p:nvPr/>
        </p:nvSpPr>
        <p:spPr>
          <a:xfrm>
            <a:off x="4705350" y="4233862"/>
            <a:ext cx="809625" cy="828675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19"/>
          <p:cNvSpPr/>
          <p:nvPr/>
        </p:nvSpPr>
        <p:spPr>
          <a:xfrm>
            <a:off x="5138737" y="4822563"/>
            <a:ext cx="809625" cy="828675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9"/>
          <p:cNvSpPr/>
          <p:nvPr/>
        </p:nvSpPr>
        <p:spPr>
          <a:xfrm>
            <a:off x="6689354" y="2762315"/>
            <a:ext cx="1974591" cy="1885884"/>
          </a:xfrm>
          <a:prstGeom prst="wedgeRectCallout">
            <a:avLst>
              <a:gd name="adj1" fmla="val -43275"/>
              <a:gd name="adj2" fmla="val 82009"/>
            </a:avLst>
          </a:prstGeom>
          <a:solidFill>
            <a:schemeClr val="lt2"/>
          </a:solidFill>
          <a:ln w="9525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Research data:</a:t>
            </a:r>
            <a:endParaRPr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ESGF data archive</a:t>
            </a:r>
            <a:endParaRPr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Tools and applications:</a:t>
            </a:r>
            <a:endParaRPr dirty="0"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JupyterLab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Enes libraries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EC3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Synda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&amp;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DataHub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Compute infrastructure:</a:t>
            </a:r>
            <a:endParaRPr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Cloud and HPC sites</a:t>
            </a:r>
            <a:endParaRPr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E99AA6AC-B11A-E94E-8988-B0CE619BF3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875" y="918900"/>
            <a:ext cx="1678273" cy="1052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0"/>
          <p:cNvSpPr txBox="1">
            <a:spLocks noGrp="1"/>
          </p:cNvSpPr>
          <p:nvPr>
            <p:ph type="title"/>
          </p:nvPr>
        </p:nvSpPr>
        <p:spPr>
          <a:xfrm>
            <a:off x="2464000" y="788124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Compute Platform: </a:t>
            </a:r>
            <a:br>
              <a:rPr lang="en-US" dirty="0"/>
            </a:br>
            <a:r>
              <a:rPr lang="en-US" dirty="0"/>
              <a:t>Resource allocation </a:t>
            </a:r>
            <a:endParaRPr dirty="0"/>
          </a:p>
        </p:txBody>
      </p:sp>
      <p:sp>
        <p:nvSpPr>
          <p:cNvPr id="360" name="Google Shape;360;p20"/>
          <p:cNvSpPr txBox="1"/>
          <p:nvPr/>
        </p:nvSpPr>
        <p:spPr>
          <a:xfrm>
            <a:off x="6221150" y="2267575"/>
            <a:ext cx="2979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International projects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Multi-national communities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20"/>
          <p:cNvSpPr txBox="1"/>
          <p:nvPr/>
        </p:nvSpPr>
        <p:spPr>
          <a:xfrm>
            <a:off x="155200" y="2184350"/>
            <a:ext cx="23088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Single users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Small groups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Experimental users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20"/>
          <p:cNvSpPr txBox="1"/>
          <p:nvPr/>
        </p:nvSpPr>
        <p:spPr>
          <a:xfrm>
            <a:off x="3107500" y="2821463"/>
            <a:ext cx="2865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EOSC USERS</a:t>
            </a:r>
            <a:endParaRPr sz="2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20"/>
          <p:cNvSpPr txBox="1"/>
          <p:nvPr/>
        </p:nvSpPr>
        <p:spPr>
          <a:xfrm>
            <a:off x="5565750" y="4958700"/>
            <a:ext cx="3113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Char char="●"/>
            </a:pPr>
            <a:r>
              <a:rPr lang="en-US" sz="1400" b="1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High capacity demand</a:t>
            </a:r>
            <a:endParaRPr sz="1400" b="1" i="0" u="none" strike="noStrike" cap="non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Char char="●"/>
            </a:pPr>
            <a:r>
              <a:rPr lang="en-US" sz="1400" b="1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Custom configurations</a:t>
            </a:r>
            <a:endParaRPr sz="1400" b="1" i="0" u="none" strike="noStrike" cap="non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Char char="●"/>
            </a:pPr>
            <a:r>
              <a:rPr lang="en-US" sz="1400" b="1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Long term engagement</a:t>
            </a:r>
            <a:endParaRPr sz="1400" b="0" i="0" u="none" strike="noStrike" cap="non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20"/>
          <p:cNvSpPr txBox="1"/>
          <p:nvPr/>
        </p:nvSpPr>
        <p:spPr>
          <a:xfrm>
            <a:off x="4572000" y="4339275"/>
            <a:ext cx="4572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EGI-ACE Open calls</a:t>
            </a:r>
            <a:br>
              <a:rPr lang="en-US" sz="17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7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Evaluation every 2 months</a:t>
            </a:r>
            <a:endParaRPr sz="17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20"/>
          <p:cNvSpPr txBox="1"/>
          <p:nvPr/>
        </p:nvSpPr>
        <p:spPr>
          <a:xfrm>
            <a:off x="724000" y="4243775"/>
            <a:ext cx="23634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EOSC Portal</a:t>
            </a:r>
            <a:endParaRPr sz="17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20"/>
          <p:cNvSpPr txBox="1"/>
          <p:nvPr/>
        </p:nvSpPr>
        <p:spPr>
          <a:xfrm>
            <a:off x="419200" y="4863200"/>
            <a:ext cx="35073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Char char="●"/>
            </a:pPr>
            <a:r>
              <a:rPr lang="en-US" sz="1400" b="1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Ready-to-use resources/services</a:t>
            </a:r>
            <a:endParaRPr sz="1400" b="1" i="0" u="none" strike="noStrike" cap="non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Char char="●"/>
            </a:pPr>
            <a:r>
              <a:rPr lang="en-US" sz="1400" b="1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Self-service configuration</a:t>
            </a:r>
            <a:endParaRPr sz="1400" b="1" i="0" u="none" strike="noStrike" cap="non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Char char="●"/>
            </a:pPr>
            <a:r>
              <a:rPr lang="en-US" sz="1400" b="1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Short term engagement</a:t>
            </a:r>
            <a:endParaRPr sz="1400" b="1" i="0" u="none" strike="noStrike" cap="non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7" name="Google Shape;367;p20"/>
          <p:cNvCxnSpPr/>
          <p:nvPr/>
        </p:nvCxnSpPr>
        <p:spPr>
          <a:xfrm>
            <a:off x="4540150" y="3454775"/>
            <a:ext cx="0" cy="2972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8" name="Google Shape;368;p20"/>
          <p:cNvSpPr txBox="1"/>
          <p:nvPr/>
        </p:nvSpPr>
        <p:spPr>
          <a:xfrm>
            <a:off x="1804400" y="3599188"/>
            <a:ext cx="2363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1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Business-to-User</a:t>
            </a:r>
            <a:endParaRPr sz="1500" b="1" i="1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20"/>
          <p:cNvSpPr txBox="1"/>
          <p:nvPr/>
        </p:nvSpPr>
        <p:spPr>
          <a:xfrm>
            <a:off x="4422200" y="3599188"/>
            <a:ext cx="2363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1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Business-to-Business</a:t>
            </a:r>
            <a:endParaRPr sz="1500" b="1" i="1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20"/>
          <p:cNvSpPr/>
          <p:nvPr/>
        </p:nvSpPr>
        <p:spPr>
          <a:xfrm rot="10800000">
            <a:off x="1617075" y="2975350"/>
            <a:ext cx="1419000" cy="1305900"/>
          </a:xfrm>
          <a:prstGeom prst="bentUpArrow">
            <a:avLst>
              <a:gd name="adj1" fmla="val 25000"/>
              <a:gd name="adj2" fmla="val 24144"/>
              <a:gd name="adj3" fmla="val 28687"/>
            </a:avLst>
          </a:prstGeom>
          <a:solidFill>
            <a:srgbClr val="0E67A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20"/>
          <p:cNvSpPr/>
          <p:nvPr/>
        </p:nvSpPr>
        <p:spPr>
          <a:xfrm rot="10800000" flipH="1">
            <a:off x="6044225" y="2991475"/>
            <a:ext cx="1419000" cy="1305900"/>
          </a:xfrm>
          <a:prstGeom prst="bentUpArrow">
            <a:avLst>
              <a:gd name="adj1" fmla="val 25000"/>
              <a:gd name="adj2" fmla="val 24144"/>
              <a:gd name="adj3" fmla="val 28687"/>
            </a:avLst>
          </a:prstGeom>
          <a:solidFill>
            <a:srgbClr val="0E67A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20"/>
          <p:cNvSpPr txBox="1"/>
          <p:nvPr/>
        </p:nvSpPr>
        <p:spPr>
          <a:xfrm>
            <a:off x="5065836" y="6022589"/>
            <a:ext cx="3808264" cy="338554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Opportunity for joint EU-CN use cases!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73" name="Google Shape;373;p20"/>
          <p:cNvSpPr txBox="1"/>
          <p:nvPr/>
        </p:nvSpPr>
        <p:spPr>
          <a:xfrm>
            <a:off x="4822304" y="5636111"/>
            <a:ext cx="459999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https://www.egi.eu/projects/egi-ace/call-for-use-cases</a:t>
            </a:r>
            <a:r>
              <a:rPr lang="en-US" sz="14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pic>
        <p:nvPicPr>
          <p:cNvPr id="17" name="Picture 16" descr="Logo&#10;&#10;Description automatically generated with medium confidence">
            <a:extLst>
              <a:ext uri="{FF2B5EF4-FFF2-40B4-BE49-F238E27FC236}">
                <a16:creationId xmlns:a16="http://schemas.microsoft.com/office/drawing/2014/main" id="{FF07EFB4-03F5-7444-B7D9-EB259A0DD6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875" y="918900"/>
            <a:ext cx="1678273" cy="1052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" grpId="0" animBg="1"/>
      <p:bldP spid="37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9" name="Google Shape;37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476" y="1175191"/>
            <a:ext cx="8777047" cy="505388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80" name="Google Shape;380;p21"/>
          <p:cNvSpPr txBox="1"/>
          <p:nvPr/>
        </p:nvSpPr>
        <p:spPr>
          <a:xfrm>
            <a:off x="4945223" y="6229071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Credits: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Jianhui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</a:t>
            </a:r>
            <a:b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Computer Network Information Center, CAS</a:t>
            </a:r>
            <a:endParaRPr dirty="0"/>
          </a:p>
        </p:txBody>
      </p:sp>
      <p:pic>
        <p:nvPicPr>
          <p:cNvPr id="381" name="Google Shape;381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5333" y="6303886"/>
            <a:ext cx="1834535" cy="525344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21"/>
          <p:cNvSpPr txBox="1"/>
          <p:nvPr/>
        </p:nvSpPr>
        <p:spPr>
          <a:xfrm>
            <a:off x="65315" y="8558"/>
            <a:ext cx="8789436" cy="313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EGI-ACE Objective 4: Contribute to the realization of a global Open Science Cloud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22" descr="EGO observatory. View of EGO (European Gravitational Observatory) that... |  Download Scientific Diagra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47372" y="1505027"/>
            <a:ext cx="1678276" cy="114514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88" name="Google Shape;388;p22" descr="IceCube Neutrino Observator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04002" y="1830995"/>
            <a:ext cx="1743826" cy="980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89" name="Google Shape;389;p22" descr="HADDOCK Web Serve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69383" y="2173807"/>
            <a:ext cx="1712427" cy="116043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90" name="Google Shape;390;p22" descr="BioImage Competition - INTERIM WEB ACCESS PORTA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34899" y="2436092"/>
            <a:ext cx="1712427" cy="1123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22" descr="CERN's new concept for a next-gen particle smasher dwarfs the Large Hadron-  Technology News, Firstpos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6195" y="1493082"/>
            <a:ext cx="3872027" cy="2581351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22"/>
          <p:cNvSpPr txBox="1"/>
          <p:nvPr/>
        </p:nvSpPr>
        <p:spPr>
          <a:xfrm>
            <a:off x="6625648" y="1413627"/>
            <a:ext cx="100878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LOFAR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22"/>
          <p:cNvSpPr txBox="1"/>
          <p:nvPr/>
        </p:nvSpPr>
        <p:spPr>
          <a:xfrm>
            <a:off x="7043806" y="1746497"/>
            <a:ext cx="106134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IceCube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22"/>
          <p:cNvSpPr txBox="1"/>
          <p:nvPr/>
        </p:nvSpPr>
        <p:spPr>
          <a:xfrm>
            <a:off x="7480345" y="2080706"/>
            <a:ext cx="103700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WeNMR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22"/>
          <p:cNvSpPr/>
          <p:nvPr/>
        </p:nvSpPr>
        <p:spPr>
          <a:xfrm>
            <a:off x="4045527" y="2502015"/>
            <a:ext cx="810491" cy="101118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22"/>
          <p:cNvSpPr txBox="1"/>
          <p:nvPr/>
        </p:nvSpPr>
        <p:spPr>
          <a:xfrm>
            <a:off x="7770826" y="2427039"/>
            <a:ext cx="12250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Bioimaging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22"/>
          <p:cNvSpPr txBox="1"/>
          <p:nvPr/>
        </p:nvSpPr>
        <p:spPr>
          <a:xfrm>
            <a:off x="7910791" y="2738579"/>
            <a:ext cx="12925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SeaDataNet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8" name="Google Shape;398;p22" descr="EMSODEV -european multidisciplinary seafloor and water column observatory  development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19676" y="2813424"/>
            <a:ext cx="1696602" cy="1139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22" descr="Climate change: Earth just had its second-hottest April on record - Axios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86533" y="3141281"/>
            <a:ext cx="1743826" cy="97654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00" name="Google Shape;400;p22"/>
          <p:cNvSpPr txBox="1"/>
          <p:nvPr/>
        </p:nvSpPr>
        <p:spPr>
          <a:xfrm>
            <a:off x="8294997" y="3057429"/>
            <a:ext cx="67518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22"/>
          <p:cNvSpPr txBox="1"/>
          <p:nvPr/>
        </p:nvSpPr>
        <p:spPr>
          <a:xfrm>
            <a:off x="8764411" y="3626264"/>
            <a:ext cx="3481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/>
          </a:p>
        </p:txBody>
      </p:sp>
      <p:pic>
        <p:nvPicPr>
          <p:cNvPr id="402" name="Google Shape;402;p2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16446" y="3888355"/>
            <a:ext cx="3133588" cy="2084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22" descr="The Large Synoptic Survey Telescope: Unlocking the secrets of dark matter  and dark energy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905668" y="3449058"/>
            <a:ext cx="1611683" cy="1213429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22"/>
          <p:cNvSpPr txBox="1"/>
          <p:nvPr/>
        </p:nvSpPr>
        <p:spPr>
          <a:xfrm>
            <a:off x="8531374" y="3349793"/>
            <a:ext cx="60465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LSST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22"/>
          <p:cNvSpPr txBox="1"/>
          <p:nvPr/>
        </p:nvSpPr>
        <p:spPr>
          <a:xfrm>
            <a:off x="1578133" y="933298"/>
            <a:ext cx="9605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~2000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22"/>
          <p:cNvSpPr txBox="1"/>
          <p:nvPr/>
        </p:nvSpPr>
        <p:spPr>
          <a:xfrm>
            <a:off x="6546323" y="957067"/>
            <a:ext cx="9605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2020+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22"/>
          <p:cNvSpPr txBox="1"/>
          <p:nvPr/>
        </p:nvSpPr>
        <p:spPr>
          <a:xfrm>
            <a:off x="6584778" y="4662487"/>
            <a:ext cx="61266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7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22"/>
          <p:cNvSpPr txBox="1"/>
          <p:nvPr/>
        </p:nvSpPr>
        <p:spPr>
          <a:xfrm>
            <a:off x="4913237" y="4758669"/>
            <a:ext cx="3673304" cy="138499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EOSC and EGI-ACE by implementing the Data Science Commons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3"/>
          <p:cNvSpPr txBox="1">
            <a:spLocks noGrp="1"/>
          </p:cNvSpPr>
          <p:nvPr>
            <p:ph type="ctrTitle"/>
          </p:nvPr>
        </p:nvSpPr>
        <p:spPr>
          <a:xfrm>
            <a:off x="685800" y="-607106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Thank you!</a:t>
            </a:r>
            <a:endParaRPr/>
          </a:p>
        </p:txBody>
      </p:sp>
      <p:sp>
        <p:nvSpPr>
          <p:cNvPr id="414" name="Google Shape;414;p23"/>
          <p:cNvSpPr txBox="1">
            <a:spLocks noGrp="1"/>
          </p:cNvSpPr>
          <p:nvPr>
            <p:ph type="subTitle" idx="1"/>
          </p:nvPr>
        </p:nvSpPr>
        <p:spPr>
          <a:xfrm>
            <a:off x="1143000" y="1872569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gergely.sipos@egi.eu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www.egi.eu</a:t>
            </a:r>
            <a:r>
              <a:rPr lang="en-US"/>
              <a:t> </a:t>
            </a:r>
            <a:endParaRPr/>
          </a:p>
        </p:txBody>
      </p:sp>
      <p:pic>
        <p:nvPicPr>
          <p:cNvPr id="415" name="Google Shape;415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20586" y="2913012"/>
            <a:ext cx="6302828" cy="3545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3" descr="EGO observatory. View of EGO (European Gravitational Observatory) that... |  Download Scientific Diagra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47372" y="1505027"/>
            <a:ext cx="1678276" cy="114514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2" name="Google Shape;102;p3" descr="IceCube Neutrino Observator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04002" y="1830995"/>
            <a:ext cx="1743826" cy="980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3" name="Google Shape;103;p3" descr="HADDOCK Web Serve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69383" y="2173807"/>
            <a:ext cx="1712427" cy="116043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4" name="Google Shape;104;p3" descr="BioImage Competition - INTERIM WEB ACCESS PORTA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34899" y="2436092"/>
            <a:ext cx="1712427" cy="1123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" descr="CERN's new concept for a next-gen particle smasher dwarfs the Large Hadron-  Technology News, Firstpos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6195" y="1493082"/>
            <a:ext cx="3872027" cy="258135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/>
          <p:cNvSpPr txBox="1"/>
          <p:nvPr/>
        </p:nvSpPr>
        <p:spPr>
          <a:xfrm>
            <a:off x="6625648" y="1413627"/>
            <a:ext cx="112167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LOFAR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7043798" y="1746500"/>
            <a:ext cx="117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IceCube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7480352" y="2080700"/>
            <a:ext cx="1224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WeNMR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4045527" y="2502015"/>
            <a:ext cx="810491" cy="101118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7770826" y="2427039"/>
            <a:ext cx="12250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Bioimaging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7910791" y="2738579"/>
            <a:ext cx="12925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SeaDataNet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3" descr="EMSODEV -european multidisciplinary seafloor and water column observatory  development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19676" y="2813424"/>
            <a:ext cx="1696602" cy="1139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 descr="Climate change: Earth just had its second-hottest April on record - Axios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86533" y="3141281"/>
            <a:ext cx="1743826" cy="97654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4" name="Google Shape;114;p3"/>
          <p:cNvSpPr txBox="1"/>
          <p:nvPr/>
        </p:nvSpPr>
        <p:spPr>
          <a:xfrm>
            <a:off x="8294997" y="3057429"/>
            <a:ext cx="67518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 txBox="1"/>
          <p:nvPr/>
        </p:nvSpPr>
        <p:spPr>
          <a:xfrm>
            <a:off x="8764411" y="3626264"/>
            <a:ext cx="3481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/>
          </a:p>
        </p:txBody>
      </p:sp>
      <p:pic>
        <p:nvPicPr>
          <p:cNvPr id="116" name="Google Shape;116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16446" y="3888355"/>
            <a:ext cx="3133588" cy="2084163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"/>
          <p:cNvSpPr txBox="1"/>
          <p:nvPr/>
        </p:nvSpPr>
        <p:spPr>
          <a:xfrm>
            <a:off x="6584778" y="4662487"/>
            <a:ext cx="61266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7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3" descr="The Large Synoptic Survey Telescope: Unlocking the secrets of dark matter  and dark energy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905668" y="3449058"/>
            <a:ext cx="1611683" cy="121342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3"/>
          <p:cNvSpPr txBox="1"/>
          <p:nvPr/>
        </p:nvSpPr>
        <p:spPr>
          <a:xfrm>
            <a:off x="8531374" y="3349793"/>
            <a:ext cx="60465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LSST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"/>
          <p:cNvSpPr txBox="1"/>
          <p:nvPr/>
        </p:nvSpPr>
        <p:spPr>
          <a:xfrm>
            <a:off x="1578133" y="933298"/>
            <a:ext cx="9605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~2000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6546323" y="957067"/>
            <a:ext cx="9605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2020+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/>
          <p:nvPr/>
        </p:nvSpPr>
        <p:spPr>
          <a:xfrm>
            <a:off x="6724137" y="5589036"/>
            <a:ext cx="2323464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7581" y="2038311"/>
            <a:ext cx="1800083" cy="890338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"/>
          <p:cNvSpPr txBox="1"/>
          <p:nvPr/>
        </p:nvSpPr>
        <p:spPr>
          <a:xfrm>
            <a:off x="1208315" y="3749057"/>
            <a:ext cx="252859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&gt;110 data centres from 34 countries 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discovery and access to marine data.</a:t>
            </a:r>
            <a:endParaRPr/>
          </a:p>
        </p:txBody>
      </p:sp>
      <p:sp>
        <p:nvSpPr>
          <p:cNvPr id="129" name="Google Shape;129;p4"/>
          <p:cNvSpPr txBox="1"/>
          <p:nvPr/>
        </p:nvSpPr>
        <p:spPr>
          <a:xfrm>
            <a:off x="46651" y="3964500"/>
            <a:ext cx="1272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OPPORTUNITY</a:t>
            </a:r>
            <a:endParaRPr sz="14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152384" y="5149988"/>
            <a:ext cx="106150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CHALLENGE</a:t>
            </a:r>
            <a:endParaRPr sz="14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1208315" y="4991738"/>
            <a:ext cx="245861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Hard to import large amounts of data</a:t>
            </a: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into Ocean Data Viewer to explore and analyse these.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 txBox="1"/>
          <p:nvPr/>
        </p:nvSpPr>
        <p:spPr>
          <a:xfrm>
            <a:off x="3882446" y="4991738"/>
            <a:ext cx="252301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download is a big barrier 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climate scientists: download takes significant amount of time; networks are unstable.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30536" y="2007733"/>
            <a:ext cx="2146329" cy="92091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4"/>
          <p:cNvSpPr txBox="1"/>
          <p:nvPr/>
        </p:nvSpPr>
        <p:spPr>
          <a:xfrm>
            <a:off x="1916787" y="1485515"/>
            <a:ext cx="109138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OCEAN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4542276" y="1506803"/>
            <a:ext cx="159354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CLIMATE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 txBox="1"/>
          <p:nvPr/>
        </p:nvSpPr>
        <p:spPr>
          <a:xfrm>
            <a:off x="3886057" y="3753055"/>
            <a:ext cx="252859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3-5 PB data 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CMIP5 experiment alongside </a:t>
            </a: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30+ software tools 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targeting different user communities. </a:t>
            </a:r>
            <a:endParaRPr/>
          </a:p>
        </p:txBody>
      </p:sp>
      <p:sp>
        <p:nvSpPr>
          <p:cNvPr id="137" name="Google Shape;137;p4"/>
          <p:cNvSpPr txBox="1"/>
          <p:nvPr/>
        </p:nvSpPr>
        <p:spPr>
          <a:xfrm>
            <a:off x="4232864" y="3004076"/>
            <a:ext cx="20093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https://portal.enes.org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38" name="Google Shape;138;p4"/>
          <p:cNvSpPr txBox="1"/>
          <p:nvPr/>
        </p:nvSpPr>
        <p:spPr>
          <a:xfrm>
            <a:off x="1623238" y="3000001"/>
            <a:ext cx="172645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www.seadatanet.org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39" name="Google Shape;139;p4"/>
          <p:cNvSpPr txBox="1"/>
          <p:nvPr/>
        </p:nvSpPr>
        <p:spPr>
          <a:xfrm>
            <a:off x="6997093" y="1499415"/>
            <a:ext cx="188423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ASTRONOMY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6651311" y="4959822"/>
            <a:ext cx="2396289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Transforming raw data to science-ready data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a challenge, limiting the impact of LOFAR output.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"/>
          <p:cNvSpPr txBox="1"/>
          <p:nvPr/>
        </p:nvSpPr>
        <p:spPr>
          <a:xfrm>
            <a:off x="6651311" y="3749057"/>
            <a:ext cx="252859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 stations 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Europe with </a:t>
            </a:r>
            <a:r>
              <a:rPr lang="en-US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 million data products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50+PB storage.</a:t>
            </a:r>
            <a:endParaRPr dirty="0"/>
          </a:p>
        </p:txBody>
      </p:sp>
      <p:pic>
        <p:nvPicPr>
          <p:cNvPr id="142" name="Google Shape;142;p4" descr="Kilpisjärvi Atmospheric Imaging Receiver Array: The LOFAR logo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52216" y="1993023"/>
            <a:ext cx="1973988" cy="102495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4"/>
          <p:cNvSpPr txBox="1"/>
          <p:nvPr/>
        </p:nvSpPr>
        <p:spPr>
          <a:xfrm>
            <a:off x="6641352" y="2992476"/>
            <a:ext cx="252859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www.astron.nl/telescopes/lofar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750D5DF6-592A-0944-B363-B7B84EBFE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575" y="0"/>
            <a:ext cx="5806225" cy="6858000"/>
          </a:xfrm>
          <a:prstGeom prst="rect">
            <a:avLst/>
          </a:prstGeom>
        </p:spPr>
      </p:pic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6FD528BE-63EC-9A40-86A0-8FB7565EB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94" y="1658678"/>
            <a:ext cx="2231361" cy="200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39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556E7-CD82-2A40-B95B-C44DDA488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7856"/>
            <a:ext cx="7886700" cy="1325563"/>
          </a:xfrm>
        </p:spPr>
        <p:txBody>
          <a:bodyPr/>
          <a:lstStyle/>
          <a:p>
            <a:r>
              <a:rPr lang="en-GB" dirty="0"/>
              <a:t>International user communities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5BD9483-CC2E-7C45-BB7A-D5ADE63BE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474" y="1953419"/>
            <a:ext cx="2247900" cy="1676400"/>
          </a:xfrm>
          <a:prstGeom prst="rect">
            <a:avLst/>
          </a:prstGeom>
        </p:spPr>
      </p:pic>
      <p:pic>
        <p:nvPicPr>
          <p:cNvPr id="8" name="Picture 7" descr="A picture containing Teams&#10;&#10;Description automatically generated">
            <a:extLst>
              <a:ext uri="{FF2B5EF4-FFF2-40B4-BE49-F238E27FC236}">
                <a16:creationId xmlns:a16="http://schemas.microsoft.com/office/drawing/2014/main" id="{741E2215-87C3-2745-9FE1-2EA339D1A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057" y="3928140"/>
            <a:ext cx="5981700" cy="1574800"/>
          </a:xfrm>
          <a:prstGeom prst="rect">
            <a:avLst/>
          </a:prstGeom>
        </p:spPr>
      </p:pic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CEA1294E-009F-424B-AABB-4798D50EF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01" y="2707315"/>
            <a:ext cx="2231361" cy="20082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925C49-B957-9144-820E-431270B788CB}"/>
              </a:ext>
            </a:extLst>
          </p:cNvPr>
          <p:cNvSpPr txBox="1"/>
          <p:nvPr/>
        </p:nvSpPr>
        <p:spPr>
          <a:xfrm>
            <a:off x="6900530" y="2424223"/>
            <a:ext cx="2053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including thousands of</a:t>
            </a:r>
          </a:p>
          <a:p>
            <a:r>
              <a:rPr lang="en-GB" dirty="0"/>
              <a:t>researchers from China</a:t>
            </a:r>
          </a:p>
        </p:txBody>
      </p:sp>
    </p:spTree>
    <p:extLst>
      <p:ext uri="{BB962C8B-B14F-4D97-AF65-F5344CB8AC3E}">
        <p14:creationId xmlns:p14="http://schemas.microsoft.com/office/powerpoint/2010/main" val="2655234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03DD30DF-F182-F14F-8CC1-31C587685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465" y="1670874"/>
            <a:ext cx="6294475" cy="4054607"/>
          </a:xfrm>
          <a:prstGeom prst="rect">
            <a:avLst/>
          </a:prstGeom>
        </p:spPr>
      </p:pic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116E7B2A-8C45-D645-98F2-F55509D91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14" y="1670874"/>
            <a:ext cx="2231361" cy="200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7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"/>
          <p:cNvSpPr txBox="1">
            <a:spLocks noGrp="1"/>
          </p:cNvSpPr>
          <p:nvPr>
            <p:ph type="title"/>
          </p:nvPr>
        </p:nvSpPr>
        <p:spPr>
          <a:xfrm>
            <a:off x="628650" y="701030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A future outlook</a:t>
            </a:r>
            <a:endParaRPr dirty="0"/>
          </a:p>
        </p:txBody>
      </p:sp>
      <p:sp>
        <p:nvSpPr>
          <p:cNvPr id="149" name="Google Shape;149;p5"/>
          <p:cNvSpPr txBox="1">
            <a:spLocks noGrp="1"/>
          </p:cNvSpPr>
          <p:nvPr>
            <p:ph type="body" idx="1"/>
          </p:nvPr>
        </p:nvSpPr>
        <p:spPr>
          <a:xfrm>
            <a:off x="611188" y="2196682"/>
            <a:ext cx="8075612" cy="396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Cross-Research Infrastructure (RI) and cross-border access is difficult due to </a:t>
            </a:r>
            <a:r>
              <a:rPr lang="en-US" sz="2000" b="1" dirty="0">
                <a:solidFill>
                  <a:srgbClr val="1F497D"/>
                </a:solidFill>
              </a:rPr>
              <a:t>different funding models, access and provisioning policies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 dirty="0"/>
              <a:t>Data and service provisioning to international user communities possible only when supported by sound business models or existing collaboration agreements. Today only a few structured int. research groups have achieved this.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497D"/>
              </a:buClr>
              <a:buSzPts val="2000"/>
              <a:buChar char="•"/>
            </a:pPr>
            <a:r>
              <a:rPr lang="en-US" sz="2000" b="1" dirty="0">
                <a:solidFill>
                  <a:srgbClr val="1F497D"/>
                </a:solidFill>
              </a:rPr>
              <a:t>Needs of large investments for the creation, processing, preservation, access and reuse of research data</a:t>
            </a:r>
            <a:r>
              <a:rPr lang="en-US" sz="2000" dirty="0"/>
              <a:t> </a:t>
            </a:r>
            <a:r>
              <a:rPr lang="en-US" sz="2000" dirty="0">
                <a:sym typeface="Wingdings" pitchFamily="2" charset="2"/>
              </a:rPr>
              <a:t></a:t>
            </a:r>
            <a:r>
              <a:rPr lang="en-US" sz="2000" dirty="0"/>
              <a:t> will the funding match the anticipated needs of future data-intensive science?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 dirty="0"/>
              <a:t>Opportunities for economies of scale and aggregation of demand can arise with joint provisioning of infrastructure common components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Major </a:t>
            </a:r>
            <a:r>
              <a:rPr lang="en-US" sz="2000" b="1" dirty="0">
                <a:solidFill>
                  <a:srgbClr val="1F497D"/>
                </a:solidFill>
              </a:rPr>
              <a:t>separation</a:t>
            </a:r>
            <a:r>
              <a:rPr lang="en-US" sz="2000" dirty="0">
                <a:solidFill>
                  <a:srgbClr val="1F497D"/>
                </a:solidFill>
              </a:rPr>
              <a:t> </a:t>
            </a:r>
            <a:r>
              <a:rPr lang="en-US" sz="2000" dirty="0"/>
              <a:t>between </a:t>
            </a:r>
            <a:r>
              <a:rPr lang="en-US" sz="2000" b="1" dirty="0">
                <a:solidFill>
                  <a:srgbClr val="1F497D"/>
                </a:solidFill>
              </a:rPr>
              <a:t>data preservation and data exploitation </a:t>
            </a:r>
            <a:r>
              <a:rPr lang="en-US" sz="2000" dirty="0"/>
              <a:t>infrastructures in many disciplines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 dirty="0"/>
              <a:t>RIs and e-Infrastructures should collaborate to support the entire research workflow of an experiment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 sz="3200" dirty="0">
                <a:latin typeface="Open Sans"/>
                <a:ea typeface="Open Sans"/>
                <a:cs typeface="Open Sans"/>
                <a:sym typeface="Open Sans"/>
              </a:rPr>
              <a:t>Tomorrow’s scenario?</a:t>
            </a:r>
            <a:endParaRPr b="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6" name="Google Shape;156;p6"/>
          <p:cNvSpPr txBox="1">
            <a:spLocks noGrp="1"/>
          </p:cNvSpPr>
          <p:nvPr>
            <p:ph type="body" idx="1"/>
          </p:nvPr>
        </p:nvSpPr>
        <p:spPr>
          <a:xfrm>
            <a:off x="3745073" y="1825625"/>
            <a:ext cx="521231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800"/>
              <a:buNone/>
            </a:pPr>
            <a:r>
              <a:rPr lang="en-US" b="1">
                <a:solidFill>
                  <a:srgbClr val="1F497D"/>
                </a:solidFill>
              </a:rPr>
              <a:t>The Data Science Commons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A federation of research data, computing, applications and other open science resources, responding to the problem of </a:t>
            </a:r>
            <a:r>
              <a:rPr lang="en-US">
                <a:solidFill>
                  <a:srgbClr val="1F497D"/>
                </a:solidFill>
              </a:rPr>
              <a:t>scalable access to research data </a:t>
            </a:r>
            <a:r>
              <a:rPr lang="en-US"/>
              <a:t>through a </a:t>
            </a:r>
            <a:r>
              <a:rPr lang="en-US">
                <a:solidFill>
                  <a:srgbClr val="1F497D"/>
                </a:solidFill>
              </a:rPr>
              <a:t>new data provisioning service approach</a:t>
            </a:r>
            <a:r>
              <a:rPr lang="en-US"/>
              <a:t> that is complementary to the traditional data download model.</a:t>
            </a:r>
            <a:endParaRPr/>
          </a:p>
        </p:txBody>
      </p:sp>
      <p:sp>
        <p:nvSpPr>
          <p:cNvPr id="157" name="Google Shape;157;p6"/>
          <p:cNvSpPr txBox="1"/>
          <p:nvPr/>
        </p:nvSpPr>
        <p:spPr>
          <a:xfrm>
            <a:off x="611560" y="2060848"/>
            <a:ext cx="7920880" cy="3312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8" name="Google Shape;15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959" y="2719206"/>
            <a:ext cx="2420857" cy="289389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9" name="Google Shape;159;p6"/>
          <p:cNvSpPr txBox="1"/>
          <p:nvPr/>
        </p:nvSpPr>
        <p:spPr>
          <a:xfrm>
            <a:off x="414330" y="5685805"/>
            <a:ext cx="333074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1600" u="sng" dirty="0">
                <a:solidFill>
                  <a:srgbClr val="D96B00"/>
                </a:solidFill>
              </a:rPr>
              <a:t>https://</a:t>
            </a:r>
            <a:r>
              <a:rPr lang="en-US" sz="1600" u="sng" dirty="0" err="1">
                <a:solidFill>
                  <a:srgbClr val="D96B00"/>
                </a:solidFill>
              </a:rPr>
              <a:t>zenodo.org</a:t>
            </a:r>
            <a:r>
              <a:rPr lang="en-US" sz="1600" u="sng" dirty="0">
                <a:solidFill>
                  <a:srgbClr val="D96B00"/>
                </a:solidFill>
              </a:rPr>
              <a:t>/record/4884748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6"/>
          <p:cNvSpPr txBox="1"/>
          <p:nvPr/>
        </p:nvSpPr>
        <p:spPr>
          <a:xfrm>
            <a:off x="-349612" y="1748259"/>
            <a:ext cx="45720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Open Science Commons</a:t>
            </a:r>
            <a:br>
              <a:rPr lang="en-US" sz="280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(2014)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1379</Words>
  <Application>Microsoft Office PowerPoint</Application>
  <PresentationFormat>On-screen Show (4:3)</PresentationFormat>
  <Paragraphs>207</Paragraphs>
  <Slides>27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Open Sans</vt:lpstr>
      <vt:lpstr>Calibri</vt:lpstr>
      <vt:lpstr>Arial</vt:lpstr>
      <vt:lpstr>Office 主题​​</vt:lpstr>
      <vt:lpstr>PowerPoint Presentation</vt:lpstr>
      <vt:lpstr>Exploiting scientific data in the international context - The elements of success</vt:lpstr>
      <vt:lpstr>PowerPoint Presentation</vt:lpstr>
      <vt:lpstr>PowerPoint Presentation</vt:lpstr>
      <vt:lpstr>PowerPoint Presentation</vt:lpstr>
      <vt:lpstr>International user communities</vt:lpstr>
      <vt:lpstr>PowerPoint Presentation</vt:lpstr>
      <vt:lpstr>A future outlook</vt:lpstr>
      <vt:lpstr>Tomorrow’s scenario?</vt:lpstr>
      <vt:lpstr>The Data Commons should...</vt:lpstr>
      <vt:lpstr>The Data Commons should…</vt:lpstr>
      <vt:lpstr>The Data Commons require...</vt:lpstr>
      <vt:lpstr>PowerPoint Presentation</vt:lpstr>
      <vt:lpstr>PowerPoint Presentation</vt:lpstr>
      <vt:lpstr>PowerPoint Presentation</vt:lpstr>
      <vt:lpstr>PowerPoint Presentation</vt:lpstr>
      <vt:lpstr>Joint position paper (Sep 2020)</vt:lpstr>
      <vt:lpstr>EOSC project landscape</vt:lpstr>
      <vt:lpstr>PowerPoint Presentation</vt:lpstr>
      <vt:lpstr>PowerPoint Presentation</vt:lpstr>
      <vt:lpstr>Service portfolio</vt:lpstr>
      <vt:lpstr>Infrastructure services: Cloud, HTC, HPC</vt:lpstr>
      <vt:lpstr>Data spaces</vt:lpstr>
      <vt:lpstr>Compute Platform:  Resource allocation 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Gergely Sipos</cp:lastModifiedBy>
  <cp:revision>14</cp:revision>
  <dcterms:created xsi:type="dcterms:W3CDTF">2021-05-28T12:07:50Z</dcterms:created>
  <dcterms:modified xsi:type="dcterms:W3CDTF">2021-06-02T06:44:47Z</dcterms:modified>
</cp:coreProperties>
</file>