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32"/>
  </p:notesMasterIdLst>
  <p:sldIdLst>
    <p:sldId id="303" r:id="rId5"/>
    <p:sldId id="304" r:id="rId6"/>
    <p:sldId id="305" r:id="rId7"/>
    <p:sldId id="325" r:id="rId8"/>
    <p:sldId id="326" r:id="rId9"/>
    <p:sldId id="307" r:id="rId10"/>
    <p:sldId id="286" r:id="rId11"/>
    <p:sldId id="308" r:id="rId12"/>
    <p:sldId id="309" r:id="rId13"/>
    <p:sldId id="310" r:id="rId14"/>
    <p:sldId id="311" r:id="rId15"/>
    <p:sldId id="327" r:id="rId16"/>
    <p:sldId id="312" r:id="rId17"/>
    <p:sldId id="317" r:id="rId18"/>
    <p:sldId id="316" r:id="rId19"/>
    <p:sldId id="319" r:id="rId20"/>
    <p:sldId id="328" r:id="rId21"/>
    <p:sldId id="336" r:id="rId22"/>
    <p:sldId id="299" r:id="rId23"/>
    <p:sldId id="337" r:id="rId24"/>
    <p:sldId id="332" r:id="rId25"/>
    <p:sldId id="320" r:id="rId26"/>
    <p:sldId id="329" r:id="rId27"/>
    <p:sldId id="330" r:id="rId28"/>
    <p:sldId id="333" r:id="rId29"/>
    <p:sldId id="321" r:id="rId30"/>
    <p:sldId id="32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2" autoAdjust="0"/>
    <p:restoredTop sz="94660"/>
  </p:normalViewPr>
  <p:slideViewPr>
    <p:cSldViewPr>
      <p:cViewPr>
        <p:scale>
          <a:sx n="94" d="100"/>
          <a:sy n="94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ern.ch\dfs\Users\s\snewhous\Documents\EGIeuBudget0502201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200" dirty="0" smtClean="0"/>
              <a:t>EGI Activity </a:t>
            </a:r>
            <a:r>
              <a:rPr lang="en-US" sz="3200" dirty="0"/>
              <a:t>Cost over 4 years (M</a:t>
            </a:r>
            <a:r>
              <a:rPr lang="en-GB" sz="3200" dirty="0"/>
              <a:t>€</a:t>
            </a:r>
            <a:r>
              <a:rPr lang="en-US" sz="3200" dirty="0"/>
              <a:t>)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Activity Cost over 4 years (ME)</c:v>
                </c:pt>
              </c:strCache>
            </c:strRef>
          </c:tx>
          <c:spPr>
            <a:ln w="1270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 w="12700">
                <a:solidFill>
                  <a:srgbClr val="000000"/>
                </a:solidFill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12700">
                <a:solidFill>
                  <a:srgbClr val="000000"/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000000"/>
                </a:solidFill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</a:ln>
            </c:spPr>
          </c:dPt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Sheet2!$A$2:$A$8</c:f>
              <c:strCache>
                <c:ptCount val="7"/>
                <c:pt idx="0">
                  <c:v>Hardware</c:v>
                </c:pt>
                <c:pt idx="1">
                  <c:v>Running Costs</c:v>
                </c:pt>
                <c:pt idx="2">
                  <c:v>National Tasks</c:v>
                </c:pt>
                <c:pt idx="3">
                  <c:v>NGI Tasks</c:v>
                </c:pt>
                <c:pt idx="4">
                  <c:v>General Tasks</c:v>
                </c:pt>
                <c:pt idx="5">
                  <c:v>NGI International Tasks</c:v>
                </c:pt>
                <c:pt idx="6">
                  <c:v>EGI Global Tasks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32.1</c:v>
                </c:pt>
                <c:pt idx="1">
                  <c:v>37.200000000000003</c:v>
                </c:pt>
                <c:pt idx="2">
                  <c:v>111.2</c:v>
                </c:pt>
                <c:pt idx="3">
                  <c:v>89.1</c:v>
                </c:pt>
                <c:pt idx="4">
                  <c:v>6.7</c:v>
                </c:pt>
                <c:pt idx="5">
                  <c:v>45.1</c:v>
                </c:pt>
                <c:pt idx="6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6724D-26DA-4331-A3F1-B78598743C15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0C27CF3-1378-4C7F-ADDD-C3C59703BC32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Users</a:t>
          </a:r>
        </a:p>
      </dgm:t>
    </dgm:pt>
    <dgm:pt modelId="{3CA82FB1-53BD-4E65-A219-754263BA3C84}" type="parTrans" cxnId="{5DA168F0-8674-4FD1-88F6-2B1DBE588D2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60298BE-D0DD-453A-97FB-2EFE2CB418FA}" type="sibTrans" cxnId="{5DA168F0-8674-4FD1-88F6-2B1DBE588D2F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6FB5CB-CC68-481D-AD69-504CB475B42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Requirements</a:t>
          </a:r>
          <a:endParaRPr lang="en-GB" dirty="0">
            <a:solidFill>
              <a:schemeClr val="tx1"/>
            </a:solidFill>
          </a:endParaRPr>
        </a:p>
      </dgm:t>
    </dgm:pt>
    <dgm:pt modelId="{7191B3F2-1ED3-467B-B9D6-20110C2F9C54}" type="par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B5E08C-AFD3-45C2-A7A8-DBC91D36E930}" type="sibTrans" cxnId="{3F27B49F-40EC-4965-A5EC-C93B5A4058C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F4416A7-1859-46F6-8F6C-A86EDAB8ACCA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Technology</a:t>
          </a:r>
          <a:endParaRPr lang="en-GB" dirty="0">
            <a:solidFill>
              <a:schemeClr val="tx1"/>
            </a:solidFill>
          </a:endParaRPr>
        </a:p>
      </dgm:t>
    </dgm:pt>
    <dgm:pt modelId="{1A4C6F5F-6C5D-471F-B050-E187AC2F8D10}" type="par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BFE3AD1-98C4-4434-AF96-D9FDB2239517}" type="sibTrans" cxnId="{55B1ECC5-D052-4BBB-895B-CAF82125002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2EB98-7FCA-4ACF-BE88-E723E11A537C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Assessment</a:t>
          </a:r>
          <a:endParaRPr lang="en-GB" dirty="0">
            <a:solidFill>
              <a:schemeClr val="tx1"/>
            </a:solidFill>
          </a:endParaRPr>
        </a:p>
      </dgm:t>
    </dgm:pt>
    <dgm:pt modelId="{C40371AA-259C-4D60-A95B-07A2A303D177}" type="par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7574B2-5EFE-4236-9C2F-EB6CCCC4D067}" type="sibTrans" cxnId="{90482603-DA02-410E-93A2-FA5CA6C0FC7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E1BDF5-303B-43A1-B6CB-AA8C9DF79EE3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Infrastructure</a:t>
          </a:r>
          <a:endParaRPr lang="en-GB" dirty="0">
            <a:solidFill>
              <a:schemeClr val="tx1"/>
            </a:solidFill>
          </a:endParaRPr>
        </a:p>
      </dgm:t>
    </dgm:pt>
    <dgm:pt modelId="{923F10C6-395E-455F-AE19-7459F8CFE2E8}" type="par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E415C36-6212-409E-93D6-DAFDEF168986}" type="sibTrans" cxnId="{89EB5749-3543-4FE3-8829-FAC91AA265A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7721FD8-3E97-44A7-BF96-1EB84B41F7B6}" type="pres">
      <dgm:prSet presAssocID="{4086724D-26DA-4331-A3F1-B78598743C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6EE89F5-723F-4423-A6C2-F5A2975C5F62}" type="pres">
      <dgm:prSet presAssocID="{4086724D-26DA-4331-A3F1-B78598743C15}" presName="cycle" presStyleCnt="0"/>
      <dgm:spPr/>
    </dgm:pt>
    <dgm:pt modelId="{ECFD1266-ADC2-4DD0-A3FD-2305F1587A71}" type="pres">
      <dgm:prSet presAssocID="{30C27CF3-1378-4C7F-ADDD-C3C59703BC3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EF9418-9A31-490A-9420-FB8834FBF274}" type="pres">
      <dgm:prSet presAssocID="{160298BE-D0DD-453A-97FB-2EFE2CB418FA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FF267810-F5FB-436A-B31D-C9BF4201F2FA}" type="pres">
      <dgm:prSet presAssocID="{FB6FB5CB-CC68-481D-AD69-504CB475B42C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ACA91-7065-4657-A50A-FB3853E3C94D}" type="pres">
      <dgm:prSet presAssocID="{7F4416A7-1859-46F6-8F6C-A86EDAB8ACC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C661BE-298A-42A0-BAFC-93AFE4DBFDD1}" type="pres">
      <dgm:prSet presAssocID="{D802EB98-7FCA-4ACF-BE88-E723E11A537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59691F-C620-46F4-8D80-58D79F05014E}" type="pres">
      <dgm:prSet presAssocID="{0CE1BDF5-303B-43A1-B6CB-AA8C9DF79EE3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EB5749-3543-4FE3-8829-FAC91AA265A9}" srcId="{4086724D-26DA-4331-A3F1-B78598743C15}" destId="{0CE1BDF5-303B-43A1-B6CB-AA8C9DF79EE3}" srcOrd="4" destOrd="0" parTransId="{923F10C6-395E-455F-AE19-7459F8CFE2E8}" sibTransId="{BE415C36-6212-409E-93D6-DAFDEF168986}"/>
    <dgm:cxn modelId="{90482603-DA02-410E-93A2-FA5CA6C0FC71}" srcId="{4086724D-26DA-4331-A3F1-B78598743C15}" destId="{D802EB98-7FCA-4ACF-BE88-E723E11A537C}" srcOrd="3" destOrd="0" parTransId="{C40371AA-259C-4D60-A95B-07A2A303D177}" sibTransId="{2E7574B2-5EFE-4236-9C2F-EB6CCCC4D067}"/>
    <dgm:cxn modelId="{3F27B49F-40EC-4965-A5EC-C93B5A4058C3}" srcId="{4086724D-26DA-4331-A3F1-B78598743C15}" destId="{FB6FB5CB-CC68-481D-AD69-504CB475B42C}" srcOrd="1" destOrd="0" parTransId="{7191B3F2-1ED3-467B-B9D6-20110C2F9C54}" sibTransId="{39B5E08C-AFD3-45C2-A7A8-DBC91D36E930}"/>
    <dgm:cxn modelId="{55B1ECC5-D052-4BBB-895B-CAF821250020}" srcId="{4086724D-26DA-4331-A3F1-B78598743C15}" destId="{7F4416A7-1859-46F6-8F6C-A86EDAB8ACCA}" srcOrd="2" destOrd="0" parTransId="{1A4C6F5F-6C5D-471F-B050-E187AC2F8D10}" sibTransId="{EBFE3AD1-98C4-4434-AF96-D9FDB2239517}"/>
    <dgm:cxn modelId="{5DA168F0-8674-4FD1-88F6-2B1DBE588D2F}" srcId="{4086724D-26DA-4331-A3F1-B78598743C15}" destId="{30C27CF3-1378-4C7F-ADDD-C3C59703BC32}" srcOrd="0" destOrd="0" parTransId="{3CA82FB1-53BD-4E65-A219-754263BA3C84}" sibTransId="{160298BE-D0DD-453A-97FB-2EFE2CB418FA}"/>
    <dgm:cxn modelId="{2E3D6960-5095-41BE-8BF7-0911929CAB74}" type="presOf" srcId="{160298BE-D0DD-453A-97FB-2EFE2CB418FA}" destId="{02EF9418-9A31-490A-9420-FB8834FBF274}" srcOrd="0" destOrd="0" presId="urn:microsoft.com/office/officeart/2005/8/layout/cycle3"/>
    <dgm:cxn modelId="{6670D6AF-7F1E-4008-962C-9857E2AB6ADE}" type="presOf" srcId="{FB6FB5CB-CC68-481D-AD69-504CB475B42C}" destId="{FF267810-F5FB-436A-B31D-C9BF4201F2FA}" srcOrd="0" destOrd="0" presId="urn:microsoft.com/office/officeart/2005/8/layout/cycle3"/>
    <dgm:cxn modelId="{C144F247-2C6A-4103-920F-1A49818288C0}" type="presOf" srcId="{0CE1BDF5-303B-43A1-B6CB-AA8C9DF79EE3}" destId="{DC59691F-C620-46F4-8D80-58D79F05014E}" srcOrd="0" destOrd="0" presId="urn:microsoft.com/office/officeart/2005/8/layout/cycle3"/>
    <dgm:cxn modelId="{A9D2DF86-842B-4818-8A73-8D5628475841}" type="presOf" srcId="{D802EB98-7FCA-4ACF-BE88-E723E11A537C}" destId="{9EC661BE-298A-42A0-BAFC-93AFE4DBFDD1}" srcOrd="0" destOrd="0" presId="urn:microsoft.com/office/officeart/2005/8/layout/cycle3"/>
    <dgm:cxn modelId="{1E7407D6-6F82-492D-B247-A673AC188B88}" type="presOf" srcId="{7F4416A7-1859-46F6-8F6C-A86EDAB8ACCA}" destId="{2C1ACA91-7065-4657-A50A-FB3853E3C94D}" srcOrd="0" destOrd="0" presId="urn:microsoft.com/office/officeart/2005/8/layout/cycle3"/>
    <dgm:cxn modelId="{43CD44C0-10B7-4ED6-B318-19F8CEAD4530}" type="presOf" srcId="{30C27CF3-1378-4C7F-ADDD-C3C59703BC32}" destId="{ECFD1266-ADC2-4DD0-A3FD-2305F1587A71}" srcOrd="0" destOrd="0" presId="urn:microsoft.com/office/officeart/2005/8/layout/cycle3"/>
    <dgm:cxn modelId="{F92C6C33-8545-4853-AB8E-9DBB8D016677}" type="presOf" srcId="{4086724D-26DA-4331-A3F1-B78598743C15}" destId="{B7721FD8-3E97-44A7-BF96-1EB84B41F7B6}" srcOrd="0" destOrd="0" presId="urn:microsoft.com/office/officeart/2005/8/layout/cycle3"/>
    <dgm:cxn modelId="{82792141-B311-47FD-91F5-3EE6318D62FA}" type="presParOf" srcId="{B7721FD8-3E97-44A7-BF96-1EB84B41F7B6}" destId="{36EE89F5-723F-4423-A6C2-F5A2975C5F62}" srcOrd="0" destOrd="0" presId="urn:microsoft.com/office/officeart/2005/8/layout/cycle3"/>
    <dgm:cxn modelId="{1FA44EE8-5F20-4926-8068-159A4145D1AB}" type="presParOf" srcId="{36EE89F5-723F-4423-A6C2-F5A2975C5F62}" destId="{ECFD1266-ADC2-4DD0-A3FD-2305F1587A71}" srcOrd="0" destOrd="0" presId="urn:microsoft.com/office/officeart/2005/8/layout/cycle3"/>
    <dgm:cxn modelId="{98F72E93-5033-414D-AFD5-18DBBEAB3163}" type="presParOf" srcId="{36EE89F5-723F-4423-A6C2-F5A2975C5F62}" destId="{02EF9418-9A31-490A-9420-FB8834FBF274}" srcOrd="1" destOrd="0" presId="urn:microsoft.com/office/officeart/2005/8/layout/cycle3"/>
    <dgm:cxn modelId="{1B4D2196-B600-44C2-8A4E-A7A4D9199F8D}" type="presParOf" srcId="{36EE89F5-723F-4423-A6C2-F5A2975C5F62}" destId="{FF267810-F5FB-436A-B31D-C9BF4201F2FA}" srcOrd="2" destOrd="0" presId="urn:microsoft.com/office/officeart/2005/8/layout/cycle3"/>
    <dgm:cxn modelId="{BE03934A-BEFE-4B18-A363-CD75DBDE554D}" type="presParOf" srcId="{36EE89F5-723F-4423-A6C2-F5A2975C5F62}" destId="{2C1ACA91-7065-4657-A50A-FB3853E3C94D}" srcOrd="3" destOrd="0" presId="urn:microsoft.com/office/officeart/2005/8/layout/cycle3"/>
    <dgm:cxn modelId="{385E31B9-E48D-42B6-BF24-7780A2498492}" type="presParOf" srcId="{36EE89F5-723F-4423-A6C2-F5A2975C5F62}" destId="{9EC661BE-298A-42A0-BAFC-93AFE4DBFDD1}" srcOrd="4" destOrd="0" presId="urn:microsoft.com/office/officeart/2005/8/layout/cycle3"/>
    <dgm:cxn modelId="{83E53C7B-1F3E-4793-873C-4FAA91D674AC}" type="presParOf" srcId="{36EE89F5-723F-4423-A6C2-F5A2975C5F62}" destId="{DC59691F-C620-46F4-8D80-58D79F05014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D845A-BD39-45A1-843C-01377607AC7B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3A68F6C-40F4-4831-B39C-A983DC690F4F}">
      <dgm:prSet phldrT="[Text]"/>
      <dgm:spPr/>
      <dgm:t>
        <a:bodyPr/>
        <a:lstStyle/>
        <a:p>
          <a:r>
            <a:rPr lang="en-GB" dirty="0" smtClean="0"/>
            <a:t>Discover</a:t>
          </a:r>
          <a:endParaRPr lang="en-GB" dirty="0"/>
        </a:p>
      </dgm:t>
    </dgm:pt>
    <dgm:pt modelId="{78698815-2FF8-45B0-8759-7601AF7B32DD}" type="parTrans" cxnId="{0FCC23B0-16ED-459D-9B1E-EAFFC1C38D84}">
      <dgm:prSet/>
      <dgm:spPr/>
      <dgm:t>
        <a:bodyPr/>
        <a:lstStyle/>
        <a:p>
          <a:endParaRPr lang="en-GB"/>
        </a:p>
      </dgm:t>
    </dgm:pt>
    <dgm:pt modelId="{28F9B1E9-307F-4DC4-831C-26BE13DCD350}" type="sibTrans" cxnId="{0FCC23B0-16ED-459D-9B1E-EAFFC1C38D84}">
      <dgm:prSet/>
      <dgm:spPr/>
      <dgm:t>
        <a:bodyPr/>
        <a:lstStyle/>
        <a:p>
          <a:endParaRPr lang="en-GB"/>
        </a:p>
      </dgm:t>
    </dgm:pt>
    <dgm:pt modelId="{3EAC1A37-354D-4046-B39B-44C9912E551A}">
      <dgm:prSet phldrT="[Text]"/>
      <dgm:spPr/>
      <dgm:t>
        <a:bodyPr/>
        <a:lstStyle/>
        <a:p>
          <a:r>
            <a:rPr lang="en-GB" dirty="0" smtClean="0"/>
            <a:t>Design</a:t>
          </a:r>
          <a:endParaRPr lang="en-GB" dirty="0"/>
        </a:p>
      </dgm:t>
    </dgm:pt>
    <dgm:pt modelId="{4214A79E-299C-4F6E-A28A-6E42D7915586}" type="parTrans" cxnId="{ADED1BA9-0610-4809-8D8C-1206882DD08C}">
      <dgm:prSet/>
      <dgm:spPr/>
      <dgm:t>
        <a:bodyPr/>
        <a:lstStyle/>
        <a:p>
          <a:endParaRPr lang="en-GB"/>
        </a:p>
      </dgm:t>
    </dgm:pt>
    <dgm:pt modelId="{C29F039F-D49B-4DBA-B7AD-FC6DB0675443}" type="sibTrans" cxnId="{ADED1BA9-0610-4809-8D8C-1206882DD08C}">
      <dgm:prSet/>
      <dgm:spPr/>
      <dgm:t>
        <a:bodyPr/>
        <a:lstStyle/>
        <a:p>
          <a:endParaRPr lang="en-GB"/>
        </a:p>
      </dgm:t>
    </dgm:pt>
    <dgm:pt modelId="{F62F64D2-15E0-475E-BBE6-02DD2AB2E9A0}">
      <dgm:prSet phldrT="[Text]"/>
      <dgm:spPr/>
      <dgm:t>
        <a:bodyPr/>
        <a:lstStyle/>
        <a:p>
          <a:r>
            <a:rPr lang="en-GB" dirty="0" smtClean="0"/>
            <a:t>Deliver</a:t>
          </a:r>
          <a:endParaRPr lang="en-GB" dirty="0"/>
        </a:p>
      </dgm:t>
    </dgm:pt>
    <dgm:pt modelId="{33BE1491-BFF2-4650-A889-BF82A4597359}" type="parTrans" cxnId="{244E3764-9366-4FDB-9741-D2398F3486FE}">
      <dgm:prSet/>
      <dgm:spPr/>
      <dgm:t>
        <a:bodyPr/>
        <a:lstStyle/>
        <a:p>
          <a:endParaRPr lang="en-GB"/>
        </a:p>
      </dgm:t>
    </dgm:pt>
    <dgm:pt modelId="{9D37BFA3-5271-4976-9570-7BC329A16B6C}" type="sibTrans" cxnId="{244E3764-9366-4FDB-9741-D2398F3486FE}">
      <dgm:prSet/>
      <dgm:spPr/>
      <dgm:t>
        <a:bodyPr/>
        <a:lstStyle/>
        <a:p>
          <a:endParaRPr lang="en-GB"/>
        </a:p>
      </dgm:t>
    </dgm:pt>
    <dgm:pt modelId="{DDA1B2E7-0639-44B9-91D3-7437BFB42AE0}" type="pres">
      <dgm:prSet presAssocID="{AE5D845A-BD39-45A1-843C-01377607AC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048FFA-1311-45B8-A71B-A8EA1882D614}" type="pres">
      <dgm:prSet presAssocID="{33A68F6C-40F4-4831-B39C-A983DC690F4F}" presName="dummy" presStyleCnt="0"/>
      <dgm:spPr/>
    </dgm:pt>
    <dgm:pt modelId="{847568D5-B506-4297-AE92-4A6076B049CB}" type="pres">
      <dgm:prSet presAssocID="{33A68F6C-40F4-4831-B39C-A983DC690F4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3F7C9E-B004-4441-81A5-454542B0C3DF}" type="pres">
      <dgm:prSet presAssocID="{28F9B1E9-307F-4DC4-831C-26BE13DCD350}" presName="sibTrans" presStyleLbl="node1" presStyleIdx="0" presStyleCnt="3"/>
      <dgm:spPr/>
      <dgm:t>
        <a:bodyPr/>
        <a:lstStyle/>
        <a:p>
          <a:endParaRPr lang="en-GB"/>
        </a:p>
      </dgm:t>
    </dgm:pt>
    <dgm:pt modelId="{ACE5C0F2-221E-4711-82BE-3CF986B4CD5D}" type="pres">
      <dgm:prSet presAssocID="{3EAC1A37-354D-4046-B39B-44C9912E551A}" presName="dummy" presStyleCnt="0"/>
      <dgm:spPr/>
    </dgm:pt>
    <dgm:pt modelId="{87728FA1-3618-48D1-B1F1-ADA7DBF7ACDE}" type="pres">
      <dgm:prSet presAssocID="{3EAC1A37-354D-4046-B39B-44C9912E551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4E585C-8260-4B33-8B5C-FACB2F78650E}" type="pres">
      <dgm:prSet presAssocID="{C29F039F-D49B-4DBA-B7AD-FC6DB0675443}" presName="sibTrans" presStyleLbl="node1" presStyleIdx="1" presStyleCnt="3"/>
      <dgm:spPr/>
      <dgm:t>
        <a:bodyPr/>
        <a:lstStyle/>
        <a:p>
          <a:endParaRPr lang="en-GB"/>
        </a:p>
      </dgm:t>
    </dgm:pt>
    <dgm:pt modelId="{D54A9CB4-58AE-4B84-AC86-46C84ECE0B06}" type="pres">
      <dgm:prSet presAssocID="{F62F64D2-15E0-475E-BBE6-02DD2AB2E9A0}" presName="dummy" presStyleCnt="0"/>
      <dgm:spPr/>
    </dgm:pt>
    <dgm:pt modelId="{C35AAD92-1AF7-48DD-BDA9-2907C53F688E}" type="pres">
      <dgm:prSet presAssocID="{F62F64D2-15E0-475E-BBE6-02DD2AB2E9A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FC3480-6574-4906-86D6-C27115B899F4}" type="pres">
      <dgm:prSet presAssocID="{9D37BFA3-5271-4976-9570-7BC329A16B6C}" presName="sibTrans" presStyleLbl="node1" presStyleIdx="2" presStyleCnt="3"/>
      <dgm:spPr/>
      <dgm:t>
        <a:bodyPr/>
        <a:lstStyle/>
        <a:p>
          <a:endParaRPr lang="en-GB"/>
        </a:p>
      </dgm:t>
    </dgm:pt>
  </dgm:ptLst>
  <dgm:cxnLst>
    <dgm:cxn modelId="{244E3764-9366-4FDB-9741-D2398F3486FE}" srcId="{AE5D845A-BD39-45A1-843C-01377607AC7B}" destId="{F62F64D2-15E0-475E-BBE6-02DD2AB2E9A0}" srcOrd="2" destOrd="0" parTransId="{33BE1491-BFF2-4650-A889-BF82A4597359}" sibTransId="{9D37BFA3-5271-4976-9570-7BC329A16B6C}"/>
    <dgm:cxn modelId="{4A282603-0E2B-45C5-B223-4EDA8B53F3A7}" type="presOf" srcId="{3EAC1A37-354D-4046-B39B-44C9912E551A}" destId="{87728FA1-3618-48D1-B1F1-ADA7DBF7ACDE}" srcOrd="0" destOrd="0" presId="urn:microsoft.com/office/officeart/2005/8/layout/cycle1"/>
    <dgm:cxn modelId="{0FCC23B0-16ED-459D-9B1E-EAFFC1C38D84}" srcId="{AE5D845A-BD39-45A1-843C-01377607AC7B}" destId="{33A68F6C-40F4-4831-B39C-A983DC690F4F}" srcOrd="0" destOrd="0" parTransId="{78698815-2FF8-45B0-8759-7601AF7B32DD}" sibTransId="{28F9B1E9-307F-4DC4-831C-26BE13DCD350}"/>
    <dgm:cxn modelId="{6605EF18-FF27-4790-98D4-6781BB4562D4}" type="presOf" srcId="{AE5D845A-BD39-45A1-843C-01377607AC7B}" destId="{DDA1B2E7-0639-44B9-91D3-7437BFB42AE0}" srcOrd="0" destOrd="0" presId="urn:microsoft.com/office/officeart/2005/8/layout/cycle1"/>
    <dgm:cxn modelId="{9AB51A2C-E73F-4BBF-A27B-8D53C70B9407}" type="presOf" srcId="{9D37BFA3-5271-4976-9570-7BC329A16B6C}" destId="{36FC3480-6574-4906-86D6-C27115B899F4}" srcOrd="0" destOrd="0" presId="urn:microsoft.com/office/officeart/2005/8/layout/cycle1"/>
    <dgm:cxn modelId="{4B484755-E3B5-49AE-951A-13642E89CBB6}" type="presOf" srcId="{33A68F6C-40F4-4831-B39C-A983DC690F4F}" destId="{847568D5-B506-4297-AE92-4A6076B049CB}" srcOrd="0" destOrd="0" presId="urn:microsoft.com/office/officeart/2005/8/layout/cycle1"/>
    <dgm:cxn modelId="{FEE2584F-0303-4392-AE29-76FF11ECA20F}" type="presOf" srcId="{C29F039F-D49B-4DBA-B7AD-FC6DB0675443}" destId="{894E585C-8260-4B33-8B5C-FACB2F78650E}" srcOrd="0" destOrd="0" presId="urn:microsoft.com/office/officeart/2005/8/layout/cycle1"/>
    <dgm:cxn modelId="{1E769B8F-F4C8-4C29-BD3D-8CCEBCDDD16D}" type="presOf" srcId="{F62F64D2-15E0-475E-BBE6-02DD2AB2E9A0}" destId="{C35AAD92-1AF7-48DD-BDA9-2907C53F688E}" srcOrd="0" destOrd="0" presId="urn:microsoft.com/office/officeart/2005/8/layout/cycle1"/>
    <dgm:cxn modelId="{ADED1BA9-0610-4809-8D8C-1206882DD08C}" srcId="{AE5D845A-BD39-45A1-843C-01377607AC7B}" destId="{3EAC1A37-354D-4046-B39B-44C9912E551A}" srcOrd="1" destOrd="0" parTransId="{4214A79E-299C-4F6E-A28A-6E42D7915586}" sibTransId="{C29F039F-D49B-4DBA-B7AD-FC6DB0675443}"/>
    <dgm:cxn modelId="{8B0FED00-A417-46AA-BAD1-9F29809D4EAF}" type="presOf" srcId="{28F9B1E9-307F-4DC4-831C-26BE13DCD350}" destId="{8A3F7C9E-B004-4441-81A5-454542B0C3DF}" srcOrd="0" destOrd="0" presId="urn:microsoft.com/office/officeart/2005/8/layout/cycle1"/>
    <dgm:cxn modelId="{58E76A23-46B4-4444-B321-1EF6A967378A}" type="presParOf" srcId="{DDA1B2E7-0639-44B9-91D3-7437BFB42AE0}" destId="{50048FFA-1311-45B8-A71B-A8EA1882D614}" srcOrd="0" destOrd="0" presId="urn:microsoft.com/office/officeart/2005/8/layout/cycle1"/>
    <dgm:cxn modelId="{0A4ACA04-B52B-49A4-929F-C00193D98634}" type="presParOf" srcId="{DDA1B2E7-0639-44B9-91D3-7437BFB42AE0}" destId="{847568D5-B506-4297-AE92-4A6076B049CB}" srcOrd="1" destOrd="0" presId="urn:microsoft.com/office/officeart/2005/8/layout/cycle1"/>
    <dgm:cxn modelId="{79ED890D-2D4E-4EB0-94B4-1B4A48669656}" type="presParOf" srcId="{DDA1B2E7-0639-44B9-91D3-7437BFB42AE0}" destId="{8A3F7C9E-B004-4441-81A5-454542B0C3DF}" srcOrd="2" destOrd="0" presId="urn:microsoft.com/office/officeart/2005/8/layout/cycle1"/>
    <dgm:cxn modelId="{A6D67D98-6B17-4A89-B5BF-3FC70C7EA504}" type="presParOf" srcId="{DDA1B2E7-0639-44B9-91D3-7437BFB42AE0}" destId="{ACE5C0F2-221E-4711-82BE-3CF986B4CD5D}" srcOrd="3" destOrd="0" presId="urn:microsoft.com/office/officeart/2005/8/layout/cycle1"/>
    <dgm:cxn modelId="{2AEE8C7B-C1CC-496C-A70D-1F066B7634D9}" type="presParOf" srcId="{DDA1B2E7-0639-44B9-91D3-7437BFB42AE0}" destId="{87728FA1-3618-48D1-B1F1-ADA7DBF7ACDE}" srcOrd="4" destOrd="0" presId="urn:microsoft.com/office/officeart/2005/8/layout/cycle1"/>
    <dgm:cxn modelId="{D0C2381E-7C82-45EF-B457-9E0311F6FBAE}" type="presParOf" srcId="{DDA1B2E7-0639-44B9-91D3-7437BFB42AE0}" destId="{894E585C-8260-4B33-8B5C-FACB2F78650E}" srcOrd="5" destOrd="0" presId="urn:microsoft.com/office/officeart/2005/8/layout/cycle1"/>
    <dgm:cxn modelId="{078C3B0E-DDC4-4706-9EF6-0CABBD9E961F}" type="presParOf" srcId="{DDA1B2E7-0639-44B9-91D3-7437BFB42AE0}" destId="{D54A9CB4-58AE-4B84-AC86-46C84ECE0B06}" srcOrd="6" destOrd="0" presId="urn:microsoft.com/office/officeart/2005/8/layout/cycle1"/>
    <dgm:cxn modelId="{76657EAD-CE60-4666-975D-93E2D8ECD4ED}" type="presParOf" srcId="{DDA1B2E7-0639-44B9-91D3-7437BFB42AE0}" destId="{C35AAD92-1AF7-48DD-BDA9-2907C53F688E}" srcOrd="7" destOrd="0" presId="urn:microsoft.com/office/officeart/2005/8/layout/cycle1"/>
    <dgm:cxn modelId="{4D181439-BB88-4E2A-88D9-FC33061C5B3D}" type="presParOf" srcId="{DDA1B2E7-0639-44B9-91D3-7437BFB42AE0}" destId="{36FC3480-6574-4906-86D6-C27115B899F4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9418-9A31-490A-9420-FB8834FBF274}">
      <dsp:nvSpPr>
        <dsp:cNvPr id="0" name=""/>
        <dsp:cNvSpPr/>
      </dsp:nvSpPr>
      <dsp:spPr>
        <a:xfrm>
          <a:off x="1024168" y="-28588"/>
          <a:ext cx="5032111" cy="5032111"/>
        </a:xfrm>
        <a:prstGeom prst="circularArrow">
          <a:avLst>
            <a:gd name="adj1" fmla="val 5544"/>
            <a:gd name="adj2" fmla="val 330680"/>
            <a:gd name="adj3" fmla="val 13791447"/>
            <a:gd name="adj4" fmla="val 1737652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D1266-ADC2-4DD0-A3FD-2305F1587A71}">
      <dsp:nvSpPr>
        <dsp:cNvPr id="0" name=""/>
        <dsp:cNvSpPr/>
      </dsp:nvSpPr>
      <dsp:spPr>
        <a:xfrm>
          <a:off x="2369944" y="2052"/>
          <a:ext cx="2340558" cy="1170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Users</a:t>
          </a:r>
        </a:p>
      </dsp:txBody>
      <dsp:txXfrm>
        <a:off x="2427072" y="59180"/>
        <a:ext cx="2226302" cy="1056023"/>
      </dsp:txXfrm>
    </dsp:sp>
    <dsp:sp modelId="{FF267810-F5FB-436A-B31D-C9BF4201F2FA}">
      <dsp:nvSpPr>
        <dsp:cNvPr id="0" name=""/>
        <dsp:cNvSpPr/>
      </dsp:nvSpPr>
      <dsp:spPr>
        <a:xfrm>
          <a:off x="4410807" y="1484826"/>
          <a:ext cx="2340558" cy="1170279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Requirements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4467935" y="1541954"/>
        <a:ext cx="2226302" cy="1056023"/>
      </dsp:txXfrm>
    </dsp:sp>
    <dsp:sp modelId="{2C1ACA91-7065-4657-A50A-FB3853E3C94D}">
      <dsp:nvSpPr>
        <dsp:cNvPr id="0" name=""/>
        <dsp:cNvSpPr/>
      </dsp:nvSpPr>
      <dsp:spPr>
        <a:xfrm>
          <a:off x="3631267" y="3884004"/>
          <a:ext cx="2340558" cy="1170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Technology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688395" y="3941132"/>
        <a:ext cx="2226302" cy="1056023"/>
      </dsp:txXfrm>
    </dsp:sp>
    <dsp:sp modelId="{9EC661BE-298A-42A0-BAFC-93AFE4DBFDD1}">
      <dsp:nvSpPr>
        <dsp:cNvPr id="0" name=""/>
        <dsp:cNvSpPr/>
      </dsp:nvSpPr>
      <dsp:spPr>
        <a:xfrm>
          <a:off x="1108622" y="3884004"/>
          <a:ext cx="2340558" cy="117027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Assessment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1165750" y="3941132"/>
        <a:ext cx="2226302" cy="1056023"/>
      </dsp:txXfrm>
    </dsp:sp>
    <dsp:sp modelId="{DC59691F-C620-46F4-8D80-58D79F05014E}">
      <dsp:nvSpPr>
        <dsp:cNvPr id="0" name=""/>
        <dsp:cNvSpPr/>
      </dsp:nvSpPr>
      <dsp:spPr>
        <a:xfrm>
          <a:off x="329082" y="1484826"/>
          <a:ext cx="2340558" cy="1170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>
              <a:solidFill>
                <a:schemeClr val="tx1"/>
              </a:solidFill>
            </a:rPr>
            <a:t>Infrastructure</a:t>
          </a:r>
          <a:endParaRPr lang="en-GB" sz="2700" kern="1200" dirty="0">
            <a:solidFill>
              <a:schemeClr val="tx1"/>
            </a:solidFill>
          </a:endParaRPr>
        </a:p>
      </dsp:txBody>
      <dsp:txXfrm>
        <a:off x="386210" y="1541954"/>
        <a:ext cx="2226302" cy="105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568D5-B506-4297-AE92-4A6076B049CB}">
      <dsp:nvSpPr>
        <dsp:cNvPr id="0" name=""/>
        <dsp:cNvSpPr/>
      </dsp:nvSpPr>
      <dsp:spPr>
        <a:xfrm>
          <a:off x="4618246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Discover</a:t>
          </a:r>
          <a:endParaRPr lang="en-GB" sz="3600" kern="1200" dirty="0"/>
        </a:p>
      </dsp:txBody>
      <dsp:txXfrm>
        <a:off x="4618246" y="333714"/>
        <a:ext cx="1707392" cy="1707392"/>
      </dsp:txXfrm>
    </dsp:sp>
    <dsp:sp modelId="{8A3F7C9E-B004-4441-81A5-454542B0C3DF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2961430"/>
            <a:gd name="adj4" fmla="val 53348"/>
            <a:gd name="adj5" fmla="val 96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28FA1-3618-48D1-B1F1-ADA7DBF7ACDE}">
      <dsp:nvSpPr>
        <dsp:cNvPr id="0" name=""/>
        <dsp:cNvSpPr/>
      </dsp:nvSpPr>
      <dsp:spPr>
        <a:xfrm>
          <a:off x="3184109" y="2817711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Design</a:t>
          </a:r>
          <a:endParaRPr lang="en-GB" sz="3600" kern="1200" dirty="0"/>
        </a:p>
      </dsp:txBody>
      <dsp:txXfrm>
        <a:off x="3184109" y="2817711"/>
        <a:ext cx="1707392" cy="1707392"/>
      </dsp:txXfrm>
    </dsp:sp>
    <dsp:sp modelId="{894E585C-8260-4B33-8B5C-FACB2F78650E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0170005"/>
            <a:gd name="adj4" fmla="val 7261923"/>
            <a:gd name="adj5" fmla="val 96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AAD92-1AF7-48DD-BDA9-2907C53F688E}">
      <dsp:nvSpPr>
        <dsp:cNvPr id="0" name=""/>
        <dsp:cNvSpPr/>
      </dsp:nvSpPr>
      <dsp:spPr>
        <a:xfrm>
          <a:off x="1749973" y="333714"/>
          <a:ext cx="1707392" cy="170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Deliver</a:t>
          </a:r>
          <a:endParaRPr lang="en-GB" sz="3600" kern="1200" dirty="0"/>
        </a:p>
      </dsp:txBody>
      <dsp:txXfrm>
        <a:off x="1749973" y="333714"/>
        <a:ext cx="1707392" cy="1707392"/>
      </dsp:txXfrm>
    </dsp:sp>
    <dsp:sp modelId="{36FC3480-6574-4906-86D6-C27115B899F4}">
      <dsp:nvSpPr>
        <dsp:cNvPr id="0" name=""/>
        <dsp:cNvSpPr/>
      </dsp:nvSpPr>
      <dsp:spPr>
        <a:xfrm>
          <a:off x="2021120" y="-1275"/>
          <a:ext cx="4033370" cy="4033370"/>
        </a:xfrm>
        <a:prstGeom prst="circularArrow">
          <a:avLst>
            <a:gd name="adj1" fmla="val 8255"/>
            <a:gd name="adj2" fmla="val 576647"/>
            <a:gd name="adj3" fmla="val 16854456"/>
            <a:gd name="adj4" fmla="val 14968897"/>
            <a:gd name="adj5" fmla="val 963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0.46875</cdr:x>
      <cdr:y>0.20779</cdr:y>
    </cdr:from>
    <cdr:to>
      <cdr:x>0.74219</cdr:x>
      <cdr:y>0.28572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86248" y="1143008"/>
          <a:ext cx="250033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b="1" dirty="0" smtClean="0"/>
            <a:t>EGI-InSPIRE Project Cost (72</a:t>
          </a:r>
          <a:r>
            <a:rPr lang="en-US" sz="2000" b="1" dirty="0" smtClean="0"/>
            <a:t>M</a:t>
          </a:r>
          <a:r>
            <a:rPr lang="en-GB" sz="2000" b="1" dirty="0" smtClean="0"/>
            <a:t>€</a:t>
          </a:r>
          <a:r>
            <a:rPr lang="en-GB" sz="2000" dirty="0" smtClean="0"/>
            <a:t>)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0.00388</cdr:x>
      <cdr:y>0.15408</cdr:y>
    </cdr:from>
    <cdr:to>
      <cdr:x>0.27732</cdr:x>
      <cdr:y>0.23201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496" y="847566"/>
          <a:ext cx="2500335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Total Activity Cost (338</a:t>
          </a:r>
          <a:r>
            <a:rPr lang="en-US" sz="2000" b="1" dirty="0" smtClean="0"/>
            <a:t>M</a:t>
          </a:r>
          <a:r>
            <a:rPr lang="en-GB" sz="2000" b="1" dirty="0" smtClean="0"/>
            <a:t>€</a:t>
          </a:r>
          <a:r>
            <a:rPr lang="en-GB" sz="2000" dirty="0" smtClean="0"/>
            <a:t>)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0.44531</cdr:x>
      <cdr:y>0.48052</cdr:y>
    </cdr:from>
    <cdr:to>
      <cdr:x>0.52344</cdr:x>
      <cdr:y>0.55845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71934" y="2643206"/>
          <a:ext cx="714380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20%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0.55859</cdr:x>
      <cdr:y>0.3092</cdr:y>
    </cdr:from>
    <cdr:to>
      <cdr:x>0.63672</cdr:x>
      <cdr:y>0.38713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107747" y="1700808"/>
          <a:ext cx="714421" cy="428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10%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0.56111</cdr:x>
      <cdr:y>0.484</cdr:y>
    </cdr:from>
    <cdr:to>
      <cdr:x>0.63924</cdr:x>
      <cdr:y>0.56193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30776" y="2662331"/>
          <a:ext cx="714421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65%</a:t>
          </a:r>
          <a:endParaRPr lang="en-GB" sz="2000" b="1" dirty="0"/>
        </a:p>
      </cdr:txBody>
    </cdr:sp>
  </cdr:relSizeAnchor>
  <cdr:relSizeAnchor xmlns:cdr="http://schemas.openxmlformats.org/drawingml/2006/chartDrawing">
    <cdr:from>
      <cdr:x>0.56111</cdr:x>
      <cdr:y>0.6908</cdr:y>
    </cdr:from>
    <cdr:to>
      <cdr:x>0.63924</cdr:x>
      <cdr:y>0.76873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130776" y="3799894"/>
          <a:ext cx="714421" cy="42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GB" sz="2000" b="1" dirty="0" smtClean="0"/>
            <a:t>25%</a:t>
          </a:r>
          <a:endParaRPr lang="en-GB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10/13/2010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E60F74-DAE9-4C92-B831-35F6FAA2B20E}" type="datetime1">
              <a:rPr lang="en-GB" smtClean="0"/>
              <a:t>13/10/2010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4BB7B-762B-47FA-9FB8-1C687774B800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C2ABF4-722A-4F67-91B3-F0D5C3793AA5}" type="datetime1">
              <a:rPr lang="en-GB" smtClean="0"/>
              <a:t>13/10/2010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4E2A-8A0F-4FE8-AC70-DA5419E4CB39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38D0E-45E4-4200-A566-43B5D470FAD7}" type="datetime1">
              <a:rPr lang="en-GB" smtClean="0"/>
              <a:t>13/10/2010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95CDC-502F-4942-8BDC-60BAA3CC6DEE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208D5B-8353-4434-9C1F-39176E633EE9}" type="datetime1">
              <a:rPr lang="en-GB" smtClean="0"/>
              <a:t>13/10/2010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6835-0E3B-4B7D-925B-30BE02DF40A0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E62E7-6280-4E62-9BFE-FF7E0F965FCA}" type="datetime1">
              <a:rPr lang="en-GB" smtClean="0"/>
              <a:t>13/10/2010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85027-0B7E-4BF1-8167-6809F8019D3C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4CD0-9818-4DF3-BD4D-DA44142B414E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E2B6-1598-4CB0-BBE6-690A0F3B02DB}" type="datetime1">
              <a:rPr lang="en-GB" smtClean="0"/>
              <a:t>13/10/2010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5444-0A06-4A03-A234-102A0BFEF579}" type="datetime1">
              <a:rPr lang="en-GB" smtClean="0"/>
              <a:t>13/10/2010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3ACEBF-E35C-4BB2-ADC4-16CD22F7B33E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2EE0E8-ABB4-4360-9384-E3654AE8D72C}" type="datetime1">
              <a:rPr lang="en-GB" smtClean="0"/>
              <a:t>13/10/2010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E96A-AAEB-4A69-BC97-22115AFCA381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5EA88-FBE9-4952-A036-84E58956FA07}" type="datetime1">
              <a:rPr lang="en-GB" smtClean="0"/>
              <a:t>13/10/2010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8782-08A8-488E-BBC7-012FEBBFC137}" type="datetime1">
              <a:rPr lang="en-GB" smtClean="0"/>
              <a:t>13/10/2010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5E7AA1-BF11-4BCE-81B3-6B8694CE9770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3" r:id="rId4"/>
    <p:sldLayoutId id="214748366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EF8F6B-514F-4189-AADE-F1B381049EB3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9D5D93-8BCE-464E-80B1-E77E2864564B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B42360-0E57-4296-A153-0E4182A7463B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irector@egi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Virtualised European Grid Infrastructure?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Steven Newhouse</a:t>
            </a:r>
          </a:p>
          <a:p>
            <a:r>
              <a:rPr lang="en-GB" smtClean="0"/>
              <a:t>Project Director, EGI.eu</a:t>
            </a:r>
            <a:endParaRPr lang="en-GB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70588F-1DEA-43A3-8778-6AC6BCB99F69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A Virtuous Service Cycle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859-A7BE-42BE-AF4E-962EB42C7E77}" type="datetime1">
              <a:rPr lang="en-GB" smtClean="0"/>
              <a:t>13/10/2010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3805043"/>
              </p:ext>
            </p:extLst>
          </p:nvPr>
        </p:nvGraphicFramePr>
        <p:xfrm>
          <a:off x="1115616" y="1124744"/>
          <a:ext cx="70804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>
          <a:xfrm>
            <a:off x="3923928" y="2944368"/>
            <a:ext cx="1554472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6FF2-4A42-4568-B7C3-BD1D639236E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4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EGI </a:t>
            </a:r>
            <a:r>
              <a:rPr lang="en-GB" dirty="0"/>
              <a:t>S</a:t>
            </a:r>
            <a:r>
              <a:rPr lang="en-GB" dirty="0" smtClean="0"/>
              <a:t>upports Innovation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>
          <a:xfrm>
            <a:off x="395288" y="1196975"/>
            <a:ext cx="8569325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Deploy Technology Innovation</a:t>
            </a:r>
          </a:p>
          <a:p>
            <a:pPr lvl="1" eaLnBrk="1" hangingPunct="1"/>
            <a:r>
              <a:rPr lang="en-GB" dirty="0" smtClean="0"/>
              <a:t>Distributed Computing continues to evolve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 include: Grids, Desktops, Virtualisation, Clouds, …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Enable Software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Provide reliable persistent technology platform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Tools built on </a:t>
            </a:r>
            <a:r>
              <a:rPr lang="en-GB" dirty="0" err="1" smtClean="0">
                <a:sym typeface="Wingdings" pitchFamily="2" charset="2"/>
              </a:rPr>
              <a:t>gLite</a:t>
            </a:r>
            <a:r>
              <a:rPr lang="en-GB" dirty="0" smtClean="0">
                <a:sym typeface="Wingdings" pitchFamily="2" charset="2"/>
              </a:rPr>
              <a:t>/UNICORE/ARC/Globus</a:t>
            </a:r>
          </a:p>
          <a:p>
            <a:pPr eaLnBrk="1" hangingPunct="1"/>
            <a:r>
              <a:rPr lang="en-GB" dirty="0" smtClean="0">
                <a:sym typeface="Wingdings" pitchFamily="2" charset="2"/>
              </a:rPr>
              <a:t>Support Research Innovation</a:t>
            </a:r>
          </a:p>
          <a:p>
            <a:pPr lvl="1" eaLnBrk="1" hangingPunct="1"/>
            <a:r>
              <a:rPr lang="en-GB" dirty="0" smtClean="0">
                <a:sym typeface="Wingdings" pitchFamily="2" charset="2"/>
              </a:rPr>
              <a:t>Infrastructure for data driven research</a:t>
            </a:r>
          </a:p>
          <a:p>
            <a:pPr lvl="2" eaLnBrk="1" hangingPunct="1"/>
            <a:r>
              <a:rPr lang="en-GB" dirty="0" smtClean="0">
                <a:sym typeface="Wingdings" pitchFamily="2" charset="2"/>
              </a:rPr>
              <a:t>Support for international research (e.g. ESFRI)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83497C-6E08-443C-BFB7-48300205F3A7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A21C5A-2A6F-4AFC-A493-CC489EAA326D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OK so you have processes….</a:t>
            </a:r>
          </a:p>
          <a:p>
            <a:pPr marL="0" indent="0">
              <a:buNone/>
            </a:pPr>
            <a:r>
              <a:rPr lang="en-GB" dirty="0" smtClean="0"/>
              <a:t>How are you going to help me do what’s relevant to me and my community?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456A0-E045-43A8-8FBB-9860C10692E4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 descr="http://www.bioteams.com/images/social_network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/>
        </p:blipFill>
        <p:spPr bwMode="auto">
          <a:xfrm>
            <a:off x="164743" y="3312160"/>
            <a:ext cx="4191000" cy="28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16" y="5863510"/>
            <a:ext cx="14991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3) COMMUNITY</a:t>
            </a:r>
            <a:endParaRPr lang="en-GB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004048" y="3789040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Human Network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004648" y="5085184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Representation in the e-Infrastructure</a:t>
            </a:r>
            <a:endParaRPr lang="en-GB" dirty="0"/>
          </a:p>
        </p:txBody>
      </p:sp>
      <p:sp>
        <p:nvSpPr>
          <p:cNvPr id="9" name="Down Arrow 8"/>
          <p:cNvSpPr/>
          <p:nvPr/>
        </p:nvSpPr>
        <p:spPr>
          <a:xfrm>
            <a:off x="5662280" y="4330631"/>
            <a:ext cx="1008112" cy="74439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V="1">
            <a:off x="5652120" y="4323576"/>
            <a:ext cx="1008112" cy="7443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pPr eaLnBrk="1" hangingPunct="1"/>
            <a:r>
              <a:rPr lang="en-GB" dirty="0" smtClean="0"/>
              <a:t>Scaling the Human Network</a:t>
            </a:r>
          </a:p>
        </p:txBody>
      </p:sp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79512" y="1196975"/>
            <a:ext cx="8856984" cy="4741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Across an NGI Research Community</a:t>
            </a:r>
          </a:p>
          <a:p>
            <a:pPr>
              <a:defRPr/>
            </a:pPr>
            <a:r>
              <a:rPr lang="en-GB" dirty="0" smtClean="0"/>
              <a:t>Across an International Research Community</a:t>
            </a:r>
          </a:p>
          <a:p>
            <a:pPr>
              <a:defRPr/>
            </a:pPr>
            <a:r>
              <a:rPr lang="en-GB" dirty="0"/>
              <a:t>Across different </a:t>
            </a:r>
            <a:r>
              <a:rPr lang="en-GB" dirty="0" smtClean="0"/>
              <a:t>disciplines &amp; skill levels</a:t>
            </a:r>
            <a:endParaRPr lang="en-GB" dirty="0"/>
          </a:p>
          <a:p>
            <a:pPr>
              <a:defRPr/>
            </a:pPr>
            <a:r>
              <a:rPr lang="en-GB" dirty="0" smtClean="0"/>
              <a:t>From an Individual to a Community</a:t>
            </a:r>
          </a:p>
          <a:p>
            <a:pPr>
              <a:defRPr/>
            </a:pPr>
            <a:r>
              <a:rPr lang="en-GB" dirty="0" smtClean="0"/>
              <a:t>Services that enable the human network</a:t>
            </a:r>
          </a:p>
          <a:p>
            <a:pPr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/>
              <a:t>S</a:t>
            </a:r>
            <a:r>
              <a:rPr lang="en-GB" dirty="0" smtClean="0"/>
              <a:t>ervices that support building your</a:t>
            </a:r>
          </a:p>
          <a:p>
            <a:pPr marL="0" indent="0" algn="ctr">
              <a:buNone/>
              <a:defRPr/>
            </a:pPr>
            <a:r>
              <a:rPr lang="en-GB" dirty="0" smtClean="0"/>
              <a:t>Virtual Research Community</a:t>
            </a:r>
          </a:p>
          <a:p>
            <a:pPr marL="0" indent="0">
              <a:buNone/>
              <a:defRPr/>
            </a:pPr>
            <a:endParaRPr lang="en-GB" dirty="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C8C927-3C28-4726-9627-202EEF03ECEE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029050-2F2C-4DBD-8B7A-F075C69E544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/>
              <a:t>E</a:t>
            </a:r>
            <a:r>
              <a:rPr lang="en-GB" dirty="0" smtClean="0"/>
              <a:t>volving Relationship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D2032-048C-4C33-A68B-498F9B64831C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33641"/>
            <a:ext cx="8143056" cy="520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07904" y="586798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Defined by </a:t>
            </a:r>
            <a:r>
              <a:rPr lang="en-GB" b="1" dirty="0" err="1" smtClean="0"/>
              <a:t>MoU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6016" y="3915921"/>
            <a:ext cx="1152128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Community Support Team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(EGI.eu)</a:t>
            </a:r>
          </a:p>
        </p:txBody>
      </p:sp>
      <p:cxnSp>
        <p:nvCxnSpPr>
          <p:cNvPr id="15" name="Curved Connector 14"/>
          <p:cNvCxnSpPr/>
          <p:nvPr/>
        </p:nvCxnSpPr>
        <p:spPr>
          <a:xfrm>
            <a:off x="3635896" y="5733256"/>
            <a:ext cx="2088232" cy="1270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6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2808" y="3171448"/>
            <a:ext cx="1368152" cy="936104"/>
          </a:xfrm>
          <a:prstGeom prst="rect">
            <a:avLst/>
          </a:prstGeom>
          <a:solidFill>
            <a:srgbClr val="0070C0"/>
          </a:solidFill>
        </p:spPr>
        <p:txBody>
          <a:bodyPr wrap="square" lIns="0" rIns="0" rtlCol="0" anchor="ctr">
            <a:noAutofit/>
          </a:bodyPr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User Services Advisory Group</a:t>
            </a:r>
          </a:p>
        </p:txBody>
      </p:sp>
    </p:spTree>
    <p:extLst>
      <p:ext uri="{BB962C8B-B14F-4D97-AF65-F5344CB8AC3E}">
        <p14:creationId xmlns:p14="http://schemas.microsoft.com/office/powerpoint/2010/main" val="35852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Interaction with VRCs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/>
          <a:lstStyle/>
          <a:p>
            <a:r>
              <a:rPr lang="en-GB" dirty="0" smtClean="0"/>
              <a:t>VRCs link EGI to a community structure</a:t>
            </a:r>
          </a:p>
          <a:p>
            <a:pPr lvl="1"/>
            <a:r>
              <a:rPr lang="en-GB" dirty="0" smtClean="0"/>
              <a:t>Defined by </a:t>
            </a:r>
            <a:r>
              <a:rPr lang="en-GB" dirty="0" err="1" smtClean="0"/>
              <a:t>MoU</a:t>
            </a:r>
            <a:r>
              <a:rPr lang="en-GB" dirty="0" smtClean="0"/>
              <a:t>, conference, organisation, …</a:t>
            </a:r>
          </a:p>
          <a:p>
            <a:r>
              <a:rPr lang="en-GB" dirty="0" smtClean="0"/>
              <a:t>A focus for collecting requirements for:</a:t>
            </a:r>
          </a:p>
          <a:p>
            <a:pPr lvl="1">
              <a:defRPr/>
            </a:pPr>
            <a:r>
              <a:rPr lang="en-GB" dirty="0"/>
              <a:t>Human and Technical services (e.g. Training)</a:t>
            </a:r>
          </a:p>
          <a:p>
            <a:pPr lvl="1">
              <a:defRPr/>
            </a:pPr>
            <a:r>
              <a:rPr lang="en-GB" dirty="0"/>
              <a:t>Discipline specific support (e.g. Bio Apps)</a:t>
            </a:r>
          </a:p>
          <a:p>
            <a:pPr lvl="1">
              <a:defRPr/>
            </a:pPr>
            <a:r>
              <a:rPr lang="en-GB" dirty="0"/>
              <a:t>Operation teams in the resource centres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It is the human collaborative side of the grid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305D9-C1F6-42C4-B08F-69A84CC4858D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Virtuous User Cycle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801325"/>
              </p:ext>
            </p:extLst>
          </p:nvPr>
        </p:nvGraphicFramePr>
        <p:xfrm>
          <a:off x="611188" y="1124744"/>
          <a:ext cx="8075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E4E0D7-8F8D-4968-86E8-DEEFF6371B23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3888" y="1772816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Integrated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Human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948264" y="1700808"/>
            <a:ext cx="201622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Feedback through VRCs in the User Community 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91880" y="5157192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User Services Advisory Group to drive detailed design</a:t>
            </a:r>
          </a:p>
        </p:txBody>
      </p:sp>
    </p:spTree>
    <p:extLst>
      <p:ext uri="{BB962C8B-B14F-4D97-AF65-F5344CB8AC3E}">
        <p14:creationId xmlns:p14="http://schemas.microsoft.com/office/powerpoint/2010/main" val="31649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I’ve told you what I want, how are you going to support my exact needs, now and in the future, instead of my competitors?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EDF6FA-7DA8-447C-8A96-32B371C25CCB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http://t1.gstatic.com/images?q=tbn:ANd9GcSUf0w-OLTiKyxba7qM2oBtcaLmSzqsF29h_DbiowXle29Y_hM&amp;t=1&amp;usg=__ejQ3GO-lH1w2n4wt7DfbCjXh2d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" y="3645024"/>
            <a:ext cx="6062334" cy="2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3.gstatic.com/images?q=tbn:ANd9GcRn1W5oVa06vGdukHr6kh04mrFbq_SQJTig_C0eo8BmQXxsbjU&amp;t=1&amp;usg=__gZKTB9u08-x1DRNrKHePbPsHKiE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60056"/>
            <a:ext cx="2712769" cy="2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 a Neutral Infrastructure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676456" cy="4525963"/>
          </a:xfrm>
        </p:spPr>
        <p:txBody>
          <a:bodyPr/>
          <a:lstStyle/>
          <a:p>
            <a:r>
              <a:rPr lang="en-GB" dirty="0" smtClean="0"/>
              <a:t>Consider IP network providers</a:t>
            </a:r>
          </a:p>
          <a:p>
            <a:pPr lvl="1"/>
            <a:r>
              <a:rPr lang="en-GB" dirty="0" smtClean="0"/>
              <a:t>Supports traffic from different communities</a:t>
            </a:r>
          </a:p>
          <a:p>
            <a:pPr lvl="1"/>
            <a:r>
              <a:rPr lang="en-GB" dirty="0" smtClean="0"/>
              <a:t>Customised solutions within a generic framework</a:t>
            </a:r>
          </a:p>
          <a:p>
            <a:pPr lvl="1"/>
            <a:r>
              <a:rPr lang="en-GB" dirty="0" smtClean="0"/>
              <a:t>Standards drive integrated deployment</a:t>
            </a:r>
          </a:p>
          <a:p>
            <a:r>
              <a:rPr lang="en-GB" dirty="0" smtClean="0"/>
              <a:t>And for sustainable e-Infrastructures?</a:t>
            </a:r>
          </a:p>
          <a:p>
            <a:pPr lvl="1"/>
            <a:r>
              <a:rPr lang="en-GB" dirty="0" smtClean="0"/>
              <a:t>Any application, any domain, any technology</a:t>
            </a:r>
          </a:p>
          <a:p>
            <a:pPr lvl="1"/>
            <a:r>
              <a:rPr lang="en-GB" dirty="0" smtClean="0"/>
              <a:t>A platform for domain specific innovation &amp; use</a:t>
            </a:r>
          </a:p>
          <a:p>
            <a:pPr lvl="1"/>
            <a:r>
              <a:rPr lang="en-GB" dirty="0" smtClean="0"/>
              <a:t>Integration resource through standards</a:t>
            </a:r>
          </a:p>
          <a:p>
            <a:pPr lvl="1"/>
            <a:endParaRPr lang="en-GB" dirty="0" smtClean="0"/>
          </a:p>
        </p:txBody>
      </p:sp>
      <p:sp>
        <p:nvSpPr>
          <p:cNvPr id="348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6C6877-BA5C-4C2D-A2C3-9F0DE8B8CEEC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48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44F4DE-A8B4-4C0E-833D-F2EC7C304F51}" type="slidenum">
              <a:rPr lang="fi-FI" smtClean="0">
                <a:solidFill>
                  <a:schemeClr val="bg1"/>
                </a:solidFill>
              </a:rPr>
              <a:pPr/>
              <a:t>18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44450" y="5013325"/>
            <a:ext cx="66246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EGI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7824" y="5013325"/>
            <a:ext cx="3360738" cy="1295400"/>
          </a:xfrm>
          <a:prstGeom prst="rect">
            <a:avLst/>
          </a:prstGeom>
          <a:gradFill flip="none" rotWithShape="1">
            <a:gsLst>
              <a:gs pos="75000">
                <a:srgbClr val="CAC5AA">
                  <a:lumMod val="48000"/>
                </a:srgbClr>
              </a:gs>
              <a:gs pos="25000">
                <a:schemeClr val="bg2">
                  <a:lumMod val="50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/>
              <a:t>EGEE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107950" y="1989138"/>
            <a:ext cx="8785225" cy="3024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Networking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endParaRPr lang="en-GB" sz="3600" dirty="0"/>
          </a:p>
        </p:txBody>
      </p:sp>
      <p:sp>
        <p:nvSpPr>
          <p:cNvPr id="194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European e-Infrastructure</a:t>
            </a:r>
          </a:p>
        </p:txBody>
      </p:sp>
      <p:sp>
        <p:nvSpPr>
          <p:cNvPr id="19469" name="Date Placeholder 1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37C6E2-18F9-43AE-BC5A-B74B9352D048}" type="datetime1">
              <a:rPr lang="en-GB" smtClean="0">
                <a:solidFill>
                  <a:schemeClr val="bg1"/>
                </a:solidFill>
                <a:cs typeface="Arial" charset="0"/>
              </a:rPr>
              <a:t>13/10/2010</a:t>
            </a:fld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70" name="Footer Placeholder 1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GLIF 2010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1319213"/>
            <a:ext cx="8280400" cy="1223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3860800"/>
            <a:ext cx="8280400" cy="115252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/>
              <a:t>Resources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85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Desktops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1125" y="4772025"/>
            <a:ext cx="12255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HTC Grids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64088" y="5013325"/>
            <a:ext cx="3864794" cy="1295400"/>
          </a:xfrm>
          <a:prstGeom prst="rect">
            <a:avLst/>
          </a:prstGeom>
          <a:gradFill flip="none" rotWithShape="1">
            <a:gsLst>
              <a:gs pos="75000">
                <a:schemeClr val="accent2">
                  <a:lumMod val="40000"/>
                  <a:lumOff val="60000"/>
                </a:schemeClr>
              </a:gs>
              <a:gs pos="25000">
                <a:schemeClr val="accent2">
                  <a:lumMod val="60000"/>
                  <a:lumOff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GB" sz="4000" dirty="0" smtClean="0"/>
              <a:t>PRACE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7379970" y="4772025"/>
            <a:ext cx="1223963" cy="91440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/>
              <a:t>Petascale</a:t>
            </a:r>
            <a:endParaRPr lang="en-GB" dirty="0"/>
          </a:p>
          <a:p>
            <a:pPr algn="ctr">
              <a:defRPr/>
            </a:pPr>
            <a:r>
              <a:rPr lang="en-GB" dirty="0"/>
              <a:t>HPC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9988" y="4768850"/>
            <a:ext cx="122396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HPC Grids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850" y="5373688"/>
            <a:ext cx="5880100" cy="3127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/>
                </a:solidFill>
              </a:rPr>
              <a:t>Virtualised Resources</a:t>
            </a:r>
          </a:p>
        </p:txBody>
      </p:sp>
    </p:spTree>
    <p:extLst>
      <p:ext uri="{BB962C8B-B14F-4D97-AF65-F5344CB8AC3E}">
        <p14:creationId xmlns:p14="http://schemas.microsoft.com/office/powerpoint/2010/main" val="9668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6" grpId="0" animBg="1"/>
      <p:bldP spid="7" grpId="0" animBg="1"/>
      <p:bldP spid="8" grpId="0" animBg="1"/>
      <p:bldP spid="16" grpId="0" animBg="1"/>
      <p:bldP spid="10" grpId="0" animBg="1"/>
      <p:bldP spid="9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EGI?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412776"/>
            <a:ext cx="925252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European:</a:t>
            </a:r>
          </a:p>
          <a:p>
            <a:pPr lvl="1"/>
            <a:r>
              <a:rPr lang="en-GB" dirty="0" smtClean="0"/>
              <a:t>Focus on meeting the needs of European Researchers</a:t>
            </a:r>
          </a:p>
          <a:p>
            <a:pPr lvl="1"/>
            <a:r>
              <a:rPr lang="en-GB" dirty="0" smtClean="0"/>
              <a:t>Their key need is to collaborate internationally</a:t>
            </a:r>
          </a:p>
          <a:p>
            <a:r>
              <a:rPr lang="en-GB" dirty="0" smtClean="0"/>
              <a:t>Grid:</a:t>
            </a:r>
          </a:p>
          <a:p>
            <a:pPr lvl="1"/>
            <a:r>
              <a:rPr lang="en-GB" dirty="0" smtClean="0"/>
              <a:t>Federation of shared resources, not a single technology</a:t>
            </a:r>
          </a:p>
          <a:p>
            <a:pPr lvl="1"/>
            <a:r>
              <a:rPr lang="en-GB" dirty="0" smtClean="0"/>
              <a:t>Supports a collaborative social network</a:t>
            </a:r>
          </a:p>
          <a:p>
            <a:r>
              <a:rPr lang="en-GB" dirty="0" smtClean="0"/>
              <a:t>Infrastructure:</a:t>
            </a:r>
          </a:p>
          <a:p>
            <a:pPr lvl="1"/>
            <a:r>
              <a:rPr lang="en-GB" dirty="0" smtClean="0"/>
              <a:t>Established physical </a:t>
            </a:r>
            <a:r>
              <a:rPr lang="en-GB" dirty="0"/>
              <a:t>and organisational </a:t>
            </a:r>
            <a:r>
              <a:rPr lang="en-GB" dirty="0" smtClean="0"/>
              <a:t>structures</a:t>
            </a:r>
          </a:p>
          <a:p>
            <a:pPr lvl="1"/>
            <a:r>
              <a:rPr lang="en-GB" dirty="0" smtClean="0"/>
              <a:t>Services </a:t>
            </a:r>
            <a:r>
              <a:rPr lang="en-GB" dirty="0"/>
              <a:t>and facilities </a:t>
            </a:r>
            <a:r>
              <a:rPr lang="en-GB" dirty="0" smtClean="0"/>
              <a:t>for </a:t>
            </a:r>
            <a:r>
              <a:rPr lang="en-GB" dirty="0"/>
              <a:t>an economy to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9A0E1-1385-41BB-A84A-1F84FFAB42DC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Can we learn from others?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 bwMode="auto">
          <a:xfrm>
            <a:off x="611188" y="1412776"/>
            <a:ext cx="83533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Grids have benefited from commoditisation</a:t>
            </a:r>
          </a:p>
          <a:p>
            <a:pPr lvl="1"/>
            <a:r>
              <a:rPr lang="en-GB" dirty="0" smtClean="0"/>
              <a:t>Hardware: HTC &amp; HPC affordable to all</a:t>
            </a:r>
          </a:p>
          <a:p>
            <a:pPr lvl="1"/>
            <a:r>
              <a:rPr lang="en-GB" dirty="0" smtClean="0"/>
              <a:t>Networking: GBs can be moved over WAN</a:t>
            </a:r>
          </a:p>
          <a:p>
            <a:pPr lvl="1"/>
            <a:r>
              <a:rPr lang="en-GB" dirty="0" smtClean="0"/>
              <a:t>Software: Open source software comes of age</a:t>
            </a:r>
          </a:p>
          <a:p>
            <a:r>
              <a:rPr lang="en-GB" dirty="0" smtClean="0"/>
              <a:t>Impacts of commodity virtualisation…</a:t>
            </a:r>
          </a:p>
          <a:p>
            <a:pPr lvl="1"/>
            <a:r>
              <a:rPr lang="en-GB" dirty="0" smtClean="0"/>
              <a:t>For transactional models </a:t>
            </a:r>
            <a:r>
              <a:rPr lang="en-GB" dirty="0" smtClean="0">
                <a:sym typeface="Wingdings" pitchFamily="2" charset="2"/>
              </a:rPr>
              <a:t></a:t>
            </a:r>
          </a:p>
          <a:p>
            <a:pPr lvl="2"/>
            <a:r>
              <a:rPr lang="en-GB" dirty="0" smtClean="0">
                <a:sym typeface="Wingdings" pitchFamily="2" charset="2"/>
              </a:rPr>
              <a:t>The ‘Cloud’: A model based on compute not data</a:t>
            </a:r>
          </a:p>
          <a:p>
            <a:pPr lvl="1"/>
            <a:r>
              <a:rPr lang="en-GB" dirty="0" smtClean="0"/>
              <a:t>For large distributed data-oriented models </a:t>
            </a:r>
            <a:r>
              <a:rPr lang="en-GB" dirty="0" smtClean="0">
                <a:sym typeface="Wingdings" pitchFamily="2" charset="2"/>
              </a:rPr>
              <a:t> </a:t>
            </a:r>
            <a:endParaRPr lang="en-GB" dirty="0" smtClean="0"/>
          </a:p>
          <a:p>
            <a:pPr lvl="2"/>
            <a:r>
              <a:rPr lang="en-GB" dirty="0" smtClean="0"/>
              <a:t>The emergence of true ‘function shipping’?</a:t>
            </a:r>
          </a:p>
          <a:p>
            <a:pPr lvl="1"/>
            <a:endParaRPr lang="en-GB" dirty="0" smtClean="0"/>
          </a:p>
        </p:txBody>
      </p:sp>
      <p:sp>
        <p:nvSpPr>
          <p:cNvPr id="36867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0F0BE-DD2E-467B-9262-3082A70A7C8C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DEC57E-E0E6-4193-967B-77434100E832}" type="slidenum">
              <a:rPr lang="fi-FI" smtClean="0">
                <a:solidFill>
                  <a:schemeClr val="bg1"/>
                </a:solidFill>
              </a:rPr>
              <a:pPr eaLnBrk="1" hangingPunct="1"/>
              <a:t>20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Dealing with Virtualisation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188" y="1412776"/>
            <a:ext cx="8281292" cy="4525963"/>
          </a:xfrm>
        </p:spPr>
        <p:txBody>
          <a:bodyPr/>
          <a:lstStyle/>
          <a:p>
            <a:r>
              <a:rPr lang="en-GB" dirty="0" smtClean="0"/>
              <a:t>Who makes your Virtual Machine Images?</a:t>
            </a:r>
          </a:p>
          <a:p>
            <a:r>
              <a:rPr lang="en-GB" dirty="0" smtClean="0"/>
              <a:t>Who checks that they will run anywhere?</a:t>
            </a:r>
          </a:p>
          <a:p>
            <a:r>
              <a:rPr lang="en-GB" dirty="0" smtClean="0"/>
              <a:t>Who checks that they are running?</a:t>
            </a:r>
          </a:p>
          <a:p>
            <a:r>
              <a:rPr lang="en-GB" dirty="0" smtClean="0"/>
              <a:t>Who checks that they are secure?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New </a:t>
            </a:r>
            <a:r>
              <a:rPr lang="en-GB" dirty="0"/>
              <a:t>technology requires new expertise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CB8E-2B6D-4460-B214-EB4989CA8E09}" type="datetime1">
              <a:rPr lang="en-GB" smtClean="0"/>
              <a:t>13/10/2010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GI-Infra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14584"/>
            <a:ext cx="800297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9512" y="4033768"/>
            <a:ext cx="8812088" cy="22755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3995936" y="1124744"/>
            <a:ext cx="4968552" cy="28904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124744"/>
            <a:ext cx="3816424" cy="28904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Virtualised Future?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6FB3-9EFB-4504-A4EF-7D507CFE40A7}" type="datetime1">
              <a:rPr lang="en-GB" smtClean="0"/>
              <a:t>13/10/2010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22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60" y="1114584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 Specific Operations Staff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483768" y="5033496"/>
            <a:ext cx="0" cy="617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0712" y="5033496"/>
            <a:ext cx="0" cy="6175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4005064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Infrastructure</a:t>
            </a:r>
          </a:p>
          <a:p>
            <a:pPr algn="ctr"/>
            <a:r>
              <a:rPr lang="en-GB" dirty="0" smtClean="0"/>
              <a:t>Providers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9192" y="4023608"/>
            <a:ext cx="8812088" cy="22755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400" dirty="0" smtClean="0"/>
              <a:t>Infrastructure Providers</a:t>
            </a:r>
          </a:p>
          <a:p>
            <a:pPr algn="ctr"/>
            <a:r>
              <a:rPr lang="en-GB" sz="2400" dirty="0" smtClean="0"/>
              <a:t>(Research &amp; </a:t>
            </a:r>
            <a:r>
              <a:rPr lang="en-GB" sz="2400" dirty="0" err="1" smtClean="0"/>
              <a:t>Commerical</a:t>
            </a:r>
            <a:r>
              <a:rPr lang="en-GB" sz="2400" dirty="0"/>
              <a:t> </a:t>
            </a:r>
            <a:r>
              <a:rPr lang="en-GB" sz="2400" dirty="0" smtClean="0"/>
              <a:t>– National, European &amp; Global)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006096" y="1104424"/>
            <a:ext cx="4968552" cy="28904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114584"/>
            <a:ext cx="3816424" cy="289048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Experts</a:t>
            </a:r>
          </a:p>
          <a:p>
            <a:pPr algn="ctr"/>
            <a:r>
              <a:rPr lang="en-GB" sz="2400" dirty="0" smtClean="0"/>
              <a:t>(Communicating between users &amp; providers)</a:t>
            </a:r>
            <a:endParaRPr lang="en-GB" sz="2400" dirty="0"/>
          </a:p>
        </p:txBody>
      </p:sp>
      <p:sp>
        <p:nvSpPr>
          <p:cNvPr id="14" name="Up-Down Arrow 13"/>
          <p:cNvSpPr/>
          <p:nvPr/>
        </p:nvSpPr>
        <p:spPr>
          <a:xfrm>
            <a:off x="6140694" y="3501008"/>
            <a:ext cx="807570" cy="1015743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Up Arrow 12"/>
          <p:cNvSpPr/>
          <p:nvPr/>
        </p:nvSpPr>
        <p:spPr>
          <a:xfrm rot="10800000">
            <a:off x="2051721" y="2780928"/>
            <a:ext cx="2520279" cy="2032230"/>
          </a:xfrm>
          <a:prstGeom prst="leftUpArrow">
            <a:avLst>
              <a:gd name="adj1" fmla="val 16808"/>
              <a:gd name="adj2" fmla="val 25000"/>
              <a:gd name="adj3" fmla="val 16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04088" y="1196752"/>
            <a:ext cx="8760400" cy="26002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Virtual Research Community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192" y="1093376"/>
            <a:ext cx="8856984" cy="371240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End-User Technology Experts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(National, European &amp; Global Collaborations)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3851920" y="4085056"/>
            <a:ext cx="1399115" cy="1504184"/>
          </a:xfrm>
          <a:prstGeom prst="upDownArrow">
            <a:avLst>
              <a:gd name="adj1" fmla="val 41286"/>
              <a:gd name="adj2" fmla="val 29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14" grpId="0" animBg="1"/>
      <p:bldP spid="13" grpId="0" animBg="1"/>
      <p:bldP spid="16" grpId="0" animBg="1"/>
      <p:bldP spid="1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sounds wonderful! How much is it going to cost me?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5ADDA-3F7F-4F6A-A380-FC3A8CE5A6DF}" type="datetime1">
              <a:rPr lang="en-GB" smtClean="0"/>
              <a:t>13/10/2010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5122" name="Picture 2" descr="http://t0.gstatic.com/images?q=tbn:ANd9GcSgnA4kq2T8hvHJO0RxElRr0yvhc7QxiSuJkKm4RfoeRkjGnmU&amp;t=1&amp;usg=__AtbvqlOJzFWpLm1fHDA8NaIEgY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208073"/>
            <a:ext cx="3851920" cy="28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0.gstatic.com/images?q=tbn:ANd9GcRRLirjF5qdbEumt64VMNQGXKTjktZQVqy2Pckus2xM054bI9M&amp;t=1&amp;usg=__TcXL78FMRj053cw7KVCKz9qW3HI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6032"/>
            <a:ext cx="3960440" cy="289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Current Costs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51348066"/>
              </p:ext>
            </p:extLst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4824730" y="3130808"/>
            <a:ext cx="1285875" cy="2571750"/>
          </a:xfrm>
          <a:prstGeom prst="rect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E7DBB1"/>
              </a:solidFill>
            </a:endParaRPr>
          </a:p>
        </p:txBody>
      </p:sp>
      <p:sp>
        <p:nvSpPr>
          <p:cNvPr id="410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B09BE-E696-4D8A-9D61-86DC3FF9609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mtClean="0"/>
          </a:p>
        </p:txBody>
      </p:sp>
      <p:sp>
        <p:nvSpPr>
          <p:cNvPr id="410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GLIF 2010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4DEF-F79D-4E94-B943-ACC3E0FAFA27}" type="datetime1">
              <a:rPr lang="en-GB" smtClean="0"/>
              <a:t>13/10/2010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EGI.eu (4 </a:t>
            </a:r>
            <a:r>
              <a:rPr lang="en-GB" dirty="0" err="1" smtClean="0"/>
              <a:t>yrs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89FF8-5798-46BE-93C2-E10C2A7552A0}" type="datetime1">
              <a:rPr lang="en-GB" smtClean="0"/>
              <a:t>13/10/2010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GLIF 2010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25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42517" y="1249387"/>
            <a:ext cx="2057400" cy="19621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European Commission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(25000K)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4374" y="2276499"/>
            <a:ext cx="1944687" cy="9350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EGI.eu  </a:t>
            </a:r>
            <a:r>
              <a:rPr lang="en-GB" dirty="0" smtClean="0"/>
              <a:t>Activity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(8010K)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85479" y="3500462"/>
            <a:ext cx="484187" cy="9779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755229" y="4869161"/>
            <a:ext cx="1944687" cy="1150664"/>
          </a:xfrm>
          <a:prstGeom prst="roundRect">
            <a:avLst/>
          </a:prstGeom>
          <a:gradFill flip="none" rotWithShape="1">
            <a:gsLst>
              <a:gs pos="78000">
                <a:srgbClr val="92D050"/>
              </a:gs>
              <a:gs pos="38000">
                <a:srgbClr val="92D050">
                  <a:lumMod val="87000"/>
                  <a:lumOff val="13000"/>
                </a:srgbClr>
              </a:gs>
              <a:gs pos="1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Partner </a:t>
            </a:r>
            <a:r>
              <a:rPr lang="en-GB" dirty="0" smtClean="0"/>
              <a:t>Tasks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(International &amp; Global Tasks)</a:t>
            </a:r>
            <a:endParaRPr lang="en-GB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(65848K)</a:t>
            </a:r>
          </a:p>
        </p:txBody>
      </p:sp>
      <p:sp>
        <p:nvSpPr>
          <p:cNvPr id="11" name="Down Arrow 10"/>
          <p:cNvSpPr/>
          <p:nvPr/>
        </p:nvSpPr>
        <p:spPr>
          <a:xfrm rot="16200000">
            <a:off x="4107254" y="2193105"/>
            <a:ext cx="484188" cy="97948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095329" y="5064149"/>
            <a:ext cx="1944687" cy="936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NGIs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(49455K)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4824" y="1103654"/>
            <a:ext cx="2413000" cy="2300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EGI.eu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642516" y="4575199"/>
            <a:ext cx="5586413" cy="16621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>NGI Activity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5870029" y="3500462"/>
            <a:ext cx="484187" cy="97790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092154" y="1249387"/>
            <a:ext cx="1944687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EGI-</a:t>
            </a:r>
            <a:r>
              <a:rPr lang="en-GB" dirty="0" err="1"/>
              <a:t>InSPIRE</a:t>
            </a:r>
            <a:r>
              <a:rPr lang="en-GB" dirty="0"/>
              <a:t> Central Budget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(597K)</a:t>
            </a:r>
          </a:p>
        </p:txBody>
      </p:sp>
      <p:sp>
        <p:nvSpPr>
          <p:cNvPr id="17" name="Down Arrow 16"/>
          <p:cNvSpPr/>
          <p:nvPr/>
        </p:nvSpPr>
        <p:spPr>
          <a:xfrm rot="16200000">
            <a:off x="4107826" y="1231550"/>
            <a:ext cx="484187" cy="1036639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Down Arrow 17"/>
          <p:cNvSpPr/>
          <p:nvPr/>
        </p:nvSpPr>
        <p:spPr>
          <a:xfrm rot="5400000">
            <a:off x="4163466" y="5072087"/>
            <a:ext cx="484187" cy="9794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Down Arrow 18"/>
          <p:cNvSpPr/>
          <p:nvPr/>
        </p:nvSpPr>
        <p:spPr>
          <a:xfrm rot="3077085">
            <a:off x="4153941" y="3329012"/>
            <a:ext cx="484188" cy="139541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3810392" y="2215703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4653K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663404" y="3646512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2643K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060279" y="5803924"/>
            <a:ext cx="89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43455K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300192" y="3861048"/>
            <a:ext cx="773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6000K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772691" y="3798912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19750K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3920674" y="1340768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597K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2280" y="3573016"/>
            <a:ext cx="1866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moves EGI.eu  towards sustainability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026304" y="2420888"/>
            <a:ext cx="186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EGI Global Tasks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EGEE:</a:t>
            </a:r>
          </a:p>
          <a:p>
            <a:pPr lvl="1" eaLnBrk="1" hangingPunct="1"/>
            <a:r>
              <a:rPr lang="en-GB" dirty="0" smtClean="0"/>
              <a:t>Demonstrated a production e-infrastructure</a:t>
            </a:r>
          </a:p>
          <a:p>
            <a:pPr eaLnBrk="1" hangingPunct="1"/>
            <a:r>
              <a:rPr lang="en-GB" dirty="0" smtClean="0"/>
              <a:t>EGI:</a:t>
            </a:r>
          </a:p>
          <a:p>
            <a:pPr lvl="1" eaLnBrk="1" hangingPunct="1"/>
            <a:r>
              <a:rPr lang="en-GB" dirty="0" smtClean="0"/>
              <a:t>Provide a sustainable production e-infrastructure</a:t>
            </a:r>
          </a:p>
          <a:p>
            <a:pPr eaLnBrk="1" hangingPunct="1"/>
            <a:r>
              <a:rPr lang="en-GB" dirty="0" smtClean="0"/>
              <a:t>EGI.eu established in Amsterdam</a:t>
            </a:r>
          </a:p>
          <a:p>
            <a:pPr lvl="1" eaLnBrk="1" hangingPunct="1"/>
            <a:r>
              <a:rPr lang="en-GB" dirty="0" smtClean="0"/>
              <a:t>Supported transition through EGI-</a:t>
            </a:r>
            <a:r>
              <a:rPr lang="en-GB" dirty="0" err="1" smtClean="0"/>
              <a:t>InSPIRE</a:t>
            </a:r>
            <a:endParaRPr lang="en-GB" dirty="0" smtClean="0"/>
          </a:p>
          <a:p>
            <a:pPr lvl="1" eaLnBrk="1" hangingPunct="1"/>
            <a:r>
              <a:rPr lang="en-GB" dirty="0" smtClean="0"/>
              <a:t>Moving towards sustainable coordination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63FD74-B955-4388-A324-FD4EF29BDA9F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76988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718439-C4C3-4369-B183-27DA059F15AC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Questions?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D69FA3-0852-428F-9E39-3D15F0BA3B9B}" type="datetime1">
              <a:rPr lang="en-GB" smtClean="0">
                <a:solidFill>
                  <a:schemeClr val="bg1"/>
                </a:solidFill>
                <a:cs typeface="Arial" charset="0"/>
              </a:rPr>
              <a:t>13/10/2010</a:t>
            </a:fld>
            <a:endParaRPr lang="en-GB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cs typeface="Arial" charset="0"/>
              </a:rPr>
              <a:t>GLIF 2010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1"/>
          <a:stretch/>
        </p:blipFill>
        <p:spPr>
          <a:xfrm>
            <a:off x="107504" y="1087610"/>
            <a:ext cx="4104456" cy="51912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9C11-4AD5-4B40-BCC2-7EABAD915DD6}" type="slidenum">
              <a:rPr lang="en-GB" smtClean="0"/>
              <a:t>27</a:t>
            </a:fld>
            <a:endParaRPr lang="en-GB"/>
          </a:p>
        </p:txBody>
      </p:sp>
      <p:pic>
        <p:nvPicPr>
          <p:cNvPr id="8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0" y="5085184"/>
            <a:ext cx="1656184" cy="689752"/>
          </a:xfrm>
          <a:prstGeom prst="rect">
            <a:avLst/>
          </a:prstGeom>
          <a:solidFill>
            <a:schemeClr val="bg1"/>
          </a:solidFill>
          <a:ln w="127000">
            <a:solidFill>
              <a:schemeClr val="bg1"/>
            </a:solidFill>
          </a:ln>
          <a:extLst/>
        </p:spPr>
      </p:pic>
      <p:sp>
        <p:nvSpPr>
          <p:cNvPr id="11" name="Content Placeholder 13"/>
          <p:cNvSpPr>
            <a:spLocks noGrp="1"/>
          </p:cNvSpPr>
          <p:nvPr>
            <p:ph idx="1"/>
          </p:nvPr>
        </p:nvSpPr>
        <p:spPr>
          <a:xfrm>
            <a:off x="4283596" y="1124744"/>
            <a:ext cx="4968924" cy="4525963"/>
          </a:xfrm>
        </p:spPr>
        <p:txBody>
          <a:bodyPr/>
          <a:lstStyle/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Call for papers opens October 2010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See www.egi.eu/EGIUF2011 for more details</a:t>
            </a:r>
          </a:p>
          <a:p>
            <a:pPr eaLnBrk="1" hangingPunct="1"/>
            <a:r>
              <a:rPr lang="en-GB" sz="2400" dirty="0" smtClean="0">
                <a:latin typeface="Arial" charset="0"/>
                <a:cs typeface="Arial" charset="0"/>
              </a:rPr>
              <a:t>We are still hiring!!!</a:t>
            </a:r>
          </a:p>
          <a:p>
            <a:pPr lvl="1"/>
            <a:r>
              <a:rPr lang="en-GB" sz="1600" dirty="0" smtClean="0">
                <a:latin typeface="Arial" charset="0"/>
                <a:cs typeface="Arial" charset="0"/>
              </a:rPr>
              <a:t>www.egi.eu/about/jobs</a:t>
            </a:r>
          </a:p>
          <a:p>
            <a:r>
              <a:rPr lang="en-GB" sz="2400" dirty="0" smtClean="0"/>
              <a:t>Contact:</a:t>
            </a:r>
          </a:p>
          <a:p>
            <a:pPr lvl="1"/>
            <a:r>
              <a:rPr lang="en-GB" sz="2000" dirty="0" smtClean="0"/>
              <a:t>Steven Newhouse</a:t>
            </a:r>
            <a:endParaRPr lang="en-GB" sz="2000" dirty="0" smtClean="0">
              <a:hlinkClick r:id="rId4"/>
            </a:endParaRPr>
          </a:p>
          <a:p>
            <a:pPr lvl="2"/>
            <a:r>
              <a:rPr lang="en-GB" sz="1600" dirty="0" smtClean="0">
                <a:hlinkClick r:id="rId4"/>
              </a:rPr>
              <a:t>director@egi.eu</a:t>
            </a:r>
            <a:endParaRPr lang="en-GB" sz="1600" dirty="0"/>
          </a:p>
          <a:p>
            <a:pPr eaLnBrk="1" hangingPunct="1"/>
            <a:endParaRPr lang="en-GB" sz="2400" dirty="0"/>
          </a:p>
          <a:p>
            <a:endParaRPr lang="en-U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/>
              <a:t>European Grid Infrastructure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525962"/>
          </a:xfrm>
        </p:spPr>
        <p:txBody>
          <a:bodyPr/>
          <a:lstStyle/>
          <a:p>
            <a:pPr eaLnBrk="1" hangingPunct="1"/>
            <a:r>
              <a:rPr lang="en-GB" smtClean="0"/>
              <a:t>European Data Grid (EDG)</a:t>
            </a:r>
          </a:p>
          <a:p>
            <a:pPr lvl="1" eaLnBrk="1" hangingPunct="1"/>
            <a:r>
              <a:rPr lang="en-GB" smtClean="0"/>
              <a:t>Explore concepts in a testbed</a:t>
            </a:r>
          </a:p>
          <a:p>
            <a:pPr eaLnBrk="1" hangingPunct="1"/>
            <a:r>
              <a:rPr lang="en-GB" smtClean="0"/>
              <a:t>Enabling Grid for E-sciencE (EGEE)</a:t>
            </a:r>
          </a:p>
          <a:p>
            <a:pPr lvl="1" eaLnBrk="1" hangingPunct="1"/>
            <a:r>
              <a:rPr lang="en-GB" smtClean="0"/>
              <a:t>Moving from prototype to production</a:t>
            </a:r>
          </a:p>
          <a:p>
            <a:pPr eaLnBrk="1" hangingPunct="1"/>
            <a:r>
              <a:rPr lang="en-GB" smtClean="0"/>
              <a:t>European Grid Infrastructure (EGI)</a:t>
            </a:r>
          </a:p>
          <a:p>
            <a:pPr lvl="1" eaLnBrk="1" hangingPunct="1"/>
            <a:r>
              <a:rPr lang="en-GB" smtClean="0"/>
              <a:t>Routine usage of a sustainable e-infrastructure</a:t>
            </a:r>
          </a:p>
        </p:txBody>
      </p:sp>
      <p:sp>
        <p:nvSpPr>
          <p:cNvPr id="819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5B5B7B-9840-47F6-8C0F-7F68483D87BA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1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D31123-F156-4138-AE46-FE031EAA7C57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b="9723"/>
          <a:stretch>
            <a:fillRect/>
          </a:stretch>
        </p:blipFill>
        <p:spPr bwMode="auto">
          <a:xfrm>
            <a:off x="-107950" y="4149725"/>
            <a:ext cx="93408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 users willing to follow?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A5B99-2202-464D-8D60-4FB2C4F30272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http://www.wisconsinhistory.org/spotlight/wallpapers/chasm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1047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548081"/>
            <a:ext cx="26003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Sustainability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365104"/>
            <a:ext cx="2121093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Relevance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92627" y="1548081"/>
            <a:ext cx="1027845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Cost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3700" y="4356393"/>
            <a:ext cx="225677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Technology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890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My project will last for 5 years, and I will need to read and analyse my data for 10 years after that….</a:t>
            </a:r>
          </a:p>
          <a:p>
            <a:pPr marL="0" indent="0">
              <a:buNone/>
            </a:pPr>
            <a:r>
              <a:rPr lang="en-GB" dirty="0" smtClean="0"/>
              <a:t>Will you be around that long?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77786-6D43-4FD0-960D-F8CD6033B506}" type="datetime1">
              <a:rPr lang="en-GB" smtClean="0"/>
              <a:t>13/10/2010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GLIF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 descr="http://t0.gstatic.com/images?q=tbn:ANd9GcS_mmPtS8mpR_2oOYkZAsppnQzPfI7FJGkcfuaq2GE3ZkijGxs&amp;t=1&amp;usg=__pWONNn_S9uZx4ZHwQpLL5dUuzs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" y="3724249"/>
            <a:ext cx="5219222" cy="258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RcVt9dKKBjVoDzl2F_d9PeL-tnHe9-lCugft2TXqhrb8bMvt0&amp;t=1&amp;usg=__wFbBb_rVVKsWWN0k4NpRUj-ROsY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10263"/>
          <a:stretch/>
        </p:blipFill>
        <p:spPr bwMode="auto">
          <a:xfrm>
            <a:off x="6373688" y="2673424"/>
            <a:ext cx="2590800" cy="3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14313"/>
            <a:ext cx="9043987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928813" y="127000"/>
            <a:ext cx="51419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EGI</a:t>
            </a:r>
          </a:p>
          <a:p>
            <a:pPr algn="ctr" eaLnBrk="1" hangingPunct="1"/>
            <a:r>
              <a:rPr lang="en-GB" sz="6000" b="1">
                <a:solidFill>
                  <a:srgbClr val="FFFFFF"/>
                </a:solidFill>
              </a:rPr>
              <a:t>Collaboration</a:t>
            </a:r>
          </a:p>
        </p:txBody>
      </p:sp>
      <p:sp>
        <p:nvSpPr>
          <p:cNvPr id="11268" name="Can 8"/>
          <p:cNvSpPr>
            <a:spLocks noChangeArrowheads="1"/>
          </p:cNvSpPr>
          <p:nvPr/>
        </p:nvSpPr>
        <p:spPr bwMode="auto">
          <a:xfrm>
            <a:off x="331788" y="3875088"/>
            <a:ext cx="928687" cy="2286000"/>
          </a:xfrm>
          <a:prstGeom prst="can">
            <a:avLst>
              <a:gd name="adj" fmla="val 11271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69" name="Can 9"/>
          <p:cNvSpPr>
            <a:spLocks noChangeArrowheads="1"/>
          </p:cNvSpPr>
          <p:nvPr/>
        </p:nvSpPr>
        <p:spPr bwMode="auto">
          <a:xfrm>
            <a:off x="2714625" y="2946400"/>
            <a:ext cx="928688" cy="32146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0" name="Can 10"/>
          <p:cNvSpPr>
            <a:spLocks noChangeArrowheads="1"/>
          </p:cNvSpPr>
          <p:nvPr/>
        </p:nvSpPr>
        <p:spPr bwMode="auto">
          <a:xfrm>
            <a:off x="7715250" y="3517900"/>
            <a:ext cx="928688" cy="2643188"/>
          </a:xfrm>
          <a:prstGeom prst="can">
            <a:avLst>
              <a:gd name="adj" fmla="val 1126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1" name="Can 11"/>
          <p:cNvSpPr>
            <a:spLocks noChangeArrowheads="1"/>
          </p:cNvSpPr>
          <p:nvPr/>
        </p:nvSpPr>
        <p:spPr bwMode="auto">
          <a:xfrm>
            <a:off x="5149850" y="3232150"/>
            <a:ext cx="928688" cy="2928938"/>
          </a:xfrm>
          <a:prstGeom prst="can">
            <a:avLst>
              <a:gd name="adj" fmla="val 11272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GB" b="1">
              <a:solidFill>
                <a:srgbClr val="000000"/>
              </a:solidFill>
            </a:endParaRPr>
          </a:p>
          <a:p>
            <a:pPr algn="ctr"/>
            <a:r>
              <a:rPr lang="en-GB" b="1">
                <a:solidFill>
                  <a:srgbClr val="000000"/>
                </a:solidFill>
              </a:rPr>
              <a:t>N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G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11272" name="Can 12"/>
          <p:cNvSpPr>
            <a:spLocks noChangeArrowheads="1"/>
          </p:cNvSpPr>
          <p:nvPr/>
        </p:nvSpPr>
        <p:spPr bwMode="auto">
          <a:xfrm>
            <a:off x="0" y="3160713"/>
            <a:ext cx="1643063" cy="857250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3" name="Can 14"/>
          <p:cNvSpPr>
            <a:spLocks noChangeArrowheads="1"/>
          </p:cNvSpPr>
          <p:nvPr/>
        </p:nvSpPr>
        <p:spPr bwMode="auto">
          <a:xfrm>
            <a:off x="7429500" y="294640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4" name="Can 15"/>
          <p:cNvSpPr>
            <a:spLocks noChangeArrowheads="1"/>
          </p:cNvSpPr>
          <p:nvPr/>
        </p:nvSpPr>
        <p:spPr bwMode="auto">
          <a:xfrm>
            <a:off x="7429500" y="2303463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5" name="Can 16"/>
          <p:cNvSpPr>
            <a:spLocks noChangeArrowheads="1"/>
          </p:cNvSpPr>
          <p:nvPr/>
        </p:nvSpPr>
        <p:spPr bwMode="auto">
          <a:xfrm>
            <a:off x="2428875" y="23685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76" name="Can 17"/>
          <p:cNvSpPr>
            <a:spLocks noChangeArrowheads="1"/>
          </p:cNvSpPr>
          <p:nvPr/>
        </p:nvSpPr>
        <p:spPr bwMode="auto">
          <a:xfrm>
            <a:off x="6357938" y="3589338"/>
            <a:ext cx="857250" cy="2571750"/>
          </a:xfrm>
          <a:prstGeom prst="can">
            <a:avLst>
              <a:gd name="adj" fmla="val 11278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1277" name="Can 18"/>
          <p:cNvSpPr>
            <a:spLocks noChangeArrowheads="1"/>
          </p:cNvSpPr>
          <p:nvPr/>
        </p:nvSpPr>
        <p:spPr bwMode="auto">
          <a:xfrm>
            <a:off x="1709738" y="3946525"/>
            <a:ext cx="857250" cy="2214563"/>
          </a:xfrm>
          <a:prstGeom prst="can">
            <a:avLst>
              <a:gd name="adj" fmla="val 11266"/>
            </a:avLst>
          </a:prstGeom>
          <a:gradFill rotWithShape="0">
            <a:gsLst>
              <a:gs pos="0">
                <a:srgbClr val="92D050"/>
              </a:gs>
              <a:gs pos="50000">
                <a:srgbClr val="92D050"/>
              </a:gs>
              <a:gs pos="100000">
                <a:srgbClr val="FFFF00"/>
              </a:gs>
            </a:gsLst>
            <a:lin ang="5400000"/>
          </a:gra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E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I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R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O</a:t>
            </a:r>
          </a:p>
        </p:txBody>
      </p:sp>
      <p:cxnSp>
        <p:nvCxnSpPr>
          <p:cNvPr id="11278" name="Straight Connector 21"/>
          <p:cNvCxnSpPr>
            <a:cxnSpLocks noChangeShapeType="1"/>
          </p:cNvCxnSpPr>
          <p:nvPr/>
        </p:nvCxnSpPr>
        <p:spPr bwMode="auto">
          <a:xfrm rot="16200000" flipH="1">
            <a:off x="2350294" y="3983831"/>
            <a:ext cx="4292600" cy="14288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Left-Right Arrow 19"/>
          <p:cNvSpPr>
            <a:spLocks noChangeArrowheads="1"/>
          </p:cNvSpPr>
          <p:nvPr/>
        </p:nvSpPr>
        <p:spPr bwMode="auto">
          <a:xfrm rot="-1200436">
            <a:off x="1571625" y="2803525"/>
            <a:ext cx="928688" cy="484188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0" name="Left-Right Arrow 20"/>
          <p:cNvSpPr>
            <a:spLocks noChangeArrowheads="1"/>
          </p:cNvSpPr>
          <p:nvPr/>
        </p:nvSpPr>
        <p:spPr bwMode="auto">
          <a:xfrm>
            <a:off x="4000500" y="2390775"/>
            <a:ext cx="3373438" cy="484188"/>
          </a:xfrm>
          <a:prstGeom prst="leftRightArrow">
            <a:avLst>
              <a:gd name="adj1" fmla="val 50000"/>
              <a:gd name="adj2" fmla="val 5002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1" name="Left-Right Arrow 22"/>
          <p:cNvSpPr>
            <a:spLocks noChangeArrowheads="1"/>
          </p:cNvSpPr>
          <p:nvPr/>
        </p:nvSpPr>
        <p:spPr bwMode="auto">
          <a:xfrm rot="-1209823">
            <a:off x="6994525" y="3233738"/>
            <a:ext cx="585788" cy="484187"/>
          </a:xfrm>
          <a:prstGeom prst="leftRightArrow">
            <a:avLst>
              <a:gd name="adj1" fmla="val 50000"/>
              <a:gd name="adj2" fmla="val 50068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E7DBB1"/>
              </a:solidFill>
            </a:endParaRPr>
          </a:p>
        </p:txBody>
      </p:sp>
      <p:sp>
        <p:nvSpPr>
          <p:cNvPr id="11282" name="Can 7"/>
          <p:cNvSpPr>
            <a:spLocks noChangeArrowheads="1"/>
          </p:cNvSpPr>
          <p:nvPr/>
        </p:nvSpPr>
        <p:spPr bwMode="auto">
          <a:xfrm>
            <a:off x="3929063" y="5589588"/>
            <a:ext cx="1104900" cy="571500"/>
          </a:xfrm>
          <a:prstGeom prst="can">
            <a:avLst>
              <a:gd name="adj" fmla="val 11269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EGI.eu</a:t>
            </a:r>
          </a:p>
        </p:txBody>
      </p:sp>
      <p:sp>
        <p:nvSpPr>
          <p:cNvPr id="11283" name="Can 23"/>
          <p:cNvSpPr>
            <a:spLocks noChangeArrowheads="1"/>
          </p:cNvSpPr>
          <p:nvPr/>
        </p:nvSpPr>
        <p:spPr bwMode="auto">
          <a:xfrm>
            <a:off x="4857750" y="2660650"/>
            <a:ext cx="1571625" cy="714375"/>
          </a:xfrm>
          <a:prstGeom prst="can">
            <a:avLst>
              <a:gd name="adj" fmla="val 11269"/>
            </a:avLst>
          </a:prstGeom>
          <a:solidFill>
            <a:srgbClr val="92D05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b="1">
                <a:solidFill>
                  <a:srgbClr val="000000"/>
                </a:solidFill>
              </a:rPr>
              <a:t>Research</a:t>
            </a:r>
          </a:p>
          <a:p>
            <a:pPr algn="ctr"/>
            <a:r>
              <a:rPr lang="en-GB" b="1">
                <a:solidFill>
                  <a:srgbClr val="000000"/>
                </a:solidFill>
              </a:rPr>
              <a:t>Community</a:t>
            </a:r>
          </a:p>
        </p:txBody>
      </p:sp>
      <p:sp>
        <p:nvSpPr>
          <p:cNvPr id="112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F0327-C3D4-4B4F-929A-BBE38A29FD28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2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A064B-8173-451B-9B74-E2452857A410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 Governance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2" y="1412875"/>
            <a:ext cx="86756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EGI.eu established as non-profit foundation</a:t>
            </a:r>
          </a:p>
          <a:p>
            <a:pPr eaLnBrk="1" hangingPunct="1"/>
            <a:r>
              <a:rPr lang="en-GB" dirty="0" smtClean="0"/>
              <a:t>Governance &amp; ownership by its participants</a:t>
            </a:r>
          </a:p>
          <a:p>
            <a:pPr lvl="1" eaLnBrk="1" hangingPunct="1"/>
            <a:r>
              <a:rPr lang="en-GB" dirty="0" smtClean="0"/>
              <a:t>Participants:</a:t>
            </a:r>
          </a:p>
          <a:p>
            <a:pPr lvl="2" eaLnBrk="1" hangingPunct="1"/>
            <a:r>
              <a:rPr lang="en-GB" dirty="0" smtClean="0"/>
              <a:t>European NGIs</a:t>
            </a:r>
          </a:p>
          <a:p>
            <a:pPr lvl="1" eaLnBrk="1" hangingPunct="1"/>
            <a:r>
              <a:rPr lang="en-GB" dirty="0" smtClean="0"/>
              <a:t>Associated participants:</a:t>
            </a:r>
          </a:p>
          <a:p>
            <a:pPr lvl="2" eaLnBrk="1" hangingPunct="1"/>
            <a:r>
              <a:rPr lang="en-GB" dirty="0" smtClean="0"/>
              <a:t>Other groups willing to agree with EGI.eu objectives</a:t>
            </a:r>
          </a:p>
          <a:p>
            <a:pPr eaLnBrk="1" hangingPunct="1"/>
            <a:r>
              <a:rPr lang="en-GB" dirty="0" smtClean="0"/>
              <a:t>EGI Council: All participants represented</a:t>
            </a:r>
          </a:p>
          <a:p>
            <a:pPr lvl="1" eaLnBrk="1" hangingPunct="1"/>
            <a:r>
              <a:rPr lang="en-GB" dirty="0" smtClean="0"/>
              <a:t>Votes linked to fees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2178CF2-7E55-4ED7-81A4-85D97A28AF2E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8A1767-BEF4-4EDB-B073-C7A1DD41DC24}" type="slidenum">
              <a:rPr lang="en-US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EGI.eu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67544" y="1412875"/>
            <a:ext cx="8281987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Coordination for European Grid resources</a:t>
            </a:r>
          </a:p>
          <a:p>
            <a:pPr lvl="1" eaLnBrk="1" hangingPunct="1"/>
            <a:r>
              <a:rPr lang="en-GB" dirty="0" smtClean="0"/>
              <a:t>Established February 8th 2010</a:t>
            </a:r>
          </a:p>
          <a:p>
            <a:pPr lvl="1" eaLnBrk="1" hangingPunct="1"/>
            <a:r>
              <a:rPr lang="en-GB" dirty="0" smtClean="0"/>
              <a:t>Central policy &amp; services needed to run a grid</a:t>
            </a:r>
          </a:p>
          <a:p>
            <a:pPr lvl="1" eaLnBrk="1" hangingPunct="1"/>
            <a:r>
              <a:rPr lang="en-GB" dirty="0" smtClean="0"/>
              <a:t>Sustainable small coordinating organisation</a:t>
            </a:r>
          </a:p>
          <a:p>
            <a:pPr eaLnBrk="1" hangingPunct="1"/>
            <a:r>
              <a:rPr lang="en-GB" dirty="0" smtClean="0"/>
              <a:t>Based in Amsterdam</a:t>
            </a:r>
          </a:p>
          <a:p>
            <a:pPr lvl="1" eaLnBrk="1" hangingPunct="1"/>
            <a:r>
              <a:rPr lang="en-GB" dirty="0" smtClean="0"/>
              <a:t>Coordinating core (~20 people) in Amsterdam</a:t>
            </a:r>
          </a:p>
          <a:p>
            <a:pPr lvl="1" eaLnBrk="1" hangingPunct="1"/>
            <a:r>
              <a:rPr lang="en-GB" dirty="0" smtClean="0"/>
              <a:t>Technical services from partners (~20 people) </a:t>
            </a:r>
          </a:p>
        </p:txBody>
      </p:sp>
      <p:sp>
        <p:nvSpPr>
          <p:cNvPr id="12292" name="Date Placeholder 7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78CECF-9917-4936-B2C2-38DE9CE4A06F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3" name="Footer Placeholder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29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FEE19D-AC68-44E0-A9F3-793CC42538E7}" type="slidenum">
              <a:rPr lang="fi-FI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1113" y="5445224"/>
            <a:ext cx="915511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ctr" eaLnBrk="1" hangingPunct="1"/>
            <a:r>
              <a:rPr lang="en-GB" sz="3100" dirty="0"/>
              <a:t>EGI and EGI.eu supported </a:t>
            </a:r>
            <a:r>
              <a:rPr lang="en-GB" sz="3100" dirty="0" smtClean="0"/>
              <a:t>initially by EGI-</a:t>
            </a:r>
            <a:r>
              <a:rPr lang="en-GB" sz="3100" dirty="0" err="1" smtClean="0"/>
              <a:t>InSPIRE</a:t>
            </a: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40191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EGI-InSPIRE Project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0825" y="1412875"/>
            <a:ext cx="8435975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>
                <a:solidFill>
                  <a:srgbClr val="FF0000"/>
                </a:solidFill>
              </a:rPr>
              <a:t>   In</a:t>
            </a:r>
            <a:r>
              <a:rPr lang="en-GB" smtClean="0"/>
              <a:t>tegrated </a:t>
            </a:r>
            <a:r>
              <a:rPr lang="en-GB" smtClean="0">
                <a:solidFill>
                  <a:srgbClr val="FF0000"/>
                </a:solidFill>
              </a:rPr>
              <a:t>S</a:t>
            </a:r>
            <a:r>
              <a:rPr lang="en-GB" smtClean="0"/>
              <a:t>ustainable </a:t>
            </a:r>
            <a:r>
              <a:rPr lang="en-GB" smtClean="0">
                <a:solidFill>
                  <a:srgbClr val="FF0000"/>
                </a:solidFill>
              </a:rPr>
              <a:t>P</a:t>
            </a:r>
            <a:r>
              <a:rPr lang="en-GB" smtClean="0"/>
              <a:t>an-European </a:t>
            </a:r>
            <a:r>
              <a:rPr lang="en-GB" smtClean="0">
                <a:solidFill>
                  <a:srgbClr val="FF0000"/>
                </a:solidFill>
              </a:rPr>
              <a:t>I</a:t>
            </a:r>
            <a:r>
              <a:rPr lang="en-GB" smtClean="0"/>
              <a:t>nfrastructure for </a:t>
            </a:r>
            <a:r>
              <a:rPr lang="en-GB" smtClean="0">
                <a:solidFill>
                  <a:srgbClr val="FF0000"/>
                </a:solidFill>
              </a:rPr>
              <a:t>R</a:t>
            </a:r>
            <a:r>
              <a:rPr lang="en-GB" smtClean="0"/>
              <a:t>esearchers in </a:t>
            </a:r>
            <a:r>
              <a:rPr lang="en-GB" smtClean="0">
                <a:solidFill>
                  <a:srgbClr val="FF0000"/>
                </a:solidFill>
              </a:rPr>
              <a:t>E</a:t>
            </a:r>
            <a:r>
              <a:rPr lang="en-GB" smtClean="0"/>
              <a:t>urope</a:t>
            </a:r>
          </a:p>
          <a:p>
            <a:pPr eaLnBrk="1" hangingPunct="1"/>
            <a:r>
              <a:rPr lang="en-GB" smtClean="0"/>
              <a:t>A 4 year project with €25M EC contribution</a:t>
            </a:r>
          </a:p>
          <a:p>
            <a:pPr lvl="1" eaLnBrk="1" hangingPunct="1"/>
            <a:r>
              <a:rPr lang="en-GB" smtClean="0"/>
              <a:t>Project cost €72M</a:t>
            </a:r>
          </a:p>
          <a:p>
            <a:pPr lvl="1" eaLnBrk="1" hangingPunct="1"/>
            <a:r>
              <a:rPr lang="en-GB" smtClean="0"/>
              <a:t>Total Effort ~€330M</a:t>
            </a:r>
          </a:p>
          <a:p>
            <a:pPr lvl="1" eaLnBrk="1" hangingPunct="1"/>
            <a:r>
              <a:rPr lang="en-GB" smtClean="0"/>
              <a:t>Effort: 9261PMs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1434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D4F972-33E8-406D-AF37-63533A56F60D}" type="datetime1">
              <a:rPr lang="en-GB" smtClean="0">
                <a:solidFill>
                  <a:schemeClr val="bg1"/>
                </a:solidFill>
              </a:rPr>
              <a:t>13/10/2010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34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GLIF 2010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38BFD9-63B2-404B-A438-403E19160521}" type="slidenum">
              <a:rPr lang="en-GB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chemeClr val="bg1"/>
              </a:solidFill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3"/>
          <a:stretch>
            <a:fillRect/>
          </a:stretch>
        </p:blipFill>
        <p:spPr bwMode="auto">
          <a:xfrm>
            <a:off x="4202113" y="3086100"/>
            <a:ext cx="4906962" cy="3222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0" y="4937125"/>
            <a:ext cx="4121150" cy="10350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dirty="0">
                <a:solidFill>
                  <a:srgbClr val="333399"/>
                </a:solidFill>
              </a:rPr>
              <a:t>Project Partners (</a:t>
            </a:r>
            <a:r>
              <a:rPr lang="en-GB" dirty="0" smtClean="0">
                <a:solidFill>
                  <a:srgbClr val="333399"/>
                </a:solidFill>
              </a:rPr>
              <a:t>50)</a:t>
            </a:r>
            <a:endParaRPr lang="en-GB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EGI.eu, 40 NGIs, 2 EIROs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GB" dirty="0">
                <a:solidFill>
                  <a:srgbClr val="333399"/>
                </a:solidFill>
              </a:rPr>
              <a:t> Asia Pacific (8 partners)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7386638" y="3714750"/>
            <a:ext cx="781050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Funded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591050" y="3948113"/>
            <a:ext cx="957263" cy="2762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1200">
                <a:solidFill>
                  <a:srgbClr val="333399"/>
                </a:solidFill>
              </a:rPr>
              <a:t>Un-Funded</a:t>
            </a:r>
          </a:p>
        </p:txBody>
      </p:sp>
    </p:spTree>
    <p:extLst>
      <p:ext uri="{BB962C8B-B14F-4D97-AF65-F5344CB8AC3E}">
        <p14:creationId xmlns:p14="http://schemas.microsoft.com/office/powerpoint/2010/main" val="29694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I_DS Kickoff Meeting (WP1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EGI_DS Kickoff Meeting (WP1)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2117</TotalTime>
  <Words>1075</Words>
  <Application>Microsoft Office PowerPoint</Application>
  <PresentationFormat>On-screen Show (4:3)</PresentationFormat>
  <Paragraphs>333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EGI-InSPIRE 2</vt:lpstr>
      <vt:lpstr>EG-InSPIRE</vt:lpstr>
      <vt:lpstr>1_EG-InSPIRE</vt:lpstr>
      <vt:lpstr>2_EG-InSPIRE</vt:lpstr>
      <vt:lpstr>A Virtualised European Grid Infrastructure?</vt:lpstr>
      <vt:lpstr>What is EGI?</vt:lpstr>
      <vt:lpstr>European Grid Infrastructure</vt:lpstr>
      <vt:lpstr>Are users willing to follow?</vt:lpstr>
      <vt:lpstr>Sustainability</vt:lpstr>
      <vt:lpstr>PowerPoint Presentation</vt:lpstr>
      <vt:lpstr>EGI.eu Governance</vt:lpstr>
      <vt:lpstr>EGI.eu</vt:lpstr>
      <vt:lpstr>The EGI-InSPIRE Project</vt:lpstr>
      <vt:lpstr>A Virtuous Service Cycle</vt:lpstr>
      <vt:lpstr>EGI Supports Innovation</vt:lpstr>
      <vt:lpstr>Relevance</vt:lpstr>
      <vt:lpstr>Scaling the Human Network</vt:lpstr>
      <vt:lpstr>An Evolving Relationship</vt:lpstr>
      <vt:lpstr>Our Interaction with VRCs</vt:lpstr>
      <vt:lpstr>A Virtuous User Cycle</vt:lpstr>
      <vt:lpstr>Technology</vt:lpstr>
      <vt:lpstr>Be a Neutral Infrastructure</vt:lpstr>
      <vt:lpstr>European e-Infrastructure</vt:lpstr>
      <vt:lpstr>Can we learn from others?</vt:lpstr>
      <vt:lpstr>Dealing with Virtualisation</vt:lpstr>
      <vt:lpstr>A Virtualised Future?</vt:lpstr>
      <vt:lpstr>Cost</vt:lpstr>
      <vt:lpstr>Current Costs </vt:lpstr>
      <vt:lpstr>Running EGI.eu (4 yrs)</vt:lpstr>
      <vt:lpstr>Summary</vt:lpstr>
      <vt:lpstr>Questions?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55</cp:revision>
  <dcterms:created xsi:type="dcterms:W3CDTF">2010-09-03T12:01:03Z</dcterms:created>
  <dcterms:modified xsi:type="dcterms:W3CDTF">2010-10-13T07:51:20Z</dcterms:modified>
</cp:coreProperties>
</file>