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jfif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8" r:id="rId1"/>
    <p:sldMasterId id="2147483679" r:id="rId2"/>
    <p:sldMasterId id="2147483733" r:id="rId3"/>
    <p:sldMasterId id="2147483746" r:id="rId4"/>
    <p:sldMasterId id="2147483756" r:id="rId5"/>
  </p:sldMasterIdLst>
  <p:notesMasterIdLst>
    <p:notesMasterId r:id="rId31"/>
  </p:notesMasterIdLst>
  <p:sldIdLst>
    <p:sldId id="256" r:id="rId6"/>
    <p:sldId id="434" r:id="rId7"/>
    <p:sldId id="419" r:id="rId8"/>
    <p:sldId id="398" r:id="rId9"/>
    <p:sldId id="400" r:id="rId10"/>
    <p:sldId id="425" r:id="rId11"/>
    <p:sldId id="405" r:id="rId12"/>
    <p:sldId id="302" r:id="rId13"/>
    <p:sldId id="314" r:id="rId14"/>
    <p:sldId id="258" r:id="rId15"/>
    <p:sldId id="308" r:id="rId16"/>
    <p:sldId id="427" r:id="rId17"/>
    <p:sldId id="436" r:id="rId18"/>
    <p:sldId id="437" r:id="rId19"/>
    <p:sldId id="440" r:id="rId20"/>
    <p:sldId id="441" r:id="rId21"/>
    <p:sldId id="432" r:id="rId22"/>
    <p:sldId id="448" r:id="rId23"/>
    <p:sldId id="401" r:id="rId24"/>
    <p:sldId id="443" r:id="rId25"/>
    <p:sldId id="442" r:id="rId26"/>
    <p:sldId id="444" r:id="rId27"/>
    <p:sldId id="445" r:id="rId28"/>
    <p:sldId id="447" r:id="rId29"/>
    <p:sldId id="274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555"/>
    <a:srgbClr val="F5BF9D"/>
    <a:srgbClr val="D2DCF0"/>
    <a:srgbClr val="000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32"/>
    <p:restoredTop sz="93692"/>
  </p:normalViewPr>
  <p:slideViewPr>
    <p:cSldViewPr snapToGrid="0">
      <p:cViewPr varScale="1">
        <p:scale>
          <a:sx n="82" d="100"/>
          <a:sy n="82" d="100"/>
        </p:scale>
        <p:origin x="-1248" y="-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67345E-E907-A54C-8CD3-7EDDEAF06FBB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A9366A-69DF-B64E-B46F-9351D1C5F65F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sz="1100" b="1" dirty="0" smtClean="0"/>
            <a:t>33m EUR</a:t>
          </a:r>
          <a:endParaRPr lang="en-US" sz="1100" b="1" dirty="0"/>
        </a:p>
      </dgm:t>
    </dgm:pt>
    <dgm:pt modelId="{D245824C-7FB8-6C4C-94C7-1841E2410C2C}" type="parTrans" cxnId="{79E791EF-C9B8-0941-8B30-E5589D3E2F6C}">
      <dgm:prSet/>
      <dgm:spPr/>
      <dgm:t>
        <a:bodyPr/>
        <a:lstStyle/>
        <a:p>
          <a:endParaRPr lang="en-US" sz="1100" b="1"/>
        </a:p>
      </dgm:t>
    </dgm:pt>
    <dgm:pt modelId="{92B49D02-2B62-9642-BED7-65348506B108}" type="sibTrans" cxnId="{79E791EF-C9B8-0941-8B30-E5589D3E2F6C}">
      <dgm:prSet/>
      <dgm:spPr/>
      <dgm:t>
        <a:bodyPr/>
        <a:lstStyle/>
        <a:p>
          <a:endParaRPr lang="en-US" sz="1100" b="1"/>
        </a:p>
      </dgm:t>
    </dgm:pt>
    <dgm:pt modelId="{D013C8EA-7144-5043-820D-A8C93F047C87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sz="1100" b="1" dirty="0" smtClean="0"/>
            <a:t>100+ partners</a:t>
          </a:r>
          <a:endParaRPr lang="en-US" sz="1100" b="1" dirty="0"/>
        </a:p>
      </dgm:t>
    </dgm:pt>
    <dgm:pt modelId="{E9E0BF4B-46EC-4249-B088-6CB97D9C642D}" type="parTrans" cxnId="{3FA34FDC-4883-DC4F-9033-0BA7A6B636F8}">
      <dgm:prSet/>
      <dgm:spPr/>
      <dgm:t>
        <a:bodyPr/>
        <a:lstStyle/>
        <a:p>
          <a:endParaRPr lang="en-US" sz="1100" b="1"/>
        </a:p>
      </dgm:t>
    </dgm:pt>
    <dgm:pt modelId="{B280F28E-05D1-1A4A-A05F-F4E9A52237EC}" type="sibTrans" cxnId="{3FA34FDC-4883-DC4F-9033-0BA7A6B636F8}">
      <dgm:prSet/>
      <dgm:spPr/>
      <dgm:t>
        <a:bodyPr/>
        <a:lstStyle/>
        <a:p>
          <a:endParaRPr lang="en-US" sz="1100" b="1"/>
        </a:p>
      </dgm:t>
    </dgm:pt>
    <dgm:pt modelId="{7C566745-68B6-7F4B-A781-51A6F2D49E8D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sz="1100" b="1" dirty="0" smtClean="0"/>
            <a:t>2018-2020</a:t>
          </a:r>
          <a:endParaRPr lang="en-US" sz="1100" b="1" dirty="0"/>
        </a:p>
      </dgm:t>
    </dgm:pt>
    <dgm:pt modelId="{8A5093F3-A70D-344D-879B-76052CA6D740}" type="parTrans" cxnId="{4AA85E93-2CD2-0143-A3ED-753FD1ECD67E}">
      <dgm:prSet/>
      <dgm:spPr/>
      <dgm:t>
        <a:bodyPr/>
        <a:lstStyle/>
        <a:p>
          <a:endParaRPr lang="en-US" sz="1100" b="1"/>
        </a:p>
      </dgm:t>
    </dgm:pt>
    <dgm:pt modelId="{53F70921-FB16-BB49-9951-330309818A59}" type="sibTrans" cxnId="{4AA85E93-2CD2-0143-A3ED-753FD1ECD67E}">
      <dgm:prSet/>
      <dgm:spPr/>
      <dgm:t>
        <a:bodyPr/>
        <a:lstStyle/>
        <a:p>
          <a:endParaRPr lang="en-US" sz="1100" b="1"/>
        </a:p>
      </dgm:t>
    </dgm:pt>
    <dgm:pt modelId="{AA9F1D98-1BD9-A14D-83F2-D5C82BC22445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 lIns="0" rIns="0"/>
        <a:lstStyle/>
        <a:p>
          <a:r>
            <a:rPr lang="en-US" sz="1100" b="1" dirty="0" err="1" smtClean="0"/>
            <a:t>Coord</a:t>
          </a:r>
          <a:r>
            <a:rPr lang="en-US" sz="1100" b="1" dirty="0" smtClean="0"/>
            <a:t>. by EGI Foundation</a:t>
          </a:r>
          <a:endParaRPr lang="en-US" sz="1100" b="1" dirty="0"/>
        </a:p>
      </dgm:t>
    </dgm:pt>
    <dgm:pt modelId="{AD0AF3E9-E7A4-0C48-A6C6-EC4FC3BC4399}" type="parTrans" cxnId="{49A027EB-421F-684C-B246-9E87A78EEA95}">
      <dgm:prSet/>
      <dgm:spPr/>
      <dgm:t>
        <a:bodyPr/>
        <a:lstStyle/>
        <a:p>
          <a:endParaRPr lang="en-US" sz="1100" b="1"/>
        </a:p>
      </dgm:t>
    </dgm:pt>
    <dgm:pt modelId="{DA8D7414-BFD4-3B4C-BC98-641D5AF61039}" type="sibTrans" cxnId="{49A027EB-421F-684C-B246-9E87A78EEA95}">
      <dgm:prSet/>
      <dgm:spPr/>
      <dgm:t>
        <a:bodyPr/>
        <a:lstStyle/>
        <a:p>
          <a:endParaRPr lang="en-US" sz="1100" b="1"/>
        </a:p>
      </dgm:t>
    </dgm:pt>
    <dgm:pt modelId="{ADD6051D-5FD7-6244-9EFE-19EEECC294D6}" type="pres">
      <dgm:prSet presAssocID="{2D67345E-E907-A54C-8CD3-7EDDEAF06F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02A639-FF37-DF42-87C2-97CABD5B98C2}" type="pres">
      <dgm:prSet presAssocID="{C6A9366A-69DF-B64E-B46F-9351D1C5F65F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62CBA-4137-8A48-BEC7-9E826033A4D3}" type="pres">
      <dgm:prSet presAssocID="{92B49D02-2B62-9642-BED7-65348506B108}" presName="space" presStyleCnt="0"/>
      <dgm:spPr/>
    </dgm:pt>
    <dgm:pt modelId="{2367613D-FE21-6047-AB96-6E7629E0EBB2}" type="pres">
      <dgm:prSet presAssocID="{D013C8EA-7144-5043-820D-A8C93F047C8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189AE-66D0-4344-AC0A-8EDAC697DCAA}" type="pres">
      <dgm:prSet presAssocID="{B280F28E-05D1-1A4A-A05F-F4E9A52237EC}" presName="space" presStyleCnt="0"/>
      <dgm:spPr/>
    </dgm:pt>
    <dgm:pt modelId="{BE75E7C6-9FF5-644E-853E-4F9421C83139}" type="pres">
      <dgm:prSet presAssocID="{7C566745-68B6-7F4B-A781-51A6F2D49E8D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0904A-F75A-E54F-9863-E3AEF9F6C302}" type="pres">
      <dgm:prSet presAssocID="{53F70921-FB16-BB49-9951-330309818A59}" presName="space" presStyleCnt="0"/>
      <dgm:spPr/>
    </dgm:pt>
    <dgm:pt modelId="{E61BA040-5EBD-D344-97CD-E94A8011258B}" type="pres">
      <dgm:prSet presAssocID="{AA9F1D98-1BD9-A14D-83F2-D5C82BC22445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35DF3E-A5BA-0945-99F6-3581EFBF2CBA}" type="presOf" srcId="{2D67345E-E907-A54C-8CD3-7EDDEAF06FBB}" destId="{ADD6051D-5FD7-6244-9EFE-19EEECC294D6}" srcOrd="0" destOrd="0" presId="urn:microsoft.com/office/officeart/2005/8/layout/venn3"/>
    <dgm:cxn modelId="{757327AD-9AB5-3C4B-9133-40E608118739}" type="presOf" srcId="{AA9F1D98-1BD9-A14D-83F2-D5C82BC22445}" destId="{E61BA040-5EBD-D344-97CD-E94A8011258B}" srcOrd="0" destOrd="0" presId="urn:microsoft.com/office/officeart/2005/8/layout/venn3"/>
    <dgm:cxn modelId="{70D39BE0-0FF1-3F47-82C2-D7A61018D581}" type="presOf" srcId="{7C566745-68B6-7F4B-A781-51A6F2D49E8D}" destId="{BE75E7C6-9FF5-644E-853E-4F9421C83139}" srcOrd="0" destOrd="0" presId="urn:microsoft.com/office/officeart/2005/8/layout/venn3"/>
    <dgm:cxn modelId="{72D627E6-F5FA-BE45-9B3C-82E1F1902AFF}" type="presOf" srcId="{D013C8EA-7144-5043-820D-A8C93F047C87}" destId="{2367613D-FE21-6047-AB96-6E7629E0EBB2}" srcOrd="0" destOrd="0" presId="urn:microsoft.com/office/officeart/2005/8/layout/venn3"/>
    <dgm:cxn modelId="{8AAF13E0-EAE9-A845-A78D-621835CF424A}" type="presOf" srcId="{C6A9366A-69DF-B64E-B46F-9351D1C5F65F}" destId="{D302A639-FF37-DF42-87C2-97CABD5B98C2}" srcOrd="0" destOrd="0" presId="urn:microsoft.com/office/officeart/2005/8/layout/venn3"/>
    <dgm:cxn modelId="{49A027EB-421F-684C-B246-9E87A78EEA95}" srcId="{2D67345E-E907-A54C-8CD3-7EDDEAF06FBB}" destId="{AA9F1D98-1BD9-A14D-83F2-D5C82BC22445}" srcOrd="3" destOrd="0" parTransId="{AD0AF3E9-E7A4-0C48-A6C6-EC4FC3BC4399}" sibTransId="{DA8D7414-BFD4-3B4C-BC98-641D5AF61039}"/>
    <dgm:cxn modelId="{4AA85E93-2CD2-0143-A3ED-753FD1ECD67E}" srcId="{2D67345E-E907-A54C-8CD3-7EDDEAF06FBB}" destId="{7C566745-68B6-7F4B-A781-51A6F2D49E8D}" srcOrd="2" destOrd="0" parTransId="{8A5093F3-A70D-344D-879B-76052CA6D740}" sibTransId="{53F70921-FB16-BB49-9951-330309818A59}"/>
    <dgm:cxn modelId="{79E791EF-C9B8-0941-8B30-E5589D3E2F6C}" srcId="{2D67345E-E907-A54C-8CD3-7EDDEAF06FBB}" destId="{C6A9366A-69DF-B64E-B46F-9351D1C5F65F}" srcOrd="0" destOrd="0" parTransId="{D245824C-7FB8-6C4C-94C7-1841E2410C2C}" sibTransId="{92B49D02-2B62-9642-BED7-65348506B108}"/>
    <dgm:cxn modelId="{3FA34FDC-4883-DC4F-9033-0BA7A6B636F8}" srcId="{2D67345E-E907-A54C-8CD3-7EDDEAF06FBB}" destId="{D013C8EA-7144-5043-820D-A8C93F047C87}" srcOrd="1" destOrd="0" parTransId="{E9E0BF4B-46EC-4249-B088-6CB97D9C642D}" sibTransId="{B280F28E-05D1-1A4A-A05F-F4E9A52237EC}"/>
    <dgm:cxn modelId="{1F8DF9AA-B1FA-B044-ABC0-97C92F0BF642}" type="presParOf" srcId="{ADD6051D-5FD7-6244-9EFE-19EEECC294D6}" destId="{D302A639-FF37-DF42-87C2-97CABD5B98C2}" srcOrd="0" destOrd="0" presId="urn:microsoft.com/office/officeart/2005/8/layout/venn3"/>
    <dgm:cxn modelId="{48287D63-CEAC-1F4A-B170-7CB00F4897BF}" type="presParOf" srcId="{ADD6051D-5FD7-6244-9EFE-19EEECC294D6}" destId="{FB362CBA-4137-8A48-BEC7-9E826033A4D3}" srcOrd="1" destOrd="0" presId="urn:microsoft.com/office/officeart/2005/8/layout/venn3"/>
    <dgm:cxn modelId="{B353662C-5172-D847-93A8-D296A9DAE35F}" type="presParOf" srcId="{ADD6051D-5FD7-6244-9EFE-19EEECC294D6}" destId="{2367613D-FE21-6047-AB96-6E7629E0EBB2}" srcOrd="2" destOrd="0" presId="urn:microsoft.com/office/officeart/2005/8/layout/venn3"/>
    <dgm:cxn modelId="{12CC86B5-FABD-AB47-BF4F-C6CF2898EA8D}" type="presParOf" srcId="{ADD6051D-5FD7-6244-9EFE-19EEECC294D6}" destId="{B11189AE-66D0-4344-AC0A-8EDAC697DCAA}" srcOrd="3" destOrd="0" presId="urn:microsoft.com/office/officeart/2005/8/layout/venn3"/>
    <dgm:cxn modelId="{AFB1BF56-725D-1E44-A3CD-3F69E3300BF4}" type="presParOf" srcId="{ADD6051D-5FD7-6244-9EFE-19EEECC294D6}" destId="{BE75E7C6-9FF5-644E-853E-4F9421C83139}" srcOrd="4" destOrd="0" presId="urn:microsoft.com/office/officeart/2005/8/layout/venn3"/>
    <dgm:cxn modelId="{56FC6382-5905-CE48-9A64-EFAF7FB6CAE5}" type="presParOf" srcId="{ADD6051D-5FD7-6244-9EFE-19EEECC294D6}" destId="{1660904A-F75A-E54F-9863-E3AEF9F6C302}" srcOrd="5" destOrd="0" presId="urn:microsoft.com/office/officeart/2005/8/layout/venn3"/>
    <dgm:cxn modelId="{DBACB6BB-E3B0-5C42-94A0-7D5069ED26CB}" type="presParOf" srcId="{ADD6051D-5FD7-6244-9EFE-19EEECC294D6}" destId="{E61BA040-5EBD-D344-97CD-E94A8011258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2A639-FF37-DF42-87C2-97CABD5B98C2}">
      <dsp:nvSpPr>
        <dsp:cNvPr id="0" name=""/>
        <dsp:cNvSpPr/>
      </dsp:nvSpPr>
      <dsp:spPr>
        <a:xfrm>
          <a:off x="1212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958" tIns="13970" rIns="66958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33m EUR</a:t>
          </a:r>
          <a:endParaRPr lang="en-US" sz="1100" b="1" kern="1200" dirty="0"/>
        </a:p>
      </dsp:txBody>
      <dsp:txXfrm>
        <a:off x="179390" y="265208"/>
        <a:ext cx="860320" cy="860320"/>
      </dsp:txXfrm>
    </dsp:sp>
    <dsp:sp modelId="{2367613D-FE21-6047-AB96-6E7629E0EBB2}">
      <dsp:nvSpPr>
        <dsp:cNvPr id="0" name=""/>
        <dsp:cNvSpPr/>
      </dsp:nvSpPr>
      <dsp:spPr>
        <a:xfrm>
          <a:off x="974554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958" tIns="13970" rIns="66958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100+ partners</a:t>
          </a:r>
          <a:endParaRPr lang="en-US" sz="1100" b="1" kern="1200" dirty="0"/>
        </a:p>
      </dsp:txBody>
      <dsp:txXfrm>
        <a:off x="1152732" y="265208"/>
        <a:ext cx="860320" cy="860320"/>
      </dsp:txXfrm>
    </dsp:sp>
    <dsp:sp modelId="{BE75E7C6-9FF5-644E-853E-4F9421C83139}">
      <dsp:nvSpPr>
        <dsp:cNvPr id="0" name=""/>
        <dsp:cNvSpPr/>
      </dsp:nvSpPr>
      <dsp:spPr>
        <a:xfrm>
          <a:off x="1947895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958" tIns="13970" rIns="66958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2018-2020</a:t>
          </a:r>
          <a:endParaRPr lang="en-US" sz="1100" b="1" kern="1200" dirty="0"/>
        </a:p>
      </dsp:txBody>
      <dsp:txXfrm>
        <a:off x="2126073" y="265208"/>
        <a:ext cx="860320" cy="860320"/>
      </dsp:txXfrm>
    </dsp:sp>
    <dsp:sp modelId="{E61BA040-5EBD-D344-97CD-E94A8011258B}">
      <dsp:nvSpPr>
        <dsp:cNvPr id="0" name=""/>
        <dsp:cNvSpPr/>
      </dsp:nvSpPr>
      <dsp:spPr>
        <a:xfrm>
          <a:off x="2921237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Coord</a:t>
          </a:r>
          <a:r>
            <a:rPr lang="en-US" sz="1100" b="1" kern="1200" dirty="0" smtClean="0"/>
            <a:t>. by EGI Foundation</a:t>
          </a:r>
          <a:endParaRPr lang="en-US" sz="1100" b="1" kern="1200" dirty="0"/>
        </a:p>
      </dsp:txBody>
      <dsp:txXfrm>
        <a:off x="3099415" y="265208"/>
        <a:ext cx="860320" cy="860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662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4717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50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smtClean="0"/>
              <a:t>You may know us best for running the GEANT project – in its current phase it has a total budget of €100m over 3 years with a €59m contribution from EC - with over 250 participants….but we do so much more…..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smtClean="0"/>
              <a:t>Network</a:t>
            </a:r>
            <a:r>
              <a:rPr lang="en-GB" baseline="0" dirty="0" smtClean="0"/>
              <a:t>: Planning, procuring, building and operating large scale advanced international high speed networks including the pan-European GEANT 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smtClean="0"/>
              <a:t>Services: </a:t>
            </a:r>
            <a:r>
              <a:rPr lang="en-GB" dirty="0" smtClean="0"/>
              <a:t>Developing, operating and supporting services relating to areas such as trust and identity, security and certification, mobility and access, cloud and media and real-time communications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People:</a:t>
            </a:r>
            <a:r>
              <a:rPr lang="en-GB" dirty="0" smtClean="0"/>
              <a:t> Member support to promote collaboration and innovation including</a:t>
            </a:r>
            <a:r>
              <a:rPr lang="en-GB" baseline="0" dirty="0" smtClean="0"/>
              <a:t> </a:t>
            </a:r>
            <a:r>
              <a:rPr lang="en-GB" dirty="0" smtClean="0"/>
              <a:t>workshops, training, and conferences including Europe’s largest networking conference for research and education, TNC.</a:t>
            </a:r>
            <a:r>
              <a:rPr lang="en-GB" baseline="0" dirty="0" smtClean="0"/>
              <a:t> GEANT is a community collaboration.</a:t>
            </a: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F3B77-F373-46C2-806B-1C0C466A995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82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6" Type="http://schemas.openxmlformats.org/officeDocument/2006/relationships/image" Target="../media/image24.png"/><Relationship Id="rId7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5.emf"/><Relationship Id="rId5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jp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1.png"/><Relationship Id="rId3" Type="http://schemas.openxmlformats.org/officeDocument/2006/relationships/image" Target="../media/image25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4.tiff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7.jpeg"/><Relationship Id="rId3" Type="http://schemas.openxmlformats.org/officeDocument/2006/relationships/image" Target="../media/image68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_slide">
  <p:cSld name="Intro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501" y="4877734"/>
            <a:ext cx="636044" cy="57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3858" y="5260744"/>
            <a:ext cx="667687" cy="6332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1007437" y="6381328"/>
            <a:ext cx="110412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EOSC-hub receives funding from the European Union’s Horizon 2020 research and innovation programme under grant agreement No. 777536.</a:t>
            </a: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1976601" y="4989075"/>
            <a:ext cx="15529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eosc-hub.eu</a:t>
            </a:r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1937699" y="5375344"/>
            <a:ext cx="162499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@EOSC_eu</a:t>
            </a:r>
            <a:endParaRPr sz="2000">
              <a:solidFill>
                <a:srgbClr val="1C30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"/>
          <p:cNvCxnSpPr/>
          <p:nvPr/>
        </p:nvCxnSpPr>
        <p:spPr>
          <a:xfrm>
            <a:off x="1559496" y="4725144"/>
            <a:ext cx="1872208" cy="0"/>
          </a:xfrm>
          <a:prstGeom prst="straightConnector1">
            <a:avLst/>
          </a:prstGeom>
          <a:noFill/>
          <a:ln w="25400" cap="flat" cmpd="sng">
            <a:solidFill>
              <a:srgbClr val="1C304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2301" y="1520795"/>
            <a:ext cx="4916163" cy="12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376" y="6371133"/>
            <a:ext cx="422176" cy="2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7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19. 05. 29.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50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833973A6-C1BB-1043-8DAC-B993CBB6D983}"/>
              </a:ext>
            </a:extLst>
          </p:cNvPr>
          <p:cNvSpPr/>
          <p:nvPr userDrawn="1"/>
        </p:nvSpPr>
        <p:spPr>
          <a:xfrm>
            <a:off x="11266784" y="6381335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9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7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2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xmlns="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8" y="260492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5563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for non project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/>
        </p:nvSpPr>
        <p:spPr>
          <a:xfrm>
            <a:off x="0" y="857250"/>
            <a:ext cx="12192000" cy="5143500"/>
          </a:xfrm>
          <a:prstGeom prst="rect">
            <a:avLst/>
          </a:prstGeom>
          <a:solidFill>
            <a:srgbClr val="1C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/>
          <p:cNvSpPr/>
          <p:nvPr/>
        </p:nvSpPr>
        <p:spPr>
          <a:xfrm>
            <a:off x="2588779" y="1024187"/>
            <a:ext cx="7470464" cy="3984690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0" y="2970258"/>
            <a:ext cx="12192000" cy="5892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GB" sz="2100" b="0" dirty="0">
                <a:solidFill>
                  <a:schemeClr val="bg1"/>
                </a:solidFill>
              </a:rPr>
              <a:t>Thank </a:t>
            </a:r>
            <a:r>
              <a:rPr lang="en-GB" sz="2100" b="0" dirty="0" smtClean="0">
                <a:solidFill>
                  <a:schemeClr val="bg1"/>
                </a:solidFill>
              </a:rPr>
              <a:t>you</a:t>
            </a:r>
            <a:endParaRPr lang="en-GB" sz="2100" b="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3396" y="5623702"/>
            <a:ext cx="4154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/>
                </a:solidFill>
              </a:rPr>
              <a:t>Networks </a:t>
            </a:r>
            <a:r>
              <a:rPr lang="en-GB" sz="1200" baseline="0" dirty="0" smtClean="0">
                <a:solidFill>
                  <a:schemeClr val="bg1"/>
                </a:solidFill>
              </a:rPr>
              <a:t>∙ Services ∙ People        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smtClean="0">
                <a:solidFill>
                  <a:schemeClr val="bg1"/>
                </a:solidFill>
              </a:rPr>
              <a:t>www.geant.org</a:t>
            </a:r>
          </a:p>
          <a:p>
            <a:pPr algn="ctr"/>
            <a:r>
              <a:rPr lang="en-GB" sz="1200" i="0" baseline="0" dirty="0" smtClean="0">
                <a:solidFill>
                  <a:schemeClr val="bg1"/>
                </a:solidFill>
              </a:rPr>
              <a:t> </a:t>
            </a:r>
            <a:endParaRPr lang="en-GB" sz="1200" i="0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5102408"/>
            <a:ext cx="1625600" cy="529760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2760136" y="3559179"/>
            <a:ext cx="6671733" cy="428625"/>
          </a:xfrm>
        </p:spPr>
        <p:txBody>
          <a:bodyPr>
            <a:noAutofit/>
          </a:bodyPr>
          <a:lstStyle>
            <a:lvl1pPr marL="0" indent="0" algn="ctr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Optional “Any Questions?” Text here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5360" y="4227847"/>
            <a:ext cx="5061285" cy="263127"/>
          </a:xfrm>
        </p:spPr>
        <p:txBody>
          <a:bodyPr>
            <a:normAutofit/>
          </a:bodyPr>
          <a:lstStyle>
            <a:lvl1pPr marL="0" indent="0" algn="ctr"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Presenter email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084" y="241300"/>
            <a:ext cx="11347749" cy="33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This end slide to be used for all GÉANT Organisation Presentations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6707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1003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3" y="301660"/>
            <a:ext cx="8047567" cy="864096"/>
          </a:xfrm>
        </p:spPr>
        <p:txBody>
          <a:bodyPr/>
          <a:lstStyle>
            <a:lvl1pPr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075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5360" y="1340772"/>
            <a:ext cx="5664629" cy="474744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lang="en-GB" sz="26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lang="en-GB" sz="24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012" y="1340772"/>
            <a:ext cx="5664629" cy="474744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657350" marR="0" indent="-45720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 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4152614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920207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960101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701962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5663976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50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magine 37">
            <a:extLst>
              <a:ext uri="{FF2B5EF4-FFF2-40B4-BE49-F238E27FC236}">
                <a16:creationId xmlns:a16="http://schemas.microsoft.com/office/drawing/2014/main" xmlns="" id="{6E92571F-B9E2-4515-A851-FD195B1690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xmlns="" id="{928418AB-C8AD-472B-89A7-2D6A16B3D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-1585"/>
            <a:ext cx="12192000" cy="56665"/>
          </a:xfrm>
          <a:prstGeom prst="rect">
            <a:avLst/>
          </a:prstGeom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xmlns="" id="{123C6A7A-0C9A-4D82-B852-DF92CC423C4B}"/>
              </a:ext>
            </a:extLst>
          </p:cNvPr>
          <p:cNvSpPr/>
          <p:nvPr userDrawn="1"/>
        </p:nvSpPr>
        <p:spPr>
          <a:xfrm>
            <a:off x="11266784" y="6381335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xmlns="" id="{00EFEDC4-EF62-9343-9EE9-EB34B88B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2" name="Date Placeholder 3">
            <a:extLst>
              <a:ext uri="{FF2B5EF4-FFF2-40B4-BE49-F238E27FC236}">
                <a16:creationId xmlns:a16="http://schemas.microsoft.com/office/drawing/2014/main" xmlns="" id="{8BDDDF39-2847-5C45-8C28-79E66DD097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19. 05. 29.</a:t>
            </a:fld>
            <a:endParaRPr lang="en-US" dirty="0"/>
          </a:p>
        </p:txBody>
      </p:sp>
      <p:sp>
        <p:nvSpPr>
          <p:cNvPr id="43" name="Footer Placeholder 4">
            <a:extLst>
              <a:ext uri="{FF2B5EF4-FFF2-40B4-BE49-F238E27FC236}">
                <a16:creationId xmlns:a16="http://schemas.microsoft.com/office/drawing/2014/main" xmlns="" id="{E515CF22-948A-774C-8025-06D4D9860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0" name="Segnaposto testo 3">
            <a:extLst>
              <a:ext uri="{FF2B5EF4-FFF2-40B4-BE49-F238E27FC236}">
                <a16:creationId xmlns:a16="http://schemas.microsoft.com/office/drawing/2014/main" xmlns="" id="{26E22B5B-74B7-984A-B35C-01F845E6D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8" y="260492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391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_slide">
  <p:cSld name="1_Content_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/>
          <p:nvPr/>
        </p:nvSpPr>
        <p:spPr>
          <a:xfrm>
            <a:off x="11414248" y="6376247"/>
            <a:ext cx="442392" cy="293117"/>
          </a:xfrm>
          <a:prstGeom prst="rect">
            <a:avLst/>
          </a:prstGeom>
          <a:solidFill>
            <a:srgbClr val="1D2F45">
              <a:alpha val="2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4152614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7920207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6960101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1701962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5663976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4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7" name="Google Shape;57;p4"/>
          <p:cNvCxnSpPr/>
          <p:nvPr/>
        </p:nvCxnSpPr>
        <p:spPr>
          <a:xfrm rot="10800000">
            <a:off x="335360" y="6376250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3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" name="Google Shape;5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21"/>
            <a:ext cx="12192000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081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63553" y="188640"/>
            <a:ext cx="8160907" cy="85010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23392" y="1916832"/>
            <a:ext cx="11233248" cy="42090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EGI-Engage Final Review: Lightning talk ICOS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06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E3F0AEEC-E8E7-4D6D-82B6-D294E5B82108}"/>
              </a:ext>
            </a:extLst>
          </p:cNvPr>
          <p:cNvSpPr/>
          <p:nvPr userDrawn="1"/>
        </p:nvSpPr>
        <p:spPr>
          <a:xfrm>
            <a:off x="11414248" y="6376245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xmlns="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sp>
        <p:nvSpPr>
          <p:cNvPr id="36" name="Titolo 1">
            <a:extLst>
              <a:ext uri="{FF2B5EF4-FFF2-40B4-BE49-F238E27FC236}">
                <a16:creationId xmlns:a16="http://schemas.microsoft.com/office/drawing/2014/main" xmlns="" id="{8EE9D5C5-08C8-6140-AB11-2D51ABF79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1D2F45"/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9"/>
            <a:ext cx="12192000" cy="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59511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47" y="-1"/>
            <a:ext cx="1220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25365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" y="-1"/>
            <a:ext cx="12204000" cy="687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3719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62361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1" y="4"/>
            <a:ext cx="12175931" cy="6859451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857375" y="1942986"/>
            <a:ext cx="8477251" cy="2073926"/>
          </a:xfrm>
          <a:prstGeom prst="rect">
            <a:avLst/>
          </a:prstGeom>
        </p:spPr>
        <p:txBody>
          <a:bodyPr wrap="square" lIns="0" tIns="0" rIns="0" bIns="53999" anchor="b" anchorCtr="1">
            <a:normAutofit/>
          </a:bodyPr>
          <a:lstStyle>
            <a:lvl1pPr marL="0" indent="0" algn="ctr">
              <a:lnSpc>
                <a:spcPts val="7200"/>
              </a:lnSpc>
              <a:spcBef>
                <a:spcPts val="0"/>
              </a:spcBef>
              <a:buNone/>
              <a:defRPr sz="6000" b="1" i="0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857375" y="4016911"/>
            <a:ext cx="8477251" cy="1171328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ctr">
              <a:spcBef>
                <a:spcPts val="225"/>
              </a:spcBef>
              <a:buNone/>
              <a:defRPr sz="3200" b="0" i="0" spc="-113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46" y="1040845"/>
            <a:ext cx="592623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2400" b="1" i="0" spc="-113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132046" y="1410177"/>
            <a:ext cx="5926231" cy="3965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1">
            <a:spAutoFit/>
          </a:bodyPr>
          <a:lstStyle>
            <a:lvl1pPr marL="0" indent="0" algn="ctr">
              <a:buNone/>
              <a:defRPr sz="2400" b="0" i="0" spc="-113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371" y="280664"/>
            <a:ext cx="725580" cy="725580"/>
          </a:xfrm>
          <a:prstGeom prst="rect">
            <a:avLst/>
          </a:prstGeom>
        </p:spPr>
      </p:pic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12024"/>
            <a:ext cx="4945059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43661" y="6372247"/>
            <a:ext cx="527897" cy="189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5" y="6344447"/>
            <a:ext cx="324001" cy="27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9411705" y="6337253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389855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791" y="2049082"/>
            <a:ext cx="3204748" cy="4807122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857375" y="3874036"/>
            <a:ext cx="8477251" cy="1171328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ctr">
              <a:spcBef>
                <a:spcPts val="225"/>
              </a:spcBef>
              <a:buNone/>
              <a:defRPr sz="3200" b="0" i="0" spc="-113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2612448" y="603507"/>
            <a:ext cx="3293053" cy="3464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300" b="1" i="0" spc="-113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2612447" y="949993"/>
            <a:ext cx="3293053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800" b="0" i="0" spc="-113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6298623" y="603507"/>
            <a:ext cx="3293053" cy="3464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300" b="1" i="0" spc="-113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6298622" y="949993"/>
            <a:ext cx="3293053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l">
              <a:buNone/>
              <a:defRPr sz="1800" b="0" i="0" spc="-113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105525" y="532622"/>
            <a:ext cx="0" cy="809625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857375" y="1801033"/>
            <a:ext cx="8477251" cy="2073926"/>
          </a:xfrm>
          <a:prstGeom prst="rect">
            <a:avLst/>
          </a:prstGeom>
        </p:spPr>
        <p:txBody>
          <a:bodyPr wrap="square" lIns="0" tIns="0" rIns="0" bIns="53999" anchor="b" anchorCtr="1">
            <a:normAutofit/>
          </a:bodyPr>
          <a:lstStyle>
            <a:lvl1pPr marL="0" indent="0" algn="ctr">
              <a:lnSpc>
                <a:spcPts val="7200"/>
              </a:lnSpc>
              <a:spcBef>
                <a:spcPts val="0"/>
              </a:spcBef>
              <a:buNone/>
              <a:defRPr sz="6000" b="1" i="0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12024"/>
            <a:ext cx="4945059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033289" y="-11243"/>
            <a:ext cx="3204748" cy="48071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43661" y="6372247"/>
            <a:ext cx="527897" cy="189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5" y="6344447"/>
            <a:ext cx="324001" cy="27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9411705" y="6337253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10514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mediate Slide">
  <p:cSld name="1_Intermediate Slide">
    <p:bg>
      <p:bgPr>
        <a:blipFill rotWithShape="1">
          <a:blip r:embed="rId2">
            <a:alphaModFix/>
          </a:blip>
          <a:tile tx="0" ty="0" sx="99996" sy="99996" flip="none" algn="tl"/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28651" y="3127856"/>
            <a:ext cx="7759800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3C3C3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Calibri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C3C3C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9"/>
            <a:ext cx="12192003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628651" y="1628800"/>
            <a:ext cx="588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3"/>
          </p:nvPr>
        </p:nvSpPr>
        <p:spPr>
          <a:xfrm>
            <a:off x="628651" y="2348880"/>
            <a:ext cx="588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rgbClr val="B5892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46035" y="2666924"/>
            <a:ext cx="12192000" cy="337591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857375" y="3874036"/>
            <a:ext cx="8477251" cy="1171328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ctr">
              <a:spcBef>
                <a:spcPts val="225"/>
              </a:spcBef>
              <a:buNone/>
              <a:defRPr sz="3200" b="0" i="0" spc="-113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2612448" y="603507"/>
            <a:ext cx="3293053" cy="3464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18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2612447" y="949993"/>
            <a:ext cx="3293053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500" b="0" i="0" spc="-113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6298623" y="603507"/>
            <a:ext cx="3293053" cy="3464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18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6298622" y="949993"/>
            <a:ext cx="3293053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l">
              <a:buNone/>
              <a:defRPr sz="1500" b="0" i="0" spc="-113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105525" y="532622"/>
            <a:ext cx="0" cy="809625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857375" y="1801033"/>
            <a:ext cx="8477251" cy="2073926"/>
          </a:xfrm>
          <a:prstGeom prst="rect">
            <a:avLst/>
          </a:prstGeom>
        </p:spPr>
        <p:txBody>
          <a:bodyPr wrap="square" lIns="0" tIns="0" rIns="0" bIns="53999" anchor="b" anchorCtr="1">
            <a:normAutofit/>
          </a:bodyPr>
          <a:lstStyle>
            <a:lvl1pPr marL="0" indent="0" algn="ctr">
              <a:lnSpc>
                <a:spcPts val="7200"/>
              </a:lnSpc>
              <a:spcBef>
                <a:spcPts val="0"/>
              </a:spcBef>
              <a:buNone/>
              <a:defRPr sz="6000" b="0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6299082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12024"/>
            <a:ext cx="4945059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3661" y="6372247"/>
            <a:ext cx="527897" cy="189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5" y="6344447"/>
            <a:ext cx="324001" cy="27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9411705" y="6337253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033289" y="-11243"/>
            <a:ext cx="3204748" cy="48071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39242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272" y="3585"/>
            <a:ext cx="10680659" cy="601621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935514" y="6312024"/>
            <a:ext cx="5883157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719" y="6344230"/>
            <a:ext cx="645061" cy="230948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399" y="419100"/>
            <a:ext cx="8781739" cy="1821848"/>
          </a:xfrm>
          <a:prstGeom prst="rect">
            <a:avLst/>
          </a:prstGeom>
        </p:spPr>
        <p:txBody>
          <a:bodyPr wrap="square" lIns="0" tIns="0" rIns="0" bIns="53999" anchor="b" anchorCtr="0">
            <a:normAutofit/>
          </a:bodyPr>
          <a:lstStyle>
            <a:lvl1pPr marL="0" indent="0" algn="l">
              <a:lnSpc>
                <a:spcPts val="6600"/>
              </a:lnSpc>
              <a:spcBef>
                <a:spcPts val="0"/>
              </a:spcBef>
              <a:buNone/>
              <a:defRPr sz="66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2" y="2253652"/>
            <a:ext cx="8264577" cy="1013303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l">
              <a:spcBef>
                <a:spcPts val="225"/>
              </a:spcBef>
              <a:buNone/>
              <a:defRPr sz="3200" b="0" i="0" spc="-113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010385" y="729065"/>
            <a:ext cx="1902219" cy="360795"/>
            <a:chOff x="11725043" y="8364911"/>
            <a:chExt cx="2536290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9" y="8441697"/>
              <a:ext cx="1920914" cy="34881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1700" b="0" i="0" dirty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1700" b="1" i="0" dirty="0" err="1">
                  <a:latin typeface="Open Sans" charset="0"/>
                  <a:ea typeface="Open Sans" charset="0"/>
                  <a:cs typeface="Open Sans" charset="0"/>
                </a:rPr>
                <a:t>openaire_eu</a:t>
              </a:r>
              <a:endParaRPr lang="en-US" sz="1700" b="1" i="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50" y="3513963"/>
            <a:ext cx="548207" cy="548206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268427" y="3507661"/>
            <a:ext cx="5149240" cy="2865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300" b="1" i="0" spc="-113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268429" y="3794176"/>
            <a:ext cx="5149241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l">
              <a:buNone/>
              <a:defRPr sz="1800" b="0" i="0" spc="-113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1383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2865725"/>
            <a:ext cx="12192000" cy="337591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6299082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62823"/>
            <a:ext cx="4945059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23141" y="1610049"/>
            <a:ext cx="11003583" cy="1818952"/>
          </a:xfrm>
          <a:prstGeom prst="rect">
            <a:avLst/>
          </a:prstGeom>
        </p:spPr>
        <p:txBody>
          <a:bodyPr wrap="square" lIns="0" tIns="0" rIns="0" bIns="53999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6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02833" y="3429000"/>
            <a:ext cx="11023889" cy="2133600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l">
              <a:spcBef>
                <a:spcPts val="225"/>
              </a:spcBef>
              <a:buNone/>
              <a:defRPr sz="32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28" y="495288"/>
            <a:ext cx="739877" cy="737420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45597" y="642424"/>
            <a:ext cx="4681127" cy="2865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100" b="1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845595" y="928447"/>
            <a:ext cx="4681128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5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75223" y="4227711"/>
            <a:ext cx="1450298" cy="2200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43661" y="6372247"/>
            <a:ext cx="527897" cy="189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5" y="6344447"/>
            <a:ext cx="324001" cy="27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9411705" y="6337253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58769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99082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" r="-17079" b="-1410"/>
          <a:stretch/>
        </p:blipFill>
        <p:spPr>
          <a:xfrm>
            <a:off x="-31897" y="-161814"/>
            <a:ext cx="14310000" cy="6182885"/>
          </a:xfrm>
          <a:prstGeom prst="rect">
            <a:avLst/>
          </a:prstGeom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62823"/>
            <a:ext cx="4945059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31899" y="2736222"/>
            <a:ext cx="12204000" cy="337591"/>
          </a:xfrm>
          <a:prstGeom prst="rect">
            <a:avLst/>
          </a:prstGeom>
          <a:gradFill flip="none" rotWithShape="1">
            <a:gsLst>
              <a:gs pos="0">
                <a:srgbClr val="4B54FF"/>
              </a:gs>
              <a:gs pos="54000">
                <a:schemeClr val="bg1">
                  <a:alpha val="0"/>
                  <a:lumMod val="4700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23141" y="1610049"/>
            <a:ext cx="11003583" cy="1818952"/>
          </a:xfrm>
          <a:prstGeom prst="rect">
            <a:avLst/>
          </a:prstGeom>
        </p:spPr>
        <p:txBody>
          <a:bodyPr wrap="square" lIns="0" tIns="0" rIns="0" bIns="53999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6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02833" y="3429000"/>
            <a:ext cx="11023889" cy="2133600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l">
              <a:spcBef>
                <a:spcPts val="225"/>
              </a:spcBef>
              <a:buNone/>
              <a:defRPr sz="32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28" y="495288"/>
            <a:ext cx="739877" cy="737420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45597" y="642424"/>
            <a:ext cx="4681127" cy="2865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100" b="1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845595" y="928447"/>
            <a:ext cx="4681128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5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75223" y="4227711"/>
            <a:ext cx="1450298" cy="2200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43661" y="6372247"/>
            <a:ext cx="527897" cy="189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5" y="6344447"/>
            <a:ext cx="324001" cy="27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9411705" y="6337253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04138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99082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62823"/>
            <a:ext cx="4945059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23141" y="1610049"/>
            <a:ext cx="11003583" cy="1818952"/>
          </a:xfrm>
          <a:prstGeom prst="rect">
            <a:avLst/>
          </a:prstGeom>
        </p:spPr>
        <p:txBody>
          <a:bodyPr wrap="square" lIns="0" tIns="0" rIns="0" bIns="53999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6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02833" y="3429000"/>
            <a:ext cx="11023889" cy="2133600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l">
              <a:spcBef>
                <a:spcPts val="225"/>
              </a:spcBef>
              <a:buNone/>
              <a:defRPr sz="32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28" y="495288"/>
            <a:ext cx="739877" cy="737420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45597" y="642424"/>
            <a:ext cx="4681127" cy="2865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100" b="1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845595" y="928447"/>
            <a:ext cx="4681128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5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75223" y="4227711"/>
            <a:ext cx="1450298" cy="2200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43661" y="6372247"/>
            <a:ext cx="527897" cy="189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5" y="6344447"/>
            <a:ext cx="324001" cy="27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9411705" y="6337253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5F49C5-4727-AF4F-9291-29A8D46F1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0" y="-26114"/>
            <a:ext cx="12239159" cy="61047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1579" y="2853130"/>
            <a:ext cx="12204000" cy="33759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3">
                  <a:lumMod val="75000"/>
                  <a:alpha val="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9514856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3"/>
            <a:ext cx="12192000" cy="5671435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no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" y="3"/>
            <a:ext cx="10687025" cy="60198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126952" y="326040"/>
            <a:ext cx="10469915" cy="2682077"/>
          </a:xfrm>
          <a:prstGeom prst="rect">
            <a:avLst/>
          </a:prstGeom>
        </p:spPr>
        <p:txBody>
          <a:bodyPr wrap="square" lIns="0" tIns="0" rIns="0" bIns="53999" anchor="b" anchorCtr="0">
            <a:normAutofit/>
          </a:bodyPr>
          <a:lstStyle>
            <a:lvl1pPr marL="0" indent="0" algn="r">
              <a:lnSpc>
                <a:spcPts val="7200"/>
              </a:lnSpc>
              <a:spcBef>
                <a:spcPts val="0"/>
              </a:spcBef>
              <a:buNone/>
              <a:defRPr sz="6600" b="1" i="0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509201" y="3008115"/>
            <a:ext cx="10087665" cy="1009304"/>
          </a:xfrm>
          <a:prstGeom prst="rect">
            <a:avLst/>
          </a:prstGeom>
        </p:spPr>
        <p:txBody>
          <a:bodyPr wrap="square" lIns="0" tIns="53999" rIns="0" bIns="0" anchor="t" anchorCtr="0">
            <a:normAutofit/>
          </a:bodyPr>
          <a:lstStyle>
            <a:lvl1pPr marL="0" indent="0" algn="r">
              <a:spcBef>
                <a:spcPts val="225"/>
              </a:spcBef>
              <a:buNone/>
              <a:defRPr sz="3200" b="0" i="0" spc="-113">
                <a:solidFill>
                  <a:schemeClr val="accent6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6915741" y="4439272"/>
            <a:ext cx="4681127" cy="2865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300" b="1" i="0" spc="-113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6915737" y="4725295"/>
            <a:ext cx="4681128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6999" rIns="0" bIns="0" anchor="t" anchorCtr="0">
            <a:normAutofit/>
          </a:bodyPr>
          <a:lstStyle>
            <a:lvl1pPr marL="0" indent="0" algn="r">
              <a:buNone/>
              <a:defRPr sz="1800" b="0" i="0" spc="-113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37424"/>
            <a:ext cx="4945059" cy="282178"/>
          </a:xfrm>
        </p:spPr>
        <p:txBody>
          <a:bodyPr>
            <a:normAutofit/>
          </a:bodyPr>
          <a:lstStyle>
            <a:lvl1pPr algn="ct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43661" y="6372247"/>
            <a:ext cx="527897" cy="189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5" y="6344447"/>
            <a:ext cx="324001" cy="27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9411705" y="6337253"/>
            <a:ext cx="1469956" cy="21929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4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4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4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156418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24" y="1"/>
            <a:ext cx="10657927" cy="600341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000254" y="594126"/>
            <a:ext cx="9596615" cy="63798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4980"/>
              </a:lnSpc>
              <a:spcBef>
                <a:spcPts val="0"/>
              </a:spcBef>
              <a:buNone/>
              <a:defRPr sz="45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000254" y="1524327"/>
            <a:ext cx="9596615" cy="40382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000" b="0" i="0" spc="-113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2pPr>
            <a:lvl3pPr marL="666717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3pPr>
            <a:lvl4pPr marL="1000075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4pPr>
            <a:lvl5pPr marL="1333434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312024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4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4407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43" y="0"/>
            <a:ext cx="12192000" cy="6858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norm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15991" y="1337875"/>
            <a:ext cx="10159176" cy="4182255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6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83365" y="3618987"/>
            <a:ext cx="1926236" cy="2889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1561" y="-481560"/>
            <a:ext cx="1926236" cy="2889355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6270107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312024"/>
            <a:ext cx="6217891" cy="282178"/>
          </a:xfrm>
        </p:spPr>
        <p:txBody>
          <a:bodyPr>
            <a:normAutofit/>
          </a:bodyPr>
          <a:lstStyle>
            <a:lvl1pPr algn="r">
              <a:defRPr sz="12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23" y="6159889"/>
            <a:ext cx="1557408" cy="555914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4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19540"/>
      </p:ext>
    </p:extLst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9" y="0"/>
            <a:ext cx="12175093" cy="6858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42926" y="594122"/>
            <a:ext cx="9654135" cy="4572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3600" b="1" i="0" spc="-113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42926" y="1059576"/>
            <a:ext cx="9654135" cy="662401"/>
          </a:xfrm>
          <a:prstGeom prst="rect">
            <a:avLst/>
          </a:prstGeom>
        </p:spPr>
        <p:txBody>
          <a:bodyPr lIns="0" tIns="134997" rIns="0" bIns="134997" numCol="1" spcCol="337492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42926" y="1730223"/>
            <a:ext cx="9654135" cy="4572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3600" b="1" i="0" spc="-113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542926" y="2849824"/>
            <a:ext cx="9654135" cy="457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600" b="1" i="0" spc="-113" baseline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42926" y="2187426"/>
            <a:ext cx="9654135" cy="662401"/>
          </a:xfrm>
          <a:prstGeom prst="rect">
            <a:avLst/>
          </a:prstGeom>
        </p:spPr>
        <p:txBody>
          <a:bodyPr lIns="0" tIns="134997" rIns="0" bIns="134997" numCol="1" spcCol="337492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542926" y="3310599"/>
            <a:ext cx="9654135" cy="662401"/>
          </a:xfrm>
          <a:prstGeom prst="rect">
            <a:avLst/>
          </a:prstGeom>
        </p:spPr>
        <p:txBody>
          <a:bodyPr lIns="0" tIns="134997" rIns="0" bIns="134997" numCol="1" spcCol="337492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98246"/>
      </p:ext>
    </p:extLst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13020"/>
            <a:ext cx="10138288" cy="4584694"/>
          </a:xfrm>
          <a:prstGeom prst="rect">
            <a:avLst/>
          </a:prstGeom>
        </p:spPr>
        <p:txBody>
          <a:bodyPr lIns="0" tIns="134997" rIns="0" bIns="0">
            <a:normAutofit/>
          </a:bodyPr>
          <a:lstStyle>
            <a:lvl1pPr marL="296318" indent="-296318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3300" b="1" i="0" spc="-113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2400" b="0" i="0" spc="-113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buClr>
                <a:schemeClr val="accent6"/>
              </a:buClr>
              <a:buSzPct val="85000"/>
              <a:defRPr sz="2300" b="0" i="0" spc="-38" baseline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1" y="254004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1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75246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Content">
  <p:cSld name="Title &amp;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11414248" y="6376245"/>
            <a:ext cx="442392" cy="293117"/>
          </a:xfrm>
          <a:prstGeom prst="rect">
            <a:avLst/>
          </a:prstGeom>
          <a:solidFill>
            <a:srgbClr val="1D2F45">
              <a:alpha val="2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9" name="Google Shape;29;p4"/>
          <p:cNvCxnSpPr/>
          <p:nvPr/>
        </p:nvCxnSpPr>
        <p:spPr>
          <a:xfrm rot="10800000">
            <a:off x="335360" y="6376248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/>
          <p:nvPr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5" name="Google Shape;4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9"/>
            <a:ext cx="12192000" cy="3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67524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701801" y="594122"/>
            <a:ext cx="8813800" cy="5626734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8600" b="1" i="0" spc="-225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290584415"/>
      </p:ext>
    </p:extLst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093" cy="6858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42926" y="381000"/>
            <a:ext cx="9654135" cy="93332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36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42927" y="1314328"/>
            <a:ext cx="10035779" cy="4238247"/>
          </a:xfrm>
          <a:prstGeom prst="rect">
            <a:avLst/>
          </a:prstGeom>
        </p:spPr>
        <p:txBody>
          <a:bodyPr lIns="0" tIns="134997" rIns="0" bIns="134997" numCol="2" spcCol="539987" anchor="t" anchorCtr="0">
            <a:normAutofit/>
          </a:bodyPr>
          <a:lstStyle>
            <a:lvl1pPr marL="0" indent="0" algn="l">
              <a:buNone/>
              <a:defRPr sz="20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5530367" y="3837513"/>
            <a:ext cx="7702200" cy="47471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072825" y="3392508"/>
            <a:ext cx="5495836" cy="139064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3300" b="1" i="1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43369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093" cy="6858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42926" y="381000"/>
            <a:ext cx="9654135" cy="93332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36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42927" y="1314328"/>
            <a:ext cx="10035779" cy="4238247"/>
          </a:xfrm>
          <a:prstGeom prst="rect">
            <a:avLst/>
          </a:prstGeom>
        </p:spPr>
        <p:txBody>
          <a:bodyPr lIns="0" tIns="134997" rIns="0" bIns="134997" numCol="2" spcCol="539987" anchor="t" anchorCtr="0">
            <a:normAutofit/>
          </a:bodyPr>
          <a:lstStyle>
            <a:lvl1pPr marL="0" indent="0" algn="l">
              <a:buNone/>
              <a:defRPr sz="20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689351" y="3830223"/>
            <a:ext cx="7702200" cy="47471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548007" y="3369226"/>
            <a:ext cx="3511471" cy="139064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000" b="1" i="1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71148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88068" y="3"/>
            <a:ext cx="10703933" cy="6029325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2" y="3438526"/>
            <a:ext cx="9666685" cy="2124074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l">
              <a:spcBef>
                <a:spcPts val="225"/>
              </a:spcBef>
              <a:buNone/>
              <a:defRPr sz="3300" b="0" i="0" spc="-113" baseline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533401" y="1534158"/>
            <a:ext cx="9666687" cy="1904368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43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933" y="1240401"/>
            <a:ext cx="894979" cy="89497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42906"/>
      </p:ext>
    </p:extLst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13020"/>
            <a:ext cx="10138288" cy="4584694"/>
          </a:xfrm>
          <a:prstGeom prst="rect">
            <a:avLst/>
          </a:prstGeom>
        </p:spPr>
        <p:txBody>
          <a:bodyPr lIns="0" tIns="134997" rIns="0" bIns="0">
            <a:normAutofit/>
          </a:bodyPr>
          <a:lstStyle>
            <a:lvl1pPr marL="296318" indent="-296318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3000" b="1" i="0" spc="-113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2700" b="0" i="0" spc="-113">
                <a:solidFill>
                  <a:srgbClr val="5B72D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buClr>
                <a:schemeClr val="accent6"/>
              </a:buClr>
              <a:buSzPct val="85000"/>
              <a:defRPr sz="2400" b="0" i="0" spc="-38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1" y="254004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5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47654"/>
      </p:ext>
    </p:extLst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093" cy="6858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13020"/>
            <a:ext cx="10138288" cy="4584694"/>
          </a:xfrm>
          <a:prstGeom prst="rect">
            <a:avLst/>
          </a:prstGeom>
        </p:spPr>
        <p:txBody>
          <a:bodyPr lIns="0" tIns="134997" rIns="0" bIns="0">
            <a:normAutofit/>
          </a:bodyPr>
          <a:lstStyle>
            <a:lvl1pPr marL="296318" indent="-296318">
              <a:lnSpc>
                <a:spcPct val="100000"/>
              </a:lnSpc>
              <a:spcBef>
                <a:spcPts val="9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3300" b="1" i="0" spc="-113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687E6"/>
              </a:buClr>
              <a:buSzPct val="85000"/>
              <a:defRPr sz="3000" b="0" i="0" spc="-113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buClr>
                <a:schemeClr val="accent6"/>
              </a:buClr>
              <a:buSzPct val="85000"/>
              <a:defRPr sz="2400" b="0" i="0" spc="-38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1" y="254004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5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49988"/>
      </p:ext>
    </p:extLst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022095" y="254004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41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1" y="5469040"/>
            <a:ext cx="1111169" cy="1666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6" y="-291929"/>
            <a:ext cx="1111169" cy="1666755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47174"/>
      </p:ext>
    </p:extLst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1" y="5469040"/>
            <a:ext cx="1111169" cy="1666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6" y="-291929"/>
            <a:ext cx="1111169" cy="166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01525"/>
      </p:ext>
    </p:extLst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2865725"/>
            <a:ext cx="12192000" cy="337591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2" y="594123"/>
            <a:ext cx="9666685" cy="3539128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800" b="1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2" y="4133250"/>
            <a:ext cx="5380220" cy="1429350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75" y="2707974"/>
            <a:ext cx="72134" cy="4414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59191117"/>
      </p:ext>
    </p:extLst>
  </p:cSld>
  <p:clrMapOvr>
    <a:masterClrMapping/>
  </p:clrMapOvr>
  <p:transition xmlns:p14="http://schemas.microsoft.com/office/powerpoint/2010/main"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865725"/>
            <a:ext cx="12192000" cy="337591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2" y="594123"/>
            <a:ext cx="9666685" cy="3539128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0800" b="1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3" y="4133250"/>
            <a:ext cx="4952999" cy="1429350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75" y="2707974"/>
            <a:ext cx="72134" cy="4414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5637075" y="5324743"/>
            <a:ext cx="7702200" cy="47471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179533" y="4879738"/>
            <a:ext cx="5796569" cy="139064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3300" b="1" i="1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609285405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Content">
  <p:cSld name="2_Title &amp;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/>
          <p:nvPr/>
        </p:nvSpPr>
        <p:spPr>
          <a:xfrm>
            <a:off x="11414249" y="6376243"/>
            <a:ext cx="442500" cy="293100"/>
          </a:xfrm>
          <a:prstGeom prst="rect">
            <a:avLst/>
          </a:prstGeom>
          <a:solidFill>
            <a:srgbClr val="1D2F45">
              <a:alpha val="2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00" cy="48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dt" idx="10"/>
          </p:nvPr>
        </p:nvSpPr>
        <p:spPr>
          <a:xfrm>
            <a:off x="335361" y="6381328"/>
            <a:ext cx="2844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0" name="Google Shape;50;p5"/>
          <p:cNvCxnSpPr/>
          <p:nvPr/>
        </p:nvCxnSpPr>
        <p:spPr>
          <a:xfrm rot="10800000">
            <a:off x="335440" y="6376231"/>
            <a:ext cx="11521200" cy="5100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737601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4152612" y="0"/>
            <a:ext cx="15114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7920205" y="0"/>
            <a:ext cx="42234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11202275" y="0"/>
            <a:ext cx="9969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5"/>
          <p:cNvSpPr/>
          <p:nvPr/>
        </p:nvSpPr>
        <p:spPr>
          <a:xfrm>
            <a:off x="2543607" y="0"/>
            <a:ext cx="13548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9552385" y="0"/>
            <a:ext cx="17382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6960099" y="0"/>
            <a:ext cx="15237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1701959" y="-2"/>
            <a:ext cx="8415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857971" y="0"/>
            <a:ext cx="8541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3454403" y="0"/>
            <a:ext cx="8541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5663973" y="0"/>
            <a:ext cx="14034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9810659" y="0"/>
            <a:ext cx="2217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-181" y="-2"/>
            <a:ext cx="8583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9"/>
            <a:ext cx="12192003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5"/>
          <p:cNvSpPr txBox="1">
            <a:spLocks noGrp="1"/>
          </p:cNvSpPr>
          <p:nvPr>
            <p:ph type="body" idx="2"/>
          </p:nvPr>
        </p:nvSpPr>
        <p:spPr>
          <a:xfrm>
            <a:off x="3221039" y="192857"/>
            <a:ext cx="86355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6479"/>
            <a:ext cx="12175093" cy="6858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62733" y="1314329"/>
            <a:ext cx="4294683" cy="1815732"/>
          </a:xfrm>
          <a:prstGeom prst="rect">
            <a:avLst/>
          </a:prstGeom>
        </p:spPr>
        <p:txBody>
          <a:bodyPr lIns="0" tIns="134997" rIns="0" bIns="134997" numCol="1" spcCol="539987" anchor="ctr" anchorCtr="0">
            <a:normAutofit/>
          </a:bodyPr>
          <a:lstStyle>
            <a:lvl1pPr marL="0" indent="0" algn="l">
              <a:buNone/>
              <a:defRPr sz="24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921894" y="1984839"/>
            <a:ext cx="7858593" cy="4747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533399" y="1513910"/>
            <a:ext cx="5563199" cy="141657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4100" b="1" i="1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340248" y="4106904"/>
            <a:ext cx="7757411" cy="4747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6096002" y="3635975"/>
            <a:ext cx="5461417" cy="141657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100" b="1" i="1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42925" y="3427938"/>
            <a:ext cx="4448800" cy="1815732"/>
          </a:xfrm>
          <a:prstGeom prst="rect">
            <a:avLst/>
          </a:prstGeom>
        </p:spPr>
        <p:txBody>
          <a:bodyPr lIns="0" tIns="134997" rIns="0" bIns="134997" numCol="1" spcCol="539987" anchor="ctr" anchorCtr="0">
            <a:normAutofit/>
          </a:bodyPr>
          <a:lstStyle>
            <a:lvl1pPr marL="0" indent="0" algn="r">
              <a:buNone/>
              <a:defRPr sz="24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91037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:p15="http://schemas.microsoft.com/office/powerpoint/2012/main" xmlns="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260207"/>
            <a:ext cx="12192000" cy="337591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04193" y="4677833"/>
            <a:ext cx="1750249" cy="2625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6077" y="654161"/>
            <a:ext cx="1355203" cy="1161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083449" y="1190629"/>
            <a:ext cx="10024265" cy="407717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1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077045" y="5263269"/>
            <a:ext cx="6209363" cy="704850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ctr">
              <a:spcBef>
                <a:spcPts val="225"/>
              </a:spcBef>
              <a:buNone/>
              <a:defRPr sz="3500" b="0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3197099595"/>
      </p:ext>
    </p:extLst>
  </p:cSld>
  <p:clrMapOvr>
    <a:masterClrMapping/>
  </p:clrMapOvr>
  <p:transition xmlns:p14="http://schemas.microsoft.com/office/powerpoint/2010/main"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260207"/>
            <a:ext cx="12192000" cy="337591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04193" y="4677833"/>
            <a:ext cx="1750249" cy="2625375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1" y="622300"/>
            <a:ext cx="11239500" cy="57404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220130"/>
      </p:ext>
    </p:extLst>
  </p:cSld>
  <p:clrMapOvr>
    <a:masterClrMapping/>
  </p:clrMapOvr>
  <p:transition xmlns:p14="http://schemas.microsoft.com/office/powerpoint/2010/main"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3285608"/>
            <a:ext cx="12222900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1901"/>
            <a:ext cx="12222900" cy="6885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1" y="622300"/>
            <a:ext cx="11239500" cy="57404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013483"/>
      </p:ext>
    </p:extLst>
  </p:cSld>
  <p:clrMapOvr>
    <a:masterClrMapping/>
  </p:clrMapOvr>
  <p:transition xmlns:p14="http://schemas.microsoft.com/office/powerpoint/2010/main"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260207"/>
            <a:ext cx="12192000" cy="337591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15451" y="4681451"/>
            <a:ext cx="1751400" cy="26271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1" y="622300"/>
            <a:ext cx="11239500" cy="57404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7946352"/>
      </p:ext>
    </p:extLst>
  </p:cSld>
  <p:clrMapOvr>
    <a:masterClrMapping/>
  </p:clrMapOvr>
  <p:transition xmlns:p14="http://schemas.microsoft.com/office/powerpoint/2010/main"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260207"/>
            <a:ext cx="12192000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" y="0"/>
            <a:ext cx="12184591" cy="6858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959103" y="558801"/>
            <a:ext cx="6273800" cy="57404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7142700"/>
      </p:ext>
    </p:extLst>
  </p:cSld>
  <p:clrMapOvr>
    <a:masterClrMapping/>
  </p:clrMapOvr>
  <p:transition xmlns:p14="http://schemas.microsoft.com/office/powerpoint/2010/main"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" y="0"/>
            <a:ext cx="12184603" cy="6858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857502" y="558801"/>
            <a:ext cx="6477001" cy="57404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b="0" i="0" spc="-338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09480"/>
      </p:ext>
    </p:extLst>
  </p:cSld>
  <p:clrMapOvr>
    <a:masterClrMapping/>
  </p:clrMapOvr>
  <p:transition xmlns:p14="http://schemas.microsoft.com/office/powerpoint/2010/main"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260207"/>
            <a:ext cx="12192000" cy="337591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" y="0"/>
            <a:ext cx="12184601" cy="6858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0653" y="958852"/>
            <a:ext cx="6870700" cy="49403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0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8332613"/>
      </p:ext>
    </p:extLst>
  </p:cSld>
  <p:clrMapOvr>
    <a:masterClrMapping/>
  </p:clrMapOvr>
  <p:transition xmlns:p14="http://schemas.microsoft.com/office/powerpoint/2010/main"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3260207"/>
            <a:ext cx="12192000" cy="337591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27066" y="611929"/>
            <a:ext cx="759501" cy="650663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49295" y="717154"/>
            <a:ext cx="7865699" cy="407717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6000" b="1" i="0" spc="-338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8993313" y="3429003"/>
            <a:ext cx="2888363" cy="65421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 i="1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673005" y="-310662"/>
            <a:ext cx="1211692" cy="1817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07305" y="4519401"/>
            <a:ext cx="1211692" cy="181753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270107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377" y="6147988"/>
            <a:ext cx="878897" cy="6102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312024"/>
            <a:ext cx="6217891" cy="282178"/>
          </a:xfrm>
        </p:spPr>
        <p:txBody>
          <a:bodyPr>
            <a:normAutofit/>
          </a:bodyPr>
          <a:lstStyle>
            <a:lvl1pPr algn="r">
              <a:defRPr sz="12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4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33994"/>
      </p:ext>
    </p:extLst>
  </p:cSld>
  <p:clrMapOvr>
    <a:masterClrMapping/>
  </p:clrMapOvr>
  <p:transition xmlns:p14="http://schemas.microsoft.com/office/powerpoint/2010/main"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3260207"/>
            <a:ext cx="12192000" cy="337591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07305" y="4519401"/>
            <a:ext cx="1211692" cy="181753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270107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677387" y="-314646"/>
            <a:ext cx="1211692" cy="1817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1176" y="800720"/>
            <a:ext cx="1166105" cy="999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57945" y="936172"/>
            <a:ext cx="796427" cy="682297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286553" y="1199971"/>
            <a:ext cx="4166017" cy="2943873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27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6705497" y="1199971"/>
            <a:ext cx="4166017" cy="2943873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700" b="1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7095786" y="4143843"/>
            <a:ext cx="2790585" cy="457201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1" spc="-113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38115" y="4143843"/>
            <a:ext cx="2768187" cy="457201"/>
          </a:xfrm>
          <a:prstGeom prst="rect">
            <a:avLst/>
          </a:prstGeom>
        </p:spPr>
        <p:txBody>
          <a:bodyPr wrap="square" lIns="0" tIns="134997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0" i="1" spc="-113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312024"/>
            <a:ext cx="6217891" cy="282178"/>
          </a:xfrm>
        </p:spPr>
        <p:txBody>
          <a:bodyPr>
            <a:normAutofit/>
          </a:bodyPr>
          <a:lstStyle>
            <a:lvl1pPr algn="r">
              <a:defRPr sz="12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4285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7"/>
          <p:cNvGrpSpPr/>
          <p:nvPr/>
        </p:nvGrpSpPr>
        <p:grpSpPr>
          <a:xfrm>
            <a:off x="4192277" y="4365104"/>
            <a:ext cx="3956040" cy="633228"/>
            <a:chOff x="4269008" y="5638956"/>
            <a:chExt cx="3956040" cy="633228"/>
          </a:xfrm>
        </p:grpSpPr>
        <p:pic>
          <p:nvPicPr>
            <p:cNvPr id="93" name="Google Shape;93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69008" y="5666091"/>
              <a:ext cx="630033" cy="578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43505" y="5638956"/>
              <a:ext cx="658903" cy="6332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7"/>
            <p:cNvSpPr txBox="1"/>
            <p:nvPr/>
          </p:nvSpPr>
          <p:spPr>
            <a:xfrm>
              <a:off x="4759216" y="5755515"/>
              <a:ext cx="1552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1C3046"/>
                  </a:solidFill>
                  <a:latin typeface="Calibri"/>
                  <a:ea typeface="Calibri"/>
                  <a:cs typeface="Calibri"/>
                  <a:sym typeface="Calibri"/>
                </a:rPr>
                <a:t>eosc-hub.eu</a:t>
              </a:r>
              <a:endParaRPr/>
            </a:p>
          </p:txBody>
        </p:sp>
        <p:sp>
          <p:nvSpPr>
            <p:cNvPr id="96" name="Google Shape;96;p7"/>
            <p:cNvSpPr txBox="1"/>
            <p:nvPr/>
          </p:nvSpPr>
          <p:spPr>
            <a:xfrm>
              <a:off x="6600056" y="5755515"/>
              <a:ext cx="162499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1C3046"/>
                  </a:solidFill>
                  <a:latin typeface="Calibri"/>
                  <a:ea typeface="Calibri"/>
                  <a:cs typeface="Calibri"/>
                  <a:sym typeface="Calibri"/>
                </a:rPr>
                <a:t>@EOSC_eu</a:t>
              </a:r>
              <a:endParaRPr sz="2000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7" name="Google Shape;9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7818" y="1643592"/>
            <a:ext cx="1784961" cy="22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7"/>
          <p:cNvSpPr txBox="1"/>
          <p:nvPr/>
        </p:nvSpPr>
        <p:spPr>
          <a:xfrm>
            <a:off x="1116253" y="1902604"/>
            <a:ext cx="412845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rPr>
              <a:t>for your attention! </a:t>
            </a:r>
            <a:endParaRPr/>
          </a:p>
        </p:txBody>
      </p:sp>
      <p:sp>
        <p:nvSpPr>
          <p:cNvPr id="99" name="Google Shape;99;p7"/>
          <p:cNvSpPr txBox="1"/>
          <p:nvPr/>
        </p:nvSpPr>
        <p:spPr>
          <a:xfrm>
            <a:off x="1103445" y="3076447"/>
            <a:ext cx="38884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4400" dirty="0"/>
          </a:p>
        </p:txBody>
      </p:sp>
      <p:cxnSp>
        <p:nvCxnSpPr>
          <p:cNvPr id="100" name="Google Shape;100;p7"/>
          <p:cNvCxnSpPr/>
          <p:nvPr/>
        </p:nvCxnSpPr>
        <p:spPr>
          <a:xfrm>
            <a:off x="1199457" y="3084480"/>
            <a:ext cx="2112235" cy="0"/>
          </a:xfrm>
          <a:prstGeom prst="straightConnector1">
            <a:avLst/>
          </a:prstGeom>
          <a:noFill/>
          <a:ln w="254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1" name="Google Shape;101;p7"/>
          <p:cNvGrpSpPr/>
          <p:nvPr/>
        </p:nvGrpSpPr>
        <p:grpSpPr>
          <a:xfrm>
            <a:off x="935074" y="5956688"/>
            <a:ext cx="10470447" cy="400110"/>
            <a:chOff x="899592" y="6271590"/>
            <a:chExt cx="7705726" cy="294461"/>
          </a:xfrm>
        </p:grpSpPr>
        <p:pic>
          <p:nvPicPr>
            <p:cNvPr id="102" name="Google Shape;102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92" y="6271590"/>
              <a:ext cx="842697" cy="294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13045" y="6349354"/>
              <a:ext cx="6792273" cy="2166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3732838" y="2516359"/>
            <a:ext cx="1096156" cy="191409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3722387" y="3934412"/>
            <a:ext cx="1400216" cy="493121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33401" y="4089712"/>
            <a:ext cx="3008027" cy="1472891"/>
          </a:xfrm>
          <a:prstGeom prst="rect">
            <a:avLst/>
          </a:prstGeom>
        </p:spPr>
        <p:txBody>
          <a:bodyPr lIns="0" tIns="53999" rIns="0" bIns="0" numCol="1" spcCol="539987" anchor="t" anchorCtr="0">
            <a:normAutofit/>
          </a:bodyPr>
          <a:lstStyle>
            <a:lvl1pPr marL="0" indent="0" algn="r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549803" y="3889291"/>
            <a:ext cx="3008027" cy="1523897"/>
          </a:xfrm>
          <a:prstGeom prst="rect">
            <a:avLst/>
          </a:prstGeom>
        </p:spPr>
        <p:txBody>
          <a:bodyPr lIns="0" tIns="53999" rIns="0" bIns="0" numCol="1" spcCol="539987" anchor="t" anchorCtr="0">
            <a:normAutofit/>
          </a:bodyPr>
          <a:lstStyle>
            <a:lvl1pPr marL="0" indent="0" algn="l">
              <a:buNone/>
              <a:defRPr sz="20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549803" y="1641392"/>
            <a:ext cx="3008027" cy="1419497"/>
          </a:xfrm>
          <a:prstGeom prst="rect">
            <a:avLst/>
          </a:prstGeom>
        </p:spPr>
        <p:txBody>
          <a:bodyPr lIns="0" tIns="53999" rIns="0" bIns="0" numCol="1" spcCol="539987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6988137" y="2258938"/>
            <a:ext cx="1317667" cy="706244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540003" y="1184189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1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533401" y="1641392"/>
            <a:ext cx="3008027" cy="1419497"/>
          </a:xfrm>
          <a:prstGeom prst="rect">
            <a:avLst/>
          </a:prstGeom>
        </p:spPr>
        <p:txBody>
          <a:bodyPr lIns="0" tIns="53999" rIns="0" bIns="0" numCol="1" spcCol="539987" anchor="t" anchorCtr="0">
            <a:normAutofit/>
          </a:bodyPr>
          <a:lstStyle>
            <a:lvl1pPr marL="0" indent="0" algn="r">
              <a:buNone/>
              <a:defRPr sz="2100" b="0" i="0" spc="-113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540003" y="3632510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100" b="1" i="0" spc="-113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8549803" y="1184189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100" b="1" i="0" spc="-113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7360607" y="4305940"/>
            <a:ext cx="945197" cy="304163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8549803" y="3432089"/>
            <a:ext cx="3008027" cy="4572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1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904" y="2026274"/>
            <a:ext cx="2443859" cy="2786856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306507"/>
            <a:ext cx="11024428" cy="788868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100" b="1" i="0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6" y="-291929"/>
            <a:ext cx="1111169" cy="16667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1" y="5469040"/>
            <a:ext cx="1111169" cy="1666755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78526"/>
      </p:ext>
    </p:extLst>
  </p:cSld>
  <p:clrMapOvr>
    <a:masterClrMapping/>
  </p:clrMapOvr>
  <p:transition xmlns:p14="http://schemas.microsoft.com/office/powerpoint/2010/main"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90" y="4"/>
            <a:ext cx="3471313" cy="6866333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414067"/>
            <a:ext cx="7658100" cy="681311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100" b="1" i="0" spc="-225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75" y="2707974"/>
            <a:ext cx="72134" cy="4414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720688" y="3260206"/>
            <a:ext cx="3517349" cy="337591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33402" y="1625437"/>
            <a:ext cx="3638551" cy="1524000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4552950" y="1625437"/>
            <a:ext cx="3638551" cy="1524000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33402" y="1424976"/>
            <a:ext cx="3638551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4552953" y="1424976"/>
            <a:ext cx="3638551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533402" y="3297119"/>
            <a:ext cx="3638551" cy="3375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4552953" y="3297119"/>
            <a:ext cx="3638551" cy="337591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33402" y="3495809"/>
            <a:ext cx="3638551" cy="1524000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52950" y="3495809"/>
            <a:ext cx="3638551" cy="1524000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l">
              <a:buNone/>
              <a:defRPr sz="21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517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51721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3028"/>
      </p:ext>
    </p:extLst>
  </p:cSld>
  <p:clrMapOvr>
    <a:masterClrMapping/>
  </p:clrMapOvr>
  <p:transition xmlns:p14="http://schemas.microsoft.com/office/powerpoint/2010/main"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266703"/>
            <a:ext cx="11119679" cy="82867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1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75" y="2707974"/>
            <a:ext cx="72134" cy="4414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533401" y="1349006"/>
            <a:ext cx="3399099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396452" y="1349006"/>
            <a:ext cx="3399099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259501" y="1349006"/>
            <a:ext cx="3399099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533401" y="5113142"/>
            <a:ext cx="3399099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4396452" y="5112659"/>
            <a:ext cx="3399099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259501" y="5112658"/>
            <a:ext cx="3399099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33401" y="2422004"/>
            <a:ext cx="3399099" cy="265415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ctr">
              <a:buNone/>
              <a:defRPr sz="18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533401" y="1823150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4396449" y="2422004"/>
            <a:ext cx="3399099" cy="265415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ctr">
              <a:buNone/>
              <a:defRPr sz="18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4396452" y="1823150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259501" y="2422004"/>
            <a:ext cx="3399099" cy="265415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ctr">
              <a:buNone/>
              <a:defRPr sz="18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259503" y="1823150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6" y="-291929"/>
            <a:ext cx="1111169" cy="16667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1" y="5469040"/>
            <a:ext cx="1111169" cy="1666755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9468"/>
      </p:ext>
    </p:extLst>
  </p:cSld>
  <p:clrMapOvr>
    <a:masterClrMapping/>
  </p:clrMapOvr>
  <p:transition xmlns:p14="http://schemas.microsoft.com/office/powerpoint/2010/main"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266703"/>
            <a:ext cx="11119679" cy="82867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1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</a:t>
            </a:r>
            <a:r>
              <a:rPr lang="en-US" dirty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75" y="2707974"/>
            <a:ext cx="72134" cy="4414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533400" y="1349005"/>
            <a:ext cx="5400000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6265907" y="1349006"/>
            <a:ext cx="5400000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33400" y="5112658"/>
            <a:ext cx="5400000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6265907" y="5112658"/>
            <a:ext cx="5400000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33400" y="2422004"/>
            <a:ext cx="5400000" cy="265415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ctr">
              <a:buNone/>
              <a:defRPr sz="18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33399" y="1823149"/>
            <a:ext cx="5400000" cy="50125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6265908" y="2422004"/>
            <a:ext cx="5400000" cy="265415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ctr">
              <a:buNone/>
              <a:defRPr sz="18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6265907" y="1823150"/>
            <a:ext cx="5400000" cy="50125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6" y="-291929"/>
            <a:ext cx="1111169" cy="16667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1" y="5469040"/>
            <a:ext cx="1111169" cy="1666755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48126"/>
      </p:ext>
    </p:extLst>
  </p:cSld>
  <p:clrMapOvr>
    <a:masterClrMapping/>
  </p:clrMapOvr>
  <p:transition xmlns:p14="http://schemas.microsoft.com/office/powerpoint/2010/main"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2082" y="266703"/>
            <a:ext cx="11119679" cy="82867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1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75" y="2707974"/>
            <a:ext cx="72134" cy="4414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533401" y="1218789"/>
            <a:ext cx="3399099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396452" y="1218789"/>
            <a:ext cx="3399099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259501" y="1218789"/>
            <a:ext cx="3399099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33401" y="1943562"/>
            <a:ext cx="3399099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533401" y="1455082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4396452" y="1943562"/>
            <a:ext cx="3399099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4396452" y="1455082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253979" y="1943562"/>
            <a:ext cx="3399099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253981" y="1455082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3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533401" y="3530072"/>
            <a:ext cx="3399099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4396452" y="3530072"/>
            <a:ext cx="3399099" cy="337591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8259501" y="3530073"/>
            <a:ext cx="3399099" cy="337591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533401" y="4254845"/>
            <a:ext cx="3399099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33401" y="3766365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4396452" y="4254845"/>
            <a:ext cx="3399099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4396452" y="3766365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8253979" y="4254845"/>
            <a:ext cx="3399099" cy="1310093"/>
          </a:xfrm>
          <a:prstGeom prst="rect">
            <a:avLst/>
          </a:prstGeom>
        </p:spPr>
        <p:txBody>
          <a:bodyPr lIns="80998" tIns="80998" rIns="80998" bIns="26999" numCol="1" spcCol="539987" anchor="t" anchorCtr="0">
            <a:normAutofit/>
          </a:bodyPr>
          <a:lstStyle>
            <a:lvl1pPr marL="0" indent="0" algn="ctr">
              <a:buNone/>
              <a:defRPr sz="1700" b="0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8253981" y="3766365"/>
            <a:ext cx="3399099" cy="501252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000" b="1" i="0" spc="-113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6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1" y="5469040"/>
            <a:ext cx="1111169" cy="16667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6" y="-291929"/>
            <a:ext cx="1111169" cy="1666755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32882"/>
      </p:ext>
    </p:extLst>
  </p:cSld>
  <p:clrMapOvr>
    <a:masterClrMapping/>
  </p:clrMapOvr>
  <p:transition xmlns:p14="http://schemas.microsoft.com/office/powerpoint/2010/main"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211367" y="1260338"/>
            <a:ext cx="1777253" cy="177986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930306" y="3231852"/>
            <a:ext cx="2339367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918332" y="3614130"/>
            <a:ext cx="2369483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3569641" y="3231852"/>
            <a:ext cx="2375648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575807" y="3614130"/>
            <a:ext cx="2369483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248311" y="3231852"/>
            <a:ext cx="2375648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6254477" y="3614130"/>
            <a:ext cx="2369483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8882207" y="3231852"/>
            <a:ext cx="2375648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888372" y="3614130"/>
            <a:ext cx="2369483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868840" y="1260338"/>
            <a:ext cx="1777253" cy="177986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7512" y="1260338"/>
            <a:ext cx="1777253" cy="177986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9181406" y="1260338"/>
            <a:ext cx="1777253" cy="177986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2" y="431803"/>
            <a:ext cx="11064433" cy="66357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1" y="5469040"/>
            <a:ext cx="1111169" cy="16667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6" y="-291929"/>
            <a:ext cx="1111169" cy="1666755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312024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4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52761"/>
      </p:ext>
    </p:extLst>
  </p:cSld>
  <p:clrMapOvr>
    <a:masterClrMapping/>
  </p:clrMapOvr>
  <p:transition xmlns:p14="http://schemas.microsoft.com/office/powerpoint/2010/main"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314113" y="1447106"/>
            <a:ext cx="1914183" cy="1917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624976" y="3478029"/>
            <a:ext cx="3294000" cy="38061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18989" y="3860305"/>
            <a:ext cx="3294000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513868" y="3478029"/>
            <a:ext cx="3294000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513868" y="3860305"/>
            <a:ext cx="3294000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43749" y="3478029"/>
            <a:ext cx="3294000" cy="38227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43749" y="3860305"/>
            <a:ext cx="3294000" cy="1948473"/>
          </a:xfrm>
          <a:prstGeom prst="rect">
            <a:avLst/>
          </a:prstGeom>
        </p:spPr>
        <p:txBody>
          <a:bodyPr lIns="0" tIns="53999" rIns="0" bIns="0" numCol="1" spcCol="337492" anchor="t" anchorCtr="0">
            <a:normAutofit/>
          </a:bodyPr>
          <a:lstStyle>
            <a:lvl1pPr marL="0" indent="0" algn="ctr">
              <a:buNone/>
              <a:defRPr sz="1800" b="0" i="0" spc="-38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03778" y="1447106"/>
            <a:ext cx="1914183" cy="1917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9033658" y="1447106"/>
            <a:ext cx="1914183" cy="1917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2" y="431803"/>
            <a:ext cx="11064433" cy="66357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dirty="0"/>
              <a:t>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1" y="5469040"/>
            <a:ext cx="1111169" cy="16667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6" y="-291929"/>
            <a:ext cx="1111169" cy="1666755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312024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4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11529"/>
      </p:ext>
    </p:extLst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04911" y="1401791"/>
            <a:ext cx="1494764" cy="1496963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13812" y="3081760"/>
            <a:ext cx="1876965" cy="2133600"/>
          </a:xfrm>
          <a:prstGeom prst="rect">
            <a:avLst/>
          </a:prstGeom>
        </p:spPr>
        <p:txBody>
          <a:bodyPr lIns="0" tIns="0" rIns="0" bIns="0" numCol="1" spcCol="337492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75"/>
              </a:spcBef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2" y="339853"/>
            <a:ext cx="11064433" cy="75552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5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1" y="5469040"/>
            <a:ext cx="1111169" cy="16667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6" y="-291929"/>
            <a:ext cx="1111169" cy="1666755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022741" y="1401791"/>
            <a:ext cx="1494764" cy="1496963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5340461" y="1401791"/>
            <a:ext cx="1494764" cy="1496963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7662575" y="1401791"/>
            <a:ext cx="1494764" cy="1496963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9976010" y="1401791"/>
            <a:ext cx="1439519" cy="1496963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831642" y="3081760"/>
            <a:ext cx="1876965" cy="2133600"/>
          </a:xfrm>
          <a:prstGeom prst="rect">
            <a:avLst/>
          </a:prstGeom>
        </p:spPr>
        <p:txBody>
          <a:bodyPr lIns="0" tIns="0" rIns="0" bIns="0" numCol="1" spcCol="337492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75"/>
              </a:spcBef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5158154" y="3081760"/>
            <a:ext cx="1876965" cy="2133600"/>
          </a:xfrm>
          <a:prstGeom prst="rect">
            <a:avLst/>
          </a:prstGeom>
        </p:spPr>
        <p:txBody>
          <a:bodyPr lIns="0" tIns="0" rIns="0" bIns="0" numCol="1" spcCol="337492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75"/>
              </a:spcBef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7475984" y="3081760"/>
            <a:ext cx="1876965" cy="2133600"/>
          </a:xfrm>
          <a:prstGeom prst="rect">
            <a:avLst/>
          </a:prstGeom>
        </p:spPr>
        <p:txBody>
          <a:bodyPr lIns="0" tIns="0" rIns="0" bIns="0" numCol="1" spcCol="337492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75"/>
              </a:spcBef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93814" y="3081760"/>
            <a:ext cx="1876965" cy="2133600"/>
          </a:xfrm>
          <a:prstGeom prst="rect">
            <a:avLst/>
          </a:prstGeom>
        </p:spPr>
        <p:txBody>
          <a:bodyPr lIns="0" tIns="0" rIns="0" bIns="0" numCol="1" spcCol="337492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675"/>
              </a:spcBef>
              <a:buNone/>
              <a:defRPr sz="2100" b="0" i="0" spc="-38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612985" y="3003635"/>
            <a:ext cx="0" cy="2246453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4930816" y="3003635"/>
            <a:ext cx="0" cy="2246453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7248647" y="3003635"/>
            <a:ext cx="0" cy="2246453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9583839" y="3003635"/>
            <a:ext cx="0" cy="2246453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1507"/>
      </p:ext>
    </p:extLst>
  </p:cSld>
  <p:clrMapOvr>
    <a:masterClrMapping/>
  </p:clrMapOvr>
  <p:transition xmlns:p14="http://schemas.microsoft.com/office/powerpoint/2010/main"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3260207"/>
            <a:ext cx="12192000" cy="337591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56061" y="1414309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736203" y="1434302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736205" y="1745728"/>
            <a:ext cx="3984585" cy="852956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2" y="393703"/>
            <a:ext cx="10727327" cy="701675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300" b="1" i="0" spc="-113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6270107"/>
            <a:ext cx="12192000" cy="33759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56061" y="2917618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1736203" y="2937610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736205" y="3249037"/>
            <a:ext cx="3984585" cy="823881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56061" y="4400933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736203" y="4420926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736205" y="4732354"/>
            <a:ext cx="3984585" cy="830249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096002" y="1414309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276144" y="1434302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1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7276145" y="1745728"/>
            <a:ext cx="3984585" cy="852956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6096002" y="2917618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7276144" y="2937610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7276145" y="3249037"/>
            <a:ext cx="3984585" cy="823881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6096002" y="4400933"/>
            <a:ext cx="1021268" cy="102277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7276144" y="4420926"/>
            <a:ext cx="3984584" cy="3114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2400" b="1" i="0" spc="-113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7276145" y="4732354"/>
            <a:ext cx="3984585" cy="821141"/>
          </a:xfrm>
          <a:prstGeom prst="rect">
            <a:avLst/>
          </a:prstGeom>
        </p:spPr>
        <p:txBody>
          <a:bodyPr lIns="0" tIns="80998" rIns="0" bIns="0" numCol="1" spcCol="337492" anchor="t" anchorCtr="0">
            <a:normAutofit/>
          </a:bodyPr>
          <a:lstStyle>
            <a:lvl1pPr marL="0" indent="0" algn="l">
              <a:buNone/>
              <a:defRPr sz="1800" b="0" i="0" spc="-38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5539" y="-325538"/>
            <a:ext cx="1302152" cy="1953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32071" y="4368552"/>
            <a:ext cx="1327944" cy="1991916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15253"/>
      </p:ext>
    </p:extLst>
  </p:cSld>
  <p:clrMapOvr>
    <a:masterClrMapping/>
  </p:clrMapOvr>
  <p:transition xmlns:p14="http://schemas.microsoft.com/office/powerpoint/2010/main"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3" y="594124"/>
            <a:ext cx="4901787" cy="192422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 i="0" spc="-338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42925" y="2518348"/>
            <a:ext cx="4594955" cy="3044252"/>
          </a:xfrm>
          <a:prstGeom prst="rect">
            <a:avLst/>
          </a:prstGeom>
        </p:spPr>
        <p:txBody>
          <a:bodyPr lIns="0" tIns="134997" rIns="0" bIns="134997" numCol="1" spcCol="539987" anchor="t" anchorCtr="0">
            <a:normAutofit/>
          </a:bodyPr>
          <a:lstStyle>
            <a:lvl1pPr marL="0" indent="0" algn="l">
              <a:buNone/>
              <a:defRPr sz="2400" b="0" i="0" spc="-113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096000" y="594126"/>
            <a:ext cx="6096000" cy="555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1" y="5469040"/>
            <a:ext cx="1111169" cy="16667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6" y="-291929"/>
            <a:ext cx="1111169" cy="1666755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48641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_Slide_2">
  <p:cSld name="1_Content_Slide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/>
          <p:nvPr/>
        </p:nvSpPr>
        <p:spPr>
          <a:xfrm>
            <a:off x="11414249" y="6376243"/>
            <a:ext cx="442500" cy="293100"/>
          </a:xfrm>
          <a:prstGeom prst="rect">
            <a:avLst/>
          </a:prstGeom>
          <a:solidFill>
            <a:srgbClr val="1D2F45">
              <a:alpha val="2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0"/>
          <p:cNvSpPr/>
          <p:nvPr/>
        </p:nvSpPr>
        <p:spPr>
          <a:xfrm>
            <a:off x="4152612" y="0"/>
            <a:ext cx="15114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7920205" y="0"/>
            <a:ext cx="42234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11202275" y="0"/>
            <a:ext cx="9969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0"/>
          <p:cNvSpPr/>
          <p:nvPr/>
        </p:nvSpPr>
        <p:spPr>
          <a:xfrm>
            <a:off x="2543607" y="0"/>
            <a:ext cx="13548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0"/>
          <p:cNvSpPr/>
          <p:nvPr/>
        </p:nvSpPr>
        <p:spPr>
          <a:xfrm>
            <a:off x="9552385" y="0"/>
            <a:ext cx="17382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6960099" y="0"/>
            <a:ext cx="15237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/>
          <p:nvPr/>
        </p:nvSpPr>
        <p:spPr>
          <a:xfrm>
            <a:off x="1701959" y="-2"/>
            <a:ext cx="8415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0"/>
          <p:cNvSpPr/>
          <p:nvPr/>
        </p:nvSpPr>
        <p:spPr>
          <a:xfrm>
            <a:off x="857971" y="0"/>
            <a:ext cx="8541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0"/>
          <p:cNvSpPr/>
          <p:nvPr/>
        </p:nvSpPr>
        <p:spPr>
          <a:xfrm>
            <a:off x="3454403" y="0"/>
            <a:ext cx="8541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0"/>
          <p:cNvSpPr/>
          <p:nvPr/>
        </p:nvSpPr>
        <p:spPr>
          <a:xfrm>
            <a:off x="5663973" y="0"/>
            <a:ext cx="14034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0"/>
          <p:cNvSpPr/>
          <p:nvPr/>
        </p:nvSpPr>
        <p:spPr>
          <a:xfrm>
            <a:off x="9810659" y="0"/>
            <a:ext cx="2217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0"/>
          <p:cNvSpPr/>
          <p:nvPr/>
        </p:nvSpPr>
        <p:spPr>
          <a:xfrm>
            <a:off x="-181" y="-2"/>
            <a:ext cx="8583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0"/>
          <p:cNvSpPr txBox="1">
            <a:spLocks noGrp="1"/>
          </p:cNvSpPr>
          <p:nvPr>
            <p:ph type="dt" idx="10"/>
          </p:nvPr>
        </p:nvSpPr>
        <p:spPr>
          <a:xfrm>
            <a:off x="335361" y="6381328"/>
            <a:ext cx="2844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6" name="Google Shape;146;p10"/>
          <p:cNvCxnSpPr/>
          <p:nvPr/>
        </p:nvCxnSpPr>
        <p:spPr>
          <a:xfrm rot="10800000">
            <a:off x="335440" y="6376231"/>
            <a:ext cx="11521200" cy="5100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10"/>
          <p:cNvSpPr txBox="1">
            <a:spLocks noGrp="1"/>
          </p:cNvSpPr>
          <p:nvPr>
            <p:ph type="sldNum" idx="12"/>
          </p:nvPr>
        </p:nvSpPr>
        <p:spPr>
          <a:xfrm>
            <a:off x="8737601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8" name="Google Shape;14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9"/>
            <a:ext cx="12192003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"/>
          <p:cNvSpPr txBox="1">
            <a:spLocks noGrp="1"/>
          </p:cNvSpPr>
          <p:nvPr>
            <p:ph type="body" idx="1"/>
          </p:nvPr>
        </p:nvSpPr>
        <p:spPr>
          <a:xfrm>
            <a:off x="287355" y="1340771"/>
            <a:ext cx="5664600" cy="47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10"/>
          <p:cNvSpPr txBox="1">
            <a:spLocks noGrp="1"/>
          </p:cNvSpPr>
          <p:nvPr>
            <p:ph type="body" idx="2"/>
          </p:nvPr>
        </p:nvSpPr>
        <p:spPr>
          <a:xfrm>
            <a:off x="3221039" y="192857"/>
            <a:ext cx="86355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body" idx="3"/>
          </p:nvPr>
        </p:nvSpPr>
        <p:spPr>
          <a:xfrm>
            <a:off x="6168008" y="1340771"/>
            <a:ext cx="5664600" cy="47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096000" y="594126"/>
            <a:ext cx="6096000" cy="555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3" y="594124"/>
            <a:ext cx="4901787" cy="192422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 i="0" spc="-338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42925" y="2518348"/>
            <a:ext cx="4594955" cy="3044252"/>
          </a:xfrm>
          <a:prstGeom prst="rect">
            <a:avLst/>
          </a:prstGeom>
        </p:spPr>
        <p:txBody>
          <a:bodyPr lIns="0" tIns="134997" rIns="0" bIns="134997" numCol="1" spcCol="539987" anchor="t" anchorCtr="0">
            <a:normAutofit/>
          </a:bodyPr>
          <a:lstStyle>
            <a:lvl1pPr marL="0" indent="0" algn="l">
              <a:buNone/>
              <a:defRPr sz="2400" b="0" i="0" spc="-113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0366480" y="-375221"/>
            <a:ext cx="1450298" cy="2200743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6691377" y="4892965"/>
            <a:ext cx="6726599" cy="47471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95281" y="4621773"/>
            <a:ext cx="4766873" cy="9375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300" b="1" i="1" spc="-225" baseline="0">
                <a:solidFill>
                  <a:schemeClr val="accent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6" y="-291929"/>
            <a:ext cx="1111169" cy="16667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41" y="5469040"/>
            <a:ext cx="1111169" cy="1666755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9" y="6413622"/>
            <a:ext cx="6217891" cy="282178"/>
          </a:xfr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2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70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41892"/>
      </p:ext>
    </p:extLst>
  </p:cSld>
  <p:clrMapOvr>
    <a:masterClrMapping/>
  </p:clrMapOvr>
  <p:transition xmlns:p14="http://schemas.microsoft.com/office/powerpoint/2010/main"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216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495551" y="2074761"/>
            <a:ext cx="7267095" cy="26279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normAutofit/>
          </a:bodyPr>
          <a:lstStyle/>
          <a:p>
            <a:pPr marL="0" marR="0" indent="0" algn="ctr" defTabSz="4107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800" b="1" i="0" u="none" strike="noStrike" cap="none" spc="-225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Thank </a:t>
            </a:r>
            <a:r>
              <a:rPr kumimoji="0" lang="en-US" sz="9800" b="1" i="0" u="none" strike="noStrike" cap="none" spc="-225" normalizeH="0" baseline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you!</a:t>
            </a:r>
            <a:endParaRPr kumimoji="0" lang="en-US" sz="9800" b="1" i="0" u="none" strike="noStrike" cap="none" spc="-225" normalizeH="0" baseline="0" dirty="0">
              <a:ln>
                <a:noFill/>
              </a:ln>
              <a:solidFill>
                <a:srgbClr val="5AC3F0"/>
              </a:solidFill>
              <a:effectLst/>
              <a:uFillTx/>
              <a:latin typeface="Open Sans Semibold" charset="0"/>
              <a:ea typeface="Open Sans Semibold" charset="0"/>
              <a:cs typeface="Open Sans Semibold" charset="0"/>
              <a:sym typeface="Helvetica Light"/>
            </a:endParaRP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132046" y="4598234"/>
            <a:ext cx="5926231" cy="3909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3000" b="1" i="0" spc="-113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132046" y="4989230"/>
            <a:ext cx="5926231" cy="11380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80998" rIns="0" bIns="0" anchor="t" anchorCtr="1">
            <a:normAutofit/>
          </a:bodyPr>
          <a:lstStyle>
            <a:lvl1pPr marL="0" indent="0" algn="ctr">
              <a:buNone/>
              <a:defRPr sz="2400" b="0" i="0" spc="-113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33359" indent="0" algn="l">
              <a:buFont typeface="Arial" charset="0"/>
              <a:buNone/>
              <a:defRPr sz="14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075" y="6278696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55771"/>
      </p:ext>
    </p:extLst>
  </p:cSld>
  <p:clrMapOvr>
    <a:masterClrMapping/>
  </p:clrMapOvr>
  <p:transition xmlns:p14="http://schemas.microsoft.com/office/powerpoint/2010/main"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e 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469" y="2996953"/>
            <a:ext cx="9667075" cy="1251012"/>
          </a:xfrm>
          <a:prstGeom prst="rect">
            <a:avLst/>
          </a:prstGeom>
          <a:solidFill>
            <a:srgbClr val="28288C"/>
          </a:solidFill>
        </p:spPr>
        <p:txBody>
          <a:bodyPr vert="horz" lIns="61235" tIns="30618" rIns="61235" bIns="30618" anchor="ctr">
            <a:noAutofit/>
          </a:bodyPr>
          <a:lstStyle>
            <a:lvl1pPr algn="ctr">
              <a:defRPr sz="6100" cap="all" baseline="0">
                <a:solidFill>
                  <a:schemeClr val="bg1"/>
                </a:solidFill>
                <a:latin typeface="PF Paperback Black"/>
                <a:cs typeface="PF Paperback Black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89469" y="890718"/>
            <a:ext cx="9667075" cy="2106420"/>
          </a:xfrm>
        </p:spPr>
        <p:txBody>
          <a:bodyPr anchor="b"/>
          <a:lstStyle>
            <a:lvl1pPr marL="178583" indent="0" algn="ctr">
              <a:lnSpc>
                <a:spcPct val="100000"/>
              </a:lnSpc>
              <a:spcAft>
                <a:spcPts val="403"/>
              </a:spcAft>
              <a:buNone/>
              <a:defRPr sz="5300" baseline="0">
                <a:solidFill>
                  <a:srgbClr val="28288C"/>
                </a:solidFill>
                <a:latin typeface="PF Paperback Light"/>
                <a:cs typeface="PF Paperback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89469" y="4239099"/>
            <a:ext cx="9667075" cy="1619251"/>
          </a:xfrm>
        </p:spPr>
        <p:txBody>
          <a:bodyPr/>
          <a:lstStyle>
            <a:lvl1pPr marL="178583" indent="0" algn="ctr">
              <a:lnSpc>
                <a:spcPct val="100000"/>
              </a:lnSpc>
              <a:spcAft>
                <a:spcPts val="403"/>
              </a:spcAft>
              <a:buNone/>
              <a:defRPr sz="5300">
                <a:solidFill>
                  <a:srgbClr val="28288C"/>
                </a:solidFill>
                <a:latin typeface="PF Paperback Light"/>
                <a:cs typeface="PF Paperback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National Open Science Days | Belgrade, Serbia | 17 October 2018</a:t>
            </a: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EFAB-C34A-5C41-B153-92EACB97F40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994835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933" y="6129301"/>
            <a:ext cx="880331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22" y="566747"/>
            <a:ext cx="1188244" cy="9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578" y="242655"/>
            <a:ext cx="8964996" cy="1325165"/>
          </a:xfrm>
          <a:prstGeom prst="rect">
            <a:avLst/>
          </a:prstGeom>
        </p:spPr>
        <p:txBody>
          <a:bodyPr lIns="61235" tIns="30618" rIns="61235" bIns="30618" anchor="b">
            <a:normAutofit/>
          </a:bodyPr>
          <a:lstStyle>
            <a:lvl1pPr algn="l">
              <a:defRPr sz="6100" b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>
                <a:cs typeface="PF Paperback Light" charset="0"/>
              </a:rPr>
              <a:t>National Open Science Days | Belgrade, Serbia | 17 October 2018</a:t>
            </a:r>
            <a:endParaRPr lang="en-GB" dirty="0">
              <a:cs typeface="PF Paperback Light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24DD-5EB0-604F-AAB4-280A823171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268789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 userDrawn="1"/>
        </p:nvSpPr>
        <p:spPr bwMode="auto">
          <a:xfrm rot="10800000" flipH="1">
            <a:off x="1" y="2900362"/>
            <a:ext cx="1543051" cy="1320404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500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 rot="10800000" flipH="1">
            <a:off x="4368407" y="3"/>
            <a:ext cx="553640" cy="513160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500"/>
          </a:p>
        </p:txBody>
      </p:sp>
      <p:pic>
        <p:nvPicPr>
          <p:cNvPr id="7" name="Pictur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982" y="5643562"/>
            <a:ext cx="158234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74" y="675088"/>
            <a:ext cx="1188244" cy="9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556" y="242649"/>
            <a:ext cx="9073008" cy="12419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700" b="1" baseline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557" y="2024845"/>
            <a:ext cx="9127015" cy="4536765"/>
          </a:xfrm>
        </p:spPr>
        <p:txBody>
          <a:bodyPr/>
          <a:lstStyle>
            <a:lvl1pPr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defRPr b="1">
                <a:latin typeface="Calibri" panose="020F0502020204030204" pitchFamily="34" charset="0"/>
              </a:defRPr>
            </a:lvl1pPr>
            <a:lvl2pPr>
              <a:lnSpc>
                <a:spcPct val="150000"/>
              </a:lnSpc>
              <a:defRPr sz="2100" b="1">
                <a:latin typeface="Calibri" panose="020F0502020204030204" pitchFamily="34" charset="0"/>
                <a:cs typeface="PF Paperback"/>
              </a:defRPr>
            </a:lvl2pPr>
            <a:lvl3pPr>
              <a:lnSpc>
                <a:spcPct val="150000"/>
              </a:lnSpc>
              <a:defRPr sz="1500" b="1">
                <a:latin typeface="Calibri" panose="020F0502020204030204" pitchFamily="34" charset="0"/>
                <a:cs typeface="PF Paperback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2099074" y="1484212"/>
            <a:ext cx="9073492" cy="486631"/>
          </a:xfrm>
        </p:spPr>
        <p:txBody>
          <a:bodyPr>
            <a:noAutofit/>
          </a:bodyPr>
          <a:lstStyle>
            <a:lvl1pPr marL="26996" indent="0">
              <a:buNone/>
              <a:defRPr sz="1800" baseline="0">
                <a:solidFill>
                  <a:srgbClr val="2D73D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National Open Science Days | Belgrade, Serbia | 17 October 2018</a:t>
            </a:r>
            <a:endParaRPr lang="en-GB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83020D-9724-438A-BDB4-609840D9C21E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269480836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068" y="5643563"/>
            <a:ext cx="889891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4"/>
          <p:cNvSpPr>
            <a:spLocks noChangeShapeType="1"/>
          </p:cNvSpPr>
          <p:nvPr userDrawn="1"/>
        </p:nvSpPr>
        <p:spPr bwMode="auto">
          <a:xfrm rot="10800000" flipH="1">
            <a:off x="115496" y="4311262"/>
            <a:ext cx="1543051" cy="1320403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400" dirty="0"/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auto">
          <a:xfrm rot="10800000" flipH="1">
            <a:off x="5859066" y="104775"/>
            <a:ext cx="1256109" cy="1115616"/>
          </a:xfrm>
          <a:prstGeom prst="line">
            <a:avLst/>
          </a:prstGeom>
          <a:noFill/>
          <a:ln w="12700">
            <a:solidFill>
              <a:srgbClr val="23C5F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400" dirty="0"/>
          </a:p>
        </p:txBody>
      </p:sp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772" y="351246"/>
            <a:ext cx="2493171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991547" y="4941175"/>
            <a:ext cx="6858000" cy="70137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91548" y="5642431"/>
            <a:ext cx="5616177" cy="64889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621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991553" y="1592805"/>
            <a:ext cx="9451049" cy="17821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6600" b="1" i="0" baseline="0">
                <a:solidFill>
                  <a:srgbClr val="28288C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1990991" y="3429430"/>
            <a:ext cx="9451924" cy="809661"/>
          </a:xfrm>
        </p:spPr>
        <p:txBody>
          <a:bodyPr/>
          <a:lstStyle>
            <a:lvl1pPr marL="10245" indent="0">
              <a:spcBef>
                <a:spcPts val="0"/>
              </a:spcBef>
              <a:buNone/>
              <a:defRPr sz="2400" baseline="0">
                <a:solidFill>
                  <a:srgbClr val="2D73D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343029" y="6506776"/>
            <a:ext cx="9883379" cy="364331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r>
              <a:rPr lang="en-US">
                <a:cs typeface="PF Paperback Light" charset="0"/>
              </a:rPr>
              <a:t>National Open Science Days | Belgrade, Serbia | 17 October 2018</a:t>
            </a:r>
            <a:endParaRPr lang="en-GB" dirty="0">
              <a:cs typeface="PF Paperback Light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A0E4E-93C7-974F-9CD6-534DEEE0329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243703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800" cy="763600"/>
          </a:xfrm>
          <a:prstGeom prst="rect">
            <a:avLst/>
          </a:prstGeom>
        </p:spPr>
        <p:txBody>
          <a:bodyPr spcFirstLastPara="1" wrap="square" lIns="68567" tIns="68567" rIns="68567" bIns="68567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800" cy="4555200"/>
          </a:xfrm>
          <a:prstGeom prst="rect">
            <a:avLst/>
          </a:prstGeom>
        </p:spPr>
        <p:txBody>
          <a:bodyPr spcFirstLastPara="1" wrap="square" lIns="68567" tIns="68567" rIns="68567" bIns="68567" anchor="t" anchorCtr="0"/>
          <a:lstStyle>
            <a:lvl1pPr marL="609593" lvl="0" indent="-45719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84" lvl="1" indent="-42332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78" lvl="2" indent="-423329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70" lvl="3" indent="-423329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62" lvl="4" indent="-42332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54" lvl="5" indent="-423329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146" lvl="6" indent="-423329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739" lvl="7" indent="-42332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331" lvl="8" indent="-423329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68567" tIns="68567" rIns="68567" bIns="6856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188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414067"/>
            <a:ext cx="7658100" cy="681311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500" b="1" i="0" spc="-225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34075" y="2707974"/>
            <a:ext cx="72134" cy="4414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533403" y="1625440"/>
            <a:ext cx="7658099" cy="191840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400" b="0" i="0" spc="-113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33402" y="1424976"/>
            <a:ext cx="7658101" cy="337591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563098" y="3621970"/>
            <a:ext cx="7628405" cy="337591"/>
          </a:xfrm>
          <a:prstGeom prst="rect">
            <a:avLst/>
          </a:prstGeom>
          <a:solidFill>
            <a:srgbClr val="FFC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28574" rtlCol="0" anchor="ctr">
            <a:spAutoFit/>
          </a:bodyPr>
          <a:lstStyle/>
          <a:p>
            <a:pPr marL="0" marR="0" indent="0" algn="ctr" defTabSz="4107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563099" y="3820663"/>
            <a:ext cx="7628403" cy="1918403"/>
          </a:xfrm>
          <a:prstGeom prst="rect">
            <a:avLst/>
          </a:prstGeom>
        </p:spPr>
        <p:txBody>
          <a:bodyPr lIns="80998" tIns="80998" rIns="80998" bIns="80998" numCol="1" spcCol="539987"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400" b="0" i="0" spc="-113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33359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1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075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51721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2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2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686" y="6218838"/>
            <a:ext cx="565612" cy="39272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00" y="6085009"/>
            <a:ext cx="2699261" cy="59592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0" r="11755"/>
          <a:stretch/>
        </p:blipFill>
        <p:spPr>
          <a:xfrm>
            <a:off x="8528385" y="1"/>
            <a:ext cx="3663617" cy="6863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344192"/>
      </p:ext>
    </p:extLst>
  </p:cSld>
  <p:clrMapOvr>
    <a:masterClrMapping/>
  </p:clrMapOvr>
  <p:transition xmlns:p14="http://schemas.microsoft.com/office/powerpoint/2010/main"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-1"/>
            <a:ext cx="12192000" cy="1116282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78600"/>
            <a:ext cx="12192000" cy="293688"/>
          </a:xfrm>
          <a:solidFill>
            <a:srgbClr val="FA7F34"/>
          </a:solidFill>
        </p:spPr>
        <p:txBody>
          <a:bodyPr/>
          <a:lstStyle>
            <a:lvl1pPr>
              <a:defRPr sz="1200" smtClean="0"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/>
              <a:t>The VI-SEEM project is funded by the European Commission under the Horizon 2020 Research Infrastructures contract no. 675121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1478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A7F34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solidFill>
            <a:srgbClr val="FA7F34"/>
          </a:solidFill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70F2B333-24EA-4DE2-9D5F-F92EB537375C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25811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t_Slide_2">
  <p:cSld name="1_Content_Slide_2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>
            <a:spLocks noGrp="1"/>
          </p:cNvSpPr>
          <p:nvPr>
            <p:ph type="body" idx="1"/>
          </p:nvPr>
        </p:nvSpPr>
        <p:spPr>
          <a:xfrm>
            <a:off x="335360" y="1340772"/>
            <a:ext cx="5664629" cy="4747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30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Calibri"/>
              <a:buChar char="-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11"/>
          <p:cNvSpPr txBox="1">
            <a:spLocks noGrp="1"/>
          </p:cNvSpPr>
          <p:nvPr>
            <p:ph type="body" idx="2"/>
          </p:nvPr>
        </p:nvSpPr>
        <p:spPr>
          <a:xfrm>
            <a:off x="6192012" y="1340772"/>
            <a:ext cx="5664629" cy="4747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Calibri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083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Calibri"/>
              <a:buChar char="-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11"/>
          <p:cNvSpPr/>
          <p:nvPr/>
        </p:nvSpPr>
        <p:spPr>
          <a:xfrm>
            <a:off x="4152614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1"/>
          <p:cNvSpPr/>
          <p:nvPr/>
        </p:nvSpPr>
        <p:spPr>
          <a:xfrm>
            <a:off x="7920207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1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1"/>
          <p:cNvSpPr/>
          <p:nvPr/>
        </p:nvSpPr>
        <p:spPr>
          <a:xfrm>
            <a:off x="6960101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1701962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5663976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1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1"/>
          <p:cNvSpPr/>
          <p:nvPr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9" name="Google Shape;169;p11"/>
          <p:cNvCxnSpPr/>
          <p:nvPr/>
        </p:nvCxnSpPr>
        <p:spPr>
          <a:xfrm rot="10800000">
            <a:off x="335360" y="6376250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0" name="Google Shape;17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" y="6813550"/>
            <a:ext cx="12192000" cy="4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" y="-1585"/>
            <a:ext cx="12192000" cy="5666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1"/>
          <p:cNvSpPr/>
          <p:nvPr/>
        </p:nvSpPr>
        <p:spPr>
          <a:xfrm>
            <a:off x="11266784" y="6381335"/>
            <a:ext cx="589856" cy="293117"/>
          </a:xfrm>
          <a:prstGeom prst="rect">
            <a:avLst/>
          </a:prstGeom>
          <a:solidFill>
            <a:srgbClr val="1D2F45">
              <a:alpha val="2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11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11"/>
          <p:cNvSpPr txBox="1">
            <a:spLocks noGrp="1"/>
          </p:cNvSpPr>
          <p:nvPr>
            <p:ph type="body" idx="3"/>
          </p:nvPr>
        </p:nvSpPr>
        <p:spPr>
          <a:xfrm>
            <a:off x="3882238" y="260492"/>
            <a:ext cx="7974404" cy="86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11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5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0853997F-61B1-49DA-BEC2-58B8ACB1542B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88949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418" y="1652588"/>
            <a:ext cx="5763847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833" y="1652588"/>
            <a:ext cx="5763847" cy="4921250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</a:t>
            </a:r>
            <a:fld id="{DE6330F6-36BC-487E-AE94-F059D3DE287E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26421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5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5" y="2174875"/>
            <a:ext cx="538870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	</a:t>
            </a:r>
            <a:r>
              <a:rPr lang="en-US" dirty="0" smtClean="0"/>
              <a:t>				</a:t>
            </a:r>
            <a:fld id="{A2DD1F75-6E2B-46FE-8A0E-E34258FCE061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12191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</a:t>
            </a:r>
            <a:fld id="{27FE842A-F356-44CB-A48B-DADF02F47445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063502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	</a:t>
            </a:r>
            <a:r>
              <a:rPr lang="en-US" dirty="0" smtClean="0"/>
              <a:t>				</a:t>
            </a:r>
            <a:fld id="{C4F27B07-17D4-47C8-8354-F713D299616C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63583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247" cy="1162050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7" y="273055"/>
            <a:ext cx="6815015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247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25213920-E3B8-4A6D-8C9A-E5B568FD3FE9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518841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5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5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5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	</a:t>
            </a:r>
            <a:r>
              <a:rPr lang="en-US" dirty="0" smtClean="0"/>
              <a:t>				</a:t>
            </a:r>
            <a:fld id="{719E5E8B-E1C6-4771-B7BC-F2F414FDFFE8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037737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A76B4658-FCC5-4CDB-9784-5FF6DD787B1B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712692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2297" y="-4763"/>
            <a:ext cx="2989385" cy="6578601"/>
          </a:xfrm>
        </p:spPr>
        <p:txBody>
          <a:bodyPr vert="eaVert"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5863" y="-4763"/>
            <a:ext cx="8780587" cy="6578601"/>
          </a:xfrm>
        </p:spPr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</a:t>
            </a:r>
            <a:r>
              <a:rPr lang="en-US" dirty="0" smtClean="0"/>
              <a:t>					</a:t>
            </a:r>
            <a:fld id="{B930F3A1-B166-4D69-8477-CCAB873DA52D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1721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5813" y="2418463"/>
            <a:ext cx="7711175" cy="1974077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5813" y="4710475"/>
            <a:ext cx="7711175" cy="149765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FA68-0386-D441-9401-0B49DD199003}" type="datetime1">
              <a:rPr lang="it-IT" smtClean="0"/>
              <a:t>19. 05. 29.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2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E3F0AEEC-E8E7-4D6D-82B6-D294E5B82108}"/>
              </a:ext>
            </a:extLst>
          </p:cNvPr>
          <p:cNvSpPr/>
          <p:nvPr userDrawn="1"/>
        </p:nvSpPr>
        <p:spPr>
          <a:xfrm>
            <a:off x="11414248" y="6376245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22/01/19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6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3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6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100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61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1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3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4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xmlns="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9"/>
            <a:ext cx="12192000" cy="31783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439E1B6A-7D11-E849-A590-8111F721B3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21037" y="192857"/>
            <a:ext cx="8635603" cy="8234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3046"/>
                </a:solidFill>
              </a:defRPr>
            </a:lvl1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en-GB" dirty="0"/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485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67570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778A-49EF-5148-AD2C-2B49FC124A50}" type="datetime1">
              <a:rPr lang="it-IT" smtClean="0"/>
              <a:t>19. 05. 29.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92C09B68-9AC4-1344-AD87-FFBAC1E4B0B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3640510"/>
            <a:ext cx="10515600" cy="2536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14697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9A8C-9EBF-DB49-9B9D-05E37584E40B}" type="datetime1">
              <a:rPr lang="it-IT" smtClean="0"/>
              <a:t>19. 05. 29.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10CE1A9A-23D4-465A-BB75-CAEA1757D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186" y="1842716"/>
            <a:ext cx="105106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46560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88FB-EBE3-B94F-A2B6-EA9175D9D101}" type="datetime1">
              <a:rPr lang="it-IT" smtClean="0"/>
              <a:t>19. 05. 29.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8A5B6858-CC58-6942-8196-19807DFEA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185" y="1842716"/>
            <a:ext cx="51046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22F7F928-25B3-CA40-8763-7CAAF6E019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7396" y="1842716"/>
            <a:ext cx="52464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6303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9A8C-9EBF-DB49-9B9D-05E37584E40B}" type="datetime1">
              <a:rPr lang="it-IT" smtClean="0"/>
              <a:t>19. 05. 29.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4712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060E-D8E2-1D47-BF3C-BAFA39507C3B}" type="datetime1">
              <a:rPr lang="it-IT" smtClean="0"/>
              <a:t>19. 05. 29.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5282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6854-A6A7-5949-964E-D699AE27E8B1}" type="datetime1">
              <a:rPr lang="it-IT" smtClean="0"/>
              <a:t>19. 05. 29.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36106ACA-78F5-774B-B7D7-00FB25CE2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264" y="457203"/>
            <a:ext cx="6722693" cy="571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CD2D2AE2-17FB-1F4A-9370-B4907C4C14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9788" y="2226180"/>
            <a:ext cx="3932237" cy="3950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06683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AB48-4252-D349-89A4-6F06AC5C3E7D}" type="datetime1">
              <a:rPr lang="it-IT" smtClean="0"/>
              <a:t>19. 05. 29.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F5EE60B7-BB5A-6949-B428-DCD2B27FA3F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9788" y="2226180"/>
            <a:ext cx="3932237" cy="3950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400"/>
            </a:lvl1pPr>
            <a:lvl2pPr marL="742950" indent="-285750">
              <a:buFontTx/>
              <a:buBlip>
                <a:blip r:embed="rId3"/>
              </a:buBlip>
              <a:defRPr sz="1400"/>
            </a:lvl2pPr>
            <a:lvl3pPr marL="1200150" indent="-285750">
              <a:buFontTx/>
              <a:buBlip>
                <a:blip r:embed="rId3"/>
              </a:buBlip>
              <a:defRPr sz="1400"/>
            </a:lvl3pPr>
            <a:lvl4pPr marL="1657350" indent="-285750">
              <a:buFontTx/>
              <a:buBlip>
                <a:blip r:embed="rId3"/>
              </a:buBlip>
              <a:defRPr sz="1400"/>
            </a:lvl4pPr>
            <a:lvl5pPr marL="2114550" indent="-285750"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017637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2EF9F6-2742-434C-8402-CE3B2BF8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E70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99F7F-2B03-8944-9DE5-94151710D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B4BAC6"/>
              </a:buClr>
              <a:buSzPct val="80000"/>
              <a:defRPr>
                <a:solidFill>
                  <a:srgbClr val="003F5E"/>
                </a:solidFill>
              </a:defRPr>
            </a:lvl1pPr>
            <a:lvl2pPr>
              <a:buClr>
                <a:srgbClr val="B4BAC6"/>
              </a:buClr>
              <a:buSzPct val="80000"/>
              <a:defRPr>
                <a:solidFill>
                  <a:srgbClr val="003F5E"/>
                </a:solidFill>
              </a:defRPr>
            </a:lvl2pPr>
            <a:lvl3pPr>
              <a:buClr>
                <a:srgbClr val="B4BAC6"/>
              </a:buClr>
              <a:buSzPct val="80000"/>
              <a:defRPr>
                <a:solidFill>
                  <a:srgbClr val="003F5E"/>
                </a:solidFill>
              </a:defRPr>
            </a:lvl3pPr>
            <a:lvl4pPr>
              <a:buClr>
                <a:srgbClr val="B4BAC6"/>
              </a:buClr>
              <a:buSzPct val="80000"/>
              <a:defRPr>
                <a:solidFill>
                  <a:srgbClr val="003F5E"/>
                </a:solidFill>
              </a:defRPr>
            </a:lvl4pPr>
            <a:lvl5pPr>
              <a:buClr>
                <a:srgbClr val="B4BAC6"/>
              </a:buClr>
              <a:buSzPct val="80000"/>
              <a:defRPr>
                <a:solidFill>
                  <a:srgbClr val="003F5E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C41AF0-6D0F-C548-AF51-44586A97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Nov'17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A217D-0840-DD42-AC10-BC24943B4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B3B9D4-18B1-FC48-B854-C820F420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081" y="636132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D389E-4139-9442-9864-5027F327B9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B1BA2BA-E058-B34A-B540-BADC92188E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753" y="331447"/>
            <a:ext cx="3051528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975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3094777"/>
            <a:ext cx="12249148" cy="377989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8" y="2448126"/>
            <a:ext cx="6795911" cy="375289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7" y="4552754"/>
            <a:ext cx="6671027" cy="4363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85559" y="272717"/>
            <a:ext cx="12031580" cy="1195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680" y="770731"/>
            <a:ext cx="2445773" cy="977860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8" y="1830668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8" y="1331495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7" y="4921728"/>
            <a:ext cx="6671027" cy="4283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8" y="2821106"/>
            <a:ext cx="6795911" cy="347215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US" dirty="0" smtClean="0"/>
              <a:t>Role in Project, GÉANT Project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8" y="3166011"/>
            <a:ext cx="8818145" cy="347215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3682168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6735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7" y="74651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036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7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19. 05. 29.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50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833973A6-C1BB-1043-8DAC-B993CBB6D983}"/>
              </a:ext>
            </a:extLst>
          </p:cNvPr>
          <p:cNvSpPr/>
          <p:nvPr userDrawn="1"/>
        </p:nvSpPr>
        <p:spPr>
          <a:xfrm>
            <a:off x="11266784" y="6381335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9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7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2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xmlns="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8" y="260492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5563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834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5" y="1681163"/>
            <a:ext cx="5514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6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7" y="74651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9578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7" y="74651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28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7" y="74651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0815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7" y="74651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3" y="4083050"/>
            <a:ext cx="11208083" cy="21813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9017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7" y="74651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7896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642188"/>
            <a:ext cx="4314825" cy="4226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7" y="74651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9596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9"/>
            <a:ext cx="6172200" cy="41442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716837"/>
            <a:ext cx="4314825" cy="41521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7" y="74651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3834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52380" y="304804"/>
            <a:ext cx="6252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3F5D"/>
                </a:solidFill>
              </a:rPr>
              <a:t>Style</a:t>
            </a:r>
            <a:r>
              <a:rPr lang="en-GB" sz="24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2400" baseline="0" dirty="0" smtClean="0">
                <a:solidFill>
                  <a:srgbClr val="ED1556"/>
                </a:solidFill>
              </a:rPr>
              <a:t>A Guide to Using the New GÉANT Template</a:t>
            </a:r>
            <a:endParaRPr lang="en-GB" sz="2400" dirty="0">
              <a:solidFill>
                <a:srgbClr val="ED155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0368" y="1331499"/>
            <a:ext cx="1014965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3F5D"/>
                </a:solidFill>
              </a:rPr>
              <a:t>This template is for use both to</a:t>
            </a:r>
            <a:r>
              <a:rPr lang="en-GB" baseline="0" dirty="0" smtClean="0">
                <a:solidFill>
                  <a:srgbClr val="003F5D"/>
                </a:solidFill>
              </a:rPr>
              <a:t> present information on behalf of the GÉANT Project (GN4-1) and for the 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0" dirty="0" smtClean="0">
              <a:solidFill>
                <a:srgbClr val="003F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baseline="0" dirty="0" smtClean="0">
                <a:solidFill>
                  <a:srgbClr val="ED1556"/>
                </a:solidFill>
              </a:rPr>
              <a:t>Subtitle colour is Crimson and should be used sparingly. </a:t>
            </a:r>
            <a:r>
              <a:rPr lang="en-GB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baseline="0" dirty="0" smtClean="0">
              <a:solidFill>
                <a:srgbClr val="ED15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0" dirty="0" smtClean="0">
              <a:solidFill>
                <a:srgbClr val="ED15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GÉANT logo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0" dirty="0" smtClean="0">
              <a:solidFill>
                <a:srgbClr val="003F5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rgbClr val="003F5D"/>
                </a:solidFill>
              </a:rPr>
              <a:t>There are two end slide versions: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rgbClr val="003F5D"/>
                </a:solidFill>
              </a:rPr>
              <a:t>One for Project (GN4-1) presentations which includes EU logo, copyright, and funding statement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rgbClr val="003F5D"/>
                </a:solidFill>
              </a:rPr>
              <a:t>One for when presenting on behalf of the organisation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GB" baseline="0" dirty="0" smtClean="0">
                <a:solidFill>
                  <a:srgbClr val="003F5D"/>
                </a:solidFill>
              </a:rPr>
              <a:t>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aseline="0" dirty="0" smtClean="0">
                <a:solidFill>
                  <a:srgbClr val="003F5D"/>
                </a:solidFill>
              </a:rPr>
              <a:t>If in doubt contact your line manager for clarification on which version to use</a:t>
            </a:r>
            <a:endParaRPr lang="en-GB" dirty="0">
              <a:solidFill>
                <a:srgbClr val="003F5D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8598565" y="30463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593257" y="3046373"/>
            <a:ext cx="727243" cy="529390"/>
          </a:xfrm>
          <a:prstGeom prst="ellipse">
            <a:avLst/>
          </a:prstGeom>
          <a:solidFill>
            <a:srgbClr val="ED1556"/>
          </a:solidFill>
          <a:ln>
            <a:solidFill>
              <a:srgbClr val="ED1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5364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for GN4 related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0" y="-8021"/>
            <a:ext cx="12192000" cy="6858000"/>
          </a:xfrm>
          <a:prstGeom prst="rect">
            <a:avLst/>
          </a:prstGeom>
          <a:solidFill>
            <a:srgbClr val="1C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/>
          <p:cNvSpPr/>
          <p:nvPr/>
        </p:nvSpPr>
        <p:spPr>
          <a:xfrm>
            <a:off x="0" y="857250"/>
            <a:ext cx="12192000" cy="5143500"/>
          </a:xfrm>
          <a:prstGeom prst="rect">
            <a:avLst/>
          </a:prstGeom>
          <a:solidFill>
            <a:srgbClr val="1C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/>
          <p:cNvSpPr/>
          <p:nvPr/>
        </p:nvSpPr>
        <p:spPr>
          <a:xfrm>
            <a:off x="2588779" y="1024187"/>
            <a:ext cx="7470464" cy="3984690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0" y="2970258"/>
            <a:ext cx="12192000" cy="5892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GB" sz="2100" b="0" dirty="0">
                <a:solidFill>
                  <a:schemeClr val="bg1"/>
                </a:solidFill>
              </a:rPr>
              <a:t>Thank </a:t>
            </a:r>
            <a:r>
              <a:rPr lang="en-GB" sz="2100" b="0" dirty="0" smtClean="0">
                <a:solidFill>
                  <a:schemeClr val="bg1"/>
                </a:solidFill>
              </a:rPr>
              <a:t>you</a:t>
            </a:r>
            <a:endParaRPr lang="en-GB" sz="2100" b="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3396" y="5294841"/>
            <a:ext cx="4154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/>
                </a:solidFill>
              </a:rPr>
              <a:t>Networks </a:t>
            </a:r>
            <a:r>
              <a:rPr lang="en-GB" sz="1200" baseline="0" dirty="0" smtClean="0">
                <a:solidFill>
                  <a:schemeClr val="bg1"/>
                </a:solidFill>
              </a:rPr>
              <a:t>∙ Services ∙ People        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smtClean="0">
                <a:solidFill>
                  <a:schemeClr val="bg1"/>
                </a:solidFill>
              </a:rPr>
              <a:t>www.geant.org</a:t>
            </a:r>
          </a:p>
          <a:p>
            <a:pPr algn="ctr"/>
            <a:r>
              <a:rPr lang="en-GB" sz="1200" i="0" baseline="0" dirty="0" smtClean="0">
                <a:solidFill>
                  <a:schemeClr val="bg1"/>
                </a:solidFill>
              </a:rPr>
              <a:t> </a:t>
            </a:r>
            <a:endParaRPr lang="en-GB" sz="1200" i="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5263" y="6224432"/>
            <a:ext cx="7792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8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GÉANT Limited on behalf of the GN4 Phase 1 project (GN4-1).</a:t>
            </a:r>
          </a:p>
          <a:p>
            <a:pPr algn="l"/>
            <a:r>
              <a:rPr lang="en-GB" sz="8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research leading to these results has received funding from the European Union’s Horizon 2020 research and innovation programme under Grant Agreement No. 691567 (GN4-1).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4773547"/>
            <a:ext cx="1625600" cy="529760"/>
          </a:xfrm>
          <a:prstGeom prst="rect">
            <a:avLst/>
          </a:prstGeom>
        </p:spPr>
      </p:pic>
      <p:sp>
        <p:nvSpPr>
          <p:cNvPr id="15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2760136" y="3559179"/>
            <a:ext cx="6671733" cy="428625"/>
          </a:xfrm>
        </p:spPr>
        <p:txBody>
          <a:bodyPr>
            <a:noAutofit/>
          </a:bodyPr>
          <a:lstStyle>
            <a:lvl1pPr marL="0" indent="0" algn="ctr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Optional “Any Questions?” Text here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65360" y="4222366"/>
            <a:ext cx="5061285" cy="263127"/>
          </a:xfrm>
        </p:spPr>
        <p:txBody>
          <a:bodyPr>
            <a:normAutofit/>
          </a:bodyPr>
          <a:lstStyle>
            <a:lvl1pPr marL="0" indent="0" algn="ctr"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Presenter email</a:t>
            </a:r>
            <a:endParaRPr lang="en-GB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4" y="241300"/>
            <a:ext cx="11347749" cy="33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This end slide to be used for all GN4-1 Presentations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3" y="6246377"/>
            <a:ext cx="578233" cy="29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2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33.xml"/><Relationship Id="rId50" Type="http://schemas.openxmlformats.org/officeDocument/2006/relationships/slideLayout" Target="../slideLayouts/slideLayout64.xml"/><Relationship Id="rId51" Type="http://schemas.openxmlformats.org/officeDocument/2006/relationships/slideLayout" Target="../slideLayouts/slideLayout65.xml"/><Relationship Id="rId52" Type="http://schemas.openxmlformats.org/officeDocument/2006/relationships/slideLayout" Target="../slideLayouts/slideLayout66.xml"/><Relationship Id="rId53" Type="http://schemas.openxmlformats.org/officeDocument/2006/relationships/slideLayout" Target="../slideLayouts/slideLayout67.xml"/><Relationship Id="rId54" Type="http://schemas.openxmlformats.org/officeDocument/2006/relationships/theme" Target="../theme/theme2.xml"/><Relationship Id="rId55" Type="http://schemas.openxmlformats.org/officeDocument/2006/relationships/image" Target="../media/image16.png"/><Relationship Id="rId56" Type="http://schemas.openxmlformats.org/officeDocument/2006/relationships/image" Target="../media/image17.png"/><Relationship Id="rId57" Type="http://schemas.openxmlformats.org/officeDocument/2006/relationships/image" Target="../media/image18.png"/><Relationship Id="rId4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56.xml"/><Relationship Id="rId43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59.xml"/><Relationship Id="rId46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2.xml"/><Relationship Id="rId4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30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02.xml"/><Relationship Id="rId16" Type="http://schemas.openxmlformats.org/officeDocument/2006/relationships/theme" Target="../theme/theme5.xml"/><Relationship Id="rId17" Type="http://schemas.openxmlformats.org/officeDocument/2006/relationships/image" Target="../media/image65.jpg"/><Relationship Id="rId18" Type="http://schemas.openxmlformats.org/officeDocument/2006/relationships/image" Target="../media/image66.jpg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Relationship Id="rId9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6" r:id="rId6"/>
    <p:sldLayoutId id="2147483657" r:id="rId7"/>
    <p:sldLayoutId id="2147483664" r:id="rId8"/>
    <p:sldLayoutId id="2147483666" r:id="rId9"/>
    <p:sldLayoutId id="2147483668" r:id="rId10"/>
    <p:sldLayoutId id="2147483669" r:id="rId11"/>
    <p:sldLayoutId id="2147483670" r:id="rId12"/>
    <p:sldLayoutId id="2147483675" r:id="rId13"/>
    <p:sldLayoutId id="214748367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771900" y="6290073"/>
            <a:ext cx="4648200" cy="2821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100" b="0" i="0" spc="-6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972800" y="6290073"/>
            <a:ext cx="381000" cy="28217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38200" y="365525"/>
            <a:ext cx="10515600" cy="13251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825229"/>
            <a:ext cx="10515600" cy="43517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18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  <p:sldLayoutId id="2147483714" r:id="rId35"/>
    <p:sldLayoutId id="2147483715" r:id="rId36"/>
    <p:sldLayoutId id="2147483716" r:id="rId37"/>
    <p:sldLayoutId id="2147483717" r:id="rId38"/>
    <p:sldLayoutId id="2147483718" r:id="rId39"/>
    <p:sldLayoutId id="2147483719" r:id="rId40"/>
    <p:sldLayoutId id="2147483720" r:id="rId41"/>
    <p:sldLayoutId id="2147483721" r:id="rId42"/>
    <p:sldLayoutId id="2147483722" r:id="rId43"/>
    <p:sldLayoutId id="2147483723" r:id="rId44"/>
    <p:sldLayoutId id="2147483724" r:id="rId45"/>
    <p:sldLayoutId id="2147483725" r:id="rId46"/>
    <p:sldLayoutId id="2147483726" r:id="rId47"/>
    <p:sldLayoutId id="2147483727" r:id="rId48"/>
    <p:sldLayoutId id="2147483728" r:id="rId49"/>
    <p:sldLayoutId id="2147483729" r:id="rId50"/>
    <p:sldLayoutId id="2147483730" r:id="rId51"/>
    <p:sldLayoutId id="2147483731" r:id="rId52"/>
    <p:sldLayoutId id="2147483732" r:id="rId53"/>
  </p:sldLayoutIdLst>
  <p:transition xmlns:p14="http://schemas.microsoft.com/office/powerpoint/2010/main" spd="med"/>
  <p:hf sldNum="0" hdr="0" dt="0"/>
  <p:txStyles>
    <p:titleStyle>
      <a:lvl1pPr marL="0" marR="0" indent="0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0" marR="0" indent="171446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42892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14337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85783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57228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028675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200120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371566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96326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Blip>
          <a:blip r:embed="rId55"/>
        </a:buBlip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629693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Blip>
          <a:blip r:embed="rId56"/>
        </a:buBlip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2pPr>
      <a:lvl3pPr marL="963059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Blip>
          <a:blip r:embed="rId57"/>
        </a:buBlip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3pPr>
      <a:lvl4pPr marL="1296425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4pPr>
      <a:lvl5pPr marL="1629792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5pPr>
      <a:lvl6pPr marL="1963159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96526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629892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963259" marR="0" indent="-296326" algn="l" defTabSz="410755" rtl="0" eaLnBrk="1" latinLnBrk="0" hangingPunct="1">
        <a:lnSpc>
          <a:spcPct val="100000"/>
        </a:lnSpc>
        <a:spcBef>
          <a:spcPts val="2925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71446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42892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514337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85783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57228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028675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200120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371566" algn="ctr" defTabSz="41075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pos="8567" userDrawn="1">
          <p15:clr>
            <a:srgbClr val="F26B43"/>
          </p15:clr>
        </p15:guide>
        <p15:guide id="5" orient="horz" pos="499" userDrawn="1">
          <p15:clr>
            <a:srgbClr val="F26B43"/>
          </p15:clr>
        </p15:guide>
        <p15:guide id="6" orient="horz" pos="467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0"/>
            <a:ext cx="10011509" cy="1125538"/>
          </a:xfrm>
          <a:prstGeom prst="rect">
            <a:avLst/>
          </a:prstGeom>
          <a:solidFill>
            <a:srgbClr val="FA7F34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5785" tIns="47892" rIns="95785" bIns="478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title</a:t>
            </a:r>
            <a:r>
              <a:rPr lang="el-GR" dirty="0" smtClean="0"/>
              <a:t> </a:t>
            </a:r>
            <a:r>
              <a:rPr lang="el-GR" dirty="0" err="1" smtClean="0"/>
              <a:t>style</a:t>
            </a:r>
            <a:endParaRPr lang="el-G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417" y="1652588"/>
            <a:ext cx="11715263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 err="1" smtClean="0"/>
              <a:t>Click</a:t>
            </a:r>
            <a:r>
              <a:rPr lang="el-GR" dirty="0" smtClean="0"/>
              <a:t> </a:t>
            </a:r>
            <a:r>
              <a:rPr lang="el-GR" dirty="0" err="1" smtClean="0"/>
              <a:t>to</a:t>
            </a:r>
            <a:r>
              <a:rPr lang="el-GR" dirty="0" smtClean="0"/>
              <a:t> </a:t>
            </a:r>
            <a:r>
              <a:rPr lang="el-GR" dirty="0" err="1" smtClean="0"/>
              <a:t>edit</a:t>
            </a:r>
            <a:r>
              <a:rPr lang="el-GR" dirty="0" smtClean="0"/>
              <a:t> </a:t>
            </a:r>
            <a:r>
              <a:rPr lang="el-GR" dirty="0" err="1" smtClean="0"/>
              <a:t>Master</a:t>
            </a:r>
            <a:r>
              <a:rPr lang="el-GR" dirty="0" smtClean="0"/>
              <a:t> </a:t>
            </a:r>
            <a:r>
              <a:rPr lang="el-GR" dirty="0" err="1" smtClean="0"/>
              <a:t>text</a:t>
            </a:r>
            <a:r>
              <a:rPr lang="el-GR" dirty="0" smtClean="0"/>
              <a:t> </a:t>
            </a:r>
            <a:r>
              <a:rPr lang="el-GR" dirty="0" err="1" smtClean="0"/>
              <a:t>styles</a:t>
            </a:r>
            <a:endParaRPr lang="el-GR" dirty="0" smtClean="0"/>
          </a:p>
          <a:p>
            <a:pPr lvl="1"/>
            <a:r>
              <a:rPr lang="el-GR" dirty="0" err="1" smtClean="0"/>
              <a:t>Second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  <a:p>
            <a:pPr lvl="2"/>
            <a:r>
              <a:rPr lang="el-GR" dirty="0" err="1" smtClean="0"/>
              <a:t>Third</a:t>
            </a:r>
            <a:r>
              <a:rPr lang="el-GR" dirty="0" smtClean="0"/>
              <a:t> </a:t>
            </a:r>
            <a:r>
              <a:rPr lang="el-GR" dirty="0" err="1" smtClean="0"/>
              <a:t>level</a:t>
            </a:r>
            <a:endParaRPr lang="el-GR" dirty="0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64316"/>
            <a:ext cx="12192000" cy="293687"/>
          </a:xfrm>
          <a:prstGeom prst="rect">
            <a:avLst/>
          </a:prstGeom>
          <a:solidFill>
            <a:srgbClr val="FA7F3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300" b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dirty="0" smtClean="0">
                <a:latin typeface="+mn-lt"/>
              </a:rPr>
              <a:t>&lt;Event&gt; – &lt;Place&gt; &lt;Date (DD-Month-YYYY)&gt;	</a:t>
            </a:r>
            <a:r>
              <a:rPr lang="en-US" dirty="0" smtClean="0"/>
              <a:t>				</a:t>
            </a:r>
            <a:fld id="{711545AC-028C-461E-87A2-BB0A701371CB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59828"/>
            <a:ext cx="12192000" cy="49480"/>
          </a:xfrm>
          <a:prstGeom prst="rect">
            <a:avLst/>
          </a:prstGeom>
          <a:solidFill>
            <a:srgbClr val="CF4901"/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schemeClr val="bg1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1114301"/>
            <a:ext cx="12192000" cy="494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algn="ctr" defTabSz="958850" eaLnBrk="0" hangingPunct="0">
              <a:spcBef>
                <a:spcPct val="0"/>
              </a:spcBef>
              <a:defRPr/>
            </a:pPr>
            <a:endParaRPr lang="el-GR" sz="13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6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+mn-lt"/>
          <a:ea typeface="Arial Unicode MS" pitchFamily="34" charset="-128"/>
          <a:cs typeface="Arial Unicode MS" pitchFamily="34" charset="-128"/>
        </a:defRPr>
      </a:lvl1pPr>
      <a:lvl2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2pPr>
      <a:lvl3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3pPr>
      <a:lvl4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4pPr>
      <a:lvl5pPr algn="r" defTabSz="95885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6pPr>
      <a:lvl7pPr marL="9144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7pPr>
      <a:lvl8pPr marL="13716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8pPr>
      <a:lvl9pPr marL="1828800" algn="r" defTabSz="958850" rtl="0" fontAlgn="base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defTabSz="958850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300038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2pPr>
      <a:lvl3pPr marL="1196975" indent="-238125" algn="l" defTabSz="958850" rtl="0" eaLnBrk="0" fontAlgn="base" hangingPunct="0">
        <a:spcBef>
          <a:spcPct val="20000"/>
        </a:spcBef>
        <a:spcAft>
          <a:spcPct val="0"/>
        </a:spcAft>
        <a:buClr>
          <a:srgbClr val="2164A8"/>
        </a:buClr>
        <a:buSzPct val="75000"/>
        <a:buFont typeface="Wingdings" pitchFamily="2" charset="2"/>
        <a:buChar char="q"/>
        <a:defRPr>
          <a:solidFill>
            <a:schemeClr val="tx1"/>
          </a:solidFill>
          <a:latin typeface="+mn-lt"/>
          <a:cs typeface="+mn-cs"/>
        </a:defRPr>
      </a:lvl3pPr>
      <a:lvl4pPr marL="1674813" indent="-238125" algn="l" defTabSz="958850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155825" indent="-239713" algn="l" defTabSz="958850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6130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30702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5274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984625" indent="-239713" algn="l" defTabSz="958850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42763" y="6518756"/>
            <a:ext cx="1334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9D2688D-5062-DC41-BCCE-C31751DDA100}" type="datetime1">
              <a:rPr lang="it-IT" smtClean="0"/>
              <a:t>19. 05. 29.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0124" y="6526065"/>
            <a:ext cx="947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196" y="6526065"/>
            <a:ext cx="981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314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470A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524003"/>
            <a:ext cx="10909300" cy="465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7B73-2FD4-47B9-9A0A-73002095C419}" type="slidenum">
              <a:rPr lang="en-GB" smtClean="0"/>
              <a:t>‹#›</a:t>
            </a:fld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>
            <a:off x="569168" y="6413247"/>
            <a:ext cx="11150083" cy="0"/>
          </a:xfrm>
          <a:prstGeom prst="line">
            <a:avLst/>
          </a:prstGeom>
          <a:ln w="12700" cap="rnd">
            <a:solidFill>
              <a:srgbClr val="ED1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4132" y="6457890"/>
            <a:ext cx="4154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smtClean="0">
                <a:solidFill>
                  <a:srgbClr val="003F5E"/>
                </a:solidFill>
              </a:rPr>
              <a:t>Networks </a:t>
            </a:r>
            <a:r>
              <a:rPr lang="en-GB" sz="1000" baseline="0" dirty="0" smtClean="0">
                <a:solidFill>
                  <a:srgbClr val="003F5E"/>
                </a:solidFill>
              </a:rPr>
              <a:t>∙ Services ∙ People           </a:t>
            </a:r>
            <a:r>
              <a:rPr lang="en-GB" sz="1000" b="0" i="1" dirty="0" smtClean="0">
                <a:solidFill>
                  <a:srgbClr val="004361"/>
                </a:solidFill>
              </a:rPr>
              <a:t>www.geant.org</a:t>
            </a:r>
          </a:p>
          <a:p>
            <a:r>
              <a:rPr lang="en-GB" sz="1000" baseline="0" dirty="0" smtClean="0">
                <a:solidFill>
                  <a:srgbClr val="003F5E"/>
                </a:solidFill>
              </a:rPr>
              <a:t> </a:t>
            </a:r>
            <a:endParaRPr lang="en-GB" sz="1000" dirty="0">
              <a:solidFill>
                <a:srgbClr val="003F5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51" y="219648"/>
            <a:ext cx="2255252" cy="759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3" y="1015678"/>
            <a:ext cx="11571704" cy="31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8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go.egi.eu/eap-webina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tiff"/><Relationship Id="rId6" Type="http://schemas.openxmlformats.org/officeDocument/2006/relationships/image" Target="../media/image94.png"/><Relationship Id="rId7" Type="http://schemas.openxmlformats.org/officeDocument/2006/relationships/image" Target="../media/image95.jpeg"/><Relationship Id="rId8" Type="http://schemas.openxmlformats.org/officeDocument/2006/relationships/image" Target="../media/image96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5.png"/><Relationship Id="rId12" Type="http://schemas.openxmlformats.org/officeDocument/2006/relationships/image" Target="../media/image106.png"/><Relationship Id="rId13" Type="http://schemas.microsoft.com/office/2007/relationships/hdphoto" Target="../media/hdphoto1.wdp"/><Relationship Id="rId14" Type="http://schemas.openxmlformats.org/officeDocument/2006/relationships/image" Target="../media/image107.tiff"/><Relationship Id="rId15" Type="http://schemas.openxmlformats.org/officeDocument/2006/relationships/image" Target="../media/image108.tiff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jpeg"/><Relationship Id="rId5" Type="http://schemas.openxmlformats.org/officeDocument/2006/relationships/image" Target="../media/image100.png"/><Relationship Id="rId6" Type="http://schemas.openxmlformats.org/officeDocument/2006/relationships/image" Target="../media/image101.tiff"/><Relationship Id="rId7" Type="http://schemas.openxmlformats.org/officeDocument/2006/relationships/image" Target="../media/image64.tiff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6.png"/><Relationship Id="rId12" Type="http://schemas.openxmlformats.org/officeDocument/2006/relationships/image" Target="../media/image117.png"/><Relationship Id="rId13" Type="http://schemas.openxmlformats.org/officeDocument/2006/relationships/image" Target="../media/image118.png"/><Relationship Id="rId14" Type="http://schemas.openxmlformats.org/officeDocument/2006/relationships/image" Target="../media/image119.png"/><Relationship Id="rId15" Type="http://schemas.openxmlformats.org/officeDocument/2006/relationships/image" Target="../media/image120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109.jpeg"/><Relationship Id="rId3" Type="http://schemas.openxmlformats.org/officeDocument/2006/relationships/hyperlink" Target="https://clouds.geant.org/geant-cloud-catalogue/geant-cloud-catalogue-iaas/" TargetMode="External"/><Relationship Id="rId4" Type="http://schemas.openxmlformats.org/officeDocument/2006/relationships/image" Target="../media/image64.tiff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0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jpeg"/><Relationship Id="rId12" Type="http://schemas.openxmlformats.org/officeDocument/2006/relationships/image" Target="../media/image131.jpeg"/><Relationship Id="rId13" Type="http://schemas.openxmlformats.org/officeDocument/2006/relationships/image" Target="../media/image132.jpeg"/><Relationship Id="rId14" Type="http://schemas.openxmlformats.org/officeDocument/2006/relationships/image" Target="../media/image133.emf"/><Relationship Id="rId15" Type="http://schemas.openxmlformats.org/officeDocument/2006/relationships/image" Target="../media/image134.png"/><Relationship Id="rId16" Type="http://schemas.openxmlformats.org/officeDocument/2006/relationships/image" Target="../media/image135.emf"/><Relationship Id="rId17" Type="http://schemas.openxmlformats.org/officeDocument/2006/relationships/image" Target="../media/image136.png"/><Relationship Id="rId18" Type="http://schemas.openxmlformats.org/officeDocument/2006/relationships/image" Target="../media/image137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2.emf"/><Relationship Id="rId4" Type="http://schemas.openxmlformats.org/officeDocument/2006/relationships/image" Target="../media/image123.emf"/><Relationship Id="rId5" Type="http://schemas.openxmlformats.org/officeDocument/2006/relationships/image" Target="../media/image124.emf"/><Relationship Id="rId6" Type="http://schemas.openxmlformats.org/officeDocument/2006/relationships/image" Target="../media/image125.jpeg"/><Relationship Id="rId7" Type="http://schemas.openxmlformats.org/officeDocument/2006/relationships/image" Target="../media/image126.jpeg"/><Relationship Id="rId8" Type="http://schemas.openxmlformats.org/officeDocument/2006/relationships/image" Target="../media/image127.jpeg"/><Relationship Id="rId9" Type="http://schemas.openxmlformats.org/officeDocument/2006/relationships/image" Target="../media/image128.jpeg"/><Relationship Id="rId10" Type="http://schemas.openxmlformats.org/officeDocument/2006/relationships/image" Target="../media/image1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4" Type="http://schemas.openxmlformats.org/officeDocument/2006/relationships/image" Target="../media/image140.jp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eosc-portal.eu" TargetMode="External"/><Relationship Id="rId3" Type="http://schemas.openxmlformats.org/officeDocument/2006/relationships/image" Target="../media/image1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marketplace.eosc-portal.eu/" TargetMode="External"/><Relationship Id="rId3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place.eosc-portal.eu/" TargetMode="External"/><Relationship Id="rId4" Type="http://schemas.openxmlformats.org/officeDocument/2006/relationships/hyperlink" Target="https://clouds.geant.org/geant-cloud-catalogue/geant-cloud-catalogue-iaas/" TargetMode="External"/><Relationship Id="rId5" Type="http://schemas.openxmlformats.org/officeDocument/2006/relationships/hyperlink" Target="https://www.eosc-hub.eu/eosc-early-adopter-programme" TargetMode="External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eosc-portal.eu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5.png"/><Relationship Id="rId3" Type="http://schemas.openxmlformats.org/officeDocument/2006/relationships/hyperlink" Target="https://www.eosc-hub.eu/eosc-early-adopter-programme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hyperlink" Target="mailto:early-adopter@mailman.eosc-hub.e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europa.eu/en/web/eu-law-and-publications/publication-detail/-/publication/5253a1af-ee10-11e8-b690-01aa75ed71a1" TargetMode="External"/><Relationship Id="rId4" Type="http://schemas.openxmlformats.org/officeDocument/2006/relationships/hyperlink" Target="http://ec.europa.eu/research/openscience/pdf/swd_2018_83_f1_staff_working_paper_en.pdf%23view=fit&amp;pagemode=none" TargetMode="External"/><Relationship Id="rId5" Type="http://schemas.openxmlformats.org/officeDocument/2006/relationships/hyperlink" Target="https://eosc-portal.eu" TargetMode="External"/><Relationship Id="rId6" Type="http://schemas.openxmlformats.org/officeDocument/2006/relationships/hyperlink" Target="https://ec.europa.eu/info/news/results-call-applications-selection-members-expert-group-members-executive-board-eosc-2018-nov-23_en" TargetMode="External"/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ec.europa.eu/research/openscience/pdf/realising_the_european_open_science_cloud_2016.pdf%23view=fit&amp;pagemode=none" TargetMode="Externa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3.jfif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eoscpilot.e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/>
        </p:nvSpPr>
        <p:spPr>
          <a:xfrm>
            <a:off x="511066" y="2852937"/>
            <a:ext cx="11680935" cy="145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1C3046"/>
              </a:buClr>
              <a:buSzPts val="3600"/>
            </a:pPr>
            <a:r>
              <a:rPr lang="en-US" sz="4000" b="1" dirty="0" smtClean="0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EOSC-hub webinar: Early Adopter </a:t>
            </a:r>
            <a:r>
              <a:rPr lang="en-US" sz="4000" b="1" dirty="0" err="1" smtClean="0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endParaRPr sz="4000" b="1" i="0" dirty="0">
              <a:solidFill>
                <a:srgbClr val="1C30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2"/>
          <p:cNvSpPr txBox="1"/>
          <p:nvPr/>
        </p:nvSpPr>
        <p:spPr>
          <a:xfrm>
            <a:off x="1450253" y="3713083"/>
            <a:ext cx="9793088" cy="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5892D"/>
              </a:buClr>
              <a:buSzPts val="2800"/>
              <a:buFont typeface="Calibri"/>
              <a:buNone/>
            </a:pPr>
            <a:r>
              <a:rPr lang="en-US" sz="2800" b="0" i="0" dirty="0" smtClean="0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rPr>
              <a:t>Gergely Sipos (EGI Foundation)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5892D"/>
              </a:buClr>
              <a:buSzPts val="2800"/>
              <a:buFont typeface="Calibri"/>
              <a:buNone/>
            </a:pPr>
            <a:r>
              <a:rPr lang="en-US" sz="2800" dirty="0" smtClean="0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rPr>
              <a:t>Debora </a:t>
            </a:r>
            <a:r>
              <a:rPr lang="en-US" sz="2800" dirty="0" err="1" smtClean="0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rPr>
              <a:t>Testi</a:t>
            </a:r>
            <a:r>
              <a:rPr lang="en-US" sz="2800" dirty="0" smtClean="0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rPr>
              <a:t> (CINECA)</a:t>
            </a:r>
            <a:endParaRPr sz="2800" b="0" i="0" dirty="0">
              <a:solidFill>
                <a:srgbClr val="B589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2"/>
          <p:cNvSpPr txBox="1"/>
          <p:nvPr/>
        </p:nvSpPr>
        <p:spPr>
          <a:xfrm>
            <a:off x="3935760" y="6309320"/>
            <a:ext cx="81369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1C30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2730" y="2187732"/>
            <a:ext cx="4046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contributions from the broader community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88957" y="139405"/>
            <a:ext cx="6404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Access these slides at </a:t>
            </a:r>
            <a:r>
              <a:rPr lang="en-US" sz="2000" b="1" dirty="0" smtClean="0">
                <a:hlinkClick r:id="rId3"/>
              </a:rPr>
              <a:t>http://go.egi.eu/eap-webinar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10</a:t>
            </a:fld>
            <a:endParaRPr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3" name="Google Shape;203;p14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240"/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endParaRPr sz="32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5" name="Google Shape;205;p14"/>
          <p:cNvGrpSpPr/>
          <p:nvPr/>
        </p:nvGrpSpPr>
        <p:grpSpPr>
          <a:xfrm>
            <a:off x="1751059" y="952294"/>
            <a:ext cx="8775539" cy="5589402"/>
            <a:chOff x="4718" y="0"/>
            <a:chExt cx="8775539" cy="5589402"/>
          </a:xfrm>
        </p:grpSpPr>
        <p:sp>
          <p:nvSpPr>
            <p:cNvPr id="206" name="Google Shape;206;p14"/>
            <p:cNvSpPr/>
            <p:nvPr/>
          </p:nvSpPr>
          <p:spPr>
            <a:xfrm>
              <a:off x="4718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Google Shape;207;p14"/>
            <p:cNvSpPr txBox="1"/>
            <p:nvPr/>
          </p:nvSpPr>
          <p:spPr>
            <a:xfrm>
              <a:off x="4718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e-Infra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155861" y="1460858"/>
              <a:ext cx="1324609" cy="1098093"/>
            </a:xfrm>
            <a:prstGeom prst="roundRect">
              <a:avLst>
                <a:gd name="adj" fmla="val 10000"/>
              </a:avLst>
            </a:prstGeom>
            <a:solidFill>
              <a:srgbClr val="151C6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" name="Google Shape;209;p14"/>
            <p:cNvSpPr txBox="1"/>
            <p:nvPr/>
          </p:nvSpPr>
          <p:spPr>
            <a:xfrm>
              <a:off x="188023" y="1478593"/>
              <a:ext cx="1260285" cy="1033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EGI Federation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155861" y="2727889"/>
              <a:ext cx="1324609" cy="1098093"/>
            </a:xfrm>
            <a:prstGeom prst="roundRect">
              <a:avLst>
                <a:gd name="adj" fmla="val 10000"/>
              </a:avLst>
            </a:prstGeom>
            <a:solidFill>
              <a:srgbClr val="1F257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1" name="Google Shape;211;p14"/>
            <p:cNvSpPr txBox="1"/>
            <p:nvPr/>
          </p:nvSpPr>
          <p:spPr>
            <a:xfrm>
              <a:off x="188023" y="2745624"/>
              <a:ext cx="1260285" cy="1033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EUDAT CDI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155861" y="3994920"/>
              <a:ext cx="1324609" cy="1098093"/>
            </a:xfrm>
            <a:prstGeom prst="roundRect">
              <a:avLst>
                <a:gd name="adj" fmla="val 10000"/>
              </a:avLst>
            </a:prstGeom>
            <a:solidFill>
              <a:srgbClr val="2A308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Google Shape;213;p14"/>
            <p:cNvSpPr txBox="1"/>
            <p:nvPr/>
          </p:nvSpPr>
          <p:spPr>
            <a:xfrm>
              <a:off x="188023" y="4012655"/>
              <a:ext cx="1260285" cy="1033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INDIGO-DataCloud</a:t>
              </a:r>
              <a:endParaRPr sz="18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1784662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" name="Google Shape;215;p14"/>
            <p:cNvSpPr txBox="1"/>
            <p:nvPr/>
          </p:nvSpPr>
          <p:spPr>
            <a:xfrm>
              <a:off x="1784662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Humanities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1950238" y="1678458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7" name="Google Shape;217;p14"/>
            <p:cNvSpPr txBox="1"/>
            <p:nvPr/>
          </p:nvSpPr>
          <p:spPr>
            <a:xfrm>
              <a:off x="1989034" y="1717254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Language and literature (CLARIN)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1950238" y="3623013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9" name="Google Shape;219;p14"/>
            <p:cNvSpPr txBox="1"/>
            <p:nvPr/>
          </p:nvSpPr>
          <p:spPr>
            <a:xfrm>
              <a:off x="1989034" y="3661809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Arts (DARIAH)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3564606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Google Shape;221;p14"/>
            <p:cNvSpPr txBox="1"/>
            <p:nvPr/>
          </p:nvSpPr>
          <p:spPr>
            <a:xfrm>
              <a:off x="3564606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Engineering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3730183" y="1678458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" name="Google Shape;223;p14"/>
            <p:cNvSpPr txBox="1"/>
            <p:nvPr/>
          </p:nvSpPr>
          <p:spPr>
            <a:xfrm>
              <a:off x="3768979" y="1717254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Environmental engineering  (sea vessels, LNEC)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3730183" y="3623013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" name="Google Shape;225;p14"/>
            <p:cNvSpPr txBox="1"/>
            <p:nvPr/>
          </p:nvSpPr>
          <p:spPr>
            <a:xfrm>
              <a:off x="3768979" y="3661809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Civil Engineering (Disaster Mitigation)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344551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Google Shape;227;p14"/>
            <p:cNvSpPr txBox="1"/>
            <p:nvPr/>
          </p:nvSpPr>
          <p:spPr>
            <a:xfrm>
              <a:off x="5344551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Medical and Health Sciences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510127" y="1678458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" name="Google Shape;229;p14"/>
            <p:cNvSpPr txBox="1"/>
            <p:nvPr/>
          </p:nvSpPr>
          <p:spPr>
            <a:xfrm>
              <a:off x="5548923" y="1717254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Biological Sciences (ELIXIR)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5510127" y="3623013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1" name="Google Shape;231;p14"/>
            <p:cNvSpPr txBox="1"/>
            <p:nvPr/>
          </p:nvSpPr>
          <p:spPr>
            <a:xfrm>
              <a:off x="5548923" y="3661809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Structural biology (WeNMR)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124495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3" name="Google Shape;233;p14"/>
            <p:cNvSpPr txBox="1"/>
            <p:nvPr/>
          </p:nvSpPr>
          <p:spPr>
            <a:xfrm>
              <a:off x="7124495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Natural sciences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4" name="Google Shape;234;p14"/>
          <p:cNvGrpSpPr/>
          <p:nvPr/>
        </p:nvGrpSpPr>
        <p:grpSpPr>
          <a:xfrm>
            <a:off x="8981259" y="2176430"/>
            <a:ext cx="1504487" cy="1368152"/>
            <a:chOff x="30360" y="498953"/>
            <a:chExt cx="2978224" cy="2161409"/>
          </a:xfrm>
        </p:grpSpPr>
        <p:sp>
          <p:nvSpPr>
            <p:cNvPr id="235" name="Google Shape;235;p14"/>
            <p:cNvSpPr/>
            <p:nvPr/>
          </p:nvSpPr>
          <p:spPr>
            <a:xfrm>
              <a:off x="30360" y="498953"/>
              <a:ext cx="2978224" cy="2161409"/>
            </a:xfrm>
            <a:prstGeom prst="roundRect">
              <a:avLst>
                <a:gd name="adj" fmla="val 10000"/>
              </a:avLst>
            </a:prstGeom>
            <a:solidFill>
              <a:srgbClr val="4A52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314722" y="726420"/>
              <a:ext cx="2566525" cy="1820183"/>
            </a:xfrm>
            <a:prstGeom prst="rect">
              <a:avLst/>
            </a:prstGeom>
            <a:solidFill>
              <a:srgbClr val="4A52D3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sng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PHYSICAL</a:t>
              </a:r>
              <a:r>
                <a:rPr lang="en-US" sz="1100" b="0" i="0" u="sng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</a:t>
              </a:r>
              <a:r>
                <a:rPr lang="en-US" sz="1100" b="1" i="0" u="sng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SCIENCES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Astronomy (LOFAR)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Fusion (ITER)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High Energy Physics (CMS and VIRGO)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Space Science (EISCAT-3D)</a:t>
              </a:r>
              <a:endParaRPr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37" name="Google Shape;237;p14"/>
          <p:cNvGrpSpPr/>
          <p:nvPr/>
        </p:nvGrpSpPr>
        <p:grpSpPr>
          <a:xfrm>
            <a:off x="8981259" y="3616590"/>
            <a:ext cx="1512168" cy="1296144"/>
            <a:chOff x="2838670" y="425"/>
            <a:chExt cx="3024328" cy="1802677"/>
          </a:xfrm>
        </p:grpSpPr>
        <p:sp>
          <p:nvSpPr>
            <p:cNvPr id="238" name="Google Shape;238;p14"/>
            <p:cNvSpPr/>
            <p:nvPr/>
          </p:nvSpPr>
          <p:spPr>
            <a:xfrm>
              <a:off x="2838670" y="425"/>
              <a:ext cx="3024328" cy="1802677"/>
            </a:xfrm>
            <a:prstGeom prst="roundRect">
              <a:avLst>
                <a:gd name="adj" fmla="val 10000"/>
              </a:avLst>
            </a:prstGeom>
            <a:solidFill>
              <a:srgbClr val="4A52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3035485" y="53224"/>
              <a:ext cx="2683497" cy="1697079"/>
            </a:xfrm>
            <a:prstGeom prst="rect">
              <a:avLst/>
            </a:prstGeom>
            <a:solidFill>
              <a:srgbClr val="4A52D3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u="sng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EARTH SCIENCE</a:t>
              </a:r>
              <a:endParaRPr sz="1100" b="1" u="sng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EO Pillar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GEO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Climate Research (ENES)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Seismology (ORFEUS, EPOS)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0" name="Google Shape;240;p14"/>
          <p:cNvGrpSpPr/>
          <p:nvPr/>
        </p:nvGrpSpPr>
        <p:grpSpPr>
          <a:xfrm>
            <a:off x="8981259" y="4984742"/>
            <a:ext cx="1512168" cy="1584176"/>
            <a:chOff x="5609777" y="1474339"/>
            <a:chExt cx="3144837" cy="1982946"/>
          </a:xfrm>
        </p:grpSpPr>
        <p:sp>
          <p:nvSpPr>
            <p:cNvPr id="241" name="Google Shape;241;p14"/>
            <p:cNvSpPr/>
            <p:nvPr/>
          </p:nvSpPr>
          <p:spPr>
            <a:xfrm>
              <a:off x="5609777" y="1474339"/>
              <a:ext cx="3144837" cy="1982946"/>
            </a:xfrm>
            <a:prstGeom prst="roundRect">
              <a:avLst>
                <a:gd name="adj" fmla="val 10000"/>
              </a:avLst>
            </a:prstGeom>
            <a:solidFill>
              <a:srgbClr val="4A52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5909285" y="1564472"/>
              <a:ext cx="2792530" cy="1697079"/>
            </a:xfrm>
            <a:prstGeom prst="rect">
              <a:avLst/>
            </a:prstGeom>
            <a:solidFill>
              <a:srgbClr val="4A52D3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u="sng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BIOLOGICAL SCIENCES</a:t>
              </a:r>
              <a:endParaRPr sz="1100" b="1" u="sng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Marine and freshwater biology (IFREMER)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Biodiversity conservation (LifeWatch)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Ecology (ICOS)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ounded Rectangular Callout 1"/>
          <p:cNvSpPr/>
          <p:nvPr/>
        </p:nvSpPr>
        <p:spPr>
          <a:xfrm>
            <a:off x="577307" y="1132781"/>
            <a:ext cx="1015957" cy="685435"/>
          </a:xfrm>
          <a:prstGeom prst="wedgeRoundRectCallout">
            <a:avLst>
              <a:gd name="adj1" fmla="val 89927"/>
              <a:gd name="adj2" fmla="val 40487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515151"/>
                </a:solidFill>
              </a:rPr>
              <a:t>Generic services</a:t>
            </a:r>
            <a:endParaRPr lang="en-US" dirty="0">
              <a:solidFill>
                <a:srgbClr val="51515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ircular Arrow 26"/>
          <p:cNvSpPr/>
          <p:nvPr/>
        </p:nvSpPr>
        <p:spPr>
          <a:xfrm>
            <a:off x="2467235" y="-199765"/>
            <a:ext cx="7257531" cy="7257530"/>
          </a:xfrm>
          <a:prstGeom prst="circularArrow">
            <a:avLst>
              <a:gd name="adj1" fmla="val 6373"/>
              <a:gd name="adj2" fmla="val 688798"/>
              <a:gd name="adj3" fmla="val 12999560"/>
              <a:gd name="adj4" fmla="val 18996041"/>
              <a:gd name="adj5" fmla="val 6195"/>
            </a:avLst>
          </a:prstGeom>
          <a:solidFill>
            <a:srgbClr val="B5892D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pPr/>
              <a:t>11</a:t>
            </a:fld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Generic services from EOSC-hub:</a:t>
            </a:r>
          </a:p>
          <a:p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Support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the Research Data Lifecycle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415480" y="1090437"/>
            <a:ext cx="9505056" cy="5146879"/>
            <a:chOff x="447600" y="1692872"/>
            <a:chExt cx="8460700" cy="4421153"/>
          </a:xfrm>
        </p:grpSpPr>
        <p:sp>
          <p:nvSpPr>
            <p:cNvPr id="6" name="Shape 131"/>
            <p:cNvSpPr/>
            <p:nvPr/>
          </p:nvSpPr>
          <p:spPr>
            <a:xfrm>
              <a:off x="3171825" y="5051650"/>
              <a:ext cx="2675400" cy="259200"/>
            </a:xfrm>
            <a:prstGeom prst="roundRect">
              <a:avLst>
                <a:gd name="adj" fmla="val 16667"/>
              </a:avLst>
            </a:prstGeom>
            <a:solidFill>
              <a:srgbClr val="1B216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Processing &amp; Analysis </a:t>
              </a:r>
              <a:endParaRPr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" name="Shape 132"/>
            <p:cNvSpPr/>
            <p:nvPr/>
          </p:nvSpPr>
          <p:spPr>
            <a:xfrm>
              <a:off x="447600" y="3336525"/>
              <a:ext cx="2383500" cy="320100"/>
            </a:xfrm>
            <a:prstGeom prst="roundRect">
              <a:avLst>
                <a:gd name="adj" fmla="val 16667"/>
              </a:avLst>
            </a:prstGeom>
            <a:solidFill>
              <a:srgbClr val="1B216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Data Management, Curation &amp; Preservation</a:t>
              </a:r>
              <a:endParaRPr sz="1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Shape 133"/>
            <p:cNvSpPr/>
            <p:nvPr/>
          </p:nvSpPr>
          <p:spPr>
            <a:xfrm>
              <a:off x="3261875" y="1698254"/>
              <a:ext cx="2888789" cy="23384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Access, Deposition &amp; Sharing </a:t>
              </a:r>
              <a:endParaRPr sz="14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Shape 139"/>
            <p:cNvSpPr/>
            <p:nvPr/>
          </p:nvSpPr>
          <p:spPr>
            <a:xfrm>
              <a:off x="6306100" y="3640100"/>
              <a:ext cx="2602200" cy="617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B2FIND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Marketplace (Services)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Shape 140"/>
            <p:cNvSpPr/>
            <p:nvPr/>
          </p:nvSpPr>
          <p:spPr>
            <a:xfrm>
              <a:off x="1381125" y="5349025"/>
              <a:ext cx="3178800" cy="76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Applications on Demand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Federated HTC &amp; Cloud Compute IaaS &amp; PaaS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Processing of sensitive </a:t>
              </a:r>
              <a:r>
                <a:rPr lang="en-US" sz="1200" b="0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data (</a:t>
              </a:r>
              <a:r>
                <a:rPr lang="en-US" sz="1200" b="0" i="0" u="none" strike="noStrike" cap="none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ePOUTA</a:t>
              </a:r>
              <a:r>
                <a:rPr lang="en-US" sz="1200" b="0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TSD)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Jupyter Notebook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Shape 141"/>
            <p:cNvSpPr/>
            <p:nvPr/>
          </p:nvSpPr>
          <p:spPr>
            <a:xfrm>
              <a:off x="3248075" y="1932174"/>
              <a:ext cx="2902589" cy="961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Application DB (software &amp; VM)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B2DROP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B2Note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B2SHARE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DataHub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Shape 143"/>
            <p:cNvSpPr/>
            <p:nvPr/>
          </p:nvSpPr>
          <p:spPr>
            <a:xfrm>
              <a:off x="447675" y="3643775"/>
              <a:ext cx="2383500" cy="1054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B2HANDLE</a:t>
              </a:r>
              <a:endParaRPr sz="1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B2SAFE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European Certified Trusted Repository</a:t>
              </a:r>
              <a:endParaRPr sz="1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Shape 144"/>
            <p:cNvSpPr/>
            <p:nvPr/>
          </p:nvSpPr>
          <p:spPr>
            <a:xfrm>
              <a:off x="4559925" y="5348950"/>
              <a:ext cx="2974500" cy="76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Thematic data analytics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Scientific Workflow Management, Orchestration (DIRAC, PaaS Orchestrator)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Shape 145"/>
            <p:cNvSpPr txBox="1"/>
            <p:nvPr/>
          </p:nvSpPr>
          <p:spPr>
            <a:xfrm>
              <a:off x="7207993" y="2904760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  <a:endParaRPr sz="1400" b="1" i="0" u="none" strike="noStrike" cap="none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Shape 146"/>
            <p:cNvSpPr txBox="1"/>
            <p:nvPr/>
          </p:nvSpPr>
          <p:spPr>
            <a:xfrm>
              <a:off x="6857221" y="4938786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b="1" i="0" u="none" strike="noStrike" cap="none"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Shape 147"/>
            <p:cNvSpPr txBox="1"/>
            <p:nvPr/>
          </p:nvSpPr>
          <p:spPr>
            <a:xfrm>
              <a:off x="1921813" y="4753222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b="1" i="0" u="none" strike="noStrike" cap="none"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Shape 148"/>
            <p:cNvSpPr txBox="1"/>
            <p:nvPr/>
          </p:nvSpPr>
          <p:spPr>
            <a:xfrm>
              <a:off x="2801348" y="1692872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b="1" i="0" u="none" strike="noStrike" cap="none"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Shape 149"/>
            <p:cNvSpPr/>
            <p:nvPr/>
          </p:nvSpPr>
          <p:spPr>
            <a:xfrm>
              <a:off x="6298775" y="3314900"/>
              <a:ext cx="2602200" cy="320100"/>
            </a:xfrm>
            <a:prstGeom prst="roundRect">
              <a:avLst>
                <a:gd name="adj" fmla="val 16667"/>
              </a:avLst>
            </a:prstGeom>
            <a:solidFill>
              <a:srgbClr val="1B216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Discover &amp; Reuse </a:t>
              </a:r>
              <a:endParaRPr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2" name="Picture 16" descr="EOSC Hub system2.png">
            <a:extLst>
              <a:ext uri="{FF2B5EF4-FFF2-40B4-BE49-F238E27FC236}">
                <a16:creationId xmlns:a16="http://schemas.microsoft.com/office/drawing/2014/main" xmlns="" id="{03C602B6-813F-E84E-95C8-E2659270C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1" y="-1"/>
            <a:ext cx="1490737" cy="157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8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6815" y="121812"/>
            <a:ext cx="11846476" cy="637981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/>
              <a:t>Services for Research Data Management from </a:t>
            </a:r>
            <a:r>
              <a:rPr lang="en-US" u="sng" dirty="0" err="1" smtClean="0"/>
              <a:t>OpenAIRE</a:t>
            </a:r>
            <a:r>
              <a:rPr lang="en-US" u="sng" dirty="0" smtClean="0"/>
              <a:t>-Advance</a:t>
            </a:r>
            <a:endParaRPr lang="en-US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12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913" y="2902362"/>
            <a:ext cx="1797491" cy="1194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841" y="4378178"/>
            <a:ext cx="2984201" cy="1337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88A452E-C77A-FF4E-ACF1-FAB517CFF667}"/>
              </a:ext>
            </a:extLst>
          </p:cNvPr>
          <p:cNvGrpSpPr/>
          <p:nvPr/>
        </p:nvGrpSpPr>
        <p:grpSpPr>
          <a:xfrm>
            <a:off x="1399901" y="1469156"/>
            <a:ext cx="3143531" cy="1140770"/>
            <a:chOff x="3534735" y="1663257"/>
            <a:chExt cx="9807192" cy="33397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D68FB6-5C1A-4340-A95A-1C4D7C7E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4735" y="1663257"/>
              <a:ext cx="9807192" cy="33397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F17C498-E0E7-264B-886C-6BE7DD4CE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7569" y="2363613"/>
              <a:ext cx="1913850" cy="197984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2" name="TextBox 11"/>
          <p:cNvSpPr txBox="1"/>
          <p:nvPr/>
        </p:nvSpPr>
        <p:spPr>
          <a:xfrm>
            <a:off x="4691342" y="1537196"/>
            <a:ext cx="588623" cy="41998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Technology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04705" y="2230911"/>
            <a:ext cx="588623" cy="296876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Support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849E44FB-8686-BF4B-934A-6A96EA70D5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839" y="946254"/>
            <a:ext cx="2397079" cy="1668350"/>
          </a:xfrm>
          <a:prstGeom prst="rect">
            <a:avLst/>
          </a:prstGeom>
          <a:ln>
            <a:solidFill>
              <a:srgbClr val="1B216E"/>
            </a:solidFill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04162" y="1597681"/>
            <a:ext cx="1304916" cy="8348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</a:t>
            </a:r>
            <a:r>
              <a:rPr lang="en-US" sz="1600" dirty="0">
                <a:latin typeface="+mn-lt"/>
                <a:ea typeface="+mn-ea"/>
                <a:cs typeface="+mn-cs"/>
                <a:sym typeface="Helvetica Light"/>
              </a:rPr>
              <a:t/>
            </a:r>
            <a:br>
              <a:rPr lang="en-US" sz="1600" dirty="0"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Management</a:t>
            </a:r>
            <a:b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Planning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449" y="3228518"/>
            <a:ext cx="2399564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Deposit research objects</a:t>
            </a:r>
            <a:b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(data and more)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316" y="4768259"/>
            <a:ext cx="1111016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Anonymise</a:t>
            </a:r>
            <a:r>
              <a:rPr lang="en-US" sz="1600" dirty="0">
                <a:latin typeface="+mn-lt"/>
                <a:ea typeface="+mn-ea"/>
                <a:cs typeface="+mn-cs"/>
                <a:sym typeface="Helvetica Light"/>
              </a:rPr>
              <a:t/>
            </a:r>
            <a:br>
              <a:rPr lang="en-US" sz="1600" dirty="0"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71975" y="1320206"/>
            <a:ext cx="1977714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National </a:t>
            </a:r>
            <a:b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Open Access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Desks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39749" y="2776943"/>
            <a:ext cx="2361555" cy="1900605"/>
          </a:xfrm>
          <a:prstGeom prst="roundRect">
            <a:avLst>
              <a:gd name="adj" fmla="val 10000"/>
            </a:avLst>
          </a:prstGeom>
          <a:blipFill>
            <a:blip r:embed="rId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1124486"/>
              <a:satOff val="-19114"/>
              <a:lumOff val="345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TextBox 24"/>
          <p:cNvSpPr txBox="1"/>
          <p:nvPr/>
        </p:nvSpPr>
        <p:spPr>
          <a:xfrm>
            <a:off x="9842943" y="3420604"/>
            <a:ext cx="1955144" cy="3424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Guides &amp;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factsheets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6" name="Afbeelding 6">
            <a:extLst>
              <a:ext uri="{FF2B5EF4-FFF2-40B4-BE49-F238E27FC236}">
                <a16:creationId xmlns:a16="http://schemas.microsoft.com/office/drawing/2014/main" xmlns="" id="{BFAFD746-F302-48FB-8A2A-2CA4424C67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7347" y="4898484"/>
            <a:ext cx="2442381" cy="135522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899288" y="5451252"/>
            <a:ext cx="1897680" cy="3424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Webinars &amp; training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266961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A2096063-7E6B-483A-96A1-45042E79F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13</a:t>
            </a:fld>
            <a:endParaRPr lang="it-IT" dirty="0"/>
          </a:p>
        </p:txBody>
      </p:sp>
      <p:pic>
        <p:nvPicPr>
          <p:cNvPr id="12" name="Picture 41">
            <a:extLst>
              <a:ext uri="{FF2B5EF4-FFF2-40B4-BE49-F238E27FC236}">
                <a16:creationId xmlns="" xmlns:a16="http://schemas.microsoft.com/office/drawing/2014/main" id="{CCE7A6D3-8605-4E4E-946A-18D8DB5B1A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7BB5"/>
              </a:clrFrom>
              <a:clrTo>
                <a:srgbClr val="007BB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9373" y="6526063"/>
            <a:ext cx="322043" cy="322042"/>
          </a:xfrm>
          <a:prstGeom prst="rect">
            <a:avLst/>
          </a:prstGeom>
        </p:spPr>
      </p:pic>
      <p:pic>
        <p:nvPicPr>
          <p:cNvPr id="13" name="Picture 43">
            <a:extLst>
              <a:ext uri="{FF2B5EF4-FFF2-40B4-BE49-F238E27FC236}">
                <a16:creationId xmlns="" xmlns:a16="http://schemas.microsoft.com/office/drawing/2014/main" id="{F5A9FD53-04A3-49DC-A0A2-0BA4FF3B8A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3721401" y="6552909"/>
            <a:ext cx="247401" cy="247401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999E56CC-B080-4C88-B3B3-FA6DF451CEA6}"/>
              </a:ext>
            </a:extLst>
          </p:cNvPr>
          <p:cNvSpPr txBox="1">
            <a:spLocks/>
          </p:cNvSpPr>
          <p:nvPr/>
        </p:nvSpPr>
        <p:spPr>
          <a:xfrm>
            <a:off x="1538730" y="6534506"/>
            <a:ext cx="2297383" cy="531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2519995" rtl="0" eaLnBrk="1" latinLnBrk="0" hangingPunct="1">
              <a:lnSpc>
                <a:spcPct val="90000"/>
              </a:lnSpc>
              <a:spcBef>
                <a:spcPts val="2756"/>
              </a:spcBef>
              <a:buFont typeface="Arial" panose="020B0604020202020204" pitchFamily="34" charset="0"/>
              <a:buNone/>
              <a:defRPr sz="8819" b="1" kern="1200">
                <a:solidFill>
                  <a:srgbClr val="1C3046"/>
                </a:solidFill>
                <a:latin typeface="+mn-lt"/>
                <a:ea typeface="+mn-ea"/>
                <a:cs typeface="+mn-cs"/>
              </a:defRPr>
            </a:lvl1pPr>
            <a:lvl2pPr marL="1889996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49994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5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09991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69989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929986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89984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449981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09979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www.ocre-project.eu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6D02EDBE-6F99-4F92-8291-C966AB835689}"/>
              </a:ext>
            </a:extLst>
          </p:cNvPr>
          <p:cNvSpPr txBox="1">
            <a:spLocks/>
          </p:cNvSpPr>
          <p:nvPr/>
        </p:nvSpPr>
        <p:spPr>
          <a:xfrm>
            <a:off x="3334329" y="6453953"/>
            <a:ext cx="2675639" cy="494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2519995" rtl="0" eaLnBrk="1" latinLnBrk="0" hangingPunct="1">
              <a:lnSpc>
                <a:spcPct val="90000"/>
              </a:lnSpc>
              <a:spcBef>
                <a:spcPts val="2756"/>
              </a:spcBef>
              <a:buFont typeface="Arial" panose="020B0604020202020204" pitchFamily="34" charset="0"/>
              <a:buNone/>
              <a:defRPr sz="8819" b="1" kern="1200">
                <a:solidFill>
                  <a:srgbClr val="1C3046"/>
                </a:solidFill>
                <a:latin typeface="+mn-lt"/>
                <a:ea typeface="+mn-ea"/>
                <a:cs typeface="+mn-cs"/>
              </a:defRPr>
            </a:lvl1pPr>
            <a:lvl2pPr marL="1889996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49994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5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09991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69989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929986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89984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449981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09979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@</a:t>
            </a:r>
            <a:r>
              <a:rPr lang="en-US" sz="1600" dirty="0" err="1">
                <a:solidFill>
                  <a:schemeClr val="bg1"/>
                </a:solidFill>
              </a:rPr>
              <a:t>OCREproject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="" xmlns:a16="http://schemas.microsoft.com/office/drawing/2014/main" id="{FF91CC2E-E67A-460F-9B66-F4FA98CAD9CD}"/>
              </a:ext>
            </a:extLst>
          </p:cNvPr>
          <p:cNvSpPr txBox="1">
            <a:spLocks/>
          </p:cNvSpPr>
          <p:nvPr/>
        </p:nvSpPr>
        <p:spPr>
          <a:xfrm>
            <a:off x="3915543" y="6357519"/>
            <a:ext cx="4115156" cy="65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2519995" rtl="0" eaLnBrk="1" latinLnBrk="0" hangingPunct="1">
              <a:lnSpc>
                <a:spcPct val="90000"/>
              </a:lnSpc>
              <a:spcBef>
                <a:spcPts val="2756"/>
              </a:spcBef>
              <a:buFont typeface="Arial" panose="020B0604020202020204" pitchFamily="34" charset="0"/>
              <a:buNone/>
              <a:defRPr sz="8819" b="1" kern="1200">
                <a:solidFill>
                  <a:srgbClr val="1C3046"/>
                </a:solidFill>
                <a:latin typeface="+mn-lt"/>
                <a:ea typeface="+mn-ea"/>
                <a:cs typeface="+mn-cs"/>
              </a:defRPr>
            </a:lvl1pPr>
            <a:lvl2pPr marL="1889996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49994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5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09991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69989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929986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89984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449981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09979" indent="-629999" algn="l" defTabSz="2519995" rtl="0" eaLnBrk="1" latinLnBrk="0" hangingPunct="1">
              <a:lnSpc>
                <a:spcPct val="90000"/>
              </a:lnSpc>
              <a:spcBef>
                <a:spcPts val="1378"/>
              </a:spcBef>
              <a:buFont typeface="Arial" panose="020B0604020202020204" pitchFamily="34" charset="0"/>
              <a:buChar char="•"/>
              <a:defRPr sz="4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in/</a:t>
            </a:r>
            <a:r>
              <a:rPr lang="en-US" sz="1600" dirty="0" err="1">
                <a:solidFill>
                  <a:schemeClr val="bg1"/>
                </a:solidFill>
              </a:rPr>
              <a:t>ocre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="" xmlns:a16="http://schemas.microsoft.com/office/drawing/2014/main" id="{D23B98AE-62C8-4B17-B504-682D32A68238}"/>
              </a:ext>
            </a:extLst>
          </p:cNvPr>
          <p:cNvSpPr txBox="1"/>
          <p:nvPr/>
        </p:nvSpPr>
        <p:spPr>
          <a:xfrm>
            <a:off x="6491869" y="6509058"/>
            <a:ext cx="447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2"/>
                </a:solidFill>
              </a:rPr>
              <a:t>OCRE receives funding from the European Union’s Horizon </a:t>
            </a:r>
            <a:r>
              <a:rPr lang="en-US" sz="900" dirty="0" smtClean="0">
                <a:solidFill>
                  <a:schemeClr val="bg2"/>
                </a:solidFill>
              </a:rPr>
              <a:t>2020</a:t>
            </a:r>
            <a:br>
              <a:rPr lang="en-US" sz="900" dirty="0" smtClean="0">
                <a:solidFill>
                  <a:schemeClr val="bg2"/>
                </a:solidFill>
              </a:rPr>
            </a:br>
            <a:r>
              <a:rPr lang="en-US" sz="900" dirty="0" smtClean="0">
                <a:solidFill>
                  <a:schemeClr val="bg2"/>
                </a:solidFill>
              </a:rPr>
              <a:t> </a:t>
            </a:r>
            <a:r>
              <a:rPr lang="en-US" sz="900" dirty="0">
                <a:solidFill>
                  <a:schemeClr val="bg2"/>
                </a:solidFill>
              </a:rPr>
              <a:t>research and innovation </a:t>
            </a:r>
            <a:r>
              <a:rPr lang="en-US" sz="900" dirty="0" err="1">
                <a:solidFill>
                  <a:schemeClr val="bg2"/>
                </a:solidFill>
              </a:rPr>
              <a:t>programme</a:t>
            </a:r>
            <a:r>
              <a:rPr lang="en-US" sz="900" dirty="0">
                <a:solidFill>
                  <a:schemeClr val="bg2"/>
                </a:solidFill>
              </a:rPr>
              <a:t> under grant agreement no. 824079.</a:t>
            </a:r>
            <a:endParaRPr lang="en-GB" sz="900" dirty="0">
              <a:solidFill>
                <a:schemeClr val="bg2"/>
              </a:solidFill>
            </a:endParaRPr>
          </a:p>
        </p:txBody>
      </p:sp>
      <p:pic>
        <p:nvPicPr>
          <p:cNvPr id="18" name="Picture 2" descr="Image result for eu flag">
            <a:extLst>
              <a:ext uri="{FF2B5EF4-FFF2-40B4-BE49-F238E27FC236}">
                <a16:creationId xmlns="" xmlns:a16="http://schemas.microsoft.com/office/drawing/2014/main" id="{B914FFE5-FC7B-4DC5-B64B-C21D2FB0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916883" y="6636392"/>
            <a:ext cx="272796" cy="18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5F00F0C2-D989-43F2-932F-3642E57A7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37" y="6472881"/>
            <a:ext cx="1194096" cy="456868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="" xmlns:a16="http://schemas.microsoft.com/office/drawing/2014/main" id="{80DA31D0-3E92-4F96-A13C-CA40940D0EA8}"/>
              </a:ext>
            </a:extLst>
          </p:cNvPr>
          <p:cNvSpPr/>
          <p:nvPr/>
        </p:nvSpPr>
        <p:spPr bwMode="auto">
          <a:xfrm>
            <a:off x="489228" y="3614758"/>
            <a:ext cx="3628912" cy="2615555"/>
          </a:xfrm>
          <a:prstGeom prst="rect">
            <a:avLst/>
          </a:prstGeom>
          <a:solidFill>
            <a:srgbClr val="4470A6">
              <a:alpha val="84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RESEARCHERS &amp;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INSTITUTIONS</a:t>
            </a:r>
          </a:p>
          <a:p>
            <a:pPr lvl="0" defTabSz="914377">
              <a:lnSpc>
                <a:spcPts val="2280"/>
              </a:lnSpc>
              <a:defRPr/>
            </a:pPr>
            <a:r>
              <a:rPr lang="en-US" sz="1600" i="1" dirty="0">
                <a:solidFill>
                  <a:prstClr val="white"/>
                </a:solidFill>
              </a:rPr>
              <a:t>Easy Adoption</a:t>
            </a:r>
            <a:br>
              <a:rPr lang="en-US" sz="1600" i="1" dirty="0">
                <a:solidFill>
                  <a:prstClr val="white"/>
                </a:solidFill>
              </a:rPr>
            </a:br>
            <a:endParaRPr lang="en-US" sz="1600" i="1" dirty="0">
              <a:solidFill>
                <a:prstClr val="white"/>
              </a:solidFill>
            </a:endParaRPr>
          </a:p>
          <a:p>
            <a:pPr lvl="0" defTabSz="914377">
              <a:lnSpc>
                <a:spcPts val="1500"/>
              </a:lnSpc>
              <a:defRPr/>
            </a:pPr>
            <a:r>
              <a:rPr lang="en-US" sz="1600" dirty="0">
                <a:solidFill>
                  <a:prstClr val="white"/>
                </a:solidFill>
              </a:rPr>
              <a:t>Validated cloud and </a:t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Earth Observation services</a:t>
            </a:r>
          </a:p>
          <a:p>
            <a:pPr lvl="0" defTabSz="914377">
              <a:lnSpc>
                <a:spcPts val="1500"/>
              </a:lnSpc>
              <a:defRPr/>
            </a:pPr>
            <a:r>
              <a:rPr lang="en-US" sz="1600" dirty="0">
                <a:solidFill>
                  <a:prstClr val="white"/>
                </a:solidFill>
              </a:rPr>
              <a:t>which meet the community’s needs. Integrated with the EOSC.</a:t>
            </a:r>
          </a:p>
          <a:p>
            <a:pPr lvl="0" defTabSz="914377">
              <a:lnSpc>
                <a:spcPts val="1500"/>
              </a:lnSpc>
              <a:defRPr/>
            </a:pPr>
            <a:r>
              <a:rPr lang="en-US" sz="1600" dirty="0">
                <a:solidFill>
                  <a:prstClr val="white"/>
                </a:solidFill>
              </a:rPr>
              <a:t>Ready-to-use (no need to run your own tender). Benefit from adoption funds.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="" xmlns:a16="http://schemas.microsoft.com/office/drawing/2014/main" id="{8ADBD027-27AF-4E66-BD99-7065D36B2E1F}"/>
              </a:ext>
            </a:extLst>
          </p:cNvPr>
          <p:cNvSpPr/>
          <p:nvPr/>
        </p:nvSpPr>
        <p:spPr bwMode="auto">
          <a:xfrm>
            <a:off x="4576278" y="3614756"/>
            <a:ext cx="3910412" cy="2615555"/>
          </a:xfrm>
          <a:prstGeom prst="rect">
            <a:avLst/>
          </a:prstGeom>
          <a:solidFill>
            <a:srgbClr val="4470A6">
              <a:alpha val="84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>
              <a:lnSpc>
                <a:spcPts val="1600"/>
              </a:lnSpc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COMMERCIAL CLOUD &amp; </a:t>
            </a:r>
            <a:br>
              <a:rPr lang="en-US" b="1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EARTH OBSERVATION </a:t>
            </a:r>
            <a:br>
              <a:rPr lang="en-US" b="1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SERVICE PROVIDERS</a:t>
            </a:r>
          </a:p>
          <a:p>
            <a:pPr marR="0" indent="0" algn="r" defTabSz="914377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delivery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indent="0" algn="r" defTabSz="914377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</a:rPr>
              <a:t>OCRE facilitates cloud and Earth Observation providers to reach and meet the needs of the research community. </a:t>
            </a:r>
          </a:p>
          <a:p>
            <a:pPr algn="r" defTabSz="914377">
              <a:lnSpc>
                <a:spcPts val="1500"/>
              </a:lnSpc>
              <a:defRPr/>
            </a:pPr>
            <a:endParaRPr lang="en-US" sz="1600" dirty="0">
              <a:solidFill>
                <a:prstClr val="white"/>
              </a:solidFill>
            </a:endParaRPr>
          </a:p>
          <a:p>
            <a:pPr algn="r" defTabSz="914377">
              <a:lnSpc>
                <a:spcPts val="1500"/>
              </a:lnSpc>
              <a:defRPr/>
            </a:pPr>
            <a:r>
              <a:rPr lang="en-US" sz="1600" dirty="0">
                <a:solidFill>
                  <a:prstClr val="white"/>
                </a:solidFill>
              </a:rPr>
              <a:t>Efficient route to market:</a:t>
            </a:r>
          </a:p>
          <a:p>
            <a:pPr algn="r" defTabSz="914377">
              <a:lnSpc>
                <a:spcPts val="1500"/>
              </a:lnSpc>
              <a:defRPr/>
            </a:pPr>
            <a:r>
              <a:rPr lang="en-US" sz="1600" dirty="0">
                <a:solidFill>
                  <a:prstClr val="white"/>
                </a:solidFill>
              </a:rPr>
              <a:t>Respond to 1 tender - Reach 10,000 institutions</a:t>
            </a:r>
          </a:p>
          <a:p>
            <a:pPr marL="0" marR="0" lvl="0" indent="0" algn="r" defTabSz="91437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15">
            <a:extLst>
              <a:ext uri="{FF2B5EF4-FFF2-40B4-BE49-F238E27FC236}">
                <a16:creationId xmlns="" xmlns:a16="http://schemas.microsoft.com/office/drawing/2014/main" id="{C7EDCBFC-8CA7-42C3-A044-D5CC2D799E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161" y="2840126"/>
            <a:ext cx="2873547" cy="978682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="" xmlns:a16="http://schemas.microsoft.com/office/drawing/2014/main" id="{B7D86AF4-7128-4D19-B805-7201C16B74CD}"/>
              </a:ext>
            </a:extLst>
          </p:cNvPr>
          <p:cNvSpPr txBox="1"/>
          <p:nvPr/>
        </p:nvSpPr>
        <p:spPr>
          <a:xfrm>
            <a:off x="432154" y="1144543"/>
            <a:ext cx="845212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4470A7"/>
                </a:solidFill>
              </a:rPr>
              <a:t>OCRE facilitates the usage of commercial cloud and Earth Observation services </a:t>
            </a:r>
            <a:br>
              <a:rPr lang="en-US" sz="1900" b="1" dirty="0">
                <a:solidFill>
                  <a:srgbClr val="4470A7"/>
                </a:solidFill>
              </a:rPr>
            </a:br>
            <a:r>
              <a:rPr lang="en-US" sz="1900" b="1" dirty="0">
                <a:solidFill>
                  <a:srgbClr val="4470A7"/>
                </a:solidFill>
              </a:rPr>
              <a:t>by the European research community.</a:t>
            </a:r>
            <a:r>
              <a:rPr lang="en-US" b="1" dirty="0">
                <a:solidFill>
                  <a:srgbClr val="4470A7"/>
                </a:solidFill>
              </a:rPr>
              <a:t/>
            </a:r>
            <a:br>
              <a:rPr lang="en-US" b="1" dirty="0">
                <a:solidFill>
                  <a:srgbClr val="4470A7"/>
                </a:solidFill>
              </a:rPr>
            </a:br>
            <a:r>
              <a:rPr lang="en-US" dirty="0">
                <a:solidFill>
                  <a:srgbClr val="4470A7"/>
                </a:solidFill>
                <a:latin typeface="+mj-lt"/>
              </a:rPr>
              <a:t>OCRE aggregates requirements and demand of the research community </a:t>
            </a:r>
            <a:br>
              <a:rPr lang="en-US" dirty="0">
                <a:solidFill>
                  <a:srgbClr val="4470A7"/>
                </a:solidFill>
                <a:latin typeface="+mj-lt"/>
              </a:rPr>
            </a:br>
            <a:r>
              <a:rPr lang="en-US" dirty="0">
                <a:solidFill>
                  <a:srgbClr val="4470A7"/>
                </a:solidFill>
                <a:latin typeface="+mj-lt"/>
              </a:rPr>
              <a:t>into a public procurement / tender: to establish ready-to-use agreements </a:t>
            </a:r>
            <a:br>
              <a:rPr lang="en-US" dirty="0">
                <a:solidFill>
                  <a:srgbClr val="4470A7"/>
                </a:solidFill>
                <a:latin typeface="+mj-lt"/>
              </a:rPr>
            </a:br>
            <a:r>
              <a:rPr lang="en-US" dirty="0">
                <a:solidFill>
                  <a:srgbClr val="4470A7"/>
                </a:solidFill>
                <a:latin typeface="+mj-lt"/>
              </a:rPr>
              <a:t>with capable suppliers. OCRE stimulates adoption making available </a:t>
            </a:r>
            <a:br>
              <a:rPr lang="en-US" dirty="0">
                <a:solidFill>
                  <a:srgbClr val="4470A7"/>
                </a:solidFill>
                <a:latin typeface="+mj-lt"/>
              </a:rPr>
            </a:br>
            <a:r>
              <a:rPr lang="en-US" dirty="0">
                <a:solidFill>
                  <a:srgbClr val="4470A7"/>
                </a:solidFill>
                <a:latin typeface="+mj-lt"/>
              </a:rPr>
              <a:t>€9.5 million in EC adoption funding to researchers.</a:t>
            </a:r>
            <a:endParaRPr lang="it-IT" dirty="0">
              <a:solidFill>
                <a:srgbClr val="4470A7"/>
              </a:solidFill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B812F755-946C-0F42-AEA9-B86C68A249D6}"/>
              </a:ext>
            </a:extLst>
          </p:cNvPr>
          <p:cNvSpPr/>
          <p:nvPr/>
        </p:nvSpPr>
        <p:spPr>
          <a:xfrm>
            <a:off x="30197" y="53918"/>
            <a:ext cx="2025119" cy="590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D39077C-A3C7-C948-9004-638F4A12BD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55" y="371627"/>
            <a:ext cx="3051528" cy="5492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3F52197-F216-2548-8399-1EBC1D1E4826}"/>
              </a:ext>
            </a:extLst>
          </p:cNvPr>
          <p:cNvGrpSpPr/>
          <p:nvPr/>
        </p:nvGrpSpPr>
        <p:grpSpPr>
          <a:xfrm>
            <a:off x="8541836" y="1448337"/>
            <a:ext cx="3218011" cy="2023890"/>
            <a:chOff x="8556808" y="1252216"/>
            <a:chExt cx="3218011" cy="2023890"/>
          </a:xfrm>
        </p:grpSpPr>
        <p:pic>
          <p:nvPicPr>
            <p:cNvPr id="26" name="Immagine 25">
              <a:extLst>
                <a:ext uri="{FF2B5EF4-FFF2-40B4-BE49-F238E27FC236}">
                  <a16:creationId xmlns="" xmlns:a16="http://schemas.microsoft.com/office/drawing/2014/main" id="{93EFE1EA-7772-43D7-A07D-4D646734B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69640" y="1252216"/>
              <a:ext cx="1223405" cy="646786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="" xmlns:a16="http://schemas.microsoft.com/office/drawing/2014/main" id="{2C204CBF-E3B7-4373-BE0B-E8E6E232A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315115" y="1277605"/>
              <a:ext cx="711227" cy="735568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="" xmlns:a16="http://schemas.microsoft.com/office/drawing/2014/main" id="{1E799858-D4FC-4AAF-A610-065EC5AD0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70730" y="1747899"/>
              <a:ext cx="934986" cy="988609"/>
            </a:xfrm>
            <a:prstGeom prst="rect">
              <a:avLst/>
            </a:prstGeom>
          </p:spPr>
        </p:pic>
        <p:pic>
          <p:nvPicPr>
            <p:cNvPr id="29" name="Immagine 28">
              <a:extLst>
                <a:ext uri="{FF2B5EF4-FFF2-40B4-BE49-F238E27FC236}">
                  <a16:creationId xmlns="" xmlns:a16="http://schemas.microsoft.com/office/drawing/2014/main" id="{C76E47AA-CBF2-40E5-B25C-6AB58CFD1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56808" y="1912101"/>
              <a:ext cx="1594751" cy="4743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E95062E9-E67F-AC4A-A0AA-8392AE94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4280" y="2496476"/>
              <a:ext cx="975027" cy="68729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F7795521-0DE5-E544-BF74-188AF8DA5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01213" y="2782292"/>
              <a:ext cx="473606" cy="49381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D33A8C7C-E9FB-014B-8894-755702405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90476" y="2686589"/>
              <a:ext cx="1096633" cy="385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80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mountain&#10;&#10;Description automatically generated">
            <a:extLst>
              <a:ext uri="{FF2B5EF4-FFF2-40B4-BE49-F238E27FC236}">
                <a16:creationId xmlns="" xmlns:a16="http://schemas.microsoft.com/office/drawing/2014/main" id="{8D960074-335A-3043-B680-2EC29643A7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99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6C7B4A1-154A-4DF0-AC46-F88D75A2E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5" y="321178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750C9-CFCC-5F4C-B662-7369976B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65" y="654595"/>
            <a:ext cx="6908785" cy="134497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415A6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OCRE makes available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€100,000 in adoption funds, </a:t>
            </a:r>
            <a:b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415A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EOSC Early Adopter </a:t>
            </a:r>
            <a:r>
              <a:rPr lang="en-US" sz="2000" dirty="0" err="1">
                <a:solidFill>
                  <a:srgbClr val="415A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000" dirty="0">
                <a:solidFill>
                  <a:srgbClr val="415A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2000" dirty="0">
                <a:solidFill>
                  <a:srgbClr val="415A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415A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form of pre-paid vouchers. </a:t>
            </a:r>
            <a:br>
              <a:rPr lang="en-US" sz="2000" dirty="0">
                <a:solidFill>
                  <a:srgbClr val="415A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415A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IaaS resources bought in bulk by OCRE from suppliers in the </a:t>
            </a:r>
            <a:r>
              <a:rPr lang="en-US" sz="1800" dirty="0">
                <a:solidFill>
                  <a:srgbClr val="415A6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GÉANT framework</a:t>
            </a:r>
            <a:r>
              <a:rPr lang="en-US" sz="1800" dirty="0">
                <a:solidFill>
                  <a:srgbClr val="415A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will be distributed via vouchers, to researchers selected in the EOSC Early Adopter </a:t>
            </a:r>
            <a:r>
              <a:rPr lang="en-US" sz="1800" dirty="0" err="1">
                <a:solidFill>
                  <a:srgbClr val="415A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Programma</a:t>
            </a:r>
            <a:r>
              <a:rPr lang="en-US" sz="1800" dirty="0">
                <a:solidFill>
                  <a:srgbClr val="415A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calls.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7A3F94-1072-CC4D-ACE4-7DA551F8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B6D389E-4139-9442-9864-5027F327B9D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D6613C7-7FAF-0342-B2C4-FDF6737D6A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753" y="331447"/>
            <a:ext cx="3051528" cy="549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ED8AF9-829A-4B02-B4AF-030A725D1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672" y="5450921"/>
            <a:ext cx="1286581" cy="444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5190A7-54B5-48A7-AE4C-7FCCEADB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6241" y="3635767"/>
            <a:ext cx="1533559" cy="788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20F3349-7670-4CFA-856D-AB90EDD02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8909" y="4686373"/>
            <a:ext cx="1378483" cy="427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16005CD-05A7-4673-A3AD-740868B02D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7654" y="5517421"/>
            <a:ext cx="1363372" cy="313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9D21FD7-CC1E-4329-914F-0ABA6E84F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3475" y="2401684"/>
            <a:ext cx="1363372" cy="4231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01D5263-1F44-4388-8C42-A88C406A2E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7653" y="2655278"/>
            <a:ext cx="1363371" cy="10225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EAC39D5-8616-4F20-B504-B583E92C71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9883" y="2452863"/>
            <a:ext cx="1422199" cy="236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3564522-DB41-449C-A236-DFC7F62EA5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4456" y="3765889"/>
            <a:ext cx="1360123" cy="7120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26D3EED-6D9D-4695-B4FF-B9D474343B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8458" y="3062604"/>
            <a:ext cx="1909628" cy="5213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ABFC776-35FD-4F64-AF1C-0FCE317E825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4840" b="37800"/>
          <a:stretch/>
        </p:blipFill>
        <p:spPr>
          <a:xfrm>
            <a:off x="3419445" y="4590333"/>
            <a:ext cx="1787776" cy="5287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7A57DCF-C36C-4B81-AA95-9B2E0C495C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0771" y="2702973"/>
            <a:ext cx="2076735" cy="11049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ABBCE9EB-5C5E-4A45-9EE6-D3D0B17AF90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25" y="4158129"/>
            <a:ext cx="2013633" cy="134497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FDD2B872-ACB6-4ECE-B4C1-9E394516CAA9}"/>
              </a:ext>
            </a:extLst>
          </p:cNvPr>
          <p:cNvCxnSpPr>
            <a:cxnSpLocks/>
          </p:cNvCxnSpPr>
          <p:nvPr/>
        </p:nvCxnSpPr>
        <p:spPr>
          <a:xfrm>
            <a:off x="3083203" y="2397903"/>
            <a:ext cx="0" cy="346651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86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13835" y="4671734"/>
            <a:ext cx="11047223" cy="937266"/>
          </a:xfrm>
          <a:prstGeom prst="rect">
            <a:avLst/>
          </a:prstGeom>
          <a:solidFill>
            <a:srgbClr val="1C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8046" y="1599975"/>
            <a:ext cx="11023011" cy="934694"/>
          </a:xfrm>
          <a:ln>
            <a:solidFill>
              <a:srgbClr val="1C4161"/>
            </a:solidFill>
          </a:ln>
        </p:spPr>
        <p:txBody>
          <a:bodyPr anchor="ctr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b="1" dirty="0" smtClean="0">
                <a:latin typeface="+mn-lt"/>
              </a:rPr>
              <a:t>Physical networks</a:t>
            </a:r>
            <a:endParaRPr lang="en-GB" b="1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0227" y="308129"/>
            <a:ext cx="9612087" cy="1325563"/>
          </a:xfrm>
        </p:spPr>
        <p:txBody>
          <a:bodyPr>
            <a:noAutofit/>
          </a:bodyPr>
          <a:lstStyle/>
          <a:p>
            <a:r>
              <a:rPr lang="en-GB" sz="2800" dirty="0" smtClean="0"/>
              <a:t>Service Portfolio (aka what </a:t>
            </a:r>
            <a:r>
              <a:rPr lang="en-GB" sz="2800" dirty="0"/>
              <a:t>does </a:t>
            </a:r>
            <a:r>
              <a:rPr lang="en-GB" sz="2800" dirty="0" smtClean="0"/>
              <a:t>GÉANT </a:t>
            </a:r>
            <a:r>
              <a:rPr lang="en-GB" sz="2800" dirty="0"/>
              <a:t>do</a:t>
            </a:r>
            <a:r>
              <a:rPr lang="en-GB" sz="2800" dirty="0" smtClean="0"/>
              <a:t>?)</a:t>
            </a:r>
            <a:br>
              <a:rPr lang="en-GB" sz="2800" dirty="0" smtClean="0"/>
            </a:br>
            <a:r>
              <a:rPr lang="en-GB" sz="2800" dirty="0">
                <a:solidFill>
                  <a:schemeClr val="tx2"/>
                </a:solidFill>
              </a:rPr>
              <a:t>http://www.geant.org/Services</a:t>
            </a:r>
            <a:br>
              <a:rPr lang="en-GB" sz="2800" dirty="0">
                <a:solidFill>
                  <a:schemeClr val="tx2"/>
                </a:solidFill>
              </a:rPr>
            </a:br>
            <a:r>
              <a:rPr lang="en-GB" sz="2800" dirty="0"/>
              <a:t/>
            </a:r>
            <a:br>
              <a:rPr lang="en-GB" sz="2800" dirty="0"/>
            </a:br>
            <a:endParaRPr lang="en-GB" sz="2800" b="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147" y="1829076"/>
            <a:ext cx="1220100" cy="3958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299" y="1905914"/>
            <a:ext cx="1277039" cy="3040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097" y="1729542"/>
            <a:ext cx="828247" cy="6211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08" y="1875662"/>
            <a:ext cx="1218595" cy="404308"/>
          </a:xfrm>
          <a:prstGeom prst="rect">
            <a:avLst/>
          </a:prstGeom>
        </p:spPr>
      </p:pic>
      <p:pic>
        <p:nvPicPr>
          <p:cNvPr id="11" name="Picture 10" descr="TNC15 vertical web banner groo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848" y="3484420"/>
            <a:ext cx="781233" cy="1037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919">
            <a:off x="4742169" y="3580013"/>
            <a:ext cx="848207" cy="897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326879" y="3669335"/>
            <a:ext cx="1034897" cy="599696"/>
            <a:chOff x="4118319" y="4405772"/>
            <a:chExt cx="1034897" cy="799595"/>
          </a:xfrm>
        </p:grpSpPr>
        <p:sp>
          <p:nvSpPr>
            <p:cNvPr id="14" name="Rectangle 13"/>
            <p:cNvSpPr/>
            <p:nvPr/>
          </p:nvSpPr>
          <p:spPr>
            <a:xfrm>
              <a:off x="4118319" y="4405772"/>
              <a:ext cx="1034897" cy="799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/>
            </a:p>
          </p:txBody>
        </p:sp>
        <p:pic>
          <p:nvPicPr>
            <p:cNvPr id="17" name="Picture 16" descr="PeaRlogo-single-500w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0673" y="4525722"/>
              <a:ext cx="740218" cy="52555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165105" y="3698253"/>
            <a:ext cx="925495" cy="599696"/>
            <a:chOff x="2184158" y="4405775"/>
            <a:chExt cx="925495" cy="799595"/>
          </a:xfrm>
        </p:grpSpPr>
        <p:sp>
          <p:nvSpPr>
            <p:cNvPr id="22" name="Rectangle 21"/>
            <p:cNvSpPr/>
            <p:nvPr/>
          </p:nvSpPr>
          <p:spPr>
            <a:xfrm>
              <a:off x="2184158" y="4405775"/>
              <a:ext cx="925495" cy="799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/>
            </a:p>
          </p:txBody>
        </p:sp>
        <p:pic>
          <p:nvPicPr>
            <p:cNvPr id="23" name="Picture 22" descr="20110201-transits-logo-for-web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305" y="4508435"/>
              <a:ext cx="594273" cy="594273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" t="21647" b="19003"/>
          <a:stretch/>
        </p:blipFill>
        <p:spPr>
          <a:xfrm>
            <a:off x="4829887" y="4747492"/>
            <a:ext cx="2361925" cy="7529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65"/>
          <a:stretch/>
        </p:blipFill>
        <p:spPr>
          <a:xfrm>
            <a:off x="2540885" y="4747492"/>
            <a:ext cx="2010332" cy="7529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114" y="4747492"/>
            <a:ext cx="1918404" cy="752928"/>
          </a:xfrm>
          <a:prstGeom prst="rect">
            <a:avLst/>
          </a:prstGeom>
        </p:spPr>
      </p:pic>
      <p:sp>
        <p:nvSpPr>
          <p:cNvPr id="28" name="Content Placeholder 1"/>
          <p:cNvSpPr txBox="1">
            <a:spLocks/>
          </p:cNvSpPr>
          <p:nvPr/>
        </p:nvSpPr>
        <p:spPr>
          <a:xfrm>
            <a:off x="638049" y="2616495"/>
            <a:ext cx="11023009" cy="719693"/>
          </a:xfrm>
          <a:prstGeom prst="rect">
            <a:avLst/>
          </a:prstGeom>
          <a:ln>
            <a:solidFill>
              <a:srgbClr val="1C416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10000"/>
              </a:lnSpc>
              <a:spcBef>
                <a:spcPts val="1000"/>
              </a:spcBef>
              <a:buNone/>
            </a:pPr>
            <a:r>
              <a:rPr lang="en-GB" sz="2000" b="1" dirty="0"/>
              <a:t>Services</a:t>
            </a:r>
          </a:p>
        </p:txBody>
      </p:sp>
      <p:sp>
        <p:nvSpPr>
          <p:cNvPr id="29" name="Content Placeholder 1"/>
          <p:cNvSpPr txBox="1">
            <a:spLocks/>
          </p:cNvSpPr>
          <p:nvPr/>
        </p:nvSpPr>
        <p:spPr>
          <a:xfrm>
            <a:off x="638046" y="3414430"/>
            <a:ext cx="11023011" cy="1167342"/>
          </a:xfrm>
          <a:prstGeom prst="rect">
            <a:avLst/>
          </a:prstGeom>
          <a:ln>
            <a:solidFill>
              <a:srgbClr val="0043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2000" b="1" dirty="0"/>
              <a:t>People</a:t>
            </a:r>
          </a:p>
        </p:txBody>
      </p:sp>
      <p:sp>
        <p:nvSpPr>
          <p:cNvPr id="6" name="AutoShape 2" descr="GN4 1"/>
          <p:cNvSpPr>
            <a:spLocks noChangeAspect="1" noChangeArrowheads="1"/>
          </p:cNvSpPr>
          <p:nvPr/>
        </p:nvSpPr>
        <p:spPr bwMode="auto">
          <a:xfrm>
            <a:off x="207433" y="71278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" name="Picture 29" descr="Eduroam [Converted]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211" y="2734850"/>
            <a:ext cx="1682749" cy="548083"/>
          </a:xfrm>
          <a:prstGeom prst="rect">
            <a:avLst/>
          </a:prstGeom>
        </p:spPr>
      </p:pic>
      <p:pic>
        <p:nvPicPr>
          <p:cNvPr id="31" name="Picture 2" descr="http://upload.wikimedia.org/wikipedia/en/1/19/EduGAIN_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9878" y="2817512"/>
            <a:ext cx="1627505" cy="31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TER-TI-logo-cmyk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93" y="2829148"/>
            <a:ext cx="1728529" cy="343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4301" y="2770170"/>
            <a:ext cx="1600727" cy="44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03467" y="1745998"/>
            <a:ext cx="1422400" cy="561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69424" y="5844865"/>
            <a:ext cx="42292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>
                <a:solidFill>
                  <a:schemeClr val="tx2"/>
                </a:solidFill>
              </a:rPr>
              <a:t>http://www.geant.org/Services</a:t>
            </a:r>
          </a:p>
        </p:txBody>
      </p:sp>
    </p:spTree>
    <p:extLst>
      <p:ext uri="{BB962C8B-B14F-4D97-AF65-F5344CB8AC3E}">
        <p14:creationId xmlns:p14="http://schemas.microsoft.com/office/powerpoint/2010/main" val="103357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2846" y="-71288"/>
            <a:ext cx="9612087" cy="132556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GÉANT: portfolio overview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824071" y="1489189"/>
            <a:ext cx="9853414" cy="4629181"/>
            <a:chOff x="1514901" y="1050160"/>
            <a:chExt cx="5773080" cy="3616294"/>
          </a:xfrm>
        </p:grpSpPr>
        <p:sp>
          <p:nvSpPr>
            <p:cNvPr id="5" name="Oval 4"/>
            <p:cNvSpPr/>
            <p:nvPr/>
          </p:nvSpPr>
          <p:spPr>
            <a:xfrm>
              <a:off x="1514901" y="1050160"/>
              <a:ext cx="5773080" cy="3616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1" name="Teardrop 20"/>
            <p:cNvSpPr/>
            <p:nvPr/>
          </p:nvSpPr>
          <p:spPr>
            <a:xfrm rot="10800000">
              <a:off x="5146949" y="1510969"/>
              <a:ext cx="1374734" cy="1374734"/>
            </a:xfrm>
            <a:prstGeom prst="teardrop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20" name="Teardrop 19"/>
            <p:cNvSpPr/>
            <p:nvPr/>
          </p:nvSpPr>
          <p:spPr>
            <a:xfrm rot="16200000">
              <a:off x="4678408" y="3082030"/>
              <a:ext cx="1312103" cy="1312103"/>
            </a:xfrm>
            <a:prstGeom prst="teardrop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9" name="Teardrop 18"/>
            <p:cNvSpPr/>
            <p:nvPr/>
          </p:nvSpPr>
          <p:spPr>
            <a:xfrm rot="8100000">
              <a:off x="3957810" y="1186190"/>
              <a:ext cx="909454" cy="909454"/>
            </a:xfrm>
            <a:prstGeom prst="teardrop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7" name="Teardrop 16"/>
            <p:cNvSpPr/>
            <p:nvPr/>
          </p:nvSpPr>
          <p:spPr>
            <a:xfrm>
              <a:off x="2845558" y="3078878"/>
              <a:ext cx="1313897" cy="1313897"/>
            </a:xfrm>
            <a:prstGeom prst="teardrop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2" name="Title 3"/>
            <p:cNvSpPr txBox="1">
              <a:spLocks/>
            </p:cNvSpPr>
            <p:nvPr/>
          </p:nvSpPr>
          <p:spPr>
            <a:xfrm>
              <a:off x="5252861" y="1640917"/>
              <a:ext cx="1144163" cy="10762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Professional Services</a:t>
              </a:r>
            </a:p>
          </p:txBody>
        </p:sp>
        <p:sp>
          <p:nvSpPr>
            <p:cNvPr id="13" name="Title 3"/>
            <p:cNvSpPr txBox="1">
              <a:spLocks/>
            </p:cNvSpPr>
            <p:nvPr/>
          </p:nvSpPr>
          <p:spPr>
            <a:xfrm>
              <a:off x="2687528" y="3192051"/>
              <a:ext cx="1706317" cy="9775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Connectivity</a:t>
              </a:r>
            </a:p>
            <a:p>
              <a:pPr algn="ctr"/>
              <a:r>
                <a:rPr lang="en-GB" sz="2000" dirty="0" smtClean="0">
                  <a:solidFill>
                    <a:schemeClr val="bg1"/>
                  </a:solidFill>
                </a:rPr>
                <a:t>&amp;</a:t>
              </a:r>
              <a:br>
                <a:rPr lang="en-GB" sz="2000" dirty="0" smtClean="0">
                  <a:solidFill>
                    <a:schemeClr val="bg1"/>
                  </a:solidFill>
                </a:rPr>
              </a:br>
              <a:r>
                <a:rPr lang="en-GB" sz="2000" dirty="0" smtClean="0">
                  <a:solidFill>
                    <a:schemeClr val="bg1"/>
                  </a:solidFill>
                </a:rPr>
                <a:t>Network</a:t>
              </a:r>
              <a:br>
                <a:rPr lang="en-GB" sz="2000" dirty="0" smtClean="0">
                  <a:solidFill>
                    <a:schemeClr val="bg1"/>
                  </a:solidFill>
                </a:rPr>
              </a:br>
              <a:r>
                <a:rPr lang="en-GB" sz="2000" dirty="0" smtClean="0">
                  <a:solidFill>
                    <a:schemeClr val="bg1"/>
                  </a:solidFill>
                </a:rPr>
                <a:t>Management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14" name="Title 3"/>
            <p:cNvSpPr txBox="1">
              <a:spLocks/>
            </p:cNvSpPr>
            <p:nvPr/>
          </p:nvSpPr>
          <p:spPr>
            <a:xfrm>
              <a:off x="4809427" y="3187550"/>
              <a:ext cx="1055480" cy="10762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Trust, Identity &amp; Security</a:t>
              </a:r>
            </a:p>
          </p:txBody>
        </p:sp>
        <p:sp>
          <p:nvSpPr>
            <p:cNvPr id="15" name="Title 3"/>
            <p:cNvSpPr txBox="1">
              <a:spLocks/>
            </p:cNvSpPr>
            <p:nvPr/>
          </p:nvSpPr>
          <p:spPr>
            <a:xfrm>
              <a:off x="3946268" y="1278286"/>
              <a:ext cx="923806" cy="6657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Cloud Services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4167" y="2402639"/>
              <a:ext cx="1048008" cy="456078"/>
            </a:xfrm>
            <a:prstGeom prst="rect">
              <a:avLst/>
            </a:prstGeom>
          </p:spPr>
        </p:pic>
        <p:sp>
          <p:nvSpPr>
            <p:cNvPr id="18" name="Teardrop 17"/>
            <p:cNvSpPr/>
            <p:nvPr/>
          </p:nvSpPr>
          <p:spPr>
            <a:xfrm rot="5400000">
              <a:off x="2313716" y="1480966"/>
              <a:ext cx="1364406" cy="1364406"/>
            </a:xfrm>
            <a:prstGeom prst="teardrop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1" name="Title 3"/>
            <p:cNvSpPr txBox="1">
              <a:spLocks/>
            </p:cNvSpPr>
            <p:nvPr/>
          </p:nvSpPr>
          <p:spPr>
            <a:xfrm>
              <a:off x="2277628" y="1827795"/>
              <a:ext cx="1436583" cy="6499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Real-time Communications</a:t>
              </a:r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6318624" y="263322"/>
            <a:ext cx="1858418" cy="1053290"/>
          </a:xfrm>
          <a:prstGeom prst="wedgeRoundRectCallout">
            <a:avLst>
              <a:gd name="adj1" fmla="val -64166"/>
              <a:gd name="adj2" fmla="val 102206"/>
              <a:gd name="adj3" fmla="val 16667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6"/>
                </a:solidFill>
              </a:rPr>
              <a:t>Same framework that is used by OCRE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07459" y="4827749"/>
            <a:ext cx="1858418" cy="1053290"/>
          </a:xfrm>
          <a:prstGeom prst="wedgeRoundRectCallout">
            <a:avLst>
              <a:gd name="adj1" fmla="val 100001"/>
              <a:gd name="adj2" fmla="val -56618"/>
              <a:gd name="adj3" fmla="val 16667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/>
                </a:solidFill>
              </a:rPr>
              <a:t>High bandwidth networks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6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/>
          <p:nvPr/>
        </p:nvSpPr>
        <p:spPr>
          <a:xfrm>
            <a:off x="5447928" y="6065912"/>
            <a:ext cx="4752528" cy="675456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 stations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" name="Google Shape;265;p18"/>
          <p:cNvCxnSpPr>
            <a:stCxn id="264" idx="1"/>
            <a:endCxn id="266" idx="4"/>
          </p:cNvCxnSpPr>
          <p:nvPr/>
        </p:nvCxnSpPr>
        <p:spPr>
          <a:xfrm rot="10800000">
            <a:off x="2639629" y="5949140"/>
            <a:ext cx="2808300" cy="4545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67" name="Google Shape;267;p18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80"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98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3220977" y="44624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Calibri"/>
              <a:buNone/>
            </a:pPr>
            <a:r>
              <a:rPr lang="en-US" sz="3240" dirty="0" smtClean="0">
                <a:solidFill>
                  <a:schemeClr val="accent1"/>
                </a:solidFill>
              </a:rPr>
              <a:t>Example: Integrated </a:t>
            </a:r>
            <a:r>
              <a:rPr lang="en-US" sz="3240" dirty="0">
                <a:solidFill>
                  <a:schemeClr val="accent1"/>
                </a:solidFill>
              </a:rPr>
              <a:t>Carbon Observation System</a:t>
            </a:r>
            <a:endParaRPr sz="3240" dirty="0"/>
          </a:p>
        </p:txBody>
      </p:sp>
      <p:sp>
        <p:nvSpPr>
          <p:cNvPr id="269" name="Google Shape;269;p18"/>
          <p:cNvSpPr/>
          <p:nvPr/>
        </p:nvSpPr>
        <p:spPr>
          <a:xfrm>
            <a:off x="5920911" y="2276872"/>
            <a:ext cx="3888432" cy="1512168"/>
          </a:xfrm>
          <a:prstGeom prst="rect">
            <a:avLst/>
          </a:prstGeom>
          <a:solidFill>
            <a:srgbClr val="FEE49A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ICOS Carbon Portal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8"/>
          <p:cNvSpPr/>
          <p:nvPr/>
        </p:nvSpPr>
        <p:spPr>
          <a:xfrm>
            <a:off x="6136935" y="2780928"/>
            <a:ext cx="3528392" cy="778078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F063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STILT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Lagrangian transport model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8"/>
          <p:cNvSpPr txBox="1"/>
          <p:nvPr/>
        </p:nvSpPr>
        <p:spPr>
          <a:xfrm>
            <a:off x="5920912" y="1259468"/>
            <a:ext cx="41472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Users: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Scientists; Engineers; Policy makers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8"/>
          <p:cNvSpPr/>
          <p:nvPr/>
        </p:nvSpPr>
        <p:spPr>
          <a:xfrm>
            <a:off x="2110408" y="3645024"/>
            <a:ext cx="792088" cy="792088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8"/>
          <p:cNvSpPr/>
          <p:nvPr/>
        </p:nvSpPr>
        <p:spPr>
          <a:xfrm>
            <a:off x="2262808" y="3797424"/>
            <a:ext cx="792088" cy="792088"/>
          </a:xfrm>
          <a:prstGeom prst="can">
            <a:avLst>
              <a:gd name="adj" fmla="val 25000"/>
            </a:avLst>
          </a:prstGeom>
          <a:solidFill>
            <a:srgbClr val="F38E8B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8"/>
          <p:cNvSpPr/>
          <p:nvPr/>
        </p:nvSpPr>
        <p:spPr>
          <a:xfrm>
            <a:off x="2415208" y="3949824"/>
            <a:ext cx="792088" cy="792088"/>
          </a:xfrm>
          <a:prstGeom prst="can">
            <a:avLst>
              <a:gd name="adj" fmla="val 25000"/>
            </a:avLst>
          </a:prstGeom>
          <a:solidFill>
            <a:srgbClr val="C4BD97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8"/>
          <p:cNvSpPr/>
          <p:nvPr/>
        </p:nvSpPr>
        <p:spPr>
          <a:xfrm>
            <a:off x="2567608" y="4102224"/>
            <a:ext cx="792088" cy="792088"/>
          </a:xfrm>
          <a:prstGeom prst="can">
            <a:avLst>
              <a:gd name="adj" fmla="val 25000"/>
            </a:avLst>
          </a:prstGeom>
          <a:solidFill>
            <a:srgbClr val="B9B9B9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1199456" y="3429000"/>
            <a:ext cx="2880320" cy="2520280"/>
          </a:xfrm>
          <a:prstGeom prst="ellipse">
            <a:avLst/>
          </a:prstGeom>
          <a:noFill/>
          <a:ln w="9525" cap="flat" cmpd="sng">
            <a:solidFill>
              <a:srgbClr val="F396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ICOS repository (data &amp; metadata)</a:t>
            </a:r>
            <a:endParaRPr sz="18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8"/>
          <p:cNvSpPr/>
          <p:nvPr/>
        </p:nvSpPr>
        <p:spPr>
          <a:xfrm>
            <a:off x="5879976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8"/>
          <p:cNvSpPr/>
          <p:nvPr/>
        </p:nvSpPr>
        <p:spPr>
          <a:xfrm>
            <a:off x="5951984" y="4797152"/>
            <a:ext cx="1008112" cy="1008112"/>
          </a:xfrm>
          <a:prstGeom prst="rect">
            <a:avLst/>
          </a:prstGeom>
          <a:noFill/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Ecosystem thematic centre</a:t>
            </a:r>
            <a:endParaRPr sz="12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" name="Google Shape;278;p18"/>
          <p:cNvCxnSpPr>
            <a:stCxn id="276" idx="0"/>
          </p:cNvCxnSpPr>
          <p:nvPr/>
        </p:nvCxnSpPr>
        <p:spPr>
          <a:xfrm rot="10800000">
            <a:off x="6023992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79" name="Google Shape;279;p18"/>
          <p:cNvSpPr/>
          <p:nvPr/>
        </p:nvSpPr>
        <p:spPr>
          <a:xfrm>
            <a:off x="6744072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0" name="Google Shape;280;p18"/>
          <p:cNvCxnSpPr>
            <a:stCxn id="279" idx="0"/>
          </p:cNvCxnSpPr>
          <p:nvPr/>
        </p:nvCxnSpPr>
        <p:spPr>
          <a:xfrm rot="10800000">
            <a:off x="6888088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1" name="Google Shape;281;p18"/>
          <p:cNvSpPr/>
          <p:nvPr/>
        </p:nvSpPr>
        <p:spPr>
          <a:xfrm>
            <a:off x="6312024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2" name="Google Shape;282;p18"/>
          <p:cNvCxnSpPr>
            <a:stCxn id="281" idx="0"/>
          </p:cNvCxnSpPr>
          <p:nvPr/>
        </p:nvCxnSpPr>
        <p:spPr>
          <a:xfrm rot="10800000">
            <a:off x="6456040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3" name="Google Shape;283;p18"/>
          <p:cNvSpPr/>
          <p:nvPr/>
        </p:nvSpPr>
        <p:spPr>
          <a:xfrm>
            <a:off x="7392144" y="6165304"/>
            <a:ext cx="288032" cy="288032"/>
          </a:xfrm>
          <a:prstGeom prst="ellipse">
            <a:avLst/>
          </a:prstGeom>
          <a:solidFill>
            <a:srgbClr val="F9C5C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8"/>
          <p:cNvSpPr/>
          <p:nvPr/>
        </p:nvSpPr>
        <p:spPr>
          <a:xfrm>
            <a:off x="7464152" y="4797152"/>
            <a:ext cx="1008112" cy="1008112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Athmospheric thematic</a:t>
            </a:r>
            <a:b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centre</a:t>
            </a:r>
            <a:endParaRPr sz="12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5" name="Google Shape;285;p18"/>
          <p:cNvCxnSpPr>
            <a:stCxn id="283" idx="0"/>
          </p:cNvCxnSpPr>
          <p:nvPr/>
        </p:nvCxnSpPr>
        <p:spPr>
          <a:xfrm rot="10800000">
            <a:off x="7536160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6" name="Google Shape;286;p18"/>
          <p:cNvSpPr/>
          <p:nvPr/>
        </p:nvSpPr>
        <p:spPr>
          <a:xfrm>
            <a:off x="8256240" y="6165304"/>
            <a:ext cx="288032" cy="288032"/>
          </a:xfrm>
          <a:prstGeom prst="ellipse">
            <a:avLst/>
          </a:prstGeom>
          <a:solidFill>
            <a:srgbClr val="F9C5C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7" name="Google Shape;287;p18"/>
          <p:cNvCxnSpPr>
            <a:stCxn id="286" idx="0"/>
          </p:cNvCxnSpPr>
          <p:nvPr/>
        </p:nvCxnSpPr>
        <p:spPr>
          <a:xfrm rot="10800000">
            <a:off x="8400256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8" name="Google Shape;288;p18"/>
          <p:cNvSpPr/>
          <p:nvPr/>
        </p:nvSpPr>
        <p:spPr>
          <a:xfrm>
            <a:off x="7824192" y="6165304"/>
            <a:ext cx="288032" cy="288032"/>
          </a:xfrm>
          <a:prstGeom prst="ellipse">
            <a:avLst/>
          </a:prstGeom>
          <a:solidFill>
            <a:srgbClr val="F9C5C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18"/>
          <p:cNvCxnSpPr>
            <a:stCxn id="288" idx="0"/>
          </p:cNvCxnSpPr>
          <p:nvPr/>
        </p:nvCxnSpPr>
        <p:spPr>
          <a:xfrm rot="10800000">
            <a:off x="7968208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0" name="Google Shape;290;p18"/>
          <p:cNvSpPr/>
          <p:nvPr/>
        </p:nvSpPr>
        <p:spPr>
          <a:xfrm>
            <a:off x="8760296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8"/>
          <p:cNvSpPr/>
          <p:nvPr/>
        </p:nvSpPr>
        <p:spPr>
          <a:xfrm>
            <a:off x="8832304" y="4797152"/>
            <a:ext cx="1008112" cy="1008112"/>
          </a:xfrm>
          <a:prstGeom prst="rect">
            <a:avLst/>
          </a:prstGeom>
          <a:noFill/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Oceanic</a:t>
            </a:r>
            <a:b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thematic centre</a:t>
            </a:r>
            <a:endParaRPr sz="12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2" name="Google Shape;292;p18"/>
          <p:cNvCxnSpPr>
            <a:stCxn id="290" idx="0"/>
          </p:cNvCxnSpPr>
          <p:nvPr/>
        </p:nvCxnSpPr>
        <p:spPr>
          <a:xfrm rot="10800000">
            <a:off x="8904312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3" name="Google Shape;293;p18"/>
          <p:cNvSpPr/>
          <p:nvPr/>
        </p:nvSpPr>
        <p:spPr>
          <a:xfrm>
            <a:off x="9624392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18"/>
          <p:cNvCxnSpPr>
            <a:stCxn id="293" idx="0"/>
          </p:cNvCxnSpPr>
          <p:nvPr/>
        </p:nvCxnSpPr>
        <p:spPr>
          <a:xfrm rot="10800000">
            <a:off x="9768408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5" name="Google Shape;295;p18"/>
          <p:cNvSpPr/>
          <p:nvPr/>
        </p:nvSpPr>
        <p:spPr>
          <a:xfrm>
            <a:off x="9192344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6" name="Google Shape;296;p18"/>
          <p:cNvCxnSpPr>
            <a:stCxn id="295" idx="0"/>
          </p:cNvCxnSpPr>
          <p:nvPr/>
        </p:nvCxnSpPr>
        <p:spPr>
          <a:xfrm rot="10800000">
            <a:off x="9336360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7" name="Google Shape;297;p18"/>
          <p:cNvSpPr txBox="1"/>
          <p:nvPr/>
        </p:nvSpPr>
        <p:spPr>
          <a:xfrm>
            <a:off x="3667984" y="5805264"/>
            <a:ext cx="13345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Sensor data</a:t>
            </a:r>
            <a:b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(near real-time)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8" name="Google Shape;298;p18"/>
          <p:cNvCxnSpPr>
            <a:stCxn id="266" idx="0"/>
            <a:endCxn id="269" idx="1"/>
          </p:cNvCxnSpPr>
          <p:nvPr/>
        </p:nvCxnSpPr>
        <p:spPr>
          <a:xfrm rot="-5400000">
            <a:off x="4082316" y="1590300"/>
            <a:ext cx="396000" cy="32814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9" name="Google Shape;299;p18"/>
          <p:cNvSpPr txBox="1"/>
          <p:nvPr/>
        </p:nvSpPr>
        <p:spPr>
          <a:xfrm>
            <a:off x="3779832" y="2689179"/>
            <a:ext cx="12143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Data products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8"/>
          <p:cNvSpPr/>
          <p:nvPr/>
        </p:nvSpPr>
        <p:spPr>
          <a:xfrm>
            <a:off x="839416" y="2420888"/>
            <a:ext cx="1152128" cy="792088"/>
          </a:xfrm>
          <a:prstGeom prst="rect">
            <a:avLst/>
          </a:prstGeom>
          <a:noFill/>
          <a:ln w="28575" cap="flat" cmpd="sng">
            <a:solidFill>
              <a:srgbClr val="1B216E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External HTC and HPC services</a:t>
            </a:r>
            <a:endParaRPr sz="140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1" name="Google Shape;301;p18"/>
          <p:cNvCxnSpPr>
            <a:endCxn id="300" idx="3"/>
          </p:cNvCxnSpPr>
          <p:nvPr/>
        </p:nvCxnSpPr>
        <p:spPr>
          <a:xfrm rot="5400000" flipH="1">
            <a:off x="1901544" y="2906932"/>
            <a:ext cx="612000" cy="4320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2" name="Google Shape;302;p18"/>
          <p:cNvSpPr txBox="1"/>
          <p:nvPr/>
        </p:nvSpPr>
        <p:spPr>
          <a:xfrm>
            <a:off x="9408371" y="2857541"/>
            <a:ext cx="1633734" cy="596625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Job management (</a:t>
            </a:r>
            <a:r>
              <a:rPr lang="en-US" sz="1600" dirty="0" err="1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Uni</a:t>
            </a:r>
            <a:r>
              <a:rPr lang="en-US" sz="1600" dirty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 of Lund)</a:t>
            </a:r>
            <a:endParaRPr dirty="0"/>
          </a:p>
        </p:txBody>
      </p:sp>
      <p:sp>
        <p:nvSpPr>
          <p:cNvPr id="303" name="Google Shape;303;p18"/>
          <p:cNvSpPr txBox="1"/>
          <p:nvPr/>
        </p:nvSpPr>
        <p:spPr>
          <a:xfrm>
            <a:off x="119336" y="1988840"/>
            <a:ext cx="3503712" cy="338554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Compute cloud </a:t>
            </a:r>
            <a:r>
              <a:rPr lang="en-US" sz="1600" dirty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(CSC, CESNET, </a:t>
            </a:r>
            <a:r>
              <a:rPr lang="en-US" sz="1600" dirty="0" err="1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Juelich</a:t>
            </a:r>
            <a:r>
              <a:rPr lang="en-US" sz="1600" dirty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 dirty="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8"/>
          <p:cNvSpPr txBox="1"/>
          <p:nvPr/>
        </p:nvSpPr>
        <p:spPr>
          <a:xfrm>
            <a:off x="278763" y="3887878"/>
            <a:ext cx="1586077" cy="599756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B2Safe </a:t>
            </a: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archive (</a:t>
            </a:r>
            <a:r>
              <a:rPr lang="en-US" sz="1600" dirty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CSC)</a:t>
            </a:r>
            <a:endParaRPr dirty="0"/>
          </a:p>
        </p:txBody>
      </p:sp>
      <p:sp>
        <p:nvSpPr>
          <p:cNvPr id="305" name="Google Shape;305;p18"/>
          <p:cNvSpPr txBox="1"/>
          <p:nvPr/>
        </p:nvSpPr>
        <p:spPr>
          <a:xfrm>
            <a:off x="278764" y="4602614"/>
            <a:ext cx="1099564" cy="896178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iRODS</a:t>
            </a: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 replication </a:t>
            </a:r>
            <a:r>
              <a:rPr lang="en-US" sz="1600" dirty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(PDC)</a:t>
            </a:r>
            <a:endParaRPr sz="1600" dirty="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6" name="Google Shape;306;p18"/>
          <p:cNvCxnSpPr/>
          <p:nvPr/>
        </p:nvCxnSpPr>
        <p:spPr>
          <a:xfrm>
            <a:off x="7176120" y="1628800"/>
            <a:ext cx="0" cy="64807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7" name="Google Shape;307;p18"/>
          <p:cNvSpPr txBox="1"/>
          <p:nvPr/>
        </p:nvSpPr>
        <p:spPr>
          <a:xfrm>
            <a:off x="6312025" y="1628800"/>
            <a:ext cx="8566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Compute</a:t>
            </a:r>
            <a:b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requests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8"/>
          <p:cNvSpPr txBox="1"/>
          <p:nvPr/>
        </p:nvSpPr>
        <p:spPr>
          <a:xfrm>
            <a:off x="8628778" y="1700810"/>
            <a:ext cx="7075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9" name="Google Shape;309;p18"/>
          <p:cNvCxnSpPr/>
          <p:nvPr/>
        </p:nvCxnSpPr>
        <p:spPr>
          <a:xfrm rot="10800000">
            <a:off x="8616280" y="1628800"/>
            <a:ext cx="0" cy="64807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10" name="Google Shape;310;p18"/>
          <p:cNvSpPr/>
          <p:nvPr/>
        </p:nvSpPr>
        <p:spPr>
          <a:xfrm>
            <a:off x="1991544" y="529516"/>
            <a:ext cx="87849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A pan-European research infrastructure for quantifying and </a:t>
            </a:r>
            <a:br>
              <a:rPr lang="en-US" sz="140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understanding the greenhouse gas balance of the European continent</a:t>
            </a:r>
            <a:endParaRPr sz="1200" i="1">
              <a:solidFill>
                <a:srgbClr val="3C3C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5948" y="4077072"/>
            <a:ext cx="1947333" cy="194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4192" y="4221088"/>
            <a:ext cx="3072341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8"/>
          <p:cNvPicPr preferRelativeResize="0"/>
          <p:nvPr/>
        </p:nvPicPr>
        <p:blipFill rotWithShape="1">
          <a:blip r:embed="rId5">
            <a:alphaModFix/>
          </a:blip>
          <a:srcRect t="1494" b="1429"/>
          <a:stretch/>
        </p:blipFill>
        <p:spPr>
          <a:xfrm>
            <a:off x="4943876" y="260653"/>
            <a:ext cx="3439921" cy="1655067"/>
          </a:xfrm>
          <a:prstGeom prst="rect">
            <a:avLst/>
          </a:prstGeom>
          <a:noFill/>
          <a:ln w="9525" cap="flat" cmpd="sng">
            <a:solidFill>
              <a:srgbClr val="1B216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4" name="Google Shape;314;p18"/>
          <p:cNvPicPr preferRelativeResize="0"/>
          <p:nvPr/>
        </p:nvPicPr>
        <p:blipFill rotWithShape="1">
          <a:blip r:embed="rId6">
            <a:alphaModFix/>
          </a:blip>
          <a:srcRect t="3455"/>
          <a:stretch/>
        </p:blipFill>
        <p:spPr>
          <a:xfrm>
            <a:off x="7929851" y="260648"/>
            <a:ext cx="3439996" cy="1656184"/>
          </a:xfrm>
          <a:prstGeom prst="rect">
            <a:avLst/>
          </a:prstGeom>
          <a:noFill/>
          <a:ln w="9525" cap="flat" cmpd="sng">
            <a:solidFill>
              <a:srgbClr val="1B216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5" name="Google Shape;315;p18"/>
          <p:cNvSpPr/>
          <p:nvPr/>
        </p:nvSpPr>
        <p:spPr>
          <a:xfrm rot="513168">
            <a:off x="3599725" y="4532443"/>
            <a:ext cx="1824203" cy="1152128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8"/>
          <p:cNvSpPr/>
          <p:nvPr/>
        </p:nvSpPr>
        <p:spPr>
          <a:xfrm rot="-1341805">
            <a:off x="3207373" y="3415180"/>
            <a:ext cx="2400267" cy="1080120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8"/>
          <p:cNvSpPr/>
          <p:nvPr/>
        </p:nvSpPr>
        <p:spPr>
          <a:xfrm rot="3168808">
            <a:off x="1320837" y="3151509"/>
            <a:ext cx="1466656" cy="1080120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8"/>
          <p:cNvSpPr/>
          <p:nvPr/>
        </p:nvSpPr>
        <p:spPr>
          <a:xfrm rot="5400000">
            <a:off x="7368141" y="1181754"/>
            <a:ext cx="1008112" cy="1440160"/>
          </a:xfrm>
          <a:prstGeom prst="leftRightArrow">
            <a:avLst>
              <a:gd name="adj1" fmla="val 50000"/>
              <a:gd name="adj2" fmla="val 42364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304;p18"/>
          <p:cNvSpPr txBox="1"/>
          <p:nvPr/>
        </p:nvSpPr>
        <p:spPr>
          <a:xfrm>
            <a:off x="3190285" y="6437335"/>
            <a:ext cx="1935853" cy="285134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GÉANT connectivity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265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18</a:t>
            </a:fld>
            <a:endParaRPr lang="uk-UA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87355" y="1340771"/>
            <a:ext cx="4436125" cy="4782900"/>
          </a:xfrm>
        </p:spPr>
        <p:txBody>
          <a:bodyPr/>
          <a:lstStyle/>
          <a:p>
            <a:r>
              <a:rPr lang="en-US" dirty="0" smtClean="0"/>
              <a:t>Policy</a:t>
            </a:r>
            <a:r>
              <a:rPr lang="en-US" dirty="0"/>
              <a:t>-driven data management &amp; </a:t>
            </a:r>
            <a:r>
              <a:rPr lang="en-US" dirty="0" smtClean="0"/>
              <a:t>replication</a:t>
            </a:r>
          </a:p>
          <a:p>
            <a:r>
              <a:rPr lang="en-US" dirty="0" smtClean="0"/>
              <a:t>Local </a:t>
            </a:r>
            <a:r>
              <a:rPr lang="en-US" dirty="0"/>
              <a:t>&amp; federated data </a:t>
            </a:r>
            <a:r>
              <a:rPr lang="en-US" dirty="0" smtClean="0"/>
              <a:t>access</a:t>
            </a:r>
          </a:p>
          <a:p>
            <a:r>
              <a:rPr lang="en-US" dirty="0" smtClean="0"/>
              <a:t>Scale-out compute to clouds</a:t>
            </a:r>
          </a:p>
          <a:p>
            <a:r>
              <a:rPr lang="en-US" dirty="0" smtClean="0"/>
              <a:t>Compute workflows with ITER </a:t>
            </a:r>
            <a:r>
              <a:rPr lang="en-US" dirty="0"/>
              <a:t>Integrated </a:t>
            </a:r>
            <a:r>
              <a:rPr lang="en-US" dirty="0" err="1"/>
              <a:t>Modelling</a:t>
            </a:r>
            <a:r>
              <a:rPr lang="en-US" dirty="0"/>
              <a:t> and Analysis Suite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Example: Fusion physics</a:t>
            </a:r>
            <a:endParaRPr lang="en-US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336EB784-5637-6545-BA06-B9C5E10F9384}"/>
              </a:ext>
            </a:extLst>
          </p:cNvPr>
          <p:cNvSpPr/>
          <p:nvPr/>
        </p:nvSpPr>
        <p:spPr>
          <a:xfrm>
            <a:off x="9201557" y="1572589"/>
            <a:ext cx="1237572" cy="1180003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3FE3978B-A95A-5B4C-9A1B-814769958E8B}"/>
              </a:ext>
            </a:extLst>
          </p:cNvPr>
          <p:cNvSpPr/>
          <p:nvPr/>
        </p:nvSpPr>
        <p:spPr>
          <a:xfrm>
            <a:off x="5202628" y="1585488"/>
            <a:ext cx="1237572" cy="1180003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7BF36AA4-2D28-AC40-9F1B-029278C39A39}"/>
              </a:ext>
            </a:extLst>
          </p:cNvPr>
          <p:cNvSpPr/>
          <p:nvPr/>
        </p:nvSpPr>
        <p:spPr>
          <a:xfrm>
            <a:off x="6760307" y="1455106"/>
            <a:ext cx="2107863" cy="2055343"/>
          </a:xfrm>
          <a:prstGeom prst="clou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FD77FC-BA72-CD4A-920B-3075ED33F7D3}"/>
              </a:ext>
            </a:extLst>
          </p:cNvPr>
          <p:cNvSpPr/>
          <p:nvPr/>
        </p:nvSpPr>
        <p:spPr>
          <a:xfrm>
            <a:off x="9509311" y="1827889"/>
            <a:ext cx="714996" cy="6472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3D27CA9-8A60-AF45-B5EC-F726EF09F701}"/>
              </a:ext>
            </a:extLst>
          </p:cNvPr>
          <p:cNvSpPr/>
          <p:nvPr/>
        </p:nvSpPr>
        <p:spPr>
          <a:xfrm>
            <a:off x="7205265" y="1813419"/>
            <a:ext cx="714996" cy="6472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2AC450C-F9D5-B946-AC16-AA068664F247}"/>
              </a:ext>
            </a:extLst>
          </p:cNvPr>
          <p:cNvSpPr/>
          <p:nvPr/>
        </p:nvSpPr>
        <p:spPr>
          <a:xfrm>
            <a:off x="5506709" y="1838955"/>
            <a:ext cx="714996" cy="6472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9CE40DC-1DEC-B44F-A71D-66FDFA8EAA63}"/>
              </a:ext>
            </a:extLst>
          </p:cNvPr>
          <p:cNvSpPr/>
          <p:nvPr/>
        </p:nvSpPr>
        <p:spPr>
          <a:xfrm>
            <a:off x="5561687" y="1864463"/>
            <a:ext cx="605040" cy="596261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+mj-lt"/>
              </a:rPr>
              <a:t>Job1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759A2A4-8ECF-8C46-ACA5-0DD9B0067AD4}"/>
              </a:ext>
            </a:extLst>
          </p:cNvPr>
          <p:cNvSpPr/>
          <p:nvPr/>
        </p:nvSpPr>
        <p:spPr>
          <a:xfrm>
            <a:off x="9584419" y="1838924"/>
            <a:ext cx="605040" cy="59626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+mj-lt"/>
              </a:rPr>
              <a:t>Job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42242E-F9C4-9A46-8C09-2BD5739A0FD7}"/>
              </a:ext>
            </a:extLst>
          </p:cNvPr>
          <p:cNvSpPr/>
          <p:nvPr/>
        </p:nvSpPr>
        <p:spPr>
          <a:xfrm>
            <a:off x="7357665" y="1965819"/>
            <a:ext cx="714996" cy="6472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35DE93E-29CB-BC4B-B8AE-EACFC51ACAEE}"/>
              </a:ext>
            </a:extLst>
          </p:cNvPr>
          <p:cNvSpPr/>
          <p:nvPr/>
        </p:nvSpPr>
        <p:spPr>
          <a:xfrm>
            <a:off x="7510065" y="2118219"/>
            <a:ext cx="714996" cy="6472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D5BD4C3-5E7D-C54E-94D1-4D0E327A00A1}"/>
              </a:ext>
            </a:extLst>
          </p:cNvPr>
          <p:cNvSpPr/>
          <p:nvPr/>
        </p:nvSpPr>
        <p:spPr>
          <a:xfrm>
            <a:off x="7662465" y="2270619"/>
            <a:ext cx="714996" cy="6472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C5CEFBC-80AD-4E40-8130-5D25A9C9430A}"/>
              </a:ext>
            </a:extLst>
          </p:cNvPr>
          <p:cNvSpPr/>
          <p:nvPr/>
        </p:nvSpPr>
        <p:spPr>
          <a:xfrm>
            <a:off x="7814865" y="2423019"/>
            <a:ext cx="714996" cy="6472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A2CC384-8E43-6D4B-ACD3-63306F7347BC}"/>
              </a:ext>
            </a:extLst>
          </p:cNvPr>
          <p:cNvSpPr/>
          <p:nvPr/>
        </p:nvSpPr>
        <p:spPr>
          <a:xfrm>
            <a:off x="7529478" y="2099294"/>
            <a:ext cx="605040" cy="59626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+mj-lt"/>
              </a:rPr>
              <a:t>Job 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17FB2C61-1E50-E749-BD53-F35EAA59DB13}"/>
              </a:ext>
            </a:extLst>
          </p:cNvPr>
          <p:cNvCxnSpPr>
            <a:cxnSpLocks/>
            <a:stCxn id="10" idx="6"/>
            <a:endCxn id="16" idx="2"/>
          </p:cNvCxnSpPr>
          <p:nvPr/>
        </p:nvCxnSpPr>
        <p:spPr>
          <a:xfrm>
            <a:off x="6166727" y="2162594"/>
            <a:ext cx="1362751" cy="234831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03F6039C-FE71-4342-B9E0-A3E0840D3FAE}"/>
              </a:ext>
            </a:extLst>
          </p:cNvPr>
          <p:cNvCxnSpPr>
            <a:cxnSpLocks/>
            <a:stCxn id="16" idx="6"/>
            <a:endCxn id="11" idx="2"/>
          </p:cNvCxnSpPr>
          <p:nvPr/>
        </p:nvCxnSpPr>
        <p:spPr>
          <a:xfrm flipV="1">
            <a:off x="8134518" y="2137055"/>
            <a:ext cx="1449901" cy="26037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FD3847-9DAE-5545-AA15-859606FAA5BC}"/>
              </a:ext>
            </a:extLst>
          </p:cNvPr>
          <p:cNvSpPr txBox="1"/>
          <p:nvPr/>
        </p:nvSpPr>
        <p:spPr>
          <a:xfrm>
            <a:off x="5452876" y="1238526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Cloud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6C1CF85-76A0-7A46-8117-A7CBFC0E298C}"/>
              </a:ext>
            </a:extLst>
          </p:cNvPr>
          <p:cNvSpPr txBox="1"/>
          <p:nvPr/>
        </p:nvSpPr>
        <p:spPr>
          <a:xfrm>
            <a:off x="7402756" y="1068280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Cloud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5375058-4DA7-5F49-A219-E11F28BE07D6}"/>
              </a:ext>
            </a:extLst>
          </p:cNvPr>
          <p:cNvSpPr txBox="1"/>
          <p:nvPr/>
        </p:nvSpPr>
        <p:spPr>
          <a:xfrm>
            <a:off x="9502902" y="1215819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Cloud 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FFDB681-9BD6-2E43-A463-36808B779A0F}"/>
              </a:ext>
            </a:extLst>
          </p:cNvPr>
          <p:cNvSpPr/>
          <p:nvPr/>
        </p:nvSpPr>
        <p:spPr>
          <a:xfrm>
            <a:off x="9502902" y="4519743"/>
            <a:ext cx="1601948" cy="14449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>
            <a:extLst>
              <a:ext uri="{FF2B5EF4-FFF2-40B4-BE49-F238E27FC236}">
                <a16:creationId xmlns:a16="http://schemas.microsoft.com/office/drawing/2014/main" xmlns="" id="{D0CBF281-0506-B147-AD61-E5383CFB1AEE}"/>
              </a:ext>
            </a:extLst>
          </p:cNvPr>
          <p:cNvSpPr/>
          <p:nvPr/>
        </p:nvSpPr>
        <p:spPr>
          <a:xfrm>
            <a:off x="9653053" y="5145166"/>
            <a:ext cx="1301646" cy="717874"/>
          </a:xfrm>
          <a:prstGeom prst="can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storage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DE38784-A1A4-3242-8629-363D061EF4F1}"/>
              </a:ext>
            </a:extLst>
          </p:cNvPr>
          <p:cNvSpPr/>
          <p:nvPr/>
        </p:nvSpPr>
        <p:spPr>
          <a:xfrm>
            <a:off x="9646236" y="4646399"/>
            <a:ext cx="1301647" cy="3970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provider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3A8553B-F627-6F43-9B73-C0F94A527696}"/>
              </a:ext>
            </a:extLst>
          </p:cNvPr>
          <p:cNvSpPr/>
          <p:nvPr/>
        </p:nvSpPr>
        <p:spPr>
          <a:xfrm>
            <a:off x="6369106" y="4519743"/>
            <a:ext cx="1601948" cy="14449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>
            <a:extLst>
              <a:ext uri="{FF2B5EF4-FFF2-40B4-BE49-F238E27FC236}">
                <a16:creationId xmlns:a16="http://schemas.microsoft.com/office/drawing/2014/main" xmlns="" id="{739E126E-5D15-6D47-9F92-D1A9BCDE49DC}"/>
              </a:ext>
            </a:extLst>
          </p:cNvPr>
          <p:cNvSpPr/>
          <p:nvPr/>
        </p:nvSpPr>
        <p:spPr>
          <a:xfrm>
            <a:off x="6519257" y="5145166"/>
            <a:ext cx="1301646" cy="717874"/>
          </a:xfrm>
          <a:prstGeom prst="can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storage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4CC44F7-1BF5-974E-8635-C08339C8D257}"/>
              </a:ext>
            </a:extLst>
          </p:cNvPr>
          <p:cNvSpPr/>
          <p:nvPr/>
        </p:nvSpPr>
        <p:spPr>
          <a:xfrm>
            <a:off x="6512440" y="4646399"/>
            <a:ext cx="1301647" cy="3970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provider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xmlns="" id="{177DC6E3-7F35-0C41-B3B2-CFA14A00C75D}"/>
              </a:ext>
            </a:extLst>
          </p:cNvPr>
          <p:cNvSpPr/>
          <p:nvPr/>
        </p:nvSpPr>
        <p:spPr>
          <a:xfrm>
            <a:off x="8087172" y="5145165"/>
            <a:ext cx="1265579" cy="30777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9CC9694-CBAD-BD47-BB95-2962744650D8}"/>
              </a:ext>
            </a:extLst>
          </p:cNvPr>
          <p:cNvSpPr txBox="1"/>
          <p:nvPr/>
        </p:nvSpPr>
        <p:spPr>
          <a:xfrm>
            <a:off x="8022680" y="5475631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replication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5F7C25F3-3C70-6346-B028-B0F7D66CF76F}"/>
              </a:ext>
            </a:extLst>
          </p:cNvPr>
          <p:cNvCxnSpPr>
            <a:stCxn id="7" idx="2"/>
            <a:endCxn id="24" idx="0"/>
          </p:cNvCxnSpPr>
          <p:nvPr/>
        </p:nvCxnSpPr>
        <p:spPr>
          <a:xfrm>
            <a:off x="9866809" y="2475161"/>
            <a:ext cx="430251" cy="2171238"/>
          </a:xfrm>
          <a:prstGeom prst="straightConnector1">
            <a:avLst/>
          </a:prstGeom>
          <a:ln w="47625">
            <a:solidFill>
              <a:schemeClr val="accent6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5511EB7E-2DE4-E743-A5F2-992E7D93172B}"/>
              </a:ext>
            </a:extLst>
          </p:cNvPr>
          <p:cNvCxnSpPr>
            <a:cxnSpLocks/>
            <a:stCxn id="7" idx="2"/>
            <a:endCxn id="27" idx="0"/>
          </p:cNvCxnSpPr>
          <p:nvPr/>
        </p:nvCxnSpPr>
        <p:spPr>
          <a:xfrm flipH="1">
            <a:off x="7163264" y="2475161"/>
            <a:ext cx="2703545" cy="2171238"/>
          </a:xfrm>
          <a:prstGeom prst="straightConnector1">
            <a:avLst/>
          </a:prstGeom>
          <a:ln w="47625">
            <a:solidFill>
              <a:schemeClr val="accent6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54C273B-EFDF-A843-8AAC-A85D506A11D9}"/>
              </a:ext>
            </a:extLst>
          </p:cNvPr>
          <p:cNvSpPr txBox="1"/>
          <p:nvPr/>
        </p:nvSpPr>
        <p:spPr>
          <a:xfrm>
            <a:off x="6346375" y="5964721"/>
            <a:ext cx="1661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Fusion reactor site</a:t>
            </a:r>
            <a:endParaRPr lang="en-US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96EDBB4-4A52-D842-AA14-CD1E6D9A7B75}"/>
              </a:ext>
            </a:extLst>
          </p:cNvPr>
          <p:cNvSpPr txBox="1"/>
          <p:nvPr/>
        </p:nvSpPr>
        <p:spPr>
          <a:xfrm>
            <a:off x="9461154" y="5970317"/>
            <a:ext cx="1661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Fusion reactor site</a:t>
            </a:r>
            <a:endParaRPr lang="en-US" dirty="0">
              <a:latin typeface="+mj-lt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53A82108-484D-8443-ABEC-BD55F7E970D5}"/>
              </a:ext>
            </a:extLst>
          </p:cNvPr>
          <p:cNvCxnSpPr>
            <a:cxnSpLocks/>
            <a:stCxn id="15" idx="2"/>
            <a:endCxn id="27" idx="0"/>
          </p:cNvCxnSpPr>
          <p:nvPr/>
        </p:nvCxnSpPr>
        <p:spPr>
          <a:xfrm flipH="1">
            <a:off x="7163264" y="3070291"/>
            <a:ext cx="1009099" cy="1576108"/>
          </a:xfrm>
          <a:prstGeom prst="straightConnector1">
            <a:avLst/>
          </a:prstGeom>
          <a:ln w="47625">
            <a:solidFill>
              <a:schemeClr val="accent6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9420EE4F-D8C9-304A-97F0-4338E9AE6797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>
            <a:off x="8172363" y="3070291"/>
            <a:ext cx="2124697" cy="1576108"/>
          </a:xfrm>
          <a:prstGeom prst="straightConnector1">
            <a:avLst/>
          </a:prstGeom>
          <a:ln w="47625">
            <a:solidFill>
              <a:schemeClr val="accent6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F571687F-A860-0A4B-8081-AA3B233D9CCD}"/>
              </a:ext>
            </a:extLst>
          </p:cNvPr>
          <p:cNvCxnSpPr>
            <a:cxnSpLocks/>
            <a:stCxn id="9" idx="2"/>
            <a:endCxn id="24" idx="0"/>
          </p:cNvCxnSpPr>
          <p:nvPr/>
        </p:nvCxnSpPr>
        <p:spPr>
          <a:xfrm>
            <a:off x="5864207" y="2486227"/>
            <a:ext cx="4432853" cy="2160172"/>
          </a:xfrm>
          <a:prstGeom prst="straightConnector1">
            <a:avLst/>
          </a:prstGeom>
          <a:ln w="47625">
            <a:solidFill>
              <a:schemeClr val="accent6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114A04E2-796D-CB47-9690-5FA01C40C930}"/>
              </a:ext>
            </a:extLst>
          </p:cNvPr>
          <p:cNvCxnSpPr>
            <a:cxnSpLocks/>
            <a:stCxn id="9" idx="2"/>
            <a:endCxn id="27" idx="0"/>
          </p:cNvCxnSpPr>
          <p:nvPr/>
        </p:nvCxnSpPr>
        <p:spPr>
          <a:xfrm>
            <a:off x="5864207" y="2486227"/>
            <a:ext cx="1299057" cy="2160172"/>
          </a:xfrm>
          <a:prstGeom prst="straightConnector1">
            <a:avLst/>
          </a:prstGeom>
          <a:ln w="47625">
            <a:solidFill>
              <a:schemeClr val="accent6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305;p18"/>
          <p:cNvSpPr txBox="1"/>
          <p:nvPr/>
        </p:nvSpPr>
        <p:spPr>
          <a:xfrm>
            <a:off x="8192529" y="4060478"/>
            <a:ext cx="1099564" cy="896178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replication </a:t>
            </a: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600" dirty="0" err="1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DataHub</a:t>
            </a: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 dirty="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05;p18"/>
          <p:cNvSpPr txBox="1"/>
          <p:nvPr/>
        </p:nvSpPr>
        <p:spPr>
          <a:xfrm>
            <a:off x="9818644" y="2911756"/>
            <a:ext cx="1190018" cy="896178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 caching (</a:t>
            </a:r>
            <a:r>
              <a:rPr lang="en-US" sz="1600" dirty="0" err="1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OneClient</a:t>
            </a: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 dirty="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05;p18"/>
          <p:cNvSpPr txBox="1"/>
          <p:nvPr/>
        </p:nvSpPr>
        <p:spPr>
          <a:xfrm>
            <a:off x="8282980" y="1158941"/>
            <a:ext cx="1190018" cy="606866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EGI Cloud compute</a:t>
            </a:r>
            <a:endParaRPr sz="1600" dirty="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05;p18"/>
          <p:cNvSpPr txBox="1"/>
          <p:nvPr/>
        </p:nvSpPr>
        <p:spPr>
          <a:xfrm>
            <a:off x="5789602" y="3389437"/>
            <a:ext cx="1190018" cy="896178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Access control (Check-in)</a:t>
            </a:r>
            <a:endParaRPr sz="1600" dirty="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6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Finding EOSC services: </a:t>
            </a:r>
            <a:r>
              <a:rPr lang="en-US" dirty="0" smtClean="0">
                <a:hlinkClick r:id="rId2"/>
              </a:rPr>
              <a:t>https://eosc-portal.eu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Screenshot 2019-02-27 at 9.03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5" y="1093626"/>
            <a:ext cx="11501300" cy="5764374"/>
          </a:xfrm>
          <a:prstGeom prst="rect">
            <a:avLst/>
          </a:prstGeom>
          <a:ln>
            <a:solidFill>
              <a:srgbClr val="1B216E"/>
            </a:solidFill>
          </a:ln>
        </p:spPr>
      </p:pic>
    </p:spTree>
    <p:extLst>
      <p:ext uri="{BB962C8B-B14F-4D97-AF65-F5344CB8AC3E}">
        <p14:creationId xmlns:p14="http://schemas.microsoft.com/office/powerpoint/2010/main" val="309178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91558" y="1268765"/>
            <a:ext cx="10908071" cy="4855007"/>
          </a:xfrm>
        </p:spPr>
        <p:txBody>
          <a:bodyPr/>
          <a:lstStyle/>
          <a:p>
            <a:r>
              <a:rPr lang="en-US" sz="3200" dirty="0" smtClean="0"/>
              <a:t>Open Science &amp; European </a:t>
            </a:r>
            <a:r>
              <a:rPr lang="en-US" sz="3200" dirty="0"/>
              <a:t>Open Science Cloud (EOSC</a:t>
            </a:r>
            <a:r>
              <a:rPr lang="en-US" sz="3200" dirty="0" smtClean="0"/>
              <a:t>)</a:t>
            </a:r>
            <a:endParaRPr lang="en-US" sz="3200" dirty="0">
              <a:solidFill>
                <a:srgbClr val="B01813"/>
              </a:solidFill>
            </a:endParaRPr>
          </a:p>
          <a:p>
            <a:r>
              <a:rPr lang="en-US" sz="3200" dirty="0" smtClean="0"/>
              <a:t>Services by EOSC-hub, OCRE, </a:t>
            </a:r>
            <a:r>
              <a:rPr lang="en-US" sz="3200" dirty="0" err="1" smtClean="0"/>
              <a:t>OpenAIRE</a:t>
            </a:r>
            <a:r>
              <a:rPr lang="en-US" sz="3200" dirty="0" smtClean="0"/>
              <a:t>, GÉANT</a:t>
            </a:r>
          </a:p>
          <a:p>
            <a:pPr lvl="1" indent="-295275"/>
            <a:r>
              <a:rPr lang="en-US" dirty="0" smtClean="0"/>
              <a:t>Example use cases</a:t>
            </a:r>
          </a:p>
          <a:p>
            <a:r>
              <a:rPr lang="en-US" sz="3000" dirty="0" smtClean="0"/>
              <a:t>The Early Adopter </a:t>
            </a:r>
            <a:r>
              <a:rPr lang="en-US" sz="3000" dirty="0" err="1" smtClean="0"/>
              <a:t>Programme</a:t>
            </a:r>
            <a:endParaRPr lang="en-US" sz="3000" dirty="0" smtClean="0"/>
          </a:p>
          <a:p>
            <a:endParaRPr lang="en-US" sz="3000" dirty="0"/>
          </a:p>
          <a:p>
            <a:r>
              <a:rPr lang="en-US" sz="3000" dirty="0" smtClean="0"/>
              <a:t>Q &amp; A</a:t>
            </a:r>
          </a:p>
          <a:p>
            <a:endParaRPr lang="en-US" sz="3000" dirty="0">
              <a:solidFill>
                <a:srgbClr val="B01813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5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20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Interacting with EOSC-hub services: Marketplace</a:t>
            </a:r>
          </a:p>
          <a:p>
            <a:r>
              <a:rPr lang="en-US" dirty="0">
                <a:hlinkClick r:id="rId2"/>
              </a:rPr>
              <a:t>https://marketplace.eosc-portal.eu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shot 2019-05-29 at 7.55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87" y="1425039"/>
            <a:ext cx="8940418" cy="6858000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0991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5360" y="943473"/>
            <a:ext cx="11521200" cy="4854900"/>
          </a:xfrm>
        </p:spPr>
        <p:txBody>
          <a:bodyPr/>
          <a:lstStyle/>
          <a:p>
            <a:r>
              <a:rPr lang="en-US" dirty="0" smtClean="0"/>
              <a:t>For </a:t>
            </a:r>
            <a:r>
              <a:rPr lang="en-US" dirty="0"/>
              <a:t>research communities </a:t>
            </a:r>
            <a:r>
              <a:rPr lang="en-US" dirty="0" smtClean="0"/>
              <a:t>that </a:t>
            </a:r>
          </a:p>
          <a:p>
            <a:pPr lvl="2"/>
            <a:r>
              <a:rPr lang="en-US" dirty="0" smtClean="0"/>
              <a:t>require </a:t>
            </a:r>
            <a:r>
              <a:rPr lang="en-US" dirty="0"/>
              <a:t>the combined use of multiple services and resources </a:t>
            </a:r>
            <a:r>
              <a:rPr lang="en-US" dirty="0" smtClean="0"/>
              <a:t>from EOSC</a:t>
            </a:r>
          </a:p>
          <a:p>
            <a:pPr lvl="2"/>
            <a:r>
              <a:rPr lang="en-US" dirty="0" smtClean="0"/>
              <a:t>working on complex </a:t>
            </a:r>
            <a:r>
              <a:rPr lang="en-US" dirty="0"/>
              <a:t>research projects </a:t>
            </a:r>
            <a:r>
              <a:rPr lang="en-US" dirty="0" smtClean="0"/>
              <a:t>and/or dealing </a:t>
            </a:r>
            <a:r>
              <a:rPr lang="en-US" dirty="0"/>
              <a:t>with grand-societal challenges </a:t>
            </a:r>
          </a:p>
          <a:p>
            <a:r>
              <a:rPr lang="en-US" dirty="0" smtClean="0"/>
              <a:t>The services in scope are offered by EOSC-hub, OCRE, </a:t>
            </a:r>
            <a:r>
              <a:rPr lang="en-US" dirty="0" err="1" smtClean="0"/>
              <a:t>OpenAIRE</a:t>
            </a:r>
            <a:r>
              <a:rPr lang="en-US" dirty="0" smtClean="0"/>
              <a:t>, GÉANT</a:t>
            </a:r>
          </a:p>
          <a:p>
            <a:pPr lvl="2"/>
            <a:r>
              <a:rPr lang="en-US" dirty="0" err="1" smtClean="0"/>
              <a:t>OpenAIRE</a:t>
            </a:r>
            <a:r>
              <a:rPr lang="en-US" dirty="0" smtClean="0"/>
              <a:t> and G</a:t>
            </a:r>
            <a:r>
              <a:rPr lang="en-US" dirty="0" smtClean="0"/>
              <a:t>É</a:t>
            </a:r>
            <a:r>
              <a:rPr lang="en-US" dirty="0" smtClean="0"/>
              <a:t>ANT services: </a:t>
            </a:r>
            <a:r>
              <a:rPr lang="en-US" dirty="0">
                <a:hlinkClick r:id="rId2"/>
              </a:rPr>
              <a:t>https://eosc-portal.eu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/>
              <a:t>EOSC-hub services: </a:t>
            </a:r>
            <a:r>
              <a:rPr lang="en-US" dirty="0">
                <a:hlinkClick r:id="rId3"/>
              </a:rPr>
              <a:t>https://marketplace.eosc-portal.eu/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OCRE services</a:t>
            </a:r>
            <a:r>
              <a:rPr lang="en-US" dirty="0" smtClean="0"/>
              <a:t>: </a:t>
            </a:r>
            <a:r>
              <a:rPr lang="en-US" sz="2000" dirty="0" smtClean="0">
                <a:hlinkClick r:id="rId4"/>
              </a:rPr>
              <a:t>https</a:t>
            </a:r>
            <a:r>
              <a:rPr lang="en-US" sz="2000" dirty="0">
                <a:hlinkClick r:id="rId4"/>
              </a:rPr>
              <a:t>://clouds.geant.org/geant-cloud-catalogue/geant-cloud-catalogue-iaas</a:t>
            </a:r>
            <a:r>
              <a:rPr lang="en-US" sz="2000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Areas to think of</a:t>
            </a:r>
            <a:r>
              <a:rPr lang="mr-IN" dirty="0" smtClean="0"/>
              <a:t>…</a:t>
            </a:r>
            <a:endParaRPr lang="en-US" dirty="0" smtClean="0"/>
          </a:p>
          <a:p>
            <a:pPr lvl="2"/>
            <a:r>
              <a:rPr lang="en-US" dirty="0"/>
              <a:t>Data discovery and </a:t>
            </a:r>
            <a:r>
              <a:rPr lang="en-US" dirty="0" smtClean="0"/>
              <a:t>reuse; Data </a:t>
            </a:r>
            <a:r>
              <a:rPr lang="en-US" dirty="0"/>
              <a:t>processing and </a:t>
            </a:r>
            <a:r>
              <a:rPr lang="en-US" dirty="0" smtClean="0"/>
              <a:t>analysis; Data </a:t>
            </a:r>
            <a:r>
              <a:rPr lang="en-US" dirty="0"/>
              <a:t>management, </a:t>
            </a:r>
            <a:r>
              <a:rPr lang="en-US" dirty="0" err="1"/>
              <a:t>curation</a:t>
            </a:r>
            <a:r>
              <a:rPr lang="en-US" dirty="0"/>
              <a:t> and </a:t>
            </a:r>
            <a:r>
              <a:rPr lang="en-US" dirty="0" smtClean="0"/>
              <a:t>preservation; Access</a:t>
            </a:r>
            <a:r>
              <a:rPr lang="en-US" dirty="0"/>
              <a:t>, deposition and sharing, federated authentication and authorization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21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221039" y="84427"/>
            <a:ext cx="8635500" cy="823500"/>
          </a:xfrm>
        </p:spPr>
        <p:txBody>
          <a:bodyPr/>
          <a:lstStyle/>
          <a:p>
            <a:pPr marL="185738" indent="0"/>
            <a:r>
              <a:rPr lang="en-US" dirty="0" smtClean="0"/>
              <a:t>The Early Adopter </a:t>
            </a:r>
            <a:r>
              <a:rPr lang="en-US" dirty="0" err="1" smtClean="0"/>
              <a:t>Programme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hlinkClick r:id="rId5"/>
              </a:rPr>
              <a:t>https</a:t>
            </a:r>
            <a:r>
              <a:rPr lang="en-US" sz="2000" dirty="0">
                <a:hlinkClick r:id="rId5"/>
              </a:rPr>
              <a:t>://www.eosc-hub.eu/eosc-early-adopter-</a:t>
            </a:r>
            <a:r>
              <a:rPr lang="en-US" sz="2000" dirty="0" smtClean="0">
                <a:hlinkClick r:id="rId5"/>
              </a:rPr>
              <a:t>programme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593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6-12 months you will receive:</a:t>
            </a:r>
          </a:p>
          <a:p>
            <a:pPr lvl="1"/>
            <a:r>
              <a:rPr lang="en-US" dirty="0" smtClean="0"/>
              <a:t>Infrastructure to pilot technical solution (with software and data)</a:t>
            </a:r>
          </a:p>
          <a:p>
            <a:pPr lvl="1"/>
            <a:r>
              <a:rPr lang="en-US" dirty="0"/>
              <a:t>Support from expert staff to integrate Your application and data</a:t>
            </a:r>
          </a:p>
          <a:p>
            <a:pPr lvl="1"/>
            <a:r>
              <a:rPr lang="en-US" dirty="0" smtClean="0"/>
              <a:t>150 </a:t>
            </a:r>
            <a:r>
              <a:rPr lang="en-US" dirty="0"/>
              <a:t>CPU cores, 300 GB of RAM, 2 TB of storage for data </a:t>
            </a:r>
            <a:r>
              <a:rPr lang="en-US" dirty="0" smtClean="0"/>
              <a:t>analysis, 10 </a:t>
            </a:r>
            <a:r>
              <a:rPr lang="en-US" dirty="0"/>
              <a:t>TB for long term </a:t>
            </a:r>
            <a:r>
              <a:rPr lang="en-US" dirty="0" smtClean="0"/>
              <a:t>archiving </a:t>
            </a:r>
            <a:r>
              <a:rPr lang="en-US" dirty="0" smtClean="0">
                <a:sym typeface="Wingdings"/>
              </a:rPr>
              <a:t> Or even more!</a:t>
            </a:r>
          </a:p>
          <a:p>
            <a:pPr lvl="1"/>
            <a:r>
              <a:rPr lang="en-US" dirty="0" smtClean="0"/>
              <a:t>Travel fund to attend f2f meetings and other relevant events (e.g. EOSC Symposium in Budapest in Nov 2019)</a:t>
            </a:r>
          </a:p>
          <a:p>
            <a:r>
              <a:rPr lang="en-US" dirty="0" smtClean="0"/>
              <a:t>At the end selected projects will receive further support to scale up to</a:t>
            </a:r>
            <a:br>
              <a:rPr lang="en-US" dirty="0" smtClean="0"/>
            </a:br>
            <a:r>
              <a:rPr lang="en-US" dirty="0" smtClean="0"/>
              <a:t>full-scale production operation (with further capacity acquisition)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22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Why to apply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2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Impact of the work</a:t>
            </a:r>
          </a:p>
          <a:p>
            <a:r>
              <a:rPr lang="en-US" dirty="0"/>
              <a:t>Support </a:t>
            </a:r>
            <a:r>
              <a:rPr lang="en-US" dirty="0" smtClean="0"/>
              <a:t>by mature </a:t>
            </a:r>
            <a:r>
              <a:rPr lang="en-US" dirty="0"/>
              <a:t>research infrastructures, </a:t>
            </a:r>
            <a:r>
              <a:rPr lang="en-US" dirty="0" smtClean="0"/>
              <a:t>research </a:t>
            </a:r>
            <a:r>
              <a:rPr lang="en-US" dirty="0" err="1" smtClean="0"/>
              <a:t>organisations</a:t>
            </a:r>
            <a:r>
              <a:rPr lang="en-US" dirty="0" smtClean="0"/>
              <a:t> </a:t>
            </a:r>
            <a:r>
              <a:rPr lang="en-US" dirty="0"/>
              <a:t>or a </a:t>
            </a:r>
            <a:r>
              <a:rPr lang="en-US" dirty="0" smtClean="0"/>
              <a:t>project</a:t>
            </a:r>
          </a:p>
          <a:p>
            <a:r>
              <a:rPr lang="en-US" dirty="0" smtClean="0"/>
              <a:t>Open Access publishing/consuming </a:t>
            </a:r>
            <a:r>
              <a:rPr lang="en-US" dirty="0"/>
              <a:t>third-party research </a:t>
            </a:r>
            <a:r>
              <a:rPr lang="en-US" dirty="0" err="1" smtClean="0"/>
              <a:t>artefacts</a:t>
            </a:r>
            <a:r>
              <a:rPr lang="en-US" dirty="0" smtClean="0"/>
              <a:t> </a:t>
            </a:r>
            <a:r>
              <a:rPr lang="en-US" dirty="0" smtClean="0"/>
              <a:t>(based on Data Management Plan)</a:t>
            </a:r>
            <a:endParaRPr lang="en-US" dirty="0" smtClean="0"/>
          </a:p>
          <a:p>
            <a:r>
              <a:rPr lang="en-US" dirty="0" smtClean="0"/>
              <a:t>Spectrum of data </a:t>
            </a:r>
            <a:r>
              <a:rPr lang="en-US" dirty="0"/>
              <a:t>integration, management, interoperability and analysis </a:t>
            </a:r>
            <a:r>
              <a:rPr lang="en-US" dirty="0" smtClean="0"/>
              <a:t>challenges</a:t>
            </a:r>
          </a:p>
          <a:p>
            <a:r>
              <a:rPr lang="en-US" dirty="0" smtClean="0"/>
              <a:t>Your resources (services</a:t>
            </a:r>
            <a:r>
              <a:rPr lang="en-US" dirty="0"/>
              <a:t>, applications etc.) </a:t>
            </a:r>
            <a:r>
              <a:rPr lang="en-US" dirty="0" smtClean="0"/>
              <a:t>already demonstrated mature operation</a:t>
            </a:r>
          </a:p>
          <a:p>
            <a:r>
              <a:rPr lang="en-US" dirty="0" smtClean="0"/>
              <a:t>Can be realistically completed within 6-12 months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23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Further considerations </a:t>
            </a:r>
            <a:r>
              <a:rPr lang="mr-IN" dirty="0" smtClean="0"/>
              <a:t>–</a:t>
            </a:r>
            <a:r>
              <a:rPr lang="en-US" dirty="0" smtClean="0"/>
              <a:t> Evaluation criteria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7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440057" y="967334"/>
            <a:ext cx="2044480" cy="823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 smtClean="0">
                <a:latin typeface="Calibri"/>
                <a:cs typeface="Calibri"/>
              </a:rPr>
              <a:t>Timeline</a:t>
            </a:r>
            <a:endParaRPr lang="en-US" sz="3600" b="1" dirty="0">
              <a:latin typeface="Calibri"/>
              <a:cs typeface="Calibri"/>
            </a:endParaRPr>
          </a:p>
        </p:txBody>
      </p:sp>
      <p:pic>
        <p:nvPicPr>
          <p:cNvPr id="4" name="Picture 3" descr="Screenshot 2019-05-29 at 9.15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09" y="820946"/>
            <a:ext cx="7168221" cy="5452324"/>
          </a:xfrm>
          <a:prstGeom prst="rect">
            <a:avLst/>
          </a:prstGeom>
          <a:ln>
            <a:solidFill>
              <a:srgbClr val="1B216E"/>
            </a:solidFill>
          </a:ln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3779301"/>
              </p:ext>
            </p:extLst>
          </p:nvPr>
        </p:nvGraphicFramePr>
        <p:xfrm>
          <a:off x="226551" y="1810544"/>
          <a:ext cx="4233653" cy="2572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204"/>
                <a:gridCol w="1771449"/>
              </a:tblGrid>
              <a:tr h="552491">
                <a:tc gridSpan="2">
                  <a:txBody>
                    <a:bodyPr/>
                    <a:lstStyle/>
                    <a:p>
                      <a:r>
                        <a:rPr lang="en-US" sz="2000" dirty="0" smtClean="0"/>
                        <a:t>CALL 1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729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Deadline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15/Jun/2019</a:t>
                      </a:r>
                      <a:endParaRPr lang="en-US" sz="2000" dirty="0"/>
                    </a:p>
                  </a:txBody>
                  <a:tcPr/>
                </a:tc>
              </a:tr>
              <a:tr h="74000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Notification </a:t>
                      </a:r>
                      <a:r>
                        <a:rPr lang="en-US" sz="2000" dirty="0" smtClean="0"/>
                        <a:t>by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30/Sep/2019</a:t>
                      </a:r>
                      <a:endParaRPr lang="en-US" sz="2000" dirty="0"/>
                    </a:p>
                  </a:txBody>
                  <a:tcPr/>
                </a:tc>
              </a:tr>
              <a:tr h="60758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Start of projects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1/Nov/2019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731967" y="440523"/>
            <a:ext cx="5316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https://www.eosc-hub.eu/eosc-early-adopter-</a:t>
            </a:r>
            <a:r>
              <a:rPr lang="en-US" sz="1600" dirty="0" smtClean="0">
                <a:hlinkClick r:id="rId3"/>
              </a:rPr>
              <a:t>programme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398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3560" y="5319730"/>
            <a:ext cx="8784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For </a:t>
            </a:r>
            <a:r>
              <a:rPr lang="en-US" sz="1800" dirty="0" smtClean="0"/>
              <a:t>questions after the webinar please </a:t>
            </a:r>
            <a:r>
              <a:rPr lang="en-US" sz="1800" dirty="0"/>
              <a:t>contact </a:t>
            </a:r>
            <a:r>
              <a:rPr lang="en-US" sz="1800" dirty="0">
                <a:hlinkClick r:id="rId3"/>
              </a:rPr>
              <a:t>early-adopter@mailman.eosc-</a:t>
            </a:r>
            <a:r>
              <a:rPr lang="en-US" sz="1800" dirty="0" smtClean="0">
                <a:hlinkClick r:id="rId3"/>
              </a:rPr>
              <a:t>hub.eu</a:t>
            </a:r>
            <a:r>
              <a:rPr lang="en-US" sz="1800" dirty="0" smtClean="0"/>
              <a:t>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6334" y="1175825"/>
            <a:ext cx="11521280" cy="4855007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movement to make scientific research and its dissemination </a:t>
            </a:r>
            <a:r>
              <a:rPr lang="en-US" b="1" dirty="0"/>
              <a:t>accessible to all levels</a:t>
            </a:r>
            <a:r>
              <a:rPr lang="en-US" dirty="0"/>
              <a:t> of an inquiring society, amateur or professional.</a:t>
            </a:r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continuation of, rather than a revolution in research </a:t>
            </a:r>
            <a:r>
              <a:rPr lang="en-US" dirty="0" smtClean="0"/>
              <a:t>practices</a:t>
            </a:r>
          </a:p>
          <a:p>
            <a:endParaRPr lang="en-US" dirty="0"/>
          </a:p>
          <a:p>
            <a:r>
              <a:rPr lang="en-US" dirty="0" smtClean="0"/>
              <a:t>New technologies, approaches, policies</a:t>
            </a:r>
          </a:p>
          <a:p>
            <a:pPr lvl="2"/>
            <a:r>
              <a:rPr lang="en-US" dirty="0" err="1" smtClean="0"/>
              <a:t>Virtualisation</a:t>
            </a:r>
            <a:r>
              <a:rPr lang="en-US" dirty="0" smtClean="0"/>
              <a:t>, containers, Open Access, F.A.I.R., 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Publications, data, physical samples, and software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Science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14888" y="5043046"/>
            <a:ext cx="2766661" cy="1173949"/>
          </a:xfrm>
          <a:prstGeom prst="roundRect">
            <a:avLst>
              <a:gd name="adj" fmla="val 50000"/>
            </a:avLst>
          </a:prstGeom>
          <a:solidFill>
            <a:srgbClr val="B0181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algn="ctr" defTabSz="547687" hangingPunct="0">
              <a:buClrTx/>
            </a:pPr>
            <a:r>
              <a:rPr lang="en-GB" sz="2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 Light"/>
              </a:rPr>
              <a:t>All linked together</a:t>
            </a:r>
            <a:endParaRPr lang="en-GB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454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64515" y="260492"/>
            <a:ext cx="11192127" cy="864081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European Open Science Cloud - Problem statement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11863" y="4543477"/>
            <a:ext cx="3561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European Cloud Initiative </a:t>
            </a:r>
            <a:br>
              <a:rPr lang="en-US" i="1" dirty="0" smtClean="0"/>
            </a:br>
            <a:r>
              <a:rPr lang="en-US" i="1" dirty="0" smtClean="0"/>
              <a:t>by</a:t>
            </a:r>
            <a:r>
              <a:rPr lang="en-US" i="1" dirty="0"/>
              <a:t> </a:t>
            </a:r>
            <a:r>
              <a:rPr lang="en-US" i="1" dirty="0" smtClean="0"/>
              <a:t>the European Commission (April 2016)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4926180" y="1447810"/>
            <a:ext cx="6576053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to </a:t>
            </a:r>
            <a:r>
              <a:rPr lang="en-US" sz="1800" dirty="0" err="1"/>
              <a:t>maximise</a:t>
            </a:r>
            <a:r>
              <a:rPr lang="en-US" sz="1800" dirty="0"/>
              <a:t> the incentives for </a:t>
            </a:r>
            <a:r>
              <a:rPr lang="en-US" sz="1800" b="1" dirty="0"/>
              <a:t>sharing data</a:t>
            </a:r>
            <a:r>
              <a:rPr lang="en-US" sz="1800" dirty="0"/>
              <a:t> and to increase the capacity to </a:t>
            </a:r>
            <a:r>
              <a:rPr lang="en-US" sz="1800" b="1" dirty="0"/>
              <a:t>exploit them</a:t>
            </a:r>
            <a:r>
              <a:rPr lang="en-US" sz="18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to ensure that </a:t>
            </a:r>
            <a:r>
              <a:rPr lang="en-US" sz="1800" b="1" dirty="0"/>
              <a:t>data can be used as widely as possible</a:t>
            </a:r>
            <a:r>
              <a:rPr lang="en-US" sz="1800" dirty="0"/>
              <a:t>, across scientific disciplines and between the public and the private sector?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better to </a:t>
            </a:r>
            <a:r>
              <a:rPr lang="en-US" sz="1800" b="1" dirty="0"/>
              <a:t>interconnect</a:t>
            </a:r>
            <a:r>
              <a:rPr lang="en-US" sz="1800" dirty="0"/>
              <a:t> the existing and the new </a:t>
            </a:r>
            <a:r>
              <a:rPr lang="en-US" sz="1800" b="1" dirty="0"/>
              <a:t>data infrastructures</a:t>
            </a:r>
            <a:r>
              <a:rPr lang="en-US" sz="1800" dirty="0"/>
              <a:t> across Europe?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best to </a:t>
            </a:r>
            <a:r>
              <a:rPr lang="en-US" sz="1800" b="1" dirty="0"/>
              <a:t>coordinate the support available</a:t>
            </a:r>
            <a:r>
              <a:rPr lang="en-US" sz="1800" dirty="0"/>
              <a:t> to European data infrastructures as they move towards </a:t>
            </a:r>
            <a:r>
              <a:rPr lang="en-US" sz="1800" dirty="0" err="1"/>
              <a:t>exascale</a:t>
            </a:r>
            <a:r>
              <a:rPr lang="en-US" sz="1800" dirty="0"/>
              <a:t> </a:t>
            </a:r>
            <a:r>
              <a:rPr lang="en-US" sz="1800" dirty="0" smtClean="0"/>
              <a:t>computing? 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1759934" y="5229200"/>
            <a:ext cx="952641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baseline="30000" dirty="0" smtClean="0">
                <a:solidFill>
                  <a:schemeClr val="accent4"/>
                </a:solidFill>
              </a:rPr>
              <a:t>“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a </a:t>
            </a:r>
            <a:r>
              <a:rPr lang="en-US" sz="3600" b="1" i="1" baseline="30000" dirty="0">
                <a:solidFill>
                  <a:schemeClr val="accent4"/>
                </a:solidFill>
              </a:rPr>
              <a:t>trusted, open environment for the scientific community for </a:t>
            </a:r>
            <a:endParaRPr lang="en-US" sz="3600" b="1" i="1" baseline="30000" dirty="0" smtClean="0">
              <a:solidFill>
                <a:schemeClr val="accent4"/>
              </a:solidFill>
            </a:endParaRPr>
          </a:p>
          <a:p>
            <a:r>
              <a:rPr lang="en-US" sz="3600" b="1" i="1" baseline="30000" dirty="0" smtClean="0">
                <a:solidFill>
                  <a:schemeClr val="accent4"/>
                </a:solidFill>
              </a:rPr>
              <a:t>storing</a:t>
            </a:r>
            <a:r>
              <a:rPr lang="en-US" sz="3600" b="1" i="1" baseline="30000" dirty="0">
                <a:solidFill>
                  <a:schemeClr val="accent4"/>
                </a:solidFill>
              </a:rPr>
              <a:t>, sharing and re- using scientific data and 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results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”</a:t>
            </a:r>
          </a:p>
          <a:p>
            <a:r>
              <a:rPr lang="en-US" sz="3600" b="1" i="1" baseline="30000" dirty="0" smtClean="0">
                <a:solidFill>
                  <a:schemeClr val="accent4"/>
                </a:solidFill>
              </a:rPr>
              <a:t>“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by 2020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”</a:t>
            </a:r>
            <a:endParaRPr lang="en-US" sz="3600" b="1" i="1" dirty="0">
              <a:solidFill>
                <a:schemeClr val="accent4"/>
              </a:solidFill>
            </a:endParaRPr>
          </a:p>
        </p:txBody>
      </p:sp>
      <p:pic>
        <p:nvPicPr>
          <p:cNvPr id="3" name="Picture 2" descr="Screenshot 2019-05-20 at 15.57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46" y="1107286"/>
            <a:ext cx="2444261" cy="3453679"/>
          </a:xfrm>
          <a:prstGeom prst="rect">
            <a:avLst/>
          </a:prstGeom>
          <a:ln>
            <a:solidFill>
              <a:srgbClr val="1B216E"/>
            </a:solidFill>
          </a:ln>
        </p:spPr>
      </p:pic>
    </p:spTree>
    <p:extLst>
      <p:ext uri="{BB962C8B-B14F-4D97-AF65-F5344CB8AC3E}">
        <p14:creationId xmlns:p14="http://schemas.microsoft.com/office/powerpoint/2010/main" val="24424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222631"/>
            <a:ext cx="11521280" cy="4855007"/>
          </a:xfrm>
        </p:spPr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EOSC High Level Expert Group (</a:t>
            </a:r>
            <a:r>
              <a:rPr lang="en-US" dirty="0" smtClean="0">
                <a:hlinkClick r:id="rId2"/>
              </a:rPr>
              <a:t>final report</a:t>
            </a:r>
            <a:r>
              <a:rPr lang="en-US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EOSC High Level Expert Group (</a:t>
            </a:r>
            <a:r>
              <a:rPr lang="en-US" dirty="0" smtClean="0">
                <a:hlinkClick r:id="rId3"/>
              </a:rPr>
              <a:t>final report</a:t>
            </a:r>
            <a:r>
              <a:rPr lang="en-US" dirty="0" smtClean="0"/>
              <a:t>)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EOSC summits (2017, 2018)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EOSC </a:t>
            </a:r>
            <a:r>
              <a:rPr lang="en-US" dirty="0"/>
              <a:t>implementation Roadmap (April 2018</a:t>
            </a:r>
            <a:r>
              <a:rPr lang="en-US" dirty="0" smtClean="0"/>
              <a:t>) (</a:t>
            </a:r>
            <a:r>
              <a:rPr lang="en-US" dirty="0" smtClean="0">
                <a:hlinkClick r:id="rId4"/>
              </a:rPr>
              <a:t>link</a:t>
            </a:r>
            <a:r>
              <a:rPr lang="en-US" dirty="0" smtClean="0"/>
              <a:t>)</a:t>
            </a:r>
          </a:p>
          <a:p>
            <a:pPr marL="1144588" lvl="3" indent="-342900" defTabSz="28575">
              <a:buFont typeface="Arial"/>
              <a:buChar char="•"/>
            </a:pPr>
            <a:r>
              <a:rPr lang="en-US" sz="1900" dirty="0" smtClean="0"/>
              <a:t>6 action lines (</a:t>
            </a:r>
            <a:r>
              <a:rPr lang="en-US" sz="1900" dirty="0" err="1" smtClean="0"/>
              <a:t>Archi</a:t>
            </a:r>
            <a:r>
              <a:rPr lang="en-US" sz="1900" dirty="0" smtClean="0"/>
              <a:t>., Data, Services, Access &amp; </a:t>
            </a:r>
            <a:r>
              <a:rPr lang="en-US" sz="1900" dirty="0" err="1" smtClean="0"/>
              <a:t>Interf</a:t>
            </a:r>
            <a:r>
              <a:rPr lang="en-US" sz="1900" dirty="0" smtClean="0"/>
              <a:t>., Rules, Governance) </a:t>
            </a:r>
            <a:endParaRPr lang="en-US" sz="1900" dirty="0"/>
          </a:p>
          <a:p>
            <a:pPr lvl="1">
              <a:buFont typeface="Arial"/>
              <a:buChar char="•"/>
            </a:pPr>
            <a:endParaRPr lang="en-US" b="1" dirty="0" smtClean="0"/>
          </a:p>
          <a:p>
            <a:pPr lvl="1">
              <a:buFont typeface="Arial"/>
              <a:buChar char="•"/>
            </a:pPr>
            <a:r>
              <a:rPr lang="en-US" b="1" dirty="0" smtClean="0"/>
              <a:t>EOSC Portal</a:t>
            </a:r>
            <a:r>
              <a:rPr lang="en-US" b="1" dirty="0"/>
              <a:t> </a:t>
            </a:r>
            <a:r>
              <a:rPr lang="en-US" b="1" dirty="0" smtClean="0"/>
              <a:t>launch (Nov 2018)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>
                <a:sym typeface="Wingdings"/>
                <a:hlinkClick r:id="rId5"/>
              </a:rPr>
              <a:t>https://eosc-</a:t>
            </a:r>
            <a:r>
              <a:rPr lang="en-US" b="1" dirty="0" smtClean="0">
                <a:sym typeface="Wingdings"/>
                <a:hlinkClick r:id="rId5"/>
              </a:rPr>
              <a:t>portal.eu</a:t>
            </a:r>
            <a:r>
              <a:rPr lang="en-US" b="1" dirty="0" smtClean="0">
                <a:sym typeface="Wingdings"/>
              </a:rPr>
              <a:t> </a:t>
            </a:r>
            <a:endParaRPr lang="en-US" b="1" dirty="0" smtClean="0"/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EOSC Executive Board (Nov 2018. </a:t>
            </a:r>
            <a:r>
              <a:rPr lang="en-US" dirty="0" smtClean="0">
                <a:hlinkClick r:id="rId6"/>
              </a:rPr>
              <a:t>Members</a:t>
            </a:r>
            <a:r>
              <a:rPr lang="en-US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EOSC Governance board (Jan 2019)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EOSC Symposium (26-28. Nov, 2019, Budapest)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63225" y="274922"/>
            <a:ext cx="10191623" cy="86408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happened since April 2016: </a:t>
            </a:r>
            <a:r>
              <a:rPr lang="en-US" u="sng" dirty="0" smtClean="0"/>
              <a:t>EC initiatives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23736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71" y="3345062"/>
            <a:ext cx="621288" cy="62128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39" y="3201556"/>
            <a:ext cx="674288" cy="2764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1614" y="260492"/>
            <a:ext cx="11310263" cy="86408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growing EOSC projects landscape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105139" y="1651375"/>
            <a:ext cx="1949128" cy="608268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Architecture</a:t>
            </a:r>
          </a:p>
        </p:txBody>
      </p:sp>
      <p:sp>
        <p:nvSpPr>
          <p:cNvPr id="6" name="Pentagon 5"/>
          <p:cNvSpPr/>
          <p:nvPr/>
        </p:nvSpPr>
        <p:spPr>
          <a:xfrm>
            <a:off x="104054" y="2394813"/>
            <a:ext cx="1950213" cy="608268"/>
          </a:xfrm>
          <a:prstGeom prst="homePlate">
            <a:avLst/>
          </a:prstGeom>
          <a:solidFill>
            <a:srgbClr val="4D90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Data</a:t>
            </a:r>
          </a:p>
        </p:txBody>
      </p:sp>
      <p:sp>
        <p:nvSpPr>
          <p:cNvPr id="7" name="Pentagon 6"/>
          <p:cNvSpPr/>
          <p:nvPr/>
        </p:nvSpPr>
        <p:spPr>
          <a:xfrm>
            <a:off x="104054" y="3151081"/>
            <a:ext cx="1950215" cy="675853"/>
          </a:xfrm>
          <a:prstGeom prst="homePlate">
            <a:avLst/>
          </a:prstGeom>
          <a:solidFill>
            <a:srgbClr val="C5DA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Services</a:t>
            </a:r>
          </a:p>
        </p:txBody>
      </p:sp>
      <p:sp>
        <p:nvSpPr>
          <p:cNvPr id="8" name="Pentagon 7"/>
          <p:cNvSpPr/>
          <p:nvPr/>
        </p:nvSpPr>
        <p:spPr>
          <a:xfrm>
            <a:off x="104054" y="3974930"/>
            <a:ext cx="1950213" cy="608268"/>
          </a:xfrm>
          <a:prstGeom prst="homePlate">
            <a:avLst/>
          </a:prstGeom>
          <a:solidFill>
            <a:srgbClr val="8BB5E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Access and Interface</a:t>
            </a:r>
          </a:p>
        </p:txBody>
      </p:sp>
      <p:sp>
        <p:nvSpPr>
          <p:cNvPr id="9" name="Pentagon 8"/>
          <p:cNvSpPr/>
          <p:nvPr/>
        </p:nvSpPr>
        <p:spPr>
          <a:xfrm>
            <a:off x="83063" y="5579266"/>
            <a:ext cx="1950216" cy="675853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Rules of Participation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6030" y="1050674"/>
            <a:ext cx="2326385" cy="55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8173">
              <a:defRPr/>
            </a:pPr>
            <a:r>
              <a:rPr lang="fi-FI" sz="1501" b="1" i="1" dirty="0">
                <a:solidFill>
                  <a:srgbClr val="515151"/>
                </a:solidFill>
              </a:rPr>
              <a:t>EOSC </a:t>
            </a:r>
            <a:r>
              <a:rPr lang="fi-FI" sz="1501" b="1" i="1" dirty="0" err="1">
                <a:solidFill>
                  <a:srgbClr val="515151"/>
                </a:solidFill>
              </a:rPr>
              <a:t>Implementation</a:t>
            </a:r>
            <a:r>
              <a:rPr lang="fi-FI" sz="1501" b="1" i="1" dirty="0">
                <a:solidFill>
                  <a:srgbClr val="515151"/>
                </a:solidFill>
              </a:rPr>
              <a:t> </a:t>
            </a:r>
          </a:p>
          <a:p>
            <a:pPr defTabSz="858173">
              <a:defRPr/>
            </a:pPr>
            <a:r>
              <a:rPr lang="fi-FI" sz="1501" b="1" i="1" dirty="0" err="1">
                <a:solidFill>
                  <a:srgbClr val="515151"/>
                </a:solidFill>
              </a:rPr>
              <a:t>Roadmap</a:t>
            </a:r>
            <a:r>
              <a:rPr lang="fi-FI" sz="1501" b="1" i="1" dirty="0">
                <a:solidFill>
                  <a:srgbClr val="515151"/>
                </a:solidFill>
              </a:rPr>
              <a:t> action </a:t>
            </a:r>
            <a:r>
              <a:rPr lang="fi-FI" sz="1501" b="1" i="1" dirty="0" err="1">
                <a:solidFill>
                  <a:srgbClr val="515151"/>
                </a:solidFill>
              </a:rPr>
              <a:t>lines</a:t>
            </a:r>
            <a:endParaRPr lang="fi-FI" sz="1501" b="1" i="1" dirty="0">
              <a:solidFill>
                <a:srgbClr val="51515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033279" y="1649554"/>
            <a:ext cx="8575464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033279" y="2394810"/>
            <a:ext cx="8575464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2030757" y="3151077"/>
            <a:ext cx="8663080" cy="675853"/>
          </a:xfrm>
          <a:prstGeom prst="chevr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30757" y="3972033"/>
            <a:ext cx="8663080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2030759" y="4756733"/>
            <a:ext cx="8762528" cy="692244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689" dirty="0">
              <a:solidFill>
                <a:srgbClr val="515151"/>
              </a:solidFill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04051" y="4756734"/>
            <a:ext cx="1950216" cy="675853"/>
          </a:xfrm>
          <a:prstGeom prst="homePlat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 err="1">
                <a:solidFill>
                  <a:srgbClr val="1B216E"/>
                </a:solidFill>
              </a:rPr>
              <a:t>Governance</a:t>
            </a:r>
            <a:endParaRPr lang="fi-FI" sz="1689" dirty="0">
              <a:solidFill>
                <a:srgbClr val="1B216E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1986677" y="5563015"/>
            <a:ext cx="8806609" cy="692244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689" dirty="0">
              <a:solidFill>
                <a:srgbClr val="515151"/>
              </a:solidFill>
            </a:endParaRPr>
          </a:p>
        </p:txBody>
      </p:sp>
      <p:pic>
        <p:nvPicPr>
          <p:cNvPr id="18" name="Content Placeholder 2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90" y="1748974"/>
            <a:ext cx="1521935" cy="414668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27" y="1637849"/>
            <a:ext cx="549484" cy="5806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05" y="1621322"/>
            <a:ext cx="608611" cy="5538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92" y="1651377"/>
            <a:ext cx="1531133" cy="4305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889" y="1603585"/>
            <a:ext cx="833060" cy="6776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34" y="1786723"/>
            <a:ext cx="1214623" cy="415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41" y="1707290"/>
            <a:ext cx="839729" cy="5517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05" y="1919188"/>
            <a:ext cx="1129795" cy="316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33" y="2431262"/>
            <a:ext cx="2006372" cy="5695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01" y="2345775"/>
            <a:ext cx="653828" cy="5949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77" y="2426596"/>
            <a:ext cx="636720" cy="5794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10" y="3357598"/>
            <a:ext cx="1214623" cy="4151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85" y="3221018"/>
            <a:ext cx="839729" cy="5517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73" y="3162331"/>
            <a:ext cx="1129795" cy="3169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294" y="3299193"/>
            <a:ext cx="1531133" cy="4305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427" y="3196570"/>
            <a:ext cx="833060" cy="677676"/>
          </a:xfrm>
          <a:prstGeom prst="rect">
            <a:avLst/>
          </a:prstGeom>
        </p:spPr>
      </p:pic>
      <p:pic>
        <p:nvPicPr>
          <p:cNvPr id="35" name="Content Placeholder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2714" y="3389006"/>
            <a:ext cx="1521935" cy="4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42" y="3255054"/>
            <a:ext cx="549484" cy="5806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25" y="3019225"/>
            <a:ext cx="930329" cy="846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30" y="2780675"/>
            <a:ext cx="1090193" cy="992076"/>
          </a:xfrm>
          <a:prstGeom prst="rect">
            <a:avLst/>
          </a:prstGeom>
        </p:spPr>
      </p:pic>
      <p:pic>
        <p:nvPicPr>
          <p:cNvPr id="39" name="Content Placeholder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5850" y="4068319"/>
            <a:ext cx="1521935" cy="4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61" y="3669084"/>
            <a:ext cx="1316379" cy="11979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06" y="4766560"/>
            <a:ext cx="611575" cy="6462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67" y="4657097"/>
            <a:ext cx="891512" cy="8915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06" y="5586023"/>
            <a:ext cx="611575" cy="646231"/>
          </a:xfrm>
          <a:prstGeom prst="rect">
            <a:avLst/>
          </a:prstGeom>
        </p:spPr>
      </p:pic>
      <p:pic>
        <p:nvPicPr>
          <p:cNvPr id="44" name="Content Placeholder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9454" y="5689515"/>
            <a:ext cx="1521935" cy="4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76" y="5436005"/>
            <a:ext cx="891512" cy="89151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742941" y="1203546"/>
            <a:ext cx="5808951" cy="3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8173">
              <a:defRPr/>
            </a:pPr>
            <a:r>
              <a:rPr lang="fi-FI" sz="1501" b="1" i="1" dirty="0" err="1">
                <a:solidFill>
                  <a:srgbClr val="515151"/>
                </a:solidFill>
              </a:rPr>
              <a:t>On-going</a:t>
            </a:r>
            <a:r>
              <a:rPr lang="fi-FI" sz="1501" b="1" i="1" dirty="0">
                <a:solidFill>
                  <a:srgbClr val="515151"/>
                </a:solidFill>
              </a:rPr>
              <a:t> </a:t>
            </a:r>
            <a:r>
              <a:rPr lang="fi-FI" sz="1501" b="1" i="1" dirty="0" smtClean="0">
                <a:solidFill>
                  <a:srgbClr val="515151"/>
                </a:solidFill>
              </a:rPr>
              <a:t>H2020 </a:t>
            </a:r>
            <a:r>
              <a:rPr lang="fi-FI" sz="1501" b="1" i="1" dirty="0" err="1" smtClean="0">
                <a:solidFill>
                  <a:srgbClr val="515151"/>
                </a:solidFill>
              </a:rPr>
              <a:t>projects</a:t>
            </a:r>
            <a:r>
              <a:rPr lang="fi-FI" sz="1501" b="1" i="1" dirty="0" smtClean="0">
                <a:solidFill>
                  <a:srgbClr val="515151"/>
                </a:solidFill>
              </a:rPr>
              <a:t> </a:t>
            </a:r>
            <a:r>
              <a:rPr lang="fi-FI" sz="1501" b="1" i="1" dirty="0" err="1">
                <a:solidFill>
                  <a:srgbClr val="515151"/>
                </a:solidFill>
              </a:rPr>
              <a:t>contributing</a:t>
            </a:r>
            <a:r>
              <a:rPr lang="fi-FI" sz="1501" b="1" i="1" dirty="0">
                <a:solidFill>
                  <a:srgbClr val="515151"/>
                </a:solidFill>
              </a:rPr>
              <a:t> to the </a:t>
            </a:r>
            <a:r>
              <a:rPr lang="fi-FI" sz="1501" b="1" i="1" dirty="0" err="1">
                <a:solidFill>
                  <a:srgbClr val="515151"/>
                </a:solidFill>
              </a:rPr>
              <a:t>implementation</a:t>
            </a:r>
            <a:endParaRPr lang="fi-FI" sz="1501" b="1" i="1" dirty="0">
              <a:solidFill>
                <a:srgbClr val="51515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04250" y="2993279"/>
            <a:ext cx="168187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from Q3 2019:</a:t>
            </a:r>
          </a:p>
          <a:p>
            <a:r>
              <a:rPr lang="en-US" dirty="0" smtClean="0"/>
              <a:t>Regional projects:</a:t>
            </a:r>
          </a:p>
          <a:p>
            <a:pPr marL="285750" indent="-111125">
              <a:buFont typeface="Arial"/>
              <a:buChar char="•"/>
            </a:pPr>
            <a:r>
              <a:rPr lang="en-US" dirty="0" smtClean="0"/>
              <a:t>EOSC-Nordic</a:t>
            </a:r>
          </a:p>
          <a:p>
            <a:pPr marL="285750" indent="-111125">
              <a:buFont typeface="Arial"/>
              <a:buChar char="•"/>
            </a:pPr>
            <a:r>
              <a:rPr lang="en-US" dirty="0"/>
              <a:t>NI4OS-</a:t>
            </a:r>
            <a:r>
              <a:rPr lang="en-US" dirty="0" smtClean="0"/>
              <a:t>Europe</a:t>
            </a:r>
          </a:p>
          <a:p>
            <a:pPr marL="285750" indent="-111125">
              <a:buFont typeface="Arial"/>
              <a:buChar char="•"/>
            </a:pPr>
            <a:r>
              <a:rPr lang="en-US" dirty="0" smtClean="0"/>
              <a:t>EOSC-Pillar</a:t>
            </a:r>
          </a:p>
          <a:p>
            <a:pPr marL="285750" indent="-111125">
              <a:buFont typeface="Arial"/>
              <a:buChar char="•"/>
            </a:pPr>
            <a:r>
              <a:rPr lang="en-US" dirty="0"/>
              <a:t>EOSC-</a:t>
            </a:r>
            <a:r>
              <a:rPr lang="en-US" dirty="0" smtClean="0"/>
              <a:t>synergy</a:t>
            </a:r>
          </a:p>
          <a:p>
            <a:pPr marL="285750" indent="-111125">
              <a:buFont typeface="Arial"/>
              <a:buChar char="•"/>
            </a:pPr>
            <a:r>
              <a:rPr lang="en-US" dirty="0" err="1" smtClean="0"/>
              <a:t>ExPaNDS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960" y="2486295"/>
            <a:ext cx="981869" cy="402566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3066392" y="3345742"/>
            <a:ext cx="1641603" cy="49566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307536" y="3128891"/>
            <a:ext cx="926741" cy="400233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323023" y="3467165"/>
            <a:ext cx="831352" cy="405225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8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0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7</a:t>
            </a:fld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87355" y="1340771"/>
            <a:ext cx="11523645" cy="4782900"/>
          </a:xfrm>
        </p:spPr>
        <p:txBody>
          <a:bodyPr/>
          <a:lstStyle/>
          <a:p>
            <a:pPr marL="50800" indent="0" algn="ctr">
              <a:buNone/>
            </a:pPr>
            <a:r>
              <a:rPr lang="en-US" sz="3200" i="1" dirty="0" smtClean="0"/>
              <a:t>The </a:t>
            </a:r>
            <a:r>
              <a:rPr lang="en-US" sz="3200" i="1" dirty="0" smtClean="0">
                <a:solidFill>
                  <a:srgbClr val="B5892D"/>
                </a:solidFill>
              </a:rPr>
              <a:t>federated infrastructure </a:t>
            </a:r>
            <a:r>
              <a:rPr lang="en-US" sz="3200" i="1" dirty="0" smtClean="0"/>
              <a:t>and supporting initiative providing </a:t>
            </a:r>
          </a:p>
          <a:p>
            <a:pPr marL="50800" indent="0" algn="ctr">
              <a:buNone/>
            </a:pPr>
            <a:r>
              <a:rPr lang="en-US" sz="3200" i="1" dirty="0" smtClean="0"/>
              <a:t>all </a:t>
            </a:r>
            <a:r>
              <a:rPr lang="en-US" sz="3200" i="1" dirty="0">
                <a:solidFill>
                  <a:srgbClr val="B5892D"/>
                </a:solidFill>
              </a:rPr>
              <a:t>researchers, innovators, companies and citizens </a:t>
            </a:r>
            <a:endParaRPr lang="en-US" sz="3200" i="1" dirty="0" smtClean="0">
              <a:solidFill>
                <a:srgbClr val="B5892D"/>
              </a:solidFill>
            </a:endParaRPr>
          </a:p>
          <a:p>
            <a:pPr marL="50800" indent="0" algn="ctr">
              <a:buNone/>
            </a:pPr>
            <a:r>
              <a:rPr lang="en-US" sz="3200" i="1" dirty="0" smtClean="0"/>
              <a:t>with </a:t>
            </a:r>
            <a:r>
              <a:rPr lang="en-US" sz="3200" i="1" dirty="0">
                <a:solidFill>
                  <a:srgbClr val="B5892D"/>
                </a:solidFill>
              </a:rPr>
              <a:t>seamless</a:t>
            </a:r>
            <a:r>
              <a:rPr lang="en-US" sz="3200" i="1" dirty="0"/>
              <a:t> access to an </a:t>
            </a:r>
            <a:r>
              <a:rPr lang="en-US" sz="3200" i="1" dirty="0">
                <a:solidFill>
                  <a:srgbClr val="B5892D"/>
                </a:solidFill>
              </a:rPr>
              <a:t>open-by-default</a:t>
            </a:r>
            <a:r>
              <a:rPr lang="en-US" sz="3200" i="1" dirty="0"/>
              <a:t>, </a:t>
            </a:r>
            <a:r>
              <a:rPr lang="en-US" sz="3200" i="1" dirty="0">
                <a:solidFill>
                  <a:srgbClr val="B5892D"/>
                </a:solidFill>
              </a:rPr>
              <a:t>efficient</a:t>
            </a:r>
            <a:r>
              <a:rPr lang="en-US" sz="3200" i="1" dirty="0"/>
              <a:t> </a:t>
            </a:r>
            <a:r>
              <a:rPr lang="en-US" sz="3200" i="1" dirty="0" smtClean="0"/>
              <a:t>and</a:t>
            </a:r>
            <a:br>
              <a:rPr lang="en-US" sz="3200" i="1" dirty="0" smtClean="0"/>
            </a:br>
            <a:r>
              <a:rPr lang="en-US" sz="3200" i="1" dirty="0" smtClean="0">
                <a:solidFill>
                  <a:srgbClr val="B5892D"/>
                </a:solidFill>
              </a:rPr>
              <a:t>cross</a:t>
            </a:r>
            <a:r>
              <a:rPr lang="en-US" sz="3200" i="1" dirty="0">
                <a:solidFill>
                  <a:srgbClr val="B5892D"/>
                </a:solidFill>
              </a:rPr>
              <a:t>-disciplinary</a:t>
            </a:r>
            <a:r>
              <a:rPr lang="en-US" sz="3200" i="1" dirty="0"/>
              <a:t> environment </a:t>
            </a:r>
            <a:endParaRPr lang="en-US" sz="3200" i="1" dirty="0" smtClean="0"/>
          </a:p>
          <a:p>
            <a:pPr marL="50800" indent="0" algn="ctr">
              <a:buNone/>
            </a:pPr>
            <a:r>
              <a:rPr lang="en-US" sz="3200" i="1" dirty="0" smtClean="0"/>
              <a:t>for </a:t>
            </a:r>
            <a:r>
              <a:rPr lang="en-US" sz="3200" i="1" dirty="0"/>
              <a:t>storing, accessing, reusing data, tools, publications and </a:t>
            </a:r>
            <a:r>
              <a:rPr lang="en-US" sz="3200" i="1" dirty="0" smtClean="0"/>
              <a:t>other scientific outputs for </a:t>
            </a:r>
            <a:r>
              <a:rPr lang="en-US" sz="3200" i="1" dirty="0"/>
              <a:t>research, innovation and </a:t>
            </a:r>
            <a:r>
              <a:rPr lang="en-US" sz="3200" i="1" dirty="0" smtClean="0"/>
              <a:t>educational purposes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About the European Open Science Cloud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361" y="5805265"/>
            <a:ext cx="3407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Credits: </a:t>
            </a:r>
            <a:r>
              <a:rPr lang="en-US" dirty="0" err="1" smtClean="0"/>
              <a:t>EOSCpilot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https://eoscpilot.eu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32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3559022" y="714849"/>
            <a:ext cx="8332364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4400" dirty="0">
                <a:solidFill>
                  <a:srgbClr val="8AA9D6"/>
                </a:solidFill>
              </a:rPr>
              <a:t>Mission</a:t>
            </a:r>
            <a:endParaRPr lang="en-US" sz="4400" dirty="0">
              <a:solidFill>
                <a:schemeClr val="dk1"/>
              </a:solidFill>
            </a:endParaRPr>
          </a:p>
        </p:txBody>
      </p:sp>
      <p:pic>
        <p:nvPicPr>
          <p:cNvPr id="7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056" y="473397"/>
            <a:ext cx="3430107" cy="41992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63393126"/>
              </p:ext>
            </p:extLst>
          </p:nvPr>
        </p:nvGraphicFramePr>
        <p:xfrm>
          <a:off x="207303" y="5147787"/>
          <a:ext cx="4139127" cy="1390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Shape 423"/>
          <p:cNvSpPr txBox="1">
            <a:spLocks noGrp="1"/>
          </p:cNvSpPr>
          <p:nvPr>
            <p:ph type="body" idx="1"/>
          </p:nvPr>
        </p:nvSpPr>
        <p:spPr>
          <a:xfrm>
            <a:off x="4367809" y="1556792"/>
            <a:ext cx="7730119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800" dirty="0">
              <a:solidFill>
                <a:schemeClr val="dk1"/>
              </a:solidFill>
            </a:endParaRP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2800" i="1" dirty="0">
                <a:solidFill>
                  <a:srgbClr val="B5892D"/>
                </a:solidFill>
              </a:rPr>
              <a:t>The EOSC-hub project </a:t>
            </a:r>
            <a:r>
              <a:rPr lang="en-US" sz="2800" i="1" dirty="0" err="1">
                <a:solidFill>
                  <a:srgbClr val="B5892D"/>
                </a:solidFill>
              </a:rPr>
              <a:t>mobilises</a:t>
            </a:r>
            <a:r>
              <a:rPr lang="en-US" sz="2800" i="1" dirty="0">
                <a:solidFill>
                  <a:srgbClr val="B5892D"/>
                </a:solidFill>
              </a:rPr>
              <a:t> providers of European relevance offering services, software and data for advanced data-driven research and innovation.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2800" i="1" dirty="0">
                <a:solidFill>
                  <a:srgbClr val="B5892D"/>
                </a:solidFill>
              </a:rPr>
              <a:t> 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2800" i="1" dirty="0">
                <a:solidFill>
                  <a:srgbClr val="B5892D"/>
                </a:solidFill>
              </a:rPr>
              <a:t>These resources are offered via the Hub – the integration and management system of the European Open Science Cloud, acting as a European-level entry point for all stakeholders. </a:t>
            </a:r>
          </a:p>
        </p:txBody>
      </p:sp>
    </p:spTree>
    <p:extLst>
      <p:ext uri="{BB962C8B-B14F-4D97-AF65-F5344CB8AC3E}">
        <p14:creationId xmlns:p14="http://schemas.microsoft.com/office/powerpoint/2010/main" val="298578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53A923E5-3980-4E68-B770-7C0B3391D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EOSC-hub project established ‘The Hub’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623392" y="105169"/>
            <a:ext cx="10585176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lang="en-GB" sz="26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lang="en-GB" sz="24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B589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98" y="2190576"/>
            <a:ext cx="3880355" cy="30963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32733" y="2177008"/>
            <a:ext cx="2249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Data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Applications &amp; tools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Baseline services (storage, compute, connectivity)</a:t>
            </a: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  <a:p>
            <a:pPr marL="169863" indent="-169863">
              <a:buFont typeface="Arial"/>
              <a:buChar char="•"/>
            </a:pP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Training, consultants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36032" y="2118570"/>
            <a:ext cx="14670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Marketplace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AAI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Accounting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Monitoring</a:t>
            </a:r>
          </a:p>
          <a:p>
            <a:pPr marL="169863" indent="-169863">
              <a:buFont typeface="Arial"/>
              <a:buChar char="•"/>
            </a:pP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7822504" y="1109022"/>
            <a:ext cx="2892019" cy="839068"/>
          </a:xfrm>
          <a:prstGeom prst="wedgeRectCallout">
            <a:avLst>
              <a:gd name="adj1" fmla="val -61307"/>
              <a:gd name="adj2" fmla="val 98842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s-IS" dirty="0">
                <a:solidFill>
                  <a:schemeClr val="tx1">
                    <a:lumMod val="50000"/>
                  </a:schemeClr>
                </a:solidFill>
              </a:rPr>
              <a:t>Usage according to</a:t>
            </a:r>
            <a:br>
              <a:rPr lang="is-IS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is-IS" b="1" dirty="0">
                <a:solidFill>
                  <a:srgbClr val="B5892D"/>
                </a:solidFill>
              </a:rPr>
              <a:t>Rules of Participation</a:t>
            </a:r>
            <a:endParaRPr lang="en-US" sz="1400" dirty="0">
              <a:solidFill>
                <a:srgbClr val="B5892D"/>
              </a:solidFill>
            </a:endParaRPr>
          </a:p>
        </p:txBody>
      </p:sp>
      <p:sp>
        <p:nvSpPr>
          <p:cNvPr id="25" name="Rectangular Callout 24"/>
          <p:cNvSpPr/>
          <p:nvPr/>
        </p:nvSpPr>
        <p:spPr>
          <a:xfrm>
            <a:off x="1295673" y="1111132"/>
            <a:ext cx="2832067" cy="876274"/>
          </a:xfrm>
          <a:prstGeom prst="wedgeRectCallout">
            <a:avLst>
              <a:gd name="adj1" fmla="val 66288"/>
              <a:gd name="adj2" fmla="val 10363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s-IS" dirty="0">
                <a:solidFill>
                  <a:schemeClr val="tx1">
                    <a:lumMod val="50000"/>
                  </a:schemeClr>
                </a:solidFill>
              </a:rPr>
              <a:t>From the consortium AND from </a:t>
            </a:r>
            <a:r>
              <a:rPr lang="is-IS" b="1" dirty="0">
                <a:solidFill>
                  <a:srgbClr val="B5892D"/>
                </a:solidFill>
              </a:rPr>
              <a:t>external contributors</a:t>
            </a:r>
            <a:endParaRPr lang="en-US" dirty="0">
              <a:solidFill>
                <a:srgbClr val="B5892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45875" y="4133103"/>
            <a:ext cx="2503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Lightweight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</a:rPr>
              <a:t>certification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of providers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SLA negotiation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Customer Relationship Management</a:t>
            </a:r>
          </a:p>
          <a:p>
            <a:pPr marL="169863" indent="-169863">
              <a:buFont typeface="Arial"/>
              <a:buChar char="•"/>
            </a:pP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…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7" name="Rectangular Callout 26"/>
          <p:cNvSpPr/>
          <p:nvPr/>
        </p:nvSpPr>
        <p:spPr>
          <a:xfrm>
            <a:off x="1414401" y="5886230"/>
            <a:ext cx="2828804" cy="607402"/>
          </a:xfrm>
          <a:prstGeom prst="wedgeRectCallout">
            <a:avLst>
              <a:gd name="adj1" fmla="val 64871"/>
              <a:gd name="adj2" fmla="val -18061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s-IS" dirty="0">
                <a:solidFill>
                  <a:schemeClr val="tx1">
                    <a:lumMod val="50000"/>
                  </a:schemeClr>
                </a:solidFill>
              </a:rPr>
              <a:t>Based on </a:t>
            </a:r>
            <a:r>
              <a:rPr lang="is-IS" b="1" dirty="0">
                <a:solidFill>
                  <a:srgbClr val="B5892D"/>
                </a:solidFill>
              </a:rPr>
              <a:t>FitSM</a:t>
            </a:r>
            <a:endParaRPr lang="en-US" dirty="0">
              <a:solidFill>
                <a:srgbClr val="B5892D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83044" y="4091787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lvl="2" indent="-130175">
              <a:buFont typeface="Arial"/>
              <a:buChar char="•"/>
            </a:pPr>
            <a:r>
              <a:rPr lang="en-US" sz="1600" dirty="0"/>
              <a:t>Security regulations,</a:t>
            </a:r>
          </a:p>
          <a:p>
            <a:pPr marL="169863" lvl="2" indent="-130175">
              <a:buFont typeface="Arial"/>
              <a:buChar char="•"/>
            </a:pPr>
            <a:r>
              <a:rPr lang="en-US" sz="1600" dirty="0"/>
              <a:t>Compliance to standards,</a:t>
            </a:r>
          </a:p>
          <a:p>
            <a:pPr marL="169863" lvl="2" indent="-130175">
              <a:buFont typeface="Arial"/>
              <a:buChar char="•"/>
            </a:pPr>
            <a:r>
              <a:rPr lang="en-US" sz="1600" dirty="0"/>
              <a:t>Terms of use,</a:t>
            </a:r>
          </a:p>
          <a:p>
            <a:pPr marL="169863" lvl="2" indent="-130175">
              <a:buFont typeface="Arial"/>
              <a:buChar char="•"/>
            </a:pPr>
            <a:r>
              <a:rPr lang="en-US" sz="1600" dirty="0"/>
              <a:t>FAIR implementation guidelines </a:t>
            </a:r>
          </a:p>
          <a:p>
            <a:pPr marL="169863" lvl="2" indent="-130175">
              <a:buFont typeface="Arial"/>
              <a:buChar char="•"/>
            </a:pPr>
            <a:r>
              <a:rPr lang="is-IS" sz="1600" dirty="0"/>
              <a:t>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571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theme/theme1.xml><?xml version="1.0" encoding="utf-8"?>
<a:theme xmlns:a="http://schemas.openxmlformats.org/drawingml/2006/main" name="slide_base">
  <a:themeElements>
    <a:clrScheme name="Eudat-Color">
      <a:dk1>
        <a:srgbClr val="515151"/>
      </a:dk1>
      <a:lt1>
        <a:srgbClr val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penAIRE_OpenSans_2017_v1" id="{D9A866A4-9639-464A-BAF6-472C2B4E4D10}" vid="{6AE3E86A-DA0F-1449-AA19-57DD6D897A57}"/>
    </a:ext>
  </a:extLst>
</a:theme>
</file>

<file path=ppt/theme/theme3.xml><?xml version="1.0" encoding="utf-8"?>
<a:theme xmlns:a="http://schemas.openxmlformats.org/drawingml/2006/main" name="SEEGRID-ppt-template">
  <a:themeElements>
    <a:clrScheme name="vi-seem">
      <a:dk1>
        <a:sysClr val="windowText" lastClr="000000"/>
      </a:dk1>
      <a:lt1>
        <a:sysClr val="window" lastClr="FFFFFF"/>
      </a:lt1>
      <a:dk2>
        <a:srgbClr val="4E3B30"/>
      </a:dk2>
      <a:lt2>
        <a:srgbClr val="FFFFFF"/>
      </a:lt2>
      <a:accent1>
        <a:srgbClr val="CF4901"/>
      </a:accent1>
      <a:accent2>
        <a:srgbClr val="E85E15"/>
      </a:accent2>
      <a:accent3>
        <a:srgbClr val="FA7F34"/>
      </a:accent3>
      <a:accent4>
        <a:srgbClr val="FECB31"/>
      </a:accent4>
      <a:accent5>
        <a:srgbClr val="1594F2"/>
      </a:accent5>
      <a:accent6>
        <a:srgbClr val="20A0FF"/>
      </a:accent6>
      <a:hlink>
        <a:srgbClr val="AD1F1F"/>
      </a:hlink>
      <a:folHlink>
        <a:srgbClr val="FFC42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5885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EEGRID-ppt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EGRID-ppt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EGRID-ppt-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ster slid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779FFD58-8204-4CDA-9FDA-620BD8A5B183}" vid="{A1B83B3E-AF18-4654-A6C4-9F7555582C7B}"/>
    </a:ext>
  </a:extLst>
</a:theme>
</file>

<file path=ppt/theme/theme5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10D0992E-CCCF-45DB-AB26-A4F50B75E4D6}" vid="{C2252C9B-28CB-4431-8278-C26B15A76942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5620</TotalTime>
  <Words>1621</Words>
  <Application>Microsoft Macintosh PowerPoint</Application>
  <PresentationFormat>Custom</PresentationFormat>
  <Paragraphs>304</Paragraphs>
  <Slides>25</Slides>
  <Notes>7</Notes>
  <HiddenSlides>1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slide_base</vt:lpstr>
      <vt:lpstr>Master</vt:lpstr>
      <vt:lpstr>SEEGRID-ppt-template</vt:lpstr>
      <vt:lpstr>Master slide</vt:lpstr>
      <vt:lpstr>GEANT Association</vt:lpstr>
      <vt:lpstr>PowerPoint Presentation</vt:lpstr>
      <vt:lpstr>Outline</vt:lpstr>
      <vt:lpstr>Open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EOSC-hub project established ‘The Hub’</vt:lpstr>
      <vt:lpstr>Services</vt:lpstr>
      <vt:lpstr>PowerPoint Presentation</vt:lpstr>
      <vt:lpstr>PowerPoint Presentation</vt:lpstr>
      <vt:lpstr>PowerPoint Presentation</vt:lpstr>
      <vt:lpstr>OCRE makes available €100,000 in adoption funds,  to the EOSC Early Adopter Programme:  in the form of pre-paid vouchers.  IaaS resources bought in bulk by OCRE from suppliers in the GÉANT framework, will be distributed via vouchers, to researchers selected in the EOSC Early Adopter Programma calls.</vt:lpstr>
      <vt:lpstr>Service Portfolio (aka what does GÉANT do?) http://www.geant.org/Services  </vt:lpstr>
      <vt:lpstr> GÉANT: portfolio overview</vt:lpstr>
      <vt:lpstr>Example: Integrated Carbon Observation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Gergely Sipos</cp:lastModifiedBy>
  <cp:revision>143</cp:revision>
  <dcterms:modified xsi:type="dcterms:W3CDTF">2019-05-29T07:20:00Z</dcterms:modified>
</cp:coreProperties>
</file>