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24"/>
  </p:notesMasterIdLst>
  <p:sldIdLst>
    <p:sldId id="258" r:id="rId4"/>
    <p:sldId id="432" r:id="rId5"/>
    <p:sldId id="427" r:id="rId6"/>
    <p:sldId id="437" r:id="rId7"/>
    <p:sldId id="431" r:id="rId8"/>
    <p:sldId id="436" r:id="rId9"/>
    <p:sldId id="380" r:id="rId10"/>
    <p:sldId id="438" r:id="rId11"/>
    <p:sldId id="442" r:id="rId12"/>
    <p:sldId id="450" r:id="rId13"/>
    <p:sldId id="447" r:id="rId14"/>
    <p:sldId id="445" r:id="rId15"/>
    <p:sldId id="446" r:id="rId16"/>
    <p:sldId id="429" r:id="rId17"/>
    <p:sldId id="449" r:id="rId18"/>
    <p:sldId id="414" r:id="rId19"/>
    <p:sldId id="448" r:id="rId20"/>
    <p:sldId id="441" r:id="rId21"/>
    <p:sldId id="420" r:id="rId22"/>
    <p:sldId id="40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7" autoAdjust="0"/>
    <p:restoredTop sz="94845" autoAdjust="0"/>
  </p:normalViewPr>
  <p:slideViewPr>
    <p:cSldViewPr>
      <p:cViewPr>
        <p:scale>
          <a:sx n="75" d="100"/>
          <a:sy n="75" d="100"/>
        </p:scale>
        <p:origin x="-26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23/08/2011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‘Human Services’ for coordination and community building;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‘Infrastructure Services’ for properly running and monitoring the infrastructure;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‘Technical Services’ for supporting the collaboration and interaction of the user, operations and technology communities.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others: brokerage,</a:t>
            </a:r>
            <a:r>
              <a:rPr lang="en-US" baseline="0" dirty="0" smtClean="0"/>
              <a:t> advertising, lending/renting/leasing, licensing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3F47-804B-41CE-951B-2947D2A407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2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EGI cost</a:t>
            </a:r>
            <a:r>
              <a:rPr lang="en-US" baseline="0" dirty="0" smtClean="0"/>
              <a:t> over 4-years = €335M --- €25M from EC --- Rest is supported by national funding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EGI cost</a:t>
            </a:r>
            <a:r>
              <a:rPr lang="en-US" baseline="0" dirty="0" smtClean="0"/>
              <a:t> over 4-years = €335M --- €25M from EC --- Rest is supported by national funding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Context &amp; NA2 - EGI-InSPIRE Review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Context &amp; NA2 - EGI-InSPIRE Review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5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72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uments.egi.eu/document/2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uments.egi.eu/document/244" TargetMode="External"/><Relationship Id="rId3" Type="http://schemas.openxmlformats.org/officeDocument/2006/relationships/hyperlink" Target="https://documents.egi.eu/document/67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zoomerang.com/Survey/WEB22CR4R283V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sinessmodelgeneration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policy-session-egiuf2011" TargetMode="External"/><Relationship Id="rId4" Type="http://schemas.openxmlformats.org/officeDocument/2006/relationships/hyperlink" Target="https://documents.egi.eu/document/313" TargetMode="External"/><Relationship Id="rId5" Type="http://schemas.openxmlformats.org/officeDocument/2006/relationships/hyperlink" Target="https://documents.egi.eu/document/258" TargetMode="External"/><Relationship Id="rId6" Type="http://schemas.openxmlformats.org/officeDocument/2006/relationships/hyperlink" Target="https://documents.egi.eu/document/244" TargetMode="External"/><Relationship Id="rId7" Type="http://schemas.openxmlformats.org/officeDocument/2006/relationships/hyperlink" Target="https://documents.egi.eu/document/206" TargetMode="External"/><Relationship Id="rId8" Type="http://schemas.openxmlformats.org/officeDocument/2006/relationships/hyperlink" Target="http://www.egi.eu/policy/" TargetMode="External"/><Relationship Id="rId9" Type="http://schemas.openxmlformats.org/officeDocument/2006/relationships/hyperlink" Target="http://go.egi.eu/uvw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egi.eu/ftpt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go.egi.eu/egi-inspire-d2.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EGI </a:t>
            </a:r>
            <a:r>
              <a:rPr lang="en-GB" dirty="0" smtClean="0"/>
              <a:t>Sustainability &amp; Business </a:t>
            </a:r>
            <a:r>
              <a:rPr lang="en-GB" dirty="0" smtClean="0"/>
              <a:t>Models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Sergio Andreozzi</a:t>
            </a:r>
          </a:p>
          <a:p>
            <a:pPr eaLnBrk="1" hangingPunct="1"/>
            <a:r>
              <a:rPr lang="en-GB" sz="2400" dirty="0" smtClean="0"/>
              <a:t>EGI.eu Policy Development Manager</a:t>
            </a: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What We Did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/>
          <a:lstStyle/>
          <a:p>
            <a:r>
              <a:rPr lang="en-US" dirty="0" smtClean="0"/>
              <a:t>Integration of Cloud and </a:t>
            </a:r>
            <a:r>
              <a:rPr lang="en-US" dirty="0" err="1" smtClean="0"/>
              <a:t>Virtualisation</a:t>
            </a:r>
            <a:r>
              <a:rPr lang="en-US" dirty="0" smtClean="0"/>
              <a:t> in EGI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://documents.egi.eu/document/</a:t>
            </a:r>
            <a:r>
              <a:rPr lang="en-US" dirty="0" smtClean="0">
                <a:hlinkClick r:id="rId2"/>
              </a:rPr>
              <a:t>258</a:t>
            </a:r>
            <a:endParaRPr lang="en-US" dirty="0" smtClean="0"/>
          </a:p>
          <a:p>
            <a:pPr lvl="1"/>
            <a:r>
              <a:rPr lang="en-US" dirty="0" smtClean="0"/>
              <a:t>EGI: infrastructure, usage</a:t>
            </a:r>
          </a:p>
          <a:p>
            <a:pPr lvl="1"/>
            <a:r>
              <a:rPr lang="en-US" dirty="0" smtClean="0"/>
              <a:t>Cloud: Technology and Operating Models</a:t>
            </a:r>
          </a:p>
          <a:p>
            <a:pPr lvl="1"/>
            <a:r>
              <a:rPr lang="en-US" dirty="0" smtClean="0"/>
              <a:t>Cloud activities in Grid context</a:t>
            </a:r>
          </a:p>
          <a:p>
            <a:pPr lvl="1"/>
            <a:r>
              <a:rPr lang="en-US" dirty="0" smtClean="0"/>
              <a:t>Evolving EGI</a:t>
            </a:r>
          </a:p>
          <a:p>
            <a:pPr lvl="2"/>
            <a:r>
              <a:rPr lang="en-US" dirty="0" smtClean="0"/>
              <a:t>Drivers, cost analysis (EGI, e-IRGSP2, Amazon)</a:t>
            </a:r>
          </a:p>
          <a:p>
            <a:pPr lvl="2"/>
            <a:r>
              <a:rPr lang="en-US" dirty="0" smtClean="0"/>
              <a:t>Vision for integration of </a:t>
            </a:r>
            <a:r>
              <a:rPr lang="en-US" dirty="0" err="1" smtClean="0"/>
              <a:t>virtualisation</a:t>
            </a:r>
            <a:r>
              <a:rPr lang="en-US" dirty="0" smtClean="0"/>
              <a:t> in EGI</a:t>
            </a:r>
          </a:p>
          <a:p>
            <a:pPr lvl="1"/>
            <a:r>
              <a:rPr lang="en-US" dirty="0" smtClean="0"/>
              <a:t>Towards a Technology Roadmap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FF0000"/>
                </a:solidFill>
              </a:rPr>
              <a:t>Live document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0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white"/>
                </a:solidFill>
              </a:rPr>
              <a:t>What We Did So Far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075612" cy="4525963"/>
          </a:xfrm>
        </p:spPr>
        <p:txBody>
          <a:bodyPr/>
          <a:lstStyle/>
          <a:p>
            <a:r>
              <a:rPr lang="en-US" dirty="0" smtClean="0"/>
              <a:t>Explored new </a:t>
            </a:r>
            <a:r>
              <a:rPr lang="en-US" dirty="0" err="1" smtClean="0"/>
              <a:t>organisational</a:t>
            </a:r>
            <a:r>
              <a:rPr lang="en-US" dirty="0" smtClean="0"/>
              <a:t> structure for </a:t>
            </a:r>
            <a:r>
              <a:rPr lang="en-US" dirty="0" err="1" smtClean="0"/>
              <a:t>EGI.eu</a:t>
            </a:r>
            <a:endParaRPr lang="en-US" dirty="0" smtClean="0"/>
          </a:p>
          <a:p>
            <a:pPr lvl="1"/>
            <a:r>
              <a:rPr lang="en-US" dirty="0" smtClean="0"/>
              <a:t>ERIC: </a:t>
            </a:r>
            <a:r>
              <a:rPr lang="en-GB" dirty="0" smtClean="0"/>
              <a:t>European Research Infrastructure Consortium</a:t>
            </a:r>
          </a:p>
          <a:p>
            <a:pPr lvl="1"/>
            <a:r>
              <a:rPr lang="en-GB" dirty="0" smtClean="0"/>
              <a:t>Legal Framework from EU</a:t>
            </a:r>
          </a:p>
          <a:p>
            <a:pPr lvl="1"/>
            <a:r>
              <a:rPr lang="en-GB" dirty="0" smtClean="0"/>
              <a:t>MS212:</a:t>
            </a:r>
          </a:p>
          <a:p>
            <a:pPr lvl="2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://documents.egi.eu/document/</a:t>
            </a:r>
            <a:r>
              <a:rPr lang="en-GB" dirty="0" smtClean="0">
                <a:hlinkClick r:id="rId2"/>
              </a:rPr>
              <a:t>244</a:t>
            </a:r>
            <a:endParaRPr lang="en-GB" dirty="0" smtClean="0"/>
          </a:p>
          <a:p>
            <a:pPr lvl="1"/>
            <a:r>
              <a:rPr lang="en-GB" dirty="0" smtClean="0"/>
              <a:t>Survey to NGIs/EIROs</a:t>
            </a:r>
          </a:p>
          <a:p>
            <a:pPr lvl="2"/>
            <a:r>
              <a:rPr lang="en-GB" dirty="0">
                <a:hlinkClick r:id="rId3"/>
              </a:rPr>
              <a:t>https://documents.egi.eu/document/</a:t>
            </a:r>
            <a:r>
              <a:rPr lang="en-GB" dirty="0" smtClean="0">
                <a:hlinkClick r:id="rId3"/>
              </a:rPr>
              <a:t>674</a:t>
            </a:r>
            <a:endParaRPr lang="en-GB" dirty="0" smtClean="0"/>
          </a:p>
          <a:p>
            <a:pPr lvl="1"/>
            <a:r>
              <a:rPr lang="en-GB" dirty="0" smtClean="0"/>
              <a:t>Questions to ERIC Team</a:t>
            </a:r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4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white"/>
                </a:solidFill>
              </a:rPr>
              <a:t>What We Did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040560"/>
          </a:xfrm>
        </p:spPr>
        <p:txBody>
          <a:bodyPr/>
          <a:lstStyle/>
          <a:p>
            <a:r>
              <a:rPr lang="en-GB" sz="2000" dirty="0" smtClean="0"/>
              <a:t>Organised EGI Technical Forum Workshop</a:t>
            </a:r>
            <a:endParaRPr lang="en-GB" sz="2000" dirty="0"/>
          </a:p>
          <a:p>
            <a:pPr lvl="1"/>
            <a:r>
              <a:rPr lang="en-GB" sz="2000" dirty="0" smtClean="0"/>
              <a:t>Session </a:t>
            </a:r>
            <a:r>
              <a:rPr lang="en-GB" sz="2000" dirty="0" smtClean="0"/>
              <a:t>1</a:t>
            </a:r>
          </a:p>
          <a:p>
            <a:pPr lvl="2"/>
            <a:r>
              <a:rPr lang="en-GB" sz="1600" dirty="0" smtClean="0"/>
              <a:t>Tuesday </a:t>
            </a:r>
            <a:r>
              <a:rPr lang="en-GB" sz="1600" dirty="0"/>
              <a:t>20 September </a:t>
            </a:r>
            <a:r>
              <a:rPr lang="en-GB" sz="1600" dirty="0" smtClean="0"/>
              <a:t>2011 (14</a:t>
            </a:r>
            <a:r>
              <a:rPr lang="en-GB" sz="1600" dirty="0"/>
              <a:t>:</a:t>
            </a:r>
            <a:r>
              <a:rPr lang="en-GB" sz="1600" dirty="0" smtClean="0"/>
              <a:t>00-15:30)</a:t>
            </a:r>
          </a:p>
          <a:p>
            <a:pPr lvl="3"/>
            <a:r>
              <a:rPr lang="en-GB" sz="1400" dirty="0" smtClean="0"/>
              <a:t>Business Models and Sustainability Plans (20</a:t>
            </a:r>
            <a:r>
              <a:rPr lang="en-GB" sz="1400" dirty="0"/>
              <a:t>')</a:t>
            </a:r>
          </a:p>
          <a:p>
            <a:pPr lvl="3"/>
            <a:r>
              <a:rPr lang="en-GB" sz="1400" dirty="0"/>
              <a:t>Open questions and discussion (10')</a:t>
            </a:r>
          </a:p>
          <a:p>
            <a:pPr lvl="3"/>
            <a:r>
              <a:rPr lang="en-GB" sz="1400" dirty="0"/>
              <a:t>NGI Rep 1: Sustainability Plans (TBD, 20')</a:t>
            </a:r>
          </a:p>
          <a:p>
            <a:pPr lvl="3"/>
            <a:r>
              <a:rPr lang="en-GB" sz="1400" dirty="0"/>
              <a:t>NGI Rep 2: Sustainability Plans (TBD, 20’')</a:t>
            </a:r>
          </a:p>
          <a:p>
            <a:pPr lvl="3"/>
            <a:r>
              <a:rPr lang="en-GB" sz="1400" dirty="0"/>
              <a:t>Roundtable discussion + panel clarifying open issues and concerns (</a:t>
            </a:r>
            <a:r>
              <a:rPr lang="en-GB" sz="1400" dirty="0" smtClean="0"/>
              <a:t>20’</a:t>
            </a:r>
            <a:r>
              <a:rPr lang="en-GB" sz="1400" dirty="0" smtClean="0"/>
              <a:t>)</a:t>
            </a:r>
            <a:endParaRPr lang="en-GB" sz="1400" dirty="0"/>
          </a:p>
          <a:p>
            <a:pPr lvl="1"/>
            <a:r>
              <a:rPr lang="en-GB" sz="2000" dirty="0"/>
              <a:t>Session </a:t>
            </a:r>
            <a:r>
              <a:rPr lang="en-GB" sz="2000" dirty="0" smtClean="0"/>
              <a:t>2</a:t>
            </a:r>
            <a:endParaRPr lang="en-GB" sz="2000" dirty="0"/>
          </a:p>
          <a:p>
            <a:pPr lvl="2"/>
            <a:r>
              <a:rPr lang="en-GB" sz="1600" dirty="0"/>
              <a:t>Tuesday 20 September 2011 (</a:t>
            </a:r>
            <a:r>
              <a:rPr lang="en-GB" sz="1600" dirty="0" smtClean="0"/>
              <a:t>16:</a:t>
            </a:r>
            <a:r>
              <a:rPr lang="en-GB" sz="1600" dirty="0"/>
              <a:t>00-</a:t>
            </a:r>
            <a:r>
              <a:rPr lang="en-GB" sz="1600" dirty="0" smtClean="0"/>
              <a:t>17:</a:t>
            </a:r>
            <a:r>
              <a:rPr lang="en-GB" sz="1600" dirty="0"/>
              <a:t>30)</a:t>
            </a:r>
          </a:p>
          <a:p>
            <a:pPr lvl="3"/>
            <a:r>
              <a:rPr lang="en-GB" sz="1400" dirty="0"/>
              <a:t>Intro to mapping exercise (Steven Newhouse, 15')</a:t>
            </a:r>
          </a:p>
          <a:p>
            <a:pPr lvl="3"/>
            <a:r>
              <a:rPr lang="en-GB" sz="1400" dirty="0"/>
              <a:t>Whiteboard mapping of business models to services (60’)</a:t>
            </a:r>
          </a:p>
          <a:p>
            <a:pPr lvl="3"/>
            <a:r>
              <a:rPr lang="en-GB" sz="1400" dirty="0"/>
              <a:t>Summary and closing discussion (</a:t>
            </a:r>
            <a:r>
              <a:rPr lang="en-GB" sz="1400" dirty="0" smtClean="0"/>
              <a:t>15’</a:t>
            </a:r>
            <a:r>
              <a:rPr lang="en-GB" sz="1400" dirty="0" smtClean="0"/>
              <a:t>)</a:t>
            </a:r>
          </a:p>
          <a:p>
            <a:pPr lvl="1"/>
            <a:r>
              <a:rPr lang="en-GB" sz="2400" dirty="0"/>
              <a:t>Preparatory Survey to NGIs</a:t>
            </a:r>
          </a:p>
          <a:p>
            <a:pPr lvl="2"/>
            <a:r>
              <a:rPr lang="en-GB" sz="1800" dirty="0">
                <a:hlinkClick r:id="rId3"/>
              </a:rPr>
              <a:t>http://www.zoomerang.com/Survey/WEB22CR4R283VG</a:t>
            </a:r>
            <a:endParaRPr lang="en-GB" sz="1800" dirty="0"/>
          </a:p>
          <a:p>
            <a:pPr lvl="2"/>
            <a:r>
              <a:rPr lang="en-GB" sz="1800" dirty="0"/>
              <a:t>Business Models, Sustainability, Impact Assessment</a:t>
            </a:r>
          </a:p>
          <a:p>
            <a:pPr lvl="2"/>
            <a:endParaRPr lang="en-GB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5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040560"/>
          </a:xfrm>
        </p:spPr>
        <p:txBody>
          <a:bodyPr/>
          <a:lstStyle/>
          <a:p>
            <a:r>
              <a:rPr lang="en-US" sz="2400" dirty="0" smtClean="0"/>
              <a:t>Define a comprehensive strategic plan for EGI and </a:t>
            </a:r>
            <a:r>
              <a:rPr lang="en-US" sz="2400" dirty="0" err="1" smtClean="0"/>
              <a:t>EGI.eu</a:t>
            </a:r>
            <a:endParaRPr lang="en-US" sz="2400" dirty="0" smtClean="0"/>
          </a:p>
          <a:p>
            <a:r>
              <a:rPr lang="en-US" sz="2400" dirty="0" smtClean="0"/>
              <a:t>Generate a number of possible business models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://www.businessmodelgeneration.com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/>
              <a:t>For EGI, </a:t>
            </a:r>
            <a:r>
              <a:rPr lang="en-US" sz="2000" dirty="0" err="1" smtClean="0"/>
              <a:t>EGI.eu</a:t>
            </a:r>
            <a:r>
              <a:rPr lang="en-US" sz="2000" dirty="0" smtClean="0"/>
              <a:t>, NGIs/EIROs</a:t>
            </a:r>
          </a:p>
          <a:p>
            <a:r>
              <a:rPr lang="en-US" sz="2400" dirty="0" smtClean="0"/>
              <a:t>Exploring the possibility for </a:t>
            </a:r>
            <a:r>
              <a:rPr lang="en-US" sz="2400" dirty="0" err="1" smtClean="0"/>
              <a:t>EGI.eu</a:t>
            </a:r>
            <a:r>
              <a:rPr lang="en-US" sz="2400" dirty="0" smtClean="0"/>
              <a:t> to provide limited commercial services</a:t>
            </a:r>
            <a:endParaRPr lang="en-US" sz="2000" dirty="0" smtClean="0"/>
          </a:p>
          <a:p>
            <a:pPr lvl="1"/>
            <a:r>
              <a:rPr lang="en-US" sz="1800" i="1" dirty="0" smtClean="0"/>
              <a:t>"</a:t>
            </a:r>
            <a:r>
              <a:rPr lang="en-US" sz="1800" i="1" dirty="0"/>
              <a:t>An ERIC shall pursue its principal task on a non-economic </a:t>
            </a:r>
            <a:r>
              <a:rPr lang="en-US" sz="1800" i="1" dirty="0" smtClean="0"/>
              <a:t>basis. However</a:t>
            </a:r>
            <a:r>
              <a:rPr lang="en-US" sz="1800" i="1" dirty="0"/>
              <a:t>, it may carry out limited economic activities, provided </a:t>
            </a:r>
            <a:r>
              <a:rPr lang="en-US" sz="1800" i="1" dirty="0" smtClean="0"/>
              <a:t>that they </a:t>
            </a:r>
            <a:r>
              <a:rPr lang="en-US" sz="1800" i="1" dirty="0"/>
              <a:t>are closely related to its principal task and that they do </a:t>
            </a:r>
            <a:r>
              <a:rPr lang="en-US" sz="1800" i="1" dirty="0" smtClean="0"/>
              <a:t>not </a:t>
            </a:r>
            <a:r>
              <a:rPr lang="en-US" sz="1800" i="1" dirty="0" err="1" smtClean="0"/>
              <a:t>jeopardise</a:t>
            </a:r>
            <a:r>
              <a:rPr lang="en-US" sz="1800" i="1" dirty="0" smtClean="0"/>
              <a:t> </a:t>
            </a:r>
            <a:r>
              <a:rPr lang="en-US" sz="1800" i="1" dirty="0"/>
              <a:t>the achievement </a:t>
            </a:r>
            <a:r>
              <a:rPr lang="en-US" sz="1800" i="1" dirty="0" smtClean="0"/>
              <a:t>thereof. "</a:t>
            </a:r>
            <a:r>
              <a:rPr lang="en-US" sz="1800" i="1" dirty="0"/>
              <a:t>Limited" is interpreted as up to 25% of the total annual activities</a:t>
            </a:r>
            <a:r>
              <a:rPr lang="en-US" sz="1800" i="1" dirty="0" smtClean="0"/>
              <a:t>.”</a:t>
            </a:r>
          </a:p>
          <a:p>
            <a:r>
              <a:rPr lang="en-US" sz="2400" dirty="0"/>
              <a:t>Link Business Models to a Strategic Plan</a:t>
            </a:r>
          </a:p>
          <a:p>
            <a:r>
              <a:rPr lang="en-US" sz="2400" dirty="0"/>
              <a:t>Link sustainability plan of EGI/</a:t>
            </a:r>
            <a:r>
              <a:rPr lang="en-US" sz="2400" dirty="0" err="1"/>
              <a:t>EGI.eu</a:t>
            </a:r>
            <a:r>
              <a:rPr lang="en-US" sz="2400" dirty="0"/>
              <a:t> to the sustainability plan of (</a:t>
            </a:r>
            <a:r>
              <a:rPr lang="en-US" sz="2400" dirty="0" smtClean="0"/>
              <a:t>Heavy</a:t>
            </a:r>
            <a:r>
              <a:rPr lang="en-US" sz="2400" dirty="0"/>
              <a:t>) User Communities</a:t>
            </a:r>
            <a:endParaRPr lang="en-US" sz="1100" dirty="0"/>
          </a:p>
          <a:p>
            <a:endParaRPr lang="en-US" sz="5200" i="1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Next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124744"/>
            <a:ext cx="8964488" cy="5040560"/>
          </a:xfrm>
        </p:spPr>
        <p:txBody>
          <a:bodyPr/>
          <a:lstStyle/>
          <a:p>
            <a:r>
              <a:rPr lang="en-GB" sz="2400" dirty="0"/>
              <a:t>Run Successful Workshops at EGI Technical Forum</a:t>
            </a:r>
          </a:p>
          <a:p>
            <a:pPr lvl="1"/>
            <a:r>
              <a:rPr lang="en-GB" dirty="0"/>
              <a:t>Sustainability and Business </a:t>
            </a:r>
            <a:r>
              <a:rPr lang="en-GB" dirty="0" smtClean="0"/>
              <a:t>Models</a:t>
            </a:r>
          </a:p>
          <a:p>
            <a:pPr lvl="1"/>
            <a:r>
              <a:rPr lang="en-GB" dirty="0" smtClean="0"/>
              <a:t>e</a:t>
            </a:r>
            <a:r>
              <a:rPr lang="en-GB" dirty="0" smtClean="0"/>
              <a:t>-Fiscal Workshop</a:t>
            </a:r>
          </a:p>
          <a:p>
            <a:pPr lvl="2"/>
            <a:r>
              <a:rPr lang="en-GB" sz="2000" dirty="0" smtClean="0"/>
              <a:t>Wednesday </a:t>
            </a:r>
            <a:r>
              <a:rPr lang="en-GB" sz="2000" dirty="0" smtClean="0"/>
              <a:t>21 September 2011 (11:00-12:30)</a:t>
            </a:r>
          </a:p>
          <a:p>
            <a:pPr lvl="3"/>
            <a:r>
              <a:rPr lang="en-GB" sz="1800" dirty="0" smtClean="0"/>
              <a:t>Introduction </a:t>
            </a:r>
            <a:r>
              <a:rPr lang="en-GB" sz="1800" dirty="0"/>
              <a:t>to e-FISCAL project (</a:t>
            </a:r>
            <a:r>
              <a:rPr lang="en-GB" sz="1800" dirty="0" err="1"/>
              <a:t>Fotis</a:t>
            </a:r>
            <a:r>
              <a:rPr lang="en-GB" sz="1800" dirty="0"/>
              <a:t> </a:t>
            </a:r>
            <a:r>
              <a:rPr lang="en-GB" sz="1800" dirty="0" err="1"/>
              <a:t>Karagiannis</a:t>
            </a:r>
            <a:r>
              <a:rPr lang="en-GB" sz="1800" dirty="0"/>
              <a:t>, </a:t>
            </a:r>
            <a:r>
              <a:rPr lang="en-GB" sz="1800" dirty="0" smtClean="0"/>
              <a:t>15’)</a:t>
            </a:r>
          </a:p>
          <a:p>
            <a:pPr lvl="3"/>
            <a:r>
              <a:rPr lang="en-GB" sz="1800" dirty="0" smtClean="0"/>
              <a:t>State</a:t>
            </a:r>
            <a:r>
              <a:rPr lang="en-GB" sz="1800" dirty="0"/>
              <a:t>-of-the-art review on </a:t>
            </a:r>
            <a:r>
              <a:rPr lang="en-GB" sz="1800" dirty="0" smtClean="0"/>
              <a:t>costs/business </a:t>
            </a:r>
            <a:r>
              <a:rPr lang="en-GB" sz="1800" dirty="0"/>
              <a:t>models for e-Infrastructures (15') </a:t>
            </a:r>
          </a:p>
          <a:p>
            <a:pPr lvl="3"/>
            <a:r>
              <a:rPr lang="en-GB" sz="1800" dirty="0" smtClean="0"/>
              <a:t>e</a:t>
            </a:r>
            <a:r>
              <a:rPr lang="en-GB" sz="1800" dirty="0"/>
              <a:t>-Fiscal Draft Questionnaire (</a:t>
            </a:r>
            <a:r>
              <a:rPr lang="en-GB" sz="1800" dirty="0" smtClean="0"/>
              <a:t>15’)</a:t>
            </a:r>
          </a:p>
          <a:p>
            <a:pPr lvl="3"/>
            <a:r>
              <a:rPr lang="en-GB" sz="1800" dirty="0" smtClean="0"/>
              <a:t>Open </a:t>
            </a:r>
            <a:r>
              <a:rPr lang="en-GB" sz="1800" dirty="0"/>
              <a:t>discussion on the draft questionnaire (</a:t>
            </a:r>
            <a:r>
              <a:rPr lang="en-GB" sz="1800" dirty="0" smtClean="0"/>
              <a:t>45’)</a:t>
            </a:r>
          </a:p>
          <a:p>
            <a:pPr marL="457200" lvl="1" indent="0">
              <a:buNone/>
            </a:pPr>
            <a:endParaRPr lang="en-GB" sz="2200" dirty="0" smtClean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" y="1124744"/>
            <a:ext cx="8961536" cy="5472608"/>
          </a:xfrm>
        </p:spPr>
        <p:txBody>
          <a:bodyPr/>
          <a:lstStyle/>
          <a:p>
            <a:r>
              <a:rPr lang="en-US" sz="2800" dirty="0" smtClean="0"/>
              <a:t>EGI/</a:t>
            </a:r>
            <a:r>
              <a:rPr lang="en-US" sz="2800" dirty="0" err="1" smtClean="0"/>
              <a:t>EGI.eu</a:t>
            </a:r>
            <a:r>
              <a:rPr lang="en-US" sz="2800" dirty="0" smtClean="0"/>
              <a:t>/NGIs are in place to provide researchers with a pan-European e-Infrastructure for large-scale data analysis</a:t>
            </a:r>
          </a:p>
          <a:p>
            <a:r>
              <a:rPr lang="en-US" sz="2800" dirty="0" smtClean="0"/>
              <a:t>We are investigating how to sustain income after 2013 in order to </a:t>
            </a:r>
            <a:r>
              <a:rPr lang="en-US" sz="2800" smtClean="0"/>
              <a:t>continue providing </a:t>
            </a:r>
            <a:r>
              <a:rPr lang="en-US" sz="2800" dirty="0" smtClean="0"/>
              <a:t>our value</a:t>
            </a:r>
          </a:p>
          <a:p>
            <a:pPr lvl="1"/>
            <a:r>
              <a:rPr lang="en-US" sz="2400" dirty="0" smtClean="0"/>
              <a:t>Innovating EGI with </a:t>
            </a:r>
            <a:r>
              <a:rPr lang="en-US" sz="2400" dirty="0" err="1" smtClean="0"/>
              <a:t>virtualisation</a:t>
            </a:r>
            <a:r>
              <a:rPr lang="en-US" sz="2400" dirty="0" smtClean="0"/>
              <a:t> support</a:t>
            </a:r>
          </a:p>
          <a:p>
            <a:pPr lvl="1"/>
            <a:r>
              <a:rPr lang="en-US" sz="2400" dirty="0" smtClean="0"/>
              <a:t>Reaching out new communities</a:t>
            </a:r>
          </a:p>
          <a:p>
            <a:pPr lvl="1"/>
            <a:r>
              <a:rPr lang="en-US" sz="2400" dirty="0" smtClean="0"/>
              <a:t>Exploring new business models</a:t>
            </a:r>
          </a:p>
          <a:p>
            <a:pPr lvl="1"/>
            <a:r>
              <a:rPr lang="en-US" sz="2400" dirty="0" smtClean="0"/>
              <a:t> Aligning with EU long-term strategies</a:t>
            </a:r>
          </a:p>
          <a:p>
            <a:pPr lvl="2"/>
            <a:r>
              <a:rPr lang="en-US" sz="2000" dirty="0" smtClean="0"/>
              <a:t>Europe 2020, Digital Agenda, Innovation Union, Horizon 2020</a:t>
            </a:r>
          </a:p>
          <a:p>
            <a:pPr lvl="1"/>
            <a:r>
              <a:rPr lang="en-US" sz="2400" dirty="0" smtClean="0"/>
              <a:t>Exploring new </a:t>
            </a:r>
            <a:r>
              <a:rPr lang="en-US" sz="2400" dirty="0" err="1" smtClean="0"/>
              <a:t>organisational</a:t>
            </a:r>
            <a:r>
              <a:rPr lang="en-US" sz="2400" dirty="0" smtClean="0"/>
              <a:t> forms for </a:t>
            </a:r>
            <a:r>
              <a:rPr lang="en-US" sz="2400" dirty="0" err="1" smtClean="0"/>
              <a:t>EGI.eu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2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75612" cy="17281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Thank you!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ergio.andreozzi@egi.eu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policy@egi.eu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4077072"/>
            <a:ext cx="885698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dirty="0" smtClean="0"/>
              <a:t>References</a:t>
            </a:r>
          </a:p>
          <a:p>
            <a:r>
              <a:rPr lang="en-GB" sz="1200" dirty="0" smtClean="0"/>
              <a:t>e-Fiscal Workshop </a:t>
            </a:r>
            <a:r>
              <a:rPr lang="en-GB" sz="1200" dirty="0"/>
              <a:t>- </a:t>
            </a:r>
            <a:r>
              <a:rPr lang="en-GB" sz="1200" dirty="0">
                <a:hlinkClick r:id="rId2"/>
              </a:rPr>
              <a:t>http://go.egi.eu/</a:t>
            </a:r>
            <a:r>
              <a:rPr lang="en-GB" sz="1200" dirty="0" smtClean="0">
                <a:hlinkClick r:id="rId2"/>
              </a:rPr>
              <a:t>ftpte</a:t>
            </a:r>
            <a:endParaRPr lang="en-GB" sz="1200" dirty="0" smtClean="0"/>
          </a:p>
          <a:p>
            <a:r>
              <a:rPr lang="en-GB" sz="1200" dirty="0" smtClean="0"/>
              <a:t>EGI TF Business Model and Sustainability Session - </a:t>
            </a:r>
            <a:r>
              <a:rPr lang="en-GB" sz="1200" dirty="0" smtClean="0">
                <a:hlinkClick r:id="rId3"/>
              </a:rPr>
              <a:t>http://go.egi.eu/policy-session-egiuf2011</a:t>
            </a:r>
            <a:endParaRPr lang="en-GB" sz="1200" dirty="0" smtClean="0"/>
          </a:p>
          <a:p>
            <a:r>
              <a:rPr lang="en-GB" sz="1200" dirty="0" smtClean="0"/>
              <a:t>EGI Sustainability Plan (D2.7) - </a:t>
            </a:r>
            <a:r>
              <a:rPr lang="en-GB" sz="1200" dirty="0" smtClean="0">
                <a:hlinkClick r:id="rId4"/>
              </a:rPr>
              <a:t>https://documents.egi.eu/document/313</a:t>
            </a:r>
            <a:r>
              <a:rPr lang="en-GB" sz="1200" dirty="0" smtClean="0"/>
              <a:t>  </a:t>
            </a:r>
          </a:p>
          <a:p>
            <a:r>
              <a:rPr lang="en-GB" sz="1200" dirty="0" smtClean="0"/>
              <a:t>Integration of Clouds and Virtualisation into EGI (D2.6) - </a:t>
            </a:r>
            <a:r>
              <a:rPr lang="en-GB" sz="1200" dirty="0" smtClean="0">
                <a:hlinkClick r:id="rId5"/>
              </a:rPr>
              <a:t>https://documents.egi.eu/document/258</a:t>
            </a:r>
            <a:r>
              <a:rPr lang="en-GB" sz="1200" dirty="0" smtClean="0"/>
              <a:t>   </a:t>
            </a:r>
          </a:p>
          <a:p>
            <a:r>
              <a:rPr lang="en-GB" sz="1200" dirty="0" smtClean="0"/>
              <a:t>Suitability of ERIC Legal Framework for EGI.eu (MS212) - </a:t>
            </a:r>
            <a:r>
              <a:rPr lang="en-GB" sz="1200" dirty="0" smtClean="0">
                <a:hlinkClick r:id="rId6"/>
              </a:rPr>
              <a:t>https://documents.egi.eu/document/244</a:t>
            </a:r>
            <a:r>
              <a:rPr lang="en-GB" sz="1200" dirty="0" smtClean="0"/>
              <a:t> </a:t>
            </a:r>
          </a:p>
          <a:p>
            <a:r>
              <a:rPr lang="en-GB" sz="1200" dirty="0" smtClean="0"/>
              <a:t>EGI Standards Roadmap - </a:t>
            </a:r>
            <a:r>
              <a:rPr lang="en-GB" sz="1200" dirty="0" smtClean="0">
                <a:hlinkClick r:id="rId7"/>
              </a:rPr>
              <a:t>https://documents.egi.eu/document/206</a:t>
            </a:r>
            <a:r>
              <a:rPr lang="en-GB" sz="1200" dirty="0" smtClean="0"/>
              <a:t>  </a:t>
            </a:r>
          </a:p>
          <a:p>
            <a:r>
              <a:rPr lang="en-GB" sz="1200" dirty="0" smtClean="0"/>
              <a:t>EGI Website Policy Page - </a:t>
            </a:r>
            <a:r>
              <a:rPr lang="en-GB" sz="1200" dirty="0" smtClean="0">
                <a:hlinkClick r:id="rId8"/>
              </a:rPr>
              <a:t>http://www.egi.eu/policy/</a:t>
            </a:r>
            <a:r>
              <a:rPr lang="en-GB" sz="1200" dirty="0" smtClean="0"/>
              <a:t>  </a:t>
            </a:r>
          </a:p>
          <a:p>
            <a:r>
              <a:rPr lang="en-GB" sz="1200" dirty="0" smtClean="0"/>
              <a:t>EGI User Virtualisation Workshop </a:t>
            </a:r>
            <a:r>
              <a:rPr lang="en-GB" sz="1200" dirty="0" smtClean="0">
                <a:hlinkClick r:id="rId9"/>
              </a:rPr>
              <a:t>http://go.egi.eu/uvw1</a:t>
            </a:r>
            <a:r>
              <a:rPr lang="en-GB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6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636912"/>
            <a:ext cx="4968924" cy="1008112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2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Business Model Canvas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9702" r="-9702"/>
          <a:stretch>
            <a:fillRect/>
          </a:stretch>
        </p:blipFill>
        <p:spPr>
          <a:xfrm>
            <a:off x="-900607" y="1033653"/>
            <a:ext cx="10873208" cy="573066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01000" cy="5040560"/>
          </a:xfrm>
        </p:spPr>
        <p:txBody>
          <a:bodyPr/>
          <a:lstStyle/>
          <a:p>
            <a:r>
              <a:rPr lang="en-GB" sz="3000" dirty="0" smtClean="0"/>
              <a:t>Human </a:t>
            </a:r>
            <a:r>
              <a:rPr lang="en-GB" sz="2400" dirty="0" smtClean="0"/>
              <a:t>(coordination)</a:t>
            </a:r>
          </a:p>
          <a:p>
            <a:pPr lvl="1"/>
            <a:r>
              <a:rPr lang="en-GB" sz="2200" dirty="0" smtClean="0"/>
              <a:t>Coordination, mgmt. boards, admin, policy, dissemination, technology roadmaps, operations and user support, TPM, requirements gathering, security, documentation and stats</a:t>
            </a:r>
          </a:p>
          <a:p>
            <a:r>
              <a:rPr lang="en-GB" sz="3000" dirty="0" smtClean="0"/>
              <a:t>Infrastructure </a:t>
            </a:r>
            <a:r>
              <a:rPr lang="en-GB" sz="2400" dirty="0" smtClean="0"/>
              <a:t>(running and monitoring)</a:t>
            </a:r>
            <a:endParaRPr lang="en-GB" sz="2400" dirty="0"/>
          </a:p>
          <a:p>
            <a:pPr lvl="1"/>
            <a:r>
              <a:rPr lang="en-GB" sz="2200" dirty="0" smtClean="0"/>
              <a:t>Software rollout, monitoring, accounting, security </a:t>
            </a:r>
            <a:r>
              <a:rPr lang="en-GB" sz="2200" dirty="0"/>
              <a:t>tools, helpdesk, </a:t>
            </a:r>
            <a:r>
              <a:rPr lang="en-GB" sz="2200" dirty="0" smtClean="0"/>
              <a:t>configuration repository, operations portal, core services</a:t>
            </a:r>
            <a:endParaRPr lang="en-GB" sz="2200" dirty="0"/>
          </a:p>
          <a:p>
            <a:r>
              <a:rPr lang="en-GB" sz="3000" dirty="0" smtClean="0"/>
              <a:t>Technical </a:t>
            </a:r>
            <a:r>
              <a:rPr lang="en-GB" sz="2400" dirty="0" smtClean="0"/>
              <a:t>(user, operations and tech support)</a:t>
            </a:r>
            <a:endParaRPr lang="en-GB" sz="2400" dirty="0"/>
          </a:p>
          <a:p>
            <a:pPr lvl="1"/>
            <a:r>
              <a:rPr lang="en-GB" sz="2200" dirty="0"/>
              <a:t>VO </a:t>
            </a:r>
            <a:r>
              <a:rPr lang="en-GB" sz="2200" dirty="0" smtClean="0"/>
              <a:t>services, software acceptance criteria, validation and repository, AppDB, </a:t>
            </a:r>
            <a:r>
              <a:rPr lang="en-GB" sz="2200" dirty="0"/>
              <a:t>t</a:t>
            </a:r>
            <a:r>
              <a:rPr lang="en-GB" sz="2200" dirty="0" smtClean="0"/>
              <a:t>raining services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27784" y="6021288"/>
            <a:ext cx="388843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Full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taxonomy: https://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documents.egi.eu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/document/313 </a:t>
            </a:r>
          </a:p>
        </p:txBody>
      </p:sp>
    </p:spTree>
    <p:extLst>
      <p:ext uri="{BB962C8B-B14F-4D97-AF65-F5344CB8AC3E}">
        <p14:creationId xmlns:p14="http://schemas.microsoft.com/office/powerpoint/2010/main" val="108920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EGI Ecosystem</a:t>
            </a:r>
          </a:p>
          <a:p>
            <a:r>
              <a:rPr lang="en-US" dirty="0" smtClean="0"/>
              <a:t>Addressing Sustainability</a:t>
            </a:r>
          </a:p>
          <a:p>
            <a:r>
              <a:rPr lang="en-US" dirty="0" smtClean="0"/>
              <a:t>What We Did So Far</a:t>
            </a:r>
          </a:p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1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Revenue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6408712" cy="5328592"/>
          </a:xfrm>
        </p:spPr>
        <p:txBody>
          <a:bodyPr/>
          <a:lstStyle/>
          <a:p>
            <a:r>
              <a:rPr lang="en-GB" sz="2400" dirty="0" smtClean="0"/>
              <a:t>Fixed</a:t>
            </a:r>
            <a:r>
              <a:rPr lang="en-GB" sz="2400" dirty="0"/>
              <a:t> </a:t>
            </a:r>
            <a:r>
              <a:rPr lang="en-GB" sz="2400" dirty="0" smtClean="0"/>
              <a:t>Fee</a:t>
            </a:r>
          </a:p>
          <a:p>
            <a:pPr lvl="1"/>
            <a:r>
              <a:rPr lang="en-GB" sz="1800" dirty="0" smtClean="0"/>
              <a:t>Subscription: monthly or yearly fees </a:t>
            </a:r>
            <a:r>
              <a:rPr lang="en-GB" sz="1600" dirty="0" smtClean="0"/>
              <a:t>(e.g. membership)</a:t>
            </a:r>
          </a:p>
          <a:p>
            <a:pPr lvl="1"/>
            <a:r>
              <a:rPr lang="en-GB" sz="1800" dirty="0" smtClean="0"/>
              <a:t>Freemium: first level free; subsequent payment based</a:t>
            </a:r>
          </a:p>
          <a:p>
            <a:pPr lvl="1"/>
            <a:r>
              <a:rPr lang="en-GB" sz="1800" dirty="0" smtClean="0"/>
              <a:t>Professional Services: dedicated or special services upon request</a:t>
            </a:r>
          </a:p>
          <a:p>
            <a:pPr>
              <a:spcBef>
                <a:spcPts val="300"/>
              </a:spcBef>
            </a:pPr>
            <a:r>
              <a:rPr lang="en-GB" sz="2400" dirty="0" smtClean="0"/>
              <a:t>Usage-based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514" y="1046539"/>
            <a:ext cx="2261982" cy="20944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3068960"/>
            <a:ext cx="885698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800" dirty="0" smtClean="0"/>
              <a:t>Freemium: use free until a specified amount; then payment based</a:t>
            </a:r>
          </a:p>
          <a:p>
            <a:pPr lvl="1"/>
            <a:r>
              <a:rPr lang="en-GB" sz="1800" dirty="0" smtClean="0"/>
              <a:t>Pay as you go: pay only for what used</a:t>
            </a:r>
          </a:p>
          <a:p>
            <a:r>
              <a:rPr lang="en-GB" sz="2400" dirty="0" smtClean="0"/>
              <a:t>Free to Use: </a:t>
            </a:r>
            <a:r>
              <a:rPr lang="en-GB" sz="2000" dirty="0" smtClean="0"/>
              <a:t>services not worth charging or accounting for</a:t>
            </a:r>
          </a:p>
          <a:p>
            <a:r>
              <a:rPr lang="en-GB" sz="2400" dirty="0" smtClean="0"/>
              <a:t>In-kind Effort Sources: </a:t>
            </a:r>
            <a:r>
              <a:rPr lang="en-GB" sz="2000" dirty="0" smtClean="0"/>
              <a:t>collaborative efforts</a:t>
            </a:r>
          </a:p>
          <a:p>
            <a:r>
              <a:rPr lang="en-GB" sz="2400" dirty="0" smtClean="0"/>
              <a:t>Public Funding</a:t>
            </a:r>
          </a:p>
          <a:p>
            <a:pPr lvl="1"/>
            <a:r>
              <a:rPr lang="en-GB" sz="1800" dirty="0" smtClean="0"/>
              <a:t>Project: submit project proposals for specific activities</a:t>
            </a:r>
          </a:p>
          <a:p>
            <a:pPr lvl="1"/>
            <a:r>
              <a:rPr lang="en-GB" sz="1800" dirty="0" smtClean="0"/>
              <a:t>Structural Funds: for research &amp; innovation (EC funds to stimulate national funding)</a:t>
            </a:r>
          </a:p>
          <a:p>
            <a:pPr lvl="1"/>
            <a:r>
              <a:rPr lang="en-GB" sz="1800" dirty="0" smtClean="0"/>
              <a:t>Recurrent: become a budget line item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960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8860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European</a:t>
            </a:r>
          </a:p>
          <a:p>
            <a:pPr lvl="1"/>
            <a:r>
              <a:rPr lang="en-GB" dirty="0" smtClean="0"/>
              <a:t>Focus on meeting the needs of European Researchers</a:t>
            </a:r>
          </a:p>
          <a:p>
            <a:pPr lvl="1"/>
            <a:r>
              <a:rPr lang="en-GB" dirty="0" smtClean="0"/>
              <a:t>Their key need is to collaborate </a:t>
            </a:r>
            <a:r>
              <a:rPr lang="en-GB" dirty="0" smtClean="0"/>
              <a:t>internationally and to perform large-scale data analysis</a:t>
            </a:r>
            <a:endParaRPr lang="en-GB" dirty="0" smtClean="0"/>
          </a:p>
          <a:p>
            <a:r>
              <a:rPr lang="en-GB" dirty="0" smtClean="0"/>
              <a:t>Grid</a:t>
            </a:r>
          </a:p>
          <a:p>
            <a:pPr lvl="1"/>
            <a:r>
              <a:rPr lang="en-GB" dirty="0" smtClean="0"/>
              <a:t>Federation of shared resources, not a single technology</a:t>
            </a:r>
          </a:p>
          <a:p>
            <a:pPr lvl="1"/>
            <a:r>
              <a:rPr lang="en-GB" dirty="0" smtClean="0"/>
              <a:t>Supports a collaborative social network</a:t>
            </a:r>
          </a:p>
          <a:p>
            <a:r>
              <a:rPr lang="en-GB" dirty="0" smtClean="0"/>
              <a:t>Infrastructure</a:t>
            </a:r>
          </a:p>
          <a:p>
            <a:pPr lvl="1"/>
            <a:r>
              <a:rPr lang="en-GB" dirty="0" smtClean="0"/>
              <a:t>Established 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625B-2D50-4F49-9BE7-AEEB59BBC9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1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European Grid Infrastructure</a:t>
            </a:r>
            <a:br>
              <a:rPr lang="en-GB" sz="4000" smtClean="0"/>
            </a:br>
            <a:r>
              <a:rPr lang="en-GB" sz="2400" smtClean="0"/>
              <a:t>(April 2011 and yearly increase)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7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4989" y="1073056"/>
            <a:ext cx="420339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239,840 </a:t>
            </a:r>
            <a:r>
              <a:rPr lang="en-GB" sz="2000" b="1" dirty="0"/>
              <a:t>EGI (+24.9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338,895 </a:t>
            </a:r>
            <a:r>
              <a:rPr lang="en-GB" sz="2000" b="1" dirty="0"/>
              <a:t>All</a:t>
            </a:r>
          </a:p>
          <a:p>
            <a:r>
              <a:rPr lang="en-GB" sz="2400" b="1" dirty="0" smtClean="0"/>
              <a:t>102 </a:t>
            </a:r>
            <a:r>
              <a:rPr lang="en-GB" sz="2400" b="1" dirty="0"/>
              <a:t>PB </a:t>
            </a:r>
            <a:r>
              <a:rPr lang="en-GB" sz="2400" b="1" dirty="0" smtClean="0"/>
              <a:t>disk and 89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r>
              <a:rPr lang="en-GB" sz="2400" b="1" dirty="0" smtClean="0"/>
              <a:t>Resource </a:t>
            </a:r>
            <a:r>
              <a:rPr lang="en-GB" sz="2400" b="1" dirty="0"/>
              <a:t>Centres </a:t>
            </a:r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338 </a:t>
            </a:r>
            <a:r>
              <a:rPr lang="en-GB" sz="2000" b="1" dirty="0"/>
              <a:t>EGI </a:t>
            </a:r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345 </a:t>
            </a:r>
            <a:r>
              <a:rPr lang="en-GB" sz="2000" b="1" dirty="0"/>
              <a:t>All (+6.8 </a:t>
            </a:r>
            <a:r>
              <a:rPr lang="en-GB" sz="20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96 supporting MPI (+6.8%)</a:t>
            </a:r>
            <a:endParaRPr lang="en-GB" sz="2000" b="1" dirty="0"/>
          </a:p>
          <a:p>
            <a:r>
              <a:rPr lang="en-GB" sz="2400" b="1" dirty="0" smtClean="0"/>
              <a:t>Countries </a:t>
            </a:r>
            <a:r>
              <a:rPr lang="en-GB" sz="2400" b="1" dirty="0"/>
              <a:t>(+11.5</a:t>
            </a:r>
            <a:r>
              <a:rPr lang="en-GB" sz="2400" b="1" dirty="0" smtClean="0"/>
              <a:t>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51 EGI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 smtClean="0"/>
              <a:t>57 </a:t>
            </a:r>
            <a:r>
              <a:rPr lang="en-GB" sz="2000" b="1" dirty="0"/>
              <a:t>All (+18.75</a:t>
            </a:r>
            <a:r>
              <a:rPr lang="en-GB" sz="2000" b="1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24544" y="4149080"/>
            <a:ext cx="892899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581128"/>
            <a:ext cx="64668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38 NGIs providing resources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 22 National Operations Centres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/>
              <a:t>16 NGIs in 5 Federated Operations Centres</a:t>
            </a:r>
          </a:p>
          <a:p>
            <a:r>
              <a:rPr lang="en-GB" sz="2000" b="1" dirty="0"/>
              <a:t>1 EIRO providing resources</a:t>
            </a:r>
            <a:endParaRPr lang="en-GB" sz="2000" dirty="0"/>
          </a:p>
          <a:p>
            <a:r>
              <a:rPr lang="en-GB" sz="2000" b="1" dirty="0"/>
              <a:t>18 countries in 4 non-European Operations Centres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86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23528" y="1124744"/>
            <a:ext cx="8280920" cy="4680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tIns="3600"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Context &amp; NA2 - EGI-InSPIRE Review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971600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2963822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1967711" y="1556792"/>
            <a:ext cx="822960" cy="3240360"/>
          </a:xfrm>
          <a:prstGeom prst="can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EIRO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5952155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56044" y="1556792"/>
            <a:ext cx="822960" cy="3240360"/>
          </a:xfrm>
          <a:prstGeom prst="can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EIRO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27584" y="2492896"/>
            <a:ext cx="309634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n-US" dirty="0" smtClean="0"/>
              <a:t>Virtual Research Community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959933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6948264" y="1556792"/>
            <a:ext cx="822960" cy="324036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b" anchorCtr="1"/>
          <a:lstStyle/>
          <a:p>
            <a:r>
              <a:rPr lang="en-US" dirty="0" smtClean="0"/>
              <a:t>NGI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843808" y="3068960"/>
            <a:ext cx="309634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n-US" dirty="0" smtClean="0"/>
              <a:t>Virtual Research Community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923928" y="3645024"/>
            <a:ext cx="3960440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r>
              <a:rPr lang="en-US" dirty="0" smtClean="0"/>
              <a:t>Virtual Research Community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209" y="5877272"/>
            <a:ext cx="267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NGI: National Grid Initiative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551975" y="5877272"/>
            <a:ext cx="5556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EIRO: European Intergovernmental Research </a:t>
            </a:r>
            <a:r>
              <a:rPr lang="en-US" sz="1600" dirty="0" err="1" smtClean="0"/>
              <a:t>Organisation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51720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59832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95936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2160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04048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0272" y="4869160"/>
            <a:ext cx="7200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-Shape 27"/>
          <p:cNvSpPr/>
          <p:nvPr/>
        </p:nvSpPr>
        <p:spPr>
          <a:xfrm>
            <a:off x="1043608" y="4869160"/>
            <a:ext cx="6696744" cy="720080"/>
          </a:xfrm>
          <a:prstGeom prst="corner">
            <a:avLst>
              <a:gd name="adj1" fmla="val 52884"/>
              <a:gd name="adj2" fmla="val 97709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EGI.eu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8450" y="3206229"/>
            <a:ext cx="4816518" cy="2988798"/>
            <a:chOff x="3208450" y="3206229"/>
            <a:chExt cx="4816518" cy="2988798"/>
          </a:xfrm>
        </p:grpSpPr>
        <p:sp>
          <p:nvSpPr>
            <p:cNvPr id="37" name="TextBox 36"/>
            <p:cNvSpPr txBox="1"/>
            <p:nvPr/>
          </p:nvSpPr>
          <p:spPr>
            <a:xfrm>
              <a:off x="5727544" y="3206229"/>
              <a:ext cx="2297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EGI-</a:t>
              </a:r>
              <a:r>
                <a:rPr lang="en-GB" sz="2800" dirty="0" err="1" smtClean="0"/>
                <a:t>InSPIRE</a:t>
              </a:r>
              <a:endParaRPr lang="en-GB" sz="2800" dirty="0"/>
            </a:p>
          </p:txBody>
        </p:sp>
        <p:sp>
          <p:nvSpPr>
            <p:cNvPr id="38" name="Oval 37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0050" y="1247593"/>
            <a:ext cx="7689256" cy="5372235"/>
            <a:chOff x="1940050" y="1247593"/>
            <a:chExt cx="7689256" cy="5372235"/>
          </a:xfrm>
        </p:grpSpPr>
        <p:sp>
          <p:nvSpPr>
            <p:cNvPr id="3" name="Oval 2"/>
            <p:cNvSpPr/>
            <p:nvPr/>
          </p:nvSpPr>
          <p:spPr>
            <a:xfrm rot="1820012">
              <a:off x="1940050" y="1247593"/>
              <a:ext cx="7689256" cy="5372235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3838" y="1890410"/>
              <a:ext cx="1598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EGEE-III</a:t>
              </a:r>
              <a:endParaRPr lang="en-GB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 Ecosystem</a:t>
            </a:r>
            <a:endParaRPr lang="en-GB" dirty="0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Context &amp; NA2 - EGI-</a:t>
            </a:r>
            <a:r>
              <a:rPr lang="en-GB" dirty="0" err="1" smtClean="0">
                <a:solidFill>
                  <a:schemeClr val="bg1"/>
                </a:solidFill>
              </a:rPr>
              <a:t>InSPIRE</a:t>
            </a:r>
            <a:r>
              <a:rPr lang="en-GB" dirty="0" smtClean="0">
                <a:solidFill>
                  <a:schemeClr val="bg1"/>
                </a:solidFill>
              </a:rPr>
              <a:t> Review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white"/>
                </a:solidFill>
              </a:rPr>
              <a:t>EGI.eu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Infrastructure Providers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47405" y="4149080"/>
            <a:ext cx="14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28" y="4221088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60032" y="59092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83768" y="1628800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Policies + Funding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75435" y="5261138"/>
            <a:ext cx="127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Strategic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78196" y="3717032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97856" y="3121804"/>
            <a:ext cx="10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Services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18348" y="3096256"/>
            <a:ext cx="17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Requirements + Feedback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0681" y="5282044"/>
            <a:ext cx="132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+ Support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707904" y="3467838"/>
            <a:ext cx="1800200" cy="396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/>
              <a:t>NA3 &amp; SA3</a:t>
            </a:r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5496646" y="4620100"/>
            <a:ext cx="576064" cy="439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/>
              <a:t>SA2</a:t>
            </a:r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3203848" y="3861048"/>
            <a:ext cx="576064" cy="1619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/>
              <a:t>N</a:t>
            </a:r>
            <a:r>
              <a:rPr lang="en-GB" dirty="0" smtClean="0"/>
              <a:t>A2</a:t>
            </a:r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3779912" y="5157192"/>
            <a:ext cx="1593560" cy="396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/>
              <a:t>SA1 &amp; JRA1</a:t>
            </a: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4283848" y="4509120"/>
            <a:ext cx="576064" cy="439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smtClean="0"/>
              <a:t>NA1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3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12" grpId="0" animBg="1"/>
      <p:bldP spid="18" grpId="0" animBg="1"/>
      <p:bldP spid="19" grpId="0" animBg="1"/>
      <p:bldP spid="14" grpId="0" animBg="1"/>
      <p:bldP spid="20" grpId="0" animBg="1"/>
      <p:bldP spid="21" grpId="0" animBg="1"/>
      <p:bldP spid="69" grpId="0"/>
      <p:bldP spid="70" grpId="0"/>
      <p:bldP spid="71" grpId="0"/>
      <p:bldP spid="72" grpId="0"/>
      <p:bldP spid="73" grpId="0"/>
      <p:bldP spid="74" grpId="0"/>
      <p:bldP spid="15" grpId="0" animBg="1"/>
      <p:bldP spid="57" grpId="0"/>
      <p:bldP spid="59" grpId="0"/>
      <p:bldP spid="60" grpId="0"/>
      <p:bldP spid="9" grpId="0" animBg="1"/>
      <p:bldP spid="42" grpId="0" animBg="1"/>
      <p:bldP spid="43" grpId="0" animBg="1"/>
      <p:bldP spid="44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/>
              <a:t>Cost </a:t>
            </a:r>
            <a:r>
              <a:rPr lang="en-IE" sz="4000" dirty="0" smtClean="0"/>
              <a:t>Structure (2010-2013)</a:t>
            </a:r>
            <a:endParaRPr lang="en-GB" sz="4000" dirty="0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Business Models &amp; Sustainability – EGI e-Fiscal F2F Greece 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Aug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42517" y="1249387"/>
            <a:ext cx="2057400" cy="196215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European Commission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EGI-</a:t>
            </a:r>
            <a:r>
              <a:rPr lang="en-GB" dirty="0" err="1">
                <a:solidFill>
                  <a:schemeClr val="tx1"/>
                </a:solidFill>
              </a:rPr>
              <a:t>InSPIRE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(25000K)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4374" y="2276499"/>
            <a:ext cx="1944687" cy="935038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92D050"/>
              </a:gs>
            </a:gsLst>
            <a:lin ang="0" scaled="1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EGI.eu  Activity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(8010K)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85479" y="3500462"/>
            <a:ext cx="484187" cy="9779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5229" y="4869161"/>
            <a:ext cx="1944687" cy="1150664"/>
          </a:xfrm>
          <a:prstGeom prst="roundRect">
            <a:avLst/>
          </a:prstGeom>
          <a:gradFill flip="none" rotWithShape="1">
            <a:gsLst>
              <a:gs pos="78000">
                <a:srgbClr val="92D050"/>
              </a:gs>
              <a:gs pos="38000">
                <a:srgbClr val="92D050">
                  <a:lumMod val="87000"/>
                  <a:lumOff val="13000"/>
                </a:srgbClr>
              </a:gs>
              <a:gs pos="1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Partner Tasks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(International &amp; </a:t>
            </a:r>
            <a:r>
              <a:rPr lang="en-GB" dirty="0" smtClean="0">
                <a:solidFill>
                  <a:schemeClr val="tx1"/>
                </a:solidFill>
              </a:rPr>
              <a:t>EGI Global </a:t>
            </a:r>
            <a:r>
              <a:rPr lang="en-GB" dirty="0">
                <a:solidFill>
                  <a:schemeClr val="tx1"/>
                </a:solidFill>
              </a:rPr>
              <a:t>Tasks)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(65848K)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4107254" y="2193105"/>
            <a:ext cx="484188" cy="97948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95329" y="5064149"/>
            <a:ext cx="1944687" cy="9366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NGIs &amp; EIROs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(49455K)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64824" y="1103654"/>
            <a:ext cx="2413000" cy="2300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EGI.eu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2516" y="4575199"/>
            <a:ext cx="5586413" cy="16621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NGI Activity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5870029" y="3500462"/>
            <a:ext cx="484187" cy="97790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2154" y="1249387"/>
            <a:ext cx="1944687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EGI-</a:t>
            </a:r>
            <a:r>
              <a:rPr lang="en-GB" dirty="0" err="1">
                <a:solidFill>
                  <a:prstClr val="white"/>
                </a:solidFill>
              </a:rPr>
              <a:t>InSPIRE</a:t>
            </a:r>
            <a:r>
              <a:rPr lang="en-GB" dirty="0">
                <a:solidFill>
                  <a:prstClr val="white"/>
                </a:solidFill>
              </a:rPr>
              <a:t> Central Budget</a:t>
            </a:r>
          </a:p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(597K)</a:t>
            </a:r>
          </a:p>
        </p:txBody>
      </p:sp>
      <p:sp>
        <p:nvSpPr>
          <p:cNvPr id="17" name="Down Arrow 16"/>
          <p:cNvSpPr/>
          <p:nvPr/>
        </p:nvSpPr>
        <p:spPr>
          <a:xfrm rot="16200000">
            <a:off x="4107826" y="1231550"/>
            <a:ext cx="484187" cy="1036639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5400000">
            <a:off x="4163466" y="5072087"/>
            <a:ext cx="484187" cy="979488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3077085">
            <a:off x="4153941" y="3329012"/>
            <a:ext cx="484188" cy="1395412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851920" y="2267025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</a:rPr>
              <a:t>4653K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3663404" y="3646512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2643K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4060279" y="5803924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43455K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300192" y="386104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</a:rPr>
              <a:t>6000K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772691" y="3798912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</a:rPr>
              <a:t>19750K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3920674" y="1340768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</a:rPr>
              <a:t>597K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42328" y="1916832"/>
            <a:ext cx="186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EGI Global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Tasks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(performed once for all)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3068960"/>
            <a:ext cx="151216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54061"/>
                </a:solidFill>
              </a:rPr>
              <a:t>Running </a:t>
            </a:r>
            <a:r>
              <a:rPr lang="en-GB" sz="2400" b="1" dirty="0" smtClean="0">
                <a:solidFill>
                  <a:srgbClr val="254061"/>
                </a:solidFill>
              </a:rPr>
              <a:t>EGI</a:t>
            </a:r>
          </a:p>
          <a:p>
            <a:pPr algn="ctr"/>
            <a:r>
              <a:rPr lang="en-GB" sz="2400" b="1" dirty="0" smtClean="0">
                <a:solidFill>
                  <a:srgbClr val="254061"/>
                </a:solidFill>
              </a:rPr>
              <a:t>(</a:t>
            </a:r>
            <a:r>
              <a:rPr lang="en-GB" sz="2400" b="1" dirty="0">
                <a:solidFill>
                  <a:srgbClr val="254061"/>
                </a:solidFill>
              </a:rPr>
              <a:t>4 </a:t>
            </a:r>
            <a:r>
              <a:rPr lang="en-GB" sz="2400" b="1" dirty="0" err="1">
                <a:solidFill>
                  <a:srgbClr val="254061"/>
                </a:solidFill>
              </a:rPr>
              <a:t>yrs</a:t>
            </a:r>
            <a:r>
              <a:rPr lang="en-GB" sz="2400" b="1" dirty="0">
                <a:solidFill>
                  <a:srgbClr val="254061"/>
                </a:solidFill>
              </a:rPr>
              <a:t>)</a:t>
            </a:r>
            <a:endParaRPr lang="en-US" sz="2400" b="1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1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white"/>
                </a:solidFill>
              </a:rPr>
              <a:t>How to Sustain EGI after 2013?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532812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What do </a:t>
            </a:r>
            <a:r>
              <a:rPr lang="en-GB" dirty="0" smtClean="0"/>
              <a:t>we need </a:t>
            </a:r>
            <a:r>
              <a:rPr lang="en-GB" dirty="0" smtClean="0"/>
              <a:t>to sustain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Services:</a:t>
            </a:r>
            <a:endParaRPr lang="en-GB" dirty="0" smtClean="0"/>
          </a:p>
          <a:p>
            <a:pPr lvl="2"/>
            <a:r>
              <a:rPr lang="en-GB" dirty="0" smtClean="0"/>
              <a:t>Human: governance, events, requirements, …</a:t>
            </a:r>
          </a:p>
          <a:p>
            <a:pPr lvl="2"/>
            <a:r>
              <a:rPr lang="en-GB" dirty="0" smtClean="0"/>
              <a:t>Infrastructure: accounting, monitoring, helpdesk, …</a:t>
            </a:r>
          </a:p>
          <a:p>
            <a:pPr lvl="2"/>
            <a:r>
              <a:rPr lang="en-GB" dirty="0" smtClean="0"/>
              <a:t>Technical: applications DB, training marketplace,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Organisations:</a:t>
            </a:r>
          </a:p>
          <a:p>
            <a:pPr lvl="2"/>
            <a:r>
              <a:rPr lang="en-GB" dirty="0" err="1" smtClean="0"/>
              <a:t>EGI.eu</a:t>
            </a:r>
            <a:endParaRPr lang="en-GB" dirty="0" smtClean="0"/>
          </a:p>
          <a:p>
            <a:pPr lvl="2"/>
            <a:r>
              <a:rPr lang="en-GB" dirty="0" smtClean="0"/>
              <a:t>NGIs/EIROs</a:t>
            </a:r>
          </a:p>
          <a:p>
            <a:pPr lvl="2"/>
            <a:r>
              <a:rPr lang="en-GB" dirty="0" smtClean="0"/>
              <a:t>Technology Providers</a:t>
            </a:r>
          </a:p>
          <a:p>
            <a:pPr lvl="2"/>
            <a:r>
              <a:rPr lang="en-GB" dirty="0" smtClean="0"/>
              <a:t>User Communities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Future Plans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1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white"/>
                </a:solidFill>
              </a:rPr>
              <a:t>What We </a:t>
            </a:r>
            <a:r>
              <a:rPr lang="en-GB" sz="3600" dirty="0">
                <a:solidFill>
                  <a:prstClr val="white"/>
                </a:solidFill>
              </a:rPr>
              <a:t>D</a:t>
            </a:r>
            <a:r>
              <a:rPr lang="en-GB" sz="3600" dirty="0" smtClean="0">
                <a:solidFill>
                  <a:prstClr val="white"/>
                </a:solidFill>
              </a:rPr>
              <a:t>id </a:t>
            </a:r>
            <a:r>
              <a:rPr lang="en-GB" sz="3600" dirty="0">
                <a:solidFill>
                  <a:prstClr val="white"/>
                </a:solidFill>
              </a:rPr>
              <a:t>S</a:t>
            </a:r>
            <a:r>
              <a:rPr lang="en-GB" sz="3600" dirty="0" smtClean="0">
                <a:solidFill>
                  <a:prstClr val="white"/>
                </a:solidFill>
              </a:rPr>
              <a:t>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532812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EGI Sustainability Plan </a:t>
            </a:r>
          </a:p>
          <a:p>
            <a:pPr lvl="1"/>
            <a:r>
              <a:rPr lang="en-GB" dirty="0" smtClean="0"/>
              <a:t>EGI-InSPIRE Deliverable with Yearly update</a:t>
            </a:r>
          </a:p>
          <a:p>
            <a:pPr lvl="1"/>
            <a:r>
              <a:rPr lang="en-GB" dirty="0" smtClean="0"/>
              <a:t>First release</a:t>
            </a:r>
            <a:r>
              <a:rPr lang="en-GB" dirty="0"/>
              <a:t>: </a:t>
            </a:r>
            <a:r>
              <a:rPr lang="en-GB" dirty="0" smtClean="0"/>
              <a:t>D2.7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://go.egi.eu/egi-inspire-</a:t>
            </a:r>
            <a:r>
              <a:rPr lang="en-GB" dirty="0" smtClean="0">
                <a:hlinkClick r:id="rId3"/>
              </a:rPr>
              <a:t>d2.7</a:t>
            </a:r>
            <a:endParaRPr lang="en-GB" dirty="0" smtClean="0"/>
          </a:p>
          <a:p>
            <a:pPr lvl="2"/>
            <a:r>
              <a:rPr lang="en-GB" dirty="0" smtClean="0"/>
              <a:t>EGI Ecosystem</a:t>
            </a:r>
          </a:p>
          <a:p>
            <a:pPr lvl="2"/>
            <a:r>
              <a:rPr lang="en-GB" dirty="0" smtClean="0"/>
              <a:t>Service Decomposition</a:t>
            </a:r>
          </a:p>
          <a:p>
            <a:pPr lvl="2"/>
            <a:r>
              <a:rPr lang="en-GB" dirty="0" smtClean="0"/>
              <a:t>Revenue streams and Pricing Mechanisms</a:t>
            </a:r>
          </a:p>
          <a:p>
            <a:pPr lvl="2"/>
            <a:r>
              <a:rPr lang="en-GB" dirty="0" smtClean="0"/>
              <a:t>Initial exercise on Matching Services to Revenue Streams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Future Plans - EGI-InSPIRE Review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17197</TotalTime>
  <Words>1726</Words>
  <Application>Microsoft Macintosh PowerPoint</Application>
  <PresentationFormat>On-screen Show (4:3)</PresentationFormat>
  <Paragraphs>288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EGI-InSPIRE 2</vt:lpstr>
      <vt:lpstr>EG-InSPIRE</vt:lpstr>
      <vt:lpstr>1_EG-InSPIRE</vt:lpstr>
      <vt:lpstr>EGI Sustainability &amp; Business Models</vt:lpstr>
      <vt:lpstr>Outline</vt:lpstr>
      <vt:lpstr>What is EGI?</vt:lpstr>
      <vt:lpstr>European Grid Infrastructure (April 2011 and yearly increase)</vt:lpstr>
      <vt:lpstr>EGI Collaboration</vt:lpstr>
      <vt:lpstr>EGI Ecosystem</vt:lpstr>
      <vt:lpstr>Cost Structure (2010-2013)</vt:lpstr>
      <vt:lpstr>How to Sustain EGI after 2013?</vt:lpstr>
      <vt:lpstr>What We Did So Far</vt:lpstr>
      <vt:lpstr>What We Did So Far</vt:lpstr>
      <vt:lpstr>What We Did So Far</vt:lpstr>
      <vt:lpstr>What We Did So Far</vt:lpstr>
      <vt:lpstr>What’s Next</vt:lpstr>
      <vt:lpstr>What’s Next</vt:lpstr>
      <vt:lpstr>Summary</vt:lpstr>
      <vt:lpstr>PowerPoint Presentation</vt:lpstr>
      <vt:lpstr>PowerPoint Presentation</vt:lpstr>
      <vt:lpstr>Business Model Canvas</vt:lpstr>
      <vt:lpstr>Key Activities</vt:lpstr>
      <vt:lpstr>Revenue Streams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Sergio Andreozzi</cp:lastModifiedBy>
  <cp:revision>190</cp:revision>
  <cp:lastPrinted>2011-07-29T13:02:55Z</cp:lastPrinted>
  <dcterms:created xsi:type="dcterms:W3CDTF">2010-09-03T12:01:03Z</dcterms:created>
  <dcterms:modified xsi:type="dcterms:W3CDTF">2011-08-24T22:15:24Z</dcterms:modified>
</cp:coreProperties>
</file>