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2" r:id="rId2"/>
    <p:sldMasterId id="2147483707" r:id="rId3"/>
    <p:sldMasterId id="2147483727" r:id="rId4"/>
    <p:sldMasterId id="2147483749" r:id="rId5"/>
  </p:sldMasterIdLst>
  <p:notesMasterIdLst>
    <p:notesMasterId r:id="rId14"/>
  </p:notesMasterIdLst>
  <p:handoutMasterIdLst>
    <p:handoutMasterId r:id="rId15"/>
  </p:handoutMasterIdLst>
  <p:sldIdLst>
    <p:sldId id="387" r:id="rId6"/>
    <p:sldId id="595" r:id="rId7"/>
    <p:sldId id="622" r:id="rId8"/>
    <p:sldId id="625" r:id="rId9"/>
    <p:sldId id="624" r:id="rId10"/>
    <p:sldId id="618" r:id="rId11"/>
    <p:sldId id="619" r:id="rId12"/>
    <p:sldId id="623" r:id="rId1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6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38C"/>
    <a:srgbClr val="660066"/>
    <a:srgbClr val="FFCE33"/>
    <a:srgbClr val="37CBFF"/>
    <a:srgbClr val="0A82B8"/>
    <a:srgbClr val="0000FF"/>
    <a:srgbClr val="2E8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9258" autoAdjust="0"/>
  </p:normalViewPr>
  <p:slideViewPr>
    <p:cSldViewPr>
      <p:cViewPr varScale="1">
        <p:scale>
          <a:sx n="103" d="100"/>
          <a:sy n="103" d="100"/>
        </p:scale>
        <p:origin x="-178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1" qsCatId="simple" csTypeId="urn:microsoft.com/office/officeart/2005/8/colors/accent1_5" csCatId="accent1" phldr="1"/>
      <dgm:spPr/>
    </dgm:pt>
    <dgm:pt modelId="{D29BB719-FD56-2844-B248-A2C788E4DD2F}">
      <dgm:prSet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BAF4BAD2-6E0E-4446-B6A6-A6D77538DFCB}">
      <dgm:prSet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GB" dirty="0" smtClean="0"/>
            <a:t>Community Driven Innovation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en-GB" dirty="0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>
        <a:solidFill>
          <a:schemeClr val="accent3">
            <a:lumMod val="50000"/>
          </a:schemeClr>
        </a:solidFill>
      </dgm:spPr>
    </dgm:pt>
    <dgm:pt modelId="{77C1C29F-22DE-4D81-8092-B4CD2E1251B6}" type="pres">
      <dgm:prSet presAssocID="{2956024D-4D61-4253-87A0-AC1D6B9B266D}" presName="arrowWedge2" presStyleLbl="fgSibTrans2D1" presStyleIdx="1" presStyleCnt="4"/>
      <dgm:spPr>
        <a:solidFill>
          <a:schemeClr val="accent3">
            <a:lumMod val="50000"/>
          </a:schemeClr>
        </a:solidFill>
      </dgm:spPr>
    </dgm:pt>
    <dgm:pt modelId="{19723D9C-362F-408B-9A45-34345CC8C339}" type="pres">
      <dgm:prSet presAssocID="{51089604-B16B-4B73-A5C5-5D8E2D56542F}" presName="arrowWedge3" presStyleLbl="fgSibTrans2D1" presStyleIdx="2" presStyleCnt="4"/>
      <dgm:spPr>
        <a:solidFill>
          <a:schemeClr val="accent3">
            <a:lumMod val="50000"/>
          </a:schemeClr>
        </a:solidFill>
      </dgm:spPr>
    </dgm:pt>
    <dgm:pt modelId="{0663B528-3E80-4EC5-A3D3-F311065D2E11}" type="pres">
      <dgm:prSet presAssocID="{BB0907BC-D064-427C-BB84-F19D16E62D94}" presName="arrowWedge4" presStyleLbl="fgSibTrans2D1" presStyleIdx="3" presStyleCnt="4"/>
      <dgm:spPr>
        <a:solidFill>
          <a:schemeClr val="accent3">
            <a:lumMod val="50000"/>
          </a:schemeClr>
        </a:solidFill>
      </dgm:spPr>
    </dgm:pt>
  </dgm:ptLst>
  <dgm:cxnLst>
    <dgm:cxn modelId="{95BAE359-C38F-4717-BB18-1933D6FEF223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7E706D34-0F12-41CA-ACF4-0B7E1D55702F}" type="presOf" srcId="{D29BB719-FD56-2844-B248-A2C788E4DD2F}" destId="{5D3EBB9C-D0DB-A04F-8C69-3980DBA0A347}" srcOrd="1" destOrd="0" presId="urn:microsoft.com/office/officeart/2005/8/layout/cycle8"/>
    <dgm:cxn modelId="{D8D88BFA-A145-49C5-B064-BA8160B7975F}" type="presOf" srcId="{CB58CE4A-1514-944C-81FE-B229AB3C48F8}" destId="{C1AB6106-2BE5-804E-B6C3-C7F2D76A8D32}" srcOrd="0" destOrd="0" presId="urn:microsoft.com/office/officeart/2005/8/layout/cycle8"/>
    <dgm:cxn modelId="{AC037615-7C6D-4FDC-8A85-8837D8DB8649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1615DE00-DDCA-4178-A4F6-AB869907A726}" type="presOf" srcId="{30DC3652-13DC-4ADB-9F08-1B30D4C68CD1}" destId="{0191A99D-29BC-4F01-A4D7-44E75443DF7B}" srcOrd="0" destOrd="0" presId="urn:microsoft.com/office/officeart/2005/8/layout/cycle8"/>
    <dgm:cxn modelId="{DC51EF58-72FF-43F4-90B8-D8E3D7418EA8}" type="presOf" srcId="{D29BB719-FD56-2844-B248-A2C788E4DD2F}" destId="{B51FE79A-82F8-BB4D-A548-9E0C95931871}" srcOrd="0" destOrd="0" presId="urn:microsoft.com/office/officeart/2005/8/layout/cycle8"/>
    <dgm:cxn modelId="{B7350451-2438-4C7E-907D-F5526C8A01E3}" type="presOf" srcId="{EEF953A5-D527-4EE9-A59B-961F6170A889}" destId="{591A4803-9161-404F-80F0-6635C9FB251F}" srcOrd="0" destOrd="0" presId="urn:microsoft.com/office/officeart/2005/8/layout/cycle8"/>
    <dgm:cxn modelId="{631C0AAC-F1C4-4BCB-98E7-D91F465336D7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B7049FD6-C98A-4BB3-B95C-8D6735485983}" type="presOf" srcId="{30DC3652-13DC-4ADB-9F08-1B30D4C68CD1}" destId="{E1D0987D-1000-4B33-9DC1-675C64078855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598F4AF3-02D0-4572-9717-D87CB579401A}" type="presParOf" srcId="{C1AB6106-2BE5-804E-B6C3-C7F2D76A8D32}" destId="{B51FE79A-82F8-BB4D-A548-9E0C95931871}" srcOrd="0" destOrd="0" presId="urn:microsoft.com/office/officeart/2005/8/layout/cycle8"/>
    <dgm:cxn modelId="{72A444A3-C207-4610-8929-8048646BB4A9}" type="presParOf" srcId="{C1AB6106-2BE5-804E-B6C3-C7F2D76A8D32}" destId="{705C8AB6-07F4-9F4B-87F0-46B8C840C22B}" srcOrd="1" destOrd="0" presId="urn:microsoft.com/office/officeart/2005/8/layout/cycle8"/>
    <dgm:cxn modelId="{8BCDFB27-DA91-45DF-B794-D14A2C6D18BA}" type="presParOf" srcId="{C1AB6106-2BE5-804E-B6C3-C7F2D76A8D32}" destId="{D298770A-DAE4-8F40-A1E8-7F5394387065}" srcOrd="2" destOrd="0" presId="urn:microsoft.com/office/officeart/2005/8/layout/cycle8"/>
    <dgm:cxn modelId="{EF771DDA-DBB4-4079-AF1F-5A6A2BD35CCC}" type="presParOf" srcId="{C1AB6106-2BE5-804E-B6C3-C7F2D76A8D32}" destId="{5D3EBB9C-D0DB-A04F-8C69-3980DBA0A347}" srcOrd="3" destOrd="0" presId="urn:microsoft.com/office/officeart/2005/8/layout/cycle8"/>
    <dgm:cxn modelId="{95803CD8-0134-4236-B121-E8675DCC33D5}" type="presParOf" srcId="{C1AB6106-2BE5-804E-B6C3-C7F2D76A8D32}" destId="{591A4803-9161-404F-80F0-6635C9FB251F}" srcOrd="4" destOrd="0" presId="urn:microsoft.com/office/officeart/2005/8/layout/cycle8"/>
    <dgm:cxn modelId="{9F99C0B5-989C-4F87-BE2F-8126E8642AAD}" type="presParOf" srcId="{C1AB6106-2BE5-804E-B6C3-C7F2D76A8D32}" destId="{47251BC0-C938-8C43-8106-383575FA7DBC}" srcOrd="5" destOrd="0" presId="urn:microsoft.com/office/officeart/2005/8/layout/cycle8"/>
    <dgm:cxn modelId="{DEAD3363-6008-47ED-874A-E02E55E12826}" type="presParOf" srcId="{C1AB6106-2BE5-804E-B6C3-C7F2D76A8D32}" destId="{1C94465A-CDF7-8E43-B681-139D791B1387}" srcOrd="6" destOrd="0" presId="urn:microsoft.com/office/officeart/2005/8/layout/cycle8"/>
    <dgm:cxn modelId="{BE2D6FCE-E645-474B-A4EA-A622528F0126}" type="presParOf" srcId="{C1AB6106-2BE5-804E-B6C3-C7F2D76A8D32}" destId="{A01F02A2-235C-CE48-BF8C-CAB822D58D2A}" srcOrd="7" destOrd="0" presId="urn:microsoft.com/office/officeart/2005/8/layout/cycle8"/>
    <dgm:cxn modelId="{9B32CB32-6B75-4DFE-9578-36EEE6C3512B}" type="presParOf" srcId="{C1AB6106-2BE5-804E-B6C3-C7F2D76A8D32}" destId="{68A78B6C-BAED-9543-ABF9-EF748C194928}" srcOrd="8" destOrd="0" presId="urn:microsoft.com/office/officeart/2005/8/layout/cycle8"/>
    <dgm:cxn modelId="{0E04944B-EEFA-42B5-ADCF-5612517BC7CA}" type="presParOf" srcId="{C1AB6106-2BE5-804E-B6C3-C7F2D76A8D32}" destId="{59D713E5-0C59-AA4B-A67A-15ACE317B5D4}" srcOrd="9" destOrd="0" presId="urn:microsoft.com/office/officeart/2005/8/layout/cycle8"/>
    <dgm:cxn modelId="{BA7F9410-0841-4999-BF8B-261B2BB9944E}" type="presParOf" srcId="{C1AB6106-2BE5-804E-B6C3-C7F2D76A8D32}" destId="{0ED165D0-838E-284B-9E0B-2B63DCCE918C}" srcOrd="10" destOrd="0" presId="urn:microsoft.com/office/officeart/2005/8/layout/cycle8"/>
    <dgm:cxn modelId="{0CA911E7-ECF0-4EB5-8FB0-FD78E6236758}" type="presParOf" srcId="{C1AB6106-2BE5-804E-B6C3-C7F2D76A8D32}" destId="{2048B1A1-B7B1-3E4C-B8D8-ED6AFA03B15C}" srcOrd="11" destOrd="0" presId="urn:microsoft.com/office/officeart/2005/8/layout/cycle8"/>
    <dgm:cxn modelId="{EDF819E4-267B-4225-A4C9-5EAC1CAD86B4}" type="presParOf" srcId="{C1AB6106-2BE5-804E-B6C3-C7F2D76A8D32}" destId="{0191A99D-29BC-4F01-A4D7-44E75443DF7B}" srcOrd="12" destOrd="0" presId="urn:microsoft.com/office/officeart/2005/8/layout/cycle8"/>
    <dgm:cxn modelId="{8672B778-0D74-4EDE-BF42-1911E0109DEC}" type="presParOf" srcId="{C1AB6106-2BE5-804E-B6C3-C7F2D76A8D32}" destId="{FC3952C9-5E4B-4DEB-B6E4-2E31DBB50419}" srcOrd="13" destOrd="0" presId="urn:microsoft.com/office/officeart/2005/8/layout/cycle8"/>
    <dgm:cxn modelId="{352AB38D-C91A-4BCD-83BD-4299B65AC083}" type="presParOf" srcId="{C1AB6106-2BE5-804E-B6C3-C7F2D76A8D32}" destId="{4A4E9FE7-1A84-4FD1-A9C8-586BC4A30C58}" srcOrd="14" destOrd="0" presId="urn:microsoft.com/office/officeart/2005/8/layout/cycle8"/>
    <dgm:cxn modelId="{1606DEF2-D76F-4D20-B50A-0698341776E1}" type="presParOf" srcId="{C1AB6106-2BE5-804E-B6C3-C7F2D76A8D32}" destId="{E1D0987D-1000-4B33-9DC1-675C64078855}" srcOrd="15" destOrd="0" presId="urn:microsoft.com/office/officeart/2005/8/layout/cycle8"/>
    <dgm:cxn modelId="{7F82897B-796E-4B40-9921-5E5D4FC82739}" type="presParOf" srcId="{C1AB6106-2BE5-804E-B6C3-C7F2D76A8D32}" destId="{4CABE584-43E2-44D2-9FA7-3722ECCD4C24}" srcOrd="16" destOrd="0" presId="urn:microsoft.com/office/officeart/2005/8/layout/cycle8"/>
    <dgm:cxn modelId="{B2ECC3A5-C078-4D64-B52D-C5884F90CCC7}" type="presParOf" srcId="{C1AB6106-2BE5-804E-B6C3-C7F2D76A8D32}" destId="{77C1C29F-22DE-4D81-8092-B4CD2E1251B6}" srcOrd="17" destOrd="0" presId="urn:microsoft.com/office/officeart/2005/8/layout/cycle8"/>
    <dgm:cxn modelId="{421E0053-2EC2-4DE2-9AB8-2BCFCE4B0A37}" type="presParOf" srcId="{C1AB6106-2BE5-804E-B6C3-C7F2D76A8D32}" destId="{19723D9C-362F-408B-9A45-34345CC8C339}" srcOrd="18" destOrd="0" presId="urn:microsoft.com/office/officeart/2005/8/layout/cycle8"/>
    <dgm:cxn modelId="{AA6F5452-D86A-4252-8A9D-D7941EBB418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501220" y="295191"/>
          <a:ext cx="3992123" cy="3992123"/>
        </a:xfrm>
        <a:prstGeom prst="pie">
          <a:avLst>
            <a:gd name="adj1" fmla="val 16200000"/>
            <a:gd name="adj2" fmla="val 0"/>
          </a:avLst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Federated Operations</a:t>
          </a:r>
          <a:endParaRPr lang="en-US" sz="2000" kern="1200" dirty="0"/>
        </a:p>
      </dsp:txBody>
      <dsp:txXfrm>
        <a:off x="2620373" y="1122606"/>
        <a:ext cx="1473283" cy="1093081"/>
      </dsp:txXfrm>
    </dsp:sp>
    <dsp:sp modelId="{591A4803-9161-404F-80F0-6635C9FB251F}">
      <dsp:nvSpPr>
        <dsp:cNvPr id="0" name=""/>
        <dsp:cNvSpPr/>
      </dsp:nvSpPr>
      <dsp:spPr>
        <a:xfrm>
          <a:off x="501220" y="429212"/>
          <a:ext cx="3992123" cy="3992123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Federated Cloud</a:t>
          </a:r>
          <a:endParaRPr lang="en-US" sz="2000" kern="1200" dirty="0"/>
        </a:p>
      </dsp:txBody>
      <dsp:txXfrm>
        <a:off x="2620373" y="2500839"/>
        <a:ext cx="1473283" cy="1093081"/>
      </dsp:txXfrm>
    </dsp:sp>
    <dsp:sp modelId="{68A78B6C-BAED-9543-ABF9-EF748C194928}">
      <dsp:nvSpPr>
        <dsp:cNvPr id="0" name=""/>
        <dsp:cNvSpPr/>
      </dsp:nvSpPr>
      <dsp:spPr>
        <a:xfrm>
          <a:off x="367199" y="429212"/>
          <a:ext cx="3992123" cy="3992123"/>
        </a:xfrm>
        <a:prstGeom prst="pie">
          <a:avLst>
            <a:gd name="adj1" fmla="val 5400000"/>
            <a:gd name="adj2" fmla="val 10800000"/>
          </a:avLst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Community Driven Innovation</a:t>
          </a:r>
          <a:endParaRPr lang="en-US" sz="2000" kern="1200" dirty="0"/>
        </a:p>
      </dsp:txBody>
      <dsp:txXfrm>
        <a:off x="766887" y="2500839"/>
        <a:ext cx="1473283" cy="1093081"/>
      </dsp:txXfrm>
    </dsp:sp>
    <dsp:sp modelId="{0191A99D-29BC-4F01-A4D7-44E75443DF7B}">
      <dsp:nvSpPr>
        <dsp:cNvPr id="0" name=""/>
        <dsp:cNvSpPr/>
      </dsp:nvSpPr>
      <dsp:spPr>
        <a:xfrm>
          <a:off x="367199" y="295191"/>
          <a:ext cx="3992123" cy="3992123"/>
        </a:xfrm>
        <a:prstGeom prst="pie">
          <a:avLst>
            <a:gd name="adj1" fmla="val 10800000"/>
            <a:gd name="adj2" fmla="val 16200000"/>
          </a:avLst>
        </a:prstGeom>
        <a:solidFill>
          <a:schemeClr val="accent3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High-Throughput Data Analysis</a:t>
          </a:r>
          <a:endParaRPr lang="en-US" sz="2000" kern="1200" dirty="0"/>
        </a:p>
      </dsp:txBody>
      <dsp:txXfrm>
        <a:off x="766887" y="1122606"/>
        <a:ext cx="1473283" cy="1093081"/>
      </dsp:txXfrm>
    </dsp:sp>
    <dsp:sp modelId="{4CABE584-43E2-44D2-9FA7-3722ECCD4C24}">
      <dsp:nvSpPr>
        <dsp:cNvPr id="0" name=""/>
        <dsp:cNvSpPr/>
      </dsp:nvSpPr>
      <dsp:spPr>
        <a:xfrm>
          <a:off x="254089" y="48060"/>
          <a:ext cx="4486386" cy="448638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1C29F-22DE-4D81-8092-B4CD2E1251B6}">
      <dsp:nvSpPr>
        <dsp:cNvPr id="0" name=""/>
        <dsp:cNvSpPr/>
      </dsp:nvSpPr>
      <dsp:spPr>
        <a:xfrm>
          <a:off x="254089" y="182081"/>
          <a:ext cx="4486386" cy="448638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23D9C-362F-408B-9A45-34345CC8C339}">
      <dsp:nvSpPr>
        <dsp:cNvPr id="0" name=""/>
        <dsp:cNvSpPr/>
      </dsp:nvSpPr>
      <dsp:spPr>
        <a:xfrm>
          <a:off x="120068" y="182081"/>
          <a:ext cx="4486386" cy="448638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120068" y="48060"/>
          <a:ext cx="4486386" cy="448638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0A56B-E23C-4C44-8D6B-91902FAE9F19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00092-059F-4A9C-84BE-7C6F2DD808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29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6/4/2014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efficiently and collaborate with colleagues worldwide.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are an essential part of modern scientific research and a driver for economic growth.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European Grid Infrastructure (EGI) was established in 2010 building on over a decade of investment by national governments and the European Commission. EGI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European-wide federation of national computing and data storage resources. Its aim is to support cutting-edge research, innovation and knowledge transfer in Europe. EGI federates resources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various resource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mainly from research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insitututes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universities. These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 computer clusters, storage servers, applications and human support services for secure access and sharing. EGI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these services to European researchers and their international collaborators.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EGI is coordinated by EGI.eu, a not-for-profit foundation based in Amsterdam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owned by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EGI’s participants, the National Grid Infrastructures (NGIs).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9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14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points: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A</a:t>
            </a:r>
            <a:r>
              <a:rPr lang="en-US" sz="1200" b="0" baseline="0" dirty="0" smtClean="0">
                <a:solidFill>
                  <a:srgbClr val="FF0000"/>
                </a:solidFill>
              </a:rPr>
              <a:t> technology that enables the federation of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IaaS</a:t>
            </a:r>
            <a:r>
              <a:rPr lang="en-US" sz="1200" b="0" baseline="0" dirty="0" smtClean="0">
                <a:solidFill>
                  <a:srgbClr val="FF0000"/>
                </a:solidFill>
              </a:rPr>
              <a:t> clouds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Based on open standards (OCCI, OVF, BDII, APEL, X509). </a:t>
            </a:r>
            <a:endParaRPr lang="en-GB" sz="1200" b="0" dirty="0" smtClean="0">
              <a:solidFill>
                <a:srgbClr val="FF0000"/>
              </a:solidFill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 smtClean="0">
                <a:solidFill>
                  <a:srgbClr val="FF0000"/>
                </a:solidFill>
              </a:rPr>
              <a:t>Any service in the form of Virtual Machines (not only “batch processing” and “file based data management”)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VM Management services</a:t>
            </a:r>
            <a:r>
              <a:rPr lang="en-US" sz="1200" b="0" baseline="0" dirty="0" smtClean="0">
                <a:solidFill>
                  <a:srgbClr val="FF0000"/>
                </a:solidFill>
              </a:rPr>
              <a:t> are already in place (based on OCCI), for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OpenStack</a:t>
            </a:r>
            <a:r>
              <a:rPr lang="en-US" sz="1200" b="0" baseline="0" dirty="0" smtClean="0">
                <a:solidFill>
                  <a:srgbClr val="FF0000"/>
                </a:solidFill>
              </a:rPr>
              <a:t>,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OpenNebula</a:t>
            </a:r>
            <a:r>
              <a:rPr lang="en-US" sz="1200" b="0" baseline="0" dirty="0" smtClean="0">
                <a:solidFill>
                  <a:srgbClr val="FF0000"/>
                </a:solidFill>
              </a:rPr>
              <a:t> and a few less known cloud hypervisors. Plugins for additional cloud hypervisors can be developed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VM Management services are in place. Object storage service to be available soon.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High-level services, such as Virtual Machine Marketplace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Size of the infrastructure (May 2014):</a:t>
            </a:r>
          </a:p>
          <a:p>
            <a:r>
              <a:rPr lang="en-US" dirty="0" smtClean="0"/>
              <a:t>12 countries provide certified resources</a:t>
            </a:r>
          </a:p>
          <a:p>
            <a:pPr lvl="1"/>
            <a:r>
              <a:rPr lang="en-GB" dirty="0" smtClean="0"/>
              <a:t>Czech Republic, Germany, Greece, Hungary, Italy, Macedonia, Poland, Slovakia, Spain, Sweden, Turkey, United Kingdom</a:t>
            </a:r>
          </a:p>
          <a:p>
            <a:r>
              <a:rPr lang="en-GB" dirty="0" smtClean="0"/>
              <a:t>2 countries currently integrating</a:t>
            </a:r>
          </a:p>
          <a:p>
            <a:pPr lvl="1"/>
            <a:r>
              <a:rPr lang="en-GB" dirty="0" smtClean="0"/>
              <a:t>Croatia, Finland</a:t>
            </a:r>
          </a:p>
          <a:p>
            <a:r>
              <a:rPr lang="en-GB" dirty="0" smtClean="0"/>
              <a:t>5 countries interested</a:t>
            </a:r>
          </a:p>
          <a:p>
            <a:pPr lvl="1"/>
            <a:r>
              <a:rPr lang="en-GB" dirty="0" smtClean="0"/>
              <a:t>Bulgaria, France, Israel*, The Netherlands, Switzerland</a:t>
            </a:r>
          </a:p>
          <a:p>
            <a:r>
              <a:rPr lang="en-GB" dirty="0" smtClean="0"/>
              <a:t>Worldwide interest</a:t>
            </a:r>
          </a:p>
          <a:p>
            <a:pPr lvl="1"/>
            <a:r>
              <a:rPr lang="en-GB" dirty="0" smtClean="0"/>
              <a:t>South Africa* (</a:t>
            </a:r>
            <a:r>
              <a:rPr lang="en-GB" dirty="0" err="1" smtClean="0"/>
              <a:t>SAGrid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South Korea* (KISTI)</a:t>
            </a:r>
          </a:p>
          <a:p>
            <a:pPr lvl="1"/>
            <a:r>
              <a:rPr lang="en-GB" dirty="0" smtClean="0"/>
              <a:t>United States* (NIST, NSF Centres)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1200" b="0" dirty="0" smtClean="0">
              <a:solidFill>
                <a:srgbClr val="FF0000"/>
              </a:solidFill>
            </a:endParaRP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4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5324-CBDA-4AB1-B6C0-866E945D41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12F9-E241-447A-AF2A-B28DFA5B03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F050-211E-4331-96A1-80807F742F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F49-E71E-41AF-9AAE-C18FCA47AE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9F3B-DE42-40F2-93DF-52459827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53D5-1AC7-4B0E-8439-91FD34B094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9899-C90E-4532-BACF-E4AE2FB6C6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6344E-92F4-4314-8261-6D244FD14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0" y="228600"/>
            <a:ext cx="6019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505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05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1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74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03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92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40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8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 userDrawn="1"/>
        </p:nvSpPr>
        <p:spPr bwMode="auto">
          <a:xfrm>
            <a:off x="611560" y="1844824"/>
            <a:ext cx="7920880" cy="1656184"/>
          </a:xfrm>
          <a:prstGeom prst="roundRect">
            <a:avLst>
              <a:gd name="adj" fmla="val 756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pic>
        <p:nvPicPr>
          <p:cNvPr id="9" name="Picture 8" descr="Macintosh HD:Users:birke:birke:MoSGrid:MoSGrid_logo2_600dp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5220" y="0"/>
            <a:ext cx="2548761" cy="176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6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01008"/>
            <a:ext cx="64008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15" name="Bild 7" descr="BMBF_RGB_Gef_L_e-1.jpg"/>
          <p:cNvPicPr>
            <a:picLocks noChangeAspect="1"/>
          </p:cNvPicPr>
          <p:nvPr userDrawn="1"/>
        </p:nvPicPr>
        <p:blipFill rotWithShape="1">
          <a:blip r:embed="rId3" cstate="print"/>
          <a:srcRect l="9237" t="6772" r="15021" b="14052"/>
          <a:stretch/>
        </p:blipFill>
        <p:spPr>
          <a:xfrm>
            <a:off x="75414" y="5363852"/>
            <a:ext cx="1508289" cy="1206630"/>
          </a:xfrm>
          <a:prstGeom prst="rect">
            <a:avLst/>
          </a:prstGeom>
        </p:spPr>
      </p:pic>
      <p:sp>
        <p:nvSpPr>
          <p:cNvPr id="16" name="Untertitel 2"/>
          <p:cNvSpPr txBox="1">
            <a:spLocks/>
          </p:cNvSpPr>
          <p:nvPr userDrawn="1"/>
        </p:nvSpPr>
        <p:spPr>
          <a:xfrm>
            <a:off x="514689" y="6484779"/>
            <a:ext cx="1224136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grant: 01IG09006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F948068-EFF6-EC4E-8BB1-7B2A4497B83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9" name="Pfeil nach rechts 18"/>
          <p:cNvSpPr/>
          <p:nvPr userDrawn="1"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B5B5B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333C69A-449E-BD4D-B5F1-91011BCBE25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4177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5175" y="990600"/>
            <a:ext cx="418782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D16472-A361-1141-A2E3-F51C97834AE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375" y="1112838"/>
            <a:ext cx="4040188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375" y="1752600"/>
            <a:ext cx="4040188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8200" y="1112838"/>
            <a:ext cx="4041775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CD0AE72-BFFE-A543-9AF2-24BE73DD9BB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0167080-5839-4D47-94E9-94E9D418D919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5904FC5-7F66-154D-A1BD-D0F002AA5D3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 nach rechts 10"/>
          <p:cNvSpPr>
            <a:spLocks noChangeArrowheads="1"/>
          </p:cNvSpPr>
          <p:nvPr userDrawn="1"/>
        </p:nvSpPr>
        <p:spPr bwMode="auto">
          <a:xfrm>
            <a:off x="3810000" y="3200400"/>
            <a:ext cx="1447800" cy="1371600"/>
          </a:xfrm>
          <a:prstGeom prst="rightArrow">
            <a:avLst>
              <a:gd name="adj1" fmla="val 50000"/>
              <a:gd name="adj2" fmla="val 500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12FF-4E4D-4FA8-9B94-523B1F592C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076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863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392738"/>
            <a:ext cx="5976938" cy="10080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pic>
        <p:nvPicPr>
          <p:cNvPr id="2050" name="Picture 2" descr="C:\SZTAKI\Grafika\ER-flow_Logo_v2_tr_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66920"/>
            <a:ext cx="2628900" cy="26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75400"/>
            <a:ext cx="990600" cy="346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715A2C-2D3A-4E03-ABE1-94677FD4FA37}" type="datetime1">
              <a:rPr lang="de-DE"/>
              <a:pPr/>
              <a:t>04.06.2014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00200" y="6375400"/>
            <a:ext cx="4211638" cy="357188"/>
          </a:xfrm>
        </p:spPr>
        <p:txBody>
          <a:bodyPr/>
          <a:lstStyle>
            <a:lvl1pPr>
              <a:defRPr>
                <a:latin typeface="Trebuchet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ym typeface="Wingdings 3" charset="2"/>
              </a:defRPr>
            </a:lvl1pPr>
          </a:lstStyle>
          <a:p>
            <a:r>
              <a:rPr lang="de-DE"/>
              <a:t> </a:t>
            </a:r>
            <a:fld id="{19FFBBBC-DAFD-4CF2-B1F4-D931A3CE7AA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102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381000"/>
            <a:ext cx="7567612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43800" y="6172200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CCA9-7B6F-446C-9B8A-B7083D0EF43C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EF871-D64E-4862-8040-2479B849A3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F0D82-9E88-4076-A5CF-414ABA406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FD2F-780B-4068-A6C2-F4906EB46C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304800"/>
            <a:ext cx="71431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400800"/>
            <a:ext cx="6096000" cy="1985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43800" y="6172200"/>
            <a:ext cx="137795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931CCA9-7B6F-446C-9B8A-B7083D0EF43C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08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888E-0E3D-134B-BAF9-7E892C5098D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1" y="6184492"/>
            <a:ext cx="3295650" cy="63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90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 txBox="1">
            <a:spLocks/>
          </p:cNvSpPr>
          <p:nvPr/>
        </p:nvSpPr>
        <p:spPr>
          <a:xfrm>
            <a:off x="6858016" y="6643686"/>
            <a:ext cx="2285984" cy="21431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noProof="0" dirty="0"/>
          </a:p>
        </p:txBody>
      </p:sp>
      <p:sp>
        <p:nvSpPr>
          <p:cNvPr id="22" name="Foliennummernplatzhalter 5"/>
          <p:cNvSpPr txBox="1">
            <a:spLocks/>
          </p:cNvSpPr>
          <p:nvPr/>
        </p:nvSpPr>
        <p:spPr>
          <a:xfrm>
            <a:off x="0" y="6643686"/>
            <a:ext cx="2285984" cy="21431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www.mosgrid.de</a:t>
            </a:r>
          </a:p>
        </p:txBody>
      </p:sp>
      <p:sp>
        <p:nvSpPr>
          <p:cNvPr id="23" name="Foliennummernplatzhalter 5"/>
          <p:cNvSpPr txBox="1">
            <a:spLocks/>
          </p:cNvSpPr>
          <p:nvPr/>
        </p:nvSpPr>
        <p:spPr>
          <a:xfrm>
            <a:off x="2285984" y="6643710"/>
            <a:ext cx="4572032" cy="2142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smtClean="0">
              <a:ln>
                <a:noFill/>
              </a:ln>
              <a:solidFill>
                <a:srgbClr val="A51B38"/>
              </a:solidFill>
              <a:effectLst/>
              <a:uLnTx/>
              <a:uFillTx/>
              <a:latin typeface="cmss12" pitchFamily="34" charset="0"/>
              <a:ea typeface="+mn-ea"/>
              <a:cs typeface="+mn-cs"/>
            </a:endParaRPr>
          </a:p>
        </p:txBody>
      </p:sp>
      <p:sp>
        <p:nvSpPr>
          <p:cNvPr id="27" name="Textplatzhalter 12"/>
          <p:cNvSpPr txBox="1">
            <a:spLocks/>
          </p:cNvSpPr>
          <p:nvPr/>
        </p:nvSpPr>
        <p:spPr>
          <a:xfrm>
            <a:off x="0" y="6611112"/>
            <a:ext cx="2268538" cy="648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</p:txBody>
      </p:sp>
      <p:sp>
        <p:nvSpPr>
          <p:cNvPr id="29" name="Textplatzhalter 28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defRPr>
            </a:lvl1pPr>
          </a:lstStyle>
          <a:p>
            <a:fld id="{DAA02035-BBD3-48A0-9FDD-4E9C6C8B6C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76864" cy="741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339752" y="6643710"/>
            <a:ext cx="4518264" cy="200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  <p:pic>
        <p:nvPicPr>
          <p:cNvPr id="14" name="Picture 8" descr="Macintosh HD:Users:birke:birke:MoSGrid:MoSGrid_logo2_600dpi.pn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0"/>
            <a:ext cx="1157605" cy="8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28DE-791E-4941-B202-C0DA55100D9C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8306" name="Picture 2" descr="http://users.ictp.it/~smr2238/img/chain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008" y="6021288"/>
            <a:ext cx="1331640" cy="752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hyperlink" Target="http://www.wenmr.eu/wenmr/" TargetMode="Externa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26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about/ngi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uments.egi.eu/document/21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7524328" cy="1470025"/>
          </a:xfrm>
        </p:spPr>
        <p:txBody>
          <a:bodyPr/>
          <a:lstStyle/>
          <a:p>
            <a:r>
              <a:rPr lang="en-GB" sz="4800" dirty="0" smtClean="0"/>
              <a:t>Sustainable services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/>
              <a:t>from </a:t>
            </a:r>
            <a:r>
              <a:rPr lang="en-GB" sz="4800" dirty="0" smtClean="0"/>
              <a:t>EGI</a:t>
            </a:r>
            <a:r>
              <a:rPr lang="en-US" sz="4800" dirty="0" smtClean="0"/>
              <a:t> </a:t>
            </a:r>
            <a:r>
              <a:rPr lang="en-GB" sz="4800" dirty="0" smtClean="0"/>
              <a:t>to </a:t>
            </a:r>
            <a:r>
              <a:rPr lang="en-GB" sz="4800" dirty="0" smtClean="0"/>
              <a:t>BBMRI IT</a:t>
            </a:r>
            <a:endParaRPr lang="en-US" sz="4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1720" y="3670176"/>
            <a:ext cx="6192688" cy="1343000"/>
          </a:xfrm>
        </p:spPr>
        <p:txBody>
          <a:bodyPr/>
          <a:lstStyle/>
          <a:p>
            <a:r>
              <a:rPr lang="en-US" dirty="0" err="1" smtClean="0"/>
              <a:t>Gergely</a:t>
            </a:r>
            <a:r>
              <a:rPr lang="en-US" dirty="0" smtClean="0"/>
              <a:t> </a:t>
            </a:r>
            <a:r>
              <a:rPr lang="en-US" dirty="0" err="1" smtClean="0"/>
              <a:t>Sipos</a:t>
            </a:r>
            <a:endParaRPr lang="en-US" dirty="0" smtClean="0"/>
          </a:p>
          <a:p>
            <a:r>
              <a:rPr lang="en-US" sz="2400" dirty="0" smtClean="0"/>
              <a:t>Technical Outreach Manager</a:t>
            </a:r>
          </a:p>
          <a:p>
            <a:r>
              <a:rPr lang="en-US" sz="2400" dirty="0" smtClean="0">
                <a:hlinkClick r:id="rId2"/>
              </a:rPr>
              <a:t>gergely.sipos@egi.eu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73536" y="87015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smtClean="0">
                <a:solidFill>
                  <a:schemeClr val="bg1"/>
                </a:solidFill>
              </a:rPr>
              <a:t>European Grid Infrastructure</a:t>
            </a:r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3D1312-1F9F-E344-A341-8FDCB71E18AC}" type="slidenum">
              <a:rPr lang="en-GB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1123" y="6300609"/>
            <a:ext cx="2693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BBMRI ERIC meeting on IT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Vienna, 3/Jun/2014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European Grid Infrastructure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4176464" cy="4525963"/>
          </a:xfrm>
        </p:spPr>
        <p:txBody>
          <a:bodyPr/>
          <a:lstStyle/>
          <a:p>
            <a:pPr marL="271463" indent="-271463"/>
            <a:r>
              <a:rPr lang="en-GB" sz="2400" smtClean="0">
                <a:solidFill>
                  <a:srgbClr val="FF0000"/>
                </a:solidFill>
              </a:rPr>
              <a:t>E</a:t>
            </a:r>
            <a:r>
              <a:rPr lang="en-GB" sz="2400" smtClean="0"/>
              <a:t>uropean</a:t>
            </a:r>
            <a:endParaRPr lang="en-GB" sz="2400" dirty="0" smtClean="0"/>
          </a:p>
          <a:p>
            <a:pPr lvl="1"/>
            <a:r>
              <a:rPr lang="en-GB" sz="2000" dirty="0" smtClean="0"/>
              <a:t>Over 35 countries</a:t>
            </a:r>
          </a:p>
          <a:p>
            <a:pPr marL="271463" indent="-271463"/>
            <a:r>
              <a:rPr lang="en-GB" sz="2400" dirty="0" smtClean="0">
                <a:solidFill>
                  <a:srgbClr val="FF0000"/>
                </a:solidFill>
              </a:rPr>
              <a:t>G</a:t>
            </a:r>
            <a:r>
              <a:rPr lang="en-GB" sz="2400" dirty="0" smtClean="0"/>
              <a:t>rid</a:t>
            </a:r>
          </a:p>
          <a:p>
            <a:pPr lvl="1"/>
            <a:r>
              <a:rPr lang="en-GB" sz="2000" dirty="0" smtClean="0"/>
              <a:t>Services for the sharing</a:t>
            </a:r>
            <a:br>
              <a:rPr lang="en-GB" sz="2000" dirty="0" smtClean="0"/>
            </a:br>
            <a:r>
              <a:rPr lang="en-GB" sz="2000" dirty="0" smtClean="0"/>
              <a:t>of IT resources</a:t>
            </a:r>
            <a:endParaRPr lang="en-GB" sz="2000" b="1" i="1" dirty="0"/>
          </a:p>
          <a:p>
            <a:pPr marL="271463" indent="-271463"/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</a:t>
            </a:r>
          </a:p>
          <a:p>
            <a:pPr lvl="1"/>
            <a:r>
              <a:rPr lang="en-GB" sz="2000" dirty="0" smtClean="0"/>
              <a:t>Computers</a:t>
            </a:r>
          </a:p>
          <a:p>
            <a:pPr lvl="1"/>
            <a:r>
              <a:rPr lang="en-GB" sz="2000" dirty="0" smtClean="0"/>
              <a:t>Data</a:t>
            </a:r>
          </a:p>
          <a:p>
            <a:pPr lvl="1"/>
            <a:r>
              <a:rPr lang="en-GB" sz="2000" dirty="0" smtClean="0"/>
              <a:t>Applications</a:t>
            </a:r>
          </a:p>
          <a:p>
            <a:pPr lvl="1"/>
            <a:r>
              <a:rPr lang="en-GB" sz="2000" dirty="0" smtClean="0"/>
              <a:t>…. </a:t>
            </a:r>
            <a:r>
              <a:rPr lang="en-GB" sz="2000" b="1" i="1" dirty="0">
                <a:solidFill>
                  <a:srgbClr val="FF0000"/>
                </a:solidFill>
              </a:rPr>
              <a:t>a</a:t>
            </a:r>
            <a:r>
              <a:rPr lang="en-GB" sz="2000" b="1" i="1" dirty="0" smtClean="0">
                <a:solidFill>
                  <a:srgbClr val="FF0000"/>
                </a:solidFill>
              </a:rPr>
              <a:t>nd</a:t>
            </a:r>
            <a:r>
              <a:rPr lang="en-GB" sz="2000" dirty="0" smtClean="0"/>
              <a:t> </a:t>
            </a:r>
            <a:r>
              <a:rPr lang="en-GB" sz="2000" b="1" i="1" dirty="0" smtClean="0">
                <a:solidFill>
                  <a:srgbClr val="FF0000"/>
                </a:solidFill>
              </a:rPr>
              <a:t>beyond!!</a:t>
            </a:r>
          </a:p>
          <a:p>
            <a:r>
              <a:rPr lang="en-GB" sz="2400" dirty="0" smtClean="0"/>
              <a:t>EDG </a:t>
            </a:r>
            <a:r>
              <a:rPr lang="en-GB" sz="2400" dirty="0" smtClean="0">
                <a:sym typeface="Wingdings" pitchFamily="2" charset="2"/>
              </a:rPr>
              <a:t> EGEE  EGI</a:t>
            </a:r>
            <a:br>
              <a:rPr lang="en-GB" sz="2400" dirty="0" smtClean="0">
                <a:sym typeface="Wingdings" pitchFamily="2" charset="2"/>
              </a:rPr>
            </a:br>
            <a:r>
              <a:rPr lang="en-GB" sz="1600" dirty="0" smtClean="0">
                <a:sym typeface="Wingdings" pitchFamily="2" charset="2"/>
              </a:rPr>
              <a:t>2002-04  2004-2010  2010-</a:t>
            </a:r>
          </a:p>
          <a:p>
            <a:endParaRPr lang="en-GB" sz="2400" dirty="0" smtClean="0">
              <a:sym typeface="Wingdings" pitchFamily="2" charset="2"/>
            </a:endParaRPr>
          </a:p>
          <a:p>
            <a:endParaRPr lang="en-GB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114"/>
          <a:stretch/>
        </p:blipFill>
        <p:spPr bwMode="auto">
          <a:xfrm>
            <a:off x="4278734" y="1196752"/>
            <a:ext cx="425370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4932040" y="2996952"/>
            <a:ext cx="648072" cy="432048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2"/>
                </a:solidFill>
              </a:rPr>
              <a:t>EGI.eu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77272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i="1" dirty="0" smtClean="0">
                <a:solidFill>
                  <a:srgbClr val="FF0000"/>
                </a:solidFill>
              </a:rPr>
              <a:t>For European researchers and their international collaborators</a:t>
            </a:r>
          </a:p>
        </p:txBody>
      </p:sp>
    </p:spTree>
    <p:extLst>
      <p:ext uri="{BB962C8B-B14F-4D97-AF65-F5344CB8AC3E}">
        <p14:creationId xmlns:p14="http://schemas.microsoft.com/office/powerpoint/2010/main" val="2157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1" y="1196753"/>
            <a:ext cx="7380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Enabling e-infrastructures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9512" y="4676943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Distributed, federated</a:t>
            </a:r>
            <a:r>
              <a:rPr lang="en-GB" dirty="0" smtClean="0"/>
              <a:t> storage and compute facilities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Grid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>
                <a:solidFill>
                  <a:schemeClr val="tx2"/>
                </a:solidFill>
              </a:rPr>
              <a:t>Cloud</a:t>
            </a:r>
            <a:r>
              <a:rPr lang="en-GB" dirty="0"/>
              <a:t> compute platforms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/>
              <a:t>Virtual Research Environments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&gt; </a:t>
            </a:r>
            <a:r>
              <a:rPr lang="en-GB" dirty="0">
                <a:solidFill>
                  <a:schemeClr val="accent1"/>
                </a:solidFill>
              </a:rPr>
              <a:t>200 </a:t>
            </a:r>
            <a:r>
              <a:rPr lang="en-GB" dirty="0" smtClean="0">
                <a:solidFill>
                  <a:schemeClr val="accent1"/>
                </a:solidFill>
              </a:rPr>
              <a:t>user </a:t>
            </a:r>
            <a:r>
              <a:rPr lang="en-GB" dirty="0" smtClean="0"/>
              <a:t>research projects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067944" y="4687976"/>
            <a:ext cx="4186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350</a:t>
            </a:r>
            <a:r>
              <a:rPr lang="en-GB" dirty="0" smtClean="0"/>
              <a:t> resource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40</a:t>
            </a:r>
            <a:r>
              <a:rPr lang="en-GB" dirty="0"/>
              <a:t> countries</a:t>
            </a:r>
            <a:endParaRPr lang="en-GB" dirty="0">
              <a:solidFill>
                <a:schemeClr val="accent1"/>
              </a:solidFill>
            </a:endParaRP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400,000</a:t>
            </a:r>
            <a:r>
              <a:rPr lang="en-GB" dirty="0"/>
              <a:t> logical CPU cores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190 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/>
              <a:t>tape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&gt; </a:t>
            </a:r>
            <a:r>
              <a:rPr lang="en-GB" dirty="0">
                <a:solidFill>
                  <a:schemeClr val="tx2"/>
                </a:solidFill>
              </a:rPr>
              <a:t>99.6% </a:t>
            </a:r>
            <a:r>
              <a:rPr lang="en-GB" dirty="0"/>
              <a:t>reliability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 rot="20697230">
            <a:off x="219706" y="3138542"/>
            <a:ext cx="1238057" cy="1114756"/>
          </a:xfrm>
          <a:prstGeom prst="wedgeRectCallout">
            <a:avLst>
              <a:gd name="adj1" fmla="val 75579"/>
              <a:gd name="adj2" fmla="val -2450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SLAs</a:t>
            </a:r>
          </a:p>
          <a:p>
            <a:pPr algn="ctr"/>
            <a:r>
              <a:rPr lang="en-GB" sz="2400" dirty="0" err="1" smtClean="0">
                <a:solidFill>
                  <a:srgbClr val="FF0000"/>
                </a:solidFill>
              </a:rPr>
              <a:t>QoS</a:t>
            </a:r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r>
              <a:rPr lang="en-GB" sz="2400" dirty="0" err="1" smtClean="0">
                <a:solidFill>
                  <a:srgbClr val="FF0000"/>
                </a:solidFill>
              </a:rPr>
              <a:t>MoUs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6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1531308"/>
            <a:ext cx="835104" cy="313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8642" y="1196752"/>
            <a:ext cx="909936" cy="2465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5912" y="1916832"/>
            <a:ext cx="595395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1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00" y="3645024"/>
            <a:ext cx="864096" cy="293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88964" y="4039589"/>
            <a:ext cx="775524" cy="613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7296" y="4725144"/>
            <a:ext cx="747192" cy="455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Bildobjekt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25950" y="5229200"/>
            <a:ext cx="497046" cy="584438"/>
          </a:xfrm>
          <a:prstGeom prst="rect">
            <a:avLst/>
          </a:prstGeom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71" y="3049774"/>
            <a:ext cx="485441" cy="52324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8424" y="5508521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8424" y="5660921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5796553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</a:t>
            </a:r>
            <a:endParaRPr lang="en-GB" sz="3200" b="1" dirty="0"/>
          </a:p>
        </p:txBody>
      </p:sp>
      <p:pic>
        <p:nvPicPr>
          <p:cNvPr id="20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71" y="2492896"/>
            <a:ext cx="503812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5541"/>
            <a:ext cx="6840538" cy="865187"/>
          </a:xfrm>
        </p:spPr>
        <p:txBody>
          <a:bodyPr/>
          <a:lstStyle/>
          <a:p>
            <a:r>
              <a:rPr lang="en-GB" sz="4000" dirty="0" smtClean="0"/>
              <a:t>EGI Solutions Portfolio</a:t>
            </a:r>
            <a:endParaRPr lang="en-GB" sz="4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22/05/14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2830139073"/>
              </p:ext>
            </p:extLst>
          </p:nvPr>
        </p:nvGraphicFramePr>
        <p:xfrm>
          <a:off x="3995936" y="1124745"/>
          <a:ext cx="48965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20530" y="1412776"/>
            <a:ext cx="3459382" cy="4039096"/>
            <a:chOff x="107504" y="1268760"/>
            <a:chExt cx="3891430" cy="468052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3078232"/>
              <a:ext cx="1569932" cy="1178427"/>
            </a:xfrm>
            <a:prstGeom prst="rect">
              <a:avLst/>
            </a:prstGeom>
          </p:spPr>
        </p:pic>
        <p:sp>
          <p:nvSpPr>
            <p:cNvPr id="15" name="14 Rectángulo redondeado"/>
            <p:cNvSpPr/>
            <p:nvPr/>
          </p:nvSpPr>
          <p:spPr>
            <a:xfrm>
              <a:off x="2132597" y="1479101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Researchers</a:t>
              </a: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2134642" y="3118993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Research </a:t>
              </a:r>
              <a:r>
                <a:rPr lang="en-GB" dirty="0" smtClean="0"/>
                <a:t>Communities</a:t>
              </a:r>
              <a:endParaRPr lang="en-GB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6669" y="1340768"/>
              <a:ext cx="1525174" cy="1212770"/>
              <a:chOff x="256669" y="1340768"/>
              <a:chExt cx="1525174" cy="1212770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348371"/>
                <a:ext cx="667260" cy="640469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609411" cy="783010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69" y="1910184"/>
                <a:ext cx="826513" cy="640686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59" y="1988840"/>
                <a:ext cx="653284" cy="564698"/>
              </a:xfrm>
              <a:prstGeom prst="rect">
                <a:avLst/>
              </a:prstGeom>
            </p:spPr>
          </p:pic>
        </p:grpSp>
        <p:sp>
          <p:nvSpPr>
            <p:cNvPr id="16" name="23 Rectángulo redondeado"/>
            <p:cNvSpPr/>
            <p:nvPr/>
          </p:nvSpPr>
          <p:spPr>
            <a:xfrm>
              <a:off x="2132597" y="4758885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Resource </a:t>
              </a:r>
              <a:r>
                <a:rPr lang="en-GB" dirty="0" smtClean="0"/>
                <a:t>Centres</a:t>
              </a:r>
              <a:endParaRPr lang="en-GB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95536" y="4600157"/>
              <a:ext cx="1386307" cy="1249454"/>
              <a:chOff x="395536" y="4600157"/>
              <a:chExt cx="1386307" cy="1249454"/>
            </a:xfrm>
          </p:grpSpPr>
          <p:pic>
            <p:nvPicPr>
              <p:cNvPr id="1029" name="Picture 5" descr="C:\Users\Javier\AppData\Local\Microsoft\Windows\INetCache\IE\ZDFXKT99\MC910216362[1]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1" r="13260" b="17790"/>
              <a:stretch/>
            </p:blipFill>
            <p:spPr bwMode="auto">
              <a:xfrm>
                <a:off x="395536" y="4629450"/>
                <a:ext cx="1386307" cy="119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449311" y="5081493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873280" y="5259901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758543" y="4600157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51008" y="4792184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92881" y="5304248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107504" y="126876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7504" y="288894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0502" y="450912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4716016" y="5805264"/>
            <a:ext cx="3503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http://</a:t>
            </a:r>
            <a:r>
              <a:rPr lang="en-US" sz="2000" b="1" dirty="0" err="1">
                <a:solidFill>
                  <a:srgbClr val="FF0000"/>
                </a:solidFill>
              </a:rPr>
              <a:t>www.egi.eu</a:t>
            </a:r>
            <a:r>
              <a:rPr lang="en-US" sz="2000" b="1" dirty="0">
                <a:solidFill>
                  <a:srgbClr val="FF0000"/>
                </a:solidFill>
              </a:rPr>
              <a:t>/solutions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0190" y="177281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1.</a:t>
            </a:r>
            <a:endParaRPr lang="en-GB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732240" y="4593322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2</a:t>
            </a:r>
            <a:r>
              <a:rPr lang="en-GB" sz="4000" b="1" dirty="0" smtClean="0"/>
              <a:t>.</a:t>
            </a:r>
            <a:endParaRPr lang="en-GB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15516" y="4593322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3.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8354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4075" y="115541"/>
            <a:ext cx="6840538" cy="865187"/>
          </a:xfrm>
        </p:spPr>
        <p:txBody>
          <a:bodyPr/>
          <a:lstStyle/>
          <a:p>
            <a:r>
              <a:rPr lang="en-US" sz="4000" dirty="0" smtClean="0"/>
              <a:t>Federated operations</a:t>
            </a:r>
            <a:endParaRPr lang="en-GB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72200" y="1351309"/>
            <a:ext cx="2808312" cy="2005683"/>
          </a:xfrm>
        </p:spPr>
        <p:txBody>
          <a:bodyPr>
            <a:noAutofit/>
          </a:bodyPr>
          <a:lstStyle/>
          <a:p>
            <a:pPr marL="177800" indent="-177800">
              <a:buNone/>
            </a:pPr>
            <a:r>
              <a:rPr lang="en-GB" sz="1800" b="1" u="sng" dirty="0" smtClean="0"/>
              <a:t>EGI offers:</a:t>
            </a:r>
          </a:p>
          <a:p>
            <a:pPr marL="177800" indent="-177800"/>
            <a:r>
              <a:rPr lang="en-GB" sz="1800" dirty="0" smtClean="0"/>
              <a:t>Service catalogue</a:t>
            </a:r>
          </a:p>
          <a:p>
            <a:pPr marL="177800" indent="-177800"/>
            <a:r>
              <a:rPr lang="en-GB" sz="1800" dirty="0" smtClean="0"/>
              <a:t>Service monitors</a:t>
            </a:r>
            <a:br>
              <a:rPr lang="en-GB" sz="1800" dirty="0" smtClean="0"/>
            </a:br>
            <a:r>
              <a:rPr lang="en-GB" sz="1800" dirty="0" smtClean="0"/>
              <a:t>(with test probes)</a:t>
            </a:r>
          </a:p>
          <a:p>
            <a:pPr marL="177800" indent="-177800"/>
            <a:r>
              <a:rPr lang="en-GB" sz="1800" dirty="0" smtClean="0"/>
              <a:t>Helpdesk system</a:t>
            </a:r>
          </a:p>
          <a:p>
            <a:pPr marL="177800" indent="-177800"/>
            <a:r>
              <a:rPr lang="en-GB" sz="1800" dirty="0" smtClean="0"/>
              <a:t>Accounting system</a:t>
            </a:r>
            <a:endParaRPr lang="en-GB" sz="1600" dirty="0" smtClean="0"/>
          </a:p>
          <a:p>
            <a:pPr marL="177800" indent="-177800"/>
            <a:r>
              <a:rPr lang="en-GB" sz="1800" dirty="0" smtClean="0"/>
              <a:t>Operations portals</a:t>
            </a:r>
          </a:p>
          <a:p>
            <a:pPr marL="177800" indent="-177800"/>
            <a:endParaRPr lang="en-US" sz="1800" dirty="0"/>
          </a:p>
          <a:p>
            <a:pPr marL="0" indent="0">
              <a:buNone/>
            </a:pPr>
            <a:r>
              <a:rPr lang="en-US" sz="1800" b="1" u="sng" dirty="0" smtClean="0"/>
              <a:t>Examples:</a:t>
            </a:r>
          </a:p>
          <a:p>
            <a:pPr marL="169863" indent="-169863"/>
            <a:r>
              <a:rPr lang="en-US" sz="1800" dirty="0" err="1" smtClean="0"/>
              <a:t>BioVeL</a:t>
            </a:r>
            <a:r>
              <a:rPr lang="en-US" sz="1800" dirty="0" smtClean="0"/>
              <a:t>: Availability &amp; correctness monitoring of Web Services</a:t>
            </a:r>
          </a:p>
          <a:p>
            <a:pPr marL="169863" indent="-169863"/>
            <a:r>
              <a:rPr lang="en-US" sz="1800" dirty="0" smtClean="0"/>
              <a:t>EUDAT: Service catalogue for custom monitors</a:t>
            </a:r>
            <a:endParaRPr lang="en-GB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5496" y="1412776"/>
            <a:ext cx="6252852" cy="4464496"/>
            <a:chOff x="-436745" y="1772816"/>
            <a:chExt cx="5440793" cy="4171742"/>
          </a:xfrm>
        </p:grpSpPr>
        <p:pic>
          <p:nvPicPr>
            <p:cNvPr id="49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286725"/>
              <a:ext cx="936104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510838" y="4797152"/>
              <a:ext cx="2376264" cy="108012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EGI </a:t>
              </a:r>
              <a:r>
                <a:rPr lang="en-GB" sz="2400" smtClean="0">
                  <a:solidFill>
                    <a:schemeClr val="tx1"/>
                  </a:solidFill>
                </a:rPr>
                <a:t>&amp; local NGI</a:t>
              </a:r>
              <a:endParaRPr lang="en-GB" sz="2400" dirty="0" smtClean="0">
                <a:solidFill>
                  <a:schemeClr val="tx1"/>
                </a:solidFill>
              </a:endParaRPr>
            </a:p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66822" y="1844824"/>
              <a:ext cx="2664296" cy="223224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2000" smtClean="0">
                <a:solidFill>
                  <a:schemeClr val="tx1"/>
                </a:solidFill>
              </a:endParaRPr>
            </a:p>
          </p:txBody>
        </p:sp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2846" y="5341283"/>
              <a:ext cx="600623" cy="46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ounded Rectangle 24"/>
            <p:cNvSpPr/>
            <p:nvPr/>
          </p:nvSpPr>
          <p:spPr>
            <a:xfrm>
              <a:off x="1230918" y="3429000"/>
              <a:ext cx="576064" cy="28803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Service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5" idx="2"/>
            </p:cNvCxnSpPr>
            <p:nvPr/>
          </p:nvCxnSpPr>
          <p:spPr>
            <a:xfrm>
              <a:off x="1518950" y="3717032"/>
              <a:ext cx="0" cy="1008112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834366" y="2852936"/>
              <a:ext cx="576064" cy="28803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Service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34974" y="2780928"/>
              <a:ext cx="576064" cy="28803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Service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167022" y="3284984"/>
              <a:ext cx="576064" cy="28803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Service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1" idx="2"/>
            </p:cNvCxnSpPr>
            <p:nvPr/>
          </p:nvCxnSpPr>
          <p:spPr>
            <a:xfrm>
              <a:off x="1122398" y="3140968"/>
              <a:ext cx="0" cy="1584176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2"/>
            </p:cNvCxnSpPr>
            <p:nvPr/>
          </p:nvCxnSpPr>
          <p:spPr>
            <a:xfrm>
              <a:off x="2023006" y="3068960"/>
              <a:ext cx="0" cy="1656184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4" idx="2"/>
            </p:cNvCxnSpPr>
            <p:nvPr/>
          </p:nvCxnSpPr>
          <p:spPr>
            <a:xfrm>
              <a:off x="2455054" y="3573016"/>
              <a:ext cx="0" cy="1152128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-436745" y="4918443"/>
              <a:ext cx="932019" cy="891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i="1" dirty="0" smtClean="0"/>
                <a:t>Registry</a:t>
              </a:r>
            </a:p>
            <a:p>
              <a:pPr algn="r"/>
              <a:r>
                <a:rPr lang="en-GB" sz="1400" i="1" dirty="0" smtClean="0"/>
                <a:t>Accounting</a:t>
              </a:r>
            </a:p>
            <a:p>
              <a:pPr algn="r"/>
              <a:r>
                <a:rPr lang="en-GB" sz="1400" i="1" dirty="0" smtClean="0"/>
                <a:t>Monitoring</a:t>
              </a:r>
            </a:p>
            <a:p>
              <a:pPr algn="r"/>
              <a:r>
                <a:rPr lang="en-GB" sz="1400" i="1" dirty="0" err="1" smtClean="0"/>
                <a:t>Heldesk</a:t>
              </a:r>
              <a:endParaRPr lang="en-GB" sz="1400" i="1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26862" y="1918573"/>
              <a:ext cx="1944216" cy="661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smtClean="0"/>
                <a:t>Research institutes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815093" y="1772816"/>
              <a:ext cx="1197559" cy="4171742"/>
            </a:xfrm>
            <a:prstGeom prst="rect">
              <a:avLst/>
            </a:prstGeom>
            <a:gradFill>
              <a:gsLst>
                <a:gs pos="64999">
                  <a:schemeClr val="accent6">
                    <a:lumMod val="7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94637" y="1772816"/>
              <a:ext cx="1269566" cy="69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dirty="0" smtClean="0"/>
                <a:t>Domain-specific</a:t>
              </a:r>
              <a:br>
                <a:rPr lang="en-GB" sz="1400" i="1" dirty="0" smtClean="0"/>
              </a:br>
              <a:r>
                <a:rPr lang="en-GB" sz="1400" i="1" dirty="0" smtClean="0"/>
                <a:t>scientific</a:t>
              </a:r>
              <a:br>
                <a:rPr lang="en-GB" sz="1400" i="1" dirty="0" smtClean="0"/>
              </a:br>
              <a:r>
                <a:rPr lang="en-GB" sz="1400" i="1" dirty="0" smtClean="0"/>
                <a:t>services</a:t>
              </a:r>
              <a:endParaRPr lang="en-GB" sz="1400" i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73734" y="5388362"/>
              <a:ext cx="1077081" cy="488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dirty="0" smtClean="0"/>
                <a:t>Infrastructure</a:t>
              </a:r>
              <a:br>
                <a:rPr lang="en-GB" sz="1400" i="1" dirty="0" smtClean="0"/>
              </a:br>
              <a:r>
                <a:rPr lang="en-GB" sz="1400" i="1" dirty="0" smtClean="0"/>
                <a:t>services</a:t>
              </a:r>
              <a:endParaRPr lang="en-GB" sz="1400" i="1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37694" y="2780928"/>
              <a:ext cx="730250" cy="108012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smtClean="0">
                  <a:solidFill>
                    <a:schemeClr val="tx1"/>
                  </a:solidFill>
                </a:rPr>
                <a:t>Community portals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37694" y="3933056"/>
              <a:ext cx="730250" cy="10801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smtClean="0">
                  <a:solidFill>
                    <a:schemeClr val="tx1"/>
                  </a:solidFill>
                </a:rPr>
                <a:t>Operation portals</a:t>
              </a:r>
              <a:endParaRPr lang="en-GB" sz="1200">
                <a:solidFill>
                  <a:schemeClr val="tx1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42" y="1182154"/>
            <a:ext cx="5707418" cy="5415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1796" y="1146230"/>
            <a:ext cx="2823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Source: http://cmon.eudat.eu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553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edcloud-ma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9" r="5724" b="31712"/>
          <a:stretch/>
        </p:blipFill>
        <p:spPr>
          <a:xfrm>
            <a:off x="3707904" y="1302271"/>
            <a:ext cx="5297230" cy="4214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Federated Cloud </a:t>
            </a:r>
            <a:endParaRPr lang="en-GB" sz="32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467544" y="3501008"/>
            <a:ext cx="3181054" cy="576064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dirty="0" smtClean="0">
                <a:solidFill>
                  <a:srgbClr val="000000"/>
                </a:solidFill>
                <a:latin typeface="+mj-lt"/>
              </a:rPr>
              <a:t>Cloud hypervisors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67544" y="4437112"/>
            <a:ext cx="3181054" cy="10419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dirty="0" smtClean="0">
                <a:solidFill>
                  <a:srgbClr val="000000"/>
                </a:solidFill>
                <a:latin typeface="+mj-lt"/>
              </a:rPr>
              <a:t>Cloud resources </a:t>
            </a:r>
            <a:br>
              <a:rPr lang="en-GB" sz="2000" b="1" dirty="0" smtClean="0">
                <a:solidFill>
                  <a:srgbClr val="000000"/>
                </a:solidFill>
                <a:latin typeface="+mj-lt"/>
              </a:rPr>
            </a:b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private/public</a:t>
            </a:r>
            <a:br>
              <a:rPr lang="en-GB" sz="1600" b="1" dirty="0" smtClean="0">
                <a:solidFill>
                  <a:srgbClr val="000000"/>
                </a:solidFill>
                <a:latin typeface="+mj-lt"/>
              </a:rPr>
            </a:b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academic/commercial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67544" y="4077072"/>
            <a:ext cx="578373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118215" y="4077072"/>
            <a:ext cx="578373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768885" y="4077072"/>
            <a:ext cx="578373" cy="360040"/>
          </a:xfrm>
          <a:prstGeom prst="rect">
            <a:avLst/>
          </a:prstGeom>
          <a:solidFill>
            <a:srgbClr val="2453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67544" y="1268760"/>
            <a:ext cx="3174414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dirty="0" smtClean="0">
                <a:latin typeface="+mj-lt"/>
              </a:rPr>
              <a:t>Domain specific services in Virtual Machine Images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2419555" y="4077072"/>
            <a:ext cx="578373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070225" y="4077072"/>
            <a:ext cx="578373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67544" y="2852936"/>
            <a:ext cx="3181054" cy="36004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EGI </a:t>
            </a:r>
            <a:r>
              <a:rPr lang="en-GB" sz="2000" b="1" dirty="0" err="1" smtClean="0">
                <a:solidFill>
                  <a:schemeClr val="bg1"/>
                </a:solidFill>
                <a:latin typeface="+mj-lt"/>
              </a:rPr>
              <a:t>FedCloud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 interfaces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27584" y="321297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87624" y="321297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47664" y="321297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7704" y="321297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67744" y="321297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27784" y="321297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915816" y="321297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203848" y="321297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ular Callout 41"/>
          <p:cNvSpPr/>
          <p:nvPr/>
        </p:nvSpPr>
        <p:spPr>
          <a:xfrm>
            <a:off x="4211960" y="1124744"/>
            <a:ext cx="2952328" cy="2232248"/>
          </a:xfrm>
          <a:prstGeom prst="wedgeRectCallout">
            <a:avLst>
              <a:gd name="adj1" fmla="val -74520"/>
              <a:gd name="adj2" fmla="val 374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FF0000"/>
                </a:solidFill>
              </a:rPr>
              <a:t>Standards enable federation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OCCI: VM Image management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OVF: VM Image format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BDII: Information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X509: Authentication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APEL: Accounting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(CDMI: Cloud storage)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</a:rPr>
              <a:t>+ VM image Marketplace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>
            <a:stCxn id="35" idx="2"/>
            <a:endCxn id="53" idx="0"/>
          </p:cNvCxnSpPr>
          <p:nvPr/>
        </p:nvCxnSpPr>
        <p:spPr>
          <a:xfrm>
            <a:off x="2054751" y="2276872"/>
            <a:ext cx="3320" cy="576064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ular Callout 53"/>
          <p:cNvSpPr/>
          <p:nvPr/>
        </p:nvSpPr>
        <p:spPr>
          <a:xfrm>
            <a:off x="4211960" y="4437112"/>
            <a:ext cx="3744416" cy="1800200"/>
          </a:xfrm>
          <a:prstGeom prst="wedgeRectCallout">
            <a:avLst>
              <a:gd name="adj1" fmla="val -72014"/>
              <a:gd name="adj2" fmla="val -916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FF0000"/>
                </a:solidFill>
              </a:rPr>
              <a:t>Cloud hypervisor is a local choice. </a:t>
            </a:r>
            <a:r>
              <a:rPr lang="en-GB" dirty="0" err="1" smtClean="0">
                <a:solidFill>
                  <a:srgbClr val="FF0000"/>
                </a:solidFill>
              </a:rPr>
              <a:t>Eg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err="1" smtClean="0">
                <a:solidFill>
                  <a:schemeClr val="tx1"/>
                </a:solidFill>
              </a:rPr>
              <a:t>OpenStack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err="1" smtClean="0">
                <a:solidFill>
                  <a:schemeClr val="tx1"/>
                </a:solidFill>
              </a:rPr>
              <a:t>OpenNebula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err="1" smtClean="0">
                <a:solidFill>
                  <a:schemeClr val="tx1"/>
                </a:solidFill>
              </a:rPr>
              <a:t>EmotiveCloud</a:t>
            </a:r>
            <a:r>
              <a:rPr lang="en-GB" sz="1600" dirty="0" smtClean="0">
                <a:solidFill>
                  <a:schemeClr val="tx1"/>
                </a:solidFill>
              </a:rPr>
              <a:t> (Spain)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err="1" smtClean="0">
                <a:solidFill>
                  <a:schemeClr val="tx1"/>
                </a:solidFill>
              </a:rPr>
              <a:t>Okeanos</a:t>
            </a:r>
            <a:r>
              <a:rPr lang="en-GB" sz="1600" dirty="0" smtClean="0">
                <a:solidFill>
                  <a:schemeClr val="tx1"/>
                </a:solidFill>
              </a:rPr>
              <a:t> (</a:t>
            </a:r>
            <a:r>
              <a:rPr lang="en-GB" sz="1600" dirty="0" err="1" smtClean="0">
                <a:solidFill>
                  <a:schemeClr val="tx1"/>
                </a:solidFill>
              </a:rPr>
              <a:t>OpenStack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impl</a:t>
            </a:r>
            <a:r>
              <a:rPr lang="en-GB" sz="1600" dirty="0" smtClean="0">
                <a:solidFill>
                  <a:schemeClr val="tx1"/>
                </a:solidFill>
              </a:rPr>
              <a:t>. in GR)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err="1" smtClean="0">
                <a:solidFill>
                  <a:schemeClr val="tx1"/>
                </a:solidFill>
              </a:rPr>
              <a:t>WNoDeS</a:t>
            </a:r>
            <a:r>
              <a:rPr lang="en-GB" sz="1600" dirty="0" smtClean="0">
                <a:solidFill>
                  <a:schemeClr val="tx1"/>
                </a:solidFill>
              </a:rPr>
              <a:t> (Italy)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…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221" y="5733256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http://go.egi.eu/cloud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 bwMode="auto">
          <a:xfrm>
            <a:off x="131781" y="1484784"/>
            <a:ext cx="8832707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Community driven innovation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4392488" cy="4525963"/>
          </a:xfrm>
        </p:spPr>
        <p:txBody>
          <a:bodyPr/>
          <a:lstStyle/>
          <a:p>
            <a:pPr>
              <a:buNone/>
            </a:pPr>
            <a:r>
              <a:rPr lang="en-GB" sz="2000" dirty="0" smtClean="0"/>
              <a:t>Based on two pillars:</a:t>
            </a:r>
          </a:p>
          <a:p>
            <a:r>
              <a:rPr lang="en-GB" sz="2000" dirty="0" smtClean="0"/>
              <a:t>Virtual Team framework for</a:t>
            </a:r>
          </a:p>
          <a:p>
            <a:pPr lvl="1"/>
            <a:r>
              <a:rPr lang="en-GB" sz="1600" dirty="0" smtClean="0"/>
              <a:t>Short (&gt;12 month) </a:t>
            </a:r>
          </a:p>
          <a:p>
            <a:pPr lvl="1"/>
            <a:r>
              <a:rPr lang="en-GB" sz="1600" dirty="0" smtClean="0"/>
              <a:t>Distributed (&gt;2 countries)</a:t>
            </a:r>
          </a:p>
          <a:p>
            <a:pPr lvl="1"/>
            <a:r>
              <a:rPr lang="en-GB" sz="1600" dirty="0" smtClean="0"/>
              <a:t>Focused projects (stated goal, tasks) </a:t>
            </a:r>
          </a:p>
          <a:p>
            <a:r>
              <a:rPr lang="en-GB" sz="2000" dirty="0" smtClean="0"/>
              <a:t>Contact points in the NGIs</a:t>
            </a:r>
          </a:p>
          <a:p>
            <a:pPr lvl="1"/>
            <a:r>
              <a:rPr lang="en-GB" sz="1600" dirty="0" smtClean="0"/>
              <a:t>Support</a:t>
            </a:r>
          </a:p>
          <a:p>
            <a:pPr lvl="1"/>
            <a:r>
              <a:rPr lang="en-GB" sz="1600" dirty="0" smtClean="0"/>
              <a:t>Operations</a:t>
            </a:r>
            <a:endParaRPr lang="en-GB" sz="1600" dirty="0"/>
          </a:p>
          <a:p>
            <a:pPr marL="0" indent="0">
              <a:buNone/>
            </a:pPr>
            <a:r>
              <a:rPr lang="en-GB" sz="2000" dirty="0" smtClean="0"/>
              <a:t>Examples:</a:t>
            </a:r>
          </a:p>
          <a:p>
            <a:r>
              <a:rPr lang="en-GB" sz="2000" dirty="0" smtClean="0"/>
              <a:t>Technology study for CTA (gateway + SSO)</a:t>
            </a:r>
          </a:p>
          <a:p>
            <a:r>
              <a:rPr lang="en-GB" sz="2000" dirty="0" smtClean="0"/>
              <a:t>Support for genome analysis and protein folding</a:t>
            </a:r>
          </a:p>
          <a:p>
            <a:r>
              <a:rPr lang="en-US" sz="2000" dirty="0" smtClean="0"/>
              <a:t>VM Image Marketplace for ELIXIR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11275"/>
            <a:ext cx="4320480" cy="405808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27584" y="5847655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http://go.egi.eu/vts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03" y="1196752"/>
            <a:ext cx="4090037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15888"/>
            <a:ext cx="6840538" cy="865187"/>
          </a:xfrm>
        </p:spPr>
        <p:txBody>
          <a:bodyPr/>
          <a:lstStyle/>
          <a:p>
            <a:r>
              <a:rPr lang="en-GB" sz="3600" dirty="0" smtClean="0"/>
              <a:t>Conclusions: BBMRI-EGI collaboration opportunities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4525963"/>
          </a:xfrm>
        </p:spPr>
        <p:txBody>
          <a:bodyPr/>
          <a:lstStyle/>
          <a:p>
            <a:r>
              <a:rPr lang="en-GB" sz="2400" dirty="0" smtClean="0"/>
              <a:t>Service operation and discovery:</a:t>
            </a:r>
          </a:p>
          <a:p>
            <a:pPr lvl="1"/>
            <a:r>
              <a:rPr lang="en-GB" sz="2000" dirty="0" smtClean="0"/>
              <a:t>Service registry, monitoring, accounting for BBMRI/</a:t>
            </a:r>
            <a:r>
              <a:rPr lang="en-GB" sz="2000" dirty="0" err="1" smtClean="0"/>
              <a:t>CoBiBa</a:t>
            </a:r>
            <a:r>
              <a:rPr lang="en-GB" sz="2000" dirty="0" smtClean="0"/>
              <a:t>?</a:t>
            </a:r>
          </a:p>
          <a:p>
            <a:pPr>
              <a:tabLst>
                <a:tab pos="3852863" algn="l"/>
              </a:tabLst>
            </a:pPr>
            <a:r>
              <a:rPr lang="en-GB" sz="2400" dirty="0" smtClean="0"/>
              <a:t>Clouds:</a:t>
            </a:r>
          </a:p>
          <a:p>
            <a:pPr lvl="1"/>
            <a:r>
              <a:rPr lang="en-GB" sz="2000" dirty="0" smtClean="0"/>
              <a:t>Cloud deployment at BBMRI/</a:t>
            </a:r>
            <a:r>
              <a:rPr lang="en-GB" sz="2000" dirty="0" err="1" smtClean="0"/>
              <a:t>CoBiBa</a:t>
            </a:r>
            <a:r>
              <a:rPr lang="en-GB" sz="2000" dirty="0" smtClean="0"/>
              <a:t> centres?</a:t>
            </a:r>
          </a:p>
          <a:p>
            <a:pPr lvl="1"/>
            <a:r>
              <a:rPr lang="en-GB" sz="2000" dirty="0" err="1" smtClean="0"/>
              <a:t>BioBankCloud</a:t>
            </a:r>
            <a:r>
              <a:rPr lang="en-GB" sz="2000" dirty="0" smtClean="0"/>
              <a:t> </a:t>
            </a:r>
            <a:r>
              <a:rPr lang="en-GB" sz="2000" dirty="0" err="1" smtClean="0"/>
              <a:t>PaaS</a:t>
            </a:r>
            <a:r>
              <a:rPr lang="en-GB" sz="2000" dirty="0" smtClean="0"/>
              <a:t> integration with EGI </a:t>
            </a:r>
            <a:r>
              <a:rPr lang="en-GB" sz="2000" dirty="0" err="1" smtClean="0"/>
              <a:t>IaaS</a:t>
            </a:r>
            <a:r>
              <a:rPr lang="en-GB" sz="2000" dirty="0" smtClean="0"/>
              <a:t>?</a:t>
            </a:r>
          </a:p>
          <a:p>
            <a:pPr lvl="1"/>
            <a:r>
              <a:rPr lang="en-GB" sz="2000" dirty="0" err="1" smtClean="0"/>
              <a:t>Biobank</a:t>
            </a:r>
            <a:r>
              <a:rPr lang="en-GB" sz="2000" dirty="0" smtClean="0"/>
              <a:t> tools </a:t>
            </a:r>
            <a:r>
              <a:rPr lang="en-GB" sz="2000" dirty="0" smtClean="0">
                <a:sym typeface="Wingdings" panose="05000000000000000000" pitchFamily="2" charset="2"/>
              </a:rPr>
              <a:t></a:t>
            </a:r>
            <a:r>
              <a:rPr lang="en-GB" sz="2000" dirty="0" smtClean="0"/>
              <a:t> VM images, shared in EU Marketplace? (ELIXIR)</a:t>
            </a:r>
          </a:p>
          <a:p>
            <a:r>
              <a:rPr lang="en-GB" sz="2400" dirty="0" smtClean="0"/>
              <a:t>Innovation - Joint project(s):</a:t>
            </a:r>
            <a:endParaRPr lang="en-GB" sz="2400" dirty="0"/>
          </a:p>
          <a:p>
            <a:pPr lvl="1"/>
            <a:r>
              <a:rPr lang="en-GB" sz="2000" dirty="0" smtClean="0"/>
              <a:t>Connecting BBMRI nodes and NGIs </a:t>
            </a:r>
            <a:r>
              <a:rPr lang="en-GB" sz="2000" dirty="0"/>
              <a:t>- </a:t>
            </a:r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www.egi.eu/about/ngis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/>
              <a:t>Virtual Team </a:t>
            </a:r>
            <a:r>
              <a:rPr lang="en-GB" sz="2000" smtClean="0"/>
              <a:t>project with BBMRI nodes and the NGIs? </a:t>
            </a:r>
            <a:endParaRPr lang="en-GB" sz="2000" dirty="0"/>
          </a:p>
          <a:p>
            <a:pPr lvl="1"/>
            <a:r>
              <a:rPr lang="en-GB" sz="2000" dirty="0" smtClean="0"/>
              <a:t>EGI </a:t>
            </a:r>
            <a:r>
              <a:rPr lang="en-GB" sz="2000" dirty="0"/>
              <a:t>EINFRA-1 proposal: C</a:t>
            </a:r>
            <a:r>
              <a:rPr lang="en-GB" sz="2000" dirty="0" smtClean="0"/>
              <a:t>ompetence centre for BBMRI? </a:t>
            </a:r>
            <a:br>
              <a:rPr lang="en-GB" sz="2000" dirty="0" smtClean="0"/>
            </a:br>
            <a:r>
              <a:rPr lang="en-GB" sz="2000" dirty="0" smtClean="0"/>
              <a:t>(</a:t>
            </a:r>
            <a:r>
              <a:rPr lang="en-GB" sz="2000" dirty="0"/>
              <a:t>Further information - </a:t>
            </a:r>
            <a:r>
              <a:rPr lang="en-GB" sz="2000" dirty="0">
                <a:hlinkClick r:id="rId4"/>
              </a:rPr>
              <a:t>https://documents.egi.eu/document/2187</a:t>
            </a:r>
            <a:r>
              <a:rPr lang="en-GB" sz="2000" dirty="0" smtClean="0"/>
              <a:t>)</a:t>
            </a:r>
          </a:p>
          <a:p>
            <a:r>
              <a:rPr lang="en-GB" sz="2400" dirty="0" smtClean="0"/>
              <a:t>Next EGI event</a:t>
            </a:r>
          </a:p>
          <a:p>
            <a:pPr lvl="1"/>
            <a:r>
              <a:rPr lang="en-GB" sz="2000" dirty="0" smtClean="0"/>
              <a:t>Conference </a:t>
            </a:r>
            <a:r>
              <a:rPr lang="en-GB" sz="2000" dirty="0"/>
              <a:t>on Solutions and Challenges for Big Data </a:t>
            </a:r>
            <a:r>
              <a:rPr lang="en-GB" sz="2000" dirty="0" smtClean="0"/>
              <a:t>Processing, </a:t>
            </a:r>
            <a:r>
              <a:rPr lang="en-GB" sz="1800" dirty="0" smtClean="0"/>
              <a:t>Amsterdam, 23-26 September</a:t>
            </a:r>
            <a:endParaRPr lang="en-GB" sz="20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wa-presentation2">
  <a:themeElements>
    <a:clrScheme name="shiwa-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hiwa-presentati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wa-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sgri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S_white_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spDef>
    <a:lnDef>
      <a:spPr bwMode="auto">
        <a:noFill/>
        <a:ln w="50800" cap="flat" cmpd="sng" algn="ctr">
          <a:solidFill>
            <a:schemeClr val="tx2"/>
          </a:solidFill>
          <a:prstDash val="solid"/>
          <a:round/>
          <a:headEnd type="arrow"/>
          <a:tailEnd type="arrow"/>
        </a:ln>
        <a:effectLst/>
      </a:spPr>
      <a:bodyPr/>
      <a:lstStyle/>
    </a:lnDef>
  </a:objectDefaults>
  <a:extraClrSchemeLst>
    <a:extraClrScheme>
      <a:clrScheme name="SBS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S_white_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749</Words>
  <Application>Microsoft Office PowerPoint</Application>
  <PresentationFormat>On-screen Show (4:3)</PresentationFormat>
  <Paragraphs>163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EGI-InSPIRE 2</vt:lpstr>
      <vt:lpstr>shiwa-presentation2</vt:lpstr>
      <vt:lpstr>Office Theme</vt:lpstr>
      <vt:lpstr>mosgrid</vt:lpstr>
      <vt:lpstr>Custom Design</vt:lpstr>
      <vt:lpstr>Sustainable services from EGI to BBMRI IT</vt:lpstr>
      <vt:lpstr>European Grid Infrastructure</vt:lpstr>
      <vt:lpstr>Enabling e-infrastructures</vt:lpstr>
      <vt:lpstr>EGI Solutions Portfolio</vt:lpstr>
      <vt:lpstr>Federated operations</vt:lpstr>
      <vt:lpstr>Federated Cloud </vt:lpstr>
      <vt:lpstr>Community driven innovation</vt:lpstr>
      <vt:lpstr>Conclusions: BBMRI-EGI collaboration opportunities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 Sipos</cp:lastModifiedBy>
  <cp:revision>1195</cp:revision>
  <dcterms:created xsi:type="dcterms:W3CDTF">2010-09-03T12:01:03Z</dcterms:created>
  <dcterms:modified xsi:type="dcterms:W3CDTF">2014-06-04T07:21:38Z</dcterms:modified>
</cp:coreProperties>
</file>