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67" r:id="rId3"/>
  </p:sldMasterIdLst>
  <p:notesMasterIdLst>
    <p:notesMasterId r:id="rId15"/>
  </p:notesMasterIdLst>
  <p:sldIdLst>
    <p:sldId id="473" r:id="rId4"/>
    <p:sldId id="474" r:id="rId5"/>
    <p:sldId id="475" r:id="rId6"/>
    <p:sldId id="476" r:id="rId7"/>
    <p:sldId id="489" r:id="rId8"/>
    <p:sldId id="468" r:id="rId9"/>
    <p:sldId id="479" r:id="rId10"/>
    <p:sldId id="493" r:id="rId11"/>
    <p:sldId id="491" r:id="rId12"/>
    <p:sldId id="481" r:id="rId13"/>
    <p:sldId id="494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1" autoAdjust="0"/>
    <p:restoredTop sz="88870" autoAdjust="0"/>
  </p:normalViewPr>
  <p:slideViewPr>
    <p:cSldViewPr>
      <p:cViewPr>
        <p:scale>
          <a:sx n="87" d="100"/>
          <a:sy n="87" d="100"/>
        </p:scale>
        <p:origin x="-924" y="-192"/>
      </p:cViewPr>
      <p:guideLst>
        <p:guide orient="horz" pos="2160"/>
        <p:guide pos="22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DC7A8-AAC8-42A6-804A-BC1672A57661}" type="doc">
      <dgm:prSet loTypeId="urn:microsoft.com/office/officeart/2009/layout/CirclePictureHierarchy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C4BB10-984F-481E-9D34-B4E472410129}">
      <dgm:prSet phldrT="[Text]"/>
      <dgm:spPr/>
      <dgm:t>
        <a:bodyPr/>
        <a:lstStyle/>
        <a:p>
          <a:endParaRPr lang="en-US" dirty="0"/>
        </a:p>
      </dgm:t>
    </dgm:pt>
    <dgm:pt modelId="{8F45ED38-C89D-4AF0-AA06-B5EB0AB32F4D}" type="parTrans" cxnId="{1AD2AC3D-5348-47E1-AB7B-5D30A7E9EEAF}">
      <dgm:prSet/>
      <dgm:spPr/>
      <dgm:t>
        <a:bodyPr/>
        <a:lstStyle/>
        <a:p>
          <a:endParaRPr lang="en-US"/>
        </a:p>
      </dgm:t>
    </dgm:pt>
    <dgm:pt modelId="{18F83387-F664-4840-B972-748412B242D9}" type="sibTrans" cxnId="{1AD2AC3D-5348-47E1-AB7B-5D30A7E9EEAF}">
      <dgm:prSet/>
      <dgm:spPr/>
      <dgm:t>
        <a:bodyPr/>
        <a:lstStyle/>
        <a:p>
          <a:endParaRPr lang="en-US"/>
        </a:p>
      </dgm:t>
    </dgm:pt>
    <dgm:pt modelId="{B4B2226F-8F52-452C-AEB1-B0AB84F594FA}">
      <dgm:prSet phldrT="[Text]"/>
      <dgm:spPr/>
      <dgm:t>
        <a:bodyPr/>
        <a:lstStyle/>
        <a:p>
          <a:r>
            <a:rPr lang="en-US" dirty="0" smtClean="0"/>
            <a:t>Users</a:t>
          </a:r>
          <a:endParaRPr lang="en-US" dirty="0"/>
        </a:p>
      </dgm:t>
    </dgm:pt>
    <dgm:pt modelId="{8D1EA0D2-3DFC-4946-BA77-4BBF30093DC2}" type="parTrans" cxnId="{4D141118-9457-442A-A382-17EE671A1477}">
      <dgm:prSet/>
      <dgm:spPr/>
      <dgm:t>
        <a:bodyPr/>
        <a:lstStyle/>
        <a:p>
          <a:endParaRPr lang="en-US"/>
        </a:p>
      </dgm:t>
    </dgm:pt>
    <dgm:pt modelId="{80A3FA71-2A65-42C7-AEDA-2665FB6ACCDB}" type="sibTrans" cxnId="{4D141118-9457-442A-A382-17EE671A1477}">
      <dgm:prSet/>
      <dgm:spPr/>
      <dgm:t>
        <a:bodyPr/>
        <a:lstStyle/>
        <a:p>
          <a:endParaRPr lang="en-US"/>
        </a:p>
      </dgm:t>
    </dgm:pt>
    <dgm:pt modelId="{C0A8D11F-093D-4F70-9D5B-AF30CE8E59F4}">
      <dgm:prSet phldrT="[Text]"/>
      <dgm:spPr/>
      <dgm:t>
        <a:bodyPr/>
        <a:lstStyle/>
        <a:p>
          <a:r>
            <a:rPr lang="en-US" dirty="0" smtClean="0"/>
            <a:t>Developers</a:t>
          </a:r>
          <a:endParaRPr lang="en-US" dirty="0"/>
        </a:p>
      </dgm:t>
    </dgm:pt>
    <dgm:pt modelId="{88A336B2-900B-4EC7-A58E-A281BA8A3228}" type="parTrans" cxnId="{9983030B-9F7D-45DE-8F1B-4E60BB3FD349}">
      <dgm:prSet/>
      <dgm:spPr/>
      <dgm:t>
        <a:bodyPr/>
        <a:lstStyle/>
        <a:p>
          <a:endParaRPr lang="en-US"/>
        </a:p>
      </dgm:t>
    </dgm:pt>
    <dgm:pt modelId="{ACAA5D49-DF5D-4619-B10D-ABFAFF27D8F0}" type="sibTrans" cxnId="{9983030B-9F7D-45DE-8F1B-4E60BB3FD349}">
      <dgm:prSet/>
      <dgm:spPr/>
      <dgm:t>
        <a:bodyPr/>
        <a:lstStyle/>
        <a:p>
          <a:endParaRPr lang="en-US"/>
        </a:p>
      </dgm:t>
    </dgm:pt>
    <dgm:pt modelId="{0EA80CE5-6E6B-4FEE-94D4-6D153612DEC3}" type="pres">
      <dgm:prSet presAssocID="{D2ADC7A8-AAC8-42A6-804A-BC1672A576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CFAC6E2-3969-4FDE-A799-58EB9C3455BF}" type="pres">
      <dgm:prSet presAssocID="{D6C4BB10-984F-481E-9D34-B4E472410129}" presName="hierRoot1" presStyleCnt="0"/>
      <dgm:spPr/>
    </dgm:pt>
    <dgm:pt modelId="{A1BCB48C-6B3C-4F73-BEA8-51BDF69FF89E}" type="pres">
      <dgm:prSet presAssocID="{D6C4BB10-984F-481E-9D34-B4E472410129}" presName="composite" presStyleCnt="0"/>
      <dgm:spPr/>
    </dgm:pt>
    <dgm:pt modelId="{34C9A858-A33A-4C18-847A-355344B9FD12}" type="pres">
      <dgm:prSet presAssocID="{D6C4BB10-984F-481E-9D34-B4E472410129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F18F44C5-09EA-414A-86BF-EFADE6AA62A8}" type="pres">
      <dgm:prSet presAssocID="{D6C4BB10-984F-481E-9D34-B4E472410129}" presName="text" presStyleLbl="revTx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CA117E-BBD7-4153-8172-616BA839831A}" type="pres">
      <dgm:prSet presAssocID="{D6C4BB10-984F-481E-9D34-B4E472410129}" presName="hierChild2" presStyleCnt="0"/>
      <dgm:spPr/>
    </dgm:pt>
    <dgm:pt modelId="{8C7BFDE0-C189-45FD-AC61-8DEB1933F7D9}" type="pres">
      <dgm:prSet presAssocID="{8D1EA0D2-3DFC-4946-BA77-4BBF30093DC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3FB7502-F84E-4AA5-A604-4FEC24089EAD}" type="pres">
      <dgm:prSet presAssocID="{B4B2226F-8F52-452C-AEB1-B0AB84F594FA}" presName="hierRoot2" presStyleCnt="0"/>
      <dgm:spPr/>
    </dgm:pt>
    <dgm:pt modelId="{7D9B215B-4A33-4201-8037-B679909A05DA}" type="pres">
      <dgm:prSet presAssocID="{B4B2226F-8F52-452C-AEB1-B0AB84F594FA}" presName="composite2" presStyleCnt="0"/>
      <dgm:spPr/>
    </dgm:pt>
    <dgm:pt modelId="{86B3066F-EE62-4764-8FBB-49884337D546}" type="pres">
      <dgm:prSet presAssocID="{B4B2226F-8F52-452C-AEB1-B0AB84F594FA}" presName="image2" presStyleLbl="node2" presStyleIdx="0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2887805-2597-4D60-A848-77165839C156}" type="pres">
      <dgm:prSet presAssocID="{B4B2226F-8F52-452C-AEB1-B0AB84F594FA}" presName="text2" presStyleLbl="revTx" presStyleIdx="1" presStyleCnt="3" custLinFactY="13083" custLinFactNeighborX="-6670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8E7036-B4C1-4A34-915A-D475F03149A1}" type="pres">
      <dgm:prSet presAssocID="{B4B2226F-8F52-452C-AEB1-B0AB84F594FA}" presName="hierChild3" presStyleCnt="0"/>
      <dgm:spPr/>
    </dgm:pt>
    <dgm:pt modelId="{EE60FEBE-AC63-42ED-9E42-99DF07B5A062}" type="pres">
      <dgm:prSet presAssocID="{88A336B2-900B-4EC7-A58E-A281BA8A3228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18E240B-E06F-4E69-8902-3CE04AFBA58E}" type="pres">
      <dgm:prSet presAssocID="{C0A8D11F-093D-4F70-9D5B-AF30CE8E59F4}" presName="hierRoot2" presStyleCnt="0"/>
      <dgm:spPr/>
    </dgm:pt>
    <dgm:pt modelId="{4D48451C-C6EC-4AFD-91B3-386EC60C2D37}" type="pres">
      <dgm:prSet presAssocID="{C0A8D11F-093D-4F70-9D5B-AF30CE8E59F4}" presName="composite2" presStyleCnt="0"/>
      <dgm:spPr/>
    </dgm:pt>
    <dgm:pt modelId="{5EB69649-B789-4BDD-997E-4500BDEBAA1A}" type="pres">
      <dgm:prSet presAssocID="{C0A8D11F-093D-4F70-9D5B-AF30CE8E59F4}" presName="image2" presStyleLbl="node2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FC2224E-88F3-4C00-A863-5B511416AF22}" type="pres">
      <dgm:prSet presAssocID="{C0A8D11F-093D-4F70-9D5B-AF30CE8E59F4}" presName="text2" presStyleLbl="revTx" presStyleIdx="2" presStyleCnt="3" custLinFactY="33676" custLinFactNeighborX="-8529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325F44-8B2F-44F4-A980-631F0E8C463D}" type="pres">
      <dgm:prSet presAssocID="{C0A8D11F-093D-4F70-9D5B-AF30CE8E59F4}" presName="hierChild3" presStyleCnt="0"/>
      <dgm:spPr/>
    </dgm:pt>
  </dgm:ptLst>
  <dgm:cxnLst>
    <dgm:cxn modelId="{EDD55D73-E41A-4B40-9208-0D6D6F8D6899}" type="presOf" srcId="{C0A8D11F-093D-4F70-9D5B-AF30CE8E59F4}" destId="{0FC2224E-88F3-4C00-A863-5B511416AF22}" srcOrd="0" destOrd="0" presId="urn:microsoft.com/office/officeart/2009/layout/CirclePictureHierarchy"/>
    <dgm:cxn modelId="{C05E0564-B820-4723-9DDD-BF574A9FD88A}" type="presOf" srcId="{D2ADC7A8-AAC8-42A6-804A-BC1672A57661}" destId="{0EA80CE5-6E6B-4FEE-94D4-6D153612DEC3}" srcOrd="0" destOrd="0" presId="urn:microsoft.com/office/officeart/2009/layout/CirclePictureHierarchy"/>
    <dgm:cxn modelId="{1AD2AC3D-5348-47E1-AB7B-5D30A7E9EEAF}" srcId="{D2ADC7A8-AAC8-42A6-804A-BC1672A57661}" destId="{D6C4BB10-984F-481E-9D34-B4E472410129}" srcOrd="0" destOrd="0" parTransId="{8F45ED38-C89D-4AF0-AA06-B5EB0AB32F4D}" sibTransId="{18F83387-F664-4840-B972-748412B242D9}"/>
    <dgm:cxn modelId="{88E10527-D0D1-4255-8740-5A62EDA26C10}" type="presOf" srcId="{88A336B2-900B-4EC7-A58E-A281BA8A3228}" destId="{EE60FEBE-AC63-42ED-9E42-99DF07B5A062}" srcOrd="0" destOrd="0" presId="urn:microsoft.com/office/officeart/2009/layout/CirclePictureHierarchy"/>
    <dgm:cxn modelId="{4D141118-9457-442A-A382-17EE671A1477}" srcId="{D6C4BB10-984F-481E-9D34-B4E472410129}" destId="{B4B2226F-8F52-452C-AEB1-B0AB84F594FA}" srcOrd="0" destOrd="0" parTransId="{8D1EA0D2-3DFC-4946-BA77-4BBF30093DC2}" sibTransId="{80A3FA71-2A65-42C7-AEDA-2665FB6ACCDB}"/>
    <dgm:cxn modelId="{1E2B24A3-89DF-4FB7-AE16-C6E1E601BEBC}" type="presOf" srcId="{8D1EA0D2-3DFC-4946-BA77-4BBF30093DC2}" destId="{8C7BFDE0-C189-45FD-AC61-8DEB1933F7D9}" srcOrd="0" destOrd="0" presId="urn:microsoft.com/office/officeart/2009/layout/CirclePictureHierarchy"/>
    <dgm:cxn modelId="{CF799629-A9F4-4033-AD87-44A20A7E58EC}" type="presOf" srcId="{B4B2226F-8F52-452C-AEB1-B0AB84F594FA}" destId="{E2887805-2597-4D60-A848-77165839C156}" srcOrd="0" destOrd="0" presId="urn:microsoft.com/office/officeart/2009/layout/CirclePictureHierarchy"/>
    <dgm:cxn modelId="{9983030B-9F7D-45DE-8F1B-4E60BB3FD349}" srcId="{D6C4BB10-984F-481E-9D34-B4E472410129}" destId="{C0A8D11F-093D-4F70-9D5B-AF30CE8E59F4}" srcOrd="1" destOrd="0" parTransId="{88A336B2-900B-4EC7-A58E-A281BA8A3228}" sibTransId="{ACAA5D49-DF5D-4619-B10D-ABFAFF27D8F0}"/>
    <dgm:cxn modelId="{08E49FC2-ED74-4B34-9F33-07A2740F866C}" type="presOf" srcId="{D6C4BB10-984F-481E-9D34-B4E472410129}" destId="{F18F44C5-09EA-414A-86BF-EFADE6AA62A8}" srcOrd="0" destOrd="0" presId="urn:microsoft.com/office/officeart/2009/layout/CirclePictureHierarchy"/>
    <dgm:cxn modelId="{2F873A76-41D5-4686-B06E-4D58F247C221}" type="presParOf" srcId="{0EA80CE5-6E6B-4FEE-94D4-6D153612DEC3}" destId="{BCFAC6E2-3969-4FDE-A799-58EB9C3455BF}" srcOrd="0" destOrd="0" presId="urn:microsoft.com/office/officeart/2009/layout/CirclePictureHierarchy"/>
    <dgm:cxn modelId="{3DC3BD6E-C6D2-416C-A309-CFD985608C2E}" type="presParOf" srcId="{BCFAC6E2-3969-4FDE-A799-58EB9C3455BF}" destId="{A1BCB48C-6B3C-4F73-BEA8-51BDF69FF89E}" srcOrd="0" destOrd="0" presId="urn:microsoft.com/office/officeart/2009/layout/CirclePictureHierarchy"/>
    <dgm:cxn modelId="{CD97E1F2-A09B-4490-8692-F2658A0DE4EF}" type="presParOf" srcId="{A1BCB48C-6B3C-4F73-BEA8-51BDF69FF89E}" destId="{34C9A858-A33A-4C18-847A-355344B9FD12}" srcOrd="0" destOrd="0" presId="urn:microsoft.com/office/officeart/2009/layout/CirclePictureHierarchy"/>
    <dgm:cxn modelId="{50BEF9CD-7F49-406E-9C8B-2DA7B6ED66CF}" type="presParOf" srcId="{A1BCB48C-6B3C-4F73-BEA8-51BDF69FF89E}" destId="{F18F44C5-09EA-414A-86BF-EFADE6AA62A8}" srcOrd="1" destOrd="0" presId="urn:microsoft.com/office/officeart/2009/layout/CirclePictureHierarchy"/>
    <dgm:cxn modelId="{D7E365FC-5290-42B1-80CE-7A6654EC015C}" type="presParOf" srcId="{BCFAC6E2-3969-4FDE-A799-58EB9C3455BF}" destId="{C9CA117E-BBD7-4153-8172-616BA839831A}" srcOrd="1" destOrd="0" presId="urn:microsoft.com/office/officeart/2009/layout/CirclePictureHierarchy"/>
    <dgm:cxn modelId="{46AAADE6-C8B0-4793-A27F-0D005A2562D9}" type="presParOf" srcId="{C9CA117E-BBD7-4153-8172-616BA839831A}" destId="{8C7BFDE0-C189-45FD-AC61-8DEB1933F7D9}" srcOrd="0" destOrd="0" presId="urn:microsoft.com/office/officeart/2009/layout/CirclePictureHierarchy"/>
    <dgm:cxn modelId="{6BDCCB90-9848-4C5D-808E-B5DBAA7A34F1}" type="presParOf" srcId="{C9CA117E-BBD7-4153-8172-616BA839831A}" destId="{23FB7502-F84E-4AA5-A604-4FEC24089EAD}" srcOrd="1" destOrd="0" presId="urn:microsoft.com/office/officeart/2009/layout/CirclePictureHierarchy"/>
    <dgm:cxn modelId="{8D4951A4-8C7D-496A-9564-4551DA076DFF}" type="presParOf" srcId="{23FB7502-F84E-4AA5-A604-4FEC24089EAD}" destId="{7D9B215B-4A33-4201-8037-B679909A05DA}" srcOrd="0" destOrd="0" presId="urn:microsoft.com/office/officeart/2009/layout/CirclePictureHierarchy"/>
    <dgm:cxn modelId="{041BBBD3-722C-486E-86BD-178EE28BC4AD}" type="presParOf" srcId="{7D9B215B-4A33-4201-8037-B679909A05DA}" destId="{86B3066F-EE62-4764-8FBB-49884337D546}" srcOrd="0" destOrd="0" presId="urn:microsoft.com/office/officeart/2009/layout/CirclePictureHierarchy"/>
    <dgm:cxn modelId="{66287BF4-363D-433F-9B5C-905D32F1364C}" type="presParOf" srcId="{7D9B215B-4A33-4201-8037-B679909A05DA}" destId="{E2887805-2597-4D60-A848-77165839C156}" srcOrd="1" destOrd="0" presId="urn:microsoft.com/office/officeart/2009/layout/CirclePictureHierarchy"/>
    <dgm:cxn modelId="{61D4414E-4E4E-467C-B762-0BD65987BDC3}" type="presParOf" srcId="{23FB7502-F84E-4AA5-A604-4FEC24089EAD}" destId="{118E7036-B4C1-4A34-915A-D475F03149A1}" srcOrd="1" destOrd="0" presId="urn:microsoft.com/office/officeart/2009/layout/CirclePictureHierarchy"/>
    <dgm:cxn modelId="{8D9EBFA2-8820-465E-BDD1-ED457970A8FF}" type="presParOf" srcId="{C9CA117E-BBD7-4153-8172-616BA839831A}" destId="{EE60FEBE-AC63-42ED-9E42-99DF07B5A062}" srcOrd="2" destOrd="0" presId="urn:microsoft.com/office/officeart/2009/layout/CirclePictureHierarchy"/>
    <dgm:cxn modelId="{2F611E43-4FCA-4084-8C6A-91CDE65B98D1}" type="presParOf" srcId="{C9CA117E-BBD7-4153-8172-616BA839831A}" destId="{818E240B-E06F-4E69-8902-3CE04AFBA58E}" srcOrd="3" destOrd="0" presId="urn:microsoft.com/office/officeart/2009/layout/CirclePictureHierarchy"/>
    <dgm:cxn modelId="{FC28DA33-654F-428A-A37B-D376FAA7B19E}" type="presParOf" srcId="{818E240B-E06F-4E69-8902-3CE04AFBA58E}" destId="{4D48451C-C6EC-4AFD-91B3-386EC60C2D37}" srcOrd="0" destOrd="0" presId="urn:microsoft.com/office/officeart/2009/layout/CirclePictureHierarchy"/>
    <dgm:cxn modelId="{B49C321E-32E8-4543-B3A7-41A737D824C9}" type="presParOf" srcId="{4D48451C-C6EC-4AFD-91B3-386EC60C2D37}" destId="{5EB69649-B789-4BDD-997E-4500BDEBAA1A}" srcOrd="0" destOrd="0" presId="urn:microsoft.com/office/officeart/2009/layout/CirclePictureHierarchy"/>
    <dgm:cxn modelId="{8EA4822B-1B91-4F01-9053-B3713BDF2165}" type="presParOf" srcId="{4D48451C-C6EC-4AFD-91B3-386EC60C2D37}" destId="{0FC2224E-88F3-4C00-A863-5B511416AF22}" srcOrd="1" destOrd="0" presId="urn:microsoft.com/office/officeart/2009/layout/CirclePictureHierarchy"/>
    <dgm:cxn modelId="{D66C2F19-A35A-4C09-9FA5-BC50B918BE89}" type="presParOf" srcId="{818E240B-E06F-4E69-8902-3CE04AFBA58E}" destId="{B4325F44-8B2F-44F4-A980-631F0E8C463D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8FEDB4-FFCE-7E46-A76A-65C8445BFDFF}" type="doc">
      <dgm:prSet loTypeId="urn:microsoft.com/office/officeart/2008/layout/CircularPictureCallout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2BAFD-C5F0-9E48-AE69-79BAD9776BC2}">
      <dgm:prSet phldrT="[Text]" phldr="1"/>
      <dgm:spPr/>
      <dgm:t>
        <a:bodyPr/>
        <a:lstStyle/>
        <a:p>
          <a:endParaRPr lang="en-US" dirty="0"/>
        </a:p>
      </dgm:t>
    </dgm:pt>
    <dgm:pt modelId="{A9E0787A-7D67-014F-883B-FD3EFFB5D053}" type="sibTrans" cxnId="{D7B90B0D-02AC-4041-9EDD-5F78919C790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4979A96-88A4-9043-AD6A-BF9DEE92B9C4}" type="parTrans" cxnId="{D7B90B0D-02AC-4041-9EDD-5F78919C790F}">
      <dgm:prSet/>
      <dgm:spPr/>
      <dgm:t>
        <a:bodyPr/>
        <a:lstStyle/>
        <a:p>
          <a:endParaRPr lang="en-US"/>
        </a:p>
      </dgm:t>
    </dgm:pt>
    <dgm:pt modelId="{540180E6-2CE4-7245-BD69-A1B485E352D3}" type="pres">
      <dgm:prSet presAssocID="{1A8FEDB4-FFCE-7E46-A76A-65C8445BFD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4DD846E-29C7-214C-A3C2-24161DD8A799}" type="pres">
      <dgm:prSet presAssocID="{1A8FEDB4-FFCE-7E46-A76A-65C8445BFDFF}" presName="Name1" presStyleCnt="0"/>
      <dgm:spPr/>
    </dgm:pt>
    <dgm:pt modelId="{34536611-B9AC-A046-948A-FEE117B5991B}" type="pres">
      <dgm:prSet presAssocID="{A9E0787A-7D67-014F-883B-FD3EFFB5D053}" presName="picture_1" presStyleCnt="0"/>
      <dgm:spPr/>
    </dgm:pt>
    <dgm:pt modelId="{B6AD4CAF-517A-A244-AE69-5049E5C4DC48}" type="pres">
      <dgm:prSet presAssocID="{A9E0787A-7D67-014F-883B-FD3EFFB5D053}" presName="pictureRepeatNode" presStyleLbl="alignImgPlace1" presStyleIdx="0" presStyleCnt="1" custLinFactNeighborX="23154" custLinFactNeighborY="-2273"/>
      <dgm:spPr/>
      <dgm:t>
        <a:bodyPr/>
        <a:lstStyle/>
        <a:p>
          <a:endParaRPr lang="en-US"/>
        </a:p>
      </dgm:t>
    </dgm:pt>
    <dgm:pt modelId="{A8BC88BA-5A30-9A41-B99D-B14DD854D1D9}" type="pres">
      <dgm:prSet presAssocID="{49B2BAFD-C5F0-9E48-AE69-79BAD9776BC2}" presName="text_1" presStyleLbl="node1" presStyleIdx="0" presStyleCnt="0" custScaleX="11608" custLinFactNeighborX="8181" custLinFactNeighborY="23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0AD989-8584-4814-91E1-DC4D882667E7}" type="presOf" srcId="{1A8FEDB4-FFCE-7E46-A76A-65C8445BFDFF}" destId="{540180E6-2CE4-7245-BD69-A1B485E352D3}" srcOrd="0" destOrd="0" presId="urn:microsoft.com/office/officeart/2008/layout/CircularPictureCallout"/>
    <dgm:cxn modelId="{D82D5937-F338-4534-8115-A769D0909387}" type="presOf" srcId="{A9E0787A-7D67-014F-883B-FD3EFFB5D053}" destId="{B6AD4CAF-517A-A244-AE69-5049E5C4DC48}" srcOrd="0" destOrd="0" presId="urn:microsoft.com/office/officeart/2008/layout/CircularPictureCallout"/>
    <dgm:cxn modelId="{05C041CA-0DBD-4FAB-94D2-FC2E024F9015}" type="presOf" srcId="{49B2BAFD-C5F0-9E48-AE69-79BAD9776BC2}" destId="{A8BC88BA-5A30-9A41-B99D-B14DD854D1D9}" srcOrd="0" destOrd="0" presId="urn:microsoft.com/office/officeart/2008/layout/CircularPictureCallout"/>
    <dgm:cxn modelId="{D7B90B0D-02AC-4041-9EDD-5F78919C790F}" srcId="{1A8FEDB4-FFCE-7E46-A76A-65C8445BFDFF}" destId="{49B2BAFD-C5F0-9E48-AE69-79BAD9776BC2}" srcOrd="0" destOrd="0" parTransId="{44979A96-88A4-9043-AD6A-BF9DEE92B9C4}" sibTransId="{A9E0787A-7D67-014F-883B-FD3EFFB5D053}"/>
    <dgm:cxn modelId="{C3EBA89A-F6E9-432F-AECB-AA401BC3A1BD}" type="presParOf" srcId="{540180E6-2CE4-7245-BD69-A1B485E352D3}" destId="{C4DD846E-29C7-214C-A3C2-24161DD8A799}" srcOrd="0" destOrd="0" presId="urn:microsoft.com/office/officeart/2008/layout/CircularPictureCallout"/>
    <dgm:cxn modelId="{EAA798AD-DAE5-486A-8248-0F57B7C2702F}" type="presParOf" srcId="{C4DD846E-29C7-214C-A3C2-24161DD8A799}" destId="{34536611-B9AC-A046-948A-FEE117B5991B}" srcOrd="0" destOrd="0" presId="urn:microsoft.com/office/officeart/2008/layout/CircularPictureCallout"/>
    <dgm:cxn modelId="{3A43D7DC-3684-47A1-BB35-30C44DA1831E}" type="presParOf" srcId="{34536611-B9AC-A046-948A-FEE117B5991B}" destId="{B6AD4CAF-517A-A244-AE69-5049E5C4DC48}" srcOrd="0" destOrd="0" presId="urn:microsoft.com/office/officeart/2008/layout/CircularPictureCallout"/>
    <dgm:cxn modelId="{FD643F2C-865C-4B12-9AB9-9C50006DE247}" type="presParOf" srcId="{C4DD846E-29C7-214C-A3C2-24161DD8A799}" destId="{A8BC88BA-5A30-9A41-B99D-B14DD854D1D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8FEDB4-FFCE-7E46-A76A-65C8445BFDFF}" type="doc">
      <dgm:prSet loTypeId="urn:microsoft.com/office/officeart/2008/layout/CircularPictureCallout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2BAFD-C5F0-9E48-AE69-79BAD9776BC2}">
      <dgm:prSet phldrT="[Text]" phldr="1"/>
      <dgm:spPr/>
      <dgm:t>
        <a:bodyPr/>
        <a:lstStyle/>
        <a:p>
          <a:endParaRPr lang="en-US" dirty="0"/>
        </a:p>
      </dgm:t>
    </dgm:pt>
    <dgm:pt modelId="{A9E0787A-7D67-014F-883B-FD3EFFB5D053}" type="sibTrans" cxnId="{D7B90B0D-02AC-4041-9EDD-5F78919C790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4979A96-88A4-9043-AD6A-BF9DEE92B9C4}" type="parTrans" cxnId="{D7B90B0D-02AC-4041-9EDD-5F78919C790F}">
      <dgm:prSet/>
      <dgm:spPr/>
      <dgm:t>
        <a:bodyPr/>
        <a:lstStyle/>
        <a:p>
          <a:endParaRPr lang="en-US"/>
        </a:p>
      </dgm:t>
    </dgm:pt>
    <dgm:pt modelId="{540180E6-2CE4-7245-BD69-A1B485E352D3}" type="pres">
      <dgm:prSet presAssocID="{1A8FEDB4-FFCE-7E46-A76A-65C8445BFD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4DD846E-29C7-214C-A3C2-24161DD8A799}" type="pres">
      <dgm:prSet presAssocID="{1A8FEDB4-FFCE-7E46-A76A-65C8445BFDFF}" presName="Name1" presStyleCnt="0"/>
      <dgm:spPr/>
    </dgm:pt>
    <dgm:pt modelId="{34536611-B9AC-A046-948A-FEE117B5991B}" type="pres">
      <dgm:prSet presAssocID="{A9E0787A-7D67-014F-883B-FD3EFFB5D053}" presName="picture_1" presStyleCnt="0"/>
      <dgm:spPr/>
    </dgm:pt>
    <dgm:pt modelId="{B6AD4CAF-517A-A244-AE69-5049E5C4DC48}" type="pres">
      <dgm:prSet presAssocID="{A9E0787A-7D67-014F-883B-FD3EFFB5D053}" presName="pictureRepeatNode" presStyleLbl="alignImgPlace1" presStyleIdx="0" presStyleCnt="1" custLinFactNeighborY="-3566"/>
      <dgm:spPr/>
      <dgm:t>
        <a:bodyPr/>
        <a:lstStyle/>
        <a:p>
          <a:endParaRPr lang="en-US"/>
        </a:p>
      </dgm:t>
    </dgm:pt>
    <dgm:pt modelId="{A8BC88BA-5A30-9A41-B99D-B14DD854D1D9}" type="pres">
      <dgm:prSet presAssocID="{49B2BAFD-C5F0-9E48-AE69-79BAD9776BC2}" presName="text_1" presStyleLbl="node1" presStyleIdx="0" presStyleCnt="0" custScaleX="11608" custLinFactNeighborX="8181" custLinFactNeighborY="23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B90B0D-02AC-4041-9EDD-5F78919C790F}" srcId="{1A8FEDB4-FFCE-7E46-A76A-65C8445BFDFF}" destId="{49B2BAFD-C5F0-9E48-AE69-79BAD9776BC2}" srcOrd="0" destOrd="0" parTransId="{44979A96-88A4-9043-AD6A-BF9DEE92B9C4}" sibTransId="{A9E0787A-7D67-014F-883B-FD3EFFB5D053}"/>
    <dgm:cxn modelId="{A7683AD9-DE6F-40FC-885D-284965601283}" type="presOf" srcId="{49B2BAFD-C5F0-9E48-AE69-79BAD9776BC2}" destId="{A8BC88BA-5A30-9A41-B99D-B14DD854D1D9}" srcOrd="0" destOrd="0" presId="urn:microsoft.com/office/officeart/2008/layout/CircularPictureCallout"/>
    <dgm:cxn modelId="{39C60F51-117F-4088-818E-6A11C6F9E5CB}" type="presOf" srcId="{A9E0787A-7D67-014F-883B-FD3EFFB5D053}" destId="{B6AD4CAF-517A-A244-AE69-5049E5C4DC48}" srcOrd="0" destOrd="0" presId="urn:microsoft.com/office/officeart/2008/layout/CircularPictureCallout"/>
    <dgm:cxn modelId="{C0643DA8-0E1C-405D-ABD7-CBCA47B8AC85}" type="presOf" srcId="{1A8FEDB4-FFCE-7E46-A76A-65C8445BFDFF}" destId="{540180E6-2CE4-7245-BD69-A1B485E352D3}" srcOrd="0" destOrd="0" presId="urn:microsoft.com/office/officeart/2008/layout/CircularPictureCallout"/>
    <dgm:cxn modelId="{46248F54-2DD7-4F25-9CD7-3DBB08692986}" type="presParOf" srcId="{540180E6-2CE4-7245-BD69-A1B485E352D3}" destId="{C4DD846E-29C7-214C-A3C2-24161DD8A799}" srcOrd="0" destOrd="0" presId="urn:microsoft.com/office/officeart/2008/layout/CircularPictureCallout"/>
    <dgm:cxn modelId="{31975812-BA19-4F67-A057-E2677E5076DF}" type="presParOf" srcId="{C4DD846E-29C7-214C-A3C2-24161DD8A799}" destId="{34536611-B9AC-A046-948A-FEE117B5991B}" srcOrd="0" destOrd="0" presId="urn:microsoft.com/office/officeart/2008/layout/CircularPictureCallout"/>
    <dgm:cxn modelId="{84BEFA86-0112-46F4-8188-DBD74B1D9E3B}" type="presParOf" srcId="{34536611-B9AC-A046-948A-FEE117B5991B}" destId="{B6AD4CAF-517A-A244-AE69-5049E5C4DC48}" srcOrd="0" destOrd="0" presId="urn:microsoft.com/office/officeart/2008/layout/CircularPictureCallout"/>
    <dgm:cxn modelId="{36E8979C-8F84-48B2-8C08-9ECD00A80A02}" type="presParOf" srcId="{C4DD846E-29C7-214C-A3C2-24161DD8A799}" destId="{A8BC88BA-5A30-9A41-B99D-B14DD854D1D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8FEDB4-FFCE-7E46-A76A-65C8445BFDFF}" type="doc">
      <dgm:prSet loTypeId="urn:microsoft.com/office/officeart/2008/layout/CircularPictureCallout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2BAFD-C5F0-9E48-AE69-79BAD9776BC2}">
      <dgm:prSet phldrT="[Text]" phldr="1"/>
      <dgm:spPr/>
      <dgm:t>
        <a:bodyPr/>
        <a:lstStyle/>
        <a:p>
          <a:endParaRPr lang="en-US" dirty="0"/>
        </a:p>
      </dgm:t>
    </dgm:pt>
    <dgm:pt modelId="{A9E0787A-7D67-014F-883B-FD3EFFB5D053}" type="sibTrans" cxnId="{D7B90B0D-02AC-4041-9EDD-5F78919C790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4979A96-88A4-9043-AD6A-BF9DEE92B9C4}" type="parTrans" cxnId="{D7B90B0D-02AC-4041-9EDD-5F78919C790F}">
      <dgm:prSet/>
      <dgm:spPr/>
      <dgm:t>
        <a:bodyPr/>
        <a:lstStyle/>
        <a:p>
          <a:endParaRPr lang="en-US"/>
        </a:p>
      </dgm:t>
    </dgm:pt>
    <dgm:pt modelId="{540180E6-2CE4-7245-BD69-A1B485E352D3}" type="pres">
      <dgm:prSet presAssocID="{1A8FEDB4-FFCE-7E46-A76A-65C8445BFD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4DD846E-29C7-214C-A3C2-24161DD8A799}" type="pres">
      <dgm:prSet presAssocID="{1A8FEDB4-FFCE-7E46-A76A-65C8445BFDFF}" presName="Name1" presStyleCnt="0"/>
      <dgm:spPr/>
    </dgm:pt>
    <dgm:pt modelId="{34536611-B9AC-A046-948A-FEE117B5991B}" type="pres">
      <dgm:prSet presAssocID="{A9E0787A-7D67-014F-883B-FD3EFFB5D053}" presName="picture_1" presStyleCnt="0"/>
      <dgm:spPr/>
    </dgm:pt>
    <dgm:pt modelId="{B6AD4CAF-517A-A244-AE69-5049E5C4DC48}" type="pres">
      <dgm:prSet presAssocID="{A9E0787A-7D67-014F-883B-FD3EFFB5D053}" presName="pictureRepeatNode" presStyleLbl="alignImgPlace1" presStyleIdx="0" presStyleCnt="1" custLinFactNeighborY="-3566"/>
      <dgm:spPr/>
      <dgm:t>
        <a:bodyPr/>
        <a:lstStyle/>
        <a:p>
          <a:endParaRPr lang="en-US"/>
        </a:p>
      </dgm:t>
    </dgm:pt>
    <dgm:pt modelId="{A8BC88BA-5A30-9A41-B99D-B14DD854D1D9}" type="pres">
      <dgm:prSet presAssocID="{49B2BAFD-C5F0-9E48-AE69-79BAD9776BC2}" presName="text_1" presStyleLbl="node1" presStyleIdx="0" presStyleCnt="0" custScaleX="11608" custLinFactNeighborX="8181" custLinFactNeighborY="23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CC4155-C610-42F0-AEC1-0EF702DF7C09}" type="presOf" srcId="{A9E0787A-7D67-014F-883B-FD3EFFB5D053}" destId="{B6AD4CAF-517A-A244-AE69-5049E5C4DC48}" srcOrd="0" destOrd="0" presId="urn:microsoft.com/office/officeart/2008/layout/CircularPictureCallout"/>
    <dgm:cxn modelId="{9D8836A9-A1EF-4AB1-9716-ADE898E7A9AB}" type="presOf" srcId="{1A8FEDB4-FFCE-7E46-A76A-65C8445BFDFF}" destId="{540180E6-2CE4-7245-BD69-A1B485E352D3}" srcOrd="0" destOrd="0" presId="urn:microsoft.com/office/officeart/2008/layout/CircularPictureCallout"/>
    <dgm:cxn modelId="{E8C3A2B0-B308-43D7-B311-55C9B62C0582}" type="presOf" srcId="{49B2BAFD-C5F0-9E48-AE69-79BAD9776BC2}" destId="{A8BC88BA-5A30-9A41-B99D-B14DD854D1D9}" srcOrd="0" destOrd="0" presId="urn:microsoft.com/office/officeart/2008/layout/CircularPictureCallout"/>
    <dgm:cxn modelId="{D7B90B0D-02AC-4041-9EDD-5F78919C790F}" srcId="{1A8FEDB4-FFCE-7E46-A76A-65C8445BFDFF}" destId="{49B2BAFD-C5F0-9E48-AE69-79BAD9776BC2}" srcOrd="0" destOrd="0" parTransId="{44979A96-88A4-9043-AD6A-BF9DEE92B9C4}" sibTransId="{A9E0787A-7D67-014F-883B-FD3EFFB5D053}"/>
    <dgm:cxn modelId="{7837FA0A-DA41-4CCA-9E64-38A12F6B9634}" type="presParOf" srcId="{540180E6-2CE4-7245-BD69-A1B485E352D3}" destId="{C4DD846E-29C7-214C-A3C2-24161DD8A799}" srcOrd="0" destOrd="0" presId="urn:microsoft.com/office/officeart/2008/layout/CircularPictureCallout"/>
    <dgm:cxn modelId="{A5B52F9B-80A3-499B-AB80-D526D60EB0FC}" type="presParOf" srcId="{C4DD846E-29C7-214C-A3C2-24161DD8A799}" destId="{34536611-B9AC-A046-948A-FEE117B5991B}" srcOrd="0" destOrd="0" presId="urn:microsoft.com/office/officeart/2008/layout/CircularPictureCallout"/>
    <dgm:cxn modelId="{EE727844-B540-46A3-B5A5-A868F1F9F839}" type="presParOf" srcId="{34536611-B9AC-A046-948A-FEE117B5991B}" destId="{B6AD4CAF-517A-A244-AE69-5049E5C4DC48}" srcOrd="0" destOrd="0" presId="urn:microsoft.com/office/officeart/2008/layout/CircularPictureCallout"/>
    <dgm:cxn modelId="{58BA3D2A-1721-460C-9C58-F03D348FEDB8}" type="presParOf" srcId="{C4DD846E-29C7-214C-A3C2-24161DD8A799}" destId="{A8BC88BA-5A30-9A41-B99D-B14DD854D1D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8FEDB4-FFCE-7E46-A76A-65C8445BFDFF}" type="doc">
      <dgm:prSet loTypeId="urn:microsoft.com/office/officeart/2008/layout/CircularPictureCallout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2BAFD-C5F0-9E48-AE69-79BAD9776BC2}">
      <dgm:prSet phldrT="[Text]" phldr="1"/>
      <dgm:spPr/>
      <dgm:t>
        <a:bodyPr/>
        <a:lstStyle/>
        <a:p>
          <a:endParaRPr lang="en-US" dirty="0"/>
        </a:p>
      </dgm:t>
    </dgm:pt>
    <dgm:pt modelId="{A9E0787A-7D67-014F-883B-FD3EFFB5D053}" type="sibTrans" cxnId="{D7B90B0D-02AC-4041-9EDD-5F78919C790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4979A96-88A4-9043-AD6A-BF9DEE92B9C4}" type="parTrans" cxnId="{D7B90B0D-02AC-4041-9EDD-5F78919C790F}">
      <dgm:prSet/>
      <dgm:spPr/>
      <dgm:t>
        <a:bodyPr/>
        <a:lstStyle/>
        <a:p>
          <a:endParaRPr lang="en-US"/>
        </a:p>
      </dgm:t>
    </dgm:pt>
    <dgm:pt modelId="{540180E6-2CE4-7245-BD69-A1B485E352D3}" type="pres">
      <dgm:prSet presAssocID="{1A8FEDB4-FFCE-7E46-A76A-65C8445BFD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4DD846E-29C7-214C-A3C2-24161DD8A799}" type="pres">
      <dgm:prSet presAssocID="{1A8FEDB4-FFCE-7E46-A76A-65C8445BFDFF}" presName="Name1" presStyleCnt="0"/>
      <dgm:spPr/>
    </dgm:pt>
    <dgm:pt modelId="{34536611-B9AC-A046-948A-FEE117B5991B}" type="pres">
      <dgm:prSet presAssocID="{A9E0787A-7D67-014F-883B-FD3EFFB5D053}" presName="picture_1" presStyleCnt="0"/>
      <dgm:spPr/>
    </dgm:pt>
    <dgm:pt modelId="{B6AD4CAF-517A-A244-AE69-5049E5C4DC48}" type="pres">
      <dgm:prSet presAssocID="{A9E0787A-7D67-014F-883B-FD3EFFB5D053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A8BC88BA-5A30-9A41-B99D-B14DD854D1D9}" type="pres">
      <dgm:prSet presAssocID="{49B2BAFD-C5F0-9E48-AE69-79BAD9776BC2}" presName="text_1" presStyleLbl="node1" presStyleIdx="0" presStyleCnt="0" custScaleX="11608" custLinFactNeighborX="8181" custLinFactNeighborY="23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30BDBA-8CCE-482C-8886-52B6D396C609}" type="presOf" srcId="{A9E0787A-7D67-014F-883B-FD3EFFB5D053}" destId="{B6AD4CAF-517A-A244-AE69-5049E5C4DC48}" srcOrd="0" destOrd="0" presId="urn:microsoft.com/office/officeart/2008/layout/CircularPictureCallout"/>
    <dgm:cxn modelId="{DDC84C80-9503-4087-8F37-B838F90FB940}" type="presOf" srcId="{1A8FEDB4-FFCE-7E46-A76A-65C8445BFDFF}" destId="{540180E6-2CE4-7245-BD69-A1B485E352D3}" srcOrd="0" destOrd="0" presId="urn:microsoft.com/office/officeart/2008/layout/CircularPictureCallout"/>
    <dgm:cxn modelId="{EC205FC0-55A1-4328-A056-2207987E5596}" type="presOf" srcId="{49B2BAFD-C5F0-9E48-AE69-79BAD9776BC2}" destId="{A8BC88BA-5A30-9A41-B99D-B14DD854D1D9}" srcOrd="0" destOrd="0" presId="urn:microsoft.com/office/officeart/2008/layout/CircularPictureCallout"/>
    <dgm:cxn modelId="{D7B90B0D-02AC-4041-9EDD-5F78919C790F}" srcId="{1A8FEDB4-FFCE-7E46-A76A-65C8445BFDFF}" destId="{49B2BAFD-C5F0-9E48-AE69-79BAD9776BC2}" srcOrd="0" destOrd="0" parTransId="{44979A96-88A4-9043-AD6A-BF9DEE92B9C4}" sibTransId="{A9E0787A-7D67-014F-883B-FD3EFFB5D053}"/>
    <dgm:cxn modelId="{B6ABC744-1976-46C7-893F-E27686400C7B}" type="presParOf" srcId="{540180E6-2CE4-7245-BD69-A1B485E352D3}" destId="{C4DD846E-29C7-214C-A3C2-24161DD8A799}" srcOrd="0" destOrd="0" presId="urn:microsoft.com/office/officeart/2008/layout/CircularPictureCallout"/>
    <dgm:cxn modelId="{DA7BB60B-57C0-42EC-90EC-2318F11C300B}" type="presParOf" srcId="{C4DD846E-29C7-214C-A3C2-24161DD8A799}" destId="{34536611-B9AC-A046-948A-FEE117B5991B}" srcOrd="0" destOrd="0" presId="urn:microsoft.com/office/officeart/2008/layout/CircularPictureCallout"/>
    <dgm:cxn modelId="{A0B68FB8-1457-4CC0-8236-EC7C68CA4D78}" type="presParOf" srcId="{34536611-B9AC-A046-948A-FEE117B5991B}" destId="{B6AD4CAF-517A-A244-AE69-5049E5C4DC48}" srcOrd="0" destOrd="0" presId="urn:microsoft.com/office/officeart/2008/layout/CircularPictureCallout"/>
    <dgm:cxn modelId="{A10EB3EB-B904-4C7A-8083-F4A9D263C891}" type="presParOf" srcId="{C4DD846E-29C7-214C-A3C2-24161DD8A799}" destId="{A8BC88BA-5A30-9A41-B99D-B14DD854D1D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0FEBE-AC63-42ED-9E42-99DF07B5A062}">
      <dsp:nvSpPr>
        <dsp:cNvPr id="0" name=""/>
        <dsp:cNvSpPr/>
      </dsp:nvSpPr>
      <dsp:spPr>
        <a:xfrm>
          <a:off x="1105945" y="1059997"/>
          <a:ext cx="810749" cy="185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604"/>
              </a:lnTo>
              <a:lnTo>
                <a:pt x="810749" y="93604"/>
              </a:lnTo>
              <a:lnTo>
                <a:pt x="810749" y="1857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BFDE0-C189-45FD-AC61-8DEB1933F7D9}">
      <dsp:nvSpPr>
        <dsp:cNvPr id="0" name=""/>
        <dsp:cNvSpPr/>
      </dsp:nvSpPr>
      <dsp:spPr>
        <a:xfrm>
          <a:off x="295195" y="1059997"/>
          <a:ext cx="810749" cy="185735"/>
        </a:xfrm>
        <a:custGeom>
          <a:avLst/>
          <a:gdLst/>
          <a:ahLst/>
          <a:cxnLst/>
          <a:rect l="0" t="0" r="0" b="0"/>
          <a:pathLst>
            <a:path>
              <a:moveTo>
                <a:pt x="810749" y="0"/>
              </a:moveTo>
              <a:lnTo>
                <a:pt x="810749" y="93604"/>
              </a:lnTo>
              <a:lnTo>
                <a:pt x="0" y="93604"/>
              </a:lnTo>
              <a:lnTo>
                <a:pt x="0" y="1857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9A858-A33A-4C18-847A-355344B9FD12}">
      <dsp:nvSpPr>
        <dsp:cNvPr id="0" name=""/>
        <dsp:cNvSpPr/>
      </dsp:nvSpPr>
      <dsp:spPr>
        <a:xfrm>
          <a:off x="811127" y="470361"/>
          <a:ext cx="589635" cy="58963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F44C5-09EA-414A-86BF-EFADE6AA62A8}">
      <dsp:nvSpPr>
        <dsp:cNvPr id="0" name=""/>
        <dsp:cNvSpPr/>
      </dsp:nvSpPr>
      <dsp:spPr>
        <a:xfrm>
          <a:off x="1400763" y="468887"/>
          <a:ext cx="884453" cy="589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1400763" y="468887"/>
        <a:ext cx="884453" cy="589635"/>
      </dsp:txXfrm>
    </dsp:sp>
    <dsp:sp modelId="{86B3066F-EE62-4764-8FBB-49884337D546}">
      <dsp:nvSpPr>
        <dsp:cNvPr id="0" name=""/>
        <dsp:cNvSpPr/>
      </dsp:nvSpPr>
      <dsp:spPr>
        <a:xfrm>
          <a:off x="377" y="1245732"/>
          <a:ext cx="589635" cy="58963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87805-2597-4D60-A848-77165839C156}">
      <dsp:nvSpPr>
        <dsp:cNvPr id="0" name=""/>
        <dsp:cNvSpPr/>
      </dsp:nvSpPr>
      <dsp:spPr>
        <a:xfrm>
          <a:off x="3" y="1714620"/>
          <a:ext cx="884453" cy="589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Users</a:t>
          </a:r>
          <a:endParaRPr lang="en-US" sz="1300" kern="1200" dirty="0"/>
        </a:p>
      </dsp:txBody>
      <dsp:txXfrm>
        <a:off x="3" y="1714620"/>
        <a:ext cx="884453" cy="589635"/>
      </dsp:txXfrm>
    </dsp:sp>
    <dsp:sp modelId="{5EB69649-B789-4BDD-997E-4500BDEBAA1A}">
      <dsp:nvSpPr>
        <dsp:cNvPr id="0" name=""/>
        <dsp:cNvSpPr/>
      </dsp:nvSpPr>
      <dsp:spPr>
        <a:xfrm>
          <a:off x="1621876" y="1245732"/>
          <a:ext cx="589635" cy="58963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2224E-88F3-4C00-A863-5B511416AF22}">
      <dsp:nvSpPr>
        <dsp:cNvPr id="0" name=""/>
        <dsp:cNvSpPr/>
      </dsp:nvSpPr>
      <dsp:spPr>
        <a:xfrm>
          <a:off x="1457099" y="1714620"/>
          <a:ext cx="884453" cy="589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Developers</a:t>
          </a:r>
          <a:endParaRPr lang="en-US" sz="1300" kern="1200" dirty="0"/>
        </a:p>
      </dsp:txBody>
      <dsp:txXfrm>
        <a:off x="1457099" y="1714620"/>
        <a:ext cx="884453" cy="589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D4CAF-517A-A244-AE69-5049E5C4DC48}">
      <dsp:nvSpPr>
        <dsp:cNvPr id="0" name=""/>
        <dsp:cNvSpPr/>
      </dsp:nvSpPr>
      <dsp:spPr>
        <a:xfrm>
          <a:off x="432048" y="92011"/>
          <a:ext cx="590601" cy="59060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BC88BA-5A30-9A41-B99D-B14DD854D1D9}">
      <dsp:nvSpPr>
        <dsp:cNvPr id="0" name=""/>
        <dsp:cNvSpPr/>
      </dsp:nvSpPr>
      <dsp:spPr>
        <a:xfrm>
          <a:off x="599586" y="464045"/>
          <a:ext cx="43876" cy="19489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99586" y="464045"/>
        <a:ext cx="43876" cy="19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D4CAF-517A-A244-AE69-5049E5C4DC48}">
      <dsp:nvSpPr>
        <dsp:cNvPr id="0" name=""/>
        <dsp:cNvSpPr/>
      </dsp:nvSpPr>
      <dsp:spPr>
        <a:xfrm>
          <a:off x="295300" y="84374"/>
          <a:ext cx="590601" cy="59060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BC88BA-5A30-9A41-B99D-B14DD854D1D9}">
      <dsp:nvSpPr>
        <dsp:cNvPr id="0" name=""/>
        <dsp:cNvSpPr/>
      </dsp:nvSpPr>
      <dsp:spPr>
        <a:xfrm>
          <a:off x="599586" y="464045"/>
          <a:ext cx="43876" cy="19489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99586" y="464045"/>
        <a:ext cx="43876" cy="1948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D4CAF-517A-A244-AE69-5049E5C4DC48}">
      <dsp:nvSpPr>
        <dsp:cNvPr id="0" name=""/>
        <dsp:cNvSpPr/>
      </dsp:nvSpPr>
      <dsp:spPr>
        <a:xfrm>
          <a:off x="295300" y="84374"/>
          <a:ext cx="590601" cy="59060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BC88BA-5A30-9A41-B99D-B14DD854D1D9}">
      <dsp:nvSpPr>
        <dsp:cNvPr id="0" name=""/>
        <dsp:cNvSpPr/>
      </dsp:nvSpPr>
      <dsp:spPr>
        <a:xfrm>
          <a:off x="599586" y="464045"/>
          <a:ext cx="43876" cy="19489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99586" y="464045"/>
        <a:ext cx="43876" cy="1948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D4CAF-517A-A244-AE69-5049E5C4DC48}">
      <dsp:nvSpPr>
        <dsp:cNvPr id="0" name=""/>
        <dsp:cNvSpPr/>
      </dsp:nvSpPr>
      <dsp:spPr>
        <a:xfrm>
          <a:off x="295300" y="105435"/>
          <a:ext cx="590601" cy="5906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BC88BA-5A30-9A41-B99D-B14DD854D1D9}">
      <dsp:nvSpPr>
        <dsp:cNvPr id="0" name=""/>
        <dsp:cNvSpPr/>
      </dsp:nvSpPr>
      <dsp:spPr>
        <a:xfrm>
          <a:off x="599586" y="464045"/>
          <a:ext cx="43876" cy="19489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99586" y="464045"/>
        <a:ext cx="43876" cy="194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7/25/2012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801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97D46E-FE48-44A4-AD90-540913E2D176}" type="datetime1">
              <a:rPr lang="en-GB" smtClean="0"/>
              <a:pPr>
                <a:defRPr/>
              </a:pPr>
              <a:t>25/07/2012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E62C6-D1EF-4B99-989A-B9519A5E871F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0CC5-E9F9-4C4F-9E6E-CE4C8550E4EA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CEFB69-3A1A-40F9-A725-6A056CDB5DB5}" type="datetime1">
              <a:rPr lang="en-GB" smtClean="0"/>
              <a:pPr>
                <a:defRPr/>
              </a:pPr>
              <a:t>25/07/2012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A3A6-4ECE-4A33-8B95-A9F524F2275D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8EB56-51B2-4437-9BE3-4E42C28E0E2C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0A0A1B-C4C1-4A44-A1B4-F234FFA1D13E}" type="datetime1">
              <a:rPr lang="en-GB" smtClean="0"/>
              <a:pPr>
                <a:defRPr/>
              </a:pPr>
              <a:t>25/07/2012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978D5-D72A-4623-A9C8-7EA007951FE5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3306D1-B4EE-4158-A0CE-5BE46619B428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5F0523-ED96-41FF-B10D-24B87089AAC0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792988-DDA9-4FE9-9344-81D3F27A3F97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ucst@egi.e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go.egi.eu/vt.sgp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ucst@egi.e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go.egi.eu/sciencegateways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ppdb.egi.eu/" TargetMode="External"/><Relationship Id="rId7" Type="http://schemas.openxmlformats.org/officeDocument/2006/relationships/hyperlink" Target="http://go.egi.eu/AppD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hyperlink" Target="https://wiki.egi.eu/wiki/EGI_AppDB_REST_API_v1.0" TargetMode="External"/><Relationship Id="rId4" Type="http://schemas.openxmlformats.org/officeDocument/2006/relationships/hyperlink" Target="http://appdb.egi.eu/gadgets/editor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diagramData" Target="../diagrams/data2.xml"/><Relationship Id="rId21" Type="http://schemas.openxmlformats.org/officeDocument/2006/relationships/image" Target="../media/image25.png"/><Relationship Id="rId7" Type="http://schemas.microsoft.com/office/2007/relationships/diagramDrawing" Target="../diagrams/drawing2.xml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hyperlink" Target="http://go.egi.eu/SG.4.users" TargetMode="External"/><Relationship Id="rId16" Type="http://schemas.openxmlformats.org/officeDocument/2006/relationships/image" Target="../media/image20.gif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5.gif"/><Relationship Id="rId24" Type="http://schemas.openxmlformats.org/officeDocument/2006/relationships/image" Target="../media/image28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://go.egi.eu/SG.4.developers" TargetMode="External"/><Relationship Id="rId7" Type="http://schemas.openxmlformats.org/officeDocument/2006/relationships/image" Target="../media/image31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hyperlink" Target="http://go.egi.eu/SG.register" TargetMode="External"/><Relationship Id="rId18" Type="http://schemas.microsoft.com/office/2007/relationships/diagramDrawing" Target="../diagrams/drawing5.xml"/><Relationship Id="rId3" Type="http://schemas.openxmlformats.org/officeDocument/2006/relationships/diagramData" Target="../diagrams/data3.xml"/><Relationship Id="rId21" Type="http://schemas.openxmlformats.org/officeDocument/2006/relationships/image" Target="../media/image37.png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openxmlformats.org/officeDocument/2006/relationships/diagramColors" Target="../diagrams/colors5.xml"/><Relationship Id="rId2" Type="http://schemas.openxmlformats.org/officeDocument/2006/relationships/image" Target="../media/image34.png"/><Relationship Id="rId16" Type="http://schemas.openxmlformats.org/officeDocument/2006/relationships/diagramQuickStyle" Target="../diagrams/quickStyle5.xml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Layout" Target="../diagrams/layout5.xml"/><Relationship Id="rId10" Type="http://schemas.openxmlformats.org/officeDocument/2006/relationships/diagramQuickStyle" Target="../diagrams/quickStyle4.xml"/><Relationship Id="rId19" Type="http://schemas.openxmlformats.org/officeDocument/2006/relationships/image" Target="../media/image35.png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1338337"/>
            <a:ext cx="7668344" cy="2450703"/>
          </a:xfrm>
        </p:spPr>
        <p:txBody>
          <a:bodyPr/>
          <a:lstStyle/>
          <a:p>
            <a:r>
              <a:rPr lang="en-GB" dirty="0" smtClean="0"/>
              <a:t>EGI Science gateways</a:t>
            </a:r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79CEE8-73BE-4A9D-9D9C-35F056CEE5FF}" type="datetime1">
              <a:rPr lang="en-GB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25/07/2012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74633-1977-4342-8111-E3D962A32562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i-FI" smtClean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339752" y="3310136"/>
            <a:ext cx="5832648" cy="1343000"/>
          </a:xfrm>
        </p:spPr>
        <p:txBody>
          <a:bodyPr/>
          <a:lstStyle/>
          <a:p>
            <a:endParaRPr lang="en-GB" sz="2800" dirty="0" smtClean="0"/>
          </a:p>
          <a:p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1800" dirty="0" smtClean="0"/>
              <a:t>User Community Support Team</a:t>
            </a:r>
          </a:p>
          <a:p>
            <a:r>
              <a:rPr lang="en-GB" sz="1800" dirty="0" smtClean="0"/>
              <a:t>EGI.eu, Amsterdam</a:t>
            </a:r>
          </a:p>
          <a:p>
            <a:r>
              <a:rPr lang="en-GB" sz="1800" dirty="0" smtClean="0">
                <a:hlinkClick r:id="rId3"/>
              </a:rPr>
              <a:t>ucst@egi.eu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39596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EGI Science Gateway primer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453650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GB" sz="2300" dirty="0"/>
              <a:t>New project within the ‘EGI Virtual Team framework</a:t>
            </a:r>
            <a:r>
              <a:rPr lang="en-GB" sz="2300" dirty="0" smtClean="0"/>
              <a:t>’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Science Gateway primer</a:t>
            </a:r>
          </a:p>
          <a:p>
            <a:pPr>
              <a:buFont typeface="Wingdings" pitchFamily="2" charset="2"/>
              <a:buChar char="Ø"/>
            </a:pPr>
            <a:endParaRPr lang="en-GB" sz="1800" dirty="0" smtClean="0"/>
          </a:p>
          <a:p>
            <a:pPr>
              <a:buFont typeface="Wingdings" pitchFamily="2" charset="2"/>
              <a:buChar char="Ø"/>
            </a:pPr>
            <a:r>
              <a:rPr lang="en-GB" sz="2300" dirty="0" smtClean="0"/>
              <a:t>Why?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To </a:t>
            </a:r>
            <a:r>
              <a:rPr lang="en-US" sz="1800" dirty="0"/>
              <a:t>identify the right set of technologies from </a:t>
            </a:r>
            <a:r>
              <a:rPr lang="en-US" sz="1800" dirty="0" err="1"/>
              <a:t>AppDB</a:t>
            </a:r>
            <a:r>
              <a:rPr lang="en-US" sz="1800" dirty="0"/>
              <a:t> to build a SG, collecting and applying best practices and solutions to have a science domain specific gateway can be still a difficult task for some. This VT aims to help gateway developers and </a:t>
            </a:r>
            <a:r>
              <a:rPr lang="en-US" sz="1800" dirty="0" smtClean="0"/>
              <a:t>provides </a:t>
            </a:r>
            <a:r>
              <a:rPr lang="en-US" sz="1800" dirty="0"/>
              <a:t>an 'EGI gateway primer', a manual that collects useful and up to date information from the EGI community about science gateway development. </a:t>
            </a:r>
            <a:endParaRPr lang="en-GB" sz="1800" dirty="0"/>
          </a:p>
          <a:p>
            <a:pPr>
              <a:buFont typeface="Wingdings" pitchFamily="2" charset="2"/>
              <a:buChar char="Ø"/>
            </a:pPr>
            <a:endParaRPr lang="en-GB" sz="1800" dirty="0" smtClean="0"/>
          </a:p>
          <a:p>
            <a:pPr>
              <a:buFont typeface="Wingdings" pitchFamily="2" charset="2"/>
              <a:buChar char="Ø"/>
            </a:pPr>
            <a:r>
              <a:rPr lang="en-GB" sz="2300" dirty="0"/>
              <a:t>Foreseen </a:t>
            </a:r>
            <a:r>
              <a:rPr lang="en-GB" sz="2300" dirty="0" smtClean="0"/>
              <a:t>outputs:</a:t>
            </a:r>
            <a:endParaRPr lang="en-GB" sz="2300" dirty="0"/>
          </a:p>
          <a:p>
            <a:pPr marL="800100" lvl="1" indent="-342900" algn="just">
              <a:buFont typeface="+mj-lt"/>
              <a:buAutoNum type="arabicPeriod"/>
            </a:pPr>
            <a:r>
              <a:rPr lang="en-GB" sz="1800" dirty="0"/>
              <a:t>Up to date and complete information about EGI </a:t>
            </a:r>
            <a:r>
              <a:rPr lang="en-GB" sz="1800" dirty="0" smtClean="0"/>
              <a:t>SGs and enabling </a:t>
            </a:r>
            <a:r>
              <a:rPr lang="en-GB" sz="1800" dirty="0"/>
              <a:t>technologies </a:t>
            </a:r>
            <a:r>
              <a:rPr lang="en-GB" sz="1800" dirty="0" smtClean="0"/>
              <a:t>at </a:t>
            </a:r>
            <a:r>
              <a:rPr lang="en-GB" sz="1800" dirty="0" err="1" smtClean="0"/>
              <a:t>AppDB</a:t>
            </a:r>
            <a:endParaRPr lang="en-GB" sz="1800" dirty="0"/>
          </a:p>
          <a:p>
            <a:pPr marL="800100" lvl="1" indent="-342900" algn="just">
              <a:buFont typeface="+mj-lt"/>
              <a:buAutoNum type="arabicPeriod"/>
            </a:pPr>
            <a:r>
              <a:rPr lang="en-GB" sz="1800" dirty="0"/>
              <a:t>Recommendations on how to improve the </a:t>
            </a:r>
            <a:r>
              <a:rPr lang="en-GB" sz="1800" dirty="0" smtClean="0"/>
              <a:t>promotion of SG’s </a:t>
            </a:r>
            <a:r>
              <a:rPr lang="en-GB" sz="1800" dirty="0"/>
              <a:t>to the community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GB" sz="1800" dirty="0"/>
              <a:t>A comprehensive document, an 'EGI gateway primer', </a:t>
            </a:r>
            <a:r>
              <a:rPr lang="en-GB" sz="1800" dirty="0" smtClean="0"/>
              <a:t>that collects </a:t>
            </a:r>
            <a:r>
              <a:rPr lang="en-GB" sz="1800" dirty="0"/>
              <a:t>information about technologies, policies, </a:t>
            </a:r>
            <a:r>
              <a:rPr lang="en-GB" sz="1800" dirty="0" smtClean="0"/>
              <a:t>monitoring, accounting, and solutions </a:t>
            </a:r>
            <a:r>
              <a:rPr lang="en-GB" sz="1800" dirty="0"/>
              <a:t>that exist from the EGI community </a:t>
            </a:r>
            <a:r>
              <a:rPr lang="en-GB" sz="1800" b="1" dirty="0"/>
              <a:t>for gateway developers </a:t>
            </a:r>
            <a:endParaRPr lang="en-GB" sz="1800" b="1" dirty="0" smtClean="0"/>
          </a:p>
          <a:p>
            <a:pPr marL="800100" lvl="1" indent="-342900" algn="just">
              <a:buFont typeface="+mj-lt"/>
              <a:buAutoNum type="arabicPeriod"/>
            </a:pPr>
            <a:endParaRPr lang="en-GB" sz="1800" dirty="0" smtClean="0"/>
          </a:p>
          <a:p>
            <a:pPr marL="800100" lvl="1" indent="-342900" algn="just">
              <a:buFont typeface="+mj-lt"/>
              <a:buAutoNum type="arabicPeriod"/>
            </a:pPr>
            <a:endParaRPr lang="en-GB" sz="1800" dirty="0" smtClean="0"/>
          </a:p>
          <a:p>
            <a:pPr marL="800100" lvl="1" indent="-342900" algn="just">
              <a:buFont typeface="+mj-lt"/>
              <a:buAutoNum type="arabicPeriod"/>
            </a:pPr>
            <a:endParaRPr lang="en-GB" sz="1800" dirty="0"/>
          </a:p>
          <a:p>
            <a:pPr marL="800100" lvl="1" indent="-342900" algn="just">
              <a:buFont typeface="+mj-lt"/>
              <a:buAutoNum type="arabicPeriod"/>
            </a:pPr>
            <a:endParaRPr lang="en-GB" sz="1800" dirty="0" smtClean="0"/>
          </a:p>
          <a:p>
            <a:pPr marL="358775" indent="-358775" algn="just">
              <a:buFont typeface="Wingdings" pitchFamily="2" charset="2"/>
              <a:buChar char="Ø"/>
            </a:pPr>
            <a:r>
              <a:rPr lang="en-GB" sz="2300" b="1" dirty="0" smtClean="0"/>
              <a:t>All information available at …</a:t>
            </a:r>
            <a:endParaRPr lang="en-GB" sz="2300" b="1" dirty="0"/>
          </a:p>
          <a:p>
            <a:pPr>
              <a:buFont typeface="Wingdings" pitchFamily="2" charset="2"/>
              <a:buChar char="Ø"/>
            </a:pPr>
            <a:endParaRPr lang="en-GB" sz="2400" dirty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endParaRPr lang="en-GB" sz="2400" dirty="0" smtClean="0"/>
          </a:p>
          <a:p>
            <a:pPr lvl="1"/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444208" y="5301208"/>
            <a:ext cx="2448272" cy="648072"/>
            <a:chOff x="6084169" y="4509120"/>
            <a:chExt cx="2448272" cy="648072"/>
          </a:xfrm>
        </p:grpSpPr>
        <p:sp>
          <p:nvSpPr>
            <p:cNvPr id="7" name="Rounded Rectangle 6"/>
            <p:cNvSpPr/>
            <p:nvPr/>
          </p:nvSpPr>
          <p:spPr>
            <a:xfrm>
              <a:off x="6084169" y="4509120"/>
              <a:ext cx="2448272" cy="648072"/>
            </a:xfrm>
            <a:prstGeom prst="roundRect">
              <a:avLst/>
            </a:prstGeom>
            <a:solidFill>
              <a:schemeClr val="bg1"/>
            </a:solidFill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54654" y="4648490"/>
              <a:ext cx="23198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hlinkClick r:id="rId2"/>
                </a:rPr>
                <a:t>http://go.egi.eu/vt.sgp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1338337"/>
            <a:ext cx="7668344" cy="2450703"/>
          </a:xfrm>
        </p:spPr>
        <p:txBody>
          <a:bodyPr/>
          <a:lstStyle/>
          <a:p>
            <a:r>
              <a:rPr lang="en-GB" dirty="0" smtClean="0"/>
              <a:t>For enquiries contact us</a:t>
            </a:r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79CEE8-73BE-4A9D-9D9C-35F056CEE5FF}" type="datetime1">
              <a:rPr lang="en-GB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25/07/2012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74633-1977-4342-8111-E3D962A32562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i-FI" smtClean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339752" y="3310136"/>
            <a:ext cx="5832648" cy="1343000"/>
          </a:xfrm>
        </p:spPr>
        <p:txBody>
          <a:bodyPr/>
          <a:lstStyle/>
          <a:p>
            <a:endParaRPr lang="en-GB" sz="2800" dirty="0" smtClean="0"/>
          </a:p>
          <a:p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1800" dirty="0" smtClean="0"/>
              <a:t>User Community Support Team</a:t>
            </a:r>
          </a:p>
          <a:p>
            <a:r>
              <a:rPr lang="en-GB" sz="1800" dirty="0" smtClean="0"/>
              <a:t>EGI.eu, Amsterdam</a:t>
            </a:r>
          </a:p>
          <a:p>
            <a:r>
              <a:rPr lang="en-GB" sz="1800" dirty="0" smtClean="0">
                <a:hlinkClick r:id="rId3"/>
              </a:rPr>
              <a:t>ucst@egi.eu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4319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Overview</a:t>
            </a:r>
            <a:endParaRPr lang="en-GB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FF59-8002-46C8-86C4-211EE22B39B7}" type="datetime1">
              <a:rPr lang="en-GB" smtClean="0"/>
              <a:pPr/>
              <a:t>25/07/2012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899592" y="1196752"/>
            <a:ext cx="7056784" cy="3384376"/>
          </a:xfrm>
          <a:noFill/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400" dirty="0" smtClean="0"/>
              <a:t>The European Grid Infrastructure ecosystem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400" dirty="0" smtClean="0"/>
              <a:t>EGI Applications Database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400" dirty="0" smtClean="0"/>
              <a:t>What is a Science Gateway?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400" dirty="0" smtClean="0"/>
              <a:t>Science Gateways and enabling technologies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 smtClean="0"/>
              <a:t>For researchers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 smtClean="0"/>
              <a:t>For developers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 smtClean="0"/>
              <a:t>How to register?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400" dirty="0" smtClean="0"/>
              <a:t>Science Gateway Primer</a:t>
            </a:r>
            <a:endParaRPr lang="en-GB" dirty="0" smtClean="0"/>
          </a:p>
        </p:txBody>
      </p:sp>
      <p:graphicFrame>
        <p:nvGraphicFramePr>
          <p:cNvPr id="6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286302"/>
              </p:ext>
            </p:extLst>
          </p:nvPr>
        </p:nvGraphicFramePr>
        <p:xfrm>
          <a:off x="6084168" y="3429000"/>
          <a:ext cx="3096344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63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EGI Ecosystem</a:t>
            </a:r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313120"/>
            <a:ext cx="2133600" cy="365125"/>
          </a:xfrm>
        </p:spPr>
        <p:txBody>
          <a:bodyPr/>
          <a:lstStyle/>
          <a:p>
            <a:pPr>
              <a:defRPr/>
            </a:pPr>
            <a:fld id="{FCDE62C6-D1EF-4B99-989A-B9519A5E871F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9925" y="6292482"/>
            <a:ext cx="2133600" cy="365125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3491880" y="1349820"/>
            <a:ext cx="2209948" cy="2151188"/>
            <a:chOff x="1115616" y="1188098"/>
            <a:chExt cx="2209948" cy="2151188"/>
          </a:xfrm>
        </p:grpSpPr>
        <p:sp>
          <p:nvSpPr>
            <p:cNvPr id="60" name="Rounded Rectangle 59"/>
            <p:cNvSpPr/>
            <p:nvPr/>
          </p:nvSpPr>
          <p:spPr>
            <a:xfrm>
              <a:off x="1115616" y="1188098"/>
              <a:ext cx="2160000" cy="1980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User Community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968" y="1443996"/>
              <a:ext cx="2069596" cy="1895290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6732240" y="3941196"/>
            <a:ext cx="2160000" cy="1980000"/>
            <a:chOff x="6732240" y="4005064"/>
            <a:chExt cx="2160000" cy="1980000"/>
          </a:xfrm>
        </p:grpSpPr>
        <p:sp>
          <p:nvSpPr>
            <p:cNvPr id="62" name="Rounded Rectangle 61"/>
            <p:cNvSpPr/>
            <p:nvPr/>
          </p:nvSpPr>
          <p:spPr>
            <a:xfrm>
              <a:off x="6732240" y="4005064"/>
              <a:ext cx="2160000" cy="1980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pt-PT" sz="1400" b="1" dirty="0" smtClean="0">
                  <a:solidFill>
                    <a:srgbClr val="000000"/>
                  </a:solidFill>
                </a:rPr>
                <a:t>Technology Providers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6948144" y="4226320"/>
              <a:ext cx="1728192" cy="1310079"/>
              <a:chOff x="3779792" y="1405562"/>
              <a:chExt cx="1728192" cy="1310079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779792" y="1405562"/>
                <a:ext cx="1728192" cy="612000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prstClr val="white"/>
                    </a:solidFill>
                  </a:rPr>
                  <a:t>Open Source Providers</a:t>
                </a: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779792" y="2067641"/>
                <a:ext cx="1728192" cy="648000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prstClr val="white"/>
                    </a:solidFill>
                  </a:rPr>
                  <a:t>Commercial Providers</a:t>
                </a: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251520" y="3941196"/>
            <a:ext cx="2160000" cy="1980000"/>
            <a:chOff x="251520" y="4005064"/>
            <a:chExt cx="2160000" cy="1980000"/>
          </a:xfrm>
        </p:grpSpPr>
        <p:sp>
          <p:nvSpPr>
            <p:cNvPr id="64" name="Rounded Rectangle 63"/>
            <p:cNvSpPr/>
            <p:nvPr/>
          </p:nvSpPr>
          <p:spPr>
            <a:xfrm>
              <a:off x="251520" y="4005064"/>
              <a:ext cx="2160000" cy="1980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pt-PT" sz="1400" b="1" dirty="0" smtClean="0">
                  <a:solidFill>
                    <a:srgbClr val="000000"/>
                  </a:solidFill>
                </a:rPr>
                <a:t>Public Funding Bodies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77652" y="4188272"/>
              <a:ext cx="1851429" cy="648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</a:rPr>
                <a:t>European Commission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77652" y="4888399"/>
              <a:ext cx="1851429" cy="648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</a:rPr>
                <a:t>National Research Councils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47975" y="3429000"/>
            <a:ext cx="3568241" cy="2808312"/>
            <a:chOff x="2947975" y="3429000"/>
            <a:chExt cx="3568241" cy="2808312"/>
          </a:xfrm>
        </p:grpSpPr>
        <p:sp>
          <p:nvSpPr>
            <p:cNvPr id="125" name="TextBox 124"/>
            <p:cNvSpPr txBox="1"/>
            <p:nvPr/>
          </p:nvSpPr>
          <p:spPr>
            <a:xfrm>
              <a:off x="4858390" y="3429000"/>
              <a:ext cx="1657826" cy="461665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/>
                <a:t>EGI-InSPIRE project</a:t>
              </a:r>
            </a:p>
            <a:p>
              <a:pPr algn="ctr"/>
              <a:r>
                <a:rPr lang="en-GB" sz="1200" b="1" dirty="0" smtClean="0"/>
                <a:t>    2010-2014</a:t>
              </a:r>
              <a:endParaRPr lang="en-GB" sz="1200" b="1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2947975" y="3633170"/>
              <a:ext cx="3232914" cy="2604142"/>
            </a:xfrm>
            <a:prstGeom prst="ellipse">
              <a:avLst/>
            </a:prstGeom>
            <a:gradFill flip="none" rotWithShape="1">
              <a:gsLst>
                <a:gs pos="39000">
                  <a:schemeClr val="bg1"/>
                </a:gs>
                <a:gs pos="100000">
                  <a:srgbClr val="FFC000"/>
                </a:gs>
                <a:gs pos="10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 w="762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484433" y="3941280"/>
            <a:ext cx="2160000" cy="1980000"/>
            <a:chOff x="3491880" y="4005064"/>
            <a:chExt cx="2160000" cy="1980000"/>
          </a:xfrm>
        </p:grpSpPr>
        <p:sp>
          <p:nvSpPr>
            <p:cNvPr id="67" name="Rounded Rectangle 66"/>
            <p:cNvSpPr/>
            <p:nvPr/>
          </p:nvSpPr>
          <p:spPr>
            <a:xfrm>
              <a:off x="3491880" y="4005064"/>
              <a:ext cx="2160000" cy="1980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pt-PT" sz="1400" b="1" dirty="0" smtClean="0">
                  <a:solidFill>
                    <a:srgbClr val="000000"/>
                  </a:solidFill>
                </a:rPr>
                <a:t>Service &amp; Resource Providers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707785" y="4245686"/>
              <a:ext cx="1728190" cy="32403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</a:rPr>
                <a:t>EGI.eu foundation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707785" y="4641726"/>
              <a:ext cx="1728190" cy="58747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</a:rPr>
                <a:t>National Grid Infrastructures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89" name="Straight Arrow Connector 88"/>
          <p:cNvCxnSpPr/>
          <p:nvPr/>
        </p:nvCxnSpPr>
        <p:spPr>
          <a:xfrm>
            <a:off x="2411519" y="4941168"/>
            <a:ext cx="1072913" cy="0"/>
          </a:xfrm>
          <a:prstGeom prst="straightConnector1">
            <a:avLst/>
          </a:prstGeom>
          <a:ln w="31750">
            <a:solidFill>
              <a:srgbClr val="1F497D"/>
            </a:solidFill>
            <a:headEnd type="arrow"/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644433" y="4871679"/>
            <a:ext cx="1072913" cy="0"/>
          </a:xfrm>
          <a:prstGeom prst="straightConnector1">
            <a:avLst/>
          </a:prstGeom>
          <a:ln w="31750">
            <a:solidFill>
              <a:srgbClr val="1F497D"/>
            </a:solidFill>
            <a:headEnd type="arrow"/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4572000" y="3325058"/>
            <a:ext cx="0" cy="616222"/>
          </a:xfrm>
          <a:prstGeom prst="straightConnector1">
            <a:avLst/>
          </a:prstGeom>
          <a:ln w="31750">
            <a:solidFill>
              <a:schemeClr val="tx2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flipV="1">
            <a:off x="2051721" y="2996952"/>
            <a:ext cx="1432712" cy="944246"/>
          </a:xfrm>
          <a:prstGeom prst="bentConnector3">
            <a:avLst>
              <a:gd name="adj1" fmla="val -400"/>
            </a:avLst>
          </a:prstGeom>
          <a:ln w="31750">
            <a:solidFill>
              <a:srgbClr val="1F497D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/>
          <p:nvPr/>
        </p:nvCxnSpPr>
        <p:spPr>
          <a:xfrm>
            <a:off x="5651880" y="2996952"/>
            <a:ext cx="1512408" cy="944244"/>
          </a:xfrm>
          <a:prstGeom prst="bentConnector3">
            <a:avLst>
              <a:gd name="adj1" fmla="val 100143"/>
            </a:avLst>
          </a:prstGeom>
          <a:ln w="31750">
            <a:solidFill>
              <a:srgbClr val="1F497D"/>
            </a:solidFill>
            <a:prstDash val="sysDash"/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/>
          <p:cNvGrpSpPr/>
          <p:nvPr/>
        </p:nvGrpSpPr>
        <p:grpSpPr>
          <a:xfrm>
            <a:off x="293349" y="1124744"/>
            <a:ext cx="1758371" cy="1814288"/>
            <a:chOff x="156993" y="1545251"/>
            <a:chExt cx="1758371" cy="1814288"/>
          </a:xfrm>
        </p:grpSpPr>
        <p:sp>
          <p:nvSpPr>
            <p:cNvPr id="130" name="Rounded Rectangle 129"/>
            <p:cNvSpPr/>
            <p:nvPr/>
          </p:nvSpPr>
          <p:spPr>
            <a:xfrm>
              <a:off x="156993" y="1545251"/>
              <a:ext cx="1717514" cy="1814288"/>
            </a:xfrm>
            <a:prstGeom prst="roundRect">
              <a:avLst/>
            </a:prstGeom>
            <a:solidFill>
              <a:schemeClr val="bg1"/>
            </a:solidFill>
            <a:effectLst>
              <a:reflection blurRad="6350" stA="50000" endA="3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66551" y="1574435"/>
              <a:ext cx="1648813" cy="17851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pt-PT" sz="1100" b="1" dirty="0" smtClean="0">
                  <a:solidFill>
                    <a:prstClr val="black"/>
                  </a:solidFill>
                </a:rPr>
                <a:t>Legend</a:t>
              </a:r>
            </a:p>
            <a:p>
              <a:endParaRPr lang="en-US" sz="1100" b="1" dirty="0" smtClean="0">
                <a:solidFill>
                  <a:prstClr val="black"/>
                </a:solidFill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pt-PT" sz="1100" dirty="0" smtClean="0">
                  <a:solidFill>
                    <a:prstClr val="black"/>
                  </a:solidFill>
                </a:rPr>
                <a:t>Feedback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100" dirty="0" smtClean="0">
                  <a:solidFill>
                    <a:prstClr val="black"/>
                  </a:solidFill>
                </a:rPr>
                <a:t>Funding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100" dirty="0" smtClean="0">
                  <a:solidFill>
                    <a:prstClr val="black"/>
                  </a:solidFill>
                </a:rPr>
                <a:t>Policies</a:t>
              </a:r>
              <a:endParaRPr lang="pt-PT" sz="1100" dirty="0" smtClean="0">
                <a:solidFill>
                  <a:prstClr val="black"/>
                </a:solidFill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pt-PT" sz="1100" dirty="0" smtClean="0">
                  <a:solidFill>
                    <a:prstClr val="black"/>
                  </a:solidFill>
                </a:rPr>
                <a:t>Requirements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pt-PT" sz="1100" dirty="0" smtClean="0">
                  <a:solidFill>
                    <a:prstClr val="black"/>
                  </a:solidFill>
                </a:rPr>
                <a:t>Services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pt-PT" sz="1100" dirty="0" smtClean="0">
                  <a:solidFill>
                    <a:prstClr val="black"/>
                  </a:solidFill>
                </a:rPr>
                <a:t>Strategic feedback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pt-PT" sz="1100" dirty="0" smtClean="0">
                  <a:solidFill>
                    <a:prstClr val="black"/>
                  </a:solidFill>
                </a:rPr>
                <a:t>Support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pt-PT" sz="1100" dirty="0" smtClean="0">
                  <a:solidFill>
                    <a:prstClr val="black"/>
                  </a:solidFill>
                </a:rPr>
                <a:t>Technology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43808" y="2708920"/>
            <a:ext cx="470671" cy="246221"/>
            <a:chOff x="2514424" y="2634687"/>
            <a:chExt cx="470671" cy="246221"/>
          </a:xfrm>
        </p:grpSpPr>
        <p:grpSp>
          <p:nvGrpSpPr>
            <p:cNvPr id="71" name="Group 70"/>
            <p:cNvGrpSpPr/>
            <p:nvPr/>
          </p:nvGrpSpPr>
          <p:grpSpPr>
            <a:xfrm>
              <a:off x="2514424" y="2634687"/>
              <a:ext cx="255198" cy="246221"/>
              <a:chOff x="6012160" y="2132856"/>
              <a:chExt cx="255198" cy="246221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6012160" y="2132856"/>
                <a:ext cx="255198" cy="24622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PT" sz="1000" dirty="0"/>
                  <a:t>2</a:t>
                </a:r>
                <a:endParaRPr lang="en-US" sz="1000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049759" y="2172903"/>
                <a:ext cx="180000" cy="180000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2729897" y="2634687"/>
              <a:ext cx="255198" cy="246221"/>
              <a:chOff x="6012160" y="2132856"/>
              <a:chExt cx="255198" cy="246221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6012160" y="2132856"/>
                <a:ext cx="255198" cy="24622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PT" sz="1000" dirty="0" smtClean="0"/>
                  <a:t>3</a:t>
                </a:r>
                <a:endParaRPr lang="en-US" sz="1000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049759" y="2172903"/>
                <a:ext cx="180000" cy="180000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7291018" y="3660958"/>
            <a:ext cx="483623" cy="246222"/>
            <a:chOff x="7328617" y="3386948"/>
            <a:chExt cx="483623" cy="246222"/>
          </a:xfrm>
        </p:grpSpPr>
        <p:grpSp>
          <p:nvGrpSpPr>
            <p:cNvPr id="81" name="Group 80"/>
            <p:cNvGrpSpPr/>
            <p:nvPr/>
          </p:nvGrpSpPr>
          <p:grpSpPr>
            <a:xfrm>
              <a:off x="7557042" y="3386948"/>
              <a:ext cx="255198" cy="246221"/>
              <a:chOff x="6012160" y="2132856"/>
              <a:chExt cx="255198" cy="246221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6012160" y="2132856"/>
                <a:ext cx="255198" cy="24622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PT" sz="1000" dirty="0"/>
                  <a:t>4</a:t>
                </a:r>
                <a:endParaRPr lang="en-US" sz="1000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6049759" y="2172903"/>
                <a:ext cx="180000" cy="180000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7328617" y="3386949"/>
              <a:ext cx="255198" cy="246221"/>
              <a:chOff x="5651880" y="3432603"/>
              <a:chExt cx="255198" cy="246221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5651880" y="3432603"/>
                <a:ext cx="255198" cy="24622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PT" sz="1000" dirty="0" smtClean="0"/>
                  <a:t>1</a:t>
                </a:r>
                <a:endParaRPr lang="en-US" sz="1000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689479" y="3472650"/>
                <a:ext cx="180000" cy="180000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013160" y="3695059"/>
            <a:ext cx="472797" cy="246221"/>
            <a:chOff x="3994361" y="3679738"/>
            <a:chExt cx="472797" cy="246221"/>
          </a:xfrm>
        </p:grpSpPr>
        <p:grpSp>
          <p:nvGrpSpPr>
            <p:cNvPr id="88" name="Group 87"/>
            <p:cNvGrpSpPr/>
            <p:nvPr/>
          </p:nvGrpSpPr>
          <p:grpSpPr>
            <a:xfrm>
              <a:off x="4211960" y="3679738"/>
              <a:ext cx="255198" cy="246221"/>
              <a:chOff x="6012160" y="2132856"/>
              <a:chExt cx="255198" cy="246221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6012160" y="2132856"/>
                <a:ext cx="255198" cy="24622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PT" sz="1000" dirty="0"/>
                  <a:t>4</a:t>
                </a:r>
                <a:endParaRPr lang="en-US" sz="1000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6049759" y="2172903"/>
                <a:ext cx="180000" cy="180000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3994361" y="3679738"/>
              <a:ext cx="255198" cy="246221"/>
              <a:chOff x="5651880" y="3432603"/>
              <a:chExt cx="255198" cy="246221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5651880" y="3432603"/>
                <a:ext cx="255198" cy="24622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PT" sz="1000" dirty="0" smtClean="0"/>
                  <a:t>1</a:t>
                </a:r>
                <a:endParaRPr lang="en-US" sz="1000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5689479" y="3472650"/>
                <a:ext cx="180000" cy="180000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995936" y="3345963"/>
            <a:ext cx="467908" cy="246221"/>
            <a:chOff x="4681408" y="3356372"/>
            <a:chExt cx="467908" cy="246221"/>
          </a:xfrm>
        </p:grpSpPr>
        <p:grpSp>
          <p:nvGrpSpPr>
            <p:cNvPr id="98" name="Group 97"/>
            <p:cNvGrpSpPr/>
            <p:nvPr/>
          </p:nvGrpSpPr>
          <p:grpSpPr>
            <a:xfrm>
              <a:off x="4681408" y="3356372"/>
              <a:ext cx="255198" cy="246221"/>
              <a:chOff x="6012160" y="2132856"/>
              <a:chExt cx="255198" cy="246221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6012160" y="2132856"/>
                <a:ext cx="255198" cy="24622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PT" sz="1000" dirty="0" smtClean="0"/>
                  <a:t>5</a:t>
                </a:r>
                <a:endParaRPr lang="en-US" sz="1000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6049759" y="2172903"/>
                <a:ext cx="180000" cy="180000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4894118" y="3356372"/>
              <a:ext cx="255198" cy="246221"/>
              <a:chOff x="6012160" y="2132856"/>
              <a:chExt cx="255198" cy="246221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6012160" y="2132856"/>
                <a:ext cx="255198" cy="24622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PT" sz="1000" dirty="0" smtClean="0"/>
                  <a:t>7</a:t>
                </a:r>
                <a:endParaRPr lang="en-US" sz="1000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6049759" y="2172903"/>
                <a:ext cx="180000" cy="180000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3002359" y="4615017"/>
            <a:ext cx="471751" cy="246221"/>
            <a:chOff x="3021682" y="4589076"/>
            <a:chExt cx="471751" cy="246221"/>
          </a:xfrm>
        </p:grpSpPr>
        <p:grpSp>
          <p:nvGrpSpPr>
            <p:cNvPr id="105" name="Group 104"/>
            <p:cNvGrpSpPr/>
            <p:nvPr/>
          </p:nvGrpSpPr>
          <p:grpSpPr>
            <a:xfrm>
              <a:off x="3021682" y="4589076"/>
              <a:ext cx="255198" cy="246221"/>
              <a:chOff x="6012160" y="2132856"/>
              <a:chExt cx="255198" cy="246221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6012160" y="2132856"/>
                <a:ext cx="255198" cy="24622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PT" sz="1000" dirty="0"/>
                  <a:t>2</a:t>
                </a:r>
                <a:endParaRPr lang="en-US" sz="1000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6049759" y="2172903"/>
                <a:ext cx="180000" cy="180000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238235" y="4589076"/>
              <a:ext cx="255198" cy="246221"/>
              <a:chOff x="6012160" y="2132856"/>
              <a:chExt cx="255198" cy="246221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6012160" y="2132856"/>
                <a:ext cx="255198" cy="24622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PT" sz="1000" dirty="0" smtClean="0"/>
                  <a:t>3</a:t>
                </a:r>
                <a:endParaRPr lang="en-US" sz="1000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049759" y="2172903"/>
                <a:ext cx="180000" cy="180000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>
            <a:off x="2439226" y="5016131"/>
            <a:ext cx="255198" cy="246221"/>
            <a:chOff x="6012160" y="2132856"/>
            <a:chExt cx="255198" cy="246221"/>
          </a:xfrm>
        </p:grpSpPr>
        <p:sp>
          <p:nvSpPr>
            <p:cNvPr id="113" name="TextBox 112"/>
            <p:cNvSpPr txBox="1"/>
            <p:nvPr/>
          </p:nvSpPr>
          <p:spPr>
            <a:xfrm>
              <a:off x="6012160" y="2132856"/>
              <a:ext cx="255198" cy="24622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PT" sz="1000" dirty="0"/>
                <a:t>6</a:t>
              </a:r>
              <a:endParaRPr lang="en-US" sz="1000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049759" y="2172903"/>
              <a:ext cx="180000" cy="1800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447398" y="4528231"/>
            <a:ext cx="255198" cy="246221"/>
            <a:chOff x="6012160" y="2132856"/>
            <a:chExt cx="255198" cy="246221"/>
          </a:xfrm>
        </p:grpSpPr>
        <p:sp>
          <p:nvSpPr>
            <p:cNvPr id="116" name="TextBox 115"/>
            <p:cNvSpPr txBox="1"/>
            <p:nvPr/>
          </p:nvSpPr>
          <p:spPr>
            <a:xfrm>
              <a:off x="6012160" y="2132856"/>
              <a:ext cx="255198" cy="24622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PT" sz="1000" dirty="0"/>
                <a:t>4</a:t>
              </a:r>
              <a:endParaRPr lang="en-US" sz="1000" dirty="0"/>
            </a:p>
          </p:txBody>
        </p:sp>
        <p:sp>
          <p:nvSpPr>
            <p:cNvPr id="117" name="Oval 116"/>
            <p:cNvSpPr/>
            <p:nvPr/>
          </p:nvSpPr>
          <p:spPr>
            <a:xfrm>
              <a:off x="6049759" y="2172903"/>
              <a:ext cx="180000" cy="1800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44433" y="4959241"/>
            <a:ext cx="472797" cy="246222"/>
            <a:chOff x="5661651" y="4975130"/>
            <a:chExt cx="472797" cy="246222"/>
          </a:xfrm>
        </p:grpSpPr>
        <p:grpSp>
          <p:nvGrpSpPr>
            <p:cNvPr id="118" name="Group 117"/>
            <p:cNvGrpSpPr/>
            <p:nvPr/>
          </p:nvGrpSpPr>
          <p:grpSpPr>
            <a:xfrm>
              <a:off x="5661651" y="4975131"/>
              <a:ext cx="255198" cy="246221"/>
              <a:chOff x="6012160" y="2132856"/>
              <a:chExt cx="255198" cy="246221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6012160" y="2132856"/>
                <a:ext cx="255198" cy="24622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PT" sz="1000" dirty="0" smtClean="0"/>
                  <a:t>7</a:t>
                </a:r>
                <a:endParaRPr lang="en-US" sz="1000" dirty="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6049759" y="2172903"/>
                <a:ext cx="180000" cy="180000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879250" y="4975130"/>
              <a:ext cx="255198" cy="246221"/>
              <a:chOff x="6012160" y="2132856"/>
              <a:chExt cx="255198" cy="246221"/>
            </a:xfrm>
          </p:grpSpPr>
          <p:sp>
            <p:nvSpPr>
              <p:cNvPr id="122" name="TextBox 121"/>
              <p:cNvSpPr txBox="1"/>
              <p:nvPr/>
            </p:nvSpPr>
            <p:spPr>
              <a:xfrm>
                <a:off x="6012160" y="2132856"/>
                <a:ext cx="255198" cy="24622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PT" sz="1000" dirty="0"/>
                  <a:t>8</a:t>
                </a:r>
                <a:endParaRPr lang="en-US" sz="1000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6049759" y="2172903"/>
                <a:ext cx="180000" cy="180000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220072" y="1124744"/>
            <a:ext cx="1008112" cy="1814288"/>
            <a:chOff x="5220072" y="1124744"/>
            <a:chExt cx="1008112" cy="1814288"/>
          </a:xfrm>
        </p:grpSpPr>
        <p:sp>
          <p:nvSpPr>
            <p:cNvPr id="129" name="Oval 128"/>
            <p:cNvSpPr/>
            <p:nvPr/>
          </p:nvSpPr>
          <p:spPr>
            <a:xfrm>
              <a:off x="5580112" y="2290960"/>
              <a:ext cx="648072" cy="64807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smtClean="0"/>
                <a:t>Project: SCI-BUS</a:t>
              </a:r>
              <a:endParaRPr lang="en-GB" sz="110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580112" y="1772816"/>
              <a:ext cx="648072" cy="64807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smtClean="0"/>
                <a:t>Project: DECIDE</a:t>
              </a:r>
              <a:endParaRPr lang="en-GB" sz="1100"/>
            </a:p>
          </p:txBody>
        </p:sp>
        <p:sp>
          <p:nvSpPr>
            <p:cNvPr id="132" name="Oval 131"/>
            <p:cNvSpPr/>
            <p:nvPr/>
          </p:nvSpPr>
          <p:spPr>
            <a:xfrm>
              <a:off x="5220072" y="1124744"/>
              <a:ext cx="648072" cy="64807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 smtClean="0"/>
                <a:t>…</a:t>
              </a:r>
              <a:endParaRPr lang="en-GB" sz="1100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5580112" y="1268760"/>
              <a:ext cx="648072" cy="64807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smtClean="0"/>
                <a:t>Project: GISELA</a:t>
              </a:r>
              <a:endParaRPr lang="en-GB" sz="1100"/>
            </a:p>
          </p:txBody>
        </p:sp>
      </p:grpSp>
    </p:spTree>
    <p:extLst>
      <p:ext uri="{BB962C8B-B14F-4D97-AF65-F5344CB8AC3E}">
        <p14:creationId xmlns:p14="http://schemas.microsoft.com/office/powerpoint/2010/main" val="221781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EGI infrastructure</a:t>
            </a:r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DE62C6-D1EF-4B99-989A-B9519A5E871F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71498" y="1124744"/>
            <a:ext cx="1396152" cy="18722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Legend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96" y="5109051"/>
            <a:ext cx="2448272" cy="7920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dirty="0" smtClean="0"/>
              <a:t>Infrastructure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35496" y="4244955"/>
            <a:ext cx="2448272" cy="7920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dirty="0" smtClean="0"/>
              <a:t>Platforms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35496" y="3212976"/>
            <a:ext cx="2448272" cy="95997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dirty="0" smtClean="0"/>
              <a:t>Software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2627784" y="4231721"/>
            <a:ext cx="496855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699792" y="4293096"/>
            <a:ext cx="766133" cy="3231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bIns="0" rtlCol="0">
            <a:spAutoFit/>
          </a:bodyPr>
          <a:lstStyle/>
          <a:p>
            <a:pPr algn="ctr"/>
            <a:r>
              <a:rPr lang="en-GB" dirty="0" err="1" smtClean="0"/>
              <a:t>gLite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059832" y="4664169"/>
            <a:ext cx="1127210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0" bIns="0" rtlCol="0">
            <a:spAutoFit/>
          </a:bodyPr>
          <a:lstStyle/>
          <a:p>
            <a:pPr algn="ctr"/>
            <a:r>
              <a:rPr lang="en-GB" dirty="0" smtClean="0"/>
              <a:t>UNICORE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779912" y="4293096"/>
            <a:ext cx="921746" cy="3231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bIns="0" rtlCol="0">
            <a:spAutoFit/>
          </a:bodyPr>
          <a:lstStyle/>
          <a:p>
            <a:pPr algn="ctr"/>
            <a:r>
              <a:rPr lang="en-GB" dirty="0" err="1" smtClean="0"/>
              <a:t>dCache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565865" y="4653136"/>
            <a:ext cx="582199" cy="3231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bIns="0" rtlCol="0">
            <a:spAutoFit/>
          </a:bodyPr>
          <a:lstStyle/>
          <a:p>
            <a:pPr algn="ctr"/>
            <a:r>
              <a:rPr lang="en-GB" dirty="0" smtClean="0"/>
              <a:t>ARC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028090" y="4293096"/>
            <a:ext cx="840054" cy="3231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bIns="0" rtlCol="0">
            <a:spAutoFit/>
          </a:bodyPr>
          <a:lstStyle/>
          <a:p>
            <a:pPr algn="ctr"/>
            <a:r>
              <a:rPr lang="en-GB" dirty="0" smtClean="0"/>
              <a:t>Globus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627784" y="3212976"/>
            <a:ext cx="4968552" cy="946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093266" y="3429000"/>
            <a:ext cx="1067917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Central Services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332376" y="3429000"/>
            <a:ext cx="1044116" cy="646331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50000">
                <a:schemeClr val="accent3">
                  <a:shade val="93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Domain Services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580113" y="3429000"/>
            <a:ext cx="136815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Community Services</a:t>
            </a:r>
            <a:endParaRPr lang="en-GB" dirty="0"/>
          </a:p>
        </p:txBody>
      </p:sp>
      <p:grpSp>
        <p:nvGrpSpPr>
          <p:cNvPr id="22" name="Group 43"/>
          <p:cNvGrpSpPr/>
          <p:nvPr/>
        </p:nvGrpSpPr>
        <p:grpSpPr>
          <a:xfrm>
            <a:off x="2627784" y="1556792"/>
            <a:ext cx="5018551" cy="1288895"/>
            <a:chOff x="3203848" y="1492033"/>
            <a:chExt cx="5018551" cy="1288895"/>
          </a:xfrm>
        </p:grpSpPr>
        <p:pic>
          <p:nvPicPr>
            <p:cNvPr id="23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492035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0479" y="149203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616" y="1492035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3507" y="1492033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35496" y="1196752"/>
            <a:ext cx="2448272" cy="19442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dirty="0" smtClean="0"/>
              <a:t>Virtual Research Communities</a:t>
            </a:r>
          </a:p>
          <a:p>
            <a:pPr algn="ctr"/>
            <a:r>
              <a:rPr lang="en-GB" sz="2800" dirty="0" smtClean="0"/>
              <a:t>(Users)</a:t>
            </a:r>
            <a:endParaRPr lang="en-GB" sz="3200" dirty="0"/>
          </a:p>
        </p:txBody>
      </p:sp>
      <p:grpSp>
        <p:nvGrpSpPr>
          <p:cNvPr id="28" name="Group 24"/>
          <p:cNvGrpSpPr/>
          <p:nvPr/>
        </p:nvGrpSpPr>
        <p:grpSpPr>
          <a:xfrm>
            <a:off x="2627784" y="5095817"/>
            <a:ext cx="4968552" cy="792088"/>
            <a:chOff x="2627784" y="5095817"/>
            <a:chExt cx="4968552" cy="792088"/>
          </a:xfrm>
        </p:grpSpPr>
        <p:sp>
          <p:nvSpPr>
            <p:cNvPr id="29" name="Rectangle 28"/>
            <p:cNvSpPr/>
            <p:nvPr/>
          </p:nvSpPr>
          <p:spPr>
            <a:xfrm>
              <a:off x="2627784" y="5095817"/>
              <a:ext cx="4968552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70777" y="5293711"/>
              <a:ext cx="4581543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mtClean="0"/>
                <a:t>Distributed resources</a:t>
              </a:r>
              <a:endParaRPr lang="en-GB" dirty="0"/>
            </a:p>
          </p:txBody>
        </p:sp>
      </p:grpSp>
      <p:grpSp>
        <p:nvGrpSpPr>
          <p:cNvPr id="35" name="Group 25"/>
          <p:cNvGrpSpPr/>
          <p:nvPr/>
        </p:nvGrpSpPr>
        <p:grpSpPr>
          <a:xfrm>
            <a:off x="7668344" y="3212976"/>
            <a:ext cx="1399306" cy="2674929"/>
            <a:chOff x="7668344" y="3367624"/>
            <a:chExt cx="1399306" cy="2509647"/>
          </a:xfrm>
        </p:grpSpPr>
        <p:sp>
          <p:nvSpPr>
            <p:cNvPr id="36" name="Rectangle 35"/>
            <p:cNvSpPr/>
            <p:nvPr/>
          </p:nvSpPr>
          <p:spPr>
            <a:xfrm rot="16200000">
              <a:off x="7113173" y="3922795"/>
              <a:ext cx="2509647" cy="13993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sz="2400" dirty="0" smtClean="0"/>
                <a:t>Planning &amp; Coordination</a:t>
              </a:r>
              <a:endParaRPr lang="en-GB" sz="2400" dirty="0"/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7342537" y="4995720"/>
              <a:ext cx="1146378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Support</a:t>
              </a:r>
              <a:endParaRPr lang="en-GB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7411670" y="3785498"/>
              <a:ext cx="1008112" cy="33575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Services</a:t>
              </a:r>
              <a:endParaRPr lang="en-GB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781241" y="1484784"/>
            <a:ext cx="117666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Ecosystem</a:t>
            </a:r>
          </a:p>
          <a:p>
            <a:pPr algn="ctr"/>
            <a:r>
              <a:rPr lang="en-GB" dirty="0" smtClean="0"/>
              <a:t>Partners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7781241" y="2229513"/>
            <a:ext cx="1176665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NGIs </a:t>
            </a:r>
            <a:r>
              <a:rPr lang="en-GB" dirty="0"/>
              <a:t>+</a:t>
            </a:r>
            <a:r>
              <a:rPr lang="en-GB" dirty="0" smtClean="0"/>
              <a:t> EGI.eu</a:t>
            </a:r>
            <a:endParaRPr lang="en-GB" dirty="0"/>
          </a:p>
        </p:txBody>
      </p:sp>
      <p:sp>
        <p:nvSpPr>
          <p:cNvPr id="41" name="Rectangular Callout 40"/>
          <p:cNvSpPr/>
          <p:nvPr/>
        </p:nvSpPr>
        <p:spPr>
          <a:xfrm>
            <a:off x="2843808" y="1196752"/>
            <a:ext cx="2376264" cy="1584176"/>
          </a:xfrm>
          <a:prstGeom prst="wedgeRectCallout">
            <a:avLst>
              <a:gd name="adj1" fmla="val 33987"/>
              <a:gd name="adj2" fmla="val 940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Science gateway technologies</a:t>
            </a:r>
            <a:endParaRPr lang="en-GB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Rectangular Callout 41"/>
          <p:cNvSpPr/>
          <p:nvPr/>
        </p:nvSpPr>
        <p:spPr>
          <a:xfrm>
            <a:off x="5436096" y="1196752"/>
            <a:ext cx="1872208" cy="1584176"/>
          </a:xfrm>
          <a:prstGeom prst="wedgeRectCallout">
            <a:avLst>
              <a:gd name="adj1" fmla="val -7613"/>
              <a:gd name="adj2" fmla="val 935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Science gateways</a:t>
            </a:r>
            <a:endParaRPr lang="en-GB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12160" y="4293096"/>
            <a:ext cx="1512168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bIns="0" rtlCol="0" anchor="ctr" anchorCtr="0">
            <a:noAutofit/>
          </a:bodyPr>
          <a:lstStyle/>
          <a:p>
            <a:pPr algn="ctr"/>
            <a:r>
              <a:rPr lang="en-GB" smtClean="0"/>
              <a:t>Federated cloud testbed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07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dirty="0" smtClean="0"/>
              <a:t>EGI and Science Gateways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784976" cy="4392488"/>
          </a:xfrm>
        </p:spPr>
        <p:txBody>
          <a:bodyPr/>
          <a:lstStyle/>
          <a:p>
            <a:pPr marL="114300" indent="0">
              <a:buNone/>
            </a:pPr>
            <a:r>
              <a:rPr lang="pt-PT" sz="2400" b="1" dirty="0" smtClean="0"/>
              <a:t>Science gateway (SG) is ... </a:t>
            </a:r>
          </a:p>
          <a:p>
            <a:pPr marL="400050" indent="-285750"/>
            <a:endParaRPr lang="pt-PT" sz="1800" b="1" dirty="0" smtClean="0"/>
          </a:p>
          <a:p>
            <a:pPr marL="57150" indent="0" algn="just">
              <a:buNone/>
            </a:pPr>
            <a:r>
              <a:rPr lang="en-US" sz="2000" dirty="0" smtClean="0"/>
              <a:t>… a </a:t>
            </a:r>
            <a:r>
              <a:rPr lang="en-US" sz="2000" dirty="0"/>
              <a:t>community-specific set of tools, applications, and data collections that are integrated together via a web portal or a desktop application, providing access to resources and services from the European Grid </a:t>
            </a:r>
            <a:r>
              <a:rPr lang="en-US" sz="2000" dirty="0" smtClean="0"/>
              <a:t>Infrastructure.</a:t>
            </a:r>
          </a:p>
          <a:p>
            <a:pPr marL="57150" indent="0" algn="just">
              <a:buNone/>
            </a:pPr>
            <a:endParaRPr lang="pt-PT" sz="2000" dirty="0" smtClean="0"/>
          </a:p>
          <a:p>
            <a:pPr marL="400050" algn="just">
              <a:buFont typeface="Wingdings" pitchFamily="2" charset="2"/>
              <a:buChar char="Ø"/>
            </a:pPr>
            <a:r>
              <a:rPr lang="en-GB" sz="2000" dirty="0"/>
              <a:t>Science gateways are domain/community specific, </a:t>
            </a:r>
            <a:r>
              <a:rPr lang="en-GB" sz="2000" dirty="0" smtClean="0"/>
              <a:t>but the enabling  </a:t>
            </a:r>
            <a:r>
              <a:rPr lang="en-GB" sz="2000" dirty="0"/>
              <a:t>technologies are typically </a:t>
            </a:r>
            <a:r>
              <a:rPr lang="en-GB" sz="2000" dirty="0" smtClean="0"/>
              <a:t>not. They can be re-used!</a:t>
            </a:r>
          </a:p>
          <a:p>
            <a:pPr marL="57150" indent="0" algn="just">
              <a:buNone/>
            </a:pPr>
            <a:endParaRPr lang="en-GB" sz="2000" dirty="0" smtClean="0"/>
          </a:p>
          <a:p>
            <a:pPr marL="57150" indent="0" algn="just">
              <a:buNone/>
            </a:pPr>
            <a:endParaRPr lang="en-GB" sz="2000" dirty="0"/>
          </a:p>
          <a:p>
            <a:pPr marL="57150" indent="0" algn="just">
              <a:buNone/>
            </a:pPr>
            <a:endParaRPr lang="en-GB" sz="2000" dirty="0" smtClean="0"/>
          </a:p>
          <a:p>
            <a:pPr marL="400050" lvl="1" indent="-342900" algn="just">
              <a:buFont typeface="Wingdings" pitchFamily="2" charset="2"/>
              <a:buChar char="Ø"/>
            </a:pPr>
            <a:r>
              <a:rPr lang="en-US" sz="2000" b="1" dirty="0"/>
              <a:t>Do you want to read </a:t>
            </a:r>
            <a:r>
              <a:rPr lang="en-US" sz="2000" b="1" dirty="0" smtClean="0"/>
              <a:t>more</a:t>
            </a:r>
            <a:r>
              <a:rPr lang="en-US" sz="2000" b="1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501807" y="5301208"/>
            <a:ext cx="3390673" cy="648072"/>
            <a:chOff x="4930517" y="5013176"/>
            <a:chExt cx="3390673" cy="648072"/>
          </a:xfrm>
        </p:grpSpPr>
        <p:sp>
          <p:nvSpPr>
            <p:cNvPr id="6" name="Rounded Rectangle 5"/>
            <p:cNvSpPr/>
            <p:nvPr/>
          </p:nvSpPr>
          <p:spPr>
            <a:xfrm>
              <a:off x="4930517" y="5013176"/>
              <a:ext cx="3390673" cy="648072"/>
            </a:xfrm>
            <a:prstGeom prst="roundRect">
              <a:avLst/>
            </a:prstGeom>
            <a:solidFill>
              <a:schemeClr val="bg1"/>
            </a:solidFill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30518" y="5152546"/>
              <a:ext cx="3390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hlinkClick r:id="rId2"/>
                </a:rPr>
                <a:t>http://go.egi.eu/sciencegateways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494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EGI Applications </a:t>
            </a:r>
            <a:r>
              <a:rPr lang="en-GB" sz="3600" dirty="0" err="1" smtClean="0"/>
              <a:t>DataBase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5040560" cy="39050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In a nutshell:</a:t>
            </a:r>
          </a:p>
          <a:p>
            <a:pPr marL="0" indent="0">
              <a:buNone/>
            </a:pPr>
            <a:endParaRPr lang="en-GB" sz="2400" b="1" dirty="0" smtClean="0"/>
          </a:p>
          <a:p>
            <a:r>
              <a:rPr lang="en-GB" sz="1600" dirty="0" smtClean="0"/>
              <a:t>Stores grid-aware science applications / tools</a:t>
            </a:r>
          </a:p>
          <a:p>
            <a:r>
              <a:rPr lang="en-GB" sz="1600" dirty="0" smtClean="0"/>
              <a:t>It embraces all scientific fields</a:t>
            </a:r>
          </a:p>
          <a:p>
            <a:r>
              <a:rPr lang="en-GB" sz="1600" dirty="0" smtClean="0"/>
              <a:t>Products are ready for consumption</a:t>
            </a:r>
          </a:p>
          <a:p>
            <a:r>
              <a:rPr lang="en-GB" sz="1600" dirty="0" smtClean="0"/>
              <a:t>Target audience: researchers and developers</a:t>
            </a:r>
          </a:p>
          <a:p>
            <a:r>
              <a:rPr lang="en-GB" sz="1600" dirty="0" smtClean="0"/>
              <a:t>Filtering and search capabilities</a:t>
            </a:r>
          </a:p>
          <a:p>
            <a:r>
              <a:rPr lang="en-GB" sz="1600" dirty="0"/>
              <a:t>Community </a:t>
            </a:r>
            <a:r>
              <a:rPr lang="en-GB" sz="1600" dirty="0" smtClean="0"/>
              <a:t>features: commenting </a:t>
            </a:r>
            <a:r>
              <a:rPr lang="en-GB" sz="1600" dirty="0"/>
              <a:t>and </a:t>
            </a:r>
            <a:r>
              <a:rPr lang="en-GB" sz="1600" dirty="0" smtClean="0"/>
              <a:t>ranking</a:t>
            </a:r>
          </a:p>
          <a:p>
            <a:r>
              <a:rPr lang="en-GB" sz="1600" dirty="0" smtClean="0"/>
              <a:t>Access through:</a:t>
            </a:r>
          </a:p>
          <a:p>
            <a:pPr lvl="1"/>
            <a:r>
              <a:rPr lang="en-GB" sz="1400" dirty="0" smtClean="0">
                <a:hlinkClick r:id="rId3"/>
              </a:rPr>
              <a:t>web page </a:t>
            </a:r>
            <a:endParaRPr lang="en-GB" sz="1400" dirty="0" smtClean="0"/>
          </a:p>
          <a:p>
            <a:pPr lvl="1"/>
            <a:r>
              <a:rPr lang="en-GB" sz="1400" dirty="0" smtClean="0">
                <a:hlinkClick r:id="rId4"/>
              </a:rPr>
              <a:t>web gadget</a:t>
            </a:r>
            <a:endParaRPr lang="en-GB" sz="1400" dirty="0" smtClean="0"/>
          </a:p>
          <a:p>
            <a:pPr lvl="1"/>
            <a:r>
              <a:rPr lang="en-GB" sz="1400" dirty="0" smtClean="0">
                <a:hlinkClick r:id="rId5"/>
              </a:rPr>
              <a:t>API</a:t>
            </a:r>
            <a:endParaRPr lang="en-GB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591" y="2132856"/>
            <a:ext cx="4042889" cy="273630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413963" y="5301208"/>
            <a:ext cx="2478517" cy="648072"/>
            <a:chOff x="6136644" y="5301208"/>
            <a:chExt cx="2478517" cy="648072"/>
          </a:xfrm>
        </p:grpSpPr>
        <p:sp>
          <p:nvSpPr>
            <p:cNvPr id="14" name="Rounded Rectangle 13"/>
            <p:cNvSpPr/>
            <p:nvPr/>
          </p:nvSpPr>
          <p:spPr>
            <a:xfrm>
              <a:off x="6136644" y="5301208"/>
              <a:ext cx="2478517" cy="648072"/>
            </a:xfrm>
            <a:prstGeom prst="roundRect">
              <a:avLst/>
            </a:prstGeom>
            <a:solidFill>
              <a:schemeClr val="bg1"/>
            </a:solidFill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07129" y="5440578"/>
              <a:ext cx="24080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hlinkClick r:id="rId7"/>
                </a:rPr>
                <a:t>http://go.egi.eu/AppDB</a:t>
              </a:r>
              <a:endParaRPr lang="en-US" sz="16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9512" y="525330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b="1" dirty="0" smtClean="0"/>
              <a:t>Do you want to read more about this EGI service? </a:t>
            </a:r>
            <a:r>
              <a:rPr lang="en-GB" dirty="0" smtClean="0"/>
              <a:t>EGI aware SGs </a:t>
            </a:r>
            <a:r>
              <a:rPr lang="en-GB" dirty="0"/>
              <a:t>are registered in </a:t>
            </a:r>
            <a:r>
              <a:rPr lang="en-GB" dirty="0" err="1" smtClean="0"/>
              <a:t>AppDB</a:t>
            </a:r>
            <a:r>
              <a:rPr lang="en-GB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83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US" sz="3600" dirty="0" smtClean="0"/>
              <a:t>Science Gateways for users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79511" y="3546882"/>
            <a:ext cx="86743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EGI Science gateways are categorized as: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web-based  (users interact </a:t>
            </a:r>
            <a:r>
              <a:rPr lang="en-US" dirty="0"/>
              <a:t>with </a:t>
            </a:r>
            <a:r>
              <a:rPr lang="en-US" dirty="0" smtClean="0"/>
              <a:t>grid </a:t>
            </a:r>
            <a:r>
              <a:rPr lang="en-US" dirty="0"/>
              <a:t>via a web browser)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desktop application-based (users interact with grid via a client </a:t>
            </a:r>
            <a:r>
              <a:rPr lang="en-US" dirty="0"/>
              <a:t>program installed directly on the end-users' </a:t>
            </a:r>
            <a:r>
              <a:rPr lang="en-US" dirty="0" smtClean="0"/>
              <a:t>workstations)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pt-PT" b="1" dirty="0"/>
              <a:t>A</a:t>
            </a:r>
            <a:r>
              <a:rPr lang="pt-PT" b="1" dirty="0" smtClean="0"/>
              <a:t>vailable SGs ready to be used by researchers? </a:t>
            </a:r>
            <a:endParaRPr lang="en-US" b="1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5940152" y="5301208"/>
            <a:ext cx="2963005" cy="648072"/>
            <a:chOff x="5713451" y="5301208"/>
            <a:chExt cx="2963005" cy="648072"/>
          </a:xfrm>
        </p:grpSpPr>
        <p:sp>
          <p:nvSpPr>
            <p:cNvPr id="10" name="Rounded Rectangle 9"/>
            <p:cNvSpPr/>
            <p:nvPr/>
          </p:nvSpPr>
          <p:spPr>
            <a:xfrm>
              <a:off x="5713451" y="5301208"/>
              <a:ext cx="2963005" cy="648072"/>
            </a:xfrm>
            <a:prstGeom prst="roundRect">
              <a:avLst/>
            </a:prstGeom>
            <a:solidFill>
              <a:schemeClr val="bg1"/>
            </a:solidFill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83937" y="5440578"/>
              <a:ext cx="27879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hlinkClick r:id="rId2"/>
                </a:rPr>
                <a:t>http://</a:t>
              </a:r>
              <a:r>
                <a:rPr lang="en-US" sz="1600" b="1" dirty="0" smtClean="0">
                  <a:hlinkClick r:id="rId2"/>
                </a:rPr>
                <a:t>go.egi.eu/SG.4.users</a:t>
              </a:r>
              <a:endParaRPr lang="en-US" sz="1600" b="1" dirty="0"/>
            </a:p>
          </p:txBody>
        </p:sp>
      </p:grpSp>
      <p:graphicFrame>
        <p:nvGraphicFramePr>
          <p:cNvPr id="13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825294"/>
              </p:ext>
            </p:extLst>
          </p:nvPr>
        </p:nvGraphicFramePr>
        <p:xfrm>
          <a:off x="4614933" y="5281206"/>
          <a:ext cx="1181203" cy="801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5" y="1897470"/>
            <a:ext cx="1704375" cy="540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374" y="1239346"/>
            <a:ext cx="1801106" cy="432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756" y="1897470"/>
            <a:ext cx="1087945" cy="540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067" y="1311346"/>
            <a:ext cx="2044000" cy="360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5" y="1275346"/>
            <a:ext cx="2348280" cy="396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338" y="1628800"/>
            <a:ext cx="1428142" cy="80867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72" y="2461909"/>
            <a:ext cx="969886" cy="60705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45" y="2667939"/>
            <a:ext cx="357335" cy="360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488" y="2704089"/>
            <a:ext cx="1362075" cy="3238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5" y="2487939"/>
            <a:ext cx="1972912" cy="540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43" y="2667939"/>
            <a:ext cx="990000" cy="360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853" y="2667939"/>
            <a:ext cx="360000" cy="360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208" y="2667939"/>
            <a:ext cx="360000" cy="360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39" y="1419346"/>
            <a:ext cx="1830563" cy="2520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938" y="1897470"/>
            <a:ext cx="3706669" cy="5400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503" y="2667939"/>
            <a:ext cx="955695" cy="3600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98" y="266793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5888"/>
            <a:ext cx="8136904" cy="865187"/>
          </a:xfrm>
        </p:spPr>
        <p:txBody>
          <a:bodyPr/>
          <a:lstStyle/>
          <a:p>
            <a:r>
              <a:rPr lang="en-US" sz="3200" dirty="0" smtClean="0"/>
              <a:t>Enabling technologies for </a:t>
            </a:r>
            <a:r>
              <a:rPr lang="en-US" sz="3200" dirty="0" smtClean="0"/>
              <a:t>developers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79511" y="3125867"/>
            <a:ext cx="87010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dirty="0"/>
              <a:t>Enabling technologies are underlying capabilities that can provide required functionality for science gateways. </a:t>
            </a:r>
            <a:endParaRPr lang="en-US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 smtClean="0"/>
              <a:t>Several </a:t>
            </a:r>
            <a:r>
              <a:rPr lang="en-US" dirty="0"/>
              <a:t>communities, projects and </a:t>
            </a:r>
            <a:r>
              <a:rPr lang="en-US" dirty="0" smtClean="0"/>
              <a:t>NGIs offer </a:t>
            </a:r>
            <a:r>
              <a:rPr lang="en-US" dirty="0"/>
              <a:t>reusable 'off the shelf' components or frameworks for developers to build custom science gateways. </a:t>
            </a:r>
            <a:endParaRPr lang="en-US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 smtClean="0"/>
              <a:t>These </a:t>
            </a:r>
            <a:r>
              <a:rPr lang="en-US" dirty="0"/>
              <a:t>solutions can save time and effort when developing new </a:t>
            </a:r>
            <a:r>
              <a:rPr lang="en-US" dirty="0" smtClean="0"/>
              <a:t>gateways.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pt-PT" b="1" dirty="0" smtClean="0"/>
              <a:t>Which SG enabling technologies are ready for developers to (re-)use?</a:t>
            </a:r>
            <a:endParaRPr lang="en-US" dirty="0" smtClean="0"/>
          </a:p>
        </p:txBody>
      </p:sp>
      <p:sp>
        <p:nvSpPr>
          <p:cNvPr id="12" name="Oval 11"/>
          <p:cNvSpPr/>
          <p:nvPr/>
        </p:nvSpPr>
        <p:spPr>
          <a:xfrm>
            <a:off x="4572000" y="5373216"/>
            <a:ext cx="590601" cy="590601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oup 6"/>
          <p:cNvGrpSpPr/>
          <p:nvPr/>
        </p:nvGrpSpPr>
        <p:grpSpPr>
          <a:xfrm>
            <a:off x="5436096" y="5301208"/>
            <a:ext cx="3456384" cy="648072"/>
            <a:chOff x="5076056" y="5301208"/>
            <a:chExt cx="3456384" cy="648072"/>
          </a:xfrm>
        </p:grpSpPr>
        <p:sp>
          <p:nvSpPr>
            <p:cNvPr id="15" name="Rounded Rectangle 14"/>
            <p:cNvSpPr/>
            <p:nvPr/>
          </p:nvSpPr>
          <p:spPr>
            <a:xfrm>
              <a:off x="5076056" y="5301208"/>
              <a:ext cx="3456384" cy="648072"/>
            </a:xfrm>
            <a:prstGeom prst="roundRect">
              <a:avLst/>
            </a:prstGeom>
            <a:solidFill>
              <a:schemeClr val="bg1"/>
            </a:solidFill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46542" y="5440578"/>
              <a:ext cx="3323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hlinkClick r:id="rId3"/>
                </a:rPr>
                <a:t>http://</a:t>
              </a:r>
              <a:r>
                <a:rPr lang="en-US" sz="1600" b="1" dirty="0" smtClean="0">
                  <a:hlinkClick r:id="rId3"/>
                </a:rPr>
                <a:t>go.egi.eu/SG.4.developers</a:t>
              </a:r>
              <a:endParaRPr lang="en-US" sz="1600" b="1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16" y="1592896"/>
            <a:ext cx="900000" cy="90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491" y="1988896"/>
            <a:ext cx="1290731" cy="50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04" y="1592896"/>
            <a:ext cx="772640" cy="90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92896"/>
            <a:ext cx="771429" cy="90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963" y="2204896"/>
            <a:ext cx="2023383" cy="28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91" y="1592896"/>
            <a:ext cx="127777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Register a SG to EGI </a:t>
            </a:r>
            <a:r>
              <a:rPr lang="en-US" sz="3600" dirty="0" err="1"/>
              <a:t>AppDB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25/07/2012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230557" y="1340768"/>
            <a:ext cx="7229875" cy="2428533"/>
            <a:chOff x="1230557" y="1340768"/>
            <a:chExt cx="7229875" cy="2428533"/>
          </a:xfrm>
        </p:grpSpPr>
        <p:pic>
          <p:nvPicPr>
            <p:cNvPr id="16" name="Picture 15" descr="gadget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557" y="1340768"/>
              <a:ext cx="6624736" cy="2428533"/>
            </a:xfrm>
            <a:prstGeom prst="rect">
              <a:avLst/>
            </a:prstGeom>
          </p:spPr>
        </p:pic>
        <p:graphicFrame>
          <p:nvGraphicFramePr>
            <p:cNvPr id="22" name="Content Placeholder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2626304"/>
                </p:ext>
              </p:extLst>
            </p:nvPr>
          </p:nvGraphicFramePr>
          <p:xfrm>
            <a:off x="7279229" y="2060848"/>
            <a:ext cx="1181203" cy="8014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23" name="Content Placeholder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9903206"/>
                </p:ext>
              </p:extLst>
            </p:nvPr>
          </p:nvGraphicFramePr>
          <p:xfrm>
            <a:off x="5449954" y="1556792"/>
            <a:ext cx="1181203" cy="8014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27" name="Rectangle 26"/>
          <p:cNvSpPr/>
          <p:nvPr/>
        </p:nvSpPr>
        <p:spPr>
          <a:xfrm>
            <a:off x="467544" y="4149080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-342900" algn="just">
              <a:buFont typeface="Wingdings" pitchFamily="2" charset="2"/>
              <a:buChar char="Ø"/>
            </a:pPr>
            <a:r>
              <a:rPr lang="pt-PT" dirty="0" smtClean="0"/>
              <a:t>Science gateways and </a:t>
            </a:r>
            <a:r>
              <a:rPr lang="en-US" dirty="0" smtClean="0"/>
              <a:t>enabling </a:t>
            </a:r>
            <a:r>
              <a:rPr lang="en-US" dirty="0"/>
              <a:t>technologies are registered in </a:t>
            </a:r>
            <a:r>
              <a:rPr lang="en-US" dirty="0" err="1" smtClean="0"/>
              <a:t>AppDB</a:t>
            </a:r>
            <a:endParaRPr lang="en-US" dirty="0" smtClean="0"/>
          </a:p>
          <a:p>
            <a:pPr marL="400050" lvl="1" indent="-342900" algn="just">
              <a:buFont typeface="Wingdings" pitchFamily="2" charset="2"/>
              <a:buChar char="Ø"/>
            </a:pPr>
            <a:r>
              <a:rPr lang="en-US" dirty="0" smtClean="0"/>
              <a:t>Key </a:t>
            </a:r>
            <a:r>
              <a:rPr lang="en-US" dirty="0"/>
              <a:t>information </a:t>
            </a:r>
            <a:r>
              <a:rPr lang="en-US" dirty="0" smtClean="0"/>
              <a:t>stored, such as SG description, access and download links</a:t>
            </a:r>
            <a:endParaRPr lang="pt-PT" dirty="0" smtClean="0"/>
          </a:p>
          <a:p>
            <a:pPr marL="400050" lvl="1" indent="-342900" algn="just">
              <a:buFont typeface="Wingdings" pitchFamily="2" charset="2"/>
              <a:buChar char="Ø"/>
            </a:pPr>
            <a:r>
              <a:rPr lang="en-US" dirty="0" err="1" smtClean="0"/>
              <a:t>AppDB</a:t>
            </a:r>
            <a:r>
              <a:rPr lang="en-US" dirty="0" smtClean="0"/>
              <a:t> gadget can be used to display customized SG lists in your homepage</a:t>
            </a:r>
          </a:p>
          <a:p>
            <a:pPr marL="400050" lvl="1" indent="-342900" algn="just">
              <a:buFont typeface="Wingdings" pitchFamily="2" charset="2"/>
              <a:buChar char="Ø"/>
            </a:pPr>
            <a:endParaRPr lang="pt-PT" dirty="0" smtClean="0"/>
          </a:p>
          <a:p>
            <a:pPr marL="400050" lvl="1" indent="-342900" algn="just">
              <a:buFont typeface="Wingdings" pitchFamily="2" charset="2"/>
              <a:buChar char="Ø"/>
            </a:pPr>
            <a:r>
              <a:rPr lang="pt-PT" b="1" dirty="0" smtClean="0"/>
              <a:t>Step by step instructions?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5648599" y="5301208"/>
            <a:ext cx="2955849" cy="648072"/>
            <a:chOff x="5288559" y="5301208"/>
            <a:chExt cx="2955849" cy="648072"/>
          </a:xfrm>
        </p:grpSpPr>
        <p:sp>
          <p:nvSpPr>
            <p:cNvPr id="12" name="Rounded Rectangle 11"/>
            <p:cNvSpPr/>
            <p:nvPr/>
          </p:nvSpPr>
          <p:spPr>
            <a:xfrm>
              <a:off x="5288559" y="5301208"/>
              <a:ext cx="2955849" cy="648072"/>
            </a:xfrm>
            <a:prstGeom prst="roundRect">
              <a:avLst/>
            </a:prstGeom>
            <a:solidFill>
              <a:schemeClr val="bg1"/>
            </a:solidFill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59045" y="5440578"/>
              <a:ext cx="28232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hlinkClick r:id="rId13"/>
                </a:rPr>
                <a:t>http://</a:t>
              </a:r>
              <a:r>
                <a:rPr lang="en-US" sz="1600" b="1" dirty="0" smtClean="0">
                  <a:hlinkClick r:id="rId13"/>
                </a:rPr>
                <a:t>go.egi.eu/SG.register</a:t>
              </a:r>
              <a:endParaRPr lang="en-US" sz="1600" b="1" dirty="0"/>
            </a:p>
          </p:txBody>
        </p:sp>
      </p:grpSp>
      <p:graphicFrame>
        <p:nvGraphicFramePr>
          <p:cNvPr id="17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921498"/>
              </p:ext>
            </p:extLst>
          </p:nvPr>
        </p:nvGraphicFramePr>
        <p:xfrm>
          <a:off x="3759221" y="1205136"/>
          <a:ext cx="1181203" cy="801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96952"/>
            <a:ext cx="577763" cy="5777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4" y="2516654"/>
            <a:ext cx="577763" cy="5777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25872"/>
            <a:ext cx="577763" cy="57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649</Words>
  <Application>Microsoft Office PowerPoint</Application>
  <PresentationFormat>On-screen Show (4:3)</PresentationFormat>
  <Paragraphs>177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EGI-InSPIRE 2</vt:lpstr>
      <vt:lpstr>EG-InSPIRE</vt:lpstr>
      <vt:lpstr>1_EG-InSPIRE</vt:lpstr>
      <vt:lpstr>EGI Science gateways</vt:lpstr>
      <vt:lpstr>Overview</vt:lpstr>
      <vt:lpstr>EGI Ecosystem</vt:lpstr>
      <vt:lpstr>EGI infrastructure</vt:lpstr>
      <vt:lpstr>EGI and Science Gateways</vt:lpstr>
      <vt:lpstr>EGI Applications DataBase</vt:lpstr>
      <vt:lpstr>Science Gateways for users</vt:lpstr>
      <vt:lpstr>Enabling technologies for developers</vt:lpstr>
      <vt:lpstr>Register a SG to EGI AppDB</vt:lpstr>
      <vt:lpstr>EGI Science Gateway primer</vt:lpstr>
      <vt:lpstr>For enquiries contact us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nuno.ferreira@egi.eu</cp:lastModifiedBy>
  <cp:revision>1209</cp:revision>
  <cp:lastPrinted>2012-07-24T11:36:32Z</cp:lastPrinted>
  <dcterms:created xsi:type="dcterms:W3CDTF">2010-09-03T12:01:03Z</dcterms:created>
  <dcterms:modified xsi:type="dcterms:W3CDTF">2012-07-25T15:14:12Z</dcterms:modified>
</cp:coreProperties>
</file>