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48" r:id="rId2"/>
    <p:sldMasterId id="2147483685" r:id="rId3"/>
    <p:sldMasterId id="2147483697" r:id="rId4"/>
    <p:sldMasterId id="2147483709" r:id="rId5"/>
    <p:sldMasterId id="2147483721" r:id="rId6"/>
  </p:sldMasterIdLst>
  <p:notesMasterIdLst>
    <p:notesMasterId r:id="rId60"/>
  </p:notesMasterIdLst>
  <p:handoutMasterIdLst>
    <p:handoutMasterId r:id="rId61"/>
  </p:handoutMasterIdLst>
  <p:sldIdLst>
    <p:sldId id="501" r:id="rId7"/>
    <p:sldId id="492" r:id="rId8"/>
    <p:sldId id="592" r:id="rId9"/>
    <p:sldId id="593" r:id="rId10"/>
    <p:sldId id="545" r:id="rId11"/>
    <p:sldId id="546" r:id="rId12"/>
    <p:sldId id="565" r:id="rId13"/>
    <p:sldId id="549" r:id="rId14"/>
    <p:sldId id="525" r:id="rId15"/>
    <p:sldId id="523" r:id="rId16"/>
    <p:sldId id="572" r:id="rId17"/>
    <p:sldId id="528" r:id="rId18"/>
    <p:sldId id="530" r:id="rId19"/>
    <p:sldId id="531" r:id="rId20"/>
    <p:sldId id="532" r:id="rId21"/>
    <p:sldId id="533" r:id="rId22"/>
    <p:sldId id="534" r:id="rId23"/>
    <p:sldId id="535" r:id="rId24"/>
    <p:sldId id="536" r:id="rId25"/>
    <p:sldId id="537" r:id="rId26"/>
    <p:sldId id="538" r:id="rId27"/>
    <p:sldId id="539" r:id="rId28"/>
    <p:sldId id="540" r:id="rId29"/>
    <p:sldId id="541" r:id="rId30"/>
    <p:sldId id="542" r:id="rId31"/>
    <p:sldId id="543" r:id="rId32"/>
    <p:sldId id="544" r:id="rId33"/>
    <p:sldId id="550" r:id="rId34"/>
    <p:sldId id="553" r:id="rId35"/>
    <p:sldId id="557" r:id="rId36"/>
    <p:sldId id="558" r:id="rId37"/>
    <p:sldId id="561" r:id="rId38"/>
    <p:sldId id="562" r:id="rId39"/>
    <p:sldId id="563" r:id="rId40"/>
    <p:sldId id="564" r:id="rId41"/>
    <p:sldId id="551" r:id="rId42"/>
    <p:sldId id="567" r:id="rId43"/>
    <p:sldId id="568" r:id="rId44"/>
    <p:sldId id="569" r:id="rId45"/>
    <p:sldId id="573" r:id="rId46"/>
    <p:sldId id="570" r:id="rId47"/>
    <p:sldId id="576" r:id="rId48"/>
    <p:sldId id="577" r:id="rId49"/>
    <p:sldId id="580" r:id="rId50"/>
    <p:sldId id="582" r:id="rId51"/>
    <p:sldId id="584" r:id="rId52"/>
    <p:sldId id="587" r:id="rId53"/>
    <p:sldId id="589" r:id="rId54"/>
    <p:sldId id="590" r:id="rId55"/>
    <p:sldId id="591" r:id="rId56"/>
    <p:sldId id="574" r:id="rId57"/>
    <p:sldId id="548" r:id="rId58"/>
    <p:sldId id="284" r:id="rId59"/>
  </p:sldIdLst>
  <p:sldSz cx="9144000" cy="6858000" type="screen4x3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500"/>
    <a:srgbClr val="80225E"/>
    <a:srgbClr val="4F85C3"/>
    <a:srgbClr val="0066B0"/>
    <a:srgbClr val="6C9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4" autoAdjust="0"/>
    <p:restoredTop sz="85422" autoAdjust="0"/>
  </p:normalViewPr>
  <p:slideViewPr>
    <p:cSldViewPr showGuides="1">
      <p:cViewPr>
        <p:scale>
          <a:sx n="40" d="100"/>
          <a:sy n="40" d="100"/>
        </p:scale>
        <p:origin x="-1924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684"/>
    </p:cViewPr>
  </p:sorterViewPr>
  <p:notesViewPr>
    <p:cSldViewPr>
      <p:cViewPr varScale="1">
        <p:scale>
          <a:sx n="52" d="100"/>
          <a:sy n="52" d="100"/>
        </p:scale>
        <p:origin x="-2700" y="-7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17D9B-4A06-4113-822F-DE84396B17C3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F20FEC21-77F0-4748-BEB7-A4E4D3BAE977}">
      <dgm:prSet phldrT="[Tekst]"/>
      <dgm:spPr/>
      <dgm:t>
        <a:bodyPr/>
        <a:lstStyle/>
        <a:p>
          <a:r>
            <a:rPr lang="en-GB" noProof="0" dirty="0" smtClean="0"/>
            <a:t>Request submission</a:t>
          </a:r>
          <a:endParaRPr lang="en-GB" noProof="0" dirty="0"/>
        </a:p>
      </dgm:t>
    </dgm:pt>
    <dgm:pt modelId="{9043053C-1C28-48B6-8281-CDEECDED4D18}" type="parTrans" cxnId="{EE8930CA-0E01-4DA9-A410-4CDD70B66404}">
      <dgm:prSet/>
      <dgm:spPr/>
      <dgm:t>
        <a:bodyPr/>
        <a:lstStyle/>
        <a:p>
          <a:endParaRPr lang="en-GB" noProof="0"/>
        </a:p>
      </dgm:t>
    </dgm:pt>
    <dgm:pt modelId="{1B13BB47-D35C-4E3F-895C-B1EDF1F4F243}" type="sibTrans" cxnId="{EE8930CA-0E01-4DA9-A410-4CDD70B66404}">
      <dgm:prSet/>
      <dgm:spPr/>
      <dgm:t>
        <a:bodyPr/>
        <a:lstStyle/>
        <a:p>
          <a:endParaRPr lang="en-GB" noProof="0"/>
        </a:p>
      </dgm:t>
    </dgm:pt>
    <dgm:pt modelId="{FF5750FC-A735-4A0A-B1FB-FA3A491BF7C8}">
      <dgm:prSet phldrT="[Tekst]"/>
      <dgm:spPr/>
      <dgm:t>
        <a:bodyPr/>
        <a:lstStyle/>
        <a:p>
          <a:r>
            <a:rPr lang="en-GB" noProof="0" dirty="0" smtClean="0"/>
            <a:t>Provider invitation</a:t>
          </a:r>
          <a:endParaRPr lang="en-GB" noProof="0" dirty="0"/>
        </a:p>
      </dgm:t>
    </dgm:pt>
    <dgm:pt modelId="{3C8EBF0E-37FF-4B16-B02E-D9F6EB7F029A}" type="parTrans" cxnId="{5281AEE4-1DD1-4ABD-85CC-8229E90C0EAD}">
      <dgm:prSet/>
      <dgm:spPr/>
      <dgm:t>
        <a:bodyPr/>
        <a:lstStyle/>
        <a:p>
          <a:endParaRPr lang="en-GB" noProof="0"/>
        </a:p>
      </dgm:t>
    </dgm:pt>
    <dgm:pt modelId="{44E10298-D45B-488E-9D23-64073ADA0A8A}" type="sibTrans" cxnId="{5281AEE4-1DD1-4ABD-85CC-8229E90C0EAD}">
      <dgm:prSet/>
      <dgm:spPr/>
      <dgm:t>
        <a:bodyPr/>
        <a:lstStyle/>
        <a:p>
          <a:endParaRPr lang="en-GB" noProof="0"/>
        </a:p>
      </dgm:t>
    </dgm:pt>
    <dgm:pt modelId="{C362146E-7A43-44C2-AF3E-6BC8370DA76B}">
      <dgm:prSet phldrT="[Tekst]"/>
      <dgm:spPr/>
      <dgm:t>
        <a:bodyPr/>
        <a:lstStyle/>
        <a:p>
          <a:r>
            <a:rPr lang="en-GB" noProof="0" dirty="0" smtClean="0"/>
            <a:t>Provider selection</a:t>
          </a:r>
          <a:endParaRPr lang="en-GB" noProof="0" dirty="0"/>
        </a:p>
      </dgm:t>
    </dgm:pt>
    <dgm:pt modelId="{6A26BE8D-D0F7-47E9-8B7D-6C7AEBC269EF}" type="parTrans" cxnId="{5C046E6D-51CB-4B55-A7BE-82C8033B2185}">
      <dgm:prSet/>
      <dgm:spPr/>
      <dgm:t>
        <a:bodyPr/>
        <a:lstStyle/>
        <a:p>
          <a:endParaRPr lang="en-GB" noProof="0"/>
        </a:p>
      </dgm:t>
    </dgm:pt>
    <dgm:pt modelId="{B6D53864-4B81-4780-8604-377ADC698E79}" type="sibTrans" cxnId="{5C046E6D-51CB-4B55-A7BE-82C8033B2185}">
      <dgm:prSet/>
      <dgm:spPr/>
      <dgm:t>
        <a:bodyPr/>
        <a:lstStyle/>
        <a:p>
          <a:endParaRPr lang="en-GB" noProof="0"/>
        </a:p>
      </dgm:t>
    </dgm:pt>
    <dgm:pt modelId="{11DC445C-F69D-4944-9D37-44D2A5A3E15F}">
      <dgm:prSet phldrT="[Tekst]"/>
      <dgm:spPr/>
      <dgm:t>
        <a:bodyPr/>
        <a:lstStyle/>
        <a:p>
          <a:r>
            <a:rPr lang="en-GB" noProof="0" dirty="0" smtClean="0"/>
            <a:t>Sign OLAs and SLA</a:t>
          </a:r>
          <a:endParaRPr lang="en-GB" noProof="0" dirty="0"/>
        </a:p>
      </dgm:t>
    </dgm:pt>
    <dgm:pt modelId="{973E3285-761C-4E9A-A424-44EF6192712D}" type="parTrans" cxnId="{A4B74793-7A55-4FA5-9501-BC24EA76DFDE}">
      <dgm:prSet/>
      <dgm:spPr/>
      <dgm:t>
        <a:bodyPr/>
        <a:lstStyle/>
        <a:p>
          <a:endParaRPr lang="en-GB" noProof="0"/>
        </a:p>
      </dgm:t>
    </dgm:pt>
    <dgm:pt modelId="{111BEE86-5BC9-4FFB-821D-B97E3ED14684}" type="sibTrans" cxnId="{A4B74793-7A55-4FA5-9501-BC24EA76DFDE}">
      <dgm:prSet/>
      <dgm:spPr/>
      <dgm:t>
        <a:bodyPr/>
        <a:lstStyle/>
        <a:p>
          <a:endParaRPr lang="en-GB" noProof="0"/>
        </a:p>
      </dgm:t>
    </dgm:pt>
    <dgm:pt modelId="{9B6F0671-2022-4AFB-8BAD-9C9608C11A9D}">
      <dgm:prSet phldrT="[Tekst]"/>
      <dgm:spPr/>
      <dgm:t>
        <a:bodyPr/>
        <a:lstStyle/>
        <a:p>
          <a:r>
            <a:rPr lang="en-GB" noProof="0" smtClean="0"/>
            <a:t>Monitor delivery</a:t>
          </a:r>
          <a:endParaRPr lang="en-GB" noProof="0" dirty="0"/>
        </a:p>
      </dgm:t>
    </dgm:pt>
    <dgm:pt modelId="{BAE35388-093F-431B-9E8A-C3B225B73A9A}" type="parTrans" cxnId="{C97B3BBB-F84E-4C25-8052-0DE1836C638E}">
      <dgm:prSet/>
      <dgm:spPr/>
      <dgm:t>
        <a:bodyPr/>
        <a:lstStyle/>
        <a:p>
          <a:endParaRPr lang="en-GB" noProof="0"/>
        </a:p>
      </dgm:t>
    </dgm:pt>
    <dgm:pt modelId="{5CEECED0-2AB1-47EF-8741-CA5C28B8145B}" type="sibTrans" cxnId="{C97B3BBB-F84E-4C25-8052-0DE1836C638E}">
      <dgm:prSet/>
      <dgm:spPr/>
      <dgm:t>
        <a:bodyPr/>
        <a:lstStyle/>
        <a:p>
          <a:endParaRPr lang="en-GB" noProof="0"/>
        </a:p>
      </dgm:t>
    </dgm:pt>
    <dgm:pt modelId="{FBD9F2B0-ABAD-4722-9E71-D7AC9D384062}" type="pres">
      <dgm:prSet presAssocID="{C2417D9B-4A06-4113-822F-DE84396B17C3}" presName="Name0" presStyleCnt="0">
        <dgm:presLayoutVars>
          <dgm:dir/>
          <dgm:animLvl val="lvl"/>
          <dgm:resizeHandles val="exact"/>
        </dgm:presLayoutVars>
      </dgm:prSet>
      <dgm:spPr/>
    </dgm:pt>
    <dgm:pt modelId="{72458736-0193-4040-AD76-E8A4EFA70D83}" type="pres">
      <dgm:prSet presAssocID="{F20FEC21-77F0-4748-BEB7-A4E4D3BAE977}" presName="parTxOnly" presStyleLbl="node1" presStyleIdx="0" presStyleCnt="5" custLinFactNeighborX="-271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DF26E6-3B79-463D-A2D3-297F7750D57E}" type="pres">
      <dgm:prSet presAssocID="{1B13BB47-D35C-4E3F-895C-B1EDF1F4F243}" presName="parTxOnlySpace" presStyleCnt="0"/>
      <dgm:spPr/>
    </dgm:pt>
    <dgm:pt modelId="{E130F6AE-7EDC-4AB7-B7E1-916C84720581}" type="pres">
      <dgm:prSet presAssocID="{FF5750FC-A735-4A0A-B1FB-FA3A491BF7C8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532D86C-4864-45AF-A4C8-230CA5A10D50}" type="pres">
      <dgm:prSet presAssocID="{44E10298-D45B-488E-9D23-64073ADA0A8A}" presName="parTxOnlySpace" presStyleCnt="0"/>
      <dgm:spPr/>
    </dgm:pt>
    <dgm:pt modelId="{0C956212-C20F-4FE4-BC80-BB307C0A7094}" type="pres">
      <dgm:prSet presAssocID="{C362146E-7A43-44C2-AF3E-6BC8370DA76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4C3ADF-E0BA-4CC7-8078-BDA979F2578B}" type="pres">
      <dgm:prSet presAssocID="{B6D53864-4B81-4780-8604-377ADC698E79}" presName="parTxOnlySpace" presStyleCnt="0"/>
      <dgm:spPr/>
    </dgm:pt>
    <dgm:pt modelId="{0B070BFA-FBE8-40B3-BAEB-5FA39B33A31E}" type="pres">
      <dgm:prSet presAssocID="{11DC445C-F69D-4944-9D37-44D2A5A3E15F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FCFABE0-7ABC-453C-AACD-A372F407A5B8}" type="pres">
      <dgm:prSet presAssocID="{111BEE86-5BC9-4FFB-821D-B97E3ED14684}" presName="parTxOnlySpace" presStyleCnt="0"/>
      <dgm:spPr/>
    </dgm:pt>
    <dgm:pt modelId="{72DD6D07-2B3F-45D7-A5CF-5CC98406802F}" type="pres">
      <dgm:prSet presAssocID="{9B6F0671-2022-4AFB-8BAD-9C9608C11A9D}" presName="parTxOnly" presStyleLbl="node1" presStyleIdx="4" presStyleCnt="5" custLinFactNeighborX="246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5D9F2A9-3CF9-4F0A-A500-0D8C6D5D677C}" type="presOf" srcId="{11DC445C-F69D-4944-9D37-44D2A5A3E15F}" destId="{0B070BFA-FBE8-40B3-BAEB-5FA39B33A31E}" srcOrd="0" destOrd="0" presId="urn:microsoft.com/office/officeart/2005/8/layout/chevron1"/>
    <dgm:cxn modelId="{C94AB765-E8E5-4210-80B3-5E9500A1A4D0}" type="presOf" srcId="{C362146E-7A43-44C2-AF3E-6BC8370DA76B}" destId="{0C956212-C20F-4FE4-BC80-BB307C0A7094}" srcOrd="0" destOrd="0" presId="urn:microsoft.com/office/officeart/2005/8/layout/chevron1"/>
    <dgm:cxn modelId="{1BC16025-7F2F-40A8-87F6-B28855D34199}" type="presOf" srcId="{9B6F0671-2022-4AFB-8BAD-9C9608C11A9D}" destId="{72DD6D07-2B3F-45D7-A5CF-5CC98406802F}" srcOrd="0" destOrd="0" presId="urn:microsoft.com/office/officeart/2005/8/layout/chevron1"/>
    <dgm:cxn modelId="{E2BC0283-5D23-4EBA-A9B5-8E9620B0F222}" type="presOf" srcId="{F20FEC21-77F0-4748-BEB7-A4E4D3BAE977}" destId="{72458736-0193-4040-AD76-E8A4EFA70D83}" srcOrd="0" destOrd="0" presId="urn:microsoft.com/office/officeart/2005/8/layout/chevron1"/>
    <dgm:cxn modelId="{5DCA4839-AF7D-4313-ABCB-C4FFC3DAC0DF}" type="presOf" srcId="{FF5750FC-A735-4A0A-B1FB-FA3A491BF7C8}" destId="{E130F6AE-7EDC-4AB7-B7E1-916C84720581}" srcOrd="0" destOrd="0" presId="urn:microsoft.com/office/officeart/2005/8/layout/chevron1"/>
    <dgm:cxn modelId="{A4B74793-7A55-4FA5-9501-BC24EA76DFDE}" srcId="{C2417D9B-4A06-4113-822F-DE84396B17C3}" destId="{11DC445C-F69D-4944-9D37-44D2A5A3E15F}" srcOrd="3" destOrd="0" parTransId="{973E3285-761C-4E9A-A424-44EF6192712D}" sibTransId="{111BEE86-5BC9-4FFB-821D-B97E3ED14684}"/>
    <dgm:cxn modelId="{C97B3BBB-F84E-4C25-8052-0DE1836C638E}" srcId="{C2417D9B-4A06-4113-822F-DE84396B17C3}" destId="{9B6F0671-2022-4AFB-8BAD-9C9608C11A9D}" srcOrd="4" destOrd="0" parTransId="{BAE35388-093F-431B-9E8A-C3B225B73A9A}" sibTransId="{5CEECED0-2AB1-47EF-8741-CA5C28B8145B}"/>
    <dgm:cxn modelId="{5C046E6D-51CB-4B55-A7BE-82C8033B2185}" srcId="{C2417D9B-4A06-4113-822F-DE84396B17C3}" destId="{C362146E-7A43-44C2-AF3E-6BC8370DA76B}" srcOrd="2" destOrd="0" parTransId="{6A26BE8D-D0F7-47E9-8B7D-6C7AEBC269EF}" sibTransId="{B6D53864-4B81-4780-8604-377ADC698E79}"/>
    <dgm:cxn modelId="{1EFF24BE-DD20-4053-99D6-3F2692F64B73}" type="presOf" srcId="{C2417D9B-4A06-4113-822F-DE84396B17C3}" destId="{FBD9F2B0-ABAD-4722-9E71-D7AC9D384062}" srcOrd="0" destOrd="0" presId="urn:microsoft.com/office/officeart/2005/8/layout/chevron1"/>
    <dgm:cxn modelId="{EE8930CA-0E01-4DA9-A410-4CDD70B66404}" srcId="{C2417D9B-4A06-4113-822F-DE84396B17C3}" destId="{F20FEC21-77F0-4748-BEB7-A4E4D3BAE977}" srcOrd="0" destOrd="0" parTransId="{9043053C-1C28-48B6-8281-CDEECDED4D18}" sibTransId="{1B13BB47-D35C-4E3F-895C-B1EDF1F4F243}"/>
    <dgm:cxn modelId="{5281AEE4-1DD1-4ABD-85CC-8229E90C0EAD}" srcId="{C2417D9B-4A06-4113-822F-DE84396B17C3}" destId="{FF5750FC-A735-4A0A-B1FB-FA3A491BF7C8}" srcOrd="1" destOrd="0" parTransId="{3C8EBF0E-37FF-4B16-B02E-D9F6EB7F029A}" sibTransId="{44E10298-D45B-488E-9D23-64073ADA0A8A}"/>
    <dgm:cxn modelId="{25531FC6-4AE5-46DA-9788-AB533D40D805}" type="presParOf" srcId="{FBD9F2B0-ABAD-4722-9E71-D7AC9D384062}" destId="{72458736-0193-4040-AD76-E8A4EFA70D83}" srcOrd="0" destOrd="0" presId="urn:microsoft.com/office/officeart/2005/8/layout/chevron1"/>
    <dgm:cxn modelId="{A3D52F38-AA2B-4DF1-B566-AD0A375FF3BC}" type="presParOf" srcId="{FBD9F2B0-ABAD-4722-9E71-D7AC9D384062}" destId="{80DF26E6-3B79-463D-A2D3-297F7750D57E}" srcOrd="1" destOrd="0" presId="urn:microsoft.com/office/officeart/2005/8/layout/chevron1"/>
    <dgm:cxn modelId="{CC9BE0C2-FC9C-4DCE-927D-65BCEC7AD017}" type="presParOf" srcId="{FBD9F2B0-ABAD-4722-9E71-D7AC9D384062}" destId="{E130F6AE-7EDC-4AB7-B7E1-916C84720581}" srcOrd="2" destOrd="0" presId="urn:microsoft.com/office/officeart/2005/8/layout/chevron1"/>
    <dgm:cxn modelId="{74BC2E33-85E1-4A3E-9E0E-409159348839}" type="presParOf" srcId="{FBD9F2B0-ABAD-4722-9E71-D7AC9D384062}" destId="{D532D86C-4864-45AF-A4C8-230CA5A10D50}" srcOrd="3" destOrd="0" presId="urn:microsoft.com/office/officeart/2005/8/layout/chevron1"/>
    <dgm:cxn modelId="{3435A671-8494-496A-98F7-FF23E563BB6F}" type="presParOf" srcId="{FBD9F2B0-ABAD-4722-9E71-D7AC9D384062}" destId="{0C956212-C20F-4FE4-BC80-BB307C0A7094}" srcOrd="4" destOrd="0" presId="urn:microsoft.com/office/officeart/2005/8/layout/chevron1"/>
    <dgm:cxn modelId="{7C47F567-5A94-4C94-B803-8449240F8B89}" type="presParOf" srcId="{FBD9F2B0-ABAD-4722-9E71-D7AC9D384062}" destId="{B44C3ADF-E0BA-4CC7-8078-BDA979F2578B}" srcOrd="5" destOrd="0" presId="urn:microsoft.com/office/officeart/2005/8/layout/chevron1"/>
    <dgm:cxn modelId="{B7B278FF-21C8-4B23-8464-7E1ECF312187}" type="presParOf" srcId="{FBD9F2B0-ABAD-4722-9E71-D7AC9D384062}" destId="{0B070BFA-FBE8-40B3-BAEB-5FA39B33A31E}" srcOrd="6" destOrd="0" presId="urn:microsoft.com/office/officeart/2005/8/layout/chevron1"/>
    <dgm:cxn modelId="{2486FB94-DEA9-4389-B7B3-F7E051191D70}" type="presParOf" srcId="{FBD9F2B0-ABAD-4722-9E71-D7AC9D384062}" destId="{1FCFABE0-7ABC-453C-AACD-A372F407A5B8}" srcOrd="7" destOrd="0" presId="urn:microsoft.com/office/officeart/2005/8/layout/chevron1"/>
    <dgm:cxn modelId="{36B76121-F82F-499E-B72E-F0A7A63F1840}" type="presParOf" srcId="{FBD9F2B0-ABAD-4722-9E71-D7AC9D384062}" destId="{72DD6D07-2B3F-45D7-A5CF-5CC98406802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58736-0193-4040-AD76-E8A4EFA70D83}">
      <dsp:nvSpPr>
        <dsp:cNvPr id="0" name=""/>
        <dsp:cNvSpPr/>
      </dsp:nvSpPr>
      <dsp:spPr>
        <a:xfrm>
          <a:off x="0" y="7454"/>
          <a:ext cx="1950435" cy="78017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smtClean="0"/>
            <a:t>Request submission</a:t>
          </a:r>
          <a:endParaRPr lang="en-GB" sz="1800" kern="1200" noProof="0" dirty="0"/>
        </a:p>
      </dsp:txBody>
      <dsp:txXfrm>
        <a:off x="390087" y="7454"/>
        <a:ext cx="1170261" cy="780174"/>
      </dsp:txXfrm>
    </dsp:sp>
    <dsp:sp modelId="{E130F6AE-7EDC-4AB7-B7E1-916C84720581}">
      <dsp:nvSpPr>
        <dsp:cNvPr id="0" name=""/>
        <dsp:cNvSpPr/>
      </dsp:nvSpPr>
      <dsp:spPr>
        <a:xfrm>
          <a:off x="1757583" y="7454"/>
          <a:ext cx="1950435" cy="780174"/>
        </a:xfrm>
        <a:prstGeom prst="chevron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smtClean="0"/>
            <a:t>Provider invitation</a:t>
          </a:r>
          <a:endParaRPr lang="en-GB" sz="1800" kern="1200" noProof="0" dirty="0"/>
        </a:p>
      </dsp:txBody>
      <dsp:txXfrm>
        <a:off x="2147670" y="7454"/>
        <a:ext cx="1170261" cy="780174"/>
      </dsp:txXfrm>
    </dsp:sp>
    <dsp:sp modelId="{0C956212-C20F-4FE4-BC80-BB307C0A7094}">
      <dsp:nvSpPr>
        <dsp:cNvPr id="0" name=""/>
        <dsp:cNvSpPr/>
      </dsp:nvSpPr>
      <dsp:spPr>
        <a:xfrm>
          <a:off x="3512976" y="7454"/>
          <a:ext cx="1950435" cy="780174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smtClean="0"/>
            <a:t>Provider selection</a:t>
          </a:r>
          <a:endParaRPr lang="en-GB" sz="1800" kern="1200" noProof="0" dirty="0"/>
        </a:p>
      </dsp:txBody>
      <dsp:txXfrm>
        <a:off x="3903063" y="7454"/>
        <a:ext cx="1170261" cy="780174"/>
      </dsp:txXfrm>
    </dsp:sp>
    <dsp:sp modelId="{0B070BFA-FBE8-40B3-BAEB-5FA39B33A31E}">
      <dsp:nvSpPr>
        <dsp:cNvPr id="0" name=""/>
        <dsp:cNvSpPr/>
      </dsp:nvSpPr>
      <dsp:spPr>
        <a:xfrm>
          <a:off x="5268368" y="7454"/>
          <a:ext cx="1950435" cy="780174"/>
        </a:xfrm>
        <a:prstGeom prst="chevron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smtClean="0"/>
            <a:t>Sign OLAs and SLA</a:t>
          </a:r>
          <a:endParaRPr lang="en-GB" sz="1800" kern="1200" noProof="0" dirty="0"/>
        </a:p>
      </dsp:txBody>
      <dsp:txXfrm>
        <a:off x="5658455" y="7454"/>
        <a:ext cx="1170261" cy="780174"/>
      </dsp:txXfrm>
    </dsp:sp>
    <dsp:sp modelId="{72DD6D07-2B3F-45D7-A5CF-5CC98406802F}">
      <dsp:nvSpPr>
        <dsp:cNvPr id="0" name=""/>
        <dsp:cNvSpPr/>
      </dsp:nvSpPr>
      <dsp:spPr>
        <a:xfrm>
          <a:off x="7025952" y="7454"/>
          <a:ext cx="1950435" cy="780174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smtClean="0"/>
            <a:t>Monitor delivery</a:t>
          </a:r>
          <a:endParaRPr lang="en-GB" sz="1800" kern="1200" noProof="0" dirty="0"/>
        </a:p>
      </dsp:txBody>
      <dsp:txXfrm>
        <a:off x="7416039" y="7454"/>
        <a:ext cx="1170261" cy="780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8F682-7966-4F36-8C65-12C6AC282E64}" type="datetimeFigureOut">
              <a:rPr lang="en-GB" smtClean="0"/>
              <a:t>18/11/2015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37CF-4AF3-4EA8-B0EF-23260E3D6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20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4EA1F-7887-426C-BD0E-29F38E7AB4A2}" type="datetimeFigureOut">
              <a:rPr lang="nl-NL" smtClean="0"/>
              <a:t>18-11-2015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8AE9-46A5-49CB-B815-3CC2120EE8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488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DRIHM</a:t>
            </a:r>
          </a:p>
          <a:p>
            <a:r>
              <a:rPr lang="en-GB" dirty="0" smtClean="0"/>
              <a:t>Analysis of cases: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CTA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ELIXIR?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Long-tail of science</a:t>
            </a:r>
          </a:p>
          <a:p>
            <a:pPr marL="0" indent="0">
              <a:buFontTx/>
              <a:buNone/>
            </a:pPr>
            <a:r>
              <a:rPr lang="en-GB" dirty="0" smtClean="0"/>
              <a:t>Technologies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863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100" dirty="0" smtClean="0">
                <a:latin typeface="Calibri" pitchFamily="34" charset="0"/>
                <a:ea typeface="ＭＳ Ｐゴシック" pitchFamily="34" charset="-128"/>
              </a:rPr>
              <a:t>Highlight sustainability;</a:t>
            </a:r>
            <a:r>
              <a:rPr lang="en-US" altLang="en-US" sz="1100" baseline="0" dirty="0" smtClean="0">
                <a:latin typeface="Calibri" pitchFamily="34" charset="0"/>
                <a:ea typeface="ＭＳ Ｐゴシック" pitchFamily="34" charset="-128"/>
              </a:rPr>
              <a:t> </a:t>
            </a:r>
            <a:endParaRPr lang="en-US" altLang="en-US" sz="1100" dirty="0" smtClean="0">
              <a:latin typeface="Calibri" pitchFamily="34" charset="0"/>
              <a:ea typeface="ＭＳ Ｐゴシック" pitchFamily="34" charset="-128"/>
            </a:endParaRPr>
          </a:p>
          <a:p>
            <a:endParaRPr lang="en-US" altLang="en-US" sz="1100" dirty="0" smtClean="0">
              <a:latin typeface="Calibri" pitchFamily="34" charset="0"/>
              <a:ea typeface="ＭＳ Ｐゴシック" pitchFamily="34" charset="-128"/>
            </a:endParaRPr>
          </a:p>
          <a:p>
            <a:r>
              <a:rPr lang="en-US" altLang="en-US" sz="1100" dirty="0" smtClean="0">
                <a:latin typeface="Calibri" pitchFamily="34" charset="0"/>
                <a:ea typeface="ＭＳ Ｐゴシック" pitchFamily="34" charset="-128"/>
              </a:rPr>
              <a:t>E-Infrastructures are geographically distributed computing resources and data storage facilities linked by high-performance networks. They allow scientists to share information securely, </a:t>
            </a:r>
            <a:r>
              <a:rPr lang="en-US" altLang="en-US" sz="1100" dirty="0" err="1" smtClean="0">
                <a:latin typeface="Calibri" pitchFamily="34" charset="0"/>
                <a:ea typeface="ＭＳ Ｐゴシック" pitchFamily="34" charset="-128"/>
              </a:rPr>
              <a:t>analyse</a:t>
            </a:r>
            <a:r>
              <a:rPr lang="en-US" altLang="en-US" sz="1100" dirty="0" smtClean="0">
                <a:latin typeface="Calibri" pitchFamily="34" charset="0"/>
                <a:ea typeface="ＭＳ Ｐゴシック" pitchFamily="34" charset="-128"/>
              </a:rPr>
              <a:t> data efficiently and collaborate with colleagues worldwide.  They are an essential part of modern scientific research and a driver for economic growth. </a:t>
            </a:r>
            <a:endParaRPr lang="en-GB" altLang="en-US" sz="1100" dirty="0" smtClean="0">
              <a:latin typeface="Calibri" pitchFamily="34" charset="0"/>
              <a:ea typeface="ＭＳ Ｐゴシック" pitchFamily="34" charset="-128"/>
            </a:endParaRPr>
          </a:p>
          <a:p>
            <a:endParaRPr lang="en-US" altLang="en-US" sz="1100" dirty="0" smtClean="0">
              <a:latin typeface="Calibri" pitchFamily="34" charset="0"/>
              <a:ea typeface="ＭＳ Ｐゴシック" pitchFamily="34" charset="-128"/>
            </a:endParaRPr>
          </a:p>
          <a:p>
            <a:r>
              <a:rPr lang="en-US" altLang="en-US" sz="1100" dirty="0" smtClean="0">
                <a:latin typeface="Calibri" pitchFamily="34" charset="0"/>
                <a:ea typeface="ＭＳ Ｐゴシック" pitchFamily="34" charset="-128"/>
              </a:rPr>
              <a:t>EGI was established in 2010 building on over a decade of investment by national governments and the European Commission. EGI is a European-wide federation of national computing and data storage resources. Its aim is to support cutting-edge research, innovation and knowledge transfer in Europe. EGI federates resources from various resource </a:t>
            </a:r>
            <a:r>
              <a:rPr lang="en-US" altLang="en-US" sz="1100" dirty="0" err="1" smtClean="0">
                <a:latin typeface="Calibri" pitchFamily="34" charset="0"/>
                <a:ea typeface="ＭＳ Ｐゴシック" pitchFamily="34" charset="-128"/>
              </a:rPr>
              <a:t>centres</a:t>
            </a:r>
            <a:r>
              <a:rPr lang="en-US" altLang="en-US" sz="1100" dirty="0" smtClean="0">
                <a:latin typeface="Calibri" pitchFamily="34" charset="0"/>
                <a:ea typeface="ＭＳ Ｐゴシック" pitchFamily="34" charset="-128"/>
              </a:rPr>
              <a:t>, mainly from research </a:t>
            </a:r>
            <a:r>
              <a:rPr lang="en-US" altLang="en-US" sz="1100" dirty="0" err="1" smtClean="0">
                <a:latin typeface="Calibri" pitchFamily="34" charset="0"/>
                <a:ea typeface="ＭＳ Ｐゴシック" pitchFamily="34" charset="-128"/>
              </a:rPr>
              <a:t>insitututes</a:t>
            </a:r>
            <a:r>
              <a:rPr lang="en-US" altLang="en-US" sz="1100" dirty="0" smtClean="0">
                <a:latin typeface="Calibri" pitchFamily="34" charset="0"/>
                <a:ea typeface="ＭＳ Ｐゴシック" pitchFamily="34" charset="-128"/>
              </a:rPr>
              <a:t> and universities. These </a:t>
            </a:r>
            <a:r>
              <a:rPr lang="en-US" altLang="en-US" sz="1100" dirty="0" err="1" smtClean="0">
                <a:latin typeface="Calibri" pitchFamily="34" charset="0"/>
                <a:ea typeface="ＭＳ Ｐゴシック" pitchFamily="34" charset="-128"/>
              </a:rPr>
              <a:t>centres</a:t>
            </a:r>
            <a:r>
              <a:rPr lang="en-US" altLang="en-US" sz="1100" dirty="0" smtClean="0">
                <a:latin typeface="Calibri" pitchFamily="34" charset="0"/>
                <a:ea typeface="ＭＳ Ｐゴシック" pitchFamily="34" charset="-128"/>
              </a:rPr>
              <a:t> provide computer clusters, storage servers, applications and human support services for secure access and sharing. EGI provides these services to European researchers and their international collaborators.</a:t>
            </a:r>
            <a:endParaRPr lang="en-GB" altLang="en-US" sz="1100" dirty="0" smtClean="0">
              <a:latin typeface="Calibri" pitchFamily="34" charset="0"/>
              <a:ea typeface="ＭＳ Ｐゴシック" pitchFamily="34" charset="-128"/>
            </a:endParaRPr>
          </a:p>
          <a:p>
            <a:endParaRPr lang="en-US" altLang="en-US" sz="1100" dirty="0" smtClean="0">
              <a:latin typeface="Calibri" pitchFamily="34" charset="0"/>
              <a:ea typeface="ＭＳ Ｐゴシック" pitchFamily="34" charset="-128"/>
            </a:endParaRPr>
          </a:p>
          <a:p>
            <a:r>
              <a:rPr lang="en-US" altLang="en-US" sz="1100" dirty="0" smtClean="0">
                <a:latin typeface="Calibri" pitchFamily="34" charset="0"/>
                <a:ea typeface="ＭＳ Ｐゴシック" pitchFamily="34" charset="-128"/>
              </a:rPr>
              <a:t>EGI is coordinated by EGI.eu, a not-for-profit foundation based in Amsterdam and owned by EGI’s participants, the National Grid Infrastructures (NGIs).</a:t>
            </a:r>
            <a:endParaRPr lang="en-GB" altLang="en-US" dirty="0" smtClean="0">
              <a:latin typeface="Arial" charset="0"/>
              <a:ea typeface="ＭＳ Ｐゴシック" pitchFamily="34" charset="-128"/>
            </a:endParaRPr>
          </a:p>
          <a:p>
            <a:endParaRPr lang="en-GB" alt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C58BF08-3F2E-4BE3-A2ED-7DE0BCC4A3CB}" type="slidenum">
              <a:rPr lang="en-GB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"/>
              <a:buNone/>
            </a:pPr>
            <a:r>
              <a:rPr lang="en-US" altLang="en-US" dirty="0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Focus on SLAs and OLAs</a:t>
            </a:r>
            <a:r>
              <a:rPr lang="en-US" altLang="en-US" baseline="0" dirty="0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  They don’t have to talk to dozens of providers</a:t>
            </a:r>
            <a:endParaRPr lang="en-US" altLang="en-US" dirty="0" smtClean="0">
              <a:latin typeface="Arial" charset="0"/>
              <a:ea typeface="ＭＳ Ｐゴシック" pitchFamily="34" charset="-128"/>
              <a:sym typeface="Wingdings" panose="05000000000000000000" pitchFamily="2" charset="2"/>
            </a:endParaRPr>
          </a:p>
          <a:p>
            <a:pPr marL="0" indent="0">
              <a:buFont typeface="Wingdings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  <a:sym typeface="Wingdings" panose="05000000000000000000" pitchFamily="2" charset="2"/>
            </a:endParaRPr>
          </a:p>
          <a:p>
            <a:pPr marL="171450" indent="-171450">
              <a:buFont typeface="Wingdings"/>
              <a:buChar char="à"/>
            </a:pPr>
            <a:r>
              <a:rPr lang="en-US" altLang="en-US" dirty="0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Add and highlight the same communities on the right which will</a:t>
            </a:r>
            <a:r>
              <a:rPr lang="en-US" altLang="en-US" baseline="0" dirty="0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 be showcased later:</a:t>
            </a:r>
          </a:p>
          <a:p>
            <a:pPr marL="628650" lvl="1" indent="-171450">
              <a:buFont typeface="Wingdings"/>
              <a:buChar char="à"/>
            </a:pPr>
            <a:r>
              <a:rPr lang="en-US" altLang="en-US" dirty="0" smtClean="0">
                <a:latin typeface="Arial" charset="0"/>
                <a:ea typeface="ＭＳ Ｐゴシック" pitchFamily="34" charset="-128"/>
              </a:rPr>
              <a:t>CTA </a:t>
            </a:r>
            <a:r>
              <a:rPr lang="en-US" altLang="en-US" dirty="0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 Data cataloging, Community innovation?</a:t>
            </a:r>
          </a:p>
          <a:p>
            <a:pPr marL="628650" lvl="1" indent="-171450">
              <a:buFont typeface="Wingdings"/>
              <a:buChar char="à"/>
            </a:pPr>
            <a:r>
              <a:rPr lang="en-US" altLang="en-US" dirty="0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DRIHM  HTC and cloud capacity,</a:t>
            </a:r>
            <a:r>
              <a:rPr lang="en-US" altLang="en-US" baseline="0" dirty="0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 community innovation (WS-PGRADE)</a:t>
            </a: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lang="en-US" altLang="en-US" baseline="0" dirty="0" err="1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BioVeL</a:t>
            </a:r>
            <a:r>
              <a:rPr lang="en-US" altLang="en-US" baseline="0" dirty="0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  Cloud capacity, VA marketplace, User support to troubleshoot problem</a:t>
            </a:r>
          </a:p>
          <a:p>
            <a:pPr marL="628650" lvl="1" indent="-171450">
              <a:buFont typeface="Wingdings"/>
              <a:buChar char="à"/>
            </a:pPr>
            <a:r>
              <a:rPr lang="en-US" altLang="en-US" dirty="0" smtClean="0">
                <a:latin typeface="Arial" charset="0"/>
                <a:ea typeface="ＭＳ Ｐゴシック" pitchFamily="34" charset="-128"/>
              </a:rPr>
              <a:t>Ongoing work in EGI-Engage: Competence</a:t>
            </a:r>
            <a:r>
              <a:rPr lang="en-US" altLang="en-US" baseline="0" dirty="0" smtClean="0">
                <a:latin typeface="Arial" charset="0"/>
                <a:ea typeface="ＭＳ Ｐゴシック" pitchFamily="34" charset="-128"/>
              </a:rPr>
              <a:t> Centre RIs </a:t>
            </a:r>
            <a:r>
              <a:rPr lang="en-US" altLang="en-US" baseline="0" dirty="0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 </a:t>
            </a:r>
            <a:r>
              <a:rPr lang="en-US" altLang="en-US" baseline="0" dirty="0" err="1" smtClean="0">
                <a:latin typeface="Arial" charset="0"/>
                <a:ea typeface="ＭＳ Ｐゴシック" pitchFamily="34" charset="-128"/>
                <a:sym typeface="Wingdings" panose="05000000000000000000" pitchFamily="2" charset="2"/>
              </a:rPr>
              <a:t>Gergely</a:t>
            </a: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r>
              <a:rPr lang="en-US" altLang="en-US" dirty="0" smtClean="0">
                <a:latin typeface="Arial" charset="0"/>
                <a:ea typeface="ＭＳ Ｐゴシック" pitchFamily="34" charset="-128"/>
              </a:rPr>
              <a:t>SLA – Service Level Agreement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latin typeface="Arial" charset="0"/>
                <a:ea typeface="ＭＳ Ｐゴシック" pitchFamily="34" charset="-128"/>
              </a:rPr>
              <a:t>OLA – Operation Level Agreement</a:t>
            </a:r>
          </a:p>
          <a:p>
            <a:endParaRPr lang="en-GB" alt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AEC6588-3369-4391-B564-D56BB5EE1827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6A22EF-E40A-4C8E-8B20-BD01E9B983B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2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EGI infrastructure consists of:</a:t>
            </a: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Clusters (HPC/HTC/GPU)</a:t>
            </a: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Clouds (IaaS)</a:t>
            </a: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Desktop grids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Related user support (e.g. consultancy, application porting, training)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Software tools and services that make the chosen services accessible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customised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certain communities and their use cases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 Access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wide Access mode guarantees the broadest possible Access to scientific data and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digital services provided by the Research Infrastructure to Users wherever they are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based. Research Infrastructures adopting this mode maximise availability and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visibility of the data and services provided.</a:t>
            </a:r>
            <a:endParaRPr lang="en-GB" dirty="0" smtClean="0"/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Excellence-driven Access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excellence-driven Access mode is exclusively dependent on the scientific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excellence, originality, quality and technical and ethical feasibility of an application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evaluated through peer review conducted by internal or external experts. It enables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Users to get access to the best facilities, resources and services wherever located.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Access mode enables collaborative research and technological development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efforts across geographical and disciplinary boundaries.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Market-driven Access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market-driven Access mode applies when Access is defined through an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agreement between the User and the Research Infrastructure that will lead to a fee for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Access and that may remain confidential.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6368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SLA: Service Level Agreement</a:t>
            </a:r>
          </a:p>
          <a:p>
            <a:r>
              <a:rPr lang="en-US" dirty="0" smtClean="0"/>
              <a:t>OLA: Operation</a:t>
            </a:r>
            <a:r>
              <a:rPr lang="en-US" baseline="0" dirty="0" smtClean="0"/>
              <a:t> Level Agreement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2E766-55CD-4F27-B559-A294CD30CAE1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657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727411" y="3643200"/>
            <a:ext cx="5689178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268761"/>
            <a:ext cx="77724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3200"/>
            <a:ext cx="64008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50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Verdana"/>
              <a:cs typeface="+mn-cs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8" y="2565400"/>
            <a:ext cx="5040312" cy="790575"/>
          </a:xfrm>
        </p:spPr>
        <p:txBody>
          <a:bodyPr/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16338"/>
            <a:ext cx="8532812" cy="1728787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3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9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8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4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4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80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4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2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187624" y="6453336"/>
            <a:ext cx="6768752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558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61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BB281-901F-B543-B586-D84529015E62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6128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DC7D-9D91-594E-BFBB-D15DF245A33F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0195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40F3-D6CD-C043-BD60-1A9D16360E34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946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B63C-5054-D649-A400-796CEE46F6B9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8521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401F9-AA42-634E-B4F2-21A0CD9BCD20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4729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1A47-9867-484B-8829-5F9728DD03EE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1414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0496-3086-E44F-8D23-C52EF2A2DA58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0878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F9B01-8444-4E4A-B5AF-B475DB332585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583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65D8-82FC-1A49-B3DF-E1E8CC3417B8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987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Shap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rgbClr val="FFFFF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1" name="image1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128" y="4581128"/>
            <a:ext cx="1728193" cy="131342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/>
        </p:nvSpPr>
        <p:spPr>
          <a:xfrm>
            <a:off x="437128" y="6021287"/>
            <a:ext cx="8465151" cy="45720"/>
          </a:xfrm>
          <a:prstGeom prst="rect">
            <a:avLst/>
          </a:prstGeom>
          <a:solidFill>
            <a:srgbClr val="95B3D7">
              <a:alpha val="4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752683" y="6153341"/>
            <a:ext cx="1366311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0066B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" b="1">
                <a:solidFill>
                  <a:srgbClr val="0066B0"/>
                </a:solidFill>
              </a:rPr>
              <a:t>www.egi.eu</a:t>
            </a:r>
          </a:p>
        </p:txBody>
      </p:sp>
      <p:pic>
        <p:nvPicPr>
          <p:cNvPr id="16" name="image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4407" y="6381327"/>
            <a:ext cx="657871" cy="44262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479393" y="6402583"/>
            <a:ext cx="755741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r"/>
            <a:r>
              <a:rPr sz="1000">
                <a:latin typeface="Segoe UI"/>
                <a:ea typeface="Segoe UI"/>
                <a:cs typeface="Segoe UI"/>
                <a:sym typeface="Segoe UI"/>
              </a:rPr>
              <a:t>EGI-Engage is co-funded by the Horizon 2020 Framework Programme</a:t>
            </a:r>
          </a:p>
          <a:p>
            <a:pPr lvl="0" algn="r"/>
            <a:r>
              <a:rPr sz="1000">
                <a:latin typeface="Segoe UI"/>
                <a:ea typeface="Segoe UI"/>
                <a:cs typeface="Segoe UI"/>
                <a:sym typeface="Segoe UI"/>
              </a:rPr>
              <a:t>  of the European Union under grant number 654142 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1727411" y="3643200"/>
            <a:ext cx="5689178" cy="21459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400"/>
              </a:spcBef>
              <a:buSzTx/>
              <a:buFontTx/>
              <a:buNone/>
              <a:defRPr sz="2000" b="1">
                <a:solidFill>
                  <a:srgbClr val="808080"/>
                </a:solidFill>
              </a:defRPr>
            </a:lvl1pPr>
            <a:lvl2pPr marL="661307" indent="-204107" algn="ctr">
              <a:spcBef>
                <a:spcPts val="400"/>
              </a:spcBef>
              <a:buFontTx/>
              <a:defRPr sz="2000" b="1">
                <a:solidFill>
                  <a:srgbClr val="808080"/>
                </a:solidFill>
              </a:defRPr>
            </a:lvl2pPr>
            <a:lvl3pPr marL="1104900" indent="-190500" algn="ctr">
              <a:spcBef>
                <a:spcPts val="400"/>
              </a:spcBef>
              <a:buFontTx/>
              <a:defRPr sz="2000" b="1">
                <a:solidFill>
                  <a:srgbClr val="808080"/>
                </a:solidFill>
              </a:defRPr>
            </a:lvl3pPr>
            <a:lvl4pPr marL="1600200" indent="-228600" algn="ctr">
              <a:spcBef>
                <a:spcPts val="400"/>
              </a:spcBef>
              <a:buFontTx/>
              <a:defRPr sz="2000" b="1">
                <a:solidFill>
                  <a:srgbClr val="808080"/>
                </a:solidFill>
              </a:defRPr>
            </a:lvl4pPr>
            <a:lvl5pPr marL="2057400" indent="-228600" algn="ctr">
              <a:spcBef>
                <a:spcPts val="400"/>
              </a:spcBef>
              <a:buSzPct val="100000"/>
              <a:buFontTx/>
              <a:buChar char="»"/>
              <a:defRPr sz="2000" b="1">
                <a:solidFill>
                  <a:srgbClr val="808080"/>
                </a:solidFill>
              </a:defRPr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808080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808080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808080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808080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808080"/>
                </a:solidFill>
              </a:rPr>
              <a:t>Body Level Five</a:t>
            </a:r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85800" y="411511"/>
            <a:ext cx="7772400" cy="3154501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66B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1">
                <a:solidFill>
                  <a:srgbClr val="0066B0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26932906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D1F4-0F3A-E140-B5AB-D2ADD20175CA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6448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4991-F7A4-C045-9D74-BFF230AD470C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8411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542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526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164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20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167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26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55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67544" y="1340768"/>
            <a:ext cx="3815655" cy="47847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572000" y="1341438"/>
            <a:ext cx="4320480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6282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72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38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188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8408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341041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4506" y="2378745"/>
            <a:ext cx="4040188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50705" y="1341041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2601" y="2391445"/>
            <a:ext cx="4041775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69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44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9394" y="1412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9394" y="263691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noProof="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1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3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EGI-Engage is co-funded by the Horizon 2020 Framework Programme</a:t>
            </a:r>
          </a:p>
          <a:p>
            <a:pPr algn="r"/>
            <a:r>
              <a:rPr lang="nl-NL" sz="1000" b="0" baseline="0" dirty="0" smtClean="0">
                <a:latin typeface="Segoe UI" pitchFamily="34" charset="0"/>
                <a:cs typeface="Segoe UI" pitchFamily="34" charset="0"/>
              </a:rPr>
              <a:t>  </a:t>
            </a:r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of the European Union under grant number 654142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33" r:id="rId2"/>
    <p:sldLayoutId id="2147483734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8508016" y="6525344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‹#›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9" name="Tekstvak 21"/>
          <p:cNvSpPr txBox="1"/>
          <p:nvPr/>
        </p:nvSpPr>
        <p:spPr>
          <a:xfrm>
            <a:off x="179512" y="652534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83F7A1C-40F7-5F43-85CD-9B50E60F16AA}" type="datetime1">
              <a:rPr lang="en-US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11/18/2015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0" y="188640"/>
            <a:ext cx="1082732" cy="9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  <p:sldLayoutId id="2147483689" r:id="rId4"/>
    <p:sldLayoutId id="2147483691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845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659" y="1124744"/>
            <a:ext cx="75787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</a:t>
            </a:r>
            <a:r>
              <a:rPr lang="en-GB" sz="3600" b="1" kern="1200" baseline="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for your attention.</a:t>
            </a:r>
          </a:p>
          <a:p>
            <a:pPr algn="ctr"/>
            <a:endParaRPr lang="en-GB" sz="3600" b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ctr"/>
            <a:endParaRPr lang="en-GB" sz="24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1" i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</p:txBody>
      </p:sp>
      <p:pic>
        <p:nvPicPr>
          <p:cNvPr id="7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0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This work by Parties of the EGI-Engage Consortium</a:t>
            </a:r>
            <a:r>
              <a:rPr lang="en-GB" sz="10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is licensed under a </a:t>
            </a:r>
          </a:p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Creative Commons Attribution 4.0 International License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smtClean="0"/>
              <a:t>Second level</a:t>
            </a:r>
            <a:endParaRPr lang="en-GB" smtClean="0"/>
          </a:p>
          <a:p>
            <a:pPr lvl="1"/>
            <a:r>
              <a:rPr lang="en-GB" smtClean="0"/>
              <a:t>Third level</a:t>
            </a:r>
          </a:p>
          <a:p>
            <a:pPr lvl="2"/>
            <a:r>
              <a:rPr lang="en-GB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2438" y="6659563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6"/>
          <p:cNvSpPr txBox="1">
            <a:spLocks/>
          </p:cNvSpPr>
          <p:nvPr userDrawn="1"/>
        </p:nvSpPr>
        <p:spPr bwMode="auto">
          <a:xfrm>
            <a:off x="3491880" y="6381328"/>
            <a:ext cx="21336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A87AEA0-9CAD-4034-9CC9-561F1560278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768C5-00ED-0549-A3E6-25B2083A4CDE}" type="datetime1">
              <a:rPr lang="fr-FR" smtClean="0"/>
              <a:t>18/11/2015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A98AB-8482-D741-8F1E-6B94AF8AB94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659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26B77-55F2-514F-8CE8-D387B08706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B3694-F6D8-9F42-8563-65965D69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11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8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.xml"/><Relationship Id="rId11" Type="http://schemas.openxmlformats.org/officeDocument/2006/relationships/image" Target="../media/image31.png"/><Relationship Id="rId5" Type="http://schemas.openxmlformats.org/officeDocument/2006/relationships/image" Target="../media/image30.gif"/><Relationship Id="rId10" Type="http://schemas.microsoft.com/office/2007/relationships/diagramDrawing" Target="../diagrams/drawing1.xml"/><Relationship Id="rId4" Type="http://schemas.openxmlformats.org/officeDocument/2006/relationships/image" Target="../media/image29.jpeg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gergely.sipos@egi.eu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hyperlink" Target="http://access.egi.e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access.egi.eu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arrabito@in2p3.fr" TargetMode="External"/><Relationship Id="rId4" Type="http://schemas.openxmlformats.org/officeDocument/2006/relationships/hyperlink" Target="mailto:atsareg@in2p3.fr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hyperlink" Target="http://www.wenmr.eu/wenmr/" TargetMode="External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Tony.wildish@ebi.ac.uk" TargetMode="External"/><Relationship Id="rId2" Type="http://schemas.openxmlformats.org/officeDocument/2006/relationships/hyperlink" Target="mailto:Steven.Newhouse@ebi.ac.uk" TargetMode="Externa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83.tif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antonio.parodi@cimafoundation.org" TargetMode="External"/><Relationship Id="rId2" Type="http://schemas.openxmlformats.org/officeDocument/2006/relationships/hyperlink" Target="mailto:Kacsuk.Peter@sztaki.mta.hu" TargetMode="Externa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egi.eu/wiki/Resource_Allocation_for_Customer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EGI training session </a:t>
            </a:r>
            <a:r>
              <a:rPr lang="en-US" dirty="0" err="1" smtClean="0"/>
              <a:t>ENVRIplus</a:t>
            </a:r>
            <a:r>
              <a:rPr lang="en-US" dirty="0" smtClean="0"/>
              <a:t> week</a:t>
            </a:r>
            <a:endParaRPr lang="en-GB" dirty="0"/>
          </a:p>
        </p:txBody>
      </p:sp>
      <p:sp>
        <p:nvSpPr>
          <p:cNvPr id="8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1763688" y="3429000"/>
            <a:ext cx="5689178" cy="432048"/>
          </a:xfrm>
        </p:spPr>
        <p:txBody>
          <a:bodyPr/>
          <a:lstStyle/>
          <a:p>
            <a:r>
              <a:rPr lang="en-US" dirty="0" smtClean="0"/>
              <a:t>EGI User Community Support Team</a:t>
            </a:r>
          </a:p>
          <a:p>
            <a:endParaRPr lang="en-US" dirty="0"/>
          </a:p>
        </p:txBody>
      </p:sp>
      <p:sp>
        <p:nvSpPr>
          <p:cNvPr id="9" name="Subtítulo 3"/>
          <p:cNvSpPr>
            <a:spLocks noGrp="1"/>
          </p:cNvSpPr>
          <p:nvPr>
            <p:ph type="subTitle" idx="1"/>
          </p:nvPr>
        </p:nvSpPr>
        <p:spPr>
          <a:xfrm>
            <a:off x="1411560" y="2923200"/>
            <a:ext cx="6400800" cy="504056"/>
          </a:xfrm>
        </p:spPr>
        <p:txBody>
          <a:bodyPr/>
          <a:lstStyle/>
          <a:p>
            <a:r>
              <a:rPr lang="en-US" err="1" smtClean="0"/>
              <a:t>Gergely</a:t>
            </a:r>
            <a:r>
              <a:rPr lang="en-US" dirty="0" smtClean="0"/>
              <a:t> Sipos</a:t>
            </a:r>
            <a:endParaRPr lang="en-GB" dirty="0"/>
          </a:p>
        </p:txBody>
      </p:sp>
      <p:sp>
        <p:nvSpPr>
          <p:cNvPr id="10" name="Marcador de texto 1"/>
          <p:cNvSpPr txBox="1">
            <a:spLocks/>
          </p:cNvSpPr>
          <p:nvPr/>
        </p:nvSpPr>
        <p:spPr>
          <a:xfrm>
            <a:off x="1803102" y="4365104"/>
            <a:ext cx="5689178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20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CESNET, NGI-CZ</a:t>
            </a:r>
          </a:p>
          <a:p>
            <a:endParaRPr lang="en-US" dirty="0"/>
          </a:p>
        </p:txBody>
      </p:sp>
      <p:sp>
        <p:nvSpPr>
          <p:cNvPr id="11" name="Subtítulo 3"/>
          <p:cNvSpPr txBox="1">
            <a:spLocks/>
          </p:cNvSpPr>
          <p:nvPr/>
        </p:nvSpPr>
        <p:spPr>
          <a:xfrm>
            <a:off x="1411560" y="3859304"/>
            <a:ext cx="640080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Boris </a:t>
            </a:r>
            <a:r>
              <a:rPr lang="en-US" dirty="0" err="1" smtClean="0"/>
              <a:t>Parak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502024" y="5013176"/>
            <a:ext cx="5958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Find these slides online at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https://documents.egi.eu/document/2650</a:t>
            </a:r>
          </a:p>
        </p:txBody>
      </p:sp>
    </p:spTree>
    <p:extLst>
      <p:ext uri="{BB962C8B-B14F-4D97-AF65-F5344CB8AC3E}">
        <p14:creationId xmlns:p14="http://schemas.microsoft.com/office/powerpoint/2010/main" val="2284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352929" cy="850106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Committing services for a community: </a:t>
            </a:r>
            <a:br>
              <a:rPr lang="en-GB" sz="3200" dirty="0" smtClean="0"/>
            </a:br>
            <a:r>
              <a:rPr lang="en-GB" sz="2900" dirty="0" smtClean="0"/>
              <a:t>Service &amp; Operation Level Agreements (SLA, OLA)</a:t>
            </a:r>
            <a:endParaRPr lang="en-GB" sz="29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323528" y="1340768"/>
            <a:ext cx="8424936" cy="25521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EGI.eu is acting as negotiator</a:t>
            </a:r>
          </a:p>
          <a:p>
            <a:pPr lvl="1"/>
            <a:r>
              <a:rPr lang="en-US" sz="1800" dirty="0" smtClean="0"/>
              <a:t>Finds and arranges resources and services that ‘fit for purpose’</a:t>
            </a:r>
          </a:p>
          <a:p>
            <a:r>
              <a:rPr lang="en-US" sz="2400" dirty="0" smtClean="0"/>
              <a:t>Process is facilitated by </a:t>
            </a:r>
          </a:p>
          <a:p>
            <a:pPr lvl="1"/>
            <a:r>
              <a:rPr lang="en-US" sz="2000" dirty="0" smtClean="0"/>
              <a:t>E-GRANT, Council surveys, broadcasting tool for sites</a:t>
            </a:r>
          </a:p>
          <a:p>
            <a:r>
              <a:rPr lang="en-US" sz="2400" dirty="0" smtClean="0"/>
              <a:t>Negotiation is currently ongoing for</a:t>
            </a:r>
          </a:p>
          <a:p>
            <a:pPr lvl="1"/>
            <a:r>
              <a:rPr lang="en-US" sz="1800" dirty="0" err="1" smtClean="0"/>
              <a:t>MoBrain</a:t>
            </a:r>
            <a:r>
              <a:rPr lang="en-US" sz="1800" dirty="0" smtClean="0"/>
              <a:t>, BILS, </a:t>
            </a:r>
            <a:r>
              <a:rPr lang="en-US" sz="1800" dirty="0" err="1" smtClean="0"/>
              <a:t>PanCancer</a:t>
            </a:r>
            <a:r>
              <a:rPr lang="en-US" sz="1800" dirty="0" smtClean="0"/>
              <a:t>, DRIHM</a:t>
            </a:r>
          </a:p>
        </p:txBody>
      </p:sp>
      <p:sp>
        <p:nvSpPr>
          <p:cNvPr id="11" name="pole tekstowe 5"/>
          <p:cNvSpPr txBox="1"/>
          <p:nvPr/>
        </p:nvSpPr>
        <p:spPr>
          <a:xfrm>
            <a:off x="323528" y="4859868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Customer (</a:t>
            </a:r>
            <a:r>
              <a:rPr lang="en-GB" b="1" dirty="0" err="1" smtClean="0"/>
              <a:t>eg</a:t>
            </a:r>
            <a:r>
              <a:rPr lang="en-GB" b="1" dirty="0" smtClean="0"/>
              <a:t>. RI)</a:t>
            </a:r>
            <a:endParaRPr lang="en-GB" b="1" dirty="0"/>
          </a:p>
        </p:txBody>
      </p:sp>
      <p:pic>
        <p:nvPicPr>
          <p:cNvPr id="12" name="Picture 2" descr="C:\Users\Krakowian\Google Drive\EGI\Images - icons\women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25" y="4064467"/>
            <a:ext cx="878548" cy="80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20" y="3584593"/>
            <a:ext cx="580787" cy="561666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69" y="4486212"/>
            <a:ext cx="580787" cy="561666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98" y="3830796"/>
            <a:ext cx="1078892" cy="1197080"/>
          </a:xfrm>
          <a:prstGeom prst="rect">
            <a:avLst/>
          </a:prstGeom>
        </p:spPr>
      </p:pic>
      <p:sp>
        <p:nvSpPr>
          <p:cNvPr id="17" name="pole tekstowe 14"/>
          <p:cNvSpPr txBox="1"/>
          <p:nvPr/>
        </p:nvSpPr>
        <p:spPr>
          <a:xfrm>
            <a:off x="4211960" y="4931876"/>
            <a:ext cx="121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Negotiator</a:t>
            </a:r>
            <a:endParaRPr lang="pl-PL" b="1" dirty="0"/>
          </a:p>
        </p:txBody>
      </p:sp>
      <p:sp>
        <p:nvSpPr>
          <p:cNvPr id="18" name="pole tekstowe 18"/>
          <p:cNvSpPr txBox="1"/>
          <p:nvPr/>
        </p:nvSpPr>
        <p:spPr>
          <a:xfrm>
            <a:off x="7786280" y="5003884"/>
            <a:ext cx="117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Provider B</a:t>
            </a:r>
            <a:endParaRPr lang="pl-PL" b="1" dirty="0"/>
          </a:p>
        </p:txBody>
      </p:sp>
      <p:sp>
        <p:nvSpPr>
          <p:cNvPr id="19" name="pole tekstowe 15"/>
          <p:cNvSpPr txBox="1"/>
          <p:nvPr/>
        </p:nvSpPr>
        <p:spPr>
          <a:xfrm>
            <a:off x="7748418" y="4067780"/>
            <a:ext cx="118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Provider A</a:t>
            </a:r>
            <a:endParaRPr lang="pl-PL" b="1" dirty="0"/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960869031"/>
              </p:ext>
            </p:extLst>
          </p:nvPr>
        </p:nvGraphicFramePr>
        <p:xfrm>
          <a:off x="158309" y="5370220"/>
          <a:ext cx="8976388" cy="795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Multidocument 3"/>
          <p:cNvSpPr/>
          <p:nvPr/>
        </p:nvSpPr>
        <p:spPr>
          <a:xfrm>
            <a:off x="6084168" y="4302312"/>
            <a:ext cx="1368152" cy="792088"/>
          </a:xfrm>
          <a:prstGeom prst="flowChartMultidocumen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OLAs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Multidocument 21"/>
          <p:cNvSpPr/>
          <p:nvPr/>
        </p:nvSpPr>
        <p:spPr>
          <a:xfrm>
            <a:off x="2267744" y="4301480"/>
            <a:ext cx="1368152" cy="792088"/>
          </a:xfrm>
          <a:prstGeom prst="flowChartMultidocumen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LAs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20" descr="FitSM logo-woutnam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87" y="1196752"/>
            <a:ext cx="1115616" cy="111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6336" y="2276872"/>
            <a:ext cx="1571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i="1" dirty="0" smtClean="0">
                <a:solidFill>
                  <a:schemeClr val="tx2"/>
                </a:solidFill>
              </a:rPr>
              <a:t>Standards for lightweight</a:t>
            </a:r>
            <a:br>
              <a:rPr lang="en-GB" sz="1050" i="1" dirty="0" smtClean="0">
                <a:solidFill>
                  <a:schemeClr val="tx2"/>
                </a:solidFill>
              </a:rPr>
            </a:br>
            <a:r>
              <a:rPr lang="en-GB" sz="1050" i="1" dirty="0" smtClean="0">
                <a:solidFill>
                  <a:schemeClr val="tx2"/>
                </a:solidFill>
              </a:rPr>
              <a:t>IT service management</a:t>
            </a:r>
            <a:endParaRPr lang="en-GB" sz="105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Easy access for users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EGI platform for the long-tail of science (pilot)</a:t>
            </a:r>
          </a:p>
          <a:p>
            <a:endParaRPr lang="en-US" dirty="0"/>
          </a:p>
          <a:p>
            <a:r>
              <a:rPr lang="en-US" dirty="0" smtClean="0"/>
              <a:t>Funded in the EGI-Engage H2020 project.</a:t>
            </a:r>
          </a:p>
          <a:p>
            <a:r>
              <a:rPr lang="en-US" dirty="0" smtClean="0"/>
              <a:t>Production delivery: end of 2015.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5138028"/>
            <a:ext cx="6897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Contact: </a:t>
            </a:r>
            <a:r>
              <a:rPr lang="en-US" sz="2800" dirty="0" err="1" smtClean="0"/>
              <a:t>Gergely</a:t>
            </a:r>
            <a:r>
              <a:rPr lang="en-US" sz="2800" dirty="0" smtClean="0"/>
              <a:t> Sipos (</a:t>
            </a:r>
            <a:r>
              <a:rPr lang="en-US" sz="2800" dirty="0" smtClean="0">
                <a:hlinkClick r:id="rId2"/>
              </a:rPr>
              <a:t>gergely.sipos@egi.eu</a:t>
            </a:r>
            <a:r>
              <a:rPr lang="en-US" sz="2800" dirty="0" smtClean="0"/>
              <a:t>)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493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8064896" cy="850106"/>
          </a:xfrm>
        </p:spPr>
        <p:txBody>
          <a:bodyPr>
            <a:noAutofit/>
          </a:bodyPr>
          <a:lstStyle/>
          <a:p>
            <a:r>
              <a:rPr lang="en-GB" sz="2400" dirty="0" smtClean="0"/>
              <a:t>Accessing services by individual users – an example:</a:t>
            </a:r>
            <a:br>
              <a:rPr lang="en-GB" sz="2400" dirty="0" smtClean="0"/>
            </a:br>
            <a:r>
              <a:rPr lang="en-GB" sz="2400" dirty="0" smtClean="0"/>
              <a:t>EGI Platform for the long-tail of science.</a:t>
            </a:r>
            <a:br>
              <a:rPr lang="en-GB" sz="2400" dirty="0" smtClean="0"/>
            </a:br>
            <a:r>
              <a:rPr lang="en-GB" sz="2400" dirty="0" smtClean="0"/>
              <a:t>Pilot access: </a:t>
            </a:r>
            <a:r>
              <a:rPr lang="en-GB" sz="2400" dirty="0" smtClean="0">
                <a:hlinkClick r:id="rId2"/>
              </a:rPr>
              <a:t>http://access.egi.eu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sp>
        <p:nvSpPr>
          <p:cNvPr id="4" name="Content Placeholder 22"/>
          <p:cNvSpPr>
            <a:spLocks noGrp="1"/>
          </p:cNvSpPr>
          <p:nvPr>
            <p:ph sz="half" idx="2"/>
          </p:nvPr>
        </p:nvSpPr>
        <p:spPr>
          <a:xfrm>
            <a:off x="107504" y="1556792"/>
            <a:ext cx="4679458" cy="3005942"/>
          </a:xfrm>
        </p:spPr>
        <p:txBody>
          <a:bodyPr/>
          <a:lstStyle/>
          <a:p>
            <a:pPr marL="266700" indent="-266700">
              <a:buFont typeface="+mj-lt"/>
              <a:buAutoNum type="arabicPeriod"/>
            </a:pPr>
            <a:r>
              <a:rPr lang="en-US" sz="2400" dirty="0" smtClean="0"/>
              <a:t>International resource pool with easy-to-use science gateway environments</a:t>
            </a:r>
            <a:endParaRPr lang="en-US" sz="2400" dirty="0"/>
          </a:p>
          <a:p>
            <a:pPr marL="266700" indent="-266700">
              <a:buFont typeface="+mj-lt"/>
              <a:buAutoNum type="arabicPeriod"/>
            </a:pPr>
            <a:r>
              <a:rPr lang="en-US" sz="2400" dirty="0" smtClean="0"/>
              <a:t>Zero-barrier access for users</a:t>
            </a:r>
            <a:br>
              <a:rPr lang="en-US" sz="2400" dirty="0" smtClean="0"/>
            </a:br>
            <a:r>
              <a:rPr lang="en-US" sz="2400" dirty="0" smtClean="0"/>
              <a:t>(Facebook, Google, EGI SSO)</a:t>
            </a:r>
          </a:p>
          <a:p>
            <a:pPr marL="266700" indent="-266700">
              <a:buFont typeface="+mj-lt"/>
              <a:buAutoNum type="arabicPeriod"/>
            </a:pPr>
            <a:r>
              <a:rPr lang="en-US" sz="2400" dirty="0" smtClean="0"/>
              <a:t>Extendible </a:t>
            </a:r>
            <a:r>
              <a:rPr lang="en-US" sz="2400" dirty="0"/>
              <a:t>platform: </a:t>
            </a:r>
          </a:p>
          <a:p>
            <a:pPr marL="631825" lvl="1" indent="-231775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Join with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an environment!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631825" lvl="1" indent="-231775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Join with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a cloud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or HTC cluster! </a:t>
            </a:r>
          </a:p>
          <a:p>
            <a:pPr marL="0" indent="0">
              <a:buNone/>
            </a:pPr>
            <a:endParaRPr lang="en-GB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2" descr="http://www.eu-emi.eu/image/image_gallery?uuid=b241911a-8d40-4f49-8b5d-3789250404a6&amp;groupId=14057&amp;t=12918981231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27" y="3568062"/>
            <a:ext cx="453196" cy="2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29548" y="3096075"/>
            <a:ext cx="2062414" cy="15024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Resource pool with clouds and 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HTC clusters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75620" y="2544338"/>
            <a:ext cx="823045" cy="7512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Science gateway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48309" y="2544338"/>
            <a:ext cx="823045" cy="7512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Science gateway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72423" y="4432232"/>
            <a:ext cx="823045" cy="7512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Science gateway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5112" y="4432232"/>
            <a:ext cx="823045" cy="7512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Science gateway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46200" y="3494364"/>
            <a:ext cx="1073538" cy="751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User Registration Portal</a:t>
            </a:r>
            <a:endParaRPr lang="en-GB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35005" y="3888435"/>
            <a:ext cx="51119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60" y="3569486"/>
            <a:ext cx="598578" cy="600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042" y="3569486"/>
            <a:ext cx="598578" cy="600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6427" y="3794850"/>
            <a:ext cx="598578" cy="6009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49960" y="4446900"/>
            <a:ext cx="580760" cy="79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…</a:t>
            </a:r>
            <a:endParaRPr lang="en-GB" sz="4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061018" y="4245578"/>
            <a:ext cx="0" cy="3202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53024" y="4373139"/>
            <a:ext cx="694770" cy="378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Users</a:t>
            </a:r>
            <a:endParaRPr lang="en-GB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51974" y="5403052"/>
            <a:ext cx="145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Support team</a:t>
            </a:r>
            <a:endParaRPr lang="en-GB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000" y="4598503"/>
            <a:ext cx="598578" cy="600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082" y="4598503"/>
            <a:ext cx="598578" cy="600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8467" y="4823868"/>
            <a:ext cx="598578" cy="6009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573713" y="2500018"/>
            <a:ext cx="580760" cy="79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…</a:t>
            </a:r>
            <a:endParaRPr lang="en-GB" sz="4400" dirty="0"/>
          </a:p>
        </p:txBody>
      </p:sp>
      <p:pic>
        <p:nvPicPr>
          <p:cNvPr id="24" name="Picture 6" descr="https://upload.wikimedia.org/wikipedia/commons/thumb/c/c2/F_icon.svg/2000px-F_ic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20" y="3272333"/>
            <a:ext cx="237294" cy="2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://images.dailytech.com/frontpage/fp__G_is_For_Google_New_Logo_Thum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96" y="2927316"/>
            <a:ext cx="314185" cy="3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95172" y="5691076"/>
            <a:ext cx="357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EGI Community Forum 2015, Bari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7660" y="5013176"/>
            <a:ext cx="338426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BEST DEMO</a:t>
            </a:r>
            <a:endParaRPr lang="en-US" sz="5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64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Front page: </a:t>
            </a:r>
            <a:r>
              <a:rPr lang="en-GB" sz="3200" dirty="0">
                <a:hlinkClick r:id="rId2"/>
              </a:rPr>
              <a:t>http://access.egi.eu</a:t>
            </a:r>
            <a:r>
              <a:rPr lang="en-GB" sz="3200" dirty="0"/>
              <a:t> 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2" y="1412776"/>
            <a:ext cx="8320924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1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Front page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5" y="1340768"/>
            <a:ext cx="8496267" cy="477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Front page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4" y="1340768"/>
            <a:ext cx="8584296" cy="4828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36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Login page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1447"/>
            <a:ext cx="8280920" cy="46580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3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User ‘dashboard’ with 3-step process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7"/>
            <a:ext cx="8192909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61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Step 1: Add affiliation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064896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Step 1: Add affiliation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31767"/>
            <a:ext cx="8208912" cy="4617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23317"/>
            <a:ext cx="8352928" cy="4525963"/>
          </a:xfrm>
        </p:spPr>
        <p:txBody>
          <a:bodyPr/>
          <a:lstStyle/>
          <a:p>
            <a:r>
              <a:rPr lang="en-US" sz="2400" dirty="0" smtClean="0"/>
              <a:t>Reminder of EGI &amp; EGI solutions</a:t>
            </a:r>
          </a:p>
          <a:p>
            <a:r>
              <a:rPr lang="en-US" sz="2400" dirty="0"/>
              <a:t>What RIs need – Survey feedback</a:t>
            </a:r>
          </a:p>
          <a:p>
            <a:r>
              <a:rPr lang="en-US" sz="2400" dirty="0" smtClean="0"/>
              <a:t>Topics to respond to RI needs:</a:t>
            </a:r>
          </a:p>
          <a:p>
            <a:pPr lvl="1"/>
            <a:r>
              <a:rPr lang="en-US" sz="2000" dirty="0" smtClean="0"/>
              <a:t>Resource allocation</a:t>
            </a:r>
          </a:p>
          <a:p>
            <a:pPr lvl="2"/>
            <a:r>
              <a:rPr lang="en-US" sz="1800" dirty="0" smtClean="0"/>
              <a:t>to RIs</a:t>
            </a:r>
          </a:p>
          <a:p>
            <a:pPr lvl="2"/>
            <a:r>
              <a:rPr lang="en-US" sz="1800" dirty="0" smtClean="0"/>
              <a:t>to individual users. </a:t>
            </a:r>
            <a:r>
              <a:rPr lang="en-US" sz="2000" dirty="0" smtClean="0"/>
              <a:t>Example: Platform for the long-tail of science</a:t>
            </a:r>
          </a:p>
          <a:p>
            <a:pPr lvl="1"/>
            <a:r>
              <a:rPr lang="en-US" sz="2000" dirty="0" smtClean="0"/>
              <a:t>Data cataloging example: Cerenkov Telescope Array</a:t>
            </a:r>
            <a:endParaRPr lang="en-GB" sz="2000" dirty="0"/>
          </a:p>
          <a:p>
            <a:pPr lvl="1"/>
            <a:r>
              <a:rPr lang="en-US" sz="2000" dirty="0" smtClean="0"/>
              <a:t>Data replication into the cloud example: EBI/ELIXIR</a:t>
            </a:r>
          </a:p>
          <a:p>
            <a:pPr lvl="1"/>
            <a:r>
              <a:rPr lang="en-US" sz="2000" dirty="0" smtClean="0"/>
              <a:t>Data replication with performance </a:t>
            </a:r>
            <a:r>
              <a:rPr lang="en-US" sz="2000" dirty="0" err="1" smtClean="0"/>
              <a:t>optimisation</a:t>
            </a:r>
            <a:r>
              <a:rPr lang="en-US" sz="2000" dirty="0" smtClean="0"/>
              <a:t> example: HBP</a:t>
            </a:r>
          </a:p>
          <a:p>
            <a:pPr lvl="1"/>
            <a:r>
              <a:rPr lang="en-US" sz="2000" dirty="0" smtClean="0"/>
              <a:t>Workflows on heterogeneous infrastructures example: DRIHM (hydrometeorology)</a:t>
            </a:r>
          </a:p>
          <a:p>
            <a:r>
              <a:rPr lang="en-US" sz="2400" dirty="0" smtClean="0"/>
              <a:t>Technical overview of the Federated Cloud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75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Step 2: Request resources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4764"/>
            <a:ext cx="8640960" cy="4860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Step 2: Request accepted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532440" cy="47994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8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/>
              <a:t>Step 2: Details of accepted request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2" y="1340768"/>
            <a:ext cx="8448938" cy="4752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9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/>
              <a:t>Step </a:t>
            </a:r>
            <a:r>
              <a:rPr lang="en-US" dirty="0" smtClean="0"/>
              <a:t>3: Access resources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2" y="1268760"/>
            <a:ext cx="8320924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9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/>
              <a:t>Step </a:t>
            </a:r>
            <a:r>
              <a:rPr lang="en-US" dirty="0" smtClean="0"/>
              <a:t>3: Access resources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1340768"/>
            <a:ext cx="8172400" cy="45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9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Services integrated so far…</a:t>
            </a:r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188458"/>
              </p:ext>
            </p:extLst>
          </p:nvPr>
        </p:nvGraphicFramePr>
        <p:xfrm>
          <a:off x="899592" y="1484784"/>
          <a:ext cx="7493371" cy="3071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8776"/>
                <a:gridCol w="4294595"/>
              </a:tblGrid>
              <a:tr h="264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Type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Name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1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Cloud and storage site 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INFN Catania </a:t>
                      </a:r>
                      <a:r>
                        <a:rPr lang="en-GB" sz="1800" dirty="0" err="1">
                          <a:effectLst/>
                        </a:rPr>
                        <a:t>Openstack</a:t>
                      </a:r>
                      <a:r>
                        <a:rPr lang="en-GB" sz="1800" dirty="0">
                          <a:effectLst/>
                        </a:rPr>
                        <a:t> site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0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High-Throughput Computing site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INFN Catania </a:t>
                      </a:r>
                      <a:r>
                        <a:rPr lang="en-GB" sz="1800" dirty="0" smtClean="0">
                          <a:effectLst/>
                        </a:rPr>
                        <a:t>EMI-</a:t>
                      </a:r>
                      <a:r>
                        <a:rPr lang="en-GB" sz="1800" dirty="0" err="1" smtClean="0">
                          <a:effectLst/>
                        </a:rPr>
                        <a:t>gLite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site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Science gateway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Catania Science Gateway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Application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The Statistical R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Application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The Semantic Search Engine (SSE)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9552" y="4653136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Ongoing integration: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GB" sz="2000" dirty="0" smtClean="0"/>
              <a:t>CYFRONET (HTC site), WS-PGRADE (gateway)</a:t>
            </a:r>
            <a:endParaRPr lang="en-GB" sz="2000" dirty="0"/>
          </a:p>
          <a:p>
            <a:r>
              <a:rPr lang="en-GB" sz="2000" dirty="0" smtClean="0"/>
              <a:t>Expressed interest to integrate: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GB" sz="2000" dirty="0" smtClean="0"/>
              <a:t>NGI-BE (HTC site), INFN Bari (cloud site), NGI-PT (site)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GB" sz="2000" dirty="0" smtClean="0"/>
              <a:t>Disaster Mitigation CC </a:t>
            </a:r>
            <a:r>
              <a:rPr lang="en-GB" sz="2000" dirty="0"/>
              <a:t>(gateways</a:t>
            </a:r>
            <a:r>
              <a:rPr lang="en-GB" sz="2000" dirty="0" smtClean="0"/>
              <a:t>), DIRAC (gateway), </a:t>
            </a:r>
            <a:r>
              <a:rPr lang="en-GB" sz="2000" dirty="0" err="1" smtClean="0"/>
              <a:t>CosQosGrid</a:t>
            </a:r>
            <a:r>
              <a:rPr lang="en-GB" sz="2000" dirty="0" smtClean="0"/>
              <a:t> (gateway)</a:t>
            </a:r>
          </a:p>
        </p:txBody>
      </p:sp>
    </p:spTree>
    <p:extLst>
      <p:ext uri="{BB962C8B-B14F-4D97-AF65-F5344CB8AC3E}">
        <p14:creationId xmlns:p14="http://schemas.microsoft.com/office/powerpoint/2010/main" val="40025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Guide for users and providers: https</a:t>
            </a:r>
            <a:r>
              <a:rPr lang="en-GB" sz="2400" dirty="0"/>
              <a:t>://wiki.egi.eu/wiki/Long-tail_of_science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12968" cy="4901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52120" y="3356992"/>
            <a:ext cx="3384376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47664" y="44624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Security considerations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660232" y="3573016"/>
            <a:ext cx="1224136" cy="86409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Robot certificate (with ID)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2969667" y="5229200"/>
            <a:ext cx="4410645" cy="1556792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36812"/>
            <a:ext cx="1008112" cy="100811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283968" y="1628800"/>
            <a:ext cx="1800200" cy="1224136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Management Portal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4644008" y="3573016"/>
            <a:ext cx="1152128" cy="864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Science gateway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an 14"/>
          <p:cNvSpPr/>
          <p:nvPr/>
        </p:nvSpPr>
        <p:spPr>
          <a:xfrm>
            <a:off x="5940152" y="1823297"/>
            <a:ext cx="864096" cy="885623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DB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9" idx="3"/>
            <a:endCxn id="13" idx="1"/>
          </p:cNvCxnSpPr>
          <p:nvPr/>
        </p:nvCxnSpPr>
        <p:spPr>
          <a:xfrm>
            <a:off x="1475656" y="2240868"/>
            <a:ext cx="28083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2"/>
            <a:endCxn id="14" idx="0"/>
          </p:cNvCxnSpPr>
          <p:nvPr/>
        </p:nvCxnSpPr>
        <p:spPr>
          <a:xfrm>
            <a:off x="5184068" y="2852936"/>
            <a:ext cx="36004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2"/>
          </p:cNvCxnSpPr>
          <p:nvPr/>
        </p:nvCxnSpPr>
        <p:spPr>
          <a:xfrm>
            <a:off x="5220072" y="4437112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888" y="5445224"/>
            <a:ext cx="576064" cy="11059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992" y="5419443"/>
            <a:ext cx="576064" cy="11059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096" y="5419443"/>
            <a:ext cx="576064" cy="1105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92" y="5419443"/>
            <a:ext cx="576064" cy="1105901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endCxn id="14" idx="1"/>
          </p:cNvCxnSpPr>
          <p:nvPr/>
        </p:nvCxnSpPr>
        <p:spPr>
          <a:xfrm>
            <a:off x="1475656" y="2564904"/>
            <a:ext cx="3168352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59832" y="1340768"/>
            <a:ext cx="5256584" cy="3384376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1196752"/>
            <a:ext cx="864096" cy="864096"/>
          </a:xfrm>
          <a:prstGeom prst="rect">
            <a:avLst/>
          </a:prstGeom>
        </p:spPr>
      </p:pic>
      <p:sp>
        <p:nvSpPr>
          <p:cNvPr id="33" name="Rounded Rectangular Callout 32"/>
          <p:cNvSpPr/>
          <p:nvPr/>
        </p:nvSpPr>
        <p:spPr>
          <a:xfrm>
            <a:off x="6829546" y="2708920"/>
            <a:ext cx="1774902" cy="759282"/>
          </a:xfrm>
          <a:prstGeom prst="wedgeRoundRectCallout">
            <a:avLst>
              <a:gd name="adj1" fmla="val -21395"/>
              <a:gd name="adj2" fmla="val 70534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Local robot OR hosted by INFN </a:t>
            </a:r>
            <a:r>
              <a:rPr lang="en-US" sz="1600" b="1" dirty="0" err="1" smtClean="0"/>
              <a:t>eToken</a:t>
            </a:r>
            <a:r>
              <a:rPr lang="en-US" sz="1600" b="1" dirty="0" smtClean="0"/>
              <a:t> server</a:t>
            </a:r>
            <a:endParaRPr lang="en-US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829546" y="2060848"/>
            <a:ext cx="147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Support team</a:t>
            </a:r>
            <a:endParaRPr lang="en-US" dirty="0"/>
          </a:p>
        </p:txBody>
      </p:sp>
      <p:sp>
        <p:nvSpPr>
          <p:cNvPr id="38" name="Vertical Scroll 37"/>
          <p:cNvSpPr/>
          <p:nvPr/>
        </p:nvSpPr>
        <p:spPr>
          <a:xfrm>
            <a:off x="3635896" y="1151329"/>
            <a:ext cx="1008112" cy="698553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Platform AUP</a:t>
            </a:r>
            <a:endParaRPr lang="en-US" sz="1400" dirty="0"/>
          </a:p>
        </p:txBody>
      </p:sp>
      <p:pic>
        <p:nvPicPr>
          <p:cNvPr id="40" name="Picture 12" descr="http://www.eu-emi.eu/image/image_gallery?uuid=b241911a-8d40-4f49-8b5d-3789250404a6&amp;groupId=14057&amp;t=12918981231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07687"/>
            <a:ext cx="453196" cy="2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s://upload.wikimedia.org/wikipedia/commons/thumb/c/c2/F_icon.svg/2000px-F_ic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73" y="1511958"/>
            <a:ext cx="237294" cy="2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://images.dailytech.com/frontpage/fp__G_is_For_Google_New_Logo_Thum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49" y="1166941"/>
            <a:ext cx="314185" cy="3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:LinkedIn logo initial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86" y="1301665"/>
            <a:ext cx="422412" cy="4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2267744" y="1691516"/>
            <a:ext cx="70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www</a:t>
            </a:r>
            <a:endParaRPr lang="en-GB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3560770" y="2996952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</a:rPr>
              <a:t>UserID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 (String)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5" name="Straight Arrow Connector 54"/>
          <p:cNvCxnSpPr>
            <a:stCxn id="7" idx="1"/>
            <a:endCxn id="14" idx="3"/>
          </p:cNvCxnSpPr>
          <p:nvPr/>
        </p:nvCxnSpPr>
        <p:spPr>
          <a:xfrm flipH="1">
            <a:off x="5796136" y="400506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897009" y="35730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PUSP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48937" y="4787860"/>
            <a:ext cx="263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PUSP =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Per-user </a:t>
            </a:r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</a:rPr>
              <a:t>subproxy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" name="Picture 12" descr="http://www.eu-emi.eu/image/image_gallery?uuid=b241911a-8d40-4f49-8b5d-3789250404a6&amp;groupId=14057&amp;t=12918981231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65690"/>
            <a:ext cx="453196" cy="2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https://upload.wikimedia.org/wikipedia/commons/thumb/c/c2/F_icon.svg/2000px-F_ic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65" y="3269961"/>
            <a:ext cx="237294" cy="2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http://images.dailytech.com/frontpage/fp__G_is_For_Google_New_Logo_Thum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41" y="2924944"/>
            <a:ext cx="314185" cy="3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Vertical Scroll 63"/>
          <p:cNvSpPr/>
          <p:nvPr/>
        </p:nvSpPr>
        <p:spPr>
          <a:xfrm>
            <a:off x="3779912" y="4149080"/>
            <a:ext cx="1008112" cy="473237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Gateway AUP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842920" y="5661248"/>
            <a:ext cx="47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VO</a:t>
            </a:r>
            <a:endParaRPr lang="en-GB" b="1" dirty="0"/>
          </a:p>
        </p:txBody>
      </p:sp>
      <p:sp>
        <p:nvSpPr>
          <p:cNvPr id="35" name="Vertical Scroll 34"/>
          <p:cNvSpPr/>
          <p:nvPr/>
        </p:nvSpPr>
        <p:spPr>
          <a:xfrm>
            <a:off x="7020272" y="5229200"/>
            <a:ext cx="1008112" cy="806565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VO Security Policy</a:t>
            </a:r>
            <a:endParaRPr lang="en-US" sz="1200" dirty="0"/>
          </a:p>
        </p:txBody>
      </p:sp>
      <p:sp>
        <p:nvSpPr>
          <p:cNvPr id="53" name="Can 52"/>
          <p:cNvSpPr/>
          <p:nvPr/>
        </p:nvSpPr>
        <p:spPr>
          <a:xfrm>
            <a:off x="539552" y="5495705"/>
            <a:ext cx="1512168" cy="1029639"/>
          </a:xfrm>
          <a:prstGeom prst="can">
            <a:avLst>
              <a:gd name="adj" fmla="val 1446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EGI Accounting DB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123728" y="5301208"/>
            <a:ext cx="967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tx2"/>
                </a:solidFill>
              </a:rPr>
              <a:t>RobotID</a:t>
            </a:r>
            <a:endParaRPr lang="en-GB" b="1" dirty="0" smtClean="0">
              <a:solidFill>
                <a:schemeClr val="tx2"/>
              </a:solidFill>
            </a:endParaRPr>
          </a:p>
          <a:p>
            <a:r>
              <a:rPr lang="en-GB" b="1" dirty="0" err="1" smtClean="0">
                <a:solidFill>
                  <a:schemeClr val="tx2"/>
                </a:solidFill>
              </a:rPr>
              <a:t>UserID</a:t>
            </a:r>
            <a:endParaRPr lang="en-GB" b="1" dirty="0">
              <a:solidFill>
                <a:schemeClr val="tx2"/>
              </a:solidFill>
            </a:endParaRPr>
          </a:p>
        </p:txBody>
      </p:sp>
      <p:cxnSp>
        <p:nvCxnSpPr>
          <p:cNvPr id="59" name="Straight Arrow Connector 58"/>
          <p:cNvCxnSpPr>
            <a:stCxn id="8" idx="2"/>
            <a:endCxn id="53" idx="4"/>
          </p:cNvCxnSpPr>
          <p:nvPr/>
        </p:nvCxnSpPr>
        <p:spPr>
          <a:xfrm flipH="1">
            <a:off x="2051720" y="6007596"/>
            <a:ext cx="931628" cy="2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3" idx="1"/>
          </p:cNvCxnSpPr>
          <p:nvPr/>
        </p:nvCxnSpPr>
        <p:spPr>
          <a:xfrm flipH="1" flipV="1">
            <a:off x="971600" y="2924944"/>
            <a:ext cx="324036" cy="25707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25489" y="4077072"/>
            <a:ext cx="207024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Able to track back</a:t>
            </a:r>
            <a:br>
              <a:rPr lang="en-GB" b="1" dirty="0" smtClean="0"/>
            </a:br>
            <a:r>
              <a:rPr lang="en-GB" b="1" dirty="0" smtClean="0"/>
              <a:t>usage to the person</a:t>
            </a:r>
            <a:endParaRPr lang="en-GB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39552" y="1340768"/>
            <a:ext cx="61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1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33" grpId="0" animBg="1"/>
      <p:bldP spid="38" grpId="0" animBg="1"/>
      <p:bldP spid="48" grpId="0"/>
      <p:bldP spid="51" grpId="0"/>
      <p:bldP spid="57" grpId="0"/>
      <p:bldP spid="60" grpId="0"/>
      <p:bldP spid="64" grpId="0" animBg="1"/>
      <p:bldP spid="35" grpId="0" animBg="1"/>
      <p:bldP spid="53" grpId="0" animBg="1"/>
      <p:bldP spid="45" grpId="0"/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r" rtl="0">
              <a:spcBef>
                <a:spcPct val="0"/>
              </a:spcBef>
            </a:pPr>
            <a:r>
              <a:rPr lang="en-US" sz="2400" dirty="0" smtClean="0"/>
              <a:t>EXAMPLE: </a:t>
            </a:r>
            <a:br>
              <a:rPr lang="en-US" sz="2400" dirty="0" smtClean="0"/>
            </a:br>
            <a:r>
              <a:rPr lang="en-US" sz="2400" dirty="0" smtClean="0"/>
              <a:t>Data cataloging &amp; discovery: Cerenkov Telescope Array</a:t>
            </a:r>
            <a:endParaRPr lang="en-GB" dirty="0"/>
          </a:p>
        </p:txBody>
      </p:sp>
      <p:pic>
        <p:nvPicPr>
          <p:cNvPr id="4" name="Image 14" descr="cta_logo_blue_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78" y="2348880"/>
            <a:ext cx="1858281" cy="1152128"/>
          </a:xfrm>
          <a:prstGeom prst="rect">
            <a:avLst/>
          </a:prstGeom>
        </p:spPr>
      </p:pic>
      <p:pic>
        <p:nvPicPr>
          <p:cNvPr id="5" name="Image 15" descr="Dirac_logo_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0519" y="2473653"/>
            <a:ext cx="2933154" cy="902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7222" y="4437112"/>
            <a:ext cx="74272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Contacts: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DIRAC: Andrei </a:t>
            </a:r>
            <a:r>
              <a:rPr lang="en-US" sz="2800" dirty="0" err="1"/>
              <a:t>Tsaregorodtsev</a:t>
            </a:r>
            <a:r>
              <a:rPr lang="en-US" sz="2800" dirty="0"/>
              <a:t> </a:t>
            </a:r>
            <a:r>
              <a:rPr lang="en-US" sz="2800" dirty="0" smtClean="0">
                <a:hlinkClick r:id="rId4"/>
              </a:rPr>
              <a:t>atsareg@in2p3.fr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CTA:  </a:t>
            </a:r>
            <a:r>
              <a:rPr lang="en-GB" sz="2800" dirty="0"/>
              <a:t>Luisa </a:t>
            </a:r>
            <a:r>
              <a:rPr lang="en-GB" sz="2800" dirty="0" err="1"/>
              <a:t>Arrabito</a:t>
            </a:r>
            <a:r>
              <a:rPr lang="en-GB" sz="2800" dirty="0"/>
              <a:t> </a:t>
            </a:r>
            <a:r>
              <a:rPr lang="en-GB" sz="2800" dirty="0" smtClean="0">
                <a:hlinkClick r:id="rId5"/>
              </a:rPr>
              <a:t>arrabito@in2p3.fr</a:t>
            </a:r>
            <a:r>
              <a:rPr lang="en-GB" sz="2800" dirty="0" smtClean="0"/>
              <a:t>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76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3175" y="214483"/>
            <a:ext cx="879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mtClean="0">
                <a:solidFill>
                  <a:srgbClr val="FF0000"/>
                </a:solidFill>
              </a:rPr>
              <a:t>CTA in a nutshell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2844" y="135729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8" name="Image 7" descr="cta_logo_blue_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77" y="71414"/>
            <a:ext cx="785817" cy="487204"/>
          </a:xfrm>
          <a:prstGeom prst="rect">
            <a:avLst/>
          </a:prstGeom>
        </p:spPr>
      </p:pic>
      <p:sp>
        <p:nvSpPr>
          <p:cNvPr id="9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6837225" y="6356350"/>
            <a:ext cx="2133600" cy="365125"/>
          </a:xfrm>
        </p:spPr>
        <p:txBody>
          <a:bodyPr/>
          <a:lstStyle/>
          <a:p>
            <a:r>
              <a:rPr lang="en-GB" smtClean="0"/>
              <a:t>3</a:t>
            </a:r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270585" y="5310738"/>
            <a:ext cx="8513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mtClean="0">
                <a:solidFill>
                  <a:srgbClr val="0000FF"/>
                </a:solidFill>
              </a:rPr>
              <a:t>Scientific goals: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/>
              <a:t>Cosmic rays origins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/>
              <a:t>High Energy astrophysical phenomena  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/>
              <a:t>Fundamental physics and cosmology</a:t>
            </a:r>
          </a:p>
        </p:txBody>
      </p:sp>
      <p:pic>
        <p:nvPicPr>
          <p:cNvPr id="15" name="Image 14" descr="cta_tel.png"/>
          <p:cNvPicPr>
            <a:picLocks noChangeAspect="1"/>
          </p:cNvPicPr>
          <p:nvPr/>
        </p:nvPicPr>
        <p:blipFill>
          <a:blip r:embed="rId3"/>
          <a:srcRect r="992" b="2470"/>
          <a:stretch>
            <a:fillRect/>
          </a:stretch>
        </p:blipFill>
        <p:spPr>
          <a:xfrm>
            <a:off x="4650350" y="2668463"/>
            <a:ext cx="4147971" cy="301831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42844" y="821070"/>
            <a:ext cx="8929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smtClean="0">
                <a:solidFill>
                  <a:srgbClr val="0000FF"/>
                </a:solidFill>
              </a:rPr>
              <a:t>CTA (Cherenkov Telescope Array)</a:t>
            </a:r>
            <a:r>
              <a:rPr lang="en-GB" sz="2000" smtClean="0"/>
              <a:t> is the next generation instrument in VHE gamma-ray astronomy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/>
              <a:t>2 arrays of 50-100 Cherenkov telescopes (North and South hemispheres)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/>
              <a:t>10x sensitivity with respect to current experiments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/>
              <a:t>Consortium of ~1200 scientists in 32 countries 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/>
              <a:t>Operate as an observatory</a:t>
            </a:r>
            <a:endParaRPr lang="en-GB" sz="2000"/>
          </a:p>
        </p:txBody>
      </p:sp>
      <p:sp>
        <p:nvSpPr>
          <p:cNvPr id="2" name="ZoneTexte 1"/>
          <p:cNvSpPr txBox="1"/>
          <p:nvPr/>
        </p:nvSpPr>
        <p:spPr>
          <a:xfrm>
            <a:off x="142844" y="3074447"/>
            <a:ext cx="4370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smtClean="0">
                <a:solidFill>
                  <a:srgbClr val="0000FF"/>
                </a:solidFill>
              </a:rPr>
              <a:t>Site locations decided for further negotiations this year: </a:t>
            </a:r>
          </a:p>
          <a:p>
            <a:pPr marL="800100" lvl="1" indent="-342900">
              <a:buFont typeface="Courier New"/>
              <a:buChar char="o"/>
            </a:pPr>
            <a:r>
              <a:rPr lang="en-GB" sz="2000" smtClean="0"/>
              <a:t>North site: La Palma, Spain</a:t>
            </a:r>
          </a:p>
          <a:p>
            <a:pPr marL="800100" lvl="1" indent="-342900">
              <a:buFont typeface="Courier New"/>
              <a:buChar char="o"/>
            </a:pPr>
            <a:r>
              <a:rPr lang="en-GB" sz="2000" smtClean="0"/>
              <a:t>South site: Paranal ESO, Chile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>
                <a:solidFill>
                  <a:srgbClr val="0000FF"/>
                </a:solidFill>
              </a:rPr>
              <a:t>Currently in ‘Pre-construction’ phase (2015-2022)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>
                <a:solidFill>
                  <a:srgbClr val="000000"/>
                </a:solidFill>
              </a:rPr>
              <a:t>Operations will last ~30 years</a:t>
            </a:r>
            <a:endParaRPr lang="en-GB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23" y="1196116"/>
            <a:ext cx="3907973" cy="38595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80920" cy="850106"/>
          </a:xfrm>
        </p:spPr>
        <p:txBody>
          <a:bodyPr>
            <a:normAutofit fontScale="90000"/>
          </a:bodyPr>
          <a:lstStyle/>
          <a:p>
            <a:r>
              <a:rPr lang="en-GB" altLang="en-US" sz="3600" dirty="0" smtClean="0">
                <a:latin typeface="Arial" charset="0"/>
                <a:ea typeface="ＭＳ Ｐゴシック" pitchFamily="34" charset="-128"/>
                <a:cs typeface="Arial" charset="0"/>
              </a:rPr>
              <a:t>EGI: A sustainable e-infrastructure provider for Open Science</a:t>
            </a:r>
            <a:endParaRPr lang="en-GB" altLang="en-US" sz="3600" strike="sngStrike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3317"/>
            <a:ext cx="5220072" cy="4525963"/>
          </a:xfrm>
        </p:spPr>
        <p:txBody>
          <a:bodyPr/>
          <a:lstStyle/>
          <a:p>
            <a:pPr indent="-258763">
              <a:defRPr/>
            </a:pPr>
            <a:r>
              <a:rPr lang="en-GB" dirty="0" smtClean="0"/>
              <a:t>EGI Council</a:t>
            </a:r>
          </a:p>
          <a:p>
            <a:pPr marL="633413" lvl="1" indent="-233363">
              <a:defRPr/>
            </a:pPr>
            <a:r>
              <a:rPr lang="en-GB" sz="2000" dirty="0" smtClean="0"/>
              <a:t>26 </a:t>
            </a:r>
            <a:r>
              <a:rPr lang="en-GB" sz="2000" dirty="0"/>
              <a:t>participants: </a:t>
            </a:r>
            <a:r>
              <a:rPr lang="en-GB" sz="2000" dirty="0" smtClean="0"/>
              <a:t>24 NGIs </a:t>
            </a:r>
            <a:r>
              <a:rPr lang="en-GB" sz="2000" dirty="0"/>
              <a:t>and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2 EIROs (CERN, EBI)</a:t>
            </a:r>
          </a:p>
          <a:p>
            <a:pPr indent="-258763">
              <a:defRPr/>
            </a:pPr>
            <a:r>
              <a:rPr lang="en-GB" dirty="0" smtClean="0"/>
              <a:t>Shared interest in </a:t>
            </a:r>
          </a:p>
          <a:p>
            <a:pPr marL="671513" lvl="1" indent="-271463">
              <a:defRPr/>
            </a:pPr>
            <a:r>
              <a:rPr lang="en-GB" sz="2000" dirty="0" smtClean="0"/>
              <a:t>Developing and providing e-infrastructure services that enable open science</a:t>
            </a:r>
          </a:p>
          <a:p>
            <a:pPr indent="-258763">
              <a:defRPr/>
            </a:pPr>
            <a:r>
              <a:rPr lang="en-GB" dirty="0" smtClean="0">
                <a:sym typeface="Wingdings" pitchFamily="2" charset="2"/>
              </a:rPr>
              <a:t>Sustainability</a:t>
            </a:r>
          </a:p>
          <a:p>
            <a:pPr lvl="1">
              <a:defRPr/>
            </a:pPr>
            <a:r>
              <a:rPr lang="en-GB" sz="2000" dirty="0" smtClean="0">
                <a:sym typeface="Wingdings" pitchFamily="2" charset="2"/>
              </a:rPr>
              <a:t>Sustainable core services</a:t>
            </a:r>
          </a:p>
          <a:p>
            <a:pPr lvl="1">
              <a:defRPr/>
            </a:pPr>
            <a:r>
              <a:rPr lang="en-GB" sz="2000" dirty="0" smtClean="0">
                <a:sym typeface="Wingdings" pitchFamily="2" charset="2"/>
              </a:rPr>
              <a:t>Project-driven developments</a:t>
            </a:r>
            <a:endParaRPr lang="en-GB" sz="2000" dirty="0">
              <a:sym typeface="Wingdings" pitchFamily="2" charset="2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940152" y="2730851"/>
            <a:ext cx="647700" cy="431800"/>
          </a:xfrm>
          <a:prstGeom prst="wedgeRectCallout">
            <a:avLst>
              <a:gd name="adj1" fmla="val 24070"/>
              <a:gd name="adj2" fmla="val 110278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GB" sz="800" dirty="0">
                <a:solidFill>
                  <a:schemeClr val="tx2"/>
                </a:solidFill>
              </a:rPr>
              <a:t>EGI.eu in Amsterdam</a:t>
            </a:r>
          </a:p>
        </p:txBody>
      </p:sp>
      <p:sp>
        <p:nvSpPr>
          <p:cNvPr id="9" name="TextBox 10"/>
          <p:cNvSpPr txBox="1"/>
          <p:nvPr/>
        </p:nvSpPr>
        <p:spPr>
          <a:xfrm>
            <a:off x="5128522" y="5355213"/>
            <a:ext cx="3907973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chemeClr val="tx2"/>
                </a:solidFill>
              </a:rPr>
              <a:t>Membership under discussion</a:t>
            </a:r>
          </a:p>
          <a:p>
            <a:pPr algn="r"/>
            <a:r>
              <a:rPr lang="en-GB" sz="1400" dirty="0">
                <a:latin typeface="Arial" charset="0"/>
              </a:rPr>
              <a:t>Armenia</a:t>
            </a:r>
            <a:r>
              <a:rPr lang="en-GB" sz="1400" dirty="0" smtClean="0">
                <a:latin typeface="Arial" charset="0"/>
              </a:rPr>
              <a:t>, Austria, Belarus, Denmark</a:t>
            </a:r>
            <a:r>
              <a:rPr lang="en-GB" sz="1400" dirty="0">
                <a:latin typeface="Arial" charset="0"/>
              </a:rPr>
              <a:t>, </a:t>
            </a:r>
            <a:r>
              <a:rPr lang="en-GB" sz="1400" dirty="0" smtClean="0">
                <a:latin typeface="Arial" charset="0"/>
              </a:rPr>
              <a:t>Moldova, Norway</a:t>
            </a:r>
            <a:r>
              <a:rPr lang="en-GB" sz="1400" dirty="0">
                <a:latin typeface="Arial" charset="0"/>
              </a:rPr>
              <a:t>, </a:t>
            </a:r>
            <a:r>
              <a:rPr lang="en-GB" sz="1400" dirty="0" smtClean="0">
                <a:latin typeface="Arial" charset="0"/>
              </a:rPr>
              <a:t>Russia, Ukraine</a:t>
            </a:r>
            <a:r>
              <a:rPr lang="en-US" sz="14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32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204" y="886409"/>
            <a:ext cx="89857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 CTA </a:t>
            </a:r>
            <a:r>
              <a:rPr lang="en-US" sz="2400" dirty="0"/>
              <a:t>is now in </a:t>
            </a:r>
            <a:r>
              <a:rPr lang="en-US" sz="2400" dirty="0" smtClean="0"/>
              <a:t>‘Pre-construction’ phase</a:t>
            </a:r>
            <a:endParaRPr lang="en-US" sz="2400" dirty="0"/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Massive MC simulations and Analysis running </a:t>
            </a:r>
            <a:r>
              <a:rPr lang="en-US" sz="2400" dirty="0" smtClean="0">
                <a:solidFill>
                  <a:srgbClr val="0000FF"/>
                </a:solidFill>
              </a:rPr>
              <a:t>for </a:t>
            </a:r>
            <a:r>
              <a:rPr lang="en-US" sz="2400" dirty="0">
                <a:solidFill>
                  <a:srgbClr val="0000FF"/>
                </a:solidFill>
              </a:rPr>
              <a:t>3 years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 smtClean="0"/>
              <a:t>‘Prod2’ </a:t>
            </a:r>
            <a:r>
              <a:rPr lang="en-US" sz="2000" dirty="0"/>
              <a:t>(2013-2014</a:t>
            </a:r>
            <a:r>
              <a:rPr lang="en-US" sz="2000" dirty="0" smtClean="0"/>
              <a:t>) 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sz="2000" dirty="0" smtClean="0"/>
              <a:t>Characterize all site candidates to host CTA telescopes to determine the  one giving the best instrument response functions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sz="2000" dirty="0" smtClean="0"/>
              <a:t>4.6 billion events generated for each site candidate, 2 different zenith angles and 3 telescope configurations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sz="2000" dirty="0"/>
              <a:t>8</a:t>
            </a:r>
            <a:r>
              <a:rPr lang="en-US" sz="2000" dirty="0" smtClean="0"/>
              <a:t> full MC campaigns (</a:t>
            </a:r>
            <a:r>
              <a:rPr lang="en-US" sz="2000" dirty="0"/>
              <a:t>5 sites for the South and 3 for the North</a:t>
            </a:r>
            <a:r>
              <a:rPr lang="en-US" sz="2000" dirty="0" smtClean="0"/>
              <a:t>) </a:t>
            </a:r>
            <a:endParaRPr lang="en-US" sz="2000" dirty="0"/>
          </a:p>
          <a:p>
            <a:pPr marL="742950" lvl="1" indent="-285750">
              <a:buFont typeface="Courier New"/>
              <a:buChar char="o"/>
            </a:pPr>
            <a:r>
              <a:rPr lang="en-US" sz="2000" dirty="0" smtClean="0"/>
              <a:t>‘Prod3’ (2015) in progress: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For the 2 selected sites: study </a:t>
            </a:r>
            <a:r>
              <a:rPr lang="en-US" sz="2000" dirty="0"/>
              <a:t>the </a:t>
            </a:r>
            <a:r>
              <a:rPr lang="en-US" sz="2000" dirty="0" smtClean="0"/>
              <a:t>different </a:t>
            </a:r>
            <a:r>
              <a:rPr lang="en-US" sz="2000" dirty="0"/>
              <a:t>possible layouts of telescope arrays</a:t>
            </a:r>
            <a:r>
              <a:rPr lang="en-US" sz="2000" dirty="0" smtClean="0"/>
              <a:t>, pointing configurations</a:t>
            </a:r>
            <a:r>
              <a:rPr lang="en-US" sz="2000" dirty="0"/>
              <a:t>, hardware </a:t>
            </a:r>
            <a:r>
              <a:rPr lang="en-US" sz="2000" dirty="0" smtClean="0"/>
              <a:t>configurations</a:t>
            </a:r>
            <a:r>
              <a:rPr lang="en-US" sz="2000" dirty="0"/>
              <a:t>, etc. </a:t>
            </a:r>
            <a:endParaRPr lang="en-US" sz="2000" dirty="0" smtClean="0"/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/>
              <a:t>800 </a:t>
            </a:r>
            <a:r>
              <a:rPr lang="en-US" sz="2000" dirty="0" smtClean="0"/>
              <a:t>telescope </a:t>
            </a:r>
            <a:r>
              <a:rPr lang="en-US" sz="2000" dirty="0"/>
              <a:t>positions, 7 telescope types, multiple possible layouts, 5 different </a:t>
            </a:r>
            <a:r>
              <a:rPr lang="en-US" sz="2000" dirty="0" smtClean="0"/>
              <a:t>scaling 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Run 3 different Analysis chains on the simulated data</a:t>
            </a:r>
          </a:p>
          <a:p>
            <a:pPr marL="1714500" lvl="3" indent="-342900">
              <a:buSzPct val="50000"/>
              <a:buFont typeface="Wingdings" charset="2"/>
              <a:buChar char="q"/>
            </a:pPr>
            <a:r>
              <a:rPr lang="en-US" sz="2000" dirty="0" smtClean="0"/>
              <a:t>Each one processing about 500 TB and 1 M of files </a:t>
            </a:r>
          </a:p>
          <a:p>
            <a:pPr lvl="3">
              <a:buSzPct val="50000"/>
            </a:pPr>
            <a:r>
              <a:rPr lang="en-GB" sz="2000" dirty="0" smtClean="0"/>
              <a:t>      for 36 different configurations 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 smtClean="0">
                <a:solidFill>
                  <a:srgbClr val="0000FF"/>
                </a:solidFill>
              </a:rPr>
              <a:t>Computing is already a challenge!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3988" y="186086"/>
            <a:ext cx="4436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MC simulations and Analysis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7" name="Image 6" descr="cta_logo_blue_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77" y="71414"/>
            <a:ext cx="785817" cy="48720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3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314" y="1981185"/>
            <a:ext cx="3051233" cy="2157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3175" y="3061072"/>
            <a:ext cx="532102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>
                <a:solidFill>
                  <a:srgbClr val="0000FF"/>
                </a:solidFill>
              </a:rPr>
              <a:t>Resources:</a:t>
            </a:r>
          </a:p>
          <a:p>
            <a:pPr marL="285750" indent="-285750">
              <a:buFont typeface="Arial"/>
              <a:buChar char="•"/>
            </a:pPr>
            <a:r>
              <a:rPr lang="en-GB" smtClean="0"/>
              <a:t>Dedicated storage: </a:t>
            </a:r>
          </a:p>
          <a:p>
            <a:pPr marL="742950" lvl="1" indent="-285750">
              <a:buFont typeface="Courier New"/>
              <a:buChar char="o"/>
            </a:pPr>
            <a:r>
              <a:rPr lang="en-GB" smtClean="0"/>
              <a:t>Disk: 1.3 PB in 6 sites: </a:t>
            </a:r>
          </a:p>
          <a:p>
            <a:pPr lvl="1"/>
            <a:r>
              <a:rPr lang="en-GB" smtClean="0"/>
              <a:t>      CC-IN2P3, CNAF,  CYFRONET, DESY, GRIF, LAPP  </a:t>
            </a:r>
          </a:p>
          <a:p>
            <a:pPr marL="742950" lvl="1" indent="-285750">
              <a:buFont typeface="Courier New"/>
              <a:buChar char="o"/>
            </a:pPr>
            <a:r>
              <a:rPr lang="en-GB" smtClean="0"/>
              <a:t>Tape: 400 TB in 3 sites</a:t>
            </a:r>
          </a:p>
          <a:p>
            <a:pPr marL="285750" indent="-285750">
              <a:buFont typeface="Arial"/>
              <a:buChar char="•"/>
            </a:pPr>
            <a:r>
              <a:rPr lang="en-GB" smtClean="0"/>
              <a:t>CPU: 8000 cores available on average  </a:t>
            </a:r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73175" y="1828879"/>
            <a:ext cx="44291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CTA Virtual Organization: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 Active since 2008 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20 sites in 8 countries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 About 100 members</a:t>
            </a:r>
            <a:endParaRPr lang="en-GB" dirty="0"/>
          </a:p>
        </p:txBody>
      </p:sp>
      <p:pic>
        <p:nvPicPr>
          <p:cNvPr id="11" name="Image 10" descr="dirac_stru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275" y="4241242"/>
            <a:ext cx="5012008" cy="226471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73175" y="4979617"/>
            <a:ext cx="526113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>
                <a:solidFill>
                  <a:srgbClr val="0000FF"/>
                </a:solidFill>
              </a:rPr>
              <a:t>DIRAC for CTA:</a:t>
            </a:r>
          </a:p>
          <a:p>
            <a:pPr marL="285750" indent="-285750">
              <a:buFont typeface="Arial"/>
              <a:buChar char="•"/>
            </a:pPr>
            <a:r>
              <a:rPr lang="en-GB" smtClean="0"/>
              <a:t>Dedicated DIRAC instance composed of</a:t>
            </a:r>
          </a:p>
          <a:p>
            <a:r>
              <a:rPr lang="en-GB" smtClean="0"/>
              <a:t>     4 main servers at CC-IN2P3 and PIC</a:t>
            </a:r>
          </a:p>
          <a:p>
            <a:pPr marL="285750" indent="-285750">
              <a:buFont typeface="Arial"/>
              <a:buChar char="•"/>
            </a:pPr>
            <a:r>
              <a:rPr lang="en-GB" smtClean="0"/>
              <a:t>Several DIRAC Systems in use</a:t>
            </a:r>
          </a:p>
          <a:p>
            <a:pPr marL="285750" indent="-285750">
              <a:buFont typeface="Arial"/>
              <a:buChar char="•"/>
            </a:pPr>
            <a:r>
              <a:rPr lang="en-GB" smtClean="0"/>
              <a:t>CTA-DIRAC software extension</a:t>
            </a:r>
            <a:endParaRPr lang="en-GB"/>
          </a:p>
        </p:txBody>
      </p:sp>
      <p:pic>
        <p:nvPicPr>
          <p:cNvPr id="9" name="Image 8" descr="logo-eg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333" y="1981185"/>
            <a:ext cx="675003" cy="3796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53988" y="158767"/>
            <a:ext cx="4436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MC simulations and Analysis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13" name="Image 12" descr="cta_logo_blue_sm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77" y="71414"/>
            <a:ext cx="785817" cy="48720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en-GB" smtClean="0"/>
              <a:t>31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-322462" y="919785"/>
            <a:ext cx="8009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GB" sz="2000" smtClean="0">
                <a:solidFill>
                  <a:srgbClr val="0000FF"/>
                </a:solidFill>
              </a:rPr>
              <a:t>Use of an existing and reliable e-Infrastructure: EGI grid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smtClean="0">
                <a:solidFill>
                  <a:srgbClr val="0000FF"/>
                </a:solidFill>
              </a:rPr>
              <a:t>Use of DIRAC for Workload and Data Management</a:t>
            </a:r>
            <a:endParaRPr lang="en-GB" sz="2000">
              <a:solidFill>
                <a:srgbClr val="0000FF"/>
              </a:solidFill>
            </a:endParaRPr>
          </a:p>
        </p:txBody>
      </p:sp>
      <p:pic>
        <p:nvPicPr>
          <p:cNvPr id="15" name="Image 14" descr="Dirac_logo_RG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3630" y="1364498"/>
            <a:ext cx="1173189" cy="361011"/>
          </a:xfrm>
          <a:prstGeom prst="rect">
            <a:avLst/>
          </a:prstGeom>
        </p:spPr>
      </p:pic>
      <p:pic>
        <p:nvPicPr>
          <p:cNvPr id="16" name="Image 15" descr="logo-egi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797439"/>
            <a:ext cx="907311" cy="5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2.png"/>
          <p:cNvPicPr>
            <a:picLocks noChangeAspect="1"/>
          </p:cNvPicPr>
          <p:nvPr/>
        </p:nvPicPr>
        <p:blipFill>
          <a:blip r:embed="rId2"/>
          <a:srcRect r="11003"/>
          <a:stretch>
            <a:fillRect/>
          </a:stretch>
        </p:blipFill>
        <p:spPr>
          <a:xfrm>
            <a:off x="4107536" y="2526365"/>
            <a:ext cx="4770739" cy="4195586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GB" smtClean="0"/>
              <a:t>11</a:t>
            </a:r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4323724" y="4489565"/>
            <a:ext cx="1020445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smtClean="0"/>
              <a:t>Metadata selection</a:t>
            </a:r>
            <a:endParaRPr lang="en-GB" sz="160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4986980" y="4174582"/>
            <a:ext cx="215000" cy="314984"/>
          </a:xfrm>
          <a:prstGeom prst="straightConnector1">
            <a:avLst/>
          </a:prstGeom>
          <a:ln w="19050">
            <a:solidFill>
              <a:srgbClr val="19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570118" y="2825531"/>
            <a:ext cx="1116682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smtClean="0"/>
              <a:t>Catalog browsing</a:t>
            </a:r>
            <a:endParaRPr lang="en-GB" sz="1600"/>
          </a:p>
        </p:txBody>
      </p:sp>
      <p:cxnSp>
        <p:nvCxnSpPr>
          <p:cNvPr id="10" name="Connecteur droit avec flèche 9"/>
          <p:cNvCxnSpPr>
            <a:stCxn id="9" idx="1"/>
          </p:cNvCxnSpPr>
          <p:nvPr/>
        </p:nvCxnSpPr>
        <p:spPr>
          <a:xfrm flipH="1">
            <a:off x="6712862" y="3117919"/>
            <a:ext cx="857256" cy="64802"/>
          </a:xfrm>
          <a:prstGeom prst="straightConnector1">
            <a:avLst/>
          </a:prstGeom>
          <a:ln w="19050">
            <a:solidFill>
              <a:srgbClr val="19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472354" y="5902929"/>
            <a:ext cx="121444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smtClean="0"/>
              <a:t>Query result</a:t>
            </a:r>
            <a:endParaRPr lang="en-GB" sz="1600"/>
          </a:p>
        </p:txBody>
      </p:sp>
      <p:cxnSp>
        <p:nvCxnSpPr>
          <p:cNvPr id="12" name="Connecteur droit avec flèche 11"/>
          <p:cNvCxnSpPr/>
          <p:nvPr/>
        </p:nvCxnSpPr>
        <p:spPr>
          <a:xfrm rot="16200000" flipV="1">
            <a:off x="7436635" y="5441971"/>
            <a:ext cx="500066" cy="428628"/>
          </a:xfrm>
          <a:prstGeom prst="straightConnector1">
            <a:avLst/>
          </a:prstGeom>
          <a:ln w="19050">
            <a:solidFill>
              <a:srgbClr val="19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50354" y="906966"/>
            <a:ext cx="643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/>
              <a:t>More than 21 M of replicas registered 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About 10 meta-data defined to characterize MC datasets </a:t>
            </a:r>
            <a:endParaRPr lang="en-GB" sz="2000" dirty="0"/>
          </a:p>
        </p:txBody>
      </p:sp>
      <p:sp>
        <p:nvSpPr>
          <p:cNvPr id="14" name="Rectangle 13"/>
          <p:cNvSpPr/>
          <p:nvPr/>
        </p:nvSpPr>
        <p:spPr>
          <a:xfrm>
            <a:off x="1964234" y="137529"/>
            <a:ext cx="5215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FF0000"/>
                </a:solidFill>
              </a:rPr>
              <a:t>DIRAC for </a:t>
            </a:r>
            <a:r>
              <a:rPr lang="en-GB" sz="2800" b="1" smtClean="0">
                <a:solidFill>
                  <a:srgbClr val="FF0000"/>
                </a:solidFill>
              </a:rPr>
              <a:t>CTA: DIRAC File Catalog</a:t>
            </a:r>
            <a:endParaRPr lang="en-GB" sz="2800" b="1">
              <a:solidFill>
                <a:srgbClr val="FF0000"/>
              </a:solidFill>
            </a:endParaRPr>
          </a:p>
        </p:txBody>
      </p:sp>
      <p:pic>
        <p:nvPicPr>
          <p:cNvPr id="15" name="Image 14" descr="cta_logo_blue_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77" y="71414"/>
            <a:ext cx="785817" cy="487204"/>
          </a:xfrm>
          <a:prstGeom prst="rect">
            <a:avLst/>
          </a:prstGeom>
        </p:spPr>
      </p:pic>
      <p:pic>
        <p:nvPicPr>
          <p:cNvPr id="16" name="Image 15" descr="Dirac_logo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07" y="71414"/>
            <a:ext cx="1240352" cy="38167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90316" y="2625476"/>
            <a:ext cx="1839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>
                <a:solidFill>
                  <a:srgbClr val="0000FF"/>
                </a:solidFill>
              </a:rPr>
              <a:t>Query example:</a:t>
            </a:r>
            <a:endParaRPr lang="en-GB" sz="2000">
              <a:solidFill>
                <a:srgbClr val="0000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71143" y="3117919"/>
            <a:ext cx="3557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smtClean="0"/>
              <a:t>cta-prod3-query --site=Paranal --particle=gamma --tel_sim_prog=simtel </a:t>
            </a:r>
          </a:p>
          <a:p>
            <a:r>
              <a:rPr lang="en-GB" sz="1600" i="1" smtClean="0"/>
              <a:t>--array_layout=hex --phiP=180 </a:t>
            </a:r>
          </a:p>
          <a:p>
            <a:r>
              <a:rPr lang="en-GB" sz="1600" i="1" smtClean="0"/>
              <a:t>--thetaP=20 --outputType=Data</a:t>
            </a:r>
            <a:endParaRPr lang="en-GB" sz="1600" i="1"/>
          </a:p>
        </p:txBody>
      </p:sp>
      <p:sp>
        <p:nvSpPr>
          <p:cNvPr id="21" name="ZoneTexte 20"/>
          <p:cNvSpPr txBox="1"/>
          <p:nvPr/>
        </p:nvSpPr>
        <p:spPr>
          <a:xfrm>
            <a:off x="290316" y="4397233"/>
            <a:ext cx="3340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/>
              <a:t>Typical queries return several</a:t>
            </a:r>
          </a:p>
          <a:p>
            <a:r>
              <a:rPr lang="en-GB" sz="2000" smtClean="0"/>
              <a:t>hundreds of thousands of files </a:t>
            </a:r>
            <a:endParaRPr lang="en-GB" sz="2000"/>
          </a:p>
        </p:txBody>
      </p:sp>
      <p:sp>
        <p:nvSpPr>
          <p:cNvPr id="22" name="ZoneTexte 21"/>
          <p:cNvSpPr txBox="1"/>
          <p:nvPr/>
        </p:nvSpPr>
        <p:spPr>
          <a:xfrm>
            <a:off x="5534786" y="2048693"/>
            <a:ext cx="2092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>
                <a:solidFill>
                  <a:srgbClr val="0000FF"/>
                </a:solidFill>
              </a:rPr>
              <a:t>DFC web interface</a:t>
            </a:r>
            <a:endParaRPr lang="en-GB" sz="200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267" y="2526365"/>
            <a:ext cx="3556563" cy="2742524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5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592714" y="175145"/>
            <a:ext cx="595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smtClean="0">
                <a:solidFill>
                  <a:srgbClr val="FF0000"/>
                </a:solidFill>
              </a:rPr>
              <a:t>DIRAC </a:t>
            </a:r>
            <a:r>
              <a:rPr lang="en-GB" sz="2800" b="1">
                <a:solidFill>
                  <a:srgbClr val="FF0000"/>
                </a:solidFill>
              </a:rPr>
              <a:t>for </a:t>
            </a:r>
            <a:r>
              <a:rPr lang="en-GB" sz="2800" b="1" smtClean="0">
                <a:solidFill>
                  <a:srgbClr val="FF0000"/>
                </a:solidFill>
              </a:rPr>
              <a:t>CTA: Transformation System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39" name="Rectangle à coins arrondis 138"/>
          <p:cNvSpPr/>
          <p:nvPr/>
        </p:nvSpPr>
        <p:spPr bwMode="auto">
          <a:xfrm>
            <a:off x="4695208" y="1519642"/>
            <a:ext cx="4169275" cy="272118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40" name="Rectangle à coins arrondis 139"/>
          <p:cNvSpPr/>
          <p:nvPr/>
        </p:nvSpPr>
        <p:spPr bwMode="auto">
          <a:xfrm>
            <a:off x="4053960" y="1242293"/>
            <a:ext cx="682552" cy="3626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41" name="Rectangle à coins arrondis 140"/>
          <p:cNvSpPr/>
          <p:nvPr/>
        </p:nvSpPr>
        <p:spPr bwMode="auto">
          <a:xfrm>
            <a:off x="7952605" y="4365590"/>
            <a:ext cx="884467" cy="6621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42" name="ZoneTexte 16"/>
          <p:cNvSpPr txBox="1">
            <a:spLocks noChangeArrowheads="1"/>
          </p:cNvSpPr>
          <p:nvPr/>
        </p:nvSpPr>
        <p:spPr bwMode="auto">
          <a:xfrm>
            <a:off x="7874502" y="4365590"/>
            <a:ext cx="1048328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 smtClean="0"/>
              <a:t>Workload</a:t>
            </a:r>
          </a:p>
          <a:p>
            <a:pPr algn="ctr"/>
            <a:r>
              <a:rPr lang="en-GB" sz="1200" smtClean="0">
                <a:solidFill>
                  <a:schemeClr val="tx1"/>
                </a:solidFill>
              </a:rPr>
              <a:t>Management</a:t>
            </a:r>
          </a:p>
          <a:p>
            <a:pPr algn="ctr"/>
            <a:r>
              <a:rPr lang="en-GB" sz="1200" smtClean="0">
                <a:solidFill>
                  <a:schemeClr val="tx1"/>
                </a:solidFill>
              </a:rPr>
              <a:t>System</a:t>
            </a:r>
            <a:endParaRPr lang="en-GB" sz="1200">
              <a:solidFill>
                <a:schemeClr val="tx1"/>
              </a:solidFill>
            </a:endParaRPr>
          </a:p>
        </p:txBody>
      </p:sp>
      <p:grpSp>
        <p:nvGrpSpPr>
          <p:cNvPr id="235" name="Grouper 234"/>
          <p:cNvGrpSpPr/>
          <p:nvPr/>
        </p:nvGrpSpPr>
        <p:grpSpPr>
          <a:xfrm>
            <a:off x="3600806" y="2632548"/>
            <a:ext cx="956178" cy="825151"/>
            <a:chOff x="669588" y="2737096"/>
            <a:chExt cx="1520598" cy="1206546"/>
          </a:xfrm>
        </p:grpSpPr>
        <p:pic>
          <p:nvPicPr>
            <p:cNvPr id="143" name="Picture 373" descr="pers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28" y="2737096"/>
              <a:ext cx="573918" cy="588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" name="TextBox 89"/>
            <p:cNvSpPr txBox="1">
              <a:spLocks noChangeArrowheads="1"/>
            </p:cNvSpPr>
            <p:nvPr/>
          </p:nvSpPr>
          <p:spPr bwMode="auto">
            <a:xfrm>
              <a:off x="669588" y="3268590"/>
              <a:ext cx="1520598" cy="675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sz="1200" smtClean="0">
                  <a:solidFill>
                    <a:schemeClr val="tx1"/>
                  </a:solidFill>
                  <a:cs typeface="Arial" charset="0"/>
                </a:rPr>
                <a:t>Production</a:t>
              </a:r>
            </a:p>
            <a:p>
              <a:pPr algn="ctr"/>
              <a:r>
                <a:rPr lang="en-GB" sz="1200" smtClean="0">
                  <a:solidFill>
                    <a:schemeClr val="tx1"/>
                  </a:solidFill>
                  <a:cs typeface="Arial" charset="0"/>
                </a:rPr>
                <a:t>Manager</a:t>
              </a:r>
              <a:endParaRPr lang="en-GB" sz="1200">
                <a:solidFill>
                  <a:schemeClr val="tx1"/>
                </a:solidFill>
                <a:cs typeface="Arial" charset="0"/>
              </a:endParaRPr>
            </a:p>
          </p:txBody>
        </p:sp>
      </p:grpSp>
      <p:sp>
        <p:nvSpPr>
          <p:cNvPr id="146" name="TextBox 89"/>
          <p:cNvSpPr txBox="1">
            <a:spLocks noChangeArrowheads="1"/>
          </p:cNvSpPr>
          <p:nvPr/>
        </p:nvSpPr>
        <p:spPr bwMode="auto">
          <a:xfrm>
            <a:off x="4020623" y="1285100"/>
            <a:ext cx="749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 smtClean="0">
                <a:solidFill>
                  <a:schemeClr val="tx1"/>
                </a:solidFill>
                <a:cs typeface="Arial" charset="0"/>
              </a:rPr>
              <a:t>MC jobs</a:t>
            </a:r>
            <a:endParaRPr lang="en-GB" sz="12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7" name="Rectangle à coins arrondis 146"/>
          <p:cNvSpPr/>
          <p:nvPr/>
        </p:nvSpPr>
        <p:spPr bwMode="auto">
          <a:xfrm>
            <a:off x="5080709" y="990481"/>
            <a:ext cx="631447" cy="6882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cxnSp>
        <p:nvCxnSpPr>
          <p:cNvPr id="149" name="Connecteur droit avec flèche 148"/>
          <p:cNvCxnSpPr/>
          <p:nvPr/>
        </p:nvCxnSpPr>
        <p:spPr bwMode="auto">
          <a:xfrm>
            <a:off x="4744717" y="1423598"/>
            <a:ext cx="335824" cy="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>
            <a:endCxn id="192" idx="2"/>
          </p:cNvCxnSpPr>
          <p:nvPr/>
        </p:nvCxnSpPr>
        <p:spPr bwMode="auto">
          <a:xfrm flipV="1">
            <a:off x="4381769" y="2816282"/>
            <a:ext cx="847838" cy="183734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>
            <a:endCxn id="193" idx="2"/>
          </p:cNvCxnSpPr>
          <p:nvPr/>
        </p:nvCxnSpPr>
        <p:spPr bwMode="auto">
          <a:xfrm>
            <a:off x="4381769" y="3000017"/>
            <a:ext cx="847838" cy="66847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à coins arrondis 158"/>
          <p:cNvSpPr/>
          <p:nvPr/>
        </p:nvSpPr>
        <p:spPr bwMode="auto">
          <a:xfrm>
            <a:off x="7324808" y="1499579"/>
            <a:ext cx="1351265" cy="504655"/>
          </a:xfrm>
          <a:prstGeom prst="roundRect">
            <a:avLst/>
          </a:prstGeom>
          <a:solidFill>
            <a:srgbClr val="FFFFCC"/>
          </a:solidFill>
          <a:ln w="2540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60" name="ZoneTexte 24"/>
          <p:cNvSpPr txBox="1">
            <a:spLocks noChangeArrowheads="1"/>
          </p:cNvSpPr>
          <p:nvPr/>
        </p:nvSpPr>
        <p:spPr bwMode="auto">
          <a:xfrm>
            <a:off x="7215059" y="1490296"/>
            <a:ext cx="1570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400">
                <a:solidFill>
                  <a:srgbClr val="993300"/>
                </a:solidFill>
              </a:rPr>
              <a:t>Transformation System</a:t>
            </a:r>
          </a:p>
        </p:txBody>
      </p:sp>
      <p:sp>
        <p:nvSpPr>
          <p:cNvPr id="161" name="ZoneTexte 24"/>
          <p:cNvSpPr txBox="1">
            <a:spLocks noChangeArrowheads="1"/>
          </p:cNvSpPr>
          <p:nvPr/>
        </p:nvSpPr>
        <p:spPr bwMode="auto">
          <a:xfrm>
            <a:off x="5171718" y="990966"/>
            <a:ext cx="4490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 smtClean="0">
                <a:solidFill>
                  <a:schemeClr val="tx1"/>
                </a:solidFill>
              </a:rPr>
              <a:t>DFC</a:t>
            </a: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64" name="Flowchart: Multidocument 28"/>
          <p:cNvSpPr>
            <a:spLocks noChangeArrowheads="1"/>
          </p:cNvSpPr>
          <p:nvPr/>
        </p:nvSpPr>
        <p:spPr bwMode="auto">
          <a:xfrm>
            <a:off x="6147267" y="3909372"/>
            <a:ext cx="764929" cy="285510"/>
          </a:xfrm>
          <a:prstGeom prst="flowChartMultidocument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 smtClean="0">
                <a:solidFill>
                  <a:schemeClr val="tx1"/>
                </a:solidFill>
              </a:rPr>
              <a:t>Plugins</a:t>
            </a:r>
            <a:endParaRPr lang="en-GB" sz="1200">
              <a:solidFill>
                <a:schemeClr val="tx1"/>
              </a:solidFill>
            </a:endParaRPr>
          </a:p>
        </p:txBody>
      </p:sp>
      <p:cxnSp>
        <p:nvCxnSpPr>
          <p:cNvPr id="166" name="Connecteur droit avec flèche 165"/>
          <p:cNvCxnSpPr/>
          <p:nvPr/>
        </p:nvCxnSpPr>
        <p:spPr bwMode="auto">
          <a:xfrm flipV="1">
            <a:off x="6533033" y="3586392"/>
            <a:ext cx="0" cy="3005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rganigramme : Disque magnétique 195"/>
          <p:cNvSpPr/>
          <p:nvPr/>
        </p:nvSpPr>
        <p:spPr bwMode="auto">
          <a:xfrm>
            <a:off x="5229608" y="1843610"/>
            <a:ext cx="350429" cy="367470"/>
          </a:xfrm>
          <a:prstGeom prst="flowChartMagneticDisk">
            <a:avLst/>
          </a:prstGeom>
          <a:solidFill>
            <a:srgbClr val="008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69" name="Rectangle à coins arrondis 168"/>
          <p:cNvSpPr/>
          <p:nvPr/>
        </p:nvSpPr>
        <p:spPr bwMode="auto">
          <a:xfrm>
            <a:off x="4904674" y="3923549"/>
            <a:ext cx="1089334" cy="233915"/>
          </a:xfrm>
          <a:prstGeom prst="roundRect">
            <a:avLst/>
          </a:prstGeom>
          <a:solidFill>
            <a:srgbClr val="ADDB7B"/>
          </a:solidFill>
          <a:ln w="254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70" name="ZoneTexte 44"/>
          <p:cNvSpPr txBox="1">
            <a:spLocks noChangeArrowheads="1"/>
          </p:cNvSpPr>
          <p:nvPr/>
        </p:nvSpPr>
        <p:spPr bwMode="auto">
          <a:xfrm>
            <a:off x="4744716" y="3908747"/>
            <a:ext cx="14217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Transformations</a:t>
            </a:r>
          </a:p>
        </p:txBody>
      </p:sp>
      <p:sp>
        <p:nvSpPr>
          <p:cNvPr id="171" name="Rectangle à coins arrondis 170"/>
          <p:cNvSpPr/>
          <p:nvPr/>
        </p:nvSpPr>
        <p:spPr bwMode="auto">
          <a:xfrm>
            <a:off x="5994008" y="3126942"/>
            <a:ext cx="1020940" cy="459337"/>
          </a:xfrm>
          <a:prstGeom prst="roundRect">
            <a:avLst/>
          </a:prstGeom>
          <a:solidFill>
            <a:srgbClr val="CCFFFF"/>
          </a:solidFill>
          <a:ln w="25400">
            <a:solidFill>
              <a:srgbClr val="19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72" name="ZoneTexte 41"/>
          <p:cNvSpPr txBox="1">
            <a:spLocks noChangeArrowheads="1"/>
          </p:cNvSpPr>
          <p:nvPr/>
        </p:nvSpPr>
        <p:spPr bwMode="auto">
          <a:xfrm>
            <a:off x="5837741" y="3136155"/>
            <a:ext cx="13407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Transformation</a:t>
            </a:r>
          </a:p>
          <a:p>
            <a:pPr algn="ctr"/>
            <a:r>
              <a:rPr lang="en-GB" sz="1200">
                <a:solidFill>
                  <a:schemeClr val="tx1"/>
                </a:solidFill>
              </a:rPr>
              <a:t>Agent</a:t>
            </a:r>
          </a:p>
        </p:txBody>
      </p:sp>
      <p:sp>
        <p:nvSpPr>
          <p:cNvPr id="173" name="Arc 172"/>
          <p:cNvSpPr/>
          <p:nvPr/>
        </p:nvSpPr>
        <p:spPr bwMode="auto">
          <a:xfrm rot="16200000">
            <a:off x="6442131" y="3255928"/>
            <a:ext cx="144946" cy="201366"/>
          </a:xfrm>
          <a:prstGeom prst="arc">
            <a:avLst>
              <a:gd name="adj1" fmla="val 5496810"/>
              <a:gd name="adj2" fmla="val 0"/>
            </a:avLst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/>
          </a:p>
        </p:txBody>
      </p:sp>
      <p:grpSp>
        <p:nvGrpSpPr>
          <p:cNvPr id="229" name="Grouper 228"/>
          <p:cNvGrpSpPr/>
          <p:nvPr/>
        </p:nvGrpSpPr>
        <p:grpSpPr>
          <a:xfrm>
            <a:off x="7907565" y="3366715"/>
            <a:ext cx="950708" cy="730398"/>
            <a:chOff x="6850970" y="4097082"/>
            <a:chExt cx="1511898" cy="983895"/>
          </a:xfrm>
        </p:grpSpPr>
        <p:cxnSp>
          <p:nvCxnSpPr>
            <p:cNvPr id="145" name="Connecteur droit avec flèche 144"/>
            <p:cNvCxnSpPr/>
            <p:nvPr/>
          </p:nvCxnSpPr>
          <p:spPr bwMode="auto">
            <a:xfrm flipH="1" flipV="1">
              <a:off x="7045477" y="4097082"/>
              <a:ext cx="559294" cy="3267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Rectangle à coins arrondis 178"/>
            <p:cNvSpPr/>
            <p:nvPr/>
          </p:nvSpPr>
          <p:spPr bwMode="auto">
            <a:xfrm>
              <a:off x="7045477" y="4442094"/>
              <a:ext cx="1122884" cy="618758"/>
            </a:xfrm>
            <a:prstGeom prst="roundRect">
              <a:avLst/>
            </a:prstGeom>
            <a:solidFill>
              <a:srgbClr val="CCFFFF"/>
            </a:solidFill>
            <a:ln w="25400">
              <a:solidFill>
                <a:srgbClr val="190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80" name="ZoneTexte 11"/>
            <p:cNvSpPr txBox="1">
              <a:spLocks noChangeArrowheads="1"/>
            </p:cNvSpPr>
            <p:nvPr/>
          </p:nvSpPr>
          <p:spPr bwMode="auto">
            <a:xfrm>
              <a:off x="6850970" y="4459084"/>
              <a:ext cx="1511898" cy="62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sz="1200">
                  <a:solidFill>
                    <a:schemeClr val="tx1"/>
                  </a:solidFill>
                </a:rPr>
                <a:t>Workflow</a:t>
              </a:r>
            </a:p>
            <a:p>
              <a:pPr algn="ctr"/>
              <a:r>
                <a:rPr lang="en-GB" sz="1200">
                  <a:solidFill>
                    <a:schemeClr val="tx1"/>
                  </a:solidFill>
                </a:rPr>
                <a:t>Task Agent </a:t>
              </a:r>
            </a:p>
          </p:txBody>
        </p:sp>
        <p:sp>
          <p:nvSpPr>
            <p:cNvPr id="181" name="Arc 180"/>
            <p:cNvSpPr/>
            <p:nvPr/>
          </p:nvSpPr>
          <p:spPr bwMode="auto">
            <a:xfrm rot="16200000">
              <a:off x="7508835" y="4591879"/>
              <a:ext cx="196169" cy="319188"/>
            </a:xfrm>
            <a:prstGeom prst="arc">
              <a:avLst>
                <a:gd name="adj1" fmla="val 5496810"/>
                <a:gd name="adj2" fmla="val 0"/>
              </a:avLst>
            </a:prstGeom>
            <a:ln w="254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en-GB" sz="1200"/>
            </a:p>
          </p:txBody>
        </p:sp>
      </p:grpSp>
      <p:sp>
        <p:nvSpPr>
          <p:cNvPr id="182" name="Rectangle à coins arrondis 181"/>
          <p:cNvSpPr/>
          <p:nvPr/>
        </p:nvSpPr>
        <p:spPr bwMode="auto">
          <a:xfrm>
            <a:off x="4862567" y="4350632"/>
            <a:ext cx="1057209" cy="277539"/>
          </a:xfrm>
          <a:prstGeom prst="roundRect">
            <a:avLst/>
          </a:prstGeom>
          <a:solidFill>
            <a:srgbClr val="ADDB7B"/>
          </a:solidFill>
          <a:ln w="254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83" name="ZoneTexte 24"/>
          <p:cNvSpPr txBox="1">
            <a:spLocks noChangeArrowheads="1"/>
          </p:cNvSpPr>
          <p:nvPr/>
        </p:nvSpPr>
        <p:spPr bwMode="auto">
          <a:xfrm>
            <a:off x="4665500" y="4350632"/>
            <a:ext cx="141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Database </a:t>
            </a:r>
            <a:r>
              <a:rPr lang="en-GB" sz="1200" smtClean="0">
                <a:solidFill>
                  <a:schemeClr val="tx1"/>
                </a:solidFill>
              </a:rPr>
              <a:t>table</a:t>
            </a: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84" name="Rectangle à coins arrondis 183"/>
          <p:cNvSpPr/>
          <p:nvPr/>
        </p:nvSpPr>
        <p:spPr bwMode="auto">
          <a:xfrm>
            <a:off x="4862566" y="4631071"/>
            <a:ext cx="1057210" cy="233010"/>
          </a:xfrm>
          <a:prstGeom prst="roundRect">
            <a:avLst/>
          </a:prstGeom>
          <a:solidFill>
            <a:srgbClr val="CCFFFF"/>
          </a:solidFill>
          <a:ln w="25400">
            <a:solidFill>
              <a:srgbClr val="19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85" name="ZoneTexte 24"/>
          <p:cNvSpPr txBox="1">
            <a:spLocks noChangeArrowheads="1"/>
          </p:cNvSpPr>
          <p:nvPr/>
        </p:nvSpPr>
        <p:spPr bwMode="auto">
          <a:xfrm>
            <a:off x="5096671" y="4587082"/>
            <a:ext cx="5882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Agent</a:t>
            </a:r>
          </a:p>
        </p:txBody>
      </p:sp>
      <p:sp>
        <p:nvSpPr>
          <p:cNvPr id="186" name="Rectangle à coins arrondis 185"/>
          <p:cNvSpPr/>
          <p:nvPr/>
        </p:nvSpPr>
        <p:spPr bwMode="auto">
          <a:xfrm>
            <a:off x="7659276" y="3068016"/>
            <a:ext cx="441305" cy="253145"/>
          </a:xfrm>
          <a:prstGeom prst="roundRect">
            <a:avLst/>
          </a:prstGeom>
          <a:solidFill>
            <a:srgbClr val="ADDB7B"/>
          </a:solidFill>
          <a:ln w="254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87" name="ZoneTexte 44"/>
          <p:cNvSpPr txBox="1">
            <a:spLocks noChangeArrowheads="1"/>
          </p:cNvSpPr>
          <p:nvPr/>
        </p:nvSpPr>
        <p:spPr bwMode="auto">
          <a:xfrm>
            <a:off x="7589023" y="3068925"/>
            <a:ext cx="5519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Tasks</a:t>
            </a:r>
          </a:p>
        </p:txBody>
      </p:sp>
      <p:grpSp>
        <p:nvGrpSpPr>
          <p:cNvPr id="227" name="Grouper 226"/>
          <p:cNvGrpSpPr/>
          <p:nvPr/>
        </p:nvGrpSpPr>
        <p:grpSpPr>
          <a:xfrm>
            <a:off x="6051092" y="1932088"/>
            <a:ext cx="884185" cy="474279"/>
            <a:chOff x="4363946" y="2076625"/>
            <a:chExt cx="1406107" cy="638886"/>
          </a:xfrm>
        </p:grpSpPr>
        <p:sp>
          <p:nvSpPr>
            <p:cNvPr id="174" name="Rectangle à coins arrondis 173"/>
            <p:cNvSpPr/>
            <p:nvPr/>
          </p:nvSpPr>
          <p:spPr bwMode="auto">
            <a:xfrm>
              <a:off x="4458770" y="2076625"/>
              <a:ext cx="1216458" cy="618758"/>
            </a:xfrm>
            <a:prstGeom prst="roundRect">
              <a:avLst/>
            </a:prstGeom>
            <a:solidFill>
              <a:srgbClr val="CCFFFF"/>
            </a:solidFill>
            <a:ln w="25400">
              <a:solidFill>
                <a:srgbClr val="190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75" name="ZoneTexte 11"/>
            <p:cNvSpPr txBox="1">
              <a:spLocks noChangeArrowheads="1"/>
            </p:cNvSpPr>
            <p:nvPr/>
          </p:nvSpPr>
          <p:spPr bwMode="auto">
            <a:xfrm>
              <a:off x="4363946" y="2093617"/>
              <a:ext cx="1406107" cy="62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sz="1200">
                  <a:solidFill>
                    <a:schemeClr val="tx1"/>
                  </a:solidFill>
                </a:rPr>
                <a:t>InputData </a:t>
              </a:r>
            </a:p>
            <a:p>
              <a:pPr algn="ctr"/>
              <a:r>
                <a:rPr lang="en-GB" sz="1200">
                  <a:solidFill>
                    <a:schemeClr val="tx1"/>
                  </a:solidFill>
                </a:rPr>
                <a:t>Agent</a:t>
              </a:r>
            </a:p>
          </p:txBody>
        </p:sp>
        <p:sp>
          <p:nvSpPr>
            <p:cNvPr id="188" name="Arc 187"/>
            <p:cNvSpPr/>
            <p:nvPr/>
          </p:nvSpPr>
          <p:spPr bwMode="auto">
            <a:xfrm rot="16200000">
              <a:off x="4968915" y="2225370"/>
              <a:ext cx="196169" cy="321267"/>
            </a:xfrm>
            <a:prstGeom prst="arc">
              <a:avLst>
                <a:gd name="adj1" fmla="val 5496810"/>
                <a:gd name="adj2" fmla="val 0"/>
              </a:avLst>
            </a:prstGeom>
            <a:ln w="254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en-GB" sz="1200"/>
            </a:p>
          </p:txBody>
        </p:sp>
      </p:grpSp>
      <p:grpSp>
        <p:nvGrpSpPr>
          <p:cNvPr id="257" name="Grouper 256"/>
          <p:cNvGrpSpPr/>
          <p:nvPr/>
        </p:nvGrpSpPr>
        <p:grpSpPr>
          <a:xfrm>
            <a:off x="5171425" y="2230909"/>
            <a:ext cx="466794" cy="276999"/>
            <a:chOff x="2969893" y="2508458"/>
            <a:chExt cx="742336" cy="373136"/>
          </a:xfrm>
        </p:grpSpPr>
        <p:sp>
          <p:nvSpPr>
            <p:cNvPr id="190" name="Rectangle à coins arrondis 189"/>
            <p:cNvSpPr/>
            <p:nvPr/>
          </p:nvSpPr>
          <p:spPr bwMode="auto">
            <a:xfrm>
              <a:off x="2990160" y="2549809"/>
              <a:ext cx="701802" cy="288754"/>
            </a:xfrm>
            <a:prstGeom prst="roundRect">
              <a:avLst/>
            </a:prstGeom>
            <a:solidFill>
              <a:srgbClr val="ADDB7B"/>
            </a:solidFill>
            <a:ln w="254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91" name="ZoneTexte 44"/>
            <p:cNvSpPr txBox="1">
              <a:spLocks noChangeArrowheads="1"/>
            </p:cNvSpPr>
            <p:nvPr/>
          </p:nvSpPr>
          <p:spPr bwMode="auto">
            <a:xfrm>
              <a:off x="2969893" y="2508458"/>
              <a:ext cx="742336" cy="37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chemeClr val="tx1"/>
                  </a:solidFill>
                </a:rPr>
                <a:t>Files</a:t>
              </a:r>
            </a:p>
          </p:txBody>
        </p:sp>
      </p:grpSp>
      <p:sp>
        <p:nvSpPr>
          <p:cNvPr id="192" name="Organigramme : Disque magnétique 161"/>
          <p:cNvSpPr/>
          <p:nvPr/>
        </p:nvSpPr>
        <p:spPr bwMode="auto">
          <a:xfrm>
            <a:off x="5229608" y="2632547"/>
            <a:ext cx="350429" cy="367470"/>
          </a:xfrm>
          <a:prstGeom prst="flowChartMagneticDisk">
            <a:avLst/>
          </a:prstGeom>
          <a:solidFill>
            <a:srgbClr val="008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93" name="Organigramme : Disque magnétique 163"/>
          <p:cNvSpPr/>
          <p:nvPr/>
        </p:nvSpPr>
        <p:spPr bwMode="auto">
          <a:xfrm>
            <a:off x="5229608" y="3484752"/>
            <a:ext cx="350429" cy="367470"/>
          </a:xfrm>
          <a:prstGeom prst="flowChartMagneticDisk">
            <a:avLst/>
          </a:prstGeom>
          <a:solidFill>
            <a:srgbClr val="008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95" name="Rectangle à coins arrondis 194"/>
          <p:cNvSpPr/>
          <p:nvPr/>
        </p:nvSpPr>
        <p:spPr bwMode="auto">
          <a:xfrm>
            <a:off x="4808201" y="3070550"/>
            <a:ext cx="1111575" cy="186180"/>
          </a:xfrm>
          <a:prstGeom prst="roundRect">
            <a:avLst/>
          </a:prstGeom>
          <a:solidFill>
            <a:srgbClr val="ADDB7B"/>
          </a:solidFill>
          <a:ln w="254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96" name="ZoneTexte 44"/>
          <p:cNvSpPr txBox="1">
            <a:spLocks noChangeArrowheads="1"/>
          </p:cNvSpPr>
          <p:nvPr/>
        </p:nvSpPr>
        <p:spPr bwMode="auto">
          <a:xfrm>
            <a:off x="4695208" y="2996410"/>
            <a:ext cx="1298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InputDataQuery</a:t>
            </a:r>
          </a:p>
        </p:txBody>
      </p:sp>
      <p:sp>
        <p:nvSpPr>
          <p:cNvPr id="197" name="Organigramme : Disque magnétique 178"/>
          <p:cNvSpPr/>
          <p:nvPr/>
        </p:nvSpPr>
        <p:spPr bwMode="auto">
          <a:xfrm>
            <a:off x="7689767" y="2630615"/>
            <a:ext cx="350429" cy="367470"/>
          </a:xfrm>
          <a:prstGeom prst="flowChartMagneticDisk">
            <a:avLst/>
          </a:prstGeom>
          <a:solidFill>
            <a:srgbClr val="008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01" name="Organigramme : Disque magnétique 236"/>
          <p:cNvSpPr/>
          <p:nvPr/>
        </p:nvSpPr>
        <p:spPr bwMode="auto">
          <a:xfrm>
            <a:off x="5220723" y="1239864"/>
            <a:ext cx="351083" cy="367470"/>
          </a:xfrm>
          <a:prstGeom prst="flowChartMagneticDisk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20" name="Rectangle à coins arrondis 219"/>
          <p:cNvSpPr/>
          <p:nvPr/>
        </p:nvSpPr>
        <p:spPr bwMode="auto">
          <a:xfrm>
            <a:off x="6885381" y="4365593"/>
            <a:ext cx="906295" cy="66212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21" name="ZoneTexte 16"/>
          <p:cNvSpPr txBox="1">
            <a:spLocks noChangeArrowheads="1"/>
          </p:cNvSpPr>
          <p:nvPr/>
        </p:nvSpPr>
        <p:spPr bwMode="auto">
          <a:xfrm>
            <a:off x="6809135" y="4381388"/>
            <a:ext cx="10545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 smtClean="0">
                <a:solidFill>
                  <a:schemeClr val="tx1"/>
                </a:solidFill>
              </a:rPr>
              <a:t>Request</a:t>
            </a:r>
            <a:endParaRPr lang="en-GB" sz="1200">
              <a:solidFill>
                <a:schemeClr val="tx1"/>
              </a:solidFill>
            </a:endParaRPr>
          </a:p>
          <a:p>
            <a:pPr algn="ctr"/>
            <a:r>
              <a:rPr lang="en-GB" sz="1200">
                <a:solidFill>
                  <a:schemeClr val="tx1"/>
                </a:solidFill>
              </a:rPr>
              <a:t>Management</a:t>
            </a:r>
          </a:p>
          <a:p>
            <a:pPr algn="ctr"/>
            <a:r>
              <a:rPr lang="en-GB" sz="1200">
                <a:solidFill>
                  <a:schemeClr val="tx1"/>
                </a:solidFill>
              </a:rPr>
              <a:t>System</a:t>
            </a:r>
          </a:p>
        </p:txBody>
      </p:sp>
      <p:cxnSp>
        <p:nvCxnSpPr>
          <p:cNvPr id="222" name="Connecteur droit avec flèche 221"/>
          <p:cNvCxnSpPr/>
          <p:nvPr/>
        </p:nvCxnSpPr>
        <p:spPr bwMode="auto">
          <a:xfrm flipV="1">
            <a:off x="7382782" y="3366716"/>
            <a:ext cx="392565" cy="2582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Rectangle à coins arrondis 222"/>
          <p:cNvSpPr/>
          <p:nvPr/>
        </p:nvSpPr>
        <p:spPr bwMode="auto">
          <a:xfrm>
            <a:off x="6982051" y="3609281"/>
            <a:ext cx="783195" cy="469578"/>
          </a:xfrm>
          <a:prstGeom prst="roundRect">
            <a:avLst/>
          </a:prstGeom>
          <a:solidFill>
            <a:srgbClr val="CCFFFF"/>
          </a:solidFill>
          <a:ln w="25400">
            <a:solidFill>
              <a:srgbClr val="19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24" name="ZoneTexte 11"/>
          <p:cNvSpPr txBox="1">
            <a:spLocks noChangeArrowheads="1"/>
          </p:cNvSpPr>
          <p:nvPr/>
        </p:nvSpPr>
        <p:spPr bwMode="auto">
          <a:xfrm>
            <a:off x="6819975" y="3599199"/>
            <a:ext cx="1054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 smtClean="0">
                <a:solidFill>
                  <a:schemeClr val="tx1"/>
                </a:solidFill>
              </a:rPr>
              <a:t>Request</a:t>
            </a:r>
            <a:endParaRPr lang="en-GB" sz="1200">
              <a:solidFill>
                <a:schemeClr val="tx1"/>
              </a:solidFill>
            </a:endParaRPr>
          </a:p>
          <a:p>
            <a:pPr algn="ctr"/>
            <a:r>
              <a:rPr lang="en-GB" sz="1200">
                <a:solidFill>
                  <a:schemeClr val="tx1"/>
                </a:solidFill>
              </a:rPr>
              <a:t>Task Agent </a:t>
            </a:r>
          </a:p>
        </p:txBody>
      </p:sp>
      <p:sp>
        <p:nvSpPr>
          <p:cNvPr id="225" name="Arc 224"/>
          <p:cNvSpPr/>
          <p:nvPr/>
        </p:nvSpPr>
        <p:spPr bwMode="auto">
          <a:xfrm rot="16200000">
            <a:off x="7284672" y="3686891"/>
            <a:ext cx="177955" cy="222629"/>
          </a:xfrm>
          <a:prstGeom prst="arc">
            <a:avLst>
              <a:gd name="adj1" fmla="val 5496810"/>
              <a:gd name="adj2" fmla="val 0"/>
            </a:avLst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en-GB" sz="1200"/>
          </a:p>
        </p:txBody>
      </p:sp>
      <p:cxnSp>
        <p:nvCxnSpPr>
          <p:cNvPr id="244" name="Connecteur droit avec flèche 243"/>
          <p:cNvCxnSpPr>
            <a:stCxn id="180" idx="2"/>
            <a:endCxn id="141" idx="0"/>
          </p:cNvCxnSpPr>
          <p:nvPr/>
        </p:nvCxnSpPr>
        <p:spPr bwMode="auto">
          <a:xfrm>
            <a:off x="8382919" y="4097113"/>
            <a:ext cx="11920" cy="26847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avec flèche 249"/>
          <p:cNvCxnSpPr/>
          <p:nvPr/>
        </p:nvCxnSpPr>
        <p:spPr bwMode="auto">
          <a:xfrm>
            <a:off x="7380448" y="4097116"/>
            <a:ext cx="4669" cy="26848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avec flèche 262"/>
          <p:cNvCxnSpPr>
            <a:endCxn id="193" idx="4"/>
          </p:cNvCxnSpPr>
          <p:nvPr/>
        </p:nvCxnSpPr>
        <p:spPr bwMode="auto">
          <a:xfrm flipH="1">
            <a:off x="5580037" y="3421343"/>
            <a:ext cx="471055" cy="2471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avec flèche 264"/>
          <p:cNvCxnSpPr>
            <a:stCxn id="171" idx="0"/>
          </p:cNvCxnSpPr>
          <p:nvPr/>
        </p:nvCxnSpPr>
        <p:spPr bwMode="auto">
          <a:xfrm flipH="1" flipV="1">
            <a:off x="5620811" y="2172058"/>
            <a:ext cx="883667" cy="9548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avec flèche 267"/>
          <p:cNvCxnSpPr/>
          <p:nvPr/>
        </p:nvCxnSpPr>
        <p:spPr bwMode="auto">
          <a:xfrm flipH="1">
            <a:off x="5580037" y="2391427"/>
            <a:ext cx="913147" cy="4248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avec flèche 271"/>
          <p:cNvCxnSpPr>
            <a:endCxn id="197" idx="2"/>
          </p:cNvCxnSpPr>
          <p:nvPr/>
        </p:nvCxnSpPr>
        <p:spPr bwMode="auto">
          <a:xfrm flipV="1">
            <a:off x="7014948" y="2814349"/>
            <a:ext cx="674818" cy="39668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avec flèche 280"/>
          <p:cNvCxnSpPr>
            <a:stCxn id="174" idx="0"/>
          </p:cNvCxnSpPr>
          <p:nvPr/>
        </p:nvCxnSpPr>
        <p:spPr bwMode="auto">
          <a:xfrm flipH="1" flipV="1">
            <a:off x="5684888" y="1607334"/>
            <a:ext cx="808296" cy="3247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42537" y="1165298"/>
            <a:ext cx="3330547" cy="4031873"/>
          </a:xfrm>
          <a:prstGeom prst="rect">
            <a:avLst/>
          </a:prstGeom>
          <a:ln w="25400"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Transformation System Architecture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The Production Manager defines the transformations with meta-data conditions and ‘plugins’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InputData</a:t>
            </a:r>
            <a:r>
              <a:rPr lang="en-GB" dirty="0" smtClean="0"/>
              <a:t> Agent queries the DFC to obtain files to be ‘transformed’  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Plugins group files into tasks according to desired criteria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Tasks are created and submitted to the Workload or Request Management System</a:t>
            </a:r>
            <a:endParaRPr lang="en-GB" dirty="0"/>
          </a:p>
        </p:txBody>
      </p:sp>
      <p:pic>
        <p:nvPicPr>
          <p:cNvPr id="76" name="Image 75" descr="productionMoni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" b="45689"/>
          <a:stretch/>
        </p:blipFill>
        <p:spPr>
          <a:xfrm>
            <a:off x="671165" y="5664585"/>
            <a:ext cx="7801670" cy="1069200"/>
          </a:xfrm>
          <a:prstGeom prst="rect">
            <a:avLst/>
          </a:prstGeom>
          <a:ln w="19050">
            <a:solidFill>
              <a:srgbClr val="3366FF"/>
            </a:solidFill>
          </a:ln>
        </p:spPr>
      </p:pic>
      <p:pic>
        <p:nvPicPr>
          <p:cNvPr id="75" name="Image 74" descr="cta_logo_blue_sm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77" y="71414"/>
            <a:ext cx="785817" cy="487204"/>
          </a:xfrm>
          <a:prstGeom prst="rect">
            <a:avLst/>
          </a:prstGeom>
        </p:spPr>
      </p:pic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en-GB" smtClean="0"/>
              <a:t>33</a:t>
            </a:fld>
            <a:endParaRPr lang="en-GB"/>
          </a:p>
        </p:txBody>
      </p:sp>
      <p:sp>
        <p:nvSpPr>
          <p:cNvPr id="17" name="ZoneTexte 16"/>
          <p:cNvSpPr txBox="1"/>
          <p:nvPr/>
        </p:nvSpPr>
        <p:spPr>
          <a:xfrm>
            <a:off x="3056188" y="5220563"/>
            <a:ext cx="3031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>
                <a:solidFill>
                  <a:srgbClr val="0000FF"/>
                </a:solidFill>
              </a:rPr>
              <a:t>Transformation Monitoring</a:t>
            </a:r>
            <a:endParaRPr lang="en-GB" sz="2000">
              <a:solidFill>
                <a:srgbClr val="0000FF"/>
              </a:solidFill>
            </a:endParaRPr>
          </a:p>
        </p:txBody>
      </p:sp>
      <p:pic>
        <p:nvPicPr>
          <p:cNvPr id="88" name="Image 87" descr="Dirac_logo_RG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07" y="71414"/>
            <a:ext cx="1240352" cy="381678"/>
          </a:xfrm>
          <a:prstGeom prst="rect">
            <a:avLst/>
          </a:prstGeom>
        </p:spPr>
      </p:pic>
      <p:cxnSp>
        <p:nvCxnSpPr>
          <p:cNvPr id="77" name="Connecteur droit avec flèche 76"/>
          <p:cNvCxnSpPr/>
          <p:nvPr/>
        </p:nvCxnSpPr>
        <p:spPr bwMode="auto">
          <a:xfrm flipH="1" flipV="1">
            <a:off x="5580037" y="2088942"/>
            <a:ext cx="556551" cy="83116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3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RunningJobsSi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8867"/>
          <a:stretch/>
        </p:blipFill>
        <p:spPr>
          <a:xfrm>
            <a:off x="3287817" y="1899440"/>
            <a:ext cx="5203584" cy="35604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209441" y="210067"/>
            <a:ext cx="6725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mtClean="0">
                <a:solidFill>
                  <a:srgbClr val="FF0000"/>
                </a:solidFill>
              </a:rPr>
              <a:t>Resource usage: 2013-2015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7522" y="734463"/>
            <a:ext cx="74815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/>
              <a:t>Use of about 20 grid sites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5000-8000 concurrent jobs for several weeks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Users analysis also running in parallel (private simulations, analysis)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More than 7.7 M jobs executed</a:t>
            </a:r>
            <a:endParaRPr lang="en-GB" sz="2000" dirty="0"/>
          </a:p>
        </p:txBody>
      </p:sp>
      <p:pic>
        <p:nvPicPr>
          <p:cNvPr id="5" name="Image 4" descr="cta_logo_blue_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77" y="71414"/>
            <a:ext cx="785817" cy="4872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72708" y="5382373"/>
            <a:ext cx="1274708" cy="3693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0000FF"/>
                </a:solidFill>
              </a:rPr>
              <a:t>Start prod2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517521" y="5554410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1903BD"/>
                </a:solidFill>
              </a:rPr>
              <a:t>SAC</a:t>
            </a:r>
            <a:endParaRPr lang="en-GB" b="1">
              <a:solidFill>
                <a:srgbClr val="1903BD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16785" y="6102667"/>
            <a:ext cx="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1903BD"/>
                </a:solidFill>
              </a:rPr>
              <a:t>Tenerife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3009516" y="5168622"/>
            <a:ext cx="690067" cy="21375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629602" y="6287333"/>
            <a:ext cx="1580552" cy="369332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smtClean="0">
                <a:solidFill>
                  <a:srgbClr val="FF6600"/>
                </a:solidFill>
              </a:rPr>
              <a:t>Users Analysis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329915" y="5617686"/>
            <a:ext cx="102192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b="1" smtClean="0">
                <a:solidFill>
                  <a:srgbClr val="1903BD"/>
                </a:solidFill>
              </a:rPr>
              <a:t>Paranal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2426" y="5802352"/>
            <a:ext cx="1219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mtClean="0">
                <a:solidFill>
                  <a:srgbClr val="1903BD"/>
                </a:solidFill>
              </a:rPr>
              <a:t>El Leoncito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976250" y="5923742"/>
            <a:ext cx="52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1903BD"/>
                </a:solidFill>
              </a:rPr>
              <a:t>Aar</a:t>
            </a:r>
            <a:endParaRPr lang="en-GB" b="1">
              <a:solidFill>
                <a:srgbClr val="1903BD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516785" y="55107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1903BD"/>
                </a:solidFill>
              </a:rPr>
              <a:t>US</a:t>
            </a:r>
            <a:endParaRPr lang="en-GB" b="1">
              <a:solidFill>
                <a:srgbClr val="1903BD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16785" y="5802352"/>
            <a:ext cx="61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1903BD"/>
                </a:solidFill>
              </a:rPr>
              <a:t>SPM</a:t>
            </a:r>
            <a:endParaRPr lang="en-GB" b="1">
              <a:solidFill>
                <a:srgbClr val="1903BD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19878" y="5631660"/>
            <a:ext cx="1274708" cy="369332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008000"/>
                </a:solidFill>
              </a:rPr>
              <a:t>Start prod3</a:t>
            </a: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6777371" y="6232281"/>
            <a:ext cx="2133600" cy="365125"/>
          </a:xfrm>
        </p:spPr>
        <p:txBody>
          <a:bodyPr/>
          <a:lstStyle/>
          <a:p>
            <a:fld id="{27EA98AB-8482-D741-8F1E-6B94AF8AB948}" type="slidenum">
              <a:rPr lang="en-GB" smtClean="0"/>
              <a:t>34</a:t>
            </a:fld>
            <a:endParaRPr lang="en-GB"/>
          </a:p>
        </p:txBody>
      </p:sp>
      <p:cxnSp>
        <p:nvCxnSpPr>
          <p:cNvPr id="30" name="Connecteur droit avec flèche 29"/>
          <p:cNvCxnSpPr>
            <a:stCxn id="25" idx="0"/>
          </p:cNvCxnSpPr>
          <p:nvPr/>
        </p:nvCxnSpPr>
        <p:spPr>
          <a:xfrm flipV="1">
            <a:off x="7057232" y="5164246"/>
            <a:ext cx="820627" cy="467414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7821159" y="5248524"/>
            <a:ext cx="128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008000"/>
                </a:solidFill>
              </a:rPr>
              <a:t>MC Paranal</a:t>
            </a:r>
            <a:endParaRPr lang="en-GB" b="1">
              <a:solidFill>
                <a:srgbClr val="008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821159" y="5630653"/>
            <a:ext cx="134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008000"/>
                </a:solidFill>
              </a:rPr>
              <a:t>MC Analysis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516786" y="1922883"/>
            <a:ext cx="31778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Running jobs by site</a:t>
            </a:r>
            <a:endParaRPr lang="en-GB"/>
          </a:p>
        </p:txBody>
      </p:sp>
      <p:pic>
        <p:nvPicPr>
          <p:cNvPr id="23" name="Image 22" descr="Dirac_logo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07" y="71414"/>
            <a:ext cx="1240352" cy="38167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522" y="2825424"/>
            <a:ext cx="2758172" cy="1015663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GB" sz="2000" smtClean="0">
                <a:solidFill>
                  <a:srgbClr val="0000FF"/>
                </a:solidFill>
              </a:rPr>
              <a:t>Prod2 </a:t>
            </a:r>
          </a:p>
          <a:p>
            <a:pPr marL="285750" indent="-285750">
              <a:buFont typeface="Arial"/>
              <a:buChar char="•"/>
            </a:pPr>
            <a:r>
              <a:rPr lang="en-GB" sz="2000" smtClean="0">
                <a:solidFill>
                  <a:srgbClr val="0000FF"/>
                </a:solidFill>
              </a:rPr>
              <a:t>148.56 M HS06 hours</a:t>
            </a:r>
          </a:p>
          <a:p>
            <a:pPr marL="285750" indent="-285750">
              <a:buFont typeface="Arial"/>
              <a:buChar char="•"/>
            </a:pPr>
            <a:r>
              <a:rPr lang="en-GB" sz="2000" smtClean="0">
                <a:solidFill>
                  <a:srgbClr val="0000FF"/>
                </a:solidFill>
              </a:rPr>
              <a:t>640 TB </a:t>
            </a:r>
            <a:endParaRPr lang="en-GB" sz="2000">
              <a:solidFill>
                <a:srgbClr val="0000FF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27522" y="3976951"/>
            <a:ext cx="2758172" cy="1015663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smtClean="0">
                <a:solidFill>
                  <a:srgbClr val="008000"/>
                </a:solidFill>
              </a:rPr>
              <a:t>Prod3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>
                <a:solidFill>
                  <a:srgbClr val="008000"/>
                </a:solidFill>
              </a:rPr>
              <a:t>28.8 M HS06 hours</a:t>
            </a:r>
          </a:p>
          <a:p>
            <a:pPr marL="342900" indent="-342900">
              <a:buFont typeface="Arial"/>
              <a:buChar char="•"/>
            </a:pPr>
            <a:r>
              <a:rPr lang="en-GB" sz="2000" smtClean="0">
                <a:solidFill>
                  <a:srgbClr val="008000"/>
                </a:solidFill>
              </a:rPr>
              <a:t>785 TB</a:t>
            </a:r>
            <a:endParaRPr lang="en-GB" sz="2000">
              <a:solidFill>
                <a:srgbClr val="008000"/>
              </a:solidFill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3855477" y="2937414"/>
            <a:ext cx="1030810" cy="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900482" y="256119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5000 jobs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4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umulativeIDbyGro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5" y="2525996"/>
            <a:ext cx="4389120" cy="3291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8665" y="297008"/>
            <a:ext cx="4246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smtClean="0">
                <a:solidFill>
                  <a:srgbClr val="FF0000"/>
                </a:solidFill>
              </a:rPr>
              <a:t>Resource usage: 2013-2015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9588" y="1191962"/>
            <a:ext cx="5032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smtClean="0"/>
              <a:t>About 2.6 PB processed (MC Analysis)</a:t>
            </a:r>
          </a:p>
          <a:p>
            <a:pPr marL="285750" indent="-285750">
              <a:buFont typeface="Arial"/>
              <a:buChar char="•"/>
            </a:pPr>
            <a:r>
              <a:rPr lang="en-GB" sz="2000" smtClean="0"/>
              <a:t>Throughput of 400-800 MB/s during ‘prod3’</a:t>
            </a:r>
          </a:p>
        </p:txBody>
      </p:sp>
      <p:pic>
        <p:nvPicPr>
          <p:cNvPr id="7" name="Image 6" descr="cta_logo_blue_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77" y="71414"/>
            <a:ext cx="785817" cy="487204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en-GB" smtClean="0"/>
              <a:t>35</a:t>
            </a:fld>
            <a:endParaRPr lang="en-GB"/>
          </a:p>
        </p:txBody>
      </p:sp>
      <p:pic>
        <p:nvPicPr>
          <p:cNvPr id="10" name="Image 9" descr="throughpuProd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35" y="2525996"/>
            <a:ext cx="4389120" cy="3291840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 bwMode="auto">
          <a:xfrm>
            <a:off x="3721261" y="3100163"/>
            <a:ext cx="66805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849068" y="288291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2.6 PB</a:t>
            </a:r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>
            <a:off x="1315059" y="2390786"/>
            <a:ext cx="211394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Processed data      </a:t>
            </a:r>
            <a:endParaRPr lang="en-GB"/>
          </a:p>
        </p:txBody>
      </p:sp>
      <p:sp>
        <p:nvSpPr>
          <p:cNvPr id="16" name="ZoneTexte 15"/>
          <p:cNvSpPr txBox="1"/>
          <p:nvPr/>
        </p:nvSpPr>
        <p:spPr>
          <a:xfrm>
            <a:off x="6077752" y="2341330"/>
            <a:ext cx="145260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Throughput</a:t>
            </a:r>
            <a:endParaRPr lang="en-GB"/>
          </a:p>
        </p:txBody>
      </p:sp>
      <p:pic>
        <p:nvPicPr>
          <p:cNvPr id="17" name="Image 16" descr="Dirac_logo_RG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07" y="71414"/>
            <a:ext cx="1240352" cy="381678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 bwMode="auto">
          <a:xfrm>
            <a:off x="5095866" y="3444588"/>
            <a:ext cx="45878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949883" y="3067580"/>
            <a:ext cx="80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1 GB/s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4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r" rtl="0">
              <a:spcBef>
                <a:spcPct val="0"/>
              </a:spcBef>
            </a:pPr>
            <a:r>
              <a:rPr lang="en-US" sz="2400" dirty="0" smtClean="0"/>
              <a:t>Strategic data replication and cloud access: ELIXIR/EBI for life sciences</a:t>
            </a:r>
            <a:endParaRPr lang="en-GB" dirty="0"/>
          </a:p>
        </p:txBody>
      </p:sp>
      <p:sp>
        <p:nvSpPr>
          <p:cNvPr id="4" name="AutoShape 2" descr="Image result for EBI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1403648" y="2246141"/>
            <a:ext cx="6383183" cy="2376264"/>
            <a:chOff x="1769393" y="2276872"/>
            <a:chExt cx="3920636" cy="1459533"/>
          </a:xfrm>
        </p:grpSpPr>
        <p:pic>
          <p:nvPicPr>
            <p:cNvPr id="1030" name="Picture 6" descr="EMBL-EB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276872"/>
              <a:ext cx="1428750" cy="447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EGI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045" y="2636912"/>
              <a:ext cx="633994" cy="701702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8" name="Picture 2" descr="Hom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071" y="2691689"/>
              <a:ext cx="1060958" cy="646925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1032" name="Picture 8" descr="http://www.etp4hpc.eu/wp-content/uploads/2013/10/elixir-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393" y="2811711"/>
              <a:ext cx="1849388" cy="92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81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 catalogue 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526160"/>
            <a:ext cx="51435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Service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798465"/>
            <a:ext cx="4382438" cy="464760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Portal &amp; tools to:</a:t>
            </a:r>
          </a:p>
          <a:p>
            <a:pPr lvl="1"/>
            <a:r>
              <a:rPr lang="en-GB" dirty="0" smtClean="0"/>
              <a:t>Define a data set</a:t>
            </a:r>
          </a:p>
          <a:p>
            <a:pPr lvl="1"/>
            <a:r>
              <a:rPr lang="en-GB" dirty="0" smtClean="0"/>
              <a:t>View data set status</a:t>
            </a:r>
          </a:p>
          <a:p>
            <a:pPr lvl="1"/>
            <a:r>
              <a:rPr lang="en-GB" dirty="0" smtClean="0"/>
              <a:t>Add files/directory to a dataset release</a:t>
            </a:r>
          </a:p>
          <a:p>
            <a:pPr lvl="1"/>
            <a:r>
              <a:rPr lang="en-GB" dirty="0" smtClean="0"/>
              <a:t>Manage data set releases</a:t>
            </a:r>
          </a:p>
          <a:p>
            <a:pPr lvl="1"/>
            <a:r>
              <a:rPr lang="en-GB" dirty="0" smtClean="0"/>
              <a:t>Subscribe to a data set</a:t>
            </a:r>
          </a:p>
          <a:p>
            <a:r>
              <a:rPr lang="en-GB" dirty="0" smtClean="0"/>
              <a:t>Dataset transfers start:</a:t>
            </a:r>
          </a:p>
          <a:p>
            <a:pPr lvl="1"/>
            <a:r>
              <a:rPr lang="en-GB" dirty="0" smtClean="0"/>
              <a:t>On release</a:t>
            </a:r>
          </a:p>
          <a:p>
            <a:pPr lvl="1"/>
            <a:r>
              <a:rPr lang="en-GB" dirty="0" smtClean="0"/>
              <a:t>Periodically (e.g. every 24hrs)</a:t>
            </a:r>
          </a:p>
          <a:p>
            <a:r>
              <a:rPr lang="en-GB" dirty="0" smtClean="0"/>
              <a:t>Delegate transfers:</a:t>
            </a:r>
          </a:p>
          <a:p>
            <a:pPr lvl="1"/>
            <a:r>
              <a:rPr lang="en-GB" dirty="0" smtClean="0"/>
              <a:t>Globus Transfer, FTS, ..</a:t>
            </a:r>
          </a:p>
          <a:p>
            <a:pPr lvl="1"/>
            <a:r>
              <a:rPr lang="en-GB" dirty="0" err="1" smtClean="0"/>
              <a:t>GridFTP</a:t>
            </a:r>
            <a:r>
              <a:rPr lang="en-GB" dirty="0" smtClean="0"/>
              <a:t>, </a:t>
            </a:r>
            <a:r>
              <a:rPr lang="en-GB" dirty="0" err="1" smtClean="0"/>
              <a:t>Aspera</a:t>
            </a:r>
            <a:r>
              <a:rPr lang="en-GB" dirty="0" smtClean="0"/>
              <a:t>, </a:t>
            </a:r>
            <a:r>
              <a:rPr lang="en-GB" dirty="0" err="1" smtClean="0"/>
              <a:t>scp</a:t>
            </a:r>
            <a:r>
              <a:rPr lang="en-GB" dirty="0" smtClean="0"/>
              <a:t>, …</a:t>
            </a:r>
          </a:p>
          <a:p>
            <a:pPr marL="457200" lvl="1" indent="0">
              <a:buNone/>
            </a:pPr>
            <a:endParaRPr lang="en-GB" dirty="0" smtClean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174006" y="3434341"/>
            <a:ext cx="705971" cy="3785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IaaS cloud</a:t>
            </a:r>
            <a:endParaRPr lang="en-US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7174006" y="5781274"/>
            <a:ext cx="705971" cy="3785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IaaS cloud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1340768"/>
            <a:ext cx="1789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EMBL-EBI</a:t>
            </a:r>
            <a:br>
              <a:rPr lang="en-US" i="1" dirty="0" smtClean="0"/>
            </a:br>
            <a:r>
              <a:rPr lang="en-US" i="1" dirty="0" smtClean="0"/>
              <a:t>(curated dataset)</a:t>
            </a:r>
            <a:endParaRPr lang="en-GB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131799" y="1202994"/>
            <a:ext cx="182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EMBL-EBI</a:t>
            </a:r>
            <a:br>
              <a:rPr lang="en-US" i="1" dirty="0" smtClean="0"/>
            </a:br>
            <a:r>
              <a:rPr lang="en-US" i="1" dirty="0" smtClean="0"/>
              <a:t>strategic partners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0570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1268760"/>
            <a:ext cx="8229600" cy="4525963"/>
          </a:xfrm>
        </p:spPr>
        <p:txBody>
          <a:bodyPr>
            <a:noAutofit/>
          </a:bodyPr>
          <a:lstStyle/>
          <a:p>
            <a:r>
              <a:rPr lang="en-GB" sz="2000" dirty="0" smtClean="0"/>
              <a:t>Data Set Owner</a:t>
            </a:r>
          </a:p>
          <a:p>
            <a:pPr lvl="1"/>
            <a:r>
              <a:rPr lang="en-GB" sz="1600" dirty="0" smtClean="0"/>
              <a:t>Create the data set and provide meta-data to promote discovery</a:t>
            </a:r>
          </a:p>
          <a:p>
            <a:pPr lvl="1"/>
            <a:r>
              <a:rPr lang="en-GB" sz="1600" dirty="0" smtClean="0"/>
              <a:t>Create a data set placeholder for release</a:t>
            </a:r>
          </a:p>
          <a:p>
            <a:pPr lvl="1"/>
            <a:r>
              <a:rPr lang="en-GB" sz="1600" dirty="0" smtClean="0"/>
              <a:t>Add files/directories to the data set</a:t>
            </a:r>
          </a:p>
          <a:p>
            <a:pPr lvl="1"/>
            <a:r>
              <a:rPr lang="en-GB" sz="1600" dirty="0" smtClean="0"/>
              <a:t>Release the data set </a:t>
            </a:r>
            <a:r>
              <a:rPr lang="en-GB" sz="1600" dirty="0" smtClean="0">
                <a:solidFill>
                  <a:srgbClr val="FF0000"/>
                </a:solidFill>
              </a:rPr>
              <a:t>(no more files can be added to this version)</a:t>
            </a:r>
          </a:p>
          <a:p>
            <a:r>
              <a:rPr lang="en-GB" sz="2000" dirty="0" smtClean="0"/>
              <a:t>Site Manager</a:t>
            </a:r>
          </a:p>
          <a:p>
            <a:pPr lvl="1"/>
            <a:r>
              <a:rPr lang="en-GB" sz="1600" dirty="0" smtClean="0"/>
              <a:t>Subscribe </a:t>
            </a:r>
            <a:r>
              <a:rPr lang="en-GB" sz="1600" dirty="0"/>
              <a:t>to a </a:t>
            </a:r>
            <a:r>
              <a:rPr lang="en-GB" sz="1600" dirty="0" smtClean="0"/>
              <a:t>dataset (automatic replication or just notified when available)</a:t>
            </a:r>
          </a:p>
          <a:p>
            <a:pPr lvl="1"/>
            <a:r>
              <a:rPr lang="en-GB" sz="1600" dirty="0" smtClean="0"/>
              <a:t>Define where the data should be replicated to on your site</a:t>
            </a:r>
          </a:p>
          <a:p>
            <a:pPr lvl="1"/>
            <a:r>
              <a:rPr lang="en-GB" sz="1600" dirty="0" smtClean="0"/>
              <a:t>Identify who should be notified once the transfer has completed</a:t>
            </a:r>
          </a:p>
          <a:p>
            <a:pPr lvl="1"/>
            <a:r>
              <a:rPr lang="en-GB" sz="1600" dirty="0" smtClean="0"/>
              <a:t>Should availability of local data set be registered in a defined Information System?</a:t>
            </a:r>
          </a:p>
          <a:p>
            <a:r>
              <a:rPr lang="en-GB" sz="2000" dirty="0" smtClean="0"/>
              <a:t>Researcher</a:t>
            </a:r>
          </a:p>
          <a:p>
            <a:pPr lvl="1"/>
            <a:r>
              <a:rPr lang="en-GB" sz="1600" dirty="0" smtClean="0"/>
              <a:t>Notified when a new data set is available on a particular resource (OR)</a:t>
            </a:r>
          </a:p>
          <a:p>
            <a:pPr lvl="1"/>
            <a:r>
              <a:rPr lang="en-GB" sz="1600" dirty="0" smtClean="0"/>
              <a:t>Discover the availability of particular data set versions within the infrastructure on a site</a:t>
            </a:r>
          </a:p>
          <a:p>
            <a:pPr lvl="2"/>
            <a:r>
              <a:rPr lang="en-GB" sz="1200" dirty="0" smtClean="0"/>
              <a:t>e.g. from </a:t>
            </a:r>
            <a:r>
              <a:rPr lang="en-GB" sz="1200" dirty="0" err="1" smtClean="0"/>
              <a:t>AppDB</a:t>
            </a:r>
            <a:r>
              <a:rPr lang="en-GB" sz="1200" dirty="0" smtClean="0"/>
              <a:t> (see next slide)</a:t>
            </a:r>
          </a:p>
          <a:p>
            <a:pPr lvl="1"/>
            <a:r>
              <a:rPr lang="en-GB" sz="1600" dirty="0" smtClean="0"/>
              <a:t>Discover the availability of VMs from your VO distributed through </a:t>
            </a:r>
            <a:r>
              <a:rPr lang="en-GB" sz="1600" dirty="0" err="1" smtClean="0"/>
              <a:t>AppDB</a:t>
            </a:r>
            <a:endParaRPr lang="en-GB" sz="1600" dirty="0" smtClean="0"/>
          </a:p>
          <a:p>
            <a:pPr lvl="1"/>
            <a:r>
              <a:rPr lang="en-GB" sz="1600" dirty="0" smtClean="0"/>
              <a:t>Access selected cloud resource using EGI Federated Cloud to start VMs</a:t>
            </a:r>
          </a:p>
          <a:p>
            <a:pPr lvl="1"/>
            <a:r>
              <a:rPr lang="en-GB" sz="1600" dirty="0" smtClean="0"/>
              <a:t>'Mount</a:t>
            </a:r>
            <a:r>
              <a:rPr lang="en-GB" sz="1600" dirty="0"/>
              <a:t>' replicated data - then run analysis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46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taset Stru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429543"/>
            <a:ext cx="51435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Data Set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84784"/>
            <a:ext cx="4248472" cy="4351338"/>
          </a:xfrm>
        </p:spPr>
        <p:txBody>
          <a:bodyPr>
            <a:normAutofit fontScale="85000" lnSpcReduction="10000"/>
          </a:bodyPr>
          <a:lstStyle/>
          <a:p>
            <a:r>
              <a:rPr lang="en-GB" sz="2800" dirty="0" smtClean="0"/>
              <a:t>Externally</a:t>
            </a:r>
          </a:p>
          <a:p>
            <a:pPr lvl="1"/>
            <a:r>
              <a:rPr lang="en-GB" sz="2400" dirty="0" smtClean="0"/>
              <a:t>A </a:t>
            </a:r>
            <a:r>
              <a:rPr lang="en-GB" sz="2400" i="1" dirty="0" smtClean="0"/>
              <a:t>data set </a:t>
            </a:r>
            <a:r>
              <a:rPr lang="en-GB" sz="2400" dirty="0" smtClean="0"/>
              <a:t>has an </a:t>
            </a:r>
            <a:r>
              <a:rPr lang="en-GB" sz="2400" i="1" dirty="0" smtClean="0"/>
              <a:t>owner</a:t>
            </a:r>
          </a:p>
          <a:p>
            <a:pPr lvl="1"/>
            <a:r>
              <a:rPr lang="en-GB" sz="2400" dirty="0" smtClean="0"/>
              <a:t>The owner makes a </a:t>
            </a:r>
            <a:r>
              <a:rPr lang="en-GB" sz="2400" i="1" dirty="0" smtClean="0"/>
              <a:t>release</a:t>
            </a:r>
            <a:r>
              <a:rPr lang="en-GB" sz="2400" dirty="0" smtClean="0"/>
              <a:t> of a </a:t>
            </a:r>
            <a:r>
              <a:rPr lang="en-GB" sz="2400" i="1" dirty="0" smtClean="0"/>
              <a:t>data set</a:t>
            </a:r>
          </a:p>
          <a:p>
            <a:r>
              <a:rPr lang="en-GB" sz="2800" dirty="0" smtClean="0"/>
              <a:t>Internally</a:t>
            </a:r>
          </a:p>
          <a:p>
            <a:pPr lvl="1"/>
            <a:r>
              <a:rPr lang="en-GB" sz="2400" dirty="0" smtClean="0"/>
              <a:t>A </a:t>
            </a:r>
            <a:r>
              <a:rPr lang="en-GB" sz="2400" i="1" dirty="0" smtClean="0"/>
              <a:t>data set </a:t>
            </a:r>
            <a:r>
              <a:rPr lang="en-GB" sz="2400" dirty="0" smtClean="0"/>
              <a:t>is composed of </a:t>
            </a:r>
            <a:r>
              <a:rPr lang="en-GB" sz="2400" i="1" dirty="0" err="1" smtClean="0"/>
              <a:t>filesets</a:t>
            </a:r>
            <a:endParaRPr lang="en-GB" sz="2400" i="1" dirty="0" smtClean="0"/>
          </a:p>
          <a:p>
            <a:pPr lvl="1"/>
            <a:r>
              <a:rPr lang="en-GB" sz="2400" dirty="0" smtClean="0"/>
              <a:t>A </a:t>
            </a:r>
            <a:r>
              <a:rPr lang="en-GB" sz="2400" i="1" dirty="0" err="1" smtClean="0"/>
              <a:t>fileset</a:t>
            </a:r>
            <a:r>
              <a:rPr lang="en-GB" sz="2400" dirty="0" smtClean="0"/>
              <a:t> is composed of </a:t>
            </a:r>
            <a:r>
              <a:rPr lang="en-GB" sz="2400" i="1" dirty="0" smtClean="0"/>
              <a:t>files</a:t>
            </a:r>
          </a:p>
          <a:p>
            <a:pPr lvl="1"/>
            <a:r>
              <a:rPr lang="en-GB" sz="2400" dirty="0" smtClean="0"/>
              <a:t>A </a:t>
            </a:r>
            <a:r>
              <a:rPr lang="en-GB" sz="2400" i="1" dirty="0" err="1" smtClean="0"/>
              <a:t>fileset</a:t>
            </a:r>
            <a:r>
              <a:rPr lang="en-GB" sz="2400" dirty="0" smtClean="0"/>
              <a:t> can be </a:t>
            </a:r>
            <a:r>
              <a:rPr lang="en-GB" sz="2400" i="1" dirty="0" smtClean="0"/>
              <a:t>open</a:t>
            </a:r>
            <a:r>
              <a:rPr lang="en-GB" sz="2400" dirty="0" smtClean="0"/>
              <a:t> or </a:t>
            </a:r>
            <a:r>
              <a:rPr lang="en-GB" sz="2400" i="1" dirty="0" smtClean="0"/>
              <a:t>closed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for update. Closure is permanent</a:t>
            </a:r>
          </a:p>
          <a:p>
            <a:pPr lvl="1"/>
            <a:r>
              <a:rPr lang="en-GB" sz="2400" i="1" dirty="0" smtClean="0"/>
              <a:t>A closed </a:t>
            </a:r>
            <a:r>
              <a:rPr lang="en-GB" sz="2400" i="1" dirty="0" err="1" smtClean="0"/>
              <a:t>fileset</a:t>
            </a:r>
            <a:r>
              <a:rPr lang="en-GB" sz="2400" dirty="0" smtClean="0"/>
              <a:t> can be transferred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08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1196975"/>
            <a:ext cx="73802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8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850106"/>
          </a:xfrm>
          <a:noFill/>
        </p:spPr>
        <p:txBody>
          <a:bodyPr>
            <a:normAutofit/>
          </a:bodyPr>
          <a:lstStyle/>
          <a:p>
            <a:r>
              <a:rPr lang="en-GB" altLang="en-US" sz="3600" dirty="0" smtClean="0">
                <a:latin typeface="Arial" charset="0"/>
                <a:ea typeface="ＭＳ Ｐゴシック" pitchFamily="34" charset="-128"/>
                <a:cs typeface="Arial" charset="0"/>
              </a:rPr>
              <a:t>Enabling Global Infrastructures</a:t>
            </a:r>
          </a:p>
        </p:txBody>
      </p:sp>
      <p:sp>
        <p:nvSpPr>
          <p:cNvPr id="6149" name="Rectangle 1"/>
          <p:cNvSpPr>
            <a:spLocks noChangeArrowheads="1"/>
          </p:cNvSpPr>
          <p:nvPr/>
        </p:nvSpPr>
        <p:spPr bwMode="auto">
          <a:xfrm>
            <a:off x="-15329" y="4687976"/>
            <a:ext cx="41552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en-GB" altLang="en-US" sz="1800" dirty="0" smtClean="0">
                <a:solidFill>
                  <a:srgbClr val="0070C0"/>
                </a:solidFill>
              </a:rPr>
              <a:t>Federated </a:t>
            </a:r>
            <a:r>
              <a:rPr lang="en-GB" altLang="en-US" sz="1800" dirty="0"/>
              <a:t>storage and compute </a:t>
            </a:r>
            <a:r>
              <a:rPr lang="en-GB" altLang="en-US" sz="1800" dirty="0" smtClean="0"/>
              <a:t>resources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en-GB" altLang="en-US" sz="1800" dirty="0" smtClean="0">
                <a:solidFill>
                  <a:srgbClr val="0070C0"/>
                </a:solidFill>
              </a:rPr>
              <a:t>Access platforms </a:t>
            </a:r>
            <a:r>
              <a:rPr lang="en-GB" altLang="en-US" sz="1800" dirty="0" smtClean="0"/>
              <a:t>(HTC, Cloud)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en-GB" altLang="en-US" sz="1800" dirty="0" smtClean="0"/>
              <a:t>Virtual </a:t>
            </a:r>
            <a:r>
              <a:rPr lang="en-GB" altLang="en-US" sz="1800" dirty="0"/>
              <a:t>Research Environments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en-GB" altLang="en-US" sz="1800" dirty="0">
                <a:solidFill>
                  <a:srgbClr val="0070C0"/>
                </a:solidFill>
              </a:rPr>
              <a:t>&gt; 200 user </a:t>
            </a:r>
            <a:r>
              <a:rPr lang="en-GB" altLang="en-US" sz="1800" dirty="0"/>
              <a:t>research </a:t>
            </a:r>
            <a:r>
              <a:rPr lang="en-GB" altLang="en-US" sz="1800" dirty="0" smtClean="0"/>
              <a:t>projects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en-US" altLang="en-US" sz="1800" dirty="0" smtClean="0">
                <a:solidFill>
                  <a:schemeClr val="accent1"/>
                </a:solidFill>
              </a:rPr>
              <a:t>38.000</a:t>
            </a:r>
            <a:r>
              <a:rPr lang="en-US" altLang="en-US" sz="1800" dirty="0" smtClean="0"/>
              <a:t> research user</a:t>
            </a:r>
            <a:endParaRPr lang="en-GB" altLang="en-US" sz="1800" dirty="0"/>
          </a:p>
        </p:txBody>
      </p:sp>
      <p:sp>
        <p:nvSpPr>
          <p:cNvPr id="6150" name="Rectangle 14"/>
          <p:cNvSpPr>
            <a:spLocks noChangeArrowheads="1"/>
          </p:cNvSpPr>
          <p:nvPr/>
        </p:nvSpPr>
        <p:spPr bwMode="auto">
          <a:xfrm>
            <a:off x="4139952" y="4687888"/>
            <a:ext cx="418782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chemeClr val="tx1"/>
              </a:buClr>
              <a:buNone/>
            </a:pPr>
            <a:r>
              <a:rPr lang="en-US" altLang="en-US" sz="1800" dirty="0" smtClean="0"/>
              <a:t>Total capacity (grid + cloud):</a:t>
            </a:r>
            <a:endParaRPr lang="en-GB" altLang="en-US" sz="1800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en-GB" altLang="en-US" sz="1800" dirty="0" smtClean="0">
                <a:solidFill>
                  <a:schemeClr val="accent1"/>
                </a:solidFill>
              </a:rPr>
              <a:t>340</a:t>
            </a:r>
            <a:r>
              <a:rPr lang="en-GB" altLang="en-US" sz="1800" dirty="0" smtClean="0"/>
              <a:t> </a:t>
            </a:r>
            <a:r>
              <a:rPr lang="en-GB" altLang="en-US" sz="1800" dirty="0"/>
              <a:t>resource </a:t>
            </a:r>
            <a:r>
              <a:rPr lang="en-GB" altLang="en-US" sz="1800" dirty="0" smtClean="0"/>
              <a:t>centres in </a:t>
            </a:r>
            <a:r>
              <a:rPr lang="en-GB" altLang="en-US" sz="1800" dirty="0" smtClean="0">
                <a:solidFill>
                  <a:schemeClr val="accent1"/>
                </a:solidFill>
              </a:rPr>
              <a:t>54</a:t>
            </a:r>
            <a:r>
              <a:rPr lang="en-GB" altLang="en-US" sz="1800" dirty="0" smtClean="0"/>
              <a:t> </a:t>
            </a:r>
            <a:r>
              <a:rPr lang="en-GB" altLang="en-US" sz="1800" dirty="0"/>
              <a:t>countries</a:t>
            </a:r>
            <a:endParaRPr lang="en-GB" altLang="en-US" sz="18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en-GB" altLang="en-US" sz="1800" dirty="0" smtClean="0">
                <a:solidFill>
                  <a:schemeClr val="accent1"/>
                </a:solidFill>
              </a:rPr>
              <a:t>550,000</a:t>
            </a:r>
            <a:r>
              <a:rPr lang="en-GB" altLang="en-US" sz="1800" dirty="0" smtClean="0"/>
              <a:t> </a:t>
            </a:r>
            <a:r>
              <a:rPr lang="en-GB" altLang="en-US" sz="1800" dirty="0"/>
              <a:t>logical CPU cores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en-GB" altLang="en-US" sz="1800" dirty="0" smtClean="0">
                <a:solidFill>
                  <a:schemeClr val="accent1"/>
                </a:solidFill>
              </a:rPr>
              <a:t>290 </a:t>
            </a:r>
            <a:r>
              <a:rPr lang="en-GB" altLang="en-US" sz="1800" dirty="0">
                <a:solidFill>
                  <a:schemeClr val="accent1"/>
                </a:solidFill>
              </a:rPr>
              <a:t>PB </a:t>
            </a:r>
            <a:r>
              <a:rPr lang="en-GB" altLang="en-US" sz="1800" dirty="0"/>
              <a:t>disk, </a:t>
            </a:r>
            <a:r>
              <a:rPr lang="en-GB" altLang="en-US" sz="1800" dirty="0">
                <a:solidFill>
                  <a:schemeClr val="accent1"/>
                </a:solidFill>
              </a:rPr>
              <a:t>180 PB </a:t>
            </a:r>
            <a:r>
              <a:rPr lang="en-GB" altLang="en-US" sz="1800" dirty="0" smtClean="0"/>
              <a:t>tape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en-US" altLang="en-US" sz="1800" dirty="0" smtClean="0">
                <a:solidFill>
                  <a:schemeClr val="accent1"/>
                </a:solidFill>
              </a:rPr>
              <a:t>&gt; 99.6%</a:t>
            </a:r>
            <a:r>
              <a:rPr lang="en-US" altLang="en-US" sz="1800" dirty="0" smtClean="0"/>
              <a:t> reliability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en-US" altLang="en-US" sz="1800" dirty="0" smtClean="0">
                <a:solidFill>
                  <a:schemeClr val="accent1"/>
                </a:solidFill>
              </a:rPr>
              <a:t>1.5 million jobs</a:t>
            </a:r>
            <a:r>
              <a:rPr lang="en-US" altLang="en-US" sz="1800" dirty="0" smtClean="0"/>
              <a:t> and </a:t>
            </a:r>
            <a:r>
              <a:rPr lang="en-US" altLang="en-US" sz="1800" dirty="0" smtClean="0">
                <a:solidFill>
                  <a:schemeClr val="accent1"/>
                </a:solidFill>
              </a:rPr>
              <a:t>100 VMs per day</a:t>
            </a:r>
            <a:endParaRPr lang="en-GB" altLang="en-US" sz="18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endParaRPr lang="en-GB" altLang="en-US" sz="1800" dirty="0">
              <a:solidFill>
                <a:schemeClr val="accent1"/>
              </a:solidFill>
            </a:endParaRPr>
          </a:p>
        </p:txBody>
      </p:sp>
      <p:sp>
        <p:nvSpPr>
          <p:cNvPr id="3" name="Rectangular Callout 2"/>
          <p:cNvSpPr/>
          <p:nvPr/>
        </p:nvSpPr>
        <p:spPr>
          <a:xfrm rot="20697230">
            <a:off x="224972" y="3315479"/>
            <a:ext cx="1491642" cy="1114425"/>
          </a:xfrm>
          <a:prstGeom prst="wedgeRectCallout">
            <a:avLst>
              <a:gd name="adj1" fmla="val 66085"/>
              <a:gd name="adj2" fmla="val -2430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defRPr/>
            </a:pPr>
            <a:r>
              <a:rPr lang="en-GB" sz="1600" dirty="0" smtClean="0">
                <a:solidFill>
                  <a:srgbClr val="FF0000"/>
                </a:solidFill>
              </a:rPr>
              <a:t>Community SLAs</a:t>
            </a:r>
            <a:br>
              <a:rPr lang="en-GB" sz="1600" dirty="0" smtClean="0">
                <a:solidFill>
                  <a:srgbClr val="FF0000"/>
                </a:solidFill>
              </a:rPr>
            </a:br>
            <a:r>
              <a:rPr lang="en-GB" sz="1600" dirty="0" smtClean="0">
                <a:solidFill>
                  <a:srgbClr val="FF0000"/>
                </a:solidFill>
              </a:rPr>
              <a:t>Provider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OLAs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6152" name="Picture 6" descr="Home">
            <a:hlinkClick r:id="rId4" tooltip="Hom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531938"/>
            <a:ext cx="835025" cy="3127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5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1196975"/>
            <a:ext cx="909637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5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1916113"/>
            <a:ext cx="595313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http://t1.gstatic.com/images?q=tbn:ANd9GcT14FKGy2ayk7SlcrTKubTR7SHESedTwIvPM742WwyqJhXt52ztbEgqzs8xV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644900"/>
            <a:ext cx="863600" cy="293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4040188"/>
            <a:ext cx="776288" cy="61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4724400"/>
            <a:ext cx="747713" cy="455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Bildobjekt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229225"/>
            <a:ext cx="496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3049588"/>
            <a:ext cx="485775" cy="523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</a:extLst>
        </p:spPr>
      </p:pic>
      <p:sp>
        <p:nvSpPr>
          <p:cNvPr id="6160" name="TextBox 5"/>
          <p:cNvSpPr txBox="1">
            <a:spLocks noChangeArrowheads="1"/>
          </p:cNvSpPr>
          <p:nvPr/>
        </p:nvSpPr>
        <p:spPr bwMode="auto">
          <a:xfrm>
            <a:off x="8388350" y="5508625"/>
            <a:ext cx="29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/>
              <a:t>.</a:t>
            </a:r>
            <a:endParaRPr lang="en-GB" altLang="en-US" b="1"/>
          </a:p>
        </p:txBody>
      </p:sp>
      <p:sp>
        <p:nvSpPr>
          <p:cNvPr id="6161" name="TextBox 17"/>
          <p:cNvSpPr txBox="1">
            <a:spLocks noChangeArrowheads="1"/>
          </p:cNvSpPr>
          <p:nvPr/>
        </p:nvSpPr>
        <p:spPr bwMode="auto">
          <a:xfrm>
            <a:off x="8388350" y="5661025"/>
            <a:ext cx="29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/>
              <a:t>.</a:t>
            </a:r>
            <a:endParaRPr lang="en-GB" altLang="en-US" b="1"/>
          </a:p>
        </p:txBody>
      </p:sp>
      <p:sp>
        <p:nvSpPr>
          <p:cNvPr id="6162" name="TextBox 18"/>
          <p:cNvSpPr txBox="1">
            <a:spLocks noChangeArrowheads="1"/>
          </p:cNvSpPr>
          <p:nvPr/>
        </p:nvSpPr>
        <p:spPr bwMode="auto">
          <a:xfrm>
            <a:off x="8388350" y="5795963"/>
            <a:ext cx="298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/>
              <a:t>.</a:t>
            </a:r>
            <a:endParaRPr lang="en-GB" altLang="en-US" b="1"/>
          </a:p>
        </p:txBody>
      </p:sp>
      <p:pic>
        <p:nvPicPr>
          <p:cNvPr id="6163" name="Picture 2" descr="C:\Users\Salvatore Pinto\Desktop\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2492375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5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Dataset browser in </a:t>
            </a:r>
            <a:r>
              <a:rPr lang="en-US" dirty="0" err="1" smtClean="0"/>
              <a:t>AppDB</a:t>
            </a:r>
            <a:r>
              <a:rPr lang="en-US" dirty="0" smtClean="0"/>
              <a:t> (prototype)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98AB-8482-D741-8F1E-6B94AF8AB948}" type="slidenum">
              <a:rPr lang="fr-FR" smtClean="0"/>
              <a:t>40</a:t>
            </a:fld>
            <a:endParaRPr lang="fr-FR" dirty="0"/>
          </a:p>
        </p:txBody>
      </p:sp>
      <p:pic>
        <p:nvPicPr>
          <p:cNvPr id="5" name="Picture 4" descr="oyQDWpe_VYKZ8spCQfzKOsKK4qMUunuNF4NR2E8Fek2K89fO9pyPUKc-jTP5i5HcVDwNdUgsaA0jHVqBl59Hhi-jt0Adgpcq8rXHodRFIxEHiF7kZ1Sl76fn5PYbFhP9AL-QO7nFT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44824"/>
            <a:ext cx="8666565" cy="38164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5" descr="5Nm39cex8GjUtcji1gkczbgffJOHrNhktCemIUEO_lG_IhyfV_yWS2nNAluTtal6U0TE31fFAVf3JrL6JeLXk2iBPtBaqhtIOOZW0nQwMI_lUKTBsmQj736TBA05jTlJ0oi1NT6Ex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1628800"/>
            <a:ext cx="9022841" cy="40324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6" descr="66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1268760"/>
            <a:ext cx="7776840" cy="5223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896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Current Status November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Context</a:t>
            </a:r>
          </a:p>
          <a:p>
            <a:pPr lvl="1"/>
            <a:r>
              <a:rPr lang="en-GB" dirty="0" smtClean="0"/>
              <a:t>Data replication part funded as part of EUDAT2020 &amp; ELIXIR activities</a:t>
            </a:r>
          </a:p>
          <a:p>
            <a:pPr lvl="1"/>
            <a:r>
              <a:rPr lang="en-US" dirty="0" smtClean="0"/>
              <a:t>IaaS Cloud part funded as part of EGI-Engage &amp; ELIXIR activities</a:t>
            </a:r>
            <a:endParaRPr lang="en-GB" dirty="0" smtClean="0"/>
          </a:p>
          <a:p>
            <a:r>
              <a:rPr lang="en-GB" dirty="0" smtClean="0"/>
              <a:t>Implementation</a:t>
            </a:r>
          </a:p>
          <a:p>
            <a:pPr lvl="1"/>
            <a:r>
              <a:rPr lang="en-GB" dirty="0" smtClean="0"/>
              <a:t>Started October 2015</a:t>
            </a:r>
          </a:p>
          <a:p>
            <a:pPr lvl="1"/>
            <a:r>
              <a:rPr lang="en-GB" dirty="0" smtClean="0"/>
              <a:t>Focusing on data replication prototype deployments in the Spring 2016 – Reuse existing file transfer mechanisms</a:t>
            </a:r>
          </a:p>
          <a:p>
            <a:pPr lvl="1"/>
            <a:r>
              <a:rPr lang="en-US" dirty="0" smtClean="0"/>
              <a:t>Deployment of IaaS federated cloud is ongoing at EBI – guideline for other ELIXIR sites will be available in May 2016</a:t>
            </a:r>
            <a:endParaRPr lang="en-GB" dirty="0" smtClean="0"/>
          </a:p>
          <a:p>
            <a:r>
              <a:rPr lang="en-GB" dirty="0" smtClean="0"/>
              <a:t>Contact </a:t>
            </a:r>
          </a:p>
          <a:p>
            <a:pPr lvl="1"/>
            <a:r>
              <a:rPr lang="en-GB" dirty="0" smtClean="0">
                <a:hlinkClick r:id="rId2"/>
              </a:rPr>
              <a:t>steven.newhouse@ebi.ac.uk</a:t>
            </a:r>
            <a:endParaRPr lang="en-GB" dirty="0" smtClean="0"/>
          </a:p>
          <a:p>
            <a:pPr lvl="1"/>
            <a:r>
              <a:rPr lang="en-GB" dirty="0">
                <a:hlinkClick r:id="rId3"/>
              </a:rPr>
              <a:t>t</a:t>
            </a:r>
            <a:r>
              <a:rPr lang="en-GB" dirty="0" smtClean="0">
                <a:hlinkClick r:id="rId3"/>
              </a:rPr>
              <a:t>ony.wildish@ebi.ac.uk</a:t>
            </a:r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79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>EXAMPLE: </a:t>
            </a:r>
            <a:r>
              <a:rPr lang="en-US" sz="3600" dirty="0"/>
              <a:t>Data replication with performance </a:t>
            </a:r>
            <a:r>
              <a:rPr lang="en-US" sz="3600" dirty="0" err="1" smtClean="0"/>
              <a:t>optimisation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266776" y="3645024"/>
            <a:ext cx="5689600" cy="15144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Contacts:</a:t>
            </a:r>
            <a:endParaRPr lang="en-GB" sz="2400" dirty="0" smtClean="0"/>
          </a:p>
          <a:p>
            <a:r>
              <a:rPr lang="en-GB" sz="2400" dirty="0" smtClean="0"/>
              <a:t>Lukasz Dutka (CYFRONET),  </a:t>
            </a:r>
          </a:p>
          <a:p>
            <a:r>
              <a:rPr lang="en-GB" sz="2400" dirty="0" smtClean="0"/>
              <a:t>Matthew </a:t>
            </a:r>
            <a:r>
              <a:rPr lang="en-GB" sz="2400" dirty="0" err="1"/>
              <a:t>Viljoen</a:t>
            </a:r>
            <a:r>
              <a:rPr lang="en-GB" sz="2400" dirty="0"/>
              <a:t> (EGI.eu</a:t>
            </a:r>
            <a:r>
              <a:rPr lang="en-GB" sz="2400" dirty="0" smtClean="0"/>
              <a:t>), </a:t>
            </a:r>
          </a:p>
          <a:p>
            <a:r>
              <a:rPr lang="en-GB" sz="2400" dirty="0"/>
              <a:t>Christian </a:t>
            </a:r>
            <a:r>
              <a:rPr lang="en-GB" sz="2400" dirty="0" err="1"/>
              <a:t>Bernardt</a:t>
            </a:r>
            <a:r>
              <a:rPr lang="en-GB" sz="2400" dirty="0"/>
              <a:t> (</a:t>
            </a:r>
            <a:r>
              <a:rPr lang="en-GB" sz="2400" dirty="0" smtClean="0"/>
              <a:t>DESY)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2204864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Pathfinder activities </a:t>
            </a:r>
            <a:r>
              <a:rPr lang="en-GB" sz="3200" dirty="0"/>
              <a:t>for </a:t>
            </a:r>
            <a:r>
              <a:rPr lang="en-GB" sz="3200" dirty="0" smtClean="0"/>
              <a:t>Human Brain Project and </a:t>
            </a:r>
            <a:r>
              <a:rPr lang="en-GB" sz="3200" dirty="0" err="1" smtClean="0"/>
              <a:t>neuroinformatics</a:t>
            </a:r>
            <a:r>
              <a:rPr lang="en-GB" sz="3200" dirty="0"/>
              <a:t>: results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282028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Use cases and data flow</a:t>
            </a:r>
            <a:endParaRPr lang="en-GB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294967295"/>
          </p:nvPr>
        </p:nvSpPr>
        <p:spPr>
          <a:xfrm>
            <a:off x="0" y="6453188"/>
            <a:ext cx="67691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22</a:t>
            </a:r>
            <a:r>
              <a:rPr lang="en-GB" baseline="30000" dirty="0"/>
              <a:t>nd</a:t>
            </a:r>
            <a:r>
              <a:rPr lang="en-GB" dirty="0"/>
              <a:t> Sep 2015 - RDA Paris - Infrastructure for Understanding the Human Brain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36712"/>
            <a:ext cx="5024081" cy="5544616"/>
          </a:xfrm>
          <a:prstGeom prst="rect">
            <a:avLst/>
          </a:prstGeom>
        </p:spPr>
      </p:pic>
      <p:sp>
        <p:nvSpPr>
          <p:cNvPr id="3" name="Strzałka w prawo 2"/>
          <p:cNvSpPr/>
          <p:nvPr/>
        </p:nvSpPr>
        <p:spPr>
          <a:xfrm rot="19055354">
            <a:off x="2836724" y="2899330"/>
            <a:ext cx="613682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UC1</a:t>
            </a:r>
          </a:p>
          <a:p>
            <a:pPr algn="ctr"/>
            <a:endParaRPr lang="en-GB" sz="1400" dirty="0"/>
          </a:p>
        </p:txBody>
      </p:sp>
      <p:sp>
        <p:nvSpPr>
          <p:cNvPr id="5" name="Prostokąt 4"/>
          <p:cNvSpPr/>
          <p:nvPr/>
        </p:nvSpPr>
        <p:spPr>
          <a:xfrm>
            <a:off x="5508104" y="1844824"/>
            <a:ext cx="34563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UC1 Brain Scan Registration and Delivery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UC2 Remote interactive </a:t>
            </a:r>
            <a:r>
              <a:rPr lang="en-GB" dirty="0" err="1"/>
              <a:t>multiresolution</a:t>
            </a:r>
            <a:r>
              <a:rPr lang="en-GB" dirty="0"/>
              <a:t> visualization of large volumetric datasets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UC3: Feature extraction and analysis of large volumetric datasets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UC4: Publication and citation of data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UC5: Management of Access Control Rights</a:t>
            </a:r>
          </a:p>
        </p:txBody>
      </p:sp>
      <p:sp>
        <p:nvSpPr>
          <p:cNvPr id="12" name="Strzałka w prawo 11"/>
          <p:cNvSpPr/>
          <p:nvPr/>
        </p:nvSpPr>
        <p:spPr>
          <a:xfrm rot="3354051">
            <a:off x="2718118" y="4676815"/>
            <a:ext cx="618283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UC1</a:t>
            </a:r>
          </a:p>
          <a:p>
            <a:pPr algn="ctr"/>
            <a:endParaRPr lang="en-GB" sz="1400" dirty="0"/>
          </a:p>
        </p:txBody>
      </p:sp>
      <p:sp>
        <p:nvSpPr>
          <p:cNvPr id="13" name="Strzałka w prawo 12"/>
          <p:cNvSpPr/>
          <p:nvPr/>
        </p:nvSpPr>
        <p:spPr>
          <a:xfrm rot="19055354">
            <a:off x="2764355" y="2167523"/>
            <a:ext cx="613682" cy="216024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UC2</a:t>
            </a:r>
          </a:p>
          <a:p>
            <a:pPr algn="ctr"/>
            <a:endParaRPr lang="en-GB" sz="1400" dirty="0"/>
          </a:p>
        </p:txBody>
      </p:sp>
      <p:sp>
        <p:nvSpPr>
          <p:cNvPr id="14" name="Strzałka w prawo 13"/>
          <p:cNvSpPr/>
          <p:nvPr/>
        </p:nvSpPr>
        <p:spPr>
          <a:xfrm>
            <a:off x="4060501" y="3535675"/>
            <a:ext cx="613682" cy="216024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UC2</a:t>
            </a:r>
          </a:p>
          <a:p>
            <a:pPr algn="ctr"/>
            <a:endParaRPr lang="en-GB" sz="1400" dirty="0"/>
          </a:p>
        </p:txBody>
      </p:sp>
      <p:sp>
        <p:nvSpPr>
          <p:cNvPr id="15" name="Strzałka w prawo 14"/>
          <p:cNvSpPr/>
          <p:nvPr/>
        </p:nvSpPr>
        <p:spPr>
          <a:xfrm rot="2660989">
            <a:off x="3623977" y="4908862"/>
            <a:ext cx="613682" cy="216024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UC2</a:t>
            </a:r>
          </a:p>
          <a:p>
            <a:pPr algn="ctr"/>
            <a:endParaRPr lang="en-GB" sz="1400" dirty="0"/>
          </a:p>
        </p:txBody>
      </p:sp>
      <p:sp>
        <p:nvSpPr>
          <p:cNvPr id="16" name="Strzałka w prawo 15"/>
          <p:cNvSpPr/>
          <p:nvPr/>
        </p:nvSpPr>
        <p:spPr>
          <a:xfrm rot="10800000">
            <a:off x="467544" y="3861048"/>
            <a:ext cx="432048" cy="216024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endParaRPr lang="en-GB" sz="1400" dirty="0" smtClean="0"/>
          </a:p>
          <a:p>
            <a:pPr algn="ctr"/>
            <a:endParaRPr lang="en-GB" sz="1400" dirty="0"/>
          </a:p>
        </p:txBody>
      </p:sp>
      <p:sp>
        <p:nvSpPr>
          <p:cNvPr id="17" name="Strzałka zakrzywiona w dół 16"/>
          <p:cNvSpPr/>
          <p:nvPr/>
        </p:nvSpPr>
        <p:spPr>
          <a:xfrm>
            <a:off x="1115616" y="2636912"/>
            <a:ext cx="576064" cy="288032"/>
          </a:xfrm>
          <a:prstGeom prst="curved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UC3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0" name="Strzałka zakrzywiona w dół 19"/>
          <p:cNvSpPr/>
          <p:nvPr/>
        </p:nvSpPr>
        <p:spPr>
          <a:xfrm>
            <a:off x="2267744" y="4941168"/>
            <a:ext cx="576064" cy="288032"/>
          </a:xfrm>
          <a:prstGeom prst="curved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UC3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" name="Strzałka zakrzywiona w dół 20"/>
          <p:cNvSpPr/>
          <p:nvPr/>
        </p:nvSpPr>
        <p:spPr>
          <a:xfrm>
            <a:off x="3635896" y="3861048"/>
            <a:ext cx="576064" cy="288032"/>
          </a:xfrm>
          <a:prstGeom prst="curvedDownArrow">
            <a:avLst>
              <a:gd name="adj1" fmla="val 16773"/>
              <a:gd name="adj2" fmla="val 50000"/>
              <a:gd name="adj3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UC3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" name="Strzałka w prawo 21"/>
          <p:cNvSpPr/>
          <p:nvPr/>
        </p:nvSpPr>
        <p:spPr>
          <a:xfrm rot="10614077">
            <a:off x="1337216" y="3596619"/>
            <a:ext cx="357429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endParaRPr lang="en-GB" sz="1400" dirty="0" smtClean="0"/>
          </a:p>
          <a:p>
            <a:pPr algn="ctr"/>
            <a:endParaRPr lang="en-GB" sz="1400" dirty="0"/>
          </a:p>
        </p:txBody>
      </p:sp>
      <p:sp>
        <p:nvSpPr>
          <p:cNvPr id="24" name="Strzałka w prawo 23"/>
          <p:cNvSpPr/>
          <p:nvPr/>
        </p:nvSpPr>
        <p:spPr>
          <a:xfrm rot="19055354">
            <a:off x="3484437" y="1447443"/>
            <a:ext cx="613682" cy="21602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UC4</a:t>
            </a:r>
          </a:p>
          <a:p>
            <a:pPr algn="ctr"/>
            <a:endParaRPr lang="en-GB" sz="1400" dirty="0"/>
          </a:p>
        </p:txBody>
      </p:sp>
      <p:sp>
        <p:nvSpPr>
          <p:cNvPr id="25" name="Strzałka w prawo 24"/>
          <p:cNvSpPr/>
          <p:nvPr/>
        </p:nvSpPr>
        <p:spPr>
          <a:xfrm rot="19847103">
            <a:off x="4721799" y="3086692"/>
            <a:ext cx="613682" cy="21602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UC4</a:t>
            </a:r>
          </a:p>
          <a:p>
            <a:pPr algn="ctr"/>
            <a:endParaRPr lang="en-GB" sz="1400" dirty="0"/>
          </a:p>
        </p:txBody>
      </p:sp>
      <p:sp>
        <p:nvSpPr>
          <p:cNvPr id="26" name="Strzałka w prawo 25"/>
          <p:cNvSpPr/>
          <p:nvPr/>
        </p:nvSpPr>
        <p:spPr>
          <a:xfrm rot="2251098">
            <a:off x="3206162" y="5969794"/>
            <a:ext cx="613682" cy="21602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UC4</a:t>
            </a:r>
          </a:p>
          <a:p>
            <a:pPr algn="ctr"/>
            <a:endParaRPr lang="en-GB" sz="1400" dirty="0"/>
          </a:p>
        </p:txBody>
      </p:sp>
      <p:sp>
        <p:nvSpPr>
          <p:cNvPr id="27" name="Strzałka w prawo 26"/>
          <p:cNvSpPr/>
          <p:nvPr/>
        </p:nvSpPr>
        <p:spPr>
          <a:xfrm rot="13319436">
            <a:off x="357369" y="2205237"/>
            <a:ext cx="299289" cy="21602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endParaRPr lang="en-GB" sz="1400" dirty="0" smtClean="0"/>
          </a:p>
          <a:p>
            <a:pPr algn="ctr"/>
            <a:endParaRPr lang="en-GB" sz="1400" dirty="0"/>
          </a:p>
        </p:txBody>
      </p:sp>
      <p:pic>
        <p:nvPicPr>
          <p:cNvPr id="29" name="Obraz 28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1720" y="2060848"/>
            <a:ext cx="298872" cy="298872"/>
          </a:xfrm>
          <a:prstGeom prst="rect">
            <a:avLst/>
          </a:prstGeom>
        </p:spPr>
      </p:pic>
      <p:pic>
        <p:nvPicPr>
          <p:cNvPr id="30" name="Obraz 29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1920" y="2708920"/>
            <a:ext cx="298872" cy="298872"/>
          </a:xfrm>
          <a:prstGeom prst="rect">
            <a:avLst/>
          </a:prstGeom>
        </p:spPr>
      </p:pic>
      <p:pic>
        <p:nvPicPr>
          <p:cNvPr id="31" name="Obraz 30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2" y="2924944"/>
            <a:ext cx="298872" cy="298872"/>
          </a:xfrm>
          <a:prstGeom prst="rect">
            <a:avLst/>
          </a:prstGeom>
        </p:spPr>
      </p:pic>
      <p:pic>
        <p:nvPicPr>
          <p:cNvPr id="32" name="Obraz 31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2" y="4437112"/>
            <a:ext cx="298872" cy="298872"/>
          </a:xfrm>
          <a:prstGeom prst="rect">
            <a:avLst/>
          </a:prstGeom>
        </p:spPr>
      </p:pic>
      <p:pic>
        <p:nvPicPr>
          <p:cNvPr id="33" name="Obraz 32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928" y="4293096"/>
            <a:ext cx="298872" cy="298872"/>
          </a:xfrm>
          <a:prstGeom prst="rect">
            <a:avLst/>
          </a:prstGeom>
        </p:spPr>
      </p:pic>
      <p:pic>
        <p:nvPicPr>
          <p:cNvPr id="34" name="Obraz 33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7784" y="5157192"/>
            <a:ext cx="298872" cy="2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3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Testbed</a:t>
            </a:r>
            <a:r>
              <a:rPr lang="en-GB" dirty="0" smtClean="0"/>
              <a:t> for Federated Data Management Solutions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719138" y="1381125"/>
            <a:ext cx="8424862" cy="4784725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/>
              <a:t>dCache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DynaFed</a:t>
            </a:r>
            <a:endParaRPr lang="en-GB" dirty="0" smtClean="0"/>
          </a:p>
          <a:p>
            <a:r>
              <a:rPr lang="en-GB" dirty="0" err="1" smtClean="0"/>
              <a:t>iRODS</a:t>
            </a:r>
            <a:endParaRPr lang="en-GB" dirty="0"/>
          </a:p>
          <a:p>
            <a:r>
              <a:rPr lang="en-GB" dirty="0" smtClean="0"/>
              <a:t>Onedata</a:t>
            </a:r>
            <a:endParaRPr lang="en-GB" dirty="0"/>
          </a:p>
          <a:p>
            <a:r>
              <a:rPr lang="en-GB" dirty="0" smtClean="0"/>
              <a:t>FTS</a:t>
            </a:r>
          </a:p>
          <a:p>
            <a:r>
              <a:rPr lang="en-GB" dirty="0" smtClean="0"/>
              <a:t>Globus Transfer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294967295"/>
          </p:nvPr>
        </p:nvSpPr>
        <p:spPr>
          <a:xfrm>
            <a:off x="0" y="6453188"/>
            <a:ext cx="67691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22</a:t>
            </a:r>
            <a:r>
              <a:rPr lang="en-GB" baseline="30000" dirty="0"/>
              <a:t>nd</a:t>
            </a:r>
            <a:r>
              <a:rPr lang="en-GB" dirty="0"/>
              <a:t> Sep 2015 - RDA Paris - Infrastructure for Understanding the Human Brain</a:t>
            </a:r>
          </a:p>
        </p:txBody>
      </p:sp>
      <p:pic>
        <p:nvPicPr>
          <p:cNvPr id="5" name="dCache-logo-fromSvg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1800" y="1484784"/>
            <a:ext cx="467101" cy="501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1760" y="4509120"/>
            <a:ext cx="1080120" cy="43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819673"/>
            <a:ext cx="1710432" cy="473423"/>
          </a:xfrm>
          <a:prstGeom prst="rect">
            <a:avLst/>
          </a:prstGeom>
        </p:spPr>
      </p:pic>
      <p:pic>
        <p:nvPicPr>
          <p:cNvPr id="10" name="Obraz 9" descr="Screen Shot 2015-09-16 at 13.00.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18" y="4941168"/>
            <a:ext cx="1282670" cy="440741"/>
          </a:xfrm>
          <a:prstGeom prst="rect">
            <a:avLst/>
          </a:prstGeom>
        </p:spPr>
      </p:pic>
      <p:pic>
        <p:nvPicPr>
          <p:cNvPr id="12" name="Obraz 11" descr="Screen Shot 2015-09-16 at 13.00.5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15617"/>
            <a:ext cx="1209734" cy="432048"/>
          </a:xfrm>
          <a:prstGeom prst="rect">
            <a:avLst/>
          </a:prstGeom>
        </p:spPr>
      </p:pic>
      <p:pic>
        <p:nvPicPr>
          <p:cNvPr id="7" name="Obraz 6" descr="dynafed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79513"/>
            <a:ext cx="1192828" cy="8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Status of HBP Integration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719138" y="1341438"/>
            <a:ext cx="8424862" cy="47847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Image Service is </a:t>
            </a:r>
            <a:r>
              <a:rPr lang="en-GB" dirty="0" err="1" smtClean="0"/>
              <a:t>dockerized</a:t>
            </a:r>
            <a:r>
              <a:rPr lang="en-GB" dirty="0" smtClean="0"/>
              <a:t> </a:t>
            </a:r>
          </a:p>
          <a:p>
            <a:r>
              <a:rPr lang="en-GB" dirty="0" smtClean="0"/>
              <a:t>We focused as the first step on the local data management:</a:t>
            </a:r>
          </a:p>
          <a:p>
            <a:pPr lvl="1"/>
            <a:r>
              <a:rPr lang="en-GB" b="1" dirty="0" err="1" smtClean="0"/>
              <a:t>dCache</a:t>
            </a:r>
            <a:endParaRPr lang="en-GB" b="1" dirty="0" smtClean="0"/>
          </a:p>
          <a:p>
            <a:pPr lvl="1"/>
            <a:r>
              <a:rPr lang="en-GB" b="1" dirty="0" smtClean="0"/>
              <a:t>Onedata </a:t>
            </a:r>
          </a:p>
          <a:p>
            <a:r>
              <a:rPr lang="en-GB" dirty="0" smtClean="0"/>
              <a:t>We have successfully integrated Image Service with </a:t>
            </a:r>
            <a:r>
              <a:rPr lang="en-GB" dirty="0" err="1" smtClean="0"/>
              <a:t>dCache</a:t>
            </a:r>
            <a:r>
              <a:rPr lang="en-GB" dirty="0" smtClean="0"/>
              <a:t> and Onedata</a:t>
            </a:r>
          </a:p>
          <a:p>
            <a:r>
              <a:rPr lang="en-GB" dirty="0" smtClean="0"/>
              <a:t>At the moment test files -  size ~100GB</a:t>
            </a:r>
          </a:p>
          <a:p>
            <a:r>
              <a:rPr lang="en-GB" dirty="0" smtClean="0"/>
              <a:t>Evaluation of the the performance</a:t>
            </a:r>
            <a:endParaRPr lang="en-GB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294967295"/>
          </p:nvPr>
        </p:nvSpPr>
        <p:spPr>
          <a:xfrm>
            <a:off x="0" y="6453188"/>
            <a:ext cx="6769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2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86968">
              <a:defRPr sz="291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910" b="1" dirty="0" err="1" smtClean="0">
                <a:solidFill>
                  <a:srgbClr val="4F85C3"/>
                </a:solidFill>
              </a:rPr>
              <a:t>dCache</a:t>
            </a:r>
            <a:r>
              <a:rPr lang="en-US" sz="2910" b="1" dirty="0" smtClean="0">
                <a:solidFill>
                  <a:srgbClr val="4F85C3"/>
                </a:solidFill>
              </a:rPr>
              <a:t> + FTS setup</a:t>
            </a:r>
            <a:endParaRPr sz="2910" b="1" dirty="0">
              <a:solidFill>
                <a:srgbClr val="4F85C3"/>
              </a:solidFill>
            </a:endParaRPr>
          </a:p>
        </p:txBody>
      </p:sp>
      <p:pic>
        <p:nvPicPr>
          <p:cNvPr id="77" name="pasted-image.png"/>
          <p:cNvPicPr/>
          <p:nvPr/>
        </p:nvPicPr>
        <p:blipFill>
          <a:blip r:embed="rId2">
            <a:extLst/>
          </a:blip>
          <a:srcRect l="927" t="1315" r="2372" b="2059"/>
          <a:stretch>
            <a:fillRect/>
          </a:stretch>
        </p:blipFill>
        <p:spPr>
          <a:xfrm>
            <a:off x="373736" y="1165443"/>
            <a:ext cx="4175030" cy="4623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3147" y="5007478"/>
            <a:ext cx="906163" cy="35224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 flipV="1">
            <a:off x="2463334" y="3080692"/>
            <a:ext cx="782790" cy="294226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6143431" y="5017058"/>
            <a:ext cx="239555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Scalable network aware Transfer, Replication (with wrapper)</a:t>
            </a:r>
          </a:p>
        </p:txBody>
      </p:sp>
      <p:sp>
        <p:nvSpPr>
          <p:cNvPr id="81" name="Shape 81"/>
          <p:cNvSpPr/>
          <p:nvPr/>
        </p:nvSpPr>
        <p:spPr>
          <a:xfrm>
            <a:off x="2456995" y="3343157"/>
            <a:ext cx="740789" cy="985960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 flipH="1" flipV="1">
            <a:off x="2275190" y="2842824"/>
            <a:ext cx="185259" cy="524092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83" name="INDIGO_logo_transparen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48690" y="5493542"/>
            <a:ext cx="1244300" cy="850106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6027677" y="1208489"/>
            <a:ext cx="2395557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40368" lvl="0" indent="-140368">
              <a:buSzPct val="100000"/>
              <a:buChar char="•"/>
            </a:pPr>
            <a:r>
              <a:rPr sz="1200"/>
              <a:t>Data Storage - disk short term, tape long term</a:t>
            </a:r>
          </a:p>
          <a:p>
            <a:pPr marL="140368" lvl="0" indent="-140368">
              <a:buSzPct val="100000"/>
              <a:buChar char="•"/>
            </a:pPr>
            <a:r>
              <a:rPr sz="1200"/>
              <a:t>Mountable </a:t>
            </a:r>
            <a:r>
              <a:rPr sz="1200">
                <a:solidFill>
                  <a:srgbClr val="C0504D"/>
                </a:solidFill>
              </a:rPr>
              <a:t>POSIX</a:t>
            </a:r>
            <a:r>
              <a:rPr sz="1200"/>
              <a:t> access: Parallel </a:t>
            </a:r>
            <a:r>
              <a:rPr sz="1200">
                <a:solidFill>
                  <a:srgbClr val="C0504D"/>
                </a:solidFill>
              </a:rPr>
              <a:t>NFS + ACLs</a:t>
            </a:r>
            <a:endParaRPr sz="1200"/>
          </a:p>
          <a:p>
            <a:pPr marL="140368" lvl="0" indent="-140368">
              <a:buSzPct val="100000"/>
              <a:buChar char="•"/>
            </a:pPr>
            <a:r>
              <a:rPr sz="1200"/>
              <a:t>Currently developing (within Indigo-DataCloud)</a:t>
            </a:r>
          </a:p>
          <a:p>
            <a:pPr marL="521368" lvl="1" indent="-140368">
              <a:buSzPct val="100000"/>
              <a:buChar char="•"/>
            </a:pPr>
            <a:r>
              <a:rPr sz="1200">
                <a:solidFill>
                  <a:srgbClr val="C0504D"/>
                </a:solidFill>
              </a:rPr>
              <a:t>Data lifecycle management</a:t>
            </a:r>
          </a:p>
          <a:p>
            <a:pPr marL="521368" lvl="1" indent="-140368">
              <a:buSzPct val="100000"/>
              <a:buChar char="•"/>
            </a:pPr>
            <a:r>
              <a:rPr sz="1200"/>
              <a:t>How securely a file is stored? (disk once, disk replicated, disk/tape, tape only, replicated across sites)</a:t>
            </a:r>
          </a:p>
          <a:p>
            <a:pPr marL="521368" lvl="1" indent="-140368">
              <a:buSzPct val="100000"/>
              <a:buChar char="•"/>
            </a:pPr>
            <a:r>
              <a:rPr sz="1200"/>
              <a:t>How quickly a file can be accessed? (SSD, Spinning disk, Tape)</a:t>
            </a:r>
          </a:p>
          <a:p>
            <a:pPr marL="521368" lvl="1" indent="-140368">
              <a:buSzPct val="100000"/>
              <a:buChar char="•"/>
            </a:pPr>
            <a:r>
              <a:rPr sz="1200">
                <a:solidFill>
                  <a:srgbClr val="C0504D"/>
                </a:solidFill>
              </a:rPr>
              <a:t>Policy driven access rights</a:t>
            </a:r>
          </a:p>
        </p:txBody>
      </p:sp>
      <p:sp>
        <p:nvSpPr>
          <p:cNvPr id="85" name="Shape 85"/>
          <p:cNvSpPr/>
          <p:nvPr/>
        </p:nvSpPr>
        <p:spPr>
          <a:xfrm>
            <a:off x="2522372" y="3433209"/>
            <a:ext cx="2556770" cy="1719314"/>
          </a:xfrm>
          <a:prstGeom prst="line">
            <a:avLst/>
          </a:prstGeom>
          <a:ln w="25400">
            <a:solidFill>
              <a:srgbClr val="C0504D"/>
            </a:solidFill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5103872" y="4271005"/>
            <a:ext cx="99373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DynaFed</a:t>
            </a:r>
          </a:p>
        </p:txBody>
      </p:sp>
      <p:sp>
        <p:nvSpPr>
          <p:cNvPr id="87" name="Shape 87"/>
          <p:cNvSpPr/>
          <p:nvPr/>
        </p:nvSpPr>
        <p:spPr>
          <a:xfrm>
            <a:off x="6143431" y="4278351"/>
            <a:ext cx="2395557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Common Namespace with replica detection, metadata in cooperation with the Metadata Center and FTS</a:t>
            </a:r>
          </a:p>
        </p:txBody>
      </p:sp>
      <p:pic>
        <p:nvPicPr>
          <p:cNvPr id="88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13999" y="3341784"/>
            <a:ext cx="265687" cy="306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2181" y="2469590"/>
            <a:ext cx="265687" cy="306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1515" y="2953706"/>
            <a:ext cx="265687" cy="306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28672" y="4233874"/>
            <a:ext cx="265687" cy="306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dCache-logo-fromSvg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96043" y="4803312"/>
            <a:ext cx="310182" cy="333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dCache-logo-fromSvg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8977" y="4244474"/>
            <a:ext cx="310183" cy="333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dCache-logo-fromSvg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8977" y="3060121"/>
            <a:ext cx="310183" cy="333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dCache-logo-fromSvg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44843" y="2337596"/>
            <a:ext cx="310182" cy="333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Cache-logo-fromSvg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28672" y="4077930"/>
            <a:ext cx="310183" cy="333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Cache-logo-fromSvg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66334" y="2701750"/>
            <a:ext cx="310182" cy="333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Cache-logo-fromSvg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7767" y="1222380"/>
            <a:ext cx="765414" cy="82193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2716363" y="1285471"/>
            <a:ext cx="99373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t>DynaFed</a:t>
            </a:r>
          </a:p>
        </p:txBody>
      </p:sp>
    </p:spTree>
    <p:extLst>
      <p:ext uri="{BB962C8B-B14F-4D97-AF65-F5344CB8AC3E}">
        <p14:creationId xmlns:p14="http://schemas.microsoft.com/office/powerpoint/2010/main" val="13844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Onedata</a:t>
            </a:r>
            <a:r>
              <a:rPr lang="en-GB" dirty="0"/>
              <a:t> </a:t>
            </a:r>
            <a:r>
              <a:rPr lang="en-GB" dirty="0" smtClean="0"/>
              <a:t>setup</a:t>
            </a:r>
            <a:endParaRPr lang="en-GB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294967295"/>
          </p:nvPr>
        </p:nvSpPr>
        <p:spPr>
          <a:xfrm>
            <a:off x="0" y="6453188"/>
            <a:ext cx="6769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Insert footer here</a:t>
            </a:r>
            <a:endParaRPr lang="en-GB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5024081" cy="5544616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 rot="19055354">
            <a:off x="2836724" y="2899330"/>
            <a:ext cx="613682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UC1</a:t>
            </a:r>
          </a:p>
          <a:p>
            <a:pPr algn="ctr"/>
            <a:endParaRPr lang="en-GB" sz="1400" dirty="0"/>
          </a:p>
        </p:txBody>
      </p:sp>
      <p:sp>
        <p:nvSpPr>
          <p:cNvPr id="7" name="Strzałka w prawo 6"/>
          <p:cNvSpPr/>
          <p:nvPr/>
        </p:nvSpPr>
        <p:spPr>
          <a:xfrm rot="3354051">
            <a:off x="2718118" y="4676815"/>
            <a:ext cx="618283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UC1</a:t>
            </a:r>
          </a:p>
          <a:p>
            <a:pPr algn="ctr"/>
            <a:endParaRPr lang="en-GB" sz="1400" dirty="0"/>
          </a:p>
        </p:txBody>
      </p:sp>
      <p:sp>
        <p:nvSpPr>
          <p:cNvPr id="8" name="Strzałka w prawo 7"/>
          <p:cNvSpPr/>
          <p:nvPr/>
        </p:nvSpPr>
        <p:spPr>
          <a:xfrm rot="19055354">
            <a:off x="2764355" y="2167523"/>
            <a:ext cx="613682" cy="216024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UC2</a:t>
            </a:r>
          </a:p>
          <a:p>
            <a:pPr algn="ctr"/>
            <a:endParaRPr lang="en-GB" sz="1400" dirty="0"/>
          </a:p>
        </p:txBody>
      </p:sp>
      <p:sp>
        <p:nvSpPr>
          <p:cNvPr id="9" name="Strzałka w prawo 8"/>
          <p:cNvSpPr/>
          <p:nvPr/>
        </p:nvSpPr>
        <p:spPr>
          <a:xfrm>
            <a:off x="4060501" y="3535675"/>
            <a:ext cx="613682" cy="216024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UC2</a:t>
            </a:r>
          </a:p>
          <a:p>
            <a:pPr algn="ctr"/>
            <a:endParaRPr lang="en-GB" sz="1400" dirty="0"/>
          </a:p>
        </p:txBody>
      </p:sp>
      <p:sp>
        <p:nvSpPr>
          <p:cNvPr id="10" name="Strzałka w prawo 9"/>
          <p:cNvSpPr/>
          <p:nvPr/>
        </p:nvSpPr>
        <p:spPr>
          <a:xfrm rot="2660989">
            <a:off x="3623977" y="4908862"/>
            <a:ext cx="613682" cy="216024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UC2</a:t>
            </a:r>
          </a:p>
          <a:p>
            <a:pPr algn="ctr"/>
            <a:endParaRPr lang="en-GB" sz="1400" dirty="0"/>
          </a:p>
        </p:txBody>
      </p:sp>
      <p:sp>
        <p:nvSpPr>
          <p:cNvPr id="11" name="Strzałka w prawo 10"/>
          <p:cNvSpPr/>
          <p:nvPr/>
        </p:nvSpPr>
        <p:spPr>
          <a:xfrm rot="10800000">
            <a:off x="467544" y="3861048"/>
            <a:ext cx="432048" cy="216024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endParaRPr lang="en-GB" sz="1400" dirty="0" smtClean="0"/>
          </a:p>
          <a:p>
            <a:pPr algn="ctr"/>
            <a:endParaRPr lang="en-GB" sz="1400" dirty="0"/>
          </a:p>
        </p:txBody>
      </p:sp>
      <p:sp>
        <p:nvSpPr>
          <p:cNvPr id="12" name="Strzałka zakrzywiona w dół 11"/>
          <p:cNvSpPr/>
          <p:nvPr/>
        </p:nvSpPr>
        <p:spPr>
          <a:xfrm>
            <a:off x="1115616" y="2636912"/>
            <a:ext cx="576064" cy="288032"/>
          </a:xfrm>
          <a:prstGeom prst="curved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UC3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Strzałka zakrzywiona w dół 12"/>
          <p:cNvSpPr/>
          <p:nvPr/>
        </p:nvSpPr>
        <p:spPr>
          <a:xfrm>
            <a:off x="2267744" y="4941168"/>
            <a:ext cx="576064" cy="288032"/>
          </a:xfrm>
          <a:prstGeom prst="curved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UC3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Strzałka zakrzywiona w dół 13"/>
          <p:cNvSpPr/>
          <p:nvPr/>
        </p:nvSpPr>
        <p:spPr>
          <a:xfrm>
            <a:off x="3635896" y="3861048"/>
            <a:ext cx="576064" cy="288032"/>
          </a:xfrm>
          <a:prstGeom prst="curvedDownArrow">
            <a:avLst>
              <a:gd name="adj1" fmla="val 16773"/>
              <a:gd name="adj2" fmla="val 50000"/>
              <a:gd name="adj3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UC3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5" name="Strzałka w prawo 14"/>
          <p:cNvSpPr/>
          <p:nvPr/>
        </p:nvSpPr>
        <p:spPr>
          <a:xfrm rot="10614077">
            <a:off x="1337216" y="3596619"/>
            <a:ext cx="357429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endParaRPr lang="en-GB" sz="1400" dirty="0" smtClean="0"/>
          </a:p>
          <a:p>
            <a:pPr algn="ctr"/>
            <a:endParaRPr lang="en-GB" sz="1400" dirty="0"/>
          </a:p>
        </p:txBody>
      </p:sp>
      <p:sp>
        <p:nvSpPr>
          <p:cNvPr id="16" name="Strzałka w prawo 15"/>
          <p:cNvSpPr/>
          <p:nvPr/>
        </p:nvSpPr>
        <p:spPr>
          <a:xfrm rot="19055354">
            <a:off x="3484437" y="1447443"/>
            <a:ext cx="613682" cy="21602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UC4</a:t>
            </a:r>
          </a:p>
          <a:p>
            <a:pPr algn="ctr"/>
            <a:endParaRPr lang="en-GB" sz="1400" dirty="0"/>
          </a:p>
        </p:txBody>
      </p:sp>
      <p:sp>
        <p:nvSpPr>
          <p:cNvPr id="17" name="Strzałka w prawo 16"/>
          <p:cNvSpPr/>
          <p:nvPr/>
        </p:nvSpPr>
        <p:spPr>
          <a:xfrm rot="19847103">
            <a:off x="4721799" y="3086692"/>
            <a:ext cx="613682" cy="21602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UC4</a:t>
            </a:r>
          </a:p>
          <a:p>
            <a:pPr algn="ctr"/>
            <a:endParaRPr lang="en-GB" sz="1400" dirty="0"/>
          </a:p>
        </p:txBody>
      </p:sp>
      <p:sp>
        <p:nvSpPr>
          <p:cNvPr id="18" name="Strzałka w prawo 17"/>
          <p:cNvSpPr/>
          <p:nvPr/>
        </p:nvSpPr>
        <p:spPr>
          <a:xfrm rot="13319436">
            <a:off x="357369" y="2205237"/>
            <a:ext cx="299289" cy="21602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endParaRPr lang="en-GB" sz="1400" dirty="0" smtClean="0"/>
          </a:p>
          <a:p>
            <a:pPr algn="ctr"/>
            <a:endParaRPr lang="en-GB" sz="1400" dirty="0"/>
          </a:p>
        </p:txBody>
      </p:sp>
      <p:pic>
        <p:nvPicPr>
          <p:cNvPr id="19" name="Obraz 18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1720" y="2060848"/>
            <a:ext cx="298872" cy="298872"/>
          </a:xfrm>
          <a:prstGeom prst="rect">
            <a:avLst/>
          </a:prstGeom>
        </p:spPr>
      </p:pic>
      <p:pic>
        <p:nvPicPr>
          <p:cNvPr id="20" name="Obraz 19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1920" y="2708920"/>
            <a:ext cx="298872" cy="298872"/>
          </a:xfrm>
          <a:prstGeom prst="rect">
            <a:avLst/>
          </a:prstGeom>
        </p:spPr>
      </p:pic>
      <p:pic>
        <p:nvPicPr>
          <p:cNvPr id="21" name="Obraz 20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2" y="2924944"/>
            <a:ext cx="298872" cy="298872"/>
          </a:xfrm>
          <a:prstGeom prst="rect">
            <a:avLst/>
          </a:prstGeom>
        </p:spPr>
      </p:pic>
      <p:pic>
        <p:nvPicPr>
          <p:cNvPr id="22" name="Obraz 21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2" y="4437112"/>
            <a:ext cx="298872" cy="298872"/>
          </a:xfrm>
          <a:prstGeom prst="rect">
            <a:avLst/>
          </a:prstGeom>
        </p:spPr>
      </p:pic>
      <p:pic>
        <p:nvPicPr>
          <p:cNvPr id="23" name="Obraz 22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928" y="4293096"/>
            <a:ext cx="298872" cy="298872"/>
          </a:xfrm>
          <a:prstGeom prst="rect">
            <a:avLst/>
          </a:prstGeom>
        </p:spPr>
      </p:pic>
      <p:pic>
        <p:nvPicPr>
          <p:cNvPr id="24" name="Obraz 23" descr="Power - 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7784" y="5157192"/>
            <a:ext cx="298872" cy="298872"/>
          </a:xfrm>
          <a:prstGeom prst="rect">
            <a:avLst/>
          </a:prstGeom>
        </p:spPr>
      </p:pic>
      <p:sp>
        <p:nvSpPr>
          <p:cNvPr id="25" name="PoleTekstowe 24"/>
          <p:cNvSpPr txBox="1"/>
          <p:nvPr/>
        </p:nvSpPr>
        <p:spPr>
          <a:xfrm>
            <a:off x="6516216" y="1628800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Fully Supported all use cases UC1 – UC5</a:t>
            </a:r>
          </a:p>
          <a:p>
            <a:endParaRPr lang="en-GB" dirty="0"/>
          </a:p>
          <a:p>
            <a:r>
              <a:rPr lang="en-GB" dirty="0" smtClean="0"/>
              <a:t>Solution for UC4 under </a:t>
            </a:r>
            <a:r>
              <a:rPr lang="en-GB" dirty="0" err="1" smtClean="0"/>
              <a:t>developmnet</a:t>
            </a:r>
            <a:r>
              <a:rPr lang="en-GB" dirty="0" smtClean="0"/>
              <a:t> as a part of EGI-Engage Project </a:t>
            </a:r>
            <a:endParaRPr lang="en-GB" dirty="0"/>
          </a:p>
        </p:txBody>
      </p:sp>
      <p:pic>
        <p:nvPicPr>
          <p:cNvPr id="26" name="Obraz 25" descr="Onedata Provid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96952"/>
            <a:ext cx="384043" cy="576064"/>
          </a:xfrm>
          <a:prstGeom prst="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</p:spPr>
      </p:pic>
      <p:pic>
        <p:nvPicPr>
          <p:cNvPr id="27" name="Obraz 26" descr="Onedata Provid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89040"/>
            <a:ext cx="384043" cy="576064"/>
          </a:xfrm>
          <a:prstGeom prst="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</p:spPr>
      </p:pic>
      <p:pic>
        <p:nvPicPr>
          <p:cNvPr id="28" name="Obraz 27" descr="Onedata Provid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861048"/>
            <a:ext cx="359668" cy="539502"/>
          </a:xfrm>
          <a:prstGeom prst="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</p:spPr>
      </p:pic>
      <p:pic>
        <p:nvPicPr>
          <p:cNvPr id="29" name="Obraz 28" descr="Onedata Provid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24944"/>
            <a:ext cx="311663" cy="467494"/>
          </a:xfrm>
          <a:prstGeom prst="rect">
            <a:avLst/>
          </a:prstGeom>
          <a:solidFill>
            <a:schemeClr val="accent2">
              <a:lumMod val="40000"/>
              <a:lumOff val="60000"/>
              <a:alpha val="63000"/>
            </a:schemeClr>
          </a:solidFill>
        </p:spPr>
      </p:pic>
      <p:pic>
        <p:nvPicPr>
          <p:cNvPr id="30" name="Obraz 29" descr="Onedata Provid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05064"/>
            <a:ext cx="359668" cy="539502"/>
          </a:xfrm>
          <a:prstGeom prst="rect">
            <a:avLst/>
          </a:prstGeom>
          <a:solidFill>
            <a:schemeClr val="accent2">
              <a:lumMod val="40000"/>
              <a:lumOff val="60000"/>
              <a:alpha val="63000"/>
            </a:schemeClr>
          </a:solidFill>
        </p:spPr>
      </p:pic>
      <p:pic>
        <p:nvPicPr>
          <p:cNvPr id="31" name="Obraz 30" descr="Onedata Provid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157192"/>
            <a:ext cx="359668" cy="539502"/>
          </a:xfrm>
          <a:prstGeom prst="rect">
            <a:avLst/>
          </a:prstGeom>
          <a:solidFill>
            <a:schemeClr val="accent2">
              <a:lumMod val="40000"/>
              <a:lumOff val="60000"/>
              <a:alpha val="63000"/>
            </a:schemeClr>
          </a:solidFill>
        </p:spPr>
      </p:pic>
      <p:pic>
        <p:nvPicPr>
          <p:cNvPr id="32" name="Obraz 31" descr="Onedata Provid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149080"/>
            <a:ext cx="407673" cy="611510"/>
          </a:xfrm>
          <a:prstGeom prst="rect">
            <a:avLst/>
          </a:prstGeom>
          <a:solidFill>
            <a:schemeClr val="accent2">
              <a:lumMod val="40000"/>
              <a:lumOff val="60000"/>
              <a:alpha val="63000"/>
            </a:schemeClr>
          </a:solidFill>
        </p:spPr>
      </p:pic>
      <p:pic>
        <p:nvPicPr>
          <p:cNvPr id="33" name="Obraz 32" descr="Onedata Provid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52936"/>
            <a:ext cx="503684" cy="755526"/>
          </a:xfrm>
          <a:prstGeom prst="rect">
            <a:avLst/>
          </a:prstGeom>
          <a:solidFill>
            <a:schemeClr val="accent2">
              <a:lumMod val="40000"/>
              <a:lumOff val="60000"/>
              <a:alpha val="63000"/>
            </a:schemeClr>
          </a:solidFill>
        </p:spPr>
      </p:pic>
      <p:pic>
        <p:nvPicPr>
          <p:cNvPr id="34" name="Obraz 33" descr="Onedata Provid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16832"/>
            <a:ext cx="359668" cy="539502"/>
          </a:xfrm>
          <a:prstGeom prst="rect">
            <a:avLst/>
          </a:prstGeom>
          <a:solidFill>
            <a:schemeClr val="accent2">
              <a:lumMod val="40000"/>
              <a:lumOff val="60000"/>
              <a:alpha val="63000"/>
            </a:schemeClr>
          </a:solidFill>
        </p:spPr>
      </p:pic>
      <p:pic>
        <p:nvPicPr>
          <p:cNvPr id="35" name="Obraz 34" descr="Onedata Provid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08720"/>
            <a:ext cx="359668" cy="539502"/>
          </a:xfrm>
          <a:prstGeom prst="rect">
            <a:avLst/>
          </a:prstGeom>
          <a:solidFill>
            <a:schemeClr val="accent2">
              <a:lumMod val="40000"/>
              <a:lumOff val="60000"/>
              <a:alpha val="63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588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Demo Performance Results</a:t>
            </a:r>
            <a:endParaRPr lang="en-GB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294967295"/>
          </p:nvPr>
        </p:nvSpPr>
        <p:spPr>
          <a:xfrm>
            <a:off x="0" y="6453188"/>
            <a:ext cx="6769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Insert footer here</a:t>
            </a:r>
            <a:endParaRPr lang="en-GB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97697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2627784" y="3284984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1.7 </a:t>
            </a:r>
            <a:r>
              <a:rPr lang="en-GB" b="1" dirty="0" err="1" smtClean="0">
                <a:solidFill>
                  <a:srgbClr val="FF0000"/>
                </a:solidFill>
              </a:rPr>
              <a:t>mln</a:t>
            </a:r>
            <a:r>
              <a:rPr lang="en-GB" b="1" dirty="0" smtClean="0">
                <a:solidFill>
                  <a:srgbClr val="FF0000"/>
                </a:solidFill>
              </a:rPr>
              <a:t> IOPS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on a single 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node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 Performance Results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294967295"/>
          </p:nvPr>
        </p:nvSpPr>
        <p:spPr>
          <a:xfrm>
            <a:off x="0" y="6453188"/>
            <a:ext cx="6769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Insert footer here</a:t>
            </a:r>
            <a:endParaRPr lang="en-GB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60500"/>
            <a:ext cx="9144000" cy="3916332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6732240" y="3573016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55 </a:t>
            </a:r>
            <a:r>
              <a:rPr lang="en-GB" b="1" dirty="0" err="1" smtClean="0">
                <a:solidFill>
                  <a:srgbClr val="FF0000"/>
                </a:solidFill>
              </a:rPr>
              <a:t>Gbit</a:t>
            </a:r>
            <a:r>
              <a:rPr lang="en-GB" b="1" dirty="0" smtClean="0">
                <a:solidFill>
                  <a:srgbClr val="FF0000"/>
                </a:solidFill>
              </a:rPr>
              <a:t>/s = 7 GB/s 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on a single 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node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9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EGI Solutions</a:t>
            </a:r>
            <a:endParaRPr lang="en-GB" sz="3600" dirty="0"/>
          </a:p>
        </p:txBody>
      </p:sp>
      <p:sp>
        <p:nvSpPr>
          <p:cNvPr id="14" name="Rectangle 13"/>
          <p:cNvSpPr/>
          <p:nvPr/>
        </p:nvSpPr>
        <p:spPr>
          <a:xfrm>
            <a:off x="357257" y="1124744"/>
            <a:ext cx="8751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2000" i="1" dirty="0"/>
              <a:t>A </a:t>
            </a:r>
            <a:r>
              <a:rPr lang="en-GB" sz="2000" i="1" dirty="0">
                <a:solidFill>
                  <a:srgbClr val="4F81BD"/>
                </a:solidFill>
              </a:rPr>
              <a:t>combination</a:t>
            </a:r>
            <a:r>
              <a:rPr lang="en-GB" sz="2000" i="1" dirty="0"/>
              <a:t> of products, services, and intellectual property focused on </a:t>
            </a:r>
            <a:r>
              <a:rPr lang="en-GB" sz="2000" i="1" dirty="0">
                <a:solidFill>
                  <a:srgbClr val="4F81BD"/>
                </a:solidFill>
              </a:rPr>
              <a:t>solving a problem </a:t>
            </a:r>
            <a:r>
              <a:rPr lang="en-GB" sz="2000" i="1" dirty="0" smtClean="0"/>
              <a:t>that </a:t>
            </a:r>
            <a:r>
              <a:rPr lang="en-GB" sz="2000" i="1" dirty="0">
                <a:solidFill>
                  <a:srgbClr val="4F81BD"/>
                </a:solidFill>
              </a:rPr>
              <a:t>creates</a:t>
            </a:r>
            <a:r>
              <a:rPr lang="en-GB" sz="2000" i="1" dirty="0"/>
              <a:t> and/or drives </a:t>
            </a:r>
            <a:r>
              <a:rPr lang="en-GB" sz="2000" i="1" dirty="0">
                <a:solidFill>
                  <a:srgbClr val="4F81BD"/>
                </a:solidFill>
              </a:rPr>
              <a:t>value</a:t>
            </a:r>
            <a:r>
              <a:rPr lang="en-GB" sz="2000" i="1" dirty="0"/>
              <a:t> </a:t>
            </a:r>
            <a:r>
              <a:rPr lang="en-GB" sz="2000" i="1" dirty="0" smtClean="0"/>
              <a:t>and </a:t>
            </a:r>
            <a:r>
              <a:rPr lang="en-GB" sz="2000" i="1" dirty="0">
                <a:solidFill>
                  <a:srgbClr val="4F81BD"/>
                </a:solidFill>
              </a:rPr>
              <a:t>can be </a:t>
            </a:r>
            <a:r>
              <a:rPr lang="en-GB" sz="2000" i="1" dirty="0"/>
              <a:t>significantly </a:t>
            </a:r>
            <a:r>
              <a:rPr lang="en-GB" sz="2000" i="1" dirty="0">
                <a:solidFill>
                  <a:srgbClr val="4F81BD"/>
                </a:solidFill>
              </a:rPr>
              <a:t>standardised</a:t>
            </a:r>
          </a:p>
        </p:txBody>
      </p:sp>
      <p:pic>
        <p:nvPicPr>
          <p:cNvPr id="4098" name="Picture 2" descr="puzzl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2498" y="2276872"/>
            <a:ext cx="4327774" cy="364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420888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High-Throughput Data 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Analysis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2708920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800" b="1" dirty="0" smtClean="0">
                <a:solidFill>
                  <a:srgbClr val="80225E"/>
                </a:solidFill>
              </a:rPr>
              <a:t>Federated Cloud</a:t>
            </a:r>
            <a:endParaRPr lang="en-US" sz="2800" b="1" dirty="0">
              <a:solidFill>
                <a:srgbClr val="80225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4293096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Community-driven innovation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4248" y="4542219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800" b="1" dirty="0" smtClean="0">
                <a:solidFill>
                  <a:srgbClr val="EEB500"/>
                </a:solidFill>
              </a:rPr>
              <a:t>Federated Operations</a:t>
            </a:r>
            <a:endParaRPr lang="en-US" sz="2800" b="1" dirty="0">
              <a:solidFill>
                <a:srgbClr val="EEB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Actions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719138" y="1341438"/>
            <a:ext cx="8424862" cy="4784725"/>
          </a:xfrm>
          <a:prstGeom prst="rect">
            <a:avLst/>
          </a:prstGeom>
        </p:spPr>
        <p:txBody>
          <a:bodyPr/>
          <a:lstStyle/>
          <a:p>
            <a:r>
              <a:rPr lang="en-GB" sz="2800" dirty="0" smtClean="0"/>
              <a:t>Get more realistic data sets </a:t>
            </a:r>
            <a:r>
              <a:rPr lang="en-GB" sz="2800" dirty="0" smtClean="0">
                <a:sym typeface="Wingdings" panose="05000000000000000000" pitchFamily="2" charset="2"/>
              </a:rPr>
              <a:t> </a:t>
            </a:r>
            <a:r>
              <a:rPr lang="en-GB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ENVRI RIs?!</a:t>
            </a:r>
            <a:endParaRPr lang="en-GB" sz="2800" dirty="0" smtClean="0">
              <a:solidFill>
                <a:srgbClr val="FF0000"/>
              </a:solidFill>
            </a:endParaRPr>
          </a:p>
          <a:p>
            <a:r>
              <a:rPr lang="en-GB" sz="2800" dirty="0" smtClean="0"/>
              <a:t>Evaluate performance of the current deployment</a:t>
            </a:r>
          </a:p>
          <a:p>
            <a:r>
              <a:rPr lang="en-GB" sz="2800" dirty="0" smtClean="0"/>
              <a:t>Integration with HBP OpenID</a:t>
            </a:r>
          </a:p>
          <a:p>
            <a:r>
              <a:rPr lang="en-GB" sz="2800" dirty="0" smtClean="0"/>
              <a:t>ACL Control Scenarios</a:t>
            </a:r>
          </a:p>
          <a:p>
            <a:r>
              <a:rPr lang="en-GB" sz="2800" dirty="0" smtClean="0"/>
              <a:t>Distribution of data</a:t>
            </a:r>
          </a:p>
          <a:p>
            <a:r>
              <a:rPr lang="en-GB" sz="2800" dirty="0" smtClean="0"/>
              <a:t>Migration of data between parties </a:t>
            </a:r>
          </a:p>
          <a:p>
            <a:r>
              <a:rPr lang="en-GB" sz="2800" dirty="0" smtClean="0"/>
              <a:t>New testbed</a:t>
            </a:r>
            <a:r>
              <a:rPr lang="en-GB" sz="2800" dirty="0"/>
              <a:t> </a:t>
            </a:r>
            <a:r>
              <a:rPr lang="en-GB" sz="2800" dirty="0" smtClean="0"/>
              <a:t>members and providers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294967295"/>
          </p:nvPr>
        </p:nvSpPr>
        <p:spPr>
          <a:xfrm>
            <a:off x="0" y="6453188"/>
            <a:ext cx="6769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2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346646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</a:t>
            </a:r>
            <a:r>
              <a:rPr lang="en-GB" dirty="0"/>
              <a:t>Workflows on heterogeneous </a:t>
            </a:r>
            <a:r>
              <a:rPr lang="en-GB" dirty="0" smtClean="0"/>
              <a:t>infrastructures, </a:t>
            </a:r>
            <a:r>
              <a:rPr lang="en-GB" dirty="0"/>
              <a:t>DRIHM (hydrometeorology)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Separate </a:t>
            </a:r>
            <a:r>
              <a:rPr lang="en-US" dirty="0" err="1" smtClean="0"/>
              <a:t>slideset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4636" y="3573016"/>
            <a:ext cx="87478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Contacts: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WS-PRGADE </a:t>
            </a:r>
            <a:r>
              <a:rPr lang="en-US" sz="2200" dirty="0"/>
              <a:t>workflow portal - </a:t>
            </a:r>
            <a:r>
              <a:rPr lang="en-US" sz="2200" dirty="0" err="1"/>
              <a:t>Péter</a:t>
            </a:r>
            <a:r>
              <a:rPr lang="en-US" sz="2200" dirty="0"/>
              <a:t> </a:t>
            </a:r>
            <a:r>
              <a:rPr lang="en-US" sz="2200" dirty="0" err="1"/>
              <a:t>Kacsuk</a:t>
            </a:r>
            <a:r>
              <a:rPr lang="en-US" sz="2200" dirty="0"/>
              <a:t> </a:t>
            </a:r>
            <a:r>
              <a:rPr lang="en-US" sz="2200" dirty="0" smtClean="0">
                <a:hlinkClick r:id="rId2"/>
              </a:rPr>
              <a:t>Kacsuk.Peter@sztaki.mta.hu</a:t>
            </a: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DRIHM </a:t>
            </a:r>
            <a:r>
              <a:rPr lang="en-US" sz="2200" dirty="0"/>
              <a:t>project - Antonio </a:t>
            </a:r>
            <a:r>
              <a:rPr lang="en-US" sz="2200" dirty="0" err="1"/>
              <a:t>Parodi</a:t>
            </a:r>
            <a:r>
              <a:rPr lang="en-US" sz="2200" dirty="0"/>
              <a:t> </a:t>
            </a:r>
            <a:r>
              <a:rPr lang="en-US" sz="2200" dirty="0" smtClean="0">
                <a:hlinkClick r:id="rId3"/>
              </a:rPr>
              <a:t>antonio.parodi@cimafoundation.org</a:t>
            </a:r>
            <a:r>
              <a:rPr lang="en-US" sz="2200" dirty="0" smtClean="0"/>
              <a:t> 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43236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EGI Federated Cloud - Technical 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0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30622"/>
            <a:ext cx="7344816" cy="850106"/>
          </a:xfrm>
        </p:spPr>
        <p:txBody>
          <a:bodyPr/>
          <a:lstStyle/>
          <a:p>
            <a:r>
              <a:rPr lang="en-GB" dirty="0" smtClean="0"/>
              <a:t>RI survey responses*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42004461"/>
              </p:ext>
            </p:extLst>
          </p:nvPr>
        </p:nvGraphicFramePr>
        <p:xfrm>
          <a:off x="323604" y="1124744"/>
          <a:ext cx="842486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972"/>
                <a:gridCol w="1684972"/>
                <a:gridCol w="1684972"/>
                <a:gridCol w="1684972"/>
                <a:gridCol w="1684972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 data analysis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Federated cloud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Federated</a:t>
                      </a:r>
                      <a:r>
                        <a:rPr lang="en-GB" baseline="0" dirty="0" smtClean="0"/>
                        <a:t> operations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Comm. driven innovation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Seadatanet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EURO-Argo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ICOS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EPOS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FIXO3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AnaEE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NatGeoObsNet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ACTRIS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EMSO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SIOS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INTERACT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7624" y="260648"/>
            <a:ext cx="3851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H, M, L = High, Medium, Low relevance</a:t>
            </a:r>
          </a:p>
          <a:p>
            <a:r>
              <a:rPr lang="en-GB" dirty="0" smtClean="0"/>
              <a:t>? = Don’t know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6516052"/>
            <a:ext cx="546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 RIs with EGI-Engage Competence Centres are excluded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6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-99392"/>
            <a:ext cx="7344816" cy="850106"/>
          </a:xfrm>
        </p:spPr>
        <p:txBody>
          <a:bodyPr/>
          <a:lstStyle/>
          <a:p>
            <a:r>
              <a:rPr lang="en-US" dirty="0" smtClean="0"/>
              <a:t>Key additional comments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46113817"/>
              </p:ext>
            </p:extLst>
          </p:nvPr>
        </p:nvGraphicFramePr>
        <p:xfrm>
          <a:off x="0" y="641176"/>
          <a:ext cx="9144000" cy="617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565"/>
                <a:gridCol w="742543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RI 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Feedback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Seadatanet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Intersted</a:t>
                      </a:r>
                      <a:r>
                        <a:rPr lang="en-GB" dirty="0" smtClean="0"/>
                        <a:t> in VREs and 24/7</a:t>
                      </a:r>
                      <a:r>
                        <a:rPr lang="en-GB" baseline="0" dirty="0" smtClean="0"/>
                        <a:t> operations</a:t>
                      </a:r>
                      <a:r>
                        <a:rPr lang="en-GB" dirty="0" smtClean="0"/>
                        <a:t>. 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Missing topics: Cost and business model; Develop services compliant with e-</a:t>
                      </a:r>
                      <a:r>
                        <a:rPr lang="en-GB" dirty="0" err="1" smtClean="0"/>
                        <a:t>infras</a:t>
                      </a:r>
                      <a:r>
                        <a:rPr lang="en-GB" dirty="0" smtClean="0"/>
                        <a:t>, How to be part of EGI (e.g. with a cluster)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EURO-Argo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Want to replicate data to multiple cloud centres in diff. continents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(flat table of 4 billion records).  Enable community and user VMs work</a:t>
                      </a:r>
                      <a:r>
                        <a:rPr lang="en-GB" baseline="0" dirty="0" smtClean="0"/>
                        <a:t> on the data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ICOS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Already</a:t>
                      </a:r>
                      <a:r>
                        <a:rPr lang="en-GB" baseline="0" dirty="0" smtClean="0"/>
                        <a:t> works with EUDAT and hope to engage with EGI via them.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Interested to learn about joint EGI-EUDAT integration interface</a:t>
                      </a:r>
                      <a:r>
                        <a:rPr lang="en-GB" baseline="0" dirty="0" smtClean="0"/>
                        <a:t> for RIs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EPOS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About </a:t>
                      </a:r>
                      <a:r>
                        <a:rPr lang="en-GB" dirty="0" err="1" smtClean="0"/>
                        <a:t>FedCloud</a:t>
                      </a:r>
                      <a:r>
                        <a:rPr lang="en-GB" dirty="0" smtClean="0"/>
                        <a:t>: Impossible</a:t>
                      </a:r>
                      <a:r>
                        <a:rPr lang="en-GB" baseline="0" dirty="0" smtClean="0"/>
                        <a:t> to foresee how to engage with private providers in ERIC and public RI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FIXO3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New to e-infrastructures, found the talk very useful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AnaEE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New to e-infrastructures. Would be interested to learn more about HTDA</a:t>
                      </a:r>
                      <a:r>
                        <a:rPr lang="en-GB" baseline="0" dirty="0" smtClean="0"/>
                        <a:t> solution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NatGeoObsNet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Want to hear more. Requests</a:t>
                      </a:r>
                      <a:r>
                        <a:rPr lang="en-GB" baseline="0" dirty="0" smtClean="0"/>
                        <a:t> a meeting between EGI and IT director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ACTRIS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Want to hear more this week about HTDA, </a:t>
                      </a:r>
                      <a:r>
                        <a:rPr lang="en-GB" dirty="0" err="1" smtClean="0"/>
                        <a:t>CommInnovation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EMSO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Want to hear more details about</a:t>
                      </a:r>
                      <a:r>
                        <a:rPr lang="en-GB" baseline="0" dirty="0" smtClean="0"/>
                        <a:t> the Federated Cloud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SIOS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Currently see e-infrastructures</a:t>
                      </a:r>
                      <a:r>
                        <a:rPr lang="en-GB" baseline="0" dirty="0" smtClean="0"/>
                        <a:t> irrelevant. SIOS has to mature.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INTERACT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73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 allocation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8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793" y="44624"/>
            <a:ext cx="8414719" cy="850106"/>
          </a:xfrm>
        </p:spPr>
        <p:txBody>
          <a:bodyPr>
            <a:noAutofit/>
          </a:bodyPr>
          <a:lstStyle/>
          <a:p>
            <a:r>
              <a:rPr lang="en-GB" sz="3200" dirty="0" smtClean="0"/>
              <a:t>Resource allocation in EGI:</a:t>
            </a:r>
            <a:br>
              <a:rPr lang="en-GB" sz="3200" dirty="0" smtClean="0"/>
            </a:br>
            <a:r>
              <a:rPr lang="en-GB" sz="3200" dirty="0" smtClean="0"/>
              <a:t>Community-access</a:t>
            </a:r>
            <a:endParaRPr lang="en-GB" sz="3200" dirty="0"/>
          </a:p>
        </p:txBody>
      </p:sp>
      <p:pic>
        <p:nvPicPr>
          <p:cNvPr id="4" name="Picture 2" descr="https://www.hub4tech.com/sites/default/files/InterviewQA/cloud.png?14449862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22" y="3647092"/>
            <a:ext cx="1314678" cy="9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01" y="4354957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89" y="4513543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ktop Computer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73" y="3161645"/>
            <a:ext cx="740515" cy="5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17" y="2137279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hub4tech.com/sites/default/files/InterviewQA/cloud.png?14449862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12" y="3814018"/>
            <a:ext cx="1041658" cy="7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843808" y="2986805"/>
            <a:ext cx="740063" cy="1090267"/>
            <a:chOff x="3332853" y="4210941"/>
            <a:chExt cx="740063" cy="1090267"/>
          </a:xfrm>
        </p:grpSpPr>
        <p:pic>
          <p:nvPicPr>
            <p:cNvPr id="11" name="Picture 2" descr="Cluster Clip 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853" y="4210941"/>
              <a:ext cx="488175" cy="931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luster Clip 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741" y="4369527"/>
              <a:ext cx="488175" cy="931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Desktop Computer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65" y="4555970"/>
            <a:ext cx="740515" cy="5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7112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29" y="4595698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33" y="1186605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21" y="1345191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hub4tech.com/sites/default/files/InterviewQA/cloud.png?14449862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92792"/>
            <a:ext cx="1041658" cy="7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65" y="5329431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hub4tech.com/sites/default/files/InterviewQA/cloud.png?14449862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69255"/>
            <a:ext cx="1185674" cy="8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Desktop Computer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381" y="2153533"/>
            <a:ext cx="740515" cy="5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57" y="5377639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93" y="836712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hub4tech.com/sites/default/files/InterviewQA/cloud.png?14449862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1041658" cy="7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hub4tech.com/sites/default/files/InterviewQA/cloud.png?14449862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661248"/>
            <a:ext cx="1041658" cy="7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20888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luster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17" y="3068960"/>
            <a:ext cx="488175" cy="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esktop Computer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740515" cy="5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Desktop Computer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53" y="929397"/>
            <a:ext cx="740515" cy="5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49358" y="2784172"/>
            <a:ext cx="2340768" cy="2877075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173894" y="1124744"/>
            <a:ext cx="3718586" cy="11107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Membership management </a:t>
            </a:r>
            <a:endParaRPr lang="en-GB" sz="2000" b="1" dirty="0">
              <a:solidFill>
                <a:schemeClr val="tx1"/>
              </a:solidFill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</a:rPr>
              <a:t>X509 credentials or federated identity</a:t>
            </a:r>
            <a:endParaRPr lang="en-GB" sz="1600" b="1" dirty="0">
              <a:solidFill>
                <a:schemeClr val="tx1"/>
              </a:solidFill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</a:rPr>
              <a:t>User attributes </a:t>
            </a:r>
            <a:r>
              <a:rPr lang="en-GB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Roles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VO Manager(s)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>
            <a:stCxn id="14" idx="1"/>
          </p:cNvCxnSpPr>
          <p:nvPr/>
        </p:nvCxnSpPr>
        <p:spPr>
          <a:xfrm flipH="1">
            <a:off x="4546170" y="1680139"/>
            <a:ext cx="627724" cy="5553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73894" y="2492896"/>
            <a:ext cx="3718586" cy="11419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Access policy: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</a:rPr>
              <a:t>Wide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</a:rPr>
              <a:t>Excellence-driven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</a:rPr>
              <a:t>Market-driven (pay-for-use task force)</a:t>
            </a:r>
          </a:p>
        </p:txBody>
      </p:sp>
      <p:cxnSp>
        <p:nvCxnSpPr>
          <p:cNvPr id="39" name="Straight Connector 38"/>
          <p:cNvCxnSpPr>
            <a:stCxn id="36" idx="1"/>
          </p:cNvCxnSpPr>
          <p:nvPr/>
        </p:nvCxnSpPr>
        <p:spPr>
          <a:xfrm flipH="1" flipV="1">
            <a:off x="4572000" y="3051475"/>
            <a:ext cx="601894" cy="124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69846" y="1988840"/>
            <a:ext cx="4402154" cy="212527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unded Rectangle 44"/>
          <p:cNvSpPr/>
          <p:nvPr/>
        </p:nvSpPr>
        <p:spPr>
          <a:xfrm>
            <a:off x="2042054" y="3647092"/>
            <a:ext cx="2340768" cy="2166555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3851920" y="1979548"/>
            <a:ext cx="64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VO 1</a:t>
            </a:r>
            <a:endParaRPr lang="en-GB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01766" y="5219908"/>
            <a:ext cx="64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VO 2</a:t>
            </a:r>
            <a:endParaRPr lang="en-GB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79912" y="5219908"/>
            <a:ext cx="64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VO 3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173894" y="3943203"/>
            <a:ext cx="3718586" cy="11419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tx1"/>
                </a:solidFill>
              </a:rPr>
              <a:t>VO-specific  services, e.g.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</a:rPr>
              <a:t>Virtual Machine images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</a:rPr>
              <a:t>VREs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</a:rPr>
              <a:t>Workflows/pipelines</a:t>
            </a:r>
          </a:p>
        </p:txBody>
      </p:sp>
      <p:cxnSp>
        <p:nvCxnSpPr>
          <p:cNvPr id="59" name="Straight Connector 58"/>
          <p:cNvCxnSpPr>
            <a:stCxn id="58" idx="1"/>
          </p:cNvCxnSpPr>
          <p:nvPr/>
        </p:nvCxnSpPr>
        <p:spPr>
          <a:xfrm flipH="1" flipV="1">
            <a:off x="4546170" y="3918486"/>
            <a:ext cx="627724" cy="5957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88224" y="6031280"/>
            <a:ext cx="255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VO = Virtual Organisation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95536" y="2426404"/>
            <a:ext cx="8496944" cy="17226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GB" sz="2400" dirty="0">
                <a:hlinkClick r:id="rId8"/>
              </a:rPr>
              <a:t>https://wiki.egi.eu/wiki/Resource_Allocation_for_Customer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4685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36" grpId="0" animBg="1"/>
      <p:bldP spid="43" grpId="0" animBg="1"/>
      <p:bldP spid="45" grpId="0" animBg="1"/>
      <p:bldP spid="49" grpId="0"/>
      <p:bldP spid="52" grpId="0"/>
      <p:bldP spid="53" grpId="0"/>
      <p:bldP spid="58" grpId="0" animBg="1"/>
      <p:bldP spid="7" grpId="0" animBg="1"/>
    </p:bldLst>
  </p:timing>
</p:sld>
</file>

<file path=ppt/theme/theme1.xml><?xml version="1.0" encoding="utf-8"?>
<a:theme xmlns:a="http://schemas.openxmlformats.org/drawingml/2006/main" name="Engag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6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accent6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Engage.potx</Template>
  <TotalTime>16569</TotalTime>
  <Words>2796</Words>
  <Application>Microsoft Office PowerPoint</Application>
  <PresentationFormat>On-screen Show (4:3)</PresentationFormat>
  <Paragraphs>625</Paragraphs>
  <Slides>53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Engage</vt:lpstr>
      <vt:lpstr>EGI Powerpoint Presentation (body)</vt:lpstr>
      <vt:lpstr>EGI Powerpoint Presentation (closing)</vt:lpstr>
      <vt:lpstr>Blank</vt:lpstr>
      <vt:lpstr>Thème Office</vt:lpstr>
      <vt:lpstr>2_Office Theme</vt:lpstr>
      <vt:lpstr>EGI training session ENVRIplus week</vt:lpstr>
      <vt:lpstr>Outline</vt:lpstr>
      <vt:lpstr>EGI: A sustainable e-infrastructure provider for Open Science</vt:lpstr>
      <vt:lpstr>Enabling Global Infrastructures</vt:lpstr>
      <vt:lpstr>EGI Solutions</vt:lpstr>
      <vt:lpstr>RI survey responses*</vt:lpstr>
      <vt:lpstr>Key additional comments</vt:lpstr>
      <vt:lpstr>Resource allocation</vt:lpstr>
      <vt:lpstr>Resource allocation in EGI: Community-access</vt:lpstr>
      <vt:lpstr>Committing services for a community:  Service &amp; Operation Level Agreements (SLA, OLA)</vt:lpstr>
      <vt:lpstr>EXAMPLE: Easy access for users</vt:lpstr>
      <vt:lpstr>Accessing services by individual users – an example: EGI Platform for the long-tail of science. Pilot access: http://access.egi.eu </vt:lpstr>
      <vt:lpstr>Front page: http://access.egi.eu </vt:lpstr>
      <vt:lpstr>Front page</vt:lpstr>
      <vt:lpstr>Front page</vt:lpstr>
      <vt:lpstr>Login page</vt:lpstr>
      <vt:lpstr>User ‘dashboard’ with 3-step process</vt:lpstr>
      <vt:lpstr>Step 1: Add affiliation</vt:lpstr>
      <vt:lpstr>Step 1: Add affiliation</vt:lpstr>
      <vt:lpstr>Step 2: Request resources</vt:lpstr>
      <vt:lpstr>Step 2: Request accepted</vt:lpstr>
      <vt:lpstr>Step 2: Details of accepted request</vt:lpstr>
      <vt:lpstr>Step 3: Access resources</vt:lpstr>
      <vt:lpstr>Step 3: Access resources</vt:lpstr>
      <vt:lpstr>Services integrated so far…</vt:lpstr>
      <vt:lpstr>Guide for users and providers: https://wiki.egi.eu/wiki/Long-tail_of_science</vt:lpstr>
      <vt:lpstr>Security considerations</vt:lpstr>
      <vt:lpstr>EXAMPLE:  Data cataloging &amp; discovery: Cerenkov Telescope Array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data replication and cloud access: ELIXIR/EBI for life sciences</vt:lpstr>
      <vt:lpstr>Service Architecture</vt:lpstr>
      <vt:lpstr>Use Cases</vt:lpstr>
      <vt:lpstr>The Data Set Model</vt:lpstr>
      <vt:lpstr>Dataset browser in AppDB (prototype)</vt:lpstr>
      <vt:lpstr>Current Status November 2015</vt:lpstr>
      <vt:lpstr>  EXAMPLE: Data replication with performance optimisation </vt:lpstr>
      <vt:lpstr>Use cases and data flow</vt:lpstr>
      <vt:lpstr>Testbed for Federated Data Management Solutions</vt:lpstr>
      <vt:lpstr>Current Status of HBP Integration</vt:lpstr>
      <vt:lpstr>dCache + FTS setup</vt:lpstr>
      <vt:lpstr>Onedata setup</vt:lpstr>
      <vt:lpstr>Demo Performance Results</vt:lpstr>
      <vt:lpstr>Demo Performance Results</vt:lpstr>
      <vt:lpstr>Next Actions</vt:lpstr>
      <vt:lpstr>EXAMPLE: Workflows on heterogeneous infrastructures, DRIHM (hydrometeorology)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Malgorzata Krakowian</dc:creator>
  <cp:lastModifiedBy>Gergely Sipos</cp:lastModifiedBy>
  <cp:revision>510</cp:revision>
  <cp:lastPrinted>2015-10-13T14:53:18Z</cp:lastPrinted>
  <dcterms:created xsi:type="dcterms:W3CDTF">2015-05-07T09:24:15Z</dcterms:created>
  <dcterms:modified xsi:type="dcterms:W3CDTF">2015-11-18T14:13:49Z</dcterms:modified>
</cp:coreProperties>
</file>