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36"/>
  </p:notesMasterIdLst>
  <p:handoutMasterIdLst>
    <p:handoutMasterId r:id="rId37"/>
  </p:handoutMasterIdLst>
  <p:sldIdLst>
    <p:sldId id="702" r:id="rId4"/>
    <p:sldId id="704" r:id="rId5"/>
    <p:sldId id="731" r:id="rId6"/>
    <p:sldId id="754" r:id="rId7"/>
    <p:sldId id="752" r:id="rId8"/>
    <p:sldId id="753" r:id="rId9"/>
    <p:sldId id="751" r:id="rId10"/>
    <p:sldId id="742" r:id="rId11"/>
    <p:sldId id="746" r:id="rId12"/>
    <p:sldId id="743" r:id="rId13"/>
    <p:sldId id="714" r:id="rId14"/>
    <p:sldId id="759" r:id="rId15"/>
    <p:sldId id="741" r:id="rId16"/>
    <p:sldId id="740" r:id="rId17"/>
    <p:sldId id="760" r:id="rId18"/>
    <p:sldId id="761" r:id="rId19"/>
    <p:sldId id="762" r:id="rId20"/>
    <p:sldId id="764" r:id="rId21"/>
    <p:sldId id="763" r:id="rId22"/>
    <p:sldId id="750" r:id="rId23"/>
    <p:sldId id="717" r:id="rId24"/>
    <p:sldId id="718" r:id="rId25"/>
    <p:sldId id="719" r:id="rId26"/>
    <p:sldId id="720" r:id="rId27"/>
    <p:sldId id="727" r:id="rId28"/>
    <p:sldId id="728" r:id="rId29"/>
    <p:sldId id="729" r:id="rId30"/>
    <p:sldId id="765" r:id="rId31"/>
    <p:sldId id="766" r:id="rId32"/>
    <p:sldId id="721" r:id="rId33"/>
    <p:sldId id="722" r:id="rId34"/>
    <p:sldId id="71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D1"/>
    <a:srgbClr val="A2D668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5" autoAdjust="0"/>
    <p:restoredTop sz="97714" autoAdjust="0"/>
  </p:normalViewPr>
  <p:slideViewPr>
    <p:cSldViewPr>
      <p:cViewPr>
        <p:scale>
          <a:sx n="70" d="100"/>
          <a:sy n="70" d="100"/>
        </p:scale>
        <p:origin x="-11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2DB-7F21-46E6-AC97-9BD1194116E6}" type="datetimeFigureOut">
              <a:rPr lang="en-GB" smtClean="0"/>
              <a:pPr/>
              <a:t>13/08/2014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71DF-BF50-42AE-A94B-4FF1E66B6E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Highlight arrival of commercial provider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Currently ~1000 cores, 16TB storage (BS &amp; OS)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EADEB-CE71-4D44-BB5B-E9E99BD0814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6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osgc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168" y="1556792"/>
            <a:ext cx="7524328" cy="1322955"/>
          </a:xfrm>
        </p:spPr>
        <p:txBody>
          <a:bodyPr/>
          <a:lstStyle/>
          <a:p>
            <a:r>
              <a:rPr lang="en-GB" sz="3200" dirty="0" smtClean="0"/>
              <a:t>EGI OpenSearch Catalogue Appliances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956376" cy="1008112"/>
          </a:xfrm>
        </p:spPr>
        <p:txBody>
          <a:bodyPr/>
          <a:lstStyle/>
          <a:p>
            <a:r>
              <a:rPr lang="en-GB" sz="2000" dirty="0" smtClean="0"/>
              <a:t>Salvatore Pinto</a:t>
            </a:r>
          </a:p>
          <a:p>
            <a:r>
              <a:rPr lang="en-GB" sz="2000" dirty="0" smtClean="0"/>
              <a:t>Cloud Technologist (EGI.eu)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580112" y="1844824"/>
            <a:ext cx="1728192" cy="41764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CESNET site (CZ)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OpenNebula</a:t>
            </a:r>
            <a:endParaRPr lang="en-GB" sz="1100" i="1" dirty="0" smtClean="0">
              <a:solidFill>
                <a:schemeClr val="tx1"/>
              </a:solidFill>
            </a:endParaRPr>
          </a:p>
        </p:txBody>
      </p:sp>
      <p:sp>
        <p:nvSpPr>
          <p:cNvPr id="48" name="Rounded Rectangle 17"/>
          <p:cNvSpPr/>
          <p:nvPr/>
        </p:nvSpPr>
        <p:spPr>
          <a:xfrm flipH="1">
            <a:off x="5724128" y="2627040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n 26"/>
          <p:cNvSpPr/>
          <p:nvPr/>
        </p:nvSpPr>
        <p:spPr>
          <a:xfrm>
            <a:off x="179512" y="2996952"/>
            <a:ext cx="1224136" cy="1224136"/>
          </a:xfrm>
          <a:prstGeom prst="can">
            <a:avLst>
              <a:gd name="adj" fmla="val 86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EISCAT archive</a:t>
            </a: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oopeus.eu/wp-content/uploads/2012/11/logo_kl_eis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80" y="3356992"/>
            <a:ext cx="721644" cy="721644"/>
          </a:xfrm>
          <a:prstGeom prst="rect">
            <a:avLst/>
          </a:prstGeom>
          <a:noFill/>
        </p:spPr>
      </p:pic>
      <p:sp>
        <p:nvSpPr>
          <p:cNvPr id="31" name="Can 30"/>
          <p:cNvSpPr/>
          <p:nvPr/>
        </p:nvSpPr>
        <p:spPr>
          <a:xfrm>
            <a:off x="3203848" y="3068960"/>
            <a:ext cx="1440160" cy="100811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Cloud Storage</a:t>
            </a:r>
            <a:br>
              <a:rPr lang="en-GB" sz="1200" b="1" dirty="0" smtClean="0">
                <a:solidFill>
                  <a:schemeClr val="tx1"/>
                </a:solidFill>
              </a:rPr>
            </a:br>
            <a:endParaRPr lang="en-GB" sz="600" b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 J</a:t>
            </a:r>
            <a:r>
              <a:rPr lang="hu-HU" sz="1100" i="1" dirty="0" smtClean="0">
                <a:solidFill>
                  <a:schemeClr val="tx1"/>
                </a:solidFill>
              </a:rPr>
              <a:t>u</a:t>
            </a:r>
            <a:r>
              <a:rPr lang="en-GB" sz="1100" i="1" dirty="0" err="1" smtClean="0">
                <a:solidFill>
                  <a:schemeClr val="tx1"/>
                </a:solidFill>
              </a:rPr>
              <a:t>elich</a:t>
            </a:r>
            <a:r>
              <a:rPr lang="en-GB" sz="1100" i="1" dirty="0" smtClean="0">
                <a:solidFill>
                  <a:schemeClr val="tx1"/>
                </a:solidFill>
              </a:rPr>
              <a:t> site (DE)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OpenStack</a:t>
            </a:r>
            <a:r>
              <a:rPr lang="en-GB" sz="1100" i="1" dirty="0" smtClean="0">
                <a:solidFill>
                  <a:schemeClr val="tx1"/>
                </a:solidFill>
              </a:rPr>
              <a:t> SWIFT</a:t>
            </a:r>
          </a:p>
        </p:txBody>
      </p:sp>
      <p:cxnSp>
        <p:nvCxnSpPr>
          <p:cNvPr id="40" name="Straight Arrow Connector 39"/>
          <p:cNvCxnSpPr>
            <a:stCxn id="31" idx="4"/>
          </p:cNvCxnSpPr>
          <p:nvPr/>
        </p:nvCxnSpPr>
        <p:spPr>
          <a:xfrm flipV="1">
            <a:off x="4644008" y="2816932"/>
            <a:ext cx="1008112" cy="75608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6016" y="2010326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CDMI with HTTP export</a:t>
            </a:r>
            <a:endParaRPr lang="en-GB" sz="1100" b="1" i="1">
              <a:latin typeface="+mn-lt"/>
            </a:endParaRPr>
          </a:p>
        </p:txBody>
      </p:sp>
      <p:cxnSp>
        <p:nvCxnSpPr>
          <p:cNvPr id="76" name="Straight Arrow Connector 75"/>
          <p:cNvCxnSpPr>
            <a:stCxn id="27" idx="4"/>
            <a:endCxn id="31" idx="2"/>
          </p:cNvCxnSpPr>
          <p:nvPr/>
        </p:nvCxnSpPr>
        <p:spPr>
          <a:xfrm flipV="1">
            <a:off x="1403648" y="3573016"/>
            <a:ext cx="1800200" cy="3600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ENVRI-EISCAT 3D Pilot</a:t>
            </a:r>
            <a:br>
              <a:rPr lang="en-GB" sz="3200" dirty="0" smtClean="0"/>
            </a:br>
            <a:r>
              <a:rPr lang="en-GB" sz="3200" dirty="0" smtClean="0"/>
              <a:t>(concept </a:t>
            </a:r>
            <a:r>
              <a:rPr lang="en-GB" sz="3200" dirty="0"/>
              <a:t>with EGI solutions)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87824" y="1268760"/>
            <a:ext cx="4680520" cy="482453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smtClean="0">
                <a:solidFill>
                  <a:schemeClr val="tx1"/>
                </a:solidFill>
              </a:rPr>
              <a:t>EGI Federated Cloud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37" name="Rounded Rectangle 17"/>
          <p:cNvSpPr/>
          <p:nvPr/>
        </p:nvSpPr>
        <p:spPr>
          <a:xfrm flipH="1">
            <a:off x="5724128" y="429309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5724128" y="49411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Admin tools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420888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902852" y="3140968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645024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7702350" y="439152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54" name="Straight Arrow Connector 53"/>
          <p:cNvCxnSpPr>
            <a:stCxn id="48" idx="1"/>
          </p:cNvCxnSpPr>
          <p:nvPr/>
        </p:nvCxnSpPr>
        <p:spPr>
          <a:xfrm>
            <a:off x="7164288" y="2811996"/>
            <a:ext cx="720080" cy="49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36296" y="244237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Web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browser</a:t>
            </a:r>
            <a:endParaRPr lang="en-GB" sz="1100" b="1" i="1">
              <a:latin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39752" y="335699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wget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5656" y="3140968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5m files, 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~1TB in total</a:t>
            </a:r>
            <a:endParaRPr lang="en-GB" sz="1100" b="1" i="1">
              <a:latin typeface="+mn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835696" y="1124744"/>
            <a:ext cx="0" cy="511256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55702" y="106376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On-site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5782" y="1063769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70C0"/>
                </a:solidFill>
              </a:rPr>
              <a:t>Off-site</a:t>
            </a:r>
            <a:endParaRPr lang="en-GB" sz="1200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86"/>
          <p:cNvCxnSpPr/>
          <p:nvPr/>
        </p:nvCxnSpPr>
        <p:spPr>
          <a:xfrm flipV="1">
            <a:off x="7236296" y="4062064"/>
            <a:ext cx="720080" cy="38702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236296" y="5193196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680026" y="568767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53" name="Picture 6" descr="http://www.coopeus.eu/wp-content/uploads/2012/11/logo_kl_eiscat.png"/>
          <p:cNvPicPr>
            <a:picLocks noChangeAspect="1" noChangeArrowheads="1"/>
          </p:cNvPicPr>
          <p:nvPr/>
        </p:nvPicPr>
        <p:blipFill rotWithShape="1">
          <a:blip r:embed="rId3" cstate="print"/>
          <a:srcRect l="-3599" b="-5035"/>
          <a:stretch/>
        </p:blipFill>
        <p:spPr bwMode="auto">
          <a:xfrm>
            <a:off x="7956375" y="3573016"/>
            <a:ext cx="864097" cy="8760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2115" r="-1" b="-4930"/>
          <a:stretch/>
        </p:blipFill>
        <p:spPr bwMode="auto">
          <a:xfrm>
            <a:off x="8013855" y="2222866"/>
            <a:ext cx="878626" cy="99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8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25304"/>
            <a:ext cx="922159" cy="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lvatore Pinto\Desktop\Dati\Documenti\Presentations\20140318 Future Internet Assembly\images\egilogo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-10493" r="13746" b="-7189"/>
          <a:stretch/>
        </p:blipFill>
        <p:spPr bwMode="auto">
          <a:xfrm>
            <a:off x="7884368" y="4772442"/>
            <a:ext cx="1095555" cy="960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Rounded Rectangle 17"/>
          <p:cNvSpPr/>
          <p:nvPr/>
        </p:nvSpPr>
        <p:spPr>
          <a:xfrm flipH="1">
            <a:off x="5724128" y="31409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Data Gateway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control data access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4644008" y="3402578"/>
            <a:ext cx="1008112" cy="338029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164288" y="2969332"/>
            <a:ext cx="720080" cy="42366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/>
          <p:cNvCxnSpPr/>
          <p:nvPr/>
        </p:nvCxnSpPr>
        <p:spPr>
          <a:xfrm flipH="1">
            <a:off x="3131840" y="407707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5580112" y="1844824"/>
            <a:ext cx="1728192" cy="41764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CESNET site (CZ)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OpenNebula</a:t>
            </a:r>
            <a:endParaRPr lang="en-GB" sz="1100" i="1" dirty="0" smtClean="0">
              <a:solidFill>
                <a:schemeClr val="tx1"/>
              </a:solidFill>
            </a:endParaRPr>
          </a:p>
        </p:txBody>
      </p:sp>
      <p:sp>
        <p:nvSpPr>
          <p:cNvPr id="52" name="Rounded Rectangle 17"/>
          <p:cNvSpPr/>
          <p:nvPr/>
        </p:nvSpPr>
        <p:spPr>
          <a:xfrm flipH="1">
            <a:off x="5724128" y="2627040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ounded Rectangle 17"/>
          <p:cNvSpPr/>
          <p:nvPr/>
        </p:nvSpPr>
        <p:spPr>
          <a:xfrm flipH="1">
            <a:off x="5724128" y="429309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Rounded Rectangle 17"/>
          <p:cNvSpPr/>
          <p:nvPr/>
        </p:nvSpPr>
        <p:spPr>
          <a:xfrm flipH="1">
            <a:off x="5724128" y="49411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Admin tools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420888"/>
            <a:ext cx="792088" cy="792088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902852" y="3140968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59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645024"/>
            <a:ext cx="834080" cy="834080"/>
          </a:xfrm>
          <a:prstGeom prst="rect">
            <a:avLst/>
          </a:prstGeom>
          <a:noFill/>
        </p:spPr>
      </p:pic>
      <p:cxnSp>
        <p:nvCxnSpPr>
          <p:cNvPr id="60" name="Straight Arrow Connector 59"/>
          <p:cNvCxnSpPr>
            <a:stCxn id="52" idx="1"/>
          </p:cNvCxnSpPr>
          <p:nvPr/>
        </p:nvCxnSpPr>
        <p:spPr>
          <a:xfrm>
            <a:off x="7164288" y="2811996"/>
            <a:ext cx="720080" cy="49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36296" y="244237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Web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browser</a:t>
            </a:r>
            <a:endParaRPr lang="en-GB" sz="1100" b="1" i="1">
              <a:latin typeface="+mn-lt"/>
            </a:endParaRPr>
          </a:p>
        </p:txBody>
      </p:sp>
      <p:cxnSp>
        <p:nvCxnSpPr>
          <p:cNvPr id="63" name="Straight Arrow Connector 86"/>
          <p:cNvCxnSpPr/>
          <p:nvPr/>
        </p:nvCxnSpPr>
        <p:spPr>
          <a:xfrm flipV="1">
            <a:off x="7236296" y="4062064"/>
            <a:ext cx="720080" cy="38702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236296" y="5193196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25304"/>
            <a:ext cx="922159" cy="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ounded Rectangle 17"/>
          <p:cNvSpPr/>
          <p:nvPr/>
        </p:nvSpPr>
        <p:spPr>
          <a:xfrm flipH="1">
            <a:off x="5724128" y="31409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Data Gateway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control data access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7164288" y="2969332"/>
            <a:ext cx="720080" cy="42366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179512" y="1772816"/>
            <a:ext cx="1224136" cy="1224136"/>
          </a:xfrm>
          <a:prstGeom prst="can">
            <a:avLst>
              <a:gd name="adj" fmla="val 86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EISCAT archive</a:t>
            </a: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oopeus.eu/wp-content/uploads/2012/11/logo_kl_eisca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980" y="2132856"/>
            <a:ext cx="721644" cy="721644"/>
          </a:xfrm>
          <a:prstGeom prst="rect">
            <a:avLst/>
          </a:prstGeom>
          <a:noFill/>
        </p:spPr>
      </p:pic>
      <p:sp>
        <p:nvSpPr>
          <p:cNvPr id="31" name="Can 30"/>
          <p:cNvSpPr/>
          <p:nvPr/>
        </p:nvSpPr>
        <p:spPr>
          <a:xfrm>
            <a:off x="3203848" y="1844824"/>
            <a:ext cx="1440160" cy="100811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Cloud Storage</a:t>
            </a:r>
            <a:br>
              <a:rPr lang="en-GB" sz="1200" b="1" dirty="0" smtClean="0">
                <a:solidFill>
                  <a:schemeClr val="tx1"/>
                </a:solidFill>
              </a:rPr>
            </a:br>
            <a:endParaRPr lang="en-GB" sz="600" b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 J</a:t>
            </a:r>
            <a:r>
              <a:rPr lang="hu-HU" sz="1100" i="1" dirty="0" smtClean="0">
                <a:solidFill>
                  <a:schemeClr val="tx1"/>
                </a:solidFill>
              </a:rPr>
              <a:t>u</a:t>
            </a:r>
            <a:r>
              <a:rPr lang="en-GB" sz="1100" i="1" dirty="0" err="1" smtClean="0">
                <a:solidFill>
                  <a:schemeClr val="tx1"/>
                </a:solidFill>
              </a:rPr>
              <a:t>elich</a:t>
            </a:r>
            <a:r>
              <a:rPr lang="en-GB" sz="1100" i="1" dirty="0" smtClean="0">
                <a:solidFill>
                  <a:schemeClr val="tx1"/>
                </a:solidFill>
              </a:rPr>
              <a:t> site (DE)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OpenStack</a:t>
            </a:r>
            <a:r>
              <a:rPr lang="en-GB" sz="1100" i="1" dirty="0" smtClean="0">
                <a:solidFill>
                  <a:schemeClr val="tx1"/>
                </a:solidFill>
              </a:rPr>
              <a:t> SWIFT</a:t>
            </a:r>
          </a:p>
        </p:txBody>
      </p:sp>
      <p:cxnSp>
        <p:nvCxnSpPr>
          <p:cNvPr id="40" name="Straight Arrow Connector 39"/>
          <p:cNvCxnSpPr>
            <a:stCxn id="31" idx="4"/>
          </p:cNvCxnSpPr>
          <p:nvPr/>
        </p:nvCxnSpPr>
        <p:spPr>
          <a:xfrm>
            <a:off x="4644008" y="2348880"/>
            <a:ext cx="100811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6016" y="2010326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CDMI with HTTP export</a:t>
            </a:r>
            <a:endParaRPr lang="en-GB" sz="1100" b="1" i="1">
              <a:latin typeface="+mn-lt"/>
            </a:endParaRPr>
          </a:p>
        </p:txBody>
      </p:sp>
      <p:cxnSp>
        <p:nvCxnSpPr>
          <p:cNvPr id="76" name="Straight Arrow Connector 75"/>
          <p:cNvCxnSpPr>
            <a:stCxn id="27" idx="4"/>
            <a:endCxn id="31" idx="2"/>
          </p:cNvCxnSpPr>
          <p:nvPr/>
        </p:nvCxnSpPr>
        <p:spPr>
          <a:xfrm flipV="1">
            <a:off x="1403648" y="2348880"/>
            <a:ext cx="1800200" cy="3600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ENVRI-EISCAT 3D Pilot</a:t>
            </a:r>
            <a:br>
              <a:rPr lang="en-GB" sz="3200" dirty="0" smtClean="0"/>
            </a:br>
            <a:r>
              <a:rPr lang="en-GB" sz="3200" dirty="0" smtClean="0"/>
              <a:t>(future evolution)</a:t>
            </a:r>
            <a:endParaRPr lang="en-GB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2987824" y="1268760"/>
            <a:ext cx="4680520" cy="482453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smtClean="0">
                <a:solidFill>
                  <a:schemeClr val="tx1"/>
                </a:solidFill>
              </a:rPr>
              <a:t>EGI Federated Cloud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702350" y="439152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sp>
        <p:nvSpPr>
          <p:cNvPr id="62" name="Oval 61"/>
          <p:cNvSpPr/>
          <p:nvPr/>
        </p:nvSpPr>
        <p:spPr>
          <a:xfrm>
            <a:off x="2339752" y="21328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wget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5656" y="1916832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5m files, 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~1TB in total</a:t>
            </a:r>
            <a:endParaRPr lang="en-GB" sz="1100" b="1" i="1">
              <a:latin typeface="+mn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835696" y="1124744"/>
            <a:ext cx="0" cy="511256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55702" y="106376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On-site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5782" y="1052736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Off-site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31840" y="378904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1: In ENVRI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31840" y="4088105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2: In a H2020 project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347864" y="458112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Metadata generator 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355976" y="458112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Metadata generator service 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50958" y="47251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  <p:cxnSp>
        <p:nvCxnSpPr>
          <p:cNvPr id="103" name="Straight Arrow Connector 102"/>
          <p:cNvCxnSpPr>
            <a:stCxn id="99" idx="3"/>
          </p:cNvCxnSpPr>
          <p:nvPr/>
        </p:nvCxnSpPr>
        <p:spPr>
          <a:xfrm flipV="1">
            <a:off x="5076056" y="3356992"/>
            <a:ext cx="576064" cy="151216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1" idx="3"/>
          </p:cNvCxnSpPr>
          <p:nvPr/>
        </p:nvCxnSpPr>
        <p:spPr>
          <a:xfrm>
            <a:off x="3923928" y="2852936"/>
            <a:ext cx="144016" cy="165618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3347864" y="530120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Processing / visulation 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355976" y="530120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Processing / visulation service N</a:t>
            </a:r>
            <a:endParaRPr lang="en-US" sz="900" kern="0" dirty="0"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50958" y="54452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1" y="2996952"/>
            <a:ext cx="723629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63525" indent="-263525"/>
            <a:r>
              <a:rPr lang="en-GB" sz="1600" dirty="0"/>
              <a:t>Further metadata have to be extracted from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E.g. Number of spikes, </a:t>
            </a:r>
            <a:r>
              <a:rPr lang="en-GB" sz="1200" dirty="0" smtClean="0"/>
              <a:t>type </a:t>
            </a:r>
            <a:r>
              <a:rPr lang="en-GB" sz="1200" dirty="0"/>
              <a:t>of </a:t>
            </a:r>
            <a:r>
              <a:rPr lang="en-GB" sz="1200" dirty="0" smtClean="0"/>
              <a:t>spikes</a:t>
            </a:r>
          </a:p>
          <a:p>
            <a:pPr marL="263525" indent="-263525"/>
            <a:r>
              <a:rPr lang="en-GB" sz="1600" dirty="0" smtClean="0"/>
              <a:t>Complex search based on data patterns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E.g. </a:t>
            </a:r>
            <a:r>
              <a:rPr lang="en-GB" sz="1200" dirty="0" smtClean="0">
                <a:solidFill>
                  <a:prstClr val="black"/>
                </a:solidFill>
              </a:rPr>
              <a:t>Particular shapes of the data FFT, etc…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600" dirty="0" smtClean="0"/>
              <a:t>Processing services (for metadata extraction and visualization)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Integrated analysis tools on the data (</a:t>
            </a:r>
            <a:r>
              <a:rPr lang="en-GB" sz="1200" dirty="0" err="1" smtClean="0"/>
              <a:t>eg</a:t>
            </a:r>
            <a:r>
              <a:rPr lang="en-GB" sz="1200" dirty="0" smtClean="0"/>
              <a:t>. With GUISDAP) </a:t>
            </a:r>
            <a:r>
              <a:rPr lang="en-GB" sz="1200" dirty="0"/>
              <a:t>exposed to OSGC as services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9752" y="4381947"/>
            <a:ext cx="864096" cy="415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96" grpId="0" animBg="1"/>
      <p:bldP spid="99" grpId="0" animBg="1"/>
      <p:bldP spid="100" grpId="0"/>
      <p:bldP spid="114" grpId="0" animBg="1"/>
      <p:bldP spid="115" grpId="0" animBg="1"/>
      <p:bldP spid="116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179512" y="2060848"/>
            <a:ext cx="1224136" cy="1224136"/>
          </a:xfrm>
          <a:prstGeom prst="can">
            <a:avLst>
              <a:gd name="adj" fmla="val 86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EISCAT archive</a:t>
            </a: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endParaRPr lang="en-GB" sz="1200" dirty="0" smtClean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oopeus.eu/wp-content/uploads/2012/11/logo_kl_eis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80" y="2420888"/>
            <a:ext cx="721644" cy="721644"/>
          </a:xfrm>
          <a:prstGeom prst="rect">
            <a:avLst/>
          </a:prstGeom>
          <a:noFill/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ENVRI-EISCAT 3D </a:t>
            </a:r>
            <a:r>
              <a:rPr lang="en-GB" sz="3200" dirty="0"/>
              <a:t>Pilot</a:t>
            </a:r>
            <a:br>
              <a:rPr lang="en-GB" sz="3200" dirty="0"/>
            </a:br>
            <a:r>
              <a:rPr lang="en-GB" sz="3200" dirty="0"/>
              <a:t>(</a:t>
            </a:r>
            <a:r>
              <a:rPr lang="en-GB" sz="3200" dirty="0" smtClean="0"/>
              <a:t>integration </a:t>
            </a:r>
            <a:r>
              <a:rPr lang="en-GB" sz="3200" dirty="0"/>
              <a:t>with EUDAT </a:t>
            </a:r>
            <a:r>
              <a:rPr lang="en-GB" sz="3200" dirty="0" smtClean="0"/>
              <a:t>storage)</a:t>
            </a:r>
            <a:endParaRPr lang="en-GB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5328084" y="1268760"/>
            <a:ext cx="2340260" cy="482453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smtClean="0">
                <a:solidFill>
                  <a:schemeClr val="tx1"/>
                </a:solidFill>
              </a:rPr>
              <a:t>EGI Federated Cloud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702350" y="439152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1403648" y="220486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dirty="0" smtClean="0">
                <a:latin typeface="+mn-lt"/>
              </a:rPr>
              <a:t>5m files, </a:t>
            </a:r>
            <a:br>
              <a:rPr lang="en-GB" sz="1100" b="1" i="1" dirty="0" smtClean="0">
                <a:latin typeface="+mn-lt"/>
              </a:rPr>
            </a:br>
            <a:r>
              <a:rPr lang="en-GB" sz="1100" b="1" i="1" dirty="0" smtClean="0">
                <a:latin typeface="+mn-lt"/>
              </a:rPr>
              <a:t>~1TB in total</a:t>
            </a:r>
            <a:endParaRPr lang="en-GB" sz="1100" b="1" i="1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80026" y="5687670"/>
            <a:ext cx="15776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sp>
        <p:nvSpPr>
          <p:cNvPr id="38" name="Can 37"/>
          <p:cNvSpPr/>
          <p:nvPr/>
        </p:nvSpPr>
        <p:spPr>
          <a:xfrm>
            <a:off x="3203848" y="2348881"/>
            <a:ext cx="1584176" cy="1224136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B2SAFE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(safe data storage, </a:t>
            </a:r>
            <a:r>
              <a:rPr lang="en-GB" sz="1200" dirty="0" err="1" smtClean="0">
                <a:solidFill>
                  <a:schemeClr val="tx1"/>
                </a:solidFill>
              </a:rPr>
              <a:t>iRODS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  <a:r>
              <a:rPr lang="en-GB" sz="1200" b="1" dirty="0" smtClean="0">
                <a:solidFill>
                  <a:schemeClr val="tx1"/>
                </a:solidFill>
              </a:rPr>
              <a:t/>
            </a:r>
            <a:br>
              <a:rPr lang="en-GB" sz="1200" b="1" dirty="0" smtClean="0">
                <a:solidFill>
                  <a:schemeClr val="tx1"/>
                </a:solidFill>
              </a:rPr>
            </a:br>
            <a:endParaRPr lang="en-GB" sz="600" b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CSC site (SW)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8024" y="3000467"/>
            <a:ext cx="86409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dirty="0" err="1" smtClean="0">
                <a:latin typeface="+mn-lt"/>
              </a:rPr>
              <a:t>GridFTP</a:t>
            </a:r>
            <a:endParaRPr lang="en-GB" sz="1100" b="1" i="1" dirty="0">
              <a:latin typeface="+mn-lt"/>
            </a:endParaRPr>
          </a:p>
        </p:txBody>
      </p: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1403648" y="2836205"/>
            <a:ext cx="1800200" cy="12474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763688" y="2636912"/>
            <a:ext cx="1224136" cy="6723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B2STAGE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(data staging, </a:t>
            </a:r>
            <a:r>
              <a:rPr lang="en-GB" sz="1200" dirty="0" err="1" smtClean="0">
                <a:solidFill>
                  <a:schemeClr val="tx1"/>
                </a:solidFill>
              </a:rPr>
              <a:t>GridFTP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619672" y="1268761"/>
            <a:ext cx="3528392" cy="4832458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</a:rPr>
              <a:t>EUDAT</a:t>
            </a:r>
            <a:endParaRPr lang="en-GB" sz="1400" i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80112" y="1844824"/>
            <a:ext cx="1728192" cy="41764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CESNET site (CZ)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OpenNebula</a:t>
            </a:r>
            <a:endParaRPr lang="en-GB" sz="1100" i="1" dirty="0" smtClean="0">
              <a:solidFill>
                <a:schemeClr val="tx1"/>
              </a:solidFill>
            </a:endParaRPr>
          </a:p>
        </p:txBody>
      </p:sp>
      <p:sp>
        <p:nvSpPr>
          <p:cNvPr id="34" name="Rounded Rectangle 17"/>
          <p:cNvSpPr/>
          <p:nvPr/>
        </p:nvSpPr>
        <p:spPr>
          <a:xfrm flipH="1">
            <a:off x="5724128" y="2627040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ounded Rectangle 17"/>
          <p:cNvSpPr/>
          <p:nvPr/>
        </p:nvSpPr>
        <p:spPr>
          <a:xfrm flipH="1">
            <a:off x="5724128" y="429309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ounded Rectangle 17"/>
          <p:cNvSpPr/>
          <p:nvPr/>
        </p:nvSpPr>
        <p:spPr>
          <a:xfrm flipH="1">
            <a:off x="5724128" y="49411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Admin tools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420888"/>
            <a:ext cx="792088" cy="792088"/>
          </a:xfrm>
          <a:prstGeom prst="rect">
            <a:avLst/>
          </a:prstGeom>
          <a:noFill/>
        </p:spPr>
      </p:pic>
      <p:pic>
        <p:nvPicPr>
          <p:cNvPr id="53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645024"/>
            <a:ext cx="834080" cy="834080"/>
          </a:xfrm>
          <a:prstGeom prst="rect">
            <a:avLst/>
          </a:prstGeom>
          <a:noFill/>
        </p:spPr>
      </p:pic>
      <p:cxnSp>
        <p:nvCxnSpPr>
          <p:cNvPr id="55" name="Straight Arrow Connector 54"/>
          <p:cNvCxnSpPr>
            <a:stCxn id="34" idx="1"/>
          </p:cNvCxnSpPr>
          <p:nvPr/>
        </p:nvCxnSpPr>
        <p:spPr>
          <a:xfrm>
            <a:off x="7164288" y="2811996"/>
            <a:ext cx="720080" cy="49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236296" y="244237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Web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browser</a:t>
            </a:r>
            <a:endParaRPr lang="en-GB" sz="1100" b="1" i="1">
              <a:latin typeface="+mn-lt"/>
            </a:endParaRPr>
          </a:p>
        </p:txBody>
      </p:sp>
      <p:cxnSp>
        <p:nvCxnSpPr>
          <p:cNvPr id="60" name="Straight Arrow Connector 86"/>
          <p:cNvCxnSpPr/>
          <p:nvPr/>
        </p:nvCxnSpPr>
        <p:spPr>
          <a:xfrm flipV="1">
            <a:off x="7236296" y="4062064"/>
            <a:ext cx="720080" cy="38702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236296" y="5193196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25304"/>
            <a:ext cx="922159" cy="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17"/>
          <p:cNvSpPr/>
          <p:nvPr/>
        </p:nvSpPr>
        <p:spPr>
          <a:xfrm flipH="1">
            <a:off x="5724128" y="314096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Data Gateway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control data access and</a:t>
            </a:r>
            <a:r>
              <a:rPr kumimoji="0" lang="en-US" sz="10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translate </a:t>
            </a:r>
            <a:r>
              <a:rPr kumimoji="0" lang="en-US" sz="1000" b="1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GridFTP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 to HTTP</a:t>
            </a:r>
            <a:endParaRPr kumimoji="0" lang="en-US" sz="1200" b="1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7164288" y="2969332"/>
            <a:ext cx="720080" cy="42366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788024" y="3212977"/>
            <a:ext cx="864096" cy="16294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4"/>
          </p:cNvCxnSpPr>
          <p:nvPr/>
        </p:nvCxnSpPr>
        <p:spPr>
          <a:xfrm flipV="1">
            <a:off x="4788024" y="2836207"/>
            <a:ext cx="864096" cy="12474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Geospatial Catalogue</a:t>
            </a:r>
            <a:endParaRPr lang="en-GB" sz="3200" dirty="0"/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169468" y="1196752"/>
            <a:ext cx="856895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err="1" smtClean="0"/>
              <a:t>PaaS</a:t>
            </a:r>
            <a:r>
              <a:rPr lang="en-GB" sz="1800" dirty="0" smtClean="0"/>
              <a:t> is based on the </a:t>
            </a:r>
            <a:r>
              <a:rPr lang="en-GB" sz="1800" dirty="0" err="1" smtClean="0"/>
              <a:t>OpenSource</a:t>
            </a:r>
            <a:r>
              <a:rPr lang="en-GB" sz="1800" dirty="0" smtClean="0"/>
              <a:t> </a:t>
            </a:r>
            <a:r>
              <a:rPr lang="en-GB" sz="1800" dirty="0" err="1" smtClean="0"/>
              <a:t>GeoSpatial</a:t>
            </a:r>
            <a:r>
              <a:rPr lang="en-GB" sz="1800" dirty="0" smtClean="0"/>
              <a:t> Catalogue, which is an:</a:t>
            </a:r>
          </a:p>
          <a:p>
            <a:r>
              <a:rPr lang="en-GB" sz="1800" dirty="0" err="1" smtClean="0"/>
              <a:t>OpenSource</a:t>
            </a:r>
            <a:r>
              <a:rPr lang="en-GB" sz="1800" dirty="0" smtClean="0"/>
              <a:t> implementation of OpenSearch and OGC OpenSearch </a:t>
            </a:r>
            <a:r>
              <a:rPr lang="en-GB" sz="1800" dirty="0" err="1" smtClean="0"/>
              <a:t>GeoSpatial</a:t>
            </a:r>
            <a:r>
              <a:rPr lang="en-GB" sz="1800" dirty="0" smtClean="0"/>
              <a:t> Extension Catalogue systems.</a:t>
            </a:r>
          </a:p>
          <a:p>
            <a:r>
              <a:rPr lang="en-GB" sz="1800" dirty="0" smtClean="0"/>
              <a:t>Released under GPLv3 on </a:t>
            </a:r>
            <a:r>
              <a:rPr lang="en-GB" sz="1800" dirty="0" err="1" smtClean="0"/>
              <a:t>SourceForge</a:t>
            </a:r>
            <a:r>
              <a:rPr lang="en-GB" sz="1800" dirty="0"/>
              <a:t> (</a:t>
            </a:r>
            <a:r>
              <a:rPr lang="en-GB" sz="1800" dirty="0">
                <a:hlinkClick r:id="rId3"/>
              </a:rPr>
              <a:t>https://sourceforge.net/projects/osgcat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Built in PHP/</a:t>
            </a:r>
            <a:r>
              <a:rPr lang="en-GB" sz="1800" dirty="0" err="1" smtClean="0"/>
              <a:t>PostgreSQL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pic>
        <p:nvPicPr>
          <p:cNvPr id="10" name="Picture 6" descr="C:\Users\Salvatore Pinto\Desktop\eiscat1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7403"/>
            <a:ext cx="2577931" cy="20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alvatore Pinto\Desktop\Dati\Projects\ENVRI\OSGC\screenshots\dropbox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60885"/>
            <a:ext cx="2538772" cy="20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Salvatore Pinto\Desktop\Dati\Projects\ENVRI\OSGC\screenshots\Catalogue-Engine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0045"/>
            <a:ext cx="2729213" cy="20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539552" y="2927908"/>
            <a:ext cx="7632848" cy="3165388"/>
          </a:xfrm>
          <a:prstGeom prst="wedgeRectCallout">
            <a:avLst>
              <a:gd name="adj1" fmla="val 28693"/>
              <a:gd name="adj2" fmla="val -595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OGC 10-32r3 Compliant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Custom product and series metadata definition</a:t>
            </a:r>
            <a:r>
              <a:rPr lang="en-US" dirty="0">
                <a:solidFill>
                  <a:schemeClr val="tx1"/>
                </a:solidFill>
              </a:rPr>
              <a:t> (custom metadata schema per collection)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Custom output format </a:t>
            </a:r>
            <a:r>
              <a:rPr lang="en-US" dirty="0">
                <a:solidFill>
                  <a:schemeClr val="tx1"/>
                </a:solidFill>
              </a:rPr>
              <a:t>(Search output can be presented in custom formats, ex. RDF, Atom, KML)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Custom Search Fields</a:t>
            </a:r>
            <a:r>
              <a:rPr lang="en-US" dirty="0">
                <a:solidFill>
                  <a:schemeClr val="tx1"/>
                </a:solidFill>
              </a:rPr>
              <a:t> (OpenSearch search fields and rules are customizable)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REST Interface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RESTful</a:t>
            </a:r>
            <a:r>
              <a:rPr lang="en-US" dirty="0">
                <a:solidFill>
                  <a:schemeClr val="tx1"/>
                </a:solidFill>
              </a:rPr>
              <a:t> APIs, with GET, PUT, DELETE support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460375" y="1304539"/>
            <a:ext cx="7928049" cy="2113942"/>
          </a:xfrm>
          <a:prstGeom prst="wedgeRectCallout">
            <a:avLst>
              <a:gd name="adj1" fmla="val -11359"/>
              <a:gd name="adj2" fmla="val 641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Simple catalogue ingestion</a:t>
            </a:r>
            <a:r>
              <a:rPr lang="en-US" dirty="0">
                <a:solidFill>
                  <a:schemeClr val="tx1"/>
                </a:solidFill>
              </a:rPr>
              <a:t> (automatize metadata extraction, according to custom metadata extractor)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Simple storage ingestion </a:t>
            </a:r>
            <a:r>
              <a:rPr lang="en-US" dirty="0">
                <a:solidFill>
                  <a:schemeClr val="tx1"/>
                </a:solidFill>
              </a:rPr>
              <a:t>(automatize data storage)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Simple APIs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RESTful</a:t>
            </a:r>
            <a:r>
              <a:rPr lang="en-US" dirty="0">
                <a:solidFill>
                  <a:schemeClr val="tx1"/>
                </a:solidFill>
              </a:rPr>
              <a:t> APIs: PUT for file upload, DELETE for file removal)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Support for </a:t>
            </a:r>
            <a:r>
              <a:rPr lang="en-US" b="1" dirty="0" err="1">
                <a:solidFill>
                  <a:schemeClr val="tx1"/>
                </a:solidFill>
              </a:rPr>
              <a:t>NRTService</a:t>
            </a:r>
            <a:r>
              <a:rPr lang="en-US" dirty="0">
                <a:solidFill>
                  <a:schemeClr val="tx1"/>
                </a:solidFill>
              </a:rPr>
              <a:t> metadata </a:t>
            </a:r>
            <a:r>
              <a:rPr lang="en-US" dirty="0" smtClean="0">
                <a:solidFill>
                  <a:schemeClr val="tx1"/>
                </a:solidFill>
              </a:rPr>
              <a:t>extractor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460375" y="3068960"/>
            <a:ext cx="7928049" cy="2770366"/>
          </a:xfrm>
          <a:prstGeom prst="wedgeRectCallout">
            <a:avLst>
              <a:gd name="adj1" fmla="val -10110"/>
              <a:gd name="adj2" fmla="val -789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Easy to use</a:t>
            </a:r>
            <a:r>
              <a:rPr lang="en-US" dirty="0">
                <a:solidFill>
                  <a:schemeClr val="tx1"/>
                </a:solidFill>
              </a:rPr>
              <a:t> (users needs just a browser to query the catalogue)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Customizable</a:t>
            </a:r>
            <a:r>
              <a:rPr lang="en-US" dirty="0">
                <a:solidFill>
                  <a:schemeClr val="tx1"/>
                </a:solidFill>
              </a:rPr>
              <a:t> (you can customize query GUI and output metadata)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OGC OpenSearch support </a:t>
            </a:r>
            <a:r>
              <a:rPr lang="en-US" dirty="0">
                <a:solidFill>
                  <a:schemeClr val="tx1"/>
                </a:solidFill>
              </a:rPr>
              <a:t>(can query any catalogue, supposing that it exposes an OpenSearch RDF interface)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Integration into virtual laboratories </a:t>
            </a:r>
            <a:r>
              <a:rPr lang="en-US" dirty="0">
                <a:solidFill>
                  <a:schemeClr val="tx1"/>
                </a:solidFill>
              </a:rPr>
              <a:t>(can be integrated as standalone application to provide data access tools inside a virtual laboratory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460375" y="3212976"/>
            <a:ext cx="7928049" cy="3024336"/>
          </a:xfrm>
          <a:prstGeom prst="wedgeRectCallout">
            <a:avLst>
              <a:gd name="adj1" fmla="val -11071"/>
              <a:gd name="adj2" fmla="val -559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Transparent </a:t>
            </a:r>
            <a:r>
              <a:rPr lang="en-US" dirty="0" smtClean="0">
                <a:solidFill>
                  <a:schemeClr val="tx1"/>
                </a:solidFill>
              </a:rPr>
              <a:t>(user will see only a login page if not </a:t>
            </a:r>
            <a:r>
              <a:rPr lang="en-US" dirty="0" smtClean="0">
                <a:solidFill>
                  <a:schemeClr val="tx1"/>
                </a:solidFill>
              </a:rPr>
              <a:t>authenticated)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Multiple Authentication</a:t>
            </a:r>
            <a:r>
              <a:rPr lang="en-US" dirty="0" smtClean="0">
                <a:solidFill>
                  <a:schemeClr val="tx1"/>
                </a:solidFill>
              </a:rPr>
              <a:t> (support to multiple authentication mechanism)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Custom Authorization Rules</a:t>
            </a:r>
            <a:r>
              <a:rPr lang="en-US" dirty="0" smtClean="0">
                <a:solidFill>
                  <a:schemeClr val="tx1"/>
                </a:solidFill>
              </a:rPr>
              <a:t> (custom definition of authorization rules per each dataset based on user profile attributes)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Protocol translation </a:t>
            </a:r>
            <a:r>
              <a:rPr lang="en-US" dirty="0" smtClean="0">
                <a:solidFill>
                  <a:schemeClr val="tx1"/>
                </a:solidFill>
              </a:rPr>
              <a:t>(translating storage data access protocols to HTTP, to allow users download from the browser)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Usage statistics </a:t>
            </a:r>
            <a:r>
              <a:rPr lang="en-US" dirty="0" smtClean="0">
                <a:solidFill>
                  <a:schemeClr val="tx1"/>
                </a:solidFill>
              </a:rPr>
              <a:t>(generation of data usage statistics, aggregating data by user profile fields)</a:t>
            </a:r>
          </a:p>
        </p:txBody>
      </p:sp>
    </p:spTree>
    <p:extLst>
      <p:ext uri="{BB962C8B-B14F-4D97-AF65-F5344CB8AC3E}">
        <p14:creationId xmlns:p14="http://schemas.microsoft.com/office/powerpoint/2010/main" val="6711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4572000" y="2722130"/>
            <a:ext cx="2736304" cy="778878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771801" y="1628800"/>
            <a:ext cx="1728192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Web Client Interface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148310"/>
            <a:ext cx="1512168" cy="4264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OpenSearch Catalogue Engine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(Components)</a:t>
            </a:r>
            <a:endParaRPr lang="en-GB" sz="3200" dirty="0"/>
          </a:p>
        </p:txBody>
      </p:sp>
      <p:sp>
        <p:nvSpPr>
          <p:cNvPr id="37" name="Rounded Rectangle 17"/>
          <p:cNvSpPr/>
          <p:nvPr/>
        </p:nvSpPr>
        <p:spPr>
          <a:xfrm flipH="1">
            <a:off x="2795409" y="3761809"/>
            <a:ext cx="1704583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7524328" y="3430942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External Storage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93" y="1412776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11560" y="2248054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Scientific users</a:t>
            </a:r>
            <a:endParaRPr lang="en-GB" sz="1100" dirty="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2" y="3142910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39552" y="4056221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44" name="Straight Arrow Connector 43"/>
          <p:cNvCxnSpPr>
            <a:stCxn id="43" idx="3"/>
            <a:endCxn id="48" idx="3"/>
          </p:cNvCxnSpPr>
          <p:nvPr/>
        </p:nvCxnSpPr>
        <p:spPr>
          <a:xfrm>
            <a:off x="4499993" y="1904817"/>
            <a:ext cx="1296143" cy="456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3" idx="1"/>
          </p:cNvCxnSpPr>
          <p:nvPr/>
        </p:nvCxnSpPr>
        <p:spPr>
          <a:xfrm>
            <a:off x="1870236" y="1882935"/>
            <a:ext cx="901565" cy="2188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>
            <a:off x="1870236" y="3658235"/>
            <a:ext cx="925173" cy="355602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7" idx="1"/>
          </p:cNvCxnSpPr>
          <p:nvPr/>
        </p:nvCxnSpPr>
        <p:spPr>
          <a:xfrm flipV="1">
            <a:off x="4499992" y="2591327"/>
            <a:ext cx="1247746" cy="142251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572000" y="3658235"/>
            <a:ext cx="2880320" cy="490845"/>
          </a:xfrm>
          <a:prstGeom prst="straightConnector1">
            <a:avLst/>
          </a:prstGeom>
          <a:ln w="19050" cmpd="sng">
            <a:solidFill>
              <a:schemeClr val="bg1">
                <a:lumMod val="8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17"/>
          <p:cNvSpPr/>
          <p:nvPr/>
        </p:nvSpPr>
        <p:spPr>
          <a:xfrm flipH="1">
            <a:off x="2843807" y="5085184"/>
            <a:ext cx="1618715" cy="50405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+mn-lt"/>
                <a:ea typeface="+mn-ea"/>
                <a:cs typeface="+mn-cs"/>
              </a:rPr>
              <a:t>Admin Web Interface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4044" y="5615662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Platform administrator</a:t>
            </a:r>
            <a:endParaRPr lang="en-GB" sz="1100" dirty="0"/>
          </a:p>
        </p:txBody>
      </p:sp>
      <p:pic>
        <p:nvPicPr>
          <p:cNvPr id="2051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3640"/>
            <a:ext cx="764197" cy="7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/>
          <p:nvPr/>
        </p:nvCxnSpPr>
        <p:spPr>
          <a:xfrm flipV="1">
            <a:off x="2028899" y="5330848"/>
            <a:ext cx="742901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832926" y="1752130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OpenSearch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4961999" y="3421360"/>
            <a:ext cx="9781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/>
              <a:t>RESTful</a:t>
            </a:r>
            <a:r>
              <a:rPr lang="en-GB" sz="1100" dirty="0" smtClean="0"/>
              <a:t> API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5372089" y="4013837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Storage module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95410" y="2446114"/>
            <a:ext cx="1704583" cy="5520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000" tIns="0" rIns="72000" bIns="0" rtlCol="0" anchor="ctr" anchorCtr="0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Gateway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to control data access and translate access protocols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835211" y="2193923"/>
            <a:ext cx="936589" cy="52820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ular Callout 31"/>
          <p:cNvSpPr/>
          <p:nvPr/>
        </p:nvSpPr>
        <p:spPr>
          <a:xfrm>
            <a:off x="304799" y="1375596"/>
            <a:ext cx="7928049" cy="2726051"/>
          </a:xfrm>
          <a:prstGeom prst="wedgeRectCallout">
            <a:avLst>
              <a:gd name="adj1" fmla="val -14435"/>
              <a:gd name="adj2" fmla="val 833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Full customization from the web</a:t>
            </a:r>
            <a:r>
              <a:rPr lang="en-US" dirty="0">
                <a:solidFill>
                  <a:schemeClr val="tx1"/>
                </a:solidFill>
              </a:rPr>
              <a:t>, with the possibility to setup and customize: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Metadata parsers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OpenSearch query fields and rules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Search output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Input metadata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Integration with </a:t>
            </a:r>
            <a:r>
              <a:rPr lang="en-US" dirty="0" smtClean="0">
                <a:solidFill>
                  <a:schemeClr val="tx1"/>
                </a:solidFill>
              </a:rPr>
              <a:t>storage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b="1" dirty="0" smtClean="0"/>
              <a:t>EGI &amp; EGI Federated Cloud</a:t>
            </a:r>
          </a:p>
          <a:p>
            <a:endParaRPr lang="en-GB" sz="1600" dirty="0" smtClean="0"/>
          </a:p>
          <a:p>
            <a:r>
              <a:rPr lang="en-GB" sz="2800" dirty="0" smtClean="0"/>
              <a:t>Cloud Catalogue Appliance (Data Access and Dissemination </a:t>
            </a:r>
            <a:r>
              <a:rPr lang="en-GB" sz="2800" dirty="0" err="1" smtClean="0"/>
              <a:t>PaaS</a:t>
            </a:r>
            <a:r>
              <a:rPr lang="en-GB" sz="2800" dirty="0" smtClean="0"/>
              <a:t> service)</a:t>
            </a:r>
          </a:p>
          <a:p>
            <a:endParaRPr lang="en-GB" sz="1800" dirty="0" smtClean="0"/>
          </a:p>
          <a:p>
            <a:r>
              <a:rPr lang="en-GB" sz="2800" dirty="0" smtClean="0"/>
              <a:t>Live demo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dirty="0" smtClean="0"/>
              <a:t>EGI &amp; EGI Federated Cloud</a:t>
            </a:r>
          </a:p>
          <a:p>
            <a:endParaRPr lang="en-GB" sz="1600" dirty="0" smtClean="0"/>
          </a:p>
          <a:p>
            <a:r>
              <a:rPr lang="en-GB" sz="2800" dirty="0" smtClean="0"/>
              <a:t>Cloud Catalogue Appliance (Data Access and Dissemination </a:t>
            </a:r>
            <a:r>
              <a:rPr lang="en-GB" sz="2800" dirty="0" err="1" smtClean="0"/>
              <a:t>PaaS</a:t>
            </a:r>
            <a:r>
              <a:rPr lang="en-GB" sz="2800" dirty="0" smtClean="0"/>
              <a:t> service)</a:t>
            </a:r>
          </a:p>
          <a:p>
            <a:endParaRPr lang="en-GB" sz="1800" dirty="0" smtClean="0"/>
          </a:p>
          <a:p>
            <a:r>
              <a:rPr lang="en-GB" sz="2800" b="1" dirty="0" smtClean="0"/>
              <a:t>Live demo</a:t>
            </a:r>
            <a:endParaRPr lang="en-GB" sz="2800" b="1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OpenSearch Catalogue Engine</a:t>
            </a:r>
            <a:endParaRPr lang="nl-N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 descr="C:\Users\Salvatore Pinto\Desktop\Dati\Projects\ENVRI\OSGC\screenshots\Catalogue-Engin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7" y="1036243"/>
            <a:ext cx="7122927" cy="56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vatore Pinto\Desktop\Dati\Projects\ENVRI\OSGC\screenshots\Catalogue-Engine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5" y="980728"/>
            <a:ext cx="7804192" cy="5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vatore Pinto\Desktop\Dati\Projects\ENVRI\OSGC\screenshots\Catalogue-Engine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5" y="980728"/>
            <a:ext cx="7804192" cy="5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vatore Pinto\Desktop\Dati\Projects\ENVRI\OSGC\screenshots\Catalogue-Engine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5" y="980728"/>
            <a:ext cx="7804192" cy="5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OpenSearch Catalogue Engine</a:t>
            </a:r>
            <a:endParaRPr lang="nl-NL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OGC 10-32r3 Compliant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Custom product and series metadata definition</a:t>
            </a:r>
            <a:r>
              <a:rPr lang="en-US" sz="2400" dirty="0" smtClean="0"/>
              <a:t> (custom metadata schema per collection)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Custom output format </a:t>
            </a:r>
            <a:r>
              <a:rPr lang="en-US" sz="2400" dirty="0" smtClean="0"/>
              <a:t>(Search output can be presented in custom formats, ex. RDF, Atom, KML)</a:t>
            </a:r>
            <a:endParaRPr lang="en-US" sz="2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Custom Search Fields</a:t>
            </a:r>
            <a:r>
              <a:rPr lang="en-US" sz="2400" dirty="0" smtClean="0"/>
              <a:t> (OpenSearch search fields and rules are customizable)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REST Interface </a:t>
            </a:r>
            <a:r>
              <a:rPr lang="en-US" sz="2400" dirty="0" smtClean="0"/>
              <a:t>(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APIs, with GET, PUT, DELETE support)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071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 descr="C:\Users\Salvatore Pinto\Desktop\Dati\Projects\ENVRI\OSGC\screenshots\dropbo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313438" cy="60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lvatore Pinto\Desktop\Dati\Projects\ENVRI\OSGC\screenshots\dropbox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313438" cy="60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lvatore Pinto\Desktop\Dati\Projects\ENVRI\OSGC\screenshots\dropbox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313438" cy="60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49694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catalogue ingestion</a:t>
            </a:r>
            <a:r>
              <a:rPr lang="en-US" sz="2400" dirty="0" smtClean="0"/>
              <a:t> (automatize metadata extraction, according to custom metadata extractor)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storage ingestion </a:t>
            </a:r>
            <a:r>
              <a:rPr lang="en-US" sz="2400" dirty="0" smtClean="0"/>
              <a:t>(automatize data storage)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APIs </a:t>
            </a:r>
            <a:r>
              <a:rPr lang="en-US" sz="2400" dirty="0" smtClean="0"/>
              <a:t>(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APIs: PUT for file upload, DELETE for file removal)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Support for </a:t>
            </a:r>
            <a:r>
              <a:rPr lang="en-US" sz="2400" b="1" dirty="0" err="1" smtClean="0"/>
              <a:t>NRTService</a:t>
            </a:r>
            <a:r>
              <a:rPr lang="en-US" sz="2400" dirty="0" smtClean="0"/>
              <a:t> metadata extractor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5911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4937" y="6810655"/>
            <a:ext cx="1578059" cy="240416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 descr="C:\Users\Salvatore Pinto\Desktop\eiscat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lvatore Pinto\Desktop\eiscat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lvatore Pinto\Desktop\eiscat1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lvatore Pinto\Desktop\eiscat1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lvatore Pinto\Desktop\eiscat1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600" dirty="0" smtClean="0"/>
              <a:t>Web Client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299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 descr="C:\Users\Salvatore Pinto\Desktop\eisc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44816" cy="57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52306" y="1772816"/>
            <a:ext cx="3527419" cy="4723586"/>
            <a:chOff x="8964488" y="2204864"/>
            <a:chExt cx="3579000" cy="5321775"/>
          </a:xfrm>
        </p:grpSpPr>
        <p:sp>
          <p:nvSpPr>
            <p:cNvPr id="6" name="Rectangle 5"/>
            <p:cNvSpPr/>
            <p:nvPr/>
          </p:nvSpPr>
          <p:spPr>
            <a:xfrm>
              <a:off x="8964488" y="2204864"/>
              <a:ext cx="3579000" cy="5321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23" name="Picture 3" descr="C:\Users\Salvatore Pinto\Desktop\2007-03-01_ip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2204864"/>
              <a:ext cx="3579000" cy="5321775"/>
            </a:xfrm>
            <a:prstGeom prst="rect">
              <a:avLst/>
            </a:prstGeom>
            <a:noFill/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2800" dirty="0" err="1" smtClean="0"/>
              <a:t>WebClient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732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Easy to use</a:t>
            </a:r>
            <a:r>
              <a:rPr lang="en-US" sz="2400" dirty="0" smtClean="0"/>
              <a:t> (users needs just a browser to query the catalogue)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Customizable</a:t>
            </a:r>
            <a:r>
              <a:rPr lang="en-US" sz="2400" dirty="0" smtClean="0"/>
              <a:t> (you can customize query GUI and output metadata)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OGC OpenSearch support </a:t>
            </a:r>
            <a:r>
              <a:rPr lang="en-US" sz="2400" dirty="0" smtClean="0"/>
              <a:t>(can query any catalogue, supposing that it exposes an OpenSearch RDF interface)</a:t>
            </a:r>
            <a:endParaRPr lang="en-US" sz="2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 into virtual laboratories </a:t>
            </a:r>
            <a:r>
              <a:rPr lang="en-US" sz="2400" dirty="0" smtClean="0"/>
              <a:t>(can be integrated as standalone application to provide data access tools inside a virtual laboratory)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4017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Gateway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 descr="C:\Users\Salvatore Pinto\Desktop\Dati\Projects\ENVRI\OSGC\screenshots\Data-gateway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0067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lvatore Pinto\Desktop\Dati\Projects\ENVRI\OSGC\screenshots\Data-gateway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0067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lvatore Pinto\Desktop\Dati\Projects\ENVRI\OSGC\screenshots\Data-gateway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0067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lvatore Pinto\Desktop\Dati\Projects\ENVRI\OSGC\screenshots\Data-gateway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0067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Gateway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268760"/>
            <a:ext cx="835292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Transparent </a:t>
            </a:r>
            <a:r>
              <a:rPr lang="en-US" sz="2000" dirty="0"/>
              <a:t>(user will see only a login page if not </a:t>
            </a:r>
            <a:r>
              <a:rPr lang="en-US" sz="2000" dirty="0" err="1"/>
              <a:t>autenticated</a:t>
            </a:r>
            <a:r>
              <a:rPr lang="en-US" sz="200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Multiple Authentication</a:t>
            </a:r>
            <a:r>
              <a:rPr lang="en-US" sz="2000" dirty="0"/>
              <a:t> (support to multiple authentication mechanism)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Custom Authorization Rules</a:t>
            </a:r>
            <a:r>
              <a:rPr lang="en-US" sz="2000" dirty="0"/>
              <a:t> (custom definition of authorization rules per each dataset based on user profile attributes)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Protocol translation </a:t>
            </a:r>
            <a:r>
              <a:rPr lang="en-US" sz="2000" dirty="0"/>
              <a:t>(translating storage data access protocols to HTTP, to allow users download from the browser)</a:t>
            </a:r>
            <a:endParaRPr lang="en-US" sz="20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Usage statistics </a:t>
            </a:r>
            <a:r>
              <a:rPr lang="en-US" sz="2000" dirty="0"/>
              <a:t>(generation of data usage statistics, aggregating data by user profile fields)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8596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What is EGI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944"/>
            <a:ext cx="8928992" cy="4964360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E</a:t>
            </a:r>
            <a:r>
              <a:rPr lang="en-GB" sz="2000" dirty="0" smtClean="0"/>
              <a:t>uropean</a:t>
            </a:r>
          </a:p>
          <a:p>
            <a:pPr lvl="1"/>
            <a:r>
              <a:rPr lang="en-GB" sz="1800" dirty="0" smtClean="0"/>
              <a:t>Over 35 countries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G</a:t>
            </a:r>
            <a:r>
              <a:rPr lang="en-GB" sz="2000" dirty="0" smtClean="0"/>
              <a:t>rid</a:t>
            </a:r>
          </a:p>
          <a:p>
            <a:pPr lvl="1"/>
            <a:r>
              <a:rPr lang="en-GB" sz="1800" dirty="0" smtClean="0"/>
              <a:t>Secure sharing</a:t>
            </a:r>
            <a:endParaRPr lang="en-GB" sz="1800" dirty="0"/>
          </a:p>
          <a:p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n-GB" sz="2000" dirty="0" smtClean="0"/>
              <a:t>nfrastructure</a:t>
            </a:r>
          </a:p>
          <a:p>
            <a:pPr lvl="1"/>
            <a:r>
              <a:rPr lang="en-GB" sz="1800" dirty="0" smtClean="0"/>
              <a:t>Computers</a:t>
            </a:r>
          </a:p>
          <a:p>
            <a:pPr lvl="1"/>
            <a:r>
              <a:rPr lang="en-GB" sz="1800" dirty="0" smtClean="0"/>
              <a:t>Cloud</a:t>
            </a:r>
          </a:p>
          <a:p>
            <a:pPr lvl="1"/>
            <a:r>
              <a:rPr lang="en-GB" sz="1800" dirty="0" smtClean="0"/>
              <a:t>Data</a:t>
            </a:r>
          </a:p>
          <a:p>
            <a:pPr lvl="1"/>
            <a:r>
              <a:rPr lang="en-GB" sz="1800" dirty="0" smtClean="0"/>
              <a:t>Applications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lvl="1" indent="0">
              <a:buNone/>
            </a:pPr>
            <a:r>
              <a:rPr lang="en-GB" sz="1800" b="1" dirty="0" smtClean="0"/>
              <a:t>MISSION:</a:t>
            </a:r>
            <a:r>
              <a:rPr lang="en-GB" sz="1800" dirty="0" smtClean="0"/>
              <a:t> </a:t>
            </a:r>
            <a:r>
              <a:rPr lang="en-GB" sz="1800" dirty="0"/>
              <a:t>To support </a:t>
            </a:r>
            <a:r>
              <a:rPr lang="en-GB" sz="1800" b="1" dirty="0"/>
              <a:t>researchers</a:t>
            </a:r>
            <a:r>
              <a:rPr lang="en-GB" sz="1800" dirty="0"/>
              <a:t> from </a:t>
            </a:r>
            <a:r>
              <a:rPr lang="en-GB" sz="1800" b="1" dirty="0"/>
              <a:t>all disciplines</a:t>
            </a:r>
            <a:r>
              <a:rPr lang="en-GB" sz="1800" dirty="0"/>
              <a:t> with the reliable and </a:t>
            </a:r>
            <a:r>
              <a:rPr lang="en-GB" sz="1800" b="1" dirty="0"/>
              <a:t>innovative ICT</a:t>
            </a:r>
            <a:r>
              <a:rPr lang="en-GB" sz="1800" dirty="0"/>
              <a:t> services they need to accelerate excellent science 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800" dirty="0" smtClean="0"/>
              <a:t>Coordinated by </a:t>
            </a:r>
            <a:r>
              <a:rPr lang="en-GB" sz="1800" b="1" dirty="0" smtClean="0"/>
              <a:t>EGI.eu</a:t>
            </a:r>
            <a:endParaRPr lang="en-GB" sz="1800" b="1" dirty="0"/>
          </a:p>
          <a:p>
            <a:r>
              <a:rPr lang="en-GB" sz="1600" dirty="0" smtClean="0"/>
              <a:t>Legal organisation based in Amsterdam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5760640" cy="25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Salvatore Pinto\Desktop\Dati\Documenti\Presentations\20140318 Future Internet Assembly\images\egi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48" y="5229200"/>
            <a:ext cx="1654152" cy="93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Web Interface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4098" name="Picture 2" descr="C:\Users\Salvatore Pinto\Desktop\Dati\Projects\ENVRI\OSGC\screenshots\admin-interfac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39" y="1135101"/>
            <a:ext cx="6745180" cy="53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lvatore Pinto\Desktop\Dati\Projects\ENVRI\OSGC\screenshots\admin-interface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6" y="1089604"/>
            <a:ext cx="7390315" cy="54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lvatore Pinto\Desktop\Dati\Projects\ENVRI\OSGC\screenshots\admin-interface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6" y="1089604"/>
            <a:ext cx="7390315" cy="54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lvatore Pinto\Desktop\Dati\Projects\ENVRI\OSGC\screenshots\admin-interface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6" y="1089604"/>
            <a:ext cx="7390315" cy="54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lvatore Pinto\Desktop\Dati\Projects\ENVRI\OSGC\screenshots\admin-interface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11466" cy="5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Web Interface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06489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Features: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Full customization from the web</a:t>
            </a:r>
            <a:r>
              <a:rPr lang="en-US" sz="2400" dirty="0" smtClean="0"/>
              <a:t>, with the possibility to setup and customize: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Metadata parsers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OpenSearch query fields and rules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Search output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Input metadata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Integration with storage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1507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19672" y="1412776"/>
            <a:ext cx="7200800" cy="14700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956376" cy="1008112"/>
          </a:xfrm>
        </p:spPr>
        <p:txBody>
          <a:bodyPr/>
          <a:lstStyle/>
          <a:p>
            <a:r>
              <a:rPr lang="en-GB" sz="2000" b="1" dirty="0" smtClean="0"/>
              <a:t>Contacts:</a:t>
            </a:r>
          </a:p>
          <a:p>
            <a:r>
              <a:rPr lang="en-GB" sz="2000" dirty="0" smtClean="0"/>
              <a:t>Salvatore Pinto (salvatore.pinto@egi.eu)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the EGI Federated Cloud</a:t>
            </a:r>
            <a:endParaRPr lang="nl-NL" sz="3200" dirty="0"/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323529" y="2564904"/>
            <a:ext cx="59005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EGI Federated Cloud is based on: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Arial"/>
              </a:rPr>
              <a:t>Standards and validation</a:t>
            </a:r>
            <a:r>
              <a:rPr lang="en-GB" sz="1600" dirty="0" smtClean="0">
                <a:latin typeface="Arial"/>
              </a:rPr>
              <a:t>: federation is based on common </a:t>
            </a:r>
            <a:r>
              <a:rPr lang="en-GB" sz="1600" b="1" dirty="0" smtClean="0">
                <a:latin typeface="Arial"/>
              </a:rPr>
              <a:t>Open-Standards</a:t>
            </a:r>
            <a:r>
              <a:rPr lang="en-GB" sz="1600" dirty="0" smtClean="0">
                <a:latin typeface="Arial"/>
              </a:rPr>
              <a:t> – OCCI, </a:t>
            </a:r>
            <a:r>
              <a:rPr lang="en-GB" sz="1600" dirty="0">
                <a:latin typeface="Arial"/>
              </a:rPr>
              <a:t>CDMI, </a:t>
            </a:r>
            <a:r>
              <a:rPr lang="en-GB" sz="1600" dirty="0" smtClean="0">
                <a:latin typeface="Arial"/>
              </a:rPr>
              <a:t>OVF, GLUE, etc...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r>
              <a:rPr lang="en-GB" sz="1600" b="1" dirty="0">
                <a:solidFill>
                  <a:srgbClr val="C00000"/>
                </a:solidFill>
                <a:latin typeface="Arial"/>
              </a:rPr>
              <a:t>Heterogeneous implementation</a:t>
            </a:r>
            <a:r>
              <a:rPr lang="en-GB" sz="1600" dirty="0">
                <a:latin typeface="Arial"/>
              </a:rPr>
              <a:t>: no mandate on the cloud technology, the only condition is to expose the chosen interfaces and services.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265" y="1412776"/>
            <a:ext cx="5912844" cy="938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1600" dirty="0" smtClean="0">
                <a:latin typeface="Arial"/>
              </a:rPr>
              <a:t>The </a:t>
            </a:r>
            <a:r>
              <a:rPr lang="en-GB" sz="1600" dirty="0">
                <a:latin typeface="Arial"/>
              </a:rPr>
              <a:t>EGI </a:t>
            </a:r>
            <a:r>
              <a:rPr lang="en-GB" sz="1600" dirty="0" smtClean="0">
                <a:latin typeface="Arial"/>
              </a:rPr>
              <a:t>Federated Cloud is </a:t>
            </a:r>
            <a:r>
              <a:rPr lang="en-GB" sz="1600" dirty="0">
                <a:latin typeface="Arial"/>
              </a:rPr>
              <a:t>federation of institutional private Clouds, offering Cloud Infrastructure as a Service to scientists in Europe and worldwide.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6444208" y="1346987"/>
            <a:ext cx="24867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93"/>
          <a:stretch/>
        </p:blipFill>
        <p:spPr bwMode="auto">
          <a:xfrm>
            <a:off x="4341813" y="5294343"/>
            <a:ext cx="1207546" cy="7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6" b="71948"/>
          <a:stretch/>
        </p:blipFill>
        <p:spPr bwMode="auto">
          <a:xfrm>
            <a:off x="1187624" y="5465205"/>
            <a:ext cx="1207412" cy="36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C:\Users\Salvatore Pinto\Desktop\g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" y="5370003"/>
            <a:ext cx="6000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alvatore Pinto\Desktop\company_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4" r="69811" b="14241"/>
          <a:stretch/>
        </p:blipFill>
        <p:spPr bwMode="auto">
          <a:xfrm>
            <a:off x="7070217" y="5571443"/>
            <a:ext cx="882300" cy="51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Salvatore Pinto\Desktop\LogoVer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376" y="5933663"/>
            <a:ext cx="1187019" cy="4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Salvatore Pinto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6279"/>
            <a:ext cx="974246" cy="37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25"/>
          <a:stretch/>
        </p:blipFill>
        <p:spPr bwMode="auto">
          <a:xfrm>
            <a:off x="3273819" y="5863866"/>
            <a:ext cx="1207412" cy="27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Salvatore Pinto\Desktop\Catania-Science-Gateway-Framewor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49" y="5219640"/>
            <a:ext cx="592788" cy="62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Salvatore Pinto\Desktop\img_head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3" y="5237144"/>
            <a:ext cx="1110531" cy="4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alvatore Pinto\Desktop\esa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15" y="5845624"/>
            <a:ext cx="968519" cy="382550"/>
          </a:xfrm>
          <a:prstGeom prst="rect">
            <a:avLst/>
          </a:prstGeom>
          <a:noFill/>
          <a:extLst/>
        </p:spPr>
      </p:pic>
      <p:pic>
        <p:nvPicPr>
          <p:cNvPr id="31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97841"/>
            <a:ext cx="567951" cy="5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7"/>
          <p:cNvSpPr txBox="1">
            <a:spLocks noChangeArrowheads="1"/>
          </p:cNvSpPr>
          <p:nvPr/>
        </p:nvSpPr>
        <p:spPr bwMode="auto">
          <a:xfrm>
            <a:off x="429334" y="4825705"/>
            <a:ext cx="2390588" cy="40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Our user communities:</a:t>
            </a:r>
          </a:p>
          <a:p>
            <a:pPr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</a:pPr>
            <a:endParaRPr lang="en-GB" sz="1600" dirty="0" smtClean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Federated Cloud Services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6480720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Federated </a:t>
            </a:r>
            <a:r>
              <a:rPr lang="en-GB" b="1" dirty="0" err="1" smtClean="0">
                <a:solidFill>
                  <a:prstClr val="black"/>
                </a:solidFill>
              </a:rPr>
              <a:t>IaaS</a:t>
            </a:r>
            <a:r>
              <a:rPr lang="en-GB" b="1" dirty="0" smtClean="0">
                <a:solidFill>
                  <a:prstClr val="black"/>
                </a:solidFill>
              </a:rPr>
              <a:t> and </a:t>
            </a:r>
            <a:r>
              <a:rPr lang="en-GB" b="1" dirty="0" err="1" smtClean="0">
                <a:solidFill>
                  <a:prstClr val="black"/>
                </a:solidFill>
              </a:rPr>
              <a:t>STaaS</a:t>
            </a:r>
            <a:r>
              <a:rPr lang="en-GB" b="1" dirty="0" smtClean="0">
                <a:solidFill>
                  <a:prstClr val="black"/>
                </a:solidFill>
              </a:rPr>
              <a:t> Cloud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Tier 1:</a:t>
            </a:r>
          </a:p>
          <a:p>
            <a:pPr algn="r"/>
            <a:r>
              <a:rPr lang="en-US" sz="1600" dirty="0" smtClean="0"/>
              <a:t>Reliable </a:t>
            </a:r>
          </a:p>
          <a:p>
            <a:pPr algn="r"/>
            <a:r>
              <a:rPr lang="en-US" sz="1600" dirty="0" smtClean="0"/>
              <a:t>Infrastructure Cloud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4:</a:t>
            </a:r>
          </a:p>
          <a:p>
            <a:pPr algn="r"/>
            <a:r>
              <a:rPr lang="en-US" sz="1600" dirty="0" smtClean="0"/>
              <a:t>Zero ICT</a:t>
            </a:r>
          </a:p>
          <a:p>
            <a:pPr algn="r"/>
            <a:r>
              <a:rPr lang="en-US" sz="1600" dirty="0" smtClean="0"/>
              <a:t>Infrastructures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3:</a:t>
            </a:r>
          </a:p>
          <a:p>
            <a:pPr algn="r"/>
            <a:r>
              <a:rPr lang="en-US" sz="1500" dirty="0" smtClean="0"/>
              <a:t>Professional research infrastructure platforms</a:t>
            </a:r>
            <a:endParaRPr lang="en-US" sz="15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2:</a:t>
            </a:r>
          </a:p>
          <a:p>
            <a:pPr algn="r"/>
            <a:r>
              <a:rPr lang="en-US" sz="1500" dirty="0" smtClean="0"/>
              <a:t>General-purpose platform services</a:t>
            </a:r>
            <a:endParaRPr lang="en-US" sz="1500" dirty="0"/>
          </a:p>
        </p:txBody>
      </p:sp>
      <p:sp>
        <p:nvSpPr>
          <p:cNvPr id="12" name="Rounded Rectangle 11"/>
          <p:cNvSpPr/>
          <p:nvPr/>
        </p:nvSpPr>
        <p:spPr>
          <a:xfrm>
            <a:off x="1691680" y="1412776"/>
            <a:ext cx="1152128" cy="2232248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9512" y="1412776"/>
            <a:ext cx="1152128" cy="3600400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403647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DB </a:t>
            </a: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1979711" y="4221088"/>
            <a:ext cx="1080120" cy="5040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Hadoop</a:t>
            </a:r>
            <a:endParaRPr lang="en-GB" sz="1600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err="1" smtClean="0">
                <a:solidFill>
                  <a:prstClr val="black"/>
                </a:solidFill>
              </a:rPr>
              <a:t>aaS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03848" y="1412776"/>
            <a:ext cx="1800200" cy="936104"/>
          </a:xfrm>
          <a:prstGeom prst="roundRect">
            <a:avLst/>
          </a:prstGeom>
          <a:solidFill>
            <a:srgbClr val="FFFFFF"/>
          </a:solidFill>
          <a:ln w="28575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</a:rPr>
              <a:t>VRE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3848" y="2636912"/>
            <a:ext cx="1800200" cy="2376264"/>
            <a:chOff x="3707904" y="2636912"/>
            <a:chExt cx="1800200" cy="2376264"/>
          </a:xfrm>
        </p:grpSpPr>
        <p:sp>
          <p:nvSpPr>
            <p:cNvPr id="36" name="Rounded Rectangle 35"/>
            <p:cNvSpPr/>
            <p:nvPr/>
          </p:nvSpPr>
          <p:spPr>
            <a:xfrm>
              <a:off x="3707904" y="2636912"/>
              <a:ext cx="1800200" cy="2376264"/>
            </a:xfrm>
            <a:prstGeom prst="roundRect">
              <a:avLst>
                <a:gd name="adj" fmla="val 8907"/>
              </a:avLst>
            </a:prstGeom>
            <a:solidFill>
              <a:srgbClr val="FFFFFF"/>
            </a:solidFill>
            <a:ln w="28575" cmpd="sng">
              <a:solidFill>
                <a:srgbClr val="4F81BD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i="1" dirty="0" smtClean="0">
                  <a:solidFill>
                    <a:prstClr val="black"/>
                  </a:solidFill>
                </a:rPr>
                <a:t>Secure storage</a:t>
              </a:r>
              <a:endParaRPr lang="en-GB" sz="1600" b="1" i="1" dirty="0">
                <a:solidFill>
                  <a:prstClr val="black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 rot="16200000">
              <a:off x="3491880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Key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 rot="16200000">
              <a:off x="4067944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Encryption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 rot="16200000">
              <a:off x="4644008" y="4149080"/>
              <a:ext cx="1080120" cy="504056"/>
            </a:xfrm>
            <a:prstGeom prst="roundRect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500" b="1" dirty="0" smtClean="0">
                  <a:solidFill>
                    <a:prstClr val="black"/>
                  </a:solidFill>
                </a:rPr>
                <a:t>ACL </a:t>
              </a:r>
              <a:r>
                <a:rPr lang="en-GB" sz="1500" b="1" dirty="0" err="1" smtClean="0">
                  <a:solidFill>
                    <a:prstClr val="black"/>
                  </a:solidFill>
                </a:rPr>
                <a:t>mgmt</a:t>
              </a:r>
              <a:endParaRPr lang="en-GB" sz="15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292080" y="1412776"/>
            <a:ext cx="1368152" cy="3600400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smtClean="0">
                <a:solidFill>
                  <a:prstClr val="black"/>
                </a:solidFill>
              </a:rPr>
              <a:t>Virtual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i="1" dirty="0" err="1" smtClean="0">
                <a:solidFill>
                  <a:prstClr val="black"/>
                </a:solidFill>
              </a:rPr>
              <a:t>eLaboratory</a:t>
            </a:r>
            <a:r>
              <a:rPr lang="en-GB" sz="1600" b="1" i="1" dirty="0" smtClean="0">
                <a:solidFill>
                  <a:prstClr val="black"/>
                </a:solidFill>
              </a:rPr>
              <a:t>,  </a:t>
            </a:r>
            <a:r>
              <a:rPr lang="en-GB" sz="1600" b="1" i="1" dirty="0" err="1" smtClean="0">
                <a:solidFill>
                  <a:prstClr val="black"/>
                </a:solidFill>
              </a:rPr>
              <a:t>PaaS</a:t>
            </a:r>
            <a:r>
              <a:rPr lang="en-GB" sz="1600" b="1" i="1" dirty="0" smtClean="0">
                <a:solidFill>
                  <a:prstClr val="black"/>
                </a:solidFill>
              </a:rPr>
              <a:t> and SaaS services</a:t>
            </a: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EGI Federated Cloud</a:t>
            </a:r>
            <a:br>
              <a:rPr lang="en-GB" sz="3200" dirty="0" smtClean="0"/>
            </a:br>
            <a:r>
              <a:rPr lang="en-GB" sz="3200" dirty="0" smtClean="0"/>
              <a:t>Participation – Nov 2013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36860" y="1902625"/>
            <a:ext cx="5155420" cy="3470592"/>
            <a:chOff x="2123728" y="1865811"/>
            <a:chExt cx="4619417" cy="3245121"/>
          </a:xfrm>
        </p:grpSpPr>
        <p:sp>
          <p:nvSpPr>
            <p:cNvPr id="72" name="Rectangle 71"/>
            <p:cNvSpPr/>
            <p:nvPr/>
          </p:nvSpPr>
          <p:spPr>
            <a:xfrm>
              <a:off x="2123728" y="1879459"/>
              <a:ext cx="4619417" cy="32053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2D050"/>
              </a:solidFill>
            </a:ln>
            <a:effectLst>
              <a:outerShdw blurRad="127000" dist="38100" dir="2700000" algn="tl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lIns="108000" tIns="108000" rIns="108000" bIns="108000" numCol="1" spcCol="108000" rtlCol="0" anchor="t" anchorCtr="0"/>
            <a:lstStyle/>
            <a:p>
              <a:pPr marL="0" marR="0" lvl="0" indent="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</a:rPr>
                <a:t>Members</a:t>
              </a: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122047"/>
                  </a:solidFill>
                  <a:latin typeface="Arial"/>
                  <a:cs typeface="Arial"/>
                </a:rPr>
                <a:t>~70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22047"/>
                  </a:solidFill>
                  <a:effectLst/>
                  <a:uLnTx/>
                  <a:uFillTx/>
                  <a:latin typeface="Arial"/>
                  <a:cs typeface="Arial"/>
                </a:rPr>
                <a:t> individuals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122047"/>
                  </a:solidFill>
                  <a:latin typeface="Arial"/>
                  <a:cs typeface="Arial"/>
                </a:rPr>
                <a:t>~40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22047"/>
                  </a:solidFill>
                  <a:effectLst/>
                  <a:uLnTx/>
                  <a:uFillTx/>
                  <a:latin typeface="Arial"/>
                  <a:cs typeface="Arial"/>
                </a:rPr>
                <a:t> institutions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22047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22047"/>
                  </a:solidFill>
                  <a:effectLst/>
                  <a:uLnTx/>
                  <a:uFillTx/>
                  <a:latin typeface="Arial"/>
                  <a:cs typeface="Arial"/>
                </a:rPr>
                <a:t>&gt;13 countries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49077" y="3361735"/>
              <a:ext cx="4432220" cy="1749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C00000"/>
                  </a:solidFill>
                  <a:latin typeface="Arial"/>
                  <a:cs typeface="Arial"/>
                </a:rPr>
                <a:t>Stakeholders</a:t>
              </a:r>
            </a:p>
            <a:p>
              <a:pPr marL="342900" indent="-342900">
                <a:lnSpc>
                  <a:spcPts val="2160"/>
                </a:lnSpc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sz="1600" dirty="0" smtClean="0">
                  <a:latin typeface="Arial"/>
                  <a:cs typeface="Arial"/>
                </a:rPr>
                <a:t>23 </a:t>
              </a:r>
              <a:r>
                <a:rPr lang="en-GB" sz="1600" dirty="0">
                  <a:latin typeface="Arial"/>
                  <a:cs typeface="Arial"/>
                </a:rPr>
                <a:t>Resource </a:t>
              </a:r>
              <a:r>
                <a:rPr lang="en-GB" sz="1600" dirty="0" smtClean="0">
                  <a:latin typeface="Arial"/>
                  <a:cs typeface="Arial"/>
                </a:rPr>
                <a:t>Providers</a:t>
              </a:r>
            </a:p>
            <a:p>
              <a:pPr marL="800100" lvl="1" indent="-342900">
                <a:lnSpc>
                  <a:spcPts val="2160"/>
                </a:lnSpc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sz="1600" dirty="0" smtClean="0">
                  <a:latin typeface="Arial"/>
                  <a:cs typeface="Arial"/>
                </a:rPr>
                <a:t>10 production</a:t>
              </a:r>
              <a:endParaRPr lang="en-GB" sz="1600" dirty="0">
                <a:latin typeface="Arial"/>
                <a:cs typeface="Arial"/>
              </a:endParaRPr>
            </a:p>
            <a:p>
              <a:pPr marL="342900" indent="-342900">
                <a:lnSpc>
                  <a:spcPts val="2160"/>
                </a:lnSpc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sz="1600" dirty="0" smtClean="0">
                  <a:latin typeface="Arial"/>
                  <a:cs typeface="Arial"/>
                </a:rPr>
                <a:t>10 </a:t>
              </a:r>
              <a:r>
                <a:rPr lang="en-GB" sz="1600" dirty="0">
                  <a:latin typeface="Arial"/>
                  <a:cs typeface="Arial"/>
                </a:rPr>
                <a:t>Technology </a:t>
              </a:r>
              <a:r>
                <a:rPr lang="en-GB" sz="1600" dirty="0" smtClean="0">
                  <a:latin typeface="Arial"/>
                  <a:cs typeface="Arial"/>
                </a:rPr>
                <a:t>Providers</a:t>
              </a:r>
              <a:endParaRPr lang="en-GB" sz="1600" dirty="0">
                <a:latin typeface="Arial"/>
                <a:cs typeface="Arial"/>
              </a:endParaRPr>
            </a:p>
            <a:p>
              <a:pPr marL="342900" indent="-342900">
                <a:lnSpc>
                  <a:spcPts val="2160"/>
                </a:lnSpc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sz="1600" dirty="0" smtClean="0">
                  <a:latin typeface="Arial"/>
                  <a:cs typeface="Arial"/>
                </a:rPr>
                <a:t>8 </a:t>
              </a:r>
              <a:r>
                <a:rPr lang="en-GB" sz="1600" dirty="0">
                  <a:latin typeface="Arial"/>
                  <a:cs typeface="Arial"/>
                </a:rPr>
                <a:t>User </a:t>
              </a:r>
              <a:r>
                <a:rPr lang="en-GB" sz="1600" dirty="0" smtClean="0">
                  <a:latin typeface="Arial"/>
                  <a:cs typeface="Arial"/>
                </a:rPr>
                <a:t>Communities</a:t>
              </a:r>
              <a:endParaRPr lang="en-GB" sz="1600" dirty="0">
                <a:latin typeface="Arial"/>
                <a:cs typeface="Arial"/>
              </a:endParaRPr>
            </a:p>
            <a:p>
              <a:pPr marL="342900" indent="-342900">
                <a:lnSpc>
                  <a:spcPts val="2160"/>
                </a:lnSpc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en-GB" sz="1600" dirty="0" smtClean="0">
                  <a:latin typeface="Arial"/>
                  <a:cs typeface="Arial"/>
                </a:rPr>
                <a:t>4 Liaisons</a:t>
              </a:r>
              <a:endParaRPr lang="en-GB" sz="1600" dirty="0"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8256" y="1865811"/>
              <a:ext cx="1784889" cy="1953822"/>
            </a:xfrm>
            <a:prstGeom prst="rect">
              <a:avLst/>
            </a:prstGeom>
            <a:noFill/>
            <a:ln w="25400">
              <a:noFill/>
            </a:ln>
            <a:effectLst>
              <a:outerShdw blurRad="127000" dist="38100" dir="2700000" algn="tl" rotWithShape="0">
                <a:schemeClr val="bg1">
                  <a:lumMod val="85000"/>
                  <a:alpha val="40000"/>
                </a:scheme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txBody>
            <a:bodyPr lIns="108000" tIns="108000" rIns="108000" bIns="108000" numCol="1" spcCol="108000" rtlCol="0" anchor="t" anchorCtr="0"/>
            <a:lstStyle/>
            <a:p>
              <a:pPr marR="0" lvl="0" defTabSz="914400" eaLnBrk="1" fontAlgn="auto" latinLnBrk="0" hangingPunct="1">
                <a:lnSpc>
                  <a:spcPts val="216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C00000"/>
                </a:buClr>
                <a:buSzTx/>
                <a:tabLst/>
                <a:defRPr/>
              </a:pPr>
              <a:r>
                <a:rPr lang="en-GB" sz="1600" b="1" kern="0" dirty="0" smtClean="0">
                  <a:solidFill>
                    <a:srgbClr val="C00000"/>
                  </a:solidFill>
                  <a:latin typeface="Arial"/>
                  <a:cs typeface="Arial"/>
                </a:rPr>
                <a:t>Technologies</a:t>
              </a:r>
              <a:endParaRPr lang="en-GB" sz="1600" b="1" kern="0" dirty="0">
                <a:solidFill>
                  <a:srgbClr val="C00000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OpenNebula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StratusLab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OpenStack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Synnefo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WNoDeS</a:t>
              </a:r>
              <a:endParaRPr lang="en-GB" sz="1600" kern="0" dirty="0" smtClean="0">
                <a:solidFill>
                  <a:srgbClr val="122047"/>
                </a:solidFill>
                <a:latin typeface="Arial"/>
                <a:cs typeface="Arial"/>
              </a:endParaRP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smtClean="0">
                  <a:solidFill>
                    <a:srgbClr val="122047"/>
                  </a:solidFill>
                  <a:latin typeface="Arial"/>
                  <a:cs typeface="Arial"/>
                </a:rPr>
                <a:t>PERUN</a:t>
              </a:r>
            </a:p>
            <a:p>
              <a:pPr marL="285750" marR="0" lvl="0" indent="-285750" defTabSz="914400" eaLnBrk="1" fontAlgn="auto" latinLnBrk="0" hangingPunct="1">
                <a:lnSpc>
                  <a:spcPts val="216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lang="en-GB" sz="1600" kern="0" dirty="0" err="1" smtClean="0">
                  <a:solidFill>
                    <a:srgbClr val="122047"/>
                  </a:solidFill>
                  <a:latin typeface="Arial"/>
                  <a:cs typeface="Arial"/>
                </a:rPr>
                <a:t>SlipStream</a:t>
              </a:r>
              <a:endParaRPr lang="en-GB" sz="1600" kern="0" dirty="0">
                <a:solidFill>
                  <a:srgbClr val="122047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487049" y="4884738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BSC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7049" y="1735655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CNRS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7049" y="5784479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LMU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760106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OeRC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488449" y="2164413"/>
            <a:ext cx="899999" cy="34051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</a:ln>
          <a:effectLst>
            <a:outerShdw blurRad="1270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Masaryk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88449" y="1268760"/>
            <a:ext cx="899999" cy="360000"/>
          </a:xfrm>
          <a:prstGeom prst="roundRect">
            <a:avLst/>
          </a:prstGeom>
          <a:ln>
            <a:solidFill>
              <a:srgbClr val="4BAC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INFN-BARI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80313" y="5773453"/>
            <a:ext cx="899999" cy="340519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IFAE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7049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Cyfronet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502897" y="5773113"/>
            <a:ext cx="899999" cy="34051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100%IT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124278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CESNET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87049" y="3985000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ISRGrid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488449" y="576790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SRCE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488449" y="5322643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DANTE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78020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FZJ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488449" y="4877385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GRNET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306364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GWDG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87049" y="4434869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STFC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488449" y="3518034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SARA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87049" y="2185524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KTH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488449" y="2613486"/>
            <a:ext cx="899999" cy="360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INFN-CNAF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87049" y="2635393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FCTSG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942192" y="1285786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EGI.eu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87049" y="5334607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BIFI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488449" y="3048199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CESGA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87049" y="3085262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latin typeface="+mn-lt"/>
              </a:rPr>
              <a:t>CETA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488449" y="3967179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IFCA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87049" y="3535131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IGI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486861" y="5784435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IPHC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488449" y="1732365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IN2P3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488449" y="4441972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+mn-lt"/>
                <a:ea typeface="+mn-ea"/>
              </a:rPr>
              <a:t>SZTAKI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481065" y="5782910"/>
            <a:ext cx="899999" cy="3405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ysClr val="windowText" lastClr="000000"/>
                </a:solidFill>
                <a:latin typeface="+mn-lt"/>
                <a:ea typeface="+mn-ea"/>
              </a:rPr>
              <a:t>IISAS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92093" y="5773113"/>
            <a:ext cx="899999" cy="34051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SixSq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08104" y="5777677"/>
            <a:ext cx="899999" cy="340519"/>
          </a:xfrm>
          <a:prstGeom prst="roundRect">
            <a:avLst/>
          </a:prstGeom>
          <a:ln>
            <a:solidFill>
              <a:srgbClr val="4BAC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rPr>
              <a:t>CSC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EYR TC monthly meeting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dirty="0" smtClean="0"/>
              <a:t>EGI &amp; EGI Federated Cloud</a:t>
            </a:r>
          </a:p>
          <a:p>
            <a:endParaRPr lang="en-GB" sz="1600" dirty="0" smtClean="0"/>
          </a:p>
          <a:p>
            <a:r>
              <a:rPr lang="en-GB" sz="2800" b="1" dirty="0" smtClean="0"/>
              <a:t>Cloud Catalogue Appliance (Data Access and Dissemination </a:t>
            </a:r>
            <a:r>
              <a:rPr lang="en-GB" sz="2800" b="1" dirty="0" err="1" smtClean="0"/>
              <a:t>PaaS</a:t>
            </a:r>
            <a:r>
              <a:rPr lang="en-GB" sz="2800" b="1" dirty="0" smtClean="0"/>
              <a:t> service)</a:t>
            </a:r>
          </a:p>
          <a:p>
            <a:endParaRPr lang="en-GB" sz="1800" dirty="0" smtClean="0"/>
          </a:p>
          <a:p>
            <a:r>
              <a:rPr lang="en-GB" sz="2800" dirty="0" smtClean="0"/>
              <a:t>Live demo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Data Access and Dissemination </a:t>
            </a:r>
            <a:r>
              <a:rPr lang="en-GB" sz="2800" dirty="0" err="1" smtClean="0"/>
              <a:t>PaaS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The </a:t>
            </a:r>
            <a:r>
              <a:rPr lang="pl-PL" sz="2000" b="1" dirty="0" err="1">
                <a:solidFill>
                  <a:schemeClr val="accent1"/>
                </a:solidFill>
              </a:rPr>
              <a:t>c</a:t>
            </a:r>
            <a:r>
              <a:rPr lang="pl-PL" sz="2000" b="1" dirty="0" err="1" smtClean="0">
                <a:solidFill>
                  <a:schemeClr val="accent1"/>
                </a:solidFill>
              </a:rPr>
              <a:t>hallange</a:t>
            </a:r>
            <a:r>
              <a:rPr lang="en-GB" sz="2000" b="1" dirty="0" smtClean="0">
                <a:solidFill>
                  <a:schemeClr val="accent1"/>
                </a:solidFill>
              </a:rPr>
              <a:t>:</a:t>
            </a:r>
            <a:endParaRPr lang="en-GB" sz="2000" b="1" dirty="0" smtClean="0">
              <a:solidFill>
                <a:schemeClr val="accent1"/>
              </a:solidFill>
            </a:endParaRPr>
          </a:p>
          <a:p>
            <a:r>
              <a:rPr lang="en-GB" sz="2000" dirty="0" smtClean="0"/>
              <a:t>Provide community with a ready-to-use service for collecting, storing, cataloguing, searching and disseminating of huge amount of scientific data. </a:t>
            </a:r>
          </a:p>
          <a:p>
            <a:r>
              <a:rPr lang="en-GB" sz="2000" dirty="0"/>
              <a:t>Generic </a:t>
            </a:r>
            <a:r>
              <a:rPr lang="en-GB" sz="2000" dirty="0" smtClean="0"/>
              <a:t>and customizable service (need </a:t>
            </a:r>
            <a:r>
              <a:rPr lang="en-GB" sz="2000" dirty="0"/>
              <a:t>to adapt to different </a:t>
            </a:r>
            <a:r>
              <a:rPr lang="en-GB" sz="2000" dirty="0" smtClean="0"/>
              <a:t>scientific user communities)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1"/>
                </a:solidFill>
              </a:rPr>
              <a:t>The solution:</a:t>
            </a:r>
          </a:p>
          <a:p>
            <a:r>
              <a:rPr lang="en-GB" sz="2000" dirty="0" smtClean="0"/>
              <a:t>Platform-as-a-Service built on top of Cloud </a:t>
            </a:r>
            <a:r>
              <a:rPr lang="en-GB" sz="2000" dirty="0" err="1" smtClean="0"/>
              <a:t>IaaS</a:t>
            </a:r>
            <a:r>
              <a:rPr lang="en-GB" sz="2000" dirty="0" smtClean="0"/>
              <a:t> and </a:t>
            </a:r>
            <a:r>
              <a:rPr lang="en-GB" sz="2000" dirty="0" err="1" smtClean="0"/>
              <a:t>STaaS</a:t>
            </a:r>
            <a:endParaRPr lang="en-GB" sz="2000" dirty="0"/>
          </a:p>
          <a:p>
            <a:r>
              <a:rPr lang="en-GB" sz="2000" dirty="0" smtClean="0"/>
              <a:t>Service integrated with Cloud Storage, Long-term-data storage </a:t>
            </a:r>
            <a:r>
              <a:rPr lang="en-GB" sz="2000" dirty="0" smtClean="0"/>
              <a:t>( </a:t>
            </a:r>
            <a:r>
              <a:rPr lang="en-GB" sz="2000" dirty="0" smtClean="0"/>
              <a:t>EUDAT safe replication) or local private storage.</a:t>
            </a:r>
            <a:endParaRPr lang="en-GB" sz="2000" dirty="0"/>
          </a:p>
          <a:p>
            <a:r>
              <a:rPr lang="en-GB" sz="2000" dirty="0"/>
              <a:t>Based on the ENVRI project </a:t>
            </a:r>
            <a:r>
              <a:rPr lang="en-GB" sz="2000" dirty="0" smtClean="0"/>
              <a:t>tools.</a:t>
            </a:r>
          </a:p>
          <a:p>
            <a:r>
              <a:rPr lang="en-GB" sz="2000" dirty="0" smtClean="0"/>
              <a:t>Pilot use case in collaboration with EISCAT 3D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Data Access and Dissemination </a:t>
            </a:r>
            <a:r>
              <a:rPr lang="en-GB" sz="2400" b="1" dirty="0" err="1"/>
              <a:t>PaaS</a:t>
            </a:r>
            <a:r>
              <a:rPr lang="en-GB" sz="2400" b="1" dirty="0"/>
              <a:t> service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5309592"/>
            <a:ext cx="3096344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Storage-as-a-Service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3347864" y="6356350"/>
            <a:ext cx="244827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EYR TC monthly meeting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5157192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0470" y="5157192"/>
            <a:ext cx="3425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Tier 1:</a:t>
            </a:r>
          </a:p>
          <a:p>
            <a:pPr algn="r"/>
            <a:r>
              <a:rPr lang="en-US" sz="1600" dirty="0" smtClean="0"/>
              <a:t>Reliable </a:t>
            </a:r>
          </a:p>
          <a:p>
            <a:pPr algn="r"/>
            <a:r>
              <a:rPr lang="en-US" sz="1600" dirty="0" smtClean="0"/>
              <a:t>Infrastructure Cloud</a:t>
            </a:r>
            <a:endParaRPr lang="en-US" sz="1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268760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268760"/>
            <a:ext cx="2029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Tier 4:</a:t>
            </a:r>
          </a:p>
          <a:p>
            <a:pPr algn="r"/>
            <a:r>
              <a:rPr lang="en-US" sz="1600" dirty="0" smtClean="0"/>
              <a:t>Zero ICT</a:t>
            </a:r>
          </a:p>
          <a:p>
            <a:pPr algn="r"/>
            <a:r>
              <a:rPr lang="en-US" sz="1600" dirty="0" smtClean="0"/>
              <a:t>Infrastructures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2492896"/>
            <a:ext cx="8820472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505670"/>
            <a:ext cx="27499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Tier 3:</a:t>
            </a:r>
          </a:p>
          <a:p>
            <a:pPr algn="r"/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Professional research infrastructure platforms</a:t>
            </a:r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3789040"/>
            <a:ext cx="8820472" cy="12774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76256" y="3801814"/>
            <a:ext cx="202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Tier 2:</a:t>
            </a:r>
          </a:p>
          <a:p>
            <a:pPr algn="r"/>
            <a:r>
              <a:rPr lang="en-US" sz="1500" dirty="0" smtClean="0">
                <a:solidFill>
                  <a:schemeClr val="bg1">
                    <a:lumMod val="85000"/>
                  </a:schemeClr>
                </a:solidFill>
              </a:rPr>
              <a:t>General-purpose platform services</a:t>
            </a:r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9592" y="1196752"/>
            <a:ext cx="4709324" cy="3830091"/>
          </a:xfrm>
          <a:prstGeom prst="roundRect">
            <a:avLst>
              <a:gd name="adj" fmla="val 8907"/>
            </a:avLst>
          </a:prstGeom>
          <a:solidFill>
            <a:srgbClr val="FFFFFF"/>
          </a:solidFill>
          <a:ln w="28575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i="1" dirty="0">
              <a:solidFill>
                <a:prstClr val="black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187624" y="4059069"/>
            <a:ext cx="1296144" cy="73808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</a:rPr>
              <a:t>Data Storage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66017" y="4033867"/>
            <a:ext cx="1210039" cy="76328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</a:rPr>
              <a:t>Catalogue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17 Feb 2014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78595" y="5309592"/>
            <a:ext cx="3096344" cy="783704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rgbClr val="4F81BD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prstClr val="black"/>
                </a:solidFill>
              </a:rPr>
              <a:t>Infrastructure-as-a-Service</a:t>
            </a:r>
            <a:endParaRPr lang="en-GB" b="1" i="1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87624" y="2708920"/>
            <a:ext cx="1368152" cy="79208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</a:rPr>
              <a:t>Data dissemination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94009" y="2708920"/>
            <a:ext cx="1282047" cy="74168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</a:rPr>
              <a:t>Data ingestion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59632" y="1484783"/>
            <a:ext cx="3744416" cy="79208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</a:rPr>
              <a:t>Web interface</a:t>
            </a:r>
          </a:p>
        </p:txBody>
      </p:sp>
    </p:spTree>
    <p:extLst>
      <p:ext uri="{BB962C8B-B14F-4D97-AF65-F5344CB8AC3E}">
        <p14:creationId xmlns:p14="http://schemas.microsoft.com/office/powerpoint/2010/main" val="42807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1664</Words>
  <Application>Microsoft Office PowerPoint</Application>
  <PresentationFormat>On-screen Show (4:3)</PresentationFormat>
  <Paragraphs>492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EGI-InSPIRE 2</vt:lpstr>
      <vt:lpstr>EG-InSPIRE</vt:lpstr>
      <vt:lpstr>1_EG-InSPIRE</vt:lpstr>
      <vt:lpstr>EGI OpenSearch Catalogue Appliances</vt:lpstr>
      <vt:lpstr>Outline</vt:lpstr>
      <vt:lpstr>What is EGI</vt:lpstr>
      <vt:lpstr>What is the EGI Federated Cloud</vt:lpstr>
      <vt:lpstr>Federated Cloud Services</vt:lpstr>
      <vt:lpstr>EGI Federated Cloud Participation – Nov 2013</vt:lpstr>
      <vt:lpstr>Outline</vt:lpstr>
      <vt:lpstr>Data Access and Dissemination PaaS</vt:lpstr>
      <vt:lpstr>Data Access and Dissemination PaaS service</vt:lpstr>
      <vt:lpstr>ENVRI-EISCAT 3D Pilot (concept with EGI solutions)</vt:lpstr>
      <vt:lpstr>ENVRI-EISCAT 3D Pilot (future evolution)</vt:lpstr>
      <vt:lpstr>ENVRI-EISCAT 3D Pilot (integration with EUDAT storage)</vt:lpstr>
      <vt:lpstr>OpenSource Geospatial Catalogue</vt:lpstr>
      <vt:lpstr>OpenSource GeoSpatial Catalogue (Components)</vt:lpstr>
      <vt:lpstr>OpenSource GeoSpatial Catalogue (Components)</vt:lpstr>
      <vt:lpstr>OpenSource GeoSpatial Catalogue (Components)</vt:lpstr>
      <vt:lpstr>OpenSource GeoSpatial Catalogue (Components)</vt:lpstr>
      <vt:lpstr>OpenSource GeoSpatial Catalogue (Components)</vt:lpstr>
      <vt:lpstr>OpenSource GeoSpatial Catalogue (Components)</vt:lpstr>
      <vt:lpstr>Outline</vt:lpstr>
      <vt:lpstr>OpenSearch Catalogue Engine</vt:lpstr>
      <vt:lpstr>OpenSearch Catalogue Engine</vt:lpstr>
      <vt:lpstr>Dropbox</vt:lpstr>
      <vt:lpstr>Dropbox</vt:lpstr>
      <vt:lpstr>Web Client</vt:lpstr>
      <vt:lpstr>WebClient</vt:lpstr>
      <vt:lpstr>Web Client</vt:lpstr>
      <vt:lpstr>Data Gateway</vt:lpstr>
      <vt:lpstr>Data Gateway</vt:lpstr>
      <vt:lpstr>Admin Web Interface</vt:lpstr>
      <vt:lpstr>Admin Web Interface</vt:lpstr>
      <vt:lpstr>Thank you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Krakowian</cp:lastModifiedBy>
  <cp:revision>941</cp:revision>
  <dcterms:created xsi:type="dcterms:W3CDTF">2010-09-03T12:01:03Z</dcterms:created>
  <dcterms:modified xsi:type="dcterms:W3CDTF">2014-08-13T10:23:01Z</dcterms:modified>
</cp:coreProperties>
</file>