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2" r:id="rId2"/>
    <p:sldId id="281" r:id="rId3"/>
    <p:sldId id="282" r:id="rId4"/>
    <p:sldId id="283" r:id="rId5"/>
    <p:sldId id="284" r:id="rId6"/>
    <p:sldId id="285" r:id="rId7"/>
    <p:sldId id="286" r:id="rId8"/>
    <p:sldId id="287" r:id="rId9"/>
    <p:sldId id="288" r:id="rId10"/>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Format med tema 1 - dekorfär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9476" autoAdjust="0"/>
  </p:normalViewPr>
  <p:slideViewPr>
    <p:cSldViewPr snapToGrid="0" snapToObjects="1">
      <p:cViewPr>
        <p:scale>
          <a:sx n="100" d="100"/>
          <a:sy n="100" d="100"/>
        </p:scale>
        <p:origin x="-112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ontent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smtClean="0"/>
              <a:t>Click to insert title</a:t>
            </a:r>
            <a:endParaRPr lang="en-GB" noProof="0" dirty="0"/>
          </a:p>
        </p:txBody>
      </p:sp>
      <p:sp>
        <p:nvSpPr>
          <p:cNvPr id="3" name="Tijdelijke aanduiding voor inhoud 2"/>
          <p:cNvSpPr>
            <a:spLocks noGrp="1"/>
          </p:cNvSpPr>
          <p:nvPr>
            <p:ph sz="half" idx="1" hasCustomPrompt="1"/>
          </p:nvPr>
        </p:nvSpPr>
        <p:spPr>
          <a:xfrm>
            <a:off x="467544" y="1340768"/>
            <a:ext cx="3815655" cy="4784725"/>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GB" noProof="0" dirty="0" smtClean="0"/>
              <a:t>Click</a:t>
            </a:r>
            <a:endParaRPr lang="en-GB" noProof="0" dirty="0"/>
          </a:p>
        </p:txBody>
      </p:sp>
      <p:sp>
        <p:nvSpPr>
          <p:cNvPr id="4" name="Tijdelijke aanduiding voor inhoud 3"/>
          <p:cNvSpPr>
            <a:spLocks noGrp="1"/>
          </p:cNvSpPr>
          <p:nvPr>
            <p:ph sz="half" idx="2" hasCustomPrompt="1"/>
          </p:nvPr>
        </p:nvSpPr>
        <p:spPr>
          <a:xfrm>
            <a:off x="4572000" y="1341438"/>
            <a:ext cx="4320480" cy="478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a:t>
            </a:r>
            <a:endParaRPr lang="en-GB" noProof="0" dirty="0"/>
          </a:p>
        </p:txBody>
      </p:sp>
    </p:spTree>
    <p:extLst>
      <p:ext uri="{BB962C8B-B14F-4D97-AF65-F5344CB8AC3E}">
        <p14:creationId xmlns:p14="http://schemas.microsoft.com/office/powerpoint/2010/main" val="286282415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smtClean="0"/>
              <a:t>Click to insert title</a:t>
            </a:r>
            <a:endParaRPr lang="en-GB" noProof="0" dirty="0"/>
          </a:p>
        </p:txBody>
      </p:sp>
      <p:sp>
        <p:nvSpPr>
          <p:cNvPr id="4" name="Tijdelijke aanduiding voor inhoud 3"/>
          <p:cNvSpPr>
            <a:spLocks noGrp="1"/>
          </p:cNvSpPr>
          <p:nvPr>
            <p:ph sz="half" idx="2" hasCustomPrompt="1"/>
          </p:nvPr>
        </p:nvSpPr>
        <p:spPr>
          <a:xfrm>
            <a:off x="467544" y="1341438"/>
            <a:ext cx="8424936" cy="478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a:t>
            </a:r>
            <a:endParaRPr lang="en-GB" noProof="0" dirty="0"/>
          </a:p>
        </p:txBody>
      </p:sp>
    </p:spTree>
    <p:extLst>
      <p:ext uri="{BB962C8B-B14F-4D97-AF65-F5344CB8AC3E}">
        <p14:creationId xmlns:p14="http://schemas.microsoft.com/office/powerpoint/2010/main" val="4184082620"/>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ijdelijke aanduiding voor tekst 2"/>
          <p:cNvSpPr>
            <a:spLocks noGrp="1"/>
          </p:cNvSpPr>
          <p:nvPr>
            <p:ph type="body" idx="1" hasCustomPrompt="1"/>
          </p:nvPr>
        </p:nvSpPr>
        <p:spPr>
          <a:xfrm>
            <a:off x="457200" y="1341041"/>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a:t>
            </a:r>
          </a:p>
        </p:txBody>
      </p:sp>
      <p:sp>
        <p:nvSpPr>
          <p:cNvPr id="4" name="Tijdelijke aanduiding voor inhoud 3"/>
          <p:cNvSpPr>
            <a:spLocks noGrp="1"/>
          </p:cNvSpPr>
          <p:nvPr>
            <p:ph sz="half" idx="2" hasCustomPrompt="1"/>
          </p:nvPr>
        </p:nvSpPr>
        <p:spPr>
          <a:xfrm>
            <a:off x="494506" y="2378745"/>
            <a:ext cx="4040188" cy="377440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a:t>
            </a:r>
            <a:endParaRPr lang="en-GB" noProof="0" dirty="0"/>
          </a:p>
        </p:txBody>
      </p:sp>
      <p:sp>
        <p:nvSpPr>
          <p:cNvPr id="5" name="Tijdelijke aanduiding voor tekst 4"/>
          <p:cNvSpPr>
            <a:spLocks noGrp="1"/>
          </p:cNvSpPr>
          <p:nvPr>
            <p:ph type="body" sz="quarter" idx="3" hasCustomPrompt="1"/>
          </p:nvPr>
        </p:nvSpPr>
        <p:spPr>
          <a:xfrm>
            <a:off x="4850705" y="1341041"/>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a:t>
            </a:r>
          </a:p>
        </p:txBody>
      </p:sp>
      <p:sp>
        <p:nvSpPr>
          <p:cNvPr id="6" name="Tijdelijke aanduiding voor inhoud 5"/>
          <p:cNvSpPr>
            <a:spLocks noGrp="1"/>
          </p:cNvSpPr>
          <p:nvPr>
            <p:ph sz="quarter" idx="4" hasCustomPrompt="1"/>
          </p:nvPr>
        </p:nvSpPr>
        <p:spPr>
          <a:xfrm>
            <a:off x="4822601" y="2391445"/>
            <a:ext cx="4041775" cy="377440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a:t>
            </a:r>
            <a:endParaRPr lang="en-GB" noProof="0" dirty="0"/>
          </a:p>
        </p:txBody>
      </p:sp>
      <p:sp>
        <p:nvSpPr>
          <p:cNvPr id="10" name="Title 9"/>
          <p:cNvSpPr>
            <a:spLocks noGrp="1"/>
          </p:cNvSpPr>
          <p:nvPr>
            <p:ph type="title" hasCustomPrompt="1"/>
          </p:nvPr>
        </p:nvSpPr>
        <p:spPr/>
        <p:txBody>
          <a:bodyPr/>
          <a:lstStyle/>
          <a:p>
            <a:r>
              <a:rPr lang="en-GB" noProof="0" dirty="0" smtClean="0"/>
              <a:t>Click to insert title</a:t>
            </a:r>
            <a:endParaRPr lang="en-GB" noProof="0" dirty="0"/>
          </a:p>
        </p:txBody>
      </p:sp>
    </p:spTree>
    <p:extLst>
      <p:ext uri="{BB962C8B-B14F-4D97-AF65-F5344CB8AC3E}">
        <p14:creationId xmlns:p14="http://schemas.microsoft.com/office/powerpoint/2010/main" val="46986061"/>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GB"/>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Tree>
    <p:extLst>
      <p:ext uri="{BB962C8B-B14F-4D97-AF65-F5344CB8AC3E}">
        <p14:creationId xmlns:p14="http://schemas.microsoft.com/office/powerpoint/2010/main" val="138144542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631609272"/>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Afbeelding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89" y="0"/>
            <a:ext cx="6534150" cy="4705350"/>
          </a:xfrm>
          <a:prstGeom prst="rect">
            <a:avLst/>
          </a:prstGeom>
        </p:spPr>
      </p:pic>
      <p:sp>
        <p:nvSpPr>
          <p:cNvPr id="4" name="Rechthoek 3"/>
          <p:cNvSpPr/>
          <p:nvPr/>
        </p:nvSpPr>
        <p:spPr>
          <a:xfrm>
            <a:off x="0" y="6381328"/>
            <a:ext cx="9144000" cy="476672"/>
          </a:xfrm>
          <a:prstGeom prst="rect">
            <a:avLst/>
          </a:prstGeom>
          <a:solidFill>
            <a:srgbClr val="4F8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p:ph type="title"/>
          </p:nvPr>
        </p:nvSpPr>
        <p:spPr>
          <a:xfrm>
            <a:off x="1547664" y="188640"/>
            <a:ext cx="7344816" cy="850106"/>
          </a:xfrm>
          <a:prstGeom prst="rect">
            <a:avLst/>
          </a:prstGeom>
        </p:spPr>
        <p:txBody>
          <a:bodyPr vert="horz" lIns="91440" tIns="45720" rIns="91440" bIns="45720" rtlCol="0" anchor="ctr">
            <a:normAutofit/>
          </a:bodyPr>
          <a:lstStyle/>
          <a:p>
            <a:r>
              <a:rPr lang="en-GB" noProof="0" dirty="0" smtClean="0"/>
              <a:t>Click to insert title</a:t>
            </a:r>
            <a:endParaRPr lang="en-GB" noProof="0" dirty="0"/>
          </a:p>
        </p:txBody>
      </p:sp>
      <p:sp>
        <p:nvSpPr>
          <p:cNvPr id="22" name="Tekstvak 21"/>
          <p:cNvSpPr txBox="1"/>
          <p:nvPr/>
        </p:nvSpPr>
        <p:spPr>
          <a:xfrm>
            <a:off x="8508016" y="6525344"/>
            <a:ext cx="312906" cy="215444"/>
          </a:xfrm>
          <a:prstGeom prst="rect">
            <a:avLst/>
          </a:prstGeom>
          <a:noFill/>
        </p:spPr>
        <p:txBody>
          <a:bodyPr wrap="none" rtlCol="0">
            <a:spAutoFit/>
          </a:bodyPr>
          <a:lstStyle/>
          <a:p>
            <a:fld id="{372553E7-13AD-41CB-B8D3-4C5279D6D1DB}" type="slidenum">
              <a:rPr lang="nl-NL" sz="800" b="1" smtClean="0">
                <a:solidFill>
                  <a:schemeClr val="bg1"/>
                </a:solidFill>
                <a:latin typeface="Segoe UI" pitchFamily="34" charset="0"/>
                <a:cs typeface="Segoe UI" pitchFamily="34" charset="0"/>
              </a:rPr>
              <a:t>‹Nr.›</a:t>
            </a:fld>
            <a:endParaRPr lang="nl-NL" sz="1050" b="1" dirty="0">
              <a:solidFill>
                <a:schemeClr val="bg1"/>
              </a:solidFill>
              <a:latin typeface="Segoe UI" pitchFamily="34" charset="0"/>
              <a:cs typeface="Segoe UI" pitchFamily="34" charset="0"/>
            </a:endParaRPr>
          </a:p>
        </p:txBody>
      </p:sp>
      <p:sp>
        <p:nvSpPr>
          <p:cNvPr id="9" name="Tekstvak 21"/>
          <p:cNvSpPr txBox="1"/>
          <p:nvPr/>
        </p:nvSpPr>
        <p:spPr>
          <a:xfrm>
            <a:off x="179512" y="6525344"/>
            <a:ext cx="595035" cy="215444"/>
          </a:xfrm>
          <a:prstGeom prst="rect">
            <a:avLst/>
          </a:prstGeom>
          <a:noFill/>
        </p:spPr>
        <p:txBody>
          <a:bodyPr wrap="none" rtlCol="0">
            <a:spAutoFit/>
          </a:bodyPr>
          <a:lstStyle/>
          <a:p>
            <a:fld id="{A83F7A1C-40F7-5F43-85CD-9B50E60F16AA}" type="datetime1">
              <a:rPr lang="en-US" sz="800" b="1" smtClean="0">
                <a:solidFill>
                  <a:schemeClr val="bg1"/>
                </a:solidFill>
                <a:latin typeface="Segoe UI" pitchFamily="34" charset="0"/>
                <a:cs typeface="Segoe UI" pitchFamily="34" charset="0"/>
              </a:rPr>
              <a:t>17/11/15</a:t>
            </a:fld>
            <a:endParaRPr lang="nl-NL" sz="1050" b="1" dirty="0">
              <a:solidFill>
                <a:schemeClr val="bg1"/>
              </a:solidFill>
              <a:latin typeface="Segoe UI" pitchFamily="34" charset="0"/>
              <a:cs typeface="Segoe UI" pitchFamily="34"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780" y="188640"/>
            <a:ext cx="1082732" cy="993566"/>
          </a:xfrm>
          <a:prstGeom prst="rect">
            <a:avLst/>
          </a:prstGeom>
        </p:spPr>
      </p:pic>
    </p:spTree>
    <p:extLst>
      <p:ext uri="{BB962C8B-B14F-4D97-AF65-F5344CB8AC3E}">
        <p14:creationId xmlns:p14="http://schemas.microsoft.com/office/powerpoint/2010/main" val="1687275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iming>
    <p:tnLst>
      <p:par>
        <p:cTn xmlns:p14="http://schemas.microsoft.com/office/powerpoint/2010/main" id="1" dur="indefinite" restart="never" nodeType="tmRoot"/>
      </p:par>
    </p:tnLst>
  </p:timing>
  <p:txStyles>
    <p:title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845" userDrawn="1">
          <p15:clr>
            <a:srgbClr val="F26B43"/>
          </p15:clr>
        </p15:guide>
        <p15:guide id="2" pos="295" userDrawn="1">
          <p15:clr>
            <a:srgbClr val="F26B43"/>
          </p15:clr>
        </p15:guide>
        <p15:guide id="3" pos="5602" userDrawn="1">
          <p15:clr>
            <a:srgbClr val="F26B43"/>
          </p15:clr>
        </p15:guide>
        <p15:guide id="4"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5" Type="http://schemas.openxmlformats.org/officeDocument/2006/relationships/image" Target="../media/image5.jpg"/><Relationship Id="rId1" Type="http://schemas.openxmlformats.org/officeDocument/2006/relationships/themeOverride" Target="../theme/themeOverride1.xml"/><Relationship Id="rId2"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jpg"/><Relationship Id="rId5"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8.png"/><Relationship Id="rId5"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hyperlink" Target="http://purl.ox.ac.uk/workflow/myexp-3355.20" TargetMode="External"/><Relationship Id="rId4" Type="http://schemas.openxmlformats.org/officeDocument/2006/relationships/hyperlink" Target="http://www.biovel.eu" TargetMode="External"/><Relationship Id="rId5" Type="http://schemas.openxmlformats.org/officeDocument/2006/relationships/image" Target="../media/image5.jpg"/><Relationship Id="rId6" Type="http://schemas.openxmlformats.org/officeDocument/2006/relationships/image" Target="../media/image4.jpe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hyperlink" Target="https://www.biodiversitycatalogue.org/services/3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4.jpeg"/><Relationship Id="rId5" Type="http://schemas.openxmlformats.org/officeDocument/2006/relationships/hyperlink" Target="http://portal.biovel.eu" TargetMode="External"/><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5.png"/><Relationship Id="rId5" Type="http://schemas.openxmlformats.org/officeDocument/2006/relationships/hyperlink" Target="http://portal.biovel.eu" TargetMode="External"/><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6.jpeg"/><Relationship Id="rId5"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g"/><Relationship Id="rId5" Type="http://schemas.openxmlformats.org/officeDocument/2006/relationships/hyperlink" Target="http://www.biovel.eu" TargetMode="External"/><Relationship Id="rId6" Type="http://schemas.openxmlformats.org/officeDocument/2006/relationships/hyperlink" Target="http://swedishlifewatch.se" TargetMode="External"/><Relationship Id="rId1" Type="http://schemas.openxmlformats.org/officeDocument/2006/relationships/slideLayout" Target="../slideLayouts/slideLayout4.xml"/><Relationship Id="rId2"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ubrik 1"/>
          <p:cNvSpPr>
            <a:spLocks noGrp="1"/>
          </p:cNvSpPr>
          <p:nvPr>
            <p:ph type="title"/>
          </p:nvPr>
        </p:nvSpPr>
        <p:spPr>
          <a:xfrm>
            <a:off x="228332" y="1541980"/>
            <a:ext cx="8705173" cy="4579420"/>
          </a:xfrm>
        </p:spPr>
        <p:txBody>
          <a:bodyPr>
            <a:normAutofit/>
          </a:bodyPr>
          <a:lstStyle/>
          <a:p>
            <a:pPr algn="ctr"/>
            <a:r>
              <a:rPr lang="en-GB" sz="2400" spc="-5" dirty="0" smtClean="0">
                <a:solidFill>
                  <a:srgbClr val="1F497D"/>
                </a:solidFill>
                <a:ea typeface="Calibri"/>
                <a:cs typeface="Courier New"/>
              </a:rPr>
              <a:t>Support case: </a:t>
            </a:r>
            <a:r>
              <a:rPr lang="en-GB" sz="2400" spc="-5" dirty="0">
                <a:solidFill>
                  <a:srgbClr val="1F497D"/>
                </a:solidFill>
                <a:ea typeface="Calibri"/>
                <a:cs typeface="Courier New"/>
              </a:rPr>
              <a:t/>
            </a:r>
            <a:br>
              <a:rPr lang="en-GB" sz="2400" spc="-5" dirty="0">
                <a:solidFill>
                  <a:srgbClr val="1F497D"/>
                </a:solidFill>
                <a:ea typeface="Calibri"/>
                <a:cs typeface="Courier New"/>
              </a:rPr>
            </a:br>
            <a:r>
              <a:rPr lang="en-GB" sz="3200" spc="-5" dirty="0" smtClean="0">
                <a:solidFill>
                  <a:srgbClr val="1F497D"/>
                </a:solidFill>
                <a:ea typeface="Calibri"/>
                <a:cs typeface="Courier New"/>
              </a:rPr>
              <a:t>EGI </a:t>
            </a:r>
            <a:r>
              <a:rPr lang="en-GB" sz="3200" spc="-5" dirty="0">
                <a:solidFill>
                  <a:srgbClr val="1F497D"/>
                </a:solidFill>
                <a:ea typeface="Calibri"/>
                <a:cs typeface="Courier New"/>
              </a:rPr>
              <a:t>services for </a:t>
            </a:r>
            <a:r>
              <a:rPr lang="en-GB" sz="3200" spc="-5" dirty="0" smtClean="0">
                <a:solidFill>
                  <a:srgbClr val="1F497D"/>
                </a:solidFill>
                <a:ea typeface="Calibri"/>
                <a:cs typeface="Courier New"/>
              </a:rPr>
              <a:t>predictive modelling of mosquito borne diseases</a:t>
            </a:r>
            <a:br>
              <a:rPr lang="en-GB" sz="3200" spc="-5" dirty="0" smtClean="0">
                <a:solidFill>
                  <a:srgbClr val="1F497D"/>
                </a:solidFill>
                <a:ea typeface="Calibri"/>
                <a:cs typeface="Courier New"/>
              </a:rPr>
            </a:br>
            <a:r>
              <a:rPr lang="en-GB" sz="2400" b="1" dirty="0">
                <a:solidFill>
                  <a:srgbClr val="1F497D"/>
                </a:solidFill>
              </a:rPr>
              <a:t/>
            </a:r>
            <a:br>
              <a:rPr lang="en-GB" sz="2400" b="1" dirty="0">
                <a:solidFill>
                  <a:srgbClr val="1F497D"/>
                </a:solidFill>
              </a:rPr>
            </a:br>
            <a:r>
              <a:rPr lang="en-GB" sz="1800" b="1" dirty="0" smtClean="0">
                <a:solidFill>
                  <a:srgbClr val="1F497D"/>
                </a:solidFill>
              </a:rPr>
              <a:t>Authors</a:t>
            </a:r>
            <a:r>
              <a:rPr lang="en-GB" sz="1800" dirty="0" smtClean="0">
                <a:solidFill>
                  <a:srgbClr val="1F497D"/>
                </a:solidFill>
              </a:rPr>
              <a:t/>
            </a:r>
            <a:br>
              <a:rPr lang="en-GB" sz="1800" dirty="0" smtClean="0">
                <a:solidFill>
                  <a:srgbClr val="1F497D"/>
                </a:solidFill>
              </a:rPr>
            </a:br>
            <a:r>
              <a:rPr lang="en-GB" sz="1800" b="0" dirty="0" smtClean="0">
                <a:solidFill>
                  <a:srgbClr val="1F497D"/>
                </a:solidFill>
              </a:rPr>
              <a:t>Matthias Obst</a:t>
            </a:r>
            <a:r>
              <a:rPr lang="en-GB" sz="1800" b="0" baseline="30000" dirty="0" smtClean="0">
                <a:solidFill>
                  <a:srgbClr val="1F497D"/>
                </a:solidFill>
              </a:rPr>
              <a:t>1</a:t>
            </a:r>
            <a:r>
              <a:rPr lang="en-GB" sz="1800" b="0" dirty="0" smtClean="0">
                <a:solidFill>
                  <a:srgbClr val="1F497D"/>
                </a:solidFill>
              </a:rPr>
              <a:t>, Gunnar Anderson</a:t>
            </a:r>
            <a:r>
              <a:rPr lang="en-GB" sz="1800" b="0" baseline="30000" dirty="0" smtClean="0">
                <a:solidFill>
                  <a:srgbClr val="1F497D"/>
                </a:solidFill>
              </a:rPr>
              <a:t>2</a:t>
            </a:r>
            <a:r>
              <a:rPr lang="en-GB" sz="1800" b="0" dirty="0" smtClean="0">
                <a:solidFill>
                  <a:srgbClr val="1F497D"/>
                </a:solidFill>
              </a:rPr>
              <a:t>, Alan Williams</a:t>
            </a:r>
            <a:r>
              <a:rPr lang="en-GB" sz="1800" b="0" baseline="30000" dirty="0" smtClean="0">
                <a:solidFill>
                  <a:srgbClr val="1F497D"/>
                </a:solidFill>
              </a:rPr>
              <a:t>3</a:t>
            </a:r>
            <a:r>
              <a:rPr lang="en-GB" sz="1800" b="0" dirty="0" smtClean="0">
                <a:solidFill>
                  <a:srgbClr val="1F497D"/>
                </a:solidFill>
              </a:rPr>
              <a:t>, Francisco </a:t>
            </a:r>
            <a:r>
              <a:rPr lang="en-GB" sz="1800" b="0" dirty="0" err="1" smtClean="0">
                <a:solidFill>
                  <a:srgbClr val="1F497D"/>
                </a:solidFill>
              </a:rPr>
              <a:t>Quevedo</a:t>
            </a:r>
            <a:r>
              <a:rPr lang="en-GB" sz="1800" b="0" dirty="0" smtClean="0">
                <a:solidFill>
                  <a:srgbClr val="1F497D"/>
                </a:solidFill>
              </a:rPr>
              <a:t> Fernandez</a:t>
            </a:r>
            <a:r>
              <a:rPr lang="en-GB" sz="1800" b="0" baseline="30000" dirty="0" smtClean="0">
                <a:solidFill>
                  <a:srgbClr val="1F497D"/>
                </a:solidFill>
              </a:rPr>
              <a:t>4</a:t>
            </a:r>
            <a:r>
              <a:rPr lang="en-GB" sz="1800" b="0" dirty="0" smtClean="0">
                <a:solidFill>
                  <a:srgbClr val="1F497D"/>
                </a:solidFill>
              </a:rPr>
              <a:t>, Anders Lindström</a:t>
            </a:r>
            <a:r>
              <a:rPr lang="en-GB" sz="1800" b="0" baseline="30000" dirty="0" smtClean="0">
                <a:solidFill>
                  <a:srgbClr val="1F497D"/>
                </a:solidFill>
              </a:rPr>
              <a:t>2</a:t>
            </a:r>
            <a:r>
              <a:rPr lang="en-GB" sz="1800" b="0" dirty="0" smtClean="0">
                <a:solidFill>
                  <a:srgbClr val="1F497D"/>
                </a:solidFill>
              </a:rPr>
              <a:t>, Finn Bacall</a:t>
            </a:r>
            <a:r>
              <a:rPr lang="en-GB" sz="1800" b="0" baseline="30000" dirty="0" smtClean="0">
                <a:solidFill>
                  <a:srgbClr val="1F497D"/>
                </a:solidFill>
              </a:rPr>
              <a:t>3</a:t>
            </a:r>
            <a:r>
              <a:rPr lang="en-GB" sz="1800" b="0" dirty="0" smtClean="0">
                <a:solidFill>
                  <a:srgbClr val="1F497D"/>
                </a:solidFill>
              </a:rPr>
              <a:t>, Alex Hardisty</a:t>
            </a:r>
            <a:r>
              <a:rPr lang="en-GB" sz="1800" b="0" baseline="30000" dirty="0" smtClean="0">
                <a:solidFill>
                  <a:srgbClr val="1F497D"/>
                </a:solidFill>
              </a:rPr>
              <a:t>4</a:t>
            </a:r>
            <a:r>
              <a:rPr lang="en-GB" sz="1800" b="0" dirty="0" smtClean="0">
                <a:solidFill>
                  <a:srgbClr val="1F497D"/>
                </a:solidFill>
                <a:effectLst/>
              </a:rPr>
              <a:t> </a:t>
            </a:r>
            <a:br>
              <a:rPr lang="en-GB" sz="1800" b="0" dirty="0" smtClean="0">
                <a:solidFill>
                  <a:srgbClr val="1F497D"/>
                </a:solidFill>
                <a:effectLst/>
              </a:rPr>
            </a:br>
            <a:r>
              <a:rPr lang="en-GB" sz="1800" dirty="0" smtClean="0">
                <a:solidFill>
                  <a:srgbClr val="1F497D"/>
                </a:solidFill>
                <a:effectLst/>
              </a:rPr>
              <a:t/>
            </a:r>
            <a:br>
              <a:rPr lang="en-GB" sz="1800" dirty="0" smtClean="0">
                <a:solidFill>
                  <a:srgbClr val="1F497D"/>
                </a:solidFill>
                <a:effectLst/>
              </a:rPr>
            </a:br>
            <a:r>
              <a:rPr lang="en-GB" sz="1800" b="1" dirty="0" smtClean="0">
                <a:solidFill>
                  <a:srgbClr val="1F497D"/>
                </a:solidFill>
                <a:effectLst/>
              </a:rPr>
              <a:t>Affiliations</a:t>
            </a:r>
            <a:r>
              <a:rPr lang="en-GB" sz="1800" dirty="0" smtClean="0">
                <a:solidFill>
                  <a:srgbClr val="1F497D"/>
                </a:solidFill>
              </a:rPr>
              <a:t/>
            </a:r>
            <a:br>
              <a:rPr lang="en-GB" sz="1800" dirty="0" smtClean="0">
                <a:solidFill>
                  <a:srgbClr val="1F497D"/>
                </a:solidFill>
              </a:rPr>
            </a:br>
            <a:r>
              <a:rPr lang="en-GB" sz="1800" b="0" i="1" baseline="30000" dirty="0" smtClean="0">
                <a:solidFill>
                  <a:srgbClr val="1F497D"/>
                </a:solidFill>
              </a:rPr>
              <a:t>1</a:t>
            </a:r>
            <a:r>
              <a:rPr lang="en-GB" sz="1800" b="0" i="1" dirty="0" smtClean="0">
                <a:solidFill>
                  <a:srgbClr val="1F497D"/>
                </a:solidFill>
              </a:rPr>
              <a:t>Göteborg University, Department of Marine Sciences; </a:t>
            </a:r>
            <a:r>
              <a:rPr lang="en-GB" sz="1800" b="0" i="1" baseline="30000" dirty="0" smtClean="0">
                <a:solidFill>
                  <a:srgbClr val="1F497D"/>
                </a:solidFill>
              </a:rPr>
              <a:t>2</a:t>
            </a:r>
            <a:r>
              <a:rPr lang="en-GB" sz="1800" b="0" i="1" dirty="0" smtClean="0">
                <a:solidFill>
                  <a:srgbClr val="1F497D"/>
                </a:solidFill>
              </a:rPr>
              <a:t>Swedish National Veterinary institute; </a:t>
            </a:r>
            <a:r>
              <a:rPr lang="en-GB" sz="1800" b="0" i="1" baseline="30000" dirty="0" smtClean="0">
                <a:solidFill>
                  <a:srgbClr val="1F497D"/>
                </a:solidFill>
              </a:rPr>
              <a:t>3</a:t>
            </a:r>
            <a:r>
              <a:rPr lang="en-GB" sz="1800" b="0" i="1" dirty="0" smtClean="0">
                <a:solidFill>
                  <a:srgbClr val="1F497D"/>
                </a:solidFill>
              </a:rPr>
              <a:t>School of Computer Science, University of Manchester, Manchester, UK; </a:t>
            </a:r>
            <a:r>
              <a:rPr lang="en-GB" sz="1800" b="0" i="1" baseline="30000" dirty="0" smtClean="0">
                <a:solidFill>
                  <a:srgbClr val="1F497D"/>
                </a:solidFill>
              </a:rPr>
              <a:t>4</a:t>
            </a:r>
            <a:r>
              <a:rPr lang="en-GB" sz="1800" b="0" i="1" dirty="0" smtClean="0">
                <a:solidFill>
                  <a:srgbClr val="1F497D"/>
                </a:solidFill>
              </a:rPr>
              <a:t>School of Computer Science and Informatics, Cardiff University, Queens Buildings, 5 The Parade, Cardiff CF24 3AA, UK</a:t>
            </a:r>
            <a:endParaRPr lang="en-GB" sz="1800" b="0" i="1" dirty="0">
              <a:solidFill>
                <a:srgbClr val="1F497D"/>
              </a:solidFill>
            </a:endParaRPr>
          </a:p>
        </p:txBody>
      </p:sp>
      <p:pic>
        <p:nvPicPr>
          <p:cNvPr id="5" name="Picture 9" descr="Logo e-Infrastructure.ai.pdf"/>
          <p:cNvPicPr>
            <a:picLocks noChangeAspect="1"/>
          </p:cNvPicPr>
          <p:nvPr/>
        </p:nvPicPr>
        <p:blipFill rotWithShape="1">
          <a:blip r:embed="rId3">
            <a:extLst>
              <a:ext uri="{28A0092B-C50C-407E-A947-70E740481C1C}">
                <a14:useLocalDpi xmlns:a14="http://schemas.microsoft.com/office/drawing/2010/main" val="0"/>
              </a:ext>
            </a:extLst>
          </a:blip>
          <a:srcRect t="17972" b="18638"/>
          <a:stretch/>
        </p:blipFill>
        <p:spPr>
          <a:xfrm>
            <a:off x="1910428" y="240340"/>
            <a:ext cx="1928806" cy="863999"/>
          </a:xfrm>
          <a:prstGeom prst="rect">
            <a:avLst/>
          </a:prstGeom>
        </p:spPr>
      </p:pic>
      <p:pic>
        <p:nvPicPr>
          <p:cNvPr id="6" name="Bildobjekt 1" descr="svenska_lifewatc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5005" y="378138"/>
            <a:ext cx="2664000" cy="5841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image00.jpg"/>
          <p:cNvPicPr>
            <a:picLocks noChangeAspect="1"/>
          </p:cNvPicPr>
          <p:nvPr/>
        </p:nvPicPr>
        <p:blipFill>
          <a:blip r:embed="rId5"/>
          <a:stretch>
            <a:fillRect/>
          </a:stretch>
        </p:blipFill>
        <p:spPr>
          <a:xfrm>
            <a:off x="8067587" y="202241"/>
            <a:ext cx="741683" cy="971881"/>
          </a:xfrm>
          <a:prstGeom prst="rect">
            <a:avLst/>
          </a:prstGeom>
        </p:spPr>
      </p:pic>
    </p:spTree>
    <p:extLst>
      <p:ext uri="{BB962C8B-B14F-4D97-AF65-F5344CB8AC3E}">
        <p14:creationId xmlns:p14="http://schemas.microsoft.com/office/powerpoint/2010/main" val="428854214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76264" y="252140"/>
            <a:ext cx="7344816" cy="850106"/>
          </a:xfrm>
        </p:spPr>
        <p:txBody>
          <a:bodyPr/>
          <a:lstStyle/>
          <a:p>
            <a:pPr algn="l"/>
            <a:r>
              <a:rPr lang="en-GB" dirty="0" smtClean="0">
                <a:solidFill>
                  <a:schemeClr val="tx2"/>
                </a:solidFill>
              </a:rPr>
              <a:t>Background</a:t>
            </a:r>
            <a:endParaRPr lang="en-GB" dirty="0">
              <a:solidFill>
                <a:schemeClr val="tx2"/>
              </a:solidFill>
            </a:endParaRPr>
          </a:p>
        </p:txBody>
      </p:sp>
      <p:sp>
        <p:nvSpPr>
          <p:cNvPr id="3" name="Platshållare för innehåll 2"/>
          <p:cNvSpPr>
            <a:spLocks noGrp="1"/>
          </p:cNvSpPr>
          <p:nvPr>
            <p:ph idx="1"/>
          </p:nvPr>
        </p:nvSpPr>
        <p:spPr>
          <a:xfrm>
            <a:off x="139700" y="1460500"/>
            <a:ext cx="4953000" cy="4525963"/>
          </a:xfrm>
        </p:spPr>
        <p:txBody>
          <a:bodyPr/>
          <a:lstStyle/>
          <a:p>
            <a:r>
              <a:rPr lang="en-GB" sz="1800" dirty="0">
                <a:solidFill>
                  <a:srgbClr val="1F497D"/>
                </a:solidFill>
              </a:rPr>
              <a:t>Mosquito-borne infections are among the most important new and emerging diseases globally and in </a:t>
            </a:r>
            <a:r>
              <a:rPr lang="en-GB" sz="1800" dirty="0" smtClean="0">
                <a:solidFill>
                  <a:srgbClr val="1F497D"/>
                </a:solidFill>
              </a:rPr>
              <a:t>Europe</a:t>
            </a:r>
          </a:p>
          <a:p>
            <a:endParaRPr lang="en-GB" sz="1800" dirty="0" smtClean="0">
              <a:solidFill>
                <a:srgbClr val="1F497D"/>
              </a:solidFill>
            </a:endParaRPr>
          </a:p>
          <a:p>
            <a:r>
              <a:rPr lang="en-GB" sz="1800" dirty="0" smtClean="0">
                <a:solidFill>
                  <a:srgbClr val="1F497D"/>
                </a:solidFill>
              </a:rPr>
              <a:t>The </a:t>
            </a:r>
            <a:r>
              <a:rPr lang="en-GB" sz="1800" dirty="0">
                <a:solidFill>
                  <a:srgbClr val="1F497D"/>
                </a:solidFill>
              </a:rPr>
              <a:t>Swedish mosquito fauna includes many species that act as vectors for zoonotic diseases in other </a:t>
            </a:r>
            <a:r>
              <a:rPr lang="en-GB" sz="1800" dirty="0" smtClean="0">
                <a:solidFill>
                  <a:srgbClr val="1F497D"/>
                </a:solidFill>
              </a:rPr>
              <a:t>countries, </a:t>
            </a:r>
          </a:p>
          <a:p>
            <a:endParaRPr lang="en-GB" sz="1800" dirty="0">
              <a:solidFill>
                <a:srgbClr val="1F497D"/>
              </a:solidFill>
            </a:endParaRPr>
          </a:p>
          <a:p>
            <a:r>
              <a:rPr lang="en-GB" sz="1800" dirty="0" smtClean="0">
                <a:solidFill>
                  <a:srgbClr val="1F497D"/>
                </a:solidFill>
              </a:rPr>
              <a:t>Examples are the West </a:t>
            </a:r>
            <a:r>
              <a:rPr lang="en-GB" sz="1800" dirty="0">
                <a:solidFill>
                  <a:srgbClr val="1F497D"/>
                </a:solidFill>
              </a:rPr>
              <a:t>Nile </a:t>
            </a:r>
            <a:r>
              <a:rPr lang="en-GB" sz="1800" dirty="0" smtClean="0">
                <a:solidFill>
                  <a:srgbClr val="1F497D"/>
                </a:solidFill>
              </a:rPr>
              <a:t>Virus (</a:t>
            </a:r>
            <a:r>
              <a:rPr lang="en-GB" sz="1800" i="1" dirty="0" err="1" smtClean="0">
                <a:solidFill>
                  <a:srgbClr val="1F497D"/>
                </a:solidFill>
              </a:rPr>
              <a:t>Culex</a:t>
            </a:r>
            <a:r>
              <a:rPr lang="en-GB" sz="1800" i="1" dirty="0" smtClean="0">
                <a:solidFill>
                  <a:srgbClr val="1F497D"/>
                </a:solidFill>
              </a:rPr>
              <a:t> </a:t>
            </a:r>
            <a:r>
              <a:rPr lang="en-GB" sz="1800" i="1" dirty="0" err="1" smtClean="0">
                <a:solidFill>
                  <a:srgbClr val="1F497D"/>
                </a:solidFill>
              </a:rPr>
              <a:t>pipiens</a:t>
            </a:r>
            <a:r>
              <a:rPr lang="en-GB" sz="1800" i="1" dirty="0" smtClean="0">
                <a:solidFill>
                  <a:srgbClr val="1F497D"/>
                </a:solidFill>
              </a:rPr>
              <a:t>, </a:t>
            </a:r>
            <a:r>
              <a:rPr lang="en-GB" sz="1800" i="1" dirty="0" err="1" smtClean="0">
                <a:solidFill>
                  <a:srgbClr val="1F497D"/>
                </a:solidFill>
              </a:rPr>
              <a:t>Aedes</a:t>
            </a:r>
            <a:r>
              <a:rPr lang="en-GB" sz="1800" i="1" dirty="0" smtClean="0">
                <a:solidFill>
                  <a:srgbClr val="1F497D"/>
                </a:solidFill>
              </a:rPr>
              <a:t> </a:t>
            </a:r>
            <a:r>
              <a:rPr lang="en-GB" sz="1800" i="1" dirty="0" err="1" smtClean="0">
                <a:solidFill>
                  <a:srgbClr val="1F497D"/>
                </a:solidFill>
              </a:rPr>
              <a:t>vexans</a:t>
            </a:r>
            <a:r>
              <a:rPr lang="en-GB" sz="1800" dirty="0" smtClean="0">
                <a:solidFill>
                  <a:srgbClr val="1F497D"/>
                </a:solidFill>
              </a:rPr>
              <a:t>), </a:t>
            </a:r>
            <a:r>
              <a:rPr lang="en-GB" sz="1800" dirty="0" err="1">
                <a:solidFill>
                  <a:srgbClr val="1F497D"/>
                </a:solidFill>
              </a:rPr>
              <a:t>Sindbis</a:t>
            </a:r>
            <a:r>
              <a:rPr lang="en-GB" sz="1800" dirty="0">
                <a:solidFill>
                  <a:srgbClr val="1F497D"/>
                </a:solidFill>
              </a:rPr>
              <a:t> (</a:t>
            </a:r>
            <a:r>
              <a:rPr lang="en-GB" sz="1800" i="1" dirty="0" err="1">
                <a:solidFill>
                  <a:srgbClr val="1F497D"/>
                </a:solidFill>
              </a:rPr>
              <a:t>Aedes</a:t>
            </a:r>
            <a:r>
              <a:rPr lang="en-GB" sz="1800" i="1" dirty="0">
                <a:solidFill>
                  <a:srgbClr val="1F497D"/>
                </a:solidFill>
              </a:rPr>
              <a:t> </a:t>
            </a:r>
            <a:r>
              <a:rPr lang="en-GB" sz="1800" i="1" dirty="0" err="1">
                <a:solidFill>
                  <a:srgbClr val="1F497D"/>
                </a:solidFill>
              </a:rPr>
              <a:t>cinereus</a:t>
            </a:r>
            <a:r>
              <a:rPr lang="en-GB" sz="1800" i="1" dirty="0">
                <a:solidFill>
                  <a:srgbClr val="1F497D"/>
                </a:solidFill>
              </a:rPr>
              <a:t>, </a:t>
            </a:r>
            <a:r>
              <a:rPr lang="en-GB" sz="1800" i="1" dirty="0" err="1">
                <a:solidFill>
                  <a:srgbClr val="1F497D"/>
                </a:solidFill>
              </a:rPr>
              <a:t>Aedes</a:t>
            </a:r>
            <a:r>
              <a:rPr lang="en-GB" sz="1800" i="1" dirty="0">
                <a:solidFill>
                  <a:srgbClr val="1F497D"/>
                </a:solidFill>
              </a:rPr>
              <a:t> </a:t>
            </a:r>
            <a:r>
              <a:rPr lang="en-GB" sz="1800" i="1" dirty="0" err="1">
                <a:solidFill>
                  <a:srgbClr val="1F497D"/>
                </a:solidFill>
              </a:rPr>
              <a:t>communis</a:t>
            </a:r>
            <a:r>
              <a:rPr lang="en-GB" sz="1800" i="1" dirty="0">
                <a:solidFill>
                  <a:srgbClr val="1F497D"/>
                </a:solidFill>
              </a:rPr>
              <a:t>, </a:t>
            </a:r>
            <a:r>
              <a:rPr lang="en-GB" sz="1800" i="1" dirty="0" err="1">
                <a:solidFill>
                  <a:srgbClr val="1F497D"/>
                </a:solidFill>
              </a:rPr>
              <a:t>Aedes</a:t>
            </a:r>
            <a:r>
              <a:rPr lang="en-GB" sz="1800" i="1" dirty="0">
                <a:solidFill>
                  <a:srgbClr val="1F497D"/>
                </a:solidFill>
              </a:rPr>
              <a:t> </a:t>
            </a:r>
            <a:r>
              <a:rPr lang="en-GB" sz="1800" i="1" dirty="0" err="1">
                <a:solidFill>
                  <a:srgbClr val="1F497D"/>
                </a:solidFill>
              </a:rPr>
              <a:t>excrucians</a:t>
            </a:r>
            <a:r>
              <a:rPr lang="en-GB" sz="1800" dirty="0">
                <a:solidFill>
                  <a:srgbClr val="1F497D"/>
                </a:solidFill>
              </a:rPr>
              <a:t>) Rift Valley Virus (</a:t>
            </a:r>
            <a:r>
              <a:rPr lang="en-GB" sz="1800" i="1" dirty="0" err="1">
                <a:solidFill>
                  <a:srgbClr val="1F497D"/>
                </a:solidFill>
              </a:rPr>
              <a:t>Aedes</a:t>
            </a:r>
            <a:r>
              <a:rPr lang="en-GB" sz="1800" i="1" dirty="0">
                <a:solidFill>
                  <a:srgbClr val="1F497D"/>
                </a:solidFill>
              </a:rPr>
              <a:t> </a:t>
            </a:r>
            <a:r>
              <a:rPr lang="en-GB" sz="1800" i="1" dirty="0" err="1">
                <a:solidFill>
                  <a:srgbClr val="1F497D"/>
                </a:solidFill>
              </a:rPr>
              <a:t>caspius</a:t>
            </a:r>
            <a:r>
              <a:rPr lang="en-GB" sz="1800" i="1" dirty="0">
                <a:solidFill>
                  <a:srgbClr val="1F497D"/>
                </a:solidFill>
              </a:rPr>
              <a:t>, </a:t>
            </a:r>
            <a:r>
              <a:rPr lang="en-GB" sz="1800" i="1" dirty="0" err="1">
                <a:solidFill>
                  <a:srgbClr val="1F497D"/>
                </a:solidFill>
              </a:rPr>
              <a:t>Ae</a:t>
            </a:r>
            <a:r>
              <a:rPr lang="en-GB" sz="1800" i="1" dirty="0">
                <a:solidFill>
                  <a:srgbClr val="1F497D"/>
                </a:solidFill>
              </a:rPr>
              <a:t>. </a:t>
            </a:r>
            <a:r>
              <a:rPr lang="en-GB" sz="1800" i="1" dirty="0" err="1">
                <a:solidFill>
                  <a:srgbClr val="1F497D"/>
                </a:solidFill>
              </a:rPr>
              <a:t>vexans</a:t>
            </a:r>
            <a:r>
              <a:rPr lang="en-GB" sz="1800" dirty="0">
                <a:solidFill>
                  <a:srgbClr val="1F497D"/>
                </a:solidFill>
              </a:rPr>
              <a:t>) or severe nuisance species (</a:t>
            </a:r>
            <a:r>
              <a:rPr lang="en-GB" sz="1800" i="1" dirty="0" err="1">
                <a:solidFill>
                  <a:srgbClr val="1F497D"/>
                </a:solidFill>
              </a:rPr>
              <a:t>Aedes</a:t>
            </a:r>
            <a:r>
              <a:rPr lang="en-GB" sz="1800" i="1" dirty="0">
                <a:solidFill>
                  <a:srgbClr val="1F497D"/>
                </a:solidFill>
              </a:rPr>
              <a:t> </a:t>
            </a:r>
            <a:r>
              <a:rPr lang="en-GB" sz="1800" i="1" dirty="0" err="1">
                <a:solidFill>
                  <a:srgbClr val="1F497D"/>
                </a:solidFill>
              </a:rPr>
              <a:t>sticticus</a:t>
            </a:r>
            <a:r>
              <a:rPr lang="en-GB" sz="1800" i="1" dirty="0">
                <a:solidFill>
                  <a:srgbClr val="1F497D"/>
                </a:solidFill>
              </a:rPr>
              <a:t>, </a:t>
            </a:r>
            <a:r>
              <a:rPr lang="en-GB" sz="1800" i="1" dirty="0" err="1">
                <a:solidFill>
                  <a:srgbClr val="1F497D"/>
                </a:solidFill>
              </a:rPr>
              <a:t>Ae</a:t>
            </a:r>
            <a:r>
              <a:rPr lang="en-GB" sz="1800" i="1" dirty="0">
                <a:solidFill>
                  <a:srgbClr val="1F497D"/>
                </a:solidFill>
              </a:rPr>
              <a:t>. </a:t>
            </a:r>
            <a:r>
              <a:rPr lang="en-GB" sz="1800" i="1" dirty="0" err="1">
                <a:solidFill>
                  <a:srgbClr val="1F497D"/>
                </a:solidFill>
              </a:rPr>
              <a:t>cinereus</a:t>
            </a:r>
            <a:r>
              <a:rPr lang="en-GB" sz="1800" i="1" dirty="0">
                <a:solidFill>
                  <a:srgbClr val="1F497D"/>
                </a:solidFill>
              </a:rPr>
              <a:t>, </a:t>
            </a:r>
            <a:r>
              <a:rPr lang="en-GB" sz="1800" i="1" dirty="0" err="1">
                <a:solidFill>
                  <a:srgbClr val="1F497D"/>
                </a:solidFill>
              </a:rPr>
              <a:t>Ae</a:t>
            </a:r>
            <a:r>
              <a:rPr lang="en-GB" sz="1800" i="1" dirty="0">
                <a:solidFill>
                  <a:srgbClr val="1F497D"/>
                </a:solidFill>
              </a:rPr>
              <a:t>. </a:t>
            </a:r>
            <a:r>
              <a:rPr lang="en-GB" sz="1800" i="1" dirty="0" err="1">
                <a:solidFill>
                  <a:srgbClr val="1F497D"/>
                </a:solidFill>
              </a:rPr>
              <a:t>vexans</a:t>
            </a:r>
            <a:r>
              <a:rPr lang="en-GB" sz="1800" dirty="0">
                <a:solidFill>
                  <a:srgbClr val="1F497D"/>
                </a:solidFill>
              </a:rPr>
              <a:t>). </a:t>
            </a:r>
            <a:r>
              <a:rPr lang="en-GB" sz="1800" dirty="0" smtClean="0">
                <a:solidFill>
                  <a:srgbClr val="1F497D"/>
                </a:solidFill>
              </a:rPr>
              <a:t> </a:t>
            </a:r>
            <a:endParaRPr lang="en-GB" sz="1800" dirty="0">
              <a:solidFill>
                <a:srgbClr val="1F497D"/>
              </a:solidFill>
            </a:endParaRPr>
          </a:p>
        </p:txBody>
      </p:sp>
      <p:pic>
        <p:nvPicPr>
          <p:cNvPr id="9" name="image00.jpg"/>
          <p:cNvPicPr>
            <a:picLocks noChangeAspect="1"/>
          </p:cNvPicPr>
          <p:nvPr/>
        </p:nvPicPr>
        <p:blipFill>
          <a:blip r:embed="rId2"/>
          <a:stretch>
            <a:fillRect/>
          </a:stretch>
        </p:blipFill>
        <p:spPr>
          <a:xfrm>
            <a:off x="8160735" y="146243"/>
            <a:ext cx="760668" cy="996758"/>
          </a:xfrm>
          <a:prstGeom prst="rect">
            <a:avLst/>
          </a:prstGeom>
        </p:spPr>
      </p:pic>
      <p:pic>
        <p:nvPicPr>
          <p:cNvPr id="10" name="Bildobjekt 1" descr="svenska_lifewatc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4300" y="378299"/>
            <a:ext cx="2716579" cy="595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Bildobjekt 10" descr="Culex pipiens larva_ALindstro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a:off x="7218879" y="1491372"/>
            <a:ext cx="1731736" cy="217892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8" name="Bildobjekt 7" descr="Chikungunya mosquito_CreditCDC Globa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570" y="3378200"/>
            <a:ext cx="3132618" cy="2069616"/>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2" name="Rektangel 11"/>
          <p:cNvSpPr/>
          <p:nvPr/>
        </p:nvSpPr>
        <p:spPr>
          <a:xfrm>
            <a:off x="5630898" y="5447816"/>
            <a:ext cx="3261582" cy="646331"/>
          </a:xfrm>
          <a:prstGeom prst="rect">
            <a:avLst/>
          </a:prstGeom>
        </p:spPr>
        <p:txBody>
          <a:bodyPr wrap="square">
            <a:spAutoFit/>
          </a:bodyPr>
          <a:lstStyle/>
          <a:p>
            <a:pPr algn="r"/>
            <a:r>
              <a:rPr lang="en-GB" dirty="0" err="1" smtClean="0"/>
              <a:t>Chikungunya</a:t>
            </a:r>
            <a:r>
              <a:rPr lang="en-GB" dirty="0" smtClean="0"/>
              <a:t> disease-carrying mosquito, Photo: </a:t>
            </a:r>
            <a:r>
              <a:rPr lang="sv-SE" i="1" dirty="0" smtClean="0"/>
              <a:t>CDC Global </a:t>
            </a:r>
          </a:p>
        </p:txBody>
      </p:sp>
      <p:sp>
        <p:nvSpPr>
          <p:cNvPr id="13" name="Rektangel 12"/>
          <p:cNvSpPr/>
          <p:nvPr/>
        </p:nvSpPr>
        <p:spPr>
          <a:xfrm>
            <a:off x="5652570" y="2400300"/>
            <a:ext cx="1566309" cy="923330"/>
          </a:xfrm>
          <a:prstGeom prst="rect">
            <a:avLst/>
          </a:prstGeom>
        </p:spPr>
        <p:txBody>
          <a:bodyPr wrap="square">
            <a:spAutoFit/>
          </a:bodyPr>
          <a:lstStyle/>
          <a:p>
            <a:pPr algn="r"/>
            <a:r>
              <a:rPr lang="en-GB" dirty="0" smtClean="0"/>
              <a:t>Larval </a:t>
            </a:r>
            <a:r>
              <a:rPr lang="en-GB" i="1" dirty="0" err="1"/>
              <a:t>Culex</a:t>
            </a:r>
            <a:r>
              <a:rPr lang="en-GB" i="1" dirty="0"/>
              <a:t> </a:t>
            </a:r>
            <a:r>
              <a:rPr lang="en-GB" i="1" dirty="0" err="1" smtClean="0"/>
              <a:t>pipiens</a:t>
            </a:r>
            <a:r>
              <a:rPr lang="sv-SE" i="1" dirty="0" smtClean="0"/>
              <a:t>, </a:t>
            </a:r>
            <a:r>
              <a:rPr lang="sv-SE" i="1" dirty="0"/>
              <a:t>Photo: </a:t>
            </a:r>
            <a:r>
              <a:rPr lang="sv-SE" i="1" dirty="0" smtClean="0"/>
              <a:t>A. Lindström</a:t>
            </a:r>
            <a:endParaRPr lang="sv-SE" i="1" dirty="0"/>
          </a:p>
        </p:txBody>
      </p:sp>
    </p:spTree>
    <p:extLst>
      <p:ext uri="{BB962C8B-B14F-4D97-AF65-F5344CB8AC3E}">
        <p14:creationId xmlns:p14="http://schemas.microsoft.com/office/powerpoint/2010/main" val="29069371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547664" y="114686"/>
            <a:ext cx="3506936" cy="1180714"/>
          </a:xfrm>
        </p:spPr>
        <p:txBody>
          <a:bodyPr>
            <a:normAutofit/>
          </a:bodyPr>
          <a:lstStyle/>
          <a:p>
            <a:pPr algn="l"/>
            <a:r>
              <a:rPr lang="en-GB" sz="2800" dirty="0">
                <a:solidFill>
                  <a:srgbClr val="1F497D"/>
                </a:solidFill>
              </a:rPr>
              <a:t>Support request from </a:t>
            </a:r>
            <a:r>
              <a:rPr lang="en-GB" sz="2800" dirty="0" smtClean="0">
                <a:solidFill>
                  <a:srgbClr val="1F497D"/>
                </a:solidFill>
              </a:rPr>
              <a:t>researchers</a:t>
            </a:r>
            <a:endParaRPr lang="sv-SE" sz="2800" dirty="0">
              <a:solidFill>
                <a:srgbClr val="1F497D"/>
              </a:solidFill>
            </a:endParaRPr>
          </a:p>
        </p:txBody>
      </p:sp>
      <p:sp>
        <p:nvSpPr>
          <p:cNvPr id="3" name="Platshållare för innehåll 2"/>
          <p:cNvSpPr>
            <a:spLocks noGrp="1"/>
          </p:cNvSpPr>
          <p:nvPr>
            <p:ph idx="1"/>
          </p:nvPr>
        </p:nvSpPr>
        <p:spPr>
          <a:xfrm>
            <a:off x="177800" y="1549400"/>
            <a:ext cx="5161334" cy="4394200"/>
          </a:xfrm>
        </p:spPr>
        <p:txBody>
          <a:bodyPr/>
          <a:lstStyle/>
          <a:p>
            <a:pPr marL="0" indent="0">
              <a:buNone/>
            </a:pPr>
            <a:r>
              <a:rPr lang="en-GB" sz="2200" dirty="0" smtClean="0">
                <a:solidFill>
                  <a:srgbClr val="1F497D"/>
                </a:solidFill>
              </a:rPr>
              <a:t>1</a:t>
            </a:r>
            <a:r>
              <a:rPr lang="en-GB" sz="2200" dirty="0">
                <a:solidFill>
                  <a:srgbClr val="1F497D"/>
                </a:solidFill>
              </a:rPr>
              <a:t>. Unique access to climate, environmental, and land use data relevant for species distribution modelling (SDM)</a:t>
            </a:r>
          </a:p>
          <a:p>
            <a:pPr marL="0" indent="0">
              <a:buNone/>
            </a:pPr>
            <a:endParaRPr lang="en-GB" sz="1600" dirty="0">
              <a:solidFill>
                <a:srgbClr val="1F497D"/>
              </a:solidFill>
            </a:endParaRPr>
          </a:p>
          <a:p>
            <a:pPr marL="0" indent="0">
              <a:buNone/>
            </a:pPr>
            <a:r>
              <a:rPr lang="en-GB" sz="2200" dirty="0">
                <a:solidFill>
                  <a:srgbClr val="1F497D"/>
                </a:solidFill>
              </a:rPr>
              <a:t>2. Management system for </a:t>
            </a:r>
            <a:r>
              <a:rPr lang="en-GB" sz="2200" dirty="0" smtClean="0">
                <a:solidFill>
                  <a:srgbClr val="1F497D"/>
                </a:solidFill>
              </a:rPr>
              <a:t>extensive bioclimatic (and </a:t>
            </a:r>
            <a:r>
              <a:rPr lang="en-GB" sz="2200" dirty="0" err="1" smtClean="0">
                <a:solidFill>
                  <a:srgbClr val="1F497D"/>
                </a:solidFill>
              </a:rPr>
              <a:t>phyloclimatic</a:t>
            </a:r>
            <a:r>
              <a:rPr lang="en-GB" sz="2200" dirty="0" smtClean="0">
                <a:solidFill>
                  <a:srgbClr val="1F497D"/>
                </a:solidFill>
              </a:rPr>
              <a:t>) </a:t>
            </a:r>
            <a:r>
              <a:rPr lang="en-GB" sz="2200" dirty="0">
                <a:solidFill>
                  <a:srgbClr val="1F497D"/>
                </a:solidFill>
              </a:rPr>
              <a:t>modelling cycles for a series of pathogens and associated vector mosquitos</a:t>
            </a:r>
          </a:p>
          <a:p>
            <a:pPr marL="0" indent="0">
              <a:buNone/>
            </a:pPr>
            <a:endParaRPr lang="en-GB" sz="1600" dirty="0">
              <a:solidFill>
                <a:srgbClr val="1F497D"/>
              </a:solidFill>
            </a:endParaRPr>
          </a:p>
          <a:p>
            <a:pPr marL="0" indent="0">
              <a:buNone/>
            </a:pPr>
            <a:r>
              <a:rPr lang="en-GB" sz="2200" dirty="0">
                <a:solidFill>
                  <a:srgbClr val="1F497D"/>
                </a:solidFill>
              </a:rPr>
              <a:t>3. </a:t>
            </a:r>
            <a:r>
              <a:rPr lang="en-GB" sz="2200" dirty="0" smtClean="0">
                <a:solidFill>
                  <a:srgbClr val="1F497D"/>
                </a:solidFill>
              </a:rPr>
              <a:t>Implicit support for High </a:t>
            </a:r>
            <a:r>
              <a:rPr lang="en-GB" sz="2200" dirty="0">
                <a:solidFill>
                  <a:srgbClr val="1F497D"/>
                </a:solidFill>
              </a:rPr>
              <a:t>Performance Computing </a:t>
            </a:r>
            <a:r>
              <a:rPr lang="en-GB" sz="2200" dirty="0" smtClean="0">
                <a:solidFill>
                  <a:srgbClr val="1F497D"/>
                </a:solidFill>
              </a:rPr>
              <a:t>Infrastructure</a:t>
            </a:r>
            <a:endParaRPr lang="sv-SE" sz="2200" dirty="0">
              <a:solidFill>
                <a:srgbClr val="1F497D"/>
              </a:solidFill>
            </a:endParaRPr>
          </a:p>
        </p:txBody>
      </p:sp>
      <p:pic>
        <p:nvPicPr>
          <p:cNvPr id="4" name="image00.jpg"/>
          <p:cNvPicPr>
            <a:picLocks noChangeAspect="1"/>
          </p:cNvPicPr>
          <p:nvPr/>
        </p:nvPicPr>
        <p:blipFill>
          <a:blip r:embed="rId2"/>
          <a:stretch>
            <a:fillRect/>
          </a:stretch>
        </p:blipFill>
        <p:spPr>
          <a:xfrm>
            <a:off x="8160735" y="146243"/>
            <a:ext cx="760668" cy="996758"/>
          </a:xfrm>
          <a:prstGeom prst="rect">
            <a:avLst/>
          </a:prstGeom>
        </p:spPr>
      </p:pic>
      <p:pic>
        <p:nvPicPr>
          <p:cNvPr id="5" name="Bildobjekt 1" descr="svenska_lifewatc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4300" y="378299"/>
            <a:ext cx="2716579" cy="595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6" name="Grupp 5"/>
          <p:cNvGrpSpPr/>
          <p:nvPr/>
        </p:nvGrpSpPr>
        <p:grpSpPr>
          <a:xfrm>
            <a:off x="5339134" y="1622528"/>
            <a:ext cx="3804866" cy="3276600"/>
            <a:chOff x="4479389" y="584200"/>
            <a:chExt cx="3928011" cy="3368178"/>
          </a:xfrm>
        </p:grpSpPr>
        <p:pic>
          <p:nvPicPr>
            <p:cNvPr id="7" name="Bildobjekt 6" descr="Screen Shot 2015-11-14 at 23.43.15.png"/>
            <p:cNvPicPr>
              <a:picLocks noChangeAspect="1"/>
            </p:cNvPicPr>
            <p:nvPr/>
          </p:nvPicPr>
          <p:blipFill rotWithShape="1">
            <a:blip r:embed="rId4">
              <a:extLst>
                <a:ext uri="{28A0092B-C50C-407E-A947-70E740481C1C}">
                  <a14:useLocalDpi xmlns:a14="http://schemas.microsoft.com/office/drawing/2010/main" val="0"/>
                </a:ext>
              </a:extLst>
            </a:blip>
            <a:srcRect l="14166" t="11556" r="26389" b="6889"/>
            <a:stretch/>
          </p:blipFill>
          <p:spPr>
            <a:xfrm>
              <a:off x="4479389" y="584200"/>
              <a:ext cx="3928011" cy="3368178"/>
            </a:xfrm>
            <a:prstGeom prst="rect">
              <a:avLst/>
            </a:prstGeom>
            <a:ln>
              <a:solidFill>
                <a:srgbClr val="A6A6A6"/>
              </a:solidFill>
            </a:ln>
          </p:spPr>
        </p:pic>
        <p:pic>
          <p:nvPicPr>
            <p:cNvPr id="8" name="Bildobjekt 7" descr="map1.pdf"/>
            <p:cNvPicPr>
              <a:picLocks/>
            </p:cNvPicPr>
            <p:nvPr/>
          </p:nvPicPr>
          <p:blipFill rotWithShape="1">
            <a:blip r:embed="rId5">
              <a:extLst>
                <a:ext uri="{28A0092B-C50C-407E-A947-70E740481C1C}">
                  <a14:useLocalDpi xmlns:a14="http://schemas.microsoft.com/office/drawing/2010/main" val="0"/>
                </a:ext>
              </a:extLst>
            </a:blip>
            <a:srcRect l="9167" t="3931" r="24167" b="17254"/>
            <a:stretch/>
          </p:blipFill>
          <p:spPr>
            <a:xfrm>
              <a:off x="4542889" y="2017087"/>
              <a:ext cx="1751254" cy="1792913"/>
            </a:xfrm>
            <a:prstGeom prst="rect">
              <a:avLst/>
            </a:prstGeom>
            <a:ln>
              <a:solidFill>
                <a:srgbClr val="A6A6A6"/>
              </a:solidFill>
            </a:ln>
          </p:spPr>
        </p:pic>
      </p:grpSp>
      <p:sp>
        <p:nvSpPr>
          <p:cNvPr id="9" name="textruta 8"/>
          <p:cNvSpPr txBox="1"/>
          <p:nvPr/>
        </p:nvSpPr>
        <p:spPr>
          <a:xfrm>
            <a:off x="5714593" y="4899128"/>
            <a:ext cx="3429407" cy="369332"/>
          </a:xfrm>
          <a:prstGeom prst="rect">
            <a:avLst/>
          </a:prstGeom>
          <a:noFill/>
        </p:spPr>
        <p:txBody>
          <a:bodyPr wrap="none" rtlCol="0">
            <a:spAutoFit/>
          </a:bodyPr>
          <a:lstStyle/>
          <a:p>
            <a:pPr algn="r"/>
            <a:r>
              <a:rPr lang="en-AU" i="1" dirty="0" smtClean="0">
                <a:solidFill>
                  <a:srgbClr val="1F497D"/>
                </a:solidFill>
              </a:rPr>
              <a:t>Swedish </a:t>
            </a:r>
            <a:r>
              <a:rPr lang="en-AU" i="1" dirty="0" err="1" smtClean="0">
                <a:solidFill>
                  <a:srgbClr val="1F497D"/>
                </a:solidFill>
              </a:rPr>
              <a:t>LifeWatch</a:t>
            </a:r>
            <a:r>
              <a:rPr lang="en-AU" i="1" dirty="0" smtClean="0">
                <a:solidFill>
                  <a:srgbClr val="1F497D"/>
                </a:solidFill>
              </a:rPr>
              <a:t> Analysis portal </a:t>
            </a:r>
            <a:endParaRPr lang="en-AU" i="1" dirty="0">
              <a:solidFill>
                <a:srgbClr val="1F497D"/>
              </a:solidFill>
            </a:endParaRPr>
          </a:p>
        </p:txBody>
      </p:sp>
    </p:spTree>
    <p:extLst>
      <p:ext uri="{BB962C8B-B14F-4D97-AF65-F5344CB8AC3E}">
        <p14:creationId xmlns:p14="http://schemas.microsoft.com/office/powerpoint/2010/main" val="13573404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341984" y="238130"/>
            <a:ext cx="3738016" cy="993769"/>
          </a:xfrm>
        </p:spPr>
        <p:txBody>
          <a:bodyPr>
            <a:normAutofit/>
          </a:bodyPr>
          <a:lstStyle/>
          <a:p>
            <a:pPr algn="l"/>
            <a:r>
              <a:rPr lang="sv-SE" sz="2400" dirty="0" smtClean="0">
                <a:solidFill>
                  <a:srgbClr val="1F497D"/>
                </a:solidFill>
              </a:rPr>
              <a:t>Data &amp; </a:t>
            </a:r>
            <a:r>
              <a:rPr lang="sv-SE" sz="2400" dirty="0" err="1" smtClean="0">
                <a:solidFill>
                  <a:srgbClr val="1F497D"/>
                </a:solidFill>
              </a:rPr>
              <a:t>analysis</a:t>
            </a:r>
            <a:r>
              <a:rPr lang="sv-SE" sz="2400" dirty="0" smtClean="0">
                <a:solidFill>
                  <a:srgbClr val="1F497D"/>
                </a:solidFill>
              </a:rPr>
              <a:t> services </a:t>
            </a:r>
            <a:r>
              <a:rPr lang="sv-SE" sz="2400" dirty="0" err="1" smtClean="0">
                <a:solidFill>
                  <a:srgbClr val="1F497D"/>
                </a:solidFill>
              </a:rPr>
              <a:t>provided</a:t>
            </a:r>
            <a:r>
              <a:rPr lang="sv-SE" sz="2400" dirty="0" smtClean="0">
                <a:solidFill>
                  <a:srgbClr val="1F497D"/>
                </a:solidFill>
              </a:rPr>
              <a:t> by </a:t>
            </a:r>
            <a:r>
              <a:rPr lang="sv-SE" sz="2400" dirty="0" err="1" smtClean="0">
                <a:solidFill>
                  <a:srgbClr val="1F497D"/>
                </a:solidFill>
              </a:rPr>
              <a:t>BioVeL</a:t>
            </a:r>
            <a:endParaRPr lang="sv-SE" sz="2400" dirty="0">
              <a:solidFill>
                <a:srgbClr val="1F497D"/>
              </a:solidFill>
            </a:endParaRPr>
          </a:p>
        </p:txBody>
      </p:sp>
      <p:sp>
        <p:nvSpPr>
          <p:cNvPr id="3" name="Platshållare för innehåll 2"/>
          <p:cNvSpPr>
            <a:spLocks noGrp="1"/>
          </p:cNvSpPr>
          <p:nvPr>
            <p:ph idx="1"/>
          </p:nvPr>
        </p:nvSpPr>
        <p:spPr>
          <a:xfrm>
            <a:off x="165100" y="1409700"/>
            <a:ext cx="5080000" cy="4525963"/>
          </a:xfrm>
        </p:spPr>
        <p:txBody>
          <a:bodyPr/>
          <a:lstStyle/>
          <a:p>
            <a:pPr marL="0" indent="0">
              <a:buNone/>
            </a:pPr>
            <a:r>
              <a:rPr lang="en-GB" sz="2000" dirty="0" smtClean="0"/>
              <a:t>Habitat </a:t>
            </a:r>
            <a:r>
              <a:rPr lang="en-GB" sz="2000" dirty="0"/>
              <a:t>access layers for 44 </a:t>
            </a:r>
            <a:r>
              <a:rPr lang="en-GB" sz="2000" dirty="0" smtClean="0"/>
              <a:t>land types </a:t>
            </a:r>
            <a:r>
              <a:rPr lang="en-GB" sz="2000" dirty="0">
                <a:hlinkClick r:id="rId2"/>
              </a:rPr>
              <a:t>https://www.biodiversitycatalogue.org/services/37</a:t>
            </a:r>
            <a:endParaRPr lang="en-GB" sz="2000" dirty="0"/>
          </a:p>
          <a:p>
            <a:pPr marL="0" indent="0">
              <a:buNone/>
            </a:pPr>
            <a:endParaRPr lang="en-GB" sz="2000" dirty="0"/>
          </a:p>
          <a:p>
            <a:pPr marL="0" indent="0">
              <a:buNone/>
            </a:pPr>
            <a:r>
              <a:rPr lang="en-GB" sz="2000" dirty="0"/>
              <a:t>Ecological Niche Modelling </a:t>
            </a:r>
            <a:r>
              <a:rPr lang="en-GB" sz="2000" dirty="0" smtClean="0"/>
              <a:t>services deployed at EGI (INFN) </a:t>
            </a:r>
            <a:r>
              <a:rPr lang="en-GB" sz="2000" u="sng" dirty="0">
                <a:hlinkClick r:id="rId3"/>
              </a:rPr>
              <a:t>http://purl.ox.ac.uk/workflow/myexp-</a:t>
            </a:r>
            <a:r>
              <a:rPr lang="en-GB" sz="2000" u="sng" dirty="0" smtClean="0">
                <a:hlinkClick r:id="rId3"/>
              </a:rPr>
              <a:t>3355.20</a:t>
            </a:r>
            <a:endParaRPr lang="en-GB" sz="2000" u="sng" dirty="0" smtClean="0"/>
          </a:p>
          <a:p>
            <a:pPr marL="0" indent="0">
              <a:buNone/>
            </a:pPr>
            <a:endParaRPr lang="en-GB" sz="2000" u="sng" dirty="0"/>
          </a:p>
          <a:p>
            <a:pPr marL="0" indent="0">
              <a:buNone/>
            </a:pPr>
            <a:r>
              <a:rPr lang="en-GB" sz="2000" dirty="0" smtClean="0"/>
              <a:t>For overview over all data/analysis services see </a:t>
            </a:r>
            <a:r>
              <a:rPr lang="en-GB" sz="2000" dirty="0" err="1" smtClean="0"/>
              <a:t>BioVeL</a:t>
            </a:r>
            <a:r>
              <a:rPr lang="en-GB" sz="2000" dirty="0" smtClean="0"/>
              <a:t> directory at </a:t>
            </a:r>
            <a:r>
              <a:rPr lang="en-GB" sz="2000" dirty="0" smtClean="0">
                <a:hlinkClick r:id="rId4"/>
              </a:rPr>
              <a:t>www.biovel.eu</a:t>
            </a:r>
            <a:endParaRPr lang="en-GB" sz="2000" dirty="0" smtClean="0"/>
          </a:p>
          <a:p>
            <a:pPr marL="0" indent="0">
              <a:buNone/>
            </a:pPr>
            <a:endParaRPr lang="en-GB" sz="2000" dirty="0"/>
          </a:p>
        </p:txBody>
      </p:sp>
      <p:pic>
        <p:nvPicPr>
          <p:cNvPr id="4" name="image00.jpg"/>
          <p:cNvPicPr>
            <a:picLocks noChangeAspect="1"/>
          </p:cNvPicPr>
          <p:nvPr/>
        </p:nvPicPr>
        <p:blipFill>
          <a:blip r:embed="rId5"/>
          <a:stretch>
            <a:fillRect/>
          </a:stretch>
        </p:blipFill>
        <p:spPr>
          <a:xfrm>
            <a:off x="8160735" y="146243"/>
            <a:ext cx="760668" cy="996758"/>
          </a:xfrm>
          <a:prstGeom prst="rect">
            <a:avLst/>
          </a:prstGeom>
        </p:spPr>
      </p:pic>
      <p:pic>
        <p:nvPicPr>
          <p:cNvPr id="5" name="Bildobjekt 1" descr="svenska_lifewatch.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94300" y="378299"/>
            <a:ext cx="2716579" cy="595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Bildobjekt 5" descr="Screen Shot 2015-11-15 at 00.53.51.png"/>
          <p:cNvPicPr>
            <a:picLocks noChangeAspect="1"/>
          </p:cNvPicPr>
          <p:nvPr/>
        </p:nvPicPr>
        <p:blipFill rotWithShape="1">
          <a:blip r:embed="rId7">
            <a:extLst>
              <a:ext uri="{28A0092B-C50C-407E-A947-70E740481C1C}">
                <a14:useLocalDpi xmlns:a14="http://schemas.microsoft.com/office/drawing/2010/main" val="0"/>
              </a:ext>
            </a:extLst>
          </a:blip>
          <a:srcRect r="23495"/>
          <a:stretch/>
        </p:blipFill>
        <p:spPr>
          <a:xfrm>
            <a:off x="5194300" y="1316046"/>
            <a:ext cx="3949700" cy="3467509"/>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grpSp>
        <p:nvGrpSpPr>
          <p:cNvPr id="16" name="Grupp 15"/>
          <p:cNvGrpSpPr/>
          <p:nvPr/>
        </p:nvGrpSpPr>
        <p:grpSpPr>
          <a:xfrm>
            <a:off x="6141365" y="3656323"/>
            <a:ext cx="3002635" cy="3163330"/>
            <a:chOff x="4312565" y="1242550"/>
            <a:chExt cx="5186823" cy="5464080"/>
          </a:xfrm>
        </p:grpSpPr>
        <p:grpSp>
          <p:nvGrpSpPr>
            <p:cNvPr id="7" name="Grupp 6"/>
            <p:cNvGrpSpPr/>
            <p:nvPr/>
          </p:nvGrpSpPr>
          <p:grpSpPr>
            <a:xfrm>
              <a:off x="4312565" y="1242550"/>
              <a:ext cx="5186823" cy="5464080"/>
              <a:chOff x="-1" y="444501"/>
              <a:chExt cx="5186823" cy="5464080"/>
            </a:xfrm>
            <a:effectLst>
              <a:outerShdw blurRad="50800" dist="38100" dir="2700000" algn="tl" rotWithShape="0">
                <a:prstClr val="black">
                  <a:alpha val="40000"/>
                </a:prstClr>
              </a:outerShdw>
            </a:effectLst>
          </p:grpSpPr>
          <p:pic>
            <p:nvPicPr>
              <p:cNvPr id="8" name="Bildobjekt 7"/>
              <p:cNvPicPr>
                <a:picLocks noChangeAspect="1"/>
              </p:cNvPicPr>
              <p:nvPr/>
            </p:nvPicPr>
            <p:blipFill>
              <a:blip r:embed="rId8"/>
              <a:stretch>
                <a:fillRect/>
              </a:stretch>
            </p:blipFill>
            <p:spPr>
              <a:xfrm>
                <a:off x="-1" y="2603498"/>
                <a:ext cx="5184000" cy="3305083"/>
              </a:xfrm>
              <a:prstGeom prst="rect">
                <a:avLst/>
              </a:prstGeom>
              <a:ln>
                <a:solidFill>
                  <a:schemeClr val="bg1">
                    <a:lumMod val="85000"/>
                  </a:schemeClr>
                </a:solidFill>
              </a:ln>
            </p:spPr>
          </p:pic>
          <p:pic>
            <p:nvPicPr>
              <p:cNvPr id="9" name="Bildobjekt 8"/>
              <p:cNvPicPr>
                <a:picLocks noChangeAspect="1"/>
              </p:cNvPicPr>
              <p:nvPr/>
            </p:nvPicPr>
            <p:blipFill>
              <a:blip r:embed="rId9"/>
              <a:stretch>
                <a:fillRect/>
              </a:stretch>
            </p:blipFill>
            <p:spPr>
              <a:xfrm>
                <a:off x="0" y="444501"/>
                <a:ext cx="5186822" cy="3378200"/>
              </a:xfrm>
              <a:prstGeom prst="rect">
                <a:avLst/>
              </a:prstGeom>
              <a:ln>
                <a:solidFill>
                  <a:schemeClr val="bg1">
                    <a:lumMod val="85000"/>
                  </a:schemeClr>
                </a:solidFill>
              </a:ln>
            </p:spPr>
          </p:pic>
        </p:grpSp>
        <p:pic>
          <p:nvPicPr>
            <p:cNvPr id="13"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62498" y="4544551"/>
              <a:ext cx="3486151" cy="1924003"/>
            </a:xfrm>
            <a:prstGeom prst="rect">
              <a:avLst/>
            </a:prstGeom>
          </p:spPr>
        </p:pic>
      </p:grpSp>
      <p:sp>
        <p:nvSpPr>
          <p:cNvPr id="14" name="Rektangel 13"/>
          <p:cNvSpPr/>
          <p:nvPr/>
        </p:nvSpPr>
        <p:spPr>
          <a:xfrm>
            <a:off x="3877519" y="5926108"/>
            <a:ext cx="2240893" cy="400110"/>
          </a:xfrm>
          <a:prstGeom prst="rect">
            <a:avLst/>
          </a:prstGeom>
        </p:spPr>
        <p:txBody>
          <a:bodyPr wrap="none">
            <a:spAutoFit/>
          </a:bodyPr>
          <a:lstStyle/>
          <a:p>
            <a:r>
              <a:rPr lang="en-GB" sz="2000" i="1" dirty="0">
                <a:solidFill>
                  <a:srgbClr val="1F497D"/>
                </a:solidFill>
              </a:rPr>
              <a:t>Land use data data </a:t>
            </a:r>
            <a:endParaRPr lang="sv-SE" sz="2000" i="1" dirty="0">
              <a:solidFill>
                <a:srgbClr val="1F497D"/>
              </a:solidFill>
            </a:endParaRPr>
          </a:p>
        </p:txBody>
      </p:sp>
      <p:sp>
        <p:nvSpPr>
          <p:cNvPr id="15" name="Rektangel 14"/>
          <p:cNvSpPr/>
          <p:nvPr/>
        </p:nvSpPr>
        <p:spPr>
          <a:xfrm>
            <a:off x="1904119" y="5457070"/>
            <a:ext cx="3646275" cy="400110"/>
          </a:xfrm>
          <a:prstGeom prst="rect">
            <a:avLst/>
          </a:prstGeom>
        </p:spPr>
        <p:txBody>
          <a:bodyPr wrap="none">
            <a:spAutoFit/>
          </a:bodyPr>
          <a:lstStyle/>
          <a:p>
            <a:r>
              <a:rPr lang="en-GB" sz="2000" i="1" dirty="0">
                <a:solidFill>
                  <a:srgbClr val="1F497D"/>
                </a:solidFill>
              </a:rPr>
              <a:t>Climatic and environmental data</a:t>
            </a:r>
          </a:p>
        </p:txBody>
      </p:sp>
      <p:cxnSp>
        <p:nvCxnSpPr>
          <p:cNvPr id="10" name="Rak pil 9"/>
          <p:cNvCxnSpPr/>
          <p:nvPr/>
        </p:nvCxnSpPr>
        <p:spPr>
          <a:xfrm flipV="1">
            <a:off x="5595121" y="4669255"/>
            <a:ext cx="873258" cy="98786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Rak pil 10"/>
          <p:cNvCxnSpPr/>
          <p:nvPr/>
        </p:nvCxnSpPr>
        <p:spPr>
          <a:xfrm flipV="1">
            <a:off x="5595121" y="4906235"/>
            <a:ext cx="873258" cy="75089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Rak pil 11"/>
          <p:cNvCxnSpPr/>
          <p:nvPr/>
        </p:nvCxnSpPr>
        <p:spPr>
          <a:xfrm>
            <a:off x="5965201" y="6049963"/>
            <a:ext cx="873258" cy="1524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13184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0" y="6032500"/>
            <a:ext cx="9144000" cy="8255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 name="Rubrik 1"/>
          <p:cNvSpPr>
            <a:spLocks noGrp="1"/>
          </p:cNvSpPr>
          <p:nvPr>
            <p:ph type="title"/>
          </p:nvPr>
        </p:nvSpPr>
        <p:spPr>
          <a:xfrm>
            <a:off x="1341984" y="238130"/>
            <a:ext cx="3738016" cy="993769"/>
          </a:xfrm>
        </p:spPr>
        <p:txBody>
          <a:bodyPr>
            <a:normAutofit/>
          </a:bodyPr>
          <a:lstStyle/>
          <a:p>
            <a:pPr algn="l"/>
            <a:r>
              <a:rPr lang="sv-SE" sz="2400" dirty="0" smtClean="0">
                <a:solidFill>
                  <a:srgbClr val="1F497D"/>
                </a:solidFill>
              </a:rPr>
              <a:t>Data &amp; </a:t>
            </a:r>
            <a:r>
              <a:rPr lang="sv-SE" sz="2400" dirty="0" err="1" smtClean="0">
                <a:solidFill>
                  <a:srgbClr val="1F497D"/>
                </a:solidFill>
              </a:rPr>
              <a:t>analysis</a:t>
            </a:r>
            <a:r>
              <a:rPr lang="sv-SE" sz="2400" dirty="0" smtClean="0">
                <a:solidFill>
                  <a:srgbClr val="1F497D"/>
                </a:solidFill>
              </a:rPr>
              <a:t> services </a:t>
            </a:r>
            <a:r>
              <a:rPr lang="sv-SE" sz="2400" dirty="0" err="1" smtClean="0">
                <a:solidFill>
                  <a:srgbClr val="1F497D"/>
                </a:solidFill>
              </a:rPr>
              <a:t>provided</a:t>
            </a:r>
            <a:r>
              <a:rPr lang="sv-SE" sz="2400" dirty="0" smtClean="0">
                <a:solidFill>
                  <a:srgbClr val="1F497D"/>
                </a:solidFill>
              </a:rPr>
              <a:t> by </a:t>
            </a:r>
            <a:r>
              <a:rPr lang="sv-SE" sz="2400" dirty="0" err="1" smtClean="0">
                <a:solidFill>
                  <a:srgbClr val="1F497D"/>
                </a:solidFill>
              </a:rPr>
              <a:t>BioVeL</a:t>
            </a:r>
            <a:endParaRPr lang="sv-SE" sz="2400" dirty="0">
              <a:solidFill>
                <a:srgbClr val="1F497D"/>
              </a:solidFill>
            </a:endParaRPr>
          </a:p>
        </p:txBody>
      </p:sp>
      <p:pic>
        <p:nvPicPr>
          <p:cNvPr id="5" name="Bildobjekt 4"/>
          <p:cNvPicPr>
            <a:picLocks noChangeAspect="1"/>
          </p:cNvPicPr>
          <p:nvPr/>
        </p:nvPicPr>
        <p:blipFill>
          <a:blip r:embed="rId2"/>
          <a:stretch>
            <a:fillRect/>
          </a:stretch>
        </p:blipFill>
        <p:spPr>
          <a:xfrm>
            <a:off x="718487" y="2324100"/>
            <a:ext cx="7493096" cy="4533900"/>
          </a:xfrm>
          <a:prstGeom prst="rect">
            <a:avLst/>
          </a:prstGeom>
          <a:ln>
            <a:solidFill>
              <a:schemeClr val="bg1">
                <a:lumMod val="65000"/>
              </a:schemeClr>
            </a:solidFill>
          </a:ln>
        </p:spPr>
      </p:pic>
      <p:sp>
        <p:nvSpPr>
          <p:cNvPr id="6" name="textruta 5"/>
          <p:cNvSpPr txBox="1"/>
          <p:nvPr/>
        </p:nvSpPr>
        <p:spPr>
          <a:xfrm>
            <a:off x="3336925" y="4759385"/>
            <a:ext cx="3714750" cy="1077218"/>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txBody>
          <a:bodyPr wrap="square" rtlCol="0">
            <a:spAutoFit/>
          </a:bodyPr>
          <a:lstStyle>
            <a:defPPr>
              <a:defRPr lang="sv-SE"/>
            </a:defPPr>
            <a:lvl1pPr algn="ctr">
              <a:defRPr sz="1600"/>
            </a:lvl1pPr>
          </a:lstStyle>
          <a:p>
            <a:r>
              <a:rPr lang="en-GB" dirty="0" smtClean="0"/>
              <a:t>Once the parameters are fixed, the analytical cycles can be executed for a large number of species using the ’Data sweep’ function.</a:t>
            </a:r>
            <a:endParaRPr lang="en-GB" dirty="0"/>
          </a:p>
        </p:txBody>
      </p:sp>
      <p:cxnSp>
        <p:nvCxnSpPr>
          <p:cNvPr id="7" name="Rak pil 6"/>
          <p:cNvCxnSpPr/>
          <p:nvPr/>
        </p:nvCxnSpPr>
        <p:spPr>
          <a:xfrm flipH="1" flipV="1">
            <a:off x="4359143" y="3984686"/>
            <a:ext cx="835157" cy="76199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8" name="image00.jpg"/>
          <p:cNvPicPr>
            <a:picLocks noChangeAspect="1"/>
          </p:cNvPicPr>
          <p:nvPr/>
        </p:nvPicPr>
        <p:blipFill>
          <a:blip r:embed="rId3"/>
          <a:stretch>
            <a:fillRect/>
          </a:stretch>
        </p:blipFill>
        <p:spPr>
          <a:xfrm>
            <a:off x="8160735" y="146243"/>
            <a:ext cx="760668" cy="996758"/>
          </a:xfrm>
          <a:prstGeom prst="rect">
            <a:avLst/>
          </a:prstGeom>
        </p:spPr>
      </p:pic>
      <p:pic>
        <p:nvPicPr>
          <p:cNvPr id="9" name="Bildobjekt 1" descr="svenska_lifewatc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4300" y="378299"/>
            <a:ext cx="2716579" cy="595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Platshållare för innehåll 2"/>
          <p:cNvSpPr>
            <a:spLocks noGrp="1"/>
          </p:cNvSpPr>
          <p:nvPr>
            <p:ph idx="1"/>
          </p:nvPr>
        </p:nvSpPr>
        <p:spPr>
          <a:xfrm>
            <a:off x="126999" y="1447800"/>
            <a:ext cx="8794403" cy="4525963"/>
          </a:xfrm>
        </p:spPr>
        <p:txBody>
          <a:bodyPr/>
          <a:lstStyle/>
          <a:p>
            <a:r>
              <a:rPr lang="en-GB" sz="2000" dirty="0" smtClean="0">
                <a:solidFill>
                  <a:srgbClr val="1F497D"/>
                </a:solidFill>
              </a:rPr>
              <a:t>Interactive, batch and asynchronous executions used to repeatedly call the EGI services through the </a:t>
            </a:r>
            <a:r>
              <a:rPr lang="en-GB" sz="2000" dirty="0" err="1" smtClean="0">
                <a:solidFill>
                  <a:srgbClr val="1F497D"/>
                </a:solidFill>
              </a:rPr>
              <a:t>BioVeL</a:t>
            </a:r>
            <a:r>
              <a:rPr lang="en-GB" sz="2000" dirty="0" smtClean="0">
                <a:solidFill>
                  <a:srgbClr val="1F497D"/>
                </a:solidFill>
              </a:rPr>
              <a:t> </a:t>
            </a:r>
            <a:r>
              <a:rPr lang="en-GB" sz="2000" dirty="0">
                <a:solidFill>
                  <a:srgbClr val="1F497D"/>
                </a:solidFill>
              </a:rPr>
              <a:t>portal (</a:t>
            </a:r>
            <a:r>
              <a:rPr lang="en-GB" sz="2000" dirty="0">
                <a:solidFill>
                  <a:srgbClr val="1F497D"/>
                </a:solidFill>
                <a:hlinkClick r:id="rId5"/>
              </a:rPr>
              <a:t>http://portal.biovel.eu</a:t>
            </a:r>
            <a:r>
              <a:rPr lang="en-GB" sz="2000" dirty="0" smtClean="0">
                <a:solidFill>
                  <a:srgbClr val="1F497D"/>
                </a:solidFill>
              </a:rPr>
              <a:t>)</a:t>
            </a:r>
            <a:endParaRPr lang="en-GB" sz="2000" dirty="0">
              <a:solidFill>
                <a:srgbClr val="1F497D"/>
              </a:solidFill>
            </a:endParaRPr>
          </a:p>
        </p:txBody>
      </p:sp>
    </p:spTree>
    <p:extLst>
      <p:ext uri="{BB962C8B-B14F-4D97-AF65-F5344CB8AC3E}">
        <p14:creationId xmlns:p14="http://schemas.microsoft.com/office/powerpoint/2010/main" val="292254826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0" y="6032500"/>
            <a:ext cx="9144000" cy="8255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 name="Rubrik 1"/>
          <p:cNvSpPr>
            <a:spLocks noGrp="1"/>
          </p:cNvSpPr>
          <p:nvPr>
            <p:ph type="title"/>
          </p:nvPr>
        </p:nvSpPr>
        <p:spPr>
          <a:xfrm>
            <a:off x="1341984" y="238130"/>
            <a:ext cx="3738016" cy="993769"/>
          </a:xfrm>
        </p:spPr>
        <p:txBody>
          <a:bodyPr>
            <a:normAutofit/>
          </a:bodyPr>
          <a:lstStyle/>
          <a:p>
            <a:pPr algn="l"/>
            <a:r>
              <a:rPr lang="sv-SE" sz="2400" dirty="0" smtClean="0">
                <a:solidFill>
                  <a:srgbClr val="1F497D"/>
                </a:solidFill>
              </a:rPr>
              <a:t>Data &amp; </a:t>
            </a:r>
            <a:r>
              <a:rPr lang="sv-SE" sz="2400" dirty="0" err="1" smtClean="0">
                <a:solidFill>
                  <a:srgbClr val="1F497D"/>
                </a:solidFill>
              </a:rPr>
              <a:t>analysis</a:t>
            </a:r>
            <a:r>
              <a:rPr lang="sv-SE" sz="2400" dirty="0" smtClean="0">
                <a:solidFill>
                  <a:srgbClr val="1F497D"/>
                </a:solidFill>
              </a:rPr>
              <a:t> services </a:t>
            </a:r>
            <a:r>
              <a:rPr lang="sv-SE" sz="2400" dirty="0" err="1" smtClean="0">
                <a:solidFill>
                  <a:srgbClr val="1F497D"/>
                </a:solidFill>
              </a:rPr>
              <a:t>provided</a:t>
            </a:r>
            <a:r>
              <a:rPr lang="sv-SE" sz="2400" dirty="0" smtClean="0">
                <a:solidFill>
                  <a:srgbClr val="1F497D"/>
                </a:solidFill>
              </a:rPr>
              <a:t> by </a:t>
            </a:r>
            <a:r>
              <a:rPr lang="sv-SE" sz="2400" dirty="0" err="1" smtClean="0">
                <a:solidFill>
                  <a:srgbClr val="1F497D"/>
                </a:solidFill>
              </a:rPr>
              <a:t>BioVeL</a:t>
            </a:r>
            <a:endParaRPr lang="sv-SE" sz="2400" dirty="0">
              <a:solidFill>
                <a:srgbClr val="1F497D"/>
              </a:solidFill>
            </a:endParaRPr>
          </a:p>
        </p:txBody>
      </p:sp>
      <p:pic>
        <p:nvPicPr>
          <p:cNvPr id="8" name="image00.jpg"/>
          <p:cNvPicPr>
            <a:picLocks noChangeAspect="1"/>
          </p:cNvPicPr>
          <p:nvPr/>
        </p:nvPicPr>
        <p:blipFill>
          <a:blip r:embed="rId2"/>
          <a:stretch>
            <a:fillRect/>
          </a:stretch>
        </p:blipFill>
        <p:spPr>
          <a:xfrm>
            <a:off x="8160735" y="146243"/>
            <a:ext cx="760668" cy="996758"/>
          </a:xfrm>
          <a:prstGeom prst="rect">
            <a:avLst/>
          </a:prstGeom>
        </p:spPr>
      </p:pic>
      <p:pic>
        <p:nvPicPr>
          <p:cNvPr id="9" name="Bildobjekt 1" descr="svenska_lifewatc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4300" y="378299"/>
            <a:ext cx="2716579" cy="595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Bildobjekt 10"/>
          <p:cNvPicPr>
            <a:picLocks noChangeAspect="1"/>
          </p:cNvPicPr>
          <p:nvPr/>
        </p:nvPicPr>
        <p:blipFill rotWithShape="1">
          <a:blip r:embed="rId4"/>
          <a:srcRect b="8747"/>
          <a:stretch/>
        </p:blipFill>
        <p:spPr>
          <a:xfrm>
            <a:off x="0" y="2237974"/>
            <a:ext cx="9144000" cy="4637191"/>
          </a:xfrm>
          <a:prstGeom prst="rect">
            <a:avLst/>
          </a:prstGeom>
          <a:ln>
            <a:solidFill>
              <a:srgbClr val="A6A6A6"/>
            </a:solidFill>
          </a:ln>
        </p:spPr>
      </p:pic>
      <p:sp>
        <p:nvSpPr>
          <p:cNvPr id="13" name="Platshållare för innehåll 2"/>
          <p:cNvSpPr>
            <a:spLocks noGrp="1"/>
          </p:cNvSpPr>
          <p:nvPr>
            <p:ph idx="1"/>
          </p:nvPr>
        </p:nvSpPr>
        <p:spPr>
          <a:xfrm>
            <a:off x="126999" y="1447800"/>
            <a:ext cx="8794403" cy="4525963"/>
          </a:xfrm>
        </p:spPr>
        <p:txBody>
          <a:bodyPr/>
          <a:lstStyle/>
          <a:p>
            <a:r>
              <a:rPr lang="en-GB" sz="2000" dirty="0" smtClean="0">
                <a:solidFill>
                  <a:srgbClr val="1F497D"/>
                </a:solidFill>
              </a:rPr>
              <a:t>Interactive, batch and asynchronous executions used to repeatedly call the EGI services through the </a:t>
            </a:r>
            <a:r>
              <a:rPr lang="en-GB" sz="2000" dirty="0" err="1" smtClean="0">
                <a:solidFill>
                  <a:srgbClr val="1F497D"/>
                </a:solidFill>
              </a:rPr>
              <a:t>BioVeL</a:t>
            </a:r>
            <a:r>
              <a:rPr lang="en-GB" sz="2000" dirty="0" smtClean="0">
                <a:solidFill>
                  <a:srgbClr val="1F497D"/>
                </a:solidFill>
              </a:rPr>
              <a:t> </a:t>
            </a:r>
            <a:r>
              <a:rPr lang="en-GB" sz="2000" dirty="0">
                <a:solidFill>
                  <a:srgbClr val="1F497D"/>
                </a:solidFill>
              </a:rPr>
              <a:t>portal (</a:t>
            </a:r>
            <a:r>
              <a:rPr lang="en-GB" sz="2000" dirty="0">
                <a:solidFill>
                  <a:srgbClr val="1F497D"/>
                </a:solidFill>
                <a:hlinkClick r:id="rId5"/>
              </a:rPr>
              <a:t>http://portal.biovel.eu</a:t>
            </a:r>
            <a:r>
              <a:rPr lang="en-GB" sz="2000" dirty="0" smtClean="0">
                <a:solidFill>
                  <a:srgbClr val="1F497D"/>
                </a:solidFill>
              </a:rPr>
              <a:t>)</a:t>
            </a:r>
            <a:endParaRPr lang="en-GB" sz="2000" dirty="0">
              <a:solidFill>
                <a:srgbClr val="1F497D"/>
              </a:solidFill>
            </a:endParaRPr>
          </a:p>
        </p:txBody>
      </p:sp>
      <p:sp>
        <p:nvSpPr>
          <p:cNvPr id="2" name="Rektangel 1"/>
          <p:cNvSpPr/>
          <p:nvPr/>
        </p:nvSpPr>
        <p:spPr>
          <a:xfrm>
            <a:off x="126999" y="4572000"/>
            <a:ext cx="4597401" cy="342900"/>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12" name="Rak pil 11"/>
          <p:cNvCxnSpPr/>
          <p:nvPr/>
        </p:nvCxnSpPr>
        <p:spPr>
          <a:xfrm flipH="1">
            <a:off x="4738622" y="4572000"/>
            <a:ext cx="835156" cy="17468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textruta 4"/>
          <p:cNvSpPr txBox="1"/>
          <p:nvPr/>
        </p:nvSpPr>
        <p:spPr>
          <a:xfrm>
            <a:off x="5548378" y="4278868"/>
            <a:ext cx="3577497" cy="369332"/>
          </a:xfrm>
          <a:prstGeom prst="rect">
            <a:avLst/>
          </a:prstGeom>
          <a:noFill/>
        </p:spPr>
        <p:txBody>
          <a:bodyPr wrap="none" rtlCol="0">
            <a:spAutoFit/>
          </a:bodyPr>
          <a:lstStyle/>
          <a:p>
            <a:r>
              <a:rPr lang="sv-SE" b="1" dirty="0" smtClean="0">
                <a:solidFill>
                  <a:srgbClr val="FF0000"/>
                </a:solidFill>
              </a:rPr>
              <a:t>Data management &amp; access </a:t>
            </a:r>
            <a:r>
              <a:rPr lang="sv-SE" b="1" dirty="0" err="1" smtClean="0">
                <a:solidFill>
                  <a:srgbClr val="FF0000"/>
                </a:solidFill>
              </a:rPr>
              <a:t>control</a:t>
            </a:r>
            <a:endParaRPr lang="sv-SE" b="1" dirty="0">
              <a:solidFill>
                <a:srgbClr val="FF0000"/>
              </a:solidFill>
            </a:endParaRPr>
          </a:p>
        </p:txBody>
      </p:sp>
    </p:spTree>
    <p:extLst>
      <p:ext uri="{BB962C8B-B14F-4D97-AF65-F5344CB8AC3E}">
        <p14:creationId xmlns:p14="http://schemas.microsoft.com/office/powerpoint/2010/main" val="23217060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0" y="6032500"/>
            <a:ext cx="9144000" cy="8255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 name="Rubrik 1"/>
          <p:cNvSpPr>
            <a:spLocks noGrp="1"/>
          </p:cNvSpPr>
          <p:nvPr>
            <p:ph type="title"/>
          </p:nvPr>
        </p:nvSpPr>
        <p:spPr>
          <a:xfrm>
            <a:off x="1341985" y="238130"/>
            <a:ext cx="2912516" cy="993769"/>
          </a:xfrm>
        </p:spPr>
        <p:txBody>
          <a:bodyPr>
            <a:normAutofit/>
          </a:bodyPr>
          <a:lstStyle/>
          <a:p>
            <a:pPr algn="l"/>
            <a:r>
              <a:rPr lang="en-GB" sz="2400" smtClean="0">
                <a:solidFill>
                  <a:srgbClr val="1F497D"/>
                </a:solidFill>
              </a:rPr>
              <a:t>Analysis enabled by EGI</a:t>
            </a:r>
            <a:endParaRPr lang="en-GB" sz="2400">
              <a:solidFill>
                <a:srgbClr val="1F497D"/>
              </a:solidFill>
            </a:endParaRPr>
          </a:p>
        </p:txBody>
      </p:sp>
      <p:pic>
        <p:nvPicPr>
          <p:cNvPr id="8" name="image00.jpg"/>
          <p:cNvPicPr>
            <a:picLocks noChangeAspect="1"/>
          </p:cNvPicPr>
          <p:nvPr/>
        </p:nvPicPr>
        <p:blipFill>
          <a:blip r:embed="rId2"/>
          <a:stretch>
            <a:fillRect/>
          </a:stretch>
        </p:blipFill>
        <p:spPr>
          <a:xfrm>
            <a:off x="8160735" y="146243"/>
            <a:ext cx="760668" cy="996758"/>
          </a:xfrm>
          <a:prstGeom prst="rect">
            <a:avLst/>
          </a:prstGeom>
        </p:spPr>
      </p:pic>
      <p:pic>
        <p:nvPicPr>
          <p:cNvPr id="9" name="Bildobjekt 1" descr="svenska_lifewatc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4300" y="378299"/>
            <a:ext cx="2716579" cy="595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Platshållare för innehåll 1"/>
          <p:cNvSpPr>
            <a:spLocks noGrp="1"/>
          </p:cNvSpPr>
          <p:nvPr>
            <p:ph idx="1"/>
          </p:nvPr>
        </p:nvSpPr>
        <p:spPr>
          <a:xfrm>
            <a:off x="190500" y="1363166"/>
            <a:ext cx="4254498" cy="5291634"/>
          </a:xfrm>
        </p:spPr>
        <p:txBody>
          <a:bodyPr/>
          <a:lstStyle/>
          <a:p>
            <a:pPr marL="0" indent="0">
              <a:buNone/>
            </a:pPr>
            <a:r>
              <a:rPr lang="en-GB" sz="2400" dirty="0" smtClean="0">
                <a:solidFill>
                  <a:srgbClr val="1F497D"/>
                </a:solidFill>
              </a:rPr>
              <a:t>Added value of EGI services</a:t>
            </a:r>
          </a:p>
          <a:p>
            <a:pPr marL="0" indent="0">
              <a:buNone/>
            </a:pPr>
            <a:endParaRPr lang="en-GB" sz="1400" dirty="0" smtClean="0">
              <a:solidFill>
                <a:srgbClr val="1F497D"/>
              </a:solidFill>
            </a:endParaRPr>
          </a:p>
          <a:p>
            <a:pPr>
              <a:buFont typeface="Arial"/>
              <a:buAutoNum type="arabicPeriod"/>
            </a:pPr>
            <a:r>
              <a:rPr lang="en-GB" sz="2000" dirty="0" smtClean="0">
                <a:solidFill>
                  <a:srgbClr val="1F497D"/>
                </a:solidFill>
              </a:rPr>
              <a:t>HPC access to calibrate and project models for many different species, environmental data sets, algorithms, and climate scenarios</a:t>
            </a:r>
          </a:p>
          <a:p>
            <a:pPr marL="0" indent="0">
              <a:buNone/>
            </a:pPr>
            <a:endParaRPr lang="en-GB" sz="1400" dirty="0" smtClean="0">
              <a:solidFill>
                <a:srgbClr val="1F497D"/>
              </a:solidFill>
            </a:endParaRPr>
          </a:p>
          <a:p>
            <a:pPr>
              <a:buFont typeface="Arial"/>
              <a:buAutoNum type="arabicPeriod"/>
            </a:pPr>
            <a:r>
              <a:rPr lang="en-GB" sz="2000" dirty="0" smtClean="0">
                <a:solidFill>
                  <a:srgbClr val="1F497D"/>
                </a:solidFill>
              </a:rPr>
              <a:t>Repeatable every 6-12 months, in order to </a:t>
            </a:r>
          </a:p>
          <a:p>
            <a:pPr lvl="1" indent="-342900">
              <a:buFontTx/>
              <a:buChar char="-"/>
            </a:pPr>
            <a:r>
              <a:rPr lang="en-GB" sz="2000" dirty="0" smtClean="0">
                <a:solidFill>
                  <a:srgbClr val="1F497D"/>
                </a:solidFill>
              </a:rPr>
              <a:t>Run trend analyses, e.g. as species distributions are changing</a:t>
            </a:r>
          </a:p>
          <a:p>
            <a:pPr lvl="1" indent="-342900">
              <a:buFontTx/>
              <a:buChar char="-"/>
            </a:pPr>
            <a:r>
              <a:rPr lang="en-GB" sz="2000" dirty="0" smtClean="0">
                <a:solidFill>
                  <a:srgbClr val="1F497D"/>
                </a:solidFill>
              </a:rPr>
              <a:t>Add new parameters, e.g. when environmental data improved</a:t>
            </a:r>
          </a:p>
          <a:p>
            <a:endParaRPr lang="en-GB" sz="2000" dirty="0">
              <a:solidFill>
                <a:srgbClr val="1F497D"/>
              </a:solidFill>
            </a:endParaRPr>
          </a:p>
        </p:txBody>
      </p:sp>
      <p:pic>
        <p:nvPicPr>
          <p:cNvPr id="12" name="Bildobjekt 11" descr="2050-2012_cantans.jpeg"/>
          <p:cNvPicPr>
            <a:picLocks noChangeAspect="1"/>
          </p:cNvPicPr>
          <p:nvPr/>
        </p:nvPicPr>
        <p:blipFill rotWithShape="1">
          <a:blip r:embed="rId4">
            <a:extLst>
              <a:ext uri="{28A0092B-C50C-407E-A947-70E740481C1C}">
                <a14:useLocalDpi xmlns:a14="http://schemas.microsoft.com/office/drawing/2010/main" val="0"/>
              </a:ext>
            </a:extLst>
          </a:blip>
          <a:srcRect l="19305" t="5893" r="13750" b="18296"/>
          <a:stretch/>
        </p:blipFill>
        <p:spPr>
          <a:xfrm>
            <a:off x="4521199" y="1401266"/>
            <a:ext cx="4440395" cy="3556000"/>
          </a:xfrm>
          <a:prstGeom prst="rect">
            <a:avLst/>
          </a:prstGeom>
          <a:solidFill>
            <a:schemeClr val="bg1">
              <a:lumMod val="85000"/>
            </a:schemeClr>
          </a:solidFill>
          <a:ln>
            <a:solidFill>
              <a:schemeClr val="bg1">
                <a:lumMod val="75000"/>
              </a:schemeClr>
            </a:solidFill>
          </a:ln>
          <a:effectLst>
            <a:outerShdw blurRad="50800" dist="38100" dir="2700000" algn="tl" rotWithShape="0">
              <a:prstClr val="black">
                <a:alpha val="40000"/>
              </a:prstClr>
            </a:outerShdw>
          </a:effectLst>
        </p:spPr>
      </p:pic>
      <p:sp>
        <p:nvSpPr>
          <p:cNvPr id="13" name="Rubrik 1"/>
          <p:cNvSpPr txBox="1">
            <a:spLocks/>
          </p:cNvSpPr>
          <p:nvPr/>
        </p:nvSpPr>
        <p:spPr>
          <a:xfrm>
            <a:off x="4521198" y="5054600"/>
            <a:ext cx="4440395" cy="1155700"/>
          </a:xfrm>
          <a:prstGeom prst="rect">
            <a:avLst/>
          </a:prstGeom>
        </p:spPr>
        <p:txBody>
          <a:bodyPr vert="horz" lIns="91440" tIns="45720" rIns="91440" bIns="45720" rtlCol="0" anchor="t">
            <a:noAutofit/>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GB" sz="1600" b="0" i="1" dirty="0" smtClean="0">
                <a:solidFill>
                  <a:srgbClr val="1F497D"/>
                </a:solidFill>
              </a:rPr>
              <a:t>Predicted changes (present-2050) in habitat suitability for the disease carrying mosquito </a:t>
            </a:r>
            <a:r>
              <a:rPr lang="en-GB" sz="1600" b="0" i="1" dirty="0" err="1" smtClean="0">
                <a:solidFill>
                  <a:srgbClr val="1F497D"/>
                </a:solidFill>
              </a:rPr>
              <a:t>Aedes</a:t>
            </a:r>
            <a:r>
              <a:rPr lang="en-GB" sz="1600" b="0" i="1" dirty="0" smtClean="0">
                <a:solidFill>
                  <a:srgbClr val="1F497D"/>
                </a:solidFill>
              </a:rPr>
              <a:t> </a:t>
            </a:r>
            <a:r>
              <a:rPr lang="en-GB" sz="1600" b="0" i="1" dirty="0" err="1" smtClean="0">
                <a:solidFill>
                  <a:srgbClr val="1F497D"/>
                </a:solidFill>
              </a:rPr>
              <a:t>cantans</a:t>
            </a:r>
            <a:r>
              <a:rPr lang="en-GB" sz="1600" b="0" i="1" dirty="0" smtClean="0">
                <a:solidFill>
                  <a:srgbClr val="1F497D"/>
                </a:solidFill>
              </a:rPr>
              <a:t> as calculated with the ENM service @ EGI</a:t>
            </a:r>
            <a:endParaRPr lang="en-GB" sz="1600" b="0" i="1" dirty="0">
              <a:solidFill>
                <a:srgbClr val="1F497D"/>
              </a:solidFill>
            </a:endParaRPr>
          </a:p>
        </p:txBody>
      </p:sp>
      <p:pic>
        <p:nvPicPr>
          <p:cNvPr id="14" name="Bildobjekt 23"/>
          <p:cNvPicPr>
            <a:picLocks/>
          </p:cNvPicPr>
          <p:nvPr/>
        </p:nvPicPr>
        <p:blipFill rotWithShape="1">
          <a:blip r:embed="rId5"/>
          <a:srcRect l="1" t="60897" r="-2"/>
          <a:stretch/>
        </p:blipFill>
        <p:spPr>
          <a:xfrm rot="10800000">
            <a:off x="4644521" y="1437698"/>
            <a:ext cx="77296" cy="675801"/>
          </a:xfrm>
          <a:prstGeom prst="rect">
            <a:avLst/>
          </a:prstGeom>
          <a:ln>
            <a:solidFill>
              <a:srgbClr val="7F7F7F"/>
            </a:solidFill>
          </a:ln>
        </p:spPr>
      </p:pic>
      <p:sp>
        <p:nvSpPr>
          <p:cNvPr id="15" name="textruta 28"/>
          <p:cNvSpPr txBox="1"/>
          <p:nvPr/>
        </p:nvSpPr>
        <p:spPr>
          <a:xfrm>
            <a:off x="4746723" y="1344433"/>
            <a:ext cx="418654" cy="276999"/>
          </a:xfrm>
          <a:prstGeom prst="rect">
            <a:avLst/>
          </a:prstGeom>
          <a:noFill/>
        </p:spPr>
        <p:txBody>
          <a:bodyPr wrap="none" rtlCol="0">
            <a:spAutoFit/>
          </a:bodyPr>
          <a:lstStyle/>
          <a:p>
            <a:r>
              <a:rPr lang="sv-SE" sz="1200" dirty="0" smtClean="0"/>
              <a:t>150</a:t>
            </a:r>
            <a:endParaRPr lang="sv-SE" sz="1200" dirty="0"/>
          </a:p>
        </p:txBody>
      </p:sp>
      <p:pic>
        <p:nvPicPr>
          <p:cNvPr id="16" name="Bildobjekt 29"/>
          <p:cNvPicPr>
            <a:picLocks/>
          </p:cNvPicPr>
          <p:nvPr/>
        </p:nvPicPr>
        <p:blipFill rotWithShape="1">
          <a:blip r:embed="rId5"/>
          <a:srcRect l="3" r="-6" b="59747"/>
          <a:stretch/>
        </p:blipFill>
        <p:spPr>
          <a:xfrm rot="10800000">
            <a:off x="4649820" y="2206632"/>
            <a:ext cx="71997" cy="882067"/>
          </a:xfrm>
          <a:prstGeom prst="rect">
            <a:avLst/>
          </a:prstGeom>
          <a:ln>
            <a:solidFill>
              <a:srgbClr val="7F7F7F"/>
            </a:solidFill>
          </a:ln>
        </p:spPr>
      </p:pic>
      <p:sp>
        <p:nvSpPr>
          <p:cNvPr id="17" name="textruta 32"/>
          <p:cNvSpPr txBox="1"/>
          <p:nvPr/>
        </p:nvSpPr>
        <p:spPr>
          <a:xfrm>
            <a:off x="4696595" y="2920681"/>
            <a:ext cx="465768" cy="276999"/>
          </a:xfrm>
          <a:prstGeom prst="rect">
            <a:avLst/>
          </a:prstGeom>
          <a:noFill/>
        </p:spPr>
        <p:txBody>
          <a:bodyPr wrap="none" rtlCol="0">
            <a:spAutoFit/>
          </a:bodyPr>
          <a:lstStyle/>
          <a:p>
            <a:r>
              <a:rPr lang="sv-SE" sz="1200" dirty="0" smtClean="0"/>
              <a:t>-150</a:t>
            </a:r>
            <a:endParaRPr lang="sv-SE" sz="1200" dirty="0"/>
          </a:p>
        </p:txBody>
      </p:sp>
      <p:sp>
        <p:nvSpPr>
          <p:cNvPr id="18" name="Rektangel 34"/>
          <p:cNvSpPr/>
          <p:nvPr/>
        </p:nvSpPr>
        <p:spPr>
          <a:xfrm>
            <a:off x="4634997" y="1437700"/>
            <a:ext cx="96944" cy="1651000"/>
          </a:xfrm>
          <a:prstGeom prst="rect">
            <a:avLst/>
          </a:prstGeom>
          <a:noFill/>
          <a:ln w="127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323340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547664" y="188640"/>
            <a:ext cx="3494236" cy="850106"/>
          </a:xfrm>
        </p:spPr>
        <p:txBody>
          <a:bodyPr/>
          <a:lstStyle/>
          <a:p>
            <a:pPr algn="l"/>
            <a:r>
              <a:rPr lang="en-GB" smtClean="0">
                <a:solidFill>
                  <a:srgbClr val="1F497D"/>
                </a:solidFill>
              </a:rPr>
              <a:t>Conclusion</a:t>
            </a:r>
            <a:endParaRPr lang="en-GB">
              <a:solidFill>
                <a:srgbClr val="1F497D"/>
              </a:solidFill>
            </a:endParaRPr>
          </a:p>
        </p:txBody>
      </p:sp>
      <p:sp>
        <p:nvSpPr>
          <p:cNvPr id="3" name="Platshållare för innehåll 2"/>
          <p:cNvSpPr>
            <a:spLocks noGrp="1"/>
          </p:cNvSpPr>
          <p:nvPr>
            <p:ph idx="1"/>
          </p:nvPr>
        </p:nvSpPr>
        <p:spPr>
          <a:xfrm>
            <a:off x="0" y="1460500"/>
            <a:ext cx="4826000" cy="5054600"/>
          </a:xfrm>
        </p:spPr>
        <p:txBody>
          <a:bodyPr/>
          <a:lstStyle/>
          <a:p>
            <a:pPr marL="285750" indent="0">
              <a:buNone/>
            </a:pPr>
            <a:r>
              <a:rPr lang="en-GB" sz="2400" dirty="0" smtClean="0">
                <a:solidFill>
                  <a:srgbClr val="1F497D"/>
                </a:solidFill>
              </a:rPr>
              <a:t>Important support functions</a:t>
            </a:r>
          </a:p>
          <a:p>
            <a:pPr marL="285750" indent="0">
              <a:buNone/>
            </a:pPr>
            <a:endParaRPr lang="en-GB" sz="2000" dirty="0" smtClean="0">
              <a:solidFill>
                <a:srgbClr val="1F497D"/>
              </a:solidFill>
            </a:endParaRPr>
          </a:p>
          <a:p>
            <a:pPr marL="628650"/>
            <a:r>
              <a:rPr lang="en-GB" sz="2000" dirty="0" smtClean="0">
                <a:solidFill>
                  <a:srgbClr val="1F497D"/>
                </a:solidFill>
              </a:rPr>
              <a:t>Host biodiversity services, e.g. ENM services</a:t>
            </a:r>
          </a:p>
          <a:p>
            <a:pPr marL="628650"/>
            <a:endParaRPr lang="en-GB" sz="2000" dirty="0" smtClean="0">
              <a:solidFill>
                <a:srgbClr val="1F497D"/>
              </a:solidFill>
            </a:endParaRPr>
          </a:p>
          <a:p>
            <a:pPr marL="628650"/>
            <a:r>
              <a:rPr lang="en-GB" sz="2000" dirty="0" smtClean="0">
                <a:solidFill>
                  <a:srgbClr val="1F497D"/>
                </a:solidFill>
              </a:rPr>
              <a:t>Host biodiversity appliances of e-Infrastructures on the cloud marketplace, e.g. from </a:t>
            </a:r>
            <a:r>
              <a:rPr lang="en-GB" sz="2000" dirty="0" err="1" smtClean="0">
                <a:solidFill>
                  <a:srgbClr val="1F497D"/>
                </a:solidFill>
              </a:rPr>
              <a:t>BioVeL</a:t>
            </a:r>
            <a:r>
              <a:rPr lang="en-GB" sz="2000" dirty="0" smtClean="0">
                <a:solidFill>
                  <a:srgbClr val="1F497D"/>
                </a:solidFill>
              </a:rPr>
              <a:t> portal package</a:t>
            </a:r>
            <a:endParaRPr lang="en-GB" sz="2000" dirty="0">
              <a:solidFill>
                <a:srgbClr val="1F497D"/>
              </a:solidFill>
            </a:endParaRPr>
          </a:p>
          <a:p>
            <a:pPr marL="628650"/>
            <a:endParaRPr lang="en-GB" sz="2000" dirty="0" smtClean="0">
              <a:solidFill>
                <a:srgbClr val="1F497D"/>
              </a:solidFill>
            </a:endParaRPr>
          </a:p>
          <a:p>
            <a:pPr marL="628650"/>
            <a:r>
              <a:rPr lang="en-GB" sz="2000" dirty="0" smtClean="0">
                <a:solidFill>
                  <a:srgbClr val="1F497D"/>
                </a:solidFill>
              </a:rPr>
              <a:t>Human support to researchers, e.g. testing, consulting, and troubleshooting</a:t>
            </a:r>
          </a:p>
          <a:p>
            <a:endParaRPr lang="en-GB" sz="2000" dirty="0">
              <a:solidFill>
                <a:srgbClr val="1F497D"/>
              </a:solidFill>
            </a:endParaRPr>
          </a:p>
        </p:txBody>
      </p:sp>
      <p:pic>
        <p:nvPicPr>
          <p:cNvPr id="4" name="image00.jpg"/>
          <p:cNvPicPr>
            <a:picLocks noChangeAspect="1"/>
          </p:cNvPicPr>
          <p:nvPr/>
        </p:nvPicPr>
        <p:blipFill>
          <a:blip r:embed="rId2"/>
          <a:stretch>
            <a:fillRect/>
          </a:stretch>
        </p:blipFill>
        <p:spPr>
          <a:xfrm>
            <a:off x="8160735" y="146243"/>
            <a:ext cx="760668" cy="996758"/>
          </a:xfrm>
          <a:prstGeom prst="rect">
            <a:avLst/>
          </a:prstGeom>
        </p:spPr>
      </p:pic>
      <p:pic>
        <p:nvPicPr>
          <p:cNvPr id="5" name="Bildobjekt 1" descr="svenska_lifewatc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4300" y="378299"/>
            <a:ext cx="2716579" cy="595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Bildobjekt 5"/>
          <p:cNvPicPr>
            <a:picLocks noChangeAspect="1"/>
          </p:cNvPicPr>
          <p:nvPr/>
        </p:nvPicPr>
        <p:blipFill rotWithShape="1">
          <a:blip r:embed="rId4"/>
          <a:srcRect r="15666"/>
          <a:stretch/>
        </p:blipFill>
        <p:spPr>
          <a:xfrm>
            <a:off x="5105400" y="1346200"/>
            <a:ext cx="4038600" cy="3416301"/>
          </a:xfrm>
          <a:prstGeom prst="rect">
            <a:avLst/>
          </a:prstGeom>
          <a:ln>
            <a:solidFill>
              <a:srgbClr val="A6A6A6"/>
            </a:solidFill>
          </a:ln>
        </p:spPr>
      </p:pic>
      <p:sp>
        <p:nvSpPr>
          <p:cNvPr id="7" name="Rektangel 6"/>
          <p:cNvSpPr/>
          <p:nvPr/>
        </p:nvSpPr>
        <p:spPr>
          <a:xfrm>
            <a:off x="5041900" y="4794936"/>
            <a:ext cx="4102100" cy="646331"/>
          </a:xfrm>
          <a:prstGeom prst="rect">
            <a:avLst/>
          </a:prstGeom>
        </p:spPr>
        <p:txBody>
          <a:bodyPr wrap="square">
            <a:spAutoFit/>
          </a:bodyPr>
          <a:lstStyle/>
          <a:p>
            <a:pPr algn="r"/>
            <a:r>
              <a:rPr lang="en-GB" i="1" smtClean="0">
                <a:solidFill>
                  <a:srgbClr val="1F497D"/>
                </a:solidFill>
              </a:rPr>
              <a:t>BioVeL appliances hosted by INFN on the EGI cloud marketplace</a:t>
            </a:r>
            <a:endParaRPr lang="en-GB" i="1"/>
          </a:p>
        </p:txBody>
      </p:sp>
    </p:spTree>
    <p:extLst>
      <p:ext uri="{BB962C8B-B14F-4D97-AF65-F5344CB8AC3E}">
        <p14:creationId xmlns:p14="http://schemas.microsoft.com/office/powerpoint/2010/main" val="130331888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Logo e-Infrastructure.ai.pdf"/>
          <p:cNvPicPr>
            <a:picLocks noChangeAspect="1"/>
          </p:cNvPicPr>
          <p:nvPr/>
        </p:nvPicPr>
        <p:blipFill rotWithShape="1">
          <a:blip r:embed="rId2">
            <a:extLst>
              <a:ext uri="{28A0092B-C50C-407E-A947-70E740481C1C}">
                <a14:useLocalDpi xmlns:a14="http://schemas.microsoft.com/office/drawing/2010/main" val="0"/>
              </a:ext>
            </a:extLst>
          </a:blip>
          <a:srcRect t="17972" b="18638"/>
          <a:stretch/>
        </p:blipFill>
        <p:spPr>
          <a:xfrm>
            <a:off x="1910428" y="240340"/>
            <a:ext cx="1928806" cy="863999"/>
          </a:xfrm>
          <a:prstGeom prst="rect">
            <a:avLst/>
          </a:prstGeom>
        </p:spPr>
      </p:pic>
      <p:pic>
        <p:nvPicPr>
          <p:cNvPr id="6" name="Bildobjekt 1" descr="svenska_lifewatc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5005" y="378138"/>
            <a:ext cx="2664000" cy="5841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image00.jpg"/>
          <p:cNvPicPr>
            <a:picLocks noChangeAspect="1"/>
          </p:cNvPicPr>
          <p:nvPr/>
        </p:nvPicPr>
        <p:blipFill>
          <a:blip r:embed="rId4"/>
          <a:stretch>
            <a:fillRect/>
          </a:stretch>
        </p:blipFill>
        <p:spPr>
          <a:xfrm>
            <a:off x="8067587" y="202241"/>
            <a:ext cx="741683" cy="971881"/>
          </a:xfrm>
          <a:prstGeom prst="rect">
            <a:avLst/>
          </a:prstGeom>
        </p:spPr>
      </p:pic>
      <p:sp>
        <p:nvSpPr>
          <p:cNvPr id="8" name="Rubrik 1"/>
          <p:cNvSpPr>
            <a:spLocks noGrp="1"/>
          </p:cNvSpPr>
          <p:nvPr>
            <p:ph type="title"/>
          </p:nvPr>
        </p:nvSpPr>
        <p:spPr>
          <a:xfrm>
            <a:off x="457200" y="2098734"/>
            <a:ext cx="8229600" cy="1380556"/>
          </a:xfrm>
        </p:spPr>
        <p:txBody>
          <a:bodyPr>
            <a:noAutofit/>
          </a:bodyPr>
          <a:lstStyle/>
          <a:p>
            <a:pPr algn="ctr"/>
            <a:r>
              <a:rPr lang="en-GB" sz="4000" dirty="0" smtClean="0">
                <a:solidFill>
                  <a:srgbClr val="1F497D"/>
                </a:solidFill>
              </a:rPr>
              <a:t>Thank you for your attention</a:t>
            </a:r>
            <a:endParaRPr lang="en-GB" sz="4000" dirty="0">
              <a:solidFill>
                <a:srgbClr val="1F497D"/>
              </a:solidFill>
            </a:endParaRPr>
          </a:p>
        </p:txBody>
      </p:sp>
      <p:sp>
        <p:nvSpPr>
          <p:cNvPr id="9" name="Platshållare för innehåll 2"/>
          <p:cNvSpPr>
            <a:spLocks noGrp="1"/>
          </p:cNvSpPr>
          <p:nvPr>
            <p:ph idx="1"/>
          </p:nvPr>
        </p:nvSpPr>
        <p:spPr>
          <a:xfrm>
            <a:off x="457200" y="4012986"/>
            <a:ext cx="8229600" cy="1486114"/>
          </a:xfrm>
        </p:spPr>
        <p:txBody>
          <a:bodyPr>
            <a:normAutofit/>
          </a:bodyPr>
          <a:lstStyle/>
          <a:p>
            <a:pPr marL="0" indent="0" algn="just">
              <a:buNone/>
            </a:pPr>
            <a:r>
              <a:rPr lang="en-GB" sz="2000" i="1" dirty="0" smtClean="0"/>
              <a:t>The analysis as well as underlying tool development was supported</a:t>
            </a:r>
            <a:r>
              <a:rPr lang="en-GB" sz="2000" i="1" dirty="0"/>
              <a:t> </a:t>
            </a:r>
            <a:r>
              <a:rPr lang="en-GB" sz="2000" i="1" dirty="0" smtClean="0"/>
              <a:t>by the EU’s Seventh Framework Program project </a:t>
            </a:r>
            <a:r>
              <a:rPr lang="en-GB" sz="2000" i="1" dirty="0" err="1" smtClean="0"/>
              <a:t>BioVeL</a:t>
            </a:r>
            <a:r>
              <a:rPr lang="en-GB" sz="2000" i="1" dirty="0" smtClean="0"/>
              <a:t> (</a:t>
            </a:r>
            <a:r>
              <a:rPr lang="en-GB" sz="2000" i="1" dirty="0" smtClean="0">
                <a:hlinkClick r:id="rId5"/>
              </a:rPr>
              <a:t>www.biovel.eu</a:t>
            </a:r>
            <a:r>
              <a:rPr lang="en-GB" sz="2000" i="1" dirty="0" smtClean="0"/>
              <a:t>) and by the Swedish Research Council through the Swedish </a:t>
            </a:r>
            <a:r>
              <a:rPr lang="en-GB" sz="2000" i="1" dirty="0" err="1" smtClean="0"/>
              <a:t>LifeWatch</a:t>
            </a:r>
            <a:r>
              <a:rPr lang="en-GB" sz="2000" i="1" dirty="0" smtClean="0"/>
              <a:t> project (</a:t>
            </a:r>
            <a:r>
              <a:rPr lang="en-GB" sz="2000" i="1" dirty="0" smtClean="0">
                <a:hlinkClick r:id="rId6"/>
              </a:rPr>
              <a:t>http://swedishlifewatch.se</a:t>
            </a:r>
            <a:r>
              <a:rPr lang="en-GB" sz="2000" i="1" dirty="0" smtClean="0"/>
              <a:t>)</a:t>
            </a:r>
          </a:p>
        </p:txBody>
      </p:sp>
    </p:spTree>
    <p:extLst>
      <p:ext uri="{BB962C8B-B14F-4D97-AF65-F5344CB8AC3E}">
        <p14:creationId xmlns:p14="http://schemas.microsoft.com/office/powerpoint/2010/main" val="10769291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GI Powerpoint Presentation (body)">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2365</TotalTime>
  <Words>515</Words>
  <Application>Microsoft Macintosh PowerPoint</Application>
  <PresentationFormat>Bildspel på skärmen (4:3)</PresentationFormat>
  <Paragraphs>52</Paragraphs>
  <Slides>9</Slides>
  <Notes>0</Notes>
  <HiddenSlides>0</HiddenSlides>
  <MMClips>0</MMClips>
  <ScaleCrop>false</ScaleCrop>
  <HeadingPairs>
    <vt:vector size="4" baseType="variant">
      <vt:variant>
        <vt:lpstr>Tema</vt:lpstr>
      </vt:variant>
      <vt:variant>
        <vt:i4>1</vt:i4>
      </vt:variant>
      <vt:variant>
        <vt:lpstr>Bildrubriker</vt:lpstr>
      </vt:variant>
      <vt:variant>
        <vt:i4>9</vt:i4>
      </vt:variant>
    </vt:vector>
  </HeadingPairs>
  <TitlesOfParts>
    <vt:vector size="10" baseType="lpstr">
      <vt:lpstr>EGI Powerpoint Presentation (body)</vt:lpstr>
      <vt:lpstr>Support case:  EGI services for predictive modelling of mosquito borne diseases  Authors Matthias Obst1, Gunnar Anderson2, Alan Williams3, Francisco Quevedo Fernandez4, Anders Lindström2, Finn Bacall3, Alex Hardisty4   Affiliations 1Göteborg University, Department of Marine Sciences; 2Swedish National Veterinary institute; 3School of Computer Science, University of Manchester, Manchester, UK; 4School of Computer Science and Informatics, Cardiff University, Queens Buildings, 5 The Parade, Cardiff CF24 3AA, UK</vt:lpstr>
      <vt:lpstr>Background</vt:lpstr>
      <vt:lpstr>Support request from researchers</vt:lpstr>
      <vt:lpstr>Data &amp; analysis services provided by BioVeL</vt:lpstr>
      <vt:lpstr>Data &amp; analysis services provided by BioVeL</vt:lpstr>
      <vt:lpstr>Data &amp; analysis services provided by BioVeL</vt:lpstr>
      <vt:lpstr>Analysis enabled by EGI</vt:lpstr>
      <vt:lpstr>Conclusion</vt:lpstr>
      <vt:lpstr>Thank you for your attention</vt:lpstr>
    </vt:vector>
  </TitlesOfParts>
  <Company>GU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of final solution</dc:title>
  <dc:creator>Matthias Obst</dc:creator>
  <cp:lastModifiedBy>Matthias Obst</cp:lastModifiedBy>
  <cp:revision>152</cp:revision>
  <cp:lastPrinted>2015-11-17T10:45:51Z</cp:lastPrinted>
  <dcterms:created xsi:type="dcterms:W3CDTF">2015-08-31T11:17:41Z</dcterms:created>
  <dcterms:modified xsi:type="dcterms:W3CDTF">2015-11-17T10:48:47Z</dcterms:modified>
</cp:coreProperties>
</file>