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  <p:sldMasterId id="2147483648" r:id="rId2"/>
    <p:sldMasterId id="2147483685" r:id="rId3"/>
  </p:sldMasterIdLst>
  <p:notesMasterIdLst>
    <p:notesMasterId r:id="rId19"/>
  </p:notesMasterIdLst>
  <p:handoutMasterIdLst>
    <p:handoutMasterId r:id="rId20"/>
  </p:handoutMasterIdLst>
  <p:sldIdLst>
    <p:sldId id="280" r:id="rId4"/>
    <p:sldId id="291" r:id="rId5"/>
    <p:sldId id="292" r:id="rId6"/>
    <p:sldId id="293" r:id="rId7"/>
    <p:sldId id="294" r:id="rId8"/>
    <p:sldId id="295" r:id="rId9"/>
    <p:sldId id="296" r:id="rId10"/>
    <p:sldId id="298" r:id="rId11"/>
    <p:sldId id="299" r:id="rId12"/>
    <p:sldId id="300" r:id="rId13"/>
    <p:sldId id="301" r:id="rId14"/>
    <p:sldId id="302" r:id="rId15"/>
    <p:sldId id="303" r:id="rId16"/>
    <p:sldId id="304" r:id="rId17"/>
    <p:sldId id="297" r:id="rId1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B0"/>
    <a:srgbClr val="4F85C3"/>
    <a:srgbClr val="6C9F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87" autoAdjust="0"/>
    <p:restoredTop sz="94707" autoAdjust="0"/>
  </p:normalViewPr>
  <p:slideViewPr>
    <p:cSldViewPr showGuides="1">
      <p:cViewPr varScale="1">
        <p:scale>
          <a:sx n="62" d="100"/>
          <a:sy n="62" d="100"/>
        </p:scale>
        <p:origin x="-1304" y="-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700" y="-7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98F682-7966-4F36-8C65-12C6AC282E64}" type="datetimeFigureOut">
              <a:rPr lang="en-GB" smtClean="0"/>
              <a:t>15/12/2016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7037CF-4AF3-4EA8-B0EF-23260E3D63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2209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A4EA1F-7887-426C-BD0E-29F38E7AB4A2}" type="datetimeFigureOut">
              <a:rPr lang="nl-NL" smtClean="0"/>
              <a:t>15-12-2016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F58AE9-46A5-49CB-B815-3CC2120EE87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248877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tekst 6"/>
          <p:cNvSpPr>
            <a:spLocks noGrp="1"/>
          </p:cNvSpPr>
          <p:nvPr>
            <p:ph type="body" sz="quarter" idx="10" hasCustomPrompt="1"/>
          </p:nvPr>
        </p:nvSpPr>
        <p:spPr>
          <a:xfrm>
            <a:off x="1727411" y="3643200"/>
            <a:ext cx="5689178" cy="431477"/>
          </a:xfrm>
        </p:spPr>
        <p:txBody>
          <a:bodyPr/>
          <a:lstStyle>
            <a:lvl1pPr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GB" noProof="0" dirty="0" smtClean="0"/>
              <a:t>function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85800" y="1268761"/>
            <a:ext cx="7772400" cy="14400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smtClean="0"/>
              <a:t>Title</a:t>
            </a:r>
            <a:endParaRPr lang="en-GB" noProof="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 hasCustomPrompt="1"/>
          </p:nvPr>
        </p:nvSpPr>
        <p:spPr>
          <a:xfrm>
            <a:off x="1371600" y="2923200"/>
            <a:ext cx="6400800" cy="504056"/>
          </a:xfrm>
        </p:spPr>
        <p:txBody>
          <a:bodyPr>
            <a:noAutofit/>
          </a:bodyPr>
          <a:lstStyle>
            <a:lvl1pPr marL="0" indent="0" algn="ctr">
              <a:buNone/>
              <a:defRPr sz="28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 smtClean="0"/>
              <a:t>Author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5075032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2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GB" noProof="0" dirty="0" smtClean="0"/>
              <a:t>Click to insert title</a:t>
            </a:r>
            <a:endParaRPr lang="en-GB" noProof="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 hasCustomPrompt="1"/>
          </p:nvPr>
        </p:nvSpPr>
        <p:spPr>
          <a:xfrm>
            <a:off x="467544" y="1340768"/>
            <a:ext cx="3815655" cy="4784725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 smtClean="0"/>
              <a:t>Click</a:t>
            </a:r>
            <a:endParaRPr lang="en-GB" noProof="0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572000" y="1341438"/>
            <a:ext cx="4320480" cy="47844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 smtClean="0"/>
              <a:t>Click</a:t>
            </a:r>
            <a:endParaRPr lang="en-GB" noProof="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28241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GB" noProof="0" dirty="0" smtClean="0"/>
              <a:t>Click to insert title</a:t>
            </a:r>
            <a:endParaRPr lang="en-GB" noProof="0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67544" y="1341438"/>
            <a:ext cx="8424936" cy="47844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 smtClean="0"/>
              <a:t>Click</a:t>
            </a:r>
            <a:endParaRPr lang="en-GB" noProof="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40826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57200" y="1341041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 smtClean="0"/>
              <a:t>Click 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4506" y="2378745"/>
            <a:ext cx="4040188" cy="377440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 smtClean="0"/>
              <a:t>Click</a:t>
            </a:r>
            <a:endParaRPr lang="en-GB" noProof="0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4850705" y="1341041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 smtClean="0"/>
              <a:t>Click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 hasCustomPrompt="1"/>
          </p:nvPr>
        </p:nvSpPr>
        <p:spPr>
          <a:xfrm>
            <a:off x="4822601" y="2391445"/>
            <a:ext cx="4041775" cy="377440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 smtClean="0"/>
              <a:t>Click</a:t>
            </a:r>
            <a:endParaRPr lang="en-GB" noProof="0" dirty="0"/>
          </a:p>
        </p:txBody>
      </p:sp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 smtClean="0"/>
              <a:t>Click to insert title</a:t>
            </a:r>
            <a:endParaRPr lang="en-GB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9860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8593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creativecommons.org/licenses/by/4.0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Relationship Id="rId5" Type="http://schemas.openxmlformats.org/officeDocument/2006/relationships/hyperlink" Target="http://creativecommons.org/licenses/by/4.0/" TargetMode="Externa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0">
                <a:schemeClr val="tx2">
                  <a:lumMod val="20000"/>
                  <a:lumOff val="80000"/>
                </a:schemeClr>
              </a:gs>
            </a:gsLst>
            <a:lin ang="2700000" scaled="1"/>
            <a:tileRect/>
          </a:gradFill>
        </p:spPr>
      </p:pic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79394" y="141277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GB" noProof="0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79394" y="2636912"/>
            <a:ext cx="8229600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GB" noProof="0" dirty="0" smtClean="0"/>
          </a:p>
        </p:txBody>
      </p:sp>
      <p:pic>
        <p:nvPicPr>
          <p:cNvPr id="9" name="Afbeelding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129" y="4581128"/>
            <a:ext cx="1728191" cy="1313426"/>
          </a:xfrm>
          <a:prstGeom prst="rect">
            <a:avLst/>
          </a:prstGeom>
        </p:spPr>
      </p:pic>
      <p:sp>
        <p:nvSpPr>
          <p:cNvPr id="12" name="Rechthoek 11"/>
          <p:cNvSpPr/>
          <p:nvPr/>
        </p:nvSpPr>
        <p:spPr>
          <a:xfrm>
            <a:off x="437129" y="6021288"/>
            <a:ext cx="8465149" cy="45719"/>
          </a:xfrm>
          <a:prstGeom prst="rect">
            <a:avLst/>
          </a:prstGeom>
          <a:solidFill>
            <a:schemeClr val="accent1">
              <a:lumMod val="60000"/>
              <a:lumOff val="40000"/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Tekstvak 22"/>
          <p:cNvSpPr txBox="1"/>
          <p:nvPr/>
        </p:nvSpPr>
        <p:spPr>
          <a:xfrm>
            <a:off x="752684" y="6153342"/>
            <a:ext cx="10970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 smtClean="0">
                <a:solidFill>
                  <a:srgbClr val="0066B0"/>
                </a:solidFill>
                <a:latin typeface="Segoe UI" pitchFamily="34" charset="0"/>
                <a:cs typeface="Segoe UI" pitchFamily="34" charset="0"/>
              </a:rPr>
              <a:t>www.egi.eu</a:t>
            </a:r>
            <a:endParaRPr lang="nl-NL" sz="1200" b="1" dirty="0">
              <a:solidFill>
                <a:srgbClr val="0066B0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8" name="Tekstvak 10"/>
          <p:cNvSpPr txBox="1"/>
          <p:nvPr/>
        </p:nvSpPr>
        <p:spPr>
          <a:xfrm>
            <a:off x="1551095" y="6381328"/>
            <a:ext cx="75574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1000" dirty="0" smtClean="0">
                <a:latin typeface="Segoe UI" panose="020B0502040204020203" pitchFamily="34" charset="0"/>
                <a:cs typeface="Segoe UI" panose="020B0502040204020203" pitchFamily="34" charset="0"/>
              </a:rPr>
              <a:t>This work by </a:t>
            </a:r>
            <a:r>
              <a:rPr lang="en-GB" sz="1000" baseline="0" dirty="0" smtClean="0">
                <a:latin typeface="Segoe UI" panose="020B0502040204020203" pitchFamily="34" charset="0"/>
                <a:cs typeface="Segoe UI" panose="020B0502040204020203" pitchFamily="34" charset="0"/>
              </a:rPr>
              <a:t> EGI.eu </a:t>
            </a:r>
            <a:r>
              <a:rPr lang="en-GB" sz="1000" dirty="0" smtClean="0">
                <a:latin typeface="Segoe UI" panose="020B0502040204020203" pitchFamily="34" charset="0"/>
                <a:cs typeface="Segoe UI" panose="020B0502040204020203" pitchFamily="34" charset="0"/>
              </a:rPr>
              <a:t>is licensed under a </a:t>
            </a:r>
          </a:p>
          <a:p>
            <a:pPr algn="r"/>
            <a:r>
              <a:rPr lang="en-GB" sz="1000" dirty="0" smtClean="0">
                <a:latin typeface="Segoe UI" panose="020B0502040204020203" pitchFamily="34" charset="0"/>
                <a:cs typeface="Segoe UI" panose="020B0502040204020203" pitchFamily="34" charset="0"/>
                <a:hlinkClick r:id="rId5"/>
              </a:rPr>
              <a:t>Creative Commons Attribution 4.0 International License</a:t>
            </a:r>
            <a:r>
              <a:rPr lang="en-GB" sz="1000" dirty="0" smtClean="0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endParaRPr lang="nl-NL" sz="1000" b="0" dirty="0">
              <a:latin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493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rgbClr val="0066B0"/>
          </a:solidFill>
          <a:latin typeface="Segoe UI" pitchFamily="34" charset="0"/>
          <a:ea typeface="Verdana" panose="020B0604030504040204" pitchFamily="34" charset="0"/>
          <a:cs typeface="Segoe UI" pitchFamily="34" charset="0"/>
        </a:defRPr>
      </a:lvl1pPr>
    </p:titleStyle>
    <p:bodyStyle>
      <a:lvl1pPr marL="0" indent="0" algn="ctr" defTabSz="914400" rtl="0" eaLnBrk="1" latinLnBrk="0" hangingPunct="1">
        <a:spcBef>
          <a:spcPct val="20000"/>
        </a:spcBef>
        <a:buFontTx/>
        <a:buNone/>
        <a:defRPr sz="2800" b="1" kern="1200" baseline="0">
          <a:solidFill>
            <a:schemeClr val="tx1">
              <a:lumMod val="75000"/>
              <a:lumOff val="25000"/>
            </a:schemeClr>
          </a:solidFill>
          <a:latin typeface="Segoe UI" pitchFamily="34" charset="0"/>
          <a:ea typeface="Verdana" panose="020B0604030504040204" pitchFamily="34" charset="0"/>
          <a:cs typeface="Segoe UI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Afbeelding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89" y="0"/>
            <a:ext cx="6534150" cy="4705350"/>
          </a:xfrm>
          <a:prstGeom prst="rect">
            <a:avLst/>
          </a:prstGeom>
        </p:spPr>
      </p:pic>
      <p:sp>
        <p:nvSpPr>
          <p:cNvPr id="4" name="Rechthoek 3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rgbClr val="4F85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1547664" y="188640"/>
            <a:ext cx="7344816" cy="8501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noProof="0" dirty="0" smtClean="0"/>
              <a:t>Click to insert title</a:t>
            </a:r>
            <a:endParaRPr lang="en-GB" noProof="0" dirty="0"/>
          </a:p>
        </p:txBody>
      </p:sp>
      <p:sp>
        <p:nvSpPr>
          <p:cNvPr id="22" name="Tekstvak 21"/>
          <p:cNvSpPr txBox="1"/>
          <p:nvPr/>
        </p:nvSpPr>
        <p:spPr>
          <a:xfrm>
            <a:off x="8508016" y="6525344"/>
            <a:ext cx="31290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372553E7-13AD-41CB-B8D3-4C5279D6D1DB}" type="slidenum">
              <a:rPr lang="nl-NL" sz="800" b="1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‹#›</a:t>
            </a:fld>
            <a:endParaRPr lang="nl-NL" sz="1050" b="1" dirty="0">
              <a:solidFill>
                <a:schemeClr val="bg1"/>
              </a:solidFill>
              <a:latin typeface="Segoe UI" pitchFamily="34" charset="0"/>
              <a:cs typeface="Segoe UI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8640"/>
            <a:ext cx="1030139" cy="993566"/>
          </a:xfrm>
          <a:prstGeom prst="rect">
            <a:avLst/>
          </a:prstGeom>
        </p:spPr>
      </p:pic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1187624" y="6448251"/>
            <a:ext cx="67687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Segoe UI"/>
                <a:cs typeface="Segoe UI"/>
              </a:defRPr>
            </a:lvl1pPr>
          </a:lstStyle>
          <a:p>
            <a:endParaRPr lang="en-GB" dirty="0"/>
          </a:p>
        </p:txBody>
      </p:sp>
      <p:sp>
        <p:nvSpPr>
          <p:cNvPr id="9" name="Tekstvak 21"/>
          <p:cNvSpPr txBox="1"/>
          <p:nvPr/>
        </p:nvSpPr>
        <p:spPr>
          <a:xfrm>
            <a:off x="179512" y="6525344"/>
            <a:ext cx="59503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A83F7A1C-40F7-5F43-85CD-9B50E60F16AA}" type="datetime1">
              <a:rPr lang="en-US" sz="800" b="1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12/15/2016</a:t>
            </a:fld>
            <a:endParaRPr lang="nl-NL" sz="1050" b="1" dirty="0">
              <a:solidFill>
                <a:schemeClr val="bg1"/>
              </a:solidFill>
              <a:latin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7275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52" r:id="rId2"/>
    <p:sldLayoutId id="2147483653" r:id="rId3"/>
  </p:sldLayoutIdLst>
  <p:timing>
    <p:tnLst>
      <p:par>
        <p:cTn id="1" dur="indefinite" restart="never" nodeType="tmRoot"/>
      </p:par>
    </p:tnLst>
  </p:timing>
  <p:hf sldNum="0" hdr="0" dt="0"/>
  <p:txStyles>
    <p:titleStyle>
      <a:lvl1pPr algn="r" defTabSz="914400" rtl="0" eaLnBrk="1" latinLnBrk="0" hangingPunct="1">
        <a:spcBef>
          <a:spcPct val="0"/>
        </a:spcBef>
        <a:buNone/>
        <a:defRPr sz="3000" b="1" kern="1200">
          <a:solidFill>
            <a:srgbClr val="4F85C3"/>
          </a:solidFill>
          <a:latin typeface="Segoe UI" pitchFamily="34" charset="0"/>
          <a:ea typeface="+mj-ea"/>
          <a:cs typeface="Segoe UI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Segoe UI" pitchFamily="34" charset="0"/>
          <a:ea typeface="+mn-ea"/>
          <a:cs typeface="Segoe UI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Segoe UI" pitchFamily="34" charset="0"/>
          <a:ea typeface="+mn-ea"/>
          <a:cs typeface="Segoe UI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egoe UI" pitchFamily="34" charset="0"/>
          <a:ea typeface="+mn-ea"/>
          <a:cs typeface="Segoe UI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Segoe UI" pitchFamily="34" charset="0"/>
          <a:ea typeface="+mn-ea"/>
          <a:cs typeface="Segoe UI" pitchFamily="34" charset="0"/>
        </a:defRPr>
      </a:lvl4pPr>
      <a:lvl5pPr marL="1828800" marR="0" indent="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sz="2000" kern="1200">
          <a:solidFill>
            <a:schemeClr val="tx1"/>
          </a:solidFill>
          <a:latin typeface="Segoe UI" pitchFamily="34" charset="0"/>
          <a:ea typeface="+mn-ea"/>
          <a:cs typeface="Segoe UI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845" userDrawn="1">
          <p15:clr>
            <a:srgbClr val="F26B43"/>
          </p15:clr>
        </p15:guide>
        <p15:guide id="2" pos="295" userDrawn="1">
          <p15:clr>
            <a:srgbClr val="F26B43"/>
          </p15:clr>
        </p15:guide>
        <p15:guide id="3" pos="5602" userDrawn="1">
          <p15:clr>
            <a:srgbClr val="F26B43"/>
          </p15:clr>
        </p15:guide>
        <p15:guide id="4" orient="horz" pos="3884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0">
                <a:schemeClr val="tx2">
                  <a:lumMod val="20000"/>
                  <a:lumOff val="80000"/>
                </a:schemeClr>
              </a:gs>
            </a:gsLst>
            <a:lin ang="2700000" scaled="1"/>
            <a:tileRect/>
          </a:gradFill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129" y="4581128"/>
            <a:ext cx="1728191" cy="1313426"/>
          </a:xfrm>
          <a:prstGeom prst="rect">
            <a:avLst/>
          </a:prstGeom>
        </p:spPr>
      </p:pic>
      <p:sp>
        <p:nvSpPr>
          <p:cNvPr id="12" name="Rechthoek 11"/>
          <p:cNvSpPr/>
          <p:nvPr/>
        </p:nvSpPr>
        <p:spPr>
          <a:xfrm>
            <a:off x="437129" y="6021288"/>
            <a:ext cx="8465149" cy="45719"/>
          </a:xfrm>
          <a:prstGeom prst="rect">
            <a:avLst/>
          </a:prstGeom>
          <a:solidFill>
            <a:schemeClr val="accent1">
              <a:lumMod val="60000"/>
              <a:lumOff val="40000"/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Tekstvak 22"/>
          <p:cNvSpPr txBox="1"/>
          <p:nvPr/>
        </p:nvSpPr>
        <p:spPr>
          <a:xfrm>
            <a:off x="752684" y="6153342"/>
            <a:ext cx="10970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 smtClean="0">
                <a:solidFill>
                  <a:srgbClr val="0066B0"/>
                </a:solidFill>
                <a:latin typeface="Segoe UI" pitchFamily="34" charset="0"/>
                <a:cs typeface="Segoe UI" pitchFamily="34" charset="0"/>
              </a:rPr>
              <a:t>www.egi.eu</a:t>
            </a:r>
            <a:endParaRPr lang="nl-NL" sz="1200" b="1" dirty="0">
              <a:solidFill>
                <a:srgbClr val="0066B0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65659" y="1124744"/>
            <a:ext cx="7578749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600" b="1" kern="1200" noProof="0" dirty="0" smtClean="0">
                <a:solidFill>
                  <a:srgbClr val="0066B0"/>
                </a:solidFill>
                <a:latin typeface="Segoe UI" pitchFamily="34" charset="0"/>
                <a:ea typeface="Verdana" panose="020B0604030504040204" pitchFamily="34" charset="0"/>
                <a:cs typeface="Segoe UI" pitchFamily="34" charset="0"/>
              </a:rPr>
              <a:t>Thank you</a:t>
            </a:r>
            <a:r>
              <a:rPr lang="en-GB" sz="3600" b="1" kern="1200" baseline="0" noProof="0" dirty="0" smtClean="0">
                <a:solidFill>
                  <a:srgbClr val="0066B0"/>
                </a:solidFill>
                <a:latin typeface="Segoe UI" pitchFamily="34" charset="0"/>
                <a:ea typeface="Verdana" panose="020B0604030504040204" pitchFamily="34" charset="0"/>
                <a:cs typeface="Segoe UI" pitchFamily="34" charset="0"/>
              </a:rPr>
              <a:t> for your attention.</a:t>
            </a:r>
          </a:p>
          <a:p>
            <a:pPr algn="ctr"/>
            <a:endParaRPr lang="en-GB" sz="3600" b="1" kern="1200" noProof="0" dirty="0" smtClean="0">
              <a:solidFill>
                <a:srgbClr val="0066B0"/>
              </a:solidFill>
              <a:latin typeface="Segoe UI" pitchFamily="34" charset="0"/>
              <a:ea typeface="Verdana" panose="020B0604030504040204" pitchFamily="34" charset="0"/>
              <a:cs typeface="Segoe UI" pitchFamily="34" charset="0"/>
            </a:endParaRPr>
          </a:p>
          <a:p>
            <a:pPr algn="ctr"/>
            <a:endParaRPr lang="en-GB" sz="2400" b="1" i="1" kern="1200" noProof="0" dirty="0" smtClean="0">
              <a:solidFill>
                <a:srgbClr val="0066B0"/>
              </a:solidFill>
              <a:latin typeface="Segoe UI" pitchFamily="34" charset="0"/>
              <a:ea typeface="Verdana" panose="020B0604030504040204" pitchFamily="34" charset="0"/>
              <a:cs typeface="Segoe UI" pitchFamily="34" charset="0"/>
            </a:endParaRPr>
          </a:p>
          <a:p>
            <a:pPr algn="l"/>
            <a:r>
              <a:rPr lang="en-GB" sz="2800" b="1" i="1" kern="1200" noProof="0" dirty="0" smtClean="0">
                <a:solidFill>
                  <a:srgbClr val="0066B0"/>
                </a:solidFill>
                <a:latin typeface="Segoe UI" pitchFamily="34" charset="0"/>
                <a:ea typeface="Verdana" panose="020B0604030504040204" pitchFamily="34" charset="0"/>
                <a:cs typeface="Segoe UI" pitchFamily="34" charset="0"/>
              </a:rPr>
              <a:t>Questions?</a:t>
            </a:r>
          </a:p>
        </p:txBody>
      </p:sp>
      <p:sp>
        <p:nvSpPr>
          <p:cNvPr id="8" name="Tekstvak 10"/>
          <p:cNvSpPr txBox="1"/>
          <p:nvPr/>
        </p:nvSpPr>
        <p:spPr>
          <a:xfrm>
            <a:off x="1551095" y="6381328"/>
            <a:ext cx="75574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1000" dirty="0" smtClean="0">
                <a:latin typeface="Segoe UI" panose="020B0502040204020203" pitchFamily="34" charset="0"/>
                <a:cs typeface="Segoe UI" panose="020B0502040204020203" pitchFamily="34" charset="0"/>
              </a:rPr>
              <a:t>This work by </a:t>
            </a:r>
            <a:r>
              <a:rPr lang="en-GB" sz="1000" baseline="0" dirty="0" smtClean="0">
                <a:latin typeface="Segoe UI" panose="020B0502040204020203" pitchFamily="34" charset="0"/>
                <a:cs typeface="Segoe UI" panose="020B0502040204020203" pitchFamily="34" charset="0"/>
              </a:rPr>
              <a:t> EGI.eu </a:t>
            </a:r>
            <a:r>
              <a:rPr lang="en-GB" sz="1000" dirty="0" smtClean="0">
                <a:latin typeface="Segoe UI" panose="020B0502040204020203" pitchFamily="34" charset="0"/>
                <a:cs typeface="Segoe UI" panose="020B0502040204020203" pitchFamily="34" charset="0"/>
              </a:rPr>
              <a:t>is licensed under a </a:t>
            </a:r>
          </a:p>
          <a:p>
            <a:pPr algn="r"/>
            <a:r>
              <a:rPr lang="en-GB" sz="1000" dirty="0" smtClean="0">
                <a:latin typeface="Segoe UI" panose="020B0502040204020203" pitchFamily="34" charset="0"/>
                <a:cs typeface="Segoe UI" panose="020B0502040204020203" pitchFamily="34" charset="0"/>
                <a:hlinkClick r:id="rId5"/>
              </a:rPr>
              <a:t>Creative Commons Attribution 4.0 International License</a:t>
            </a:r>
            <a:r>
              <a:rPr lang="en-GB" sz="1000" dirty="0" smtClean="0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endParaRPr lang="nl-NL" sz="1000" b="0" dirty="0">
              <a:latin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5638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rgbClr val="0066B0"/>
          </a:solidFill>
          <a:latin typeface="Segoe UI" pitchFamily="34" charset="0"/>
          <a:ea typeface="Verdana" panose="020B0604030504040204" pitchFamily="34" charset="0"/>
          <a:cs typeface="Segoe UI" pitchFamily="34" charset="0"/>
        </a:defRPr>
      </a:lvl1pPr>
    </p:titleStyle>
    <p:bodyStyle>
      <a:lvl1pPr marL="0" indent="0" algn="ctr" defTabSz="914400" rtl="0" eaLnBrk="1" latinLnBrk="0" hangingPunct="1">
        <a:spcBef>
          <a:spcPct val="20000"/>
        </a:spcBef>
        <a:buFontTx/>
        <a:buNone/>
        <a:defRPr sz="2800" b="1" kern="1200" baseline="0">
          <a:solidFill>
            <a:schemeClr val="tx1">
              <a:lumMod val="75000"/>
              <a:lumOff val="25000"/>
            </a:schemeClr>
          </a:solidFill>
          <a:latin typeface="Segoe UI" pitchFamily="34" charset="0"/>
          <a:ea typeface="Verdana" panose="020B0604030504040204" pitchFamily="34" charset="0"/>
          <a:cs typeface="Segoe UI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gi.eu/services/online-storage/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7.png"/><Relationship Id="rId4" Type="http://schemas.openxmlformats.org/officeDocument/2006/relationships/image" Target="../media/image13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gi.eu/services/archive-storage/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8.png"/><Relationship Id="rId4" Type="http://schemas.openxmlformats.org/officeDocument/2006/relationships/image" Target="../media/image13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gi.eu/services/data-transfer/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9.png"/><Relationship Id="rId4" Type="http://schemas.openxmlformats.org/officeDocument/2006/relationships/image" Target="../media/image13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gi.eu/services/fitsm-training/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1.JPG"/><Relationship Id="rId5" Type="http://schemas.openxmlformats.org/officeDocument/2006/relationships/image" Target="../media/image20.png"/><Relationship Id="rId4" Type="http://schemas.openxmlformats.org/officeDocument/2006/relationships/image" Target="../media/image13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gi.eu/services/training-infrastructure/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2.png"/><Relationship Id="rId4" Type="http://schemas.openxmlformats.org/officeDocument/2006/relationships/image" Target="../media/image13.gi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gi.eu/use-cases/" TargetMode="External"/><Relationship Id="rId2" Type="http://schemas.openxmlformats.org/officeDocument/2006/relationships/hyperlink" Target="https://www.egi.eu/services/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www.egi.eu/request-service/" TargetMode="External"/><Relationship Id="rId4" Type="http://schemas.openxmlformats.org/officeDocument/2006/relationships/hyperlink" Target="https://www.egi.eu/more-information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hyperlink" Target="https://www.egi.eu/services/cloud-compute/" TargetMode="Externa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gi.eu/services/cloud-container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5.png"/><Relationship Id="rId4" Type="http://schemas.openxmlformats.org/officeDocument/2006/relationships/image" Target="../media/image13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gi.eu/services/high-throughput-compute/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6.png"/><Relationship Id="rId4" Type="http://schemas.openxmlformats.org/officeDocument/2006/relationships/image" Target="../media/image1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Service </a:t>
            </a:r>
            <a:r>
              <a:rPr lang="en-GB" dirty="0" smtClean="0"/>
              <a:t>Catalogue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78046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Online </a:t>
            </a:r>
            <a:r>
              <a:rPr lang="en-GB" dirty="0" smtClean="0"/>
              <a:t>Storage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188640"/>
            <a:ext cx="685800" cy="813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107504" y="1268760"/>
            <a:ext cx="8860346" cy="954719"/>
            <a:chOff x="0" y="3527723"/>
            <a:chExt cx="6409407" cy="954719"/>
          </a:xfrm>
        </p:grpSpPr>
        <p:sp>
          <p:nvSpPr>
            <p:cNvPr id="7" name="Rounded Rectangle 6"/>
            <p:cNvSpPr/>
            <p:nvPr/>
          </p:nvSpPr>
          <p:spPr>
            <a:xfrm>
              <a:off x="0" y="3527723"/>
              <a:ext cx="6409407" cy="954719"/>
            </a:xfrm>
            <a:prstGeom prst="roundRect">
              <a:avLst/>
            </a:prstGeom>
            <a:solidFill>
              <a:srgbClr val="0070C0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Rounded Rectangle 4"/>
            <p:cNvSpPr/>
            <p:nvPr/>
          </p:nvSpPr>
          <p:spPr>
            <a:xfrm>
              <a:off x="46606" y="3574329"/>
              <a:ext cx="6316195" cy="8615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algn="ctr" defTabSz="1022350">
                <a:lnSpc>
                  <a:spcPct val="113000"/>
                </a:lnSpc>
                <a:spcBef>
                  <a:spcPct val="0"/>
                </a:spcBef>
                <a:spcAft>
                  <a:spcPts val="840"/>
                </a:spcAft>
              </a:pPr>
              <a:r>
                <a:rPr lang="en-GB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Store, share and access your files and their metadata on </a:t>
              </a:r>
            </a:p>
            <a:p>
              <a:pPr algn="ctr" defTabSz="1022350">
                <a:lnSpc>
                  <a:spcPct val="113000"/>
                </a:lnSpc>
                <a:spcBef>
                  <a:spcPct val="0"/>
                </a:spcBef>
                <a:spcAft>
                  <a:spcPts val="840"/>
                </a:spcAft>
              </a:pPr>
              <a:r>
                <a:rPr lang="en-GB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 global scale</a:t>
              </a:r>
              <a:endParaRPr lang="en-US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0" y="2564904"/>
            <a:ext cx="916514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fontAlgn="base">
              <a:lnSpc>
                <a:spcPct val="150000"/>
              </a:lnSpc>
              <a:buClr>
                <a:schemeClr val="accent1"/>
              </a:buClr>
            </a:pP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Main characteristics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  <a:endParaRPr lang="en-GB" sz="20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fontAlgn="base">
              <a:lnSpc>
                <a:spcPct val="15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Assign </a:t>
            </a: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global identifiers to 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files</a:t>
            </a:r>
          </a:p>
          <a:p>
            <a:pPr marL="285750" fontAlgn="base">
              <a:lnSpc>
                <a:spcPct val="15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Access </a:t>
            </a: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highly-scalable storage from 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anywhere</a:t>
            </a:r>
          </a:p>
          <a:p>
            <a:pPr marL="285750" fontAlgn="base">
              <a:lnSpc>
                <a:spcPct val="15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Control </a:t>
            </a: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data you 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share</a:t>
            </a:r>
          </a:p>
          <a:p>
            <a:pPr marL="285750" fontAlgn="base">
              <a:lnSpc>
                <a:spcPct val="15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Organise </a:t>
            </a: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your data using a flexible hierarchical structure</a:t>
            </a:r>
          </a:p>
          <a:p>
            <a:pPr marL="285750" fontAlgn="base">
              <a:lnSpc>
                <a:spcPct val="15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n-GB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4320" y="6029454"/>
            <a:ext cx="685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See </a:t>
            </a:r>
            <a:r>
              <a:rPr lang="en-GB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Online Storage</a:t>
            </a:r>
            <a:r>
              <a:rPr lang="en-GB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for service information and request 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80" y="5877272"/>
            <a:ext cx="609600" cy="459959"/>
          </a:xfrm>
          <a:prstGeom prst="rect">
            <a:avLst/>
          </a:prstGeom>
        </p:spPr>
      </p:pic>
      <p:pic>
        <p:nvPicPr>
          <p:cNvPr id="13" name="Picture 12" descr="QR_Online_Storage.pn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5121328"/>
            <a:ext cx="1260000" cy="12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217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Archive </a:t>
            </a:r>
            <a:r>
              <a:rPr lang="en-GB" dirty="0" smtClean="0"/>
              <a:t>Storage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60648"/>
            <a:ext cx="799483" cy="687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104142" y="1268760"/>
            <a:ext cx="8860346" cy="954719"/>
            <a:chOff x="-2432" y="3455715"/>
            <a:chExt cx="6409407" cy="954719"/>
          </a:xfrm>
        </p:grpSpPr>
        <p:sp>
          <p:nvSpPr>
            <p:cNvPr id="7" name="Rounded Rectangle 6"/>
            <p:cNvSpPr/>
            <p:nvPr/>
          </p:nvSpPr>
          <p:spPr>
            <a:xfrm>
              <a:off x="-2432" y="3455715"/>
              <a:ext cx="6409407" cy="954719"/>
            </a:xfrm>
            <a:prstGeom prst="roundRect">
              <a:avLst/>
            </a:prstGeom>
            <a:solidFill>
              <a:srgbClr val="0070C0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Rounded Rectangle 4"/>
            <p:cNvSpPr/>
            <p:nvPr/>
          </p:nvSpPr>
          <p:spPr>
            <a:xfrm>
              <a:off x="0" y="3527723"/>
              <a:ext cx="6316195" cy="8615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algn="ctr" defTabSz="1022350">
                <a:lnSpc>
                  <a:spcPct val="113000"/>
                </a:lnSpc>
                <a:spcBef>
                  <a:spcPct val="0"/>
                </a:spcBef>
                <a:spcAft>
                  <a:spcPts val="840"/>
                </a:spcAft>
              </a:pPr>
              <a:r>
                <a:rPr lang="en-GB" sz="2000" b="1" dirty="0" smtClean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Back-up </a:t>
              </a:r>
              <a:r>
                <a:rPr lang="en-GB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your data for the long term and future </a:t>
              </a:r>
              <a:r>
                <a:rPr lang="en-GB" sz="2000" b="1" dirty="0" smtClean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use in </a:t>
              </a:r>
            </a:p>
            <a:p>
              <a:pPr algn="ctr" defTabSz="1022350">
                <a:lnSpc>
                  <a:spcPct val="113000"/>
                </a:lnSpc>
                <a:spcBef>
                  <a:spcPct val="0"/>
                </a:spcBef>
                <a:spcAft>
                  <a:spcPts val="840"/>
                </a:spcAft>
              </a:pPr>
              <a:r>
                <a:rPr lang="en-GB" sz="2000" b="1" dirty="0" smtClean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 secure environment  </a:t>
              </a:r>
              <a:endParaRPr lang="en-US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0" y="2492896"/>
            <a:ext cx="91651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fontAlgn="base">
              <a:lnSpc>
                <a:spcPct val="150000"/>
              </a:lnSpc>
              <a:buClr>
                <a:schemeClr val="accent1"/>
              </a:buClr>
            </a:pP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Main characteristics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  <a:p>
            <a:pPr marL="285750" fontAlgn="base">
              <a:lnSpc>
                <a:spcPct val="15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Store </a:t>
            </a: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large amount of 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data</a:t>
            </a:r>
          </a:p>
          <a:p>
            <a:pPr marL="285750" fontAlgn="base">
              <a:lnSpc>
                <a:spcPct val="15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Free up your online storage    </a:t>
            </a:r>
          </a:p>
          <a:p>
            <a:pPr marL="285750" fontAlgn="base">
              <a:lnSpc>
                <a:spcPct val="15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Store data for long-term retention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9348" y="6051213"/>
            <a:ext cx="685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See </a:t>
            </a:r>
            <a:r>
              <a:rPr lang="en-GB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Archive Storage</a:t>
            </a:r>
            <a:r>
              <a:rPr lang="en-GB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for service information and request 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48" y="5899031"/>
            <a:ext cx="609600" cy="459959"/>
          </a:xfrm>
          <a:prstGeom prst="rect">
            <a:avLst/>
          </a:prstGeom>
        </p:spPr>
      </p:pic>
      <p:pic>
        <p:nvPicPr>
          <p:cNvPr id="13" name="Picture 12" descr="QR_Archive_Storage.pn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5121328"/>
            <a:ext cx="1260000" cy="12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292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Data </a:t>
            </a:r>
            <a:r>
              <a:rPr lang="en-GB" dirty="0" smtClean="0"/>
              <a:t>Transfer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88640"/>
            <a:ext cx="936864" cy="7342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104142" y="1268760"/>
            <a:ext cx="8860346" cy="954719"/>
            <a:chOff x="0" y="3527723"/>
            <a:chExt cx="6409407" cy="954719"/>
          </a:xfrm>
        </p:grpSpPr>
        <p:sp>
          <p:nvSpPr>
            <p:cNvPr id="7" name="Rounded Rectangle 6"/>
            <p:cNvSpPr/>
            <p:nvPr/>
          </p:nvSpPr>
          <p:spPr>
            <a:xfrm>
              <a:off x="0" y="3527723"/>
              <a:ext cx="6409407" cy="954719"/>
            </a:xfrm>
            <a:prstGeom prst="roundRect">
              <a:avLst/>
            </a:prstGeom>
            <a:solidFill>
              <a:srgbClr val="0070C0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Rounded Rectangle 4"/>
            <p:cNvSpPr/>
            <p:nvPr/>
          </p:nvSpPr>
          <p:spPr>
            <a:xfrm>
              <a:off x="46606" y="3574329"/>
              <a:ext cx="6316195" cy="8615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algn="ctr" defTabSz="1022350">
                <a:lnSpc>
                  <a:spcPct val="113000"/>
                </a:lnSpc>
                <a:spcBef>
                  <a:spcPct val="0"/>
                </a:spcBef>
                <a:spcAft>
                  <a:spcPts val="840"/>
                </a:spcAft>
              </a:pPr>
              <a:r>
                <a:rPr lang="en-GB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</a:t>
              </a:r>
              <a:r>
                <a:rPr lang="en-GB" sz="2000" b="1" dirty="0" smtClean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ransfer large sets of data from one place to another</a:t>
              </a:r>
              <a:endParaRPr lang="en-US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-21146" y="2492896"/>
            <a:ext cx="916514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fontAlgn="base">
              <a:lnSpc>
                <a:spcPct val="150000"/>
              </a:lnSpc>
              <a:buClr>
                <a:schemeClr val="accent1"/>
              </a:buClr>
            </a:pP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Main features of Data Transfer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  <a:p>
            <a:pPr marL="285750" fontAlgn="base">
              <a:lnSpc>
                <a:spcPct val="15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Ideal 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for very large files</a:t>
            </a:r>
          </a:p>
          <a:p>
            <a:pPr marL="285750" fontAlgn="base">
              <a:lnSpc>
                <a:spcPct val="15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Able </a:t>
            </a: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 handle large amounts of 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files</a:t>
            </a:r>
          </a:p>
          <a:p>
            <a:pPr marL="285750" fontAlgn="base">
              <a:lnSpc>
                <a:spcPct val="15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Transfer </a:t>
            </a: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process with automatic retry</a:t>
            </a:r>
          </a:p>
          <a:p>
            <a:pPr marL="285750" fontAlgn="base">
              <a:lnSpc>
                <a:spcPct val="15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n-GB" sz="20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4320" y="6029454"/>
            <a:ext cx="685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See </a:t>
            </a:r>
            <a:r>
              <a:rPr lang="en-GB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Data Transfer</a:t>
            </a:r>
            <a:r>
              <a:rPr lang="en-GB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for service information and request 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80" y="5877272"/>
            <a:ext cx="609600" cy="459959"/>
          </a:xfrm>
          <a:prstGeom prst="rect">
            <a:avLst/>
          </a:prstGeom>
        </p:spPr>
      </p:pic>
      <p:pic>
        <p:nvPicPr>
          <p:cNvPr id="13" name="Picture 12" descr="QR_Data_Transfer.pn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5121328"/>
            <a:ext cx="1260000" cy="12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65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FitSM</a:t>
            </a:r>
            <a:r>
              <a:rPr lang="en-GB" dirty="0"/>
              <a:t> </a:t>
            </a:r>
            <a:r>
              <a:rPr lang="en-GB" dirty="0" smtClean="0"/>
              <a:t>Training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5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88640"/>
            <a:ext cx="698694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107504" y="1268760"/>
            <a:ext cx="8860346" cy="954719"/>
            <a:chOff x="0" y="3527723"/>
            <a:chExt cx="6409407" cy="954719"/>
          </a:xfrm>
        </p:grpSpPr>
        <p:sp>
          <p:nvSpPr>
            <p:cNvPr id="7" name="Rounded Rectangle 6"/>
            <p:cNvSpPr/>
            <p:nvPr/>
          </p:nvSpPr>
          <p:spPr>
            <a:xfrm>
              <a:off x="0" y="3527723"/>
              <a:ext cx="6409407" cy="954719"/>
            </a:xfrm>
            <a:prstGeom prst="roundRect">
              <a:avLst/>
            </a:prstGeom>
            <a:solidFill>
              <a:srgbClr val="0070C0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Rounded Rectangle 4"/>
            <p:cNvSpPr/>
            <p:nvPr/>
          </p:nvSpPr>
          <p:spPr>
            <a:xfrm>
              <a:off x="46606" y="3574329"/>
              <a:ext cx="6316195" cy="8615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algn="ctr" defTabSz="1022350" fontAlgn="base">
                <a:lnSpc>
                  <a:spcPct val="113000"/>
                </a:lnSpc>
                <a:spcBef>
                  <a:spcPct val="0"/>
                </a:spcBef>
                <a:spcAft>
                  <a:spcPts val="840"/>
                </a:spcAft>
              </a:pPr>
              <a:r>
                <a:rPr lang="en-GB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Learn how to manage IT services with a pragmatic </a:t>
              </a:r>
              <a:r>
                <a:rPr lang="en-GB" sz="2000" b="1" dirty="0" smtClean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and </a:t>
              </a:r>
            </a:p>
            <a:p>
              <a:pPr algn="ctr" defTabSz="1022350" fontAlgn="base">
                <a:lnSpc>
                  <a:spcPct val="113000"/>
                </a:lnSpc>
                <a:spcBef>
                  <a:spcPct val="0"/>
                </a:spcBef>
                <a:spcAft>
                  <a:spcPts val="840"/>
                </a:spcAft>
              </a:pPr>
              <a:r>
                <a:rPr lang="en-GB" sz="2000" b="1" dirty="0" smtClean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lightweight </a:t>
              </a:r>
              <a:r>
                <a:rPr lang="en-GB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standard</a:t>
              </a: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5498" y="2348880"/>
            <a:ext cx="91651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fontAlgn="base">
              <a:lnSpc>
                <a:spcPct val="150000"/>
              </a:lnSpc>
              <a:buClr>
                <a:schemeClr val="accent1"/>
              </a:buClr>
            </a:pP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With </a:t>
            </a:r>
            <a:r>
              <a:rPr lang="en-GB" sz="20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FitSM</a:t>
            </a: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Training you can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  <a:p>
            <a:pPr marL="285750" fontAlgn="base">
              <a:lnSpc>
                <a:spcPct val="15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Increase 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your expertise in managing IT services</a:t>
            </a:r>
          </a:p>
          <a:p>
            <a:pPr marL="285750" fontAlgn="base">
              <a:lnSpc>
                <a:spcPct val="15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Raise </a:t>
            </a: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your professional profile by a recognised certification</a:t>
            </a:r>
            <a:endParaRPr lang="en-GB" sz="20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fontAlgn="base">
              <a:lnSpc>
                <a:spcPct val="15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n-GB" sz="20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8622" y="6020390"/>
            <a:ext cx="685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See </a:t>
            </a:r>
            <a:r>
              <a:rPr lang="en-GB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FitSM Training</a:t>
            </a:r>
            <a:r>
              <a:rPr lang="en-GB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for service information and request 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78" y="5868208"/>
            <a:ext cx="609600" cy="459959"/>
          </a:xfrm>
          <a:prstGeom prst="rect">
            <a:avLst/>
          </a:prstGeom>
        </p:spPr>
      </p:pic>
      <p:pic>
        <p:nvPicPr>
          <p:cNvPr id="13" name="Picture 12" descr="QR_FitSM_Training.pn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5121328"/>
            <a:ext cx="1260000" cy="1260000"/>
          </a:xfrm>
          <a:prstGeom prst="rect">
            <a:avLst/>
          </a:prstGeom>
        </p:spPr>
      </p:pic>
      <p:sp>
        <p:nvSpPr>
          <p:cNvPr id="16" name="Rounded Rectangle 15"/>
          <p:cNvSpPr/>
          <p:nvPr/>
        </p:nvSpPr>
        <p:spPr>
          <a:xfrm>
            <a:off x="455240" y="3932596"/>
            <a:ext cx="8077200" cy="1080580"/>
          </a:xfrm>
          <a:prstGeom prst="roundRect">
            <a:avLst/>
          </a:prstGeom>
          <a:solidFill>
            <a:schemeClr val="bg1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7" name="Rounded Rectangle 4"/>
          <p:cNvSpPr/>
          <p:nvPr/>
        </p:nvSpPr>
        <p:spPr>
          <a:xfrm>
            <a:off x="686927" y="4005945"/>
            <a:ext cx="7642942" cy="935223"/>
          </a:xfrm>
          <a:prstGeom prst="rect">
            <a:avLst/>
          </a:prstGeom>
          <a:solidFill>
            <a:schemeClr val="bg1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87630" tIns="87630" rIns="87630" bIns="87630" numCol="1" spcCol="1270" anchor="ctr" anchorCtr="0">
            <a:noAutofit/>
          </a:bodyPr>
          <a:lstStyle/>
          <a:p>
            <a:pPr lvl="0" algn="ctr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2000" b="1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894053" y="4084997"/>
            <a:ext cx="7412874" cy="72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lnSpc>
                <a:spcPct val="114000"/>
              </a:lnSpc>
            </a:pPr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“I learned how to implement FitSM in an IT organisation and gained from the benefits the framework provides for efficient service </a:t>
            </a:r>
            <a:r>
              <a:rPr lang="en-GB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management. </a:t>
            </a:r>
            <a:r>
              <a:rPr lang="en-GB" sz="1400" dirty="0" smtClean="0">
                <a:latin typeface="Open Sans"/>
                <a:ea typeface="Open Sans Semibold" panose="020B0706030804020204" pitchFamily="34" charset="0"/>
                <a:cs typeface="Open Sans Semibold" panose="020B0706030804020204" pitchFamily="34" charset="0"/>
              </a:rPr>
              <a:t>Pavel </a:t>
            </a:r>
            <a:r>
              <a:rPr lang="en-GB" sz="1400" dirty="0">
                <a:latin typeface="Open Sans"/>
                <a:ea typeface="Open Sans Semibold" panose="020B0706030804020204" pitchFamily="34" charset="0"/>
                <a:cs typeface="Open Sans Semibold" panose="020B0706030804020204" pitchFamily="34" charset="0"/>
              </a:rPr>
              <a:t>Weber, KIT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727" y="4435923"/>
            <a:ext cx="352746" cy="316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338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Training </a:t>
            </a:r>
            <a:r>
              <a:rPr lang="en-GB" dirty="0" smtClean="0"/>
              <a:t>Infrastructure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5" name="Picture 1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188640"/>
            <a:ext cx="609600" cy="7232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107504" y="1268760"/>
            <a:ext cx="8860346" cy="954719"/>
            <a:chOff x="0" y="3527723"/>
            <a:chExt cx="6409407" cy="954719"/>
          </a:xfrm>
        </p:grpSpPr>
        <p:sp>
          <p:nvSpPr>
            <p:cNvPr id="7" name="Rounded Rectangle 6"/>
            <p:cNvSpPr/>
            <p:nvPr/>
          </p:nvSpPr>
          <p:spPr>
            <a:xfrm>
              <a:off x="0" y="3527723"/>
              <a:ext cx="6409407" cy="954719"/>
            </a:xfrm>
            <a:prstGeom prst="roundRect">
              <a:avLst/>
            </a:prstGeom>
            <a:solidFill>
              <a:srgbClr val="0070C0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Rounded Rectangle 4"/>
            <p:cNvSpPr/>
            <p:nvPr/>
          </p:nvSpPr>
          <p:spPr>
            <a:xfrm>
              <a:off x="46606" y="3574329"/>
              <a:ext cx="6316195" cy="8615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algn="ctr">
                <a:lnSpc>
                  <a:spcPct val="113000"/>
                </a:lnSpc>
                <a:spcAft>
                  <a:spcPts val="840"/>
                </a:spcAft>
              </a:pPr>
              <a:r>
                <a:rPr lang="en-GB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endParaRPr lang="en-GB" sz="20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pPr algn="ctr" defTabSz="1022350">
                <a:lnSpc>
                  <a:spcPct val="113000"/>
                </a:lnSpc>
                <a:spcBef>
                  <a:spcPct val="0"/>
                </a:spcBef>
                <a:spcAft>
                  <a:spcPts val="840"/>
                </a:spcAft>
              </a:pPr>
              <a:r>
                <a:rPr lang="en-GB" sz="2000" b="1" dirty="0" smtClean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  Dedicated </a:t>
              </a:r>
              <a:r>
                <a:rPr lang="en-GB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computing and storage for training and education</a:t>
              </a:r>
            </a:p>
            <a:p>
              <a:pPr lvl="0" algn="ctr" defTabSz="1022350">
                <a:lnSpc>
                  <a:spcPct val="113000"/>
                </a:lnSpc>
                <a:spcBef>
                  <a:spcPct val="0"/>
                </a:spcBef>
                <a:spcAft>
                  <a:spcPts val="840"/>
                </a:spcAft>
              </a:pPr>
              <a:endParaRPr lang="en-US" sz="2000" b="1" kern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0" y="2420888"/>
            <a:ext cx="100584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fontAlgn="base">
              <a:lnSpc>
                <a:spcPct val="150000"/>
              </a:lnSpc>
              <a:buClr>
                <a:schemeClr val="accent1"/>
              </a:buClr>
            </a:pP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Main characteristics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  <a:endParaRPr lang="en-GB" sz="2000" b="1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fontAlgn="base">
              <a:lnSpc>
                <a:spcPct val="15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0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</a:t>
            </a: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Target-specific courses and added value for scientific 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communities</a:t>
            </a:r>
          </a:p>
          <a:p>
            <a:pPr marL="285750" fontAlgn="base">
              <a:lnSpc>
                <a:spcPct val="15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Easy-to-use</a:t>
            </a: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on-demand access and improvements in the training 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offer</a:t>
            </a:r>
          </a:p>
          <a:p>
            <a:pPr marL="285750" fontAlgn="base">
              <a:lnSpc>
                <a:spcPct val="15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Allows </a:t>
            </a: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easy deployment of courses and reuse</a:t>
            </a:r>
          </a:p>
          <a:p>
            <a:pPr marL="285750" fontAlgn="base">
              <a:lnSpc>
                <a:spcPct val="15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n-GB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6328" y="6030664"/>
            <a:ext cx="685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See </a:t>
            </a:r>
            <a:r>
              <a:rPr lang="en-GB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Training Infrastructure</a:t>
            </a:r>
            <a:r>
              <a:rPr lang="en-GB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for service information and request 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28" y="5878482"/>
            <a:ext cx="609600" cy="459959"/>
          </a:xfrm>
          <a:prstGeom prst="rect">
            <a:avLst/>
          </a:prstGeom>
        </p:spPr>
      </p:pic>
      <p:pic>
        <p:nvPicPr>
          <p:cNvPr id="13" name="Picture 12" descr="QR_Training_Infrastructure.pn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5121328"/>
            <a:ext cx="1260000" cy="12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746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3831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Service </a:t>
            </a:r>
            <a:r>
              <a:rPr lang="en-GB" dirty="0" smtClean="0"/>
              <a:t>Catalogue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EGI is a federation of over 300 computing and data centres spread across 56 countries in Europe and worldwide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EGI delivers advanced computing services to support scientists, multinational projects and research infrastructures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6985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EGI Mission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en-GB" dirty="0"/>
              <a:t>EGI’s mission is to create and deliver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GB" dirty="0"/>
              <a:t>open solutions for science and research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GB" dirty="0"/>
              <a:t>by federating digital capabilities,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GB" dirty="0"/>
              <a:t>resources and expertise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GB" dirty="0"/>
              <a:t>between communities and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GB" dirty="0"/>
              <a:t>across national boundaries.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9976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How to request a </a:t>
            </a:r>
            <a:r>
              <a:rPr lang="en-GB" dirty="0" smtClean="0"/>
              <a:t>service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sz="2400" b="1" dirty="0"/>
              <a:t>Discover the services </a:t>
            </a:r>
            <a:r>
              <a:rPr lang="en-GB" sz="2400" b="1" dirty="0" smtClean="0"/>
              <a:t>online </a:t>
            </a:r>
          </a:p>
          <a:p>
            <a:pPr lvl="1"/>
            <a:r>
              <a:rPr lang="en-GB" sz="2000" dirty="0" smtClean="0">
                <a:hlinkClick r:id="rId2"/>
              </a:rPr>
              <a:t>https</a:t>
            </a:r>
            <a:r>
              <a:rPr lang="en-GB" sz="2000" dirty="0">
                <a:hlinkClick r:id="rId2"/>
              </a:rPr>
              <a:t>://www.egi.eu/services</a:t>
            </a:r>
            <a:r>
              <a:rPr lang="en-GB" sz="2000" dirty="0" smtClean="0">
                <a:hlinkClick r:id="rId2"/>
              </a:rPr>
              <a:t>/</a:t>
            </a:r>
            <a:r>
              <a:rPr lang="en-GB" sz="2000" dirty="0" smtClean="0"/>
              <a:t>   </a:t>
            </a:r>
            <a:endParaRPr lang="en-GB" sz="2000" dirty="0"/>
          </a:p>
          <a:p>
            <a:endParaRPr lang="en-GB" sz="2400" dirty="0"/>
          </a:p>
          <a:p>
            <a:r>
              <a:rPr lang="en-GB" sz="2400" b="1" dirty="0"/>
              <a:t>Read our use </a:t>
            </a:r>
            <a:r>
              <a:rPr lang="en-GB" sz="2400" b="1" dirty="0" smtClean="0"/>
              <a:t>cases</a:t>
            </a:r>
          </a:p>
          <a:p>
            <a:pPr lvl="1"/>
            <a:r>
              <a:rPr lang="en-GB" sz="2000" dirty="0" smtClean="0">
                <a:hlinkClick r:id="rId3"/>
              </a:rPr>
              <a:t>https</a:t>
            </a:r>
            <a:r>
              <a:rPr lang="en-GB" sz="2000" dirty="0">
                <a:hlinkClick r:id="rId3"/>
              </a:rPr>
              <a:t>://www.egi.eu/use-cases</a:t>
            </a:r>
            <a:r>
              <a:rPr lang="en-GB" sz="2000" dirty="0" smtClean="0">
                <a:hlinkClick r:id="rId3"/>
              </a:rPr>
              <a:t>/</a:t>
            </a:r>
            <a:r>
              <a:rPr lang="en-GB" sz="2000" dirty="0" smtClean="0"/>
              <a:t> </a:t>
            </a:r>
            <a:endParaRPr lang="en-GB" sz="2000" dirty="0"/>
          </a:p>
          <a:p>
            <a:endParaRPr lang="en-GB" sz="2400" dirty="0"/>
          </a:p>
          <a:p>
            <a:r>
              <a:rPr lang="en-GB" sz="2400" b="1" dirty="0"/>
              <a:t>Ask a question if you need more </a:t>
            </a:r>
            <a:r>
              <a:rPr lang="en-GB" sz="2400" b="1" dirty="0" smtClean="0"/>
              <a:t>information</a:t>
            </a:r>
          </a:p>
          <a:p>
            <a:pPr lvl="1"/>
            <a:r>
              <a:rPr lang="en-GB" sz="2000" dirty="0" smtClean="0">
                <a:hlinkClick r:id="rId4"/>
              </a:rPr>
              <a:t>https</a:t>
            </a:r>
            <a:r>
              <a:rPr lang="en-GB" sz="2000" dirty="0">
                <a:hlinkClick r:id="rId4"/>
              </a:rPr>
              <a:t>://www.egi.eu/more-information</a:t>
            </a:r>
            <a:r>
              <a:rPr lang="en-GB" sz="2000" dirty="0" smtClean="0">
                <a:hlinkClick r:id="rId4"/>
              </a:rPr>
              <a:t>/</a:t>
            </a:r>
            <a:r>
              <a:rPr lang="en-GB" sz="2000" dirty="0" smtClean="0"/>
              <a:t> </a:t>
            </a:r>
            <a:endParaRPr lang="en-GB" sz="2000" dirty="0"/>
          </a:p>
          <a:p>
            <a:endParaRPr lang="en-GB" sz="2400" dirty="0"/>
          </a:p>
          <a:p>
            <a:r>
              <a:rPr lang="en-GB" sz="2400" b="1" dirty="0"/>
              <a:t>Fill the request </a:t>
            </a:r>
            <a:r>
              <a:rPr lang="en-GB" sz="2400" b="1" dirty="0" smtClean="0"/>
              <a:t>form</a:t>
            </a:r>
          </a:p>
          <a:p>
            <a:pPr lvl="1"/>
            <a:r>
              <a:rPr lang="en-GB" sz="2000" dirty="0" smtClean="0">
                <a:hlinkClick r:id="rId5"/>
              </a:rPr>
              <a:t>https</a:t>
            </a:r>
            <a:r>
              <a:rPr lang="en-GB" sz="2000" dirty="0">
                <a:hlinkClick r:id="rId5"/>
              </a:rPr>
              <a:t>://www.egi.eu/request-service</a:t>
            </a:r>
            <a:r>
              <a:rPr lang="en-GB" sz="2000" dirty="0" smtClean="0">
                <a:hlinkClick r:id="rId5"/>
              </a:rPr>
              <a:t>/</a:t>
            </a:r>
            <a:r>
              <a:rPr lang="en-GB" sz="2000" dirty="0" smtClean="0"/>
              <a:t> </a:t>
            </a:r>
            <a:endParaRPr lang="en-GB" sz="2000" dirty="0"/>
          </a:p>
          <a:p>
            <a:endParaRPr lang="en-GB" sz="2400" dirty="0"/>
          </a:p>
          <a:p>
            <a:endParaRPr lang="en-GB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86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EGI Service Catalogue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0" y="1268760"/>
            <a:ext cx="9144000" cy="361573"/>
          </a:xfrm>
          <a:prstGeom prst="rect">
            <a:avLst/>
          </a:prstGeom>
          <a:solidFill>
            <a:srgbClr val="0070C0"/>
          </a:solidFill>
        </p:spPr>
        <p:txBody>
          <a:bodyPr wrap="square" lIns="22795" tIns="11398" rIns="22795" bIns="11398" rtlCol="0">
            <a:spAutoFit/>
          </a:bodyPr>
          <a:lstStyle/>
          <a:p>
            <a:pPr algn="ctr"/>
            <a:r>
              <a:rPr lang="en-GB" sz="22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Compute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50272" y="1819014"/>
            <a:ext cx="8220511" cy="369285"/>
          </a:xfrm>
          <a:prstGeom prst="rect">
            <a:avLst/>
          </a:prstGeom>
          <a:noFill/>
        </p:spPr>
        <p:txBody>
          <a:bodyPr wrap="square" lIns="22814" tIns="11407" rIns="22814" bIns="11407" rtlCol="0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5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Cloud </a:t>
            </a:r>
            <a:r>
              <a:rPr lang="en-GB" sz="15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Compute : </a:t>
            </a:r>
            <a:r>
              <a:rPr lang="en-GB" sz="15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Run </a:t>
            </a:r>
            <a:r>
              <a:rPr lang="en-GB" sz="15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virtual machines on demand with complete control over </a:t>
            </a:r>
            <a:r>
              <a:rPr lang="en-GB" sz="15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resources</a:t>
            </a:r>
            <a:endParaRPr lang="en-GB" sz="15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50272" y="2461774"/>
            <a:ext cx="8220511" cy="369285"/>
          </a:xfrm>
          <a:prstGeom prst="rect">
            <a:avLst/>
          </a:prstGeom>
          <a:noFill/>
        </p:spPr>
        <p:txBody>
          <a:bodyPr wrap="square" lIns="22814" tIns="11407" rIns="22814" bIns="11407" rtlCol="0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5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Cloud Container </a:t>
            </a:r>
            <a:r>
              <a:rPr lang="en-GB" sz="15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Compute : </a:t>
            </a:r>
            <a:r>
              <a:rPr lang="en-GB" sz="15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Run </a:t>
            </a:r>
            <a:r>
              <a:rPr lang="en-GB" sz="15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Docker containers in a lightweight virtualised environment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50272" y="3078795"/>
            <a:ext cx="8220511" cy="369285"/>
          </a:xfrm>
          <a:prstGeom prst="rect">
            <a:avLst/>
          </a:prstGeom>
          <a:noFill/>
        </p:spPr>
        <p:txBody>
          <a:bodyPr wrap="square" lIns="22814" tIns="11407" rIns="22814" bIns="11407" rtlCol="0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5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High-Throughput </a:t>
            </a:r>
            <a:r>
              <a:rPr lang="en-GB" sz="15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Compute : </a:t>
            </a:r>
            <a:r>
              <a:rPr lang="en-GB" sz="15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Execute </a:t>
            </a:r>
            <a:r>
              <a:rPr lang="en-GB" sz="15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thousands of </a:t>
            </a:r>
            <a:r>
              <a:rPr lang="en-GB" sz="15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tasks </a:t>
            </a:r>
            <a:r>
              <a:rPr lang="en-GB" sz="15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 analyse large datasets</a:t>
            </a:r>
          </a:p>
        </p:txBody>
      </p:sp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294" y="1797911"/>
            <a:ext cx="457200" cy="3884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936" y="2408867"/>
            <a:ext cx="433802" cy="417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778" y="3010422"/>
            <a:ext cx="440716" cy="448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TextBox 30"/>
          <p:cNvSpPr txBox="1"/>
          <p:nvPr/>
        </p:nvSpPr>
        <p:spPr>
          <a:xfrm>
            <a:off x="0" y="3739466"/>
            <a:ext cx="9144000" cy="361573"/>
          </a:xfrm>
          <a:prstGeom prst="rect">
            <a:avLst/>
          </a:prstGeom>
          <a:solidFill>
            <a:srgbClr val="0070C0"/>
          </a:solidFill>
        </p:spPr>
        <p:txBody>
          <a:bodyPr wrap="square" lIns="22795" tIns="11398" rIns="22795" bIns="11398" rtlCol="0">
            <a:spAutoFit/>
          </a:bodyPr>
          <a:lstStyle/>
          <a:p>
            <a:pPr algn="ctr"/>
            <a:r>
              <a:rPr lang="en-GB" sz="22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Storage and Data 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60124" y="4352880"/>
            <a:ext cx="8220511" cy="369285"/>
          </a:xfrm>
          <a:prstGeom prst="rect">
            <a:avLst/>
          </a:prstGeom>
          <a:noFill/>
        </p:spPr>
        <p:txBody>
          <a:bodyPr wrap="square" lIns="22814" tIns="11407" rIns="22814" bIns="11407" rtlCol="0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5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Online Storage </a:t>
            </a:r>
            <a:r>
              <a:rPr lang="en-GB" sz="15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</a:t>
            </a:r>
            <a:r>
              <a:rPr lang="en-GB" sz="15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Store</a:t>
            </a:r>
            <a:r>
              <a:rPr lang="en-GB" sz="15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share and access your files and their metadata on a global scale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60124" y="4918123"/>
            <a:ext cx="8220511" cy="369285"/>
          </a:xfrm>
          <a:prstGeom prst="rect">
            <a:avLst/>
          </a:prstGeom>
          <a:noFill/>
        </p:spPr>
        <p:txBody>
          <a:bodyPr wrap="square" lIns="22814" tIns="11407" rIns="22814" bIns="11407" rtlCol="0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5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Archive Storage </a:t>
            </a:r>
            <a:r>
              <a:rPr lang="en-GB" sz="15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</a:t>
            </a:r>
            <a:r>
              <a:rPr lang="en-GB" sz="15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Back-ups for long </a:t>
            </a:r>
            <a:r>
              <a:rPr lang="en-GB" sz="15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term and future use in a secure environment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60124" y="5518423"/>
            <a:ext cx="8220511" cy="369285"/>
          </a:xfrm>
          <a:prstGeom prst="rect">
            <a:avLst/>
          </a:prstGeom>
          <a:noFill/>
        </p:spPr>
        <p:txBody>
          <a:bodyPr wrap="square" lIns="22814" tIns="11407" rIns="22814" bIns="11407" rtlCol="0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5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Data </a:t>
            </a:r>
            <a:r>
              <a:rPr lang="en-GB" sz="15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Transfer : </a:t>
            </a:r>
            <a:r>
              <a:rPr lang="en-GB" sz="15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Transfer </a:t>
            </a:r>
            <a:r>
              <a:rPr lang="en-GB" sz="15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large sets of data from one place to another</a:t>
            </a:r>
          </a:p>
        </p:txBody>
      </p:sp>
      <p:pic>
        <p:nvPicPr>
          <p:cNvPr id="41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755" y="4259200"/>
            <a:ext cx="420836" cy="49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631" y="4890490"/>
            <a:ext cx="426960" cy="367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726" y="5483808"/>
            <a:ext cx="486104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7754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EGI Service Catalogue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3215" y="1556792"/>
            <a:ext cx="9140785" cy="361573"/>
          </a:xfrm>
          <a:prstGeom prst="rect">
            <a:avLst/>
          </a:prstGeom>
          <a:solidFill>
            <a:srgbClr val="0070C0"/>
          </a:solidFill>
        </p:spPr>
        <p:txBody>
          <a:bodyPr wrap="square" lIns="22795" tIns="11398" rIns="22795" bIns="11398" rtlCol="0">
            <a:spAutoFit/>
          </a:bodyPr>
          <a:lstStyle/>
          <a:p>
            <a:pPr algn="ctr"/>
            <a:r>
              <a:rPr lang="en-GB" sz="22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Training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42491" y="2122056"/>
            <a:ext cx="8220511" cy="332352"/>
          </a:xfrm>
          <a:prstGeom prst="rect">
            <a:avLst/>
          </a:prstGeom>
          <a:noFill/>
        </p:spPr>
        <p:txBody>
          <a:bodyPr wrap="square" lIns="22814" tIns="11407" rIns="22814" bIns="11407" rtlCol="0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5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FitSM</a:t>
            </a:r>
            <a:r>
              <a:rPr lang="en-GB" sz="15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15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training : </a:t>
            </a:r>
            <a:r>
              <a:rPr lang="en-GB" sz="15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Learn </a:t>
            </a:r>
            <a:r>
              <a:rPr lang="en-GB" sz="15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how to manage IT services with a pragmatic and lightweight standard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42491" y="2709059"/>
            <a:ext cx="8220511" cy="332352"/>
          </a:xfrm>
          <a:prstGeom prst="rect">
            <a:avLst/>
          </a:prstGeom>
          <a:noFill/>
        </p:spPr>
        <p:txBody>
          <a:bodyPr wrap="square" lIns="22814" tIns="11407" rIns="22814" bIns="11407" rtlCol="0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5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Training </a:t>
            </a:r>
            <a:r>
              <a:rPr lang="en-GB" sz="15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infrastructure : </a:t>
            </a:r>
            <a:r>
              <a:rPr lang="en-GB" sz="15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Dedicated </a:t>
            </a:r>
            <a:r>
              <a:rPr lang="en-GB" sz="15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computing and storage for training and education</a:t>
            </a:r>
          </a:p>
        </p:txBody>
      </p:sp>
      <p:pic>
        <p:nvPicPr>
          <p:cNvPr id="8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997" y="2040559"/>
            <a:ext cx="395747" cy="4747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678" y="2641829"/>
            <a:ext cx="376109" cy="446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9683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Cloud </a:t>
            </a:r>
            <a:r>
              <a:rPr lang="en-GB" dirty="0" smtClean="0"/>
              <a:t>Compute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8" name="object 31"/>
          <p:cNvSpPr txBox="1"/>
          <p:nvPr/>
        </p:nvSpPr>
        <p:spPr>
          <a:xfrm>
            <a:off x="13525" y="1801924"/>
            <a:ext cx="6184899" cy="16772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7015">
              <a:lnSpc>
                <a:spcPts val="1000"/>
              </a:lnSpc>
              <a:spcBef>
                <a:spcPts val="50"/>
              </a:spcBef>
            </a:pPr>
            <a:endParaRPr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9" name="object 29"/>
          <p:cNvSpPr txBox="1"/>
          <p:nvPr/>
        </p:nvSpPr>
        <p:spPr>
          <a:xfrm>
            <a:off x="2296552" y="2411256"/>
            <a:ext cx="85519" cy="1397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000"/>
              </a:lnSpc>
              <a:spcBef>
                <a:spcPts val="50"/>
              </a:spcBef>
            </a:pPr>
            <a:endParaRPr sz="9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107504" y="1250145"/>
            <a:ext cx="8860346" cy="954719"/>
            <a:chOff x="0" y="3527723"/>
            <a:chExt cx="6409407" cy="954719"/>
          </a:xfrm>
        </p:grpSpPr>
        <p:sp>
          <p:nvSpPr>
            <p:cNvPr id="21" name="Rounded Rectangle 20"/>
            <p:cNvSpPr/>
            <p:nvPr/>
          </p:nvSpPr>
          <p:spPr>
            <a:xfrm>
              <a:off x="0" y="3527723"/>
              <a:ext cx="6409407" cy="954719"/>
            </a:xfrm>
            <a:prstGeom prst="roundRect">
              <a:avLst/>
            </a:prstGeom>
            <a:solidFill>
              <a:srgbClr val="0070C0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Rounded Rectangle 4"/>
            <p:cNvSpPr/>
            <p:nvPr/>
          </p:nvSpPr>
          <p:spPr>
            <a:xfrm>
              <a:off x="46606" y="3574329"/>
              <a:ext cx="6316195" cy="8615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lvl="0" algn="ctr" defTabSz="1022350">
                <a:lnSpc>
                  <a:spcPct val="114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2000" b="1" kern="1200" dirty="0" smtClean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Run virtual machines on-demand with complete control over the computing resources</a:t>
              </a:r>
              <a:endParaRPr lang="en-US" sz="2000" b="1" kern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-3587" y="2277418"/>
            <a:ext cx="916514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fontAlgn="base">
              <a:lnSpc>
                <a:spcPct val="150000"/>
              </a:lnSpc>
              <a:buClr>
                <a:schemeClr val="accent1"/>
              </a:buClr>
            </a:pP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With Cloud Compute you can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</a:t>
            </a:r>
          </a:p>
          <a:p>
            <a:pPr marL="285750" fontAlgn="base">
              <a:lnSpc>
                <a:spcPct val="15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Execute </a:t>
            </a: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compute- and data-intensive workloads </a:t>
            </a:r>
            <a:endParaRPr lang="en-GB" sz="20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fontAlgn="base">
              <a:lnSpc>
                <a:spcPct val="15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Host </a:t>
            </a: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long-running services 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(e.g. web servers or databases)</a:t>
            </a:r>
          </a:p>
          <a:p>
            <a:pPr marL="285750" fontAlgn="base">
              <a:lnSpc>
                <a:spcPct val="15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Create </a:t>
            </a: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disposable testing and development environments </a:t>
            </a:r>
            <a:endParaRPr lang="en-GB" sz="20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fontAlgn="base">
              <a:lnSpc>
                <a:spcPct val="15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Select </a:t>
            </a: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virtual machine 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configurations to </a:t>
            </a: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fit your 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requirements</a:t>
            </a:r>
          </a:p>
          <a:p>
            <a:pPr marL="285750" fontAlgn="base">
              <a:lnSpc>
                <a:spcPct val="15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Manage </a:t>
            </a: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your Cloud Compute resources in a flexible way with 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integrated</a:t>
            </a: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monitoring </a:t>
            </a: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and accounting capabilities</a:t>
            </a:r>
          </a:p>
          <a:p>
            <a:pPr marL="285750" fontAlgn="base">
              <a:lnSpc>
                <a:spcPct val="15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n-GB" sz="20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66328" y="6042774"/>
            <a:ext cx="685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See </a:t>
            </a:r>
            <a:r>
              <a:rPr lang="en-GB" sz="16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Cloud Compute</a:t>
            </a:r>
            <a:r>
              <a:rPr lang="en-GB" sz="16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for service information and request </a:t>
            </a:r>
            <a:endParaRPr lang="en-GB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56" y="5890592"/>
            <a:ext cx="609600" cy="459959"/>
          </a:xfrm>
          <a:prstGeom prst="rect">
            <a:avLst/>
          </a:prstGeom>
        </p:spPr>
      </p:pic>
      <p:pic>
        <p:nvPicPr>
          <p:cNvPr id="27" name="Picture 26" descr="qrcode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000" y="5121328"/>
            <a:ext cx="1260000" cy="1260000"/>
          </a:xfrm>
          <a:prstGeom prst="rect">
            <a:avLst/>
          </a:prstGeom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260648"/>
            <a:ext cx="865287" cy="735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9667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GB" dirty="0"/>
              <a:t>Cloud Container Compute </a:t>
            </a:r>
            <a:r>
              <a:rPr lang="en-GB" sz="1600" dirty="0" smtClean="0"/>
              <a:t>BETA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60648"/>
            <a:ext cx="762000" cy="73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107504" y="1261034"/>
            <a:ext cx="8860346" cy="954719"/>
            <a:chOff x="0" y="3527723"/>
            <a:chExt cx="6409407" cy="954719"/>
          </a:xfrm>
        </p:grpSpPr>
        <p:sp>
          <p:nvSpPr>
            <p:cNvPr id="7" name="Rounded Rectangle 6"/>
            <p:cNvSpPr/>
            <p:nvPr/>
          </p:nvSpPr>
          <p:spPr>
            <a:xfrm>
              <a:off x="0" y="3527723"/>
              <a:ext cx="6409407" cy="954719"/>
            </a:xfrm>
            <a:prstGeom prst="roundRect">
              <a:avLst/>
            </a:prstGeom>
            <a:solidFill>
              <a:srgbClr val="0070C0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Rounded Rectangle 4"/>
            <p:cNvSpPr/>
            <p:nvPr/>
          </p:nvSpPr>
          <p:spPr>
            <a:xfrm>
              <a:off x="71435" y="3574329"/>
              <a:ext cx="6316195" cy="8615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algn="ctr" defTabSz="1022350">
                <a:lnSpc>
                  <a:spcPct val="114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GB" sz="20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pPr algn="ctr" defTabSz="1022350">
                <a:lnSpc>
                  <a:spcPct val="114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Run Docker containers in a lightweight virtualised environment</a:t>
              </a:r>
              <a:endParaRPr lang="en-US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pPr lvl="0" algn="ctr" defTabSz="1022350">
                <a:lnSpc>
                  <a:spcPct val="114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000" b="1" kern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-1341" y="2427341"/>
            <a:ext cx="916514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fontAlgn="base">
              <a:lnSpc>
                <a:spcPct val="150000"/>
              </a:lnSpc>
              <a:buClr>
                <a:schemeClr val="accent1"/>
              </a:buClr>
            </a:pP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Main characteristics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  <a:r>
              <a:rPr lang="en-GB" sz="20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  <a:p>
            <a:pPr marL="285750" fontAlgn="base">
              <a:lnSpc>
                <a:spcPct val="15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0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On-demand 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provisioning</a:t>
            </a:r>
          </a:p>
          <a:p>
            <a:pPr marL="285750" fontAlgn="base">
              <a:lnSpc>
                <a:spcPct val="15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Lightweight </a:t>
            </a: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environment for maximised 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performance</a:t>
            </a:r>
          </a:p>
          <a:p>
            <a:pPr marL="285750" fontAlgn="base">
              <a:lnSpc>
                <a:spcPct val="15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Standard </a:t>
            </a: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interface to deploy on multiple service 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providers</a:t>
            </a:r>
          </a:p>
          <a:p>
            <a:pPr marL="285750" fontAlgn="base">
              <a:lnSpc>
                <a:spcPct val="15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Interoperable </a:t>
            </a: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and 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transparent</a:t>
            </a:r>
          </a:p>
          <a:p>
            <a:pPr marL="285750" fontAlgn="base">
              <a:lnSpc>
                <a:spcPct val="15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Removes </a:t>
            </a: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friction between development and operations environments.</a:t>
            </a:r>
          </a:p>
          <a:p>
            <a:pPr marL="285750" fontAlgn="base">
              <a:lnSpc>
                <a:spcPct val="15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n-GB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6328" y="6029454"/>
            <a:ext cx="685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See </a:t>
            </a:r>
            <a:r>
              <a:rPr lang="en-GB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Cloud Container Compute</a:t>
            </a:r>
            <a:r>
              <a:rPr lang="en-GB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for service information and request </a:t>
            </a:r>
          </a:p>
          <a:p>
            <a:endParaRPr lang="en-GB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0" y="5877272"/>
            <a:ext cx="609600" cy="459959"/>
          </a:xfrm>
          <a:prstGeom prst="rect">
            <a:avLst/>
          </a:prstGeom>
        </p:spPr>
      </p:pic>
      <p:pic>
        <p:nvPicPr>
          <p:cNvPr id="13" name="Picture 12" descr="QR_Cloud_Container.pn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000" y="5121328"/>
            <a:ext cx="1260000" cy="12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6662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High-Throughput </a:t>
            </a:r>
            <a:r>
              <a:rPr lang="en-GB" dirty="0" smtClean="0"/>
              <a:t>Compute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88640"/>
            <a:ext cx="822529" cy="83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104142" y="1250145"/>
            <a:ext cx="8860346" cy="954719"/>
            <a:chOff x="0" y="3527723"/>
            <a:chExt cx="6409407" cy="954719"/>
          </a:xfrm>
        </p:grpSpPr>
        <p:sp>
          <p:nvSpPr>
            <p:cNvPr id="7" name="Rounded Rectangle 6"/>
            <p:cNvSpPr/>
            <p:nvPr/>
          </p:nvSpPr>
          <p:spPr>
            <a:xfrm>
              <a:off x="0" y="3527723"/>
              <a:ext cx="6409407" cy="954719"/>
            </a:xfrm>
            <a:prstGeom prst="roundRect">
              <a:avLst/>
            </a:prstGeom>
            <a:solidFill>
              <a:srgbClr val="0070C0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Rounded Rectangle 4"/>
            <p:cNvSpPr/>
            <p:nvPr/>
          </p:nvSpPr>
          <p:spPr>
            <a:xfrm>
              <a:off x="46606" y="3574329"/>
              <a:ext cx="6316195" cy="8615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algn="ctr">
                <a:lnSpc>
                  <a:spcPct val="113000"/>
                </a:lnSpc>
                <a:spcAft>
                  <a:spcPts val="840"/>
                </a:spcAft>
              </a:pPr>
              <a:r>
                <a:rPr lang="en-GB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endParaRPr lang="en-GB" sz="20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pPr lvl="0" algn="ctr" defTabSz="1022350">
                <a:lnSpc>
                  <a:spcPct val="113000"/>
                </a:lnSpc>
                <a:spcBef>
                  <a:spcPct val="0"/>
                </a:spcBef>
                <a:spcAft>
                  <a:spcPts val="840"/>
                </a:spcAft>
              </a:pPr>
              <a:r>
                <a:rPr lang="en-GB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GB" sz="2000" b="1" dirty="0" smtClean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 </a:t>
              </a:r>
              <a:r>
                <a:rPr lang="en-GB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Execute thousands of computational tasks to analyse </a:t>
              </a:r>
              <a:endParaRPr lang="en-GB" sz="20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pPr lvl="0" algn="ctr" defTabSz="1022350">
                <a:lnSpc>
                  <a:spcPct val="113000"/>
                </a:lnSpc>
                <a:spcBef>
                  <a:spcPct val="0"/>
                </a:spcBef>
                <a:spcAft>
                  <a:spcPts val="840"/>
                </a:spcAft>
              </a:pPr>
              <a:r>
                <a:rPr lang="en-GB" sz="2000" b="1" dirty="0" smtClean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large </a:t>
              </a:r>
              <a:r>
                <a:rPr lang="en-GB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datasets</a:t>
              </a:r>
              <a:endParaRPr lang="en-US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pPr lvl="0" algn="ctr" defTabSz="1022350">
                <a:lnSpc>
                  <a:spcPct val="113000"/>
                </a:lnSpc>
                <a:spcBef>
                  <a:spcPct val="0"/>
                </a:spcBef>
                <a:spcAft>
                  <a:spcPts val="840"/>
                </a:spcAft>
              </a:pPr>
              <a:endParaRPr lang="en-US" sz="2000" b="1" kern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0" y="2348880"/>
            <a:ext cx="9157792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   Main </a:t>
            </a: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characteristics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  <a:r>
              <a:rPr lang="en-GB" sz="20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  <a:p>
            <a:pPr marL="285750" fontAlgn="base">
              <a:lnSpc>
                <a:spcPct val="15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0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Access </a:t>
            </a: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 high-quality computing 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resources</a:t>
            </a:r>
          </a:p>
          <a:p>
            <a:pPr marL="285750" fontAlgn="base">
              <a:lnSpc>
                <a:spcPct val="15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Integrated </a:t>
            </a: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monitoring and accounting tools to provide information about the 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availability </a:t>
            </a: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and resource 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consumption</a:t>
            </a:r>
          </a:p>
          <a:p>
            <a:pPr marL="285750" fontAlgn="base">
              <a:lnSpc>
                <a:spcPct val="15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Workload </a:t>
            </a: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and data management tools to manage all computational 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tasks</a:t>
            </a:r>
          </a:p>
          <a:p>
            <a:pPr marL="285750" fontAlgn="base">
              <a:lnSpc>
                <a:spcPct val="15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Large </a:t>
            </a: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amounts of processing capacity over long periods of </a:t>
            </a:r>
            <a:r>
              <a:rPr lang="en-GB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time</a:t>
            </a:r>
          </a:p>
          <a:p>
            <a:pPr marL="285750" fontAlgn="base">
              <a:lnSpc>
                <a:spcPct val="15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2000" dirty="0" smtClean="0"/>
              <a:t> </a:t>
            </a: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Shared </a:t>
            </a:r>
            <a:r>
              <a:rPr lang="en-GB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resources among users, enabling collaborative research</a:t>
            </a:r>
          </a:p>
          <a:p>
            <a:pPr marL="285750" fontAlgn="base">
              <a:lnSpc>
                <a:spcPct val="150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n-GB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6328" y="6029454"/>
            <a:ext cx="685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See </a:t>
            </a:r>
            <a:r>
              <a:rPr lang="en-GB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High-Throughput Compute</a:t>
            </a:r>
            <a:r>
              <a:rPr lang="en-GB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for service information and request 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0" y="5877272"/>
            <a:ext cx="609600" cy="459959"/>
          </a:xfrm>
          <a:prstGeom prst="rect">
            <a:avLst/>
          </a:prstGeom>
        </p:spPr>
      </p:pic>
      <p:pic>
        <p:nvPicPr>
          <p:cNvPr id="13" name="Picture 12" descr="QR_High_Throughput_Compute.pn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5121328"/>
            <a:ext cx="1260000" cy="12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3100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GI powerpoint presentation v3.2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EGI Powerpoint Presentation (body)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EGI Powerpoint Presentation (closing)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err="1" smtClean="0"/>
        </a:defPPr>
      </a:lstStyle>
    </a:txDef>
  </a:objectDefaults>
  <a:extraClrSchemeLst/>
</a:theme>
</file>

<file path=ppt/theme/theme4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EGI powerpoint presentation v3.2</Template>
  <TotalTime>54</TotalTime>
  <Words>703</Words>
  <Application>Microsoft Office PowerPoint</Application>
  <PresentationFormat>On-screen Show (4:3)</PresentationFormat>
  <Paragraphs>107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EGI powerpoint presentation v3.2</vt:lpstr>
      <vt:lpstr>EGI Powerpoint Presentation (body)</vt:lpstr>
      <vt:lpstr>EGI Powerpoint Presentation (closing)</vt:lpstr>
      <vt:lpstr>Service Catalogue</vt:lpstr>
      <vt:lpstr>Service Catalogue</vt:lpstr>
      <vt:lpstr>EGI Mission</vt:lpstr>
      <vt:lpstr>How to request a service</vt:lpstr>
      <vt:lpstr>EGI Service Catalogue</vt:lpstr>
      <vt:lpstr>EGI Service Catalogue</vt:lpstr>
      <vt:lpstr>Cloud Compute</vt:lpstr>
      <vt:lpstr>Cloud Container Compute BETA</vt:lpstr>
      <vt:lpstr>High-Throughput Compute</vt:lpstr>
      <vt:lpstr>Online Storage</vt:lpstr>
      <vt:lpstr>Archive Storage</vt:lpstr>
      <vt:lpstr>Data Transfer</vt:lpstr>
      <vt:lpstr>FitSM Training</vt:lpstr>
      <vt:lpstr>Training Infrastructure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Malgorzata Krakowian</dc:creator>
  <cp:lastModifiedBy>Malgorzata Krakowian</cp:lastModifiedBy>
  <cp:revision>6</cp:revision>
  <dcterms:created xsi:type="dcterms:W3CDTF">2016-12-15T10:23:46Z</dcterms:created>
  <dcterms:modified xsi:type="dcterms:W3CDTF">2016-12-15T11:18:00Z</dcterms:modified>
</cp:coreProperties>
</file>