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80" r:id="rId4"/>
    <p:sldId id="291" r:id="rId5"/>
    <p:sldId id="292" r:id="rId6"/>
    <p:sldId id="293" r:id="rId7"/>
    <p:sldId id="294" r:id="rId8"/>
    <p:sldId id="295" r:id="rId9"/>
    <p:sldId id="296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297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62" d="100"/>
          <a:sy n="62" d="100"/>
        </p:scale>
        <p:origin x="-130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12/15/2016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online-storage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archive-storage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data-transfe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fitsm-trainin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G"/><Relationship Id="rId5" Type="http://schemas.openxmlformats.org/officeDocument/2006/relationships/image" Target="../media/image20.png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training-infrastructure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use-cases/" TargetMode="External"/><Relationship Id="rId2" Type="http://schemas.openxmlformats.org/officeDocument/2006/relationships/hyperlink" Target="https://www.egi.eu/services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gi.eu/request-service/" TargetMode="External"/><Relationship Id="rId4" Type="http://schemas.openxmlformats.org/officeDocument/2006/relationships/hyperlink" Target="https://www.egi.eu/more-inform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www.egi.eu/services/cloud-compute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cloud-container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services/high-throughput-comput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Service </a:t>
            </a:r>
            <a:r>
              <a:rPr lang="en-GB" dirty="0" smtClean="0"/>
              <a:t>Catalogue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Online </a:t>
            </a:r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685800" cy="81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1268760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Store, share and access your files and their metadata on </a:t>
              </a:r>
            </a:p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global scale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2564904"/>
            <a:ext cx="91651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characteristics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global identifiers to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Access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highly-scalable storage from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anywhere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Control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data you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Organise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data using a flexible hierarchical structure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20" y="602945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Online Storage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80" y="5877272"/>
            <a:ext cx="609600" cy="459959"/>
          </a:xfrm>
          <a:prstGeom prst="rect">
            <a:avLst/>
          </a:prstGeom>
        </p:spPr>
      </p:pic>
      <p:pic>
        <p:nvPicPr>
          <p:cNvPr id="13" name="Picture 12" descr="QR_Online_Storag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Archive </a:t>
            </a:r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799483" cy="6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4142" y="1268760"/>
            <a:ext cx="8860346" cy="954719"/>
            <a:chOff x="-2432" y="3455715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-2432" y="3455715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0" y="3527723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Back-up </a:t>
              </a: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your data for the long term and future </a:t>
              </a: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use in </a:t>
              </a:r>
            </a:p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secure environment 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2492896"/>
            <a:ext cx="9165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characteristics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Store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 amount of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Free up your online storage   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Store data for long-term retention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348" y="6051213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Archive Storage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5899031"/>
            <a:ext cx="609600" cy="459959"/>
          </a:xfrm>
          <a:prstGeom prst="rect">
            <a:avLst/>
          </a:prstGeom>
        </p:spPr>
      </p:pic>
      <p:pic>
        <p:nvPicPr>
          <p:cNvPr id="13" name="Picture 12" descr="QR_Archive_Storag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</a:t>
            </a:r>
            <a:r>
              <a:rPr lang="en-GB" dirty="0" smtClean="0"/>
              <a:t>Transfer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640"/>
            <a:ext cx="936864" cy="73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4142" y="1268760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</a:t>
              </a: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ransfer large sets of data from one place to another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21146" y="2492896"/>
            <a:ext cx="91651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features of Data Transfer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Ideal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very large files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Able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handle large amounts of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Transfer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with automatic retry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20" y="602945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Data Transfer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80" y="5877272"/>
            <a:ext cx="609600" cy="459959"/>
          </a:xfrm>
          <a:prstGeom prst="rect">
            <a:avLst/>
          </a:prstGeom>
        </p:spPr>
      </p:pic>
      <p:pic>
        <p:nvPicPr>
          <p:cNvPr id="13" name="Picture 12" descr="QR_Data_Transf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FitSM</a:t>
            </a:r>
            <a:r>
              <a:rPr lang="en-GB" dirty="0"/>
              <a:t> </a:t>
            </a:r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8640"/>
            <a:ext cx="69869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1268760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 fontAlgn="base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Learn how to manage IT services with a pragmatic </a:t>
              </a: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and </a:t>
              </a:r>
            </a:p>
            <a:p>
              <a:pPr algn="ctr" defTabSz="1022350" fontAlgn="base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lightweight </a:t>
              </a: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standard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498" y="2348880"/>
            <a:ext cx="9165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</a:t>
            </a:r>
            <a:r>
              <a:rPr lang="en-GB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Training you can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Increase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expertise in managing IT services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Raise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professional profile by a recognised certification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622" y="602039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FitSM Training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8" y="5868208"/>
            <a:ext cx="609600" cy="459959"/>
          </a:xfrm>
          <a:prstGeom prst="rect">
            <a:avLst/>
          </a:prstGeom>
        </p:spPr>
      </p:pic>
      <p:pic>
        <p:nvPicPr>
          <p:cNvPr id="13" name="Picture 12" descr="QR_FitSM_Training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455240" y="3932596"/>
            <a:ext cx="8077200" cy="108058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ounded Rectangle 4"/>
          <p:cNvSpPr/>
          <p:nvPr/>
        </p:nvSpPr>
        <p:spPr>
          <a:xfrm>
            <a:off x="686927" y="4005945"/>
            <a:ext cx="7642942" cy="935223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4053" y="4084997"/>
            <a:ext cx="741287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4000"/>
              </a:lnSpc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“I learned how to implement FitSM in an IT organisation and gained from the benefits the framework provides for efficient service </a:t>
            </a: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management. </a:t>
            </a:r>
            <a:r>
              <a:rPr lang="en-GB" sz="1400" dirty="0" smtClean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Pavel </a:t>
            </a:r>
            <a:r>
              <a:rPr lang="en-GB" sz="14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Weber, KIT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27" y="4435923"/>
            <a:ext cx="352746" cy="3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Training </a:t>
            </a:r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609600" cy="7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1268760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lnSpc>
                  <a:spcPct val="113000"/>
                </a:lnSpc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Dedicated </a:t>
              </a: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computing and storage for training and education</a:t>
              </a:r>
            </a:p>
            <a:p>
              <a:pPr lvl="0"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endParaRPr lang="en-US" sz="20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2420888"/>
            <a:ext cx="10058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characteristics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Target-specific courses and added value for scientific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communities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Easy-to-use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on-demand access and improvements in the training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offer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Allows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easy deployment of courses and reuse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328" y="603066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Training Infrastructure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" y="5878482"/>
            <a:ext cx="609600" cy="459959"/>
          </a:xfrm>
          <a:prstGeom prst="rect">
            <a:avLst/>
          </a:prstGeom>
        </p:spPr>
      </p:pic>
      <p:pic>
        <p:nvPicPr>
          <p:cNvPr id="13" name="Picture 12" descr="QR_Training_Infrastructur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8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Service </a:t>
            </a:r>
            <a:r>
              <a:rPr lang="en-GB" dirty="0" smtClean="0"/>
              <a:t>Catalogue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EGI is a federation of over 300 computing and data centres spread across 56 countries in Europe and worldwide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EGI delivers advanced computing services to support scientists, multinational projects and research infrastructures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EGI’s mission is to create and deliver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open solutions for science and research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by federating digital capabilities,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resources and expertise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between communities and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across national boundaries.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9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request a </a:t>
            </a:r>
            <a:r>
              <a:rPr lang="en-GB" dirty="0" smtClean="0"/>
              <a:t>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b="1" dirty="0"/>
              <a:t>Discover the services </a:t>
            </a:r>
            <a:r>
              <a:rPr lang="en-GB" sz="2400" b="1" dirty="0" smtClean="0"/>
              <a:t>online </a:t>
            </a:r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://www.egi.eu/services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  </a:t>
            </a:r>
            <a:endParaRPr lang="en-GB" sz="2000" dirty="0"/>
          </a:p>
          <a:p>
            <a:endParaRPr lang="en-GB" sz="2400" dirty="0"/>
          </a:p>
          <a:p>
            <a:r>
              <a:rPr lang="en-GB" sz="2400" b="1" dirty="0"/>
              <a:t>Read our use </a:t>
            </a:r>
            <a:r>
              <a:rPr lang="en-GB" sz="2400" b="1" dirty="0" smtClean="0"/>
              <a:t>cases</a:t>
            </a:r>
          </a:p>
          <a:p>
            <a:pPr lvl="1"/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://www.egi.eu/use-cases</a:t>
            </a:r>
            <a:r>
              <a:rPr lang="en-GB" sz="2000" dirty="0" smtClean="0">
                <a:hlinkClick r:id="rId3"/>
              </a:rPr>
              <a:t>/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sz="2400" dirty="0"/>
          </a:p>
          <a:p>
            <a:r>
              <a:rPr lang="en-GB" sz="2400" b="1" dirty="0"/>
              <a:t>Ask a question if you need more </a:t>
            </a:r>
            <a:r>
              <a:rPr lang="en-GB" sz="2400" b="1" dirty="0" smtClean="0"/>
              <a:t>information</a:t>
            </a:r>
          </a:p>
          <a:p>
            <a:pPr lvl="1"/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://www.egi.eu/more-information</a:t>
            </a:r>
            <a:r>
              <a:rPr lang="en-GB" sz="2000" dirty="0" smtClean="0">
                <a:hlinkClick r:id="rId4"/>
              </a:rPr>
              <a:t>/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sz="2400" dirty="0"/>
          </a:p>
          <a:p>
            <a:r>
              <a:rPr lang="en-GB" sz="2400" b="1" dirty="0"/>
              <a:t>Fill the request </a:t>
            </a:r>
            <a:r>
              <a:rPr lang="en-GB" sz="2400" b="1" dirty="0" smtClean="0"/>
              <a:t>form</a:t>
            </a:r>
          </a:p>
          <a:p>
            <a:pPr lvl="1"/>
            <a:r>
              <a:rPr lang="en-GB" sz="2000" dirty="0" smtClean="0">
                <a:hlinkClick r:id="rId5"/>
              </a:rPr>
              <a:t>https</a:t>
            </a:r>
            <a:r>
              <a:rPr lang="en-GB" sz="2000" dirty="0">
                <a:hlinkClick r:id="rId5"/>
              </a:rPr>
              <a:t>://www.egi.eu/request-service</a:t>
            </a:r>
            <a:r>
              <a:rPr lang="en-GB" sz="2000" dirty="0" smtClean="0">
                <a:hlinkClick r:id="rId5"/>
              </a:rPr>
              <a:t>/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 Service Catalogue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68760"/>
            <a:ext cx="9144000" cy="361573"/>
          </a:xfrm>
          <a:prstGeom prst="rect">
            <a:avLst/>
          </a:prstGeom>
          <a:solidFill>
            <a:srgbClr val="0070C0"/>
          </a:solidFill>
        </p:spPr>
        <p:txBody>
          <a:bodyPr wrap="square" lIns="22795" tIns="11398" rIns="22795" bIns="11398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0272" y="1819014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machines on demand with complete control over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resources</a:t>
            </a:r>
            <a:endParaRPr lang="en-GB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0272" y="2461774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Docker containers in a lightweight virtualised environment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0272" y="3078795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thousands of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tasks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analyse large datasets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4" y="1797911"/>
            <a:ext cx="457200" cy="38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6" y="2408867"/>
            <a:ext cx="433802" cy="41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78" y="3010422"/>
            <a:ext cx="440716" cy="44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0" y="3739466"/>
            <a:ext cx="9144000" cy="361573"/>
          </a:xfrm>
          <a:prstGeom prst="rect">
            <a:avLst/>
          </a:prstGeom>
          <a:solidFill>
            <a:srgbClr val="0070C0"/>
          </a:solidFill>
        </p:spPr>
        <p:txBody>
          <a:bodyPr wrap="square" lIns="22795" tIns="11398" rIns="22795" bIns="11398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60124" y="4352880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share and access your files and their metadata on a global scale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0124" y="4918123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Back-ups for long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 and future use in a secure environment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0124" y="5518423"/>
            <a:ext cx="8220511" cy="369285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 sets of data from one place to another</a:t>
            </a: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5" y="4259200"/>
            <a:ext cx="420836" cy="49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31" y="4890490"/>
            <a:ext cx="426960" cy="36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26" y="5483808"/>
            <a:ext cx="48610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7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 Service Catalogue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15" y="1556792"/>
            <a:ext cx="9140785" cy="361573"/>
          </a:xfrm>
          <a:prstGeom prst="rect">
            <a:avLst/>
          </a:prstGeom>
          <a:solidFill>
            <a:srgbClr val="0070C0"/>
          </a:solidFill>
        </p:spPr>
        <p:txBody>
          <a:bodyPr wrap="square" lIns="22795" tIns="11398" rIns="22795" bIns="11398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491" y="2122056"/>
            <a:ext cx="8220511" cy="332352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</a:t>
            </a: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manage IT services with a pragmatic and lightweight standard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2491" y="2709059"/>
            <a:ext cx="8220511" cy="332352"/>
          </a:xfrm>
          <a:prstGeom prst="rect">
            <a:avLst/>
          </a:prstGeom>
          <a:noFill/>
        </p:spPr>
        <p:txBody>
          <a:bodyPr wrap="square" lIns="22814" tIns="11407" rIns="22814" bIns="11407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</a:t>
            </a:r>
            <a:r>
              <a:rPr lang="en-GB" sz="1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 : </a:t>
            </a:r>
            <a:r>
              <a:rPr lang="en-GB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</a:t>
            </a:r>
            <a:r>
              <a:rPr lang="en-GB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computing and storage for training and education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97" y="2040559"/>
            <a:ext cx="395747" cy="47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8" y="2641829"/>
            <a:ext cx="376109" cy="4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6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Cloud </a:t>
            </a:r>
            <a:r>
              <a:rPr lang="en-GB" dirty="0" smtClean="0"/>
              <a:t>Compute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object 31"/>
          <p:cNvSpPr txBox="1"/>
          <p:nvPr/>
        </p:nvSpPr>
        <p:spPr>
          <a:xfrm>
            <a:off x="13525" y="1801924"/>
            <a:ext cx="6184899" cy="1677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00"/>
              </a:lnSpc>
              <a:spcBef>
                <a:spcPts val="50"/>
              </a:spcBef>
            </a:pPr>
            <a:endParaRPr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bject 29"/>
          <p:cNvSpPr txBox="1"/>
          <p:nvPr/>
        </p:nvSpPr>
        <p:spPr>
          <a:xfrm>
            <a:off x="2296552" y="2411256"/>
            <a:ext cx="8551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0"/>
              </a:lnSpc>
              <a:spcBef>
                <a:spcPts val="50"/>
              </a:spcBef>
            </a:pPr>
            <a:endParaRPr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7504" y="1250145"/>
            <a:ext cx="8860346" cy="954719"/>
            <a:chOff x="0" y="3527723"/>
            <a:chExt cx="6409407" cy="954719"/>
          </a:xfrm>
        </p:grpSpPr>
        <p:sp>
          <p:nvSpPr>
            <p:cNvPr id="21" name="Rounded Rectangle 20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Run virtual machines on-demand with complete control over the computing resources</a:t>
              </a:r>
              <a:endParaRPr lang="en-US" sz="20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3587" y="2277418"/>
            <a:ext cx="91651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Cloud Compute you can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Execute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compute- and data-intensive workloads 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Host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long-running services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web servers or databases)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Create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disposable testing and development environments </a:t>
            </a: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Select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machine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configurations to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 your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requirements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Manage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Cloud Compute resources in a flexible way with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integrated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accounting capabilities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328" y="604277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Cloud Compute</a:t>
            </a:r>
            <a:r>
              <a:rPr lang="en-GB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" y="5890592"/>
            <a:ext cx="609600" cy="459959"/>
          </a:xfrm>
          <a:prstGeom prst="rect">
            <a:avLst/>
          </a:prstGeom>
        </p:spPr>
      </p:pic>
      <p:pic>
        <p:nvPicPr>
          <p:cNvPr id="27" name="Picture 26" descr="qrcod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5121328"/>
            <a:ext cx="1260000" cy="1260000"/>
          </a:xfrm>
          <a:prstGeom prst="rect">
            <a:avLst/>
          </a:prstGeom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865287" cy="73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6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Cloud Container Compute </a:t>
            </a:r>
            <a:r>
              <a:rPr lang="en-GB" sz="1600" dirty="0" smtClean="0"/>
              <a:t>BETA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762000" cy="7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1261034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71435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 defTabSz="102235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Run Docker containers in a lightweight virtualised environment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lvl="0" algn="ctr" defTabSz="102235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1341" y="2427341"/>
            <a:ext cx="91651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fontAlgn="base">
              <a:lnSpc>
                <a:spcPct val="150000"/>
              </a:lnSpc>
              <a:buClr>
                <a:schemeClr val="accent1"/>
              </a:buClr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 characteristics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On-demand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provisioning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Lightweight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 for maximised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Standard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interface to deploy on multiple service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providers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Interoperable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transparent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Removes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friction between development and operations environments.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328" y="602945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Cloud Container Compute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  <a:p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" y="5877272"/>
            <a:ext cx="609600" cy="459959"/>
          </a:xfrm>
          <a:prstGeom prst="rect">
            <a:avLst/>
          </a:prstGeom>
        </p:spPr>
      </p:pic>
      <p:pic>
        <p:nvPicPr>
          <p:cNvPr id="13" name="Picture 12" descr="QR_Cloud_Contain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High-Throughput </a:t>
            </a:r>
            <a:r>
              <a:rPr lang="en-GB" dirty="0" smtClean="0"/>
              <a:t>Compute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822529" cy="8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4142" y="1250145"/>
            <a:ext cx="8860346" cy="954719"/>
            <a:chOff x="0" y="3527723"/>
            <a:chExt cx="6409407" cy="954719"/>
          </a:xfrm>
        </p:grpSpPr>
        <p:sp>
          <p:nvSpPr>
            <p:cNvPr id="7" name="Rounded Rectangle 6"/>
            <p:cNvSpPr/>
            <p:nvPr/>
          </p:nvSpPr>
          <p:spPr>
            <a:xfrm>
              <a:off x="0" y="3527723"/>
              <a:ext cx="6409407" cy="954719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574329"/>
              <a:ext cx="6316195" cy="861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lnSpc>
                  <a:spcPct val="113000"/>
                </a:lnSpc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lvl="0"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Execute thousands of computational tasks to analyse </a:t>
              </a:r>
              <a:endPara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lvl="0"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r>
                <a:rPr lang="en-GB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large </a:t>
              </a:r>
              <a:r>
                <a:rPr lang="en-GB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datasets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lvl="0" algn="ctr" defTabSz="1022350">
                <a:lnSpc>
                  <a:spcPct val="113000"/>
                </a:lnSpc>
                <a:spcBef>
                  <a:spcPct val="0"/>
                </a:spcBef>
                <a:spcAft>
                  <a:spcPts val="840"/>
                </a:spcAft>
              </a:pPr>
              <a:endParaRPr lang="en-US" sz="20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2348880"/>
            <a:ext cx="91577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Main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characteristics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high-quality computing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resources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Integrated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and accounting tools to provide information about the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availability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resource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consumption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Workload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data management tools to manage all computational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tasks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Large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amounts of processing capacity over long periods of 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Shared 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resources among users, enabling collaborative research</a:t>
            </a:r>
          </a:p>
          <a:p>
            <a:pPr marL="285750" fontAlgn="base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328" y="602945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High-Throughput Compute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service information and request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" y="5877272"/>
            <a:ext cx="609600" cy="459959"/>
          </a:xfrm>
          <a:prstGeom prst="rect">
            <a:avLst/>
          </a:prstGeom>
        </p:spPr>
      </p:pic>
      <p:pic>
        <p:nvPicPr>
          <p:cNvPr id="13" name="Picture 12" descr="QR_High_Throughput_Comput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121328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54</TotalTime>
  <Words>703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EGI powerpoint presentation v3.2</vt:lpstr>
      <vt:lpstr>EGI Powerpoint Presentation (body)</vt:lpstr>
      <vt:lpstr>EGI Powerpoint Presentation (closing)</vt:lpstr>
      <vt:lpstr>Service Catalogue</vt:lpstr>
      <vt:lpstr>Service Catalogue</vt:lpstr>
      <vt:lpstr>EGI Mission</vt:lpstr>
      <vt:lpstr>How to request a service</vt:lpstr>
      <vt:lpstr>EGI Service Catalogue</vt:lpstr>
      <vt:lpstr>EGI Service Catalogue</vt:lpstr>
      <vt:lpstr>Cloud Compute</vt:lpstr>
      <vt:lpstr>Cloud Container Compute BETA</vt:lpstr>
      <vt:lpstr>High-Throughput Compute</vt:lpstr>
      <vt:lpstr>Online Storage</vt:lpstr>
      <vt:lpstr>Archive Storage</vt:lpstr>
      <vt:lpstr>Data Transfer</vt:lpstr>
      <vt:lpstr>FitSM Training</vt:lpstr>
      <vt:lpstr>Training Infrastructure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Malgorzata Krakowian</cp:lastModifiedBy>
  <cp:revision>6</cp:revision>
  <dcterms:created xsi:type="dcterms:W3CDTF">2016-12-15T10:23:46Z</dcterms:created>
  <dcterms:modified xsi:type="dcterms:W3CDTF">2016-12-15T11:18:00Z</dcterms:modified>
</cp:coreProperties>
</file>